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tags/tag6.xml" ContentType="application/vnd.openxmlformats-officedocument.presentationml.tag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tags/tag7.xml" ContentType="application/vnd.openxmlformats-officedocument.presentationml.tags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6"/>
  </p:notesMasterIdLst>
  <p:sldIdLst>
    <p:sldId id="332" r:id="rId2"/>
    <p:sldId id="325" r:id="rId3"/>
    <p:sldId id="326" r:id="rId4"/>
    <p:sldId id="413" r:id="rId5"/>
    <p:sldId id="474" r:id="rId6"/>
    <p:sldId id="473" r:id="rId7"/>
    <p:sldId id="472" r:id="rId8"/>
    <p:sldId id="471" r:id="rId9"/>
    <p:sldId id="475" r:id="rId10"/>
    <p:sldId id="476" r:id="rId11"/>
    <p:sldId id="370" r:id="rId12"/>
    <p:sldId id="477" r:id="rId13"/>
    <p:sldId id="372" r:id="rId14"/>
    <p:sldId id="478" r:id="rId15"/>
    <p:sldId id="483" r:id="rId16"/>
    <p:sldId id="373" r:id="rId17"/>
    <p:sldId id="270" r:id="rId18"/>
    <p:sldId id="276" r:id="rId19"/>
    <p:sldId id="296" r:id="rId20"/>
    <p:sldId id="285" r:id="rId21"/>
    <p:sldId id="374" r:id="rId22"/>
    <p:sldId id="376" r:id="rId23"/>
    <p:sldId id="327" r:id="rId24"/>
    <p:sldId id="263" r:id="rId25"/>
    <p:sldId id="277" r:id="rId26"/>
    <p:sldId id="294" r:id="rId27"/>
    <p:sldId id="267" r:id="rId28"/>
    <p:sldId id="279" r:id="rId29"/>
    <p:sldId id="318" r:id="rId30"/>
    <p:sldId id="264" r:id="rId31"/>
    <p:sldId id="271" r:id="rId32"/>
    <p:sldId id="319" r:id="rId33"/>
    <p:sldId id="311" r:id="rId34"/>
    <p:sldId id="290" r:id="rId35"/>
    <p:sldId id="262" r:id="rId36"/>
    <p:sldId id="280" r:id="rId37"/>
    <p:sldId id="281" r:id="rId38"/>
    <p:sldId id="295" r:id="rId39"/>
    <p:sldId id="287" r:id="rId40"/>
    <p:sldId id="378" r:id="rId41"/>
    <p:sldId id="379" r:id="rId42"/>
    <p:sldId id="383" r:id="rId43"/>
    <p:sldId id="380" r:id="rId44"/>
    <p:sldId id="450" r:id="rId45"/>
    <p:sldId id="451" r:id="rId46"/>
    <p:sldId id="454" r:id="rId47"/>
    <p:sldId id="455" r:id="rId48"/>
    <p:sldId id="456" r:id="rId49"/>
    <p:sldId id="480" r:id="rId50"/>
    <p:sldId id="457" r:id="rId51"/>
    <p:sldId id="458" r:id="rId52"/>
    <p:sldId id="482" r:id="rId53"/>
    <p:sldId id="481" r:id="rId54"/>
    <p:sldId id="459" r:id="rId55"/>
    <p:sldId id="453" r:id="rId56"/>
    <p:sldId id="452" r:id="rId57"/>
    <p:sldId id="460" r:id="rId58"/>
    <p:sldId id="461" r:id="rId59"/>
    <p:sldId id="462" r:id="rId60"/>
    <p:sldId id="463" r:id="rId61"/>
    <p:sldId id="464" r:id="rId62"/>
    <p:sldId id="465" r:id="rId63"/>
    <p:sldId id="466" r:id="rId64"/>
    <p:sldId id="382" r:id="rId65"/>
  </p:sldIdLst>
  <p:sldSz cx="12192000" cy="6858000"/>
  <p:notesSz cx="6858000" cy="9144000"/>
  <p:custDataLst>
    <p:tags r:id="rId67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5403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08077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2052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16090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701290" algn="l" defTabSz="108077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3241675" algn="l" defTabSz="108077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782060" algn="l" defTabSz="108077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4322445" algn="l" defTabSz="108077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E1C25"/>
    <a:srgbClr val="E6E7E9"/>
    <a:srgbClr val="EB1C24"/>
    <a:srgbClr val="333333"/>
    <a:srgbClr val="5A6478"/>
    <a:srgbClr val="C1272D"/>
    <a:srgbClr val="55C3C8"/>
    <a:srgbClr val="39ABB1"/>
    <a:srgbClr val="7BB8E1"/>
    <a:srgbClr val="CBE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11" autoAdjust="0"/>
    <p:restoredTop sz="94660"/>
  </p:normalViewPr>
  <p:slideViewPr>
    <p:cSldViewPr snapToGrid="0">
      <p:cViewPr>
        <p:scale>
          <a:sx n="70" d="100"/>
          <a:sy n="70" d="100"/>
        </p:scale>
        <p:origin x="-2304" y="-1056"/>
      </p:cViewPr>
      <p:guideLst>
        <p:guide orient="horz" pos="2497"/>
        <p:guide pos="345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7FA7865-7C30-4B4D-B550-0BE0EBE67E12}" type="datetimeFigureOut">
              <a:rPr lang="zh-CN" altLang="en-US"/>
              <a:t>2020/8/29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65CDC65-2690-451B-9C45-11DF765D09A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7344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65" kern="1200">
        <a:solidFill>
          <a:schemeClr val="tx1"/>
        </a:solidFill>
        <a:latin typeface="+mn-lt"/>
        <a:ea typeface="+mn-ea"/>
        <a:cs typeface="+mn-cs"/>
      </a:defRPr>
    </a:lvl1pPr>
    <a:lvl2pPr marL="540385" algn="l" rtl="0" eaLnBrk="0" fontAlgn="base" hangingPunct="0">
      <a:spcBef>
        <a:spcPct val="30000"/>
      </a:spcBef>
      <a:spcAft>
        <a:spcPct val="0"/>
      </a:spcAft>
      <a:defRPr sz="1465" kern="1200">
        <a:solidFill>
          <a:schemeClr val="tx1"/>
        </a:solidFill>
        <a:latin typeface="+mn-lt"/>
        <a:ea typeface="+mn-ea"/>
        <a:cs typeface="+mn-cs"/>
      </a:defRPr>
    </a:lvl2pPr>
    <a:lvl3pPr marL="1080770" algn="l" rtl="0" eaLnBrk="0" fontAlgn="base" hangingPunct="0">
      <a:spcBef>
        <a:spcPct val="30000"/>
      </a:spcBef>
      <a:spcAft>
        <a:spcPct val="0"/>
      </a:spcAft>
      <a:defRPr sz="1465" kern="1200">
        <a:solidFill>
          <a:schemeClr val="tx1"/>
        </a:solidFill>
        <a:latin typeface="+mn-lt"/>
        <a:ea typeface="+mn-ea"/>
        <a:cs typeface="+mn-cs"/>
      </a:defRPr>
    </a:lvl3pPr>
    <a:lvl4pPr marL="1620520" algn="l" rtl="0" eaLnBrk="0" fontAlgn="base" hangingPunct="0">
      <a:spcBef>
        <a:spcPct val="30000"/>
      </a:spcBef>
      <a:spcAft>
        <a:spcPct val="0"/>
      </a:spcAft>
      <a:defRPr sz="1465" kern="1200">
        <a:solidFill>
          <a:schemeClr val="tx1"/>
        </a:solidFill>
        <a:latin typeface="+mn-lt"/>
        <a:ea typeface="+mn-ea"/>
        <a:cs typeface="+mn-cs"/>
      </a:defRPr>
    </a:lvl4pPr>
    <a:lvl5pPr marL="2160905" algn="l" rtl="0" eaLnBrk="0" fontAlgn="base" hangingPunct="0">
      <a:spcBef>
        <a:spcPct val="30000"/>
      </a:spcBef>
      <a:spcAft>
        <a:spcPct val="0"/>
      </a:spcAft>
      <a:defRPr sz="1465" kern="1200">
        <a:solidFill>
          <a:schemeClr val="tx1"/>
        </a:solidFill>
        <a:latin typeface="+mn-lt"/>
        <a:ea typeface="+mn-ea"/>
        <a:cs typeface="+mn-cs"/>
      </a:defRPr>
    </a:lvl5pPr>
    <a:lvl6pPr marL="2701290" algn="l" defTabSz="1080770" rtl="0" eaLnBrk="1" latinLnBrk="0" hangingPunct="1">
      <a:defRPr sz="1465" kern="1200">
        <a:solidFill>
          <a:schemeClr val="tx1"/>
        </a:solidFill>
        <a:latin typeface="+mn-lt"/>
        <a:ea typeface="+mn-ea"/>
        <a:cs typeface="+mn-cs"/>
      </a:defRPr>
    </a:lvl6pPr>
    <a:lvl7pPr marL="3241675" algn="l" defTabSz="1080770" rtl="0" eaLnBrk="1" latinLnBrk="0" hangingPunct="1">
      <a:defRPr sz="1465" kern="1200">
        <a:solidFill>
          <a:schemeClr val="tx1"/>
        </a:solidFill>
        <a:latin typeface="+mn-lt"/>
        <a:ea typeface="+mn-ea"/>
        <a:cs typeface="+mn-cs"/>
      </a:defRPr>
    </a:lvl7pPr>
    <a:lvl8pPr marL="3782060" algn="l" defTabSz="1080770" rtl="0" eaLnBrk="1" latinLnBrk="0" hangingPunct="1">
      <a:defRPr sz="1465" kern="1200">
        <a:solidFill>
          <a:schemeClr val="tx1"/>
        </a:solidFill>
        <a:latin typeface="+mn-lt"/>
        <a:ea typeface="+mn-ea"/>
        <a:cs typeface="+mn-cs"/>
      </a:defRPr>
    </a:lvl8pPr>
    <a:lvl9pPr marL="4322445" algn="l" defTabSz="1080770" rtl="0" eaLnBrk="1" latinLnBrk="0" hangingPunct="1">
      <a:defRPr sz="146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49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59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60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61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62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63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64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469500-3AA6-4893-9816-B3D1E88D934D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E1EFD-C9FB-4C8F-BF1F-8016E088C4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3281A8-6AD5-45FB-9045-E69E6743A936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7C2804-DA7A-4EFF-BA92-30AEC3DDB0A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Line 5"/>
          <p:cNvSpPr>
            <a:spLocks noChangeShapeType="1"/>
          </p:cNvSpPr>
          <p:nvPr userDrawn="1"/>
        </p:nvSpPr>
        <p:spPr bwMode="auto">
          <a:xfrm>
            <a:off x="1197154" y="917718"/>
            <a:ext cx="9725610" cy="0"/>
          </a:xfrm>
          <a:prstGeom prst="line">
            <a:avLst/>
          </a:prstGeom>
          <a:noFill/>
          <a:ln w="25400" cap="flat" cmpd="sng">
            <a:solidFill>
              <a:srgbClr val="DCDEE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s-ES" sz="2000">
              <a:effectLst>
                <a:outerShdw blurRad="38100" dist="38100" dir="2700000" algn="tl">
                  <a:srgbClr val="DDDDDD"/>
                </a:outerShdw>
              </a:effectLst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任意多边形 8"/>
          <p:cNvSpPr/>
          <p:nvPr userDrawn="1"/>
        </p:nvSpPr>
        <p:spPr>
          <a:xfrm>
            <a:off x="0" y="590056"/>
            <a:ext cx="1366019" cy="535263"/>
          </a:xfrm>
          <a:custGeom>
            <a:avLst/>
            <a:gdLst>
              <a:gd name="connsiteX0" fmla="*/ 0 w 3619500"/>
              <a:gd name="connsiteY0" fmla="*/ 1162050 h 1924050"/>
              <a:gd name="connsiteX1" fmla="*/ 381000 w 3619500"/>
              <a:gd name="connsiteY1" fmla="*/ 1162050 h 1924050"/>
              <a:gd name="connsiteX2" fmla="*/ 504825 w 3619500"/>
              <a:gd name="connsiteY2" fmla="*/ 838200 h 1924050"/>
              <a:gd name="connsiteX3" fmla="*/ 609600 w 3619500"/>
              <a:gd name="connsiteY3" fmla="*/ 1143000 h 1924050"/>
              <a:gd name="connsiteX4" fmla="*/ 838200 w 3619500"/>
              <a:gd name="connsiteY4" fmla="*/ 1143000 h 1924050"/>
              <a:gd name="connsiteX5" fmla="*/ 933450 w 3619500"/>
              <a:gd name="connsiteY5" fmla="*/ 1924050 h 1924050"/>
              <a:gd name="connsiteX6" fmla="*/ 1143000 w 3619500"/>
              <a:gd name="connsiteY6" fmla="*/ 0 h 1924050"/>
              <a:gd name="connsiteX7" fmla="*/ 1238250 w 3619500"/>
              <a:gd name="connsiteY7" fmla="*/ 1190625 h 1924050"/>
              <a:gd name="connsiteX8" fmla="*/ 1476375 w 3619500"/>
              <a:gd name="connsiteY8" fmla="*/ 1190625 h 1924050"/>
              <a:gd name="connsiteX9" fmla="*/ 1562100 w 3619500"/>
              <a:gd name="connsiteY9" fmla="*/ 1400175 h 1924050"/>
              <a:gd name="connsiteX10" fmla="*/ 1562100 w 3619500"/>
              <a:gd name="connsiteY10" fmla="*/ 1200150 h 1924050"/>
              <a:gd name="connsiteX11" fmla="*/ 1971675 w 3619500"/>
              <a:gd name="connsiteY11" fmla="*/ 1200150 h 1924050"/>
              <a:gd name="connsiteX12" fmla="*/ 2057400 w 3619500"/>
              <a:gd name="connsiteY12" fmla="*/ 942975 h 1924050"/>
              <a:gd name="connsiteX13" fmla="*/ 2190750 w 3619500"/>
              <a:gd name="connsiteY13" fmla="*/ 1209675 h 1924050"/>
              <a:gd name="connsiteX14" fmla="*/ 2400300 w 3619500"/>
              <a:gd name="connsiteY14" fmla="*/ 1209675 h 1924050"/>
              <a:gd name="connsiteX15" fmla="*/ 2495550 w 3619500"/>
              <a:gd name="connsiteY15" fmla="*/ 1914525 h 1924050"/>
              <a:gd name="connsiteX16" fmla="*/ 2676525 w 3619500"/>
              <a:gd name="connsiteY16" fmla="*/ 66675 h 1924050"/>
              <a:gd name="connsiteX17" fmla="*/ 2781300 w 3619500"/>
              <a:gd name="connsiteY17" fmla="*/ 1200150 h 1924050"/>
              <a:gd name="connsiteX18" fmla="*/ 3000375 w 3619500"/>
              <a:gd name="connsiteY18" fmla="*/ 1200150 h 1924050"/>
              <a:gd name="connsiteX19" fmla="*/ 3105150 w 3619500"/>
              <a:gd name="connsiteY19" fmla="*/ 1504950 h 1924050"/>
              <a:gd name="connsiteX20" fmla="*/ 3238500 w 3619500"/>
              <a:gd name="connsiteY20" fmla="*/ 1209675 h 1924050"/>
              <a:gd name="connsiteX21" fmla="*/ 3619500 w 3619500"/>
              <a:gd name="connsiteY21" fmla="*/ 1209675 h 192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619500" h="1924050">
                <a:moveTo>
                  <a:pt x="0" y="1162050"/>
                </a:moveTo>
                <a:lnTo>
                  <a:pt x="381000" y="1162050"/>
                </a:lnTo>
                <a:lnTo>
                  <a:pt x="504825" y="838200"/>
                </a:lnTo>
                <a:lnTo>
                  <a:pt x="609600" y="1143000"/>
                </a:lnTo>
                <a:lnTo>
                  <a:pt x="838200" y="1143000"/>
                </a:lnTo>
                <a:lnTo>
                  <a:pt x="933450" y="1924050"/>
                </a:lnTo>
                <a:lnTo>
                  <a:pt x="1143000" y="0"/>
                </a:lnTo>
                <a:lnTo>
                  <a:pt x="1238250" y="1190625"/>
                </a:lnTo>
                <a:lnTo>
                  <a:pt x="1476375" y="1190625"/>
                </a:lnTo>
                <a:lnTo>
                  <a:pt x="1562100" y="1400175"/>
                </a:lnTo>
                <a:lnTo>
                  <a:pt x="1562100" y="1200150"/>
                </a:lnTo>
                <a:lnTo>
                  <a:pt x="1971675" y="1200150"/>
                </a:lnTo>
                <a:lnTo>
                  <a:pt x="2057400" y="942975"/>
                </a:lnTo>
                <a:lnTo>
                  <a:pt x="2190750" y="1209675"/>
                </a:lnTo>
                <a:lnTo>
                  <a:pt x="2400300" y="1209675"/>
                </a:lnTo>
                <a:lnTo>
                  <a:pt x="2495550" y="1914525"/>
                </a:lnTo>
                <a:lnTo>
                  <a:pt x="2676525" y="66675"/>
                </a:lnTo>
                <a:lnTo>
                  <a:pt x="2781300" y="1200150"/>
                </a:lnTo>
                <a:lnTo>
                  <a:pt x="3000375" y="1200150"/>
                </a:lnTo>
                <a:lnTo>
                  <a:pt x="3105150" y="1504950"/>
                </a:lnTo>
                <a:lnTo>
                  <a:pt x="3238500" y="1209675"/>
                </a:lnTo>
                <a:lnTo>
                  <a:pt x="3619500" y="1209675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十字形 9"/>
          <p:cNvSpPr/>
          <p:nvPr userDrawn="1"/>
        </p:nvSpPr>
        <p:spPr>
          <a:xfrm>
            <a:off x="628003" y="365125"/>
            <a:ext cx="267043" cy="267043"/>
          </a:xfrm>
          <a:prstGeom prst="plus">
            <a:avLst>
              <a:gd name="adj" fmla="val 4173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十字形 10"/>
          <p:cNvSpPr/>
          <p:nvPr userDrawn="1"/>
        </p:nvSpPr>
        <p:spPr>
          <a:xfrm>
            <a:off x="1407962" y="847321"/>
            <a:ext cx="152061" cy="152061"/>
          </a:xfrm>
          <a:prstGeom prst="plus">
            <a:avLst>
              <a:gd name="adj" fmla="val 4173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十字形 11"/>
          <p:cNvSpPr/>
          <p:nvPr userDrawn="1"/>
        </p:nvSpPr>
        <p:spPr>
          <a:xfrm>
            <a:off x="10798046" y="789829"/>
            <a:ext cx="267043" cy="267043"/>
          </a:xfrm>
          <a:prstGeom prst="plus">
            <a:avLst>
              <a:gd name="adj" fmla="val 4173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3281A8-6AD5-45FB-9045-E69E6743A936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7C2804-DA7A-4EFF-BA92-30AEC3DDB0A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Line 5"/>
          <p:cNvSpPr>
            <a:spLocks noChangeShapeType="1"/>
          </p:cNvSpPr>
          <p:nvPr userDrawn="1"/>
        </p:nvSpPr>
        <p:spPr bwMode="auto">
          <a:xfrm>
            <a:off x="1197154" y="917718"/>
            <a:ext cx="9725610" cy="0"/>
          </a:xfrm>
          <a:prstGeom prst="line">
            <a:avLst/>
          </a:prstGeom>
          <a:noFill/>
          <a:ln w="25400" cap="flat" cmpd="sng">
            <a:solidFill>
              <a:srgbClr val="DCDEE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s-ES" sz="2000">
              <a:effectLst>
                <a:outerShdw blurRad="38100" dist="38100" dir="2700000" algn="tl">
                  <a:srgbClr val="DDDDDD"/>
                </a:outerShdw>
              </a:effectLst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9" name="图片 2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154" y="365125"/>
            <a:ext cx="527884" cy="5247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85CACA-09C7-4C32-B5F2-D53278276A8E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7862C9-CFAC-4C7F-9228-319F53AF5D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FEB19B-5581-45F9-B58C-3DD04EB18325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F2AD3-F634-4E3A-AADA-3B0D15E0AC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4D71AE-5AEB-48DC-A88D-4E8B067ACEBD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78057A-5BAF-4FB0-B47F-C00C6E19D2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6B69B4-26D0-4599-B450-0D10D81CBFA6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625A86-B179-4474-A04F-3C57038F9D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6C6FF2-9737-4913-AF2C-EAB6B4DFA054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3FAD65-A404-4AAC-8F63-E140504FB0F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63E029-6A30-49BE-AE38-D0F2989EDD34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17E8B3-48F1-45F8-8112-4F43B536A9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553FE5-A1D2-45DE-A0DB-CE40A26E5383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1AD740-E183-45B2-B967-0038306595B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C599DC-DC91-4737-ACA0-35249D7FC8B1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CAAEC-8B46-460B-B169-ADF7941A87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45480B-6AC6-4989-8465-025AFC2E1843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80326A-C6FD-463E-AC91-3540BFA7BAB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3281A8-6AD5-45FB-9045-E69E6743A936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7C2804-DA7A-4EFF-BA92-30AEC3DDB0A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3281A8-6AD5-45FB-9045-E69E6743A936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7C2804-DA7A-4EFF-BA92-30AEC3DDB0A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3281A8-6AD5-45FB-9045-E69E6743A936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7C2804-DA7A-4EFF-BA92-30AEC3DDB0A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4404AA-76F2-4F7F-91D5-8234B890F8B2}" type="datetimeFigureOut">
              <a:rPr lang="zh-CN" altLang="en-US" smtClean="0"/>
              <a:t>2020/8/29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3361AD1-7D79-4A71-957C-FEA1D83FA8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6.png"/><Relationship Id="rId21" Type="http://schemas.openxmlformats.org/officeDocument/2006/relationships/image" Target="../media/image74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24" Type="http://schemas.openxmlformats.org/officeDocument/2006/relationships/image" Target="../media/image77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3" Type="http://schemas.openxmlformats.org/officeDocument/2006/relationships/image" Target="../media/image93.png"/><Relationship Id="rId21" Type="http://schemas.openxmlformats.org/officeDocument/2006/relationships/image" Target="../media/image111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5" Type="http://schemas.openxmlformats.org/officeDocument/2006/relationships/image" Target="../media/image115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106.png"/><Relationship Id="rId20" Type="http://schemas.openxmlformats.org/officeDocument/2006/relationships/image" Target="../media/image11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24" Type="http://schemas.openxmlformats.org/officeDocument/2006/relationships/image" Target="../media/image114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23" Type="http://schemas.openxmlformats.org/officeDocument/2006/relationships/image" Target="../media/image113.png"/><Relationship Id="rId10" Type="http://schemas.openxmlformats.org/officeDocument/2006/relationships/image" Target="../media/image100.png"/><Relationship Id="rId19" Type="http://schemas.openxmlformats.org/officeDocument/2006/relationships/image" Target="../media/image109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Relationship Id="rId22" Type="http://schemas.openxmlformats.org/officeDocument/2006/relationships/image" Target="../media/image1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1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10" Type="http://schemas.openxmlformats.org/officeDocument/2006/relationships/image" Target="../media/image154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4.png"/><Relationship Id="rId5" Type="http://schemas.openxmlformats.org/officeDocument/2006/relationships/image" Target="../media/image183.png"/><Relationship Id="rId4" Type="http://schemas.openxmlformats.org/officeDocument/2006/relationships/image" Target="../media/image18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0" y="0"/>
            <a:ext cx="12192000" cy="687578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0"/>
            <a:ext cx="12192000" cy="6875786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24"/>
          <p:cNvSpPr txBox="1">
            <a:spLocks noChangeArrowheads="1"/>
          </p:cNvSpPr>
          <p:nvPr/>
        </p:nvSpPr>
        <p:spPr bwMode="auto">
          <a:xfrm>
            <a:off x="129540" y="1627505"/>
            <a:ext cx="7148830" cy="146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57" tIns="54029" rIns="108057" bIns="5402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8800" dirty="0">
                <a:solidFill>
                  <a:schemeClr val="bg1"/>
                </a:solidFill>
                <a:latin typeface="方正水柱简体" panose="02010601030101010101" charset="-122"/>
                <a:ea typeface="方正水柱简体" panose="02010601030101010101" charset="-122"/>
              </a:rPr>
              <a:t>应急救护培训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97790" y="1755775"/>
            <a:ext cx="12094845" cy="2071370"/>
            <a:chOff x="0" y="2045"/>
            <a:chExt cx="12450" cy="3030"/>
          </a:xfrm>
        </p:grpSpPr>
        <p:sp>
          <p:nvSpPr>
            <p:cNvPr id="4" name="任意多边形 3"/>
            <p:cNvSpPr/>
            <p:nvPr/>
          </p:nvSpPr>
          <p:spPr>
            <a:xfrm>
              <a:off x="6750" y="2045"/>
              <a:ext cx="5700" cy="3030"/>
            </a:xfrm>
            <a:custGeom>
              <a:avLst/>
              <a:gdLst>
                <a:gd name="connsiteX0" fmla="*/ 0 w 3619500"/>
                <a:gd name="connsiteY0" fmla="*/ 1162050 h 1924050"/>
                <a:gd name="connsiteX1" fmla="*/ 381000 w 3619500"/>
                <a:gd name="connsiteY1" fmla="*/ 1162050 h 1924050"/>
                <a:gd name="connsiteX2" fmla="*/ 504825 w 3619500"/>
                <a:gd name="connsiteY2" fmla="*/ 838200 h 1924050"/>
                <a:gd name="connsiteX3" fmla="*/ 609600 w 3619500"/>
                <a:gd name="connsiteY3" fmla="*/ 1143000 h 1924050"/>
                <a:gd name="connsiteX4" fmla="*/ 838200 w 3619500"/>
                <a:gd name="connsiteY4" fmla="*/ 1143000 h 1924050"/>
                <a:gd name="connsiteX5" fmla="*/ 933450 w 3619500"/>
                <a:gd name="connsiteY5" fmla="*/ 1924050 h 1924050"/>
                <a:gd name="connsiteX6" fmla="*/ 1143000 w 3619500"/>
                <a:gd name="connsiteY6" fmla="*/ 0 h 1924050"/>
                <a:gd name="connsiteX7" fmla="*/ 1238250 w 3619500"/>
                <a:gd name="connsiteY7" fmla="*/ 1190625 h 1924050"/>
                <a:gd name="connsiteX8" fmla="*/ 1476375 w 3619500"/>
                <a:gd name="connsiteY8" fmla="*/ 1190625 h 1924050"/>
                <a:gd name="connsiteX9" fmla="*/ 1562100 w 3619500"/>
                <a:gd name="connsiteY9" fmla="*/ 1400175 h 1924050"/>
                <a:gd name="connsiteX10" fmla="*/ 1562100 w 3619500"/>
                <a:gd name="connsiteY10" fmla="*/ 1200150 h 1924050"/>
                <a:gd name="connsiteX11" fmla="*/ 1971675 w 3619500"/>
                <a:gd name="connsiteY11" fmla="*/ 1200150 h 1924050"/>
                <a:gd name="connsiteX12" fmla="*/ 2057400 w 3619500"/>
                <a:gd name="connsiteY12" fmla="*/ 942975 h 1924050"/>
                <a:gd name="connsiteX13" fmla="*/ 2190750 w 3619500"/>
                <a:gd name="connsiteY13" fmla="*/ 1209675 h 1924050"/>
                <a:gd name="connsiteX14" fmla="*/ 2400300 w 3619500"/>
                <a:gd name="connsiteY14" fmla="*/ 1209675 h 1924050"/>
                <a:gd name="connsiteX15" fmla="*/ 2495550 w 3619500"/>
                <a:gd name="connsiteY15" fmla="*/ 1914525 h 1924050"/>
                <a:gd name="connsiteX16" fmla="*/ 2676525 w 3619500"/>
                <a:gd name="connsiteY16" fmla="*/ 66675 h 1924050"/>
                <a:gd name="connsiteX17" fmla="*/ 2781300 w 3619500"/>
                <a:gd name="connsiteY17" fmla="*/ 1200150 h 1924050"/>
                <a:gd name="connsiteX18" fmla="*/ 3000375 w 3619500"/>
                <a:gd name="connsiteY18" fmla="*/ 1200150 h 1924050"/>
                <a:gd name="connsiteX19" fmla="*/ 3105150 w 3619500"/>
                <a:gd name="connsiteY19" fmla="*/ 1504950 h 1924050"/>
                <a:gd name="connsiteX20" fmla="*/ 3238500 w 3619500"/>
                <a:gd name="connsiteY20" fmla="*/ 1209675 h 1924050"/>
                <a:gd name="connsiteX21" fmla="*/ 3619500 w 3619500"/>
                <a:gd name="connsiteY21" fmla="*/ 1209675 h 192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19500" h="1924050">
                  <a:moveTo>
                    <a:pt x="0" y="1162050"/>
                  </a:moveTo>
                  <a:lnTo>
                    <a:pt x="381000" y="1162050"/>
                  </a:lnTo>
                  <a:lnTo>
                    <a:pt x="504825" y="838200"/>
                  </a:lnTo>
                  <a:lnTo>
                    <a:pt x="609600" y="1143000"/>
                  </a:lnTo>
                  <a:lnTo>
                    <a:pt x="838200" y="1143000"/>
                  </a:lnTo>
                  <a:lnTo>
                    <a:pt x="933450" y="1924050"/>
                  </a:lnTo>
                  <a:lnTo>
                    <a:pt x="1143000" y="0"/>
                  </a:lnTo>
                  <a:lnTo>
                    <a:pt x="1238250" y="1190625"/>
                  </a:lnTo>
                  <a:lnTo>
                    <a:pt x="1476375" y="1190625"/>
                  </a:lnTo>
                  <a:lnTo>
                    <a:pt x="1562100" y="1400175"/>
                  </a:lnTo>
                  <a:lnTo>
                    <a:pt x="1562100" y="1200150"/>
                  </a:lnTo>
                  <a:lnTo>
                    <a:pt x="1971675" y="1200150"/>
                  </a:lnTo>
                  <a:lnTo>
                    <a:pt x="2057400" y="942975"/>
                  </a:lnTo>
                  <a:lnTo>
                    <a:pt x="2190750" y="1209675"/>
                  </a:lnTo>
                  <a:lnTo>
                    <a:pt x="2400300" y="1209675"/>
                  </a:lnTo>
                  <a:lnTo>
                    <a:pt x="2495550" y="1914525"/>
                  </a:lnTo>
                  <a:lnTo>
                    <a:pt x="2676525" y="66675"/>
                  </a:lnTo>
                  <a:lnTo>
                    <a:pt x="2781300" y="1200150"/>
                  </a:lnTo>
                  <a:lnTo>
                    <a:pt x="3000375" y="1200150"/>
                  </a:lnTo>
                  <a:lnTo>
                    <a:pt x="3105150" y="1504950"/>
                  </a:lnTo>
                  <a:lnTo>
                    <a:pt x="3238500" y="1209675"/>
                  </a:lnTo>
                  <a:lnTo>
                    <a:pt x="3619500" y="1209675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连接符 8"/>
            <p:cNvCxnSpPr/>
            <p:nvPr/>
          </p:nvCxnSpPr>
          <p:spPr>
            <a:xfrm flipV="1">
              <a:off x="0" y="3860"/>
              <a:ext cx="6980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71" name="矩形 70"/>
          <p:cNvSpPr/>
          <p:nvPr/>
        </p:nvSpPr>
        <p:spPr>
          <a:xfrm>
            <a:off x="2161540" y="4177388"/>
            <a:ext cx="7786370" cy="1830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zh-CN" sz="3600" dirty="0" smtClean="0">
                <a:solidFill>
                  <a:schemeClr val="bg1"/>
                </a:solidFill>
                <a:latin typeface="方正北魏楷书简体" panose="03000509000000000000" charset="-122"/>
                <a:ea typeface="方正北魏楷书简体" panose="03000509000000000000" charset="-122"/>
              </a:rPr>
              <a:t> </a:t>
            </a:r>
            <a:r>
              <a:rPr lang="zh-CN" altLang="en-US" sz="3600" dirty="0" smtClean="0">
                <a:solidFill>
                  <a:schemeClr val="bg1"/>
                </a:solidFill>
                <a:latin typeface="方正北魏楷书简体" panose="03000509000000000000" charset="-122"/>
                <a:ea typeface="方正北魏楷书简体" panose="03000509000000000000" charset="-122"/>
              </a:rPr>
              <a:t>南宁市江南区红十字会 志愿者 </a:t>
            </a:r>
          </a:p>
          <a:p>
            <a:pPr marL="266700" indent="-2667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3600" dirty="0" smtClean="0">
                <a:solidFill>
                  <a:schemeClr val="bg1"/>
                </a:solidFill>
                <a:latin typeface="方正北魏楷书简体" panose="03000509000000000000" charset="-122"/>
                <a:ea typeface="方正北魏楷书简体" panose="03000509000000000000" charset="-122"/>
              </a:rPr>
              <a:t>广西红十字会应急救护 培训师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>
            <a:spLocks noGrp="1"/>
          </p:cNvSpPr>
          <p:nvPr/>
        </p:nvSpPr>
        <p:spPr>
          <a:xfrm>
            <a:off x="1698244" y="295224"/>
            <a:ext cx="50749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红十字运动的组成和标志</a:t>
            </a: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6072" y="2297810"/>
            <a:ext cx="1944243" cy="2261108"/>
          </a:xfrm>
          <a:prstGeom prst="rect">
            <a:avLst/>
          </a:prstGeom>
        </p:spPr>
      </p:pic>
      <p:sp>
        <p:nvSpPr>
          <p:cNvPr id="7" name="object 4"/>
          <p:cNvSpPr txBox="1"/>
          <p:nvPr/>
        </p:nvSpPr>
        <p:spPr>
          <a:xfrm>
            <a:off x="5035168" y="4783810"/>
            <a:ext cx="24765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5080" indent="-30670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红十字会与红新月 会国际联合会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1173479" y="5035169"/>
            <a:ext cx="2476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红十字国际委员会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8939783" y="4669078"/>
            <a:ext cx="18649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国家红十字会 或红新月会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85105" y="2298064"/>
            <a:ext cx="2621534" cy="1481328"/>
          </a:xfrm>
          <a:prstGeom prst="rect">
            <a:avLst/>
          </a:prstGeom>
        </p:spPr>
      </p:pic>
      <p:pic>
        <p:nvPicPr>
          <p:cNvPr id="11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71762" y="2298065"/>
            <a:ext cx="2200021" cy="16756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495040" y="5701030"/>
            <a:ext cx="5532755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金黄色橄榄枝环绕的白底红十字</a:t>
            </a:r>
          </a:p>
        </p:txBody>
      </p:sp>
      <p:sp>
        <p:nvSpPr>
          <p:cNvPr id="2" name="object 2"/>
          <p:cNvSpPr txBox="1">
            <a:spLocks noGrp="1"/>
          </p:cNvSpPr>
          <p:nvPr/>
        </p:nvSpPr>
        <p:spPr>
          <a:xfrm>
            <a:off x="1832991" y="282956"/>
            <a:ext cx="36855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</a:rPr>
              <a:t>中国红十字会会标</a:t>
            </a:r>
          </a:p>
        </p:txBody>
      </p:sp>
      <p:pic>
        <p:nvPicPr>
          <p:cNvPr id="5" name="图片 4" descr="凡科快图导出20200621-16210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20013" b="13220"/>
          <a:stretch>
            <a:fillRect/>
          </a:stretch>
        </p:blipFill>
        <p:spPr>
          <a:xfrm>
            <a:off x="3752215" y="1365885"/>
            <a:ext cx="4687570" cy="4335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>
            <a:spLocks noGrp="1"/>
          </p:cNvSpPr>
          <p:nvPr/>
        </p:nvSpPr>
        <p:spPr>
          <a:xfrm>
            <a:off x="1624583" y="308609"/>
            <a:ext cx="50717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红十字运动的宗旨和原则</a:t>
            </a:r>
          </a:p>
        </p:txBody>
      </p:sp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4330" y="3964305"/>
            <a:ext cx="3415665" cy="2275205"/>
          </a:xfrm>
          <a:prstGeom prst="rect">
            <a:avLst/>
          </a:prstGeom>
        </p:spPr>
      </p:pic>
      <p:pic>
        <p:nvPicPr>
          <p:cNvPr id="8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84570" y="1104900"/>
            <a:ext cx="3339465" cy="2482850"/>
          </a:xfrm>
          <a:prstGeom prst="rect">
            <a:avLst/>
          </a:prstGeom>
        </p:spPr>
      </p:pic>
      <p:sp>
        <p:nvSpPr>
          <p:cNvPr id="9" name="object 6"/>
          <p:cNvSpPr txBox="1"/>
          <p:nvPr/>
        </p:nvSpPr>
        <p:spPr>
          <a:xfrm>
            <a:off x="1435100" y="1388745"/>
            <a:ext cx="3794760" cy="2199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4088130" algn="ctr">
              <a:lnSpc>
                <a:spcPct val="140000"/>
              </a:lnSpc>
              <a:spcBef>
                <a:spcPts val="90"/>
              </a:spcBef>
            </a:pPr>
            <a:r>
              <a:rPr sz="28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红十字会宗</a:t>
            </a:r>
            <a:r>
              <a:rPr sz="2800" b="1" spc="-1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旨：  </a:t>
            </a:r>
          </a:p>
          <a:p>
            <a:pPr marL="12700" marR="4088130" algn="ctr">
              <a:lnSpc>
                <a:spcPct val="140000"/>
              </a:lnSpc>
              <a:spcBef>
                <a:spcPts val="9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保护人的生命和健康 </a:t>
            </a:r>
          </a:p>
          <a:p>
            <a:pPr marL="12700" marR="4088130" algn="ctr">
              <a:lnSpc>
                <a:spcPct val="140000"/>
              </a:lnSpc>
              <a:spcBef>
                <a:spcPts val="9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发扬人道主义精神 </a:t>
            </a:r>
          </a:p>
          <a:p>
            <a:pPr marL="12700" marR="4088130" algn="ctr">
              <a:lnSpc>
                <a:spcPct val="140000"/>
              </a:lnSpc>
              <a:spcBef>
                <a:spcPts val="9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促进和平进步事业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856105" y="3964305"/>
            <a:ext cx="10335895" cy="2000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92220" algn="l">
              <a:lnSpc>
                <a:spcPct val="157000"/>
              </a:lnSpc>
            </a:pPr>
            <a:r>
              <a:rPr sz="2800" b="1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红十字会原</a:t>
            </a:r>
            <a:r>
              <a:rPr sz="28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则</a:t>
            </a:r>
            <a:r>
              <a:rPr sz="2800" b="1" spc="-1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792220" marR="5080" algn="l">
              <a:lnSpc>
                <a:spcPct val="157000"/>
              </a:lnSpc>
              <a:spcBef>
                <a:spcPts val="285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人道、公正、中立、独 立、志愿服务、</a:t>
            </a:r>
          </a:p>
          <a:p>
            <a:pPr marL="3792220" marR="5080" algn="l">
              <a:lnSpc>
                <a:spcPct val="157000"/>
              </a:lnSpc>
              <a:spcBef>
                <a:spcPts val="285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统一、 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普遍</a:t>
            </a:r>
            <a:endParaRPr lang="zh-CN" altLang="en-US"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/>
          <p:cNvGrpSpPr/>
          <p:nvPr/>
        </p:nvGrpSpPr>
        <p:grpSpPr>
          <a:xfrm>
            <a:off x="294640" y="1906905"/>
            <a:ext cx="10549444" cy="3662942"/>
            <a:chOff x="0" y="4121"/>
            <a:chExt cx="14184" cy="4824"/>
          </a:xfrm>
        </p:grpSpPr>
        <p:grpSp>
          <p:nvGrpSpPr>
            <p:cNvPr id="2" name="object 2"/>
            <p:cNvGrpSpPr/>
            <p:nvPr/>
          </p:nvGrpSpPr>
          <p:grpSpPr>
            <a:xfrm>
              <a:off x="0" y="4815"/>
              <a:ext cx="2818" cy="3429"/>
              <a:chOff x="0" y="3057842"/>
              <a:chExt cx="1789430" cy="2177415"/>
            </a:xfrm>
          </p:grpSpPr>
          <p:sp>
            <p:nvSpPr>
              <p:cNvPr id="3" name="object 3"/>
              <p:cNvSpPr/>
              <p:nvPr/>
            </p:nvSpPr>
            <p:spPr>
              <a:xfrm>
                <a:off x="1279905" y="3062604"/>
                <a:ext cx="504190" cy="2167890"/>
              </a:xfrm>
              <a:custGeom>
                <a:avLst/>
                <a:gdLst/>
                <a:ahLst/>
                <a:cxnLst/>
                <a:rect l="l" t="t" r="r" b="b"/>
                <a:pathLst>
                  <a:path w="504189" h="2167890">
                    <a:moveTo>
                      <a:pt x="0" y="1083945"/>
                    </a:moveTo>
                    <a:lnTo>
                      <a:pt x="252094" y="1083945"/>
                    </a:lnTo>
                    <a:lnTo>
                      <a:pt x="252094" y="2167890"/>
                    </a:lnTo>
                    <a:lnTo>
                      <a:pt x="504189" y="2167890"/>
                    </a:lnTo>
                  </a:path>
                  <a:path w="504189" h="2167890">
                    <a:moveTo>
                      <a:pt x="0" y="1083945"/>
                    </a:moveTo>
                    <a:lnTo>
                      <a:pt x="504189" y="1083945"/>
                    </a:lnTo>
                  </a:path>
                  <a:path w="504189" h="2167890">
                    <a:moveTo>
                      <a:pt x="0" y="1083945"/>
                    </a:moveTo>
                    <a:lnTo>
                      <a:pt x="252094" y="1083945"/>
                    </a:lnTo>
                    <a:lnTo>
                      <a:pt x="252094" y="0"/>
                    </a:lnTo>
                    <a:lnTo>
                      <a:pt x="504189" y="0"/>
                    </a:lnTo>
                  </a:path>
                </a:pathLst>
              </a:custGeom>
              <a:ln w="9525">
                <a:solidFill>
                  <a:srgbClr val="4AACC5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4" name="object 4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3704843"/>
                <a:ext cx="1432560" cy="1011936"/>
              </a:xfrm>
              <a:prstGeom prst="rect">
                <a:avLst/>
              </a:prstGeom>
            </p:spPr>
          </p:pic>
        </p:grpSp>
        <p:sp>
          <p:nvSpPr>
            <p:cNvPr id="5" name="object 5"/>
            <p:cNvSpPr txBox="1"/>
            <p:nvPr/>
          </p:nvSpPr>
          <p:spPr>
            <a:xfrm>
              <a:off x="345" y="6175"/>
              <a:ext cx="1328" cy="66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3200" b="1" dirty="0">
                  <a:solidFill>
                    <a:srgbClr val="FFFFFF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三救</a:t>
              </a:r>
              <a:endParaRPr sz="3200">
                <a:latin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grpSp>
          <p:nvGrpSpPr>
            <p:cNvPr id="6" name="object 6"/>
            <p:cNvGrpSpPr/>
            <p:nvPr/>
          </p:nvGrpSpPr>
          <p:grpSpPr>
            <a:xfrm>
              <a:off x="2743" y="4186"/>
              <a:ext cx="4104" cy="1347"/>
              <a:chOff x="1741932" y="2657855"/>
              <a:chExt cx="2606040" cy="855344"/>
            </a:xfrm>
          </p:grpSpPr>
          <p:pic>
            <p:nvPicPr>
              <p:cNvPr id="7" name="object 7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41932" y="2657855"/>
                <a:ext cx="2606040" cy="854963"/>
              </a:xfrm>
              <a:prstGeom prst="rect">
                <a:avLst/>
              </a:prstGeom>
            </p:spPr>
          </p:pic>
          <p:pic>
            <p:nvPicPr>
              <p:cNvPr id="8" name="object 8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191512" y="2726435"/>
                <a:ext cx="1763267" cy="778763"/>
              </a:xfrm>
              <a:prstGeom prst="rect">
                <a:avLst/>
              </a:prstGeom>
            </p:spPr>
          </p:pic>
          <p:pic>
            <p:nvPicPr>
              <p:cNvPr id="9" name="object 9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784096" y="2678201"/>
                <a:ext cx="2520823" cy="768832"/>
              </a:xfrm>
              <a:prstGeom prst="rect">
                <a:avLst/>
              </a:prstGeom>
            </p:spPr>
          </p:pic>
        </p:grpSp>
        <p:sp>
          <p:nvSpPr>
            <p:cNvPr id="10" name="object 10"/>
            <p:cNvSpPr txBox="1"/>
            <p:nvPr/>
          </p:nvSpPr>
          <p:spPr>
            <a:xfrm>
              <a:off x="2810" y="4356"/>
              <a:ext cx="3970" cy="872"/>
            </a:xfrm>
            <a:prstGeom prst="rect">
              <a:avLst/>
            </a:prstGeom>
          </p:spPr>
          <p:txBody>
            <a:bodyPr vert="horz" wrap="square" lIns="0" tIns="170180" rIns="0" bIns="0" rtlCol="0">
              <a:spAutoFit/>
            </a:bodyPr>
            <a:lstStyle/>
            <a:p>
              <a:pPr marL="647700">
                <a:lnSpc>
                  <a:spcPct val="100000"/>
                </a:lnSpc>
                <a:spcBef>
                  <a:spcPts val="1340"/>
                </a:spcBef>
              </a:pPr>
              <a:r>
                <a:rPr sz="3200" b="1" dirty="0">
                  <a:solidFill>
                    <a:srgbClr val="FFFFFF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应急救援</a:t>
              </a:r>
            </a:p>
          </p:txBody>
        </p:sp>
        <p:grpSp>
          <p:nvGrpSpPr>
            <p:cNvPr id="11" name="object 11"/>
            <p:cNvGrpSpPr/>
            <p:nvPr/>
          </p:nvGrpSpPr>
          <p:grpSpPr>
            <a:xfrm>
              <a:off x="2743" y="5894"/>
              <a:ext cx="4104" cy="1344"/>
              <a:chOff x="1741932" y="3742944"/>
              <a:chExt cx="2606040" cy="853440"/>
            </a:xfrm>
          </p:grpSpPr>
          <p:pic>
            <p:nvPicPr>
              <p:cNvPr id="12" name="object 12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741932" y="3742944"/>
                <a:ext cx="2606040" cy="853440"/>
              </a:xfrm>
              <a:prstGeom prst="rect">
                <a:avLst/>
              </a:prstGeom>
            </p:spPr>
          </p:pic>
          <p:pic>
            <p:nvPicPr>
              <p:cNvPr id="13" name="object 13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191512" y="3810000"/>
                <a:ext cx="1763267" cy="778763"/>
              </a:xfrm>
              <a:prstGeom prst="rect">
                <a:avLst/>
              </a:prstGeom>
            </p:spPr>
          </p:pic>
          <p:pic>
            <p:nvPicPr>
              <p:cNvPr id="14" name="object 14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84096" y="3762146"/>
                <a:ext cx="2520823" cy="768832"/>
              </a:xfrm>
              <a:prstGeom prst="rect">
                <a:avLst/>
              </a:prstGeom>
            </p:spPr>
          </p:pic>
        </p:grpSp>
        <p:sp>
          <p:nvSpPr>
            <p:cNvPr id="15" name="object 15"/>
            <p:cNvSpPr txBox="1"/>
            <p:nvPr/>
          </p:nvSpPr>
          <p:spPr>
            <a:xfrm>
              <a:off x="2810" y="6040"/>
              <a:ext cx="3970" cy="872"/>
            </a:xfrm>
            <a:prstGeom prst="rect">
              <a:avLst/>
            </a:prstGeom>
          </p:spPr>
          <p:txBody>
            <a:bodyPr vert="horz" wrap="square" lIns="0" tIns="170180" rIns="0" bIns="0" rtlCol="0">
              <a:spAutoFit/>
            </a:bodyPr>
            <a:lstStyle/>
            <a:p>
              <a:pPr marL="647700">
                <a:lnSpc>
                  <a:spcPct val="100000"/>
                </a:lnSpc>
                <a:spcBef>
                  <a:spcPts val="1340"/>
                </a:spcBef>
              </a:pPr>
              <a:r>
                <a:rPr sz="3200" b="1" spc="-5" dirty="0">
                  <a:solidFill>
                    <a:srgbClr val="FFFFFF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人道救助</a:t>
              </a:r>
            </a:p>
          </p:txBody>
        </p:sp>
        <p:grpSp>
          <p:nvGrpSpPr>
            <p:cNvPr id="16" name="object 16"/>
            <p:cNvGrpSpPr/>
            <p:nvPr/>
          </p:nvGrpSpPr>
          <p:grpSpPr>
            <a:xfrm>
              <a:off x="2743" y="7601"/>
              <a:ext cx="4104" cy="1344"/>
              <a:chOff x="1741932" y="4826508"/>
              <a:chExt cx="2606040" cy="853440"/>
            </a:xfrm>
          </p:grpSpPr>
          <p:pic>
            <p:nvPicPr>
              <p:cNvPr id="17" name="object 17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41932" y="4826508"/>
                <a:ext cx="2606040" cy="853440"/>
              </a:xfrm>
              <a:prstGeom prst="rect">
                <a:avLst/>
              </a:prstGeom>
            </p:spPr>
          </p:pic>
          <p:pic>
            <p:nvPicPr>
              <p:cNvPr id="18" name="object 18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191512" y="4893564"/>
                <a:ext cx="1763267" cy="778764"/>
              </a:xfrm>
              <a:prstGeom prst="rect">
                <a:avLst/>
              </a:prstGeom>
            </p:spPr>
          </p:pic>
          <p:pic>
            <p:nvPicPr>
              <p:cNvPr id="19" name="object 19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84096" y="4846066"/>
                <a:ext cx="2520823" cy="768832"/>
              </a:xfrm>
              <a:prstGeom prst="rect">
                <a:avLst/>
              </a:prstGeom>
            </p:spPr>
          </p:pic>
        </p:grpSp>
        <p:sp>
          <p:nvSpPr>
            <p:cNvPr id="20" name="object 20"/>
            <p:cNvSpPr txBox="1"/>
            <p:nvPr/>
          </p:nvSpPr>
          <p:spPr>
            <a:xfrm>
              <a:off x="2810" y="7770"/>
              <a:ext cx="3970" cy="873"/>
            </a:xfrm>
            <a:prstGeom prst="rect">
              <a:avLst/>
            </a:prstGeom>
          </p:spPr>
          <p:txBody>
            <a:bodyPr vert="horz" wrap="square" lIns="0" tIns="170815" rIns="0" bIns="0" rtlCol="0">
              <a:spAutoFit/>
            </a:bodyPr>
            <a:lstStyle/>
            <a:p>
              <a:pPr marL="647700">
                <a:lnSpc>
                  <a:spcPct val="100000"/>
                </a:lnSpc>
                <a:spcBef>
                  <a:spcPts val="1345"/>
                </a:spcBef>
              </a:pPr>
              <a:r>
                <a:rPr sz="3200" b="1" spc="-5" dirty="0">
                  <a:solidFill>
                    <a:srgbClr val="FFFFFF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应急救护</a:t>
              </a:r>
            </a:p>
          </p:txBody>
        </p:sp>
        <p:grpSp>
          <p:nvGrpSpPr>
            <p:cNvPr id="21" name="object 21"/>
            <p:cNvGrpSpPr/>
            <p:nvPr/>
          </p:nvGrpSpPr>
          <p:grpSpPr>
            <a:xfrm>
              <a:off x="6907" y="4655"/>
              <a:ext cx="2916" cy="3624"/>
              <a:chOff x="4386071" y="2955988"/>
              <a:chExt cx="1851660" cy="2301240"/>
            </a:xfrm>
          </p:grpSpPr>
          <p:sp>
            <p:nvSpPr>
              <p:cNvPr id="22" name="object 22"/>
              <p:cNvSpPr/>
              <p:nvPr/>
            </p:nvSpPr>
            <p:spPr>
              <a:xfrm>
                <a:off x="5794628" y="2960751"/>
                <a:ext cx="438150" cy="2291715"/>
              </a:xfrm>
              <a:custGeom>
                <a:avLst/>
                <a:gdLst/>
                <a:ahLst/>
                <a:cxnLst/>
                <a:rect l="l" t="t" r="r" b="b"/>
                <a:pathLst>
                  <a:path w="438150" h="2291715">
                    <a:moveTo>
                      <a:pt x="0" y="1116330"/>
                    </a:moveTo>
                    <a:lnTo>
                      <a:pt x="214375" y="1116330"/>
                    </a:lnTo>
                    <a:lnTo>
                      <a:pt x="214375" y="2291461"/>
                    </a:lnTo>
                    <a:lnTo>
                      <a:pt x="426720" y="2291461"/>
                    </a:lnTo>
                  </a:path>
                  <a:path w="438150" h="2291715">
                    <a:moveTo>
                      <a:pt x="0" y="1116330"/>
                    </a:moveTo>
                    <a:lnTo>
                      <a:pt x="223138" y="1116330"/>
                    </a:lnTo>
                    <a:lnTo>
                      <a:pt x="223138" y="1225550"/>
                    </a:lnTo>
                    <a:lnTo>
                      <a:pt x="435483" y="1225550"/>
                    </a:lnTo>
                  </a:path>
                  <a:path w="438150" h="2291715">
                    <a:moveTo>
                      <a:pt x="0" y="1116330"/>
                    </a:moveTo>
                    <a:lnTo>
                      <a:pt x="225679" y="1116330"/>
                    </a:lnTo>
                    <a:lnTo>
                      <a:pt x="225679" y="0"/>
                    </a:lnTo>
                    <a:lnTo>
                      <a:pt x="438023" y="0"/>
                    </a:lnTo>
                  </a:path>
                </a:pathLst>
              </a:custGeom>
              <a:ln w="9525">
                <a:solidFill>
                  <a:srgbClr val="C7737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3" name="object 23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386071" y="3636264"/>
                <a:ext cx="1517903" cy="1010412"/>
              </a:xfrm>
              <a:prstGeom prst="rect">
                <a:avLst/>
              </a:prstGeom>
            </p:spPr>
          </p:pic>
        </p:grpSp>
        <p:sp>
          <p:nvSpPr>
            <p:cNvPr id="24" name="object 24"/>
            <p:cNvSpPr txBox="1"/>
            <p:nvPr/>
          </p:nvSpPr>
          <p:spPr>
            <a:xfrm>
              <a:off x="7388" y="6112"/>
              <a:ext cx="1327" cy="66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3200" b="1" spc="-5" dirty="0">
                  <a:solidFill>
                    <a:srgbClr val="FFFFFF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三献</a:t>
              </a:r>
              <a:endParaRPr sz="3200">
                <a:latin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grpSp>
          <p:nvGrpSpPr>
            <p:cNvPr id="25" name="object 25"/>
            <p:cNvGrpSpPr/>
            <p:nvPr/>
          </p:nvGrpSpPr>
          <p:grpSpPr>
            <a:xfrm>
              <a:off x="9749" y="4121"/>
              <a:ext cx="4364" cy="1217"/>
              <a:chOff x="6190488" y="2616707"/>
              <a:chExt cx="2771140" cy="772795"/>
            </a:xfrm>
          </p:grpSpPr>
          <p:pic>
            <p:nvPicPr>
              <p:cNvPr id="26" name="object 26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6190488" y="2616707"/>
                <a:ext cx="2770632" cy="733044"/>
              </a:xfrm>
              <a:prstGeom prst="rect">
                <a:avLst/>
              </a:prstGeom>
            </p:spPr>
          </p:pic>
          <p:pic>
            <p:nvPicPr>
              <p:cNvPr id="27" name="object 27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6752844" y="2638043"/>
                <a:ext cx="1697736" cy="751331"/>
              </a:xfrm>
              <a:prstGeom prst="rect">
                <a:avLst/>
              </a:prstGeom>
            </p:spPr>
          </p:pic>
          <p:pic>
            <p:nvPicPr>
              <p:cNvPr id="28" name="object 28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6232652" y="2636862"/>
                <a:ext cx="2685542" cy="647738"/>
              </a:xfrm>
              <a:prstGeom prst="rect">
                <a:avLst/>
              </a:prstGeom>
            </p:spPr>
          </p:pic>
        </p:grpSp>
        <p:sp>
          <p:nvSpPr>
            <p:cNvPr id="29" name="object 29"/>
            <p:cNvSpPr txBox="1"/>
            <p:nvPr/>
          </p:nvSpPr>
          <p:spPr>
            <a:xfrm>
              <a:off x="9815" y="4245"/>
              <a:ext cx="4230" cy="805"/>
            </a:xfrm>
            <a:prstGeom prst="rect">
              <a:avLst/>
            </a:prstGeom>
          </p:spPr>
          <p:txBody>
            <a:bodyPr vert="horz" wrap="square" lIns="0" tIns="119380" rIns="0" bIns="0" rtlCol="0">
              <a:spAutoFit/>
            </a:bodyPr>
            <a:lstStyle/>
            <a:p>
              <a:pPr marL="754380">
                <a:lnSpc>
                  <a:spcPct val="100000"/>
                </a:lnSpc>
                <a:spcBef>
                  <a:spcPts val="940"/>
                </a:spcBef>
              </a:pPr>
              <a:r>
                <a:rPr sz="3200" b="1" dirty="0">
                  <a:solidFill>
                    <a:srgbClr val="FFFFFF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无偿献血</a:t>
              </a:r>
            </a:p>
          </p:txBody>
        </p:sp>
        <p:grpSp>
          <p:nvGrpSpPr>
            <p:cNvPr id="30" name="object 30"/>
            <p:cNvGrpSpPr/>
            <p:nvPr/>
          </p:nvGrpSpPr>
          <p:grpSpPr>
            <a:xfrm>
              <a:off x="9744" y="6050"/>
              <a:ext cx="4440" cy="1217"/>
              <a:chOff x="6187440" y="3842003"/>
              <a:chExt cx="2819400" cy="772795"/>
            </a:xfrm>
          </p:grpSpPr>
          <p:pic>
            <p:nvPicPr>
              <p:cNvPr id="31" name="object 31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6187440" y="3842003"/>
                <a:ext cx="2819400" cy="734568"/>
              </a:xfrm>
              <a:prstGeom prst="rect">
                <a:avLst/>
              </a:prstGeom>
            </p:spPr>
          </p:pic>
          <p:pic>
            <p:nvPicPr>
              <p:cNvPr id="32" name="object 32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6335268" y="3863339"/>
                <a:ext cx="2578608" cy="751332"/>
              </a:xfrm>
              <a:prstGeom prst="rect">
                <a:avLst/>
              </a:prstGeom>
            </p:spPr>
          </p:pic>
          <p:pic>
            <p:nvPicPr>
              <p:cNvPr id="33" name="object 33"/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6230112" y="3862412"/>
                <a:ext cx="2734437" cy="647738"/>
              </a:xfrm>
              <a:prstGeom prst="rect">
                <a:avLst/>
              </a:prstGeom>
            </p:spPr>
          </p:pic>
        </p:grpSp>
        <p:sp>
          <p:nvSpPr>
            <p:cNvPr id="34" name="object 34"/>
            <p:cNvSpPr txBox="1"/>
            <p:nvPr/>
          </p:nvSpPr>
          <p:spPr>
            <a:xfrm>
              <a:off x="9742" y="6152"/>
              <a:ext cx="4307" cy="805"/>
            </a:xfrm>
            <a:prstGeom prst="rect">
              <a:avLst/>
            </a:prstGeom>
          </p:spPr>
          <p:txBody>
            <a:bodyPr vert="horz" wrap="square" lIns="0" tIns="119380" rIns="0" bIns="0" rtlCol="0">
              <a:spAutoFit/>
            </a:bodyPr>
            <a:lstStyle/>
            <a:p>
              <a:pPr marL="338455">
                <a:lnSpc>
                  <a:spcPct val="100000"/>
                </a:lnSpc>
                <a:spcBef>
                  <a:spcPts val="940"/>
                </a:spcBef>
              </a:pPr>
              <a:r>
                <a:rPr sz="3200" b="1" spc="5" dirty="0">
                  <a:solidFill>
                    <a:srgbClr val="FFFFFF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造血干细胞捐献</a:t>
              </a:r>
            </a:p>
          </p:txBody>
        </p:sp>
        <p:grpSp>
          <p:nvGrpSpPr>
            <p:cNvPr id="35" name="object 35"/>
            <p:cNvGrpSpPr/>
            <p:nvPr/>
          </p:nvGrpSpPr>
          <p:grpSpPr>
            <a:xfrm>
              <a:off x="9730" y="7445"/>
              <a:ext cx="4454" cy="1198"/>
              <a:chOff x="6178296" y="4727447"/>
              <a:chExt cx="2828378" cy="760976"/>
            </a:xfrm>
          </p:grpSpPr>
          <p:pic>
            <p:nvPicPr>
              <p:cNvPr id="36" name="object 36"/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6178296" y="4751875"/>
                <a:ext cx="2828378" cy="736548"/>
              </a:xfrm>
              <a:prstGeom prst="rect">
                <a:avLst/>
              </a:prstGeom>
            </p:spPr>
          </p:pic>
          <p:pic>
            <p:nvPicPr>
              <p:cNvPr id="37" name="object 37"/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6330639" y="4727447"/>
                <a:ext cx="2578448" cy="760445"/>
              </a:xfrm>
              <a:prstGeom prst="rect">
                <a:avLst/>
              </a:prstGeom>
            </p:spPr>
          </p:pic>
          <p:pic>
            <p:nvPicPr>
              <p:cNvPr id="38" name="object 38"/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6221126" y="4750282"/>
                <a:ext cx="2743261" cy="737610"/>
              </a:xfrm>
              <a:prstGeom prst="rect">
                <a:avLst/>
              </a:prstGeom>
            </p:spPr>
          </p:pic>
        </p:grpSp>
        <p:sp>
          <p:nvSpPr>
            <p:cNvPr id="39" name="object 39"/>
            <p:cNvSpPr txBox="1"/>
            <p:nvPr/>
          </p:nvSpPr>
          <p:spPr>
            <a:xfrm>
              <a:off x="9797" y="7515"/>
              <a:ext cx="4320" cy="1000"/>
            </a:xfrm>
            <a:prstGeom prst="rect">
              <a:avLst/>
            </a:prstGeom>
          </p:spPr>
          <p:txBody>
            <a:bodyPr vert="horz" wrap="square" lIns="0" tIns="108585" rIns="0" bIns="0" rtlCol="0">
              <a:spAutoFit/>
            </a:bodyPr>
            <a:lstStyle/>
            <a:p>
              <a:pPr marL="1077595" marR="332740" indent="-734695">
                <a:lnSpc>
                  <a:spcPts val="2540"/>
                </a:lnSpc>
                <a:spcBef>
                  <a:spcPts val="855"/>
                </a:spcBef>
              </a:pPr>
              <a:r>
                <a:rPr sz="2800" b="1" spc="5" dirty="0">
                  <a:solidFill>
                    <a:srgbClr val="FFFFFF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遗体和人体器官 捐献</a:t>
              </a:r>
            </a:p>
          </p:txBody>
        </p:sp>
      </p:grpSp>
      <p:sp>
        <p:nvSpPr>
          <p:cNvPr id="41" name="object 40"/>
          <p:cNvSpPr txBox="1">
            <a:spLocks noGrp="1"/>
          </p:cNvSpPr>
          <p:nvPr/>
        </p:nvSpPr>
        <p:spPr>
          <a:xfrm>
            <a:off x="1794129" y="323214"/>
            <a:ext cx="5530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中国红十字会总会核心业务</a:t>
            </a:r>
          </a:p>
        </p:txBody>
      </p:sp>
      <p:sp>
        <p:nvSpPr>
          <p:cNvPr id="42" name="object 2"/>
          <p:cNvSpPr txBox="1">
            <a:spLocks noGrp="1"/>
          </p:cNvSpPr>
          <p:nvPr/>
        </p:nvSpPr>
        <p:spPr>
          <a:xfrm>
            <a:off x="2877057" y="1076959"/>
            <a:ext cx="3695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宋体" panose="02010600030101010101" pitchFamily="2" charset="-122"/>
                <a:cs typeface="宋体" panose="02010600030101010101" pitchFamily="2" charset="-122"/>
              </a:rPr>
              <a:t>红十字运动纪念日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833245" y="283210"/>
            <a:ext cx="368554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dirty="0">
                <a:solidFill>
                  <a:srgbClr val="FF0000"/>
                </a:solidFill>
              </a:rPr>
              <a:t>纪念日</a:t>
            </a:r>
          </a:p>
        </p:txBody>
      </p:sp>
      <p:pic>
        <p:nvPicPr>
          <p:cNvPr id="4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7105" y="1604645"/>
            <a:ext cx="4551680" cy="4639310"/>
          </a:xfrm>
          <a:prstGeom prst="rect">
            <a:avLst/>
          </a:prstGeom>
        </p:spPr>
      </p:pic>
      <p:sp>
        <p:nvSpPr>
          <p:cNvPr id="44" name="object 4"/>
          <p:cNvSpPr txBox="1"/>
          <p:nvPr/>
        </p:nvSpPr>
        <p:spPr>
          <a:xfrm>
            <a:off x="5766435" y="2089150"/>
            <a:ext cx="5440680" cy="3669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4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世界红十字日：每年</a:t>
            </a:r>
            <a:r>
              <a:rPr sz="24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sz="2400" b="1" spc="-5" dirty="0">
                <a:latin typeface="Calibri" panose="020F0502020204030204"/>
                <a:cs typeface="Calibri" panose="020F0502020204030204"/>
              </a:rPr>
              <a:t>5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sz="2400" b="1" spc="-5" dirty="0">
                <a:latin typeface="Calibri" panose="020F0502020204030204"/>
                <a:cs typeface="Calibri" panose="020F0502020204030204"/>
              </a:rPr>
              <a:t>8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日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ts val="60"/>
              </a:spcBef>
            </a:pP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4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国际护士节：每年的</a:t>
            </a:r>
            <a:r>
              <a:rPr sz="2400" b="1" spc="-5" dirty="0">
                <a:latin typeface="Calibri" panose="020F0502020204030204"/>
                <a:cs typeface="Calibri" panose="020F0502020204030204"/>
              </a:rPr>
              <a:t>5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sz="2400" b="1" spc="-5" dirty="0">
                <a:latin typeface="Calibri" panose="020F0502020204030204"/>
                <a:cs typeface="Calibri" panose="020F0502020204030204"/>
              </a:rPr>
              <a:t>12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日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ts val="20"/>
              </a:spcBef>
            </a:pPr>
            <a:endParaRPr sz="29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40000"/>
              </a:lnSpc>
            </a:pP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世界献血日：每年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sz="2400" b="1" spc="-5" dirty="0">
                <a:latin typeface="Calibri" panose="020F0502020204030204"/>
                <a:cs typeface="Calibri" panose="020F0502020204030204"/>
              </a:rPr>
              <a:t>6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sz="2400" b="1" spc="-10" dirty="0">
                <a:latin typeface="Calibri" panose="020F0502020204030204"/>
                <a:cs typeface="Calibri" panose="020F0502020204030204"/>
              </a:rPr>
              <a:t>14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日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ts val="60"/>
              </a:spcBef>
            </a:pP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4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世界急救日：每年的</a:t>
            </a:r>
            <a:r>
              <a:rPr sz="2400" b="1" spc="-5" dirty="0">
                <a:latin typeface="Calibri" panose="020F0502020204030204"/>
                <a:cs typeface="Calibri" panose="020F0502020204030204"/>
              </a:rPr>
              <a:t>9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月的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第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二个星期六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/>
          <p:nvPr/>
        </p:nvSpPr>
        <p:spPr>
          <a:xfrm>
            <a:off x="742315" y="1577340"/>
            <a:ext cx="10706735" cy="255079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647700" algn="just">
              <a:lnSpc>
                <a:spcPct val="170000"/>
              </a:lnSpc>
              <a:spcBef>
                <a:spcPts val="320"/>
              </a:spcBef>
            </a:pP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在突发事故或灾害现场，在专</a:t>
            </a:r>
            <a:r>
              <a:rPr sz="32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业</a:t>
            </a: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人员</a:t>
            </a:r>
            <a:r>
              <a:rPr sz="32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到</a:t>
            </a:r>
            <a:r>
              <a:rPr sz="32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达 </a:t>
            </a: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之前，为伤病员提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供</a:t>
            </a:r>
            <a:r>
              <a:rPr sz="3200" b="1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初步、及</a:t>
            </a:r>
            <a:r>
              <a:rPr sz="3200" b="1" spc="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sz="3200" b="1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、有</a:t>
            </a:r>
            <a:r>
              <a:rPr sz="3200" b="1" spc="3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效</a:t>
            </a:r>
            <a:r>
              <a:rPr sz="32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sz="32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救</a:t>
            </a:r>
            <a:r>
              <a:rPr sz="32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护 </a:t>
            </a: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措施。</a:t>
            </a:r>
            <a:r>
              <a:rPr sz="32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（含受伤身体和疾病的</a:t>
            </a:r>
            <a:r>
              <a:rPr sz="3200" b="1" spc="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初</a:t>
            </a:r>
            <a:r>
              <a:rPr sz="32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步救</a:t>
            </a:r>
            <a:r>
              <a:rPr sz="3200" b="1" spc="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护</a:t>
            </a:r>
            <a:r>
              <a:rPr sz="32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3200" b="1" spc="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也</a:t>
            </a:r>
            <a:r>
              <a:rPr sz="3200" b="1" spc="-1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包 </a:t>
            </a:r>
            <a:r>
              <a:rPr sz="3200" b="1" spc="-10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含伤病员的心理支持。）</a:t>
            </a:r>
          </a:p>
        </p:txBody>
      </p:sp>
      <p:sp>
        <p:nvSpPr>
          <p:cNvPr id="4" name="object 3"/>
          <p:cNvSpPr txBox="1">
            <a:spLocks noGrp="1"/>
          </p:cNvSpPr>
          <p:nvPr/>
        </p:nvSpPr>
        <p:spPr>
          <a:xfrm>
            <a:off x="1523492" y="314909"/>
            <a:ext cx="41541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应急救护定义和目的</a:t>
            </a:r>
          </a:p>
        </p:txBody>
      </p:sp>
      <p:pic>
        <p:nvPicPr>
          <p:cNvPr id="6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2320" y="4413250"/>
            <a:ext cx="3447415" cy="1981200"/>
          </a:xfrm>
          <a:prstGeom prst="rect">
            <a:avLst/>
          </a:prstGeom>
        </p:spPr>
      </p:pic>
      <p:sp>
        <p:nvSpPr>
          <p:cNvPr id="8" name="object 7"/>
          <p:cNvSpPr txBox="1"/>
          <p:nvPr/>
        </p:nvSpPr>
        <p:spPr>
          <a:xfrm>
            <a:off x="1766570" y="4484370"/>
            <a:ext cx="1478915" cy="1838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95"/>
              </a:spcBef>
            </a:pPr>
            <a:r>
              <a:rPr sz="44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挽救 </a:t>
            </a:r>
            <a:r>
              <a:rPr sz="44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生命</a:t>
            </a:r>
          </a:p>
        </p:txBody>
      </p:sp>
      <p:grpSp>
        <p:nvGrpSpPr>
          <p:cNvPr id="9" name="object 8"/>
          <p:cNvGrpSpPr/>
          <p:nvPr/>
        </p:nvGrpSpPr>
        <p:grpSpPr>
          <a:xfrm>
            <a:off x="3812540" y="4442587"/>
            <a:ext cx="3473288" cy="1981200"/>
            <a:chOff x="3240023" y="4413504"/>
            <a:chExt cx="2214372" cy="1981200"/>
          </a:xfrm>
        </p:grpSpPr>
        <p:pic>
          <p:nvPicPr>
            <p:cNvPr id="10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6139" y="4413504"/>
              <a:ext cx="2048256" cy="1981200"/>
            </a:xfrm>
            <a:prstGeom prst="rect">
              <a:avLst/>
            </a:prstGeom>
          </p:spPr>
        </p:pic>
        <p:pic>
          <p:nvPicPr>
            <p:cNvPr id="11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40023" y="5893308"/>
              <a:ext cx="443484" cy="371856"/>
            </a:xfrm>
            <a:prstGeom prst="rect">
              <a:avLst/>
            </a:prstGeom>
          </p:spPr>
        </p:pic>
        <p:sp>
          <p:nvSpPr>
            <p:cNvPr id="12" name="object 11"/>
            <p:cNvSpPr/>
            <p:nvPr/>
          </p:nvSpPr>
          <p:spPr>
            <a:xfrm>
              <a:off x="3287775" y="5917095"/>
              <a:ext cx="347980" cy="278130"/>
            </a:xfrm>
            <a:custGeom>
              <a:avLst/>
              <a:gdLst/>
              <a:ahLst/>
              <a:cxnLst/>
              <a:rect l="l" t="t" r="r" b="b"/>
              <a:pathLst>
                <a:path w="347979" h="278129">
                  <a:moveTo>
                    <a:pt x="0" y="0"/>
                  </a:moveTo>
                  <a:lnTo>
                    <a:pt x="0" y="277977"/>
                  </a:lnTo>
                  <a:lnTo>
                    <a:pt x="347979" y="138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3287775" y="5917095"/>
              <a:ext cx="347980" cy="278130"/>
            </a:xfrm>
            <a:custGeom>
              <a:avLst/>
              <a:gdLst/>
              <a:ahLst/>
              <a:cxnLst/>
              <a:rect l="l" t="t" r="r" b="b"/>
              <a:pathLst>
                <a:path w="347979" h="278129">
                  <a:moveTo>
                    <a:pt x="0" y="0"/>
                  </a:moveTo>
                  <a:lnTo>
                    <a:pt x="347979" y="138988"/>
                  </a:lnTo>
                  <a:lnTo>
                    <a:pt x="0" y="27797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4"/>
          <p:cNvSpPr txBox="1"/>
          <p:nvPr/>
        </p:nvSpPr>
        <p:spPr>
          <a:xfrm>
            <a:off x="4872355" y="4442460"/>
            <a:ext cx="1321435" cy="1838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95"/>
              </a:spcBef>
            </a:pPr>
            <a:r>
              <a:rPr sz="44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防止 </a:t>
            </a:r>
            <a:r>
              <a:rPr sz="44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恶化</a:t>
            </a:r>
          </a:p>
        </p:txBody>
      </p:sp>
      <p:grpSp>
        <p:nvGrpSpPr>
          <p:cNvPr id="16" name="object 15"/>
          <p:cNvGrpSpPr/>
          <p:nvPr/>
        </p:nvGrpSpPr>
        <p:grpSpPr>
          <a:xfrm>
            <a:off x="6837045" y="4413377"/>
            <a:ext cx="3612552" cy="1981200"/>
            <a:chOff x="5282184" y="4413504"/>
            <a:chExt cx="2302764" cy="1981200"/>
          </a:xfrm>
        </p:grpSpPr>
        <p:pic>
          <p:nvPicPr>
            <p:cNvPr id="17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48300" y="4413504"/>
              <a:ext cx="2136648" cy="1981200"/>
            </a:xfrm>
            <a:prstGeom prst="rect">
              <a:avLst/>
            </a:prstGeom>
          </p:spPr>
        </p:pic>
        <p:pic>
          <p:nvPicPr>
            <p:cNvPr id="18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82184" y="5893308"/>
              <a:ext cx="443484" cy="371856"/>
            </a:xfrm>
            <a:prstGeom prst="rect">
              <a:avLst/>
            </a:prstGeom>
          </p:spPr>
        </p:pic>
        <p:sp>
          <p:nvSpPr>
            <p:cNvPr id="19" name="object 18"/>
            <p:cNvSpPr/>
            <p:nvPr/>
          </p:nvSpPr>
          <p:spPr>
            <a:xfrm>
              <a:off x="5329555" y="5917095"/>
              <a:ext cx="347980" cy="278130"/>
            </a:xfrm>
            <a:custGeom>
              <a:avLst/>
              <a:gdLst/>
              <a:ahLst/>
              <a:cxnLst/>
              <a:rect l="l" t="t" r="r" b="b"/>
              <a:pathLst>
                <a:path w="347979" h="278129">
                  <a:moveTo>
                    <a:pt x="0" y="0"/>
                  </a:moveTo>
                  <a:lnTo>
                    <a:pt x="0" y="277977"/>
                  </a:lnTo>
                  <a:lnTo>
                    <a:pt x="347980" y="138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5329555" y="5917095"/>
              <a:ext cx="347980" cy="278130"/>
            </a:xfrm>
            <a:custGeom>
              <a:avLst/>
              <a:gdLst/>
              <a:ahLst/>
              <a:cxnLst/>
              <a:rect l="l" t="t" r="r" b="b"/>
              <a:pathLst>
                <a:path w="347979" h="278129">
                  <a:moveTo>
                    <a:pt x="0" y="0"/>
                  </a:moveTo>
                  <a:lnTo>
                    <a:pt x="347980" y="138988"/>
                  </a:lnTo>
                  <a:lnTo>
                    <a:pt x="0" y="27797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1"/>
          <p:cNvSpPr txBox="1"/>
          <p:nvPr/>
        </p:nvSpPr>
        <p:spPr>
          <a:xfrm>
            <a:off x="8112760" y="4484370"/>
            <a:ext cx="1321435" cy="1838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95"/>
              </a:spcBef>
            </a:pPr>
            <a:r>
              <a:rPr sz="44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促进 </a:t>
            </a:r>
            <a:r>
              <a:rPr sz="44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恢复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任意多边形 30"/>
          <p:cNvSpPr/>
          <p:nvPr/>
        </p:nvSpPr>
        <p:spPr>
          <a:xfrm rot="16200000">
            <a:off x="5151755" y="-182245"/>
            <a:ext cx="1889760" cy="12192000"/>
          </a:xfrm>
          <a:custGeom>
            <a:avLst/>
            <a:gdLst>
              <a:gd name="connsiteX0" fmla="*/ 3949699 w 3949699"/>
              <a:gd name="connsiteY0" fmla="*/ 9095630 h 12319000"/>
              <a:gd name="connsiteX1" fmla="*/ 3155790 w 3949699"/>
              <a:gd name="connsiteY1" fmla="*/ 9413796 h 12319000"/>
              <a:gd name="connsiteX2" fmla="*/ 3155790 w 3949699"/>
              <a:gd name="connsiteY2" fmla="*/ 10113762 h 12319000"/>
              <a:gd name="connsiteX3" fmla="*/ 2848150 w 3949699"/>
              <a:gd name="connsiteY3" fmla="*/ 10431928 h 12319000"/>
              <a:gd name="connsiteX4" fmla="*/ 3185561 w 3949699"/>
              <a:gd name="connsiteY4" fmla="*/ 10792516 h 12319000"/>
              <a:gd name="connsiteX5" fmla="*/ 3185561 w 3949699"/>
              <a:gd name="connsiteY5" fmla="*/ 12319000 h 12319000"/>
              <a:gd name="connsiteX6" fmla="*/ 0 w 3949699"/>
              <a:gd name="connsiteY6" fmla="*/ 12319000 h 12319000"/>
              <a:gd name="connsiteX7" fmla="*/ 0 w 3949699"/>
              <a:gd name="connsiteY7" fmla="*/ 0 h 12319000"/>
              <a:gd name="connsiteX8" fmla="*/ 3175638 w 3949699"/>
              <a:gd name="connsiteY8" fmla="*/ 0 h 12319000"/>
              <a:gd name="connsiteX9" fmla="*/ 3175638 w 3949699"/>
              <a:gd name="connsiteY9" fmla="*/ 1756597 h 12319000"/>
              <a:gd name="connsiteX10" fmla="*/ 3433658 w 3949699"/>
              <a:gd name="connsiteY10" fmla="*/ 2159608 h 12319000"/>
              <a:gd name="connsiteX11" fmla="*/ 3195485 w 3949699"/>
              <a:gd name="connsiteY11" fmla="*/ 2498985 h 12319000"/>
              <a:gd name="connsiteX12" fmla="*/ 3195485 w 3949699"/>
              <a:gd name="connsiteY12" fmla="*/ 3156528 h 12319000"/>
              <a:gd name="connsiteX13" fmla="*/ 1974850 w 3949699"/>
              <a:gd name="connsiteY13" fmla="*/ 3474694 h 12319000"/>
              <a:gd name="connsiteX14" fmla="*/ 3939775 w 3949699"/>
              <a:gd name="connsiteY14" fmla="*/ 4195872 h 12319000"/>
              <a:gd name="connsiteX15" fmla="*/ 3165714 w 3949699"/>
              <a:gd name="connsiteY15" fmla="*/ 4450404 h 12319000"/>
              <a:gd name="connsiteX16" fmla="*/ 3165714 w 3949699"/>
              <a:gd name="connsiteY16" fmla="*/ 5150370 h 12319000"/>
              <a:gd name="connsiteX17" fmla="*/ 2867998 w 3949699"/>
              <a:gd name="connsiteY17" fmla="*/ 5468536 h 12319000"/>
              <a:gd name="connsiteX18" fmla="*/ 3175638 w 3949699"/>
              <a:gd name="connsiteY18" fmla="*/ 5744280 h 12319000"/>
              <a:gd name="connsiteX19" fmla="*/ 3175638 w 3949699"/>
              <a:gd name="connsiteY19" fmla="*/ 6783622 h 12319000"/>
              <a:gd name="connsiteX20" fmla="*/ 3433658 w 3949699"/>
              <a:gd name="connsiteY20" fmla="*/ 7144210 h 12319000"/>
              <a:gd name="connsiteX21" fmla="*/ 3135942 w 3949699"/>
              <a:gd name="connsiteY21" fmla="*/ 7441165 h 12319000"/>
              <a:gd name="connsiteX22" fmla="*/ 3135942 w 3949699"/>
              <a:gd name="connsiteY22" fmla="*/ 8119920 h 12319000"/>
              <a:gd name="connsiteX23" fmla="*/ 1945078 w 3949699"/>
              <a:gd name="connsiteY23" fmla="*/ 8480508 h 1231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49699" h="12319000">
                <a:moveTo>
                  <a:pt x="3949699" y="9095630"/>
                </a:moveTo>
                <a:lnTo>
                  <a:pt x="3155790" y="9413796"/>
                </a:lnTo>
                <a:lnTo>
                  <a:pt x="3155790" y="10113762"/>
                </a:lnTo>
                <a:lnTo>
                  <a:pt x="2848150" y="10431928"/>
                </a:lnTo>
                <a:lnTo>
                  <a:pt x="3185561" y="10792516"/>
                </a:lnTo>
                <a:lnTo>
                  <a:pt x="3185561" y="12319000"/>
                </a:lnTo>
                <a:lnTo>
                  <a:pt x="0" y="12319000"/>
                </a:lnTo>
                <a:lnTo>
                  <a:pt x="0" y="0"/>
                </a:lnTo>
                <a:lnTo>
                  <a:pt x="3175638" y="0"/>
                </a:lnTo>
                <a:lnTo>
                  <a:pt x="3175638" y="1756597"/>
                </a:lnTo>
                <a:lnTo>
                  <a:pt x="3433658" y="2159608"/>
                </a:lnTo>
                <a:lnTo>
                  <a:pt x="3195485" y="2498985"/>
                </a:lnTo>
                <a:lnTo>
                  <a:pt x="3195485" y="3156528"/>
                </a:lnTo>
                <a:lnTo>
                  <a:pt x="1974850" y="3474694"/>
                </a:lnTo>
                <a:lnTo>
                  <a:pt x="3939775" y="4195872"/>
                </a:lnTo>
                <a:lnTo>
                  <a:pt x="3165714" y="4450404"/>
                </a:lnTo>
                <a:lnTo>
                  <a:pt x="3165714" y="5150370"/>
                </a:lnTo>
                <a:lnTo>
                  <a:pt x="2867998" y="5468536"/>
                </a:lnTo>
                <a:lnTo>
                  <a:pt x="3175638" y="5744280"/>
                </a:lnTo>
                <a:lnTo>
                  <a:pt x="3175638" y="6783622"/>
                </a:lnTo>
                <a:lnTo>
                  <a:pt x="3433658" y="7144210"/>
                </a:lnTo>
                <a:lnTo>
                  <a:pt x="3135942" y="7441165"/>
                </a:lnTo>
                <a:lnTo>
                  <a:pt x="3135942" y="8119920"/>
                </a:lnTo>
                <a:lnTo>
                  <a:pt x="1945078" y="8480508"/>
                </a:lnTo>
                <a:close/>
              </a:path>
            </a:pathLst>
          </a:custGeom>
          <a:solidFill>
            <a:srgbClr val="C00000">
              <a:alpha val="8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9740" y="621665"/>
            <a:ext cx="4165600" cy="4347210"/>
          </a:xfrm>
          <a:prstGeom prst="rect">
            <a:avLst/>
          </a:prstGeom>
        </p:spPr>
      </p:pic>
      <p:sp>
        <p:nvSpPr>
          <p:cNvPr id="22" name="object 11"/>
          <p:cNvSpPr txBox="1">
            <a:spLocks noGrp="1"/>
          </p:cNvSpPr>
          <p:nvPr/>
        </p:nvSpPr>
        <p:spPr>
          <a:xfrm>
            <a:off x="5279390" y="1706245"/>
            <a:ext cx="6227445" cy="1028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zh-CN" sz="66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气道异物急救法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标题 1"/>
          <p:cNvSpPr txBox="1"/>
          <p:nvPr/>
        </p:nvSpPr>
        <p:spPr>
          <a:xfrm>
            <a:off x="1647825" y="424815"/>
            <a:ext cx="6604635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marR="0" lvl="0" indent="0" defTabSz="91440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defRPr sz="2400">
                <a:solidFill>
                  <a:srgbClr val="5A6478"/>
                </a:solidFill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sz="3200" spc="-1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气道异物梗阻急救</a:t>
            </a:r>
            <a:r>
              <a:rPr sz="3200" spc="-5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法</a:t>
            </a:r>
            <a:r>
              <a:rPr sz="3200" spc="-1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(</a:t>
            </a:r>
            <a:r>
              <a:rPr sz="3200" spc="-5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海</a:t>
            </a:r>
            <a:r>
              <a:rPr sz="3200" spc="-1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氏急救</a:t>
            </a:r>
            <a:r>
              <a:rPr sz="3200" spc="-5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法</a:t>
            </a:r>
            <a:r>
              <a:rPr sz="320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)</a:t>
            </a:r>
            <a:endParaRPr lang="zh-CN" altLang="en-US" sz="3200" dirty="0">
              <a:solidFill>
                <a:srgbClr val="FF0000"/>
              </a:solidFill>
              <a:latin typeface="方正水柱简体" panose="02010601030101010101" charset="-122"/>
              <a:ea typeface="方正水柱简体" panose="02010601030101010101" charset="-122"/>
              <a:cs typeface="方正水柱简体" panose="02010601030101010101" charset="-122"/>
              <a:sym typeface="+mn-ea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68680" y="1661795"/>
            <a:ext cx="4980940" cy="4584700"/>
          </a:xfrm>
          <a:prstGeom prst="rect">
            <a:avLst/>
          </a:prstGeom>
        </p:spPr>
        <p:txBody>
          <a:bodyPr wrap="square" lIns="68578" tIns="34289" rIns="68578" bIns="34289">
            <a:spAutoFit/>
          </a:bodyPr>
          <a:lstStyle/>
          <a:p>
            <a:pPr marL="12700" marR="5080" indent="478790">
              <a:lnSpc>
                <a:spcPct val="113000"/>
              </a:lnSpc>
              <a:spcBef>
                <a:spcPts val="280"/>
              </a:spcBef>
            </a:pPr>
            <a:r>
              <a:rPr sz="3200" b="1" spc="-5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定义：气道堵塞后 </a:t>
            </a: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患者无法进行呼吸导 致人因缺氧窒息</a:t>
            </a:r>
            <a:r>
              <a:rPr sz="3200" b="1" spc="5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而</a:t>
            </a:r>
            <a:r>
              <a:rPr sz="3200" b="1" spc="-10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意 </a:t>
            </a: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外死亡。</a:t>
            </a:r>
            <a:r>
              <a:rPr sz="3200" b="1" spc="-5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1974</a:t>
            </a: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年</a:t>
            </a:r>
            <a:r>
              <a:rPr sz="3200" b="1" spc="5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由</a:t>
            </a:r>
            <a:r>
              <a:rPr sz="3200" b="1" spc="-10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海 </a:t>
            </a: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姆立克医生利用肺部 残余气体形成气流冲 出异物的方法。</a:t>
            </a:r>
            <a:endParaRPr sz="3200">
              <a:latin typeface="方正北魏楷书简体" panose="03000509000000000000" charset="-122"/>
              <a:ea typeface="方正北魏楷书简体" panose="03000509000000000000" charset="-122"/>
              <a:cs typeface="方正北魏楷书简体" panose="03000509000000000000" charset="-122"/>
            </a:endParaRPr>
          </a:p>
          <a:p>
            <a:pPr marL="53975" algn="ctr">
              <a:lnSpc>
                <a:spcPct val="113000"/>
              </a:lnSpc>
            </a:pP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海氏急救法也称：</a:t>
            </a:r>
            <a:endParaRPr sz="3200">
              <a:latin typeface="方正北魏楷书简体" panose="03000509000000000000" charset="-122"/>
              <a:ea typeface="方正北魏楷书简体" panose="03000509000000000000" charset="-122"/>
              <a:cs typeface="方正北魏楷书简体" panose="03000509000000000000" charset="-122"/>
            </a:endParaRPr>
          </a:p>
          <a:p>
            <a:pPr marL="53975" algn="ctr">
              <a:lnSpc>
                <a:spcPct val="113000"/>
              </a:lnSpc>
            </a:pPr>
            <a:r>
              <a:rPr sz="3600" b="1" dirty="0">
                <a:solidFill>
                  <a:srgbClr val="FF0000"/>
                </a:solidFill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  <a:sym typeface="+mn-ea"/>
              </a:rPr>
              <a:t>“生命的拥抱”</a:t>
            </a:r>
            <a:endParaRPr lang="en-US" altLang="zh-CN" sz="3600" b="1" dirty="0">
              <a:solidFill>
                <a:srgbClr val="FF0000"/>
              </a:solidFill>
              <a:latin typeface="方正北魏楷书简体" panose="03000509000000000000" charset="-122"/>
              <a:ea typeface="方正北魏楷书简体" panose="03000509000000000000" charset="-122"/>
              <a:cs typeface="方正北魏楷书简体" panose="03000509000000000000" charset="-122"/>
              <a:sym typeface="+mn-e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1616" y="1435989"/>
            <a:ext cx="5137404" cy="375513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545706" y="5411647"/>
            <a:ext cx="41897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海姆立克医生（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Heimlich</a:t>
            </a:r>
            <a:r>
              <a:rPr sz="18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Maneuver</a:t>
            </a:r>
            <a:r>
              <a:rPr sz="1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1920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-2016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sz="1800" b="1" spc="-7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享年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96</a:t>
            </a:r>
            <a:r>
              <a:rPr sz="1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岁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684655" y="334010"/>
            <a:ext cx="570801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气道异物</a:t>
            </a:r>
            <a:r>
              <a:rPr lang="zh-CN" altLang="en-US" dirty="0">
                <a:latin typeface="黑体" panose="02010609060101010101" charset="-122"/>
                <a:sym typeface="Arial" panose="020B0604020202020204" pitchFamily="34" charset="0"/>
              </a:rPr>
              <a:t>梗阻的类型与</a:t>
            </a:r>
            <a:r>
              <a:rPr spc="-5" dirty="0">
                <a:solidFill>
                  <a:srgbClr val="FF0000"/>
                </a:solidFill>
              </a:rPr>
              <a:t>症状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670" y="1556385"/>
            <a:ext cx="6744970" cy="390652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700" marR="5080" indent="411480">
              <a:lnSpc>
                <a:spcPct val="170000"/>
              </a:lnSpc>
              <a:spcBef>
                <a:spcPts val="285"/>
              </a:spcBef>
            </a:pP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不完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全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梗阻</a:t>
            </a:r>
            <a:r>
              <a:rPr sz="2400" b="1" spc="10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伴有咳嗽、 喘息、张口吸气时可听见 异物冲击性的高啼声，呼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吸困难，口唇、脸色青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紫</a:t>
            </a:r>
            <a:r>
              <a:rPr sz="28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400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3975" indent="409575">
              <a:lnSpc>
                <a:spcPct val="17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完全梗阻：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手呈</a:t>
            </a:r>
            <a:r>
              <a:rPr sz="2400" b="1" spc="2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sz="2400" b="1" spc="2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  <a:sym typeface="+mn-ea"/>
              </a:rPr>
              <a:t>V”  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字形放在颈前。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患者脸色灰暗、脸色紫绀，无法说话、 不能咳嗽及呼吸，短时间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昏迷倒地。</a:t>
            </a:r>
          </a:p>
        </p:txBody>
      </p:sp>
      <p:pic>
        <p:nvPicPr>
          <p:cNvPr id="14349" name="图片 16387" descr="81967099763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215" y="1515745"/>
            <a:ext cx="3679825" cy="46208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4"/>
          <p:cNvSpPr/>
          <p:nvPr/>
        </p:nvSpPr>
        <p:spPr>
          <a:xfrm>
            <a:off x="918524" y="3429160"/>
            <a:ext cx="2052000" cy="108048"/>
          </a:xfrm>
          <a:prstGeom prst="rect">
            <a:avLst/>
          </a:prstGeom>
          <a:solidFill>
            <a:srgbClr val="C127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Roboto" panose="02000000000000000000" pitchFamily="2" charset="0"/>
              <a:ea typeface="Roboto" panose="02000000000000000000" pitchFamily="2" charset="0"/>
              <a:cs typeface="Helvetica Neue"/>
            </a:endParaRPr>
          </a:p>
        </p:txBody>
      </p:sp>
      <p:sp>
        <p:nvSpPr>
          <p:cNvPr id="39" name="Rectangle 5"/>
          <p:cNvSpPr/>
          <p:nvPr/>
        </p:nvSpPr>
        <p:spPr>
          <a:xfrm>
            <a:off x="2985361" y="3429160"/>
            <a:ext cx="2052000" cy="108048"/>
          </a:xfrm>
          <a:prstGeom prst="rect">
            <a:avLst/>
          </a:prstGeom>
          <a:solidFill>
            <a:srgbClr val="5A64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Roboto" panose="02000000000000000000" pitchFamily="2" charset="0"/>
              <a:ea typeface="Roboto" panose="02000000000000000000" pitchFamily="2" charset="0"/>
              <a:cs typeface="Helvetica Neue"/>
            </a:endParaRPr>
          </a:p>
        </p:txBody>
      </p:sp>
      <p:sp>
        <p:nvSpPr>
          <p:cNvPr id="40" name="Rectangle 6"/>
          <p:cNvSpPr/>
          <p:nvPr/>
        </p:nvSpPr>
        <p:spPr>
          <a:xfrm>
            <a:off x="5052198" y="3429160"/>
            <a:ext cx="2052000" cy="108048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Roboto" panose="02000000000000000000" pitchFamily="2" charset="0"/>
              <a:ea typeface="Roboto" panose="02000000000000000000" pitchFamily="2" charset="0"/>
              <a:cs typeface="Helvetica Neue"/>
            </a:endParaRPr>
          </a:p>
        </p:txBody>
      </p:sp>
      <p:grpSp>
        <p:nvGrpSpPr>
          <p:cNvPr id="43" name="Group 14"/>
          <p:cNvGrpSpPr/>
          <p:nvPr/>
        </p:nvGrpSpPr>
        <p:grpSpPr>
          <a:xfrm>
            <a:off x="1097526" y="2395708"/>
            <a:ext cx="648000" cy="648000"/>
            <a:chOff x="7322925" y="1113826"/>
            <a:chExt cx="418280" cy="418280"/>
          </a:xfrm>
        </p:grpSpPr>
        <p:sp>
          <p:nvSpPr>
            <p:cNvPr id="44" name="Teardrop 15"/>
            <p:cNvSpPr/>
            <p:nvPr/>
          </p:nvSpPr>
          <p:spPr>
            <a:xfrm rot="8100000">
              <a:off x="7322925" y="1113826"/>
              <a:ext cx="418280" cy="418280"/>
            </a:xfrm>
            <a:prstGeom prst="teardrop">
              <a:avLst/>
            </a:prstGeom>
            <a:solidFill>
              <a:srgbClr val="C127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45" name="Freeform 6"/>
            <p:cNvSpPr>
              <a:spLocks noEditPoints="1"/>
            </p:cNvSpPr>
            <p:nvPr/>
          </p:nvSpPr>
          <p:spPr bwMode="auto">
            <a:xfrm>
              <a:off x="7431874" y="1200224"/>
              <a:ext cx="209778" cy="230756"/>
            </a:xfrm>
            <a:custGeom>
              <a:avLst/>
              <a:gdLst>
                <a:gd name="T0" fmla="*/ 347 w 376"/>
                <a:gd name="T1" fmla="*/ 284 h 376"/>
                <a:gd name="T2" fmla="*/ 347 w 376"/>
                <a:gd name="T3" fmla="*/ 238 h 376"/>
                <a:gd name="T4" fmla="*/ 278 w 376"/>
                <a:gd name="T5" fmla="*/ 169 h 376"/>
                <a:gd name="T6" fmla="*/ 238 w 376"/>
                <a:gd name="T7" fmla="*/ 169 h 376"/>
                <a:gd name="T8" fmla="*/ 207 w 376"/>
                <a:gd name="T9" fmla="*/ 148 h 376"/>
                <a:gd name="T10" fmla="*/ 207 w 376"/>
                <a:gd name="T11" fmla="*/ 92 h 376"/>
                <a:gd name="T12" fmla="*/ 236 w 376"/>
                <a:gd name="T13" fmla="*/ 48 h 376"/>
                <a:gd name="T14" fmla="*/ 188 w 376"/>
                <a:gd name="T15" fmla="*/ 0 h 376"/>
                <a:gd name="T16" fmla="*/ 140 w 376"/>
                <a:gd name="T17" fmla="*/ 48 h 376"/>
                <a:gd name="T18" fmla="*/ 169 w 376"/>
                <a:gd name="T19" fmla="*/ 92 h 376"/>
                <a:gd name="T20" fmla="*/ 169 w 376"/>
                <a:gd name="T21" fmla="*/ 148 h 376"/>
                <a:gd name="T22" fmla="*/ 138 w 376"/>
                <a:gd name="T23" fmla="*/ 169 h 376"/>
                <a:gd name="T24" fmla="*/ 98 w 376"/>
                <a:gd name="T25" fmla="*/ 169 h 376"/>
                <a:gd name="T26" fmla="*/ 29 w 376"/>
                <a:gd name="T27" fmla="*/ 238 h 376"/>
                <a:gd name="T28" fmla="*/ 29 w 376"/>
                <a:gd name="T29" fmla="*/ 284 h 376"/>
                <a:gd name="T30" fmla="*/ 0 w 376"/>
                <a:gd name="T31" fmla="*/ 328 h 376"/>
                <a:gd name="T32" fmla="*/ 48 w 376"/>
                <a:gd name="T33" fmla="*/ 376 h 376"/>
                <a:gd name="T34" fmla="*/ 96 w 376"/>
                <a:gd name="T35" fmla="*/ 328 h 376"/>
                <a:gd name="T36" fmla="*/ 67 w 376"/>
                <a:gd name="T37" fmla="*/ 284 h 376"/>
                <a:gd name="T38" fmla="*/ 67 w 376"/>
                <a:gd name="T39" fmla="*/ 238 h 376"/>
                <a:gd name="T40" fmla="*/ 98 w 376"/>
                <a:gd name="T41" fmla="*/ 207 h 376"/>
                <a:gd name="T42" fmla="*/ 138 w 376"/>
                <a:gd name="T43" fmla="*/ 207 h 376"/>
                <a:gd name="T44" fmla="*/ 169 w 376"/>
                <a:gd name="T45" fmla="*/ 202 h 376"/>
                <a:gd name="T46" fmla="*/ 169 w 376"/>
                <a:gd name="T47" fmla="*/ 284 h 376"/>
                <a:gd name="T48" fmla="*/ 140 w 376"/>
                <a:gd name="T49" fmla="*/ 328 h 376"/>
                <a:gd name="T50" fmla="*/ 188 w 376"/>
                <a:gd name="T51" fmla="*/ 376 h 376"/>
                <a:gd name="T52" fmla="*/ 236 w 376"/>
                <a:gd name="T53" fmla="*/ 328 h 376"/>
                <a:gd name="T54" fmla="*/ 207 w 376"/>
                <a:gd name="T55" fmla="*/ 284 h 376"/>
                <a:gd name="T56" fmla="*/ 207 w 376"/>
                <a:gd name="T57" fmla="*/ 202 h 376"/>
                <a:gd name="T58" fmla="*/ 238 w 376"/>
                <a:gd name="T59" fmla="*/ 207 h 376"/>
                <a:gd name="T60" fmla="*/ 278 w 376"/>
                <a:gd name="T61" fmla="*/ 207 h 376"/>
                <a:gd name="T62" fmla="*/ 309 w 376"/>
                <a:gd name="T63" fmla="*/ 238 h 376"/>
                <a:gd name="T64" fmla="*/ 309 w 376"/>
                <a:gd name="T65" fmla="*/ 284 h 376"/>
                <a:gd name="T66" fmla="*/ 280 w 376"/>
                <a:gd name="T67" fmla="*/ 328 h 376"/>
                <a:gd name="T68" fmla="*/ 328 w 376"/>
                <a:gd name="T69" fmla="*/ 376 h 376"/>
                <a:gd name="T70" fmla="*/ 376 w 376"/>
                <a:gd name="T71" fmla="*/ 328 h 376"/>
                <a:gd name="T72" fmla="*/ 347 w 376"/>
                <a:gd name="T73" fmla="*/ 284 h 376"/>
                <a:gd name="T74" fmla="*/ 75 w 376"/>
                <a:gd name="T75" fmla="*/ 328 h 376"/>
                <a:gd name="T76" fmla="*/ 48 w 376"/>
                <a:gd name="T77" fmla="*/ 356 h 376"/>
                <a:gd name="T78" fmla="*/ 20 w 376"/>
                <a:gd name="T79" fmla="*/ 328 h 376"/>
                <a:gd name="T80" fmla="*/ 48 w 376"/>
                <a:gd name="T81" fmla="*/ 300 h 376"/>
                <a:gd name="T82" fmla="*/ 75 w 376"/>
                <a:gd name="T83" fmla="*/ 328 h 376"/>
                <a:gd name="T84" fmla="*/ 160 w 376"/>
                <a:gd name="T85" fmla="*/ 48 h 376"/>
                <a:gd name="T86" fmla="*/ 188 w 376"/>
                <a:gd name="T87" fmla="*/ 20 h 376"/>
                <a:gd name="T88" fmla="*/ 215 w 376"/>
                <a:gd name="T89" fmla="*/ 48 h 376"/>
                <a:gd name="T90" fmla="*/ 188 w 376"/>
                <a:gd name="T91" fmla="*/ 76 h 376"/>
                <a:gd name="T92" fmla="*/ 160 w 376"/>
                <a:gd name="T93" fmla="*/ 48 h 376"/>
                <a:gd name="T94" fmla="*/ 215 w 376"/>
                <a:gd name="T95" fmla="*/ 328 h 376"/>
                <a:gd name="T96" fmla="*/ 188 w 376"/>
                <a:gd name="T97" fmla="*/ 356 h 376"/>
                <a:gd name="T98" fmla="*/ 160 w 376"/>
                <a:gd name="T99" fmla="*/ 328 h 376"/>
                <a:gd name="T100" fmla="*/ 188 w 376"/>
                <a:gd name="T101" fmla="*/ 300 h 376"/>
                <a:gd name="T102" fmla="*/ 215 w 376"/>
                <a:gd name="T103" fmla="*/ 328 h 376"/>
                <a:gd name="T104" fmla="*/ 328 w 376"/>
                <a:gd name="T105" fmla="*/ 356 h 376"/>
                <a:gd name="T106" fmla="*/ 300 w 376"/>
                <a:gd name="T107" fmla="*/ 328 h 376"/>
                <a:gd name="T108" fmla="*/ 328 w 376"/>
                <a:gd name="T109" fmla="*/ 300 h 376"/>
                <a:gd name="T110" fmla="*/ 355 w 376"/>
                <a:gd name="T111" fmla="*/ 328 h 376"/>
                <a:gd name="T112" fmla="*/ 328 w 376"/>
                <a:gd name="T113" fmla="*/ 35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6" h="376">
                  <a:moveTo>
                    <a:pt x="347" y="284"/>
                  </a:moveTo>
                  <a:cubicBezTo>
                    <a:pt x="347" y="238"/>
                    <a:pt x="347" y="238"/>
                    <a:pt x="347" y="238"/>
                  </a:cubicBezTo>
                  <a:cubicBezTo>
                    <a:pt x="347" y="210"/>
                    <a:pt x="328" y="169"/>
                    <a:pt x="278" y="169"/>
                  </a:cubicBezTo>
                  <a:cubicBezTo>
                    <a:pt x="238" y="169"/>
                    <a:pt x="238" y="169"/>
                    <a:pt x="238" y="169"/>
                  </a:cubicBezTo>
                  <a:cubicBezTo>
                    <a:pt x="210" y="169"/>
                    <a:pt x="207" y="155"/>
                    <a:pt x="207" y="148"/>
                  </a:cubicBezTo>
                  <a:cubicBezTo>
                    <a:pt x="207" y="92"/>
                    <a:pt x="207" y="92"/>
                    <a:pt x="207" y="92"/>
                  </a:cubicBezTo>
                  <a:cubicBezTo>
                    <a:pt x="224" y="85"/>
                    <a:pt x="236" y="68"/>
                    <a:pt x="236" y="48"/>
                  </a:cubicBezTo>
                  <a:cubicBezTo>
                    <a:pt x="236" y="21"/>
                    <a:pt x="214" y="0"/>
                    <a:pt x="188" y="0"/>
                  </a:cubicBezTo>
                  <a:cubicBezTo>
                    <a:pt x="161" y="0"/>
                    <a:pt x="140" y="21"/>
                    <a:pt x="140" y="48"/>
                  </a:cubicBezTo>
                  <a:cubicBezTo>
                    <a:pt x="140" y="68"/>
                    <a:pt x="152" y="85"/>
                    <a:pt x="169" y="92"/>
                  </a:cubicBezTo>
                  <a:cubicBezTo>
                    <a:pt x="169" y="148"/>
                    <a:pt x="169" y="148"/>
                    <a:pt x="169" y="148"/>
                  </a:cubicBezTo>
                  <a:cubicBezTo>
                    <a:pt x="169" y="153"/>
                    <a:pt x="167" y="169"/>
                    <a:pt x="138" y="169"/>
                  </a:cubicBezTo>
                  <a:cubicBezTo>
                    <a:pt x="98" y="169"/>
                    <a:pt x="98" y="169"/>
                    <a:pt x="98" y="169"/>
                  </a:cubicBezTo>
                  <a:cubicBezTo>
                    <a:pt x="47" y="169"/>
                    <a:pt x="29" y="210"/>
                    <a:pt x="29" y="238"/>
                  </a:cubicBezTo>
                  <a:cubicBezTo>
                    <a:pt x="29" y="284"/>
                    <a:pt x="29" y="284"/>
                    <a:pt x="29" y="284"/>
                  </a:cubicBezTo>
                  <a:cubicBezTo>
                    <a:pt x="12" y="291"/>
                    <a:pt x="0" y="308"/>
                    <a:pt x="0" y="328"/>
                  </a:cubicBezTo>
                  <a:cubicBezTo>
                    <a:pt x="0" y="354"/>
                    <a:pt x="21" y="376"/>
                    <a:pt x="48" y="376"/>
                  </a:cubicBezTo>
                  <a:cubicBezTo>
                    <a:pt x="74" y="376"/>
                    <a:pt x="96" y="354"/>
                    <a:pt x="96" y="328"/>
                  </a:cubicBezTo>
                  <a:cubicBezTo>
                    <a:pt x="96" y="308"/>
                    <a:pt x="84" y="291"/>
                    <a:pt x="67" y="284"/>
                  </a:cubicBezTo>
                  <a:cubicBezTo>
                    <a:pt x="67" y="238"/>
                    <a:pt x="67" y="238"/>
                    <a:pt x="67" y="238"/>
                  </a:cubicBezTo>
                  <a:cubicBezTo>
                    <a:pt x="67" y="233"/>
                    <a:pt x="68" y="207"/>
                    <a:pt x="98" y="207"/>
                  </a:cubicBezTo>
                  <a:cubicBezTo>
                    <a:pt x="138" y="207"/>
                    <a:pt x="138" y="207"/>
                    <a:pt x="138" y="207"/>
                  </a:cubicBezTo>
                  <a:cubicBezTo>
                    <a:pt x="150" y="207"/>
                    <a:pt x="160" y="205"/>
                    <a:pt x="169" y="202"/>
                  </a:cubicBezTo>
                  <a:cubicBezTo>
                    <a:pt x="169" y="284"/>
                    <a:pt x="169" y="284"/>
                    <a:pt x="169" y="284"/>
                  </a:cubicBezTo>
                  <a:cubicBezTo>
                    <a:pt x="152" y="291"/>
                    <a:pt x="140" y="308"/>
                    <a:pt x="140" y="328"/>
                  </a:cubicBezTo>
                  <a:cubicBezTo>
                    <a:pt x="140" y="354"/>
                    <a:pt x="161" y="376"/>
                    <a:pt x="188" y="376"/>
                  </a:cubicBezTo>
                  <a:cubicBezTo>
                    <a:pt x="214" y="376"/>
                    <a:pt x="236" y="354"/>
                    <a:pt x="236" y="328"/>
                  </a:cubicBezTo>
                  <a:cubicBezTo>
                    <a:pt x="236" y="308"/>
                    <a:pt x="224" y="291"/>
                    <a:pt x="207" y="284"/>
                  </a:cubicBezTo>
                  <a:cubicBezTo>
                    <a:pt x="207" y="202"/>
                    <a:pt x="207" y="202"/>
                    <a:pt x="207" y="202"/>
                  </a:cubicBezTo>
                  <a:cubicBezTo>
                    <a:pt x="215" y="205"/>
                    <a:pt x="226" y="207"/>
                    <a:pt x="238" y="207"/>
                  </a:cubicBezTo>
                  <a:cubicBezTo>
                    <a:pt x="278" y="207"/>
                    <a:pt x="278" y="207"/>
                    <a:pt x="278" y="207"/>
                  </a:cubicBezTo>
                  <a:cubicBezTo>
                    <a:pt x="306" y="207"/>
                    <a:pt x="309" y="231"/>
                    <a:pt x="309" y="238"/>
                  </a:cubicBezTo>
                  <a:cubicBezTo>
                    <a:pt x="309" y="284"/>
                    <a:pt x="309" y="284"/>
                    <a:pt x="309" y="284"/>
                  </a:cubicBezTo>
                  <a:cubicBezTo>
                    <a:pt x="292" y="291"/>
                    <a:pt x="280" y="308"/>
                    <a:pt x="280" y="328"/>
                  </a:cubicBezTo>
                  <a:cubicBezTo>
                    <a:pt x="280" y="354"/>
                    <a:pt x="301" y="376"/>
                    <a:pt x="328" y="376"/>
                  </a:cubicBezTo>
                  <a:cubicBezTo>
                    <a:pt x="354" y="376"/>
                    <a:pt x="376" y="354"/>
                    <a:pt x="376" y="328"/>
                  </a:cubicBezTo>
                  <a:cubicBezTo>
                    <a:pt x="376" y="308"/>
                    <a:pt x="364" y="291"/>
                    <a:pt x="347" y="284"/>
                  </a:cubicBezTo>
                  <a:close/>
                  <a:moveTo>
                    <a:pt x="75" y="328"/>
                  </a:moveTo>
                  <a:cubicBezTo>
                    <a:pt x="75" y="343"/>
                    <a:pt x="63" y="356"/>
                    <a:pt x="48" y="356"/>
                  </a:cubicBezTo>
                  <a:cubicBezTo>
                    <a:pt x="32" y="356"/>
                    <a:pt x="20" y="343"/>
                    <a:pt x="20" y="328"/>
                  </a:cubicBezTo>
                  <a:cubicBezTo>
                    <a:pt x="20" y="313"/>
                    <a:pt x="32" y="300"/>
                    <a:pt x="48" y="300"/>
                  </a:cubicBezTo>
                  <a:cubicBezTo>
                    <a:pt x="63" y="300"/>
                    <a:pt x="75" y="313"/>
                    <a:pt x="75" y="328"/>
                  </a:cubicBezTo>
                  <a:close/>
                  <a:moveTo>
                    <a:pt x="160" y="48"/>
                  </a:moveTo>
                  <a:cubicBezTo>
                    <a:pt x="160" y="33"/>
                    <a:pt x="172" y="20"/>
                    <a:pt x="188" y="20"/>
                  </a:cubicBezTo>
                  <a:cubicBezTo>
                    <a:pt x="203" y="20"/>
                    <a:pt x="215" y="33"/>
                    <a:pt x="215" y="48"/>
                  </a:cubicBezTo>
                  <a:cubicBezTo>
                    <a:pt x="215" y="63"/>
                    <a:pt x="203" y="76"/>
                    <a:pt x="188" y="76"/>
                  </a:cubicBezTo>
                  <a:cubicBezTo>
                    <a:pt x="172" y="76"/>
                    <a:pt x="160" y="63"/>
                    <a:pt x="160" y="48"/>
                  </a:cubicBezTo>
                  <a:close/>
                  <a:moveTo>
                    <a:pt x="215" y="328"/>
                  </a:moveTo>
                  <a:cubicBezTo>
                    <a:pt x="215" y="343"/>
                    <a:pt x="203" y="356"/>
                    <a:pt x="188" y="356"/>
                  </a:cubicBezTo>
                  <a:cubicBezTo>
                    <a:pt x="172" y="356"/>
                    <a:pt x="160" y="343"/>
                    <a:pt x="160" y="328"/>
                  </a:cubicBezTo>
                  <a:cubicBezTo>
                    <a:pt x="160" y="313"/>
                    <a:pt x="172" y="300"/>
                    <a:pt x="188" y="300"/>
                  </a:cubicBezTo>
                  <a:cubicBezTo>
                    <a:pt x="203" y="300"/>
                    <a:pt x="215" y="313"/>
                    <a:pt x="215" y="328"/>
                  </a:cubicBezTo>
                  <a:close/>
                  <a:moveTo>
                    <a:pt x="328" y="356"/>
                  </a:moveTo>
                  <a:cubicBezTo>
                    <a:pt x="312" y="356"/>
                    <a:pt x="300" y="343"/>
                    <a:pt x="300" y="328"/>
                  </a:cubicBezTo>
                  <a:cubicBezTo>
                    <a:pt x="300" y="313"/>
                    <a:pt x="312" y="300"/>
                    <a:pt x="328" y="300"/>
                  </a:cubicBezTo>
                  <a:cubicBezTo>
                    <a:pt x="343" y="300"/>
                    <a:pt x="355" y="313"/>
                    <a:pt x="355" y="328"/>
                  </a:cubicBezTo>
                  <a:cubicBezTo>
                    <a:pt x="355" y="343"/>
                    <a:pt x="343" y="356"/>
                    <a:pt x="328" y="3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46" name="Group 17"/>
          <p:cNvGrpSpPr/>
          <p:nvPr/>
        </p:nvGrpSpPr>
        <p:grpSpPr>
          <a:xfrm>
            <a:off x="5229310" y="2395708"/>
            <a:ext cx="648000" cy="648000"/>
            <a:chOff x="4158893" y="1506251"/>
            <a:chExt cx="418280" cy="418280"/>
          </a:xfrm>
        </p:grpSpPr>
        <p:sp>
          <p:nvSpPr>
            <p:cNvPr id="47" name="Teardrop 18"/>
            <p:cNvSpPr/>
            <p:nvPr/>
          </p:nvSpPr>
          <p:spPr>
            <a:xfrm rot="8100000">
              <a:off x="4158893" y="1506251"/>
              <a:ext cx="418280" cy="418280"/>
            </a:xfrm>
            <a:prstGeom prst="teardrop">
              <a:avLst/>
            </a:prstGeom>
            <a:solidFill>
              <a:srgbClr val="3333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auto">
            <a:xfrm>
              <a:off x="4238052" y="1639825"/>
              <a:ext cx="258741" cy="168209"/>
            </a:xfrm>
            <a:custGeom>
              <a:avLst/>
              <a:gdLst>
                <a:gd name="T0" fmla="*/ 304 w 400"/>
                <a:gd name="T1" fmla="*/ 73 h 260"/>
                <a:gd name="T2" fmla="*/ 288 w 400"/>
                <a:gd name="T3" fmla="*/ 74 h 260"/>
                <a:gd name="T4" fmla="*/ 186 w 400"/>
                <a:gd name="T5" fmla="*/ 0 h 260"/>
                <a:gd name="T6" fmla="*/ 80 w 400"/>
                <a:gd name="T7" fmla="*/ 104 h 260"/>
                <a:gd name="T8" fmla="*/ 81 w 400"/>
                <a:gd name="T9" fmla="*/ 119 h 260"/>
                <a:gd name="T10" fmla="*/ 72 w 400"/>
                <a:gd name="T11" fmla="*/ 118 h 260"/>
                <a:gd name="T12" fmla="*/ 0 w 400"/>
                <a:gd name="T13" fmla="*/ 189 h 260"/>
                <a:gd name="T14" fmla="*/ 72 w 400"/>
                <a:gd name="T15" fmla="*/ 260 h 260"/>
                <a:gd name="T16" fmla="*/ 172 w 400"/>
                <a:gd name="T17" fmla="*/ 260 h 260"/>
                <a:gd name="T18" fmla="*/ 172 w 400"/>
                <a:gd name="T19" fmla="*/ 184 h 260"/>
                <a:gd name="T20" fmla="*/ 130 w 400"/>
                <a:gd name="T21" fmla="*/ 184 h 260"/>
                <a:gd name="T22" fmla="*/ 200 w 400"/>
                <a:gd name="T23" fmla="*/ 92 h 260"/>
                <a:gd name="T24" fmla="*/ 270 w 400"/>
                <a:gd name="T25" fmla="*/ 184 h 260"/>
                <a:gd name="T26" fmla="*/ 228 w 400"/>
                <a:gd name="T27" fmla="*/ 184 h 260"/>
                <a:gd name="T28" fmla="*/ 228 w 400"/>
                <a:gd name="T29" fmla="*/ 260 h 260"/>
                <a:gd name="T30" fmla="*/ 304 w 400"/>
                <a:gd name="T31" fmla="*/ 260 h 260"/>
                <a:gd name="T32" fmla="*/ 400 w 400"/>
                <a:gd name="T33" fmla="*/ 166 h 260"/>
                <a:gd name="T34" fmla="*/ 304 w 400"/>
                <a:gd name="T35" fmla="*/ 73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0" h="260">
                  <a:moveTo>
                    <a:pt x="304" y="73"/>
                  </a:moveTo>
                  <a:cubicBezTo>
                    <a:pt x="298" y="73"/>
                    <a:pt x="293" y="73"/>
                    <a:pt x="288" y="74"/>
                  </a:cubicBezTo>
                  <a:cubicBezTo>
                    <a:pt x="275" y="31"/>
                    <a:pt x="234" y="0"/>
                    <a:pt x="186" y="0"/>
                  </a:cubicBezTo>
                  <a:cubicBezTo>
                    <a:pt x="127" y="0"/>
                    <a:pt x="80" y="46"/>
                    <a:pt x="80" y="104"/>
                  </a:cubicBezTo>
                  <a:cubicBezTo>
                    <a:pt x="80" y="109"/>
                    <a:pt x="80" y="114"/>
                    <a:pt x="81" y="119"/>
                  </a:cubicBezTo>
                  <a:cubicBezTo>
                    <a:pt x="78" y="119"/>
                    <a:pt x="75" y="118"/>
                    <a:pt x="72" y="118"/>
                  </a:cubicBezTo>
                  <a:cubicBezTo>
                    <a:pt x="32" y="118"/>
                    <a:pt x="0" y="150"/>
                    <a:pt x="0" y="189"/>
                  </a:cubicBezTo>
                  <a:cubicBezTo>
                    <a:pt x="0" y="228"/>
                    <a:pt x="32" y="260"/>
                    <a:pt x="72" y="260"/>
                  </a:cubicBezTo>
                  <a:cubicBezTo>
                    <a:pt x="172" y="260"/>
                    <a:pt x="172" y="260"/>
                    <a:pt x="172" y="260"/>
                  </a:cubicBezTo>
                  <a:cubicBezTo>
                    <a:pt x="172" y="184"/>
                    <a:pt x="172" y="184"/>
                    <a:pt x="172" y="184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200" y="92"/>
                    <a:pt x="200" y="92"/>
                    <a:pt x="200" y="92"/>
                  </a:cubicBezTo>
                  <a:cubicBezTo>
                    <a:pt x="270" y="184"/>
                    <a:pt x="270" y="184"/>
                    <a:pt x="270" y="184"/>
                  </a:cubicBezTo>
                  <a:cubicBezTo>
                    <a:pt x="228" y="184"/>
                    <a:pt x="228" y="184"/>
                    <a:pt x="228" y="184"/>
                  </a:cubicBezTo>
                  <a:cubicBezTo>
                    <a:pt x="228" y="260"/>
                    <a:pt x="228" y="260"/>
                    <a:pt x="228" y="260"/>
                  </a:cubicBezTo>
                  <a:cubicBezTo>
                    <a:pt x="304" y="260"/>
                    <a:pt x="304" y="260"/>
                    <a:pt x="304" y="260"/>
                  </a:cubicBezTo>
                  <a:cubicBezTo>
                    <a:pt x="357" y="260"/>
                    <a:pt x="400" y="218"/>
                    <a:pt x="400" y="166"/>
                  </a:cubicBezTo>
                  <a:cubicBezTo>
                    <a:pt x="400" y="115"/>
                    <a:pt x="357" y="73"/>
                    <a:pt x="304" y="7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49" name="Group 20"/>
          <p:cNvGrpSpPr/>
          <p:nvPr/>
        </p:nvGrpSpPr>
        <p:grpSpPr>
          <a:xfrm>
            <a:off x="3171593" y="2395708"/>
            <a:ext cx="648000" cy="648000"/>
            <a:chOff x="2708324" y="1506251"/>
            <a:chExt cx="418280" cy="418280"/>
          </a:xfrm>
        </p:grpSpPr>
        <p:sp>
          <p:nvSpPr>
            <p:cNvPr id="50" name="Teardrop 21"/>
            <p:cNvSpPr/>
            <p:nvPr/>
          </p:nvSpPr>
          <p:spPr>
            <a:xfrm rot="8100000">
              <a:off x="2708324" y="1506251"/>
              <a:ext cx="418280" cy="418280"/>
            </a:xfrm>
            <a:prstGeom prst="teardrop">
              <a:avLst/>
            </a:prstGeom>
            <a:solidFill>
              <a:srgbClr val="5A64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51" name="Freeform 16"/>
            <p:cNvSpPr>
              <a:spLocks noEditPoints="1"/>
            </p:cNvSpPr>
            <p:nvPr/>
          </p:nvSpPr>
          <p:spPr bwMode="auto">
            <a:xfrm>
              <a:off x="2796143" y="1604602"/>
              <a:ext cx="239343" cy="239070"/>
            </a:xfrm>
            <a:custGeom>
              <a:avLst/>
              <a:gdLst>
                <a:gd name="T0" fmla="*/ 183 w 371"/>
                <a:gd name="T1" fmla="*/ 1 h 370"/>
                <a:gd name="T2" fmla="*/ 2 w 371"/>
                <a:gd name="T3" fmla="*/ 187 h 370"/>
                <a:gd name="T4" fmla="*/ 188 w 371"/>
                <a:gd name="T5" fmla="*/ 369 h 370"/>
                <a:gd name="T6" fmla="*/ 370 w 371"/>
                <a:gd name="T7" fmla="*/ 182 h 370"/>
                <a:gd name="T8" fmla="*/ 183 w 371"/>
                <a:gd name="T9" fmla="*/ 1 h 370"/>
                <a:gd name="T10" fmla="*/ 184 w 371"/>
                <a:gd name="T11" fmla="*/ 25 h 370"/>
                <a:gd name="T12" fmla="*/ 260 w 371"/>
                <a:gd name="T13" fmla="*/ 43 h 370"/>
                <a:gd name="T14" fmla="*/ 235 w 371"/>
                <a:gd name="T15" fmla="*/ 84 h 370"/>
                <a:gd name="T16" fmla="*/ 186 w 371"/>
                <a:gd name="T17" fmla="*/ 73 h 370"/>
                <a:gd name="T18" fmla="*/ 137 w 371"/>
                <a:gd name="T19" fmla="*/ 84 h 370"/>
                <a:gd name="T20" fmla="*/ 112 w 371"/>
                <a:gd name="T21" fmla="*/ 43 h 370"/>
                <a:gd name="T22" fmla="*/ 184 w 371"/>
                <a:gd name="T23" fmla="*/ 25 h 370"/>
                <a:gd name="T24" fmla="*/ 85 w 371"/>
                <a:gd name="T25" fmla="*/ 234 h 370"/>
                <a:gd name="T26" fmla="*/ 44 w 371"/>
                <a:gd name="T27" fmla="*/ 259 h 370"/>
                <a:gd name="T28" fmla="*/ 26 w 371"/>
                <a:gd name="T29" fmla="*/ 187 h 370"/>
                <a:gd name="T30" fmla="*/ 44 w 371"/>
                <a:gd name="T31" fmla="*/ 111 h 370"/>
                <a:gd name="T32" fmla="*/ 85 w 371"/>
                <a:gd name="T33" fmla="*/ 136 h 370"/>
                <a:gd name="T34" fmla="*/ 74 w 371"/>
                <a:gd name="T35" fmla="*/ 185 h 370"/>
                <a:gd name="T36" fmla="*/ 85 w 371"/>
                <a:gd name="T37" fmla="*/ 234 h 370"/>
                <a:gd name="T38" fmla="*/ 188 w 371"/>
                <a:gd name="T39" fmla="*/ 345 h 370"/>
                <a:gd name="T40" fmla="*/ 112 w 371"/>
                <a:gd name="T41" fmla="*/ 327 h 370"/>
                <a:gd name="T42" fmla="*/ 137 w 371"/>
                <a:gd name="T43" fmla="*/ 286 h 370"/>
                <a:gd name="T44" fmla="*/ 186 w 371"/>
                <a:gd name="T45" fmla="*/ 297 h 370"/>
                <a:gd name="T46" fmla="*/ 235 w 371"/>
                <a:gd name="T47" fmla="*/ 286 h 370"/>
                <a:gd name="T48" fmla="*/ 260 w 371"/>
                <a:gd name="T49" fmla="*/ 327 h 370"/>
                <a:gd name="T50" fmla="*/ 188 w 371"/>
                <a:gd name="T51" fmla="*/ 345 h 370"/>
                <a:gd name="T52" fmla="*/ 186 w 371"/>
                <a:gd name="T53" fmla="*/ 273 h 370"/>
                <a:gd name="T54" fmla="*/ 98 w 371"/>
                <a:gd name="T55" fmla="*/ 185 h 370"/>
                <a:gd name="T56" fmla="*/ 186 w 371"/>
                <a:gd name="T57" fmla="*/ 97 h 370"/>
                <a:gd name="T58" fmla="*/ 274 w 371"/>
                <a:gd name="T59" fmla="*/ 185 h 370"/>
                <a:gd name="T60" fmla="*/ 186 w 371"/>
                <a:gd name="T61" fmla="*/ 273 h 370"/>
                <a:gd name="T62" fmla="*/ 286 w 371"/>
                <a:gd name="T63" fmla="*/ 234 h 370"/>
                <a:gd name="T64" fmla="*/ 298 w 371"/>
                <a:gd name="T65" fmla="*/ 185 h 370"/>
                <a:gd name="T66" fmla="*/ 286 w 371"/>
                <a:gd name="T67" fmla="*/ 136 h 370"/>
                <a:gd name="T68" fmla="*/ 328 w 371"/>
                <a:gd name="T69" fmla="*/ 111 h 370"/>
                <a:gd name="T70" fmla="*/ 346 w 371"/>
                <a:gd name="T71" fmla="*/ 183 h 370"/>
                <a:gd name="T72" fmla="*/ 328 w 371"/>
                <a:gd name="T73" fmla="*/ 259 h 370"/>
                <a:gd name="T74" fmla="*/ 286 w 371"/>
                <a:gd name="T75" fmla="*/ 234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71" h="370">
                  <a:moveTo>
                    <a:pt x="183" y="1"/>
                  </a:moveTo>
                  <a:cubicBezTo>
                    <a:pt x="82" y="2"/>
                    <a:pt x="0" y="86"/>
                    <a:pt x="2" y="187"/>
                  </a:cubicBezTo>
                  <a:cubicBezTo>
                    <a:pt x="3" y="289"/>
                    <a:pt x="87" y="370"/>
                    <a:pt x="188" y="369"/>
                  </a:cubicBezTo>
                  <a:cubicBezTo>
                    <a:pt x="290" y="368"/>
                    <a:pt x="371" y="284"/>
                    <a:pt x="370" y="182"/>
                  </a:cubicBezTo>
                  <a:cubicBezTo>
                    <a:pt x="368" y="81"/>
                    <a:pt x="285" y="0"/>
                    <a:pt x="183" y="1"/>
                  </a:cubicBezTo>
                  <a:close/>
                  <a:moveTo>
                    <a:pt x="184" y="25"/>
                  </a:moveTo>
                  <a:cubicBezTo>
                    <a:pt x="211" y="25"/>
                    <a:pt x="237" y="31"/>
                    <a:pt x="260" y="43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220" y="77"/>
                    <a:pt x="203" y="73"/>
                    <a:pt x="186" y="73"/>
                  </a:cubicBezTo>
                  <a:cubicBezTo>
                    <a:pt x="168" y="73"/>
                    <a:pt x="151" y="77"/>
                    <a:pt x="137" y="8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33" y="32"/>
                    <a:pt x="158" y="25"/>
                    <a:pt x="184" y="25"/>
                  </a:cubicBezTo>
                  <a:close/>
                  <a:moveTo>
                    <a:pt x="85" y="234"/>
                  </a:moveTo>
                  <a:cubicBezTo>
                    <a:pt x="44" y="259"/>
                    <a:pt x="44" y="259"/>
                    <a:pt x="44" y="259"/>
                  </a:cubicBezTo>
                  <a:cubicBezTo>
                    <a:pt x="33" y="237"/>
                    <a:pt x="26" y="213"/>
                    <a:pt x="26" y="187"/>
                  </a:cubicBezTo>
                  <a:cubicBezTo>
                    <a:pt x="25" y="160"/>
                    <a:pt x="32" y="134"/>
                    <a:pt x="44" y="111"/>
                  </a:cubicBezTo>
                  <a:cubicBezTo>
                    <a:pt x="85" y="136"/>
                    <a:pt x="85" y="136"/>
                    <a:pt x="85" y="136"/>
                  </a:cubicBezTo>
                  <a:cubicBezTo>
                    <a:pt x="78" y="151"/>
                    <a:pt x="74" y="167"/>
                    <a:pt x="74" y="185"/>
                  </a:cubicBezTo>
                  <a:cubicBezTo>
                    <a:pt x="74" y="203"/>
                    <a:pt x="78" y="219"/>
                    <a:pt x="85" y="234"/>
                  </a:cubicBezTo>
                  <a:close/>
                  <a:moveTo>
                    <a:pt x="188" y="345"/>
                  </a:moveTo>
                  <a:cubicBezTo>
                    <a:pt x="161" y="345"/>
                    <a:pt x="135" y="339"/>
                    <a:pt x="112" y="327"/>
                  </a:cubicBezTo>
                  <a:cubicBezTo>
                    <a:pt x="137" y="286"/>
                    <a:pt x="137" y="286"/>
                    <a:pt x="137" y="286"/>
                  </a:cubicBezTo>
                  <a:cubicBezTo>
                    <a:pt x="151" y="293"/>
                    <a:pt x="168" y="297"/>
                    <a:pt x="186" y="297"/>
                  </a:cubicBezTo>
                  <a:cubicBezTo>
                    <a:pt x="203" y="297"/>
                    <a:pt x="220" y="293"/>
                    <a:pt x="235" y="286"/>
                  </a:cubicBezTo>
                  <a:cubicBezTo>
                    <a:pt x="260" y="327"/>
                    <a:pt x="260" y="327"/>
                    <a:pt x="260" y="327"/>
                  </a:cubicBezTo>
                  <a:cubicBezTo>
                    <a:pt x="238" y="338"/>
                    <a:pt x="214" y="345"/>
                    <a:pt x="188" y="345"/>
                  </a:cubicBezTo>
                  <a:close/>
                  <a:moveTo>
                    <a:pt x="186" y="273"/>
                  </a:moveTo>
                  <a:cubicBezTo>
                    <a:pt x="137" y="273"/>
                    <a:pt x="98" y="233"/>
                    <a:pt x="98" y="185"/>
                  </a:cubicBezTo>
                  <a:cubicBezTo>
                    <a:pt x="98" y="136"/>
                    <a:pt x="137" y="97"/>
                    <a:pt x="186" y="97"/>
                  </a:cubicBezTo>
                  <a:cubicBezTo>
                    <a:pt x="234" y="97"/>
                    <a:pt x="274" y="136"/>
                    <a:pt x="274" y="185"/>
                  </a:cubicBezTo>
                  <a:cubicBezTo>
                    <a:pt x="274" y="233"/>
                    <a:pt x="234" y="273"/>
                    <a:pt x="186" y="273"/>
                  </a:cubicBezTo>
                  <a:close/>
                  <a:moveTo>
                    <a:pt x="286" y="234"/>
                  </a:moveTo>
                  <a:cubicBezTo>
                    <a:pt x="294" y="219"/>
                    <a:pt x="298" y="203"/>
                    <a:pt x="298" y="185"/>
                  </a:cubicBezTo>
                  <a:cubicBezTo>
                    <a:pt x="298" y="167"/>
                    <a:pt x="294" y="151"/>
                    <a:pt x="286" y="136"/>
                  </a:cubicBezTo>
                  <a:cubicBezTo>
                    <a:pt x="328" y="111"/>
                    <a:pt x="328" y="111"/>
                    <a:pt x="328" y="111"/>
                  </a:cubicBezTo>
                  <a:cubicBezTo>
                    <a:pt x="339" y="133"/>
                    <a:pt x="345" y="157"/>
                    <a:pt x="346" y="183"/>
                  </a:cubicBezTo>
                  <a:cubicBezTo>
                    <a:pt x="346" y="210"/>
                    <a:pt x="340" y="236"/>
                    <a:pt x="328" y="259"/>
                  </a:cubicBezTo>
                  <a:lnTo>
                    <a:pt x="286" y="2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918190" y="3677375"/>
            <a:ext cx="1952018" cy="1411111"/>
            <a:chOff x="918190" y="3677375"/>
            <a:chExt cx="1952018" cy="1411111"/>
          </a:xfrm>
        </p:grpSpPr>
        <p:sp>
          <p:nvSpPr>
            <p:cNvPr id="59" name="TextBox 9"/>
            <p:cNvSpPr txBox="1"/>
            <p:nvPr/>
          </p:nvSpPr>
          <p:spPr>
            <a:xfrm>
              <a:off x="1242675" y="3677375"/>
              <a:ext cx="1627533" cy="711745"/>
            </a:xfrm>
            <a:prstGeom prst="rect">
              <a:avLst/>
            </a:prstGeom>
            <a:noFill/>
          </p:spPr>
          <p:txBody>
            <a:bodyPr wrap="square" lIns="0" tIns="0" rIns="91420" bIns="0" rtlCol="0">
              <a:noAutofit/>
            </a:bodyPr>
            <a:lstStyle/>
            <a:p>
              <a:r>
                <a:rPr lang="en-US" sz="4800" b="1" dirty="0" smtClean="0">
                  <a:solidFill>
                    <a:srgbClr val="C1272D"/>
                  </a:solidFill>
                  <a:ea typeface="Roboto" panose="02000000000000000000" pitchFamily="2" charset="0"/>
                  <a:cs typeface="Helvetica Neue"/>
                </a:rPr>
                <a:t>01</a:t>
              </a:r>
              <a:endParaRPr lang="id-ID" sz="1100" dirty="0">
                <a:solidFill>
                  <a:srgbClr val="C1272D"/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61" name="TextBox 9"/>
            <p:cNvSpPr txBox="1"/>
            <p:nvPr/>
          </p:nvSpPr>
          <p:spPr>
            <a:xfrm>
              <a:off x="918190" y="4529141"/>
              <a:ext cx="1627533" cy="559345"/>
            </a:xfrm>
            <a:prstGeom prst="rect">
              <a:avLst/>
            </a:prstGeom>
            <a:noFill/>
          </p:spPr>
          <p:txBody>
            <a:bodyPr wrap="square" lIns="0" tIns="0" rIns="91420" bIns="0" rtlCol="0">
              <a:noAutofit/>
            </a:bodyPr>
            <a:lstStyle/>
            <a:p>
              <a:r>
                <a:rPr lang="zh-CN" altLang="en-US" sz="2800" b="1" dirty="0">
                  <a:solidFill>
                    <a:schemeClr val="tx1"/>
                  </a:solidFill>
                  <a:latin typeface="方正水柱简体" panose="02010601030101010101" charset="-122"/>
                  <a:ea typeface="方正水柱简体" panose="02010601030101010101" charset="-122"/>
                </a:rPr>
                <a:t>膈肌上抬</a:t>
              </a: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2870229" y="3677375"/>
            <a:ext cx="2066809" cy="1544955"/>
            <a:chOff x="2870229" y="3677375"/>
            <a:chExt cx="2066809" cy="1544955"/>
          </a:xfrm>
        </p:grpSpPr>
        <p:sp>
          <p:nvSpPr>
            <p:cNvPr id="63" name="TextBox 10"/>
            <p:cNvSpPr txBox="1"/>
            <p:nvPr/>
          </p:nvSpPr>
          <p:spPr>
            <a:xfrm>
              <a:off x="3306474" y="3677375"/>
              <a:ext cx="1630564" cy="711745"/>
            </a:xfrm>
            <a:prstGeom prst="rect">
              <a:avLst/>
            </a:prstGeom>
            <a:noFill/>
          </p:spPr>
          <p:txBody>
            <a:bodyPr wrap="square" lIns="0" tIns="0" rIns="91420" bIns="0" rtlCol="0">
              <a:noAutofit/>
            </a:bodyPr>
            <a:lstStyle/>
            <a:p>
              <a:r>
                <a:rPr lang="en-US" sz="4800" b="1" dirty="0" smtClean="0">
                  <a:solidFill>
                    <a:srgbClr val="5A6478"/>
                  </a:solidFill>
                  <a:ea typeface="Roboto" panose="02000000000000000000" pitchFamily="2" charset="0"/>
                  <a:cs typeface="Helvetica Neue"/>
                </a:rPr>
                <a:t>02</a:t>
              </a:r>
              <a:endParaRPr lang="id-ID" sz="1100" dirty="0">
                <a:solidFill>
                  <a:srgbClr val="5A6478"/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65" name="TextBox 10"/>
            <p:cNvSpPr txBox="1"/>
            <p:nvPr/>
          </p:nvSpPr>
          <p:spPr>
            <a:xfrm>
              <a:off x="2870229" y="4539070"/>
              <a:ext cx="1630680" cy="683260"/>
            </a:xfrm>
            <a:prstGeom prst="rect">
              <a:avLst/>
            </a:prstGeom>
            <a:noFill/>
          </p:spPr>
          <p:txBody>
            <a:bodyPr wrap="square" lIns="0" tIns="0" rIns="91420" bIns="0" rtlCol="0">
              <a:noAutofit/>
            </a:bodyPr>
            <a:lstStyle/>
            <a:p>
              <a:r>
                <a:rPr lang="zh-CN" altLang="id-ID" sz="2800" b="1" dirty="0">
                  <a:solidFill>
                    <a:schemeClr val="tx1"/>
                  </a:solidFill>
                  <a:latin typeface="方正水柱简体" panose="02010601030101010101" charset="-122"/>
                  <a:ea typeface="方正水柱简体" panose="02010601030101010101" charset="-122"/>
                  <a:cs typeface="方正水柱简体" panose="02010601030101010101" charset="-122"/>
                </a:rPr>
                <a:t>气压上冲</a:t>
              </a:r>
              <a:r>
                <a:rPr lang="id-ID" sz="2800" b="1" dirty="0">
                  <a:solidFill>
                    <a:schemeClr val="tx1"/>
                  </a:solidFill>
                  <a:latin typeface="方正水柱简体" panose="02010601030101010101" charset="-122"/>
                  <a:ea typeface="方正水柱简体" panose="02010601030101010101" charset="-122"/>
                  <a:cs typeface="方正水柱简体" panose="02010601030101010101" charset="-122"/>
                </a:rPr>
                <a:t>.</a:t>
              </a: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4937288" y="3677375"/>
            <a:ext cx="2052362" cy="1420636"/>
            <a:chOff x="4937288" y="3677375"/>
            <a:chExt cx="2052362" cy="1420636"/>
          </a:xfrm>
        </p:grpSpPr>
        <p:sp>
          <p:nvSpPr>
            <p:cNvPr id="67" name="TextBox 11"/>
            <p:cNvSpPr txBox="1"/>
            <p:nvPr/>
          </p:nvSpPr>
          <p:spPr>
            <a:xfrm>
              <a:off x="5357956" y="3677375"/>
              <a:ext cx="1631694" cy="711745"/>
            </a:xfrm>
            <a:prstGeom prst="rect">
              <a:avLst/>
            </a:prstGeom>
            <a:noFill/>
          </p:spPr>
          <p:txBody>
            <a:bodyPr wrap="square" lIns="0" tIns="0" rIns="91420" bIns="0" rtlCol="0">
              <a:noAutofit/>
            </a:bodyPr>
            <a:lstStyle/>
            <a:p>
              <a:r>
                <a:rPr lang="en-US" sz="4800" b="1" dirty="0" smtClean="0">
                  <a:solidFill>
                    <a:srgbClr val="333333"/>
                  </a:solidFill>
                  <a:ea typeface="Roboto" panose="02000000000000000000" pitchFamily="2" charset="0"/>
                  <a:cs typeface="Helvetica Neue"/>
                </a:rPr>
                <a:t>03</a:t>
              </a:r>
              <a:endParaRPr lang="id-ID" sz="1100" dirty="0">
                <a:solidFill>
                  <a:srgbClr val="333333"/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69" name="TextBox 9"/>
            <p:cNvSpPr txBox="1"/>
            <p:nvPr/>
          </p:nvSpPr>
          <p:spPr>
            <a:xfrm>
              <a:off x="4937288" y="4538666"/>
              <a:ext cx="1627533" cy="559345"/>
            </a:xfrm>
            <a:prstGeom prst="rect">
              <a:avLst/>
            </a:prstGeom>
            <a:noFill/>
          </p:spPr>
          <p:txBody>
            <a:bodyPr wrap="square" lIns="0" tIns="0" rIns="91420" bIns="0" rtlCol="0">
              <a:noAutofit/>
            </a:bodyPr>
            <a:lstStyle/>
            <a:p>
              <a:r>
                <a:rPr lang="zh-CN" altLang="id-ID" sz="2800" dirty="0">
                  <a:solidFill>
                    <a:schemeClr val="tx1"/>
                  </a:solidFill>
                  <a:latin typeface="方正水柱简体" panose="02010601030101010101" charset="-122"/>
                  <a:ea typeface="方正水柱简体" panose="02010601030101010101" charset="-122"/>
                </a:rPr>
                <a:t>冲击异物</a:t>
              </a:r>
            </a:p>
          </p:txBody>
        </p:sp>
      </p:grpSp>
      <p:sp>
        <p:nvSpPr>
          <p:cNvPr id="79" name="标题 1"/>
          <p:cNvSpPr txBox="1"/>
          <p:nvPr/>
        </p:nvSpPr>
        <p:spPr>
          <a:xfrm>
            <a:off x="1608455" y="372745"/>
            <a:ext cx="374904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marR="0" lvl="0" indent="0" defTabSz="91440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defRPr sz="2400">
                <a:solidFill>
                  <a:srgbClr val="5A6478"/>
                </a:solidFill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spcBef>
                <a:spcPts val="100"/>
              </a:spcBef>
            </a:pPr>
            <a:r>
              <a:rPr sz="3200" spc="-1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sym typeface="+mn-ea"/>
              </a:rPr>
              <a:t>海氏急救法原理</a:t>
            </a:r>
            <a:endParaRPr lang="zh-CN" altLang="en-US" sz="3200" spc="-10" dirty="0">
              <a:solidFill>
                <a:srgbClr val="FF0000"/>
              </a:solidFill>
              <a:latin typeface="方正水柱简体" panose="02010601030101010101" charset="-122"/>
              <a:ea typeface="方正水柱简体" panose="02010601030101010101" charset="-122"/>
              <a:sym typeface="+mn-ea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1198880" y="5428615"/>
            <a:ext cx="4973320" cy="612775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2700">
              <a:lnSpc>
                <a:spcPct val="70000"/>
              </a:lnSpc>
              <a:spcBef>
                <a:spcPts val="2785"/>
              </a:spcBef>
            </a:pPr>
            <a:r>
              <a:rPr sz="3600" b="1" spc="-5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冲击位置：上腹部正中</a:t>
            </a:r>
          </a:p>
        </p:txBody>
      </p:sp>
      <p:pic>
        <p:nvPicPr>
          <p:cNvPr id="16389" name="Picture 2" descr="图片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78" y="1183323"/>
            <a:ext cx="4146550" cy="39052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390" name="组合 1"/>
          <p:cNvGrpSpPr/>
          <p:nvPr/>
        </p:nvGrpSpPr>
        <p:grpSpPr>
          <a:xfrm>
            <a:off x="6974840" y="4442460"/>
            <a:ext cx="5329238" cy="1652588"/>
            <a:chOff x="1303" y="7920"/>
            <a:chExt cx="8392" cy="2602"/>
          </a:xfrm>
        </p:grpSpPr>
        <p:sp>
          <p:nvSpPr>
            <p:cNvPr id="16391" name="Oval 4"/>
            <p:cNvSpPr/>
            <p:nvPr/>
          </p:nvSpPr>
          <p:spPr>
            <a:xfrm>
              <a:off x="3755" y="10070"/>
              <a:ext cx="452" cy="452"/>
            </a:xfrm>
            <a:prstGeom prst="ellipse">
              <a:avLst/>
            </a:prstGeom>
            <a:solidFill>
              <a:srgbClr val="B12F0B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0" hangingPunc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392" name="Line 5"/>
            <p:cNvSpPr/>
            <p:nvPr/>
          </p:nvSpPr>
          <p:spPr>
            <a:xfrm>
              <a:off x="3980" y="9820"/>
              <a:ext cx="0" cy="340"/>
            </a:xfrm>
            <a:prstGeom prst="line">
              <a:avLst/>
            </a:prstGeom>
            <a:ln w="57150" cap="flat" cmpd="sng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393" name="Text Box 6"/>
            <p:cNvSpPr txBox="1"/>
            <p:nvPr/>
          </p:nvSpPr>
          <p:spPr>
            <a:xfrm>
              <a:off x="1302" y="9142"/>
              <a:ext cx="1587" cy="81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b="1" dirty="0">
                  <a:latin typeface="隶书" panose="02010509060101010101" pitchFamily="49" charset="-122"/>
                  <a:ea typeface="隶书" panose="02010509060101010101" pitchFamily="49" charset="-122"/>
                </a:rPr>
                <a:t>肚脐</a:t>
              </a:r>
            </a:p>
          </p:txBody>
        </p:sp>
        <p:cxnSp>
          <p:nvCxnSpPr>
            <p:cNvPr id="16394" name="AutoShape 7"/>
            <p:cNvCxnSpPr>
              <a:stCxn id="16393" idx="3"/>
              <a:endCxn id="16391" idx="2"/>
            </p:cNvCxnSpPr>
            <p:nvPr/>
          </p:nvCxnSpPr>
          <p:spPr>
            <a:xfrm>
              <a:off x="2890" y="9552"/>
              <a:ext cx="865" cy="745"/>
            </a:xfrm>
            <a:prstGeom prst="straightConnector1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6395" name="Text Box 8"/>
            <p:cNvSpPr txBox="1"/>
            <p:nvPr/>
          </p:nvSpPr>
          <p:spPr>
            <a:xfrm>
              <a:off x="5272" y="9360"/>
              <a:ext cx="4422" cy="81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b="1" dirty="0">
                  <a:latin typeface="隶书" panose="02010509060101010101" pitchFamily="49" charset="-122"/>
                  <a:ea typeface="隶书" panose="02010509060101010101" pitchFamily="49" charset="-122"/>
                </a:rPr>
                <a:t>肚脐眼上两横指</a:t>
              </a:r>
            </a:p>
          </p:txBody>
        </p:sp>
        <p:sp>
          <p:nvSpPr>
            <p:cNvPr id="16396" name="AutoShape 9"/>
            <p:cNvSpPr/>
            <p:nvPr/>
          </p:nvSpPr>
          <p:spPr>
            <a:xfrm>
              <a:off x="4252" y="9817"/>
              <a:ext cx="112" cy="340"/>
            </a:xfrm>
            <a:prstGeom prst="rightBrace">
              <a:avLst>
                <a:gd name="adj1" fmla="val 25016"/>
                <a:gd name="adj2" fmla="val 50278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0" hangingPunc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cxnSp>
          <p:nvCxnSpPr>
            <p:cNvPr id="16397" name="AutoShape 10"/>
            <p:cNvCxnSpPr>
              <a:stCxn id="16395" idx="1"/>
              <a:endCxn id="16396" idx="1"/>
            </p:cNvCxnSpPr>
            <p:nvPr/>
          </p:nvCxnSpPr>
          <p:spPr>
            <a:xfrm flipH="1">
              <a:off x="4395" y="9770"/>
              <a:ext cx="877" cy="217"/>
            </a:xfrm>
            <a:prstGeom prst="straightConnector1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6398" name="Line 11"/>
            <p:cNvSpPr/>
            <p:nvPr/>
          </p:nvSpPr>
          <p:spPr>
            <a:xfrm flipH="1" flipV="1">
              <a:off x="2640" y="8640"/>
              <a:ext cx="1045" cy="997"/>
            </a:xfrm>
            <a:prstGeom prst="line">
              <a:avLst/>
            </a:prstGeom>
            <a:ln w="38100" cap="flat" cmpd="sng">
              <a:solidFill>
                <a:srgbClr val="A5002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6399" name="Line 12"/>
            <p:cNvSpPr/>
            <p:nvPr/>
          </p:nvSpPr>
          <p:spPr>
            <a:xfrm flipV="1">
              <a:off x="4137" y="8640"/>
              <a:ext cx="1022" cy="997"/>
            </a:xfrm>
            <a:prstGeom prst="line">
              <a:avLst/>
            </a:prstGeom>
            <a:ln w="38100" cap="flat" cmpd="sng">
              <a:solidFill>
                <a:srgbClr val="A5002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6400" name="Line 15"/>
            <p:cNvSpPr/>
            <p:nvPr/>
          </p:nvSpPr>
          <p:spPr>
            <a:xfrm flipH="1">
              <a:off x="3720" y="7920"/>
              <a:ext cx="120" cy="720"/>
            </a:xfrm>
            <a:prstGeom prst="line">
              <a:avLst/>
            </a:prstGeom>
            <a:ln w="57150" cap="flat" cmpd="sng">
              <a:solidFill>
                <a:srgbClr val="993300"/>
              </a:solidFill>
              <a:prstDash val="solid"/>
              <a:round/>
              <a:headEnd type="triangle" w="med" len="med"/>
              <a:tailEnd type="none" w="med" len="med"/>
            </a:ln>
          </p:spPr>
        </p:sp>
        <p:sp>
          <p:nvSpPr>
            <p:cNvPr id="16401" name="Text Box 16"/>
            <p:cNvSpPr txBox="1"/>
            <p:nvPr/>
          </p:nvSpPr>
          <p:spPr>
            <a:xfrm>
              <a:off x="3120" y="8400"/>
              <a:ext cx="1920" cy="81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b="1" dirty="0">
                  <a:latin typeface="Arial" panose="020B0604020202020204" pitchFamily="34" charset="0"/>
                  <a:ea typeface="隶书" panose="02010509060101010101" pitchFamily="49" charset="-122"/>
                </a:rPr>
                <a:t>膈肌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7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6538595" y="742950"/>
            <a:ext cx="368554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方正水柱简体" panose="02010601030101010101" charset="-122"/>
                <a:ea typeface="方正水柱简体" panose="02010601030101010101" charset="-122"/>
              </a:rPr>
              <a:t>红十字运动知识</a:t>
            </a:r>
          </a:p>
        </p:txBody>
      </p:sp>
      <p:sp>
        <p:nvSpPr>
          <p:cNvPr id="34" name="矩形 33"/>
          <p:cNvSpPr/>
          <p:nvPr/>
        </p:nvSpPr>
        <p:spPr>
          <a:xfrm>
            <a:off x="6400800" y="2226945"/>
            <a:ext cx="405257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方正水柱简体" panose="02010601030101010101" charset="-122"/>
                <a:ea typeface="方正水柱简体" panose="02010601030101010101" charset="-122"/>
              </a:rPr>
              <a:t>气道异物急救法</a:t>
            </a:r>
          </a:p>
        </p:txBody>
      </p:sp>
      <p:sp>
        <p:nvSpPr>
          <p:cNvPr id="39" name="矩形 38"/>
          <p:cNvSpPr/>
          <p:nvPr/>
        </p:nvSpPr>
        <p:spPr>
          <a:xfrm>
            <a:off x="6722110" y="3691890"/>
            <a:ext cx="331914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方正水柱简体" panose="02010601030101010101" charset="-122"/>
                <a:ea typeface="方正水柱简体" panose="02010601030101010101" charset="-122"/>
              </a:rPr>
              <a:t>心</a:t>
            </a:r>
            <a:r>
              <a:rPr lang="zh-CN" altLang="en-US" sz="3200" b="1">
                <a:solidFill>
                  <a:schemeClr val="tx1"/>
                </a:solidFill>
                <a:latin typeface="方正水柱简体" panose="02010601030101010101" charset="-122"/>
                <a:ea typeface="方正水柱简体" panose="02010601030101010101" charset="-122"/>
                <a:sym typeface="+mn-ea"/>
              </a:rPr>
              <a:t>肺复苏</a:t>
            </a:r>
            <a:r>
              <a:rPr lang="en-US" altLang="zh-CN" sz="3200" b="1">
                <a:solidFill>
                  <a:schemeClr val="tx1"/>
                </a:solidFill>
                <a:latin typeface="方正水柱简体" panose="02010601030101010101" charset="-122"/>
                <a:ea typeface="方正水柱简体" panose="02010601030101010101" charset="-122"/>
                <a:sym typeface="+mn-ea"/>
              </a:rPr>
              <a:t>-CPR</a:t>
            </a:r>
            <a:endParaRPr lang="en-US" altLang="zh-CN" sz="3200" b="1" dirty="0">
              <a:solidFill>
                <a:schemeClr val="tx1"/>
              </a:solidFill>
              <a:latin typeface="方正水柱简体" panose="02010601030101010101" charset="-122"/>
              <a:ea typeface="方正水柱简体" panose="02010601030101010101" charset="-122"/>
              <a:sym typeface="+mn-ea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5227030" y="601641"/>
            <a:ext cx="1112810" cy="1112810"/>
            <a:chOff x="5478490" y="1114086"/>
            <a:chExt cx="1112810" cy="1112810"/>
          </a:xfrm>
        </p:grpSpPr>
        <p:sp>
          <p:nvSpPr>
            <p:cNvPr id="33" name="矩形 32"/>
            <p:cNvSpPr/>
            <p:nvPr/>
          </p:nvSpPr>
          <p:spPr>
            <a:xfrm>
              <a:off x="5599521" y="1254994"/>
              <a:ext cx="870751" cy="830997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4800" dirty="0" smtClean="0">
                  <a:solidFill>
                    <a:srgbClr val="5A6478"/>
                  </a:solidFill>
                </a:rPr>
                <a:t>01</a:t>
              </a:r>
              <a:endParaRPr lang="zh-CN" altLang="en-US" sz="4800" dirty="0">
                <a:solidFill>
                  <a:srgbClr val="5A6478"/>
                </a:solidFill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5478490" y="1114086"/>
              <a:ext cx="1112810" cy="111281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5227030" y="2086271"/>
            <a:ext cx="1112810" cy="1112810"/>
            <a:chOff x="8793190" y="1114086"/>
            <a:chExt cx="1112810" cy="1112810"/>
          </a:xfrm>
        </p:grpSpPr>
        <p:sp>
          <p:nvSpPr>
            <p:cNvPr id="38" name="矩形 37"/>
            <p:cNvSpPr/>
            <p:nvPr/>
          </p:nvSpPr>
          <p:spPr>
            <a:xfrm>
              <a:off x="8913899" y="1254994"/>
              <a:ext cx="870751" cy="830997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4800" dirty="0" smtClean="0">
                  <a:solidFill>
                    <a:srgbClr val="5A6478"/>
                  </a:solidFill>
                </a:rPr>
                <a:t>02</a:t>
              </a:r>
              <a:endParaRPr lang="zh-CN" altLang="en-US" sz="4800" dirty="0">
                <a:solidFill>
                  <a:srgbClr val="5A6478"/>
                </a:solidFill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8793190" y="1114086"/>
              <a:ext cx="1112810" cy="111281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5227030" y="3550783"/>
            <a:ext cx="1112810" cy="1112810"/>
            <a:chOff x="5478490" y="3265668"/>
            <a:chExt cx="1112810" cy="1112810"/>
          </a:xfrm>
        </p:grpSpPr>
        <p:sp>
          <p:nvSpPr>
            <p:cNvPr id="43" name="矩形 42"/>
            <p:cNvSpPr/>
            <p:nvPr/>
          </p:nvSpPr>
          <p:spPr>
            <a:xfrm>
              <a:off x="5599520" y="3415806"/>
              <a:ext cx="870751" cy="830997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4800" dirty="0" smtClean="0">
                  <a:solidFill>
                    <a:srgbClr val="5A6478"/>
                  </a:solidFill>
                </a:rPr>
                <a:t>03</a:t>
              </a:r>
              <a:endParaRPr lang="zh-CN" altLang="en-US" sz="4800" dirty="0">
                <a:solidFill>
                  <a:srgbClr val="5A6478"/>
                </a:solidFill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5478490" y="3265668"/>
              <a:ext cx="1112810" cy="111281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" name="任意多边形 60"/>
          <p:cNvSpPr/>
          <p:nvPr/>
        </p:nvSpPr>
        <p:spPr>
          <a:xfrm>
            <a:off x="-980453" y="-50800"/>
            <a:ext cx="5696538" cy="7023100"/>
          </a:xfrm>
          <a:custGeom>
            <a:avLst/>
            <a:gdLst>
              <a:gd name="connsiteX0" fmla="*/ 0 w 5696538"/>
              <a:gd name="connsiteY0" fmla="*/ 0 h 7023100"/>
              <a:gd name="connsiteX1" fmla="*/ 4744401 w 5696538"/>
              <a:gd name="connsiteY1" fmla="*/ 0 h 7023100"/>
              <a:gd name="connsiteX2" fmla="*/ 4744401 w 5696538"/>
              <a:gd name="connsiteY2" fmla="*/ 980693 h 7023100"/>
              <a:gd name="connsiteX3" fmla="*/ 5061780 w 5696538"/>
              <a:gd name="connsiteY3" fmla="*/ 1212624 h 7023100"/>
              <a:gd name="connsiteX4" fmla="*/ 4768815 w 5696538"/>
              <a:gd name="connsiteY4" fmla="*/ 1407934 h 7023100"/>
              <a:gd name="connsiteX5" fmla="*/ 4768815 w 5696538"/>
              <a:gd name="connsiteY5" fmla="*/ 1786348 h 7023100"/>
              <a:gd name="connsiteX6" fmla="*/ 3267369 w 5696538"/>
              <a:gd name="connsiteY6" fmla="*/ 1969451 h 7023100"/>
              <a:gd name="connsiteX7" fmla="*/ 5684331 w 5696538"/>
              <a:gd name="connsiteY7" fmla="*/ 2384485 h 7023100"/>
              <a:gd name="connsiteX8" fmla="*/ 4732194 w 5696538"/>
              <a:gd name="connsiteY8" fmla="*/ 2530967 h 7023100"/>
              <a:gd name="connsiteX9" fmla="*/ 4732194 w 5696538"/>
              <a:gd name="connsiteY9" fmla="*/ 2933795 h 7023100"/>
              <a:gd name="connsiteX10" fmla="*/ 4365988 w 5696538"/>
              <a:gd name="connsiteY10" fmla="*/ 3116898 h 7023100"/>
              <a:gd name="connsiteX11" fmla="*/ 4744401 w 5696538"/>
              <a:gd name="connsiteY11" fmla="*/ 3275587 h 7023100"/>
              <a:gd name="connsiteX12" fmla="*/ 4744401 w 5696538"/>
              <a:gd name="connsiteY12" fmla="*/ 3873724 h 7023100"/>
              <a:gd name="connsiteX13" fmla="*/ 5061780 w 5696538"/>
              <a:gd name="connsiteY13" fmla="*/ 4081241 h 7023100"/>
              <a:gd name="connsiteX14" fmla="*/ 4695574 w 5696538"/>
              <a:gd name="connsiteY14" fmla="*/ 4252138 h 7023100"/>
              <a:gd name="connsiteX15" fmla="*/ 4695574 w 5696538"/>
              <a:gd name="connsiteY15" fmla="*/ 4642758 h 7023100"/>
              <a:gd name="connsiteX16" fmla="*/ 3230748 w 5696538"/>
              <a:gd name="connsiteY16" fmla="*/ 4850275 h 7023100"/>
              <a:gd name="connsiteX17" fmla="*/ 5696538 w 5696538"/>
              <a:gd name="connsiteY17" fmla="*/ 5204275 h 7023100"/>
              <a:gd name="connsiteX18" fmla="*/ 4719988 w 5696538"/>
              <a:gd name="connsiteY18" fmla="*/ 5387378 h 7023100"/>
              <a:gd name="connsiteX19" fmla="*/ 4719988 w 5696538"/>
              <a:gd name="connsiteY19" fmla="*/ 5790205 h 7023100"/>
              <a:gd name="connsiteX20" fmla="*/ 4341574 w 5696538"/>
              <a:gd name="connsiteY20" fmla="*/ 5973308 h 7023100"/>
              <a:gd name="connsiteX21" fmla="*/ 4756608 w 5696538"/>
              <a:gd name="connsiteY21" fmla="*/ 6180825 h 7023100"/>
              <a:gd name="connsiteX22" fmla="*/ 4756608 w 5696538"/>
              <a:gd name="connsiteY22" fmla="*/ 7023100 h 7023100"/>
              <a:gd name="connsiteX23" fmla="*/ 1054100 w 5696538"/>
              <a:gd name="connsiteY23" fmla="*/ 7023100 h 7023100"/>
              <a:gd name="connsiteX24" fmla="*/ 838199 w 5696538"/>
              <a:gd name="connsiteY24" fmla="*/ 7023100 h 7023100"/>
              <a:gd name="connsiteX25" fmla="*/ 0 w 5696538"/>
              <a:gd name="connsiteY25" fmla="*/ 7023100 h 702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696538" h="7023100">
                <a:moveTo>
                  <a:pt x="0" y="0"/>
                </a:moveTo>
                <a:lnTo>
                  <a:pt x="4744401" y="0"/>
                </a:lnTo>
                <a:lnTo>
                  <a:pt x="4744401" y="980693"/>
                </a:lnTo>
                <a:lnTo>
                  <a:pt x="5061780" y="1212624"/>
                </a:lnTo>
                <a:lnTo>
                  <a:pt x="4768815" y="1407934"/>
                </a:lnTo>
                <a:lnTo>
                  <a:pt x="4768815" y="1786348"/>
                </a:lnTo>
                <a:lnTo>
                  <a:pt x="3267369" y="1969451"/>
                </a:lnTo>
                <a:lnTo>
                  <a:pt x="5684331" y="2384485"/>
                </a:lnTo>
                <a:lnTo>
                  <a:pt x="4732194" y="2530967"/>
                </a:lnTo>
                <a:lnTo>
                  <a:pt x="4732194" y="2933795"/>
                </a:lnTo>
                <a:lnTo>
                  <a:pt x="4365988" y="3116898"/>
                </a:lnTo>
                <a:lnTo>
                  <a:pt x="4744401" y="3275587"/>
                </a:lnTo>
                <a:lnTo>
                  <a:pt x="4744401" y="3873724"/>
                </a:lnTo>
                <a:lnTo>
                  <a:pt x="5061780" y="4081241"/>
                </a:lnTo>
                <a:lnTo>
                  <a:pt x="4695574" y="4252138"/>
                </a:lnTo>
                <a:lnTo>
                  <a:pt x="4695574" y="4642758"/>
                </a:lnTo>
                <a:lnTo>
                  <a:pt x="3230748" y="4850275"/>
                </a:lnTo>
                <a:lnTo>
                  <a:pt x="5696538" y="5204275"/>
                </a:lnTo>
                <a:lnTo>
                  <a:pt x="4719988" y="5387378"/>
                </a:lnTo>
                <a:lnTo>
                  <a:pt x="4719988" y="5790205"/>
                </a:lnTo>
                <a:lnTo>
                  <a:pt x="4341574" y="5973308"/>
                </a:lnTo>
                <a:lnTo>
                  <a:pt x="4756608" y="6180825"/>
                </a:lnTo>
                <a:lnTo>
                  <a:pt x="4756608" y="7023100"/>
                </a:lnTo>
                <a:lnTo>
                  <a:pt x="1054100" y="7023100"/>
                </a:lnTo>
                <a:lnTo>
                  <a:pt x="838199" y="7023100"/>
                </a:lnTo>
                <a:lnTo>
                  <a:pt x="0" y="70231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任意多边形 61"/>
          <p:cNvSpPr/>
          <p:nvPr/>
        </p:nvSpPr>
        <p:spPr>
          <a:xfrm>
            <a:off x="-980453" y="-50800"/>
            <a:ext cx="5696538" cy="7023100"/>
          </a:xfrm>
          <a:custGeom>
            <a:avLst/>
            <a:gdLst>
              <a:gd name="connsiteX0" fmla="*/ 0 w 5696538"/>
              <a:gd name="connsiteY0" fmla="*/ 0 h 7023100"/>
              <a:gd name="connsiteX1" fmla="*/ 4744401 w 5696538"/>
              <a:gd name="connsiteY1" fmla="*/ 0 h 7023100"/>
              <a:gd name="connsiteX2" fmla="*/ 4744401 w 5696538"/>
              <a:gd name="connsiteY2" fmla="*/ 980693 h 7023100"/>
              <a:gd name="connsiteX3" fmla="*/ 5061780 w 5696538"/>
              <a:gd name="connsiteY3" fmla="*/ 1212624 h 7023100"/>
              <a:gd name="connsiteX4" fmla="*/ 4768815 w 5696538"/>
              <a:gd name="connsiteY4" fmla="*/ 1407934 h 7023100"/>
              <a:gd name="connsiteX5" fmla="*/ 4768815 w 5696538"/>
              <a:gd name="connsiteY5" fmla="*/ 1786348 h 7023100"/>
              <a:gd name="connsiteX6" fmla="*/ 3267369 w 5696538"/>
              <a:gd name="connsiteY6" fmla="*/ 1969451 h 7023100"/>
              <a:gd name="connsiteX7" fmla="*/ 5684331 w 5696538"/>
              <a:gd name="connsiteY7" fmla="*/ 2384485 h 7023100"/>
              <a:gd name="connsiteX8" fmla="*/ 4732194 w 5696538"/>
              <a:gd name="connsiteY8" fmla="*/ 2530967 h 7023100"/>
              <a:gd name="connsiteX9" fmla="*/ 4732194 w 5696538"/>
              <a:gd name="connsiteY9" fmla="*/ 2933795 h 7023100"/>
              <a:gd name="connsiteX10" fmla="*/ 4365988 w 5696538"/>
              <a:gd name="connsiteY10" fmla="*/ 3116898 h 7023100"/>
              <a:gd name="connsiteX11" fmla="*/ 4744401 w 5696538"/>
              <a:gd name="connsiteY11" fmla="*/ 3275587 h 7023100"/>
              <a:gd name="connsiteX12" fmla="*/ 4744401 w 5696538"/>
              <a:gd name="connsiteY12" fmla="*/ 3873724 h 7023100"/>
              <a:gd name="connsiteX13" fmla="*/ 5061780 w 5696538"/>
              <a:gd name="connsiteY13" fmla="*/ 4081241 h 7023100"/>
              <a:gd name="connsiteX14" fmla="*/ 4695574 w 5696538"/>
              <a:gd name="connsiteY14" fmla="*/ 4252138 h 7023100"/>
              <a:gd name="connsiteX15" fmla="*/ 4695574 w 5696538"/>
              <a:gd name="connsiteY15" fmla="*/ 4642758 h 7023100"/>
              <a:gd name="connsiteX16" fmla="*/ 3230748 w 5696538"/>
              <a:gd name="connsiteY16" fmla="*/ 4850275 h 7023100"/>
              <a:gd name="connsiteX17" fmla="*/ 5696538 w 5696538"/>
              <a:gd name="connsiteY17" fmla="*/ 5204275 h 7023100"/>
              <a:gd name="connsiteX18" fmla="*/ 4719988 w 5696538"/>
              <a:gd name="connsiteY18" fmla="*/ 5387378 h 7023100"/>
              <a:gd name="connsiteX19" fmla="*/ 4719988 w 5696538"/>
              <a:gd name="connsiteY19" fmla="*/ 5790205 h 7023100"/>
              <a:gd name="connsiteX20" fmla="*/ 4341574 w 5696538"/>
              <a:gd name="connsiteY20" fmla="*/ 5973308 h 7023100"/>
              <a:gd name="connsiteX21" fmla="*/ 4756608 w 5696538"/>
              <a:gd name="connsiteY21" fmla="*/ 6180825 h 7023100"/>
              <a:gd name="connsiteX22" fmla="*/ 4756608 w 5696538"/>
              <a:gd name="connsiteY22" fmla="*/ 7023100 h 7023100"/>
              <a:gd name="connsiteX23" fmla="*/ 1054100 w 5696538"/>
              <a:gd name="connsiteY23" fmla="*/ 7023100 h 7023100"/>
              <a:gd name="connsiteX24" fmla="*/ 838199 w 5696538"/>
              <a:gd name="connsiteY24" fmla="*/ 7023100 h 7023100"/>
              <a:gd name="connsiteX25" fmla="*/ 0 w 5696538"/>
              <a:gd name="connsiteY25" fmla="*/ 7023100 h 702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696538" h="7023100">
                <a:moveTo>
                  <a:pt x="0" y="0"/>
                </a:moveTo>
                <a:lnTo>
                  <a:pt x="4744401" y="0"/>
                </a:lnTo>
                <a:lnTo>
                  <a:pt x="4744401" y="980693"/>
                </a:lnTo>
                <a:lnTo>
                  <a:pt x="5061780" y="1212624"/>
                </a:lnTo>
                <a:lnTo>
                  <a:pt x="4768815" y="1407934"/>
                </a:lnTo>
                <a:lnTo>
                  <a:pt x="4768815" y="1786348"/>
                </a:lnTo>
                <a:lnTo>
                  <a:pt x="3267369" y="1969451"/>
                </a:lnTo>
                <a:lnTo>
                  <a:pt x="5684331" y="2384485"/>
                </a:lnTo>
                <a:lnTo>
                  <a:pt x="4732194" y="2530967"/>
                </a:lnTo>
                <a:lnTo>
                  <a:pt x="4732194" y="2933795"/>
                </a:lnTo>
                <a:lnTo>
                  <a:pt x="4365988" y="3116898"/>
                </a:lnTo>
                <a:lnTo>
                  <a:pt x="4744401" y="3275587"/>
                </a:lnTo>
                <a:lnTo>
                  <a:pt x="4744401" y="3873724"/>
                </a:lnTo>
                <a:lnTo>
                  <a:pt x="5061780" y="4081241"/>
                </a:lnTo>
                <a:lnTo>
                  <a:pt x="4695574" y="4252138"/>
                </a:lnTo>
                <a:lnTo>
                  <a:pt x="4695574" y="4642758"/>
                </a:lnTo>
                <a:lnTo>
                  <a:pt x="3230748" y="4850275"/>
                </a:lnTo>
                <a:lnTo>
                  <a:pt x="5696538" y="5204275"/>
                </a:lnTo>
                <a:lnTo>
                  <a:pt x="4719988" y="5387378"/>
                </a:lnTo>
                <a:lnTo>
                  <a:pt x="4719988" y="5790205"/>
                </a:lnTo>
                <a:lnTo>
                  <a:pt x="4341574" y="5973308"/>
                </a:lnTo>
                <a:lnTo>
                  <a:pt x="4756608" y="6180825"/>
                </a:lnTo>
                <a:lnTo>
                  <a:pt x="4756608" y="7023100"/>
                </a:lnTo>
                <a:lnTo>
                  <a:pt x="1054100" y="7023100"/>
                </a:lnTo>
                <a:lnTo>
                  <a:pt x="838199" y="7023100"/>
                </a:lnTo>
                <a:lnTo>
                  <a:pt x="0" y="7023100"/>
                </a:lnTo>
                <a:close/>
              </a:path>
            </a:pathLst>
          </a:custGeom>
          <a:solidFill>
            <a:srgbClr val="C00000">
              <a:alpha val="8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5" name="组合 64"/>
          <p:cNvGrpSpPr/>
          <p:nvPr/>
        </p:nvGrpSpPr>
        <p:grpSpPr>
          <a:xfrm>
            <a:off x="471188" y="1114086"/>
            <a:ext cx="1658001" cy="1319871"/>
            <a:chOff x="4649488" y="-280581"/>
            <a:chExt cx="1658001" cy="1319871"/>
          </a:xfrm>
        </p:grpSpPr>
        <p:sp>
          <p:nvSpPr>
            <p:cNvPr id="63" name="标题 1"/>
            <p:cNvSpPr txBox="1"/>
            <p:nvPr/>
          </p:nvSpPr>
          <p:spPr>
            <a:xfrm>
              <a:off x="4775291" y="-280581"/>
              <a:ext cx="1406396" cy="8966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ea"/>
                </a:rPr>
                <a:t>目录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</a:endParaRPr>
            </a:p>
          </p:txBody>
        </p:sp>
        <p:sp>
          <p:nvSpPr>
            <p:cNvPr id="64" name="标题 1"/>
            <p:cNvSpPr txBox="1"/>
            <p:nvPr/>
          </p:nvSpPr>
          <p:spPr>
            <a:xfrm>
              <a:off x="4649488" y="142647"/>
              <a:ext cx="1658001" cy="8966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ea"/>
                </a:rPr>
                <a:t>CONTENT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6721475" y="5130165"/>
            <a:ext cx="547052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zh-CN" altLang="en-US" sz="3200" b="1" dirty="0">
                <a:solidFill>
                  <a:schemeClr val="tx1"/>
                </a:solidFill>
                <a:latin typeface="方正水柱简体" panose="02010601030101010101" charset="-122"/>
                <a:ea typeface="方正水柱简体" panose="02010601030101010101" charset="-122"/>
                <a:sym typeface="+mn-ea"/>
              </a:rPr>
              <a:t>四大技术</a:t>
            </a:r>
            <a:r>
              <a:rPr lang="en-US" altLang="zh-CN" sz="3200" b="1" dirty="0">
                <a:solidFill>
                  <a:schemeClr val="tx1"/>
                </a:solidFill>
                <a:latin typeface="方正水柱简体" panose="02010601030101010101" charset="-122"/>
                <a:ea typeface="方正水柱简体" panose="02010601030101010101" charset="-122"/>
                <a:sym typeface="+mn-ea"/>
              </a:rPr>
              <a:t>-</a:t>
            </a:r>
            <a:r>
              <a:rPr lang="zh-CN" altLang="en-US" sz="2000" b="1" dirty="0">
                <a:solidFill>
                  <a:schemeClr val="tx1"/>
                </a:solidFill>
                <a:latin typeface="方正水柱简体" panose="02010601030101010101" charset="-122"/>
                <a:ea typeface="方正水柱简体" panose="02010601030101010101" charset="-122"/>
                <a:sym typeface="+mn-ea"/>
              </a:rPr>
              <a:t>止血、包扎、固定、搬运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287990" y="4979533"/>
            <a:ext cx="1112810" cy="1112810"/>
            <a:chOff x="5478490" y="3265668"/>
            <a:chExt cx="1112810" cy="1112810"/>
          </a:xfrm>
        </p:grpSpPr>
        <p:sp>
          <p:nvSpPr>
            <p:cNvPr id="4" name="矩形 3"/>
            <p:cNvSpPr/>
            <p:nvPr/>
          </p:nvSpPr>
          <p:spPr>
            <a:xfrm>
              <a:off x="5604365" y="3416332"/>
              <a:ext cx="861060" cy="82994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4800" dirty="0" smtClean="0">
                  <a:solidFill>
                    <a:srgbClr val="5A6478"/>
                  </a:solidFill>
                </a:rPr>
                <a:t>04</a:t>
              </a:r>
              <a:endParaRPr lang="zh-CN" altLang="en-US" sz="4800" dirty="0">
                <a:solidFill>
                  <a:srgbClr val="5A6478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5478490" y="3265668"/>
              <a:ext cx="1112810" cy="111281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72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accel="58000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29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3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accel="58000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33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34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58000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37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38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4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72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2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accel="5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accel="5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58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4" grpId="0"/>
          <p:bldP spid="39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52905" y="259715"/>
            <a:ext cx="4787900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>
              <a:lnSpc>
                <a:spcPct val="120000"/>
              </a:lnSpc>
            </a:pPr>
            <a:r>
              <a:rPr sz="3600" b="1" spc="-5" dirty="0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宋体" panose="02010600030101010101" pitchFamily="2" charset="-122"/>
                <a:sym typeface="+mn-ea"/>
              </a:rPr>
              <a:t>不完</a:t>
            </a:r>
            <a:r>
              <a:rPr sz="3600" b="1" spc="-10" dirty="0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宋体" panose="02010600030101010101" pitchFamily="2" charset="-122"/>
                <a:sym typeface="+mn-ea"/>
              </a:rPr>
              <a:t>全</a:t>
            </a:r>
            <a:r>
              <a:rPr sz="3600" b="1" spc="-5" dirty="0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宋体" panose="02010600030101010101" pitchFamily="2" charset="-122"/>
                <a:sym typeface="+mn-ea"/>
              </a:rPr>
              <a:t>梗阻</a:t>
            </a:r>
            <a:r>
              <a:rPr lang="zh-CN" altLang="en-US" sz="3600" b="1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sym typeface="+mn-ea"/>
              </a:rPr>
              <a:t>互救方式</a:t>
            </a:r>
          </a:p>
        </p:txBody>
      </p:sp>
      <p:sp>
        <p:nvSpPr>
          <p:cNvPr id="3" name="object 2"/>
          <p:cNvSpPr txBox="1"/>
          <p:nvPr/>
        </p:nvSpPr>
        <p:spPr>
          <a:xfrm>
            <a:off x="750570" y="1536065"/>
            <a:ext cx="4448175" cy="2139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8255" indent="-287020">
              <a:lnSpc>
                <a:spcPct val="100000"/>
              </a:lnSpc>
              <a:spcBef>
                <a:spcPts val="95"/>
              </a:spcBef>
              <a:buSzPct val="96000"/>
              <a:buFont typeface="Wingdings" panose="05000000000000000000"/>
              <a:buChar char=""/>
              <a:tabLst>
                <a:tab pos="363855" algn="l"/>
              </a:tabLst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鼓励伤员咳嗽，深咳有助于异</a:t>
            </a:r>
            <a:r>
              <a:rPr sz="28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物排</a:t>
            </a: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出。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 panose="05000000000000000000"/>
              <a:buChar char=""/>
            </a:pP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9085" marR="5080" indent="-287020">
              <a:lnSpc>
                <a:spcPct val="100000"/>
              </a:lnSpc>
              <a:buSzPct val="96000"/>
              <a:buFont typeface="Wingdings" panose="05000000000000000000"/>
              <a:buChar char=""/>
              <a:tabLst>
                <a:tab pos="363855" algn="l"/>
              </a:tabLst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伤者前倾，手掌根在伤者两肩胛骨 间叩击</a:t>
            </a: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次。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12535" y="1129030"/>
            <a:ext cx="4419600" cy="5157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62760" y="182245"/>
            <a:ext cx="49231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>
              <a:lnSpc>
                <a:spcPct val="120000"/>
              </a:lnSpc>
            </a:pPr>
            <a:r>
              <a:rPr sz="4000" b="1" spc="-5" dirty="0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宋体" panose="02010600030101010101" pitchFamily="2" charset="-122"/>
                <a:sym typeface="+mn-ea"/>
              </a:rPr>
              <a:t>完</a:t>
            </a:r>
            <a:r>
              <a:rPr sz="4000" b="1" spc="-10" dirty="0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宋体" panose="02010600030101010101" pitchFamily="2" charset="-122"/>
                <a:sym typeface="+mn-ea"/>
              </a:rPr>
              <a:t>全</a:t>
            </a:r>
            <a:r>
              <a:rPr sz="4000" b="1" spc="-5" dirty="0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宋体" panose="02010600030101010101" pitchFamily="2" charset="-122"/>
                <a:sym typeface="+mn-ea"/>
              </a:rPr>
              <a:t>梗阻</a:t>
            </a:r>
            <a:r>
              <a:rPr lang="zh-CN" altLang="en-US" sz="4000" b="1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sym typeface="+mn-ea"/>
              </a:rPr>
              <a:t>互救方式</a:t>
            </a:r>
          </a:p>
        </p:txBody>
      </p:sp>
      <p:pic>
        <p:nvPicPr>
          <p:cNvPr id="18437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0" y="1449705"/>
            <a:ext cx="6096000" cy="39592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" name="组合 19"/>
          <p:cNvGrpSpPr/>
          <p:nvPr/>
        </p:nvGrpSpPr>
        <p:grpSpPr>
          <a:xfrm>
            <a:off x="228600" y="1835150"/>
            <a:ext cx="5539105" cy="3895090"/>
            <a:chOff x="360" y="3982"/>
            <a:chExt cx="7688" cy="5042"/>
          </a:xfrm>
        </p:grpSpPr>
        <p:grpSp>
          <p:nvGrpSpPr>
            <p:cNvPr id="5" name="object 2"/>
            <p:cNvGrpSpPr/>
            <p:nvPr/>
          </p:nvGrpSpPr>
          <p:grpSpPr>
            <a:xfrm>
              <a:off x="383" y="7741"/>
              <a:ext cx="1248" cy="1282"/>
              <a:chOff x="243154" y="4915789"/>
              <a:chExt cx="792480" cy="814069"/>
            </a:xfrm>
          </p:grpSpPr>
          <p:sp>
            <p:nvSpPr>
              <p:cNvPr id="6" name="object 3"/>
              <p:cNvSpPr/>
              <p:nvPr/>
            </p:nvSpPr>
            <p:spPr>
              <a:xfrm>
                <a:off x="255854" y="4928489"/>
                <a:ext cx="767080" cy="788670"/>
              </a:xfrm>
              <a:custGeom>
                <a:avLst/>
                <a:gdLst/>
                <a:ahLst/>
                <a:cxnLst/>
                <a:rect l="l" t="t" r="r" b="b"/>
                <a:pathLst>
                  <a:path w="767080" h="788670">
                    <a:moveTo>
                      <a:pt x="383413" y="0"/>
                    </a:moveTo>
                    <a:lnTo>
                      <a:pt x="335319" y="3072"/>
                    </a:lnTo>
                    <a:lnTo>
                      <a:pt x="289008" y="12041"/>
                    </a:lnTo>
                    <a:lnTo>
                      <a:pt x="244839" y="26539"/>
                    </a:lnTo>
                    <a:lnTo>
                      <a:pt x="203171" y="46194"/>
                    </a:lnTo>
                    <a:lnTo>
                      <a:pt x="164363" y="70639"/>
                    </a:lnTo>
                    <a:lnTo>
                      <a:pt x="128775" y="99501"/>
                    </a:lnTo>
                    <a:lnTo>
                      <a:pt x="96766" y="132413"/>
                    </a:lnTo>
                    <a:lnTo>
                      <a:pt x="68696" y="169004"/>
                    </a:lnTo>
                    <a:lnTo>
                      <a:pt x="44924" y="208905"/>
                    </a:lnTo>
                    <a:lnTo>
                      <a:pt x="25808" y="251745"/>
                    </a:lnTo>
                    <a:lnTo>
                      <a:pt x="11710" y="297155"/>
                    </a:lnTo>
                    <a:lnTo>
                      <a:pt x="2987" y="344766"/>
                    </a:lnTo>
                    <a:lnTo>
                      <a:pt x="0" y="394208"/>
                    </a:lnTo>
                    <a:lnTo>
                      <a:pt x="2987" y="443649"/>
                    </a:lnTo>
                    <a:lnTo>
                      <a:pt x="11710" y="491261"/>
                    </a:lnTo>
                    <a:lnTo>
                      <a:pt x="25808" y="536673"/>
                    </a:lnTo>
                    <a:lnTo>
                      <a:pt x="44924" y="579516"/>
                    </a:lnTo>
                    <a:lnTo>
                      <a:pt x="68696" y="619419"/>
                    </a:lnTo>
                    <a:lnTo>
                      <a:pt x="96766" y="656013"/>
                    </a:lnTo>
                    <a:lnTo>
                      <a:pt x="128775" y="688928"/>
                    </a:lnTo>
                    <a:lnTo>
                      <a:pt x="164363" y="717793"/>
                    </a:lnTo>
                    <a:lnTo>
                      <a:pt x="203171" y="742240"/>
                    </a:lnTo>
                    <a:lnTo>
                      <a:pt x="244839" y="761898"/>
                    </a:lnTo>
                    <a:lnTo>
                      <a:pt x="289008" y="776398"/>
                    </a:lnTo>
                    <a:lnTo>
                      <a:pt x="335319" y="785368"/>
                    </a:lnTo>
                    <a:lnTo>
                      <a:pt x="383413" y="788441"/>
                    </a:lnTo>
                    <a:lnTo>
                      <a:pt x="431508" y="785368"/>
                    </a:lnTo>
                    <a:lnTo>
                      <a:pt x="477821" y="776398"/>
                    </a:lnTo>
                    <a:lnTo>
                      <a:pt x="521991" y="761898"/>
                    </a:lnTo>
                    <a:lnTo>
                      <a:pt x="563660" y="742240"/>
                    </a:lnTo>
                    <a:lnTo>
                      <a:pt x="602467" y="717793"/>
                    </a:lnTo>
                    <a:lnTo>
                      <a:pt x="638055" y="688928"/>
                    </a:lnTo>
                    <a:lnTo>
                      <a:pt x="670063" y="656013"/>
                    </a:lnTo>
                    <a:lnTo>
                      <a:pt x="698132" y="619419"/>
                    </a:lnTo>
                    <a:lnTo>
                      <a:pt x="721904" y="579516"/>
                    </a:lnTo>
                    <a:lnTo>
                      <a:pt x="741018" y="536673"/>
                    </a:lnTo>
                    <a:lnTo>
                      <a:pt x="755116" y="491261"/>
                    </a:lnTo>
                    <a:lnTo>
                      <a:pt x="763838" y="443649"/>
                    </a:lnTo>
                    <a:lnTo>
                      <a:pt x="766826" y="394208"/>
                    </a:lnTo>
                    <a:lnTo>
                      <a:pt x="763838" y="344766"/>
                    </a:lnTo>
                    <a:lnTo>
                      <a:pt x="755116" y="297155"/>
                    </a:lnTo>
                    <a:lnTo>
                      <a:pt x="741018" y="251745"/>
                    </a:lnTo>
                    <a:lnTo>
                      <a:pt x="721904" y="208905"/>
                    </a:lnTo>
                    <a:lnTo>
                      <a:pt x="698132" y="169004"/>
                    </a:lnTo>
                    <a:lnTo>
                      <a:pt x="670063" y="132413"/>
                    </a:lnTo>
                    <a:lnTo>
                      <a:pt x="638055" y="99501"/>
                    </a:lnTo>
                    <a:lnTo>
                      <a:pt x="602467" y="70639"/>
                    </a:lnTo>
                    <a:lnTo>
                      <a:pt x="563660" y="46194"/>
                    </a:lnTo>
                    <a:lnTo>
                      <a:pt x="521991" y="26539"/>
                    </a:lnTo>
                    <a:lnTo>
                      <a:pt x="477821" y="12041"/>
                    </a:lnTo>
                    <a:lnTo>
                      <a:pt x="431508" y="3072"/>
                    </a:lnTo>
                    <a:lnTo>
                      <a:pt x="383413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" name="object 4"/>
              <p:cNvSpPr/>
              <p:nvPr/>
            </p:nvSpPr>
            <p:spPr>
              <a:xfrm>
                <a:off x="255854" y="4928489"/>
                <a:ext cx="767080" cy="788670"/>
              </a:xfrm>
              <a:custGeom>
                <a:avLst/>
                <a:gdLst/>
                <a:ahLst/>
                <a:cxnLst/>
                <a:rect l="l" t="t" r="r" b="b"/>
                <a:pathLst>
                  <a:path w="767080" h="788670">
                    <a:moveTo>
                      <a:pt x="0" y="394208"/>
                    </a:moveTo>
                    <a:lnTo>
                      <a:pt x="2987" y="344766"/>
                    </a:lnTo>
                    <a:lnTo>
                      <a:pt x="11710" y="297155"/>
                    </a:lnTo>
                    <a:lnTo>
                      <a:pt x="25808" y="251745"/>
                    </a:lnTo>
                    <a:lnTo>
                      <a:pt x="44924" y="208905"/>
                    </a:lnTo>
                    <a:lnTo>
                      <a:pt x="68696" y="169004"/>
                    </a:lnTo>
                    <a:lnTo>
                      <a:pt x="96766" y="132413"/>
                    </a:lnTo>
                    <a:lnTo>
                      <a:pt x="128775" y="99501"/>
                    </a:lnTo>
                    <a:lnTo>
                      <a:pt x="164363" y="70639"/>
                    </a:lnTo>
                    <a:lnTo>
                      <a:pt x="203171" y="46194"/>
                    </a:lnTo>
                    <a:lnTo>
                      <a:pt x="244839" y="26539"/>
                    </a:lnTo>
                    <a:lnTo>
                      <a:pt x="289008" y="12041"/>
                    </a:lnTo>
                    <a:lnTo>
                      <a:pt x="335319" y="3072"/>
                    </a:lnTo>
                    <a:lnTo>
                      <a:pt x="383413" y="0"/>
                    </a:lnTo>
                    <a:lnTo>
                      <a:pt x="431508" y="3072"/>
                    </a:lnTo>
                    <a:lnTo>
                      <a:pt x="477821" y="12041"/>
                    </a:lnTo>
                    <a:lnTo>
                      <a:pt x="521991" y="26539"/>
                    </a:lnTo>
                    <a:lnTo>
                      <a:pt x="563660" y="46194"/>
                    </a:lnTo>
                    <a:lnTo>
                      <a:pt x="602467" y="70639"/>
                    </a:lnTo>
                    <a:lnTo>
                      <a:pt x="638055" y="99501"/>
                    </a:lnTo>
                    <a:lnTo>
                      <a:pt x="670063" y="132413"/>
                    </a:lnTo>
                    <a:lnTo>
                      <a:pt x="698132" y="169004"/>
                    </a:lnTo>
                    <a:lnTo>
                      <a:pt x="721904" y="208905"/>
                    </a:lnTo>
                    <a:lnTo>
                      <a:pt x="741018" y="251745"/>
                    </a:lnTo>
                    <a:lnTo>
                      <a:pt x="755116" y="297155"/>
                    </a:lnTo>
                    <a:lnTo>
                      <a:pt x="763838" y="344766"/>
                    </a:lnTo>
                    <a:lnTo>
                      <a:pt x="766826" y="394208"/>
                    </a:lnTo>
                    <a:lnTo>
                      <a:pt x="763838" y="443649"/>
                    </a:lnTo>
                    <a:lnTo>
                      <a:pt x="755116" y="491261"/>
                    </a:lnTo>
                    <a:lnTo>
                      <a:pt x="741018" y="536673"/>
                    </a:lnTo>
                    <a:lnTo>
                      <a:pt x="721904" y="579516"/>
                    </a:lnTo>
                    <a:lnTo>
                      <a:pt x="698132" y="619419"/>
                    </a:lnTo>
                    <a:lnTo>
                      <a:pt x="670063" y="656013"/>
                    </a:lnTo>
                    <a:lnTo>
                      <a:pt x="638055" y="688928"/>
                    </a:lnTo>
                    <a:lnTo>
                      <a:pt x="602467" y="717793"/>
                    </a:lnTo>
                    <a:lnTo>
                      <a:pt x="563660" y="742240"/>
                    </a:lnTo>
                    <a:lnTo>
                      <a:pt x="521991" y="761898"/>
                    </a:lnTo>
                    <a:lnTo>
                      <a:pt x="477821" y="776398"/>
                    </a:lnTo>
                    <a:lnTo>
                      <a:pt x="431508" y="785368"/>
                    </a:lnTo>
                    <a:lnTo>
                      <a:pt x="383413" y="788441"/>
                    </a:lnTo>
                    <a:lnTo>
                      <a:pt x="335319" y="785368"/>
                    </a:lnTo>
                    <a:lnTo>
                      <a:pt x="289008" y="776398"/>
                    </a:lnTo>
                    <a:lnTo>
                      <a:pt x="244839" y="761898"/>
                    </a:lnTo>
                    <a:lnTo>
                      <a:pt x="203171" y="742240"/>
                    </a:lnTo>
                    <a:lnTo>
                      <a:pt x="164363" y="717793"/>
                    </a:lnTo>
                    <a:lnTo>
                      <a:pt x="128775" y="688928"/>
                    </a:lnTo>
                    <a:lnTo>
                      <a:pt x="96766" y="656013"/>
                    </a:lnTo>
                    <a:lnTo>
                      <a:pt x="68696" y="619419"/>
                    </a:lnTo>
                    <a:lnTo>
                      <a:pt x="44924" y="579516"/>
                    </a:lnTo>
                    <a:lnTo>
                      <a:pt x="25808" y="536673"/>
                    </a:lnTo>
                    <a:lnTo>
                      <a:pt x="11710" y="491261"/>
                    </a:lnTo>
                    <a:lnTo>
                      <a:pt x="2987" y="443649"/>
                    </a:lnTo>
                    <a:lnTo>
                      <a:pt x="0" y="394208"/>
                    </a:lnTo>
                    <a:close/>
                  </a:path>
                </a:pathLst>
              </a:custGeom>
              <a:ln w="25400">
                <a:solidFill>
                  <a:srgbClr val="8063A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5"/>
            <p:cNvSpPr txBox="1"/>
            <p:nvPr/>
          </p:nvSpPr>
          <p:spPr>
            <a:xfrm>
              <a:off x="688" y="8026"/>
              <a:ext cx="637" cy="57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800" spc="-5" dirty="0">
                  <a:latin typeface="Impact" panose="020B0806030902050204"/>
                  <a:cs typeface="Impact" panose="020B0806030902050204"/>
                </a:rPr>
                <a:t>03</a:t>
              </a:r>
              <a:endParaRPr sz="2800">
                <a:latin typeface="Impact" panose="020B0806030902050204"/>
                <a:cs typeface="Impact" panose="020B0806030902050204"/>
              </a:endParaRPr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2071" y="7817"/>
              <a:ext cx="5977" cy="97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400" b="1" spc="-5" dirty="0">
                  <a:latin typeface="宋体" panose="02010600030101010101" pitchFamily="2" charset="-122"/>
                  <a:cs typeface="宋体" panose="02010600030101010101" pitchFamily="2" charset="-122"/>
                </a:rPr>
                <a:t>另一手握紧此拳头</a:t>
              </a:r>
              <a:endParaRPr sz="2400">
                <a:latin typeface="宋体" panose="02010600030101010101" pitchFamily="2" charset="-122"/>
                <a:cs typeface="宋体" panose="02010600030101010101" pitchFamily="2" charset="-122"/>
              </a:endParaRPr>
            </a:p>
            <a:p>
              <a:pPr marL="12700">
                <a:lnSpc>
                  <a:spcPct val="100000"/>
                </a:lnSpc>
              </a:pPr>
              <a:r>
                <a:rPr sz="2400" b="1" dirty="0">
                  <a:latin typeface="宋体" panose="02010600030101010101" pitchFamily="2" charset="-122"/>
                  <a:cs typeface="宋体" panose="02010600030101010101" pitchFamily="2" charset="-122"/>
                </a:rPr>
                <a:t>用力快速向内向上冲</a:t>
              </a:r>
              <a:r>
                <a:rPr sz="2400" b="1" spc="5" dirty="0">
                  <a:latin typeface="宋体" panose="02010600030101010101" pitchFamily="2" charset="-122"/>
                  <a:cs typeface="宋体" panose="02010600030101010101" pitchFamily="2" charset="-122"/>
                </a:rPr>
                <a:t>击</a:t>
              </a:r>
              <a:r>
                <a:rPr sz="2400" b="1" spc="-5" dirty="0">
                  <a:latin typeface="Calibri" panose="020F0502020204030204"/>
                  <a:cs typeface="Calibri" panose="020F0502020204030204"/>
                </a:rPr>
                <a:t>3-5</a:t>
              </a:r>
              <a:r>
                <a:rPr sz="2400" b="1" spc="-10" dirty="0">
                  <a:latin typeface="宋体" panose="02010600030101010101" pitchFamily="2" charset="-122"/>
                  <a:cs typeface="宋体" panose="02010600030101010101" pitchFamily="2" charset="-122"/>
                </a:rPr>
                <a:t>次</a:t>
              </a:r>
              <a:endParaRPr sz="2400">
                <a:latin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grpSp>
          <p:nvGrpSpPr>
            <p:cNvPr id="10" name="object 7"/>
            <p:cNvGrpSpPr/>
            <p:nvPr/>
          </p:nvGrpSpPr>
          <p:grpSpPr>
            <a:xfrm>
              <a:off x="360" y="5747"/>
              <a:ext cx="1248" cy="1282"/>
              <a:chOff x="228663" y="3649598"/>
              <a:chExt cx="792480" cy="814069"/>
            </a:xfrm>
          </p:grpSpPr>
          <p:sp>
            <p:nvSpPr>
              <p:cNvPr id="11" name="object 8"/>
              <p:cNvSpPr/>
              <p:nvPr/>
            </p:nvSpPr>
            <p:spPr>
              <a:xfrm>
                <a:off x="241363" y="3662298"/>
                <a:ext cx="767080" cy="788670"/>
              </a:xfrm>
              <a:custGeom>
                <a:avLst/>
                <a:gdLst/>
                <a:ahLst/>
                <a:cxnLst/>
                <a:rect l="l" t="t" r="r" b="b"/>
                <a:pathLst>
                  <a:path w="767080" h="788670">
                    <a:moveTo>
                      <a:pt x="383413" y="0"/>
                    </a:moveTo>
                    <a:lnTo>
                      <a:pt x="335317" y="3072"/>
                    </a:lnTo>
                    <a:lnTo>
                      <a:pt x="289004" y="12042"/>
                    </a:lnTo>
                    <a:lnTo>
                      <a:pt x="244834" y="26540"/>
                    </a:lnTo>
                    <a:lnTo>
                      <a:pt x="203165" y="46198"/>
                    </a:lnTo>
                    <a:lnTo>
                      <a:pt x="164358" y="70646"/>
                    </a:lnTo>
                    <a:lnTo>
                      <a:pt x="128770" y="99514"/>
                    </a:lnTo>
                    <a:lnTo>
                      <a:pt x="96762" y="132433"/>
                    </a:lnTo>
                    <a:lnTo>
                      <a:pt x="68693" y="169034"/>
                    </a:lnTo>
                    <a:lnTo>
                      <a:pt x="44921" y="208947"/>
                    </a:lnTo>
                    <a:lnTo>
                      <a:pt x="25807" y="251803"/>
                    </a:lnTo>
                    <a:lnTo>
                      <a:pt x="11709" y="297232"/>
                    </a:lnTo>
                    <a:lnTo>
                      <a:pt x="2987" y="344866"/>
                    </a:lnTo>
                    <a:lnTo>
                      <a:pt x="0" y="394334"/>
                    </a:lnTo>
                    <a:lnTo>
                      <a:pt x="2987" y="443776"/>
                    </a:lnTo>
                    <a:lnTo>
                      <a:pt x="11709" y="491387"/>
                    </a:lnTo>
                    <a:lnTo>
                      <a:pt x="25807" y="536797"/>
                    </a:lnTo>
                    <a:lnTo>
                      <a:pt x="44921" y="579637"/>
                    </a:lnTo>
                    <a:lnTo>
                      <a:pt x="68693" y="619538"/>
                    </a:lnTo>
                    <a:lnTo>
                      <a:pt x="96762" y="656129"/>
                    </a:lnTo>
                    <a:lnTo>
                      <a:pt x="128770" y="689041"/>
                    </a:lnTo>
                    <a:lnTo>
                      <a:pt x="164358" y="717903"/>
                    </a:lnTo>
                    <a:lnTo>
                      <a:pt x="203165" y="742348"/>
                    </a:lnTo>
                    <a:lnTo>
                      <a:pt x="244834" y="762003"/>
                    </a:lnTo>
                    <a:lnTo>
                      <a:pt x="289004" y="776501"/>
                    </a:lnTo>
                    <a:lnTo>
                      <a:pt x="335317" y="785470"/>
                    </a:lnTo>
                    <a:lnTo>
                      <a:pt x="383413" y="788543"/>
                    </a:lnTo>
                    <a:lnTo>
                      <a:pt x="431506" y="785470"/>
                    </a:lnTo>
                    <a:lnTo>
                      <a:pt x="477817" y="776501"/>
                    </a:lnTo>
                    <a:lnTo>
                      <a:pt x="521986" y="762003"/>
                    </a:lnTo>
                    <a:lnTo>
                      <a:pt x="563654" y="742348"/>
                    </a:lnTo>
                    <a:lnTo>
                      <a:pt x="602462" y="717903"/>
                    </a:lnTo>
                    <a:lnTo>
                      <a:pt x="638050" y="689041"/>
                    </a:lnTo>
                    <a:lnTo>
                      <a:pt x="670059" y="656129"/>
                    </a:lnTo>
                    <a:lnTo>
                      <a:pt x="698129" y="619538"/>
                    </a:lnTo>
                    <a:lnTo>
                      <a:pt x="721901" y="579637"/>
                    </a:lnTo>
                    <a:lnTo>
                      <a:pt x="741017" y="536797"/>
                    </a:lnTo>
                    <a:lnTo>
                      <a:pt x="755115" y="491387"/>
                    </a:lnTo>
                    <a:lnTo>
                      <a:pt x="763838" y="443776"/>
                    </a:lnTo>
                    <a:lnTo>
                      <a:pt x="766826" y="394334"/>
                    </a:lnTo>
                    <a:lnTo>
                      <a:pt x="763838" y="344866"/>
                    </a:lnTo>
                    <a:lnTo>
                      <a:pt x="755115" y="297232"/>
                    </a:lnTo>
                    <a:lnTo>
                      <a:pt x="741017" y="251803"/>
                    </a:lnTo>
                    <a:lnTo>
                      <a:pt x="721901" y="208947"/>
                    </a:lnTo>
                    <a:lnTo>
                      <a:pt x="698129" y="169034"/>
                    </a:lnTo>
                    <a:lnTo>
                      <a:pt x="670059" y="132433"/>
                    </a:lnTo>
                    <a:lnTo>
                      <a:pt x="638050" y="99514"/>
                    </a:lnTo>
                    <a:lnTo>
                      <a:pt x="602462" y="70646"/>
                    </a:lnTo>
                    <a:lnTo>
                      <a:pt x="563654" y="46198"/>
                    </a:lnTo>
                    <a:lnTo>
                      <a:pt x="521986" y="26540"/>
                    </a:lnTo>
                    <a:lnTo>
                      <a:pt x="477817" y="12042"/>
                    </a:lnTo>
                    <a:lnTo>
                      <a:pt x="431506" y="3072"/>
                    </a:lnTo>
                    <a:lnTo>
                      <a:pt x="383413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9"/>
              <p:cNvSpPr/>
              <p:nvPr/>
            </p:nvSpPr>
            <p:spPr>
              <a:xfrm>
                <a:off x="241363" y="3662298"/>
                <a:ext cx="767080" cy="788670"/>
              </a:xfrm>
              <a:custGeom>
                <a:avLst/>
                <a:gdLst/>
                <a:ahLst/>
                <a:cxnLst/>
                <a:rect l="l" t="t" r="r" b="b"/>
                <a:pathLst>
                  <a:path w="767080" h="788670">
                    <a:moveTo>
                      <a:pt x="0" y="394334"/>
                    </a:moveTo>
                    <a:lnTo>
                      <a:pt x="2987" y="344866"/>
                    </a:lnTo>
                    <a:lnTo>
                      <a:pt x="11709" y="297232"/>
                    </a:lnTo>
                    <a:lnTo>
                      <a:pt x="25807" y="251803"/>
                    </a:lnTo>
                    <a:lnTo>
                      <a:pt x="44921" y="208947"/>
                    </a:lnTo>
                    <a:lnTo>
                      <a:pt x="68693" y="169034"/>
                    </a:lnTo>
                    <a:lnTo>
                      <a:pt x="96762" y="132433"/>
                    </a:lnTo>
                    <a:lnTo>
                      <a:pt x="128770" y="99514"/>
                    </a:lnTo>
                    <a:lnTo>
                      <a:pt x="164358" y="70646"/>
                    </a:lnTo>
                    <a:lnTo>
                      <a:pt x="203165" y="46198"/>
                    </a:lnTo>
                    <a:lnTo>
                      <a:pt x="244834" y="26540"/>
                    </a:lnTo>
                    <a:lnTo>
                      <a:pt x="289004" y="12042"/>
                    </a:lnTo>
                    <a:lnTo>
                      <a:pt x="335317" y="3072"/>
                    </a:lnTo>
                    <a:lnTo>
                      <a:pt x="383413" y="0"/>
                    </a:lnTo>
                    <a:lnTo>
                      <a:pt x="431506" y="3072"/>
                    </a:lnTo>
                    <a:lnTo>
                      <a:pt x="477817" y="12042"/>
                    </a:lnTo>
                    <a:lnTo>
                      <a:pt x="521986" y="26540"/>
                    </a:lnTo>
                    <a:lnTo>
                      <a:pt x="563654" y="46198"/>
                    </a:lnTo>
                    <a:lnTo>
                      <a:pt x="602462" y="70646"/>
                    </a:lnTo>
                    <a:lnTo>
                      <a:pt x="638050" y="99514"/>
                    </a:lnTo>
                    <a:lnTo>
                      <a:pt x="670059" y="132433"/>
                    </a:lnTo>
                    <a:lnTo>
                      <a:pt x="698129" y="169034"/>
                    </a:lnTo>
                    <a:lnTo>
                      <a:pt x="721901" y="208947"/>
                    </a:lnTo>
                    <a:lnTo>
                      <a:pt x="741017" y="251803"/>
                    </a:lnTo>
                    <a:lnTo>
                      <a:pt x="755115" y="297232"/>
                    </a:lnTo>
                    <a:lnTo>
                      <a:pt x="763838" y="344866"/>
                    </a:lnTo>
                    <a:lnTo>
                      <a:pt x="766826" y="394334"/>
                    </a:lnTo>
                    <a:lnTo>
                      <a:pt x="763838" y="443776"/>
                    </a:lnTo>
                    <a:lnTo>
                      <a:pt x="755115" y="491387"/>
                    </a:lnTo>
                    <a:lnTo>
                      <a:pt x="741017" y="536797"/>
                    </a:lnTo>
                    <a:lnTo>
                      <a:pt x="721901" y="579637"/>
                    </a:lnTo>
                    <a:lnTo>
                      <a:pt x="698129" y="619538"/>
                    </a:lnTo>
                    <a:lnTo>
                      <a:pt x="670059" y="656129"/>
                    </a:lnTo>
                    <a:lnTo>
                      <a:pt x="638050" y="689041"/>
                    </a:lnTo>
                    <a:lnTo>
                      <a:pt x="602462" y="717903"/>
                    </a:lnTo>
                    <a:lnTo>
                      <a:pt x="563654" y="742348"/>
                    </a:lnTo>
                    <a:lnTo>
                      <a:pt x="521986" y="762003"/>
                    </a:lnTo>
                    <a:lnTo>
                      <a:pt x="477817" y="776501"/>
                    </a:lnTo>
                    <a:lnTo>
                      <a:pt x="431506" y="785470"/>
                    </a:lnTo>
                    <a:lnTo>
                      <a:pt x="383413" y="788543"/>
                    </a:lnTo>
                    <a:lnTo>
                      <a:pt x="335317" y="785470"/>
                    </a:lnTo>
                    <a:lnTo>
                      <a:pt x="289004" y="776501"/>
                    </a:lnTo>
                    <a:lnTo>
                      <a:pt x="244834" y="762003"/>
                    </a:lnTo>
                    <a:lnTo>
                      <a:pt x="203165" y="742348"/>
                    </a:lnTo>
                    <a:lnTo>
                      <a:pt x="164358" y="717903"/>
                    </a:lnTo>
                    <a:lnTo>
                      <a:pt x="128770" y="689041"/>
                    </a:lnTo>
                    <a:lnTo>
                      <a:pt x="96762" y="656129"/>
                    </a:lnTo>
                    <a:lnTo>
                      <a:pt x="68693" y="619538"/>
                    </a:lnTo>
                    <a:lnTo>
                      <a:pt x="44921" y="579637"/>
                    </a:lnTo>
                    <a:lnTo>
                      <a:pt x="25807" y="536797"/>
                    </a:lnTo>
                    <a:lnTo>
                      <a:pt x="11709" y="491387"/>
                    </a:lnTo>
                    <a:lnTo>
                      <a:pt x="2987" y="443776"/>
                    </a:lnTo>
                    <a:lnTo>
                      <a:pt x="0" y="394334"/>
                    </a:lnTo>
                    <a:close/>
                  </a:path>
                </a:pathLst>
              </a:custGeom>
              <a:ln w="25400">
                <a:solidFill>
                  <a:srgbClr val="8063A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3" name="object 10"/>
            <p:cNvSpPr txBox="1"/>
            <p:nvPr/>
          </p:nvSpPr>
          <p:spPr>
            <a:xfrm>
              <a:off x="672" y="6031"/>
              <a:ext cx="622" cy="57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800" spc="-5" dirty="0">
                  <a:latin typeface="Impact" panose="020B0806030902050204"/>
                  <a:cs typeface="Impact" panose="020B0806030902050204"/>
                </a:rPr>
                <a:t>02</a:t>
              </a:r>
              <a:endParaRPr sz="2800">
                <a:latin typeface="Impact" panose="020B0806030902050204"/>
                <a:cs typeface="Impact" panose="020B0806030902050204"/>
              </a:endParaRPr>
            </a:p>
          </p:txBody>
        </p:sp>
        <p:sp>
          <p:nvSpPr>
            <p:cNvPr id="14" name="object 11"/>
            <p:cNvSpPr txBox="1"/>
            <p:nvPr/>
          </p:nvSpPr>
          <p:spPr>
            <a:xfrm>
              <a:off x="2251" y="5818"/>
              <a:ext cx="4382" cy="97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sz="2400" b="1" dirty="0">
                  <a:latin typeface="宋体" panose="02010600030101010101" pitchFamily="2" charset="-122"/>
                  <a:cs typeface="宋体" panose="02010600030101010101" pitchFamily="2" charset="-122"/>
                </a:rPr>
                <a:t>一手握空心拳置于 患者脐上两横指处。</a:t>
              </a:r>
              <a:endParaRPr sz="2400">
                <a:latin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grpSp>
          <p:nvGrpSpPr>
            <p:cNvPr id="15" name="object 12"/>
            <p:cNvGrpSpPr/>
            <p:nvPr/>
          </p:nvGrpSpPr>
          <p:grpSpPr>
            <a:xfrm>
              <a:off x="360" y="3982"/>
              <a:ext cx="1248" cy="1282"/>
              <a:chOff x="228663" y="2528442"/>
              <a:chExt cx="792480" cy="814069"/>
            </a:xfrm>
          </p:grpSpPr>
          <p:sp>
            <p:nvSpPr>
              <p:cNvPr id="16" name="object 13"/>
              <p:cNvSpPr/>
              <p:nvPr/>
            </p:nvSpPr>
            <p:spPr>
              <a:xfrm>
                <a:off x="241363" y="2541142"/>
                <a:ext cx="767080" cy="788670"/>
              </a:xfrm>
              <a:custGeom>
                <a:avLst/>
                <a:gdLst/>
                <a:ahLst/>
                <a:cxnLst/>
                <a:rect l="l" t="t" r="r" b="b"/>
                <a:pathLst>
                  <a:path w="767080" h="788670">
                    <a:moveTo>
                      <a:pt x="383413" y="0"/>
                    </a:moveTo>
                    <a:lnTo>
                      <a:pt x="335317" y="3072"/>
                    </a:lnTo>
                    <a:lnTo>
                      <a:pt x="289004" y="12041"/>
                    </a:lnTo>
                    <a:lnTo>
                      <a:pt x="244834" y="26539"/>
                    </a:lnTo>
                    <a:lnTo>
                      <a:pt x="203165" y="46194"/>
                    </a:lnTo>
                    <a:lnTo>
                      <a:pt x="164358" y="70639"/>
                    </a:lnTo>
                    <a:lnTo>
                      <a:pt x="128770" y="99501"/>
                    </a:lnTo>
                    <a:lnTo>
                      <a:pt x="96762" y="132413"/>
                    </a:lnTo>
                    <a:lnTo>
                      <a:pt x="68693" y="169004"/>
                    </a:lnTo>
                    <a:lnTo>
                      <a:pt x="44921" y="208905"/>
                    </a:lnTo>
                    <a:lnTo>
                      <a:pt x="25807" y="251745"/>
                    </a:lnTo>
                    <a:lnTo>
                      <a:pt x="11709" y="297155"/>
                    </a:lnTo>
                    <a:lnTo>
                      <a:pt x="2987" y="344766"/>
                    </a:lnTo>
                    <a:lnTo>
                      <a:pt x="0" y="394208"/>
                    </a:lnTo>
                    <a:lnTo>
                      <a:pt x="2987" y="443674"/>
                    </a:lnTo>
                    <a:lnTo>
                      <a:pt x="11709" y="491302"/>
                    </a:lnTo>
                    <a:lnTo>
                      <a:pt x="25807" y="536722"/>
                    </a:lnTo>
                    <a:lnTo>
                      <a:pt x="44921" y="579566"/>
                    </a:lnTo>
                    <a:lnTo>
                      <a:pt x="68693" y="619466"/>
                    </a:lnTo>
                    <a:lnTo>
                      <a:pt x="96762" y="656053"/>
                    </a:lnTo>
                    <a:lnTo>
                      <a:pt x="128770" y="688957"/>
                    </a:lnTo>
                    <a:lnTo>
                      <a:pt x="164358" y="717811"/>
                    </a:lnTo>
                    <a:lnTo>
                      <a:pt x="203165" y="742246"/>
                    </a:lnTo>
                    <a:lnTo>
                      <a:pt x="244834" y="761892"/>
                    </a:lnTo>
                    <a:lnTo>
                      <a:pt x="289004" y="776381"/>
                    </a:lnTo>
                    <a:lnTo>
                      <a:pt x="335317" y="785346"/>
                    </a:lnTo>
                    <a:lnTo>
                      <a:pt x="383413" y="788416"/>
                    </a:lnTo>
                    <a:lnTo>
                      <a:pt x="431508" y="785346"/>
                    </a:lnTo>
                    <a:lnTo>
                      <a:pt x="477821" y="776381"/>
                    </a:lnTo>
                    <a:lnTo>
                      <a:pt x="521991" y="761892"/>
                    </a:lnTo>
                    <a:lnTo>
                      <a:pt x="563660" y="742246"/>
                    </a:lnTo>
                    <a:lnTo>
                      <a:pt x="602467" y="717811"/>
                    </a:lnTo>
                    <a:lnTo>
                      <a:pt x="638055" y="688957"/>
                    </a:lnTo>
                    <a:lnTo>
                      <a:pt x="670063" y="656053"/>
                    </a:lnTo>
                    <a:lnTo>
                      <a:pt x="698132" y="619466"/>
                    </a:lnTo>
                    <a:lnTo>
                      <a:pt x="721904" y="579566"/>
                    </a:lnTo>
                    <a:lnTo>
                      <a:pt x="741018" y="536722"/>
                    </a:lnTo>
                    <a:lnTo>
                      <a:pt x="755116" y="491302"/>
                    </a:lnTo>
                    <a:lnTo>
                      <a:pt x="763838" y="443674"/>
                    </a:lnTo>
                    <a:lnTo>
                      <a:pt x="766826" y="394208"/>
                    </a:lnTo>
                    <a:lnTo>
                      <a:pt x="763838" y="344766"/>
                    </a:lnTo>
                    <a:lnTo>
                      <a:pt x="755116" y="297155"/>
                    </a:lnTo>
                    <a:lnTo>
                      <a:pt x="741018" y="251745"/>
                    </a:lnTo>
                    <a:lnTo>
                      <a:pt x="721904" y="208905"/>
                    </a:lnTo>
                    <a:lnTo>
                      <a:pt x="698132" y="169004"/>
                    </a:lnTo>
                    <a:lnTo>
                      <a:pt x="670063" y="132413"/>
                    </a:lnTo>
                    <a:lnTo>
                      <a:pt x="638055" y="99501"/>
                    </a:lnTo>
                    <a:lnTo>
                      <a:pt x="602467" y="70639"/>
                    </a:lnTo>
                    <a:lnTo>
                      <a:pt x="563660" y="46194"/>
                    </a:lnTo>
                    <a:lnTo>
                      <a:pt x="521991" y="26539"/>
                    </a:lnTo>
                    <a:lnTo>
                      <a:pt x="477821" y="12041"/>
                    </a:lnTo>
                    <a:lnTo>
                      <a:pt x="431508" y="3072"/>
                    </a:lnTo>
                    <a:lnTo>
                      <a:pt x="383413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4"/>
              <p:cNvSpPr/>
              <p:nvPr/>
            </p:nvSpPr>
            <p:spPr>
              <a:xfrm>
                <a:off x="241363" y="2541142"/>
                <a:ext cx="767080" cy="788670"/>
              </a:xfrm>
              <a:custGeom>
                <a:avLst/>
                <a:gdLst/>
                <a:ahLst/>
                <a:cxnLst/>
                <a:rect l="l" t="t" r="r" b="b"/>
                <a:pathLst>
                  <a:path w="767080" h="788670">
                    <a:moveTo>
                      <a:pt x="0" y="394208"/>
                    </a:moveTo>
                    <a:lnTo>
                      <a:pt x="2987" y="344766"/>
                    </a:lnTo>
                    <a:lnTo>
                      <a:pt x="11709" y="297155"/>
                    </a:lnTo>
                    <a:lnTo>
                      <a:pt x="25807" y="251745"/>
                    </a:lnTo>
                    <a:lnTo>
                      <a:pt x="44921" y="208905"/>
                    </a:lnTo>
                    <a:lnTo>
                      <a:pt x="68693" y="169004"/>
                    </a:lnTo>
                    <a:lnTo>
                      <a:pt x="96762" y="132413"/>
                    </a:lnTo>
                    <a:lnTo>
                      <a:pt x="128770" y="99501"/>
                    </a:lnTo>
                    <a:lnTo>
                      <a:pt x="164358" y="70639"/>
                    </a:lnTo>
                    <a:lnTo>
                      <a:pt x="203165" y="46194"/>
                    </a:lnTo>
                    <a:lnTo>
                      <a:pt x="244834" y="26539"/>
                    </a:lnTo>
                    <a:lnTo>
                      <a:pt x="289004" y="12041"/>
                    </a:lnTo>
                    <a:lnTo>
                      <a:pt x="335317" y="3072"/>
                    </a:lnTo>
                    <a:lnTo>
                      <a:pt x="383413" y="0"/>
                    </a:lnTo>
                    <a:lnTo>
                      <a:pt x="431508" y="3072"/>
                    </a:lnTo>
                    <a:lnTo>
                      <a:pt x="477821" y="12041"/>
                    </a:lnTo>
                    <a:lnTo>
                      <a:pt x="521991" y="26539"/>
                    </a:lnTo>
                    <a:lnTo>
                      <a:pt x="563660" y="46194"/>
                    </a:lnTo>
                    <a:lnTo>
                      <a:pt x="602467" y="70639"/>
                    </a:lnTo>
                    <a:lnTo>
                      <a:pt x="638055" y="99501"/>
                    </a:lnTo>
                    <a:lnTo>
                      <a:pt x="670063" y="132413"/>
                    </a:lnTo>
                    <a:lnTo>
                      <a:pt x="698132" y="169004"/>
                    </a:lnTo>
                    <a:lnTo>
                      <a:pt x="721904" y="208905"/>
                    </a:lnTo>
                    <a:lnTo>
                      <a:pt x="741018" y="251745"/>
                    </a:lnTo>
                    <a:lnTo>
                      <a:pt x="755116" y="297155"/>
                    </a:lnTo>
                    <a:lnTo>
                      <a:pt x="763838" y="344766"/>
                    </a:lnTo>
                    <a:lnTo>
                      <a:pt x="766826" y="394208"/>
                    </a:lnTo>
                    <a:lnTo>
                      <a:pt x="763838" y="443674"/>
                    </a:lnTo>
                    <a:lnTo>
                      <a:pt x="755116" y="491302"/>
                    </a:lnTo>
                    <a:lnTo>
                      <a:pt x="741018" y="536722"/>
                    </a:lnTo>
                    <a:lnTo>
                      <a:pt x="721904" y="579566"/>
                    </a:lnTo>
                    <a:lnTo>
                      <a:pt x="698132" y="619466"/>
                    </a:lnTo>
                    <a:lnTo>
                      <a:pt x="670063" y="656053"/>
                    </a:lnTo>
                    <a:lnTo>
                      <a:pt x="638055" y="688957"/>
                    </a:lnTo>
                    <a:lnTo>
                      <a:pt x="602467" y="717811"/>
                    </a:lnTo>
                    <a:lnTo>
                      <a:pt x="563660" y="742246"/>
                    </a:lnTo>
                    <a:lnTo>
                      <a:pt x="521991" y="761892"/>
                    </a:lnTo>
                    <a:lnTo>
                      <a:pt x="477821" y="776381"/>
                    </a:lnTo>
                    <a:lnTo>
                      <a:pt x="431508" y="785346"/>
                    </a:lnTo>
                    <a:lnTo>
                      <a:pt x="383413" y="788416"/>
                    </a:lnTo>
                    <a:lnTo>
                      <a:pt x="335317" y="785346"/>
                    </a:lnTo>
                    <a:lnTo>
                      <a:pt x="289004" y="776381"/>
                    </a:lnTo>
                    <a:lnTo>
                      <a:pt x="244834" y="761892"/>
                    </a:lnTo>
                    <a:lnTo>
                      <a:pt x="203165" y="742246"/>
                    </a:lnTo>
                    <a:lnTo>
                      <a:pt x="164358" y="717811"/>
                    </a:lnTo>
                    <a:lnTo>
                      <a:pt x="128770" y="688957"/>
                    </a:lnTo>
                    <a:lnTo>
                      <a:pt x="96762" y="656053"/>
                    </a:lnTo>
                    <a:lnTo>
                      <a:pt x="68693" y="619466"/>
                    </a:lnTo>
                    <a:lnTo>
                      <a:pt x="44921" y="579566"/>
                    </a:lnTo>
                    <a:lnTo>
                      <a:pt x="25807" y="536722"/>
                    </a:lnTo>
                    <a:lnTo>
                      <a:pt x="11709" y="491302"/>
                    </a:lnTo>
                    <a:lnTo>
                      <a:pt x="2987" y="443674"/>
                    </a:lnTo>
                    <a:lnTo>
                      <a:pt x="0" y="394208"/>
                    </a:lnTo>
                    <a:close/>
                  </a:path>
                </a:pathLst>
              </a:custGeom>
              <a:ln w="25400">
                <a:solidFill>
                  <a:srgbClr val="8063A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8" name="object 15"/>
            <p:cNvSpPr txBox="1"/>
            <p:nvPr/>
          </p:nvSpPr>
          <p:spPr>
            <a:xfrm>
              <a:off x="706" y="4265"/>
              <a:ext cx="554" cy="57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800" spc="-5" dirty="0">
                  <a:latin typeface="Impact" panose="020B0806030902050204"/>
                  <a:cs typeface="Impact" panose="020B0806030902050204"/>
                </a:rPr>
                <a:t>01</a:t>
              </a:r>
              <a:endParaRPr sz="2800">
                <a:latin typeface="Impact" panose="020B0806030902050204"/>
                <a:cs typeface="Impact" panose="020B0806030902050204"/>
              </a:endParaRPr>
            </a:p>
          </p:txBody>
        </p:sp>
        <p:sp>
          <p:nvSpPr>
            <p:cNvPr id="19" name="object 16"/>
            <p:cNvSpPr txBox="1"/>
            <p:nvPr/>
          </p:nvSpPr>
          <p:spPr>
            <a:xfrm>
              <a:off x="2161" y="4051"/>
              <a:ext cx="4382" cy="97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sz="2400" b="1" dirty="0">
                  <a:latin typeface="宋体" panose="02010600030101010101" pitchFamily="2" charset="-122"/>
                  <a:cs typeface="宋体" panose="02010600030101010101" pitchFamily="2" charset="-122"/>
                </a:rPr>
                <a:t>从身后双臂环绕患者 </a:t>
              </a:r>
              <a:r>
                <a:rPr sz="2400" b="1" spc="-5" dirty="0">
                  <a:latin typeface="宋体" panose="02010600030101010101" pitchFamily="2" charset="-122"/>
                  <a:cs typeface="宋体" panose="02010600030101010101" pitchFamily="2" charset="-122"/>
                </a:rPr>
                <a:t>令其弯腰低头张嘴。</a:t>
              </a:r>
              <a:endParaRPr sz="2400">
                <a:latin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/>
        </p:nvSpPr>
        <p:spPr>
          <a:xfrm>
            <a:off x="1819122" y="308610"/>
            <a:ext cx="644779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pc="-5" dirty="0">
                <a:solidFill>
                  <a:srgbClr val="FF0000"/>
                </a:solidFill>
              </a:rPr>
              <a:t>总  结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936625" y="1330325"/>
            <a:ext cx="9661414" cy="4720590"/>
            <a:chOff x="495" y="2288"/>
            <a:chExt cx="12697" cy="6452"/>
          </a:xfrm>
        </p:grpSpPr>
        <p:sp>
          <p:nvSpPr>
            <p:cNvPr id="2" name="圆角矩形 1"/>
            <p:cNvSpPr/>
            <p:nvPr/>
          </p:nvSpPr>
          <p:spPr>
            <a:xfrm>
              <a:off x="495" y="2288"/>
              <a:ext cx="2923" cy="2518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4800" b="1" strike="noStrike" noProof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发现</a:t>
              </a:r>
            </a:p>
            <a:p>
              <a:pPr algn="ctr" fontAlgn="base"/>
              <a:r>
                <a:rPr lang="zh-CN" altLang="en-US" sz="4800" b="1" strike="noStrike" noProof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伤员</a:t>
              </a:r>
            </a:p>
          </p:txBody>
        </p:sp>
        <p:sp>
          <p:nvSpPr>
            <p:cNvPr id="3" name="右箭头 2"/>
            <p:cNvSpPr/>
            <p:nvPr/>
          </p:nvSpPr>
          <p:spPr>
            <a:xfrm>
              <a:off x="3530" y="3150"/>
              <a:ext cx="1475" cy="79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 fontAlgn="base"/>
              <a:endParaRPr lang="en-US" altLang="zh-CN" sz="4800" b="1" strike="noStrike" noProof="1"/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5135" y="2288"/>
              <a:ext cx="2715" cy="251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4800" b="1" strike="noStrike" noProof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判断伤情</a:t>
              </a:r>
            </a:p>
          </p:txBody>
        </p:sp>
        <p:sp>
          <p:nvSpPr>
            <p:cNvPr id="20488" name="文本框 7"/>
            <p:cNvSpPr txBox="1"/>
            <p:nvPr/>
          </p:nvSpPr>
          <p:spPr>
            <a:xfrm>
              <a:off x="8322" y="4081"/>
              <a:ext cx="2700" cy="5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>
                  <a:latin typeface="Arial" panose="020B0604020202020204" pitchFamily="34" charset="0"/>
                  <a:ea typeface="宋体" panose="02010600030101010101" pitchFamily="2" charset="-122"/>
                </a:rPr>
                <a:t>气道完全阻塞</a:t>
              </a:r>
            </a:p>
          </p:txBody>
        </p:sp>
        <p:sp>
          <p:nvSpPr>
            <p:cNvPr id="20489" name="文本框 8"/>
            <p:cNvSpPr txBox="1"/>
            <p:nvPr/>
          </p:nvSpPr>
          <p:spPr>
            <a:xfrm>
              <a:off x="8775" y="2520"/>
              <a:ext cx="3100" cy="5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>
                  <a:latin typeface="Arial" panose="020B0604020202020204" pitchFamily="34" charset="0"/>
                  <a:ea typeface="宋体" panose="02010600030101010101" pitchFamily="2" charset="-122"/>
                </a:rPr>
                <a:t>气道不完全阻塞</a:t>
              </a:r>
            </a:p>
          </p:txBody>
        </p:sp>
        <p:sp>
          <p:nvSpPr>
            <p:cNvPr id="10" name="圆角右箭头 9"/>
            <p:cNvSpPr/>
            <p:nvPr/>
          </p:nvSpPr>
          <p:spPr>
            <a:xfrm rot="5400000">
              <a:off x="9303" y="2230"/>
              <a:ext cx="2258" cy="4438"/>
            </a:xfrm>
            <a:prstGeom prst="ben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 fontAlgn="base"/>
              <a:endParaRPr lang="en-US" altLang="zh-CN" sz="4800" b="1" strike="noStrike" noProof="1">
                <a:solidFill>
                  <a:schemeClr val="tx1"/>
                </a:solidFill>
              </a:endParaRPr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10520" y="6225"/>
              <a:ext cx="2672" cy="251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4800" b="1" strike="noStrike" noProof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海式急救</a:t>
              </a:r>
            </a:p>
          </p:txBody>
        </p:sp>
        <p:sp>
          <p:nvSpPr>
            <p:cNvPr id="12" name="右箭头 11"/>
            <p:cNvSpPr/>
            <p:nvPr/>
          </p:nvSpPr>
          <p:spPr>
            <a:xfrm rot="10800000">
              <a:off x="8935" y="7085"/>
              <a:ext cx="1473" cy="795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 fontAlgn="base"/>
              <a:endParaRPr lang="en-US" altLang="zh-CN" sz="4800" b="1" strike="noStrike" noProof="1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6126" y="6225"/>
              <a:ext cx="2648" cy="251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4800" b="1" strike="noStrike" noProof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检查伤情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任意多边形 30"/>
          <p:cNvSpPr/>
          <p:nvPr/>
        </p:nvSpPr>
        <p:spPr>
          <a:xfrm rot="16200000">
            <a:off x="4670425" y="359410"/>
            <a:ext cx="2851785" cy="12192000"/>
          </a:xfrm>
          <a:custGeom>
            <a:avLst/>
            <a:gdLst>
              <a:gd name="connsiteX0" fmla="*/ 3949699 w 3949699"/>
              <a:gd name="connsiteY0" fmla="*/ 9095630 h 12319000"/>
              <a:gd name="connsiteX1" fmla="*/ 3155790 w 3949699"/>
              <a:gd name="connsiteY1" fmla="*/ 9413796 h 12319000"/>
              <a:gd name="connsiteX2" fmla="*/ 3155790 w 3949699"/>
              <a:gd name="connsiteY2" fmla="*/ 10113762 h 12319000"/>
              <a:gd name="connsiteX3" fmla="*/ 2848150 w 3949699"/>
              <a:gd name="connsiteY3" fmla="*/ 10431928 h 12319000"/>
              <a:gd name="connsiteX4" fmla="*/ 3185561 w 3949699"/>
              <a:gd name="connsiteY4" fmla="*/ 10792516 h 12319000"/>
              <a:gd name="connsiteX5" fmla="*/ 3185561 w 3949699"/>
              <a:gd name="connsiteY5" fmla="*/ 12319000 h 12319000"/>
              <a:gd name="connsiteX6" fmla="*/ 0 w 3949699"/>
              <a:gd name="connsiteY6" fmla="*/ 12319000 h 12319000"/>
              <a:gd name="connsiteX7" fmla="*/ 0 w 3949699"/>
              <a:gd name="connsiteY7" fmla="*/ 0 h 12319000"/>
              <a:gd name="connsiteX8" fmla="*/ 3175638 w 3949699"/>
              <a:gd name="connsiteY8" fmla="*/ 0 h 12319000"/>
              <a:gd name="connsiteX9" fmla="*/ 3175638 w 3949699"/>
              <a:gd name="connsiteY9" fmla="*/ 1756597 h 12319000"/>
              <a:gd name="connsiteX10" fmla="*/ 3433658 w 3949699"/>
              <a:gd name="connsiteY10" fmla="*/ 2159608 h 12319000"/>
              <a:gd name="connsiteX11" fmla="*/ 3195485 w 3949699"/>
              <a:gd name="connsiteY11" fmla="*/ 2498985 h 12319000"/>
              <a:gd name="connsiteX12" fmla="*/ 3195485 w 3949699"/>
              <a:gd name="connsiteY12" fmla="*/ 3156528 h 12319000"/>
              <a:gd name="connsiteX13" fmla="*/ 1974850 w 3949699"/>
              <a:gd name="connsiteY13" fmla="*/ 3474694 h 12319000"/>
              <a:gd name="connsiteX14" fmla="*/ 3939775 w 3949699"/>
              <a:gd name="connsiteY14" fmla="*/ 4195872 h 12319000"/>
              <a:gd name="connsiteX15" fmla="*/ 3165714 w 3949699"/>
              <a:gd name="connsiteY15" fmla="*/ 4450404 h 12319000"/>
              <a:gd name="connsiteX16" fmla="*/ 3165714 w 3949699"/>
              <a:gd name="connsiteY16" fmla="*/ 5150370 h 12319000"/>
              <a:gd name="connsiteX17" fmla="*/ 2867998 w 3949699"/>
              <a:gd name="connsiteY17" fmla="*/ 5468536 h 12319000"/>
              <a:gd name="connsiteX18" fmla="*/ 3175638 w 3949699"/>
              <a:gd name="connsiteY18" fmla="*/ 5744280 h 12319000"/>
              <a:gd name="connsiteX19" fmla="*/ 3175638 w 3949699"/>
              <a:gd name="connsiteY19" fmla="*/ 6783622 h 12319000"/>
              <a:gd name="connsiteX20" fmla="*/ 3433658 w 3949699"/>
              <a:gd name="connsiteY20" fmla="*/ 7144210 h 12319000"/>
              <a:gd name="connsiteX21" fmla="*/ 3135942 w 3949699"/>
              <a:gd name="connsiteY21" fmla="*/ 7441165 h 12319000"/>
              <a:gd name="connsiteX22" fmla="*/ 3135942 w 3949699"/>
              <a:gd name="connsiteY22" fmla="*/ 8119920 h 12319000"/>
              <a:gd name="connsiteX23" fmla="*/ 1945078 w 3949699"/>
              <a:gd name="connsiteY23" fmla="*/ 8480508 h 1231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49699" h="12319000">
                <a:moveTo>
                  <a:pt x="3949699" y="9095630"/>
                </a:moveTo>
                <a:lnTo>
                  <a:pt x="3155790" y="9413796"/>
                </a:lnTo>
                <a:lnTo>
                  <a:pt x="3155790" y="10113762"/>
                </a:lnTo>
                <a:lnTo>
                  <a:pt x="2848150" y="10431928"/>
                </a:lnTo>
                <a:lnTo>
                  <a:pt x="3185561" y="10792516"/>
                </a:lnTo>
                <a:lnTo>
                  <a:pt x="3185561" y="12319000"/>
                </a:lnTo>
                <a:lnTo>
                  <a:pt x="0" y="12319000"/>
                </a:lnTo>
                <a:lnTo>
                  <a:pt x="0" y="0"/>
                </a:lnTo>
                <a:lnTo>
                  <a:pt x="3175638" y="0"/>
                </a:lnTo>
                <a:lnTo>
                  <a:pt x="3175638" y="1756597"/>
                </a:lnTo>
                <a:lnTo>
                  <a:pt x="3433658" y="2159608"/>
                </a:lnTo>
                <a:lnTo>
                  <a:pt x="3195485" y="2498985"/>
                </a:lnTo>
                <a:lnTo>
                  <a:pt x="3195485" y="3156528"/>
                </a:lnTo>
                <a:lnTo>
                  <a:pt x="1974850" y="3474694"/>
                </a:lnTo>
                <a:lnTo>
                  <a:pt x="3939775" y="4195872"/>
                </a:lnTo>
                <a:lnTo>
                  <a:pt x="3165714" y="4450404"/>
                </a:lnTo>
                <a:lnTo>
                  <a:pt x="3165714" y="5150370"/>
                </a:lnTo>
                <a:lnTo>
                  <a:pt x="2867998" y="5468536"/>
                </a:lnTo>
                <a:lnTo>
                  <a:pt x="3175638" y="5744280"/>
                </a:lnTo>
                <a:lnTo>
                  <a:pt x="3175638" y="6783622"/>
                </a:lnTo>
                <a:lnTo>
                  <a:pt x="3433658" y="7144210"/>
                </a:lnTo>
                <a:lnTo>
                  <a:pt x="3135942" y="7441165"/>
                </a:lnTo>
                <a:lnTo>
                  <a:pt x="3135942" y="8119920"/>
                </a:lnTo>
                <a:lnTo>
                  <a:pt x="1945078" y="8480508"/>
                </a:lnTo>
                <a:close/>
              </a:path>
            </a:pathLst>
          </a:custGeom>
          <a:solidFill>
            <a:srgbClr val="C00000">
              <a:alpha val="8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612390" y="834390"/>
            <a:ext cx="696722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lang="en-US" altLang="zh-CN" sz="6000" b="1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方正汉真广标简体" panose="02000000000000000000" charset="-122"/>
                <a:sym typeface="+mn-ea"/>
              </a:rPr>
              <a:t> </a:t>
            </a:r>
            <a:r>
              <a:rPr lang="zh-CN" altLang="en-US" sz="6000" b="1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方正汉真广标简体" panose="02000000000000000000" charset="-122"/>
                <a:sym typeface="+mn-ea"/>
              </a:rPr>
              <a:t>心肺复苏术</a:t>
            </a:r>
            <a:r>
              <a:rPr lang="en-US" altLang="zh-CN" sz="6000" b="1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方正汉真广标简体" panose="02000000000000000000" charset="-122"/>
                <a:sym typeface="+mn-ea"/>
              </a:rPr>
              <a:t>—CPR</a:t>
            </a:r>
          </a:p>
        </p:txBody>
      </p:sp>
      <p:grpSp>
        <p:nvGrpSpPr>
          <p:cNvPr id="6155" name="组合 64513"/>
          <p:cNvGrpSpPr/>
          <p:nvPr/>
        </p:nvGrpSpPr>
        <p:grpSpPr>
          <a:xfrm>
            <a:off x="533400" y="2917190"/>
            <a:ext cx="10876915" cy="2748915"/>
            <a:chOff x="346" y="2592"/>
            <a:chExt cx="5126" cy="1134"/>
          </a:xfrm>
        </p:grpSpPr>
        <p:pic>
          <p:nvPicPr>
            <p:cNvPr id="6156" name="图片 64514" descr="图片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" y="2592"/>
              <a:ext cx="1094" cy="113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57" name="图片 64515" descr="图片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693" y="2592"/>
              <a:ext cx="1095" cy="113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58" name="图片 1" descr="图片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6" y="2592"/>
              <a:ext cx="1094" cy="113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59" name="图片 64517" descr="图片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24" y="2592"/>
              <a:ext cx="1094" cy="113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364615" y="1289685"/>
            <a:ext cx="9462770" cy="167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9575">
              <a:lnSpc>
                <a:spcPct val="150000"/>
              </a:lnSpc>
              <a:spcBef>
                <a:spcPts val="100"/>
              </a:spcBef>
            </a:pP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定义：心肺复苏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术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sz="2400" b="1" spc="-10" dirty="0">
                <a:latin typeface="Calibri" panose="020F0502020204030204"/>
                <a:cs typeface="Calibri" panose="020F0502020204030204"/>
              </a:rPr>
              <a:t>Cardio</a:t>
            </a:r>
            <a:r>
              <a:rPr sz="2400" b="1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dirty="0">
                <a:latin typeface="Calibri" panose="020F0502020204030204"/>
                <a:cs typeface="Calibri" panose="020F0502020204030204"/>
              </a:rPr>
              <a:t>pulmonary</a:t>
            </a:r>
            <a:r>
              <a:rPr sz="2400" b="1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spc="-10" dirty="0">
                <a:latin typeface="Calibri" panose="020F0502020204030204"/>
                <a:cs typeface="Calibri" panose="020F0502020204030204"/>
              </a:rPr>
              <a:t>resuscitation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简称 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sz="2400" b="1" spc="-5" dirty="0">
                <a:latin typeface="Calibri" panose="020F0502020204030204"/>
                <a:cs typeface="Calibri" panose="020F0502020204030204"/>
              </a:rPr>
              <a:t>CP</a:t>
            </a:r>
            <a:r>
              <a:rPr sz="2400" b="1" dirty="0">
                <a:latin typeface="Calibri" panose="020F0502020204030204"/>
                <a:cs typeface="Calibri" panose="020F0502020204030204"/>
              </a:rPr>
              <a:t>R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”，是紧急救护中抢救心跳、呼吸骤停的伤员最重要的 措施；包括人工呼吸和心脏按压。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5058" name="Picture 22" descr="stk65042cor副本"/>
          <p:cNvPicPr>
            <a:picLocks noChangeAspect="1"/>
          </p:cNvPicPr>
          <p:nvPr/>
        </p:nvPicPr>
        <p:blipFill>
          <a:blip r:embed="rId3"/>
          <a:srcRect l="4152"/>
          <a:stretch>
            <a:fillRect/>
          </a:stretch>
        </p:blipFill>
        <p:spPr>
          <a:xfrm>
            <a:off x="2136140" y="2912745"/>
            <a:ext cx="2982595" cy="3111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9" name="Picture 24" descr="stk64703cor副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7825" y="3023235"/>
            <a:ext cx="2995930" cy="29184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object 2"/>
          <p:cNvSpPr txBox="1">
            <a:spLocks noGrp="1"/>
          </p:cNvSpPr>
          <p:nvPr/>
        </p:nvSpPr>
        <p:spPr>
          <a:xfrm>
            <a:off x="1750695" y="337185"/>
            <a:ext cx="208661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3970" algn="dist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</a:rPr>
              <a:t>心肺复苏</a:t>
            </a:r>
          </a:p>
        </p:txBody>
      </p:sp>
      <p:grpSp>
        <p:nvGrpSpPr>
          <p:cNvPr id="45060" name="组合 7"/>
          <p:cNvGrpSpPr/>
          <p:nvPr/>
        </p:nvGrpSpPr>
        <p:grpSpPr>
          <a:xfrm>
            <a:off x="2316480" y="6031548"/>
            <a:ext cx="2343150" cy="685800"/>
            <a:chOff x="2445173" y="6575213"/>
            <a:chExt cx="3124200" cy="914400"/>
          </a:xfrm>
        </p:grpSpPr>
        <p:sp>
          <p:nvSpPr>
            <p:cNvPr id="4" name="对角圆角矩形 3"/>
            <p:cNvSpPr/>
            <p:nvPr/>
          </p:nvSpPr>
          <p:spPr>
            <a:xfrm>
              <a:off x="2445173" y="6575213"/>
              <a:ext cx="3124200" cy="914400"/>
            </a:xfrm>
            <a:prstGeom prst="round2Diag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97573" y="6633633"/>
              <a:ext cx="2819400" cy="7984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defRPr/>
              </a:pPr>
              <a:r>
                <a:rPr kumimoji="0" lang="zh-CN" altLang="en-US" sz="3300" kern="1200" cap="none" spc="0" normalizeH="0" baseline="0" noProof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+mn-cs"/>
                </a:rPr>
                <a:t>人工呼吸</a:t>
              </a:r>
            </a:p>
          </p:txBody>
        </p:sp>
      </p:grpSp>
      <p:grpSp>
        <p:nvGrpSpPr>
          <p:cNvPr id="45063" name="组合 8"/>
          <p:cNvGrpSpPr/>
          <p:nvPr/>
        </p:nvGrpSpPr>
        <p:grpSpPr>
          <a:xfrm>
            <a:off x="7053898" y="6058218"/>
            <a:ext cx="2343150" cy="685800"/>
            <a:chOff x="3547533" y="7890086"/>
            <a:chExt cx="3124200" cy="914400"/>
          </a:xfrm>
        </p:grpSpPr>
        <p:sp>
          <p:nvSpPr>
            <p:cNvPr id="10" name="对角圆角矩形 9"/>
            <p:cNvSpPr/>
            <p:nvPr/>
          </p:nvSpPr>
          <p:spPr>
            <a:xfrm>
              <a:off x="3547533" y="7890086"/>
              <a:ext cx="3124200" cy="914400"/>
            </a:xfrm>
            <a:prstGeom prst="round2Diag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  <a:reflection blurRad="6350" stA="52000" endA="300" endPos="35000" dir="5400000" sy="-100000" algn="bl" rotWithShape="0"/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99933" y="7912100"/>
              <a:ext cx="2819400" cy="798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defTabSz="914400">
                <a:buClrTx/>
                <a:buSzTx/>
                <a:defRPr/>
              </a:pPr>
              <a:r>
                <a:rPr kumimoji="0" lang="zh-CN" altLang="en-US" sz="3300" kern="1200" cap="none" spc="0" normalizeH="0" baseline="0" noProof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+mn-cs"/>
                </a:rPr>
                <a:t>心脏按压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1060" y="1586483"/>
            <a:ext cx="2374900" cy="875030"/>
            <a:chOff x="861060" y="1586483"/>
            <a:chExt cx="2374900" cy="875030"/>
          </a:xfrm>
        </p:grpSpPr>
        <p:sp>
          <p:nvSpPr>
            <p:cNvPr id="3" name="object 3"/>
            <p:cNvSpPr/>
            <p:nvPr/>
          </p:nvSpPr>
          <p:spPr>
            <a:xfrm>
              <a:off x="1040142" y="2008250"/>
              <a:ext cx="2016125" cy="237490"/>
            </a:xfrm>
            <a:custGeom>
              <a:avLst/>
              <a:gdLst/>
              <a:ahLst/>
              <a:cxnLst/>
              <a:rect l="l" t="t" r="r" b="b"/>
              <a:pathLst>
                <a:path w="2016125" h="237489">
                  <a:moveTo>
                    <a:pt x="1008113" y="0"/>
                  </a:moveTo>
                  <a:lnTo>
                    <a:pt x="0" y="58293"/>
                  </a:lnTo>
                  <a:lnTo>
                    <a:pt x="0" y="236982"/>
                  </a:lnTo>
                  <a:lnTo>
                    <a:pt x="10795" y="235076"/>
                  </a:lnTo>
                  <a:lnTo>
                    <a:pt x="36004" y="231394"/>
                  </a:lnTo>
                  <a:lnTo>
                    <a:pt x="82804" y="225678"/>
                  </a:lnTo>
                  <a:lnTo>
                    <a:pt x="226809" y="208787"/>
                  </a:lnTo>
                  <a:lnTo>
                    <a:pt x="320408" y="199389"/>
                  </a:lnTo>
                  <a:lnTo>
                    <a:pt x="428485" y="191897"/>
                  </a:lnTo>
                  <a:lnTo>
                    <a:pt x="554469" y="184276"/>
                  </a:lnTo>
                  <a:lnTo>
                    <a:pt x="691248" y="178688"/>
                  </a:lnTo>
                  <a:lnTo>
                    <a:pt x="838822" y="173100"/>
                  </a:lnTo>
                  <a:lnTo>
                    <a:pt x="1162926" y="173100"/>
                  </a:lnTo>
                  <a:lnTo>
                    <a:pt x="1314056" y="178688"/>
                  </a:lnTo>
                  <a:lnTo>
                    <a:pt x="1450835" y="184276"/>
                  </a:lnTo>
                  <a:lnTo>
                    <a:pt x="1576946" y="191897"/>
                  </a:lnTo>
                  <a:lnTo>
                    <a:pt x="1688452" y="199389"/>
                  </a:lnTo>
                  <a:lnTo>
                    <a:pt x="1785734" y="208787"/>
                  </a:lnTo>
                  <a:lnTo>
                    <a:pt x="1933308" y="225678"/>
                  </a:lnTo>
                  <a:lnTo>
                    <a:pt x="2008873" y="235076"/>
                  </a:lnTo>
                  <a:lnTo>
                    <a:pt x="2016112" y="236982"/>
                  </a:lnTo>
                  <a:lnTo>
                    <a:pt x="2016112" y="58293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" y="1586483"/>
              <a:ext cx="2374391" cy="8747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9388" y="1604771"/>
              <a:ext cx="652272" cy="7924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9220" y="1604771"/>
              <a:ext cx="1185671" cy="79247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08557" y="1718310"/>
            <a:ext cx="91884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28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秒钟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1060" y="2424683"/>
            <a:ext cx="2376170" cy="875030"/>
            <a:chOff x="861060" y="2424683"/>
            <a:chExt cx="2376170" cy="875030"/>
          </a:xfrm>
        </p:grpSpPr>
        <p:sp>
          <p:nvSpPr>
            <p:cNvPr id="9" name="object 9"/>
            <p:cNvSpPr/>
            <p:nvPr/>
          </p:nvSpPr>
          <p:spPr>
            <a:xfrm>
              <a:off x="1040142" y="2846450"/>
              <a:ext cx="2016125" cy="237490"/>
            </a:xfrm>
            <a:custGeom>
              <a:avLst/>
              <a:gdLst/>
              <a:ahLst/>
              <a:cxnLst/>
              <a:rect l="l" t="t" r="r" b="b"/>
              <a:pathLst>
                <a:path w="2016125" h="237489">
                  <a:moveTo>
                    <a:pt x="1008113" y="0"/>
                  </a:moveTo>
                  <a:lnTo>
                    <a:pt x="0" y="58293"/>
                  </a:lnTo>
                  <a:lnTo>
                    <a:pt x="0" y="236982"/>
                  </a:lnTo>
                  <a:lnTo>
                    <a:pt x="10795" y="235076"/>
                  </a:lnTo>
                  <a:lnTo>
                    <a:pt x="36004" y="231394"/>
                  </a:lnTo>
                  <a:lnTo>
                    <a:pt x="82804" y="225678"/>
                  </a:lnTo>
                  <a:lnTo>
                    <a:pt x="226809" y="208787"/>
                  </a:lnTo>
                  <a:lnTo>
                    <a:pt x="320408" y="199389"/>
                  </a:lnTo>
                  <a:lnTo>
                    <a:pt x="428485" y="191897"/>
                  </a:lnTo>
                  <a:lnTo>
                    <a:pt x="554469" y="184276"/>
                  </a:lnTo>
                  <a:lnTo>
                    <a:pt x="691248" y="178688"/>
                  </a:lnTo>
                  <a:lnTo>
                    <a:pt x="838822" y="173100"/>
                  </a:lnTo>
                  <a:lnTo>
                    <a:pt x="1162926" y="173100"/>
                  </a:lnTo>
                  <a:lnTo>
                    <a:pt x="1314056" y="178688"/>
                  </a:lnTo>
                  <a:lnTo>
                    <a:pt x="1450835" y="184276"/>
                  </a:lnTo>
                  <a:lnTo>
                    <a:pt x="1576946" y="191897"/>
                  </a:lnTo>
                  <a:lnTo>
                    <a:pt x="1688452" y="199389"/>
                  </a:lnTo>
                  <a:lnTo>
                    <a:pt x="1785734" y="208787"/>
                  </a:lnTo>
                  <a:lnTo>
                    <a:pt x="1933308" y="225678"/>
                  </a:lnTo>
                  <a:lnTo>
                    <a:pt x="2008873" y="235076"/>
                  </a:lnTo>
                  <a:lnTo>
                    <a:pt x="2016112" y="236982"/>
                  </a:lnTo>
                  <a:lnTo>
                    <a:pt x="2016112" y="58293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1060" y="2424683"/>
              <a:ext cx="2375916" cy="8747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9472" y="2442971"/>
              <a:ext cx="832104" cy="7924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9136" y="2442971"/>
              <a:ext cx="652272" cy="7924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48968" y="2442971"/>
              <a:ext cx="832104" cy="7924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08632" y="2442971"/>
              <a:ext cx="829056" cy="79247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318641" y="2556510"/>
            <a:ext cx="12801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10-20</a:t>
            </a:r>
            <a:r>
              <a:rPr sz="2800" b="1" spc="-1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秒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61060" y="3313176"/>
            <a:ext cx="2376170" cy="875030"/>
            <a:chOff x="861060" y="3313176"/>
            <a:chExt cx="2376170" cy="875030"/>
          </a:xfrm>
        </p:grpSpPr>
        <p:sp>
          <p:nvSpPr>
            <p:cNvPr id="17" name="object 17"/>
            <p:cNvSpPr/>
            <p:nvPr/>
          </p:nvSpPr>
          <p:spPr>
            <a:xfrm>
              <a:off x="1040142" y="3735451"/>
              <a:ext cx="2016125" cy="237490"/>
            </a:xfrm>
            <a:custGeom>
              <a:avLst/>
              <a:gdLst/>
              <a:ahLst/>
              <a:cxnLst/>
              <a:rect l="l" t="t" r="r" b="b"/>
              <a:pathLst>
                <a:path w="2016125" h="237489">
                  <a:moveTo>
                    <a:pt x="1008113" y="0"/>
                  </a:moveTo>
                  <a:lnTo>
                    <a:pt x="0" y="58293"/>
                  </a:lnTo>
                  <a:lnTo>
                    <a:pt x="0" y="236981"/>
                  </a:lnTo>
                  <a:lnTo>
                    <a:pt x="10795" y="235076"/>
                  </a:lnTo>
                  <a:lnTo>
                    <a:pt x="36004" y="231394"/>
                  </a:lnTo>
                  <a:lnTo>
                    <a:pt x="82804" y="225679"/>
                  </a:lnTo>
                  <a:lnTo>
                    <a:pt x="226809" y="208787"/>
                  </a:lnTo>
                  <a:lnTo>
                    <a:pt x="320408" y="199390"/>
                  </a:lnTo>
                  <a:lnTo>
                    <a:pt x="428485" y="191897"/>
                  </a:lnTo>
                  <a:lnTo>
                    <a:pt x="554469" y="184276"/>
                  </a:lnTo>
                  <a:lnTo>
                    <a:pt x="691248" y="178688"/>
                  </a:lnTo>
                  <a:lnTo>
                    <a:pt x="838822" y="173100"/>
                  </a:lnTo>
                  <a:lnTo>
                    <a:pt x="1162926" y="173100"/>
                  </a:lnTo>
                  <a:lnTo>
                    <a:pt x="1314056" y="178688"/>
                  </a:lnTo>
                  <a:lnTo>
                    <a:pt x="1450835" y="184276"/>
                  </a:lnTo>
                  <a:lnTo>
                    <a:pt x="1576946" y="191897"/>
                  </a:lnTo>
                  <a:lnTo>
                    <a:pt x="1688452" y="199390"/>
                  </a:lnTo>
                  <a:lnTo>
                    <a:pt x="1785734" y="208787"/>
                  </a:lnTo>
                  <a:lnTo>
                    <a:pt x="1933308" y="225679"/>
                  </a:lnTo>
                  <a:lnTo>
                    <a:pt x="2008873" y="235076"/>
                  </a:lnTo>
                  <a:lnTo>
                    <a:pt x="2016112" y="236981"/>
                  </a:lnTo>
                  <a:lnTo>
                    <a:pt x="2016112" y="58293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1060" y="3313176"/>
              <a:ext cx="2375916" cy="87477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9472" y="3331464"/>
              <a:ext cx="832104" cy="79248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69136" y="3331464"/>
              <a:ext cx="652272" cy="7924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48968" y="3331464"/>
              <a:ext cx="832104" cy="79248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08632" y="3331464"/>
              <a:ext cx="829056" cy="79248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318641" y="3445890"/>
            <a:ext cx="12801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30-40</a:t>
            </a:r>
            <a:r>
              <a:rPr sz="2800" b="1" spc="-1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秒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61060" y="4227576"/>
            <a:ext cx="2374900" cy="875030"/>
            <a:chOff x="861060" y="4227576"/>
            <a:chExt cx="2374900" cy="875030"/>
          </a:xfrm>
        </p:grpSpPr>
        <p:sp>
          <p:nvSpPr>
            <p:cNvPr id="25" name="object 25"/>
            <p:cNvSpPr/>
            <p:nvPr/>
          </p:nvSpPr>
          <p:spPr>
            <a:xfrm>
              <a:off x="1040142" y="4649851"/>
              <a:ext cx="2016125" cy="237490"/>
            </a:xfrm>
            <a:custGeom>
              <a:avLst/>
              <a:gdLst/>
              <a:ahLst/>
              <a:cxnLst/>
              <a:rect l="l" t="t" r="r" b="b"/>
              <a:pathLst>
                <a:path w="2016125" h="237489">
                  <a:moveTo>
                    <a:pt x="1008113" y="0"/>
                  </a:moveTo>
                  <a:lnTo>
                    <a:pt x="0" y="58293"/>
                  </a:lnTo>
                  <a:lnTo>
                    <a:pt x="0" y="236981"/>
                  </a:lnTo>
                  <a:lnTo>
                    <a:pt x="10795" y="235076"/>
                  </a:lnTo>
                  <a:lnTo>
                    <a:pt x="36004" y="231394"/>
                  </a:lnTo>
                  <a:lnTo>
                    <a:pt x="82804" y="225679"/>
                  </a:lnTo>
                  <a:lnTo>
                    <a:pt x="226809" y="208787"/>
                  </a:lnTo>
                  <a:lnTo>
                    <a:pt x="320408" y="199390"/>
                  </a:lnTo>
                  <a:lnTo>
                    <a:pt x="428485" y="191897"/>
                  </a:lnTo>
                  <a:lnTo>
                    <a:pt x="554469" y="184276"/>
                  </a:lnTo>
                  <a:lnTo>
                    <a:pt x="691248" y="178688"/>
                  </a:lnTo>
                  <a:lnTo>
                    <a:pt x="838822" y="173100"/>
                  </a:lnTo>
                  <a:lnTo>
                    <a:pt x="1162926" y="173100"/>
                  </a:lnTo>
                  <a:lnTo>
                    <a:pt x="1314056" y="178688"/>
                  </a:lnTo>
                  <a:lnTo>
                    <a:pt x="1450835" y="184276"/>
                  </a:lnTo>
                  <a:lnTo>
                    <a:pt x="1576946" y="191897"/>
                  </a:lnTo>
                  <a:lnTo>
                    <a:pt x="1688452" y="199390"/>
                  </a:lnTo>
                  <a:lnTo>
                    <a:pt x="1785734" y="208787"/>
                  </a:lnTo>
                  <a:lnTo>
                    <a:pt x="1933308" y="225679"/>
                  </a:lnTo>
                  <a:lnTo>
                    <a:pt x="2008873" y="235076"/>
                  </a:lnTo>
                  <a:lnTo>
                    <a:pt x="2016112" y="236981"/>
                  </a:lnTo>
                  <a:lnTo>
                    <a:pt x="2016112" y="58293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1060" y="4227576"/>
              <a:ext cx="2374391" cy="87477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89304" y="4245864"/>
              <a:ext cx="652272" cy="79248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69136" y="4245864"/>
              <a:ext cx="1185672" cy="79248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498472" y="4360240"/>
            <a:ext cx="9194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8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分钟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61060" y="5091684"/>
            <a:ext cx="2374900" cy="875030"/>
            <a:chOff x="861060" y="5091684"/>
            <a:chExt cx="2374900" cy="875030"/>
          </a:xfrm>
        </p:grpSpPr>
        <p:sp>
          <p:nvSpPr>
            <p:cNvPr id="31" name="object 31"/>
            <p:cNvSpPr/>
            <p:nvPr/>
          </p:nvSpPr>
          <p:spPr>
            <a:xfrm>
              <a:off x="1040142" y="5513451"/>
              <a:ext cx="2016125" cy="237490"/>
            </a:xfrm>
            <a:custGeom>
              <a:avLst/>
              <a:gdLst/>
              <a:ahLst/>
              <a:cxnLst/>
              <a:rect l="l" t="t" r="r" b="b"/>
              <a:pathLst>
                <a:path w="2016125" h="237489">
                  <a:moveTo>
                    <a:pt x="1008113" y="0"/>
                  </a:moveTo>
                  <a:lnTo>
                    <a:pt x="0" y="58293"/>
                  </a:lnTo>
                  <a:lnTo>
                    <a:pt x="0" y="237007"/>
                  </a:lnTo>
                  <a:lnTo>
                    <a:pt x="10795" y="235127"/>
                  </a:lnTo>
                  <a:lnTo>
                    <a:pt x="36004" y="231368"/>
                  </a:lnTo>
                  <a:lnTo>
                    <a:pt x="226809" y="208787"/>
                  </a:lnTo>
                  <a:lnTo>
                    <a:pt x="320408" y="199390"/>
                  </a:lnTo>
                  <a:lnTo>
                    <a:pt x="428485" y="191858"/>
                  </a:lnTo>
                  <a:lnTo>
                    <a:pt x="554469" y="184340"/>
                  </a:lnTo>
                  <a:lnTo>
                    <a:pt x="691248" y="178701"/>
                  </a:lnTo>
                  <a:lnTo>
                    <a:pt x="838822" y="173050"/>
                  </a:lnTo>
                  <a:lnTo>
                    <a:pt x="1162926" y="173050"/>
                  </a:lnTo>
                  <a:lnTo>
                    <a:pt x="1314056" y="178701"/>
                  </a:lnTo>
                  <a:lnTo>
                    <a:pt x="1450835" y="184340"/>
                  </a:lnTo>
                  <a:lnTo>
                    <a:pt x="1576946" y="191858"/>
                  </a:lnTo>
                  <a:lnTo>
                    <a:pt x="1688452" y="199390"/>
                  </a:lnTo>
                  <a:lnTo>
                    <a:pt x="1785734" y="208787"/>
                  </a:lnTo>
                  <a:lnTo>
                    <a:pt x="1868538" y="218198"/>
                  </a:lnTo>
                  <a:lnTo>
                    <a:pt x="1980171" y="231368"/>
                  </a:lnTo>
                  <a:lnTo>
                    <a:pt x="2016112" y="237007"/>
                  </a:lnTo>
                  <a:lnTo>
                    <a:pt x="2016112" y="58293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1060" y="5091684"/>
              <a:ext cx="2374391" cy="87477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09472" y="5109972"/>
              <a:ext cx="652272" cy="7924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89304" y="5109972"/>
              <a:ext cx="652272" cy="79247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69136" y="5109972"/>
              <a:ext cx="652272" cy="79247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48968" y="5109972"/>
              <a:ext cx="1185671" cy="792479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1318641" y="5224068"/>
            <a:ext cx="12788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4-6</a:t>
            </a:r>
            <a:r>
              <a:rPr sz="28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分钟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61060" y="5980175"/>
            <a:ext cx="2374900" cy="875030"/>
            <a:chOff x="861060" y="5980175"/>
            <a:chExt cx="2374900" cy="875030"/>
          </a:xfrm>
        </p:grpSpPr>
        <p:sp>
          <p:nvSpPr>
            <p:cNvPr id="75" name="object 39"/>
            <p:cNvSpPr/>
            <p:nvPr/>
          </p:nvSpPr>
          <p:spPr>
            <a:xfrm>
              <a:off x="1040142" y="6402463"/>
              <a:ext cx="2016125" cy="237490"/>
            </a:xfrm>
            <a:custGeom>
              <a:avLst/>
              <a:gdLst/>
              <a:ahLst/>
              <a:cxnLst/>
              <a:rect l="l" t="t" r="r" b="b"/>
              <a:pathLst>
                <a:path w="2016125" h="237490">
                  <a:moveTo>
                    <a:pt x="1008113" y="0"/>
                  </a:moveTo>
                  <a:lnTo>
                    <a:pt x="0" y="58305"/>
                  </a:lnTo>
                  <a:lnTo>
                    <a:pt x="0" y="236994"/>
                  </a:lnTo>
                  <a:lnTo>
                    <a:pt x="10795" y="235115"/>
                  </a:lnTo>
                  <a:lnTo>
                    <a:pt x="36004" y="231343"/>
                  </a:lnTo>
                  <a:lnTo>
                    <a:pt x="226809" y="208775"/>
                  </a:lnTo>
                  <a:lnTo>
                    <a:pt x="320408" y="199377"/>
                  </a:lnTo>
                  <a:lnTo>
                    <a:pt x="428485" y="191846"/>
                  </a:lnTo>
                  <a:lnTo>
                    <a:pt x="554469" y="184327"/>
                  </a:lnTo>
                  <a:lnTo>
                    <a:pt x="691248" y="178689"/>
                  </a:lnTo>
                  <a:lnTo>
                    <a:pt x="838822" y="173037"/>
                  </a:lnTo>
                  <a:lnTo>
                    <a:pt x="1162926" y="173037"/>
                  </a:lnTo>
                  <a:lnTo>
                    <a:pt x="1314056" y="178689"/>
                  </a:lnTo>
                  <a:lnTo>
                    <a:pt x="1450835" y="184327"/>
                  </a:lnTo>
                  <a:lnTo>
                    <a:pt x="1576946" y="191846"/>
                  </a:lnTo>
                  <a:lnTo>
                    <a:pt x="1688452" y="199377"/>
                  </a:lnTo>
                  <a:lnTo>
                    <a:pt x="1785734" y="208775"/>
                  </a:lnTo>
                  <a:lnTo>
                    <a:pt x="1868538" y="218186"/>
                  </a:lnTo>
                  <a:lnTo>
                    <a:pt x="1980171" y="231343"/>
                  </a:lnTo>
                  <a:lnTo>
                    <a:pt x="2016112" y="236994"/>
                  </a:lnTo>
                  <a:lnTo>
                    <a:pt x="2016112" y="58305"/>
                  </a:lnTo>
                  <a:lnTo>
                    <a:pt x="1008113" y="0"/>
                  </a:lnTo>
                  <a:close/>
                </a:path>
              </a:pathLst>
            </a:custGeom>
            <a:solidFill>
              <a:srgbClr val="959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61060" y="5980175"/>
              <a:ext cx="2374391" cy="874776"/>
            </a:xfrm>
            <a:prstGeom prst="rect">
              <a:avLst/>
            </a:prstGeom>
          </p:spPr>
        </p:pic>
        <p:pic>
          <p:nvPicPr>
            <p:cNvPr id="77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99388" y="5998462"/>
              <a:ext cx="832103" cy="792480"/>
            </a:xfrm>
            <a:prstGeom prst="rect">
              <a:avLst/>
            </a:prstGeom>
          </p:spPr>
        </p:pic>
        <p:pic>
          <p:nvPicPr>
            <p:cNvPr id="78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59052" y="5998462"/>
              <a:ext cx="1185672" cy="792480"/>
            </a:xfrm>
            <a:prstGeom prst="rect">
              <a:avLst/>
            </a:prstGeom>
          </p:spPr>
        </p:pic>
      </p:grpSp>
      <p:sp>
        <p:nvSpPr>
          <p:cNvPr id="79" name="object 43"/>
          <p:cNvSpPr txBox="1"/>
          <p:nvPr/>
        </p:nvSpPr>
        <p:spPr>
          <a:xfrm>
            <a:off x="1408557" y="6113475"/>
            <a:ext cx="1098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sz="28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分钟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0" name="object 44"/>
          <p:cNvSpPr txBox="1"/>
          <p:nvPr/>
        </p:nvSpPr>
        <p:spPr>
          <a:xfrm>
            <a:off x="3808857" y="1731975"/>
            <a:ext cx="14522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出现头晕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1" name="object 45"/>
          <p:cNvSpPr txBox="1"/>
          <p:nvPr/>
        </p:nvSpPr>
        <p:spPr>
          <a:xfrm>
            <a:off x="3756405" y="2570479"/>
            <a:ext cx="14522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发生昏迷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2" name="object 46"/>
          <p:cNvSpPr txBox="1"/>
          <p:nvPr/>
        </p:nvSpPr>
        <p:spPr>
          <a:xfrm>
            <a:off x="3772280" y="3455034"/>
            <a:ext cx="14522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瞳孔散大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3" name="object 47"/>
          <p:cNvSpPr txBox="1"/>
          <p:nvPr/>
        </p:nvSpPr>
        <p:spPr>
          <a:xfrm>
            <a:off x="3772280" y="4399915"/>
            <a:ext cx="3236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呼吸停</a:t>
            </a: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止(</a:t>
            </a: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临床死亡</a:t>
            </a:r>
            <a:r>
              <a:rPr sz="28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)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4" name="object 48"/>
          <p:cNvSpPr txBox="1"/>
          <p:nvPr/>
        </p:nvSpPr>
        <p:spPr>
          <a:xfrm>
            <a:off x="3772280" y="5238089"/>
            <a:ext cx="39484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A4002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脑组织发生不可逆的损伤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5" name="object 49"/>
          <p:cNvSpPr txBox="1"/>
          <p:nvPr/>
        </p:nvSpPr>
        <p:spPr>
          <a:xfrm>
            <a:off x="3772280" y="6076594"/>
            <a:ext cx="3593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脑细胞死</a:t>
            </a: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亡(</a:t>
            </a: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生物死亡</a:t>
            </a:r>
            <a:r>
              <a:rPr sz="28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)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6" name="object 50"/>
          <p:cNvSpPr txBox="1">
            <a:spLocks noGrp="1"/>
          </p:cNvSpPr>
          <p:nvPr/>
        </p:nvSpPr>
        <p:spPr>
          <a:xfrm>
            <a:off x="1648968" y="341706"/>
            <a:ext cx="415671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</a:rPr>
              <a:t>大脑缺血缺氧的表现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3003" y="5650141"/>
            <a:ext cx="6718934" cy="396875"/>
            <a:chOff x="713003" y="5650141"/>
            <a:chExt cx="6718934" cy="396875"/>
          </a:xfrm>
        </p:grpSpPr>
        <p:sp>
          <p:nvSpPr>
            <p:cNvPr id="3" name="object 3"/>
            <p:cNvSpPr/>
            <p:nvPr/>
          </p:nvSpPr>
          <p:spPr>
            <a:xfrm>
              <a:off x="713003" y="5650141"/>
              <a:ext cx="6718934" cy="396875"/>
            </a:xfrm>
            <a:custGeom>
              <a:avLst/>
              <a:gdLst/>
              <a:ahLst/>
              <a:cxnLst/>
              <a:rect l="l" t="t" r="r" b="b"/>
              <a:pathLst>
                <a:path w="6718934" h="396875">
                  <a:moveTo>
                    <a:pt x="6718681" y="0"/>
                  </a:moveTo>
                  <a:lnTo>
                    <a:pt x="0" y="0"/>
                  </a:lnTo>
                  <a:lnTo>
                    <a:pt x="0" y="396862"/>
                  </a:lnTo>
                  <a:lnTo>
                    <a:pt x="6718681" y="396862"/>
                  </a:lnTo>
                  <a:lnTo>
                    <a:pt x="6718681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3003" y="5650141"/>
              <a:ext cx="6288405" cy="198755"/>
            </a:xfrm>
            <a:custGeom>
              <a:avLst/>
              <a:gdLst/>
              <a:ahLst/>
              <a:cxnLst/>
              <a:rect l="l" t="t" r="r" b="b"/>
              <a:pathLst>
                <a:path w="6288405" h="198754">
                  <a:moveTo>
                    <a:pt x="6288151" y="0"/>
                  </a:moveTo>
                  <a:lnTo>
                    <a:pt x="0" y="0"/>
                  </a:lnTo>
                  <a:lnTo>
                    <a:pt x="0" y="198437"/>
                  </a:lnTo>
                  <a:lnTo>
                    <a:pt x="6288151" y="198437"/>
                  </a:lnTo>
                  <a:lnTo>
                    <a:pt x="62881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764412" y="6122733"/>
            <a:ext cx="743585" cy="279400"/>
          </a:xfrm>
          <a:custGeom>
            <a:avLst/>
            <a:gdLst/>
            <a:ahLst/>
            <a:cxnLst/>
            <a:rect l="l" t="t" r="r" b="b"/>
            <a:pathLst>
              <a:path w="743585" h="279400">
                <a:moveTo>
                  <a:pt x="684276" y="0"/>
                </a:moveTo>
                <a:lnTo>
                  <a:pt x="652272" y="0"/>
                </a:lnTo>
                <a:lnTo>
                  <a:pt x="574514" y="162026"/>
                </a:lnTo>
                <a:lnTo>
                  <a:pt x="518414" y="278777"/>
                </a:lnTo>
                <a:lnTo>
                  <a:pt x="550926" y="278777"/>
                </a:lnTo>
                <a:lnTo>
                  <a:pt x="684276" y="0"/>
                </a:lnTo>
                <a:close/>
              </a:path>
              <a:path w="743585" h="279400">
                <a:moveTo>
                  <a:pt x="679196" y="129692"/>
                </a:moveTo>
                <a:lnTo>
                  <a:pt x="632933" y="139803"/>
                </a:lnTo>
                <a:lnTo>
                  <a:pt x="617728" y="180606"/>
                </a:lnTo>
                <a:lnTo>
                  <a:pt x="617728" y="229031"/>
                </a:lnTo>
                <a:lnTo>
                  <a:pt x="632333" y="265683"/>
                </a:lnTo>
                <a:lnTo>
                  <a:pt x="670182" y="276050"/>
                </a:lnTo>
                <a:lnTo>
                  <a:pt x="682752" y="276453"/>
                </a:lnTo>
                <a:lnTo>
                  <a:pt x="693894" y="276034"/>
                </a:lnTo>
                <a:lnTo>
                  <a:pt x="736092" y="259981"/>
                </a:lnTo>
                <a:lnTo>
                  <a:pt x="739322" y="252742"/>
                </a:lnTo>
                <a:lnTo>
                  <a:pt x="676656" y="252742"/>
                </a:lnTo>
                <a:lnTo>
                  <a:pt x="674116" y="251967"/>
                </a:lnTo>
                <a:lnTo>
                  <a:pt x="672084" y="248869"/>
                </a:lnTo>
                <a:lnTo>
                  <a:pt x="671576" y="244284"/>
                </a:lnTo>
                <a:lnTo>
                  <a:pt x="671592" y="161912"/>
                </a:lnTo>
                <a:lnTo>
                  <a:pt x="672211" y="157657"/>
                </a:lnTo>
                <a:lnTo>
                  <a:pt x="674243" y="154127"/>
                </a:lnTo>
                <a:lnTo>
                  <a:pt x="676656" y="153238"/>
                </a:lnTo>
                <a:lnTo>
                  <a:pt x="738786" y="153238"/>
                </a:lnTo>
                <a:lnTo>
                  <a:pt x="738378" y="152247"/>
                </a:lnTo>
                <a:lnTo>
                  <a:pt x="701103" y="131349"/>
                </a:lnTo>
                <a:lnTo>
                  <a:pt x="690721" y="130106"/>
                </a:lnTo>
                <a:lnTo>
                  <a:pt x="679196" y="129692"/>
                </a:lnTo>
                <a:close/>
              </a:path>
              <a:path w="743585" h="279400">
                <a:moveTo>
                  <a:pt x="738786" y="153238"/>
                </a:moveTo>
                <a:lnTo>
                  <a:pt x="684530" y="153238"/>
                </a:lnTo>
                <a:lnTo>
                  <a:pt x="687070" y="154101"/>
                </a:lnTo>
                <a:lnTo>
                  <a:pt x="688838" y="157500"/>
                </a:lnTo>
                <a:lnTo>
                  <a:pt x="689356" y="161912"/>
                </a:lnTo>
                <a:lnTo>
                  <a:pt x="689356" y="244284"/>
                </a:lnTo>
                <a:lnTo>
                  <a:pt x="688848" y="248462"/>
                </a:lnTo>
                <a:lnTo>
                  <a:pt x="686816" y="251891"/>
                </a:lnTo>
                <a:lnTo>
                  <a:pt x="684530" y="252742"/>
                </a:lnTo>
                <a:lnTo>
                  <a:pt x="739322" y="252742"/>
                </a:lnTo>
                <a:lnTo>
                  <a:pt x="743331" y="180606"/>
                </a:lnTo>
                <a:lnTo>
                  <a:pt x="743021" y="171682"/>
                </a:lnTo>
                <a:lnTo>
                  <a:pt x="742092" y="163979"/>
                </a:lnTo>
                <a:lnTo>
                  <a:pt x="740544" y="157500"/>
                </a:lnTo>
                <a:lnTo>
                  <a:pt x="738786" y="153238"/>
                </a:lnTo>
                <a:close/>
              </a:path>
              <a:path w="743585" h="279400">
                <a:moveTo>
                  <a:pt x="520953" y="0"/>
                </a:moveTo>
                <a:lnTo>
                  <a:pt x="474687" y="9956"/>
                </a:lnTo>
                <a:lnTo>
                  <a:pt x="459447" y="50914"/>
                </a:lnTo>
                <a:lnTo>
                  <a:pt x="459447" y="99174"/>
                </a:lnTo>
                <a:lnTo>
                  <a:pt x="474052" y="135966"/>
                </a:lnTo>
                <a:lnTo>
                  <a:pt x="511867" y="146208"/>
                </a:lnTo>
                <a:lnTo>
                  <a:pt x="524510" y="146608"/>
                </a:lnTo>
                <a:lnTo>
                  <a:pt x="535654" y="146187"/>
                </a:lnTo>
                <a:lnTo>
                  <a:pt x="577850" y="130162"/>
                </a:lnTo>
                <a:lnTo>
                  <a:pt x="581164" y="123050"/>
                </a:lnTo>
                <a:lnTo>
                  <a:pt x="518287" y="123050"/>
                </a:lnTo>
                <a:lnTo>
                  <a:pt x="515620" y="122275"/>
                </a:lnTo>
                <a:lnTo>
                  <a:pt x="514603" y="120738"/>
                </a:lnTo>
                <a:lnTo>
                  <a:pt x="513715" y="119189"/>
                </a:lnTo>
                <a:lnTo>
                  <a:pt x="513206" y="114541"/>
                </a:lnTo>
                <a:lnTo>
                  <a:pt x="513232" y="32067"/>
                </a:lnTo>
                <a:lnTo>
                  <a:pt x="513715" y="27978"/>
                </a:lnTo>
                <a:lnTo>
                  <a:pt x="516000" y="24434"/>
                </a:lnTo>
                <a:lnTo>
                  <a:pt x="518414" y="23545"/>
                </a:lnTo>
                <a:lnTo>
                  <a:pt x="580488" y="23545"/>
                </a:lnTo>
                <a:lnTo>
                  <a:pt x="580009" y="22390"/>
                </a:lnTo>
                <a:lnTo>
                  <a:pt x="542734" y="1638"/>
                </a:lnTo>
                <a:lnTo>
                  <a:pt x="532403" y="409"/>
                </a:lnTo>
                <a:lnTo>
                  <a:pt x="520953" y="0"/>
                </a:lnTo>
                <a:close/>
              </a:path>
              <a:path w="743585" h="279400">
                <a:moveTo>
                  <a:pt x="580488" y="23545"/>
                </a:moveTo>
                <a:lnTo>
                  <a:pt x="526288" y="23545"/>
                </a:lnTo>
                <a:lnTo>
                  <a:pt x="528828" y="24383"/>
                </a:lnTo>
                <a:lnTo>
                  <a:pt x="530584" y="27657"/>
                </a:lnTo>
                <a:lnTo>
                  <a:pt x="530638" y="27978"/>
                </a:lnTo>
                <a:lnTo>
                  <a:pt x="531114" y="32067"/>
                </a:lnTo>
                <a:lnTo>
                  <a:pt x="531107" y="114541"/>
                </a:lnTo>
                <a:lnTo>
                  <a:pt x="530606" y="118630"/>
                </a:lnTo>
                <a:lnTo>
                  <a:pt x="529463" y="120408"/>
                </a:lnTo>
                <a:lnTo>
                  <a:pt x="528447" y="122173"/>
                </a:lnTo>
                <a:lnTo>
                  <a:pt x="526161" y="123050"/>
                </a:lnTo>
                <a:lnTo>
                  <a:pt x="581164" y="123050"/>
                </a:lnTo>
                <a:lnTo>
                  <a:pt x="585089" y="50914"/>
                </a:lnTo>
                <a:lnTo>
                  <a:pt x="584759" y="41917"/>
                </a:lnTo>
                <a:lnTo>
                  <a:pt x="583787" y="34166"/>
                </a:lnTo>
                <a:lnTo>
                  <a:pt x="582195" y="27657"/>
                </a:lnTo>
                <a:lnTo>
                  <a:pt x="580488" y="23545"/>
                </a:lnTo>
                <a:close/>
              </a:path>
              <a:path w="743585" h="279400">
                <a:moveTo>
                  <a:pt x="333705" y="0"/>
                </a:moveTo>
                <a:lnTo>
                  <a:pt x="287933" y="6252"/>
                </a:lnTo>
                <a:lnTo>
                  <a:pt x="248054" y="31881"/>
                </a:lnTo>
                <a:lnTo>
                  <a:pt x="235393" y="78696"/>
                </a:lnTo>
                <a:lnTo>
                  <a:pt x="234886" y="96024"/>
                </a:lnTo>
                <a:lnTo>
                  <a:pt x="234886" y="189725"/>
                </a:lnTo>
                <a:lnTo>
                  <a:pt x="239941" y="231101"/>
                </a:lnTo>
                <a:lnTo>
                  <a:pt x="263526" y="261390"/>
                </a:lnTo>
                <a:lnTo>
                  <a:pt x="300003" y="275654"/>
                </a:lnTo>
                <a:lnTo>
                  <a:pt x="340029" y="278777"/>
                </a:lnTo>
                <a:lnTo>
                  <a:pt x="351337" y="278446"/>
                </a:lnTo>
                <a:lnTo>
                  <a:pt x="390989" y="270394"/>
                </a:lnTo>
                <a:lnTo>
                  <a:pt x="424992" y="243497"/>
                </a:lnTo>
                <a:lnTo>
                  <a:pt x="428443" y="237489"/>
                </a:lnTo>
                <a:lnTo>
                  <a:pt x="328853" y="237489"/>
                </a:lnTo>
                <a:lnTo>
                  <a:pt x="324751" y="235877"/>
                </a:lnTo>
                <a:lnTo>
                  <a:pt x="320139" y="211945"/>
                </a:lnTo>
                <a:lnTo>
                  <a:pt x="320232" y="63687"/>
                </a:lnTo>
                <a:lnTo>
                  <a:pt x="329285" y="41300"/>
                </a:lnTo>
                <a:lnTo>
                  <a:pt x="427628" y="41300"/>
                </a:lnTo>
                <a:lnTo>
                  <a:pt x="426129" y="38352"/>
                </a:lnTo>
                <a:lnTo>
                  <a:pt x="394218" y="11778"/>
                </a:lnTo>
                <a:lnTo>
                  <a:pt x="347347" y="482"/>
                </a:lnTo>
                <a:lnTo>
                  <a:pt x="333705" y="0"/>
                </a:lnTo>
                <a:close/>
              </a:path>
              <a:path w="743585" h="279400">
                <a:moveTo>
                  <a:pt x="427628" y="41300"/>
                </a:moveTo>
                <a:lnTo>
                  <a:pt x="342061" y="41300"/>
                </a:lnTo>
                <a:lnTo>
                  <a:pt x="346176" y="43091"/>
                </a:lnTo>
                <a:lnTo>
                  <a:pt x="347929" y="46685"/>
                </a:lnTo>
                <a:lnTo>
                  <a:pt x="349079" y="50380"/>
                </a:lnTo>
                <a:lnTo>
                  <a:pt x="349900" y="56076"/>
                </a:lnTo>
                <a:lnTo>
                  <a:pt x="350388" y="63687"/>
                </a:lnTo>
                <a:lnTo>
                  <a:pt x="350446" y="211945"/>
                </a:lnTo>
                <a:lnTo>
                  <a:pt x="350374" y="215463"/>
                </a:lnTo>
                <a:lnTo>
                  <a:pt x="341503" y="237489"/>
                </a:lnTo>
                <a:lnTo>
                  <a:pt x="428443" y="237489"/>
                </a:lnTo>
                <a:lnTo>
                  <a:pt x="435422" y="199795"/>
                </a:lnTo>
                <a:lnTo>
                  <a:pt x="435686" y="96024"/>
                </a:lnTo>
                <a:lnTo>
                  <a:pt x="435443" y="81803"/>
                </a:lnTo>
                <a:lnTo>
                  <a:pt x="434713" y="69656"/>
                </a:lnTo>
                <a:lnTo>
                  <a:pt x="433494" y="59580"/>
                </a:lnTo>
                <a:lnTo>
                  <a:pt x="431787" y="51574"/>
                </a:lnTo>
                <a:lnTo>
                  <a:pt x="429401" y="44787"/>
                </a:lnTo>
                <a:lnTo>
                  <a:pt x="427628" y="41300"/>
                </a:lnTo>
                <a:close/>
              </a:path>
              <a:path w="743585" h="279400">
                <a:moveTo>
                  <a:pt x="85128" y="202323"/>
                </a:moveTo>
                <a:lnTo>
                  <a:pt x="0" y="202323"/>
                </a:lnTo>
                <a:lnTo>
                  <a:pt x="626" y="214392"/>
                </a:lnTo>
                <a:lnTo>
                  <a:pt x="15818" y="251946"/>
                </a:lnTo>
                <a:lnTo>
                  <a:pt x="55139" y="273815"/>
                </a:lnTo>
                <a:lnTo>
                  <a:pt x="101777" y="278942"/>
                </a:lnTo>
                <a:lnTo>
                  <a:pt x="115879" y="278492"/>
                </a:lnTo>
                <a:lnTo>
                  <a:pt x="163465" y="267676"/>
                </a:lnTo>
                <a:lnTo>
                  <a:pt x="193833" y="242768"/>
                </a:lnTo>
                <a:lnTo>
                  <a:pt x="196889" y="237489"/>
                </a:lnTo>
                <a:lnTo>
                  <a:pt x="98056" y="237489"/>
                </a:lnTo>
                <a:lnTo>
                  <a:pt x="93941" y="236385"/>
                </a:lnTo>
                <a:lnTo>
                  <a:pt x="87909" y="231952"/>
                </a:lnTo>
                <a:lnTo>
                  <a:pt x="86182" y="229222"/>
                </a:lnTo>
                <a:lnTo>
                  <a:pt x="85370" y="222897"/>
                </a:lnTo>
                <a:lnTo>
                  <a:pt x="85166" y="216204"/>
                </a:lnTo>
                <a:lnTo>
                  <a:pt x="85128" y="202323"/>
                </a:lnTo>
                <a:close/>
              </a:path>
              <a:path w="743585" h="279400">
                <a:moveTo>
                  <a:pt x="204355" y="163360"/>
                </a:moveTo>
                <a:lnTo>
                  <a:pt x="119265" y="163360"/>
                </a:lnTo>
                <a:lnTo>
                  <a:pt x="119178" y="219494"/>
                </a:lnTo>
                <a:lnTo>
                  <a:pt x="119087" y="222897"/>
                </a:lnTo>
                <a:lnTo>
                  <a:pt x="118389" y="229527"/>
                </a:lnTo>
                <a:lnTo>
                  <a:pt x="116801" y="232232"/>
                </a:lnTo>
                <a:lnTo>
                  <a:pt x="111188" y="236435"/>
                </a:lnTo>
                <a:lnTo>
                  <a:pt x="107607" y="237489"/>
                </a:lnTo>
                <a:lnTo>
                  <a:pt x="196889" y="237489"/>
                </a:lnTo>
                <a:lnTo>
                  <a:pt x="203968" y="195384"/>
                </a:lnTo>
                <a:lnTo>
                  <a:pt x="204252" y="179318"/>
                </a:lnTo>
                <a:lnTo>
                  <a:pt x="204355" y="163360"/>
                </a:lnTo>
                <a:close/>
              </a:path>
              <a:path w="743585" h="279400">
                <a:moveTo>
                  <a:pt x="98615" y="0"/>
                </a:moveTo>
                <a:lnTo>
                  <a:pt x="50152" y="6464"/>
                </a:lnTo>
                <a:lnTo>
                  <a:pt x="12151" y="30602"/>
                </a:lnTo>
                <a:lnTo>
                  <a:pt x="712" y="67459"/>
                </a:lnTo>
                <a:lnTo>
                  <a:pt x="125" y="118084"/>
                </a:lnTo>
                <a:lnTo>
                  <a:pt x="304" y="124683"/>
                </a:lnTo>
                <a:lnTo>
                  <a:pt x="12963" y="164018"/>
                </a:lnTo>
                <a:lnTo>
                  <a:pt x="46888" y="182425"/>
                </a:lnTo>
                <a:lnTo>
                  <a:pt x="68910" y="184911"/>
                </a:lnTo>
                <a:lnTo>
                  <a:pt x="77901" y="184576"/>
                </a:lnTo>
                <a:lnTo>
                  <a:pt x="115049" y="170535"/>
                </a:lnTo>
                <a:lnTo>
                  <a:pt x="119265" y="163360"/>
                </a:lnTo>
                <a:lnTo>
                  <a:pt x="204355" y="163360"/>
                </a:lnTo>
                <a:lnTo>
                  <a:pt x="204393" y="143459"/>
                </a:lnTo>
                <a:lnTo>
                  <a:pt x="98259" y="143459"/>
                </a:lnTo>
                <a:lnTo>
                  <a:pt x="94437" y="142125"/>
                </a:lnTo>
                <a:lnTo>
                  <a:pt x="86995" y="136817"/>
                </a:lnTo>
                <a:lnTo>
                  <a:pt x="85128" y="129857"/>
                </a:lnTo>
                <a:lnTo>
                  <a:pt x="85128" y="55943"/>
                </a:lnTo>
                <a:lnTo>
                  <a:pt x="87096" y="48348"/>
                </a:lnTo>
                <a:lnTo>
                  <a:pt x="94957" y="42710"/>
                </a:lnTo>
                <a:lnTo>
                  <a:pt x="98755" y="41300"/>
                </a:lnTo>
                <a:lnTo>
                  <a:pt x="196935" y="41300"/>
                </a:lnTo>
                <a:lnTo>
                  <a:pt x="193959" y="36034"/>
                </a:lnTo>
                <a:lnTo>
                  <a:pt x="154660" y="7467"/>
                </a:lnTo>
                <a:lnTo>
                  <a:pt x="114919" y="466"/>
                </a:lnTo>
                <a:lnTo>
                  <a:pt x="98615" y="0"/>
                </a:lnTo>
                <a:close/>
              </a:path>
              <a:path w="743585" h="279400">
                <a:moveTo>
                  <a:pt x="196935" y="41300"/>
                </a:moveTo>
                <a:lnTo>
                  <a:pt x="108445" y="41300"/>
                </a:lnTo>
                <a:lnTo>
                  <a:pt x="112763" y="43116"/>
                </a:lnTo>
                <a:lnTo>
                  <a:pt x="117970" y="50418"/>
                </a:lnTo>
                <a:lnTo>
                  <a:pt x="119218" y="57870"/>
                </a:lnTo>
                <a:lnTo>
                  <a:pt x="119265" y="128422"/>
                </a:lnTo>
                <a:lnTo>
                  <a:pt x="117894" y="135026"/>
                </a:lnTo>
                <a:lnTo>
                  <a:pt x="112420" y="141770"/>
                </a:lnTo>
                <a:lnTo>
                  <a:pt x="108089" y="143459"/>
                </a:lnTo>
                <a:lnTo>
                  <a:pt x="204393" y="143459"/>
                </a:lnTo>
                <a:lnTo>
                  <a:pt x="204274" y="97743"/>
                </a:lnTo>
                <a:lnTo>
                  <a:pt x="202488" y="58381"/>
                </a:lnTo>
                <a:lnTo>
                  <a:pt x="198079" y="43332"/>
                </a:lnTo>
                <a:lnTo>
                  <a:pt x="196935" y="41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716280" y="1818132"/>
            <a:ext cx="835660" cy="3923029"/>
            <a:chOff x="716280" y="1818132"/>
            <a:chExt cx="835660" cy="3923029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1818132"/>
              <a:ext cx="775715" cy="39227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424" y="3096768"/>
              <a:ext cx="826007" cy="14630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4413" y="1842770"/>
              <a:ext cx="679577" cy="382808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64413" y="1842770"/>
              <a:ext cx="680085" cy="3828415"/>
            </a:xfrm>
            <a:custGeom>
              <a:avLst/>
              <a:gdLst/>
              <a:ahLst/>
              <a:cxnLst/>
              <a:rect l="l" t="t" r="r" b="b"/>
              <a:pathLst>
                <a:path w="680085" h="3828415">
                  <a:moveTo>
                    <a:pt x="0" y="113283"/>
                  </a:moveTo>
                  <a:lnTo>
                    <a:pt x="8900" y="69222"/>
                  </a:lnTo>
                  <a:lnTo>
                    <a:pt x="33173" y="33210"/>
                  </a:lnTo>
                  <a:lnTo>
                    <a:pt x="69174" y="8913"/>
                  </a:lnTo>
                  <a:lnTo>
                    <a:pt x="113258" y="0"/>
                  </a:lnTo>
                  <a:lnTo>
                    <a:pt x="566293" y="0"/>
                  </a:lnTo>
                  <a:lnTo>
                    <a:pt x="610354" y="8913"/>
                  </a:lnTo>
                  <a:lnTo>
                    <a:pt x="646366" y="33210"/>
                  </a:lnTo>
                  <a:lnTo>
                    <a:pt x="670663" y="69222"/>
                  </a:lnTo>
                  <a:lnTo>
                    <a:pt x="679577" y="113283"/>
                  </a:lnTo>
                  <a:lnTo>
                    <a:pt x="679577" y="3714877"/>
                  </a:lnTo>
                  <a:lnTo>
                    <a:pt x="670663" y="3758936"/>
                  </a:lnTo>
                  <a:lnTo>
                    <a:pt x="646366" y="3794921"/>
                  </a:lnTo>
                  <a:lnTo>
                    <a:pt x="610354" y="3819186"/>
                  </a:lnTo>
                  <a:lnTo>
                    <a:pt x="566293" y="3828084"/>
                  </a:lnTo>
                  <a:lnTo>
                    <a:pt x="113258" y="3828084"/>
                  </a:lnTo>
                  <a:lnTo>
                    <a:pt x="69174" y="3819186"/>
                  </a:lnTo>
                  <a:lnTo>
                    <a:pt x="33173" y="3794921"/>
                  </a:lnTo>
                  <a:lnTo>
                    <a:pt x="8900" y="3758936"/>
                  </a:lnTo>
                  <a:lnTo>
                    <a:pt x="0" y="3714877"/>
                  </a:lnTo>
                  <a:lnTo>
                    <a:pt x="0" y="113283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38885" y="3147393"/>
            <a:ext cx="330835" cy="115824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25"/>
              </a:spcBef>
            </a:pPr>
            <a:r>
              <a:rPr sz="2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ts val="2790"/>
              </a:lnSpc>
              <a:spcBef>
                <a:spcPts val="235"/>
              </a:spcBef>
            </a:pPr>
            <a:r>
              <a:rPr sz="24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ts val="2790"/>
              </a:lnSpc>
            </a:pPr>
            <a:r>
              <a:rPr sz="24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钟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27066" y="6097333"/>
            <a:ext cx="743585" cy="279400"/>
          </a:xfrm>
          <a:custGeom>
            <a:avLst/>
            <a:gdLst/>
            <a:ahLst/>
            <a:cxnLst/>
            <a:rect l="l" t="t" r="r" b="b"/>
            <a:pathLst>
              <a:path w="743585" h="279400">
                <a:moveTo>
                  <a:pt x="684154" y="165"/>
                </a:moveTo>
                <a:lnTo>
                  <a:pt x="652150" y="165"/>
                </a:lnTo>
                <a:lnTo>
                  <a:pt x="574393" y="162191"/>
                </a:lnTo>
                <a:lnTo>
                  <a:pt x="518292" y="278942"/>
                </a:lnTo>
                <a:lnTo>
                  <a:pt x="550804" y="278942"/>
                </a:lnTo>
                <a:lnTo>
                  <a:pt x="684154" y="165"/>
                </a:lnTo>
                <a:close/>
              </a:path>
              <a:path w="743585" h="279400">
                <a:moveTo>
                  <a:pt x="679074" y="129857"/>
                </a:moveTo>
                <a:lnTo>
                  <a:pt x="632812" y="139968"/>
                </a:lnTo>
                <a:lnTo>
                  <a:pt x="617606" y="180771"/>
                </a:lnTo>
                <a:lnTo>
                  <a:pt x="617606" y="229196"/>
                </a:lnTo>
                <a:lnTo>
                  <a:pt x="632211" y="265849"/>
                </a:lnTo>
                <a:lnTo>
                  <a:pt x="670061" y="276215"/>
                </a:lnTo>
                <a:lnTo>
                  <a:pt x="682630" y="276618"/>
                </a:lnTo>
                <a:lnTo>
                  <a:pt x="693775" y="276199"/>
                </a:lnTo>
                <a:lnTo>
                  <a:pt x="735970" y="260146"/>
                </a:lnTo>
                <a:lnTo>
                  <a:pt x="739315" y="252907"/>
                </a:lnTo>
                <a:lnTo>
                  <a:pt x="676534" y="252907"/>
                </a:lnTo>
                <a:lnTo>
                  <a:pt x="673994" y="252133"/>
                </a:lnTo>
                <a:lnTo>
                  <a:pt x="671962" y="249034"/>
                </a:lnTo>
                <a:lnTo>
                  <a:pt x="671454" y="244449"/>
                </a:lnTo>
                <a:lnTo>
                  <a:pt x="671469" y="162090"/>
                </a:lnTo>
                <a:lnTo>
                  <a:pt x="672089" y="157822"/>
                </a:lnTo>
                <a:lnTo>
                  <a:pt x="674121" y="154292"/>
                </a:lnTo>
                <a:lnTo>
                  <a:pt x="676534" y="153403"/>
                </a:lnTo>
                <a:lnTo>
                  <a:pt x="738665" y="153403"/>
                </a:lnTo>
                <a:lnTo>
                  <a:pt x="738256" y="152412"/>
                </a:lnTo>
                <a:lnTo>
                  <a:pt x="700982" y="131514"/>
                </a:lnTo>
                <a:lnTo>
                  <a:pt x="690600" y="130271"/>
                </a:lnTo>
                <a:lnTo>
                  <a:pt x="679074" y="129857"/>
                </a:lnTo>
                <a:close/>
              </a:path>
              <a:path w="743585" h="279400">
                <a:moveTo>
                  <a:pt x="738665" y="153403"/>
                </a:moveTo>
                <a:lnTo>
                  <a:pt x="684408" y="153403"/>
                </a:lnTo>
                <a:lnTo>
                  <a:pt x="686948" y="154266"/>
                </a:lnTo>
                <a:lnTo>
                  <a:pt x="688717" y="157665"/>
                </a:lnTo>
                <a:lnTo>
                  <a:pt x="689234" y="162090"/>
                </a:lnTo>
                <a:lnTo>
                  <a:pt x="689234" y="244449"/>
                </a:lnTo>
                <a:lnTo>
                  <a:pt x="688726" y="248627"/>
                </a:lnTo>
                <a:lnTo>
                  <a:pt x="686694" y="252056"/>
                </a:lnTo>
                <a:lnTo>
                  <a:pt x="684408" y="252907"/>
                </a:lnTo>
                <a:lnTo>
                  <a:pt x="739315" y="252907"/>
                </a:lnTo>
                <a:lnTo>
                  <a:pt x="743209" y="180771"/>
                </a:lnTo>
                <a:lnTo>
                  <a:pt x="742900" y="171847"/>
                </a:lnTo>
                <a:lnTo>
                  <a:pt x="741971" y="164144"/>
                </a:lnTo>
                <a:lnTo>
                  <a:pt x="740423" y="157665"/>
                </a:lnTo>
                <a:lnTo>
                  <a:pt x="738665" y="153403"/>
                </a:lnTo>
                <a:close/>
              </a:path>
              <a:path w="743585" h="279400">
                <a:moveTo>
                  <a:pt x="520832" y="165"/>
                </a:moveTo>
                <a:lnTo>
                  <a:pt x="474604" y="10121"/>
                </a:lnTo>
                <a:lnTo>
                  <a:pt x="459364" y="51079"/>
                </a:lnTo>
                <a:lnTo>
                  <a:pt x="459364" y="99339"/>
                </a:lnTo>
                <a:lnTo>
                  <a:pt x="473969" y="136131"/>
                </a:lnTo>
                <a:lnTo>
                  <a:pt x="511746" y="146374"/>
                </a:lnTo>
                <a:lnTo>
                  <a:pt x="524388" y="146773"/>
                </a:lnTo>
                <a:lnTo>
                  <a:pt x="535533" y="146354"/>
                </a:lnTo>
                <a:lnTo>
                  <a:pt x="577728" y="130327"/>
                </a:lnTo>
                <a:lnTo>
                  <a:pt x="581039" y="123228"/>
                </a:lnTo>
                <a:lnTo>
                  <a:pt x="518165" y="123228"/>
                </a:lnTo>
                <a:lnTo>
                  <a:pt x="515498" y="122453"/>
                </a:lnTo>
                <a:lnTo>
                  <a:pt x="514482" y="120903"/>
                </a:lnTo>
                <a:lnTo>
                  <a:pt x="513593" y="119354"/>
                </a:lnTo>
                <a:lnTo>
                  <a:pt x="513085" y="114706"/>
                </a:lnTo>
                <a:lnTo>
                  <a:pt x="513111" y="32232"/>
                </a:lnTo>
                <a:lnTo>
                  <a:pt x="513593" y="28143"/>
                </a:lnTo>
                <a:lnTo>
                  <a:pt x="515879" y="24599"/>
                </a:lnTo>
                <a:lnTo>
                  <a:pt x="518292" y="23723"/>
                </a:lnTo>
                <a:lnTo>
                  <a:pt x="580372" y="23723"/>
                </a:lnTo>
                <a:lnTo>
                  <a:pt x="579887" y="22555"/>
                </a:lnTo>
                <a:lnTo>
                  <a:pt x="542613" y="1803"/>
                </a:lnTo>
                <a:lnTo>
                  <a:pt x="532282" y="574"/>
                </a:lnTo>
                <a:lnTo>
                  <a:pt x="520832" y="165"/>
                </a:lnTo>
                <a:close/>
              </a:path>
              <a:path w="743585" h="279400">
                <a:moveTo>
                  <a:pt x="580372" y="23723"/>
                </a:moveTo>
                <a:lnTo>
                  <a:pt x="526166" y="23723"/>
                </a:lnTo>
                <a:lnTo>
                  <a:pt x="528706" y="24549"/>
                </a:lnTo>
                <a:lnTo>
                  <a:pt x="530463" y="27822"/>
                </a:lnTo>
                <a:lnTo>
                  <a:pt x="530517" y="28143"/>
                </a:lnTo>
                <a:lnTo>
                  <a:pt x="530992" y="32232"/>
                </a:lnTo>
                <a:lnTo>
                  <a:pt x="530986" y="114706"/>
                </a:lnTo>
                <a:lnTo>
                  <a:pt x="530484" y="118795"/>
                </a:lnTo>
                <a:lnTo>
                  <a:pt x="529341" y="120573"/>
                </a:lnTo>
                <a:lnTo>
                  <a:pt x="528325" y="122339"/>
                </a:lnTo>
                <a:lnTo>
                  <a:pt x="526039" y="123228"/>
                </a:lnTo>
                <a:lnTo>
                  <a:pt x="581039" y="123228"/>
                </a:lnTo>
                <a:lnTo>
                  <a:pt x="584967" y="51079"/>
                </a:lnTo>
                <a:lnTo>
                  <a:pt x="584638" y="42082"/>
                </a:lnTo>
                <a:lnTo>
                  <a:pt x="583666" y="34331"/>
                </a:lnTo>
                <a:lnTo>
                  <a:pt x="582074" y="27822"/>
                </a:lnTo>
                <a:lnTo>
                  <a:pt x="580372" y="23723"/>
                </a:lnTo>
                <a:close/>
              </a:path>
              <a:path w="743585" h="279400">
                <a:moveTo>
                  <a:pt x="102748" y="0"/>
                </a:moveTo>
                <a:lnTo>
                  <a:pt x="62940" y="4061"/>
                </a:lnTo>
                <a:lnTo>
                  <a:pt x="23366" y="22094"/>
                </a:lnTo>
                <a:lnTo>
                  <a:pt x="1656" y="59461"/>
                </a:lnTo>
                <a:lnTo>
                  <a:pt x="0" y="181113"/>
                </a:lnTo>
                <a:lnTo>
                  <a:pt x="371" y="197892"/>
                </a:lnTo>
                <a:lnTo>
                  <a:pt x="6346" y="235615"/>
                </a:lnTo>
                <a:lnTo>
                  <a:pt x="39328" y="267344"/>
                </a:lnTo>
                <a:lnTo>
                  <a:pt x="89489" y="278476"/>
                </a:lnTo>
                <a:lnTo>
                  <a:pt x="105923" y="278942"/>
                </a:lnTo>
                <a:lnTo>
                  <a:pt x="119286" y="278539"/>
                </a:lnTo>
                <a:lnTo>
                  <a:pt x="164018" y="268915"/>
                </a:lnTo>
                <a:lnTo>
                  <a:pt x="196490" y="242106"/>
                </a:lnTo>
                <a:lnTo>
                  <a:pt x="198606" y="237655"/>
                </a:lnTo>
                <a:lnTo>
                  <a:pt x="95890" y="237655"/>
                </a:lnTo>
                <a:lnTo>
                  <a:pt x="91572" y="235826"/>
                </a:lnTo>
                <a:lnTo>
                  <a:pt x="88905" y="232181"/>
                </a:lnTo>
                <a:lnTo>
                  <a:pt x="86365" y="228536"/>
                </a:lnTo>
                <a:lnTo>
                  <a:pt x="85021" y="221079"/>
                </a:lnTo>
                <a:lnTo>
                  <a:pt x="84968" y="150533"/>
                </a:lnTo>
                <a:lnTo>
                  <a:pt x="86365" y="143929"/>
                </a:lnTo>
                <a:lnTo>
                  <a:pt x="89159" y="140550"/>
                </a:lnTo>
                <a:lnTo>
                  <a:pt x="91826" y="137185"/>
                </a:lnTo>
                <a:lnTo>
                  <a:pt x="96144" y="135496"/>
                </a:lnTo>
                <a:lnTo>
                  <a:pt x="201552" y="135496"/>
                </a:lnTo>
                <a:lnTo>
                  <a:pt x="199395" y="127863"/>
                </a:lnTo>
                <a:lnTo>
                  <a:pt x="196183" y="121148"/>
                </a:lnTo>
                <a:lnTo>
                  <a:pt x="191836" y="115595"/>
                </a:lnTo>
                <a:lnTo>
                  <a:pt x="84968" y="115595"/>
                </a:lnTo>
                <a:lnTo>
                  <a:pt x="85093" y="59461"/>
                </a:lnTo>
                <a:lnTo>
                  <a:pt x="90556" y="44615"/>
                </a:lnTo>
                <a:lnTo>
                  <a:pt x="93350" y="42506"/>
                </a:lnTo>
                <a:lnTo>
                  <a:pt x="96906" y="41465"/>
                </a:lnTo>
                <a:lnTo>
                  <a:pt x="197574" y="41465"/>
                </a:lnTo>
                <a:lnTo>
                  <a:pt x="194315" y="34823"/>
                </a:lnTo>
                <a:lnTo>
                  <a:pt x="161549" y="9118"/>
                </a:lnTo>
                <a:lnTo>
                  <a:pt x="119848" y="571"/>
                </a:lnTo>
                <a:lnTo>
                  <a:pt x="102748" y="0"/>
                </a:lnTo>
                <a:close/>
              </a:path>
              <a:path w="743585" h="279400">
                <a:moveTo>
                  <a:pt x="201552" y="135496"/>
                </a:moveTo>
                <a:lnTo>
                  <a:pt x="108082" y="135496"/>
                </a:lnTo>
                <a:lnTo>
                  <a:pt x="112527" y="137261"/>
                </a:lnTo>
                <a:lnTo>
                  <a:pt x="117861" y="144335"/>
                </a:lnTo>
                <a:lnTo>
                  <a:pt x="119067" y="150533"/>
                </a:lnTo>
                <a:lnTo>
                  <a:pt x="119131" y="222999"/>
                </a:lnTo>
                <a:lnTo>
                  <a:pt x="117226" y="230606"/>
                </a:lnTo>
                <a:lnTo>
                  <a:pt x="109352" y="236245"/>
                </a:lnTo>
                <a:lnTo>
                  <a:pt x="105542" y="237655"/>
                </a:lnTo>
                <a:lnTo>
                  <a:pt x="198606" y="237655"/>
                </a:lnTo>
                <a:lnTo>
                  <a:pt x="204221" y="186905"/>
                </a:lnTo>
                <a:lnTo>
                  <a:pt x="204098" y="160705"/>
                </a:lnTo>
                <a:lnTo>
                  <a:pt x="203932" y="154265"/>
                </a:lnTo>
                <a:lnTo>
                  <a:pt x="203055" y="144335"/>
                </a:lnTo>
                <a:lnTo>
                  <a:pt x="201552" y="135496"/>
                </a:lnTo>
                <a:close/>
              </a:path>
              <a:path w="743585" h="279400">
                <a:moveTo>
                  <a:pt x="135387" y="94030"/>
                </a:moveTo>
                <a:lnTo>
                  <a:pt x="95763" y="103022"/>
                </a:lnTo>
                <a:lnTo>
                  <a:pt x="84968" y="115595"/>
                </a:lnTo>
                <a:lnTo>
                  <a:pt x="191836" y="115595"/>
                </a:lnTo>
                <a:lnTo>
                  <a:pt x="157406" y="96518"/>
                </a:lnTo>
                <a:lnTo>
                  <a:pt x="135387" y="94030"/>
                </a:lnTo>
                <a:close/>
              </a:path>
              <a:path w="743585" h="279400">
                <a:moveTo>
                  <a:pt x="197574" y="41465"/>
                </a:moveTo>
                <a:lnTo>
                  <a:pt x="106431" y="41465"/>
                </a:lnTo>
                <a:lnTo>
                  <a:pt x="110495" y="42570"/>
                </a:lnTo>
                <a:lnTo>
                  <a:pt x="116591" y="46989"/>
                </a:lnTo>
                <a:lnTo>
                  <a:pt x="118242" y="49733"/>
                </a:lnTo>
                <a:lnTo>
                  <a:pt x="118982" y="56057"/>
                </a:lnTo>
                <a:lnTo>
                  <a:pt x="119056" y="59461"/>
                </a:lnTo>
                <a:lnTo>
                  <a:pt x="119131" y="76619"/>
                </a:lnTo>
                <a:lnTo>
                  <a:pt x="204221" y="76619"/>
                </a:lnTo>
                <a:lnTo>
                  <a:pt x="203602" y="64555"/>
                </a:lnTo>
                <a:lnTo>
                  <a:pt x="201745" y="53568"/>
                </a:lnTo>
                <a:lnTo>
                  <a:pt x="198649" y="43657"/>
                </a:lnTo>
                <a:lnTo>
                  <a:pt x="197574" y="41465"/>
                </a:lnTo>
                <a:close/>
              </a:path>
              <a:path w="743585" h="279400">
                <a:moveTo>
                  <a:pt x="333634" y="165"/>
                </a:moveTo>
                <a:lnTo>
                  <a:pt x="287807" y="6417"/>
                </a:lnTo>
                <a:lnTo>
                  <a:pt x="247923" y="32051"/>
                </a:lnTo>
                <a:lnTo>
                  <a:pt x="235329" y="78861"/>
                </a:lnTo>
                <a:lnTo>
                  <a:pt x="234828" y="96189"/>
                </a:lnTo>
                <a:lnTo>
                  <a:pt x="234828" y="189890"/>
                </a:lnTo>
                <a:lnTo>
                  <a:pt x="239781" y="231266"/>
                </a:lnTo>
                <a:lnTo>
                  <a:pt x="263431" y="261555"/>
                </a:lnTo>
                <a:lnTo>
                  <a:pt x="299924" y="275819"/>
                </a:lnTo>
                <a:lnTo>
                  <a:pt x="339857" y="278942"/>
                </a:lnTo>
                <a:lnTo>
                  <a:pt x="351194" y="278611"/>
                </a:lnTo>
                <a:lnTo>
                  <a:pt x="390896" y="270560"/>
                </a:lnTo>
                <a:lnTo>
                  <a:pt x="424836" y="243662"/>
                </a:lnTo>
                <a:lnTo>
                  <a:pt x="428279" y="237655"/>
                </a:lnTo>
                <a:lnTo>
                  <a:pt x="328808" y="237655"/>
                </a:lnTo>
                <a:lnTo>
                  <a:pt x="324617" y="236054"/>
                </a:lnTo>
                <a:lnTo>
                  <a:pt x="320038" y="212110"/>
                </a:lnTo>
                <a:lnTo>
                  <a:pt x="320136" y="63854"/>
                </a:lnTo>
                <a:lnTo>
                  <a:pt x="329189" y="41465"/>
                </a:lnTo>
                <a:lnTo>
                  <a:pt x="427553" y="41465"/>
                </a:lnTo>
                <a:lnTo>
                  <a:pt x="426059" y="38519"/>
                </a:lnTo>
                <a:lnTo>
                  <a:pt x="394156" y="11943"/>
                </a:lnTo>
                <a:lnTo>
                  <a:pt x="347259" y="648"/>
                </a:lnTo>
                <a:lnTo>
                  <a:pt x="333634" y="165"/>
                </a:lnTo>
                <a:close/>
              </a:path>
              <a:path w="743585" h="279400">
                <a:moveTo>
                  <a:pt x="427553" y="41465"/>
                </a:moveTo>
                <a:lnTo>
                  <a:pt x="341889" y="41465"/>
                </a:lnTo>
                <a:lnTo>
                  <a:pt x="346080" y="43256"/>
                </a:lnTo>
                <a:lnTo>
                  <a:pt x="347858" y="46850"/>
                </a:lnTo>
                <a:lnTo>
                  <a:pt x="348952" y="50545"/>
                </a:lnTo>
                <a:lnTo>
                  <a:pt x="349748" y="56241"/>
                </a:lnTo>
                <a:lnTo>
                  <a:pt x="350228" y="63854"/>
                </a:lnTo>
                <a:lnTo>
                  <a:pt x="350295" y="212110"/>
                </a:lnTo>
                <a:lnTo>
                  <a:pt x="350228" y="215628"/>
                </a:lnTo>
                <a:lnTo>
                  <a:pt x="341381" y="237655"/>
                </a:lnTo>
                <a:lnTo>
                  <a:pt x="428279" y="237655"/>
                </a:lnTo>
                <a:lnTo>
                  <a:pt x="435352" y="199960"/>
                </a:lnTo>
                <a:lnTo>
                  <a:pt x="435615" y="96189"/>
                </a:lnTo>
                <a:lnTo>
                  <a:pt x="435357" y="81968"/>
                </a:lnTo>
                <a:lnTo>
                  <a:pt x="434599" y="69821"/>
                </a:lnTo>
                <a:lnTo>
                  <a:pt x="433365" y="59745"/>
                </a:lnTo>
                <a:lnTo>
                  <a:pt x="431678" y="51739"/>
                </a:lnTo>
                <a:lnTo>
                  <a:pt x="429321" y="44953"/>
                </a:lnTo>
                <a:lnTo>
                  <a:pt x="427553" y="414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694176" y="3983735"/>
            <a:ext cx="774700" cy="1778635"/>
            <a:chOff x="3694176" y="3983735"/>
            <a:chExt cx="774700" cy="177863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94176" y="3983735"/>
              <a:ext cx="774191" cy="177850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50564" y="4349495"/>
              <a:ext cx="678179" cy="11186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41674" y="4008881"/>
              <a:ext cx="679450" cy="168346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741674" y="4008881"/>
              <a:ext cx="679450" cy="1684020"/>
            </a:xfrm>
            <a:custGeom>
              <a:avLst/>
              <a:gdLst/>
              <a:ahLst/>
              <a:cxnLst/>
              <a:rect l="l" t="t" r="r" b="b"/>
              <a:pathLst>
                <a:path w="679450" h="1684020">
                  <a:moveTo>
                    <a:pt x="0" y="113284"/>
                  </a:moveTo>
                  <a:lnTo>
                    <a:pt x="8893" y="69169"/>
                  </a:lnTo>
                  <a:lnTo>
                    <a:pt x="33147" y="33162"/>
                  </a:lnTo>
                  <a:lnTo>
                    <a:pt x="69115" y="8895"/>
                  </a:lnTo>
                  <a:lnTo>
                    <a:pt x="113156" y="0"/>
                  </a:lnTo>
                  <a:lnTo>
                    <a:pt x="566292" y="0"/>
                  </a:lnTo>
                  <a:lnTo>
                    <a:pt x="610334" y="8895"/>
                  </a:lnTo>
                  <a:lnTo>
                    <a:pt x="646303" y="33162"/>
                  </a:lnTo>
                  <a:lnTo>
                    <a:pt x="670556" y="69169"/>
                  </a:lnTo>
                  <a:lnTo>
                    <a:pt x="679450" y="113284"/>
                  </a:lnTo>
                  <a:lnTo>
                    <a:pt x="679450" y="1570228"/>
                  </a:lnTo>
                  <a:lnTo>
                    <a:pt x="670556" y="1614297"/>
                  </a:lnTo>
                  <a:lnTo>
                    <a:pt x="646302" y="1650290"/>
                  </a:lnTo>
                  <a:lnTo>
                    <a:pt x="610334" y="1674560"/>
                  </a:lnTo>
                  <a:lnTo>
                    <a:pt x="566292" y="1683461"/>
                  </a:lnTo>
                  <a:lnTo>
                    <a:pt x="113156" y="1683461"/>
                  </a:lnTo>
                  <a:lnTo>
                    <a:pt x="69115" y="1674560"/>
                  </a:lnTo>
                  <a:lnTo>
                    <a:pt x="33147" y="1650290"/>
                  </a:lnTo>
                  <a:lnTo>
                    <a:pt x="8893" y="1614297"/>
                  </a:lnTo>
                  <a:lnTo>
                    <a:pt x="0" y="1570228"/>
                  </a:lnTo>
                  <a:lnTo>
                    <a:pt x="0" y="113284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917950" y="4389500"/>
            <a:ext cx="327660" cy="87630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8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r>
              <a:rPr sz="18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-6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48895" marR="41275">
              <a:lnSpc>
                <a:spcPts val="2020"/>
              </a:lnSpc>
              <a:spcBef>
                <a:spcPts val="365"/>
              </a:spcBef>
            </a:pPr>
            <a:r>
              <a:rPr sz="18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 钟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09796" y="6072174"/>
            <a:ext cx="743585" cy="279400"/>
          </a:xfrm>
          <a:custGeom>
            <a:avLst/>
            <a:gdLst/>
            <a:ahLst/>
            <a:cxnLst/>
            <a:rect l="l" t="t" r="r" b="b"/>
            <a:pathLst>
              <a:path w="743585" h="279400">
                <a:moveTo>
                  <a:pt x="683767" y="0"/>
                </a:moveTo>
                <a:lnTo>
                  <a:pt x="651382" y="0"/>
                </a:lnTo>
                <a:lnTo>
                  <a:pt x="572962" y="162115"/>
                </a:lnTo>
                <a:lnTo>
                  <a:pt x="516381" y="278942"/>
                </a:lnTo>
                <a:lnTo>
                  <a:pt x="549148" y="278942"/>
                </a:lnTo>
                <a:lnTo>
                  <a:pt x="628440" y="114553"/>
                </a:lnTo>
                <a:lnTo>
                  <a:pt x="683767" y="0"/>
                </a:lnTo>
                <a:close/>
              </a:path>
              <a:path w="743585" h="279400">
                <a:moveTo>
                  <a:pt x="678561" y="129755"/>
                </a:moveTo>
                <a:lnTo>
                  <a:pt x="635025" y="139061"/>
                </a:lnTo>
                <a:lnTo>
                  <a:pt x="616585" y="180708"/>
                </a:lnTo>
                <a:lnTo>
                  <a:pt x="616585" y="229158"/>
                </a:lnTo>
                <a:lnTo>
                  <a:pt x="631316" y="265836"/>
                </a:lnTo>
                <a:lnTo>
                  <a:pt x="669524" y="276213"/>
                </a:lnTo>
                <a:lnTo>
                  <a:pt x="682243" y="276618"/>
                </a:lnTo>
                <a:lnTo>
                  <a:pt x="693463" y="276197"/>
                </a:lnTo>
                <a:lnTo>
                  <a:pt x="735964" y="260134"/>
                </a:lnTo>
                <a:lnTo>
                  <a:pt x="739321" y="252882"/>
                </a:lnTo>
                <a:lnTo>
                  <a:pt x="676020" y="252882"/>
                </a:lnTo>
                <a:lnTo>
                  <a:pt x="673480" y="252107"/>
                </a:lnTo>
                <a:lnTo>
                  <a:pt x="671449" y="249021"/>
                </a:lnTo>
                <a:lnTo>
                  <a:pt x="670940" y="244424"/>
                </a:lnTo>
                <a:lnTo>
                  <a:pt x="670952" y="162013"/>
                </a:lnTo>
                <a:lnTo>
                  <a:pt x="671449" y="157746"/>
                </a:lnTo>
                <a:lnTo>
                  <a:pt x="672591" y="155981"/>
                </a:lnTo>
                <a:lnTo>
                  <a:pt x="673607" y="154203"/>
                </a:lnTo>
                <a:lnTo>
                  <a:pt x="676020" y="153327"/>
                </a:lnTo>
                <a:lnTo>
                  <a:pt x="738664" y="153327"/>
                </a:lnTo>
                <a:lnTo>
                  <a:pt x="738251" y="152323"/>
                </a:lnTo>
                <a:lnTo>
                  <a:pt x="700754" y="131419"/>
                </a:lnTo>
                <a:lnTo>
                  <a:pt x="690252" y="130172"/>
                </a:lnTo>
                <a:lnTo>
                  <a:pt x="678561" y="129755"/>
                </a:lnTo>
                <a:close/>
              </a:path>
              <a:path w="743585" h="279400">
                <a:moveTo>
                  <a:pt x="738664" y="153327"/>
                </a:moveTo>
                <a:lnTo>
                  <a:pt x="684022" y="153327"/>
                </a:lnTo>
                <a:lnTo>
                  <a:pt x="686562" y="154177"/>
                </a:lnTo>
                <a:lnTo>
                  <a:pt x="688328" y="157583"/>
                </a:lnTo>
                <a:lnTo>
                  <a:pt x="688848" y="162013"/>
                </a:lnTo>
                <a:lnTo>
                  <a:pt x="688848" y="244424"/>
                </a:lnTo>
                <a:lnTo>
                  <a:pt x="688339" y="248602"/>
                </a:lnTo>
                <a:lnTo>
                  <a:pt x="686307" y="252031"/>
                </a:lnTo>
                <a:lnTo>
                  <a:pt x="683894" y="252882"/>
                </a:lnTo>
                <a:lnTo>
                  <a:pt x="739321" y="252882"/>
                </a:lnTo>
                <a:lnTo>
                  <a:pt x="743203" y="180708"/>
                </a:lnTo>
                <a:lnTo>
                  <a:pt x="742894" y="171776"/>
                </a:lnTo>
                <a:lnTo>
                  <a:pt x="741965" y="164068"/>
                </a:lnTo>
                <a:lnTo>
                  <a:pt x="740417" y="157583"/>
                </a:lnTo>
                <a:lnTo>
                  <a:pt x="738664" y="153327"/>
                </a:lnTo>
                <a:close/>
              </a:path>
              <a:path w="743585" h="279400">
                <a:moveTo>
                  <a:pt x="518922" y="0"/>
                </a:moveTo>
                <a:lnTo>
                  <a:pt x="472313" y="9956"/>
                </a:lnTo>
                <a:lnTo>
                  <a:pt x="456945" y="50939"/>
                </a:lnTo>
                <a:lnTo>
                  <a:pt x="456945" y="99225"/>
                </a:lnTo>
                <a:lnTo>
                  <a:pt x="471677" y="136042"/>
                </a:lnTo>
                <a:lnTo>
                  <a:pt x="509795" y="146285"/>
                </a:lnTo>
                <a:lnTo>
                  <a:pt x="522604" y="146684"/>
                </a:lnTo>
                <a:lnTo>
                  <a:pt x="533824" y="146265"/>
                </a:lnTo>
                <a:lnTo>
                  <a:pt x="576326" y="130225"/>
                </a:lnTo>
                <a:lnTo>
                  <a:pt x="579651" y="123126"/>
                </a:lnTo>
                <a:lnTo>
                  <a:pt x="516254" y="123126"/>
                </a:lnTo>
                <a:lnTo>
                  <a:pt x="513588" y="122351"/>
                </a:lnTo>
                <a:lnTo>
                  <a:pt x="511555" y="119252"/>
                </a:lnTo>
                <a:lnTo>
                  <a:pt x="511175" y="114604"/>
                </a:lnTo>
                <a:lnTo>
                  <a:pt x="511200" y="32080"/>
                </a:lnTo>
                <a:lnTo>
                  <a:pt x="511682" y="27990"/>
                </a:lnTo>
                <a:lnTo>
                  <a:pt x="513968" y="24447"/>
                </a:lnTo>
                <a:lnTo>
                  <a:pt x="516381" y="23558"/>
                </a:lnTo>
                <a:lnTo>
                  <a:pt x="578976" y="23558"/>
                </a:lnTo>
                <a:lnTo>
                  <a:pt x="578485" y="22402"/>
                </a:lnTo>
                <a:lnTo>
                  <a:pt x="540940" y="1638"/>
                </a:lnTo>
                <a:lnTo>
                  <a:pt x="530520" y="409"/>
                </a:lnTo>
                <a:lnTo>
                  <a:pt x="518922" y="0"/>
                </a:lnTo>
                <a:close/>
              </a:path>
              <a:path w="743585" h="279400">
                <a:moveTo>
                  <a:pt x="578976" y="23558"/>
                </a:moveTo>
                <a:lnTo>
                  <a:pt x="524382" y="23558"/>
                </a:lnTo>
                <a:lnTo>
                  <a:pt x="526923" y="24383"/>
                </a:lnTo>
                <a:lnTo>
                  <a:pt x="528677" y="27667"/>
                </a:lnTo>
                <a:lnTo>
                  <a:pt x="528733" y="27990"/>
                </a:lnTo>
                <a:lnTo>
                  <a:pt x="529208" y="32080"/>
                </a:lnTo>
                <a:lnTo>
                  <a:pt x="529202" y="114604"/>
                </a:lnTo>
                <a:lnTo>
                  <a:pt x="528701" y="118694"/>
                </a:lnTo>
                <a:lnTo>
                  <a:pt x="527557" y="120472"/>
                </a:lnTo>
                <a:lnTo>
                  <a:pt x="526541" y="122237"/>
                </a:lnTo>
                <a:lnTo>
                  <a:pt x="524128" y="123126"/>
                </a:lnTo>
                <a:lnTo>
                  <a:pt x="579651" y="123126"/>
                </a:lnTo>
                <a:lnTo>
                  <a:pt x="583564" y="50939"/>
                </a:lnTo>
                <a:lnTo>
                  <a:pt x="583253" y="41939"/>
                </a:lnTo>
                <a:lnTo>
                  <a:pt x="582310" y="34180"/>
                </a:lnTo>
                <a:lnTo>
                  <a:pt x="580725" y="27667"/>
                </a:lnTo>
                <a:lnTo>
                  <a:pt x="578976" y="23558"/>
                </a:lnTo>
                <a:close/>
              </a:path>
              <a:path w="743585" h="279400">
                <a:moveTo>
                  <a:pt x="187832" y="226504"/>
                </a:moveTo>
                <a:lnTo>
                  <a:pt x="101980" y="226504"/>
                </a:lnTo>
                <a:lnTo>
                  <a:pt x="101980" y="273799"/>
                </a:lnTo>
                <a:lnTo>
                  <a:pt x="187832" y="273799"/>
                </a:lnTo>
                <a:lnTo>
                  <a:pt x="187832" y="226504"/>
                </a:lnTo>
                <a:close/>
              </a:path>
              <a:path w="743585" h="279400">
                <a:moveTo>
                  <a:pt x="187832" y="5143"/>
                </a:moveTo>
                <a:lnTo>
                  <a:pt x="74167" y="5143"/>
                </a:lnTo>
                <a:lnTo>
                  <a:pt x="0" y="180708"/>
                </a:lnTo>
                <a:lnTo>
                  <a:pt x="0" y="226504"/>
                </a:lnTo>
                <a:lnTo>
                  <a:pt x="212343" y="226504"/>
                </a:lnTo>
                <a:lnTo>
                  <a:pt x="212343" y="180708"/>
                </a:lnTo>
                <a:lnTo>
                  <a:pt x="64007" y="180708"/>
                </a:lnTo>
                <a:lnTo>
                  <a:pt x="92529" y="94954"/>
                </a:lnTo>
                <a:lnTo>
                  <a:pt x="101980" y="66370"/>
                </a:lnTo>
                <a:lnTo>
                  <a:pt x="187832" y="66370"/>
                </a:lnTo>
                <a:lnTo>
                  <a:pt x="187832" y="5143"/>
                </a:lnTo>
                <a:close/>
              </a:path>
              <a:path w="743585" h="279400">
                <a:moveTo>
                  <a:pt x="187832" y="66370"/>
                </a:moveTo>
                <a:lnTo>
                  <a:pt x="101980" y="66370"/>
                </a:lnTo>
                <a:lnTo>
                  <a:pt x="101980" y="180708"/>
                </a:lnTo>
                <a:lnTo>
                  <a:pt x="187832" y="180708"/>
                </a:lnTo>
                <a:lnTo>
                  <a:pt x="187832" y="66370"/>
                </a:lnTo>
                <a:close/>
              </a:path>
              <a:path w="743585" h="279400">
                <a:moveTo>
                  <a:pt x="330073" y="0"/>
                </a:moveTo>
                <a:lnTo>
                  <a:pt x="283906" y="6247"/>
                </a:lnTo>
                <a:lnTo>
                  <a:pt x="243623" y="31899"/>
                </a:lnTo>
                <a:lnTo>
                  <a:pt x="230880" y="78732"/>
                </a:lnTo>
                <a:lnTo>
                  <a:pt x="230377" y="96075"/>
                </a:lnTo>
                <a:lnTo>
                  <a:pt x="230377" y="189826"/>
                </a:lnTo>
                <a:lnTo>
                  <a:pt x="235457" y="231228"/>
                </a:lnTo>
                <a:lnTo>
                  <a:pt x="259274" y="261543"/>
                </a:lnTo>
                <a:lnTo>
                  <a:pt x="296078" y="275813"/>
                </a:lnTo>
                <a:lnTo>
                  <a:pt x="336423" y="278942"/>
                </a:lnTo>
                <a:lnTo>
                  <a:pt x="347852" y="278609"/>
                </a:lnTo>
                <a:lnTo>
                  <a:pt x="387863" y="270552"/>
                </a:lnTo>
                <a:lnTo>
                  <a:pt x="422163" y="243636"/>
                </a:lnTo>
                <a:lnTo>
                  <a:pt x="425657" y="237616"/>
                </a:lnTo>
                <a:lnTo>
                  <a:pt x="325119" y="237616"/>
                </a:lnTo>
                <a:lnTo>
                  <a:pt x="321055" y="236016"/>
                </a:lnTo>
                <a:lnTo>
                  <a:pt x="316265" y="206590"/>
                </a:lnTo>
                <a:lnTo>
                  <a:pt x="316307" y="69689"/>
                </a:lnTo>
                <a:lnTo>
                  <a:pt x="325627" y="41313"/>
                </a:lnTo>
                <a:lnTo>
                  <a:pt x="424782" y="41313"/>
                </a:lnTo>
                <a:lnTo>
                  <a:pt x="423275" y="38371"/>
                </a:lnTo>
                <a:lnTo>
                  <a:pt x="391070" y="11780"/>
                </a:lnTo>
                <a:lnTo>
                  <a:pt x="343810" y="481"/>
                </a:lnTo>
                <a:lnTo>
                  <a:pt x="330073" y="0"/>
                </a:lnTo>
                <a:close/>
              </a:path>
              <a:path w="743585" h="279400">
                <a:moveTo>
                  <a:pt x="424782" y="41313"/>
                </a:moveTo>
                <a:lnTo>
                  <a:pt x="338454" y="41313"/>
                </a:lnTo>
                <a:lnTo>
                  <a:pt x="342645" y="43116"/>
                </a:lnTo>
                <a:lnTo>
                  <a:pt x="344424" y="46710"/>
                </a:lnTo>
                <a:lnTo>
                  <a:pt x="345590" y="50406"/>
                </a:lnTo>
                <a:lnTo>
                  <a:pt x="346424" y="56103"/>
                </a:lnTo>
                <a:lnTo>
                  <a:pt x="346918" y="63715"/>
                </a:lnTo>
                <a:lnTo>
                  <a:pt x="346975" y="212066"/>
                </a:lnTo>
                <a:lnTo>
                  <a:pt x="346900" y="215585"/>
                </a:lnTo>
                <a:lnTo>
                  <a:pt x="337947" y="237616"/>
                </a:lnTo>
                <a:lnTo>
                  <a:pt x="425657" y="237616"/>
                </a:lnTo>
                <a:lnTo>
                  <a:pt x="432681" y="199911"/>
                </a:lnTo>
                <a:lnTo>
                  <a:pt x="432942" y="96075"/>
                </a:lnTo>
                <a:lnTo>
                  <a:pt x="432702" y="81844"/>
                </a:lnTo>
                <a:lnTo>
                  <a:pt x="431974" y="69689"/>
                </a:lnTo>
                <a:lnTo>
                  <a:pt x="430746" y="59608"/>
                </a:lnTo>
                <a:lnTo>
                  <a:pt x="429005" y="51600"/>
                </a:lnTo>
                <a:lnTo>
                  <a:pt x="426575" y="44811"/>
                </a:lnTo>
                <a:lnTo>
                  <a:pt x="424782" y="413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2174748" y="3218688"/>
            <a:ext cx="774700" cy="2543810"/>
            <a:chOff x="2174748" y="3218688"/>
            <a:chExt cx="774700" cy="2543810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81453" y="5608751"/>
              <a:ext cx="106807" cy="835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74748" y="3218688"/>
              <a:ext cx="774192" cy="254355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99132" y="3915156"/>
              <a:ext cx="743712" cy="123291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21865" y="3242691"/>
              <a:ext cx="679450" cy="244965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221865" y="3242691"/>
              <a:ext cx="679450" cy="2449830"/>
            </a:xfrm>
            <a:custGeom>
              <a:avLst/>
              <a:gdLst/>
              <a:ahLst/>
              <a:cxnLst/>
              <a:rect l="l" t="t" r="r" b="b"/>
              <a:pathLst>
                <a:path w="679450" h="2449829">
                  <a:moveTo>
                    <a:pt x="0" y="113284"/>
                  </a:moveTo>
                  <a:lnTo>
                    <a:pt x="8893" y="69222"/>
                  </a:lnTo>
                  <a:lnTo>
                    <a:pt x="33147" y="33210"/>
                  </a:lnTo>
                  <a:lnTo>
                    <a:pt x="69115" y="8913"/>
                  </a:lnTo>
                  <a:lnTo>
                    <a:pt x="113157" y="0"/>
                  </a:lnTo>
                  <a:lnTo>
                    <a:pt x="566293" y="0"/>
                  </a:lnTo>
                  <a:lnTo>
                    <a:pt x="610334" y="8913"/>
                  </a:lnTo>
                  <a:lnTo>
                    <a:pt x="646303" y="33210"/>
                  </a:lnTo>
                  <a:lnTo>
                    <a:pt x="670556" y="69222"/>
                  </a:lnTo>
                  <a:lnTo>
                    <a:pt x="679450" y="113284"/>
                  </a:lnTo>
                  <a:lnTo>
                    <a:pt x="679450" y="2336419"/>
                  </a:lnTo>
                  <a:lnTo>
                    <a:pt x="670556" y="2380488"/>
                  </a:lnTo>
                  <a:lnTo>
                    <a:pt x="646303" y="2416481"/>
                  </a:lnTo>
                  <a:lnTo>
                    <a:pt x="610334" y="2440751"/>
                  </a:lnTo>
                  <a:lnTo>
                    <a:pt x="566293" y="2449652"/>
                  </a:lnTo>
                  <a:lnTo>
                    <a:pt x="113157" y="2449652"/>
                  </a:lnTo>
                  <a:lnTo>
                    <a:pt x="69115" y="2440751"/>
                  </a:lnTo>
                  <a:lnTo>
                    <a:pt x="33147" y="2416481"/>
                  </a:lnTo>
                  <a:lnTo>
                    <a:pt x="8893" y="2380488"/>
                  </a:lnTo>
                  <a:lnTo>
                    <a:pt x="0" y="2336419"/>
                  </a:lnTo>
                  <a:lnTo>
                    <a:pt x="0" y="113284"/>
                  </a:lnTo>
                  <a:close/>
                </a:path>
              </a:pathLst>
            </a:custGeom>
            <a:ln w="9525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381250" y="3958183"/>
            <a:ext cx="361950" cy="9690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0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r>
              <a:rPr sz="20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</a:t>
            </a:r>
            <a:r>
              <a:rPr sz="20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52070" marR="46990">
              <a:lnSpc>
                <a:spcPts val="2240"/>
              </a:lnSpc>
              <a:spcBef>
                <a:spcPts val="400"/>
              </a:spcBef>
            </a:pPr>
            <a:r>
              <a:rPr sz="20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 钟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074665" y="6084874"/>
            <a:ext cx="743585" cy="279400"/>
          </a:xfrm>
          <a:custGeom>
            <a:avLst/>
            <a:gdLst/>
            <a:ahLst/>
            <a:cxnLst/>
            <a:rect l="l" t="t" r="r" b="b"/>
            <a:pathLst>
              <a:path w="743585" h="279400">
                <a:moveTo>
                  <a:pt x="683006" y="0"/>
                </a:moveTo>
                <a:lnTo>
                  <a:pt x="650239" y="0"/>
                </a:lnTo>
                <a:lnTo>
                  <a:pt x="513714" y="278942"/>
                </a:lnTo>
                <a:lnTo>
                  <a:pt x="546735" y="278942"/>
                </a:lnTo>
                <a:lnTo>
                  <a:pt x="683006" y="0"/>
                </a:lnTo>
                <a:close/>
              </a:path>
              <a:path w="743585" h="279400">
                <a:moveTo>
                  <a:pt x="677799" y="129755"/>
                </a:moveTo>
                <a:lnTo>
                  <a:pt x="633680" y="139061"/>
                </a:lnTo>
                <a:lnTo>
                  <a:pt x="614934" y="180708"/>
                </a:lnTo>
                <a:lnTo>
                  <a:pt x="614934" y="229158"/>
                </a:lnTo>
                <a:lnTo>
                  <a:pt x="629920" y="265836"/>
                </a:lnTo>
                <a:lnTo>
                  <a:pt x="668593" y="276213"/>
                </a:lnTo>
                <a:lnTo>
                  <a:pt x="681482" y="276618"/>
                </a:lnTo>
                <a:lnTo>
                  <a:pt x="692814" y="276197"/>
                </a:lnTo>
                <a:lnTo>
                  <a:pt x="729488" y="265417"/>
                </a:lnTo>
                <a:lnTo>
                  <a:pt x="739199" y="252882"/>
                </a:lnTo>
                <a:lnTo>
                  <a:pt x="675132" y="252882"/>
                </a:lnTo>
                <a:lnTo>
                  <a:pt x="672592" y="252107"/>
                </a:lnTo>
                <a:lnTo>
                  <a:pt x="670560" y="249021"/>
                </a:lnTo>
                <a:lnTo>
                  <a:pt x="670051" y="244424"/>
                </a:lnTo>
                <a:lnTo>
                  <a:pt x="670063" y="162013"/>
                </a:lnTo>
                <a:lnTo>
                  <a:pt x="670560" y="157746"/>
                </a:lnTo>
                <a:lnTo>
                  <a:pt x="671753" y="155892"/>
                </a:lnTo>
                <a:lnTo>
                  <a:pt x="672719" y="154203"/>
                </a:lnTo>
                <a:lnTo>
                  <a:pt x="675259" y="153327"/>
                </a:lnTo>
                <a:lnTo>
                  <a:pt x="738551" y="153327"/>
                </a:lnTo>
                <a:lnTo>
                  <a:pt x="738124" y="152323"/>
                </a:lnTo>
                <a:lnTo>
                  <a:pt x="700182" y="131419"/>
                </a:lnTo>
                <a:lnTo>
                  <a:pt x="689586" y="130172"/>
                </a:lnTo>
                <a:lnTo>
                  <a:pt x="677799" y="129755"/>
                </a:lnTo>
                <a:close/>
              </a:path>
              <a:path w="743585" h="279400">
                <a:moveTo>
                  <a:pt x="738551" y="153327"/>
                </a:moveTo>
                <a:lnTo>
                  <a:pt x="683260" y="153327"/>
                </a:lnTo>
                <a:lnTo>
                  <a:pt x="685800" y="154177"/>
                </a:lnTo>
                <a:lnTo>
                  <a:pt x="686741" y="155981"/>
                </a:lnTo>
                <a:lnTo>
                  <a:pt x="687691" y="157583"/>
                </a:lnTo>
                <a:lnTo>
                  <a:pt x="688086" y="162013"/>
                </a:lnTo>
                <a:lnTo>
                  <a:pt x="688086" y="244424"/>
                </a:lnTo>
                <a:lnTo>
                  <a:pt x="687578" y="248602"/>
                </a:lnTo>
                <a:lnTo>
                  <a:pt x="686688" y="250316"/>
                </a:lnTo>
                <a:lnTo>
                  <a:pt x="685673" y="252031"/>
                </a:lnTo>
                <a:lnTo>
                  <a:pt x="683133" y="252882"/>
                </a:lnTo>
                <a:lnTo>
                  <a:pt x="739199" y="252882"/>
                </a:lnTo>
                <a:lnTo>
                  <a:pt x="743204" y="180708"/>
                </a:lnTo>
                <a:lnTo>
                  <a:pt x="742892" y="171776"/>
                </a:lnTo>
                <a:lnTo>
                  <a:pt x="741949" y="164068"/>
                </a:lnTo>
                <a:lnTo>
                  <a:pt x="740364" y="157583"/>
                </a:lnTo>
                <a:lnTo>
                  <a:pt x="738551" y="153327"/>
                </a:lnTo>
                <a:close/>
              </a:path>
              <a:path w="743585" h="279400">
                <a:moveTo>
                  <a:pt x="516255" y="0"/>
                </a:moveTo>
                <a:lnTo>
                  <a:pt x="472118" y="9181"/>
                </a:lnTo>
                <a:lnTo>
                  <a:pt x="453389" y="50939"/>
                </a:lnTo>
                <a:lnTo>
                  <a:pt x="453389" y="99225"/>
                </a:lnTo>
                <a:lnTo>
                  <a:pt x="468375" y="136042"/>
                </a:lnTo>
                <a:lnTo>
                  <a:pt x="506958" y="146285"/>
                </a:lnTo>
                <a:lnTo>
                  <a:pt x="519938" y="146684"/>
                </a:lnTo>
                <a:lnTo>
                  <a:pt x="531270" y="146265"/>
                </a:lnTo>
                <a:lnTo>
                  <a:pt x="567944" y="135483"/>
                </a:lnTo>
                <a:lnTo>
                  <a:pt x="577623" y="123126"/>
                </a:lnTo>
                <a:lnTo>
                  <a:pt x="513461" y="123126"/>
                </a:lnTo>
                <a:lnTo>
                  <a:pt x="510794" y="122351"/>
                </a:lnTo>
                <a:lnTo>
                  <a:pt x="508762" y="119252"/>
                </a:lnTo>
                <a:lnTo>
                  <a:pt x="508254" y="114604"/>
                </a:lnTo>
                <a:lnTo>
                  <a:pt x="508285" y="32080"/>
                </a:lnTo>
                <a:lnTo>
                  <a:pt x="508888" y="27990"/>
                </a:lnTo>
                <a:lnTo>
                  <a:pt x="511175" y="24447"/>
                </a:lnTo>
                <a:lnTo>
                  <a:pt x="513714" y="23558"/>
                </a:lnTo>
                <a:lnTo>
                  <a:pt x="576949" y="23558"/>
                </a:lnTo>
                <a:lnTo>
                  <a:pt x="576453" y="22402"/>
                </a:lnTo>
                <a:lnTo>
                  <a:pt x="538464" y="1638"/>
                </a:lnTo>
                <a:lnTo>
                  <a:pt x="527948" y="409"/>
                </a:lnTo>
                <a:lnTo>
                  <a:pt x="516255" y="0"/>
                </a:lnTo>
                <a:close/>
              </a:path>
              <a:path w="743585" h="279400">
                <a:moveTo>
                  <a:pt x="576949" y="23558"/>
                </a:moveTo>
                <a:lnTo>
                  <a:pt x="521716" y="23558"/>
                </a:lnTo>
                <a:lnTo>
                  <a:pt x="524256" y="24383"/>
                </a:lnTo>
                <a:lnTo>
                  <a:pt x="526010" y="27667"/>
                </a:lnTo>
                <a:lnTo>
                  <a:pt x="526066" y="27990"/>
                </a:lnTo>
                <a:lnTo>
                  <a:pt x="526542" y="32080"/>
                </a:lnTo>
                <a:lnTo>
                  <a:pt x="526535" y="114604"/>
                </a:lnTo>
                <a:lnTo>
                  <a:pt x="526034" y="118694"/>
                </a:lnTo>
                <a:lnTo>
                  <a:pt x="524891" y="120472"/>
                </a:lnTo>
                <a:lnTo>
                  <a:pt x="523875" y="122237"/>
                </a:lnTo>
                <a:lnTo>
                  <a:pt x="521462" y="123126"/>
                </a:lnTo>
                <a:lnTo>
                  <a:pt x="577623" y="123126"/>
                </a:lnTo>
                <a:lnTo>
                  <a:pt x="581660" y="50939"/>
                </a:lnTo>
                <a:lnTo>
                  <a:pt x="581328" y="41939"/>
                </a:lnTo>
                <a:lnTo>
                  <a:pt x="580342" y="34180"/>
                </a:lnTo>
                <a:lnTo>
                  <a:pt x="578713" y="27667"/>
                </a:lnTo>
                <a:lnTo>
                  <a:pt x="576949" y="23558"/>
                </a:lnTo>
                <a:close/>
              </a:path>
              <a:path w="743585" h="279400">
                <a:moveTo>
                  <a:pt x="324993" y="0"/>
                </a:moveTo>
                <a:lnTo>
                  <a:pt x="278255" y="6247"/>
                </a:lnTo>
                <a:lnTo>
                  <a:pt x="237549" y="31899"/>
                </a:lnTo>
                <a:lnTo>
                  <a:pt x="224659" y="78732"/>
                </a:lnTo>
                <a:lnTo>
                  <a:pt x="224155" y="96075"/>
                </a:lnTo>
                <a:lnTo>
                  <a:pt x="224155" y="189826"/>
                </a:lnTo>
                <a:lnTo>
                  <a:pt x="229235" y="231228"/>
                </a:lnTo>
                <a:lnTo>
                  <a:pt x="253382" y="261543"/>
                </a:lnTo>
                <a:lnTo>
                  <a:pt x="290607" y="275813"/>
                </a:lnTo>
                <a:lnTo>
                  <a:pt x="331470" y="278942"/>
                </a:lnTo>
                <a:lnTo>
                  <a:pt x="343015" y="278609"/>
                </a:lnTo>
                <a:lnTo>
                  <a:pt x="383532" y="270552"/>
                </a:lnTo>
                <a:lnTo>
                  <a:pt x="418258" y="243636"/>
                </a:lnTo>
                <a:lnTo>
                  <a:pt x="421770" y="237616"/>
                </a:lnTo>
                <a:lnTo>
                  <a:pt x="320039" y="237616"/>
                </a:lnTo>
                <a:lnTo>
                  <a:pt x="315849" y="236016"/>
                </a:lnTo>
                <a:lnTo>
                  <a:pt x="311058" y="206590"/>
                </a:lnTo>
                <a:lnTo>
                  <a:pt x="311100" y="69689"/>
                </a:lnTo>
                <a:lnTo>
                  <a:pt x="320548" y="41313"/>
                </a:lnTo>
                <a:lnTo>
                  <a:pt x="420919" y="41313"/>
                </a:lnTo>
                <a:lnTo>
                  <a:pt x="419385" y="38371"/>
                </a:lnTo>
                <a:lnTo>
                  <a:pt x="386792" y="11780"/>
                </a:lnTo>
                <a:lnTo>
                  <a:pt x="338919" y="481"/>
                </a:lnTo>
                <a:lnTo>
                  <a:pt x="324993" y="0"/>
                </a:lnTo>
                <a:close/>
              </a:path>
              <a:path w="743585" h="279400">
                <a:moveTo>
                  <a:pt x="420919" y="41313"/>
                </a:moveTo>
                <a:lnTo>
                  <a:pt x="333501" y="41313"/>
                </a:lnTo>
                <a:lnTo>
                  <a:pt x="337693" y="43116"/>
                </a:lnTo>
                <a:lnTo>
                  <a:pt x="339598" y="46710"/>
                </a:lnTo>
                <a:lnTo>
                  <a:pt x="340764" y="50406"/>
                </a:lnTo>
                <a:lnTo>
                  <a:pt x="341598" y="56103"/>
                </a:lnTo>
                <a:lnTo>
                  <a:pt x="342092" y="63715"/>
                </a:lnTo>
                <a:lnTo>
                  <a:pt x="342149" y="212066"/>
                </a:lnTo>
                <a:lnTo>
                  <a:pt x="342074" y="215585"/>
                </a:lnTo>
                <a:lnTo>
                  <a:pt x="332994" y="237616"/>
                </a:lnTo>
                <a:lnTo>
                  <a:pt x="421770" y="237616"/>
                </a:lnTo>
                <a:lnTo>
                  <a:pt x="428869" y="199911"/>
                </a:lnTo>
                <a:lnTo>
                  <a:pt x="429133" y="96075"/>
                </a:lnTo>
                <a:lnTo>
                  <a:pt x="428892" y="81844"/>
                </a:lnTo>
                <a:lnTo>
                  <a:pt x="428164" y="69689"/>
                </a:lnTo>
                <a:lnTo>
                  <a:pt x="426936" y="59608"/>
                </a:lnTo>
                <a:lnTo>
                  <a:pt x="425196" y="51600"/>
                </a:lnTo>
                <a:lnTo>
                  <a:pt x="422743" y="44811"/>
                </a:lnTo>
                <a:lnTo>
                  <a:pt x="420919" y="41313"/>
                </a:lnTo>
                <a:close/>
              </a:path>
              <a:path w="743585" h="279400">
                <a:moveTo>
                  <a:pt x="191655" y="41313"/>
                </a:moveTo>
                <a:lnTo>
                  <a:pt x="104012" y="41313"/>
                </a:lnTo>
                <a:lnTo>
                  <a:pt x="108966" y="43116"/>
                </a:lnTo>
                <a:lnTo>
                  <a:pt x="112141" y="46710"/>
                </a:lnTo>
                <a:lnTo>
                  <a:pt x="115443" y="50304"/>
                </a:lnTo>
                <a:lnTo>
                  <a:pt x="117018" y="55502"/>
                </a:lnTo>
                <a:lnTo>
                  <a:pt x="117094" y="63055"/>
                </a:lnTo>
                <a:lnTo>
                  <a:pt x="116074" y="70889"/>
                </a:lnTo>
                <a:lnTo>
                  <a:pt x="88653" y="120636"/>
                </a:lnTo>
                <a:lnTo>
                  <a:pt x="38171" y="186968"/>
                </a:lnTo>
                <a:lnTo>
                  <a:pt x="0" y="235457"/>
                </a:lnTo>
                <a:lnTo>
                  <a:pt x="0" y="273799"/>
                </a:lnTo>
                <a:lnTo>
                  <a:pt x="191262" y="273799"/>
                </a:lnTo>
                <a:lnTo>
                  <a:pt x="191262" y="227990"/>
                </a:lnTo>
                <a:lnTo>
                  <a:pt x="95885" y="227990"/>
                </a:lnTo>
                <a:lnTo>
                  <a:pt x="128819" y="189869"/>
                </a:lnTo>
                <a:lnTo>
                  <a:pt x="154479" y="158964"/>
                </a:lnTo>
                <a:lnTo>
                  <a:pt x="184023" y="118808"/>
                </a:lnTo>
                <a:lnTo>
                  <a:pt x="198060" y="81721"/>
                </a:lnTo>
                <a:lnTo>
                  <a:pt x="199009" y="70027"/>
                </a:lnTo>
                <a:lnTo>
                  <a:pt x="197342" y="55502"/>
                </a:lnTo>
                <a:lnTo>
                  <a:pt x="192341" y="42292"/>
                </a:lnTo>
                <a:lnTo>
                  <a:pt x="191655" y="41313"/>
                </a:lnTo>
                <a:close/>
              </a:path>
              <a:path w="743585" h="279400">
                <a:moveTo>
                  <a:pt x="93980" y="0"/>
                </a:moveTo>
                <a:lnTo>
                  <a:pt x="48513" y="6464"/>
                </a:lnTo>
                <a:lnTo>
                  <a:pt x="12422" y="31884"/>
                </a:lnTo>
                <a:lnTo>
                  <a:pt x="170" y="76095"/>
                </a:lnTo>
                <a:lnTo>
                  <a:pt x="0" y="96570"/>
                </a:lnTo>
                <a:lnTo>
                  <a:pt x="77850" y="96570"/>
                </a:lnTo>
                <a:lnTo>
                  <a:pt x="77850" y="59181"/>
                </a:lnTo>
                <a:lnTo>
                  <a:pt x="79501" y="51269"/>
                </a:lnTo>
                <a:lnTo>
                  <a:pt x="85851" y="43306"/>
                </a:lnTo>
                <a:lnTo>
                  <a:pt x="90805" y="41313"/>
                </a:lnTo>
                <a:lnTo>
                  <a:pt x="191655" y="41313"/>
                </a:lnTo>
                <a:lnTo>
                  <a:pt x="184007" y="30399"/>
                </a:lnTo>
                <a:lnTo>
                  <a:pt x="172338" y="19824"/>
                </a:lnTo>
                <a:lnTo>
                  <a:pt x="157505" y="11149"/>
                </a:lnTo>
                <a:lnTo>
                  <a:pt x="139493" y="4954"/>
                </a:lnTo>
                <a:lnTo>
                  <a:pt x="118314" y="1238"/>
                </a:lnTo>
                <a:lnTo>
                  <a:pt x="939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5116067" y="4742688"/>
            <a:ext cx="774700" cy="1118870"/>
            <a:chOff x="5116067" y="4742688"/>
            <a:chExt cx="774700" cy="1118870"/>
          </a:xfrm>
        </p:grpSpPr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16067" y="4770120"/>
              <a:ext cx="774191" cy="99212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72455" y="4742688"/>
              <a:ext cx="678179" cy="111861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163184" y="4795139"/>
              <a:ext cx="679576" cy="89720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163184" y="4795139"/>
              <a:ext cx="680085" cy="897255"/>
            </a:xfrm>
            <a:custGeom>
              <a:avLst/>
              <a:gdLst/>
              <a:ahLst/>
              <a:cxnLst/>
              <a:rect l="l" t="t" r="r" b="b"/>
              <a:pathLst>
                <a:path w="680085" h="897254">
                  <a:moveTo>
                    <a:pt x="0" y="113284"/>
                  </a:moveTo>
                  <a:lnTo>
                    <a:pt x="8913" y="69169"/>
                  </a:lnTo>
                  <a:lnTo>
                    <a:pt x="33210" y="33162"/>
                  </a:lnTo>
                  <a:lnTo>
                    <a:pt x="69222" y="8895"/>
                  </a:lnTo>
                  <a:lnTo>
                    <a:pt x="113284" y="0"/>
                  </a:lnTo>
                  <a:lnTo>
                    <a:pt x="566292" y="0"/>
                  </a:lnTo>
                  <a:lnTo>
                    <a:pt x="610407" y="8895"/>
                  </a:lnTo>
                  <a:lnTo>
                    <a:pt x="646414" y="33162"/>
                  </a:lnTo>
                  <a:lnTo>
                    <a:pt x="670681" y="69169"/>
                  </a:lnTo>
                  <a:lnTo>
                    <a:pt x="679576" y="113284"/>
                  </a:lnTo>
                  <a:lnTo>
                    <a:pt x="679576" y="783971"/>
                  </a:lnTo>
                  <a:lnTo>
                    <a:pt x="670681" y="828040"/>
                  </a:lnTo>
                  <a:lnTo>
                    <a:pt x="646414" y="864033"/>
                  </a:lnTo>
                  <a:lnTo>
                    <a:pt x="610407" y="888303"/>
                  </a:lnTo>
                  <a:lnTo>
                    <a:pt x="566292" y="897204"/>
                  </a:lnTo>
                  <a:lnTo>
                    <a:pt x="113284" y="897204"/>
                  </a:lnTo>
                  <a:lnTo>
                    <a:pt x="69222" y="888303"/>
                  </a:lnTo>
                  <a:lnTo>
                    <a:pt x="33210" y="864033"/>
                  </a:lnTo>
                  <a:lnTo>
                    <a:pt x="8913" y="828040"/>
                  </a:lnTo>
                  <a:lnTo>
                    <a:pt x="0" y="783971"/>
                  </a:lnTo>
                  <a:lnTo>
                    <a:pt x="0" y="113284"/>
                  </a:lnTo>
                  <a:close/>
                </a:path>
              </a:pathLst>
            </a:custGeom>
            <a:ln w="9525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339841" y="4782692"/>
            <a:ext cx="327660" cy="87630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8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6</a:t>
            </a:r>
            <a:r>
              <a:rPr sz="18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-8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48895" marR="41275">
              <a:lnSpc>
                <a:spcPts val="2020"/>
              </a:lnSpc>
              <a:spcBef>
                <a:spcPts val="365"/>
              </a:spcBef>
            </a:pPr>
            <a:r>
              <a:rPr sz="18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 钟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487667" y="5478779"/>
            <a:ext cx="561340" cy="262255"/>
            <a:chOff x="6487667" y="5478779"/>
            <a:chExt cx="561340" cy="262255"/>
          </a:xfrm>
        </p:grpSpPr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87667" y="5478779"/>
              <a:ext cx="560832" cy="26212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35546" y="5503671"/>
              <a:ext cx="465581" cy="16718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535546" y="5503671"/>
              <a:ext cx="466090" cy="167640"/>
            </a:xfrm>
            <a:custGeom>
              <a:avLst/>
              <a:gdLst/>
              <a:ahLst/>
              <a:cxnLst/>
              <a:rect l="l" t="t" r="r" b="b"/>
              <a:pathLst>
                <a:path w="466090" h="167639">
                  <a:moveTo>
                    <a:pt x="0" y="27939"/>
                  </a:moveTo>
                  <a:lnTo>
                    <a:pt x="2204" y="17091"/>
                  </a:lnTo>
                  <a:lnTo>
                    <a:pt x="8207" y="8207"/>
                  </a:lnTo>
                  <a:lnTo>
                    <a:pt x="17091" y="2204"/>
                  </a:lnTo>
                  <a:lnTo>
                    <a:pt x="27939" y="0"/>
                  </a:lnTo>
                  <a:lnTo>
                    <a:pt x="437769" y="0"/>
                  </a:lnTo>
                  <a:lnTo>
                    <a:pt x="448597" y="2204"/>
                  </a:lnTo>
                  <a:lnTo>
                    <a:pt x="457438" y="8207"/>
                  </a:lnTo>
                  <a:lnTo>
                    <a:pt x="463397" y="17091"/>
                  </a:lnTo>
                  <a:lnTo>
                    <a:pt x="465581" y="27939"/>
                  </a:lnTo>
                  <a:lnTo>
                    <a:pt x="465581" y="139331"/>
                  </a:lnTo>
                  <a:lnTo>
                    <a:pt x="463397" y="150171"/>
                  </a:lnTo>
                  <a:lnTo>
                    <a:pt x="457438" y="159024"/>
                  </a:lnTo>
                  <a:lnTo>
                    <a:pt x="448597" y="164993"/>
                  </a:lnTo>
                  <a:lnTo>
                    <a:pt x="437769" y="167182"/>
                  </a:lnTo>
                  <a:lnTo>
                    <a:pt x="27939" y="167182"/>
                  </a:lnTo>
                  <a:lnTo>
                    <a:pt x="17091" y="164993"/>
                  </a:lnTo>
                  <a:lnTo>
                    <a:pt x="8207" y="159024"/>
                  </a:lnTo>
                  <a:lnTo>
                    <a:pt x="2204" y="150171"/>
                  </a:lnTo>
                  <a:lnTo>
                    <a:pt x="0" y="139331"/>
                  </a:lnTo>
                  <a:lnTo>
                    <a:pt x="0" y="2793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6513576" y="6084633"/>
            <a:ext cx="673100" cy="279400"/>
          </a:xfrm>
          <a:custGeom>
            <a:avLst/>
            <a:gdLst/>
            <a:ahLst/>
            <a:cxnLst/>
            <a:rect l="l" t="t" r="r" b="b"/>
            <a:pathLst>
              <a:path w="673100" h="279400">
                <a:moveTo>
                  <a:pt x="594614" y="0"/>
                </a:moveTo>
                <a:lnTo>
                  <a:pt x="552323" y="0"/>
                </a:lnTo>
                <a:lnTo>
                  <a:pt x="449379" y="162128"/>
                </a:lnTo>
                <a:lnTo>
                  <a:pt x="375284" y="278942"/>
                </a:lnTo>
                <a:lnTo>
                  <a:pt x="418210" y="278942"/>
                </a:lnTo>
                <a:lnTo>
                  <a:pt x="594614" y="0"/>
                </a:lnTo>
                <a:close/>
              </a:path>
              <a:path w="673100" h="279400">
                <a:moveTo>
                  <a:pt x="588009" y="129768"/>
                </a:moveTo>
                <a:lnTo>
                  <a:pt x="550058" y="133176"/>
                </a:lnTo>
                <a:lnTo>
                  <a:pt x="513333" y="151422"/>
                </a:lnTo>
                <a:lnTo>
                  <a:pt x="506602" y="180708"/>
                </a:lnTo>
                <a:lnTo>
                  <a:pt x="506602" y="229158"/>
                </a:lnTo>
                <a:lnTo>
                  <a:pt x="529832" y="266761"/>
                </a:lnTo>
                <a:lnTo>
                  <a:pt x="576038" y="276214"/>
                </a:lnTo>
                <a:lnTo>
                  <a:pt x="592708" y="276618"/>
                </a:lnTo>
                <a:lnTo>
                  <a:pt x="607452" y="276199"/>
                </a:lnTo>
                <a:lnTo>
                  <a:pt x="651091" y="266388"/>
                </a:lnTo>
                <a:lnTo>
                  <a:pt x="667569" y="252895"/>
                </a:lnTo>
                <a:lnTo>
                  <a:pt x="584580" y="252895"/>
                </a:lnTo>
                <a:lnTo>
                  <a:pt x="581151" y="252120"/>
                </a:lnTo>
                <a:lnTo>
                  <a:pt x="578612" y="249021"/>
                </a:lnTo>
                <a:lnTo>
                  <a:pt x="577976" y="244436"/>
                </a:lnTo>
                <a:lnTo>
                  <a:pt x="577993" y="162013"/>
                </a:lnTo>
                <a:lnTo>
                  <a:pt x="578612" y="157759"/>
                </a:lnTo>
                <a:lnTo>
                  <a:pt x="581405" y="154216"/>
                </a:lnTo>
                <a:lnTo>
                  <a:pt x="584580" y="153327"/>
                </a:lnTo>
                <a:lnTo>
                  <a:pt x="666775" y="153327"/>
                </a:lnTo>
                <a:lnTo>
                  <a:pt x="666242" y="152336"/>
                </a:lnTo>
                <a:lnTo>
                  <a:pt x="629158" y="133497"/>
                </a:lnTo>
                <a:lnTo>
                  <a:pt x="603250" y="130182"/>
                </a:lnTo>
                <a:lnTo>
                  <a:pt x="588009" y="129768"/>
                </a:lnTo>
                <a:close/>
              </a:path>
              <a:path w="673100" h="279400">
                <a:moveTo>
                  <a:pt x="666775" y="153327"/>
                </a:moveTo>
                <a:lnTo>
                  <a:pt x="594995" y="153327"/>
                </a:lnTo>
                <a:lnTo>
                  <a:pt x="598297" y="154190"/>
                </a:lnTo>
                <a:lnTo>
                  <a:pt x="599567" y="155905"/>
                </a:lnTo>
                <a:lnTo>
                  <a:pt x="600693" y="157594"/>
                </a:lnTo>
                <a:lnTo>
                  <a:pt x="601345" y="162013"/>
                </a:lnTo>
                <a:lnTo>
                  <a:pt x="601345" y="244436"/>
                </a:lnTo>
                <a:lnTo>
                  <a:pt x="600709" y="248602"/>
                </a:lnTo>
                <a:lnTo>
                  <a:pt x="598170" y="252031"/>
                </a:lnTo>
                <a:lnTo>
                  <a:pt x="594995" y="252895"/>
                </a:lnTo>
                <a:lnTo>
                  <a:pt x="667569" y="252895"/>
                </a:lnTo>
                <a:lnTo>
                  <a:pt x="672719" y="180708"/>
                </a:lnTo>
                <a:lnTo>
                  <a:pt x="672314" y="171778"/>
                </a:lnTo>
                <a:lnTo>
                  <a:pt x="671099" y="164074"/>
                </a:lnTo>
                <a:lnTo>
                  <a:pt x="669075" y="157594"/>
                </a:lnTo>
                <a:lnTo>
                  <a:pt x="666775" y="153327"/>
                </a:lnTo>
                <a:close/>
              </a:path>
              <a:path w="673100" h="279400">
                <a:moveTo>
                  <a:pt x="378587" y="0"/>
                </a:moveTo>
                <a:lnTo>
                  <a:pt x="340635" y="3364"/>
                </a:lnTo>
                <a:lnTo>
                  <a:pt x="304038" y="21488"/>
                </a:lnTo>
                <a:lnTo>
                  <a:pt x="297179" y="50939"/>
                </a:lnTo>
                <a:lnTo>
                  <a:pt x="297179" y="99237"/>
                </a:lnTo>
                <a:lnTo>
                  <a:pt x="320355" y="136949"/>
                </a:lnTo>
                <a:lnTo>
                  <a:pt x="366523" y="146297"/>
                </a:lnTo>
                <a:lnTo>
                  <a:pt x="383285" y="146697"/>
                </a:lnTo>
                <a:lnTo>
                  <a:pt x="398029" y="146276"/>
                </a:lnTo>
                <a:lnTo>
                  <a:pt x="441668" y="136466"/>
                </a:lnTo>
                <a:lnTo>
                  <a:pt x="458111" y="123126"/>
                </a:lnTo>
                <a:lnTo>
                  <a:pt x="374903" y="123126"/>
                </a:lnTo>
                <a:lnTo>
                  <a:pt x="371475" y="122351"/>
                </a:lnTo>
                <a:lnTo>
                  <a:pt x="368934" y="119252"/>
                </a:lnTo>
                <a:lnTo>
                  <a:pt x="368300" y="114604"/>
                </a:lnTo>
                <a:lnTo>
                  <a:pt x="368333" y="32080"/>
                </a:lnTo>
                <a:lnTo>
                  <a:pt x="368934" y="27990"/>
                </a:lnTo>
                <a:lnTo>
                  <a:pt x="371982" y="24447"/>
                </a:lnTo>
                <a:lnTo>
                  <a:pt x="375284" y="23571"/>
                </a:lnTo>
                <a:lnTo>
                  <a:pt x="457336" y="23571"/>
                </a:lnTo>
                <a:lnTo>
                  <a:pt x="456692" y="22402"/>
                </a:lnTo>
                <a:lnTo>
                  <a:pt x="419502" y="3686"/>
                </a:lnTo>
                <a:lnTo>
                  <a:pt x="393733" y="409"/>
                </a:lnTo>
                <a:lnTo>
                  <a:pt x="378587" y="0"/>
                </a:lnTo>
                <a:close/>
              </a:path>
              <a:path w="673100" h="279400">
                <a:moveTo>
                  <a:pt x="457336" y="23571"/>
                </a:moveTo>
                <a:lnTo>
                  <a:pt x="385572" y="23571"/>
                </a:lnTo>
                <a:lnTo>
                  <a:pt x="388874" y="24396"/>
                </a:lnTo>
                <a:lnTo>
                  <a:pt x="390144" y="26060"/>
                </a:lnTo>
                <a:lnTo>
                  <a:pt x="391260" y="27672"/>
                </a:lnTo>
                <a:lnTo>
                  <a:pt x="391327" y="27990"/>
                </a:lnTo>
                <a:lnTo>
                  <a:pt x="391922" y="32080"/>
                </a:lnTo>
                <a:lnTo>
                  <a:pt x="391914" y="114604"/>
                </a:lnTo>
                <a:lnTo>
                  <a:pt x="391287" y="118706"/>
                </a:lnTo>
                <a:lnTo>
                  <a:pt x="388493" y="122250"/>
                </a:lnTo>
                <a:lnTo>
                  <a:pt x="385318" y="123126"/>
                </a:lnTo>
                <a:lnTo>
                  <a:pt x="458111" y="123126"/>
                </a:lnTo>
                <a:lnTo>
                  <a:pt x="463296" y="50939"/>
                </a:lnTo>
                <a:lnTo>
                  <a:pt x="462889" y="41940"/>
                </a:lnTo>
                <a:lnTo>
                  <a:pt x="461660" y="34185"/>
                </a:lnTo>
                <a:lnTo>
                  <a:pt x="459599" y="27672"/>
                </a:lnTo>
                <a:lnTo>
                  <a:pt x="457336" y="23571"/>
                </a:lnTo>
                <a:close/>
              </a:path>
              <a:path w="673100" h="279400">
                <a:moveTo>
                  <a:pt x="130682" y="0"/>
                </a:moveTo>
                <a:lnTo>
                  <a:pt x="88677" y="2781"/>
                </a:lnTo>
                <a:lnTo>
                  <a:pt x="38742" y="17135"/>
                </a:lnTo>
                <a:lnTo>
                  <a:pt x="6000" y="51025"/>
                </a:lnTo>
                <a:lnTo>
                  <a:pt x="0" y="96075"/>
                </a:lnTo>
                <a:lnTo>
                  <a:pt x="0" y="189839"/>
                </a:lnTo>
                <a:lnTo>
                  <a:pt x="6603" y="231241"/>
                </a:lnTo>
                <a:lnTo>
                  <a:pt x="37877" y="261550"/>
                </a:lnTo>
                <a:lnTo>
                  <a:pt x="86147" y="275819"/>
                </a:lnTo>
                <a:lnTo>
                  <a:pt x="139065" y="278942"/>
                </a:lnTo>
                <a:lnTo>
                  <a:pt x="154041" y="278611"/>
                </a:lnTo>
                <a:lnTo>
                  <a:pt x="194564" y="273634"/>
                </a:lnTo>
                <a:lnTo>
                  <a:pt x="236981" y="256209"/>
                </a:lnTo>
                <a:lnTo>
                  <a:pt x="256108" y="237629"/>
                </a:lnTo>
                <a:lnTo>
                  <a:pt x="124332" y="237629"/>
                </a:lnTo>
                <a:lnTo>
                  <a:pt x="118872" y="236016"/>
                </a:lnTo>
                <a:lnTo>
                  <a:pt x="112693" y="206590"/>
                </a:lnTo>
                <a:lnTo>
                  <a:pt x="112746" y="69696"/>
                </a:lnTo>
                <a:lnTo>
                  <a:pt x="124841" y="41325"/>
                </a:lnTo>
                <a:lnTo>
                  <a:pt x="255034" y="41325"/>
                </a:lnTo>
                <a:lnTo>
                  <a:pt x="253047" y="38374"/>
                </a:lnTo>
                <a:lnTo>
                  <a:pt x="210843" y="11791"/>
                </a:lnTo>
                <a:lnTo>
                  <a:pt x="165846" y="1931"/>
                </a:lnTo>
                <a:lnTo>
                  <a:pt x="148758" y="483"/>
                </a:lnTo>
                <a:lnTo>
                  <a:pt x="130682" y="0"/>
                </a:lnTo>
                <a:close/>
              </a:path>
              <a:path w="673100" h="279400">
                <a:moveTo>
                  <a:pt x="255034" y="41325"/>
                </a:moveTo>
                <a:lnTo>
                  <a:pt x="141858" y="41325"/>
                </a:lnTo>
                <a:lnTo>
                  <a:pt x="147193" y="43116"/>
                </a:lnTo>
                <a:lnTo>
                  <a:pt x="149605" y="46710"/>
                </a:lnTo>
                <a:lnTo>
                  <a:pt x="153034" y="206590"/>
                </a:lnTo>
                <a:lnTo>
                  <a:pt x="152794" y="215585"/>
                </a:lnTo>
                <a:lnTo>
                  <a:pt x="141097" y="237629"/>
                </a:lnTo>
                <a:lnTo>
                  <a:pt x="256108" y="237629"/>
                </a:lnTo>
                <a:lnTo>
                  <a:pt x="265328" y="199917"/>
                </a:lnTo>
                <a:lnTo>
                  <a:pt x="265683" y="96075"/>
                </a:lnTo>
                <a:lnTo>
                  <a:pt x="265372" y="81850"/>
                </a:lnTo>
                <a:lnTo>
                  <a:pt x="264429" y="69696"/>
                </a:lnTo>
                <a:lnTo>
                  <a:pt x="262844" y="59615"/>
                </a:lnTo>
                <a:lnTo>
                  <a:pt x="260603" y="51612"/>
                </a:lnTo>
                <a:lnTo>
                  <a:pt x="257385" y="44816"/>
                </a:lnTo>
                <a:lnTo>
                  <a:pt x="255034" y="413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7535036" y="5676696"/>
            <a:ext cx="944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生存率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0" name="object 40"/>
          <p:cNvSpPr txBox="1">
            <a:spLocks noGrp="1"/>
          </p:cNvSpPr>
          <p:nvPr/>
        </p:nvSpPr>
        <p:spPr>
          <a:xfrm>
            <a:off x="1644269" y="345008"/>
            <a:ext cx="36957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FF0000"/>
                </a:solidFill>
              </a:rPr>
              <a:t>心肺复苏的紧迫性</a:t>
            </a:r>
          </a:p>
        </p:txBody>
      </p:sp>
      <p:sp>
        <p:nvSpPr>
          <p:cNvPr id="42" name="object 41"/>
          <p:cNvSpPr txBox="1"/>
          <p:nvPr/>
        </p:nvSpPr>
        <p:spPr>
          <a:xfrm>
            <a:off x="5667375" y="1584325"/>
            <a:ext cx="5245735" cy="151257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280"/>
              </a:spcBef>
            </a:pPr>
            <a:r>
              <a:rPr sz="32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“时间就是生命”  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复苏成功与否与开始 实施心肺复苏的时间 紧密相关！</a:t>
            </a:r>
          </a:p>
        </p:txBody>
      </p:sp>
      <p:sp>
        <p:nvSpPr>
          <p:cNvPr id="43" name="object 42"/>
          <p:cNvSpPr txBox="1"/>
          <p:nvPr/>
        </p:nvSpPr>
        <p:spPr>
          <a:xfrm>
            <a:off x="6241160" y="5157978"/>
            <a:ext cx="1171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 panose="020F0502020204030204"/>
                <a:cs typeface="Calibri" panose="020F0502020204030204"/>
              </a:rPr>
              <a:t>10</a:t>
            </a:r>
            <a:r>
              <a:rPr sz="1800" dirty="0">
                <a:latin typeface="宋体" panose="02010600030101010101" pitchFamily="2" charset="-122"/>
                <a:cs typeface="宋体" panose="02010600030101010101" pitchFamily="2" charset="-122"/>
              </a:rPr>
              <a:t>分钟以后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60017" y="343484"/>
            <a:ext cx="369570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宋体" panose="02010600030101010101" pitchFamily="2" charset="-122"/>
              </a:rPr>
              <a:t>心肺复苏操作步骤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70422" y="1671319"/>
            <a:ext cx="814069" cy="1203960"/>
            <a:chOff x="-5853" y="2278379"/>
            <a:chExt cx="814069" cy="12039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78379"/>
              <a:ext cx="807720" cy="12039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675" y="2551175"/>
              <a:ext cx="679704" cy="73609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196" y="2346832"/>
              <a:ext cx="732790" cy="1047115"/>
            </a:xfrm>
            <a:custGeom>
              <a:avLst/>
              <a:gdLst/>
              <a:ahLst/>
              <a:cxnLst/>
              <a:rect l="l" t="t" r="r" b="b"/>
              <a:pathLst>
                <a:path w="732790" h="1047114">
                  <a:moveTo>
                    <a:pt x="732623" y="0"/>
                  </a:moveTo>
                  <a:lnTo>
                    <a:pt x="366317" y="366394"/>
                  </a:lnTo>
                  <a:lnTo>
                    <a:pt x="0" y="0"/>
                  </a:lnTo>
                  <a:lnTo>
                    <a:pt x="0" y="680338"/>
                  </a:lnTo>
                  <a:lnTo>
                    <a:pt x="366317" y="1046606"/>
                  </a:lnTo>
                  <a:lnTo>
                    <a:pt x="732623" y="680338"/>
                  </a:lnTo>
                  <a:lnTo>
                    <a:pt x="732623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196" y="2346832"/>
              <a:ext cx="732790" cy="1047115"/>
            </a:xfrm>
            <a:custGeom>
              <a:avLst/>
              <a:gdLst/>
              <a:ahLst/>
              <a:cxnLst/>
              <a:rect l="l" t="t" r="r" b="b"/>
              <a:pathLst>
                <a:path w="732790" h="1047114">
                  <a:moveTo>
                    <a:pt x="732623" y="0"/>
                  </a:moveTo>
                  <a:lnTo>
                    <a:pt x="732623" y="680338"/>
                  </a:lnTo>
                  <a:lnTo>
                    <a:pt x="366317" y="1046606"/>
                  </a:lnTo>
                  <a:lnTo>
                    <a:pt x="0" y="680338"/>
                  </a:lnTo>
                  <a:lnTo>
                    <a:pt x="0" y="0"/>
                  </a:lnTo>
                  <a:lnTo>
                    <a:pt x="366317" y="366394"/>
                  </a:lnTo>
                  <a:lnTo>
                    <a:pt x="732623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66241" y="2031695"/>
            <a:ext cx="180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</a:t>
            </a:r>
            <a:endParaRPr sz="2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363598" y="1715516"/>
            <a:ext cx="3205480" cy="806450"/>
            <a:chOff x="687323" y="2322576"/>
            <a:chExt cx="3205480" cy="80645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7991" y="2322576"/>
              <a:ext cx="3057144" cy="7757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7323" y="2350008"/>
              <a:ext cx="3204972" cy="77876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45820" y="2346833"/>
              <a:ext cx="2962275" cy="680720"/>
            </a:xfrm>
            <a:custGeom>
              <a:avLst/>
              <a:gdLst/>
              <a:ahLst/>
              <a:cxnLst/>
              <a:rect l="l" t="t" r="r" b="b"/>
              <a:pathLst>
                <a:path w="2962275" h="680719">
                  <a:moveTo>
                    <a:pt x="2848660" y="0"/>
                  </a:moveTo>
                  <a:lnTo>
                    <a:pt x="0" y="0"/>
                  </a:lnTo>
                  <a:lnTo>
                    <a:pt x="0" y="680719"/>
                  </a:lnTo>
                  <a:lnTo>
                    <a:pt x="2848660" y="680719"/>
                  </a:lnTo>
                  <a:lnTo>
                    <a:pt x="2892795" y="671802"/>
                  </a:lnTo>
                  <a:lnTo>
                    <a:pt x="2928845" y="647477"/>
                  </a:lnTo>
                  <a:lnTo>
                    <a:pt x="2953156" y="611389"/>
                  </a:lnTo>
                  <a:lnTo>
                    <a:pt x="2962071" y="567181"/>
                  </a:lnTo>
                  <a:lnTo>
                    <a:pt x="2962071" y="113411"/>
                  </a:lnTo>
                  <a:lnTo>
                    <a:pt x="2953156" y="69276"/>
                  </a:lnTo>
                  <a:lnTo>
                    <a:pt x="2928845" y="33226"/>
                  </a:lnTo>
                  <a:lnTo>
                    <a:pt x="2892795" y="8915"/>
                  </a:lnTo>
                  <a:lnTo>
                    <a:pt x="284866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5820" y="2346833"/>
              <a:ext cx="2962275" cy="680720"/>
            </a:xfrm>
            <a:custGeom>
              <a:avLst/>
              <a:gdLst/>
              <a:ahLst/>
              <a:cxnLst/>
              <a:rect l="l" t="t" r="r" b="b"/>
              <a:pathLst>
                <a:path w="2962275" h="680719">
                  <a:moveTo>
                    <a:pt x="2962071" y="113411"/>
                  </a:moveTo>
                  <a:lnTo>
                    <a:pt x="2962071" y="567181"/>
                  </a:lnTo>
                  <a:lnTo>
                    <a:pt x="2953156" y="611389"/>
                  </a:lnTo>
                  <a:lnTo>
                    <a:pt x="2928845" y="647477"/>
                  </a:lnTo>
                  <a:lnTo>
                    <a:pt x="2892795" y="671802"/>
                  </a:lnTo>
                  <a:lnTo>
                    <a:pt x="2848660" y="680719"/>
                  </a:lnTo>
                  <a:lnTo>
                    <a:pt x="0" y="680719"/>
                  </a:lnTo>
                  <a:lnTo>
                    <a:pt x="0" y="0"/>
                  </a:lnTo>
                  <a:lnTo>
                    <a:pt x="2848660" y="0"/>
                  </a:lnTo>
                  <a:lnTo>
                    <a:pt x="2892795" y="8915"/>
                  </a:lnTo>
                  <a:lnTo>
                    <a:pt x="2928845" y="33226"/>
                  </a:lnTo>
                  <a:lnTo>
                    <a:pt x="2953156" y="69276"/>
                  </a:lnTo>
                  <a:lnTo>
                    <a:pt x="2962071" y="113411"/>
                  </a:lnTo>
                  <a:close/>
                </a:path>
              </a:pathLst>
            </a:custGeom>
            <a:ln w="952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580108" y="1853056"/>
            <a:ext cx="2707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0"/>
              </a:spcBef>
              <a:buFont typeface="Calibri" panose="020F0502020204030204"/>
              <a:buChar char="•"/>
              <a:tabLst>
                <a:tab pos="241935" algn="l"/>
              </a:tabLst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评估环境个人防护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70422" y="2572004"/>
            <a:ext cx="814069" cy="1203960"/>
            <a:chOff x="-5853" y="3179064"/>
            <a:chExt cx="814069" cy="120396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179064"/>
              <a:ext cx="807720" cy="12039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675" y="3450336"/>
              <a:ext cx="679704" cy="73609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3196" y="3247263"/>
              <a:ext cx="732790" cy="1047115"/>
            </a:xfrm>
            <a:custGeom>
              <a:avLst/>
              <a:gdLst/>
              <a:ahLst/>
              <a:cxnLst/>
              <a:rect l="l" t="t" r="r" b="b"/>
              <a:pathLst>
                <a:path w="732790" h="1047114">
                  <a:moveTo>
                    <a:pt x="732623" y="0"/>
                  </a:moveTo>
                  <a:lnTo>
                    <a:pt x="366317" y="366394"/>
                  </a:lnTo>
                  <a:lnTo>
                    <a:pt x="0" y="0"/>
                  </a:lnTo>
                  <a:lnTo>
                    <a:pt x="0" y="680338"/>
                  </a:lnTo>
                  <a:lnTo>
                    <a:pt x="366317" y="1046607"/>
                  </a:lnTo>
                  <a:lnTo>
                    <a:pt x="732623" y="680338"/>
                  </a:lnTo>
                  <a:lnTo>
                    <a:pt x="732623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196" y="3247263"/>
              <a:ext cx="732790" cy="1047115"/>
            </a:xfrm>
            <a:custGeom>
              <a:avLst/>
              <a:gdLst/>
              <a:ahLst/>
              <a:cxnLst/>
              <a:rect l="l" t="t" r="r" b="b"/>
              <a:pathLst>
                <a:path w="732790" h="1047114">
                  <a:moveTo>
                    <a:pt x="732623" y="0"/>
                  </a:moveTo>
                  <a:lnTo>
                    <a:pt x="732623" y="680338"/>
                  </a:lnTo>
                  <a:lnTo>
                    <a:pt x="366317" y="1046607"/>
                  </a:lnTo>
                  <a:lnTo>
                    <a:pt x="0" y="680338"/>
                  </a:lnTo>
                  <a:lnTo>
                    <a:pt x="0" y="0"/>
                  </a:lnTo>
                  <a:lnTo>
                    <a:pt x="366317" y="366394"/>
                  </a:lnTo>
                  <a:lnTo>
                    <a:pt x="732623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66241" y="2932379"/>
            <a:ext cx="180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2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362075" y="2593340"/>
            <a:ext cx="3069590" cy="891540"/>
            <a:chOff x="685800" y="3200400"/>
            <a:chExt cx="3069590" cy="89154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7991" y="3223259"/>
              <a:ext cx="3057144" cy="77419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800" y="3200400"/>
              <a:ext cx="2313432" cy="89153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45820" y="3247263"/>
              <a:ext cx="2962275" cy="680720"/>
            </a:xfrm>
            <a:custGeom>
              <a:avLst/>
              <a:gdLst/>
              <a:ahLst/>
              <a:cxnLst/>
              <a:rect l="l" t="t" r="r" b="b"/>
              <a:pathLst>
                <a:path w="2962275" h="680720">
                  <a:moveTo>
                    <a:pt x="2848660" y="0"/>
                  </a:moveTo>
                  <a:lnTo>
                    <a:pt x="0" y="0"/>
                  </a:lnTo>
                  <a:lnTo>
                    <a:pt x="0" y="680338"/>
                  </a:lnTo>
                  <a:lnTo>
                    <a:pt x="2848660" y="680338"/>
                  </a:lnTo>
                  <a:lnTo>
                    <a:pt x="2892795" y="671423"/>
                  </a:lnTo>
                  <a:lnTo>
                    <a:pt x="2928845" y="647112"/>
                  </a:lnTo>
                  <a:lnTo>
                    <a:pt x="2953156" y="611062"/>
                  </a:lnTo>
                  <a:lnTo>
                    <a:pt x="2962071" y="566928"/>
                  </a:lnTo>
                  <a:lnTo>
                    <a:pt x="2962071" y="113411"/>
                  </a:lnTo>
                  <a:lnTo>
                    <a:pt x="2953156" y="69276"/>
                  </a:lnTo>
                  <a:lnTo>
                    <a:pt x="2928845" y="33226"/>
                  </a:lnTo>
                  <a:lnTo>
                    <a:pt x="2892795" y="8915"/>
                  </a:lnTo>
                  <a:lnTo>
                    <a:pt x="284866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45820" y="3247263"/>
              <a:ext cx="2962275" cy="680720"/>
            </a:xfrm>
            <a:custGeom>
              <a:avLst/>
              <a:gdLst/>
              <a:ahLst/>
              <a:cxnLst/>
              <a:rect l="l" t="t" r="r" b="b"/>
              <a:pathLst>
                <a:path w="2962275" h="680720">
                  <a:moveTo>
                    <a:pt x="2962071" y="113411"/>
                  </a:moveTo>
                  <a:lnTo>
                    <a:pt x="2962071" y="566928"/>
                  </a:lnTo>
                  <a:lnTo>
                    <a:pt x="2953156" y="611062"/>
                  </a:lnTo>
                  <a:lnTo>
                    <a:pt x="2928845" y="647112"/>
                  </a:lnTo>
                  <a:lnTo>
                    <a:pt x="2892795" y="671423"/>
                  </a:lnTo>
                  <a:lnTo>
                    <a:pt x="2848660" y="680338"/>
                  </a:lnTo>
                  <a:lnTo>
                    <a:pt x="0" y="680338"/>
                  </a:lnTo>
                  <a:lnTo>
                    <a:pt x="0" y="0"/>
                  </a:lnTo>
                  <a:lnTo>
                    <a:pt x="2848660" y="0"/>
                  </a:lnTo>
                  <a:lnTo>
                    <a:pt x="2892795" y="8915"/>
                  </a:lnTo>
                  <a:lnTo>
                    <a:pt x="2928845" y="33226"/>
                  </a:lnTo>
                  <a:lnTo>
                    <a:pt x="2953156" y="69276"/>
                  </a:lnTo>
                  <a:lnTo>
                    <a:pt x="2962071" y="113411"/>
                  </a:lnTo>
                  <a:close/>
                </a:path>
              </a:pathLst>
            </a:custGeom>
            <a:ln w="9525">
              <a:solidFill>
                <a:srgbClr val="BD83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608759" y="2717799"/>
            <a:ext cx="1738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Calibri" panose="020F0502020204030204"/>
              <a:buChar char="•"/>
              <a:tabLst>
                <a:tab pos="299720" algn="l"/>
              </a:tabLst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判断意识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70422" y="3471163"/>
            <a:ext cx="814069" cy="1205865"/>
            <a:chOff x="-5853" y="4078223"/>
            <a:chExt cx="814069" cy="1205865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4078223"/>
              <a:ext cx="807720" cy="120548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675" y="4351019"/>
              <a:ext cx="679704" cy="73609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3196" y="4147057"/>
              <a:ext cx="732790" cy="1047115"/>
            </a:xfrm>
            <a:custGeom>
              <a:avLst/>
              <a:gdLst/>
              <a:ahLst/>
              <a:cxnLst/>
              <a:rect l="l" t="t" r="r" b="b"/>
              <a:pathLst>
                <a:path w="732790" h="1047114">
                  <a:moveTo>
                    <a:pt x="732623" y="0"/>
                  </a:moveTo>
                  <a:lnTo>
                    <a:pt x="366317" y="366268"/>
                  </a:lnTo>
                  <a:lnTo>
                    <a:pt x="0" y="0"/>
                  </a:lnTo>
                  <a:lnTo>
                    <a:pt x="0" y="680339"/>
                  </a:lnTo>
                  <a:lnTo>
                    <a:pt x="366317" y="1046607"/>
                  </a:lnTo>
                  <a:lnTo>
                    <a:pt x="732623" y="680339"/>
                  </a:lnTo>
                  <a:lnTo>
                    <a:pt x="732623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3196" y="4147057"/>
              <a:ext cx="732790" cy="1047115"/>
            </a:xfrm>
            <a:custGeom>
              <a:avLst/>
              <a:gdLst/>
              <a:ahLst/>
              <a:cxnLst/>
              <a:rect l="l" t="t" r="r" b="b"/>
              <a:pathLst>
                <a:path w="732790" h="1047114">
                  <a:moveTo>
                    <a:pt x="732623" y="0"/>
                  </a:moveTo>
                  <a:lnTo>
                    <a:pt x="732623" y="680339"/>
                  </a:lnTo>
                  <a:lnTo>
                    <a:pt x="366317" y="1046607"/>
                  </a:lnTo>
                  <a:lnTo>
                    <a:pt x="0" y="680339"/>
                  </a:lnTo>
                  <a:lnTo>
                    <a:pt x="0" y="0"/>
                  </a:lnTo>
                  <a:lnTo>
                    <a:pt x="366317" y="366268"/>
                  </a:lnTo>
                  <a:lnTo>
                    <a:pt x="732623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966241" y="3832479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2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362075" y="3489451"/>
            <a:ext cx="3069590" cy="891540"/>
            <a:chOff x="685800" y="4096511"/>
            <a:chExt cx="3069590" cy="891540"/>
          </a:xfrm>
        </p:grpSpPr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7991" y="4119371"/>
              <a:ext cx="3057144" cy="77571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5800" y="4096511"/>
              <a:ext cx="2313432" cy="89153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45820" y="4144136"/>
              <a:ext cx="2962275" cy="680720"/>
            </a:xfrm>
            <a:custGeom>
              <a:avLst/>
              <a:gdLst/>
              <a:ahLst/>
              <a:cxnLst/>
              <a:rect l="l" t="t" r="r" b="b"/>
              <a:pathLst>
                <a:path w="2962275" h="680720">
                  <a:moveTo>
                    <a:pt x="2848660" y="0"/>
                  </a:moveTo>
                  <a:lnTo>
                    <a:pt x="0" y="0"/>
                  </a:lnTo>
                  <a:lnTo>
                    <a:pt x="0" y="680338"/>
                  </a:lnTo>
                  <a:lnTo>
                    <a:pt x="2848660" y="680338"/>
                  </a:lnTo>
                  <a:lnTo>
                    <a:pt x="2892795" y="671423"/>
                  </a:lnTo>
                  <a:lnTo>
                    <a:pt x="2928845" y="647112"/>
                  </a:lnTo>
                  <a:lnTo>
                    <a:pt x="2953156" y="611062"/>
                  </a:lnTo>
                  <a:lnTo>
                    <a:pt x="2962071" y="566927"/>
                  </a:lnTo>
                  <a:lnTo>
                    <a:pt x="2962071" y="113411"/>
                  </a:lnTo>
                  <a:lnTo>
                    <a:pt x="2953156" y="69276"/>
                  </a:lnTo>
                  <a:lnTo>
                    <a:pt x="2928845" y="33226"/>
                  </a:lnTo>
                  <a:lnTo>
                    <a:pt x="2892795" y="8915"/>
                  </a:lnTo>
                  <a:lnTo>
                    <a:pt x="284866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45820" y="4144136"/>
              <a:ext cx="2962275" cy="680720"/>
            </a:xfrm>
            <a:custGeom>
              <a:avLst/>
              <a:gdLst/>
              <a:ahLst/>
              <a:cxnLst/>
              <a:rect l="l" t="t" r="r" b="b"/>
              <a:pathLst>
                <a:path w="2962275" h="680720">
                  <a:moveTo>
                    <a:pt x="2962071" y="113411"/>
                  </a:moveTo>
                  <a:lnTo>
                    <a:pt x="2962071" y="566927"/>
                  </a:lnTo>
                  <a:lnTo>
                    <a:pt x="2953156" y="611062"/>
                  </a:lnTo>
                  <a:lnTo>
                    <a:pt x="2928845" y="647112"/>
                  </a:lnTo>
                  <a:lnTo>
                    <a:pt x="2892795" y="671423"/>
                  </a:lnTo>
                  <a:lnTo>
                    <a:pt x="2848660" y="680338"/>
                  </a:lnTo>
                  <a:lnTo>
                    <a:pt x="0" y="680338"/>
                  </a:lnTo>
                  <a:lnTo>
                    <a:pt x="0" y="0"/>
                  </a:lnTo>
                  <a:lnTo>
                    <a:pt x="2848660" y="0"/>
                  </a:lnTo>
                  <a:lnTo>
                    <a:pt x="2892795" y="8915"/>
                  </a:lnTo>
                  <a:lnTo>
                    <a:pt x="2928845" y="33226"/>
                  </a:lnTo>
                  <a:lnTo>
                    <a:pt x="2953156" y="69276"/>
                  </a:lnTo>
                  <a:lnTo>
                    <a:pt x="2962071" y="113411"/>
                  </a:lnTo>
                  <a:close/>
                </a:path>
              </a:pathLst>
            </a:custGeom>
            <a:ln w="9525">
              <a:solidFill>
                <a:srgbClr val="BCB1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608759" y="3614877"/>
            <a:ext cx="1738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Calibri" panose="020F0502020204030204"/>
              <a:buChar char="•"/>
              <a:tabLst>
                <a:tab pos="299720" algn="l"/>
              </a:tabLst>
            </a:pPr>
            <a:r>
              <a:rPr sz="2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扫视呼吸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70422" y="4365751"/>
            <a:ext cx="814069" cy="1203960"/>
            <a:chOff x="-5853" y="4972811"/>
            <a:chExt cx="814069" cy="1203960"/>
          </a:xfrm>
        </p:grpSpPr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4972811"/>
              <a:ext cx="807720" cy="120396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4675" y="5244083"/>
              <a:ext cx="679704" cy="73609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3196" y="5041137"/>
              <a:ext cx="732790" cy="1047115"/>
            </a:xfrm>
            <a:custGeom>
              <a:avLst/>
              <a:gdLst/>
              <a:ahLst/>
              <a:cxnLst/>
              <a:rect l="l" t="t" r="r" b="b"/>
              <a:pathLst>
                <a:path w="732790" h="1047114">
                  <a:moveTo>
                    <a:pt x="732623" y="0"/>
                  </a:moveTo>
                  <a:lnTo>
                    <a:pt x="366317" y="366268"/>
                  </a:lnTo>
                  <a:lnTo>
                    <a:pt x="0" y="0"/>
                  </a:lnTo>
                  <a:lnTo>
                    <a:pt x="0" y="680237"/>
                  </a:lnTo>
                  <a:lnTo>
                    <a:pt x="366317" y="1046543"/>
                  </a:lnTo>
                  <a:lnTo>
                    <a:pt x="732623" y="680237"/>
                  </a:lnTo>
                  <a:lnTo>
                    <a:pt x="732623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3196" y="5041137"/>
              <a:ext cx="732790" cy="1047115"/>
            </a:xfrm>
            <a:custGeom>
              <a:avLst/>
              <a:gdLst/>
              <a:ahLst/>
              <a:cxnLst/>
              <a:rect l="l" t="t" r="r" b="b"/>
              <a:pathLst>
                <a:path w="732790" h="1047114">
                  <a:moveTo>
                    <a:pt x="732623" y="0"/>
                  </a:moveTo>
                  <a:lnTo>
                    <a:pt x="732623" y="680237"/>
                  </a:lnTo>
                  <a:lnTo>
                    <a:pt x="366317" y="1046543"/>
                  </a:lnTo>
                  <a:lnTo>
                    <a:pt x="0" y="680237"/>
                  </a:lnTo>
                  <a:lnTo>
                    <a:pt x="0" y="0"/>
                  </a:lnTo>
                  <a:lnTo>
                    <a:pt x="366317" y="366268"/>
                  </a:lnTo>
                  <a:lnTo>
                    <a:pt x="732623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966241" y="4726736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2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362075" y="4431284"/>
            <a:ext cx="3069590" cy="891540"/>
            <a:chOff x="685800" y="5038344"/>
            <a:chExt cx="3069590" cy="891540"/>
          </a:xfrm>
        </p:grpSpPr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7991" y="5061204"/>
              <a:ext cx="3057144" cy="77571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5800" y="5038344"/>
              <a:ext cx="1600200" cy="89154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745820" y="5086350"/>
              <a:ext cx="2962275" cy="680720"/>
            </a:xfrm>
            <a:custGeom>
              <a:avLst/>
              <a:gdLst/>
              <a:ahLst/>
              <a:cxnLst/>
              <a:rect l="l" t="t" r="r" b="b"/>
              <a:pathLst>
                <a:path w="2962275" h="680720">
                  <a:moveTo>
                    <a:pt x="2848660" y="0"/>
                  </a:moveTo>
                  <a:lnTo>
                    <a:pt x="0" y="0"/>
                  </a:lnTo>
                  <a:lnTo>
                    <a:pt x="0" y="680300"/>
                  </a:lnTo>
                  <a:lnTo>
                    <a:pt x="2848660" y="680300"/>
                  </a:lnTo>
                  <a:lnTo>
                    <a:pt x="2892795" y="671390"/>
                  </a:lnTo>
                  <a:lnTo>
                    <a:pt x="2928845" y="647091"/>
                  </a:lnTo>
                  <a:lnTo>
                    <a:pt x="2953156" y="611051"/>
                  </a:lnTo>
                  <a:lnTo>
                    <a:pt x="2962071" y="566915"/>
                  </a:lnTo>
                  <a:lnTo>
                    <a:pt x="2962071" y="113411"/>
                  </a:lnTo>
                  <a:lnTo>
                    <a:pt x="2953156" y="69276"/>
                  </a:lnTo>
                  <a:lnTo>
                    <a:pt x="2928845" y="33226"/>
                  </a:lnTo>
                  <a:lnTo>
                    <a:pt x="2892795" y="8915"/>
                  </a:lnTo>
                  <a:lnTo>
                    <a:pt x="284866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45820" y="5086350"/>
              <a:ext cx="2962275" cy="680720"/>
            </a:xfrm>
            <a:custGeom>
              <a:avLst/>
              <a:gdLst/>
              <a:ahLst/>
              <a:cxnLst/>
              <a:rect l="l" t="t" r="r" b="b"/>
              <a:pathLst>
                <a:path w="2962275" h="680720">
                  <a:moveTo>
                    <a:pt x="2962071" y="113411"/>
                  </a:moveTo>
                  <a:lnTo>
                    <a:pt x="2962071" y="566915"/>
                  </a:lnTo>
                  <a:lnTo>
                    <a:pt x="2953156" y="611051"/>
                  </a:lnTo>
                  <a:lnTo>
                    <a:pt x="2928845" y="647091"/>
                  </a:lnTo>
                  <a:lnTo>
                    <a:pt x="2892795" y="671390"/>
                  </a:lnTo>
                  <a:lnTo>
                    <a:pt x="2848660" y="680300"/>
                  </a:lnTo>
                  <a:lnTo>
                    <a:pt x="0" y="680300"/>
                  </a:lnTo>
                  <a:lnTo>
                    <a:pt x="0" y="0"/>
                  </a:lnTo>
                  <a:lnTo>
                    <a:pt x="2848660" y="0"/>
                  </a:lnTo>
                  <a:lnTo>
                    <a:pt x="2892795" y="8915"/>
                  </a:lnTo>
                  <a:lnTo>
                    <a:pt x="2928845" y="33226"/>
                  </a:lnTo>
                  <a:lnTo>
                    <a:pt x="2953156" y="69276"/>
                  </a:lnTo>
                  <a:lnTo>
                    <a:pt x="2962071" y="113411"/>
                  </a:lnTo>
                  <a:close/>
                </a:path>
              </a:pathLst>
            </a:custGeom>
            <a:ln w="9525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1608759" y="4557267"/>
            <a:ext cx="10255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Calibri" panose="020F0502020204030204"/>
              <a:buChar char="•"/>
              <a:tabLst>
                <a:tab pos="299720" algn="l"/>
              </a:tabLst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呼救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4542663" y="2098040"/>
            <a:ext cx="5074920" cy="2506345"/>
            <a:chOff x="3866388" y="2705100"/>
            <a:chExt cx="5074920" cy="2506345"/>
          </a:xfrm>
        </p:grpSpPr>
        <p:sp>
          <p:nvSpPr>
            <p:cNvPr id="53" name="object 53"/>
            <p:cNvSpPr/>
            <p:nvPr/>
          </p:nvSpPr>
          <p:spPr>
            <a:xfrm>
              <a:off x="3903980" y="4250131"/>
              <a:ext cx="1392555" cy="951865"/>
            </a:xfrm>
            <a:custGeom>
              <a:avLst/>
              <a:gdLst/>
              <a:ahLst/>
              <a:cxnLst/>
              <a:rect l="l" t="t" r="r" b="b"/>
              <a:pathLst>
                <a:path w="1392554" h="951864">
                  <a:moveTo>
                    <a:pt x="0" y="951788"/>
                  </a:moveTo>
                  <a:lnTo>
                    <a:pt x="1392554" y="951788"/>
                  </a:lnTo>
                  <a:lnTo>
                    <a:pt x="1392554" y="0"/>
                  </a:lnTo>
                  <a:lnTo>
                    <a:pt x="0" y="0"/>
                  </a:lnTo>
                  <a:lnTo>
                    <a:pt x="0" y="951788"/>
                  </a:lnTo>
                  <a:close/>
                </a:path>
              </a:pathLst>
            </a:custGeom>
            <a:ln w="1905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66388" y="2705100"/>
              <a:ext cx="5074920" cy="51358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13886" y="2732532"/>
              <a:ext cx="4979416" cy="418591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913886" y="2732532"/>
              <a:ext cx="4979670" cy="419100"/>
            </a:xfrm>
            <a:custGeom>
              <a:avLst/>
              <a:gdLst/>
              <a:ahLst/>
              <a:cxnLst/>
              <a:rect l="l" t="t" r="r" b="b"/>
              <a:pathLst>
                <a:path w="4979670" h="419100">
                  <a:moveTo>
                    <a:pt x="0" y="0"/>
                  </a:moveTo>
                  <a:lnTo>
                    <a:pt x="4829302" y="0"/>
                  </a:lnTo>
                  <a:lnTo>
                    <a:pt x="4979416" y="209295"/>
                  </a:lnTo>
                  <a:lnTo>
                    <a:pt x="4829302" y="418591"/>
                  </a:lnTo>
                  <a:lnTo>
                    <a:pt x="0" y="41859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443727" y="2947415"/>
              <a:ext cx="1514855" cy="122377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01055" y="2761488"/>
              <a:ext cx="1787652" cy="1845564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5505958" y="2988513"/>
              <a:ext cx="1391285" cy="1101090"/>
            </a:xfrm>
            <a:custGeom>
              <a:avLst/>
              <a:gdLst/>
              <a:ahLst/>
              <a:cxnLst/>
              <a:rect l="l" t="t" r="r" b="b"/>
              <a:pathLst>
                <a:path w="1391284" h="1101089">
                  <a:moveTo>
                    <a:pt x="1391031" y="0"/>
                  </a:moveTo>
                  <a:lnTo>
                    <a:pt x="0" y="0"/>
                  </a:lnTo>
                  <a:lnTo>
                    <a:pt x="0" y="1100632"/>
                  </a:lnTo>
                  <a:lnTo>
                    <a:pt x="1391031" y="1100632"/>
                  </a:lnTo>
                  <a:lnTo>
                    <a:pt x="1391031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6223508" y="2405583"/>
            <a:ext cx="1391285" cy="1101090"/>
          </a:xfrm>
          <a:prstGeom prst="rect">
            <a:avLst/>
          </a:prstGeom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41325">
              <a:lnSpc>
                <a:spcPts val="7880"/>
              </a:lnSpc>
            </a:pPr>
            <a:r>
              <a:rPr sz="66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</a:t>
            </a:r>
            <a:endParaRPr sz="66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7682103" y="2155951"/>
            <a:ext cx="1750060" cy="1845945"/>
            <a:chOff x="7005828" y="2763011"/>
            <a:chExt cx="1750060" cy="1845945"/>
          </a:xfrm>
        </p:grpSpPr>
        <p:pic>
          <p:nvPicPr>
            <p:cNvPr id="62" name="object 6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013448" y="2948939"/>
              <a:ext cx="1545336" cy="122224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005828" y="2763011"/>
              <a:ext cx="1749552" cy="1845564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7074789" y="2990875"/>
              <a:ext cx="1423035" cy="1098550"/>
            </a:xfrm>
            <a:custGeom>
              <a:avLst/>
              <a:gdLst/>
              <a:ahLst/>
              <a:cxnLst/>
              <a:rect l="l" t="t" r="r" b="b"/>
              <a:pathLst>
                <a:path w="1423034" h="1098550">
                  <a:moveTo>
                    <a:pt x="1422653" y="0"/>
                  </a:moveTo>
                  <a:lnTo>
                    <a:pt x="0" y="0"/>
                  </a:lnTo>
                  <a:lnTo>
                    <a:pt x="0" y="1098270"/>
                  </a:lnTo>
                  <a:lnTo>
                    <a:pt x="1422653" y="1098270"/>
                  </a:lnTo>
                  <a:lnTo>
                    <a:pt x="1422653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074789" y="2990875"/>
              <a:ext cx="1423035" cy="1098550"/>
            </a:xfrm>
            <a:custGeom>
              <a:avLst/>
              <a:gdLst/>
              <a:ahLst/>
              <a:cxnLst/>
              <a:rect l="l" t="t" r="r" b="b"/>
              <a:pathLst>
                <a:path w="1423034" h="1098550">
                  <a:moveTo>
                    <a:pt x="0" y="1098270"/>
                  </a:moveTo>
                  <a:lnTo>
                    <a:pt x="1422653" y="1098270"/>
                  </a:lnTo>
                  <a:lnTo>
                    <a:pt x="1422653" y="0"/>
                  </a:lnTo>
                  <a:lnTo>
                    <a:pt x="0" y="0"/>
                  </a:lnTo>
                  <a:lnTo>
                    <a:pt x="0" y="109827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7878064" y="2510815"/>
            <a:ext cx="1423035" cy="1098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7870"/>
              </a:lnSpc>
            </a:pPr>
            <a:r>
              <a:rPr sz="66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B</a:t>
            </a:r>
            <a:endParaRPr sz="66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4518278" y="2165095"/>
            <a:ext cx="3096260" cy="2459990"/>
            <a:chOff x="3842003" y="2772155"/>
            <a:chExt cx="3096260" cy="2459990"/>
          </a:xfrm>
        </p:grpSpPr>
        <p:sp>
          <p:nvSpPr>
            <p:cNvPr id="68" name="object 68"/>
            <p:cNvSpPr/>
            <p:nvPr/>
          </p:nvSpPr>
          <p:spPr>
            <a:xfrm>
              <a:off x="5476112" y="4227614"/>
              <a:ext cx="1452245" cy="995044"/>
            </a:xfrm>
            <a:custGeom>
              <a:avLst/>
              <a:gdLst/>
              <a:ahLst/>
              <a:cxnLst/>
              <a:rect l="l" t="t" r="r" b="b"/>
              <a:pathLst>
                <a:path w="1452245" h="995045">
                  <a:moveTo>
                    <a:pt x="0" y="995006"/>
                  </a:moveTo>
                  <a:lnTo>
                    <a:pt x="1452117" y="995006"/>
                  </a:lnTo>
                  <a:lnTo>
                    <a:pt x="1452117" y="0"/>
                  </a:lnTo>
                  <a:lnTo>
                    <a:pt x="0" y="0"/>
                  </a:lnTo>
                  <a:lnTo>
                    <a:pt x="0" y="995006"/>
                  </a:lnTo>
                  <a:close/>
                </a:path>
              </a:pathLst>
            </a:custGeom>
            <a:ln w="1905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42003" y="2947415"/>
              <a:ext cx="1575815" cy="124358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61815" y="2772155"/>
              <a:ext cx="1723643" cy="1845564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3903979" y="2988525"/>
              <a:ext cx="1451610" cy="1120775"/>
            </a:xfrm>
            <a:custGeom>
              <a:avLst/>
              <a:gdLst/>
              <a:ahLst/>
              <a:cxnLst/>
              <a:rect l="l" t="t" r="r" b="b"/>
              <a:pathLst>
                <a:path w="1451610" h="1120775">
                  <a:moveTo>
                    <a:pt x="1451483" y="0"/>
                  </a:moveTo>
                  <a:lnTo>
                    <a:pt x="0" y="0"/>
                  </a:lnTo>
                  <a:lnTo>
                    <a:pt x="0" y="1120559"/>
                  </a:lnTo>
                  <a:lnTo>
                    <a:pt x="1451483" y="1120559"/>
                  </a:lnTo>
                  <a:lnTo>
                    <a:pt x="1451483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903979" y="2988525"/>
              <a:ext cx="1451610" cy="1120775"/>
            </a:xfrm>
            <a:custGeom>
              <a:avLst/>
              <a:gdLst/>
              <a:ahLst/>
              <a:cxnLst/>
              <a:rect l="l" t="t" r="r" b="b"/>
              <a:pathLst>
                <a:path w="1451610" h="1120775">
                  <a:moveTo>
                    <a:pt x="0" y="1120559"/>
                  </a:moveTo>
                  <a:lnTo>
                    <a:pt x="1451483" y="1120559"/>
                  </a:lnTo>
                  <a:lnTo>
                    <a:pt x="1451483" y="0"/>
                  </a:lnTo>
                  <a:lnTo>
                    <a:pt x="0" y="0"/>
                  </a:lnTo>
                  <a:lnTo>
                    <a:pt x="0" y="1120559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4707254" y="2508465"/>
            <a:ext cx="1451610" cy="112077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5"/>
              </a:spcBef>
            </a:pPr>
            <a:r>
              <a:rPr sz="66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</a:t>
            </a:r>
            <a:endParaRPr sz="6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677536" y="3776344"/>
            <a:ext cx="1250950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心脏按压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ts val="2390"/>
              </a:lnSpc>
            </a:pPr>
            <a:r>
              <a:rPr sz="2000" spc="-5" dirty="0">
                <a:latin typeface="Calibri" panose="020F0502020204030204"/>
                <a:cs typeface="Calibri" panose="020F0502020204030204"/>
              </a:rPr>
              <a:t>Circulation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288023" y="3776344"/>
            <a:ext cx="1250950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开放气道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82880">
              <a:lnSpc>
                <a:spcPts val="2390"/>
              </a:lnSpc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Airway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770368" y="3620554"/>
            <a:ext cx="1414145" cy="995044"/>
          </a:xfrm>
          <a:prstGeom prst="rect">
            <a:avLst/>
          </a:prstGeom>
          <a:ln w="19050">
            <a:solidFill>
              <a:srgbClr val="4F81BC"/>
            </a:solidFill>
          </a:ln>
        </p:spPr>
        <p:txBody>
          <a:bodyPr vert="horz" wrap="square" lIns="0" tIns="168275" rIns="0" bIns="0" rtlCol="0">
            <a:spAutoFit/>
          </a:bodyPr>
          <a:lstStyle/>
          <a:p>
            <a:pPr marL="73025">
              <a:lnSpc>
                <a:spcPts val="2870"/>
              </a:lnSpc>
              <a:spcBef>
                <a:spcPts val="1325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人工呼吸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73025">
              <a:lnSpc>
                <a:spcPts val="2390"/>
              </a:lnSpc>
            </a:pPr>
            <a:r>
              <a:rPr sz="2000" spc="-5" dirty="0">
                <a:latin typeface="Calibri" panose="020F0502020204030204"/>
                <a:cs typeface="Calibri" panose="020F0502020204030204"/>
              </a:rPr>
              <a:t>Breathing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3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532890"/>
            <a:ext cx="5893435" cy="31648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0" name="AutoShape 11"/>
          <p:cNvSpPr/>
          <p:nvPr/>
        </p:nvSpPr>
        <p:spPr>
          <a:xfrm>
            <a:off x="6990715" y="1574800"/>
            <a:ext cx="3581400" cy="914400"/>
          </a:xfrm>
          <a:prstGeom prst="wedgeRoundRectCallout">
            <a:avLst>
              <a:gd name="adj1" fmla="val -62986"/>
              <a:gd name="adj2" fmla="val 68231"/>
              <a:gd name="adj3" fmla="val 16667"/>
            </a:avLst>
          </a:prstGeom>
          <a:noFill/>
          <a:ln w="38100" cap="flat" cmpd="sng">
            <a:solidFill>
              <a:srgbClr val="333399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algn="ctr" eaLnBrk="0" hangingPunct="0"/>
            <a:endParaRPr lang="zh-CN" altLang="zh-CN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6631" name="Text Box 4"/>
          <p:cNvSpPr txBox="1"/>
          <p:nvPr/>
        </p:nvSpPr>
        <p:spPr>
          <a:xfrm>
            <a:off x="6990715" y="1574800"/>
            <a:ext cx="3657600" cy="822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先生（女士</a:t>
            </a:r>
            <a:r>
              <a:rPr lang="zh-CN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…</a:t>
            </a: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），你怎么啦，你能听见我说话吗？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34" name="Text Box 7"/>
          <p:cNvSpPr txBox="1"/>
          <p:nvPr/>
        </p:nvSpPr>
        <p:spPr>
          <a:xfrm>
            <a:off x="1097280" y="5113973"/>
            <a:ext cx="8702675" cy="522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判断伤员是否有意识，轻拍伤员双肩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在两侧耳朵呼喊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47825" y="382270"/>
            <a:ext cx="369443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检查伤情</a:t>
            </a:r>
            <a:r>
              <a:rPr lang="en-US" altLang="zh-CN" sz="3200" b="1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-</a:t>
            </a:r>
            <a:r>
              <a:rPr lang="zh-CN" altLang="en-US" sz="3200" b="1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判断意识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/>
      <p:bldP spid="26631" grpId="1"/>
      <p:bldP spid="26634" grpId="0"/>
      <p:bldP spid="26634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85990" y="1556385"/>
            <a:ext cx="3856990" cy="19424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indent="304800" algn="just">
              <a:lnSpc>
                <a:spcPct val="162000"/>
              </a:lnSpc>
              <a:spcBef>
                <a:spcPts val="385"/>
              </a:spcBef>
            </a:pPr>
            <a:r>
              <a:rPr sz="24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解开伤员束缚衣 物，观察伤员胸腹 部是否有起伏，控 制在</a:t>
            </a:r>
            <a:r>
              <a:rPr sz="2400" b="1" spc="-5" dirty="0">
                <a:solidFill>
                  <a:srgbClr val="FF0000"/>
                </a:solidFill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10</a:t>
            </a:r>
            <a:r>
              <a:rPr sz="2400" b="1" dirty="0">
                <a:solidFill>
                  <a:srgbClr val="FF0000"/>
                </a:solidFill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秒</a:t>
            </a:r>
            <a:r>
              <a:rPr sz="24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以内</a:t>
            </a:r>
            <a:r>
              <a:rPr sz="2400" b="1" spc="5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,</a:t>
            </a:r>
            <a:r>
              <a:rPr sz="2400" b="1" dirty="0">
                <a:solidFill>
                  <a:srgbClr val="FF0000"/>
                </a:solidFill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建议</a:t>
            </a:r>
            <a:r>
              <a:rPr sz="2400" b="1" spc="-10" dirty="0">
                <a:solidFill>
                  <a:srgbClr val="FF0000"/>
                </a:solidFill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7</a:t>
            </a:r>
            <a:r>
              <a:rPr sz="2400" b="1" spc="-5" dirty="0">
                <a:solidFill>
                  <a:srgbClr val="FF0000"/>
                </a:solidFill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秒</a:t>
            </a:r>
            <a:r>
              <a:rPr sz="2800" spc="-5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。</a:t>
            </a:r>
            <a:endParaRPr sz="2800">
              <a:latin typeface="方正北魏楷书简体" panose="03000509000000000000" charset="-122"/>
              <a:ea typeface="方正北魏楷书简体" panose="03000509000000000000" charset="-122"/>
              <a:cs typeface="方正北魏楷书简体" panose="03000509000000000000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/>
        </p:nvSpPr>
        <p:spPr>
          <a:xfrm>
            <a:off x="1814830" y="350520"/>
            <a:ext cx="241490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</a:rPr>
              <a:t>扫视呼吸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9145" y="1375410"/>
            <a:ext cx="6760845" cy="43745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任意多边形 30"/>
          <p:cNvSpPr/>
          <p:nvPr/>
        </p:nvSpPr>
        <p:spPr>
          <a:xfrm rot="16200000">
            <a:off x="5151755" y="-182245"/>
            <a:ext cx="1889760" cy="12192000"/>
          </a:xfrm>
          <a:custGeom>
            <a:avLst/>
            <a:gdLst>
              <a:gd name="connsiteX0" fmla="*/ 3949699 w 3949699"/>
              <a:gd name="connsiteY0" fmla="*/ 9095630 h 12319000"/>
              <a:gd name="connsiteX1" fmla="*/ 3155790 w 3949699"/>
              <a:gd name="connsiteY1" fmla="*/ 9413796 h 12319000"/>
              <a:gd name="connsiteX2" fmla="*/ 3155790 w 3949699"/>
              <a:gd name="connsiteY2" fmla="*/ 10113762 h 12319000"/>
              <a:gd name="connsiteX3" fmla="*/ 2848150 w 3949699"/>
              <a:gd name="connsiteY3" fmla="*/ 10431928 h 12319000"/>
              <a:gd name="connsiteX4" fmla="*/ 3185561 w 3949699"/>
              <a:gd name="connsiteY4" fmla="*/ 10792516 h 12319000"/>
              <a:gd name="connsiteX5" fmla="*/ 3185561 w 3949699"/>
              <a:gd name="connsiteY5" fmla="*/ 12319000 h 12319000"/>
              <a:gd name="connsiteX6" fmla="*/ 0 w 3949699"/>
              <a:gd name="connsiteY6" fmla="*/ 12319000 h 12319000"/>
              <a:gd name="connsiteX7" fmla="*/ 0 w 3949699"/>
              <a:gd name="connsiteY7" fmla="*/ 0 h 12319000"/>
              <a:gd name="connsiteX8" fmla="*/ 3175638 w 3949699"/>
              <a:gd name="connsiteY8" fmla="*/ 0 h 12319000"/>
              <a:gd name="connsiteX9" fmla="*/ 3175638 w 3949699"/>
              <a:gd name="connsiteY9" fmla="*/ 1756597 h 12319000"/>
              <a:gd name="connsiteX10" fmla="*/ 3433658 w 3949699"/>
              <a:gd name="connsiteY10" fmla="*/ 2159608 h 12319000"/>
              <a:gd name="connsiteX11" fmla="*/ 3195485 w 3949699"/>
              <a:gd name="connsiteY11" fmla="*/ 2498985 h 12319000"/>
              <a:gd name="connsiteX12" fmla="*/ 3195485 w 3949699"/>
              <a:gd name="connsiteY12" fmla="*/ 3156528 h 12319000"/>
              <a:gd name="connsiteX13" fmla="*/ 1974850 w 3949699"/>
              <a:gd name="connsiteY13" fmla="*/ 3474694 h 12319000"/>
              <a:gd name="connsiteX14" fmla="*/ 3939775 w 3949699"/>
              <a:gd name="connsiteY14" fmla="*/ 4195872 h 12319000"/>
              <a:gd name="connsiteX15" fmla="*/ 3165714 w 3949699"/>
              <a:gd name="connsiteY15" fmla="*/ 4450404 h 12319000"/>
              <a:gd name="connsiteX16" fmla="*/ 3165714 w 3949699"/>
              <a:gd name="connsiteY16" fmla="*/ 5150370 h 12319000"/>
              <a:gd name="connsiteX17" fmla="*/ 2867998 w 3949699"/>
              <a:gd name="connsiteY17" fmla="*/ 5468536 h 12319000"/>
              <a:gd name="connsiteX18" fmla="*/ 3175638 w 3949699"/>
              <a:gd name="connsiteY18" fmla="*/ 5744280 h 12319000"/>
              <a:gd name="connsiteX19" fmla="*/ 3175638 w 3949699"/>
              <a:gd name="connsiteY19" fmla="*/ 6783622 h 12319000"/>
              <a:gd name="connsiteX20" fmla="*/ 3433658 w 3949699"/>
              <a:gd name="connsiteY20" fmla="*/ 7144210 h 12319000"/>
              <a:gd name="connsiteX21" fmla="*/ 3135942 w 3949699"/>
              <a:gd name="connsiteY21" fmla="*/ 7441165 h 12319000"/>
              <a:gd name="connsiteX22" fmla="*/ 3135942 w 3949699"/>
              <a:gd name="connsiteY22" fmla="*/ 8119920 h 12319000"/>
              <a:gd name="connsiteX23" fmla="*/ 1945078 w 3949699"/>
              <a:gd name="connsiteY23" fmla="*/ 8480508 h 1231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49699" h="12319000">
                <a:moveTo>
                  <a:pt x="3949699" y="9095630"/>
                </a:moveTo>
                <a:lnTo>
                  <a:pt x="3155790" y="9413796"/>
                </a:lnTo>
                <a:lnTo>
                  <a:pt x="3155790" y="10113762"/>
                </a:lnTo>
                <a:lnTo>
                  <a:pt x="2848150" y="10431928"/>
                </a:lnTo>
                <a:lnTo>
                  <a:pt x="3185561" y="10792516"/>
                </a:lnTo>
                <a:lnTo>
                  <a:pt x="3185561" y="12319000"/>
                </a:lnTo>
                <a:lnTo>
                  <a:pt x="0" y="12319000"/>
                </a:lnTo>
                <a:lnTo>
                  <a:pt x="0" y="0"/>
                </a:lnTo>
                <a:lnTo>
                  <a:pt x="3175638" y="0"/>
                </a:lnTo>
                <a:lnTo>
                  <a:pt x="3175638" y="1756597"/>
                </a:lnTo>
                <a:lnTo>
                  <a:pt x="3433658" y="2159608"/>
                </a:lnTo>
                <a:lnTo>
                  <a:pt x="3195485" y="2498985"/>
                </a:lnTo>
                <a:lnTo>
                  <a:pt x="3195485" y="3156528"/>
                </a:lnTo>
                <a:lnTo>
                  <a:pt x="1974850" y="3474694"/>
                </a:lnTo>
                <a:lnTo>
                  <a:pt x="3939775" y="4195872"/>
                </a:lnTo>
                <a:lnTo>
                  <a:pt x="3165714" y="4450404"/>
                </a:lnTo>
                <a:lnTo>
                  <a:pt x="3165714" y="5150370"/>
                </a:lnTo>
                <a:lnTo>
                  <a:pt x="2867998" y="5468536"/>
                </a:lnTo>
                <a:lnTo>
                  <a:pt x="3175638" y="5744280"/>
                </a:lnTo>
                <a:lnTo>
                  <a:pt x="3175638" y="6783622"/>
                </a:lnTo>
                <a:lnTo>
                  <a:pt x="3433658" y="7144210"/>
                </a:lnTo>
                <a:lnTo>
                  <a:pt x="3135942" y="7441165"/>
                </a:lnTo>
                <a:lnTo>
                  <a:pt x="3135942" y="8119920"/>
                </a:lnTo>
                <a:lnTo>
                  <a:pt x="1945078" y="8480508"/>
                </a:lnTo>
                <a:close/>
              </a:path>
            </a:pathLst>
          </a:custGeom>
          <a:solidFill>
            <a:srgbClr val="C00000">
              <a:alpha val="8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53965" y="2151380"/>
            <a:ext cx="1880235" cy="9842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64480" y="2311400"/>
            <a:ext cx="1195070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起 源</a:t>
            </a:r>
          </a:p>
        </p:txBody>
      </p:sp>
      <p:pic>
        <p:nvPicPr>
          <p:cNvPr id="2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9740" y="621665"/>
            <a:ext cx="4165600" cy="4347210"/>
          </a:xfrm>
          <a:prstGeom prst="rect">
            <a:avLst/>
          </a:prstGeom>
        </p:spPr>
      </p:pic>
      <p:pic>
        <p:nvPicPr>
          <p:cNvPr id="1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6965" y="2151380"/>
            <a:ext cx="1880235" cy="984250"/>
          </a:xfrm>
          <a:prstGeom prst="rect">
            <a:avLst/>
          </a:prstGeom>
        </p:spPr>
      </p:pic>
      <p:pic>
        <p:nvPicPr>
          <p:cNvPr id="1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53965" y="3413125"/>
            <a:ext cx="1880235" cy="984250"/>
          </a:xfrm>
          <a:prstGeom prst="rect">
            <a:avLst/>
          </a:prstGeom>
        </p:spPr>
      </p:pic>
      <p:pic>
        <p:nvPicPr>
          <p:cNvPr id="1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6965" y="3413125"/>
            <a:ext cx="1880235" cy="984250"/>
          </a:xfrm>
          <a:prstGeom prst="rect">
            <a:avLst/>
          </a:prstGeom>
        </p:spPr>
      </p:pic>
      <p:pic>
        <p:nvPicPr>
          <p:cNvPr id="17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77730" y="3413125"/>
            <a:ext cx="1880235" cy="98425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804785" y="2295525"/>
            <a:ext cx="12045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32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组 成</a:t>
            </a:r>
            <a:endParaRPr lang="zh-CN" altLang="en-US" sz="3200" b="1" dirty="0">
              <a:solidFill>
                <a:schemeClr val="bg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092700" y="3581400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32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基本原则</a:t>
            </a:r>
            <a:endParaRPr lang="zh-CN" altLang="en-US" sz="3200" b="1" dirty="0">
              <a:solidFill>
                <a:schemeClr val="bg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456805" y="3413125"/>
            <a:ext cx="1868805" cy="767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marR="5080" indent="40005" algn="ctr">
              <a:lnSpc>
                <a:spcPts val="5270"/>
              </a:lnSpc>
              <a:spcBef>
                <a:spcPts val="475"/>
              </a:spcBef>
            </a:pPr>
            <a:r>
              <a:rPr sz="32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核心业务</a:t>
            </a:r>
            <a:endParaRPr lang="zh-CN" altLang="en-US" sz="3200" b="1" dirty="0">
              <a:solidFill>
                <a:schemeClr val="bg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115550" y="3565525"/>
            <a:ext cx="12045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32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标 识</a:t>
            </a:r>
            <a:endParaRPr lang="zh-CN" altLang="en-US" sz="3200" b="1" dirty="0">
              <a:solidFill>
                <a:schemeClr val="bg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2" name="object 11"/>
          <p:cNvSpPr txBox="1">
            <a:spLocks noGrp="1"/>
          </p:cNvSpPr>
          <p:nvPr/>
        </p:nvSpPr>
        <p:spPr>
          <a:xfrm>
            <a:off x="5053965" y="925195"/>
            <a:ext cx="6227445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红十字运动基</a:t>
            </a:r>
            <a:r>
              <a:rPr sz="54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本</a:t>
            </a:r>
            <a:r>
              <a:rPr sz="54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知识</a:t>
            </a:r>
          </a:p>
        </p:txBody>
      </p:sp>
      <p:pic>
        <p:nvPicPr>
          <p:cNvPr id="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77730" y="2151380"/>
            <a:ext cx="1880235" cy="9842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013950" y="2272030"/>
            <a:ext cx="14077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纪念日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图片 13317" descr="高声呼救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245" y="1429385"/>
            <a:ext cx="5551805" cy="43853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3"/>
          <p:cNvSpPr txBox="1"/>
          <p:nvPr/>
        </p:nvSpPr>
        <p:spPr>
          <a:xfrm>
            <a:off x="1044575" y="1852930"/>
            <a:ext cx="4217670" cy="3538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altLang="zh-CN" sz="4000" b="1" kern="1200" cap="all" spc="0" normalizeH="0" baseline="0" noProof="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0" lang="zh-CN" altLang="en-US" sz="4000" b="1" kern="1200" cap="all" spc="0" normalizeH="0" baseline="0" noProof="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 声 呼 救</a:t>
            </a:r>
          </a:p>
          <a:p>
            <a:pPr marR="0" defTabSz="914400">
              <a:lnSpc>
                <a:spcPct val="80000"/>
              </a:lnSpc>
              <a:buClrTx/>
              <a:buSzTx/>
              <a:buFont typeface="Wingdings" panose="05000000000000000000" pitchFamily="2" charset="2"/>
              <a:defRPr/>
            </a:pPr>
            <a:endParaRPr kumimoji="0" lang="zh-CN" altLang="en-US" sz="4000" b="1" kern="1200" cap="all" spc="0" normalizeH="0" baseline="0" noProof="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defTabSz="914400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zh-CN" altLang="en-US" sz="4000" b="1" kern="1200" cap="all" spc="0" normalizeH="0" baseline="0" noProof="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表 明 身 份</a:t>
            </a:r>
          </a:p>
          <a:p>
            <a:pPr marR="0" defTabSz="914400">
              <a:lnSpc>
                <a:spcPct val="80000"/>
              </a:lnSpc>
              <a:buClrTx/>
              <a:buSzTx/>
              <a:buFont typeface="Wingdings" panose="05000000000000000000" pitchFamily="2" charset="2"/>
              <a:defRPr/>
            </a:pPr>
            <a:endParaRPr kumimoji="0" lang="zh-CN" altLang="en-US" sz="4000" b="1" kern="1200" cap="all" spc="0" normalizeH="0" baseline="0" noProof="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defTabSz="914400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zh-CN" altLang="en-US" sz="4000" b="1" kern="1200" cap="all" spc="0" normalizeH="0" baseline="0" noProof="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拨 打 </a:t>
            </a:r>
            <a:r>
              <a:rPr kumimoji="0" lang="en-US" altLang="zh-CN" sz="4000" b="1" kern="1200" cap="all" spc="0" normalizeH="0" baseline="0" noProof="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120</a:t>
            </a:r>
          </a:p>
          <a:p>
            <a:pPr marR="0" defTabSz="914400">
              <a:lnSpc>
                <a:spcPct val="80000"/>
              </a:lnSpc>
              <a:buClrTx/>
              <a:buSzTx/>
              <a:buFont typeface="Wingdings" panose="05000000000000000000" pitchFamily="2" charset="2"/>
              <a:defRPr/>
            </a:pPr>
            <a:endParaRPr kumimoji="0" lang="en-US" altLang="zh-CN" sz="4000" b="1" kern="1200" cap="all" spc="0" normalizeH="0" baseline="0" noProof="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defTabSz="914400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zh-CN" altLang="en-US" sz="4000" b="1" kern="1200" cap="all" spc="0" normalizeH="0" baseline="0" noProof="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寻 求 帮 助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746885" y="331470"/>
            <a:ext cx="22967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lang="zh-CN" altLang="en-US" sz="3600" b="1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sym typeface="+mn-ea"/>
              </a:rPr>
              <a:t>紧急呼救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5"/>
          <p:cNvSpPr txBox="1"/>
          <p:nvPr/>
        </p:nvSpPr>
        <p:spPr>
          <a:xfrm>
            <a:off x="314325" y="1477963"/>
            <a:ext cx="7239000" cy="58261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 b="1" dirty="0">
                <a:solidFill>
                  <a:srgbClr val="EC5E6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伤员体位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仰卧于坚硬平坦的表面  </a:t>
            </a:r>
          </a:p>
        </p:txBody>
      </p:sp>
      <p:sp>
        <p:nvSpPr>
          <p:cNvPr id="14342" name="Text Box 6"/>
          <p:cNvSpPr txBox="1"/>
          <p:nvPr/>
        </p:nvSpPr>
        <p:spPr>
          <a:xfrm>
            <a:off x="314325" y="2312988"/>
            <a:ext cx="6802438" cy="584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救护员体位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3200" b="1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站或跪于安全一侧 </a:t>
            </a:r>
          </a:p>
        </p:txBody>
      </p:sp>
      <p:pic>
        <p:nvPicPr>
          <p:cNvPr id="29703" name="图片 14344" descr="救护体位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5755" y="2313305"/>
            <a:ext cx="4502785" cy="3497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4" name="图片 14343" descr="翻转体位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175" y="3397250"/>
            <a:ext cx="5506720" cy="25444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853565" y="434975"/>
            <a:ext cx="369443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立即施救</a:t>
            </a:r>
            <a:r>
              <a:rPr lang="en-US" altLang="zh-CN" sz="3200" b="1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-</a:t>
            </a:r>
            <a:r>
              <a:rPr lang="zh-CN" altLang="en-US" sz="3200" b="1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救护体位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762760" y="374091"/>
            <a:ext cx="505777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微软雅黑" panose="020B0503020204020204" pitchFamily="34" charset="-122"/>
              </a:rPr>
              <a:t>胸</a:t>
            </a:r>
            <a:r>
              <a:rPr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微软雅黑" panose="020B0503020204020204" pitchFamily="34" charset="-122"/>
              </a:rPr>
              <a:t>外心脏按压（Ｃ步骤）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49781" y="2867025"/>
            <a:ext cx="2192020" cy="2956560"/>
            <a:chOff x="783336" y="3352800"/>
            <a:chExt cx="2192020" cy="29565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0956" y="3352800"/>
              <a:ext cx="2148840" cy="7559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3336" y="5551932"/>
              <a:ext cx="2148840" cy="7574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768" y="4843272"/>
              <a:ext cx="2148840" cy="7559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6008" y="4111751"/>
              <a:ext cx="2148840" cy="75742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998853" y="3045078"/>
            <a:ext cx="1293495" cy="2592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按压位置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indent="42545" algn="just">
              <a:lnSpc>
                <a:spcPct val="197000"/>
              </a:lnSpc>
              <a:spcBef>
                <a:spcPts val="310"/>
              </a:spcBef>
            </a:pPr>
            <a:r>
              <a:rPr sz="2400" b="1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按压手法 按压频率 按压深度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2937" y="1699386"/>
            <a:ext cx="180911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操作</a:t>
            </a: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要</a:t>
            </a: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点：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5059" name="Picture 24" descr="stk64703cor副本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8280" y="940435"/>
            <a:ext cx="5234305" cy="5099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38430" y="1835785"/>
            <a:ext cx="4435475" cy="4084955"/>
            <a:chOff x="158004" y="2130805"/>
            <a:chExt cx="4608449" cy="4084828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004" y="2130805"/>
              <a:ext cx="4608449" cy="408482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09291" y="4030979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142875" y="0"/>
                  </a:moveTo>
                  <a:lnTo>
                    <a:pt x="97682" y="7287"/>
                  </a:lnTo>
                  <a:lnTo>
                    <a:pt x="58457" y="27578"/>
                  </a:lnTo>
                  <a:lnTo>
                    <a:pt x="27541" y="58512"/>
                  </a:lnTo>
                  <a:lnTo>
                    <a:pt x="7275" y="97731"/>
                  </a:lnTo>
                  <a:lnTo>
                    <a:pt x="0" y="142875"/>
                  </a:lnTo>
                  <a:lnTo>
                    <a:pt x="7275" y="188018"/>
                  </a:lnTo>
                  <a:lnTo>
                    <a:pt x="27541" y="227237"/>
                  </a:lnTo>
                  <a:lnTo>
                    <a:pt x="58457" y="258171"/>
                  </a:lnTo>
                  <a:lnTo>
                    <a:pt x="97682" y="278462"/>
                  </a:lnTo>
                  <a:lnTo>
                    <a:pt x="142875" y="285750"/>
                  </a:lnTo>
                  <a:lnTo>
                    <a:pt x="188018" y="278462"/>
                  </a:lnTo>
                  <a:lnTo>
                    <a:pt x="227237" y="258171"/>
                  </a:lnTo>
                  <a:lnTo>
                    <a:pt x="258171" y="227237"/>
                  </a:lnTo>
                  <a:lnTo>
                    <a:pt x="278462" y="188018"/>
                  </a:lnTo>
                  <a:lnTo>
                    <a:pt x="285750" y="142875"/>
                  </a:lnTo>
                  <a:lnTo>
                    <a:pt x="278462" y="97731"/>
                  </a:lnTo>
                  <a:lnTo>
                    <a:pt x="258171" y="58512"/>
                  </a:lnTo>
                  <a:lnTo>
                    <a:pt x="227237" y="27578"/>
                  </a:lnTo>
                  <a:lnTo>
                    <a:pt x="188018" y="7287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09291" y="4030979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0" y="142875"/>
                  </a:moveTo>
                  <a:lnTo>
                    <a:pt x="7275" y="97731"/>
                  </a:lnTo>
                  <a:lnTo>
                    <a:pt x="27541" y="58512"/>
                  </a:lnTo>
                  <a:lnTo>
                    <a:pt x="58457" y="27578"/>
                  </a:lnTo>
                  <a:lnTo>
                    <a:pt x="97682" y="7287"/>
                  </a:lnTo>
                  <a:lnTo>
                    <a:pt x="142875" y="0"/>
                  </a:lnTo>
                  <a:lnTo>
                    <a:pt x="188018" y="7287"/>
                  </a:lnTo>
                  <a:lnTo>
                    <a:pt x="227237" y="27578"/>
                  </a:lnTo>
                  <a:lnTo>
                    <a:pt x="258171" y="58512"/>
                  </a:lnTo>
                  <a:lnTo>
                    <a:pt x="278462" y="97731"/>
                  </a:lnTo>
                  <a:lnTo>
                    <a:pt x="285750" y="142875"/>
                  </a:lnTo>
                  <a:lnTo>
                    <a:pt x="278462" y="188018"/>
                  </a:lnTo>
                  <a:lnTo>
                    <a:pt x="258171" y="227237"/>
                  </a:lnTo>
                  <a:lnTo>
                    <a:pt x="227237" y="258171"/>
                  </a:lnTo>
                  <a:lnTo>
                    <a:pt x="188018" y="278462"/>
                  </a:lnTo>
                  <a:lnTo>
                    <a:pt x="142875" y="285750"/>
                  </a:lnTo>
                  <a:lnTo>
                    <a:pt x="97682" y="278462"/>
                  </a:lnTo>
                  <a:lnTo>
                    <a:pt x="58457" y="258171"/>
                  </a:lnTo>
                  <a:lnTo>
                    <a:pt x="27541" y="227237"/>
                  </a:lnTo>
                  <a:lnTo>
                    <a:pt x="7275" y="188018"/>
                  </a:lnTo>
                  <a:lnTo>
                    <a:pt x="0" y="142875"/>
                  </a:lnTo>
                  <a:close/>
                </a:path>
              </a:pathLst>
            </a:custGeom>
            <a:ln w="25400">
              <a:solidFill>
                <a:srgbClr val="F85F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 txBox="1">
            <a:spLocks noGrp="1"/>
          </p:cNvSpPr>
          <p:nvPr/>
        </p:nvSpPr>
        <p:spPr>
          <a:xfrm>
            <a:off x="1626235" y="374015"/>
            <a:ext cx="320865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微软雅黑" panose="020B0503020204020204" pitchFamily="34" charset="-122"/>
              </a:rPr>
              <a:t>心脏按压位置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06645" y="2147570"/>
            <a:ext cx="5164455" cy="50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latin typeface="微软雅黑" panose="020B0503020204020204" pitchFamily="34" charset="-122"/>
                <a:cs typeface="微软雅黑" panose="020B0503020204020204" pitchFamily="34" charset="-122"/>
              </a:rPr>
              <a:t>两乳</a:t>
            </a:r>
            <a:r>
              <a:rPr sz="32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头</a:t>
            </a:r>
            <a:r>
              <a:rPr sz="3200" b="1" spc="-10" dirty="0">
                <a:latin typeface="微软雅黑" panose="020B0503020204020204" pitchFamily="34" charset="-122"/>
                <a:cs typeface="微软雅黑" panose="020B0503020204020204" pitchFamily="34" charset="-122"/>
              </a:rPr>
              <a:t>连线中点</a:t>
            </a:r>
            <a:r>
              <a:rPr sz="32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（胸骨下段）</a:t>
            </a:r>
          </a:p>
        </p:txBody>
      </p:sp>
      <p:pic>
        <p:nvPicPr>
          <p:cNvPr id="8" name="图片 7" descr="微信图片_20190419122647_副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1180" y="3065145"/>
            <a:ext cx="2698115" cy="2080260"/>
          </a:xfrm>
          <a:prstGeom prst="roundRect">
            <a:avLst/>
          </a:prstGeom>
        </p:spPr>
      </p:pic>
      <p:pic>
        <p:nvPicPr>
          <p:cNvPr id="10" name="图片 9" descr="微信图片_20190419122657_副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645" y="3065780"/>
            <a:ext cx="2698115" cy="2079625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390015" y="368935"/>
            <a:ext cx="288925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微软雅黑" panose="020B0503020204020204" pitchFamily="34" charset="-122"/>
              </a:rPr>
              <a:t>心脏按压手法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2810" y="1349375"/>
            <a:ext cx="4299585" cy="512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1920">
              <a:lnSpc>
                <a:spcPct val="140000"/>
              </a:lnSpc>
              <a:spcBef>
                <a:spcPts val="100"/>
              </a:spcBef>
            </a:pPr>
            <a:r>
              <a:rPr sz="24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sz="24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、十指紧扣，掌根重叠，手 指上翘或伸直。</a:t>
            </a:r>
            <a:endParaRPr sz="24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 marR="5080">
              <a:lnSpc>
                <a:spcPct val="140000"/>
              </a:lnSpc>
              <a:spcBef>
                <a:spcPts val="1200"/>
              </a:spcBef>
            </a:pPr>
            <a:r>
              <a:rPr sz="24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sz="24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、肘关节伸直，双肩位于手 上方，保证每次按压方向与胸 骨垂直。</a:t>
            </a:r>
            <a:endParaRPr sz="24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 marR="5080">
              <a:lnSpc>
                <a:spcPct val="140000"/>
              </a:lnSpc>
              <a:spcBef>
                <a:spcPts val="1205"/>
              </a:spcBef>
            </a:pPr>
            <a:r>
              <a:rPr sz="2400" b="1" spc="-10" dirty="0">
                <a:latin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sz="24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、每次按压后放松使胸廓恢 </a:t>
            </a:r>
            <a:r>
              <a:rPr sz="24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复到按压前位置，保证胸廓回 弹。</a:t>
            </a:r>
            <a:endParaRPr sz="24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>
              <a:lnSpc>
                <a:spcPct val="140000"/>
              </a:lnSpc>
              <a:spcBef>
                <a:spcPts val="1200"/>
              </a:spcBef>
            </a:pPr>
            <a:r>
              <a:rPr sz="2400" b="1" spc="-10" dirty="0">
                <a:latin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sz="24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、放松时掌根不能离开伤员</a:t>
            </a:r>
            <a:endParaRPr sz="24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>
              <a:lnSpc>
                <a:spcPct val="140000"/>
              </a:lnSpc>
            </a:pPr>
            <a:r>
              <a:rPr sz="24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胸壁。</a:t>
            </a:r>
            <a:endParaRPr sz="2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61355" y="1066800"/>
            <a:ext cx="5186045" cy="5208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582420" y="304165"/>
            <a:ext cx="467804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微软雅黑" panose="020B0503020204020204" pitchFamily="34" charset="-122"/>
              </a:rPr>
              <a:t>心脏按压频率与深度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6915" y="1596390"/>
            <a:ext cx="5543550" cy="197294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544830" marR="301625" indent="-532765">
              <a:lnSpc>
                <a:spcPct val="131000"/>
              </a:lnSpc>
              <a:spcBef>
                <a:spcPts val="280"/>
              </a:spcBef>
              <a:tabLst>
                <a:tab pos="4172585" algn="l"/>
              </a:tabLst>
            </a:pPr>
            <a:r>
              <a:rPr sz="28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sz="2800" b="1" i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、按压频率</a:t>
            </a:r>
            <a:r>
              <a:rPr sz="2800" b="1" i="1" spc="20" dirty="0"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cs typeface="微软雅黑" panose="020B0503020204020204" pitchFamily="34" charset="-122"/>
              </a:rPr>
              <a:t>100~</a:t>
            </a:r>
            <a:r>
              <a:rPr sz="32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微软雅黑" panose="020B0503020204020204" pitchFamily="34" charset="-122"/>
                <a:cs typeface="微软雅黑" panose="020B0503020204020204" pitchFamily="34" charset="-122"/>
              </a:rPr>
              <a:t>20	</a:t>
            </a:r>
            <a:r>
              <a:rPr sz="2800" b="1" i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sz="28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/ </a:t>
            </a:r>
            <a:r>
              <a:rPr sz="2800" b="1" i="1" spc="-10" dirty="0">
                <a:latin typeface="微软雅黑" panose="020B0503020204020204" pitchFamily="34" charset="-122"/>
                <a:cs typeface="微软雅黑" panose="020B0503020204020204" pitchFamily="34" charset="-122"/>
              </a:rPr>
              <a:t>分钟。</a:t>
            </a:r>
            <a:endParaRPr sz="28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  <a:tabLst>
                <a:tab pos="3169920" algn="l"/>
              </a:tabLst>
            </a:pPr>
            <a:r>
              <a:rPr sz="28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sz="2800" b="1" i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、按压深度</a:t>
            </a:r>
            <a:r>
              <a:rPr sz="2800" b="1" i="1" spc="20" dirty="0"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sz="3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微软雅黑" panose="020B0503020204020204" pitchFamily="34" charset="-122"/>
                <a:cs typeface="微软雅黑" panose="020B0503020204020204" pitchFamily="34" charset="-122"/>
              </a:rPr>
              <a:t>5~6	</a:t>
            </a:r>
            <a:r>
              <a:rPr sz="2800" b="1" i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厘米。</a:t>
            </a:r>
            <a:endParaRPr sz="28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8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sz="2800" b="1" i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、每次循环连续按压</a:t>
            </a:r>
            <a:r>
              <a:rPr sz="2800" b="1" i="1"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sz="32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sz="3200" b="1" spc="925" dirty="0">
                <a:solidFill>
                  <a:srgbClr val="6F2F9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sz="2800" b="1" i="1" spc="-10" dirty="0">
                <a:latin typeface="微软雅黑" panose="020B0503020204020204" pitchFamily="34" charset="-122"/>
                <a:cs typeface="微软雅黑" panose="020B0503020204020204" pitchFamily="34" charset="-122"/>
              </a:rPr>
              <a:t>次。</a:t>
            </a:r>
            <a:endParaRPr sz="2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5059" name="Picture 24" descr="stk64703cor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185" y="1596390"/>
            <a:ext cx="4575810" cy="4457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83970" y="1708150"/>
            <a:ext cx="4305935" cy="4054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37795" indent="-343535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696595" algn="l"/>
                <a:tab pos="697865" algn="l"/>
              </a:tabLst>
            </a:pPr>
            <a:r>
              <a:rPr sz="3200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	</a:t>
            </a: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按压时要观察伤 员面部情况和反应。</a:t>
            </a:r>
            <a:endParaRPr sz="3200">
              <a:latin typeface="方正北魏楷书简体" panose="03000509000000000000" charset="-122"/>
              <a:ea typeface="方正北魏楷书简体" panose="03000509000000000000" charset="-122"/>
              <a:cs typeface="方正北魏楷书简体" panose="03000509000000000000" charset="-122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Wingdings" panose="05000000000000000000"/>
              <a:buChar char=""/>
            </a:pPr>
            <a:endParaRPr sz="3200">
              <a:latin typeface="方正北魏楷书简体" panose="03000509000000000000" charset="-122"/>
              <a:ea typeface="方正北魏楷书简体" panose="03000509000000000000" charset="-122"/>
              <a:cs typeface="方正北魏楷书简体" panose="03000509000000000000" charset="-122"/>
            </a:endParaRPr>
          </a:p>
          <a:p>
            <a:pPr marL="355600" marR="137795" indent="-343535">
              <a:lnSpc>
                <a:spcPct val="100000"/>
              </a:lnSpc>
              <a:buFont typeface="Wingdings" panose="05000000000000000000"/>
              <a:buChar char=""/>
              <a:tabLst>
                <a:tab pos="696595" algn="l"/>
                <a:tab pos="697865" algn="l"/>
              </a:tabLst>
            </a:pPr>
            <a:r>
              <a:rPr sz="3200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	</a:t>
            </a: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尽可能减少按压 中断的时间，按压中 断时间应小</a:t>
            </a:r>
            <a:r>
              <a:rPr sz="3200" b="1" spc="-10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于</a:t>
            </a:r>
            <a:r>
              <a:rPr sz="3200" b="1" spc="-5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10</a:t>
            </a: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秒。</a:t>
            </a:r>
          </a:p>
          <a:p>
            <a:pPr marL="355600" marR="137795" indent="-343535">
              <a:lnSpc>
                <a:spcPct val="100000"/>
              </a:lnSpc>
              <a:buFont typeface="Wingdings" panose="05000000000000000000"/>
              <a:buChar char=""/>
              <a:tabLst>
                <a:tab pos="696595" algn="l"/>
                <a:tab pos="697865" algn="l"/>
              </a:tabLst>
            </a:pPr>
            <a:endParaRPr sz="3200">
              <a:latin typeface="方正北魏楷书简体" panose="03000509000000000000" charset="-122"/>
              <a:ea typeface="方正北魏楷书简体" panose="03000509000000000000" charset="-122"/>
              <a:cs typeface="方正北魏楷书简体" panose="03000509000000000000" charset="-122"/>
            </a:endParaRPr>
          </a:p>
          <a:p>
            <a:pPr marL="698500" indent="-686435">
              <a:lnSpc>
                <a:spcPct val="100000"/>
              </a:lnSpc>
              <a:spcBef>
                <a:spcPts val="740"/>
              </a:spcBef>
              <a:buFont typeface="Wingdings" panose="05000000000000000000"/>
              <a:buChar char=""/>
              <a:tabLst>
                <a:tab pos="698500" algn="l"/>
                <a:tab pos="699135" algn="l"/>
              </a:tabLst>
            </a:pP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应避</a:t>
            </a:r>
            <a:r>
              <a:rPr sz="3200" b="1" spc="-10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免</a:t>
            </a:r>
            <a:r>
              <a:rPr sz="3200" b="1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过度吹气</a:t>
            </a:r>
            <a:r>
              <a:rPr sz="3200" dirty="0">
                <a:latin typeface="方正北魏楷书简体" panose="03000509000000000000" charset="-122"/>
                <a:ea typeface="方正北魏楷书简体" panose="03000509000000000000" charset="-122"/>
                <a:cs typeface="方正北魏楷书简体" panose="03000509000000000000" charset="-122"/>
              </a:rPr>
              <a:t>。</a:t>
            </a:r>
            <a:endParaRPr sz="3200">
              <a:latin typeface="方正北魏楷书简体" panose="03000509000000000000" charset="-122"/>
              <a:ea typeface="方正北魏楷书简体" panose="03000509000000000000" charset="-122"/>
              <a:cs typeface="方正北魏楷书简体" panose="03000509000000000000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/>
        </p:nvSpPr>
        <p:spPr>
          <a:xfrm>
            <a:off x="1632585" y="399415"/>
            <a:ext cx="395732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</a:rPr>
              <a:t>心</a:t>
            </a:r>
            <a:r>
              <a:rPr spc="-1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</a:rPr>
              <a:t>脏</a:t>
            </a:r>
            <a:r>
              <a:rPr spc="-5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</a:rPr>
              <a:t>按压注意事项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05295" y="974090"/>
            <a:ext cx="4462780" cy="5523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91766" y="4935474"/>
            <a:ext cx="18637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清理口腔异物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（个人防护）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50455" y="4935042"/>
            <a:ext cx="18637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打开气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道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（仰头举颏）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object 4"/>
          <p:cNvSpPr txBox="1">
            <a:spLocks noGrp="1"/>
          </p:cNvSpPr>
          <p:nvPr/>
        </p:nvSpPr>
        <p:spPr>
          <a:xfrm>
            <a:off x="1664715" y="336422"/>
            <a:ext cx="4140200" cy="628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ysClr val="windowText" lastClr="000000"/>
                </a:solidFill>
                <a:latin typeface="宋体" panose="02010600030101010101" pitchFamily="2" charset="-122"/>
                <a:ea typeface="+mn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微软雅黑" panose="020B0503020204020204" pitchFamily="34" charset="-122"/>
              </a:rPr>
              <a:t>开放气道（Ａ步骤）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6625" y="1713230"/>
            <a:ext cx="3773170" cy="276796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05170" y="1678305"/>
            <a:ext cx="4512310" cy="28028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任意多边形 53"/>
          <p:cNvSpPr/>
          <p:nvPr/>
        </p:nvSpPr>
        <p:spPr bwMode="auto">
          <a:xfrm>
            <a:off x="6239512" y="129053"/>
            <a:ext cx="417956" cy="417734"/>
          </a:xfrm>
          <a:custGeom>
            <a:avLst/>
            <a:gdLst>
              <a:gd name="connsiteX0" fmla="*/ 2605030 w 2997200"/>
              <a:gd name="connsiteY0" fmla="*/ 2022475 h 2995613"/>
              <a:gd name="connsiteX1" fmla="*/ 2611384 w 2997200"/>
              <a:gd name="connsiteY1" fmla="*/ 2022475 h 2995613"/>
              <a:gd name="connsiteX2" fmla="*/ 2618270 w 2997200"/>
              <a:gd name="connsiteY2" fmla="*/ 2022475 h 2995613"/>
              <a:gd name="connsiteX3" fmla="*/ 2624096 w 2997200"/>
              <a:gd name="connsiteY3" fmla="*/ 2023535 h 2995613"/>
              <a:gd name="connsiteX4" fmla="*/ 2630450 w 2997200"/>
              <a:gd name="connsiteY4" fmla="*/ 2025125 h 2995613"/>
              <a:gd name="connsiteX5" fmla="*/ 2636806 w 2997200"/>
              <a:gd name="connsiteY5" fmla="*/ 2026715 h 2995613"/>
              <a:gd name="connsiteX6" fmla="*/ 2642630 w 2997200"/>
              <a:gd name="connsiteY6" fmla="*/ 2029365 h 2995613"/>
              <a:gd name="connsiteX7" fmla="*/ 2648456 w 2997200"/>
              <a:gd name="connsiteY7" fmla="*/ 2033075 h 2995613"/>
              <a:gd name="connsiteX8" fmla="*/ 2653752 w 2997200"/>
              <a:gd name="connsiteY8" fmla="*/ 2036786 h 2995613"/>
              <a:gd name="connsiteX9" fmla="*/ 2659048 w 2997200"/>
              <a:gd name="connsiteY9" fmla="*/ 2042086 h 2995613"/>
              <a:gd name="connsiteX10" fmla="*/ 2663284 w 2997200"/>
              <a:gd name="connsiteY10" fmla="*/ 2046856 h 2995613"/>
              <a:gd name="connsiteX11" fmla="*/ 2667522 w 2997200"/>
              <a:gd name="connsiteY11" fmla="*/ 2052156 h 2995613"/>
              <a:gd name="connsiteX12" fmla="*/ 2670698 w 2997200"/>
              <a:gd name="connsiteY12" fmla="*/ 2057986 h 2995613"/>
              <a:gd name="connsiteX13" fmla="*/ 2673346 w 2997200"/>
              <a:gd name="connsiteY13" fmla="*/ 2063816 h 2995613"/>
              <a:gd name="connsiteX14" fmla="*/ 2675994 w 2997200"/>
              <a:gd name="connsiteY14" fmla="*/ 2070176 h 2995613"/>
              <a:gd name="connsiteX15" fmla="*/ 2677054 w 2997200"/>
              <a:gd name="connsiteY15" fmla="*/ 2076006 h 2995613"/>
              <a:gd name="connsiteX16" fmla="*/ 2678112 w 2997200"/>
              <a:gd name="connsiteY16" fmla="*/ 2082896 h 2995613"/>
              <a:gd name="connsiteX17" fmla="*/ 2678112 w 2997200"/>
              <a:gd name="connsiteY17" fmla="*/ 2089257 h 2995613"/>
              <a:gd name="connsiteX18" fmla="*/ 2678112 w 2997200"/>
              <a:gd name="connsiteY18" fmla="*/ 2095087 h 2995613"/>
              <a:gd name="connsiteX19" fmla="*/ 2677054 w 2997200"/>
              <a:gd name="connsiteY19" fmla="*/ 2101977 h 2995613"/>
              <a:gd name="connsiteX20" fmla="*/ 2675994 w 2997200"/>
              <a:gd name="connsiteY20" fmla="*/ 2107807 h 2995613"/>
              <a:gd name="connsiteX21" fmla="*/ 2673346 w 2997200"/>
              <a:gd name="connsiteY21" fmla="*/ 2114167 h 2995613"/>
              <a:gd name="connsiteX22" fmla="*/ 2670698 w 2997200"/>
              <a:gd name="connsiteY22" fmla="*/ 2119997 h 2995613"/>
              <a:gd name="connsiteX23" fmla="*/ 2667522 w 2997200"/>
              <a:gd name="connsiteY23" fmla="*/ 2125827 h 2995613"/>
              <a:gd name="connsiteX24" fmla="*/ 2663284 w 2997200"/>
              <a:gd name="connsiteY24" fmla="*/ 2131127 h 2995613"/>
              <a:gd name="connsiteX25" fmla="*/ 2659048 w 2997200"/>
              <a:gd name="connsiteY25" fmla="*/ 2135897 h 2995613"/>
              <a:gd name="connsiteX26" fmla="*/ 2127342 w 2997200"/>
              <a:gd name="connsiteY26" fmla="*/ 2668028 h 2995613"/>
              <a:gd name="connsiteX27" fmla="*/ 2122574 w 2997200"/>
              <a:gd name="connsiteY27" fmla="*/ 2672798 h 2995613"/>
              <a:gd name="connsiteX28" fmla="*/ 2116750 w 2997200"/>
              <a:gd name="connsiteY28" fmla="*/ 2676508 h 2995613"/>
              <a:gd name="connsiteX29" fmla="*/ 2110924 w 2997200"/>
              <a:gd name="connsiteY29" fmla="*/ 2679688 h 2995613"/>
              <a:gd name="connsiteX30" fmla="*/ 2105098 w 2997200"/>
              <a:gd name="connsiteY30" fmla="*/ 2682868 h 2995613"/>
              <a:gd name="connsiteX31" fmla="*/ 2098744 w 2997200"/>
              <a:gd name="connsiteY31" fmla="*/ 2684988 h 2995613"/>
              <a:gd name="connsiteX32" fmla="*/ 2092918 w 2997200"/>
              <a:gd name="connsiteY32" fmla="*/ 2686578 h 2995613"/>
              <a:gd name="connsiteX33" fmla="*/ 2086562 w 2997200"/>
              <a:gd name="connsiteY33" fmla="*/ 2687638 h 2995613"/>
              <a:gd name="connsiteX34" fmla="*/ 2079678 w 2997200"/>
              <a:gd name="connsiteY34" fmla="*/ 2687638 h 2995613"/>
              <a:gd name="connsiteX35" fmla="*/ 2073852 w 2997200"/>
              <a:gd name="connsiteY35" fmla="*/ 2687638 h 2995613"/>
              <a:gd name="connsiteX36" fmla="*/ 2067498 w 2997200"/>
              <a:gd name="connsiteY36" fmla="*/ 2686578 h 2995613"/>
              <a:gd name="connsiteX37" fmla="*/ 2060612 w 2997200"/>
              <a:gd name="connsiteY37" fmla="*/ 2684988 h 2995613"/>
              <a:gd name="connsiteX38" fmla="*/ 2054788 w 2997200"/>
              <a:gd name="connsiteY38" fmla="*/ 2682868 h 2995613"/>
              <a:gd name="connsiteX39" fmla="*/ 2048962 w 2997200"/>
              <a:gd name="connsiteY39" fmla="*/ 2679688 h 2995613"/>
              <a:gd name="connsiteX40" fmla="*/ 2043666 w 2997200"/>
              <a:gd name="connsiteY40" fmla="*/ 2676508 h 2995613"/>
              <a:gd name="connsiteX41" fmla="*/ 2037840 w 2997200"/>
              <a:gd name="connsiteY41" fmla="*/ 2672798 h 2995613"/>
              <a:gd name="connsiteX42" fmla="*/ 2032544 w 2997200"/>
              <a:gd name="connsiteY42" fmla="*/ 2668028 h 2995613"/>
              <a:gd name="connsiteX43" fmla="*/ 2028308 w 2997200"/>
              <a:gd name="connsiteY43" fmla="*/ 2663258 h 2995613"/>
              <a:gd name="connsiteX44" fmla="*/ 2024600 w 2997200"/>
              <a:gd name="connsiteY44" fmla="*/ 2657428 h 2995613"/>
              <a:gd name="connsiteX45" fmla="*/ 2020894 w 2997200"/>
              <a:gd name="connsiteY45" fmla="*/ 2651598 h 2995613"/>
              <a:gd name="connsiteX46" fmla="*/ 2018246 w 2997200"/>
              <a:gd name="connsiteY46" fmla="*/ 2646297 h 2995613"/>
              <a:gd name="connsiteX47" fmla="*/ 2016128 w 2997200"/>
              <a:gd name="connsiteY47" fmla="*/ 2639937 h 2995613"/>
              <a:gd name="connsiteX48" fmla="*/ 2014538 w 2997200"/>
              <a:gd name="connsiteY48" fmla="*/ 2634107 h 2995613"/>
              <a:gd name="connsiteX49" fmla="*/ 2013480 w 2997200"/>
              <a:gd name="connsiteY49" fmla="*/ 2627217 h 2995613"/>
              <a:gd name="connsiteX50" fmla="*/ 2012950 w 2997200"/>
              <a:gd name="connsiteY50" fmla="*/ 2620857 h 2995613"/>
              <a:gd name="connsiteX51" fmla="*/ 2013480 w 2997200"/>
              <a:gd name="connsiteY51" fmla="*/ 2614497 h 2995613"/>
              <a:gd name="connsiteX52" fmla="*/ 2014538 w 2997200"/>
              <a:gd name="connsiteY52" fmla="*/ 2608137 h 2995613"/>
              <a:gd name="connsiteX53" fmla="*/ 2016128 w 2997200"/>
              <a:gd name="connsiteY53" fmla="*/ 2601777 h 2995613"/>
              <a:gd name="connsiteX54" fmla="*/ 2018246 w 2997200"/>
              <a:gd name="connsiteY54" fmla="*/ 2595946 h 2995613"/>
              <a:gd name="connsiteX55" fmla="*/ 2020894 w 2997200"/>
              <a:gd name="connsiteY55" fmla="*/ 2589586 h 2995613"/>
              <a:gd name="connsiteX56" fmla="*/ 2024600 w 2997200"/>
              <a:gd name="connsiteY56" fmla="*/ 2584286 h 2995613"/>
              <a:gd name="connsiteX57" fmla="*/ 2028308 w 2997200"/>
              <a:gd name="connsiteY57" fmla="*/ 2578986 h 2995613"/>
              <a:gd name="connsiteX58" fmla="*/ 2032544 w 2997200"/>
              <a:gd name="connsiteY58" fmla="*/ 2573686 h 2995613"/>
              <a:gd name="connsiteX59" fmla="*/ 2564252 w 2997200"/>
              <a:gd name="connsiteY59" fmla="*/ 2042086 h 2995613"/>
              <a:gd name="connsiteX60" fmla="*/ 2569548 w 2997200"/>
              <a:gd name="connsiteY60" fmla="*/ 2036786 h 2995613"/>
              <a:gd name="connsiteX61" fmla="*/ 2574844 w 2997200"/>
              <a:gd name="connsiteY61" fmla="*/ 2033075 h 2995613"/>
              <a:gd name="connsiteX62" fmla="*/ 2580668 w 2997200"/>
              <a:gd name="connsiteY62" fmla="*/ 2029365 h 2995613"/>
              <a:gd name="connsiteX63" fmla="*/ 2585964 w 2997200"/>
              <a:gd name="connsiteY63" fmla="*/ 2026715 h 2995613"/>
              <a:gd name="connsiteX64" fmla="*/ 2592320 w 2997200"/>
              <a:gd name="connsiteY64" fmla="*/ 2025125 h 2995613"/>
              <a:gd name="connsiteX65" fmla="*/ 2598674 w 2997200"/>
              <a:gd name="connsiteY65" fmla="*/ 2023535 h 2995613"/>
              <a:gd name="connsiteX66" fmla="*/ 2267400 w 2997200"/>
              <a:gd name="connsiteY66" fmla="*/ 1895475 h 2995613"/>
              <a:gd name="connsiteX67" fmla="*/ 2273228 w 2997200"/>
              <a:gd name="connsiteY67" fmla="*/ 1896004 h 2995613"/>
              <a:gd name="connsiteX68" fmla="*/ 2280116 w 2997200"/>
              <a:gd name="connsiteY68" fmla="*/ 1897063 h 2995613"/>
              <a:gd name="connsiteX69" fmla="*/ 2285944 w 2997200"/>
              <a:gd name="connsiteY69" fmla="*/ 1898121 h 2995613"/>
              <a:gd name="connsiteX70" fmla="*/ 2292302 w 2997200"/>
              <a:gd name="connsiteY70" fmla="*/ 1900238 h 2995613"/>
              <a:gd name="connsiteX71" fmla="*/ 2298128 w 2997200"/>
              <a:gd name="connsiteY71" fmla="*/ 1902884 h 2995613"/>
              <a:gd name="connsiteX72" fmla="*/ 2303426 w 2997200"/>
              <a:gd name="connsiteY72" fmla="*/ 1906588 h 2995613"/>
              <a:gd name="connsiteX73" fmla="*/ 2309254 w 2997200"/>
              <a:gd name="connsiteY73" fmla="*/ 1910292 h 2995613"/>
              <a:gd name="connsiteX74" fmla="*/ 2314022 w 2997200"/>
              <a:gd name="connsiteY74" fmla="*/ 1915054 h 2995613"/>
              <a:gd name="connsiteX75" fmla="*/ 2318790 w 2997200"/>
              <a:gd name="connsiteY75" fmla="*/ 1919817 h 2995613"/>
              <a:gd name="connsiteX76" fmla="*/ 2322500 w 2997200"/>
              <a:gd name="connsiteY76" fmla="*/ 1925638 h 2995613"/>
              <a:gd name="connsiteX77" fmla="*/ 2326208 w 2997200"/>
              <a:gd name="connsiteY77" fmla="*/ 1930929 h 2995613"/>
              <a:gd name="connsiteX78" fmla="*/ 2328856 w 2997200"/>
              <a:gd name="connsiteY78" fmla="*/ 1937279 h 2995613"/>
              <a:gd name="connsiteX79" fmla="*/ 2330976 w 2997200"/>
              <a:gd name="connsiteY79" fmla="*/ 1943100 h 2995613"/>
              <a:gd name="connsiteX80" fmla="*/ 2332566 w 2997200"/>
              <a:gd name="connsiteY80" fmla="*/ 1949450 h 2995613"/>
              <a:gd name="connsiteX81" fmla="*/ 2333096 w 2997200"/>
              <a:gd name="connsiteY81" fmla="*/ 1955800 h 2995613"/>
              <a:gd name="connsiteX82" fmla="*/ 2333624 w 2997200"/>
              <a:gd name="connsiteY82" fmla="*/ 1962150 h 2995613"/>
              <a:gd name="connsiteX83" fmla="*/ 2333096 w 2997200"/>
              <a:gd name="connsiteY83" fmla="*/ 1968500 h 2995613"/>
              <a:gd name="connsiteX84" fmla="*/ 2332566 w 2997200"/>
              <a:gd name="connsiteY84" fmla="*/ 1974850 h 2995613"/>
              <a:gd name="connsiteX85" fmla="*/ 2330976 w 2997200"/>
              <a:gd name="connsiteY85" fmla="*/ 1981200 h 2995613"/>
              <a:gd name="connsiteX86" fmla="*/ 2328856 w 2997200"/>
              <a:gd name="connsiteY86" fmla="*/ 1987550 h 2995613"/>
              <a:gd name="connsiteX87" fmla="*/ 2326208 w 2997200"/>
              <a:gd name="connsiteY87" fmla="*/ 1993371 h 2995613"/>
              <a:gd name="connsiteX88" fmla="*/ 2322500 w 2997200"/>
              <a:gd name="connsiteY88" fmla="*/ 1998663 h 2995613"/>
              <a:gd name="connsiteX89" fmla="*/ 2318790 w 2997200"/>
              <a:gd name="connsiteY89" fmla="*/ 2004484 h 2995613"/>
              <a:gd name="connsiteX90" fmla="*/ 2314022 w 2997200"/>
              <a:gd name="connsiteY90" fmla="*/ 2009246 h 2995613"/>
              <a:gd name="connsiteX91" fmla="*/ 1999856 w 2997200"/>
              <a:gd name="connsiteY91" fmla="*/ 2323571 h 2995613"/>
              <a:gd name="connsiteX92" fmla="*/ 1995088 w 2997200"/>
              <a:gd name="connsiteY92" fmla="*/ 2327804 h 2995613"/>
              <a:gd name="connsiteX93" fmla="*/ 1989790 w 2997200"/>
              <a:gd name="connsiteY93" fmla="*/ 2332038 h 2995613"/>
              <a:gd name="connsiteX94" fmla="*/ 1983962 w 2997200"/>
              <a:gd name="connsiteY94" fmla="*/ 2335213 h 2995613"/>
              <a:gd name="connsiteX95" fmla="*/ 1978134 w 2997200"/>
              <a:gd name="connsiteY95" fmla="*/ 2337859 h 2995613"/>
              <a:gd name="connsiteX96" fmla="*/ 1971776 w 2997200"/>
              <a:gd name="connsiteY96" fmla="*/ 2339975 h 2995613"/>
              <a:gd name="connsiteX97" fmla="*/ 1965948 w 2997200"/>
              <a:gd name="connsiteY97" fmla="*/ 2342092 h 2995613"/>
              <a:gd name="connsiteX98" fmla="*/ 1959062 w 2997200"/>
              <a:gd name="connsiteY98" fmla="*/ 2342621 h 2995613"/>
              <a:gd name="connsiteX99" fmla="*/ 1952704 w 2997200"/>
              <a:gd name="connsiteY99" fmla="*/ 2343150 h 2995613"/>
              <a:gd name="connsiteX100" fmla="*/ 1946876 w 2997200"/>
              <a:gd name="connsiteY100" fmla="*/ 2342621 h 2995613"/>
              <a:gd name="connsiteX101" fmla="*/ 1939988 w 2997200"/>
              <a:gd name="connsiteY101" fmla="*/ 2342092 h 2995613"/>
              <a:gd name="connsiteX102" fmla="*/ 1933632 w 2997200"/>
              <a:gd name="connsiteY102" fmla="*/ 2339975 h 2995613"/>
              <a:gd name="connsiteX103" fmla="*/ 1927804 w 2997200"/>
              <a:gd name="connsiteY103" fmla="*/ 2337859 h 2995613"/>
              <a:gd name="connsiteX104" fmla="*/ 1921976 w 2997200"/>
              <a:gd name="connsiteY104" fmla="*/ 2335213 h 2995613"/>
              <a:gd name="connsiteX105" fmla="*/ 1915618 w 2997200"/>
              <a:gd name="connsiteY105" fmla="*/ 2332038 h 2995613"/>
              <a:gd name="connsiteX106" fmla="*/ 1910850 w 2997200"/>
              <a:gd name="connsiteY106" fmla="*/ 2327804 h 2995613"/>
              <a:gd name="connsiteX107" fmla="*/ 1905552 w 2997200"/>
              <a:gd name="connsiteY107" fmla="*/ 2323571 h 2995613"/>
              <a:gd name="connsiteX108" fmla="*/ 1901314 w 2997200"/>
              <a:gd name="connsiteY108" fmla="*/ 2318279 h 2995613"/>
              <a:gd name="connsiteX109" fmla="*/ 1896546 w 2997200"/>
              <a:gd name="connsiteY109" fmla="*/ 2312988 h 2995613"/>
              <a:gd name="connsiteX110" fmla="*/ 1893368 w 2997200"/>
              <a:gd name="connsiteY110" fmla="*/ 2307167 h 2995613"/>
              <a:gd name="connsiteX111" fmla="*/ 1891248 w 2997200"/>
              <a:gd name="connsiteY111" fmla="*/ 2300817 h 2995613"/>
              <a:gd name="connsiteX112" fmla="*/ 1889128 w 2997200"/>
              <a:gd name="connsiteY112" fmla="*/ 2294996 h 2995613"/>
              <a:gd name="connsiteX113" fmla="*/ 1887010 w 2997200"/>
              <a:gd name="connsiteY113" fmla="*/ 2288646 h 2995613"/>
              <a:gd name="connsiteX114" fmla="*/ 1885950 w 2997200"/>
              <a:gd name="connsiteY114" fmla="*/ 2282296 h 2995613"/>
              <a:gd name="connsiteX115" fmla="*/ 1885950 w 2997200"/>
              <a:gd name="connsiteY115" fmla="*/ 2275946 h 2995613"/>
              <a:gd name="connsiteX116" fmla="*/ 1885950 w 2997200"/>
              <a:gd name="connsiteY116" fmla="*/ 2269596 h 2995613"/>
              <a:gd name="connsiteX117" fmla="*/ 1887010 w 2997200"/>
              <a:gd name="connsiteY117" fmla="*/ 2263246 h 2995613"/>
              <a:gd name="connsiteX118" fmla="*/ 1889128 w 2997200"/>
              <a:gd name="connsiteY118" fmla="*/ 2257425 h 2995613"/>
              <a:gd name="connsiteX119" fmla="*/ 1891248 w 2997200"/>
              <a:gd name="connsiteY119" fmla="*/ 2251075 h 2995613"/>
              <a:gd name="connsiteX120" fmla="*/ 1893368 w 2997200"/>
              <a:gd name="connsiteY120" fmla="*/ 2245254 h 2995613"/>
              <a:gd name="connsiteX121" fmla="*/ 1896546 w 2997200"/>
              <a:gd name="connsiteY121" fmla="*/ 2239434 h 2995613"/>
              <a:gd name="connsiteX122" fmla="*/ 1901314 w 2997200"/>
              <a:gd name="connsiteY122" fmla="*/ 2233613 h 2995613"/>
              <a:gd name="connsiteX123" fmla="*/ 1905552 w 2997200"/>
              <a:gd name="connsiteY123" fmla="*/ 2228850 h 2995613"/>
              <a:gd name="connsiteX124" fmla="*/ 2219720 w 2997200"/>
              <a:gd name="connsiteY124" fmla="*/ 1915054 h 2995613"/>
              <a:gd name="connsiteX125" fmla="*/ 2225018 w 2997200"/>
              <a:gd name="connsiteY125" fmla="*/ 1910292 h 2995613"/>
              <a:gd name="connsiteX126" fmla="*/ 2230316 w 2997200"/>
              <a:gd name="connsiteY126" fmla="*/ 1906588 h 2995613"/>
              <a:gd name="connsiteX127" fmla="*/ 2235614 w 2997200"/>
              <a:gd name="connsiteY127" fmla="*/ 1902884 h 2995613"/>
              <a:gd name="connsiteX128" fmla="*/ 2241970 w 2997200"/>
              <a:gd name="connsiteY128" fmla="*/ 1900238 h 2995613"/>
              <a:gd name="connsiteX129" fmla="*/ 2248328 w 2997200"/>
              <a:gd name="connsiteY129" fmla="*/ 1898121 h 2995613"/>
              <a:gd name="connsiteX130" fmla="*/ 2254156 w 2997200"/>
              <a:gd name="connsiteY130" fmla="*/ 1897063 h 2995613"/>
              <a:gd name="connsiteX131" fmla="*/ 2260514 w 2997200"/>
              <a:gd name="connsiteY131" fmla="*/ 1896004 h 2995613"/>
              <a:gd name="connsiteX132" fmla="*/ 1946936 w 2997200"/>
              <a:gd name="connsiteY132" fmla="*/ 1738312 h 2995613"/>
              <a:gd name="connsiteX133" fmla="*/ 1952748 w 2997200"/>
              <a:gd name="connsiteY133" fmla="*/ 1738312 h 2995613"/>
              <a:gd name="connsiteX134" fmla="*/ 1959086 w 2997200"/>
              <a:gd name="connsiteY134" fmla="*/ 1738312 h 2995613"/>
              <a:gd name="connsiteX135" fmla="*/ 1965952 w 2997200"/>
              <a:gd name="connsiteY135" fmla="*/ 1739369 h 2995613"/>
              <a:gd name="connsiteX136" fmla="*/ 1971762 w 2997200"/>
              <a:gd name="connsiteY136" fmla="*/ 1740953 h 2995613"/>
              <a:gd name="connsiteX137" fmla="*/ 1978100 w 2997200"/>
              <a:gd name="connsiteY137" fmla="*/ 1743066 h 2995613"/>
              <a:gd name="connsiteX138" fmla="*/ 1983912 w 2997200"/>
              <a:gd name="connsiteY138" fmla="*/ 1745707 h 2995613"/>
              <a:gd name="connsiteX139" fmla="*/ 1989722 w 2997200"/>
              <a:gd name="connsiteY139" fmla="*/ 1748876 h 2995613"/>
              <a:gd name="connsiteX140" fmla="*/ 1995004 w 2997200"/>
              <a:gd name="connsiteY140" fmla="*/ 1753102 h 2995613"/>
              <a:gd name="connsiteX141" fmla="*/ 1999758 w 2997200"/>
              <a:gd name="connsiteY141" fmla="*/ 1757328 h 2995613"/>
              <a:gd name="connsiteX142" fmla="*/ 2005040 w 2997200"/>
              <a:gd name="connsiteY142" fmla="*/ 1763138 h 2995613"/>
              <a:gd name="connsiteX143" fmla="*/ 2008736 w 2997200"/>
              <a:gd name="connsiteY143" fmla="*/ 1767892 h 2995613"/>
              <a:gd name="connsiteX144" fmla="*/ 2011906 w 2997200"/>
              <a:gd name="connsiteY144" fmla="*/ 1773702 h 2995613"/>
              <a:gd name="connsiteX145" fmla="*/ 2015076 w 2997200"/>
              <a:gd name="connsiteY145" fmla="*/ 1780040 h 2995613"/>
              <a:gd name="connsiteX146" fmla="*/ 2016660 w 2997200"/>
              <a:gd name="connsiteY146" fmla="*/ 1785851 h 2995613"/>
              <a:gd name="connsiteX147" fmla="*/ 2018244 w 2997200"/>
              <a:gd name="connsiteY147" fmla="*/ 1792189 h 2995613"/>
              <a:gd name="connsiteX148" fmla="*/ 2019300 w 2997200"/>
              <a:gd name="connsiteY148" fmla="*/ 1797999 h 2995613"/>
              <a:gd name="connsiteX149" fmla="*/ 2019300 w 2997200"/>
              <a:gd name="connsiteY149" fmla="*/ 1804866 h 2995613"/>
              <a:gd name="connsiteX150" fmla="*/ 2019300 w 2997200"/>
              <a:gd name="connsiteY150" fmla="*/ 1811205 h 2995613"/>
              <a:gd name="connsiteX151" fmla="*/ 2018244 w 2997200"/>
              <a:gd name="connsiteY151" fmla="*/ 1817543 h 2995613"/>
              <a:gd name="connsiteX152" fmla="*/ 2016660 w 2997200"/>
              <a:gd name="connsiteY152" fmla="*/ 1823882 h 2995613"/>
              <a:gd name="connsiteX153" fmla="*/ 2015076 w 2997200"/>
              <a:gd name="connsiteY153" fmla="*/ 1830220 h 2995613"/>
              <a:gd name="connsiteX154" fmla="*/ 2011906 w 2997200"/>
              <a:gd name="connsiteY154" fmla="*/ 1835502 h 2995613"/>
              <a:gd name="connsiteX155" fmla="*/ 2008736 w 2997200"/>
              <a:gd name="connsiteY155" fmla="*/ 1841312 h 2995613"/>
              <a:gd name="connsiteX156" fmla="*/ 2005040 w 2997200"/>
              <a:gd name="connsiteY156" fmla="*/ 1846594 h 2995613"/>
              <a:gd name="connsiteX157" fmla="*/ 1999758 w 2997200"/>
              <a:gd name="connsiteY157" fmla="*/ 1851876 h 2995613"/>
              <a:gd name="connsiteX158" fmla="*/ 1842352 w 2997200"/>
              <a:gd name="connsiteY158" fmla="*/ 2009282 h 2995613"/>
              <a:gd name="connsiteX159" fmla="*/ 1837070 w 2997200"/>
              <a:gd name="connsiteY159" fmla="*/ 2014035 h 2995613"/>
              <a:gd name="connsiteX160" fmla="*/ 1832316 w 2997200"/>
              <a:gd name="connsiteY160" fmla="*/ 2017733 h 2995613"/>
              <a:gd name="connsiteX161" fmla="*/ 1826506 w 2997200"/>
              <a:gd name="connsiteY161" fmla="*/ 2020902 h 2995613"/>
              <a:gd name="connsiteX162" fmla="*/ 1820696 w 2997200"/>
              <a:gd name="connsiteY162" fmla="*/ 2024071 h 2995613"/>
              <a:gd name="connsiteX163" fmla="*/ 1814358 w 2997200"/>
              <a:gd name="connsiteY163" fmla="*/ 2026184 h 2995613"/>
              <a:gd name="connsiteX164" fmla="*/ 1808018 w 2997200"/>
              <a:gd name="connsiteY164" fmla="*/ 2027769 h 2995613"/>
              <a:gd name="connsiteX165" fmla="*/ 1802208 w 2997200"/>
              <a:gd name="connsiteY165" fmla="*/ 2028297 h 2995613"/>
              <a:gd name="connsiteX166" fmla="*/ 1795342 w 2997200"/>
              <a:gd name="connsiteY166" fmla="*/ 2028825 h 2995613"/>
              <a:gd name="connsiteX167" fmla="*/ 1789004 w 2997200"/>
              <a:gd name="connsiteY167" fmla="*/ 2028297 h 2995613"/>
              <a:gd name="connsiteX168" fmla="*/ 1782664 w 2997200"/>
              <a:gd name="connsiteY168" fmla="*/ 2027769 h 2995613"/>
              <a:gd name="connsiteX169" fmla="*/ 1776326 w 2997200"/>
              <a:gd name="connsiteY169" fmla="*/ 2026184 h 2995613"/>
              <a:gd name="connsiteX170" fmla="*/ 1769988 w 2997200"/>
              <a:gd name="connsiteY170" fmla="*/ 2024071 h 2995613"/>
              <a:gd name="connsiteX171" fmla="*/ 1764706 w 2997200"/>
              <a:gd name="connsiteY171" fmla="*/ 2020902 h 2995613"/>
              <a:gd name="connsiteX172" fmla="*/ 1758368 w 2997200"/>
              <a:gd name="connsiteY172" fmla="*/ 2017733 h 2995613"/>
              <a:gd name="connsiteX173" fmla="*/ 1753614 w 2997200"/>
              <a:gd name="connsiteY173" fmla="*/ 2014035 h 2995613"/>
              <a:gd name="connsiteX174" fmla="*/ 1748332 w 2997200"/>
              <a:gd name="connsiteY174" fmla="*/ 2009282 h 2995613"/>
              <a:gd name="connsiteX175" fmla="*/ 1744106 w 2997200"/>
              <a:gd name="connsiteY175" fmla="*/ 2004528 h 2995613"/>
              <a:gd name="connsiteX176" fmla="*/ 1739880 w 2997200"/>
              <a:gd name="connsiteY176" fmla="*/ 1998718 h 2995613"/>
              <a:gd name="connsiteX177" fmla="*/ 1736712 w 2997200"/>
              <a:gd name="connsiteY177" fmla="*/ 1993435 h 2995613"/>
              <a:gd name="connsiteX178" fmla="*/ 1734070 w 2997200"/>
              <a:gd name="connsiteY178" fmla="*/ 1987625 h 2995613"/>
              <a:gd name="connsiteX179" fmla="*/ 1731430 w 2997200"/>
              <a:gd name="connsiteY179" fmla="*/ 1981287 h 2995613"/>
              <a:gd name="connsiteX180" fmla="*/ 1729844 w 2997200"/>
              <a:gd name="connsiteY180" fmla="*/ 1974948 h 2995613"/>
              <a:gd name="connsiteX181" fmla="*/ 1728788 w 2997200"/>
              <a:gd name="connsiteY181" fmla="*/ 1968610 h 2995613"/>
              <a:gd name="connsiteX182" fmla="*/ 1728788 w 2997200"/>
              <a:gd name="connsiteY182" fmla="*/ 1962271 h 2995613"/>
              <a:gd name="connsiteX183" fmla="*/ 1728788 w 2997200"/>
              <a:gd name="connsiteY183" fmla="*/ 1955933 h 2995613"/>
              <a:gd name="connsiteX184" fmla="*/ 1729844 w 2997200"/>
              <a:gd name="connsiteY184" fmla="*/ 1949594 h 2995613"/>
              <a:gd name="connsiteX185" fmla="*/ 1731430 w 2997200"/>
              <a:gd name="connsiteY185" fmla="*/ 1943256 h 2995613"/>
              <a:gd name="connsiteX186" fmla="*/ 1734070 w 2997200"/>
              <a:gd name="connsiteY186" fmla="*/ 1937446 h 2995613"/>
              <a:gd name="connsiteX187" fmla="*/ 1736712 w 2997200"/>
              <a:gd name="connsiteY187" fmla="*/ 1931107 h 2995613"/>
              <a:gd name="connsiteX188" fmla="*/ 1739880 w 2997200"/>
              <a:gd name="connsiteY188" fmla="*/ 1925825 h 2995613"/>
              <a:gd name="connsiteX189" fmla="*/ 1744106 w 2997200"/>
              <a:gd name="connsiteY189" fmla="*/ 1920015 h 2995613"/>
              <a:gd name="connsiteX190" fmla="*/ 1748332 w 2997200"/>
              <a:gd name="connsiteY190" fmla="*/ 1915261 h 2995613"/>
              <a:gd name="connsiteX191" fmla="*/ 1905736 w 2997200"/>
              <a:gd name="connsiteY191" fmla="*/ 1757328 h 2995613"/>
              <a:gd name="connsiteX192" fmla="*/ 1911018 w 2997200"/>
              <a:gd name="connsiteY192" fmla="*/ 1753102 h 2995613"/>
              <a:gd name="connsiteX193" fmla="*/ 1915772 w 2997200"/>
              <a:gd name="connsiteY193" fmla="*/ 1748876 h 2995613"/>
              <a:gd name="connsiteX194" fmla="*/ 1922112 w 2997200"/>
              <a:gd name="connsiteY194" fmla="*/ 1745707 h 2995613"/>
              <a:gd name="connsiteX195" fmla="*/ 1927922 w 2997200"/>
              <a:gd name="connsiteY195" fmla="*/ 1743066 h 2995613"/>
              <a:gd name="connsiteX196" fmla="*/ 1933732 w 2997200"/>
              <a:gd name="connsiteY196" fmla="*/ 1740953 h 2995613"/>
              <a:gd name="connsiteX197" fmla="*/ 1940070 w 2997200"/>
              <a:gd name="connsiteY197" fmla="*/ 1739369 h 2995613"/>
              <a:gd name="connsiteX198" fmla="*/ 1195122 w 2997200"/>
              <a:gd name="connsiteY198" fmla="*/ 966787 h 2995613"/>
              <a:gd name="connsiteX199" fmla="*/ 1201496 w 2997200"/>
              <a:gd name="connsiteY199" fmla="*/ 966787 h 2995613"/>
              <a:gd name="connsiteX200" fmla="*/ 1207868 w 2997200"/>
              <a:gd name="connsiteY200" fmla="*/ 966787 h 2995613"/>
              <a:gd name="connsiteX201" fmla="*/ 1214242 w 2997200"/>
              <a:gd name="connsiteY201" fmla="*/ 967843 h 2995613"/>
              <a:gd name="connsiteX202" fmla="*/ 1220614 w 2997200"/>
              <a:gd name="connsiteY202" fmla="*/ 969428 h 2995613"/>
              <a:gd name="connsiteX203" fmla="*/ 1226456 w 2997200"/>
              <a:gd name="connsiteY203" fmla="*/ 971012 h 2995613"/>
              <a:gd name="connsiteX204" fmla="*/ 1232830 w 2997200"/>
              <a:gd name="connsiteY204" fmla="*/ 973653 h 2995613"/>
              <a:gd name="connsiteX205" fmla="*/ 1238672 w 2997200"/>
              <a:gd name="connsiteY205" fmla="*/ 977351 h 2995613"/>
              <a:gd name="connsiteX206" fmla="*/ 1243452 w 2997200"/>
              <a:gd name="connsiteY206" fmla="*/ 981048 h 2995613"/>
              <a:gd name="connsiteX207" fmla="*/ 1249294 w 2997200"/>
              <a:gd name="connsiteY207" fmla="*/ 986330 h 2995613"/>
              <a:gd name="connsiteX208" fmla="*/ 1253542 w 2997200"/>
              <a:gd name="connsiteY208" fmla="*/ 991084 h 2995613"/>
              <a:gd name="connsiteX209" fmla="*/ 1257260 w 2997200"/>
              <a:gd name="connsiteY209" fmla="*/ 996366 h 2995613"/>
              <a:gd name="connsiteX210" fmla="*/ 1260978 w 2997200"/>
              <a:gd name="connsiteY210" fmla="*/ 1002177 h 2995613"/>
              <a:gd name="connsiteX211" fmla="*/ 1263634 w 2997200"/>
              <a:gd name="connsiteY211" fmla="*/ 1007987 h 2995613"/>
              <a:gd name="connsiteX212" fmla="*/ 1265758 w 2997200"/>
              <a:gd name="connsiteY212" fmla="*/ 1014325 h 2995613"/>
              <a:gd name="connsiteX213" fmla="*/ 1266820 w 2997200"/>
              <a:gd name="connsiteY213" fmla="*/ 1020136 h 2995613"/>
              <a:gd name="connsiteX214" fmla="*/ 1268412 w 2997200"/>
              <a:gd name="connsiteY214" fmla="*/ 1027002 h 2995613"/>
              <a:gd name="connsiteX215" fmla="*/ 1268412 w 2997200"/>
              <a:gd name="connsiteY215" fmla="*/ 1033341 h 2995613"/>
              <a:gd name="connsiteX216" fmla="*/ 1268412 w 2997200"/>
              <a:gd name="connsiteY216" fmla="*/ 1039151 h 2995613"/>
              <a:gd name="connsiteX217" fmla="*/ 1266820 w 2997200"/>
              <a:gd name="connsiteY217" fmla="*/ 1046018 h 2995613"/>
              <a:gd name="connsiteX218" fmla="*/ 1265758 w 2997200"/>
              <a:gd name="connsiteY218" fmla="*/ 1052356 h 2995613"/>
              <a:gd name="connsiteX219" fmla="*/ 1263634 w 2997200"/>
              <a:gd name="connsiteY219" fmla="*/ 1058166 h 2995613"/>
              <a:gd name="connsiteX220" fmla="*/ 1260978 w 2997200"/>
              <a:gd name="connsiteY220" fmla="*/ 1063977 h 2995613"/>
              <a:gd name="connsiteX221" fmla="*/ 1257260 w 2997200"/>
              <a:gd name="connsiteY221" fmla="*/ 1069787 h 2995613"/>
              <a:gd name="connsiteX222" fmla="*/ 1253542 w 2997200"/>
              <a:gd name="connsiteY222" fmla="*/ 1075069 h 2995613"/>
              <a:gd name="connsiteX223" fmla="*/ 1249294 w 2997200"/>
              <a:gd name="connsiteY223" fmla="*/ 1079823 h 2995613"/>
              <a:gd name="connsiteX224" fmla="*/ 1090498 w 2997200"/>
              <a:gd name="connsiteY224" fmla="*/ 1237756 h 2995613"/>
              <a:gd name="connsiteX225" fmla="*/ 1085718 w 2997200"/>
              <a:gd name="connsiteY225" fmla="*/ 1241982 h 2995613"/>
              <a:gd name="connsiteX226" fmla="*/ 1079876 w 2997200"/>
              <a:gd name="connsiteY226" fmla="*/ 1246207 h 2995613"/>
              <a:gd name="connsiteX227" fmla="*/ 1074564 w 2997200"/>
              <a:gd name="connsiteY227" fmla="*/ 1249377 h 2995613"/>
              <a:gd name="connsiteX228" fmla="*/ 1068192 w 2997200"/>
              <a:gd name="connsiteY228" fmla="*/ 1252018 h 2995613"/>
              <a:gd name="connsiteX229" fmla="*/ 1061818 w 2997200"/>
              <a:gd name="connsiteY229" fmla="*/ 1254131 h 2995613"/>
              <a:gd name="connsiteX230" fmla="*/ 1055976 w 2997200"/>
              <a:gd name="connsiteY230" fmla="*/ 1256243 h 2995613"/>
              <a:gd name="connsiteX231" fmla="*/ 1049604 w 2997200"/>
              <a:gd name="connsiteY231" fmla="*/ 1257300 h 2995613"/>
              <a:gd name="connsiteX232" fmla="*/ 1042700 w 2997200"/>
              <a:gd name="connsiteY232" fmla="*/ 1257300 h 2995613"/>
              <a:gd name="connsiteX233" fmla="*/ 1036858 w 2997200"/>
              <a:gd name="connsiteY233" fmla="*/ 1257300 h 2995613"/>
              <a:gd name="connsiteX234" fmla="*/ 1030484 w 2997200"/>
              <a:gd name="connsiteY234" fmla="*/ 1256243 h 2995613"/>
              <a:gd name="connsiteX235" fmla="*/ 1023580 w 2997200"/>
              <a:gd name="connsiteY235" fmla="*/ 1254131 h 2995613"/>
              <a:gd name="connsiteX236" fmla="*/ 1017738 w 2997200"/>
              <a:gd name="connsiteY236" fmla="*/ 1252018 h 2995613"/>
              <a:gd name="connsiteX237" fmla="*/ 1011896 w 2997200"/>
              <a:gd name="connsiteY237" fmla="*/ 1249377 h 2995613"/>
              <a:gd name="connsiteX238" fmla="*/ 1006586 w 2997200"/>
              <a:gd name="connsiteY238" fmla="*/ 1246207 h 2995613"/>
              <a:gd name="connsiteX239" fmla="*/ 1000744 w 2997200"/>
              <a:gd name="connsiteY239" fmla="*/ 1241982 h 2995613"/>
              <a:gd name="connsiteX240" fmla="*/ 995964 w 2997200"/>
              <a:gd name="connsiteY240" fmla="*/ 1237756 h 2995613"/>
              <a:gd name="connsiteX241" fmla="*/ 991184 w 2997200"/>
              <a:gd name="connsiteY241" fmla="*/ 1232474 h 2995613"/>
              <a:gd name="connsiteX242" fmla="*/ 987466 w 2997200"/>
              <a:gd name="connsiteY242" fmla="*/ 1227192 h 2995613"/>
              <a:gd name="connsiteX243" fmla="*/ 983748 w 2997200"/>
              <a:gd name="connsiteY243" fmla="*/ 1221382 h 2995613"/>
              <a:gd name="connsiteX244" fmla="*/ 981092 w 2997200"/>
              <a:gd name="connsiteY244" fmla="*/ 1215572 h 2995613"/>
              <a:gd name="connsiteX245" fmla="*/ 978968 w 2997200"/>
              <a:gd name="connsiteY245" fmla="*/ 1209761 h 2995613"/>
              <a:gd name="connsiteX246" fmla="*/ 977376 w 2997200"/>
              <a:gd name="connsiteY246" fmla="*/ 1203423 h 2995613"/>
              <a:gd name="connsiteX247" fmla="*/ 976844 w 2997200"/>
              <a:gd name="connsiteY247" fmla="*/ 1196556 h 2995613"/>
              <a:gd name="connsiteX248" fmla="*/ 976312 w 2997200"/>
              <a:gd name="connsiteY248" fmla="*/ 1190746 h 2995613"/>
              <a:gd name="connsiteX249" fmla="*/ 976844 w 2997200"/>
              <a:gd name="connsiteY249" fmla="*/ 1183879 h 2995613"/>
              <a:gd name="connsiteX250" fmla="*/ 977376 w 2997200"/>
              <a:gd name="connsiteY250" fmla="*/ 1177541 h 2995613"/>
              <a:gd name="connsiteX251" fmla="*/ 978968 w 2997200"/>
              <a:gd name="connsiteY251" fmla="*/ 1171730 h 2995613"/>
              <a:gd name="connsiteX252" fmla="*/ 981092 w 2997200"/>
              <a:gd name="connsiteY252" fmla="*/ 1165392 h 2995613"/>
              <a:gd name="connsiteX253" fmla="*/ 983748 w 2997200"/>
              <a:gd name="connsiteY253" fmla="*/ 1159582 h 2995613"/>
              <a:gd name="connsiteX254" fmla="*/ 987466 w 2997200"/>
              <a:gd name="connsiteY254" fmla="*/ 1153771 h 2995613"/>
              <a:gd name="connsiteX255" fmla="*/ 991184 w 2997200"/>
              <a:gd name="connsiteY255" fmla="*/ 1148489 h 2995613"/>
              <a:gd name="connsiteX256" fmla="*/ 995964 w 2997200"/>
              <a:gd name="connsiteY256" fmla="*/ 1143736 h 2995613"/>
              <a:gd name="connsiteX257" fmla="*/ 1154228 w 2997200"/>
              <a:gd name="connsiteY257" fmla="*/ 986330 h 2995613"/>
              <a:gd name="connsiteX258" fmla="*/ 1159008 w 2997200"/>
              <a:gd name="connsiteY258" fmla="*/ 981048 h 2995613"/>
              <a:gd name="connsiteX259" fmla="*/ 1164850 w 2997200"/>
              <a:gd name="connsiteY259" fmla="*/ 977351 h 2995613"/>
              <a:gd name="connsiteX260" fmla="*/ 1170692 w 2997200"/>
              <a:gd name="connsiteY260" fmla="*/ 973653 h 2995613"/>
              <a:gd name="connsiteX261" fmla="*/ 1176004 w 2997200"/>
              <a:gd name="connsiteY261" fmla="*/ 971012 h 2995613"/>
              <a:gd name="connsiteX262" fmla="*/ 1182376 w 2997200"/>
              <a:gd name="connsiteY262" fmla="*/ 969428 h 2995613"/>
              <a:gd name="connsiteX263" fmla="*/ 1188218 w 2997200"/>
              <a:gd name="connsiteY263" fmla="*/ 967843 h 2995613"/>
              <a:gd name="connsiteX264" fmla="*/ 1036638 w 2997200"/>
              <a:gd name="connsiteY264" fmla="*/ 652462 h 2995613"/>
              <a:gd name="connsiteX265" fmla="*/ 1042458 w 2997200"/>
              <a:gd name="connsiteY265" fmla="*/ 652462 h 2995613"/>
              <a:gd name="connsiteX266" fmla="*/ 1049338 w 2997200"/>
              <a:gd name="connsiteY266" fmla="*/ 652462 h 2995613"/>
              <a:gd name="connsiteX267" fmla="*/ 1055688 w 2997200"/>
              <a:gd name="connsiteY267" fmla="*/ 653518 h 2995613"/>
              <a:gd name="connsiteX268" fmla="*/ 1061508 w 2997200"/>
              <a:gd name="connsiteY268" fmla="*/ 655629 h 2995613"/>
              <a:gd name="connsiteX269" fmla="*/ 1067858 w 2997200"/>
              <a:gd name="connsiteY269" fmla="*/ 657741 h 2995613"/>
              <a:gd name="connsiteX270" fmla="*/ 1074208 w 2997200"/>
              <a:gd name="connsiteY270" fmla="*/ 660380 h 2995613"/>
              <a:gd name="connsiteX271" fmla="*/ 1079500 w 2997200"/>
              <a:gd name="connsiteY271" fmla="*/ 663548 h 2995613"/>
              <a:gd name="connsiteX272" fmla="*/ 1085322 w 2997200"/>
              <a:gd name="connsiteY272" fmla="*/ 667771 h 2995613"/>
              <a:gd name="connsiteX273" fmla="*/ 1090084 w 2997200"/>
              <a:gd name="connsiteY273" fmla="*/ 671995 h 2995613"/>
              <a:gd name="connsiteX274" fmla="*/ 1094846 w 2997200"/>
              <a:gd name="connsiteY274" fmla="*/ 677274 h 2995613"/>
              <a:gd name="connsiteX275" fmla="*/ 1098550 w 2997200"/>
              <a:gd name="connsiteY275" fmla="*/ 682553 h 2995613"/>
              <a:gd name="connsiteX276" fmla="*/ 1102254 w 2997200"/>
              <a:gd name="connsiteY276" fmla="*/ 688360 h 2995613"/>
              <a:gd name="connsiteX277" fmla="*/ 1104900 w 2997200"/>
              <a:gd name="connsiteY277" fmla="*/ 694167 h 2995613"/>
              <a:gd name="connsiteX278" fmla="*/ 1107018 w 2997200"/>
              <a:gd name="connsiteY278" fmla="*/ 699974 h 2995613"/>
              <a:gd name="connsiteX279" fmla="*/ 1108076 w 2997200"/>
              <a:gd name="connsiteY279" fmla="*/ 706309 h 2995613"/>
              <a:gd name="connsiteX280" fmla="*/ 1109134 w 2997200"/>
              <a:gd name="connsiteY280" fmla="*/ 713172 h 2995613"/>
              <a:gd name="connsiteX281" fmla="*/ 1109664 w 2997200"/>
              <a:gd name="connsiteY281" fmla="*/ 718979 h 2995613"/>
              <a:gd name="connsiteX282" fmla="*/ 1109134 w 2997200"/>
              <a:gd name="connsiteY282" fmla="*/ 725842 h 2995613"/>
              <a:gd name="connsiteX283" fmla="*/ 1108076 w 2997200"/>
              <a:gd name="connsiteY283" fmla="*/ 731649 h 2995613"/>
              <a:gd name="connsiteX284" fmla="*/ 1107018 w 2997200"/>
              <a:gd name="connsiteY284" fmla="*/ 737984 h 2995613"/>
              <a:gd name="connsiteX285" fmla="*/ 1104900 w 2997200"/>
              <a:gd name="connsiteY285" fmla="*/ 744319 h 2995613"/>
              <a:gd name="connsiteX286" fmla="*/ 1102254 w 2997200"/>
              <a:gd name="connsiteY286" fmla="*/ 750126 h 2995613"/>
              <a:gd name="connsiteX287" fmla="*/ 1098550 w 2997200"/>
              <a:gd name="connsiteY287" fmla="*/ 755933 h 2995613"/>
              <a:gd name="connsiteX288" fmla="*/ 1094846 w 2997200"/>
              <a:gd name="connsiteY288" fmla="*/ 760684 h 2995613"/>
              <a:gd name="connsiteX289" fmla="*/ 1090084 w 2997200"/>
              <a:gd name="connsiteY289" fmla="*/ 765963 h 2995613"/>
              <a:gd name="connsiteX290" fmla="*/ 776288 w 2997200"/>
              <a:gd name="connsiteY290" fmla="*/ 1079017 h 2995613"/>
              <a:gd name="connsiteX291" fmla="*/ 770996 w 2997200"/>
              <a:gd name="connsiteY291" fmla="*/ 1083768 h 2995613"/>
              <a:gd name="connsiteX292" fmla="*/ 765704 w 2997200"/>
              <a:gd name="connsiteY292" fmla="*/ 1087991 h 2995613"/>
              <a:gd name="connsiteX293" fmla="*/ 759884 w 2997200"/>
              <a:gd name="connsiteY293" fmla="*/ 1091687 h 2995613"/>
              <a:gd name="connsiteX294" fmla="*/ 754064 w 2997200"/>
              <a:gd name="connsiteY294" fmla="*/ 1093799 h 2995613"/>
              <a:gd name="connsiteX295" fmla="*/ 747712 w 2997200"/>
              <a:gd name="connsiteY295" fmla="*/ 1095910 h 2995613"/>
              <a:gd name="connsiteX296" fmla="*/ 741364 w 2997200"/>
              <a:gd name="connsiteY296" fmla="*/ 1097494 h 2995613"/>
              <a:gd name="connsiteX297" fmla="*/ 735542 w 2997200"/>
              <a:gd name="connsiteY297" fmla="*/ 1098550 h 2995613"/>
              <a:gd name="connsiteX298" fmla="*/ 728664 w 2997200"/>
              <a:gd name="connsiteY298" fmla="*/ 1098550 h 2995613"/>
              <a:gd name="connsiteX299" fmla="*/ 722312 w 2997200"/>
              <a:gd name="connsiteY299" fmla="*/ 1098550 h 2995613"/>
              <a:gd name="connsiteX300" fmla="*/ 716492 w 2997200"/>
              <a:gd name="connsiteY300" fmla="*/ 1097494 h 2995613"/>
              <a:gd name="connsiteX301" fmla="*/ 710142 w 2997200"/>
              <a:gd name="connsiteY301" fmla="*/ 1095910 h 2995613"/>
              <a:gd name="connsiteX302" fmla="*/ 704322 w 2997200"/>
              <a:gd name="connsiteY302" fmla="*/ 1093799 h 2995613"/>
              <a:gd name="connsiteX303" fmla="*/ 697972 w 2997200"/>
              <a:gd name="connsiteY303" fmla="*/ 1091687 h 2995613"/>
              <a:gd name="connsiteX304" fmla="*/ 692150 w 2997200"/>
              <a:gd name="connsiteY304" fmla="*/ 1087991 h 2995613"/>
              <a:gd name="connsiteX305" fmla="*/ 686858 w 2997200"/>
              <a:gd name="connsiteY305" fmla="*/ 1083768 h 2995613"/>
              <a:gd name="connsiteX306" fmla="*/ 681568 w 2997200"/>
              <a:gd name="connsiteY306" fmla="*/ 1079017 h 2995613"/>
              <a:gd name="connsiteX307" fmla="*/ 677334 w 2997200"/>
              <a:gd name="connsiteY307" fmla="*/ 1074266 h 2995613"/>
              <a:gd name="connsiteX308" fmla="*/ 673100 w 2997200"/>
              <a:gd name="connsiteY308" fmla="*/ 1068987 h 2995613"/>
              <a:gd name="connsiteX309" fmla="*/ 669926 w 2997200"/>
              <a:gd name="connsiteY309" fmla="*/ 1063179 h 2995613"/>
              <a:gd name="connsiteX310" fmla="*/ 667280 w 2997200"/>
              <a:gd name="connsiteY310" fmla="*/ 1057372 h 2995613"/>
              <a:gd name="connsiteX311" fmla="*/ 665164 w 2997200"/>
              <a:gd name="connsiteY311" fmla="*/ 1051565 h 2995613"/>
              <a:gd name="connsiteX312" fmla="*/ 663046 w 2997200"/>
              <a:gd name="connsiteY312" fmla="*/ 1045230 h 2995613"/>
              <a:gd name="connsiteX313" fmla="*/ 662518 w 2997200"/>
              <a:gd name="connsiteY313" fmla="*/ 1038367 h 2995613"/>
              <a:gd name="connsiteX314" fmla="*/ 661988 w 2997200"/>
              <a:gd name="connsiteY314" fmla="*/ 1032560 h 2995613"/>
              <a:gd name="connsiteX315" fmla="*/ 662518 w 2997200"/>
              <a:gd name="connsiteY315" fmla="*/ 1026225 h 2995613"/>
              <a:gd name="connsiteX316" fmla="*/ 663046 w 2997200"/>
              <a:gd name="connsiteY316" fmla="*/ 1019363 h 2995613"/>
              <a:gd name="connsiteX317" fmla="*/ 665164 w 2997200"/>
              <a:gd name="connsiteY317" fmla="*/ 1013555 h 2995613"/>
              <a:gd name="connsiteX318" fmla="*/ 667280 w 2997200"/>
              <a:gd name="connsiteY318" fmla="*/ 1007221 h 2995613"/>
              <a:gd name="connsiteX319" fmla="*/ 669926 w 2997200"/>
              <a:gd name="connsiteY319" fmla="*/ 1001413 h 2995613"/>
              <a:gd name="connsiteX320" fmla="*/ 673100 w 2997200"/>
              <a:gd name="connsiteY320" fmla="*/ 995606 h 2995613"/>
              <a:gd name="connsiteX321" fmla="*/ 677334 w 2997200"/>
              <a:gd name="connsiteY321" fmla="*/ 990327 h 2995613"/>
              <a:gd name="connsiteX322" fmla="*/ 681568 w 2997200"/>
              <a:gd name="connsiteY322" fmla="*/ 985576 h 2995613"/>
              <a:gd name="connsiteX323" fmla="*/ 995892 w 2997200"/>
              <a:gd name="connsiteY323" fmla="*/ 671995 h 2995613"/>
              <a:gd name="connsiteX324" fmla="*/ 1000654 w 2997200"/>
              <a:gd name="connsiteY324" fmla="*/ 667771 h 2995613"/>
              <a:gd name="connsiteX325" fmla="*/ 1006476 w 2997200"/>
              <a:gd name="connsiteY325" fmla="*/ 663548 h 2995613"/>
              <a:gd name="connsiteX326" fmla="*/ 1011768 w 2997200"/>
              <a:gd name="connsiteY326" fmla="*/ 660380 h 2995613"/>
              <a:gd name="connsiteX327" fmla="*/ 1017588 w 2997200"/>
              <a:gd name="connsiteY327" fmla="*/ 657741 h 2995613"/>
              <a:gd name="connsiteX328" fmla="*/ 1023408 w 2997200"/>
              <a:gd name="connsiteY328" fmla="*/ 655629 h 2995613"/>
              <a:gd name="connsiteX329" fmla="*/ 1030288 w 2997200"/>
              <a:gd name="connsiteY329" fmla="*/ 653518 h 2995613"/>
              <a:gd name="connsiteX330" fmla="*/ 910224 w 2997200"/>
              <a:gd name="connsiteY330" fmla="*/ 307975 h 2995613"/>
              <a:gd name="connsiteX331" fmla="*/ 916042 w 2997200"/>
              <a:gd name="connsiteY331" fmla="*/ 307975 h 2995613"/>
              <a:gd name="connsiteX332" fmla="*/ 922386 w 2997200"/>
              <a:gd name="connsiteY332" fmla="*/ 307975 h 2995613"/>
              <a:gd name="connsiteX333" fmla="*/ 929260 w 2997200"/>
              <a:gd name="connsiteY333" fmla="*/ 309032 h 2995613"/>
              <a:gd name="connsiteX334" fmla="*/ 935076 w 2997200"/>
              <a:gd name="connsiteY334" fmla="*/ 310090 h 2995613"/>
              <a:gd name="connsiteX335" fmla="*/ 941420 w 2997200"/>
              <a:gd name="connsiteY335" fmla="*/ 312205 h 2995613"/>
              <a:gd name="connsiteX336" fmla="*/ 947238 w 2997200"/>
              <a:gd name="connsiteY336" fmla="*/ 315377 h 2995613"/>
              <a:gd name="connsiteX337" fmla="*/ 953054 w 2997200"/>
              <a:gd name="connsiteY337" fmla="*/ 318550 h 2995613"/>
              <a:gd name="connsiteX338" fmla="*/ 958340 w 2997200"/>
              <a:gd name="connsiteY338" fmla="*/ 322251 h 2995613"/>
              <a:gd name="connsiteX339" fmla="*/ 963100 w 2997200"/>
              <a:gd name="connsiteY339" fmla="*/ 327010 h 2995613"/>
              <a:gd name="connsiteX340" fmla="*/ 967858 w 2997200"/>
              <a:gd name="connsiteY340" fmla="*/ 332297 h 2995613"/>
              <a:gd name="connsiteX341" fmla="*/ 972088 w 2997200"/>
              <a:gd name="connsiteY341" fmla="*/ 337584 h 2995613"/>
              <a:gd name="connsiteX342" fmla="*/ 975260 w 2997200"/>
              <a:gd name="connsiteY342" fmla="*/ 342872 h 2995613"/>
              <a:gd name="connsiteX343" fmla="*/ 977904 w 2997200"/>
              <a:gd name="connsiteY343" fmla="*/ 349217 h 2995613"/>
              <a:gd name="connsiteX344" fmla="*/ 980020 w 2997200"/>
              <a:gd name="connsiteY344" fmla="*/ 355562 h 2995613"/>
              <a:gd name="connsiteX345" fmla="*/ 981606 w 2997200"/>
              <a:gd name="connsiteY345" fmla="*/ 361378 h 2995613"/>
              <a:gd name="connsiteX346" fmla="*/ 982664 w 2997200"/>
              <a:gd name="connsiteY346" fmla="*/ 367723 h 2995613"/>
              <a:gd name="connsiteX347" fmla="*/ 982664 w 2997200"/>
              <a:gd name="connsiteY347" fmla="*/ 374597 h 2995613"/>
              <a:gd name="connsiteX348" fmla="*/ 982664 w 2997200"/>
              <a:gd name="connsiteY348" fmla="*/ 380413 h 2995613"/>
              <a:gd name="connsiteX349" fmla="*/ 981606 w 2997200"/>
              <a:gd name="connsiteY349" fmla="*/ 387287 h 2995613"/>
              <a:gd name="connsiteX350" fmla="*/ 980020 w 2997200"/>
              <a:gd name="connsiteY350" fmla="*/ 393631 h 2995613"/>
              <a:gd name="connsiteX351" fmla="*/ 977904 w 2997200"/>
              <a:gd name="connsiteY351" fmla="*/ 399448 h 2995613"/>
              <a:gd name="connsiteX352" fmla="*/ 975260 w 2997200"/>
              <a:gd name="connsiteY352" fmla="*/ 405264 h 2995613"/>
              <a:gd name="connsiteX353" fmla="*/ 972088 w 2997200"/>
              <a:gd name="connsiteY353" fmla="*/ 410551 h 2995613"/>
              <a:gd name="connsiteX354" fmla="*/ 967858 w 2997200"/>
              <a:gd name="connsiteY354" fmla="*/ 416367 h 2995613"/>
              <a:gd name="connsiteX355" fmla="*/ 963100 w 2997200"/>
              <a:gd name="connsiteY355" fmla="*/ 421126 h 2995613"/>
              <a:gd name="connsiteX356" fmla="*/ 432768 w 2997200"/>
              <a:gd name="connsiteY356" fmla="*/ 951986 h 2995613"/>
              <a:gd name="connsiteX357" fmla="*/ 427480 w 2997200"/>
              <a:gd name="connsiteY357" fmla="*/ 956745 h 2995613"/>
              <a:gd name="connsiteX358" fmla="*/ 422194 w 2997200"/>
              <a:gd name="connsiteY358" fmla="*/ 960446 h 2995613"/>
              <a:gd name="connsiteX359" fmla="*/ 416906 w 2997200"/>
              <a:gd name="connsiteY359" fmla="*/ 963619 h 2995613"/>
              <a:gd name="connsiteX360" fmla="*/ 410560 w 2997200"/>
              <a:gd name="connsiteY360" fmla="*/ 966791 h 2995613"/>
              <a:gd name="connsiteX361" fmla="*/ 404745 w 2997200"/>
              <a:gd name="connsiteY361" fmla="*/ 968906 h 2995613"/>
              <a:gd name="connsiteX362" fmla="*/ 398400 w 2997200"/>
              <a:gd name="connsiteY362" fmla="*/ 970492 h 2995613"/>
              <a:gd name="connsiteX363" fmla="*/ 392055 w 2997200"/>
              <a:gd name="connsiteY363" fmla="*/ 971021 h 2995613"/>
              <a:gd name="connsiteX364" fmla="*/ 385710 w 2997200"/>
              <a:gd name="connsiteY364" fmla="*/ 971550 h 2995613"/>
              <a:gd name="connsiteX365" fmla="*/ 379365 w 2997200"/>
              <a:gd name="connsiteY365" fmla="*/ 971021 h 2995613"/>
              <a:gd name="connsiteX366" fmla="*/ 372491 w 2997200"/>
              <a:gd name="connsiteY366" fmla="*/ 970492 h 2995613"/>
              <a:gd name="connsiteX367" fmla="*/ 366675 w 2997200"/>
              <a:gd name="connsiteY367" fmla="*/ 968906 h 2995613"/>
              <a:gd name="connsiteX368" fmla="*/ 360330 w 2997200"/>
              <a:gd name="connsiteY368" fmla="*/ 966791 h 2995613"/>
              <a:gd name="connsiteX369" fmla="*/ 354514 w 2997200"/>
              <a:gd name="connsiteY369" fmla="*/ 963619 h 2995613"/>
              <a:gd name="connsiteX370" fmla="*/ 348698 w 2997200"/>
              <a:gd name="connsiteY370" fmla="*/ 960446 h 2995613"/>
              <a:gd name="connsiteX371" fmla="*/ 343410 w 2997200"/>
              <a:gd name="connsiteY371" fmla="*/ 956745 h 2995613"/>
              <a:gd name="connsiteX372" fmla="*/ 338652 w 2997200"/>
              <a:gd name="connsiteY372" fmla="*/ 951986 h 2995613"/>
              <a:gd name="connsiteX373" fmla="*/ 333893 w 2997200"/>
              <a:gd name="connsiteY373" fmla="*/ 947228 h 2995613"/>
              <a:gd name="connsiteX374" fmla="*/ 329663 w 2997200"/>
              <a:gd name="connsiteY374" fmla="*/ 941411 h 2995613"/>
              <a:gd name="connsiteX375" fmla="*/ 326490 w 2997200"/>
              <a:gd name="connsiteY375" fmla="*/ 936124 h 2995613"/>
              <a:gd name="connsiteX376" fmla="*/ 323847 w 2997200"/>
              <a:gd name="connsiteY376" fmla="*/ 930308 h 2995613"/>
              <a:gd name="connsiteX377" fmla="*/ 321732 w 2997200"/>
              <a:gd name="connsiteY377" fmla="*/ 923963 h 2995613"/>
              <a:gd name="connsiteX378" fmla="*/ 320145 w 2997200"/>
              <a:gd name="connsiteY378" fmla="*/ 917618 h 2995613"/>
              <a:gd name="connsiteX379" fmla="*/ 319088 w 2997200"/>
              <a:gd name="connsiteY379" fmla="*/ 911273 h 2995613"/>
              <a:gd name="connsiteX380" fmla="*/ 319088 w 2997200"/>
              <a:gd name="connsiteY380" fmla="*/ 904928 h 2995613"/>
              <a:gd name="connsiteX381" fmla="*/ 319088 w 2997200"/>
              <a:gd name="connsiteY381" fmla="*/ 898583 h 2995613"/>
              <a:gd name="connsiteX382" fmla="*/ 320145 w 2997200"/>
              <a:gd name="connsiteY382" fmla="*/ 892238 h 2995613"/>
              <a:gd name="connsiteX383" fmla="*/ 321732 w 2997200"/>
              <a:gd name="connsiteY383" fmla="*/ 885893 h 2995613"/>
              <a:gd name="connsiteX384" fmla="*/ 323847 w 2997200"/>
              <a:gd name="connsiteY384" fmla="*/ 880077 h 2995613"/>
              <a:gd name="connsiteX385" fmla="*/ 326490 w 2997200"/>
              <a:gd name="connsiteY385" fmla="*/ 873732 h 2995613"/>
              <a:gd name="connsiteX386" fmla="*/ 329663 w 2997200"/>
              <a:gd name="connsiteY386" fmla="*/ 868445 h 2995613"/>
              <a:gd name="connsiteX387" fmla="*/ 333893 w 2997200"/>
              <a:gd name="connsiteY387" fmla="*/ 862628 h 2995613"/>
              <a:gd name="connsiteX388" fmla="*/ 338652 w 2997200"/>
              <a:gd name="connsiteY388" fmla="*/ 857870 h 2995613"/>
              <a:gd name="connsiteX389" fmla="*/ 869512 w 2997200"/>
              <a:gd name="connsiteY389" fmla="*/ 327010 h 2995613"/>
              <a:gd name="connsiteX390" fmla="*/ 874270 w 2997200"/>
              <a:gd name="connsiteY390" fmla="*/ 322251 h 2995613"/>
              <a:gd name="connsiteX391" fmla="*/ 879558 w 2997200"/>
              <a:gd name="connsiteY391" fmla="*/ 318550 h 2995613"/>
              <a:gd name="connsiteX392" fmla="*/ 885374 w 2997200"/>
              <a:gd name="connsiteY392" fmla="*/ 315377 h 2995613"/>
              <a:gd name="connsiteX393" fmla="*/ 891190 w 2997200"/>
              <a:gd name="connsiteY393" fmla="*/ 312205 h 2995613"/>
              <a:gd name="connsiteX394" fmla="*/ 897006 w 2997200"/>
              <a:gd name="connsiteY394" fmla="*/ 310090 h 2995613"/>
              <a:gd name="connsiteX395" fmla="*/ 903352 w 2997200"/>
              <a:gd name="connsiteY395" fmla="*/ 309032 h 2995613"/>
              <a:gd name="connsiteX396" fmla="*/ 1204066 w 2997200"/>
              <a:gd name="connsiteY396" fmla="*/ 0 h 2995613"/>
              <a:gd name="connsiteX397" fmla="*/ 1216768 w 2997200"/>
              <a:gd name="connsiteY397" fmla="*/ 529 h 2995613"/>
              <a:gd name="connsiteX398" fmla="*/ 1229472 w 2997200"/>
              <a:gd name="connsiteY398" fmla="*/ 2116 h 2995613"/>
              <a:gd name="connsiteX399" fmla="*/ 1242174 w 2997200"/>
              <a:gd name="connsiteY399" fmla="*/ 4762 h 2995613"/>
              <a:gd name="connsiteX400" fmla="*/ 1253818 w 2997200"/>
              <a:gd name="connsiteY400" fmla="*/ 9523 h 2995613"/>
              <a:gd name="connsiteX401" fmla="*/ 1265990 w 2997200"/>
              <a:gd name="connsiteY401" fmla="*/ 15343 h 2995613"/>
              <a:gd name="connsiteX402" fmla="*/ 1277634 w 2997200"/>
              <a:gd name="connsiteY402" fmla="*/ 21692 h 2995613"/>
              <a:gd name="connsiteX403" fmla="*/ 1282926 w 2997200"/>
              <a:gd name="connsiteY403" fmla="*/ 25924 h 2995613"/>
              <a:gd name="connsiteX404" fmla="*/ 1288220 w 2997200"/>
              <a:gd name="connsiteY404" fmla="*/ 29628 h 2995613"/>
              <a:gd name="connsiteX405" fmla="*/ 1293512 w 2997200"/>
              <a:gd name="connsiteY405" fmla="*/ 33861 h 2995613"/>
              <a:gd name="connsiteX406" fmla="*/ 1298276 w 2997200"/>
              <a:gd name="connsiteY406" fmla="*/ 39151 h 2995613"/>
              <a:gd name="connsiteX407" fmla="*/ 1312566 w 2997200"/>
              <a:gd name="connsiteY407" fmla="*/ 53965 h 2995613"/>
              <a:gd name="connsiteX408" fmla="*/ 1326856 w 2997200"/>
              <a:gd name="connsiteY408" fmla="*/ 68779 h 2995613"/>
              <a:gd name="connsiteX409" fmla="*/ 1340086 w 2997200"/>
              <a:gd name="connsiteY409" fmla="*/ 84123 h 2995613"/>
              <a:gd name="connsiteX410" fmla="*/ 1353318 w 2997200"/>
              <a:gd name="connsiteY410" fmla="*/ 99466 h 2995613"/>
              <a:gd name="connsiteX411" fmla="*/ 1366020 w 2997200"/>
              <a:gd name="connsiteY411" fmla="*/ 115338 h 2995613"/>
              <a:gd name="connsiteX412" fmla="*/ 1378722 w 2997200"/>
              <a:gd name="connsiteY412" fmla="*/ 131739 h 2995613"/>
              <a:gd name="connsiteX413" fmla="*/ 1390366 w 2997200"/>
              <a:gd name="connsiteY413" fmla="*/ 147611 h 2995613"/>
              <a:gd name="connsiteX414" fmla="*/ 1402010 w 2997200"/>
              <a:gd name="connsiteY414" fmla="*/ 164542 h 2995613"/>
              <a:gd name="connsiteX415" fmla="*/ 1413654 w 2997200"/>
              <a:gd name="connsiteY415" fmla="*/ 181472 h 2995613"/>
              <a:gd name="connsiteX416" fmla="*/ 1424240 w 2997200"/>
              <a:gd name="connsiteY416" fmla="*/ 197873 h 2995613"/>
              <a:gd name="connsiteX417" fmla="*/ 1434824 w 2997200"/>
              <a:gd name="connsiteY417" fmla="*/ 215333 h 2995613"/>
              <a:gd name="connsiteX418" fmla="*/ 1444880 w 2997200"/>
              <a:gd name="connsiteY418" fmla="*/ 233321 h 2995613"/>
              <a:gd name="connsiteX419" fmla="*/ 1454406 w 2997200"/>
              <a:gd name="connsiteY419" fmla="*/ 250780 h 2995613"/>
              <a:gd name="connsiteX420" fmla="*/ 1463934 w 2997200"/>
              <a:gd name="connsiteY420" fmla="*/ 269298 h 2995613"/>
              <a:gd name="connsiteX421" fmla="*/ 1472930 w 2997200"/>
              <a:gd name="connsiteY421" fmla="*/ 287287 h 2995613"/>
              <a:gd name="connsiteX422" fmla="*/ 1481928 w 2997200"/>
              <a:gd name="connsiteY422" fmla="*/ 305275 h 2995613"/>
              <a:gd name="connsiteX423" fmla="*/ 1489868 w 2997200"/>
              <a:gd name="connsiteY423" fmla="*/ 324322 h 2995613"/>
              <a:gd name="connsiteX424" fmla="*/ 1498336 w 2997200"/>
              <a:gd name="connsiteY424" fmla="*/ 342839 h 2995613"/>
              <a:gd name="connsiteX425" fmla="*/ 1505744 w 2997200"/>
              <a:gd name="connsiteY425" fmla="*/ 361886 h 2995613"/>
              <a:gd name="connsiteX426" fmla="*/ 1513684 w 2997200"/>
              <a:gd name="connsiteY426" fmla="*/ 381462 h 2995613"/>
              <a:gd name="connsiteX427" fmla="*/ 1521094 w 2997200"/>
              <a:gd name="connsiteY427" fmla="*/ 401037 h 2995613"/>
              <a:gd name="connsiteX428" fmla="*/ 1527444 w 2997200"/>
              <a:gd name="connsiteY428" fmla="*/ 420613 h 2995613"/>
              <a:gd name="connsiteX429" fmla="*/ 1540676 w 2997200"/>
              <a:gd name="connsiteY429" fmla="*/ 460294 h 2995613"/>
              <a:gd name="connsiteX430" fmla="*/ 1552320 w 2997200"/>
              <a:gd name="connsiteY430" fmla="*/ 501561 h 2995613"/>
              <a:gd name="connsiteX431" fmla="*/ 1562906 w 2997200"/>
              <a:gd name="connsiteY431" fmla="*/ 542829 h 2995613"/>
              <a:gd name="connsiteX432" fmla="*/ 1572960 w 2997200"/>
              <a:gd name="connsiteY432" fmla="*/ 584626 h 2995613"/>
              <a:gd name="connsiteX433" fmla="*/ 1581430 w 2997200"/>
              <a:gd name="connsiteY433" fmla="*/ 627481 h 2995613"/>
              <a:gd name="connsiteX434" fmla="*/ 1589368 w 2997200"/>
              <a:gd name="connsiteY434" fmla="*/ 670336 h 2995613"/>
              <a:gd name="connsiteX435" fmla="*/ 1596248 w 2997200"/>
              <a:gd name="connsiteY435" fmla="*/ 714249 h 2995613"/>
              <a:gd name="connsiteX436" fmla="*/ 1602600 w 2997200"/>
              <a:gd name="connsiteY436" fmla="*/ 758162 h 2995613"/>
              <a:gd name="connsiteX437" fmla="*/ 1607892 w 2997200"/>
              <a:gd name="connsiteY437" fmla="*/ 802604 h 2995613"/>
              <a:gd name="connsiteX438" fmla="*/ 1612656 w 2997200"/>
              <a:gd name="connsiteY438" fmla="*/ 847575 h 2995613"/>
              <a:gd name="connsiteX439" fmla="*/ 1616360 w 2997200"/>
              <a:gd name="connsiteY439" fmla="*/ 893076 h 2995613"/>
              <a:gd name="connsiteX440" fmla="*/ 1620066 w 2997200"/>
              <a:gd name="connsiteY440" fmla="*/ 939105 h 2995613"/>
              <a:gd name="connsiteX441" fmla="*/ 1622712 w 2997200"/>
              <a:gd name="connsiteY441" fmla="*/ 985134 h 2995613"/>
              <a:gd name="connsiteX442" fmla="*/ 1624828 w 2997200"/>
              <a:gd name="connsiteY442" fmla="*/ 1031164 h 2995613"/>
              <a:gd name="connsiteX443" fmla="*/ 1626946 w 2997200"/>
              <a:gd name="connsiteY443" fmla="*/ 1078251 h 2995613"/>
              <a:gd name="connsiteX444" fmla="*/ 1628534 w 2997200"/>
              <a:gd name="connsiteY444" fmla="*/ 1125339 h 2995613"/>
              <a:gd name="connsiteX445" fmla="*/ 1629592 w 2997200"/>
              <a:gd name="connsiteY445" fmla="*/ 1172426 h 2995613"/>
              <a:gd name="connsiteX446" fmla="*/ 1630650 w 2997200"/>
              <a:gd name="connsiteY446" fmla="*/ 1267130 h 2995613"/>
              <a:gd name="connsiteX447" fmla="*/ 1630650 w 2997200"/>
              <a:gd name="connsiteY447" fmla="*/ 1361305 h 2995613"/>
              <a:gd name="connsiteX448" fmla="*/ 1725918 w 2997200"/>
              <a:gd name="connsiteY448" fmla="*/ 1361305 h 2995613"/>
              <a:gd name="connsiteX449" fmla="*/ 1820126 w 2997200"/>
              <a:gd name="connsiteY449" fmla="*/ 1363422 h 2995613"/>
              <a:gd name="connsiteX450" fmla="*/ 1867230 w 2997200"/>
              <a:gd name="connsiteY450" fmla="*/ 1363951 h 2995613"/>
              <a:gd name="connsiteX451" fmla="*/ 1914334 w 2997200"/>
              <a:gd name="connsiteY451" fmla="*/ 1365538 h 2995613"/>
              <a:gd name="connsiteX452" fmla="*/ 1961438 w 2997200"/>
              <a:gd name="connsiteY452" fmla="*/ 1367125 h 2995613"/>
              <a:gd name="connsiteX453" fmla="*/ 2008012 w 2997200"/>
              <a:gd name="connsiteY453" fmla="*/ 1369771 h 2995613"/>
              <a:gd name="connsiteX454" fmla="*/ 2054058 w 2997200"/>
              <a:gd name="connsiteY454" fmla="*/ 1372945 h 2995613"/>
              <a:gd name="connsiteX455" fmla="*/ 2100104 w 2997200"/>
              <a:gd name="connsiteY455" fmla="*/ 1376119 h 2995613"/>
              <a:gd name="connsiteX456" fmla="*/ 2145620 w 2997200"/>
              <a:gd name="connsiteY456" fmla="*/ 1379823 h 2995613"/>
              <a:gd name="connsiteX457" fmla="*/ 2191136 w 2997200"/>
              <a:gd name="connsiteY457" fmla="*/ 1385114 h 2995613"/>
              <a:gd name="connsiteX458" fmla="*/ 2235594 w 2997200"/>
              <a:gd name="connsiteY458" fmla="*/ 1390404 h 2995613"/>
              <a:gd name="connsiteX459" fmla="*/ 2280052 w 2997200"/>
              <a:gd name="connsiteY459" fmla="*/ 1396753 h 2995613"/>
              <a:gd name="connsiteX460" fmla="*/ 2323452 w 2997200"/>
              <a:gd name="connsiteY460" fmla="*/ 1404160 h 2995613"/>
              <a:gd name="connsiteX461" fmla="*/ 2366852 w 2997200"/>
              <a:gd name="connsiteY461" fmla="*/ 1412096 h 2995613"/>
              <a:gd name="connsiteX462" fmla="*/ 2409192 w 2997200"/>
              <a:gd name="connsiteY462" fmla="*/ 1421091 h 2995613"/>
              <a:gd name="connsiteX463" fmla="*/ 2451532 w 2997200"/>
              <a:gd name="connsiteY463" fmla="*/ 1430614 h 2995613"/>
              <a:gd name="connsiteX464" fmla="*/ 2493344 w 2997200"/>
              <a:gd name="connsiteY464" fmla="*/ 1441725 h 2995613"/>
              <a:gd name="connsiteX465" fmla="*/ 2533568 w 2997200"/>
              <a:gd name="connsiteY465" fmla="*/ 1453364 h 2995613"/>
              <a:gd name="connsiteX466" fmla="*/ 2573792 w 2997200"/>
              <a:gd name="connsiteY466" fmla="*/ 1466591 h 2995613"/>
              <a:gd name="connsiteX467" fmla="*/ 2593374 w 2997200"/>
              <a:gd name="connsiteY467" fmla="*/ 1473469 h 2995613"/>
              <a:gd name="connsiteX468" fmla="*/ 2612958 w 2997200"/>
              <a:gd name="connsiteY468" fmla="*/ 1480876 h 2995613"/>
              <a:gd name="connsiteX469" fmla="*/ 2632540 w 2997200"/>
              <a:gd name="connsiteY469" fmla="*/ 1488812 h 2995613"/>
              <a:gd name="connsiteX470" fmla="*/ 2651594 w 2997200"/>
              <a:gd name="connsiteY470" fmla="*/ 1496219 h 2995613"/>
              <a:gd name="connsiteX471" fmla="*/ 2670646 w 2997200"/>
              <a:gd name="connsiteY471" fmla="*/ 1504155 h 2995613"/>
              <a:gd name="connsiteX472" fmla="*/ 2689170 w 2997200"/>
              <a:gd name="connsiteY472" fmla="*/ 1512620 h 2995613"/>
              <a:gd name="connsiteX473" fmla="*/ 2708224 w 2997200"/>
              <a:gd name="connsiteY473" fmla="*/ 1521615 h 2995613"/>
              <a:gd name="connsiteX474" fmla="*/ 2726218 w 2997200"/>
              <a:gd name="connsiteY474" fmla="*/ 1531138 h 2995613"/>
              <a:gd name="connsiteX475" fmla="*/ 2744744 w 2997200"/>
              <a:gd name="connsiteY475" fmla="*/ 1540661 h 2995613"/>
              <a:gd name="connsiteX476" fmla="*/ 2762208 w 2997200"/>
              <a:gd name="connsiteY476" fmla="*/ 1550185 h 2995613"/>
              <a:gd name="connsiteX477" fmla="*/ 2779674 w 2997200"/>
              <a:gd name="connsiteY477" fmla="*/ 1560766 h 2995613"/>
              <a:gd name="connsiteX478" fmla="*/ 2797140 w 2997200"/>
              <a:gd name="connsiteY478" fmla="*/ 1570818 h 2995613"/>
              <a:gd name="connsiteX479" fmla="*/ 2814606 w 2997200"/>
              <a:gd name="connsiteY479" fmla="*/ 1581929 h 2995613"/>
              <a:gd name="connsiteX480" fmla="*/ 2831542 w 2997200"/>
              <a:gd name="connsiteY480" fmla="*/ 1593040 h 2995613"/>
              <a:gd name="connsiteX481" fmla="*/ 2847948 w 2997200"/>
              <a:gd name="connsiteY481" fmla="*/ 1605208 h 2995613"/>
              <a:gd name="connsiteX482" fmla="*/ 2864884 w 2997200"/>
              <a:gd name="connsiteY482" fmla="*/ 1617377 h 2995613"/>
              <a:gd name="connsiteX483" fmla="*/ 2880762 w 2997200"/>
              <a:gd name="connsiteY483" fmla="*/ 1629546 h 2995613"/>
              <a:gd name="connsiteX484" fmla="*/ 2896640 w 2997200"/>
              <a:gd name="connsiteY484" fmla="*/ 1642243 h 2995613"/>
              <a:gd name="connsiteX485" fmla="*/ 2912518 w 2997200"/>
              <a:gd name="connsiteY485" fmla="*/ 1655999 h 2995613"/>
              <a:gd name="connsiteX486" fmla="*/ 2927338 w 2997200"/>
              <a:gd name="connsiteY486" fmla="*/ 1669226 h 2995613"/>
              <a:gd name="connsiteX487" fmla="*/ 2942686 w 2997200"/>
              <a:gd name="connsiteY487" fmla="*/ 1683511 h 2995613"/>
              <a:gd name="connsiteX488" fmla="*/ 2958034 w 2997200"/>
              <a:gd name="connsiteY488" fmla="*/ 1697796 h 2995613"/>
              <a:gd name="connsiteX489" fmla="*/ 2962268 w 2997200"/>
              <a:gd name="connsiteY489" fmla="*/ 1703087 h 2995613"/>
              <a:gd name="connsiteX490" fmla="*/ 2967032 w 2997200"/>
              <a:gd name="connsiteY490" fmla="*/ 1707848 h 2995613"/>
              <a:gd name="connsiteX491" fmla="*/ 2971266 w 2997200"/>
              <a:gd name="connsiteY491" fmla="*/ 1713668 h 2995613"/>
              <a:gd name="connsiteX492" fmla="*/ 2974972 w 2997200"/>
              <a:gd name="connsiteY492" fmla="*/ 1718430 h 2995613"/>
              <a:gd name="connsiteX493" fmla="*/ 2981852 w 2997200"/>
              <a:gd name="connsiteY493" fmla="*/ 1730069 h 2995613"/>
              <a:gd name="connsiteX494" fmla="*/ 2987144 w 2997200"/>
              <a:gd name="connsiteY494" fmla="*/ 1742239 h 2995613"/>
              <a:gd name="connsiteX495" fmla="*/ 2991378 w 2997200"/>
              <a:gd name="connsiteY495" fmla="*/ 1754407 h 2995613"/>
              <a:gd name="connsiteX496" fmla="*/ 2994024 w 2997200"/>
              <a:gd name="connsiteY496" fmla="*/ 1766576 h 2995613"/>
              <a:gd name="connsiteX497" fmla="*/ 2996670 w 2997200"/>
              <a:gd name="connsiteY497" fmla="*/ 1779803 h 2995613"/>
              <a:gd name="connsiteX498" fmla="*/ 2997200 w 2997200"/>
              <a:gd name="connsiteY498" fmla="*/ 1792501 h 2995613"/>
              <a:gd name="connsiteX499" fmla="*/ 2996670 w 2997200"/>
              <a:gd name="connsiteY499" fmla="*/ 1804669 h 2995613"/>
              <a:gd name="connsiteX500" fmla="*/ 2994024 w 2997200"/>
              <a:gd name="connsiteY500" fmla="*/ 1817367 h 2995613"/>
              <a:gd name="connsiteX501" fmla="*/ 2991378 w 2997200"/>
              <a:gd name="connsiteY501" fmla="*/ 1830594 h 2995613"/>
              <a:gd name="connsiteX502" fmla="*/ 2987144 w 2997200"/>
              <a:gd name="connsiteY502" fmla="*/ 1842233 h 2995613"/>
              <a:gd name="connsiteX503" fmla="*/ 2981852 w 2997200"/>
              <a:gd name="connsiteY503" fmla="*/ 1854402 h 2995613"/>
              <a:gd name="connsiteX504" fmla="*/ 2974972 w 2997200"/>
              <a:gd name="connsiteY504" fmla="*/ 1865513 h 2995613"/>
              <a:gd name="connsiteX505" fmla="*/ 2971266 w 2997200"/>
              <a:gd name="connsiteY505" fmla="*/ 1871332 h 2995613"/>
              <a:gd name="connsiteX506" fmla="*/ 2967032 w 2997200"/>
              <a:gd name="connsiteY506" fmla="*/ 1876623 h 2995613"/>
              <a:gd name="connsiteX507" fmla="*/ 2962268 w 2997200"/>
              <a:gd name="connsiteY507" fmla="*/ 1881385 h 2995613"/>
              <a:gd name="connsiteX508" fmla="*/ 2958034 w 2997200"/>
              <a:gd name="connsiteY508" fmla="*/ 1886676 h 2995613"/>
              <a:gd name="connsiteX509" fmla="*/ 2952742 w 2997200"/>
              <a:gd name="connsiteY509" fmla="*/ 1891437 h 2995613"/>
              <a:gd name="connsiteX510" fmla="*/ 2947978 w 2997200"/>
              <a:gd name="connsiteY510" fmla="*/ 1896199 h 2995613"/>
              <a:gd name="connsiteX511" fmla="*/ 2942156 w 2997200"/>
              <a:gd name="connsiteY511" fmla="*/ 1899902 h 2995613"/>
              <a:gd name="connsiteX512" fmla="*/ 2936864 w 2997200"/>
              <a:gd name="connsiteY512" fmla="*/ 1903606 h 2995613"/>
              <a:gd name="connsiteX513" fmla="*/ 2925220 w 2997200"/>
              <a:gd name="connsiteY513" fmla="*/ 1910484 h 2995613"/>
              <a:gd name="connsiteX514" fmla="*/ 2913576 w 2997200"/>
              <a:gd name="connsiteY514" fmla="*/ 1916304 h 2995613"/>
              <a:gd name="connsiteX515" fmla="*/ 2901404 w 2997200"/>
              <a:gd name="connsiteY515" fmla="*/ 1920007 h 2995613"/>
              <a:gd name="connsiteX516" fmla="*/ 2889232 w 2997200"/>
              <a:gd name="connsiteY516" fmla="*/ 1923182 h 2995613"/>
              <a:gd name="connsiteX517" fmla="*/ 2876000 w 2997200"/>
              <a:gd name="connsiteY517" fmla="*/ 1925298 h 2995613"/>
              <a:gd name="connsiteX518" fmla="*/ 2863298 w 2997200"/>
              <a:gd name="connsiteY518" fmla="*/ 1925827 h 2995613"/>
              <a:gd name="connsiteX519" fmla="*/ 2851124 w 2997200"/>
              <a:gd name="connsiteY519" fmla="*/ 1925298 h 2995613"/>
              <a:gd name="connsiteX520" fmla="*/ 2837892 w 2997200"/>
              <a:gd name="connsiteY520" fmla="*/ 1923182 h 2995613"/>
              <a:gd name="connsiteX521" fmla="*/ 2825190 w 2997200"/>
              <a:gd name="connsiteY521" fmla="*/ 1920007 h 2995613"/>
              <a:gd name="connsiteX522" fmla="*/ 2813546 w 2997200"/>
              <a:gd name="connsiteY522" fmla="*/ 1916304 h 2995613"/>
              <a:gd name="connsiteX523" fmla="*/ 2801904 w 2997200"/>
              <a:gd name="connsiteY523" fmla="*/ 1910484 h 2995613"/>
              <a:gd name="connsiteX524" fmla="*/ 2789730 w 2997200"/>
              <a:gd name="connsiteY524" fmla="*/ 1903606 h 2995613"/>
              <a:gd name="connsiteX525" fmla="*/ 2784438 w 2997200"/>
              <a:gd name="connsiteY525" fmla="*/ 1899902 h 2995613"/>
              <a:gd name="connsiteX526" fmla="*/ 2779144 w 2997200"/>
              <a:gd name="connsiteY526" fmla="*/ 1896199 h 2995613"/>
              <a:gd name="connsiteX527" fmla="*/ 2774382 w 2997200"/>
              <a:gd name="connsiteY527" fmla="*/ 1891437 h 2995613"/>
              <a:gd name="connsiteX528" fmla="*/ 2769088 w 2997200"/>
              <a:gd name="connsiteY528" fmla="*/ 1886676 h 2995613"/>
              <a:gd name="connsiteX529" fmla="*/ 2757446 w 2997200"/>
              <a:gd name="connsiteY529" fmla="*/ 1875036 h 2995613"/>
              <a:gd name="connsiteX530" fmla="*/ 2746330 w 2997200"/>
              <a:gd name="connsiteY530" fmla="*/ 1864454 h 2995613"/>
              <a:gd name="connsiteX531" fmla="*/ 2734158 w 2997200"/>
              <a:gd name="connsiteY531" fmla="*/ 1854402 h 2995613"/>
              <a:gd name="connsiteX532" fmla="*/ 2721456 w 2997200"/>
              <a:gd name="connsiteY532" fmla="*/ 1844350 h 2995613"/>
              <a:gd name="connsiteX533" fmla="*/ 2709282 w 2997200"/>
              <a:gd name="connsiteY533" fmla="*/ 1834297 h 2995613"/>
              <a:gd name="connsiteX534" fmla="*/ 2696580 w 2997200"/>
              <a:gd name="connsiteY534" fmla="*/ 1824774 h 2995613"/>
              <a:gd name="connsiteX535" fmla="*/ 2683348 w 2997200"/>
              <a:gd name="connsiteY535" fmla="*/ 1815780 h 2995613"/>
              <a:gd name="connsiteX536" fmla="*/ 2670118 w 2997200"/>
              <a:gd name="connsiteY536" fmla="*/ 1806785 h 2995613"/>
              <a:gd name="connsiteX537" fmla="*/ 2656356 w 2997200"/>
              <a:gd name="connsiteY537" fmla="*/ 1797791 h 2995613"/>
              <a:gd name="connsiteX538" fmla="*/ 2642066 w 2997200"/>
              <a:gd name="connsiteY538" fmla="*/ 1789855 h 2995613"/>
              <a:gd name="connsiteX539" fmla="*/ 2628306 w 2997200"/>
              <a:gd name="connsiteY539" fmla="*/ 1781919 h 2995613"/>
              <a:gd name="connsiteX540" fmla="*/ 2613486 w 2997200"/>
              <a:gd name="connsiteY540" fmla="*/ 1773983 h 2995613"/>
              <a:gd name="connsiteX541" fmla="*/ 2599196 w 2997200"/>
              <a:gd name="connsiteY541" fmla="*/ 1766047 h 2995613"/>
              <a:gd name="connsiteX542" fmla="*/ 2584376 w 2997200"/>
              <a:gd name="connsiteY542" fmla="*/ 1758640 h 2995613"/>
              <a:gd name="connsiteX543" fmla="*/ 2553680 w 2997200"/>
              <a:gd name="connsiteY543" fmla="*/ 1745413 h 2995613"/>
              <a:gd name="connsiteX544" fmla="*/ 2522454 w 2997200"/>
              <a:gd name="connsiteY544" fmla="*/ 1732715 h 2995613"/>
              <a:gd name="connsiteX545" fmla="*/ 2489640 w 2997200"/>
              <a:gd name="connsiteY545" fmla="*/ 1720017 h 2995613"/>
              <a:gd name="connsiteX546" fmla="*/ 2456826 w 2997200"/>
              <a:gd name="connsiteY546" fmla="*/ 1709436 h 2995613"/>
              <a:gd name="connsiteX547" fmla="*/ 2422424 w 2997200"/>
              <a:gd name="connsiteY547" fmla="*/ 1699383 h 2995613"/>
              <a:gd name="connsiteX548" fmla="*/ 2388022 w 2997200"/>
              <a:gd name="connsiteY548" fmla="*/ 1690389 h 2995613"/>
              <a:gd name="connsiteX549" fmla="*/ 2352032 w 2997200"/>
              <a:gd name="connsiteY549" fmla="*/ 1682453 h 2995613"/>
              <a:gd name="connsiteX550" fmla="*/ 2316572 w 2997200"/>
              <a:gd name="connsiteY550" fmla="*/ 1674517 h 2995613"/>
              <a:gd name="connsiteX551" fmla="*/ 2279524 w 2997200"/>
              <a:gd name="connsiteY551" fmla="*/ 1667639 h 2995613"/>
              <a:gd name="connsiteX552" fmla="*/ 2241946 w 2997200"/>
              <a:gd name="connsiteY552" fmla="*/ 1661290 h 2995613"/>
              <a:gd name="connsiteX553" fmla="*/ 2203840 w 2997200"/>
              <a:gd name="connsiteY553" fmla="*/ 1655999 h 2995613"/>
              <a:gd name="connsiteX554" fmla="*/ 2165204 w 2997200"/>
              <a:gd name="connsiteY554" fmla="*/ 1650708 h 2995613"/>
              <a:gd name="connsiteX555" fmla="*/ 2126038 w 2997200"/>
              <a:gd name="connsiteY555" fmla="*/ 1647005 h 2995613"/>
              <a:gd name="connsiteX556" fmla="*/ 2086344 w 2997200"/>
              <a:gd name="connsiteY556" fmla="*/ 1642772 h 2995613"/>
              <a:gd name="connsiteX557" fmla="*/ 2046648 w 2997200"/>
              <a:gd name="connsiteY557" fmla="*/ 1639598 h 2995613"/>
              <a:gd name="connsiteX558" fmla="*/ 2005896 w 2997200"/>
              <a:gd name="connsiteY558" fmla="*/ 1636953 h 2995613"/>
              <a:gd name="connsiteX559" fmla="*/ 1964614 w 2997200"/>
              <a:gd name="connsiteY559" fmla="*/ 1634836 h 2995613"/>
              <a:gd name="connsiteX560" fmla="*/ 1923860 w 2997200"/>
              <a:gd name="connsiteY560" fmla="*/ 1632720 h 2995613"/>
              <a:gd name="connsiteX561" fmla="*/ 1882578 w 2997200"/>
              <a:gd name="connsiteY561" fmla="*/ 1631662 h 2995613"/>
              <a:gd name="connsiteX562" fmla="*/ 1798426 w 2997200"/>
              <a:gd name="connsiteY562" fmla="*/ 1629546 h 2995613"/>
              <a:gd name="connsiteX563" fmla="*/ 1714802 w 2997200"/>
              <a:gd name="connsiteY563" fmla="*/ 1628487 h 2995613"/>
              <a:gd name="connsiteX564" fmla="*/ 1629592 w 2997200"/>
              <a:gd name="connsiteY564" fmla="*/ 1628487 h 2995613"/>
              <a:gd name="connsiteX565" fmla="*/ 1629592 w 2997200"/>
              <a:gd name="connsiteY565" fmla="*/ 1713668 h 2995613"/>
              <a:gd name="connsiteX566" fmla="*/ 1630650 w 2997200"/>
              <a:gd name="connsiteY566" fmla="*/ 1797262 h 2995613"/>
              <a:gd name="connsiteX567" fmla="*/ 1632238 w 2997200"/>
              <a:gd name="connsiteY567" fmla="*/ 1881385 h 2995613"/>
              <a:gd name="connsiteX568" fmla="*/ 1633826 w 2997200"/>
              <a:gd name="connsiteY568" fmla="*/ 1922653 h 2995613"/>
              <a:gd name="connsiteX569" fmla="*/ 1635414 w 2997200"/>
              <a:gd name="connsiteY569" fmla="*/ 1963920 h 2995613"/>
              <a:gd name="connsiteX570" fmla="*/ 1638060 w 2997200"/>
              <a:gd name="connsiteY570" fmla="*/ 2004659 h 2995613"/>
              <a:gd name="connsiteX571" fmla="*/ 1640706 w 2997200"/>
              <a:gd name="connsiteY571" fmla="*/ 2045398 h 2995613"/>
              <a:gd name="connsiteX572" fmla="*/ 1643882 w 2997200"/>
              <a:gd name="connsiteY572" fmla="*/ 2085078 h 2995613"/>
              <a:gd name="connsiteX573" fmla="*/ 1648116 w 2997200"/>
              <a:gd name="connsiteY573" fmla="*/ 2124758 h 2995613"/>
              <a:gd name="connsiteX574" fmla="*/ 1651820 w 2997200"/>
              <a:gd name="connsiteY574" fmla="*/ 2163910 h 2995613"/>
              <a:gd name="connsiteX575" fmla="*/ 1657114 w 2997200"/>
              <a:gd name="connsiteY575" fmla="*/ 2202532 h 2995613"/>
              <a:gd name="connsiteX576" fmla="*/ 1662406 w 2997200"/>
              <a:gd name="connsiteY576" fmla="*/ 2240626 h 2995613"/>
              <a:gd name="connsiteX577" fmla="*/ 1668758 w 2997200"/>
              <a:gd name="connsiteY577" fmla="*/ 2278190 h 2995613"/>
              <a:gd name="connsiteX578" fmla="*/ 1675638 w 2997200"/>
              <a:gd name="connsiteY578" fmla="*/ 2315225 h 2995613"/>
              <a:gd name="connsiteX579" fmla="*/ 1682518 w 2997200"/>
              <a:gd name="connsiteY579" fmla="*/ 2351731 h 2995613"/>
              <a:gd name="connsiteX580" fmla="*/ 1690986 w 2997200"/>
              <a:gd name="connsiteY580" fmla="*/ 2386650 h 2995613"/>
              <a:gd name="connsiteX581" fmla="*/ 1700512 w 2997200"/>
              <a:gd name="connsiteY581" fmla="*/ 2421569 h 2995613"/>
              <a:gd name="connsiteX582" fmla="*/ 1710568 w 2997200"/>
              <a:gd name="connsiteY582" fmla="*/ 2455429 h 2995613"/>
              <a:gd name="connsiteX583" fmla="*/ 1721154 w 2997200"/>
              <a:gd name="connsiteY583" fmla="*/ 2488761 h 2995613"/>
              <a:gd name="connsiteX584" fmla="*/ 1733856 w 2997200"/>
              <a:gd name="connsiteY584" fmla="*/ 2521034 h 2995613"/>
              <a:gd name="connsiteX585" fmla="*/ 1746030 w 2997200"/>
              <a:gd name="connsiteY585" fmla="*/ 2552250 h 2995613"/>
              <a:gd name="connsiteX586" fmla="*/ 1759790 w 2997200"/>
              <a:gd name="connsiteY586" fmla="*/ 2582936 h 2995613"/>
              <a:gd name="connsiteX587" fmla="*/ 1767200 w 2997200"/>
              <a:gd name="connsiteY587" fmla="*/ 2597750 h 2995613"/>
              <a:gd name="connsiteX588" fmla="*/ 1775138 w 2997200"/>
              <a:gd name="connsiteY588" fmla="*/ 2612035 h 2995613"/>
              <a:gd name="connsiteX589" fmla="*/ 1783078 w 2997200"/>
              <a:gd name="connsiteY589" fmla="*/ 2626849 h 2995613"/>
              <a:gd name="connsiteX590" fmla="*/ 1790488 w 2997200"/>
              <a:gd name="connsiteY590" fmla="*/ 2641134 h 2995613"/>
              <a:gd name="connsiteX591" fmla="*/ 1798956 w 2997200"/>
              <a:gd name="connsiteY591" fmla="*/ 2654890 h 2995613"/>
              <a:gd name="connsiteX592" fmla="*/ 1807424 w 2997200"/>
              <a:gd name="connsiteY592" fmla="*/ 2668646 h 2995613"/>
              <a:gd name="connsiteX593" fmla="*/ 1816420 w 2997200"/>
              <a:gd name="connsiteY593" fmla="*/ 2682402 h 2995613"/>
              <a:gd name="connsiteX594" fmla="*/ 1825948 w 2997200"/>
              <a:gd name="connsiteY594" fmla="*/ 2695099 h 2995613"/>
              <a:gd name="connsiteX595" fmla="*/ 1835474 w 2997200"/>
              <a:gd name="connsiteY595" fmla="*/ 2707797 h 2995613"/>
              <a:gd name="connsiteX596" fmla="*/ 1845000 w 2997200"/>
              <a:gd name="connsiteY596" fmla="*/ 2720495 h 2995613"/>
              <a:gd name="connsiteX597" fmla="*/ 1855586 w 2997200"/>
              <a:gd name="connsiteY597" fmla="*/ 2732664 h 2995613"/>
              <a:gd name="connsiteX598" fmla="*/ 1865642 w 2997200"/>
              <a:gd name="connsiteY598" fmla="*/ 2744832 h 2995613"/>
              <a:gd name="connsiteX599" fmla="*/ 1876228 w 2997200"/>
              <a:gd name="connsiteY599" fmla="*/ 2756472 h 2995613"/>
              <a:gd name="connsiteX600" fmla="*/ 1887342 w 2997200"/>
              <a:gd name="connsiteY600" fmla="*/ 2768112 h 2995613"/>
              <a:gd name="connsiteX601" fmla="*/ 1892634 w 2997200"/>
              <a:gd name="connsiteY601" fmla="*/ 2772873 h 2995613"/>
              <a:gd name="connsiteX602" fmla="*/ 1896868 w 2997200"/>
              <a:gd name="connsiteY602" fmla="*/ 2778164 h 2995613"/>
              <a:gd name="connsiteX603" fmla="*/ 1901102 w 2997200"/>
              <a:gd name="connsiteY603" fmla="*/ 2783455 h 2995613"/>
              <a:gd name="connsiteX604" fmla="*/ 1904808 w 2997200"/>
              <a:gd name="connsiteY604" fmla="*/ 2788745 h 2995613"/>
              <a:gd name="connsiteX605" fmla="*/ 1911688 w 2997200"/>
              <a:gd name="connsiteY605" fmla="*/ 2800385 h 2995613"/>
              <a:gd name="connsiteX606" fmla="*/ 1916980 w 2997200"/>
              <a:gd name="connsiteY606" fmla="*/ 2812025 h 2995613"/>
              <a:gd name="connsiteX607" fmla="*/ 1921214 w 2997200"/>
              <a:gd name="connsiteY607" fmla="*/ 2824193 h 2995613"/>
              <a:gd name="connsiteX608" fmla="*/ 1924390 w 2997200"/>
              <a:gd name="connsiteY608" fmla="*/ 2836891 h 2995613"/>
              <a:gd name="connsiteX609" fmla="*/ 1925978 w 2997200"/>
              <a:gd name="connsiteY609" fmla="*/ 2849589 h 2995613"/>
              <a:gd name="connsiteX610" fmla="*/ 1926506 w 2997200"/>
              <a:gd name="connsiteY610" fmla="*/ 2862287 h 2995613"/>
              <a:gd name="connsiteX611" fmla="*/ 1925978 w 2997200"/>
              <a:gd name="connsiteY611" fmla="*/ 2874984 h 2995613"/>
              <a:gd name="connsiteX612" fmla="*/ 1924390 w 2997200"/>
              <a:gd name="connsiteY612" fmla="*/ 2887682 h 2995613"/>
              <a:gd name="connsiteX613" fmla="*/ 1921214 w 2997200"/>
              <a:gd name="connsiteY613" fmla="*/ 2899851 h 2995613"/>
              <a:gd name="connsiteX614" fmla="*/ 1916980 w 2997200"/>
              <a:gd name="connsiteY614" fmla="*/ 2912020 h 2995613"/>
              <a:gd name="connsiteX615" fmla="*/ 1911688 w 2997200"/>
              <a:gd name="connsiteY615" fmla="*/ 2924188 h 2995613"/>
              <a:gd name="connsiteX616" fmla="*/ 1904808 w 2997200"/>
              <a:gd name="connsiteY616" fmla="*/ 2935828 h 2995613"/>
              <a:gd name="connsiteX617" fmla="*/ 1901102 w 2997200"/>
              <a:gd name="connsiteY617" fmla="*/ 2941119 h 2995613"/>
              <a:gd name="connsiteX618" fmla="*/ 1896868 w 2997200"/>
              <a:gd name="connsiteY618" fmla="*/ 2946409 h 2995613"/>
              <a:gd name="connsiteX619" fmla="*/ 1892634 w 2997200"/>
              <a:gd name="connsiteY619" fmla="*/ 2951171 h 2995613"/>
              <a:gd name="connsiteX620" fmla="*/ 1887342 w 2997200"/>
              <a:gd name="connsiteY620" fmla="*/ 2956462 h 2995613"/>
              <a:gd name="connsiteX621" fmla="*/ 1882578 w 2997200"/>
              <a:gd name="connsiteY621" fmla="*/ 2961223 h 2995613"/>
              <a:gd name="connsiteX622" fmla="*/ 1877286 w 2997200"/>
              <a:gd name="connsiteY622" fmla="*/ 2965985 h 2995613"/>
              <a:gd name="connsiteX623" fmla="*/ 1872522 w 2997200"/>
              <a:gd name="connsiteY623" fmla="*/ 2969689 h 2995613"/>
              <a:gd name="connsiteX624" fmla="*/ 1866700 w 2997200"/>
              <a:gd name="connsiteY624" fmla="*/ 2973921 h 2995613"/>
              <a:gd name="connsiteX625" fmla="*/ 1855056 w 2997200"/>
              <a:gd name="connsiteY625" fmla="*/ 2980270 h 2995613"/>
              <a:gd name="connsiteX626" fmla="*/ 1843412 w 2997200"/>
              <a:gd name="connsiteY626" fmla="*/ 2986090 h 2995613"/>
              <a:gd name="connsiteX627" fmla="*/ 1831240 w 2997200"/>
              <a:gd name="connsiteY627" fmla="*/ 2989793 h 2995613"/>
              <a:gd name="connsiteX628" fmla="*/ 1818538 w 2997200"/>
              <a:gd name="connsiteY628" fmla="*/ 2993497 h 2995613"/>
              <a:gd name="connsiteX629" fmla="*/ 1805836 w 2997200"/>
              <a:gd name="connsiteY629" fmla="*/ 2995084 h 2995613"/>
              <a:gd name="connsiteX630" fmla="*/ 1793662 w 2997200"/>
              <a:gd name="connsiteY630" fmla="*/ 2995613 h 2995613"/>
              <a:gd name="connsiteX631" fmla="*/ 1780432 w 2997200"/>
              <a:gd name="connsiteY631" fmla="*/ 2995084 h 2995613"/>
              <a:gd name="connsiteX632" fmla="*/ 1767728 w 2997200"/>
              <a:gd name="connsiteY632" fmla="*/ 2993497 h 2995613"/>
              <a:gd name="connsiteX633" fmla="*/ 1755556 w 2997200"/>
              <a:gd name="connsiteY633" fmla="*/ 2989793 h 2995613"/>
              <a:gd name="connsiteX634" fmla="*/ 1743382 w 2997200"/>
              <a:gd name="connsiteY634" fmla="*/ 2986090 h 2995613"/>
              <a:gd name="connsiteX635" fmla="*/ 1731210 w 2997200"/>
              <a:gd name="connsiteY635" fmla="*/ 2980270 h 2995613"/>
              <a:gd name="connsiteX636" fmla="*/ 1719566 w 2997200"/>
              <a:gd name="connsiteY636" fmla="*/ 2973921 h 2995613"/>
              <a:gd name="connsiteX637" fmla="*/ 1714802 w 2997200"/>
              <a:gd name="connsiteY637" fmla="*/ 2969689 h 2995613"/>
              <a:gd name="connsiteX638" fmla="*/ 1708980 w 2997200"/>
              <a:gd name="connsiteY638" fmla="*/ 2965985 h 2995613"/>
              <a:gd name="connsiteX639" fmla="*/ 1703688 w 2997200"/>
              <a:gd name="connsiteY639" fmla="*/ 2961223 h 2995613"/>
              <a:gd name="connsiteX640" fmla="*/ 1698924 w 2997200"/>
              <a:gd name="connsiteY640" fmla="*/ 2956462 h 2995613"/>
              <a:gd name="connsiteX641" fmla="*/ 1684106 w 2997200"/>
              <a:gd name="connsiteY641" fmla="*/ 2941648 h 2995613"/>
              <a:gd name="connsiteX642" fmla="*/ 1670344 w 2997200"/>
              <a:gd name="connsiteY642" fmla="*/ 2926834 h 2995613"/>
              <a:gd name="connsiteX643" fmla="*/ 1656584 w 2997200"/>
              <a:gd name="connsiteY643" fmla="*/ 2910961 h 2995613"/>
              <a:gd name="connsiteX644" fmla="*/ 1643352 w 2997200"/>
              <a:gd name="connsiteY644" fmla="*/ 2895618 h 2995613"/>
              <a:gd name="connsiteX645" fmla="*/ 1630650 w 2997200"/>
              <a:gd name="connsiteY645" fmla="*/ 2879746 h 2995613"/>
              <a:gd name="connsiteX646" fmla="*/ 1618478 w 2997200"/>
              <a:gd name="connsiteY646" fmla="*/ 2863345 h 2995613"/>
              <a:gd name="connsiteX647" fmla="*/ 1605776 w 2997200"/>
              <a:gd name="connsiteY647" fmla="*/ 2846944 h 2995613"/>
              <a:gd name="connsiteX648" fmla="*/ 1594132 w 2997200"/>
              <a:gd name="connsiteY648" fmla="*/ 2830542 h 2995613"/>
              <a:gd name="connsiteX649" fmla="*/ 1583016 w 2997200"/>
              <a:gd name="connsiteY649" fmla="*/ 2813083 h 2995613"/>
              <a:gd name="connsiteX650" fmla="*/ 1571902 w 2997200"/>
              <a:gd name="connsiteY650" fmla="*/ 2796152 h 2995613"/>
              <a:gd name="connsiteX651" fmla="*/ 1561318 w 2997200"/>
              <a:gd name="connsiteY651" fmla="*/ 2778693 h 2995613"/>
              <a:gd name="connsiteX652" fmla="*/ 1551262 w 2997200"/>
              <a:gd name="connsiteY652" fmla="*/ 2761234 h 2995613"/>
              <a:gd name="connsiteX653" fmla="*/ 1541734 w 2997200"/>
              <a:gd name="connsiteY653" fmla="*/ 2743245 h 2995613"/>
              <a:gd name="connsiteX654" fmla="*/ 1532208 w 2997200"/>
              <a:gd name="connsiteY654" fmla="*/ 2725257 h 2995613"/>
              <a:gd name="connsiteX655" fmla="*/ 1522682 w 2997200"/>
              <a:gd name="connsiteY655" fmla="*/ 2706739 h 2995613"/>
              <a:gd name="connsiteX656" fmla="*/ 1513684 w 2997200"/>
              <a:gd name="connsiteY656" fmla="*/ 2688222 h 2995613"/>
              <a:gd name="connsiteX657" fmla="*/ 1505216 w 2997200"/>
              <a:gd name="connsiteY657" fmla="*/ 2669175 h 2995613"/>
              <a:gd name="connsiteX658" fmla="*/ 1496748 w 2997200"/>
              <a:gd name="connsiteY658" fmla="*/ 2650128 h 2995613"/>
              <a:gd name="connsiteX659" fmla="*/ 1488808 w 2997200"/>
              <a:gd name="connsiteY659" fmla="*/ 2631082 h 2995613"/>
              <a:gd name="connsiteX660" fmla="*/ 1481928 w 2997200"/>
              <a:gd name="connsiteY660" fmla="*/ 2611506 h 2995613"/>
              <a:gd name="connsiteX661" fmla="*/ 1474518 w 2997200"/>
              <a:gd name="connsiteY661" fmla="*/ 2591930 h 2995613"/>
              <a:gd name="connsiteX662" fmla="*/ 1467108 w 2997200"/>
              <a:gd name="connsiteY662" fmla="*/ 2572354 h 2995613"/>
              <a:gd name="connsiteX663" fmla="*/ 1454406 w 2997200"/>
              <a:gd name="connsiteY663" fmla="*/ 2532674 h 2995613"/>
              <a:gd name="connsiteX664" fmla="*/ 1442764 w 2997200"/>
              <a:gd name="connsiteY664" fmla="*/ 2491935 h 2995613"/>
              <a:gd name="connsiteX665" fmla="*/ 1431120 w 2997200"/>
              <a:gd name="connsiteY665" fmla="*/ 2450668 h 2995613"/>
              <a:gd name="connsiteX666" fmla="*/ 1421592 w 2997200"/>
              <a:gd name="connsiteY666" fmla="*/ 2408342 h 2995613"/>
              <a:gd name="connsiteX667" fmla="*/ 1412596 w 2997200"/>
              <a:gd name="connsiteY667" fmla="*/ 2365487 h 2995613"/>
              <a:gd name="connsiteX668" fmla="*/ 1404656 w 2997200"/>
              <a:gd name="connsiteY668" fmla="*/ 2322632 h 2995613"/>
              <a:gd name="connsiteX669" fmla="*/ 1397776 w 2997200"/>
              <a:gd name="connsiteY669" fmla="*/ 2278719 h 2995613"/>
              <a:gd name="connsiteX670" fmla="*/ 1391424 w 2997200"/>
              <a:gd name="connsiteY670" fmla="*/ 2234277 h 2995613"/>
              <a:gd name="connsiteX671" fmla="*/ 1386132 w 2997200"/>
              <a:gd name="connsiteY671" fmla="*/ 2189834 h 2995613"/>
              <a:gd name="connsiteX672" fmla="*/ 1380840 w 2997200"/>
              <a:gd name="connsiteY672" fmla="*/ 2144334 h 2995613"/>
              <a:gd name="connsiteX673" fmla="*/ 1377134 w 2997200"/>
              <a:gd name="connsiteY673" fmla="*/ 2099363 h 2995613"/>
              <a:gd name="connsiteX674" fmla="*/ 1373430 w 2997200"/>
              <a:gd name="connsiteY674" fmla="*/ 2053334 h 2995613"/>
              <a:gd name="connsiteX675" fmla="*/ 1370784 w 2997200"/>
              <a:gd name="connsiteY675" fmla="*/ 2006775 h 2995613"/>
              <a:gd name="connsiteX676" fmla="*/ 1368138 w 2997200"/>
              <a:gd name="connsiteY676" fmla="*/ 1960217 h 2995613"/>
              <a:gd name="connsiteX677" fmla="*/ 1366550 w 2997200"/>
              <a:gd name="connsiteY677" fmla="*/ 1913129 h 2995613"/>
              <a:gd name="connsiteX678" fmla="*/ 1364962 w 2997200"/>
              <a:gd name="connsiteY678" fmla="*/ 1866042 h 2995613"/>
              <a:gd name="connsiteX679" fmla="*/ 1363374 w 2997200"/>
              <a:gd name="connsiteY679" fmla="*/ 1819483 h 2995613"/>
              <a:gd name="connsiteX680" fmla="*/ 1362316 w 2997200"/>
              <a:gd name="connsiteY680" fmla="*/ 1724779 h 2995613"/>
              <a:gd name="connsiteX681" fmla="*/ 1362316 w 2997200"/>
              <a:gd name="connsiteY681" fmla="*/ 1629546 h 2995613"/>
              <a:gd name="connsiteX682" fmla="*/ 1268108 w 2997200"/>
              <a:gd name="connsiteY682" fmla="*/ 1629546 h 2995613"/>
              <a:gd name="connsiteX683" fmla="*/ 1173370 w 2997200"/>
              <a:gd name="connsiteY683" fmla="*/ 1628487 h 2995613"/>
              <a:gd name="connsiteX684" fmla="*/ 1126266 w 2997200"/>
              <a:gd name="connsiteY684" fmla="*/ 1627429 h 2995613"/>
              <a:gd name="connsiteX685" fmla="*/ 1079162 w 2997200"/>
              <a:gd name="connsiteY685" fmla="*/ 1625842 h 2995613"/>
              <a:gd name="connsiteX686" fmla="*/ 1032058 w 2997200"/>
              <a:gd name="connsiteY686" fmla="*/ 1624255 h 2995613"/>
              <a:gd name="connsiteX687" fmla="*/ 986012 w 2997200"/>
              <a:gd name="connsiteY687" fmla="*/ 1621609 h 2995613"/>
              <a:gd name="connsiteX688" fmla="*/ 939966 w 2997200"/>
              <a:gd name="connsiteY688" fmla="*/ 1618964 h 2995613"/>
              <a:gd name="connsiteX689" fmla="*/ 893920 w 2997200"/>
              <a:gd name="connsiteY689" fmla="*/ 1615790 h 2995613"/>
              <a:gd name="connsiteX690" fmla="*/ 848404 w 2997200"/>
              <a:gd name="connsiteY690" fmla="*/ 1611557 h 2995613"/>
              <a:gd name="connsiteX691" fmla="*/ 803416 w 2997200"/>
              <a:gd name="connsiteY691" fmla="*/ 1607324 h 2995613"/>
              <a:gd name="connsiteX692" fmla="*/ 758960 w 2997200"/>
              <a:gd name="connsiteY692" fmla="*/ 1601505 h 2995613"/>
              <a:gd name="connsiteX693" fmla="*/ 715030 w 2997200"/>
              <a:gd name="connsiteY693" fmla="*/ 1595685 h 2995613"/>
              <a:gd name="connsiteX694" fmla="*/ 671102 w 2997200"/>
              <a:gd name="connsiteY694" fmla="*/ 1588278 h 2995613"/>
              <a:gd name="connsiteX695" fmla="*/ 628232 w 2997200"/>
              <a:gd name="connsiteY695" fmla="*/ 1580342 h 2995613"/>
              <a:gd name="connsiteX696" fmla="*/ 585362 w 2997200"/>
              <a:gd name="connsiteY696" fmla="*/ 1571877 h 2995613"/>
              <a:gd name="connsiteX697" fmla="*/ 543550 w 2997200"/>
              <a:gd name="connsiteY697" fmla="*/ 1561824 h 2995613"/>
              <a:gd name="connsiteX698" fmla="*/ 502268 w 2997200"/>
              <a:gd name="connsiteY698" fmla="*/ 1551243 h 2995613"/>
              <a:gd name="connsiteX699" fmla="*/ 460986 w 2997200"/>
              <a:gd name="connsiteY699" fmla="*/ 1539603 h 2995613"/>
              <a:gd name="connsiteX700" fmla="*/ 421292 w 2997200"/>
              <a:gd name="connsiteY700" fmla="*/ 1526376 h 2995613"/>
              <a:gd name="connsiteX701" fmla="*/ 401708 w 2997200"/>
              <a:gd name="connsiteY701" fmla="*/ 1520027 h 2995613"/>
              <a:gd name="connsiteX702" fmla="*/ 382126 w 2997200"/>
              <a:gd name="connsiteY702" fmla="*/ 1512620 h 2995613"/>
              <a:gd name="connsiteX703" fmla="*/ 362543 w 2997200"/>
              <a:gd name="connsiteY703" fmla="*/ 1505213 h 2995613"/>
              <a:gd name="connsiteX704" fmla="*/ 343490 w 2997200"/>
              <a:gd name="connsiteY704" fmla="*/ 1497277 h 2995613"/>
              <a:gd name="connsiteX705" fmla="*/ 324436 w 2997200"/>
              <a:gd name="connsiteY705" fmla="*/ 1489341 h 2995613"/>
              <a:gd name="connsiteX706" fmla="*/ 306442 w 2997200"/>
              <a:gd name="connsiteY706" fmla="*/ 1480876 h 2995613"/>
              <a:gd name="connsiteX707" fmla="*/ 287918 w 2997200"/>
              <a:gd name="connsiteY707" fmla="*/ 1472411 h 2995613"/>
              <a:gd name="connsiteX708" fmla="*/ 269393 w 2997200"/>
              <a:gd name="connsiteY708" fmla="*/ 1462887 h 2995613"/>
              <a:gd name="connsiteX709" fmla="*/ 251399 w 2997200"/>
              <a:gd name="connsiteY709" fmla="*/ 1453364 h 2995613"/>
              <a:gd name="connsiteX710" fmla="*/ 233404 w 2997200"/>
              <a:gd name="connsiteY710" fmla="*/ 1443841 h 2995613"/>
              <a:gd name="connsiteX711" fmla="*/ 215938 w 2997200"/>
              <a:gd name="connsiteY711" fmla="*/ 1433788 h 2995613"/>
              <a:gd name="connsiteX712" fmla="*/ 198473 w 2997200"/>
              <a:gd name="connsiteY712" fmla="*/ 1423207 h 2995613"/>
              <a:gd name="connsiteX713" fmla="*/ 182065 w 2997200"/>
              <a:gd name="connsiteY713" fmla="*/ 1412626 h 2995613"/>
              <a:gd name="connsiteX714" fmla="*/ 164600 w 2997200"/>
              <a:gd name="connsiteY714" fmla="*/ 1401515 h 2995613"/>
              <a:gd name="connsiteX715" fmla="*/ 148193 w 2997200"/>
              <a:gd name="connsiteY715" fmla="*/ 1389346 h 2995613"/>
              <a:gd name="connsiteX716" fmla="*/ 132315 w 2997200"/>
              <a:gd name="connsiteY716" fmla="*/ 1377707 h 2995613"/>
              <a:gd name="connsiteX717" fmla="*/ 115908 w 2997200"/>
              <a:gd name="connsiteY717" fmla="*/ 1365538 h 2995613"/>
              <a:gd name="connsiteX718" fmla="*/ 100030 w 2997200"/>
              <a:gd name="connsiteY718" fmla="*/ 1352840 h 2995613"/>
              <a:gd name="connsiteX719" fmla="*/ 84682 w 2997200"/>
              <a:gd name="connsiteY719" fmla="*/ 1339084 h 2995613"/>
              <a:gd name="connsiteX720" fmla="*/ 68804 w 2997200"/>
              <a:gd name="connsiteY720" fmla="*/ 1325857 h 2995613"/>
              <a:gd name="connsiteX721" fmla="*/ 54514 w 2997200"/>
              <a:gd name="connsiteY721" fmla="*/ 1311573 h 2995613"/>
              <a:gd name="connsiteX722" fmla="*/ 39165 w 2997200"/>
              <a:gd name="connsiteY722" fmla="*/ 1297817 h 2995613"/>
              <a:gd name="connsiteX723" fmla="*/ 34931 w 2997200"/>
              <a:gd name="connsiteY723" fmla="*/ 1292526 h 2995613"/>
              <a:gd name="connsiteX724" fmla="*/ 30168 w 2997200"/>
              <a:gd name="connsiteY724" fmla="*/ 1287235 h 2995613"/>
              <a:gd name="connsiteX725" fmla="*/ 26463 w 2997200"/>
              <a:gd name="connsiteY725" fmla="*/ 1281944 h 2995613"/>
              <a:gd name="connsiteX726" fmla="*/ 22229 w 2997200"/>
              <a:gd name="connsiteY726" fmla="*/ 1276654 h 2995613"/>
              <a:gd name="connsiteX727" fmla="*/ 15878 w 2997200"/>
              <a:gd name="connsiteY727" fmla="*/ 1265014 h 2995613"/>
              <a:gd name="connsiteX728" fmla="*/ 10056 w 2997200"/>
              <a:gd name="connsiteY728" fmla="*/ 1253374 h 2995613"/>
              <a:gd name="connsiteX729" fmla="*/ 5822 w 2997200"/>
              <a:gd name="connsiteY729" fmla="*/ 1241206 h 2995613"/>
              <a:gd name="connsiteX730" fmla="*/ 2646 w 2997200"/>
              <a:gd name="connsiteY730" fmla="*/ 1229037 h 2995613"/>
              <a:gd name="connsiteX731" fmla="*/ 1059 w 2997200"/>
              <a:gd name="connsiteY731" fmla="*/ 1215810 h 2995613"/>
              <a:gd name="connsiteX732" fmla="*/ 0 w 2997200"/>
              <a:gd name="connsiteY732" fmla="*/ 1203112 h 2995613"/>
              <a:gd name="connsiteX733" fmla="*/ 1059 w 2997200"/>
              <a:gd name="connsiteY733" fmla="*/ 1190415 h 2995613"/>
              <a:gd name="connsiteX734" fmla="*/ 2646 w 2997200"/>
              <a:gd name="connsiteY734" fmla="*/ 1177188 h 2995613"/>
              <a:gd name="connsiteX735" fmla="*/ 5822 w 2997200"/>
              <a:gd name="connsiteY735" fmla="*/ 1165019 h 2995613"/>
              <a:gd name="connsiteX736" fmla="*/ 10056 w 2997200"/>
              <a:gd name="connsiteY736" fmla="*/ 1152851 h 2995613"/>
              <a:gd name="connsiteX737" fmla="*/ 15878 w 2997200"/>
              <a:gd name="connsiteY737" fmla="*/ 1141211 h 2995613"/>
              <a:gd name="connsiteX738" fmla="*/ 22229 w 2997200"/>
              <a:gd name="connsiteY738" fmla="*/ 1130100 h 2995613"/>
              <a:gd name="connsiteX739" fmla="*/ 26463 w 2997200"/>
              <a:gd name="connsiteY739" fmla="*/ 1124281 h 2995613"/>
              <a:gd name="connsiteX740" fmla="*/ 30168 w 2997200"/>
              <a:gd name="connsiteY740" fmla="*/ 1118990 h 2995613"/>
              <a:gd name="connsiteX741" fmla="*/ 34931 w 2997200"/>
              <a:gd name="connsiteY741" fmla="*/ 1113699 h 2995613"/>
              <a:gd name="connsiteX742" fmla="*/ 39165 w 2997200"/>
              <a:gd name="connsiteY742" fmla="*/ 1108408 h 2995613"/>
              <a:gd name="connsiteX743" fmla="*/ 44458 w 2997200"/>
              <a:gd name="connsiteY743" fmla="*/ 1104176 h 2995613"/>
              <a:gd name="connsiteX744" fmla="*/ 49221 w 2997200"/>
              <a:gd name="connsiteY744" fmla="*/ 1099414 h 2995613"/>
              <a:gd name="connsiteX745" fmla="*/ 55043 w 2997200"/>
              <a:gd name="connsiteY745" fmla="*/ 1095711 h 2995613"/>
              <a:gd name="connsiteX746" fmla="*/ 60336 w 2997200"/>
              <a:gd name="connsiteY746" fmla="*/ 1092007 h 2995613"/>
              <a:gd name="connsiteX747" fmla="*/ 71450 w 2997200"/>
              <a:gd name="connsiteY747" fmla="*/ 1085129 h 2995613"/>
              <a:gd name="connsiteX748" fmla="*/ 83623 w 2997200"/>
              <a:gd name="connsiteY748" fmla="*/ 1079309 h 2995613"/>
              <a:gd name="connsiteX749" fmla="*/ 95796 w 2997200"/>
              <a:gd name="connsiteY749" fmla="*/ 1075077 h 2995613"/>
              <a:gd name="connsiteX750" fmla="*/ 107969 w 2997200"/>
              <a:gd name="connsiteY750" fmla="*/ 1072431 h 2995613"/>
              <a:gd name="connsiteX751" fmla="*/ 120671 w 2997200"/>
              <a:gd name="connsiteY751" fmla="*/ 1070315 h 2995613"/>
              <a:gd name="connsiteX752" fmla="*/ 133903 w 2997200"/>
              <a:gd name="connsiteY752" fmla="*/ 1069786 h 2995613"/>
              <a:gd name="connsiteX753" fmla="*/ 146605 w 2997200"/>
              <a:gd name="connsiteY753" fmla="*/ 1070315 h 2995613"/>
              <a:gd name="connsiteX754" fmla="*/ 158778 w 2997200"/>
              <a:gd name="connsiteY754" fmla="*/ 1072431 h 2995613"/>
              <a:gd name="connsiteX755" fmla="*/ 172010 w 2997200"/>
              <a:gd name="connsiteY755" fmla="*/ 1075077 h 2995613"/>
              <a:gd name="connsiteX756" fmla="*/ 184183 w 2997200"/>
              <a:gd name="connsiteY756" fmla="*/ 1079309 h 2995613"/>
              <a:gd name="connsiteX757" fmla="*/ 195826 w 2997200"/>
              <a:gd name="connsiteY757" fmla="*/ 1085129 h 2995613"/>
              <a:gd name="connsiteX758" fmla="*/ 206941 w 2997200"/>
              <a:gd name="connsiteY758" fmla="*/ 1092007 h 2995613"/>
              <a:gd name="connsiteX759" fmla="*/ 212763 w 2997200"/>
              <a:gd name="connsiteY759" fmla="*/ 1095711 h 2995613"/>
              <a:gd name="connsiteX760" fmla="*/ 217526 w 2997200"/>
              <a:gd name="connsiteY760" fmla="*/ 1099414 h 2995613"/>
              <a:gd name="connsiteX761" fmla="*/ 223348 w 2997200"/>
              <a:gd name="connsiteY761" fmla="*/ 1104176 h 2995613"/>
              <a:gd name="connsiteX762" fmla="*/ 228640 w 2997200"/>
              <a:gd name="connsiteY762" fmla="*/ 1108408 h 2995613"/>
              <a:gd name="connsiteX763" fmla="*/ 239755 w 2997200"/>
              <a:gd name="connsiteY763" fmla="*/ 1119519 h 2995613"/>
              <a:gd name="connsiteX764" fmla="*/ 250869 w 2997200"/>
              <a:gd name="connsiteY764" fmla="*/ 1130629 h 2995613"/>
              <a:gd name="connsiteX765" fmla="*/ 262513 w 2997200"/>
              <a:gd name="connsiteY765" fmla="*/ 1140682 h 2995613"/>
              <a:gd name="connsiteX766" fmla="*/ 274686 w 2997200"/>
              <a:gd name="connsiteY766" fmla="*/ 1150734 h 2995613"/>
              <a:gd name="connsiteX767" fmla="*/ 287388 w 2997200"/>
              <a:gd name="connsiteY767" fmla="*/ 1160787 h 2995613"/>
              <a:gd name="connsiteX768" fmla="*/ 300090 w 2997200"/>
              <a:gd name="connsiteY768" fmla="*/ 1169781 h 2995613"/>
              <a:gd name="connsiteX769" fmla="*/ 312793 w 2997200"/>
              <a:gd name="connsiteY769" fmla="*/ 1179304 h 2995613"/>
              <a:gd name="connsiteX770" fmla="*/ 326554 w 2997200"/>
              <a:gd name="connsiteY770" fmla="*/ 1187240 h 2995613"/>
              <a:gd name="connsiteX771" fmla="*/ 339785 w 2997200"/>
              <a:gd name="connsiteY771" fmla="*/ 1196235 h 2995613"/>
              <a:gd name="connsiteX772" fmla="*/ 353546 w 2997200"/>
              <a:gd name="connsiteY772" fmla="*/ 1204171 h 2995613"/>
              <a:gd name="connsiteX773" fmla="*/ 367836 w 2997200"/>
              <a:gd name="connsiteY773" fmla="*/ 1212636 h 2995613"/>
              <a:gd name="connsiteX774" fmla="*/ 382126 w 2997200"/>
              <a:gd name="connsiteY774" fmla="*/ 1220572 h 2995613"/>
              <a:gd name="connsiteX775" fmla="*/ 396945 w 2997200"/>
              <a:gd name="connsiteY775" fmla="*/ 1227979 h 2995613"/>
              <a:gd name="connsiteX776" fmla="*/ 411236 w 2997200"/>
              <a:gd name="connsiteY776" fmla="*/ 1234857 h 2995613"/>
              <a:gd name="connsiteX777" fmla="*/ 441402 w 2997200"/>
              <a:gd name="connsiteY777" fmla="*/ 1248613 h 2995613"/>
              <a:gd name="connsiteX778" fmla="*/ 473158 w 2997200"/>
              <a:gd name="connsiteY778" fmla="*/ 1261311 h 2995613"/>
              <a:gd name="connsiteX779" fmla="*/ 505444 w 2997200"/>
              <a:gd name="connsiteY779" fmla="*/ 1272950 h 2995613"/>
              <a:gd name="connsiteX780" fmla="*/ 538258 w 2997200"/>
              <a:gd name="connsiteY780" fmla="*/ 1283532 h 2995613"/>
              <a:gd name="connsiteX781" fmla="*/ 572130 w 2997200"/>
              <a:gd name="connsiteY781" fmla="*/ 1293055 h 2995613"/>
              <a:gd name="connsiteX782" fmla="*/ 606532 w 2997200"/>
              <a:gd name="connsiteY782" fmla="*/ 1302578 h 2995613"/>
              <a:gd name="connsiteX783" fmla="*/ 641992 w 2997200"/>
              <a:gd name="connsiteY783" fmla="*/ 1310514 h 2995613"/>
              <a:gd name="connsiteX784" fmla="*/ 678512 w 2997200"/>
              <a:gd name="connsiteY784" fmla="*/ 1318450 h 2995613"/>
              <a:gd name="connsiteX785" fmla="*/ 715560 w 2997200"/>
              <a:gd name="connsiteY785" fmla="*/ 1325328 h 2995613"/>
              <a:gd name="connsiteX786" fmla="*/ 752078 w 2997200"/>
              <a:gd name="connsiteY786" fmla="*/ 1330619 h 2995613"/>
              <a:gd name="connsiteX787" fmla="*/ 790186 w 2997200"/>
              <a:gd name="connsiteY787" fmla="*/ 1336439 h 2995613"/>
              <a:gd name="connsiteX788" fmla="*/ 828822 w 2997200"/>
              <a:gd name="connsiteY788" fmla="*/ 1341201 h 2995613"/>
              <a:gd name="connsiteX789" fmla="*/ 867986 w 2997200"/>
              <a:gd name="connsiteY789" fmla="*/ 1345433 h 2995613"/>
              <a:gd name="connsiteX790" fmla="*/ 907152 w 2997200"/>
              <a:gd name="connsiteY790" fmla="*/ 1348608 h 2995613"/>
              <a:gd name="connsiteX791" fmla="*/ 947904 w 2997200"/>
              <a:gd name="connsiteY791" fmla="*/ 1351782 h 2995613"/>
              <a:gd name="connsiteX792" fmla="*/ 988128 w 2997200"/>
              <a:gd name="connsiteY792" fmla="*/ 1354957 h 2995613"/>
              <a:gd name="connsiteX793" fmla="*/ 1028882 w 2997200"/>
              <a:gd name="connsiteY793" fmla="*/ 1357073 h 2995613"/>
              <a:gd name="connsiteX794" fmla="*/ 1069634 w 2997200"/>
              <a:gd name="connsiteY794" fmla="*/ 1358660 h 2995613"/>
              <a:gd name="connsiteX795" fmla="*/ 1110916 w 2997200"/>
              <a:gd name="connsiteY795" fmla="*/ 1359718 h 2995613"/>
              <a:gd name="connsiteX796" fmla="*/ 1194540 w 2997200"/>
              <a:gd name="connsiteY796" fmla="*/ 1361834 h 2995613"/>
              <a:gd name="connsiteX797" fmla="*/ 1279222 w 2997200"/>
              <a:gd name="connsiteY797" fmla="*/ 1362893 h 2995613"/>
              <a:gd name="connsiteX798" fmla="*/ 1363374 w 2997200"/>
              <a:gd name="connsiteY798" fmla="*/ 1362893 h 2995613"/>
              <a:gd name="connsiteX799" fmla="*/ 1363374 w 2997200"/>
              <a:gd name="connsiteY799" fmla="*/ 1278241 h 2995613"/>
              <a:gd name="connsiteX800" fmla="*/ 1362316 w 2997200"/>
              <a:gd name="connsiteY800" fmla="*/ 1194118 h 2995613"/>
              <a:gd name="connsiteX801" fmla="*/ 1360728 w 2997200"/>
              <a:gd name="connsiteY801" fmla="*/ 1110525 h 2995613"/>
              <a:gd name="connsiteX802" fmla="*/ 1359140 w 2997200"/>
              <a:gd name="connsiteY802" fmla="*/ 1069257 h 2995613"/>
              <a:gd name="connsiteX803" fmla="*/ 1357552 w 2997200"/>
              <a:gd name="connsiteY803" fmla="*/ 1027989 h 2995613"/>
              <a:gd name="connsiteX804" fmla="*/ 1355436 w 2997200"/>
              <a:gd name="connsiteY804" fmla="*/ 987251 h 2995613"/>
              <a:gd name="connsiteX805" fmla="*/ 1352788 w 2997200"/>
              <a:gd name="connsiteY805" fmla="*/ 947041 h 2995613"/>
              <a:gd name="connsiteX806" fmla="*/ 1349614 w 2997200"/>
              <a:gd name="connsiteY806" fmla="*/ 907360 h 2995613"/>
              <a:gd name="connsiteX807" fmla="*/ 1346438 w 2997200"/>
              <a:gd name="connsiteY807" fmla="*/ 867151 h 2995613"/>
              <a:gd name="connsiteX808" fmla="*/ 1341674 w 2997200"/>
              <a:gd name="connsiteY808" fmla="*/ 827999 h 2995613"/>
              <a:gd name="connsiteX809" fmla="*/ 1337440 w 2997200"/>
              <a:gd name="connsiteY809" fmla="*/ 789906 h 2995613"/>
              <a:gd name="connsiteX810" fmla="*/ 1331618 w 2997200"/>
              <a:gd name="connsiteY810" fmla="*/ 752342 h 2995613"/>
              <a:gd name="connsiteX811" fmla="*/ 1325796 w 2997200"/>
              <a:gd name="connsiteY811" fmla="*/ 714778 h 2995613"/>
              <a:gd name="connsiteX812" fmla="*/ 1318916 w 2997200"/>
              <a:gd name="connsiteY812" fmla="*/ 677743 h 2995613"/>
              <a:gd name="connsiteX813" fmla="*/ 1311506 w 2997200"/>
              <a:gd name="connsiteY813" fmla="*/ 641766 h 2995613"/>
              <a:gd name="connsiteX814" fmla="*/ 1303038 w 2997200"/>
              <a:gd name="connsiteY814" fmla="*/ 606847 h 2995613"/>
              <a:gd name="connsiteX815" fmla="*/ 1294040 w 2997200"/>
              <a:gd name="connsiteY815" fmla="*/ 571928 h 2995613"/>
              <a:gd name="connsiteX816" fmla="*/ 1283984 w 2997200"/>
              <a:gd name="connsiteY816" fmla="*/ 537538 h 2995613"/>
              <a:gd name="connsiteX817" fmla="*/ 1273400 w 2997200"/>
              <a:gd name="connsiteY817" fmla="*/ 504736 h 2995613"/>
              <a:gd name="connsiteX818" fmla="*/ 1261756 w 2997200"/>
              <a:gd name="connsiteY818" fmla="*/ 472991 h 2995613"/>
              <a:gd name="connsiteX819" fmla="*/ 1249584 w 2997200"/>
              <a:gd name="connsiteY819" fmla="*/ 441776 h 2995613"/>
              <a:gd name="connsiteX820" fmla="*/ 1235294 w 2997200"/>
              <a:gd name="connsiteY820" fmla="*/ 410561 h 2995613"/>
              <a:gd name="connsiteX821" fmla="*/ 1228942 w 2997200"/>
              <a:gd name="connsiteY821" fmla="*/ 396276 h 2995613"/>
              <a:gd name="connsiteX822" fmla="*/ 1221004 w 2997200"/>
              <a:gd name="connsiteY822" fmla="*/ 381462 h 2995613"/>
              <a:gd name="connsiteX823" fmla="*/ 1213594 w 2997200"/>
              <a:gd name="connsiteY823" fmla="*/ 367177 h 2995613"/>
              <a:gd name="connsiteX824" fmla="*/ 1205126 w 2997200"/>
              <a:gd name="connsiteY824" fmla="*/ 352892 h 2995613"/>
              <a:gd name="connsiteX825" fmla="*/ 1196658 w 2997200"/>
              <a:gd name="connsiteY825" fmla="*/ 339136 h 2995613"/>
              <a:gd name="connsiteX826" fmla="*/ 1188188 w 2997200"/>
              <a:gd name="connsiteY826" fmla="*/ 325909 h 2995613"/>
              <a:gd name="connsiteX827" fmla="*/ 1179192 w 2997200"/>
              <a:gd name="connsiteY827" fmla="*/ 312682 h 2995613"/>
              <a:gd name="connsiteX828" fmla="*/ 1170724 w 2997200"/>
              <a:gd name="connsiteY828" fmla="*/ 299455 h 2995613"/>
              <a:gd name="connsiteX829" fmla="*/ 1161196 w 2997200"/>
              <a:gd name="connsiteY829" fmla="*/ 287287 h 2995613"/>
              <a:gd name="connsiteX830" fmla="*/ 1151670 w 2997200"/>
              <a:gd name="connsiteY830" fmla="*/ 274060 h 2995613"/>
              <a:gd name="connsiteX831" fmla="*/ 1141614 w 2997200"/>
              <a:gd name="connsiteY831" fmla="*/ 262420 h 2995613"/>
              <a:gd name="connsiteX832" fmla="*/ 1131558 w 2997200"/>
              <a:gd name="connsiteY832" fmla="*/ 250251 h 2995613"/>
              <a:gd name="connsiteX833" fmla="*/ 1120444 w 2997200"/>
              <a:gd name="connsiteY833" fmla="*/ 239141 h 2995613"/>
              <a:gd name="connsiteX834" fmla="*/ 1109330 w 2997200"/>
              <a:gd name="connsiteY834" fmla="*/ 227501 h 2995613"/>
              <a:gd name="connsiteX835" fmla="*/ 1105096 w 2997200"/>
              <a:gd name="connsiteY835" fmla="*/ 222740 h 2995613"/>
              <a:gd name="connsiteX836" fmla="*/ 1100332 w 2997200"/>
              <a:gd name="connsiteY836" fmla="*/ 217449 h 2995613"/>
              <a:gd name="connsiteX837" fmla="*/ 1096098 w 2997200"/>
              <a:gd name="connsiteY837" fmla="*/ 212158 h 2995613"/>
              <a:gd name="connsiteX838" fmla="*/ 1092922 w 2997200"/>
              <a:gd name="connsiteY838" fmla="*/ 206338 h 2995613"/>
              <a:gd name="connsiteX839" fmla="*/ 1086042 w 2997200"/>
              <a:gd name="connsiteY839" fmla="*/ 195228 h 2995613"/>
              <a:gd name="connsiteX840" fmla="*/ 1080220 w 2997200"/>
              <a:gd name="connsiteY840" fmla="*/ 183588 h 2995613"/>
              <a:gd name="connsiteX841" fmla="*/ 1075986 w 2997200"/>
              <a:gd name="connsiteY841" fmla="*/ 171420 h 2995613"/>
              <a:gd name="connsiteX842" fmla="*/ 1073340 w 2997200"/>
              <a:gd name="connsiteY842" fmla="*/ 158722 h 2995613"/>
              <a:gd name="connsiteX843" fmla="*/ 1070694 w 2997200"/>
              <a:gd name="connsiteY843" fmla="*/ 146024 h 2995613"/>
              <a:gd name="connsiteX844" fmla="*/ 1070164 w 2997200"/>
              <a:gd name="connsiteY844" fmla="*/ 133326 h 2995613"/>
              <a:gd name="connsiteX845" fmla="*/ 1070694 w 2997200"/>
              <a:gd name="connsiteY845" fmla="*/ 120099 h 2995613"/>
              <a:gd name="connsiteX846" fmla="*/ 1073340 w 2997200"/>
              <a:gd name="connsiteY846" fmla="*/ 107931 h 2995613"/>
              <a:gd name="connsiteX847" fmla="*/ 1075986 w 2997200"/>
              <a:gd name="connsiteY847" fmla="*/ 95233 h 2995613"/>
              <a:gd name="connsiteX848" fmla="*/ 1080220 w 2997200"/>
              <a:gd name="connsiteY848" fmla="*/ 83064 h 2995613"/>
              <a:gd name="connsiteX849" fmla="*/ 1086042 w 2997200"/>
              <a:gd name="connsiteY849" fmla="*/ 70896 h 2995613"/>
              <a:gd name="connsiteX850" fmla="*/ 1092922 w 2997200"/>
              <a:gd name="connsiteY850" fmla="*/ 59785 h 2995613"/>
              <a:gd name="connsiteX851" fmla="*/ 1096098 w 2997200"/>
              <a:gd name="connsiteY851" fmla="*/ 54494 h 2995613"/>
              <a:gd name="connsiteX852" fmla="*/ 1100332 w 2997200"/>
              <a:gd name="connsiteY852" fmla="*/ 49204 h 2995613"/>
              <a:gd name="connsiteX853" fmla="*/ 1105096 w 2997200"/>
              <a:gd name="connsiteY853" fmla="*/ 43384 h 2995613"/>
              <a:gd name="connsiteX854" fmla="*/ 1109330 w 2997200"/>
              <a:gd name="connsiteY854" fmla="*/ 39151 h 2995613"/>
              <a:gd name="connsiteX855" fmla="*/ 1114622 w 2997200"/>
              <a:gd name="connsiteY855" fmla="*/ 33861 h 2995613"/>
              <a:gd name="connsiteX856" fmla="*/ 1119386 w 2997200"/>
              <a:gd name="connsiteY856" fmla="*/ 29628 h 2995613"/>
              <a:gd name="connsiteX857" fmla="*/ 1125208 w 2997200"/>
              <a:gd name="connsiteY857" fmla="*/ 25924 h 2995613"/>
              <a:gd name="connsiteX858" fmla="*/ 1130500 w 2997200"/>
              <a:gd name="connsiteY858" fmla="*/ 21692 h 2995613"/>
              <a:gd name="connsiteX859" fmla="*/ 1142144 w 2997200"/>
              <a:gd name="connsiteY859" fmla="*/ 15343 h 2995613"/>
              <a:gd name="connsiteX860" fmla="*/ 1153788 w 2997200"/>
              <a:gd name="connsiteY860" fmla="*/ 9523 h 2995613"/>
              <a:gd name="connsiteX861" fmla="*/ 1165960 w 2997200"/>
              <a:gd name="connsiteY861" fmla="*/ 4762 h 2995613"/>
              <a:gd name="connsiteX862" fmla="*/ 1178132 w 2997200"/>
              <a:gd name="connsiteY862" fmla="*/ 2116 h 2995613"/>
              <a:gd name="connsiteX863" fmla="*/ 1191364 w 2997200"/>
              <a:gd name="connsiteY863" fmla="*/ 529 h 2995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</a:cxnLst>
            <a:rect l="l" t="t" r="r" b="b"/>
            <a:pathLst>
              <a:path w="2997200" h="2995613">
                <a:moveTo>
                  <a:pt x="2605030" y="2022475"/>
                </a:moveTo>
                <a:lnTo>
                  <a:pt x="2611384" y="2022475"/>
                </a:lnTo>
                <a:lnTo>
                  <a:pt x="2618270" y="2022475"/>
                </a:lnTo>
                <a:lnTo>
                  <a:pt x="2624096" y="2023535"/>
                </a:lnTo>
                <a:lnTo>
                  <a:pt x="2630450" y="2025125"/>
                </a:lnTo>
                <a:lnTo>
                  <a:pt x="2636806" y="2026715"/>
                </a:lnTo>
                <a:lnTo>
                  <a:pt x="2642630" y="2029365"/>
                </a:lnTo>
                <a:lnTo>
                  <a:pt x="2648456" y="2033075"/>
                </a:lnTo>
                <a:lnTo>
                  <a:pt x="2653752" y="2036786"/>
                </a:lnTo>
                <a:lnTo>
                  <a:pt x="2659048" y="2042086"/>
                </a:lnTo>
                <a:lnTo>
                  <a:pt x="2663284" y="2046856"/>
                </a:lnTo>
                <a:lnTo>
                  <a:pt x="2667522" y="2052156"/>
                </a:lnTo>
                <a:lnTo>
                  <a:pt x="2670698" y="2057986"/>
                </a:lnTo>
                <a:lnTo>
                  <a:pt x="2673346" y="2063816"/>
                </a:lnTo>
                <a:lnTo>
                  <a:pt x="2675994" y="2070176"/>
                </a:lnTo>
                <a:lnTo>
                  <a:pt x="2677054" y="2076006"/>
                </a:lnTo>
                <a:lnTo>
                  <a:pt x="2678112" y="2082896"/>
                </a:lnTo>
                <a:lnTo>
                  <a:pt x="2678112" y="2089257"/>
                </a:lnTo>
                <a:lnTo>
                  <a:pt x="2678112" y="2095087"/>
                </a:lnTo>
                <a:lnTo>
                  <a:pt x="2677054" y="2101977"/>
                </a:lnTo>
                <a:lnTo>
                  <a:pt x="2675994" y="2107807"/>
                </a:lnTo>
                <a:lnTo>
                  <a:pt x="2673346" y="2114167"/>
                </a:lnTo>
                <a:lnTo>
                  <a:pt x="2670698" y="2119997"/>
                </a:lnTo>
                <a:lnTo>
                  <a:pt x="2667522" y="2125827"/>
                </a:lnTo>
                <a:lnTo>
                  <a:pt x="2663284" y="2131127"/>
                </a:lnTo>
                <a:lnTo>
                  <a:pt x="2659048" y="2135897"/>
                </a:lnTo>
                <a:lnTo>
                  <a:pt x="2127342" y="2668028"/>
                </a:lnTo>
                <a:lnTo>
                  <a:pt x="2122574" y="2672798"/>
                </a:lnTo>
                <a:lnTo>
                  <a:pt x="2116750" y="2676508"/>
                </a:lnTo>
                <a:lnTo>
                  <a:pt x="2110924" y="2679688"/>
                </a:lnTo>
                <a:lnTo>
                  <a:pt x="2105098" y="2682868"/>
                </a:lnTo>
                <a:lnTo>
                  <a:pt x="2098744" y="2684988"/>
                </a:lnTo>
                <a:lnTo>
                  <a:pt x="2092918" y="2686578"/>
                </a:lnTo>
                <a:lnTo>
                  <a:pt x="2086562" y="2687638"/>
                </a:lnTo>
                <a:lnTo>
                  <a:pt x="2079678" y="2687638"/>
                </a:lnTo>
                <a:lnTo>
                  <a:pt x="2073852" y="2687638"/>
                </a:lnTo>
                <a:lnTo>
                  <a:pt x="2067498" y="2686578"/>
                </a:lnTo>
                <a:lnTo>
                  <a:pt x="2060612" y="2684988"/>
                </a:lnTo>
                <a:lnTo>
                  <a:pt x="2054788" y="2682868"/>
                </a:lnTo>
                <a:lnTo>
                  <a:pt x="2048962" y="2679688"/>
                </a:lnTo>
                <a:lnTo>
                  <a:pt x="2043666" y="2676508"/>
                </a:lnTo>
                <a:lnTo>
                  <a:pt x="2037840" y="2672798"/>
                </a:lnTo>
                <a:lnTo>
                  <a:pt x="2032544" y="2668028"/>
                </a:lnTo>
                <a:lnTo>
                  <a:pt x="2028308" y="2663258"/>
                </a:lnTo>
                <a:lnTo>
                  <a:pt x="2024600" y="2657428"/>
                </a:lnTo>
                <a:lnTo>
                  <a:pt x="2020894" y="2651598"/>
                </a:lnTo>
                <a:lnTo>
                  <a:pt x="2018246" y="2646297"/>
                </a:lnTo>
                <a:lnTo>
                  <a:pt x="2016128" y="2639937"/>
                </a:lnTo>
                <a:lnTo>
                  <a:pt x="2014538" y="2634107"/>
                </a:lnTo>
                <a:lnTo>
                  <a:pt x="2013480" y="2627217"/>
                </a:lnTo>
                <a:lnTo>
                  <a:pt x="2012950" y="2620857"/>
                </a:lnTo>
                <a:lnTo>
                  <a:pt x="2013480" y="2614497"/>
                </a:lnTo>
                <a:lnTo>
                  <a:pt x="2014538" y="2608137"/>
                </a:lnTo>
                <a:lnTo>
                  <a:pt x="2016128" y="2601777"/>
                </a:lnTo>
                <a:lnTo>
                  <a:pt x="2018246" y="2595946"/>
                </a:lnTo>
                <a:lnTo>
                  <a:pt x="2020894" y="2589586"/>
                </a:lnTo>
                <a:lnTo>
                  <a:pt x="2024600" y="2584286"/>
                </a:lnTo>
                <a:lnTo>
                  <a:pt x="2028308" y="2578986"/>
                </a:lnTo>
                <a:lnTo>
                  <a:pt x="2032544" y="2573686"/>
                </a:lnTo>
                <a:lnTo>
                  <a:pt x="2564252" y="2042086"/>
                </a:lnTo>
                <a:lnTo>
                  <a:pt x="2569548" y="2036786"/>
                </a:lnTo>
                <a:lnTo>
                  <a:pt x="2574844" y="2033075"/>
                </a:lnTo>
                <a:lnTo>
                  <a:pt x="2580668" y="2029365"/>
                </a:lnTo>
                <a:lnTo>
                  <a:pt x="2585964" y="2026715"/>
                </a:lnTo>
                <a:lnTo>
                  <a:pt x="2592320" y="2025125"/>
                </a:lnTo>
                <a:lnTo>
                  <a:pt x="2598674" y="2023535"/>
                </a:lnTo>
                <a:close/>
                <a:moveTo>
                  <a:pt x="2267400" y="1895475"/>
                </a:moveTo>
                <a:lnTo>
                  <a:pt x="2273228" y="1896004"/>
                </a:lnTo>
                <a:lnTo>
                  <a:pt x="2280116" y="1897063"/>
                </a:lnTo>
                <a:lnTo>
                  <a:pt x="2285944" y="1898121"/>
                </a:lnTo>
                <a:lnTo>
                  <a:pt x="2292302" y="1900238"/>
                </a:lnTo>
                <a:lnTo>
                  <a:pt x="2298128" y="1902884"/>
                </a:lnTo>
                <a:lnTo>
                  <a:pt x="2303426" y="1906588"/>
                </a:lnTo>
                <a:lnTo>
                  <a:pt x="2309254" y="1910292"/>
                </a:lnTo>
                <a:lnTo>
                  <a:pt x="2314022" y="1915054"/>
                </a:lnTo>
                <a:lnTo>
                  <a:pt x="2318790" y="1919817"/>
                </a:lnTo>
                <a:lnTo>
                  <a:pt x="2322500" y="1925638"/>
                </a:lnTo>
                <a:lnTo>
                  <a:pt x="2326208" y="1930929"/>
                </a:lnTo>
                <a:lnTo>
                  <a:pt x="2328856" y="1937279"/>
                </a:lnTo>
                <a:lnTo>
                  <a:pt x="2330976" y="1943100"/>
                </a:lnTo>
                <a:lnTo>
                  <a:pt x="2332566" y="1949450"/>
                </a:lnTo>
                <a:lnTo>
                  <a:pt x="2333096" y="1955800"/>
                </a:lnTo>
                <a:lnTo>
                  <a:pt x="2333624" y="1962150"/>
                </a:lnTo>
                <a:lnTo>
                  <a:pt x="2333096" y="1968500"/>
                </a:lnTo>
                <a:lnTo>
                  <a:pt x="2332566" y="1974850"/>
                </a:lnTo>
                <a:lnTo>
                  <a:pt x="2330976" y="1981200"/>
                </a:lnTo>
                <a:lnTo>
                  <a:pt x="2328856" y="1987550"/>
                </a:lnTo>
                <a:lnTo>
                  <a:pt x="2326208" y="1993371"/>
                </a:lnTo>
                <a:lnTo>
                  <a:pt x="2322500" y="1998663"/>
                </a:lnTo>
                <a:lnTo>
                  <a:pt x="2318790" y="2004484"/>
                </a:lnTo>
                <a:lnTo>
                  <a:pt x="2314022" y="2009246"/>
                </a:lnTo>
                <a:lnTo>
                  <a:pt x="1999856" y="2323571"/>
                </a:lnTo>
                <a:lnTo>
                  <a:pt x="1995088" y="2327804"/>
                </a:lnTo>
                <a:lnTo>
                  <a:pt x="1989790" y="2332038"/>
                </a:lnTo>
                <a:lnTo>
                  <a:pt x="1983962" y="2335213"/>
                </a:lnTo>
                <a:lnTo>
                  <a:pt x="1978134" y="2337859"/>
                </a:lnTo>
                <a:lnTo>
                  <a:pt x="1971776" y="2339975"/>
                </a:lnTo>
                <a:lnTo>
                  <a:pt x="1965948" y="2342092"/>
                </a:lnTo>
                <a:lnTo>
                  <a:pt x="1959062" y="2342621"/>
                </a:lnTo>
                <a:lnTo>
                  <a:pt x="1952704" y="2343150"/>
                </a:lnTo>
                <a:lnTo>
                  <a:pt x="1946876" y="2342621"/>
                </a:lnTo>
                <a:lnTo>
                  <a:pt x="1939988" y="2342092"/>
                </a:lnTo>
                <a:lnTo>
                  <a:pt x="1933632" y="2339975"/>
                </a:lnTo>
                <a:lnTo>
                  <a:pt x="1927804" y="2337859"/>
                </a:lnTo>
                <a:lnTo>
                  <a:pt x="1921976" y="2335213"/>
                </a:lnTo>
                <a:lnTo>
                  <a:pt x="1915618" y="2332038"/>
                </a:lnTo>
                <a:lnTo>
                  <a:pt x="1910850" y="2327804"/>
                </a:lnTo>
                <a:lnTo>
                  <a:pt x="1905552" y="2323571"/>
                </a:lnTo>
                <a:lnTo>
                  <a:pt x="1901314" y="2318279"/>
                </a:lnTo>
                <a:lnTo>
                  <a:pt x="1896546" y="2312988"/>
                </a:lnTo>
                <a:lnTo>
                  <a:pt x="1893368" y="2307167"/>
                </a:lnTo>
                <a:lnTo>
                  <a:pt x="1891248" y="2300817"/>
                </a:lnTo>
                <a:lnTo>
                  <a:pt x="1889128" y="2294996"/>
                </a:lnTo>
                <a:lnTo>
                  <a:pt x="1887010" y="2288646"/>
                </a:lnTo>
                <a:lnTo>
                  <a:pt x="1885950" y="2282296"/>
                </a:lnTo>
                <a:lnTo>
                  <a:pt x="1885950" y="2275946"/>
                </a:lnTo>
                <a:lnTo>
                  <a:pt x="1885950" y="2269596"/>
                </a:lnTo>
                <a:lnTo>
                  <a:pt x="1887010" y="2263246"/>
                </a:lnTo>
                <a:lnTo>
                  <a:pt x="1889128" y="2257425"/>
                </a:lnTo>
                <a:lnTo>
                  <a:pt x="1891248" y="2251075"/>
                </a:lnTo>
                <a:lnTo>
                  <a:pt x="1893368" y="2245254"/>
                </a:lnTo>
                <a:lnTo>
                  <a:pt x="1896546" y="2239434"/>
                </a:lnTo>
                <a:lnTo>
                  <a:pt x="1901314" y="2233613"/>
                </a:lnTo>
                <a:lnTo>
                  <a:pt x="1905552" y="2228850"/>
                </a:lnTo>
                <a:lnTo>
                  <a:pt x="2219720" y="1915054"/>
                </a:lnTo>
                <a:lnTo>
                  <a:pt x="2225018" y="1910292"/>
                </a:lnTo>
                <a:lnTo>
                  <a:pt x="2230316" y="1906588"/>
                </a:lnTo>
                <a:lnTo>
                  <a:pt x="2235614" y="1902884"/>
                </a:lnTo>
                <a:lnTo>
                  <a:pt x="2241970" y="1900238"/>
                </a:lnTo>
                <a:lnTo>
                  <a:pt x="2248328" y="1898121"/>
                </a:lnTo>
                <a:lnTo>
                  <a:pt x="2254156" y="1897063"/>
                </a:lnTo>
                <a:lnTo>
                  <a:pt x="2260514" y="1896004"/>
                </a:lnTo>
                <a:close/>
                <a:moveTo>
                  <a:pt x="1946936" y="1738312"/>
                </a:moveTo>
                <a:lnTo>
                  <a:pt x="1952748" y="1738312"/>
                </a:lnTo>
                <a:lnTo>
                  <a:pt x="1959086" y="1738312"/>
                </a:lnTo>
                <a:lnTo>
                  <a:pt x="1965952" y="1739369"/>
                </a:lnTo>
                <a:lnTo>
                  <a:pt x="1971762" y="1740953"/>
                </a:lnTo>
                <a:lnTo>
                  <a:pt x="1978100" y="1743066"/>
                </a:lnTo>
                <a:lnTo>
                  <a:pt x="1983912" y="1745707"/>
                </a:lnTo>
                <a:lnTo>
                  <a:pt x="1989722" y="1748876"/>
                </a:lnTo>
                <a:lnTo>
                  <a:pt x="1995004" y="1753102"/>
                </a:lnTo>
                <a:lnTo>
                  <a:pt x="1999758" y="1757328"/>
                </a:lnTo>
                <a:lnTo>
                  <a:pt x="2005040" y="1763138"/>
                </a:lnTo>
                <a:lnTo>
                  <a:pt x="2008736" y="1767892"/>
                </a:lnTo>
                <a:lnTo>
                  <a:pt x="2011906" y="1773702"/>
                </a:lnTo>
                <a:lnTo>
                  <a:pt x="2015076" y="1780040"/>
                </a:lnTo>
                <a:lnTo>
                  <a:pt x="2016660" y="1785851"/>
                </a:lnTo>
                <a:lnTo>
                  <a:pt x="2018244" y="1792189"/>
                </a:lnTo>
                <a:lnTo>
                  <a:pt x="2019300" y="1797999"/>
                </a:lnTo>
                <a:lnTo>
                  <a:pt x="2019300" y="1804866"/>
                </a:lnTo>
                <a:lnTo>
                  <a:pt x="2019300" y="1811205"/>
                </a:lnTo>
                <a:lnTo>
                  <a:pt x="2018244" y="1817543"/>
                </a:lnTo>
                <a:lnTo>
                  <a:pt x="2016660" y="1823882"/>
                </a:lnTo>
                <a:lnTo>
                  <a:pt x="2015076" y="1830220"/>
                </a:lnTo>
                <a:lnTo>
                  <a:pt x="2011906" y="1835502"/>
                </a:lnTo>
                <a:lnTo>
                  <a:pt x="2008736" y="1841312"/>
                </a:lnTo>
                <a:lnTo>
                  <a:pt x="2005040" y="1846594"/>
                </a:lnTo>
                <a:lnTo>
                  <a:pt x="1999758" y="1851876"/>
                </a:lnTo>
                <a:lnTo>
                  <a:pt x="1842352" y="2009282"/>
                </a:lnTo>
                <a:lnTo>
                  <a:pt x="1837070" y="2014035"/>
                </a:lnTo>
                <a:lnTo>
                  <a:pt x="1832316" y="2017733"/>
                </a:lnTo>
                <a:lnTo>
                  <a:pt x="1826506" y="2020902"/>
                </a:lnTo>
                <a:lnTo>
                  <a:pt x="1820696" y="2024071"/>
                </a:lnTo>
                <a:lnTo>
                  <a:pt x="1814358" y="2026184"/>
                </a:lnTo>
                <a:lnTo>
                  <a:pt x="1808018" y="2027769"/>
                </a:lnTo>
                <a:lnTo>
                  <a:pt x="1802208" y="2028297"/>
                </a:lnTo>
                <a:lnTo>
                  <a:pt x="1795342" y="2028825"/>
                </a:lnTo>
                <a:lnTo>
                  <a:pt x="1789004" y="2028297"/>
                </a:lnTo>
                <a:lnTo>
                  <a:pt x="1782664" y="2027769"/>
                </a:lnTo>
                <a:lnTo>
                  <a:pt x="1776326" y="2026184"/>
                </a:lnTo>
                <a:lnTo>
                  <a:pt x="1769988" y="2024071"/>
                </a:lnTo>
                <a:lnTo>
                  <a:pt x="1764706" y="2020902"/>
                </a:lnTo>
                <a:lnTo>
                  <a:pt x="1758368" y="2017733"/>
                </a:lnTo>
                <a:lnTo>
                  <a:pt x="1753614" y="2014035"/>
                </a:lnTo>
                <a:lnTo>
                  <a:pt x="1748332" y="2009282"/>
                </a:lnTo>
                <a:lnTo>
                  <a:pt x="1744106" y="2004528"/>
                </a:lnTo>
                <a:lnTo>
                  <a:pt x="1739880" y="1998718"/>
                </a:lnTo>
                <a:lnTo>
                  <a:pt x="1736712" y="1993435"/>
                </a:lnTo>
                <a:lnTo>
                  <a:pt x="1734070" y="1987625"/>
                </a:lnTo>
                <a:lnTo>
                  <a:pt x="1731430" y="1981287"/>
                </a:lnTo>
                <a:lnTo>
                  <a:pt x="1729844" y="1974948"/>
                </a:lnTo>
                <a:lnTo>
                  <a:pt x="1728788" y="1968610"/>
                </a:lnTo>
                <a:lnTo>
                  <a:pt x="1728788" y="1962271"/>
                </a:lnTo>
                <a:lnTo>
                  <a:pt x="1728788" y="1955933"/>
                </a:lnTo>
                <a:lnTo>
                  <a:pt x="1729844" y="1949594"/>
                </a:lnTo>
                <a:lnTo>
                  <a:pt x="1731430" y="1943256"/>
                </a:lnTo>
                <a:lnTo>
                  <a:pt x="1734070" y="1937446"/>
                </a:lnTo>
                <a:lnTo>
                  <a:pt x="1736712" y="1931107"/>
                </a:lnTo>
                <a:lnTo>
                  <a:pt x="1739880" y="1925825"/>
                </a:lnTo>
                <a:lnTo>
                  <a:pt x="1744106" y="1920015"/>
                </a:lnTo>
                <a:lnTo>
                  <a:pt x="1748332" y="1915261"/>
                </a:lnTo>
                <a:lnTo>
                  <a:pt x="1905736" y="1757328"/>
                </a:lnTo>
                <a:lnTo>
                  <a:pt x="1911018" y="1753102"/>
                </a:lnTo>
                <a:lnTo>
                  <a:pt x="1915772" y="1748876"/>
                </a:lnTo>
                <a:lnTo>
                  <a:pt x="1922112" y="1745707"/>
                </a:lnTo>
                <a:lnTo>
                  <a:pt x="1927922" y="1743066"/>
                </a:lnTo>
                <a:lnTo>
                  <a:pt x="1933732" y="1740953"/>
                </a:lnTo>
                <a:lnTo>
                  <a:pt x="1940070" y="1739369"/>
                </a:lnTo>
                <a:close/>
                <a:moveTo>
                  <a:pt x="1195122" y="966787"/>
                </a:moveTo>
                <a:lnTo>
                  <a:pt x="1201496" y="966787"/>
                </a:lnTo>
                <a:lnTo>
                  <a:pt x="1207868" y="966787"/>
                </a:lnTo>
                <a:lnTo>
                  <a:pt x="1214242" y="967843"/>
                </a:lnTo>
                <a:lnTo>
                  <a:pt x="1220614" y="969428"/>
                </a:lnTo>
                <a:lnTo>
                  <a:pt x="1226456" y="971012"/>
                </a:lnTo>
                <a:lnTo>
                  <a:pt x="1232830" y="973653"/>
                </a:lnTo>
                <a:lnTo>
                  <a:pt x="1238672" y="977351"/>
                </a:lnTo>
                <a:lnTo>
                  <a:pt x="1243452" y="981048"/>
                </a:lnTo>
                <a:lnTo>
                  <a:pt x="1249294" y="986330"/>
                </a:lnTo>
                <a:lnTo>
                  <a:pt x="1253542" y="991084"/>
                </a:lnTo>
                <a:lnTo>
                  <a:pt x="1257260" y="996366"/>
                </a:lnTo>
                <a:lnTo>
                  <a:pt x="1260978" y="1002177"/>
                </a:lnTo>
                <a:lnTo>
                  <a:pt x="1263634" y="1007987"/>
                </a:lnTo>
                <a:lnTo>
                  <a:pt x="1265758" y="1014325"/>
                </a:lnTo>
                <a:lnTo>
                  <a:pt x="1266820" y="1020136"/>
                </a:lnTo>
                <a:lnTo>
                  <a:pt x="1268412" y="1027002"/>
                </a:lnTo>
                <a:lnTo>
                  <a:pt x="1268412" y="1033341"/>
                </a:lnTo>
                <a:lnTo>
                  <a:pt x="1268412" y="1039151"/>
                </a:lnTo>
                <a:lnTo>
                  <a:pt x="1266820" y="1046018"/>
                </a:lnTo>
                <a:lnTo>
                  <a:pt x="1265758" y="1052356"/>
                </a:lnTo>
                <a:lnTo>
                  <a:pt x="1263634" y="1058166"/>
                </a:lnTo>
                <a:lnTo>
                  <a:pt x="1260978" y="1063977"/>
                </a:lnTo>
                <a:lnTo>
                  <a:pt x="1257260" y="1069787"/>
                </a:lnTo>
                <a:lnTo>
                  <a:pt x="1253542" y="1075069"/>
                </a:lnTo>
                <a:lnTo>
                  <a:pt x="1249294" y="1079823"/>
                </a:lnTo>
                <a:lnTo>
                  <a:pt x="1090498" y="1237756"/>
                </a:lnTo>
                <a:lnTo>
                  <a:pt x="1085718" y="1241982"/>
                </a:lnTo>
                <a:lnTo>
                  <a:pt x="1079876" y="1246207"/>
                </a:lnTo>
                <a:lnTo>
                  <a:pt x="1074564" y="1249377"/>
                </a:lnTo>
                <a:lnTo>
                  <a:pt x="1068192" y="1252018"/>
                </a:lnTo>
                <a:lnTo>
                  <a:pt x="1061818" y="1254131"/>
                </a:lnTo>
                <a:lnTo>
                  <a:pt x="1055976" y="1256243"/>
                </a:lnTo>
                <a:lnTo>
                  <a:pt x="1049604" y="1257300"/>
                </a:lnTo>
                <a:lnTo>
                  <a:pt x="1042700" y="1257300"/>
                </a:lnTo>
                <a:lnTo>
                  <a:pt x="1036858" y="1257300"/>
                </a:lnTo>
                <a:lnTo>
                  <a:pt x="1030484" y="1256243"/>
                </a:lnTo>
                <a:lnTo>
                  <a:pt x="1023580" y="1254131"/>
                </a:lnTo>
                <a:lnTo>
                  <a:pt x="1017738" y="1252018"/>
                </a:lnTo>
                <a:lnTo>
                  <a:pt x="1011896" y="1249377"/>
                </a:lnTo>
                <a:lnTo>
                  <a:pt x="1006586" y="1246207"/>
                </a:lnTo>
                <a:lnTo>
                  <a:pt x="1000744" y="1241982"/>
                </a:lnTo>
                <a:lnTo>
                  <a:pt x="995964" y="1237756"/>
                </a:lnTo>
                <a:lnTo>
                  <a:pt x="991184" y="1232474"/>
                </a:lnTo>
                <a:lnTo>
                  <a:pt x="987466" y="1227192"/>
                </a:lnTo>
                <a:lnTo>
                  <a:pt x="983748" y="1221382"/>
                </a:lnTo>
                <a:lnTo>
                  <a:pt x="981092" y="1215572"/>
                </a:lnTo>
                <a:lnTo>
                  <a:pt x="978968" y="1209761"/>
                </a:lnTo>
                <a:lnTo>
                  <a:pt x="977376" y="1203423"/>
                </a:lnTo>
                <a:lnTo>
                  <a:pt x="976844" y="1196556"/>
                </a:lnTo>
                <a:lnTo>
                  <a:pt x="976312" y="1190746"/>
                </a:lnTo>
                <a:lnTo>
                  <a:pt x="976844" y="1183879"/>
                </a:lnTo>
                <a:lnTo>
                  <a:pt x="977376" y="1177541"/>
                </a:lnTo>
                <a:lnTo>
                  <a:pt x="978968" y="1171730"/>
                </a:lnTo>
                <a:lnTo>
                  <a:pt x="981092" y="1165392"/>
                </a:lnTo>
                <a:lnTo>
                  <a:pt x="983748" y="1159582"/>
                </a:lnTo>
                <a:lnTo>
                  <a:pt x="987466" y="1153771"/>
                </a:lnTo>
                <a:lnTo>
                  <a:pt x="991184" y="1148489"/>
                </a:lnTo>
                <a:lnTo>
                  <a:pt x="995964" y="1143736"/>
                </a:lnTo>
                <a:lnTo>
                  <a:pt x="1154228" y="986330"/>
                </a:lnTo>
                <a:lnTo>
                  <a:pt x="1159008" y="981048"/>
                </a:lnTo>
                <a:lnTo>
                  <a:pt x="1164850" y="977351"/>
                </a:lnTo>
                <a:lnTo>
                  <a:pt x="1170692" y="973653"/>
                </a:lnTo>
                <a:lnTo>
                  <a:pt x="1176004" y="971012"/>
                </a:lnTo>
                <a:lnTo>
                  <a:pt x="1182376" y="969428"/>
                </a:lnTo>
                <a:lnTo>
                  <a:pt x="1188218" y="967843"/>
                </a:lnTo>
                <a:close/>
                <a:moveTo>
                  <a:pt x="1036638" y="652462"/>
                </a:moveTo>
                <a:lnTo>
                  <a:pt x="1042458" y="652462"/>
                </a:lnTo>
                <a:lnTo>
                  <a:pt x="1049338" y="652462"/>
                </a:lnTo>
                <a:lnTo>
                  <a:pt x="1055688" y="653518"/>
                </a:lnTo>
                <a:lnTo>
                  <a:pt x="1061508" y="655629"/>
                </a:lnTo>
                <a:lnTo>
                  <a:pt x="1067858" y="657741"/>
                </a:lnTo>
                <a:lnTo>
                  <a:pt x="1074208" y="660380"/>
                </a:lnTo>
                <a:lnTo>
                  <a:pt x="1079500" y="663548"/>
                </a:lnTo>
                <a:lnTo>
                  <a:pt x="1085322" y="667771"/>
                </a:lnTo>
                <a:lnTo>
                  <a:pt x="1090084" y="671995"/>
                </a:lnTo>
                <a:lnTo>
                  <a:pt x="1094846" y="677274"/>
                </a:lnTo>
                <a:lnTo>
                  <a:pt x="1098550" y="682553"/>
                </a:lnTo>
                <a:lnTo>
                  <a:pt x="1102254" y="688360"/>
                </a:lnTo>
                <a:lnTo>
                  <a:pt x="1104900" y="694167"/>
                </a:lnTo>
                <a:lnTo>
                  <a:pt x="1107018" y="699974"/>
                </a:lnTo>
                <a:lnTo>
                  <a:pt x="1108076" y="706309"/>
                </a:lnTo>
                <a:lnTo>
                  <a:pt x="1109134" y="713172"/>
                </a:lnTo>
                <a:lnTo>
                  <a:pt x="1109664" y="718979"/>
                </a:lnTo>
                <a:lnTo>
                  <a:pt x="1109134" y="725842"/>
                </a:lnTo>
                <a:lnTo>
                  <a:pt x="1108076" y="731649"/>
                </a:lnTo>
                <a:lnTo>
                  <a:pt x="1107018" y="737984"/>
                </a:lnTo>
                <a:lnTo>
                  <a:pt x="1104900" y="744319"/>
                </a:lnTo>
                <a:lnTo>
                  <a:pt x="1102254" y="750126"/>
                </a:lnTo>
                <a:lnTo>
                  <a:pt x="1098550" y="755933"/>
                </a:lnTo>
                <a:lnTo>
                  <a:pt x="1094846" y="760684"/>
                </a:lnTo>
                <a:lnTo>
                  <a:pt x="1090084" y="765963"/>
                </a:lnTo>
                <a:lnTo>
                  <a:pt x="776288" y="1079017"/>
                </a:lnTo>
                <a:lnTo>
                  <a:pt x="770996" y="1083768"/>
                </a:lnTo>
                <a:lnTo>
                  <a:pt x="765704" y="1087991"/>
                </a:lnTo>
                <a:lnTo>
                  <a:pt x="759884" y="1091687"/>
                </a:lnTo>
                <a:lnTo>
                  <a:pt x="754064" y="1093799"/>
                </a:lnTo>
                <a:lnTo>
                  <a:pt x="747712" y="1095910"/>
                </a:lnTo>
                <a:lnTo>
                  <a:pt x="741364" y="1097494"/>
                </a:lnTo>
                <a:lnTo>
                  <a:pt x="735542" y="1098550"/>
                </a:lnTo>
                <a:lnTo>
                  <a:pt x="728664" y="1098550"/>
                </a:lnTo>
                <a:lnTo>
                  <a:pt x="722312" y="1098550"/>
                </a:lnTo>
                <a:lnTo>
                  <a:pt x="716492" y="1097494"/>
                </a:lnTo>
                <a:lnTo>
                  <a:pt x="710142" y="1095910"/>
                </a:lnTo>
                <a:lnTo>
                  <a:pt x="704322" y="1093799"/>
                </a:lnTo>
                <a:lnTo>
                  <a:pt x="697972" y="1091687"/>
                </a:lnTo>
                <a:lnTo>
                  <a:pt x="692150" y="1087991"/>
                </a:lnTo>
                <a:lnTo>
                  <a:pt x="686858" y="1083768"/>
                </a:lnTo>
                <a:lnTo>
                  <a:pt x="681568" y="1079017"/>
                </a:lnTo>
                <a:lnTo>
                  <a:pt x="677334" y="1074266"/>
                </a:lnTo>
                <a:lnTo>
                  <a:pt x="673100" y="1068987"/>
                </a:lnTo>
                <a:lnTo>
                  <a:pt x="669926" y="1063179"/>
                </a:lnTo>
                <a:lnTo>
                  <a:pt x="667280" y="1057372"/>
                </a:lnTo>
                <a:lnTo>
                  <a:pt x="665164" y="1051565"/>
                </a:lnTo>
                <a:lnTo>
                  <a:pt x="663046" y="1045230"/>
                </a:lnTo>
                <a:lnTo>
                  <a:pt x="662518" y="1038367"/>
                </a:lnTo>
                <a:lnTo>
                  <a:pt x="661988" y="1032560"/>
                </a:lnTo>
                <a:lnTo>
                  <a:pt x="662518" y="1026225"/>
                </a:lnTo>
                <a:lnTo>
                  <a:pt x="663046" y="1019363"/>
                </a:lnTo>
                <a:lnTo>
                  <a:pt x="665164" y="1013555"/>
                </a:lnTo>
                <a:lnTo>
                  <a:pt x="667280" y="1007221"/>
                </a:lnTo>
                <a:lnTo>
                  <a:pt x="669926" y="1001413"/>
                </a:lnTo>
                <a:lnTo>
                  <a:pt x="673100" y="995606"/>
                </a:lnTo>
                <a:lnTo>
                  <a:pt x="677334" y="990327"/>
                </a:lnTo>
                <a:lnTo>
                  <a:pt x="681568" y="985576"/>
                </a:lnTo>
                <a:lnTo>
                  <a:pt x="995892" y="671995"/>
                </a:lnTo>
                <a:lnTo>
                  <a:pt x="1000654" y="667771"/>
                </a:lnTo>
                <a:lnTo>
                  <a:pt x="1006476" y="663548"/>
                </a:lnTo>
                <a:lnTo>
                  <a:pt x="1011768" y="660380"/>
                </a:lnTo>
                <a:lnTo>
                  <a:pt x="1017588" y="657741"/>
                </a:lnTo>
                <a:lnTo>
                  <a:pt x="1023408" y="655629"/>
                </a:lnTo>
                <a:lnTo>
                  <a:pt x="1030288" y="653518"/>
                </a:lnTo>
                <a:close/>
                <a:moveTo>
                  <a:pt x="910224" y="307975"/>
                </a:moveTo>
                <a:lnTo>
                  <a:pt x="916042" y="307975"/>
                </a:lnTo>
                <a:lnTo>
                  <a:pt x="922386" y="307975"/>
                </a:lnTo>
                <a:lnTo>
                  <a:pt x="929260" y="309032"/>
                </a:lnTo>
                <a:lnTo>
                  <a:pt x="935076" y="310090"/>
                </a:lnTo>
                <a:lnTo>
                  <a:pt x="941420" y="312205"/>
                </a:lnTo>
                <a:lnTo>
                  <a:pt x="947238" y="315377"/>
                </a:lnTo>
                <a:lnTo>
                  <a:pt x="953054" y="318550"/>
                </a:lnTo>
                <a:lnTo>
                  <a:pt x="958340" y="322251"/>
                </a:lnTo>
                <a:lnTo>
                  <a:pt x="963100" y="327010"/>
                </a:lnTo>
                <a:lnTo>
                  <a:pt x="967858" y="332297"/>
                </a:lnTo>
                <a:lnTo>
                  <a:pt x="972088" y="337584"/>
                </a:lnTo>
                <a:lnTo>
                  <a:pt x="975260" y="342872"/>
                </a:lnTo>
                <a:lnTo>
                  <a:pt x="977904" y="349217"/>
                </a:lnTo>
                <a:lnTo>
                  <a:pt x="980020" y="355562"/>
                </a:lnTo>
                <a:lnTo>
                  <a:pt x="981606" y="361378"/>
                </a:lnTo>
                <a:lnTo>
                  <a:pt x="982664" y="367723"/>
                </a:lnTo>
                <a:lnTo>
                  <a:pt x="982664" y="374597"/>
                </a:lnTo>
                <a:lnTo>
                  <a:pt x="982664" y="380413"/>
                </a:lnTo>
                <a:lnTo>
                  <a:pt x="981606" y="387287"/>
                </a:lnTo>
                <a:lnTo>
                  <a:pt x="980020" y="393631"/>
                </a:lnTo>
                <a:lnTo>
                  <a:pt x="977904" y="399448"/>
                </a:lnTo>
                <a:lnTo>
                  <a:pt x="975260" y="405264"/>
                </a:lnTo>
                <a:lnTo>
                  <a:pt x="972088" y="410551"/>
                </a:lnTo>
                <a:lnTo>
                  <a:pt x="967858" y="416367"/>
                </a:lnTo>
                <a:lnTo>
                  <a:pt x="963100" y="421126"/>
                </a:lnTo>
                <a:lnTo>
                  <a:pt x="432768" y="951986"/>
                </a:lnTo>
                <a:lnTo>
                  <a:pt x="427480" y="956745"/>
                </a:lnTo>
                <a:lnTo>
                  <a:pt x="422194" y="960446"/>
                </a:lnTo>
                <a:lnTo>
                  <a:pt x="416906" y="963619"/>
                </a:lnTo>
                <a:lnTo>
                  <a:pt x="410560" y="966791"/>
                </a:lnTo>
                <a:lnTo>
                  <a:pt x="404745" y="968906"/>
                </a:lnTo>
                <a:lnTo>
                  <a:pt x="398400" y="970492"/>
                </a:lnTo>
                <a:lnTo>
                  <a:pt x="392055" y="971021"/>
                </a:lnTo>
                <a:lnTo>
                  <a:pt x="385710" y="971550"/>
                </a:lnTo>
                <a:lnTo>
                  <a:pt x="379365" y="971021"/>
                </a:lnTo>
                <a:lnTo>
                  <a:pt x="372491" y="970492"/>
                </a:lnTo>
                <a:lnTo>
                  <a:pt x="366675" y="968906"/>
                </a:lnTo>
                <a:lnTo>
                  <a:pt x="360330" y="966791"/>
                </a:lnTo>
                <a:lnTo>
                  <a:pt x="354514" y="963619"/>
                </a:lnTo>
                <a:lnTo>
                  <a:pt x="348698" y="960446"/>
                </a:lnTo>
                <a:lnTo>
                  <a:pt x="343410" y="956745"/>
                </a:lnTo>
                <a:lnTo>
                  <a:pt x="338652" y="951986"/>
                </a:lnTo>
                <a:lnTo>
                  <a:pt x="333893" y="947228"/>
                </a:lnTo>
                <a:lnTo>
                  <a:pt x="329663" y="941411"/>
                </a:lnTo>
                <a:lnTo>
                  <a:pt x="326490" y="936124"/>
                </a:lnTo>
                <a:lnTo>
                  <a:pt x="323847" y="930308"/>
                </a:lnTo>
                <a:lnTo>
                  <a:pt x="321732" y="923963"/>
                </a:lnTo>
                <a:lnTo>
                  <a:pt x="320145" y="917618"/>
                </a:lnTo>
                <a:lnTo>
                  <a:pt x="319088" y="911273"/>
                </a:lnTo>
                <a:lnTo>
                  <a:pt x="319088" y="904928"/>
                </a:lnTo>
                <a:lnTo>
                  <a:pt x="319088" y="898583"/>
                </a:lnTo>
                <a:lnTo>
                  <a:pt x="320145" y="892238"/>
                </a:lnTo>
                <a:lnTo>
                  <a:pt x="321732" y="885893"/>
                </a:lnTo>
                <a:lnTo>
                  <a:pt x="323847" y="880077"/>
                </a:lnTo>
                <a:lnTo>
                  <a:pt x="326490" y="873732"/>
                </a:lnTo>
                <a:lnTo>
                  <a:pt x="329663" y="868445"/>
                </a:lnTo>
                <a:lnTo>
                  <a:pt x="333893" y="862628"/>
                </a:lnTo>
                <a:lnTo>
                  <a:pt x="338652" y="857870"/>
                </a:lnTo>
                <a:lnTo>
                  <a:pt x="869512" y="327010"/>
                </a:lnTo>
                <a:lnTo>
                  <a:pt x="874270" y="322251"/>
                </a:lnTo>
                <a:lnTo>
                  <a:pt x="879558" y="318550"/>
                </a:lnTo>
                <a:lnTo>
                  <a:pt x="885374" y="315377"/>
                </a:lnTo>
                <a:lnTo>
                  <a:pt x="891190" y="312205"/>
                </a:lnTo>
                <a:lnTo>
                  <a:pt x="897006" y="310090"/>
                </a:lnTo>
                <a:lnTo>
                  <a:pt x="903352" y="309032"/>
                </a:lnTo>
                <a:close/>
                <a:moveTo>
                  <a:pt x="1204066" y="0"/>
                </a:moveTo>
                <a:lnTo>
                  <a:pt x="1216768" y="529"/>
                </a:lnTo>
                <a:lnTo>
                  <a:pt x="1229472" y="2116"/>
                </a:lnTo>
                <a:lnTo>
                  <a:pt x="1242174" y="4762"/>
                </a:lnTo>
                <a:lnTo>
                  <a:pt x="1253818" y="9523"/>
                </a:lnTo>
                <a:lnTo>
                  <a:pt x="1265990" y="15343"/>
                </a:lnTo>
                <a:lnTo>
                  <a:pt x="1277634" y="21692"/>
                </a:lnTo>
                <a:lnTo>
                  <a:pt x="1282926" y="25924"/>
                </a:lnTo>
                <a:lnTo>
                  <a:pt x="1288220" y="29628"/>
                </a:lnTo>
                <a:lnTo>
                  <a:pt x="1293512" y="33861"/>
                </a:lnTo>
                <a:lnTo>
                  <a:pt x="1298276" y="39151"/>
                </a:lnTo>
                <a:lnTo>
                  <a:pt x="1312566" y="53965"/>
                </a:lnTo>
                <a:lnTo>
                  <a:pt x="1326856" y="68779"/>
                </a:lnTo>
                <a:lnTo>
                  <a:pt x="1340086" y="84123"/>
                </a:lnTo>
                <a:lnTo>
                  <a:pt x="1353318" y="99466"/>
                </a:lnTo>
                <a:lnTo>
                  <a:pt x="1366020" y="115338"/>
                </a:lnTo>
                <a:lnTo>
                  <a:pt x="1378722" y="131739"/>
                </a:lnTo>
                <a:lnTo>
                  <a:pt x="1390366" y="147611"/>
                </a:lnTo>
                <a:lnTo>
                  <a:pt x="1402010" y="164542"/>
                </a:lnTo>
                <a:lnTo>
                  <a:pt x="1413654" y="181472"/>
                </a:lnTo>
                <a:lnTo>
                  <a:pt x="1424240" y="197873"/>
                </a:lnTo>
                <a:lnTo>
                  <a:pt x="1434824" y="215333"/>
                </a:lnTo>
                <a:lnTo>
                  <a:pt x="1444880" y="233321"/>
                </a:lnTo>
                <a:lnTo>
                  <a:pt x="1454406" y="250780"/>
                </a:lnTo>
                <a:lnTo>
                  <a:pt x="1463934" y="269298"/>
                </a:lnTo>
                <a:lnTo>
                  <a:pt x="1472930" y="287287"/>
                </a:lnTo>
                <a:lnTo>
                  <a:pt x="1481928" y="305275"/>
                </a:lnTo>
                <a:lnTo>
                  <a:pt x="1489868" y="324322"/>
                </a:lnTo>
                <a:lnTo>
                  <a:pt x="1498336" y="342839"/>
                </a:lnTo>
                <a:lnTo>
                  <a:pt x="1505744" y="361886"/>
                </a:lnTo>
                <a:lnTo>
                  <a:pt x="1513684" y="381462"/>
                </a:lnTo>
                <a:lnTo>
                  <a:pt x="1521094" y="401037"/>
                </a:lnTo>
                <a:lnTo>
                  <a:pt x="1527444" y="420613"/>
                </a:lnTo>
                <a:lnTo>
                  <a:pt x="1540676" y="460294"/>
                </a:lnTo>
                <a:lnTo>
                  <a:pt x="1552320" y="501561"/>
                </a:lnTo>
                <a:lnTo>
                  <a:pt x="1562906" y="542829"/>
                </a:lnTo>
                <a:lnTo>
                  <a:pt x="1572960" y="584626"/>
                </a:lnTo>
                <a:lnTo>
                  <a:pt x="1581430" y="627481"/>
                </a:lnTo>
                <a:lnTo>
                  <a:pt x="1589368" y="670336"/>
                </a:lnTo>
                <a:lnTo>
                  <a:pt x="1596248" y="714249"/>
                </a:lnTo>
                <a:lnTo>
                  <a:pt x="1602600" y="758162"/>
                </a:lnTo>
                <a:lnTo>
                  <a:pt x="1607892" y="802604"/>
                </a:lnTo>
                <a:lnTo>
                  <a:pt x="1612656" y="847575"/>
                </a:lnTo>
                <a:lnTo>
                  <a:pt x="1616360" y="893076"/>
                </a:lnTo>
                <a:lnTo>
                  <a:pt x="1620066" y="939105"/>
                </a:lnTo>
                <a:lnTo>
                  <a:pt x="1622712" y="985134"/>
                </a:lnTo>
                <a:lnTo>
                  <a:pt x="1624828" y="1031164"/>
                </a:lnTo>
                <a:lnTo>
                  <a:pt x="1626946" y="1078251"/>
                </a:lnTo>
                <a:lnTo>
                  <a:pt x="1628534" y="1125339"/>
                </a:lnTo>
                <a:lnTo>
                  <a:pt x="1629592" y="1172426"/>
                </a:lnTo>
                <a:lnTo>
                  <a:pt x="1630650" y="1267130"/>
                </a:lnTo>
                <a:lnTo>
                  <a:pt x="1630650" y="1361305"/>
                </a:lnTo>
                <a:lnTo>
                  <a:pt x="1725918" y="1361305"/>
                </a:lnTo>
                <a:lnTo>
                  <a:pt x="1820126" y="1363422"/>
                </a:lnTo>
                <a:lnTo>
                  <a:pt x="1867230" y="1363951"/>
                </a:lnTo>
                <a:lnTo>
                  <a:pt x="1914334" y="1365538"/>
                </a:lnTo>
                <a:lnTo>
                  <a:pt x="1961438" y="1367125"/>
                </a:lnTo>
                <a:lnTo>
                  <a:pt x="2008012" y="1369771"/>
                </a:lnTo>
                <a:lnTo>
                  <a:pt x="2054058" y="1372945"/>
                </a:lnTo>
                <a:lnTo>
                  <a:pt x="2100104" y="1376119"/>
                </a:lnTo>
                <a:lnTo>
                  <a:pt x="2145620" y="1379823"/>
                </a:lnTo>
                <a:lnTo>
                  <a:pt x="2191136" y="1385114"/>
                </a:lnTo>
                <a:lnTo>
                  <a:pt x="2235594" y="1390404"/>
                </a:lnTo>
                <a:lnTo>
                  <a:pt x="2280052" y="1396753"/>
                </a:lnTo>
                <a:lnTo>
                  <a:pt x="2323452" y="1404160"/>
                </a:lnTo>
                <a:lnTo>
                  <a:pt x="2366852" y="1412096"/>
                </a:lnTo>
                <a:lnTo>
                  <a:pt x="2409192" y="1421091"/>
                </a:lnTo>
                <a:lnTo>
                  <a:pt x="2451532" y="1430614"/>
                </a:lnTo>
                <a:lnTo>
                  <a:pt x="2493344" y="1441725"/>
                </a:lnTo>
                <a:lnTo>
                  <a:pt x="2533568" y="1453364"/>
                </a:lnTo>
                <a:lnTo>
                  <a:pt x="2573792" y="1466591"/>
                </a:lnTo>
                <a:lnTo>
                  <a:pt x="2593374" y="1473469"/>
                </a:lnTo>
                <a:lnTo>
                  <a:pt x="2612958" y="1480876"/>
                </a:lnTo>
                <a:lnTo>
                  <a:pt x="2632540" y="1488812"/>
                </a:lnTo>
                <a:lnTo>
                  <a:pt x="2651594" y="1496219"/>
                </a:lnTo>
                <a:lnTo>
                  <a:pt x="2670646" y="1504155"/>
                </a:lnTo>
                <a:lnTo>
                  <a:pt x="2689170" y="1512620"/>
                </a:lnTo>
                <a:lnTo>
                  <a:pt x="2708224" y="1521615"/>
                </a:lnTo>
                <a:lnTo>
                  <a:pt x="2726218" y="1531138"/>
                </a:lnTo>
                <a:lnTo>
                  <a:pt x="2744744" y="1540661"/>
                </a:lnTo>
                <a:lnTo>
                  <a:pt x="2762208" y="1550185"/>
                </a:lnTo>
                <a:lnTo>
                  <a:pt x="2779674" y="1560766"/>
                </a:lnTo>
                <a:lnTo>
                  <a:pt x="2797140" y="1570818"/>
                </a:lnTo>
                <a:lnTo>
                  <a:pt x="2814606" y="1581929"/>
                </a:lnTo>
                <a:lnTo>
                  <a:pt x="2831542" y="1593040"/>
                </a:lnTo>
                <a:lnTo>
                  <a:pt x="2847948" y="1605208"/>
                </a:lnTo>
                <a:lnTo>
                  <a:pt x="2864884" y="1617377"/>
                </a:lnTo>
                <a:lnTo>
                  <a:pt x="2880762" y="1629546"/>
                </a:lnTo>
                <a:lnTo>
                  <a:pt x="2896640" y="1642243"/>
                </a:lnTo>
                <a:lnTo>
                  <a:pt x="2912518" y="1655999"/>
                </a:lnTo>
                <a:lnTo>
                  <a:pt x="2927338" y="1669226"/>
                </a:lnTo>
                <a:lnTo>
                  <a:pt x="2942686" y="1683511"/>
                </a:lnTo>
                <a:lnTo>
                  <a:pt x="2958034" y="1697796"/>
                </a:lnTo>
                <a:lnTo>
                  <a:pt x="2962268" y="1703087"/>
                </a:lnTo>
                <a:lnTo>
                  <a:pt x="2967032" y="1707848"/>
                </a:lnTo>
                <a:lnTo>
                  <a:pt x="2971266" y="1713668"/>
                </a:lnTo>
                <a:lnTo>
                  <a:pt x="2974972" y="1718430"/>
                </a:lnTo>
                <a:lnTo>
                  <a:pt x="2981852" y="1730069"/>
                </a:lnTo>
                <a:lnTo>
                  <a:pt x="2987144" y="1742239"/>
                </a:lnTo>
                <a:lnTo>
                  <a:pt x="2991378" y="1754407"/>
                </a:lnTo>
                <a:lnTo>
                  <a:pt x="2994024" y="1766576"/>
                </a:lnTo>
                <a:lnTo>
                  <a:pt x="2996670" y="1779803"/>
                </a:lnTo>
                <a:lnTo>
                  <a:pt x="2997200" y="1792501"/>
                </a:lnTo>
                <a:lnTo>
                  <a:pt x="2996670" y="1804669"/>
                </a:lnTo>
                <a:lnTo>
                  <a:pt x="2994024" y="1817367"/>
                </a:lnTo>
                <a:lnTo>
                  <a:pt x="2991378" y="1830594"/>
                </a:lnTo>
                <a:lnTo>
                  <a:pt x="2987144" y="1842233"/>
                </a:lnTo>
                <a:lnTo>
                  <a:pt x="2981852" y="1854402"/>
                </a:lnTo>
                <a:lnTo>
                  <a:pt x="2974972" y="1865513"/>
                </a:lnTo>
                <a:lnTo>
                  <a:pt x="2971266" y="1871332"/>
                </a:lnTo>
                <a:lnTo>
                  <a:pt x="2967032" y="1876623"/>
                </a:lnTo>
                <a:lnTo>
                  <a:pt x="2962268" y="1881385"/>
                </a:lnTo>
                <a:lnTo>
                  <a:pt x="2958034" y="1886676"/>
                </a:lnTo>
                <a:lnTo>
                  <a:pt x="2952742" y="1891437"/>
                </a:lnTo>
                <a:lnTo>
                  <a:pt x="2947978" y="1896199"/>
                </a:lnTo>
                <a:lnTo>
                  <a:pt x="2942156" y="1899902"/>
                </a:lnTo>
                <a:lnTo>
                  <a:pt x="2936864" y="1903606"/>
                </a:lnTo>
                <a:lnTo>
                  <a:pt x="2925220" y="1910484"/>
                </a:lnTo>
                <a:lnTo>
                  <a:pt x="2913576" y="1916304"/>
                </a:lnTo>
                <a:lnTo>
                  <a:pt x="2901404" y="1920007"/>
                </a:lnTo>
                <a:lnTo>
                  <a:pt x="2889232" y="1923182"/>
                </a:lnTo>
                <a:lnTo>
                  <a:pt x="2876000" y="1925298"/>
                </a:lnTo>
                <a:lnTo>
                  <a:pt x="2863298" y="1925827"/>
                </a:lnTo>
                <a:lnTo>
                  <a:pt x="2851124" y="1925298"/>
                </a:lnTo>
                <a:lnTo>
                  <a:pt x="2837892" y="1923182"/>
                </a:lnTo>
                <a:lnTo>
                  <a:pt x="2825190" y="1920007"/>
                </a:lnTo>
                <a:lnTo>
                  <a:pt x="2813546" y="1916304"/>
                </a:lnTo>
                <a:lnTo>
                  <a:pt x="2801904" y="1910484"/>
                </a:lnTo>
                <a:lnTo>
                  <a:pt x="2789730" y="1903606"/>
                </a:lnTo>
                <a:lnTo>
                  <a:pt x="2784438" y="1899902"/>
                </a:lnTo>
                <a:lnTo>
                  <a:pt x="2779144" y="1896199"/>
                </a:lnTo>
                <a:lnTo>
                  <a:pt x="2774382" y="1891437"/>
                </a:lnTo>
                <a:lnTo>
                  <a:pt x="2769088" y="1886676"/>
                </a:lnTo>
                <a:lnTo>
                  <a:pt x="2757446" y="1875036"/>
                </a:lnTo>
                <a:lnTo>
                  <a:pt x="2746330" y="1864454"/>
                </a:lnTo>
                <a:lnTo>
                  <a:pt x="2734158" y="1854402"/>
                </a:lnTo>
                <a:lnTo>
                  <a:pt x="2721456" y="1844350"/>
                </a:lnTo>
                <a:lnTo>
                  <a:pt x="2709282" y="1834297"/>
                </a:lnTo>
                <a:lnTo>
                  <a:pt x="2696580" y="1824774"/>
                </a:lnTo>
                <a:lnTo>
                  <a:pt x="2683348" y="1815780"/>
                </a:lnTo>
                <a:lnTo>
                  <a:pt x="2670118" y="1806785"/>
                </a:lnTo>
                <a:lnTo>
                  <a:pt x="2656356" y="1797791"/>
                </a:lnTo>
                <a:lnTo>
                  <a:pt x="2642066" y="1789855"/>
                </a:lnTo>
                <a:lnTo>
                  <a:pt x="2628306" y="1781919"/>
                </a:lnTo>
                <a:lnTo>
                  <a:pt x="2613486" y="1773983"/>
                </a:lnTo>
                <a:lnTo>
                  <a:pt x="2599196" y="1766047"/>
                </a:lnTo>
                <a:lnTo>
                  <a:pt x="2584376" y="1758640"/>
                </a:lnTo>
                <a:lnTo>
                  <a:pt x="2553680" y="1745413"/>
                </a:lnTo>
                <a:lnTo>
                  <a:pt x="2522454" y="1732715"/>
                </a:lnTo>
                <a:lnTo>
                  <a:pt x="2489640" y="1720017"/>
                </a:lnTo>
                <a:lnTo>
                  <a:pt x="2456826" y="1709436"/>
                </a:lnTo>
                <a:lnTo>
                  <a:pt x="2422424" y="1699383"/>
                </a:lnTo>
                <a:lnTo>
                  <a:pt x="2388022" y="1690389"/>
                </a:lnTo>
                <a:lnTo>
                  <a:pt x="2352032" y="1682453"/>
                </a:lnTo>
                <a:lnTo>
                  <a:pt x="2316572" y="1674517"/>
                </a:lnTo>
                <a:lnTo>
                  <a:pt x="2279524" y="1667639"/>
                </a:lnTo>
                <a:lnTo>
                  <a:pt x="2241946" y="1661290"/>
                </a:lnTo>
                <a:lnTo>
                  <a:pt x="2203840" y="1655999"/>
                </a:lnTo>
                <a:lnTo>
                  <a:pt x="2165204" y="1650708"/>
                </a:lnTo>
                <a:lnTo>
                  <a:pt x="2126038" y="1647005"/>
                </a:lnTo>
                <a:lnTo>
                  <a:pt x="2086344" y="1642772"/>
                </a:lnTo>
                <a:lnTo>
                  <a:pt x="2046648" y="1639598"/>
                </a:lnTo>
                <a:lnTo>
                  <a:pt x="2005896" y="1636953"/>
                </a:lnTo>
                <a:lnTo>
                  <a:pt x="1964614" y="1634836"/>
                </a:lnTo>
                <a:lnTo>
                  <a:pt x="1923860" y="1632720"/>
                </a:lnTo>
                <a:lnTo>
                  <a:pt x="1882578" y="1631662"/>
                </a:lnTo>
                <a:lnTo>
                  <a:pt x="1798426" y="1629546"/>
                </a:lnTo>
                <a:lnTo>
                  <a:pt x="1714802" y="1628487"/>
                </a:lnTo>
                <a:lnTo>
                  <a:pt x="1629592" y="1628487"/>
                </a:lnTo>
                <a:lnTo>
                  <a:pt x="1629592" y="1713668"/>
                </a:lnTo>
                <a:lnTo>
                  <a:pt x="1630650" y="1797262"/>
                </a:lnTo>
                <a:lnTo>
                  <a:pt x="1632238" y="1881385"/>
                </a:lnTo>
                <a:lnTo>
                  <a:pt x="1633826" y="1922653"/>
                </a:lnTo>
                <a:lnTo>
                  <a:pt x="1635414" y="1963920"/>
                </a:lnTo>
                <a:lnTo>
                  <a:pt x="1638060" y="2004659"/>
                </a:lnTo>
                <a:lnTo>
                  <a:pt x="1640706" y="2045398"/>
                </a:lnTo>
                <a:lnTo>
                  <a:pt x="1643882" y="2085078"/>
                </a:lnTo>
                <a:lnTo>
                  <a:pt x="1648116" y="2124758"/>
                </a:lnTo>
                <a:lnTo>
                  <a:pt x="1651820" y="2163910"/>
                </a:lnTo>
                <a:lnTo>
                  <a:pt x="1657114" y="2202532"/>
                </a:lnTo>
                <a:lnTo>
                  <a:pt x="1662406" y="2240626"/>
                </a:lnTo>
                <a:lnTo>
                  <a:pt x="1668758" y="2278190"/>
                </a:lnTo>
                <a:lnTo>
                  <a:pt x="1675638" y="2315225"/>
                </a:lnTo>
                <a:lnTo>
                  <a:pt x="1682518" y="2351731"/>
                </a:lnTo>
                <a:lnTo>
                  <a:pt x="1690986" y="2386650"/>
                </a:lnTo>
                <a:lnTo>
                  <a:pt x="1700512" y="2421569"/>
                </a:lnTo>
                <a:lnTo>
                  <a:pt x="1710568" y="2455429"/>
                </a:lnTo>
                <a:lnTo>
                  <a:pt x="1721154" y="2488761"/>
                </a:lnTo>
                <a:lnTo>
                  <a:pt x="1733856" y="2521034"/>
                </a:lnTo>
                <a:lnTo>
                  <a:pt x="1746030" y="2552250"/>
                </a:lnTo>
                <a:lnTo>
                  <a:pt x="1759790" y="2582936"/>
                </a:lnTo>
                <a:lnTo>
                  <a:pt x="1767200" y="2597750"/>
                </a:lnTo>
                <a:lnTo>
                  <a:pt x="1775138" y="2612035"/>
                </a:lnTo>
                <a:lnTo>
                  <a:pt x="1783078" y="2626849"/>
                </a:lnTo>
                <a:lnTo>
                  <a:pt x="1790488" y="2641134"/>
                </a:lnTo>
                <a:lnTo>
                  <a:pt x="1798956" y="2654890"/>
                </a:lnTo>
                <a:lnTo>
                  <a:pt x="1807424" y="2668646"/>
                </a:lnTo>
                <a:lnTo>
                  <a:pt x="1816420" y="2682402"/>
                </a:lnTo>
                <a:lnTo>
                  <a:pt x="1825948" y="2695099"/>
                </a:lnTo>
                <a:lnTo>
                  <a:pt x="1835474" y="2707797"/>
                </a:lnTo>
                <a:lnTo>
                  <a:pt x="1845000" y="2720495"/>
                </a:lnTo>
                <a:lnTo>
                  <a:pt x="1855586" y="2732664"/>
                </a:lnTo>
                <a:lnTo>
                  <a:pt x="1865642" y="2744832"/>
                </a:lnTo>
                <a:lnTo>
                  <a:pt x="1876228" y="2756472"/>
                </a:lnTo>
                <a:lnTo>
                  <a:pt x="1887342" y="2768112"/>
                </a:lnTo>
                <a:lnTo>
                  <a:pt x="1892634" y="2772873"/>
                </a:lnTo>
                <a:lnTo>
                  <a:pt x="1896868" y="2778164"/>
                </a:lnTo>
                <a:lnTo>
                  <a:pt x="1901102" y="2783455"/>
                </a:lnTo>
                <a:lnTo>
                  <a:pt x="1904808" y="2788745"/>
                </a:lnTo>
                <a:lnTo>
                  <a:pt x="1911688" y="2800385"/>
                </a:lnTo>
                <a:lnTo>
                  <a:pt x="1916980" y="2812025"/>
                </a:lnTo>
                <a:lnTo>
                  <a:pt x="1921214" y="2824193"/>
                </a:lnTo>
                <a:lnTo>
                  <a:pt x="1924390" y="2836891"/>
                </a:lnTo>
                <a:lnTo>
                  <a:pt x="1925978" y="2849589"/>
                </a:lnTo>
                <a:lnTo>
                  <a:pt x="1926506" y="2862287"/>
                </a:lnTo>
                <a:lnTo>
                  <a:pt x="1925978" y="2874984"/>
                </a:lnTo>
                <a:lnTo>
                  <a:pt x="1924390" y="2887682"/>
                </a:lnTo>
                <a:lnTo>
                  <a:pt x="1921214" y="2899851"/>
                </a:lnTo>
                <a:lnTo>
                  <a:pt x="1916980" y="2912020"/>
                </a:lnTo>
                <a:lnTo>
                  <a:pt x="1911688" y="2924188"/>
                </a:lnTo>
                <a:lnTo>
                  <a:pt x="1904808" y="2935828"/>
                </a:lnTo>
                <a:lnTo>
                  <a:pt x="1901102" y="2941119"/>
                </a:lnTo>
                <a:lnTo>
                  <a:pt x="1896868" y="2946409"/>
                </a:lnTo>
                <a:lnTo>
                  <a:pt x="1892634" y="2951171"/>
                </a:lnTo>
                <a:lnTo>
                  <a:pt x="1887342" y="2956462"/>
                </a:lnTo>
                <a:lnTo>
                  <a:pt x="1882578" y="2961223"/>
                </a:lnTo>
                <a:lnTo>
                  <a:pt x="1877286" y="2965985"/>
                </a:lnTo>
                <a:lnTo>
                  <a:pt x="1872522" y="2969689"/>
                </a:lnTo>
                <a:lnTo>
                  <a:pt x="1866700" y="2973921"/>
                </a:lnTo>
                <a:lnTo>
                  <a:pt x="1855056" y="2980270"/>
                </a:lnTo>
                <a:lnTo>
                  <a:pt x="1843412" y="2986090"/>
                </a:lnTo>
                <a:lnTo>
                  <a:pt x="1831240" y="2989793"/>
                </a:lnTo>
                <a:lnTo>
                  <a:pt x="1818538" y="2993497"/>
                </a:lnTo>
                <a:lnTo>
                  <a:pt x="1805836" y="2995084"/>
                </a:lnTo>
                <a:lnTo>
                  <a:pt x="1793662" y="2995613"/>
                </a:lnTo>
                <a:lnTo>
                  <a:pt x="1780432" y="2995084"/>
                </a:lnTo>
                <a:lnTo>
                  <a:pt x="1767728" y="2993497"/>
                </a:lnTo>
                <a:lnTo>
                  <a:pt x="1755556" y="2989793"/>
                </a:lnTo>
                <a:lnTo>
                  <a:pt x="1743382" y="2986090"/>
                </a:lnTo>
                <a:lnTo>
                  <a:pt x="1731210" y="2980270"/>
                </a:lnTo>
                <a:lnTo>
                  <a:pt x="1719566" y="2973921"/>
                </a:lnTo>
                <a:lnTo>
                  <a:pt x="1714802" y="2969689"/>
                </a:lnTo>
                <a:lnTo>
                  <a:pt x="1708980" y="2965985"/>
                </a:lnTo>
                <a:lnTo>
                  <a:pt x="1703688" y="2961223"/>
                </a:lnTo>
                <a:lnTo>
                  <a:pt x="1698924" y="2956462"/>
                </a:lnTo>
                <a:lnTo>
                  <a:pt x="1684106" y="2941648"/>
                </a:lnTo>
                <a:lnTo>
                  <a:pt x="1670344" y="2926834"/>
                </a:lnTo>
                <a:lnTo>
                  <a:pt x="1656584" y="2910961"/>
                </a:lnTo>
                <a:lnTo>
                  <a:pt x="1643352" y="2895618"/>
                </a:lnTo>
                <a:lnTo>
                  <a:pt x="1630650" y="2879746"/>
                </a:lnTo>
                <a:lnTo>
                  <a:pt x="1618478" y="2863345"/>
                </a:lnTo>
                <a:lnTo>
                  <a:pt x="1605776" y="2846944"/>
                </a:lnTo>
                <a:lnTo>
                  <a:pt x="1594132" y="2830542"/>
                </a:lnTo>
                <a:lnTo>
                  <a:pt x="1583016" y="2813083"/>
                </a:lnTo>
                <a:lnTo>
                  <a:pt x="1571902" y="2796152"/>
                </a:lnTo>
                <a:lnTo>
                  <a:pt x="1561318" y="2778693"/>
                </a:lnTo>
                <a:lnTo>
                  <a:pt x="1551262" y="2761234"/>
                </a:lnTo>
                <a:lnTo>
                  <a:pt x="1541734" y="2743245"/>
                </a:lnTo>
                <a:lnTo>
                  <a:pt x="1532208" y="2725257"/>
                </a:lnTo>
                <a:lnTo>
                  <a:pt x="1522682" y="2706739"/>
                </a:lnTo>
                <a:lnTo>
                  <a:pt x="1513684" y="2688222"/>
                </a:lnTo>
                <a:lnTo>
                  <a:pt x="1505216" y="2669175"/>
                </a:lnTo>
                <a:lnTo>
                  <a:pt x="1496748" y="2650128"/>
                </a:lnTo>
                <a:lnTo>
                  <a:pt x="1488808" y="2631082"/>
                </a:lnTo>
                <a:lnTo>
                  <a:pt x="1481928" y="2611506"/>
                </a:lnTo>
                <a:lnTo>
                  <a:pt x="1474518" y="2591930"/>
                </a:lnTo>
                <a:lnTo>
                  <a:pt x="1467108" y="2572354"/>
                </a:lnTo>
                <a:lnTo>
                  <a:pt x="1454406" y="2532674"/>
                </a:lnTo>
                <a:lnTo>
                  <a:pt x="1442764" y="2491935"/>
                </a:lnTo>
                <a:lnTo>
                  <a:pt x="1431120" y="2450668"/>
                </a:lnTo>
                <a:lnTo>
                  <a:pt x="1421592" y="2408342"/>
                </a:lnTo>
                <a:lnTo>
                  <a:pt x="1412596" y="2365487"/>
                </a:lnTo>
                <a:lnTo>
                  <a:pt x="1404656" y="2322632"/>
                </a:lnTo>
                <a:lnTo>
                  <a:pt x="1397776" y="2278719"/>
                </a:lnTo>
                <a:lnTo>
                  <a:pt x="1391424" y="2234277"/>
                </a:lnTo>
                <a:lnTo>
                  <a:pt x="1386132" y="2189834"/>
                </a:lnTo>
                <a:lnTo>
                  <a:pt x="1380840" y="2144334"/>
                </a:lnTo>
                <a:lnTo>
                  <a:pt x="1377134" y="2099363"/>
                </a:lnTo>
                <a:lnTo>
                  <a:pt x="1373430" y="2053334"/>
                </a:lnTo>
                <a:lnTo>
                  <a:pt x="1370784" y="2006775"/>
                </a:lnTo>
                <a:lnTo>
                  <a:pt x="1368138" y="1960217"/>
                </a:lnTo>
                <a:lnTo>
                  <a:pt x="1366550" y="1913129"/>
                </a:lnTo>
                <a:lnTo>
                  <a:pt x="1364962" y="1866042"/>
                </a:lnTo>
                <a:lnTo>
                  <a:pt x="1363374" y="1819483"/>
                </a:lnTo>
                <a:lnTo>
                  <a:pt x="1362316" y="1724779"/>
                </a:lnTo>
                <a:lnTo>
                  <a:pt x="1362316" y="1629546"/>
                </a:lnTo>
                <a:lnTo>
                  <a:pt x="1268108" y="1629546"/>
                </a:lnTo>
                <a:lnTo>
                  <a:pt x="1173370" y="1628487"/>
                </a:lnTo>
                <a:lnTo>
                  <a:pt x="1126266" y="1627429"/>
                </a:lnTo>
                <a:lnTo>
                  <a:pt x="1079162" y="1625842"/>
                </a:lnTo>
                <a:lnTo>
                  <a:pt x="1032058" y="1624255"/>
                </a:lnTo>
                <a:lnTo>
                  <a:pt x="986012" y="1621609"/>
                </a:lnTo>
                <a:lnTo>
                  <a:pt x="939966" y="1618964"/>
                </a:lnTo>
                <a:lnTo>
                  <a:pt x="893920" y="1615790"/>
                </a:lnTo>
                <a:lnTo>
                  <a:pt x="848404" y="1611557"/>
                </a:lnTo>
                <a:lnTo>
                  <a:pt x="803416" y="1607324"/>
                </a:lnTo>
                <a:lnTo>
                  <a:pt x="758960" y="1601505"/>
                </a:lnTo>
                <a:lnTo>
                  <a:pt x="715030" y="1595685"/>
                </a:lnTo>
                <a:lnTo>
                  <a:pt x="671102" y="1588278"/>
                </a:lnTo>
                <a:lnTo>
                  <a:pt x="628232" y="1580342"/>
                </a:lnTo>
                <a:lnTo>
                  <a:pt x="585362" y="1571877"/>
                </a:lnTo>
                <a:lnTo>
                  <a:pt x="543550" y="1561824"/>
                </a:lnTo>
                <a:lnTo>
                  <a:pt x="502268" y="1551243"/>
                </a:lnTo>
                <a:lnTo>
                  <a:pt x="460986" y="1539603"/>
                </a:lnTo>
                <a:lnTo>
                  <a:pt x="421292" y="1526376"/>
                </a:lnTo>
                <a:lnTo>
                  <a:pt x="401708" y="1520027"/>
                </a:lnTo>
                <a:lnTo>
                  <a:pt x="382126" y="1512620"/>
                </a:lnTo>
                <a:lnTo>
                  <a:pt x="362543" y="1505213"/>
                </a:lnTo>
                <a:lnTo>
                  <a:pt x="343490" y="1497277"/>
                </a:lnTo>
                <a:lnTo>
                  <a:pt x="324436" y="1489341"/>
                </a:lnTo>
                <a:lnTo>
                  <a:pt x="306442" y="1480876"/>
                </a:lnTo>
                <a:lnTo>
                  <a:pt x="287918" y="1472411"/>
                </a:lnTo>
                <a:lnTo>
                  <a:pt x="269393" y="1462887"/>
                </a:lnTo>
                <a:lnTo>
                  <a:pt x="251399" y="1453364"/>
                </a:lnTo>
                <a:lnTo>
                  <a:pt x="233404" y="1443841"/>
                </a:lnTo>
                <a:lnTo>
                  <a:pt x="215938" y="1433788"/>
                </a:lnTo>
                <a:lnTo>
                  <a:pt x="198473" y="1423207"/>
                </a:lnTo>
                <a:lnTo>
                  <a:pt x="182065" y="1412626"/>
                </a:lnTo>
                <a:lnTo>
                  <a:pt x="164600" y="1401515"/>
                </a:lnTo>
                <a:lnTo>
                  <a:pt x="148193" y="1389346"/>
                </a:lnTo>
                <a:lnTo>
                  <a:pt x="132315" y="1377707"/>
                </a:lnTo>
                <a:lnTo>
                  <a:pt x="115908" y="1365538"/>
                </a:lnTo>
                <a:lnTo>
                  <a:pt x="100030" y="1352840"/>
                </a:lnTo>
                <a:lnTo>
                  <a:pt x="84682" y="1339084"/>
                </a:lnTo>
                <a:lnTo>
                  <a:pt x="68804" y="1325857"/>
                </a:lnTo>
                <a:lnTo>
                  <a:pt x="54514" y="1311573"/>
                </a:lnTo>
                <a:lnTo>
                  <a:pt x="39165" y="1297817"/>
                </a:lnTo>
                <a:lnTo>
                  <a:pt x="34931" y="1292526"/>
                </a:lnTo>
                <a:lnTo>
                  <a:pt x="30168" y="1287235"/>
                </a:lnTo>
                <a:lnTo>
                  <a:pt x="26463" y="1281944"/>
                </a:lnTo>
                <a:lnTo>
                  <a:pt x="22229" y="1276654"/>
                </a:lnTo>
                <a:lnTo>
                  <a:pt x="15878" y="1265014"/>
                </a:lnTo>
                <a:lnTo>
                  <a:pt x="10056" y="1253374"/>
                </a:lnTo>
                <a:lnTo>
                  <a:pt x="5822" y="1241206"/>
                </a:lnTo>
                <a:lnTo>
                  <a:pt x="2646" y="1229037"/>
                </a:lnTo>
                <a:lnTo>
                  <a:pt x="1059" y="1215810"/>
                </a:lnTo>
                <a:lnTo>
                  <a:pt x="0" y="1203112"/>
                </a:lnTo>
                <a:lnTo>
                  <a:pt x="1059" y="1190415"/>
                </a:lnTo>
                <a:lnTo>
                  <a:pt x="2646" y="1177188"/>
                </a:lnTo>
                <a:lnTo>
                  <a:pt x="5822" y="1165019"/>
                </a:lnTo>
                <a:lnTo>
                  <a:pt x="10056" y="1152851"/>
                </a:lnTo>
                <a:lnTo>
                  <a:pt x="15878" y="1141211"/>
                </a:lnTo>
                <a:lnTo>
                  <a:pt x="22229" y="1130100"/>
                </a:lnTo>
                <a:lnTo>
                  <a:pt x="26463" y="1124281"/>
                </a:lnTo>
                <a:lnTo>
                  <a:pt x="30168" y="1118990"/>
                </a:lnTo>
                <a:lnTo>
                  <a:pt x="34931" y="1113699"/>
                </a:lnTo>
                <a:lnTo>
                  <a:pt x="39165" y="1108408"/>
                </a:lnTo>
                <a:lnTo>
                  <a:pt x="44458" y="1104176"/>
                </a:lnTo>
                <a:lnTo>
                  <a:pt x="49221" y="1099414"/>
                </a:lnTo>
                <a:lnTo>
                  <a:pt x="55043" y="1095711"/>
                </a:lnTo>
                <a:lnTo>
                  <a:pt x="60336" y="1092007"/>
                </a:lnTo>
                <a:lnTo>
                  <a:pt x="71450" y="1085129"/>
                </a:lnTo>
                <a:lnTo>
                  <a:pt x="83623" y="1079309"/>
                </a:lnTo>
                <a:lnTo>
                  <a:pt x="95796" y="1075077"/>
                </a:lnTo>
                <a:lnTo>
                  <a:pt x="107969" y="1072431"/>
                </a:lnTo>
                <a:lnTo>
                  <a:pt x="120671" y="1070315"/>
                </a:lnTo>
                <a:lnTo>
                  <a:pt x="133903" y="1069786"/>
                </a:lnTo>
                <a:lnTo>
                  <a:pt x="146605" y="1070315"/>
                </a:lnTo>
                <a:lnTo>
                  <a:pt x="158778" y="1072431"/>
                </a:lnTo>
                <a:lnTo>
                  <a:pt x="172010" y="1075077"/>
                </a:lnTo>
                <a:lnTo>
                  <a:pt x="184183" y="1079309"/>
                </a:lnTo>
                <a:lnTo>
                  <a:pt x="195826" y="1085129"/>
                </a:lnTo>
                <a:lnTo>
                  <a:pt x="206941" y="1092007"/>
                </a:lnTo>
                <a:lnTo>
                  <a:pt x="212763" y="1095711"/>
                </a:lnTo>
                <a:lnTo>
                  <a:pt x="217526" y="1099414"/>
                </a:lnTo>
                <a:lnTo>
                  <a:pt x="223348" y="1104176"/>
                </a:lnTo>
                <a:lnTo>
                  <a:pt x="228640" y="1108408"/>
                </a:lnTo>
                <a:lnTo>
                  <a:pt x="239755" y="1119519"/>
                </a:lnTo>
                <a:lnTo>
                  <a:pt x="250869" y="1130629"/>
                </a:lnTo>
                <a:lnTo>
                  <a:pt x="262513" y="1140682"/>
                </a:lnTo>
                <a:lnTo>
                  <a:pt x="274686" y="1150734"/>
                </a:lnTo>
                <a:lnTo>
                  <a:pt x="287388" y="1160787"/>
                </a:lnTo>
                <a:lnTo>
                  <a:pt x="300090" y="1169781"/>
                </a:lnTo>
                <a:lnTo>
                  <a:pt x="312793" y="1179304"/>
                </a:lnTo>
                <a:lnTo>
                  <a:pt x="326554" y="1187240"/>
                </a:lnTo>
                <a:lnTo>
                  <a:pt x="339785" y="1196235"/>
                </a:lnTo>
                <a:lnTo>
                  <a:pt x="353546" y="1204171"/>
                </a:lnTo>
                <a:lnTo>
                  <a:pt x="367836" y="1212636"/>
                </a:lnTo>
                <a:lnTo>
                  <a:pt x="382126" y="1220572"/>
                </a:lnTo>
                <a:lnTo>
                  <a:pt x="396945" y="1227979"/>
                </a:lnTo>
                <a:lnTo>
                  <a:pt x="411236" y="1234857"/>
                </a:lnTo>
                <a:lnTo>
                  <a:pt x="441402" y="1248613"/>
                </a:lnTo>
                <a:lnTo>
                  <a:pt x="473158" y="1261311"/>
                </a:lnTo>
                <a:lnTo>
                  <a:pt x="505444" y="1272950"/>
                </a:lnTo>
                <a:lnTo>
                  <a:pt x="538258" y="1283532"/>
                </a:lnTo>
                <a:lnTo>
                  <a:pt x="572130" y="1293055"/>
                </a:lnTo>
                <a:lnTo>
                  <a:pt x="606532" y="1302578"/>
                </a:lnTo>
                <a:lnTo>
                  <a:pt x="641992" y="1310514"/>
                </a:lnTo>
                <a:lnTo>
                  <a:pt x="678512" y="1318450"/>
                </a:lnTo>
                <a:lnTo>
                  <a:pt x="715560" y="1325328"/>
                </a:lnTo>
                <a:lnTo>
                  <a:pt x="752078" y="1330619"/>
                </a:lnTo>
                <a:lnTo>
                  <a:pt x="790186" y="1336439"/>
                </a:lnTo>
                <a:lnTo>
                  <a:pt x="828822" y="1341201"/>
                </a:lnTo>
                <a:lnTo>
                  <a:pt x="867986" y="1345433"/>
                </a:lnTo>
                <a:lnTo>
                  <a:pt x="907152" y="1348608"/>
                </a:lnTo>
                <a:lnTo>
                  <a:pt x="947904" y="1351782"/>
                </a:lnTo>
                <a:lnTo>
                  <a:pt x="988128" y="1354957"/>
                </a:lnTo>
                <a:lnTo>
                  <a:pt x="1028882" y="1357073"/>
                </a:lnTo>
                <a:lnTo>
                  <a:pt x="1069634" y="1358660"/>
                </a:lnTo>
                <a:lnTo>
                  <a:pt x="1110916" y="1359718"/>
                </a:lnTo>
                <a:lnTo>
                  <a:pt x="1194540" y="1361834"/>
                </a:lnTo>
                <a:lnTo>
                  <a:pt x="1279222" y="1362893"/>
                </a:lnTo>
                <a:lnTo>
                  <a:pt x="1363374" y="1362893"/>
                </a:lnTo>
                <a:lnTo>
                  <a:pt x="1363374" y="1278241"/>
                </a:lnTo>
                <a:lnTo>
                  <a:pt x="1362316" y="1194118"/>
                </a:lnTo>
                <a:lnTo>
                  <a:pt x="1360728" y="1110525"/>
                </a:lnTo>
                <a:lnTo>
                  <a:pt x="1359140" y="1069257"/>
                </a:lnTo>
                <a:lnTo>
                  <a:pt x="1357552" y="1027989"/>
                </a:lnTo>
                <a:lnTo>
                  <a:pt x="1355436" y="987251"/>
                </a:lnTo>
                <a:lnTo>
                  <a:pt x="1352788" y="947041"/>
                </a:lnTo>
                <a:lnTo>
                  <a:pt x="1349614" y="907360"/>
                </a:lnTo>
                <a:lnTo>
                  <a:pt x="1346438" y="867151"/>
                </a:lnTo>
                <a:lnTo>
                  <a:pt x="1341674" y="827999"/>
                </a:lnTo>
                <a:lnTo>
                  <a:pt x="1337440" y="789906"/>
                </a:lnTo>
                <a:lnTo>
                  <a:pt x="1331618" y="752342"/>
                </a:lnTo>
                <a:lnTo>
                  <a:pt x="1325796" y="714778"/>
                </a:lnTo>
                <a:lnTo>
                  <a:pt x="1318916" y="677743"/>
                </a:lnTo>
                <a:lnTo>
                  <a:pt x="1311506" y="641766"/>
                </a:lnTo>
                <a:lnTo>
                  <a:pt x="1303038" y="606847"/>
                </a:lnTo>
                <a:lnTo>
                  <a:pt x="1294040" y="571928"/>
                </a:lnTo>
                <a:lnTo>
                  <a:pt x="1283984" y="537538"/>
                </a:lnTo>
                <a:lnTo>
                  <a:pt x="1273400" y="504736"/>
                </a:lnTo>
                <a:lnTo>
                  <a:pt x="1261756" y="472991"/>
                </a:lnTo>
                <a:lnTo>
                  <a:pt x="1249584" y="441776"/>
                </a:lnTo>
                <a:lnTo>
                  <a:pt x="1235294" y="410561"/>
                </a:lnTo>
                <a:lnTo>
                  <a:pt x="1228942" y="396276"/>
                </a:lnTo>
                <a:lnTo>
                  <a:pt x="1221004" y="381462"/>
                </a:lnTo>
                <a:lnTo>
                  <a:pt x="1213594" y="367177"/>
                </a:lnTo>
                <a:lnTo>
                  <a:pt x="1205126" y="352892"/>
                </a:lnTo>
                <a:lnTo>
                  <a:pt x="1196658" y="339136"/>
                </a:lnTo>
                <a:lnTo>
                  <a:pt x="1188188" y="325909"/>
                </a:lnTo>
                <a:lnTo>
                  <a:pt x="1179192" y="312682"/>
                </a:lnTo>
                <a:lnTo>
                  <a:pt x="1170724" y="299455"/>
                </a:lnTo>
                <a:lnTo>
                  <a:pt x="1161196" y="287287"/>
                </a:lnTo>
                <a:lnTo>
                  <a:pt x="1151670" y="274060"/>
                </a:lnTo>
                <a:lnTo>
                  <a:pt x="1141614" y="262420"/>
                </a:lnTo>
                <a:lnTo>
                  <a:pt x="1131558" y="250251"/>
                </a:lnTo>
                <a:lnTo>
                  <a:pt x="1120444" y="239141"/>
                </a:lnTo>
                <a:lnTo>
                  <a:pt x="1109330" y="227501"/>
                </a:lnTo>
                <a:lnTo>
                  <a:pt x="1105096" y="222740"/>
                </a:lnTo>
                <a:lnTo>
                  <a:pt x="1100332" y="217449"/>
                </a:lnTo>
                <a:lnTo>
                  <a:pt x="1096098" y="212158"/>
                </a:lnTo>
                <a:lnTo>
                  <a:pt x="1092922" y="206338"/>
                </a:lnTo>
                <a:lnTo>
                  <a:pt x="1086042" y="195228"/>
                </a:lnTo>
                <a:lnTo>
                  <a:pt x="1080220" y="183588"/>
                </a:lnTo>
                <a:lnTo>
                  <a:pt x="1075986" y="171420"/>
                </a:lnTo>
                <a:lnTo>
                  <a:pt x="1073340" y="158722"/>
                </a:lnTo>
                <a:lnTo>
                  <a:pt x="1070694" y="146024"/>
                </a:lnTo>
                <a:lnTo>
                  <a:pt x="1070164" y="133326"/>
                </a:lnTo>
                <a:lnTo>
                  <a:pt x="1070694" y="120099"/>
                </a:lnTo>
                <a:lnTo>
                  <a:pt x="1073340" y="107931"/>
                </a:lnTo>
                <a:lnTo>
                  <a:pt x="1075986" y="95233"/>
                </a:lnTo>
                <a:lnTo>
                  <a:pt x="1080220" y="83064"/>
                </a:lnTo>
                <a:lnTo>
                  <a:pt x="1086042" y="70896"/>
                </a:lnTo>
                <a:lnTo>
                  <a:pt x="1092922" y="59785"/>
                </a:lnTo>
                <a:lnTo>
                  <a:pt x="1096098" y="54494"/>
                </a:lnTo>
                <a:lnTo>
                  <a:pt x="1100332" y="49204"/>
                </a:lnTo>
                <a:lnTo>
                  <a:pt x="1105096" y="43384"/>
                </a:lnTo>
                <a:lnTo>
                  <a:pt x="1109330" y="39151"/>
                </a:lnTo>
                <a:lnTo>
                  <a:pt x="1114622" y="33861"/>
                </a:lnTo>
                <a:lnTo>
                  <a:pt x="1119386" y="29628"/>
                </a:lnTo>
                <a:lnTo>
                  <a:pt x="1125208" y="25924"/>
                </a:lnTo>
                <a:lnTo>
                  <a:pt x="1130500" y="21692"/>
                </a:lnTo>
                <a:lnTo>
                  <a:pt x="1142144" y="15343"/>
                </a:lnTo>
                <a:lnTo>
                  <a:pt x="1153788" y="9523"/>
                </a:lnTo>
                <a:lnTo>
                  <a:pt x="1165960" y="4762"/>
                </a:lnTo>
                <a:lnTo>
                  <a:pt x="1178132" y="2116"/>
                </a:lnTo>
                <a:lnTo>
                  <a:pt x="1191364" y="529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小米兰亭_GB外压缩"/>
              <a:ea typeface="小米兰亭_GB外压缩"/>
            </a:endParaRPr>
          </a:p>
        </p:txBody>
      </p:sp>
      <p:pic>
        <p:nvPicPr>
          <p:cNvPr id="34821" name="Picture 3" descr="气道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5" y="1386205"/>
            <a:ext cx="4664075" cy="30314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" name="Group 13"/>
          <p:cNvGrpSpPr/>
          <p:nvPr/>
        </p:nvGrpSpPr>
        <p:grpSpPr>
          <a:xfrm>
            <a:off x="697865" y="2756535"/>
            <a:ext cx="3749675" cy="2270125"/>
            <a:chOff x="0" y="0"/>
            <a:chExt cx="2544" cy="1968"/>
          </a:xfrm>
        </p:grpSpPr>
        <p:sp>
          <p:nvSpPr>
            <p:cNvPr id="34823" name="AutoShape 14"/>
            <p:cNvSpPr/>
            <p:nvPr/>
          </p:nvSpPr>
          <p:spPr>
            <a:xfrm>
              <a:off x="1200" y="0"/>
              <a:ext cx="415" cy="415"/>
            </a:xfrm>
            <a:prstGeom prst="flowChartConnector">
              <a:avLst/>
            </a:prstGeom>
            <a:noFill/>
            <a:ln w="63500" cap="rnd" cmpd="sng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4" name="Line 15"/>
            <p:cNvSpPr/>
            <p:nvPr/>
          </p:nvSpPr>
          <p:spPr>
            <a:xfrm flipH="1">
              <a:off x="1296" y="480"/>
              <a:ext cx="96" cy="960"/>
            </a:xfrm>
            <a:prstGeom prst="line">
              <a:avLst/>
            </a:prstGeom>
            <a:ln w="63500" cap="rnd" cmpd="sng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34825" name="Text Box 16"/>
            <p:cNvSpPr txBox="1"/>
            <p:nvPr/>
          </p:nvSpPr>
          <p:spPr>
            <a:xfrm>
              <a:off x="144" y="1507"/>
              <a:ext cx="2304" cy="45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舌根后坠</a:t>
              </a: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</a:rPr>
                <a:t>,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堵塞气道</a:t>
              </a:r>
            </a:p>
          </p:txBody>
        </p:sp>
        <p:sp>
          <p:nvSpPr>
            <p:cNvPr id="34826" name="Oval 17"/>
            <p:cNvSpPr/>
            <p:nvPr/>
          </p:nvSpPr>
          <p:spPr>
            <a:xfrm>
              <a:off x="0" y="1440"/>
              <a:ext cx="2544" cy="528"/>
            </a:xfrm>
            <a:prstGeom prst="ellipse">
              <a:avLst/>
            </a:prstGeom>
            <a:noFill/>
            <a:ln w="63500" cap="rnd" cmpd="sng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Group 10"/>
          <p:cNvGrpSpPr/>
          <p:nvPr/>
        </p:nvGrpSpPr>
        <p:grpSpPr>
          <a:xfrm>
            <a:off x="6506210" y="3423285"/>
            <a:ext cx="4399915" cy="3074035"/>
            <a:chOff x="0" y="0"/>
            <a:chExt cx="3088" cy="2502"/>
          </a:xfrm>
        </p:grpSpPr>
        <p:pic>
          <p:nvPicPr>
            <p:cNvPr id="34828" name="Picture 11" descr="图片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088" cy="250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829" name="AutoShape 12"/>
            <p:cNvSpPr/>
            <p:nvPr/>
          </p:nvSpPr>
          <p:spPr>
            <a:xfrm>
              <a:off x="1536" y="966"/>
              <a:ext cx="415" cy="415"/>
            </a:xfrm>
            <a:prstGeom prst="flowChartConnector">
              <a:avLst/>
            </a:prstGeom>
            <a:noFill/>
            <a:ln w="63500" cap="rnd" cmpd="sng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4830" name="Group 4"/>
          <p:cNvGrpSpPr/>
          <p:nvPr/>
        </p:nvGrpSpPr>
        <p:grpSpPr>
          <a:xfrm>
            <a:off x="3887470" y="1751013"/>
            <a:ext cx="3352800" cy="579437"/>
            <a:chOff x="0" y="0"/>
            <a:chExt cx="2112" cy="365"/>
          </a:xfrm>
        </p:grpSpPr>
        <p:sp>
          <p:nvSpPr>
            <p:cNvPr id="34831" name="AutoShape 5"/>
            <p:cNvSpPr/>
            <p:nvPr/>
          </p:nvSpPr>
          <p:spPr>
            <a:xfrm rot="-637180">
              <a:off x="0" y="269"/>
              <a:ext cx="960" cy="96"/>
            </a:xfrm>
            <a:prstGeom prst="leftArrow">
              <a:avLst>
                <a:gd name="adj1" fmla="val 50000"/>
                <a:gd name="adj2" fmla="val 2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2" name="Text Box 6"/>
            <p:cNvSpPr txBox="1"/>
            <p:nvPr/>
          </p:nvSpPr>
          <p:spPr>
            <a:xfrm>
              <a:off x="960" y="0"/>
              <a:ext cx="1152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</a:rPr>
                <a:t>气   管</a:t>
              </a:r>
            </a:p>
          </p:txBody>
        </p:sp>
      </p:grpSp>
      <p:grpSp>
        <p:nvGrpSpPr>
          <p:cNvPr id="34833" name="Group 7"/>
          <p:cNvGrpSpPr/>
          <p:nvPr/>
        </p:nvGrpSpPr>
        <p:grpSpPr>
          <a:xfrm>
            <a:off x="4051300" y="2317115"/>
            <a:ext cx="3581400" cy="579438"/>
            <a:chOff x="0" y="0"/>
            <a:chExt cx="2256" cy="365"/>
          </a:xfrm>
        </p:grpSpPr>
        <p:sp>
          <p:nvSpPr>
            <p:cNvPr id="34834" name="AutoShape 8"/>
            <p:cNvSpPr/>
            <p:nvPr/>
          </p:nvSpPr>
          <p:spPr>
            <a:xfrm>
              <a:off x="0" y="96"/>
              <a:ext cx="1008" cy="96"/>
            </a:xfrm>
            <a:prstGeom prst="leftArrow">
              <a:avLst>
                <a:gd name="adj1" fmla="val 50000"/>
                <a:gd name="adj2" fmla="val 262500"/>
              </a:avLst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5" name="Text Box 9"/>
            <p:cNvSpPr txBox="1"/>
            <p:nvPr/>
          </p:nvSpPr>
          <p:spPr>
            <a:xfrm>
              <a:off x="1008" y="0"/>
              <a:ext cx="1248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</a:rPr>
                <a:t>食   管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601851" y="403097"/>
            <a:ext cx="551561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微软雅黑" panose="020B0503020204020204" pitchFamily="34" charset="-122"/>
              </a:rPr>
              <a:t>口对口人工呼吸（Ｂ步骤）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44575" y="1719580"/>
            <a:ext cx="3986530" cy="3691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355600" algn="l"/>
              </a:tabLst>
            </a:pP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做好个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人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防护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 panose="05000000000000000000"/>
              <a:buChar char=""/>
            </a:pPr>
            <a:endParaRPr sz="24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marR="5080" indent="-342900" algn="just">
              <a:lnSpc>
                <a:spcPct val="97000"/>
              </a:lnSpc>
              <a:buFont typeface="Wingdings" panose="05000000000000000000"/>
              <a:buChar char=""/>
              <a:tabLst>
                <a:tab pos="355600" algn="l"/>
              </a:tabLst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救护员张大嘴巴将伤员 嘴巴完全包裹，捏住伤 员鼻翼，防止漏气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 panose="05000000000000000000"/>
              <a:buChar char=""/>
            </a:pPr>
            <a:endParaRPr sz="25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marR="5080" indent="-342900" algn="just">
              <a:lnSpc>
                <a:spcPts val="2700"/>
              </a:lnSpc>
              <a:buFont typeface="Wingdings" panose="05000000000000000000"/>
              <a:buChar char=""/>
              <a:tabLst>
                <a:tab pos="355600" algn="l"/>
              </a:tabLst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吹气时观察伤员胸腹部 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明显起伏即可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 panose="05000000000000000000"/>
              <a:buChar char=""/>
            </a:pPr>
            <a:endParaRPr sz="21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00000"/>
              </a:lnSpc>
              <a:buFont typeface="Wingdings" panose="05000000000000000000"/>
              <a:buChar char=""/>
              <a:tabLst>
                <a:tab pos="355600" algn="l"/>
              </a:tabLst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每次吹气</a:t>
            </a:r>
            <a:r>
              <a:rPr sz="28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两次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6869" name="图片 20503" descr="人工呼吸器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50" y="1475740"/>
            <a:ext cx="4295775" cy="46183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灯片编号占位符 32"/>
          <p:cNvSpPr>
            <a:spLocks noGrp="1"/>
          </p:cNvSpPr>
          <p:nvPr>
            <p:ph type="sldNum" sz="quarter" idx="12"/>
          </p:nvPr>
        </p:nvSpPr>
        <p:spPr>
          <a:xfrm>
            <a:off x="11427883" y="6532676"/>
            <a:ext cx="355600" cy="213486"/>
          </a:xfrm>
        </p:spPr>
        <p:txBody>
          <a:bodyPr/>
          <a:lstStyle/>
          <a:p>
            <a:fld id="{46E58447-6A3D-4981-B123-A8426441CC25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26" name="标题 1"/>
          <p:cNvSpPr txBox="1"/>
          <p:nvPr/>
        </p:nvSpPr>
        <p:spPr>
          <a:xfrm>
            <a:off x="2219960" y="371475"/>
            <a:ext cx="4264025" cy="5492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defPPr>
              <a:defRPr lang="zh-CN"/>
            </a:defPPr>
            <a:lvl1pPr marL="0" marR="0" lvl="0" indent="0" defTabSz="91440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defRPr sz="2400">
                <a:solidFill>
                  <a:srgbClr val="5A6478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</a:rPr>
              <a:t>红十字运动的起源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34004" y="1689493"/>
          <a:ext cx="2378075" cy="4320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95"/>
                <a:gridCol w="2125980"/>
              </a:tblGrid>
              <a:tr h="8641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1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375F92"/>
                    </a:solidFill>
                  </a:tcPr>
                </a:tc>
                <a:tc>
                  <a:txBody>
                    <a:bodyPr/>
                    <a:lstStyle/>
                    <a:p>
                      <a:pPr marR="24574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一场战争</a:t>
                      </a:r>
                      <a:endParaRPr sz="28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03200" marB="0">
                    <a:solidFill>
                      <a:srgbClr val="4F81BC"/>
                    </a:solidFill>
                  </a:tcPr>
                </a:tc>
              </a:tr>
              <a:tr h="864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1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943735"/>
                    </a:solidFill>
                  </a:tcPr>
                </a:tc>
                <a:tc>
                  <a:txBody>
                    <a:bodyPr/>
                    <a:lstStyle/>
                    <a:p>
                      <a:pPr marR="245745"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一个人</a:t>
                      </a:r>
                      <a:endParaRPr sz="28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03835" marB="0">
                    <a:solidFill>
                      <a:srgbClr val="C0504D"/>
                    </a:solidFill>
                  </a:tcPr>
                </a:tc>
              </a:tr>
              <a:tr h="8640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1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marR="245745"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2800" b="1" spc="-10" dirty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一本书</a:t>
                      </a:r>
                      <a:endParaRPr sz="28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03835" marB="0">
                    <a:solidFill>
                      <a:srgbClr val="8063A1"/>
                    </a:solidFill>
                  </a:tcPr>
                </a:tc>
              </a:tr>
              <a:tr h="8592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1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B w="9525">
                      <a:solidFill>
                        <a:srgbClr val="4AACC5"/>
                      </a:solidFill>
                      <a:prstDash val="solid"/>
                    </a:lnB>
                    <a:solidFill>
                      <a:srgbClr val="30859C"/>
                    </a:solidFill>
                  </a:tcPr>
                </a:tc>
                <a:tc>
                  <a:txBody>
                    <a:bodyPr/>
                    <a:lstStyle/>
                    <a:p>
                      <a:pPr marR="245745"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一个组织</a:t>
                      </a:r>
                      <a:endParaRPr sz="28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03835" marB="0">
                    <a:solidFill>
                      <a:srgbClr val="4AACC5"/>
                    </a:solidFill>
                  </a:tcPr>
                </a:tc>
              </a:tr>
              <a:tr h="8688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1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F79546"/>
                      </a:solidFill>
                      <a:prstDash val="solid"/>
                    </a:lnL>
                    <a:lnT w="9525">
                      <a:solidFill>
                        <a:srgbClr val="4AACC5"/>
                      </a:solidFill>
                      <a:prstDash val="solid"/>
                    </a:lnT>
                    <a:solidFill>
                      <a:srgbClr val="E36C09"/>
                    </a:solidFill>
                  </a:tcPr>
                </a:tc>
                <a:tc>
                  <a:txBody>
                    <a:bodyPr/>
                    <a:lstStyle/>
                    <a:p>
                      <a:pPr marR="245745"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一个公约</a:t>
                      </a:r>
                      <a:endParaRPr sz="28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08915" marB="0">
                    <a:solidFill>
                      <a:srgbClr val="F79546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384291" y="1863089"/>
            <a:ext cx="4109720" cy="39738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07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索尔弗利诺战役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13360">
              <a:lnSpc>
                <a:spcPct val="100000"/>
              </a:lnSpc>
            </a:pP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亨利</a:t>
            </a:r>
            <a:r>
              <a:rPr sz="3200"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·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杜南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48920" marR="5080" indent="-236855">
              <a:lnSpc>
                <a:spcPct val="172000"/>
              </a:lnSpc>
              <a:spcBef>
                <a:spcPts val="180"/>
              </a:spcBef>
            </a:pP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《索尔弗利诺回忆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录</a:t>
            </a: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》 伤兵救护国际委员会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93345">
              <a:lnSpc>
                <a:spcPct val="100000"/>
              </a:lnSpc>
            </a:pP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《日内瓦公</a:t>
            </a:r>
            <a:r>
              <a:rPr sz="32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约</a:t>
            </a:r>
            <a:r>
              <a:rPr sz="32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》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8195" y="2836798"/>
            <a:ext cx="2637523" cy="1783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人工吹气"/>
          <p:cNvPicPr>
            <a:picLocks noChangeAspect="1"/>
          </p:cNvPicPr>
          <p:nvPr/>
        </p:nvPicPr>
        <p:blipFill>
          <a:blip r:embed="rId3">
            <a:clrChange>
              <a:clrFrom>
                <a:srgbClr val="FBFBFA"/>
              </a:clrFrom>
              <a:clrTo>
                <a:srgbClr val="FBFB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1863" y="1409700"/>
            <a:ext cx="3878262" cy="3062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84" name="Picture 20" descr="胸外心脏按压"/>
          <p:cNvPicPr>
            <a:picLocks noChangeAspect="1"/>
          </p:cNvPicPr>
          <p:nvPr/>
        </p:nvPicPr>
        <p:blipFill>
          <a:blip r:embed="rId4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 r="13672"/>
          <a:stretch>
            <a:fillRect/>
          </a:stretch>
        </p:blipFill>
        <p:spPr>
          <a:xfrm>
            <a:off x="1061403" y="1409700"/>
            <a:ext cx="3459162" cy="299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object 3"/>
          <p:cNvSpPr txBox="1">
            <a:spLocks noGrp="1"/>
          </p:cNvSpPr>
          <p:nvPr/>
        </p:nvSpPr>
        <p:spPr>
          <a:xfrm>
            <a:off x="1737995" y="424180"/>
            <a:ext cx="490283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cs typeface="微软雅黑" panose="020B0503020204020204" pitchFamily="34" charset="-122"/>
              </a:rPr>
              <a:t>心脏按压和吹气比例</a:t>
            </a:r>
          </a:p>
        </p:txBody>
      </p:sp>
      <p:sp>
        <p:nvSpPr>
          <p:cNvPr id="5" name="object 4"/>
          <p:cNvSpPr txBox="1"/>
          <p:nvPr/>
        </p:nvSpPr>
        <p:spPr>
          <a:xfrm>
            <a:off x="4673600" y="2669540"/>
            <a:ext cx="2455545" cy="93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15" dirty="0"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</a:rPr>
              <a:t>30：</a:t>
            </a:r>
            <a:r>
              <a:rPr sz="6000" b="1" spc="-25" dirty="0"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</a:rPr>
              <a:t>2</a:t>
            </a:r>
            <a:endParaRPr sz="6000">
              <a:latin typeface="方正水柱简体" panose="02010601030101010101" charset="-122"/>
              <a:ea typeface="方正水柱简体" panose="02010601030101010101" charset="-122"/>
              <a:cs typeface="方正水柱简体" panose="02010601030101010101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1333500" y="5564505"/>
            <a:ext cx="8808085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以</a:t>
            </a:r>
            <a:r>
              <a:rPr sz="3200" b="1" spc="-5" dirty="0">
                <a:latin typeface="Calibri" panose="020F0502020204030204"/>
                <a:cs typeface="Calibri" panose="020F0502020204030204"/>
              </a:rPr>
              <a:t>30:2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的按</a:t>
            </a:r>
            <a:r>
              <a:rPr sz="32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压</a:t>
            </a:r>
            <a:r>
              <a:rPr sz="3200" b="1" dirty="0">
                <a:latin typeface="Calibri" panose="020F0502020204030204"/>
                <a:cs typeface="Calibri" panose="020F0502020204030204"/>
              </a:rPr>
              <a:t>/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通气比例，进行</a:t>
            </a:r>
            <a:r>
              <a:rPr sz="3200" b="1" spc="-5" dirty="0">
                <a:latin typeface="Calibri" panose="020F0502020204030204"/>
                <a:cs typeface="Calibri" panose="020F0502020204030204"/>
              </a:rPr>
              <a:t>5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组</a:t>
            </a:r>
            <a:r>
              <a:rPr sz="3200" b="1" spc="-5" dirty="0">
                <a:latin typeface="Calibri" panose="020F0502020204030204"/>
                <a:cs typeface="Calibri" panose="020F0502020204030204"/>
              </a:rPr>
              <a:t>CPR</a:t>
            </a: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重新评价。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/>
          <p:nvPr/>
        </p:nvSpPr>
        <p:spPr>
          <a:xfrm>
            <a:off x="1613128" y="1760428"/>
            <a:ext cx="6001385" cy="351853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12700">
              <a:lnSpc>
                <a:spcPct val="140000"/>
              </a:lnSpc>
              <a:spcBef>
                <a:spcPts val="154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、伤病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员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恢复呼吸、心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跳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40000"/>
              </a:lnSpc>
              <a:spcBef>
                <a:spcPts val="144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2、伤员经专业急救医生确定死亡；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40000"/>
              </a:lnSpc>
              <a:spcBef>
                <a:spcPts val="1445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3、救护员筋疲力尽无法进行规范操作；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40000"/>
              </a:lnSpc>
              <a:spcBef>
                <a:spcPts val="144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4、他人接替进行实施心肺复苏；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40000"/>
              </a:lnSpc>
              <a:spcBef>
                <a:spcPts val="144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5、经过30分钟以上急救仍未恢复生命体征；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3"/>
          <p:cNvSpPr txBox="1">
            <a:spLocks noGrp="1"/>
          </p:cNvSpPr>
          <p:nvPr/>
        </p:nvSpPr>
        <p:spPr>
          <a:xfrm>
            <a:off x="1613153" y="440182"/>
            <a:ext cx="4156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心肺复苏终止的条件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/>
        </p:nvSpPr>
        <p:spPr>
          <a:xfrm>
            <a:off x="1631060" y="384302"/>
            <a:ext cx="3695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宋体" panose="02010600030101010101" pitchFamily="2" charset="-122"/>
                <a:ea typeface="+mj-ea"/>
                <a:cs typeface="宋体" panose="02010600030101010101" pitchFamily="2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心肺复苏注意事项</a:t>
            </a:r>
          </a:p>
        </p:txBody>
      </p:sp>
      <p:sp>
        <p:nvSpPr>
          <p:cNvPr id="5" name="object 3"/>
          <p:cNvSpPr txBox="1"/>
          <p:nvPr/>
        </p:nvSpPr>
        <p:spPr>
          <a:xfrm>
            <a:off x="831418" y="1774901"/>
            <a:ext cx="4044315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355600" algn="l"/>
              </a:tabLst>
            </a:pPr>
            <a:r>
              <a:rPr sz="2400" b="1" spc="-5" dirty="0">
                <a:solidFill>
                  <a:srgbClr val="FF4604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窒息造成的心跳呼吸停止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>
              <a:lnSpc>
                <a:spcPct val="100000"/>
              </a:lnSpc>
            </a:pPr>
            <a:r>
              <a:rPr sz="2400" b="1" dirty="0">
                <a:solidFill>
                  <a:srgbClr val="FF4604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优先进行人工呼吸。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marR="311150" indent="-342900">
              <a:lnSpc>
                <a:spcPct val="100000"/>
              </a:lnSpc>
              <a:buFont typeface="Wingdings" panose="05000000000000000000"/>
              <a:buChar char=""/>
              <a:tabLst>
                <a:tab pos="355600" algn="l"/>
              </a:tabLst>
            </a:pPr>
            <a:r>
              <a:rPr sz="2400" b="1" dirty="0">
                <a:solidFill>
                  <a:srgbClr val="FF4604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禁止在活人身上进行心肺 复苏的操作！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buClr>
                <a:srgbClr val="FF4604"/>
              </a:buClr>
              <a:buFont typeface="Wingdings" panose="05000000000000000000"/>
              <a:buChar char=""/>
            </a:pPr>
            <a:endParaRPr sz="22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marR="5080" indent="-342900">
              <a:lnSpc>
                <a:spcPct val="100000"/>
              </a:lnSpc>
              <a:buFont typeface="Wingdings" panose="05000000000000000000"/>
              <a:buChar char=""/>
              <a:tabLst>
                <a:tab pos="355600" algn="l"/>
              </a:tabLst>
            </a:pPr>
            <a:r>
              <a:rPr sz="2400" b="1" dirty="0">
                <a:solidFill>
                  <a:srgbClr val="FF4604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未经红十字救护员培训的 </a:t>
            </a:r>
            <a:r>
              <a:rPr sz="2400" b="1" spc="-5" dirty="0">
                <a:solidFill>
                  <a:srgbClr val="FF4604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非专业人员如不会对伤病 </a:t>
            </a:r>
            <a:r>
              <a:rPr sz="2400" b="1" dirty="0">
                <a:solidFill>
                  <a:srgbClr val="FF4604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员进行口对口人工呼吸，  可进行单纯胸外心脏按压。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7390" y="1242695"/>
            <a:ext cx="5097780" cy="4747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1177290" y="1283970"/>
            <a:ext cx="9807499" cy="5435600"/>
            <a:chOff x="325" y="2105"/>
            <a:chExt cx="13780" cy="8560"/>
          </a:xfrm>
        </p:grpSpPr>
        <p:sp>
          <p:nvSpPr>
            <p:cNvPr id="4" name="圆角矩形 3"/>
            <p:cNvSpPr/>
            <p:nvPr/>
          </p:nvSpPr>
          <p:spPr>
            <a:xfrm>
              <a:off x="325" y="2132"/>
              <a:ext cx="4043" cy="1928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130000"/>
                </a:lnSpc>
              </a:pPr>
              <a:r>
                <a:rPr lang="zh-CN" altLang="en-US" sz="28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环境安全，</a:t>
              </a:r>
            </a:p>
            <a:p>
              <a:pPr algn="ctr" fontAlgn="base">
                <a:lnSpc>
                  <a:spcPct val="130000"/>
                </a:lnSpc>
              </a:pPr>
              <a:r>
                <a:rPr lang="zh-CN" altLang="en-US" sz="28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做好个人防护</a:t>
              </a: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5553" y="2105"/>
              <a:ext cx="1790" cy="1928"/>
            </a:xfrm>
            <a:prstGeom prst="roundRect">
              <a:avLst/>
            </a:prstGeom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判断意识</a:t>
              </a: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9995" y="2105"/>
              <a:ext cx="1963" cy="1928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扫视呼吸</a:t>
              </a: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5553" y="5813"/>
              <a:ext cx="1978" cy="183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按压</a:t>
              </a:r>
              <a:r>
                <a:rPr lang="en-US" altLang="zh-CN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30</a:t>
              </a:r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次</a:t>
              </a: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2555" y="5730"/>
              <a:ext cx="1810" cy="1913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清理口腔</a:t>
              </a: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2550" y="8800"/>
              <a:ext cx="1815" cy="1865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吹气</a:t>
              </a:r>
              <a:r>
                <a:rPr lang="en-US" altLang="zh-CN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2</a:t>
              </a:r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次</a:t>
              </a: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5568" y="8800"/>
              <a:ext cx="3265" cy="1865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检查</a:t>
              </a:r>
            </a:p>
            <a:p>
              <a:pPr algn="ctr" fontAlgn="base"/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呼吸心跳</a:t>
              </a:r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10420" y="8800"/>
              <a:ext cx="1943" cy="1863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复苏成功</a:t>
              </a:r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743" y="7825"/>
              <a:ext cx="2373" cy="8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4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打开气道</a:t>
              </a: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9218" y="5188"/>
              <a:ext cx="4888" cy="308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120000"/>
                </a:lnSpc>
              </a:pPr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拨打急救电话</a:t>
              </a:r>
            </a:p>
            <a:p>
              <a:pPr algn="ctr" fontAlgn="base">
                <a:lnSpc>
                  <a:spcPct val="120000"/>
                </a:lnSpc>
              </a:pPr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表明身份</a:t>
              </a:r>
            </a:p>
            <a:p>
              <a:pPr algn="ctr" fontAlgn="base">
                <a:lnSpc>
                  <a:spcPct val="120000"/>
                </a:lnSpc>
              </a:pPr>
              <a:r>
                <a:rPr lang="en-US" altLang="zh-CN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AED</a:t>
              </a:r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、帮助 </a:t>
              </a: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8023" y="2105"/>
              <a:ext cx="980" cy="820"/>
            </a:xfrm>
            <a:prstGeom prst="roundRect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无</a:t>
              </a: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11160" y="4203"/>
              <a:ext cx="2620" cy="818"/>
            </a:xfrm>
            <a:prstGeom prst="roundRect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2000" b="1" strike="noStrike" noProof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无呼吸运动</a:t>
              </a:r>
            </a:p>
          </p:txBody>
        </p:sp>
        <p:sp>
          <p:nvSpPr>
            <p:cNvPr id="16" name="右箭头 15"/>
            <p:cNvSpPr/>
            <p:nvPr/>
          </p:nvSpPr>
          <p:spPr>
            <a:xfrm>
              <a:off x="4373" y="2900"/>
              <a:ext cx="1180" cy="340"/>
            </a:xfrm>
            <a:prstGeom prst="rightArrow">
              <a:avLst/>
            </a:prstGeom>
            <a:gradFill>
              <a:gsLst>
                <a:gs pos="0">
                  <a:srgbClr val="FBFB11"/>
                </a:gs>
                <a:gs pos="100000">
                  <a:srgbClr val="838309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7" name="右箭头 16"/>
            <p:cNvSpPr/>
            <p:nvPr/>
          </p:nvSpPr>
          <p:spPr>
            <a:xfrm>
              <a:off x="7343" y="2900"/>
              <a:ext cx="2653" cy="340"/>
            </a:xfrm>
            <a:prstGeom prst="rightArrow">
              <a:avLst/>
            </a:prstGeom>
            <a:gradFill>
              <a:gsLst>
                <a:gs pos="0">
                  <a:srgbClr val="FBFB11"/>
                </a:gs>
                <a:gs pos="100000">
                  <a:srgbClr val="838309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8" name="右箭头 17"/>
            <p:cNvSpPr/>
            <p:nvPr/>
          </p:nvSpPr>
          <p:spPr>
            <a:xfrm rot="5400000">
              <a:off x="10400" y="4430"/>
              <a:ext cx="1155" cy="360"/>
            </a:xfrm>
            <a:prstGeom prst="rightArrow">
              <a:avLst/>
            </a:prstGeom>
            <a:gradFill>
              <a:gsLst>
                <a:gs pos="0">
                  <a:srgbClr val="FBFB11"/>
                </a:gs>
                <a:gs pos="100000">
                  <a:srgbClr val="838309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9" name="右箭头 18"/>
            <p:cNvSpPr/>
            <p:nvPr/>
          </p:nvSpPr>
          <p:spPr>
            <a:xfrm rot="10800000">
              <a:off x="4368" y="6558"/>
              <a:ext cx="1185" cy="340"/>
            </a:xfrm>
            <a:prstGeom prst="rightArrow">
              <a:avLst/>
            </a:prstGeom>
            <a:gradFill>
              <a:gsLst>
                <a:gs pos="0">
                  <a:srgbClr val="FBFB11"/>
                </a:gs>
                <a:gs pos="100000">
                  <a:srgbClr val="838309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20" name="右箭头 19"/>
            <p:cNvSpPr/>
            <p:nvPr/>
          </p:nvSpPr>
          <p:spPr>
            <a:xfrm rot="10800000">
              <a:off x="7630" y="6558"/>
              <a:ext cx="1588" cy="340"/>
            </a:xfrm>
            <a:prstGeom prst="rightArrow">
              <a:avLst/>
            </a:prstGeom>
            <a:gradFill>
              <a:gsLst>
                <a:gs pos="0">
                  <a:srgbClr val="FBFB11"/>
                </a:gs>
                <a:gs pos="100000">
                  <a:srgbClr val="838309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21" name="右箭头 20"/>
            <p:cNvSpPr/>
            <p:nvPr/>
          </p:nvSpPr>
          <p:spPr>
            <a:xfrm>
              <a:off x="8833" y="9563"/>
              <a:ext cx="1588" cy="340"/>
            </a:xfrm>
            <a:prstGeom prst="rightArrow">
              <a:avLst/>
            </a:prstGeom>
            <a:gradFill>
              <a:gsLst>
                <a:gs pos="0">
                  <a:srgbClr val="FBFB11"/>
                </a:gs>
                <a:gs pos="100000">
                  <a:srgbClr val="838309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22" name="右箭头 21"/>
            <p:cNvSpPr/>
            <p:nvPr/>
          </p:nvSpPr>
          <p:spPr>
            <a:xfrm rot="5400000">
              <a:off x="2929" y="8004"/>
              <a:ext cx="1148" cy="445"/>
            </a:xfrm>
            <a:prstGeom prst="rightArrow">
              <a:avLst/>
            </a:prstGeom>
            <a:gradFill>
              <a:gsLst>
                <a:gs pos="0">
                  <a:srgbClr val="FBFB11"/>
                </a:gs>
                <a:gs pos="100000">
                  <a:srgbClr val="838309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cxnSp>
          <p:nvCxnSpPr>
            <p:cNvPr id="23" name="直接箭头连接符 22"/>
            <p:cNvCxnSpPr/>
            <p:nvPr/>
          </p:nvCxnSpPr>
          <p:spPr>
            <a:xfrm flipH="1">
              <a:off x="4158" y="7565"/>
              <a:ext cx="1138" cy="1135"/>
            </a:xfrm>
            <a:prstGeom prst="straightConnector1">
              <a:avLst/>
            </a:prstGeom>
            <a:ln w="47625" cmpd="sng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/>
          </p:nvCxnSpPr>
          <p:spPr>
            <a:xfrm flipV="1">
              <a:off x="4453" y="7825"/>
              <a:ext cx="1020" cy="1023"/>
            </a:xfrm>
            <a:prstGeom prst="straightConnector1">
              <a:avLst/>
            </a:prstGeom>
            <a:ln w="47625" cmpd="sng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圆角矩形 24"/>
            <p:cNvSpPr/>
            <p:nvPr/>
          </p:nvSpPr>
          <p:spPr>
            <a:xfrm>
              <a:off x="5568" y="7883"/>
              <a:ext cx="2110" cy="818"/>
            </a:xfrm>
            <a:prstGeom prst="roundRect">
              <a:avLst/>
            </a:prstGeom>
            <a:ln w="63500" cmpd="sng">
              <a:solidFill>
                <a:schemeClr val="accent1">
                  <a:shade val="50000"/>
                </a:schemeClr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2000" b="1" strike="noStrike" noProof="1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zh-CN" altLang="en-US" sz="2000" b="1" strike="noStrike" noProof="1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</a:t>
              </a:r>
              <a:r>
                <a:rPr lang="zh-CN" altLang="en-US" sz="2000" b="1" strike="noStrike" noProof="1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循环</a:t>
              </a: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1474470" y="347980"/>
            <a:ext cx="508254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方正水柱简体" panose="02010601030101010101" charset="-122"/>
                <a:ea typeface="方正水柱简体" panose="02010601030101010101" charset="-122"/>
                <a:sym typeface="+mn-ea"/>
              </a:rPr>
              <a:t>心肺复苏练习及考核流程图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任意多边形 30"/>
          <p:cNvSpPr/>
          <p:nvPr/>
        </p:nvSpPr>
        <p:spPr>
          <a:xfrm rot="16200000">
            <a:off x="4670425" y="359410"/>
            <a:ext cx="2851785" cy="12192000"/>
          </a:xfrm>
          <a:custGeom>
            <a:avLst/>
            <a:gdLst>
              <a:gd name="connsiteX0" fmla="*/ 3949699 w 3949699"/>
              <a:gd name="connsiteY0" fmla="*/ 9095630 h 12319000"/>
              <a:gd name="connsiteX1" fmla="*/ 3155790 w 3949699"/>
              <a:gd name="connsiteY1" fmla="*/ 9413796 h 12319000"/>
              <a:gd name="connsiteX2" fmla="*/ 3155790 w 3949699"/>
              <a:gd name="connsiteY2" fmla="*/ 10113762 h 12319000"/>
              <a:gd name="connsiteX3" fmla="*/ 2848150 w 3949699"/>
              <a:gd name="connsiteY3" fmla="*/ 10431928 h 12319000"/>
              <a:gd name="connsiteX4" fmla="*/ 3185561 w 3949699"/>
              <a:gd name="connsiteY4" fmla="*/ 10792516 h 12319000"/>
              <a:gd name="connsiteX5" fmla="*/ 3185561 w 3949699"/>
              <a:gd name="connsiteY5" fmla="*/ 12319000 h 12319000"/>
              <a:gd name="connsiteX6" fmla="*/ 0 w 3949699"/>
              <a:gd name="connsiteY6" fmla="*/ 12319000 h 12319000"/>
              <a:gd name="connsiteX7" fmla="*/ 0 w 3949699"/>
              <a:gd name="connsiteY7" fmla="*/ 0 h 12319000"/>
              <a:gd name="connsiteX8" fmla="*/ 3175638 w 3949699"/>
              <a:gd name="connsiteY8" fmla="*/ 0 h 12319000"/>
              <a:gd name="connsiteX9" fmla="*/ 3175638 w 3949699"/>
              <a:gd name="connsiteY9" fmla="*/ 1756597 h 12319000"/>
              <a:gd name="connsiteX10" fmla="*/ 3433658 w 3949699"/>
              <a:gd name="connsiteY10" fmla="*/ 2159608 h 12319000"/>
              <a:gd name="connsiteX11" fmla="*/ 3195485 w 3949699"/>
              <a:gd name="connsiteY11" fmla="*/ 2498985 h 12319000"/>
              <a:gd name="connsiteX12" fmla="*/ 3195485 w 3949699"/>
              <a:gd name="connsiteY12" fmla="*/ 3156528 h 12319000"/>
              <a:gd name="connsiteX13" fmla="*/ 1974850 w 3949699"/>
              <a:gd name="connsiteY13" fmla="*/ 3474694 h 12319000"/>
              <a:gd name="connsiteX14" fmla="*/ 3939775 w 3949699"/>
              <a:gd name="connsiteY14" fmla="*/ 4195872 h 12319000"/>
              <a:gd name="connsiteX15" fmla="*/ 3165714 w 3949699"/>
              <a:gd name="connsiteY15" fmla="*/ 4450404 h 12319000"/>
              <a:gd name="connsiteX16" fmla="*/ 3165714 w 3949699"/>
              <a:gd name="connsiteY16" fmla="*/ 5150370 h 12319000"/>
              <a:gd name="connsiteX17" fmla="*/ 2867998 w 3949699"/>
              <a:gd name="connsiteY17" fmla="*/ 5468536 h 12319000"/>
              <a:gd name="connsiteX18" fmla="*/ 3175638 w 3949699"/>
              <a:gd name="connsiteY18" fmla="*/ 5744280 h 12319000"/>
              <a:gd name="connsiteX19" fmla="*/ 3175638 w 3949699"/>
              <a:gd name="connsiteY19" fmla="*/ 6783622 h 12319000"/>
              <a:gd name="connsiteX20" fmla="*/ 3433658 w 3949699"/>
              <a:gd name="connsiteY20" fmla="*/ 7144210 h 12319000"/>
              <a:gd name="connsiteX21" fmla="*/ 3135942 w 3949699"/>
              <a:gd name="connsiteY21" fmla="*/ 7441165 h 12319000"/>
              <a:gd name="connsiteX22" fmla="*/ 3135942 w 3949699"/>
              <a:gd name="connsiteY22" fmla="*/ 8119920 h 12319000"/>
              <a:gd name="connsiteX23" fmla="*/ 1945078 w 3949699"/>
              <a:gd name="connsiteY23" fmla="*/ 8480508 h 1231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49699" h="12319000">
                <a:moveTo>
                  <a:pt x="3949699" y="9095630"/>
                </a:moveTo>
                <a:lnTo>
                  <a:pt x="3155790" y="9413796"/>
                </a:lnTo>
                <a:lnTo>
                  <a:pt x="3155790" y="10113762"/>
                </a:lnTo>
                <a:lnTo>
                  <a:pt x="2848150" y="10431928"/>
                </a:lnTo>
                <a:lnTo>
                  <a:pt x="3185561" y="10792516"/>
                </a:lnTo>
                <a:lnTo>
                  <a:pt x="3185561" y="12319000"/>
                </a:lnTo>
                <a:lnTo>
                  <a:pt x="0" y="12319000"/>
                </a:lnTo>
                <a:lnTo>
                  <a:pt x="0" y="0"/>
                </a:lnTo>
                <a:lnTo>
                  <a:pt x="3175638" y="0"/>
                </a:lnTo>
                <a:lnTo>
                  <a:pt x="3175638" y="1756597"/>
                </a:lnTo>
                <a:lnTo>
                  <a:pt x="3433658" y="2159608"/>
                </a:lnTo>
                <a:lnTo>
                  <a:pt x="3195485" y="2498985"/>
                </a:lnTo>
                <a:lnTo>
                  <a:pt x="3195485" y="3156528"/>
                </a:lnTo>
                <a:lnTo>
                  <a:pt x="1974850" y="3474694"/>
                </a:lnTo>
                <a:lnTo>
                  <a:pt x="3939775" y="4195872"/>
                </a:lnTo>
                <a:lnTo>
                  <a:pt x="3165714" y="4450404"/>
                </a:lnTo>
                <a:lnTo>
                  <a:pt x="3165714" y="5150370"/>
                </a:lnTo>
                <a:lnTo>
                  <a:pt x="2867998" y="5468536"/>
                </a:lnTo>
                <a:lnTo>
                  <a:pt x="3175638" y="5744280"/>
                </a:lnTo>
                <a:lnTo>
                  <a:pt x="3175638" y="6783622"/>
                </a:lnTo>
                <a:lnTo>
                  <a:pt x="3433658" y="7144210"/>
                </a:lnTo>
                <a:lnTo>
                  <a:pt x="3135942" y="7441165"/>
                </a:lnTo>
                <a:lnTo>
                  <a:pt x="3135942" y="8119920"/>
                </a:lnTo>
                <a:lnTo>
                  <a:pt x="1945078" y="8480508"/>
                </a:lnTo>
                <a:close/>
              </a:path>
            </a:pathLst>
          </a:custGeom>
          <a:solidFill>
            <a:srgbClr val="C00000">
              <a:alpha val="8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08280" y="1530985"/>
            <a:ext cx="1177734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lang="en-US" altLang="zh-CN" sz="5400" b="1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方正汉真广标简体" panose="02000000000000000000" charset="-122"/>
                <a:sym typeface="+mn-ea"/>
              </a:rPr>
              <a:t> </a:t>
            </a:r>
            <a:r>
              <a:rPr lang="zh-CN" altLang="en-US" sz="5400" b="1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方正汉真广标简体" panose="02000000000000000000" charset="-122"/>
                <a:sym typeface="+mn-ea"/>
              </a:rPr>
              <a:t>四大技术</a:t>
            </a:r>
            <a:r>
              <a:rPr lang="en-US" altLang="zh-CN" sz="5400" b="1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方正汉真广标简体" panose="02000000000000000000" charset="-122"/>
                <a:sym typeface="+mn-ea"/>
              </a:rPr>
              <a:t>-</a:t>
            </a:r>
            <a:r>
              <a:rPr lang="zh-CN" altLang="en-US" sz="5400" b="1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  <a:cs typeface="方正汉真广标简体" panose="02000000000000000000" charset="-122"/>
                <a:sym typeface="+mn-ea"/>
              </a:rPr>
              <a:t>止血、包扎、固定、搬运</a:t>
            </a:r>
          </a:p>
        </p:txBody>
      </p:sp>
      <p:pic>
        <p:nvPicPr>
          <p:cNvPr id="13" name="object 13"/>
          <p:cNvPicPr/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36245" y="3148965"/>
            <a:ext cx="3253740" cy="217805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40480" y="2620645"/>
            <a:ext cx="1809115" cy="270637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19395" y="2824480"/>
            <a:ext cx="3749040" cy="250253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43900" y="2577465"/>
            <a:ext cx="3319145" cy="2749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5040" y="3982085"/>
            <a:ext cx="2202180" cy="184277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2820" y="1797685"/>
            <a:ext cx="2184400" cy="2184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86150" y="1637665"/>
            <a:ext cx="1840865" cy="180784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74165" y="332740"/>
            <a:ext cx="2405380" cy="628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血液概述</a:t>
            </a:r>
          </a:p>
        </p:txBody>
      </p:sp>
      <p:pic>
        <p:nvPicPr>
          <p:cNvPr id="10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84117" y="4204461"/>
            <a:ext cx="1842516" cy="1805939"/>
          </a:xfrm>
          <a:prstGeom prst="rect">
            <a:avLst/>
          </a:prstGeom>
        </p:spPr>
      </p:pic>
      <p:sp>
        <p:nvSpPr>
          <p:cNvPr id="11" name="object 9"/>
          <p:cNvSpPr txBox="1"/>
          <p:nvPr/>
        </p:nvSpPr>
        <p:spPr>
          <a:xfrm>
            <a:off x="3750310" y="4389247"/>
            <a:ext cx="10439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容量</a:t>
            </a:r>
            <a:endParaRPr sz="4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5442458" y="3198952"/>
            <a:ext cx="28784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运输、调节、防御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3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31412" y="2911348"/>
            <a:ext cx="1842516" cy="1807464"/>
          </a:xfrm>
          <a:prstGeom prst="rect">
            <a:avLst/>
          </a:prstGeom>
        </p:spPr>
      </p:pic>
      <p:sp>
        <p:nvSpPr>
          <p:cNvPr id="14" name="object 12"/>
          <p:cNvSpPr txBox="1">
            <a:spLocks noGrp="1"/>
          </p:cNvSpPr>
          <p:nvPr/>
        </p:nvSpPr>
        <p:spPr>
          <a:xfrm>
            <a:off x="3830955" y="1797507"/>
            <a:ext cx="10439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组成</a:t>
            </a:r>
            <a:endParaRPr sz="4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5439283" y="1888870"/>
            <a:ext cx="32353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由血浆和血细胞组成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5442585" y="4569460"/>
            <a:ext cx="633285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约占体重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的8%，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每公斤体重含有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血液60~80ml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3750183" y="3111245"/>
            <a:ext cx="10445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作用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681480" y="329565"/>
            <a:ext cx="212852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 algn="dist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方正汉真广标简体" panose="02000000000000000000" charset="-122"/>
                <a:ea typeface="方正汉真广标简体" panose="02000000000000000000" charset="-122"/>
              </a:rPr>
              <a:t>出血类型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9935" y="1403985"/>
            <a:ext cx="10118090" cy="4923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9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（一）</a:t>
            </a:r>
            <a:r>
              <a:rPr sz="24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按出血部位可分为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内出血和外出血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2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9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（二）、按血管类型：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311150" indent="1077595">
              <a:lnSpc>
                <a:spcPct val="19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1、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动脉出血：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动脉血含氧量高，血液鲜红。一旦动 脉受到损伤，</a:t>
            </a:r>
          </a:p>
          <a:p>
            <a:pPr marL="12700" marR="311150" indent="1077595">
              <a:lnSpc>
                <a:spcPct val="19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出血随心博节律性喷射。</a:t>
            </a:r>
            <a:endParaRPr sz="22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090295">
              <a:lnSpc>
                <a:spcPct val="19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2、</a:t>
            </a:r>
            <a:r>
              <a:rPr sz="2400" b="1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静脉出血：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出血呈涌泉状；静脉血含氧量少，颜色暗红。</a:t>
            </a:r>
            <a:endParaRPr sz="22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indent="1077595">
              <a:lnSpc>
                <a:spcPct val="19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3、</a:t>
            </a:r>
            <a:r>
              <a:rPr sz="2400" b="1" dirty="0">
                <a:solidFill>
                  <a:srgbClr val="4F81B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毛细血管出血：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任何出血都包括毛细血管出血，血色鲜红，</a:t>
            </a:r>
          </a:p>
          <a:p>
            <a:pPr marL="12700" marR="5080" indent="1077595">
              <a:lnSpc>
                <a:spcPct val="19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一般出血量不大。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641601" y="326898"/>
            <a:ext cx="27698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失</a:t>
            </a:r>
            <a:r>
              <a:rPr spc="-5" dirty="0"/>
              <a:t>血</a:t>
            </a:r>
            <a:r>
              <a:rPr dirty="0"/>
              <a:t>量与症状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56920" y="1409065"/>
          <a:ext cx="10112375" cy="4477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6390"/>
                <a:gridCol w="3460115"/>
                <a:gridCol w="5055870"/>
              </a:tblGrid>
              <a:tr h="713740">
                <a:tc>
                  <a:txBody>
                    <a:bodyPr/>
                    <a:lstStyle/>
                    <a:p>
                      <a:pPr marL="352425"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程度</a:t>
                      </a:r>
                      <a:endParaRPr sz="24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2384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失血量</a:t>
                      </a:r>
                      <a:endParaRPr sz="24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2384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症状</a:t>
                      </a:r>
                      <a:endParaRPr sz="24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2384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1254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3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3970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轻度失血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dirty="0">
                          <a:latin typeface="Calibri" panose="020F0502020204030204"/>
                          <a:cs typeface="Calibri" panose="020F0502020204030204"/>
                        </a:rPr>
                        <a:t>≤20%</a:t>
                      </a:r>
                      <a:endParaRPr sz="20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（约</a:t>
                      </a:r>
                      <a:r>
                        <a:rPr sz="2000" b="1" dirty="0">
                          <a:latin typeface="Calibri" panose="020F0502020204030204"/>
                          <a:cs typeface="Calibri" panose="020F0502020204030204"/>
                        </a:rPr>
                        <a:t>800</a:t>
                      </a: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毫升）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048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7490" algn="ctr">
                        <a:lnSpc>
                          <a:spcPct val="97000"/>
                        </a:lnSpc>
                        <a:spcBef>
                          <a:spcPts val="505"/>
                        </a:spcBef>
                      </a:pP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可出现轻度休克症状，口渴</a:t>
                      </a:r>
                      <a:r>
                        <a:rPr sz="2000" b="1" spc="-10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、</a:t>
                      </a: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面色 </a:t>
                      </a:r>
                      <a:r>
                        <a:rPr sz="2000" b="1" spc="10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苍白、出冷汗、手足湿冷，</a:t>
                      </a: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脉</a:t>
                      </a:r>
                      <a:r>
                        <a:rPr sz="2000" b="1" spc="10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搏快 </a:t>
                      </a: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而弱，可达每分</a:t>
                      </a:r>
                      <a:r>
                        <a:rPr sz="2000" b="1" spc="10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钟</a:t>
                      </a:r>
                      <a:r>
                        <a:rPr sz="2000" b="1" dirty="0">
                          <a:latin typeface="Calibri" panose="020F0502020204030204"/>
                          <a:cs typeface="Calibri" panose="020F0502020204030204"/>
                        </a:rPr>
                        <a:t>100</a:t>
                      </a: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次</a:t>
                      </a:r>
                      <a:r>
                        <a:rPr sz="2000" b="1" spc="-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以上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413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1254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3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3970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中度失血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dirty="0">
                          <a:latin typeface="Calibri" panose="020F0502020204030204"/>
                          <a:cs typeface="Calibri" panose="020F0502020204030204"/>
                        </a:rPr>
                        <a:t>20%~40%</a:t>
                      </a:r>
                      <a:endParaRPr sz="20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（约</a:t>
                      </a:r>
                      <a:r>
                        <a:rPr sz="2000" b="1" dirty="0">
                          <a:latin typeface="Calibri" panose="020F0502020204030204"/>
                          <a:cs typeface="Calibri" panose="020F0502020204030204"/>
                        </a:rPr>
                        <a:t>800~1600</a:t>
                      </a: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毫升）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2984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09855" algn="ctr">
                        <a:lnSpc>
                          <a:spcPct val="97000"/>
                        </a:lnSpc>
                        <a:spcBef>
                          <a:spcPts val="505"/>
                        </a:spcBef>
                      </a:pP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可出现中度休克症状，呼吸</a:t>
                      </a:r>
                      <a:r>
                        <a:rPr sz="2000" b="1" spc="-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急</a:t>
                      </a: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促、 </a:t>
                      </a: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烦躁不安、脉搏可达每分</a:t>
                      </a: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钟</a:t>
                      </a:r>
                      <a:r>
                        <a:rPr sz="2000" b="1" spc="-5" dirty="0">
                          <a:latin typeface="Calibri" panose="020F0502020204030204"/>
                          <a:cs typeface="Calibri" panose="020F0502020204030204"/>
                        </a:rPr>
                        <a:t>100</a:t>
                      </a:r>
                      <a:r>
                        <a:rPr sz="2000" b="1" spc="-10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次以 </a:t>
                      </a:r>
                      <a:r>
                        <a:rPr sz="2000" b="1" spc="-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上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413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  <a:tr h="12541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3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144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重度失血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81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b="1" dirty="0">
                          <a:latin typeface="Calibri" panose="020F0502020204030204"/>
                          <a:cs typeface="Calibri" panose="020F0502020204030204"/>
                        </a:rPr>
                        <a:t>40%</a:t>
                      </a: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或以上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（约</a:t>
                      </a:r>
                      <a:r>
                        <a:rPr sz="2000" b="1" dirty="0">
                          <a:latin typeface="Calibri" panose="020F0502020204030204"/>
                          <a:cs typeface="Calibri" panose="020F0502020204030204"/>
                        </a:rPr>
                        <a:t>2000</a:t>
                      </a: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毫</a:t>
                      </a:r>
                      <a:r>
                        <a:rPr sz="2000" b="1" spc="-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升</a:t>
                      </a:r>
                      <a:r>
                        <a:rPr sz="2000" b="1" spc="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以上</a:t>
                      </a:r>
                      <a:r>
                        <a:rPr sz="2000" b="1" spc="-5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3492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7490" algn="ctr">
                        <a:lnSpc>
                          <a:spcPct val="97000"/>
                        </a:lnSpc>
                        <a:spcBef>
                          <a:spcPts val="510"/>
                        </a:spcBef>
                      </a:pPr>
                      <a:r>
                        <a:rPr sz="2000" b="1" spc="10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可出现重度失血性休克症状</a:t>
                      </a: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sz="2000" b="1" spc="10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表情 淡漠、脉搏细、弱或摸不到</a:t>
                      </a: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sz="2000" b="1" spc="10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血压 </a:t>
                      </a:r>
                      <a:r>
                        <a:rPr sz="2000" b="1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测不清，随时可能危及生命</a:t>
                      </a:r>
                      <a:endParaRPr sz="200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4769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 flipH="1">
            <a:off x="633095" y="1715770"/>
            <a:ext cx="76200" cy="4287520"/>
          </a:xfrm>
          <a:custGeom>
            <a:avLst/>
            <a:gdLst/>
            <a:ahLst/>
            <a:cxnLst/>
            <a:rect l="l" t="t" r="r" b="b"/>
            <a:pathLst>
              <a:path h="3426460">
                <a:moveTo>
                  <a:pt x="0" y="0"/>
                </a:moveTo>
                <a:lnTo>
                  <a:pt x="0" y="3426282"/>
                </a:lnTo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2495" y="1673860"/>
            <a:ext cx="3168650" cy="137985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99210" y="1924685"/>
            <a:ext cx="2413000" cy="565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指压止血法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912495" y="2737485"/>
            <a:ext cx="3177540" cy="3404870"/>
            <a:chOff x="1595627" y="3020567"/>
            <a:chExt cx="3177540" cy="21399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5627" y="3020567"/>
              <a:ext cx="3166872" cy="8686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7819" y="4291583"/>
              <a:ext cx="3162300" cy="86868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04771" y="3643883"/>
              <a:ext cx="3168395" cy="867156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/>
        </p:nvSpPr>
        <p:spPr>
          <a:xfrm>
            <a:off x="1562938" y="309625"/>
            <a:ext cx="3225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创伤出血与止血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42035" y="2769235"/>
            <a:ext cx="3036570" cy="3042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0160" algn="ctr">
              <a:lnSpc>
                <a:spcPct val="19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直接压迫止血法 </a:t>
            </a:r>
            <a:r>
              <a:rPr sz="32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加压包扎止血法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algn="ctr">
              <a:lnSpc>
                <a:spcPct val="190000"/>
              </a:lnSpc>
              <a:spcBef>
                <a:spcPts val="1745"/>
              </a:spcBef>
            </a:pPr>
            <a:r>
              <a:rPr sz="32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止血带止血法</a:t>
            </a: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28405" y="3752050"/>
            <a:ext cx="1351915" cy="245046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00625" y="1012190"/>
            <a:ext cx="1743075" cy="261175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93685" y="950595"/>
            <a:ext cx="2221865" cy="251333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293995" y="3672840"/>
            <a:ext cx="2214880" cy="26085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/>
          <p:nvPr/>
        </p:nvSpPr>
        <p:spPr>
          <a:xfrm>
            <a:off x="819150" y="2054225"/>
            <a:ext cx="5488940" cy="34245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715" indent="478790">
              <a:lnSpc>
                <a:spcPct val="180000"/>
              </a:lnSpc>
              <a:spcBef>
                <a:spcPts val="28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原理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拇指压住出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血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的动脉 血管上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方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（近心端）</a:t>
            </a:r>
            <a:r>
              <a:rPr sz="2400" b="1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使血管被 压闭住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中断或减缓血液流动从 而达到止血目的。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80000"/>
              </a:lnSpc>
              <a:spcBef>
                <a:spcPts val="53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操作要点：食指寻找，拇指按压 用法：仅适用于头部以及四肢，短时间止血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object 3"/>
          <p:cNvSpPr txBox="1">
            <a:spLocks noGrp="1"/>
          </p:cNvSpPr>
          <p:nvPr/>
        </p:nvSpPr>
        <p:spPr>
          <a:xfrm>
            <a:off x="1592300" y="316103"/>
            <a:ext cx="50584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</a:rPr>
              <a:t>指压止血法（临时止血）</a:t>
            </a:r>
          </a:p>
        </p:txBody>
      </p:sp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37579" y="1639531"/>
            <a:ext cx="4860035" cy="38202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2601595" y="1174750"/>
            <a:ext cx="214884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dirty="0">
                <a:solidFill>
                  <a:srgbClr val="FF0000"/>
                </a:solidFill>
              </a:rPr>
              <a:t>一场战争</a:t>
            </a:r>
          </a:p>
        </p:txBody>
      </p:sp>
      <p:pic>
        <p:nvPicPr>
          <p:cNvPr id="3" name="object 4"/>
          <p:cNvPicPr/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860221" y="1978507"/>
            <a:ext cx="5630418" cy="4219956"/>
          </a:xfrm>
          <a:prstGeom prst="rect">
            <a:avLst/>
          </a:prstGeom>
        </p:spPr>
      </p:pic>
      <p:sp>
        <p:nvSpPr>
          <p:cNvPr id="6" name="object 3"/>
          <p:cNvSpPr txBox="1"/>
          <p:nvPr/>
        </p:nvSpPr>
        <p:spPr>
          <a:xfrm>
            <a:off x="6710045" y="2543175"/>
            <a:ext cx="4798695" cy="309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索尔弗利诺战役：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latin typeface="Calibri" panose="020F0502020204030204"/>
                <a:cs typeface="Calibri" panose="020F0502020204030204"/>
              </a:rPr>
              <a:t>1859</a:t>
            </a:r>
            <a:r>
              <a:rPr sz="28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sz="2800" b="1" dirty="0">
                <a:latin typeface="Calibri" panose="020F0502020204030204"/>
                <a:cs typeface="Calibri" panose="020F0502020204030204"/>
              </a:rPr>
              <a:t>6</a:t>
            </a:r>
            <a:r>
              <a:rPr sz="2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sz="2800" b="1" dirty="0">
                <a:latin typeface="Calibri" panose="020F0502020204030204"/>
                <a:cs typeface="Calibri" panose="020F0502020204030204"/>
              </a:rPr>
              <a:t>2</a:t>
            </a:r>
            <a:r>
              <a:rPr sz="2800" b="1" spc="-10" dirty="0">
                <a:latin typeface="Calibri" panose="020F0502020204030204"/>
                <a:cs typeface="Calibri" panose="020F0502020204030204"/>
              </a:rPr>
              <a:t>4</a:t>
            </a: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日</a:t>
            </a: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奥</a:t>
            </a: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地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</a:pPr>
            <a:r>
              <a:rPr sz="28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利陆军与法国</a:t>
            </a:r>
            <a:r>
              <a:rPr sz="2800" b="1" spc="-5" dirty="0">
                <a:latin typeface="Calibri" panose="020F0502020204030204"/>
                <a:cs typeface="Calibri" panose="020F0502020204030204"/>
              </a:rPr>
              <a:t>--</a:t>
            </a:r>
            <a:r>
              <a:rPr sz="28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撒丁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147955" algn="just">
              <a:lnSpc>
                <a:spcPct val="98000"/>
              </a:lnSpc>
              <a:spcBef>
                <a:spcPts val="205"/>
              </a:spcBef>
            </a:pPr>
            <a:r>
              <a:rPr sz="28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（意大利邦国之一） 联军</a:t>
            </a:r>
            <a:r>
              <a:rPr sz="2800" b="1" dirty="0">
                <a:latin typeface="Calibri" panose="020F0502020204030204"/>
                <a:cs typeface="Calibri" panose="020F0502020204030204"/>
              </a:rPr>
              <a:t>3</a:t>
            </a:r>
            <a:r>
              <a:rPr sz="2800" b="1" spc="5" dirty="0">
                <a:latin typeface="Calibri" panose="020F0502020204030204"/>
                <a:cs typeface="Calibri" panose="020F0502020204030204"/>
              </a:rPr>
              <a:t>0</a:t>
            </a:r>
            <a:r>
              <a:rPr sz="28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多万人激战于 </a:t>
            </a: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意大利北部一个叫索 </a:t>
            </a:r>
            <a:r>
              <a:rPr sz="28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尔弗利诺的村庄。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578355" y="358724"/>
            <a:ext cx="55118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直接压迫止血法（最直接）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770" y="1838325"/>
            <a:ext cx="5307965" cy="335534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indent="284480" algn="just">
              <a:lnSpc>
                <a:spcPct val="150000"/>
              </a:lnSpc>
              <a:spcBef>
                <a:spcPts val="255"/>
              </a:spcBef>
            </a:pPr>
            <a:r>
              <a:rPr sz="24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直接压迫止血法：是最直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接、最快速、有效、安全的</a:t>
            </a:r>
            <a:r>
              <a:rPr sz="24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止血法，可用于大部分外出血止血。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indent="284480" algn="just">
              <a:lnSpc>
                <a:spcPct val="15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用法：检查伤口无异物， </a:t>
            </a:r>
            <a:r>
              <a:rPr sz="24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将干净的纱布或手帕作为敷料覆盖在伤口上，用手直接压迫止血。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05424" y="1242517"/>
            <a:ext cx="5940171" cy="4373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519936" y="371805"/>
            <a:ext cx="55124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加压包扎止血</a:t>
            </a:r>
            <a:r>
              <a:rPr dirty="0">
                <a:solidFill>
                  <a:srgbClr val="FF0000"/>
                </a:solidFill>
              </a:rPr>
              <a:t>法</a:t>
            </a:r>
            <a:r>
              <a:rPr spc="-5" dirty="0">
                <a:solidFill>
                  <a:srgbClr val="FF0000"/>
                </a:solidFill>
              </a:rPr>
              <a:t>（最常用）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1655" y="5064760"/>
            <a:ext cx="11109325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275" algn="ctr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在直接压迫止血的同时，可再用三角巾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或绷带加压包扎止血。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270" y="1665605"/>
            <a:ext cx="3860165" cy="276479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9960" y="1465580"/>
            <a:ext cx="3542665" cy="2964815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60895" y="1247140"/>
            <a:ext cx="3716020" cy="3183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>
            <a:spLocks noGrp="1"/>
          </p:cNvSpPr>
          <p:nvPr/>
        </p:nvSpPr>
        <p:spPr>
          <a:xfrm>
            <a:off x="1521333" y="348056"/>
            <a:ext cx="64293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止血带止血</a:t>
            </a:r>
            <a:r>
              <a:rPr spc="-15" dirty="0"/>
              <a:t>法</a:t>
            </a:r>
            <a:r>
              <a:rPr dirty="0">
                <a:solidFill>
                  <a:srgbClr val="FF0000"/>
                </a:solidFill>
              </a:rPr>
              <a:t>（最危险、慎用）</a:t>
            </a:r>
          </a:p>
        </p:txBody>
      </p:sp>
      <p:pic>
        <p:nvPicPr>
          <p:cNvPr id="1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09259" y="6181344"/>
            <a:ext cx="2173224" cy="576072"/>
          </a:xfrm>
          <a:prstGeom prst="rect">
            <a:avLst/>
          </a:prstGeom>
        </p:spPr>
      </p:pic>
      <p:sp>
        <p:nvSpPr>
          <p:cNvPr id="16" name="object 5"/>
          <p:cNvSpPr txBox="1"/>
          <p:nvPr/>
        </p:nvSpPr>
        <p:spPr>
          <a:xfrm>
            <a:off x="1521409" y="1256029"/>
            <a:ext cx="7952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四肢大血管损伤，直接压迫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无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法止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血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或其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他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方法也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无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法止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血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时可使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用。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9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5878" y="2036406"/>
            <a:ext cx="2809875" cy="3907663"/>
          </a:xfrm>
          <a:prstGeom prst="rect">
            <a:avLst/>
          </a:prstGeom>
        </p:spPr>
      </p:pic>
      <p:pic>
        <p:nvPicPr>
          <p:cNvPr id="20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08754" y="2365108"/>
            <a:ext cx="2362707" cy="3578605"/>
          </a:xfrm>
          <a:prstGeom prst="rect">
            <a:avLst/>
          </a:prstGeom>
        </p:spPr>
      </p:pic>
      <p:pic>
        <p:nvPicPr>
          <p:cNvPr id="21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47634" y="2036203"/>
            <a:ext cx="2178304" cy="39397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>
            <a:spLocks noGrp="1"/>
          </p:cNvSpPr>
          <p:nvPr/>
        </p:nvSpPr>
        <p:spPr>
          <a:xfrm>
            <a:off x="1511172" y="344551"/>
            <a:ext cx="4600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</a:rPr>
              <a:t>止血带止血法注意事项</a:t>
            </a:r>
          </a:p>
        </p:txBody>
      </p:sp>
      <p:sp>
        <p:nvSpPr>
          <p:cNvPr id="14" name="object 3"/>
          <p:cNvSpPr txBox="1"/>
          <p:nvPr/>
        </p:nvSpPr>
        <p:spPr>
          <a:xfrm>
            <a:off x="1033780" y="1595755"/>
            <a:ext cx="9806940" cy="4452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240000"/>
              </a:lnSpc>
              <a:spcBef>
                <a:spcPts val="105"/>
              </a:spcBef>
              <a:buFont typeface="Wingdings" panose="05000000000000000000"/>
              <a:buChar char=""/>
              <a:tabLst>
                <a:tab pos="299720" algn="l"/>
              </a:tabLst>
            </a:pP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不可直接结扎在皮肤上，应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先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用平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整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衬垫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垫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好再结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扎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止血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带。</a:t>
            </a:r>
            <a:endParaRPr sz="18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9085" indent="-287020">
              <a:lnSpc>
                <a:spcPct val="240000"/>
              </a:lnSpc>
              <a:buFont typeface="Wingdings" panose="05000000000000000000"/>
              <a:buChar char=""/>
              <a:tabLst>
                <a:tab pos="299720" algn="l"/>
              </a:tabLst>
            </a:pP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近心端结扎，上肢结扎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在</a:t>
            </a:r>
            <a:r>
              <a:rPr sz="20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上</a:t>
            </a:r>
            <a:r>
              <a:rPr sz="20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臂</a:t>
            </a:r>
            <a:r>
              <a:rPr sz="20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上</a:t>
            </a:r>
            <a:r>
              <a:rPr sz="2000" b="1" spc="-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1</a:t>
            </a:r>
            <a:r>
              <a:rPr sz="2000" b="1" spc="-5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sz="2000" b="1" spc="-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，下</a:t>
            </a: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肢结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扎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在</a:t>
            </a:r>
            <a:r>
              <a:rPr sz="20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大腿</a:t>
            </a:r>
            <a:r>
              <a:rPr sz="20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中</a:t>
            </a:r>
            <a:r>
              <a:rPr sz="20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上段</a:t>
            </a:r>
            <a:r>
              <a:rPr sz="20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18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9085" indent="-287020">
              <a:lnSpc>
                <a:spcPct val="240000"/>
              </a:lnSpc>
              <a:buFont typeface="Wingdings" panose="05000000000000000000"/>
              <a:buChar char=""/>
              <a:tabLst>
                <a:tab pos="299720" algn="l"/>
              </a:tabLst>
            </a:pP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松紧适宜，以伤口停止出血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为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度。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240000"/>
              </a:lnSpc>
              <a:spcBef>
                <a:spcPts val="30"/>
              </a:spcBef>
              <a:buFont typeface="Wingdings" panose="05000000000000000000"/>
              <a:buChar char=""/>
            </a:pP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记录时间，精确到分；一般</a:t>
            </a:r>
            <a:r>
              <a:rPr sz="20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不</a:t>
            </a: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超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过</a:t>
            </a:r>
            <a:r>
              <a:rPr sz="20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两</a:t>
            </a:r>
            <a:r>
              <a:rPr sz="20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个小</a:t>
            </a:r>
            <a:r>
              <a:rPr sz="20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，每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隔</a:t>
            </a:r>
            <a:r>
              <a:rPr sz="2000" b="1" spc="-135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40-50</a:t>
            </a:r>
            <a:r>
              <a:rPr sz="20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分钟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或（远端肢体表凉）</a:t>
            </a:r>
          </a:p>
          <a:p>
            <a:pPr indent="0">
              <a:lnSpc>
                <a:spcPct val="240000"/>
              </a:lnSpc>
              <a:spcBef>
                <a:spcPts val="30"/>
              </a:spcBef>
              <a:buFont typeface="Wingdings" panose="05000000000000000000"/>
              <a:buNone/>
            </a:pP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  应松解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一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次</a:t>
            </a:r>
            <a:r>
              <a:rPr sz="2000" b="1" spc="10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每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次松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解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时间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为</a:t>
            </a:r>
            <a:r>
              <a:rPr sz="2000" b="1" spc="-20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3-5</a:t>
            </a:r>
            <a:r>
              <a:rPr sz="2000" b="1" spc="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分钟。</a:t>
            </a:r>
            <a:endParaRPr sz="15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9085" indent="-287020">
              <a:lnSpc>
                <a:spcPct val="240000"/>
              </a:lnSpc>
              <a:buFont typeface="Wingdings" panose="05000000000000000000"/>
              <a:buChar char=""/>
              <a:tabLst>
                <a:tab pos="299720" algn="l"/>
              </a:tabLst>
            </a:pP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禁止使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用</a:t>
            </a:r>
            <a:r>
              <a:rPr sz="20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铁丝、</a:t>
            </a:r>
            <a:r>
              <a:rPr sz="2000" b="1" spc="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</a:t>
            </a:r>
            <a:r>
              <a:rPr sz="20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线、</a:t>
            </a:r>
            <a:r>
              <a:rPr sz="20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绳索</a:t>
            </a: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等缺乏弹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性的材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料</a:t>
            </a: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用作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止血带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使</a:t>
            </a: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用</a:t>
            </a:r>
            <a:r>
              <a:rPr sz="20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591309" y="362331"/>
            <a:ext cx="2768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现场包扎技术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2873" y="2375534"/>
            <a:ext cx="165353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包扎目的</a:t>
            </a:r>
            <a:endParaRPr sz="32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694431" y="1795145"/>
            <a:ext cx="6746875" cy="1755775"/>
            <a:chOff x="2397251" y="2400300"/>
            <a:chExt cx="6746875" cy="17557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97251" y="2616708"/>
              <a:ext cx="437388" cy="12771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23971" y="2400300"/>
              <a:ext cx="6320027" cy="175564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408680" y="2097023"/>
            <a:ext cx="5780405" cy="101917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299085" marR="5080" indent="-287020">
              <a:lnSpc>
                <a:spcPts val="3860"/>
              </a:lnSpc>
              <a:spcBef>
                <a:spcPts val="310"/>
              </a:spcBef>
              <a:buFont typeface="Calibri" panose="020F0502020204030204"/>
              <a:buChar char="•"/>
              <a:tabLst>
                <a:tab pos="299720" algn="l"/>
              </a:tabLst>
            </a:pPr>
            <a:r>
              <a:rPr sz="33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保护伤口、防止感染、减少 出血、预防休克、利于转运。</a:t>
            </a:r>
            <a:endParaRPr sz="33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2873" y="4199458"/>
            <a:ext cx="165353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包扎要求</a:t>
            </a:r>
            <a:endParaRPr sz="32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694431" y="3527933"/>
            <a:ext cx="6376670" cy="2018030"/>
            <a:chOff x="2397251" y="4133088"/>
            <a:chExt cx="6376670" cy="201803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97251" y="4191000"/>
              <a:ext cx="437388" cy="17754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23971" y="4133088"/>
              <a:ext cx="5949696" cy="201777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408680" y="3675583"/>
            <a:ext cx="5360670" cy="15093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9085" marR="5080" indent="-287020" algn="just">
              <a:lnSpc>
                <a:spcPct val="98000"/>
              </a:lnSpc>
              <a:spcBef>
                <a:spcPts val="200"/>
              </a:spcBef>
              <a:buFont typeface="Calibri" panose="020F0502020204030204"/>
              <a:buChar char="•"/>
              <a:tabLst>
                <a:tab pos="299720" algn="l"/>
              </a:tabLst>
            </a:pPr>
            <a:r>
              <a:rPr sz="33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动</a:t>
            </a:r>
            <a:r>
              <a:rPr sz="33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作</a:t>
            </a:r>
            <a:r>
              <a:rPr sz="3300" b="1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轻、快、准、牢</a:t>
            </a:r>
            <a:r>
              <a:rPr sz="33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r>
              <a:rPr sz="3300" b="1" spc="-5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包扎 部位要严密、牢靠；包扎前 </a:t>
            </a:r>
            <a:r>
              <a:rPr sz="3300" b="1" spc="-10" dirty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伤口上一定要加盖敷料。</a:t>
            </a:r>
            <a:endParaRPr sz="33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424180" y="1390650"/>
            <a:ext cx="285877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头部帽式包扎</a:t>
            </a: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4180" y="1957070"/>
            <a:ext cx="2573655" cy="4048125"/>
          </a:xfrm>
          <a:prstGeom prst="rect">
            <a:avLst/>
          </a:prstGeom>
        </p:spPr>
      </p:pic>
      <p:sp>
        <p:nvSpPr>
          <p:cNvPr id="5" name="object 2"/>
          <p:cNvSpPr txBox="1">
            <a:spLocks noGrp="1"/>
          </p:cNvSpPr>
          <p:nvPr/>
        </p:nvSpPr>
        <p:spPr>
          <a:xfrm>
            <a:off x="3970528" y="1383030"/>
            <a:ext cx="186334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dirty="0"/>
              <a:t>单肩包扎</a:t>
            </a:r>
          </a:p>
        </p:txBody>
      </p:sp>
      <p:pic>
        <p:nvPicPr>
          <p:cNvPr id="8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97835" y="2688590"/>
            <a:ext cx="3086100" cy="3316605"/>
          </a:xfrm>
          <a:prstGeom prst="rect">
            <a:avLst/>
          </a:prstGeom>
        </p:spPr>
      </p:pic>
      <p:sp>
        <p:nvSpPr>
          <p:cNvPr id="9" name="object 2"/>
          <p:cNvSpPr txBox="1">
            <a:spLocks noGrp="1"/>
          </p:cNvSpPr>
          <p:nvPr/>
        </p:nvSpPr>
        <p:spPr>
          <a:xfrm>
            <a:off x="6682105" y="1382090"/>
            <a:ext cx="18542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双肩包扎</a:t>
            </a:r>
          </a:p>
        </p:txBody>
      </p:sp>
      <p:pic>
        <p:nvPicPr>
          <p:cNvPr id="10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13400" y="2689225"/>
            <a:ext cx="3992245" cy="3315970"/>
          </a:xfrm>
          <a:prstGeom prst="round2DiagRect">
            <a:avLst/>
          </a:prstGeom>
        </p:spPr>
      </p:pic>
      <p:sp>
        <p:nvSpPr>
          <p:cNvPr id="11" name="object 2"/>
          <p:cNvSpPr txBox="1">
            <a:spLocks noGrp="1"/>
          </p:cNvSpPr>
          <p:nvPr/>
        </p:nvSpPr>
        <p:spPr>
          <a:xfrm>
            <a:off x="9275495" y="1390726"/>
            <a:ext cx="18542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双胸包扎</a:t>
            </a:r>
          </a:p>
        </p:txBody>
      </p:sp>
      <p:pic>
        <p:nvPicPr>
          <p:cNvPr id="12" name="object 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12480" y="2209165"/>
            <a:ext cx="3779520" cy="3796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778382" y="1428749"/>
            <a:ext cx="2311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全手臂包扎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492760" y="2195830"/>
            <a:ext cx="3454400" cy="3427730"/>
          </a:xfrm>
          <a:prstGeom prst="rect">
            <a:avLst/>
          </a:prstGeom>
        </p:spPr>
      </p:pic>
      <p:sp>
        <p:nvSpPr>
          <p:cNvPr id="6" name="object 2"/>
          <p:cNvSpPr txBox="1">
            <a:spLocks noGrp="1"/>
          </p:cNvSpPr>
          <p:nvPr/>
        </p:nvSpPr>
        <p:spPr>
          <a:xfrm>
            <a:off x="4811649" y="1428749"/>
            <a:ext cx="1854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绷带包扎</a:t>
            </a:r>
          </a:p>
        </p:txBody>
      </p:sp>
      <p:sp>
        <p:nvSpPr>
          <p:cNvPr id="7" name="object 3"/>
          <p:cNvSpPr txBox="1"/>
          <p:nvPr/>
        </p:nvSpPr>
        <p:spPr>
          <a:xfrm>
            <a:off x="5113832" y="5809792"/>
            <a:ext cx="1250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螺旋包扎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8559037" y="5809792"/>
            <a:ext cx="1863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螺旋反折包扎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9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39305" y="2514600"/>
            <a:ext cx="3534410" cy="3068955"/>
          </a:xfrm>
          <a:prstGeom prst="rect">
            <a:avLst/>
          </a:prstGeom>
        </p:spPr>
      </p:pic>
      <p:pic>
        <p:nvPicPr>
          <p:cNvPr id="10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10405" y="2514600"/>
            <a:ext cx="2456180" cy="3098165"/>
          </a:xfrm>
          <a:prstGeom prst="rect">
            <a:avLst/>
          </a:prstGeom>
        </p:spPr>
      </p:pic>
      <p:sp>
        <p:nvSpPr>
          <p:cNvPr id="11" name="object 7"/>
          <p:cNvSpPr txBox="1"/>
          <p:nvPr/>
        </p:nvSpPr>
        <p:spPr>
          <a:xfrm>
            <a:off x="6666102" y="1530845"/>
            <a:ext cx="3416300" cy="369570"/>
          </a:xfrm>
          <a:prstGeom prst="rect">
            <a:avLst/>
          </a:prstGeom>
          <a:ln w="25400">
            <a:solidFill>
              <a:srgbClr val="C0504D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0"/>
              </a:spcBef>
            </a:pP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注意：需从远心端向近心端缠绕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>
            <a:spLocks noGrp="1"/>
          </p:cNvSpPr>
          <p:nvPr/>
        </p:nvSpPr>
        <p:spPr>
          <a:xfrm>
            <a:off x="1521967" y="353059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骨折固定</a:t>
            </a:r>
          </a:p>
        </p:txBody>
      </p:sp>
      <p:grpSp>
        <p:nvGrpSpPr>
          <p:cNvPr id="4" name="object 3"/>
          <p:cNvGrpSpPr/>
          <p:nvPr/>
        </p:nvGrpSpPr>
        <p:grpSpPr>
          <a:xfrm>
            <a:off x="1315720" y="1750060"/>
            <a:ext cx="2597785" cy="4523740"/>
            <a:chOff x="490727" y="2170938"/>
            <a:chExt cx="2304415" cy="3809365"/>
          </a:xfrm>
        </p:grpSpPr>
        <p:pic>
          <p:nvPicPr>
            <p:cNvPr id="12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0727" y="4087367"/>
              <a:ext cx="2304288" cy="1892808"/>
            </a:xfrm>
            <a:prstGeom prst="rect">
              <a:avLst/>
            </a:prstGeom>
          </p:spPr>
        </p:pic>
        <p:pic>
          <p:nvPicPr>
            <p:cNvPr id="13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037" y="2170938"/>
              <a:ext cx="2286000" cy="1874520"/>
            </a:xfrm>
            <a:prstGeom prst="rect">
              <a:avLst/>
            </a:prstGeom>
          </p:spPr>
        </p:pic>
      </p:grpSp>
      <p:sp>
        <p:nvSpPr>
          <p:cNvPr id="14" name="object 6"/>
          <p:cNvSpPr txBox="1"/>
          <p:nvPr/>
        </p:nvSpPr>
        <p:spPr>
          <a:xfrm>
            <a:off x="4634865" y="1241425"/>
            <a:ext cx="7065645" cy="522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46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固定的目的：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46000"/>
              </a:lnSpc>
              <a:spcBef>
                <a:spcPts val="15"/>
              </a:spcBef>
              <a:buFont typeface="Wingdings" panose="05000000000000000000"/>
              <a:buChar char=""/>
              <a:tabLst>
                <a:tab pos="355600" algn="l"/>
              </a:tabLst>
            </a:pP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制动、减少伤员疼痛。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46000"/>
              </a:lnSpc>
              <a:buFont typeface="Wingdings" panose="05000000000000000000"/>
              <a:buChar char=""/>
              <a:tabLst>
                <a:tab pos="355600" algn="l"/>
              </a:tabLst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避免损伤周围组织、神经、血管。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46000"/>
              </a:lnSpc>
              <a:spcBef>
                <a:spcPts val="5"/>
              </a:spcBef>
              <a:buFont typeface="Wingdings" panose="05000000000000000000"/>
              <a:buChar char=""/>
              <a:tabLst>
                <a:tab pos="355600" algn="l"/>
              </a:tabLst>
            </a:pP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减少出血和肿胀。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46000"/>
              </a:lnSpc>
              <a:buFont typeface="Wingdings" panose="05000000000000000000"/>
              <a:buChar char=""/>
              <a:tabLst>
                <a:tab pos="355600" algn="l"/>
              </a:tabLst>
            </a:pP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防止闭合性骨折转化为开放性骨折。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46000"/>
              </a:lnSpc>
              <a:buFont typeface="Wingdings" panose="05000000000000000000"/>
              <a:buChar char=""/>
              <a:tabLst>
                <a:tab pos="355600" algn="l"/>
              </a:tabLst>
            </a:pPr>
            <a:r>
              <a:rPr sz="2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便于伤员运送。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46000"/>
              </a:lnSpc>
              <a:spcBef>
                <a:spcPts val="5"/>
              </a:spcBef>
            </a:pPr>
            <a:r>
              <a:rPr sz="32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骨折判断：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2900">
              <a:lnSpc>
                <a:spcPct val="146000"/>
              </a:lnSpc>
              <a:buFont typeface="Wingdings" panose="05000000000000000000"/>
              <a:buChar char=""/>
              <a:tabLst>
                <a:tab pos="355600" algn="l"/>
              </a:tabLst>
            </a:pP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疼痛、肿胀或瘀斑、功能障碍、畸形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623440" y="339090"/>
            <a:ext cx="1854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固</a:t>
            </a:r>
            <a:r>
              <a:rPr spc="-5" dirty="0"/>
              <a:t>定</a:t>
            </a:r>
            <a:r>
              <a:rPr dirty="0"/>
              <a:t>原则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9635" y="1403350"/>
            <a:ext cx="9676130" cy="4407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70000"/>
              </a:lnSpc>
              <a:spcBef>
                <a:spcPts val="100"/>
              </a:spcBef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1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、检查伤员意识、呼吸、脉搏，并处理严重出血。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70000"/>
              </a:lnSpc>
            </a:pPr>
            <a:r>
              <a:rPr sz="2400" b="1" spc="-10" dirty="0">
                <a:latin typeface="Calibri" panose="020F0502020204030204"/>
                <a:cs typeface="Calibri" panose="020F0502020204030204"/>
              </a:rPr>
              <a:t>2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、夹板和皮肤、关节、骨突出部位之间加衬垫。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70000"/>
              </a:lnSpc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3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、夹板长度应超过骨折处的上下关节。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70000"/>
              </a:lnSpc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4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、伤员体位呈功能体位，上肢为曲肘、下肢呈伸直位。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311150">
              <a:lnSpc>
                <a:spcPct val="170000"/>
              </a:lnSpc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5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、开放性骨折现场不冲洗、不涂药，应先止血、包扎 再固定。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310515">
              <a:lnSpc>
                <a:spcPct val="170000"/>
              </a:lnSpc>
              <a:spcBef>
                <a:spcPts val="5"/>
              </a:spcBef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6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、现场骨折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不允许复位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，骨折端暴露时不要拉动、不 要送回体内。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70000"/>
              </a:lnSpc>
            </a:pPr>
            <a:r>
              <a:rPr sz="2400" b="1" spc="-10" dirty="0">
                <a:latin typeface="Calibri" panose="020F0502020204030204"/>
                <a:cs typeface="Calibri" panose="020F0502020204030204"/>
              </a:rPr>
              <a:t>7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、暴露肢体末端以便观察末梢循环。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626745" y="1323340"/>
            <a:ext cx="5163820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前臂固定（桡、尺骨骨折）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70205" y="2195830"/>
            <a:ext cx="5257165" cy="3039110"/>
            <a:chOff x="0" y="2081618"/>
            <a:chExt cx="9144000" cy="399287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76195"/>
              <a:ext cx="5067109" cy="35982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81602" y="2081618"/>
              <a:ext cx="4962397" cy="3988816"/>
            </a:xfrm>
            <a:prstGeom prst="rect">
              <a:avLst/>
            </a:prstGeom>
          </p:spPr>
        </p:pic>
      </p:grpSp>
      <p:sp>
        <p:nvSpPr>
          <p:cNvPr id="6" name="object 2"/>
          <p:cNvSpPr txBox="1">
            <a:spLocks noGrp="1"/>
          </p:cNvSpPr>
          <p:nvPr/>
        </p:nvSpPr>
        <p:spPr>
          <a:xfrm>
            <a:off x="6040500" y="1323035"/>
            <a:ext cx="5058410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上臂固定（肱骨干骨折）</a:t>
            </a:r>
          </a:p>
        </p:txBody>
      </p:sp>
      <p:grpSp>
        <p:nvGrpSpPr>
          <p:cNvPr id="7" name="object 3"/>
          <p:cNvGrpSpPr/>
          <p:nvPr/>
        </p:nvGrpSpPr>
        <p:grpSpPr>
          <a:xfrm>
            <a:off x="5876290" y="2319655"/>
            <a:ext cx="6004560" cy="2915285"/>
            <a:chOff x="0" y="1461185"/>
            <a:chExt cx="9144000" cy="5096510"/>
          </a:xfrm>
        </p:grpSpPr>
        <p:pic>
          <p:nvPicPr>
            <p:cNvPr id="8" name="object 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461185"/>
              <a:ext cx="6292037" cy="5040503"/>
            </a:xfrm>
            <a:prstGeom prst="rect">
              <a:avLst/>
            </a:prstGeom>
          </p:spPr>
        </p:pic>
        <p:pic>
          <p:nvPicPr>
            <p:cNvPr id="9" name="object 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31820" y="1463332"/>
              <a:ext cx="6012179" cy="50940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728216" y="1575181"/>
            <a:ext cx="368554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dirty="0">
                <a:solidFill>
                  <a:srgbClr val="FF0000"/>
                </a:solidFill>
              </a:rPr>
              <a:t>一个人</a:t>
            </a:r>
          </a:p>
        </p:txBody>
      </p:sp>
      <p:pic>
        <p:nvPicPr>
          <p:cNvPr id="3" name="object 2"/>
          <p:cNvPicPr/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7377430" y="1305877"/>
            <a:ext cx="3271647" cy="4247007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8235568" y="5788025"/>
            <a:ext cx="1555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 panose="020F0502020204030204"/>
                <a:cs typeface="Calibri" panose="020F0502020204030204"/>
              </a:rPr>
              <a:t>(1828</a:t>
            </a:r>
            <a:r>
              <a:rPr sz="1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－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1910</a:t>
            </a: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)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373380" y="2482850"/>
            <a:ext cx="6395720" cy="3604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24000"/>
              </a:lnSpc>
              <a:spcBef>
                <a:spcPts val="100"/>
              </a:spcBef>
            </a:pP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“红十字会之父</a:t>
            </a:r>
            <a:r>
              <a:rPr sz="32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sz="32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亨</a:t>
            </a:r>
            <a:r>
              <a:rPr sz="32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利</a:t>
            </a:r>
            <a:r>
              <a:rPr sz="3200" b="1" spc="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·</a:t>
            </a:r>
            <a:r>
              <a:rPr sz="32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杜南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ctr">
              <a:lnSpc>
                <a:spcPct val="124000"/>
              </a:lnSpc>
            </a:pP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sz="3200" b="1" spc="-5" dirty="0">
                <a:latin typeface="Calibri" panose="020F0502020204030204"/>
                <a:cs typeface="Calibri" panose="020F0502020204030204"/>
              </a:rPr>
              <a:t>Jean </a:t>
            </a:r>
            <a:r>
              <a:rPr sz="3200" b="1" dirty="0">
                <a:latin typeface="Calibri" panose="020F0502020204030204"/>
                <a:cs typeface="Calibri" panose="020F0502020204030204"/>
              </a:rPr>
              <a:t>Henri</a:t>
            </a:r>
            <a:r>
              <a:rPr sz="3200" b="1" spc="-10" dirty="0">
                <a:latin typeface="Calibri" panose="020F0502020204030204"/>
                <a:cs typeface="Calibri" panose="020F0502020204030204"/>
              </a:rPr>
              <a:t> Dunant</a:t>
            </a:r>
            <a:r>
              <a:rPr sz="32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4000"/>
              </a:lnSpc>
              <a:spcBef>
                <a:spcPts val="50"/>
              </a:spcBef>
            </a:pP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ctr">
              <a:lnSpc>
                <a:spcPct val="124000"/>
              </a:lnSpc>
            </a:pP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“一个救护者跪在一个垂死之人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ctr">
              <a:lnSpc>
                <a:spcPct val="124000"/>
              </a:lnSpc>
            </a:pP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的旁边，喂着他生命的甘</a:t>
            </a:r>
            <a:r>
              <a:rPr sz="3200" b="1" spc="-20" dirty="0">
                <a:latin typeface="宋体" panose="02010600030101010101" pitchFamily="2" charset="-122"/>
                <a:cs typeface="宋体" panose="02010600030101010101" pitchFamily="2" charset="-122"/>
              </a:rPr>
              <a:t>露</a:t>
            </a:r>
            <a:r>
              <a:rPr sz="32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endParaRPr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926465" algn="ctr">
              <a:lnSpc>
                <a:spcPct val="124000"/>
              </a:lnSpc>
            </a:pPr>
            <a:r>
              <a:rPr sz="3200" b="1" spc="-5" dirty="0">
                <a:latin typeface="Calibri" panose="020F0502020204030204"/>
                <a:cs typeface="Calibri" panose="020F0502020204030204"/>
              </a:rPr>
              <a:t>--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亨</a:t>
            </a:r>
            <a:r>
              <a:rPr sz="32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利</a:t>
            </a:r>
            <a:r>
              <a:rPr sz="3200" b="1" spc="5" dirty="0">
                <a:latin typeface="Calibri" panose="020F0502020204030204"/>
                <a:cs typeface="Calibri" panose="020F0502020204030204"/>
              </a:rPr>
              <a:t>·</a:t>
            </a:r>
            <a:r>
              <a:rPr sz="3200" b="1" dirty="0">
                <a:latin typeface="宋体" panose="02010600030101010101" pitchFamily="2" charset="-122"/>
                <a:cs typeface="宋体" panose="02010600030101010101" pitchFamily="2" charset="-122"/>
              </a:rPr>
              <a:t>杜南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527047" y="331673"/>
            <a:ext cx="18542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小腿骨折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952363" y="4520057"/>
            <a:ext cx="793750" cy="2251710"/>
            <a:chOff x="5952363" y="4520057"/>
            <a:chExt cx="793750" cy="2251710"/>
          </a:xfrm>
        </p:grpSpPr>
        <p:sp>
          <p:nvSpPr>
            <p:cNvPr id="4" name="object 4"/>
            <p:cNvSpPr/>
            <p:nvPr/>
          </p:nvSpPr>
          <p:spPr>
            <a:xfrm>
              <a:off x="6039612" y="5312283"/>
              <a:ext cx="647700" cy="1440180"/>
            </a:xfrm>
            <a:custGeom>
              <a:avLst/>
              <a:gdLst/>
              <a:ahLst/>
              <a:cxnLst/>
              <a:rect l="l" t="t" r="r" b="b"/>
              <a:pathLst>
                <a:path w="647700" h="1440179">
                  <a:moveTo>
                    <a:pt x="0" y="107949"/>
                  </a:moveTo>
                  <a:lnTo>
                    <a:pt x="8491" y="65901"/>
                  </a:lnTo>
                  <a:lnTo>
                    <a:pt x="31638" y="31591"/>
                  </a:lnTo>
                  <a:lnTo>
                    <a:pt x="65954" y="8473"/>
                  </a:lnTo>
                  <a:lnTo>
                    <a:pt x="107950" y="0"/>
                  </a:lnTo>
                  <a:lnTo>
                    <a:pt x="539749" y="0"/>
                  </a:lnTo>
                  <a:lnTo>
                    <a:pt x="581798" y="8473"/>
                  </a:lnTo>
                  <a:lnTo>
                    <a:pt x="616108" y="31591"/>
                  </a:lnTo>
                  <a:lnTo>
                    <a:pt x="639226" y="65901"/>
                  </a:lnTo>
                  <a:lnTo>
                    <a:pt x="647699" y="107949"/>
                  </a:lnTo>
                  <a:lnTo>
                    <a:pt x="647699" y="1331887"/>
                  </a:lnTo>
                  <a:lnTo>
                    <a:pt x="639226" y="1373903"/>
                  </a:lnTo>
                  <a:lnTo>
                    <a:pt x="616108" y="1408215"/>
                  </a:lnTo>
                  <a:lnTo>
                    <a:pt x="581798" y="1431349"/>
                  </a:lnTo>
                  <a:lnTo>
                    <a:pt x="539749" y="1439833"/>
                  </a:lnTo>
                  <a:lnTo>
                    <a:pt x="107950" y="1439833"/>
                  </a:lnTo>
                  <a:lnTo>
                    <a:pt x="65954" y="1431349"/>
                  </a:lnTo>
                  <a:lnTo>
                    <a:pt x="31638" y="1408215"/>
                  </a:lnTo>
                  <a:lnTo>
                    <a:pt x="8491" y="1373903"/>
                  </a:lnTo>
                  <a:lnTo>
                    <a:pt x="0" y="1331887"/>
                  </a:lnTo>
                  <a:lnTo>
                    <a:pt x="0" y="107949"/>
                  </a:lnTo>
                  <a:close/>
                </a:path>
              </a:pathLst>
            </a:custGeom>
            <a:ln w="38100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2363" y="4520057"/>
              <a:ext cx="793750" cy="7937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349238" y="5236083"/>
              <a:ext cx="8255" cy="78105"/>
            </a:xfrm>
            <a:custGeom>
              <a:avLst/>
              <a:gdLst/>
              <a:ahLst/>
              <a:cxnLst/>
              <a:rect l="l" t="t" r="r" b="b"/>
              <a:pathLst>
                <a:path w="8254" h="78104">
                  <a:moveTo>
                    <a:pt x="3937" y="-19050"/>
                  </a:moveTo>
                  <a:lnTo>
                    <a:pt x="3937" y="96773"/>
                  </a:lnTo>
                </a:path>
              </a:pathLst>
            </a:custGeom>
            <a:ln w="45974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842252" y="4509071"/>
            <a:ext cx="792480" cy="2280920"/>
            <a:chOff x="6842252" y="4509071"/>
            <a:chExt cx="792480" cy="228092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2252" y="4509071"/>
              <a:ext cx="792162" cy="79216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912483" y="5229225"/>
              <a:ext cx="647700" cy="1541145"/>
            </a:xfrm>
            <a:custGeom>
              <a:avLst/>
              <a:gdLst/>
              <a:ahLst/>
              <a:cxnLst/>
              <a:rect l="l" t="t" r="r" b="b"/>
              <a:pathLst>
                <a:path w="647700" h="1541145">
                  <a:moveTo>
                    <a:pt x="0" y="209169"/>
                  </a:moveTo>
                  <a:lnTo>
                    <a:pt x="8473" y="167173"/>
                  </a:lnTo>
                  <a:lnTo>
                    <a:pt x="31591" y="132857"/>
                  </a:lnTo>
                  <a:lnTo>
                    <a:pt x="65901" y="109710"/>
                  </a:lnTo>
                  <a:lnTo>
                    <a:pt x="107950" y="101218"/>
                  </a:lnTo>
                  <a:lnTo>
                    <a:pt x="539750" y="101218"/>
                  </a:lnTo>
                  <a:lnTo>
                    <a:pt x="581745" y="109710"/>
                  </a:lnTo>
                  <a:lnTo>
                    <a:pt x="616061" y="132857"/>
                  </a:lnTo>
                  <a:lnTo>
                    <a:pt x="639208" y="167173"/>
                  </a:lnTo>
                  <a:lnTo>
                    <a:pt x="647700" y="209169"/>
                  </a:lnTo>
                  <a:lnTo>
                    <a:pt x="647700" y="1433156"/>
                  </a:lnTo>
                  <a:lnTo>
                    <a:pt x="639208" y="1475173"/>
                  </a:lnTo>
                  <a:lnTo>
                    <a:pt x="616061" y="1509487"/>
                  </a:lnTo>
                  <a:lnTo>
                    <a:pt x="581745" y="1532623"/>
                  </a:lnTo>
                  <a:lnTo>
                    <a:pt x="539750" y="1541108"/>
                  </a:lnTo>
                  <a:lnTo>
                    <a:pt x="107950" y="1541108"/>
                  </a:lnTo>
                  <a:lnTo>
                    <a:pt x="65901" y="1532623"/>
                  </a:lnTo>
                  <a:lnTo>
                    <a:pt x="31591" y="1509487"/>
                  </a:lnTo>
                  <a:lnTo>
                    <a:pt x="8473" y="1475173"/>
                  </a:lnTo>
                  <a:lnTo>
                    <a:pt x="0" y="1433156"/>
                  </a:lnTo>
                  <a:lnTo>
                    <a:pt x="0" y="209169"/>
                  </a:lnTo>
                  <a:close/>
                </a:path>
                <a:path w="647700" h="1541145">
                  <a:moveTo>
                    <a:pt x="323850" y="101218"/>
                  </a:moveTo>
                  <a:lnTo>
                    <a:pt x="323850" y="0"/>
                  </a:lnTo>
                </a:path>
              </a:pathLst>
            </a:custGeom>
            <a:ln w="38100">
              <a:solidFill>
                <a:srgbClr val="9900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7740142" y="4520057"/>
            <a:ext cx="811530" cy="2239010"/>
            <a:chOff x="7740142" y="4520057"/>
            <a:chExt cx="811530" cy="223901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40142" y="4520057"/>
              <a:ext cx="790575" cy="7905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884795" y="5299837"/>
              <a:ext cx="647700" cy="1440180"/>
            </a:xfrm>
            <a:custGeom>
              <a:avLst/>
              <a:gdLst/>
              <a:ahLst/>
              <a:cxnLst/>
              <a:rect l="l" t="t" r="r" b="b"/>
              <a:pathLst>
                <a:path w="647700" h="1440179">
                  <a:moveTo>
                    <a:pt x="0" y="107950"/>
                  </a:moveTo>
                  <a:lnTo>
                    <a:pt x="8473" y="65954"/>
                  </a:lnTo>
                  <a:lnTo>
                    <a:pt x="31591" y="31638"/>
                  </a:lnTo>
                  <a:lnTo>
                    <a:pt x="65901" y="8491"/>
                  </a:lnTo>
                  <a:lnTo>
                    <a:pt x="107950" y="0"/>
                  </a:lnTo>
                  <a:lnTo>
                    <a:pt x="539750" y="0"/>
                  </a:lnTo>
                  <a:lnTo>
                    <a:pt x="581745" y="8491"/>
                  </a:lnTo>
                  <a:lnTo>
                    <a:pt x="616061" y="31638"/>
                  </a:lnTo>
                  <a:lnTo>
                    <a:pt x="639208" y="65954"/>
                  </a:lnTo>
                  <a:lnTo>
                    <a:pt x="647700" y="107950"/>
                  </a:lnTo>
                  <a:lnTo>
                    <a:pt x="647700" y="1331925"/>
                  </a:lnTo>
                  <a:lnTo>
                    <a:pt x="639208" y="1373941"/>
                  </a:lnTo>
                  <a:lnTo>
                    <a:pt x="616061" y="1408255"/>
                  </a:lnTo>
                  <a:lnTo>
                    <a:pt x="581745" y="1431391"/>
                  </a:lnTo>
                  <a:lnTo>
                    <a:pt x="539750" y="1439875"/>
                  </a:lnTo>
                  <a:lnTo>
                    <a:pt x="107950" y="1439875"/>
                  </a:lnTo>
                  <a:lnTo>
                    <a:pt x="65901" y="1431391"/>
                  </a:lnTo>
                  <a:lnTo>
                    <a:pt x="31591" y="1408255"/>
                  </a:lnTo>
                  <a:lnTo>
                    <a:pt x="8473" y="1373941"/>
                  </a:lnTo>
                  <a:lnTo>
                    <a:pt x="0" y="1331925"/>
                  </a:lnTo>
                  <a:lnTo>
                    <a:pt x="0" y="107950"/>
                  </a:lnTo>
                  <a:close/>
                </a:path>
              </a:pathLst>
            </a:custGeom>
            <a:ln w="3810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02295" y="5228463"/>
              <a:ext cx="6350" cy="52705"/>
            </a:xfrm>
            <a:custGeom>
              <a:avLst/>
              <a:gdLst/>
              <a:ahLst/>
              <a:cxnLst/>
              <a:rect l="l" t="t" r="r" b="b"/>
              <a:pathLst>
                <a:path w="6350" h="52704">
                  <a:moveTo>
                    <a:pt x="3175" y="-19050"/>
                  </a:moveTo>
                  <a:lnTo>
                    <a:pt x="3175" y="71374"/>
                  </a:lnTo>
                </a:path>
              </a:pathLst>
            </a:custGeom>
            <a:ln w="44450">
              <a:solidFill>
                <a:srgbClr val="FF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969509" y="4520120"/>
            <a:ext cx="792480" cy="2251075"/>
            <a:chOff x="4969509" y="4520120"/>
            <a:chExt cx="792480" cy="2251075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69509" y="4520120"/>
              <a:ext cx="792162" cy="79216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055234" y="5312283"/>
              <a:ext cx="647700" cy="1440180"/>
            </a:xfrm>
            <a:custGeom>
              <a:avLst/>
              <a:gdLst/>
              <a:ahLst/>
              <a:cxnLst/>
              <a:rect l="l" t="t" r="r" b="b"/>
              <a:pathLst>
                <a:path w="647700" h="1440179">
                  <a:moveTo>
                    <a:pt x="0" y="107949"/>
                  </a:moveTo>
                  <a:lnTo>
                    <a:pt x="8491" y="65901"/>
                  </a:lnTo>
                  <a:lnTo>
                    <a:pt x="31638" y="31591"/>
                  </a:lnTo>
                  <a:lnTo>
                    <a:pt x="65954" y="8473"/>
                  </a:lnTo>
                  <a:lnTo>
                    <a:pt x="107950" y="0"/>
                  </a:lnTo>
                  <a:lnTo>
                    <a:pt x="539750" y="0"/>
                  </a:lnTo>
                  <a:lnTo>
                    <a:pt x="581745" y="8473"/>
                  </a:lnTo>
                  <a:lnTo>
                    <a:pt x="616061" y="31591"/>
                  </a:lnTo>
                  <a:lnTo>
                    <a:pt x="639208" y="65901"/>
                  </a:lnTo>
                  <a:lnTo>
                    <a:pt x="647700" y="107949"/>
                  </a:lnTo>
                  <a:lnTo>
                    <a:pt x="647700" y="1331887"/>
                  </a:lnTo>
                  <a:lnTo>
                    <a:pt x="639208" y="1373903"/>
                  </a:lnTo>
                  <a:lnTo>
                    <a:pt x="616061" y="1408215"/>
                  </a:lnTo>
                  <a:lnTo>
                    <a:pt x="581745" y="1431349"/>
                  </a:lnTo>
                  <a:lnTo>
                    <a:pt x="539750" y="1439833"/>
                  </a:lnTo>
                  <a:lnTo>
                    <a:pt x="107950" y="1439833"/>
                  </a:lnTo>
                  <a:lnTo>
                    <a:pt x="65954" y="1431349"/>
                  </a:lnTo>
                  <a:lnTo>
                    <a:pt x="31638" y="1408215"/>
                  </a:lnTo>
                  <a:lnTo>
                    <a:pt x="8491" y="1373903"/>
                  </a:lnTo>
                  <a:lnTo>
                    <a:pt x="0" y="1331887"/>
                  </a:lnTo>
                  <a:lnTo>
                    <a:pt x="0" y="107949"/>
                  </a:lnTo>
                  <a:close/>
                </a:path>
              </a:pathLst>
            </a:custGeom>
            <a:ln w="38100">
              <a:solidFill>
                <a:srgbClr val="3399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153914" y="4302842"/>
            <a:ext cx="3296285" cy="2369185"/>
          </a:xfrm>
          <a:prstGeom prst="rect">
            <a:avLst/>
          </a:prstGeom>
        </p:spPr>
        <p:txBody>
          <a:bodyPr vert="horz" wrap="square" lIns="0" tIns="3028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385"/>
              </a:spcBef>
              <a:tabLst>
                <a:tab pos="1006475" algn="l"/>
                <a:tab pos="1931670" algn="l"/>
                <a:tab pos="2808605" algn="l"/>
              </a:tabLst>
            </a:pPr>
            <a:r>
              <a:rPr sz="4000" b="1" spc="-20" dirty="0">
                <a:latin typeface="宋体" panose="02010600030101010101" pitchFamily="2" charset="-122"/>
                <a:cs typeface="宋体" panose="02010600030101010101" pitchFamily="2" charset="-122"/>
              </a:rPr>
              <a:t>3	1	2	4</a:t>
            </a:r>
            <a:endParaRPr sz="4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08585">
              <a:lnSpc>
                <a:spcPts val="2630"/>
              </a:lnSpc>
              <a:spcBef>
                <a:spcPts val="1370"/>
              </a:spcBef>
              <a:tabLst>
                <a:tab pos="1092835" algn="l"/>
                <a:tab pos="1989455" algn="l"/>
                <a:tab pos="2990850" algn="l"/>
              </a:tabLst>
            </a:pP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大	骨	</a:t>
            </a:r>
            <a:r>
              <a:rPr sz="3600" b="1" spc="-15" baseline="2000" dirty="0">
                <a:latin typeface="宋体" panose="02010600030101010101" pitchFamily="2" charset="-122"/>
                <a:cs typeface="宋体" panose="02010600030101010101" pitchFamily="2" charset="-122"/>
              </a:rPr>
              <a:t>骨	</a:t>
            </a:r>
            <a:r>
              <a:rPr sz="2700" b="1" spc="-15" baseline="19000" dirty="0">
                <a:latin typeface="宋体" panose="02010600030101010101" pitchFamily="2" charset="-122"/>
                <a:cs typeface="宋体" panose="02010600030101010101" pitchFamily="2" charset="-122"/>
              </a:rPr>
              <a:t>八</a:t>
            </a:r>
            <a:endParaRPr sz="2700" baseline="19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08585">
              <a:lnSpc>
                <a:spcPts val="2375"/>
              </a:lnSpc>
              <a:tabLst>
                <a:tab pos="1092835" algn="l"/>
                <a:tab pos="1989455" algn="l"/>
                <a:tab pos="2952750" algn="l"/>
              </a:tabLst>
            </a:pP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腿	折	</a:t>
            </a:r>
            <a:r>
              <a:rPr sz="3600" b="1" spc="-15" baseline="2000" dirty="0">
                <a:latin typeface="宋体" panose="02010600030101010101" pitchFamily="2" charset="-122"/>
                <a:cs typeface="宋体" panose="02010600030101010101" pitchFamily="2" charset="-122"/>
              </a:rPr>
              <a:t>折	</a:t>
            </a:r>
            <a:r>
              <a:rPr sz="3600" b="1" spc="-15" baseline="16000" dirty="0">
                <a:latin typeface="宋体" panose="02010600030101010101" pitchFamily="2" charset="-122"/>
                <a:cs typeface="宋体" panose="02010600030101010101" pitchFamily="2" charset="-122"/>
              </a:rPr>
              <a:t>字</a:t>
            </a:r>
            <a:endParaRPr sz="3600" baseline="16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08585">
              <a:lnSpc>
                <a:spcPts val="2370"/>
              </a:lnSpc>
              <a:tabLst>
                <a:tab pos="1092835" algn="l"/>
                <a:tab pos="1989455" algn="l"/>
                <a:tab pos="2952750" algn="l"/>
              </a:tabLst>
            </a:pP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中	上	</a:t>
            </a:r>
            <a:r>
              <a:rPr sz="3600" b="1" spc="-15" baseline="2000" dirty="0">
                <a:latin typeface="宋体" panose="02010600030101010101" pitchFamily="2" charset="-122"/>
                <a:cs typeface="宋体" panose="02010600030101010101" pitchFamily="2" charset="-122"/>
              </a:rPr>
              <a:t>下	</a:t>
            </a:r>
            <a:r>
              <a:rPr sz="3600" b="1" spc="-15" baseline="16000" dirty="0">
                <a:latin typeface="宋体" panose="02010600030101010101" pitchFamily="2" charset="-122"/>
                <a:cs typeface="宋体" panose="02010600030101010101" pitchFamily="2" charset="-122"/>
              </a:rPr>
              <a:t>固</a:t>
            </a:r>
            <a:endParaRPr sz="3600" baseline="16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08585">
              <a:lnSpc>
                <a:spcPts val="2620"/>
              </a:lnSpc>
              <a:tabLst>
                <a:tab pos="1092835" algn="l"/>
                <a:tab pos="1989455" algn="l"/>
                <a:tab pos="2952750" algn="l"/>
              </a:tabLst>
            </a:pP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段	端	</a:t>
            </a:r>
            <a:r>
              <a:rPr sz="3600" b="1" spc="-15" baseline="2000" dirty="0">
                <a:latin typeface="宋体" panose="02010600030101010101" pitchFamily="2" charset="-122"/>
                <a:cs typeface="宋体" panose="02010600030101010101" pitchFamily="2" charset="-122"/>
              </a:rPr>
              <a:t>端	</a:t>
            </a:r>
            <a:r>
              <a:rPr sz="3600" b="1" spc="-15" baseline="15000" dirty="0">
                <a:latin typeface="宋体" panose="02010600030101010101" pitchFamily="2" charset="-122"/>
                <a:cs typeface="宋体" panose="02010600030101010101" pitchFamily="2" charset="-122"/>
              </a:rPr>
              <a:t>定</a:t>
            </a:r>
            <a:endParaRPr sz="3600" baseline="15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79084" y="5236083"/>
            <a:ext cx="9525" cy="57150"/>
          </a:xfrm>
          <a:custGeom>
            <a:avLst/>
            <a:gdLst/>
            <a:ahLst/>
            <a:cxnLst/>
            <a:rect l="l" t="t" r="r" b="b"/>
            <a:pathLst>
              <a:path w="9525" h="57150">
                <a:moveTo>
                  <a:pt x="9525" y="0"/>
                </a:moveTo>
                <a:lnTo>
                  <a:pt x="0" y="57149"/>
                </a:lnTo>
              </a:path>
            </a:pathLst>
          </a:custGeom>
          <a:ln w="381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82320" y="1478915"/>
            <a:ext cx="9165590" cy="33909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indent="342265">
              <a:lnSpc>
                <a:spcPct val="100000"/>
              </a:lnSpc>
              <a:spcBef>
                <a:spcPts val="255"/>
              </a:spcBef>
            </a:pPr>
            <a:r>
              <a:rPr sz="2000" b="1" dirty="0">
                <a:latin typeface="宋体" panose="02010600030101010101" pitchFamily="2" charset="-122"/>
                <a:cs typeface="宋体" panose="02010600030101010101" pitchFamily="2" charset="-122"/>
              </a:rPr>
              <a:t>注：两膝、两踝及两腿之 </a:t>
            </a:r>
            <a:r>
              <a:rPr sz="20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间放衬垫，结打健肢外侧，趾 端暴露，检查血运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67510" y="1478915"/>
            <a:ext cx="7433310" cy="3282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576146" y="305054"/>
            <a:ext cx="3225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伤员的搬运护送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11605" y="1308100"/>
            <a:ext cx="5362575" cy="4888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3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6F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搬运护送原则：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marR="311150" indent="-343535">
              <a:lnSpc>
                <a:spcPct val="130000"/>
              </a:lnSpc>
              <a:buFont typeface="Wingdings" panose="05000000000000000000"/>
              <a:buChar char=""/>
              <a:tabLst>
                <a:tab pos="356235" algn="l"/>
              </a:tabLst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搬运应有利于伤员的安全和 进一步救治。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3535">
              <a:lnSpc>
                <a:spcPct val="130000"/>
              </a:lnSpc>
              <a:buFont typeface="Wingdings" panose="05000000000000000000"/>
              <a:buChar char=""/>
              <a:tabLst>
                <a:tab pos="356235" algn="l"/>
              </a:tabLst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搬运前应做必要的伤病处理。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marR="311150" indent="-343535">
              <a:lnSpc>
                <a:spcPct val="130000"/>
              </a:lnSpc>
              <a:buFont typeface="Wingdings" panose="05000000000000000000"/>
              <a:buChar char=""/>
              <a:tabLst>
                <a:tab pos="356235" algn="l"/>
              </a:tabLst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根据伤员的情况和现场条件 选择适当的搬运方法。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marR="5080" indent="-343535">
              <a:lnSpc>
                <a:spcPct val="130000"/>
              </a:lnSpc>
              <a:spcBef>
                <a:spcPts val="5"/>
              </a:spcBef>
              <a:buFont typeface="Wingdings" panose="05000000000000000000"/>
              <a:buChar char=""/>
              <a:tabLst>
                <a:tab pos="356235" algn="l"/>
              </a:tabLst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搬运护送中应保证伤员安全， 防止发生二次损伤。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 indent="-343535">
              <a:lnSpc>
                <a:spcPct val="130000"/>
              </a:lnSpc>
              <a:buFont typeface="Wingdings" panose="05000000000000000000"/>
              <a:buChar char=""/>
              <a:tabLst>
                <a:tab pos="356235" algn="l"/>
              </a:tabLst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注意伤员伤病变化，及时采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55600">
              <a:lnSpc>
                <a:spcPct val="130000"/>
              </a:lnSpc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取救护措施。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88530" y="1385570"/>
            <a:ext cx="3679190" cy="4811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000760" y="5709767"/>
            <a:ext cx="944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扶持法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6805" y="5709615"/>
            <a:ext cx="944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直抱法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785" y="1148080"/>
            <a:ext cx="2830830" cy="45618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74900" y="1188085"/>
            <a:ext cx="2884170" cy="4693285"/>
          </a:xfrm>
          <a:prstGeom prst="rect">
            <a:avLst/>
          </a:prstGeom>
        </p:spPr>
      </p:pic>
      <p:sp>
        <p:nvSpPr>
          <p:cNvPr id="2" name="object 3"/>
          <p:cNvSpPr txBox="1"/>
          <p:nvPr/>
        </p:nvSpPr>
        <p:spPr>
          <a:xfrm>
            <a:off x="5440680" y="5709767"/>
            <a:ext cx="942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背负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法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45355" y="1253490"/>
            <a:ext cx="2701925" cy="4561840"/>
          </a:xfrm>
          <a:prstGeom prst="rect">
            <a:avLst/>
          </a:prstGeom>
        </p:spPr>
      </p:pic>
      <p:sp>
        <p:nvSpPr>
          <p:cNvPr id="8" name="object 4"/>
          <p:cNvSpPr txBox="1"/>
          <p:nvPr/>
        </p:nvSpPr>
        <p:spPr>
          <a:xfrm>
            <a:off x="7447533" y="5709615"/>
            <a:ext cx="944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扛轿法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9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30975" y="1452245"/>
            <a:ext cx="2875280" cy="4328795"/>
          </a:xfrm>
          <a:prstGeom prst="rect">
            <a:avLst/>
          </a:prstGeom>
        </p:spPr>
      </p:pic>
      <p:pic>
        <p:nvPicPr>
          <p:cNvPr id="10" name="object 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20430" y="3689350"/>
            <a:ext cx="3837940" cy="241173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667365" y="4664710"/>
            <a:ext cx="110109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sz="2400" b="1" dirty="0">
                <a:sym typeface="+mn-ea"/>
              </a:rPr>
              <a:t>拖行法</a:t>
            </a:r>
            <a:endParaRPr lang="zh-CN" altLang="en-US" sz="2400" b="1" dirty="0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504162" y="320497"/>
            <a:ext cx="77978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脊柱骨折固定（脊柱板、头部固定器）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81475" y="5342890"/>
            <a:ext cx="7566660" cy="77914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注：非专业人员没</a:t>
            </a:r>
            <a:r>
              <a:rPr sz="2400" b="1" spc="5" dirty="0">
                <a:latin typeface="宋体" panose="02010600030101010101" pitchFamily="2" charset="-122"/>
                <a:cs typeface="宋体" panose="02010600030101010101" pitchFamily="2" charset="-122"/>
              </a:rPr>
              <a:t>有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经过严格的培训，不主张移动伤员，</a:t>
            </a:r>
          </a:p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拨打急救电话等待专业人员处理。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6815" y="1089660"/>
            <a:ext cx="7618095" cy="4253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0" y="0"/>
            <a:ext cx="12192000" cy="687578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0"/>
            <a:ext cx="12192000" cy="6875786"/>
          </a:xfrm>
          <a:prstGeom prst="rect">
            <a:avLst/>
          </a:pr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4432300" y="230505"/>
            <a:ext cx="7192010" cy="1924050"/>
          </a:xfrm>
          <a:custGeom>
            <a:avLst/>
            <a:gdLst>
              <a:gd name="connsiteX0" fmla="*/ 0 w 3619500"/>
              <a:gd name="connsiteY0" fmla="*/ 1162050 h 1924050"/>
              <a:gd name="connsiteX1" fmla="*/ 381000 w 3619500"/>
              <a:gd name="connsiteY1" fmla="*/ 1162050 h 1924050"/>
              <a:gd name="connsiteX2" fmla="*/ 504825 w 3619500"/>
              <a:gd name="connsiteY2" fmla="*/ 838200 h 1924050"/>
              <a:gd name="connsiteX3" fmla="*/ 609600 w 3619500"/>
              <a:gd name="connsiteY3" fmla="*/ 1143000 h 1924050"/>
              <a:gd name="connsiteX4" fmla="*/ 838200 w 3619500"/>
              <a:gd name="connsiteY4" fmla="*/ 1143000 h 1924050"/>
              <a:gd name="connsiteX5" fmla="*/ 933450 w 3619500"/>
              <a:gd name="connsiteY5" fmla="*/ 1924050 h 1924050"/>
              <a:gd name="connsiteX6" fmla="*/ 1143000 w 3619500"/>
              <a:gd name="connsiteY6" fmla="*/ 0 h 1924050"/>
              <a:gd name="connsiteX7" fmla="*/ 1238250 w 3619500"/>
              <a:gd name="connsiteY7" fmla="*/ 1190625 h 1924050"/>
              <a:gd name="connsiteX8" fmla="*/ 1476375 w 3619500"/>
              <a:gd name="connsiteY8" fmla="*/ 1190625 h 1924050"/>
              <a:gd name="connsiteX9" fmla="*/ 1562100 w 3619500"/>
              <a:gd name="connsiteY9" fmla="*/ 1400175 h 1924050"/>
              <a:gd name="connsiteX10" fmla="*/ 1562100 w 3619500"/>
              <a:gd name="connsiteY10" fmla="*/ 1200150 h 1924050"/>
              <a:gd name="connsiteX11" fmla="*/ 1971675 w 3619500"/>
              <a:gd name="connsiteY11" fmla="*/ 1200150 h 1924050"/>
              <a:gd name="connsiteX12" fmla="*/ 2057400 w 3619500"/>
              <a:gd name="connsiteY12" fmla="*/ 942975 h 1924050"/>
              <a:gd name="connsiteX13" fmla="*/ 2190750 w 3619500"/>
              <a:gd name="connsiteY13" fmla="*/ 1209675 h 1924050"/>
              <a:gd name="connsiteX14" fmla="*/ 2400300 w 3619500"/>
              <a:gd name="connsiteY14" fmla="*/ 1209675 h 1924050"/>
              <a:gd name="connsiteX15" fmla="*/ 2495550 w 3619500"/>
              <a:gd name="connsiteY15" fmla="*/ 1914525 h 1924050"/>
              <a:gd name="connsiteX16" fmla="*/ 2676525 w 3619500"/>
              <a:gd name="connsiteY16" fmla="*/ 66675 h 1924050"/>
              <a:gd name="connsiteX17" fmla="*/ 2781300 w 3619500"/>
              <a:gd name="connsiteY17" fmla="*/ 1200150 h 1924050"/>
              <a:gd name="connsiteX18" fmla="*/ 3000375 w 3619500"/>
              <a:gd name="connsiteY18" fmla="*/ 1200150 h 1924050"/>
              <a:gd name="connsiteX19" fmla="*/ 3105150 w 3619500"/>
              <a:gd name="connsiteY19" fmla="*/ 1504950 h 1924050"/>
              <a:gd name="connsiteX20" fmla="*/ 3238500 w 3619500"/>
              <a:gd name="connsiteY20" fmla="*/ 1209675 h 1924050"/>
              <a:gd name="connsiteX21" fmla="*/ 3619500 w 3619500"/>
              <a:gd name="connsiteY21" fmla="*/ 1209675 h 192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619500" h="1924050">
                <a:moveTo>
                  <a:pt x="0" y="1162050"/>
                </a:moveTo>
                <a:lnTo>
                  <a:pt x="381000" y="1162050"/>
                </a:lnTo>
                <a:lnTo>
                  <a:pt x="504825" y="838200"/>
                </a:lnTo>
                <a:lnTo>
                  <a:pt x="609600" y="1143000"/>
                </a:lnTo>
                <a:lnTo>
                  <a:pt x="838200" y="1143000"/>
                </a:lnTo>
                <a:lnTo>
                  <a:pt x="933450" y="1924050"/>
                </a:lnTo>
                <a:lnTo>
                  <a:pt x="1143000" y="0"/>
                </a:lnTo>
                <a:lnTo>
                  <a:pt x="1238250" y="1190625"/>
                </a:lnTo>
                <a:lnTo>
                  <a:pt x="1476375" y="1190625"/>
                </a:lnTo>
                <a:lnTo>
                  <a:pt x="1562100" y="1400175"/>
                </a:lnTo>
                <a:lnTo>
                  <a:pt x="1562100" y="1200150"/>
                </a:lnTo>
                <a:lnTo>
                  <a:pt x="1971675" y="1200150"/>
                </a:lnTo>
                <a:lnTo>
                  <a:pt x="2057400" y="942975"/>
                </a:lnTo>
                <a:lnTo>
                  <a:pt x="2190750" y="1209675"/>
                </a:lnTo>
                <a:lnTo>
                  <a:pt x="2400300" y="1209675"/>
                </a:lnTo>
                <a:lnTo>
                  <a:pt x="2495550" y="1914525"/>
                </a:lnTo>
                <a:lnTo>
                  <a:pt x="2676525" y="66675"/>
                </a:lnTo>
                <a:lnTo>
                  <a:pt x="2781300" y="1200150"/>
                </a:lnTo>
                <a:lnTo>
                  <a:pt x="3000375" y="1200150"/>
                </a:lnTo>
                <a:lnTo>
                  <a:pt x="3105150" y="1504950"/>
                </a:lnTo>
                <a:lnTo>
                  <a:pt x="3238500" y="1209675"/>
                </a:lnTo>
                <a:lnTo>
                  <a:pt x="3619500" y="1209675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121285" y="1374775"/>
            <a:ext cx="4432300" cy="1"/>
          </a:xfrm>
          <a:prstGeom prst="lin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文本框 1"/>
          <p:cNvSpPr txBox="1"/>
          <p:nvPr/>
        </p:nvSpPr>
        <p:spPr>
          <a:xfrm>
            <a:off x="352425" y="762000"/>
            <a:ext cx="452755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方正水柱简体" panose="02010601030101010101" charset="-122"/>
                <a:ea typeface="方正水柱简体" panose="02010601030101010101" charset="-122"/>
                <a:cs typeface="方正水柱简体" panose="02010601030101010101" charset="-122"/>
                <a:sym typeface="+mn-ea"/>
              </a:rPr>
              <a:t>人人学急救  急救为人人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97560" y="2378075"/>
            <a:ext cx="9439275" cy="36360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3600">
                <a:solidFill>
                  <a:schemeClr val="bg1"/>
                </a:solidFill>
                <a:latin typeface="方正水柱简体" panose="02010601030101010101" charset="-122"/>
                <a:ea typeface="方正水柱简体" panose="02010601030101010101" charset="-122"/>
              </a:rPr>
              <a:t>每一个家庭，</a:t>
            </a:r>
          </a:p>
          <a:p>
            <a:pPr>
              <a:lnSpc>
                <a:spcPct val="160000"/>
              </a:lnSpc>
            </a:pPr>
            <a:r>
              <a:rPr lang="zh-CN" altLang="en-US" sz="3600">
                <a:solidFill>
                  <a:schemeClr val="bg1"/>
                </a:solidFill>
                <a:latin typeface="方正水柱简体" panose="02010601030101010101" charset="-122"/>
                <a:ea typeface="方正水柱简体" panose="02010601030101010101" charset="-122"/>
              </a:rPr>
              <a:t>至少有一名成员参加过红十字应急救护培训；</a:t>
            </a:r>
          </a:p>
          <a:p>
            <a:pPr>
              <a:lnSpc>
                <a:spcPct val="160000"/>
              </a:lnSpc>
            </a:pPr>
            <a:r>
              <a:rPr lang="zh-CN" altLang="en-US" sz="3600">
                <a:solidFill>
                  <a:schemeClr val="bg1"/>
                </a:solidFill>
                <a:latin typeface="方正水柱简体" panose="02010601030101010101" charset="-122"/>
                <a:ea typeface="方正水柱简体" panose="02010601030101010101" charset="-122"/>
              </a:rPr>
              <a:t>每个灾害事故现场，</a:t>
            </a:r>
          </a:p>
          <a:p>
            <a:pPr>
              <a:lnSpc>
                <a:spcPct val="160000"/>
              </a:lnSpc>
            </a:pPr>
            <a:r>
              <a:rPr lang="zh-CN" altLang="en-US" sz="3600">
                <a:solidFill>
                  <a:schemeClr val="bg1"/>
                </a:solidFill>
                <a:latin typeface="方正水柱简体" panose="02010601030101010101" charset="-122"/>
                <a:ea typeface="方正水柱简体" panose="02010601030101010101" charset="-122"/>
              </a:rPr>
              <a:t>都有红十字救护员在参与急救。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2723515" y="1191260"/>
            <a:ext cx="190436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dirty="0">
                <a:solidFill>
                  <a:srgbClr val="FF0000"/>
                </a:solidFill>
              </a:rPr>
              <a:t>一本书</a:t>
            </a:r>
          </a:p>
        </p:txBody>
      </p:sp>
      <p:pic>
        <p:nvPicPr>
          <p:cNvPr id="3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9805" y="1944370"/>
            <a:ext cx="5392420" cy="4070350"/>
          </a:xfrm>
          <a:prstGeom prst="rect">
            <a:avLst/>
          </a:prstGeom>
        </p:spPr>
      </p:pic>
      <p:sp>
        <p:nvSpPr>
          <p:cNvPr id="6" name="object 3"/>
          <p:cNvSpPr txBox="1"/>
          <p:nvPr/>
        </p:nvSpPr>
        <p:spPr>
          <a:xfrm>
            <a:off x="6650355" y="1757680"/>
            <a:ext cx="4878070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《索尔弗利诺回忆</a:t>
            </a:r>
            <a:r>
              <a:rPr sz="3200" b="1" spc="-1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录</a:t>
            </a:r>
            <a:r>
              <a:rPr sz="32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sz="3200" b="1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</p:txBody>
      </p:sp>
      <p:sp>
        <p:nvSpPr>
          <p:cNvPr id="7" name="object 4"/>
          <p:cNvSpPr txBox="1"/>
          <p:nvPr/>
        </p:nvSpPr>
        <p:spPr>
          <a:xfrm>
            <a:off x="6803390" y="2493010"/>
            <a:ext cx="4725035" cy="383222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527685" marR="5080" indent="-515620" algn="just">
              <a:lnSpc>
                <a:spcPct val="98000"/>
              </a:lnSpc>
              <a:spcBef>
                <a:spcPts val="160"/>
              </a:spcBef>
              <a:buFont typeface="Calibri" panose="020F0502020204030204"/>
              <a:buAutoNum type="arabicPeriod"/>
              <a:tabLst>
                <a:tab pos="528320" algn="l"/>
              </a:tabLst>
            </a:pP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各国设立全国性的志愿 伤兵救护组织，平时开 展救护技能训练，战时 支援军队医疗工</a:t>
            </a:r>
            <a:r>
              <a:rPr sz="28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作</a:t>
            </a:r>
            <a:r>
              <a:rPr sz="28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Calibri" panose="020F0502020204030204"/>
              <a:buAutoNum type="arabicPeriod"/>
            </a:pP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527685" marR="5080" indent="-515620" algn="just">
              <a:lnSpc>
                <a:spcPct val="98000"/>
              </a:lnSpc>
              <a:buFont typeface="Calibri" panose="020F0502020204030204"/>
              <a:buAutoNum type="arabicPeriod"/>
              <a:tabLst>
                <a:tab pos="528320" algn="l"/>
              </a:tabLst>
            </a:pPr>
            <a:r>
              <a:rPr sz="2800" b="1" dirty="0">
                <a:latin typeface="宋体" panose="02010600030101010101" pitchFamily="2" charset="-122"/>
                <a:cs typeface="宋体" panose="02010600030101010101" pitchFamily="2" charset="-122"/>
              </a:rPr>
              <a:t>签订一份国际公约给予 军事医务人员和医疗机 构及各国志愿的伤兵救 护组织以中立的位置。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308735" y="1418590"/>
            <a:ext cx="234124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dirty="0">
                <a:solidFill>
                  <a:srgbClr val="FF0000"/>
                </a:solidFill>
              </a:rPr>
              <a:t>一个组织</a:t>
            </a:r>
          </a:p>
        </p:txBody>
      </p:sp>
      <p:pic>
        <p:nvPicPr>
          <p:cNvPr id="3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40070" y="1568450"/>
            <a:ext cx="5424170" cy="4401820"/>
          </a:xfrm>
          <a:prstGeom prst="rect">
            <a:avLst/>
          </a:prstGeom>
        </p:spPr>
      </p:pic>
      <p:sp>
        <p:nvSpPr>
          <p:cNvPr id="6" name="object 3"/>
          <p:cNvSpPr txBox="1"/>
          <p:nvPr/>
        </p:nvSpPr>
        <p:spPr>
          <a:xfrm>
            <a:off x="184150" y="1985010"/>
            <a:ext cx="5267325" cy="410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9575">
              <a:lnSpc>
                <a:spcPct val="160000"/>
              </a:lnSpc>
              <a:spcBef>
                <a:spcPts val="100"/>
              </a:spcBef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1863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sz="2400" b="1" spc="-5" dirty="0">
                <a:latin typeface="Calibri" panose="020F0502020204030204"/>
                <a:cs typeface="Calibri" panose="020F0502020204030204"/>
              </a:rPr>
              <a:t>2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sz="2400" b="1" spc="-5" dirty="0">
                <a:latin typeface="Calibri" panose="020F0502020204030204"/>
                <a:cs typeface="Calibri" panose="020F0502020204030204"/>
              </a:rPr>
              <a:t>9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日，亨 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利</a:t>
            </a:r>
            <a:r>
              <a:rPr sz="2400" b="1" spc="5" dirty="0">
                <a:latin typeface="Calibri" panose="020F0502020204030204"/>
                <a:cs typeface="Calibri" panose="020F0502020204030204"/>
              </a:rPr>
              <a:t>·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杜南与日内瓦知名家 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族中的四位主要人物一 起在日内瓦创建了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“五 人委员会”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八天之后，  五人决定将委员会更名 为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“伤兵救护国际委员 会</a:t>
            </a:r>
            <a:r>
              <a:rPr sz="2400" b="1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60000"/>
              </a:lnSpc>
              <a:spcBef>
                <a:spcPts val="60"/>
              </a:spcBef>
            </a:pP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260350" indent="340995">
              <a:lnSpc>
                <a:spcPct val="160000"/>
              </a:lnSpc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1875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年改名为 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“红十字国际委员</a:t>
            </a:r>
            <a:r>
              <a:rPr sz="2400" b="1" spc="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会</a:t>
            </a:r>
            <a:r>
              <a:rPr sz="24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”</a:t>
            </a:r>
            <a:endParaRPr sz="24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/>
        </p:nvSpPr>
        <p:spPr>
          <a:xfrm>
            <a:off x="1675765" y="1558290"/>
            <a:ext cx="232283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微软雅黑" panose="020B0503020204020204" pitchFamily="34" charset="-122"/>
                <a:ea typeface="+mj-ea"/>
                <a:cs typeface="微软雅黑" panose="020B0503020204020204" pitchFamily="3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dirty="0">
                <a:solidFill>
                  <a:srgbClr val="FF0000"/>
                </a:solidFill>
              </a:rPr>
              <a:t>一个公约</a:t>
            </a: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3070" y="2569210"/>
            <a:ext cx="4808855" cy="3559810"/>
          </a:xfrm>
          <a:prstGeom prst="rect">
            <a:avLst/>
          </a:prstGeom>
        </p:spPr>
      </p:pic>
      <p:sp>
        <p:nvSpPr>
          <p:cNvPr id="6" name="object 4"/>
          <p:cNvSpPr txBox="1"/>
          <p:nvPr/>
        </p:nvSpPr>
        <p:spPr>
          <a:xfrm>
            <a:off x="2253615" y="1934845"/>
            <a:ext cx="9612630" cy="3809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76395" algn="l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sz="28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日内瓦公</a:t>
            </a:r>
            <a:r>
              <a:rPr sz="2800" b="1" spc="-1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约》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00000"/>
              </a:lnSpc>
              <a:spcBef>
                <a:spcPts val="45"/>
              </a:spcBef>
            </a:pP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22575" marR="306705" algn="l">
              <a:lnSpc>
                <a:spcPct val="100000"/>
              </a:lnSpc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1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、《改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善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陆地武装部队伤者、病者境 遇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之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日内瓦公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约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sz="2400" b="1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第一份日内瓦公 约</a:t>
            </a:r>
            <a:r>
              <a:rPr sz="2400" b="1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00000"/>
              </a:lnSpc>
              <a:spcBef>
                <a:spcPts val="60"/>
              </a:spcBef>
            </a:pP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22575" marR="306705" algn="l">
              <a:lnSpc>
                <a:spcPct val="100000"/>
              </a:lnSpc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2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、《改</a:t>
            </a:r>
            <a:r>
              <a:rPr sz="24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善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海上武装部队部队伤者、病 者境遇之日内瓦公</a:t>
            </a:r>
            <a:r>
              <a:rPr sz="2400" b="1" spc="-15" dirty="0">
                <a:latin typeface="宋体" panose="02010600030101010101" pitchFamily="2" charset="-122"/>
                <a:cs typeface="宋体" panose="02010600030101010101" pitchFamily="2" charset="-122"/>
              </a:rPr>
              <a:t>约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》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00000"/>
              </a:lnSpc>
            </a:pPr>
            <a:endParaRPr sz="22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22575" algn="l">
              <a:lnSpc>
                <a:spcPct val="100000"/>
              </a:lnSpc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3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、《关于战俘待遇之日内瓦公</a:t>
            </a:r>
            <a:r>
              <a:rPr sz="2400" b="1" spc="-20" dirty="0">
                <a:latin typeface="宋体" panose="02010600030101010101" pitchFamily="2" charset="-122"/>
                <a:cs typeface="宋体" panose="02010600030101010101" pitchFamily="2" charset="-122"/>
              </a:rPr>
              <a:t>约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》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22575" algn="l">
              <a:lnSpc>
                <a:spcPct val="100000"/>
              </a:lnSpc>
              <a:spcBef>
                <a:spcPts val="405"/>
              </a:spcBef>
            </a:pPr>
            <a:r>
              <a:rPr sz="2400" b="1" spc="-5" dirty="0">
                <a:latin typeface="Calibri" panose="020F0502020204030204"/>
                <a:cs typeface="Calibri" panose="020F0502020204030204"/>
              </a:rPr>
              <a:t>4</a:t>
            </a:r>
            <a:r>
              <a:rPr sz="2400" b="1" dirty="0">
                <a:latin typeface="宋体" panose="02010600030101010101" pitchFamily="2" charset="-122"/>
                <a:cs typeface="宋体" panose="02010600030101010101" pitchFamily="2" charset="-122"/>
              </a:rPr>
              <a:t>、《关于战时保护平民之日内瓦公</a:t>
            </a:r>
            <a:r>
              <a:rPr sz="2400" b="1" spc="-25" dirty="0">
                <a:latin typeface="宋体" panose="02010600030101010101" pitchFamily="2" charset="-122"/>
                <a:cs typeface="宋体" panose="02010600030101010101" pitchFamily="2" charset="-122"/>
              </a:rPr>
              <a:t>约</a:t>
            </a:r>
            <a:r>
              <a:rPr sz="2400" b="1" spc="-10" dirty="0">
                <a:latin typeface="宋体" panose="02010600030101010101" pitchFamily="2" charset="-122"/>
                <a:cs typeface="宋体" panose="02010600030101010101" pitchFamily="2" charset="-122"/>
              </a:rPr>
              <a:t>》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75765" y="6129020"/>
            <a:ext cx="22644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315"/>
              </a:spcBef>
            </a:pP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（日内瓦公约原件）</a:t>
            </a:r>
            <a:endParaRPr lang="zh-CN" altLang="en-US"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e5a9b2ba93037421dedc9f051b83bf282f0f17"/>
  <p:tag name="ISPRING_ULTRA_SCORM_COURSE_ID" val="C8287542-3129-4993-8EA8-1397C1EBE87C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RESENTATION_TITLE" val="医院季度工作总结PPT模板设计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LAYERS_CUSTOMIZATION" val="UEsDBBQAAgAIAAtngUbpbttk5AMAAHQOAAAdAAAAdW5pdmVyc2FsL2NvbW1vbl9tZXNzYWdlcy5sbmetV91u2zYUvi/QdyAEFNgulrYDWhSD44C2GFuILLkSHSdbB4GRGJsIRbr6cZtd7Wn2YHuSHVFyYqcdJMW9sGDS/r7z950jcnD2NZVoy7NcaHVqvT15YyGuYp0ItTq1FvT8lw8WygumEia14qeW0hY6G758MZBMrUq24vD95QuEBinPc1jmw2r1uEYiObXmo2jsz+bYu45cf+JHI2diDcc63TB1j1y90p+yn359/+Hr23fvfx68bpBdiMIZdt1DKmSY3r3pQOTRwHcjYCNu5JErag2rZz+cv6Cu4xFr2Hzph54H5NIaVs9W3CIIiEej0HVsEjlh5PnU5MIllNjW8FqXaM22HBUabQX/goo1h0oWIuMolyIxP8QaNlTJ24zZAV463iSivu+GEfHs3Y41JCpBdsa+gD56sgQ4JAEQZCzn2TOwkSm1gSMsZT+GqTOZuvChlQtTsVpL+BR9/ZgTD6rFVRtqRsIQT0g08q+gTiArvw/CvwA1XfRBXJMQFEDCNoyHL50Jpo7vVQoKSEgDZ/wgn5gppJW8RyyOAYc2Gd8KXeawUymKJ7WQ8n5WQvJxAcJ1sPsdkdaESCgj15XYcnAhS9rrAi0zJnZVmY8L5/foHDsusSMole0vI2p6uTLGQP1KF4hJqasAwC5LtkzFHN3wmJUgpXv4WyIS87cNg7ArTz6X4i/EiqZzXjVN59nk6tXJca451IVhsWSZ6tBBT6gOWv7bYNMyh0iLgqeboi2KvUyc/BAvjo1rjsPwf4PqUpcjI3piv284IUicBPBig24fCd0dQWagDxhrKROyO8rxzsHQPOM5jHieIUfd9rDp+Q2Bp9FzOS4h8wcuXEJFeuCXZBQ6tMoxv8lF0fpKMoWq6/19jcRwBpC84I86ueG3GvpfcraFIsK+yGvhnDzDWC9B7CZrNQL353TD4oFDK1bAiQuBS1KkEH/SgXMxI7sM1uP1IBNLXcrEjDMp7syIhdqUaZ2QTV2n2uhtplOzK1m+66V6wp8d40UdXFAbne8ZbCMNCQ7G02iMvTGpTnNVD8uOINBy5ZNLw8jFowoOok5ZEa/hvXKrS5V0JKoPZDY5x0DWpDTkLIvX//79T0eOJ57Uu6jZ/a0XCXRoNZfIA9kfni54/mcbCcWjQ5xZdEE1B9gdruN51lS9SR6mFI+nMxBGaHSgyyxuPy7sM8xwcAHDwZy2rOGMZXcwWajWsheLCbkSQtHP+uNZviykULwP9rjZXAVMnXmEbdtcbKAJpIjv6ndagpiZbtUNR8INpyvZeIo9GDxP+Hgiip6EZtbv2hwarl4/ttv229H/sMrN/XDweu+6+B9QSwMEFAACAAgAC2eBRjUa0FrOBAAA9BYAACcAAAB1bml2ZXJzYWwvZmxhc2hfcHVibGlzaGluZ19zZXR0aW5ncy54bWzNWNty4jgQfecrVN6axwnkNpOkgBRJTIUaMCw4m5na2qKELbA2suSVZBjmab9mP2y/ZFso3EIgYqcyk8oDsdx9utXqy7HKl19ThsZEKip4xTs8KHmI8EjElI8q3l1Yf3/mIaUxjzETnFQ8Ljx0WS2Us3zAqEp6RGsQVQhguLrIdMVLtM4uisXJZHJAVSbNW8FyDfjqIBJpMZNEEa6JLGYMT+FHTzOivGqhgFDZLrVEnDOCaAwucGq8w6zOsEq8ohUb4OhhJEXO42vBhERyNKh4v5zVzN9cxkLd0JRwszlVhUWzrC9wHFPjD2Y9+o2ghNBRAo4flk48NKGxTirecenI4IB8cRNnhm53gQ3OtYDtcP1oICUax1hj+2gtSjIkEuJKVFXLnADo2tqKpCZf9WLBLsVTjlMahfAGmVhVvJuw3/XrftcPrv3+XbdpXXXWCBth03fS6TUbN34/aId+r38btpp7K4X+53APpX09c4bvdP2eH4R+t3/VaO+p4e7UUsdv1RrNPXXu/ateI9zXUlBr7avSuW0Hbjq3Xzp+t9kIPvXDdrsZNjpLrVkOr2Rrubie+GUoEJHL1fTWSZ4OOKYMusaTHFdEQ99hWI5IKOoUqnGImSIe+jMjo19zzKiemgqF9vRASFZTGYl011RfxTMV5S3hLCA4BiW5qO3T80Vpfzxb23rRWl9u61kvy4uu1UmEFj/Y+8PS6cL985Pd7m9xtDymMREBlnLWsjY38KILR8vueHj84cNuL7ZYK2OtcZRAK9XzTri6MpcaCr6WIOYZDQSLF4El6YDEAU7JyoToPVBeB8lDDw0hlRmEvCYpZh6iGo4gWiirfKA01bOZVF+VRIAFs4+gVm/jSKIES7WWt4vgmSkQVX8PhCbqDxsLu7RN1OcxupF4ArPRRbxDuIvYLZwUM6dFpJMTEqs9JFGNMRfh7rzsXYRbWD4QiUIhmJN8Z57cqMGHwsn3FCrZRfCeDBTVxEX0ijqZvhc5i9FU5IjRB4K0QOB9nsJ/CUGr/AENpUhnq8BxNFIMigeNKZmQ+NLF0BcwkeagCfQqY0RbC3/l9BsakKGQgEvwGJIN1qmy+Ad7AWdYqSUonvv4zk7hRnDjf35nNojjMQZGsx84dACSZvo18DHsnQswwZiAaK5AQGQinENam/OJaTwTc9mms+0Ej2eHbg5yBgrHTcEfiwkvIuhVlOfEFTDCHAnOpghHUF7KpNCYilzBik0WC63+l4NWFVE+c3UELRWMyditQZQOj45PTj98PDu/OCj++/c/73cqPTKNDsPGmqUa1zv5qbPmEy78gt4Wzumm9YR5vqC0lX866+3r5g4u6qz5DCN9QXcHYdzQrQuZmtqPN4L7/LfDI8/YHMTloiEIz/OFGb16i3Sh59e617cIYn3XDHsXLmUWCAQBixKo06H59nXUmXExF9n2XQhH5zvBmhNymthd/zcnQDhsp8blZjZoO234kyOjMVO7szKxncY/ltyR4P100QDowchyESAIjKbAhOIf1vm/pw9vaxWv2cKffnI7K258eP+MjvhdX1C2nb5SRyRYRgkk0asl3pufOK8Z3rcUMfu0uDlauypaXGGs362aNynlNIU4Gq66uJCtnp6UysXnXxUKgLZ+U10t/AdQSwMEFAACAAgAC2eBRp9k43WyAgAATgoAACEAAAB1bml2ZXJzYWwvZmxhc2hfc2tpbl9zZXR0aW5ncy54bWyVVm1P2zAQ/r5fUXXfCXstk0IlKJ2ExAYaiO9Ock2sOnZkX8r672c7NrHbpsl6Qqrvnsd3vreSqi3lyw+zWZoLJuQzIFJeKqPxuhktrudZiyj4RS44AscLLmRN2Hz58af9pIlFjrHEDuRUzobk0LtZ2M8UivPxbWFkiJCLuiF8/yBKcZGRfFtK0fJiNLRq34BklG818vLHYrUedMCownuEOoppfWVkGqWRoBSYkL6vjYyyGMmAeU+X9jOR07s6//oD2o4qipZ288nIEK0hJcRJvroxMozn+va4Kgsj5wkIf1FDv3w2MghlZA8yvvx8rhrRtM3/9EgjRWkSGnPOF/GdwwQp9Phpwt2lkVGCeZBxNFoFl56vd0YCkPsazn1qxlUK9mTyerAQTNEzBkuULaSJP3U2VYm3xxb1fMByQ5jSgFDVg5500E+kVf6aWNfj/sAb5UUAcooe8SpYW8OqizcAxvoev1rd2lURxveuCwKUsHPKIMJe2SN/67QeIQNlj3xmtIBHzvZH8ENLx/ElviWumOezr63AiT76fPmTtxpPD2ZwVeDaKTymFgUslQnnhdZgqpYmVteFlBzFlHKyoyVBKvgvg8v29jEqTQ4MrtNO91WKFBmcajcbo17SYb3sebwbu9+E/m3deYZ6hV/PCSLJq1r/Jqn5zPH0jOhr5slphlmSGg7ynm/ERE5N5BbkixBsqhcuEEKsffYQWHSDNQRPkyAFaXI6x6m75FTyeVtnINe6ZhR808S6DlfRsmL6D18pvEEREwaMHRMrfR0n9L0nA4VrACAyr3zHdofOUrcMKYMd+LkPFPbBQy9Lle7QoWa7wQfYYNhuTjOpH92a6BslxMWGE4RXHZeIF05oGG95JJmyD4uG3u/f/uJoI/tFZjov3GH27BopuljbjxOoleb/yH9QSwMEFAACAAgAC2eBRgoR72qiBAAABRYAACYAAAB1bml2ZXJzYWwvaHRtbF9wdWJsaXNoaW5nX3NldHRpbmdzLnhtbM1YbXPiNhD+nl+hcec+HoS8XZIBMiRxBuaIoeA0d9PpMMIWWI0suZIMx33qr+kP6y/pCoW3EIhoL0knH4jX+zy7Wu2uVi5ffEsZGhGpqOAVr1TY9xDhkYgpH1a8u/Dm46mHlMY8xkxwUvG48NBFda+c5X1GVdIlWoOqQkDD1XmmK16idXZeLI7H4wJVmTRvBcs18KtCJNJiJokiXBNZzBiewI+eZER51b09hMpWdCvinBFEY3CBU+MdZnWdMq9otfo4ehhKkfP4SjAhkRz2K95PpzXzN9OxTNc0JdysTVVBaMT6HMcxNe5g1qXfCUoIHSbgd2n/yENjGuuk4h3uHxge0C+u80zZ7SKw4bkSsBquHw2kROMYa2wfrUVJBkRCWImqapkTIF2RLWlq8k3PBVYUTzhOaRTCG2RCVfGuw17Hv/E7fnDl9+46TeuqMyJshE3fCdNtNq79XtAK/W6vHt42dwaF/pdwB9CunjnTtzt+1w9Cv9O7bLR2RLg7tcD4t7VGc0fMvX/ZbYS7Wgpqt7tC2vVW4Iapf237nWYj+NwLW61m2GgvUNMcXsrWcnE18ctQICKXy+mtkzztc0wZNI0nOa6IhrbDsBySUNxQqMYBZop46PeMDH/OMaN6YioUutMDIVlNZSTSHVN9Fc9UlLegs4TgGJTkvLaPz+al/el0ZelFa32xrGe9LM+bVjsRWryx96X947n7Z0fb3d/gaHlEYyICLOW0Za0v4EUXDhbdsXR4crLdiw3WylhrHCXQSvWsEy5LZloDwVcSxDyjvmDxPLADyFUGMa1JipmHqIYYR/O32uyEvqEMsthgS4UB12tBjhIs1UomzsNh+npU/TUQmqjf7OqsaJOqz2N0LfEYDjsX9TbhLmp1iD0z8SfSyQmJ1Q6aqMaYi3JnVsguyrdYPhCJQiGYk357lq6owQfCyfcUatNF8Z70FdXERfWSOpm+FzmL0UTkiNEHgrRA4H2ewn8JQcsTARpIkU6lDCuNFINyQCNKxiS+cDH0FUykOSBhXsoY0dbCHzn9jvpkICTwEjyCZAM5VZa/sBNxhpVakOKZjx/sudoIrv0vH8wCcTzCMKPsRg41TdJMvwY/hrVzASYYExDNJQqITIRzSGuzPzGNp2ouy3S2neDRdNPNRk5JYbsp+GM54UUEvYbynLgSRpgjwdkE4QjKS5kUGlGRK5DYZLHU6l85aKGI8qmrQ5iiwZiM3RrEfung8Oj45NPp2Xmh+Peff33cCnqcHdoMG2t2eLjaOnE6I59Mty/gNkyRbqgns+QLoI0TpTNuVze3TJfOyGdmzBewW0bANeyNkKmp/XgtuM/fBh4nh/WDuFw0x/bzE8B0YHqbAaDr1zpXdQTRu2uG3XOXwgkEghBECVTewNxPHTHTeclFt3UXwmb4TrQm5k5ncMf/xYkQts+pFbmZDVpOC/7sOKOYc7i9dAY7HehYcseR7d1VAzjwh3a6gCOf0RRmm/jNevl/6aybiv81m/LTa7EzcO1y/B49bvstx3bAH9XjCJZRAmnxaqn0/qfCDw3Y/ykG9mn+BWblk8v8U8DqN8o9kK9+uq3u/QNQSwMEFAACAAgAC2eBRoUwK2GeAQAAKwYAAB8AAAB1bml2ZXJzYWwvaHRtbF9za2luX3NldHRpbmdzLmpzjZRNb8IwDIbv/Ioqu06IfcJ2mzYmTdph0rhNO4RiSkUaR0noYIj/vrp8Na07iC/N26evY1fOuhMVS8QieozW5XO5/wj3pQakebuAy1BXLXpGunAqncAozUClGkQNyfefHuTNkeCMhS5Nx6tPsnUVP4H0ZiqVq+KGsbCM5hgtZ7QfRltyiX+DynZVbSuqtHm88B51N0btQfuuRpvJkhEXr+WqFliDMQd7Ap3KGALTfrnayKPjXZ+iysWYGalX75hgdyzjeWJxoSdt+WcrA7b44fMt0HvoPw8DO5U6/+YhqyceDijaSWPBOdjlvR9SsLCSY1AV3165/kED42ZBNTpPXer39NMVRZU2MoFGlwZPFCGmC69GN/sUTc7D0m+Jm2uKgFByBbZh1azaoFmYM36gsZhQRxpos+cHVKGcpDrZci89Cpajw5JtW/eOhd6+UIhghLA2QjNmIrO2i+OMqffs4Lpa1ndu5hUncnmR0Qz3cc4extdvEdp/RUJ6L+NZVlwOxcVIDQdXPIN901MkIZN2DnaEqIpyvk8dvJa7s/kDUEsDBBQAAgAIAC5rq0Ya2uo7qgAAAB8BAAAaAAAAdW5pdmVyc2FsL2kxOG5fcHJlc2V0cy54bWydjzEPwiAQhXd+BbldsFvTAN1M3Bx0NhVRSejRcNT684XUGGeHS+5d3vdeTvWvMfCnS+QjamjEFrhDG68e7xpOx92mBU55wOsQIjoNGIH3hinftHhIjlwmXiKQNDxynjopl2URnqZUEiiGOZdgEjaOsswYUVZSTisKK9v5v+jPDQxjnKvL7EPeoyl7UauFU7IaKnN2KDzeIshqUPLrrsrOlEtFEUr+PGbYG1BLAwQUAAIACAAua6tGlBOzImkAAABuAAAAHAAAAHVuaXZlcnNhbC9sb2NhbF9zZXR0aW5ncy54bWwNzDEOgzAMQNGdU1jeKe3WgcDGVpbSA1jERZEcG5GA4PZk+8PTb/szChy8pWDq8PV4IrDO5oMuDn/TUL8RUib1JKbsUA2h76pWbCb5cs4FJliFLt4mjiUyjxSLHHYRqOFTXv/AHpuuugF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LmurRjXb2a1oAQAA8wIAACkAAAB1bml2ZXJzYWwvc2tpbl9jdXN0b21pemF0aW9uX3NldHRpbmdzLnhtbI1S22obMRB9z1eI/IAljW4LW4OuxZCHQhPyvPWqYYmjLSuFhKKPrzatcdy6tJqnmXPmDDM6fX6ckn3OZX6avg9lmtPnWMqUHvL2CqF+Px/m5dMScyx5c6rcT2mcX3bp67zWWjWXIY3DMtoVzVuMwttDSmrlVMuYYRRJ5qlXyHluG9aB68A2zFFi+81vEj91l7iPqVxW7Tdn6J8Nu5TjUnZpjK9bOGe/h843+LgM49R4eSvYGvU4tTq2BmKES+4r1QAgkOWOOFyl7KQmyGPGMVSjKFBAhHPSiUok5dCy0ImmwnwnEJOMUVepp60baW0ctVVCR4hu07zqbA3BSIwRIQSYq1xAMBg1NjQNDWo9IDgwIKo2mihAwQYTWPXOC8uRol5gXJkxgPHpuKft3p/rVP3vdY7n/IfgxS+4iK7e2lwwV79/XpZGvo1P3w5DiejLkONu/HAd7m5urn958s2/R8Zq1LbxX339A1BLAwQUAAIACABkAI1Jh2+TOWgrAACzVgAAFwAAAHVuaXZlcnNhbC91bml2ZXJzYWwucG5n7Xx5WFPX2q899mgHBK0WEoGkllatlcQYJSCQ1DrQ1qlWPQ4EUowkWCEYEAiQoR5bxkC0VaKiROVYZxCiJEJItEC2GiBCqzElEMkuRAwQN0MSyHQTsEV72j/uPd/33HufT56HJ8le613r977rHfdee+V+vj5i2huz35g0adK0Tz9Z+cWkSX/HTZo0OfG1Ka4rr93on+z6eCX5i4iPJ5U1+/W4frxKXb5u+aRJFbw3bTF/d/1+fe8n25MnTfKsc/+/AiSe3zVp0j8++XTl8s2M6L72RN4V6nZnTPRM9Nc+H7XOO/4lmbnThCXfDUh4Y+WsOYdXfnB09r8++/qbWX9/3fut107nvf4xJujUtFcuBdZPemVG3icfXPvnoPVknfRue43+hOr4Uqw+2hANzAuppFLsx5YKqWUUTg3FuPVE4OiIksM2/fgm+kS40zaoZw98L5jk/tNgyJe47YtNilh0YTE9JpXsvvj1ihmh3Y+ZGptayS6KnuG+9OhefUk6nubQOu2kjL+Pd3q7pvtDW/Ay94+98TtVzIYNnNGfhj6eaKx8c2wOz5P0wUkNhATnDSULVcvtG7R6ua5e9QW7X1lMOxkkc7o71dwoog/emopk5m5gPdkkP/bhY5gI7xxRyhrTZNb2oerIvcd4RghAEmQOldR0fWig+AFkRWrPIUduR7QqdH0+UUEzzZntAhFjoWIwdrcWCKlnaS5oqW7sT8piNcyuD0npplGVzNFwq/N6OatPfSVS1ByrOvcAQ7P3CBw9I6/5B0TbRm95sZ/aEjaEQSsz7KGddiPHeX3aBqiiL4mktXXjlOU1w3SslFqX8bRABfZZ2UZ5Qrm1Ag00bZWN3tfzEiTs+/TBuQi0a9p7+l/kTcMfTQ+4syd68PhgZ/xIane16wrDp47ikacQtX9a4/ldzcNhqW4ZZojCT+mZjQOtyeGecgP5I6KUtRUX7l0Yg62JR8rXuUYLpuGCaFmwDfLpMwL0l6KHLw4asmCfy4d1lQwWscqP2GGWmmstpunK6f78BoPCHFrS9DYaeC3JaTcLSPM6EiUJHjgwAayy4quKk87JmxjhHQg0j7rPMSJwjoy07bxcKGpQrCDiab78AoO8HPK4Td/ObC4S+So9C9rqjy4rWVotiU8vhoIvWbcTHjCsrQNsXRePYwPRHRskTqfD6GSrAR9VQRvXOs0fTFSJ4dpIw4xkpnahFqHdBBoI0g1y87YwuTiaKeBZ80kAmactFzssrDxDofV1MPODGgEjc24ZrsP5RVhkWI3xqgFeKeExFqpVbv3bu432K9C6wuPvmHju8g+m/NgFq/LDg5WY1VxkfsGtOTRfNM/QEKvYmERER3uCLECB+SfXILfXWwtVADnHjFvdyEK0ifvXPXbJ2FjEVTZNP6C1bAPu+dRtJnojM7lMzN/kXdAeIh6VzwdV4l6Sc5ikJPH4oElB/VgeC7Ll1hxRQyzE0FXS2+lOaABlxiIM4ubWAamuy7INhOR95Ktcs0v0KUV124jeKn9kGtHbmEhkz3QtOQOpMLZYlko7wD7IPjPRNYU1RoPCA/Q2+naJH/kxQwKywcFZIl9zeDTSjJUiQfM7NYL8XSBFYx7IDO0na9IkTrFRDX/LjGk+cBXBeMVlYXX7roAUj79h/L5hVP0Mq5G/81bAj4vKfPnA+ekrfoT5ZcHe02UoRA0GzAm5AsQDsXQ7Zme9vcDwrbh9VKob04Ofl9LKGhjBJXT45I6kOC6ERvEq4nKWx3lw6FYYX24cmc4H2viifKu/M26DBhD3iwVQhsRPpe1iF/GWCiXlXYpOrGCkMf9ArIQV9gMjPeR8FuYiSpvavgxoskj9lYe5JHAPoUOKMMlfg+uqoCooielVYGgw0AWQXWjbkWNsYFjFvEXNub1s1Fu8PeE0eZv8akj9wdnmWgN88ZRWsWN0D8yt/UTcALkHs3Oh4OxSeT5szgPdAOyQ/J3F8kMwWBG5a3o5r+2K1jgwSj/ZlaAq93IxN2wnniujJ4c8vXIlG8C8I28r2gnjKsizCl5Z3J/GLYRM4vVhVjqrBlb5wBhQ38dH8wCYqqbRfjnQuMdeAfStkPglIs3Xmek5okAkuO6xH448y097CdrDxIN9bnV+QH7NTxsAhc9CA7FgJlVDzVGB7CIlw5PeBhHeKNItU9uJ79GEDnyh6AqBBGbUDVQywlEulbIXtsnJuQAiMR+oRqwdW8pkMkdP4b4KwjdhjtanFJV+KQmjYdn+ib7Kx29g5ha2fSNWQlXD1ihPuGHGe1OOD2PFLv4XmdLjwWpc53SgCWps6krRJb9VSgkDkzRbJYFsGegAu2BhwKRl9Qm6SgW3mF8ruN7FukIw5cubxM5hbQVcqSHK+qpTCovBLgs+Zzk6mifiQYkjC4HpAqPYIe5gpMPMvrrMWGaJ0CizLMtVCK03bo9al9WzyjlO0JYr6svIqgdhvKWIrcR5COdAqmudbnbeqKBjs/7JsDJMmzzmKQ7FhKTW51z1w8uFUjmL2/nu6mxxP4NER5Ifw/hRS2hyVn0XvRYahSW7mRku3psDUrg76MXQSP5ybMlpOJnE/ZquttRggRRwGd0ujibOQ+WTwOEoeRPkcY/VT00YgVAkT5+C4jlZjdBSP17AlA56e3GrS5FUmcyTvBZ8B97Fb/xI7Qw0kAAOIlT5fCA2hiUD2brkapvDPZaFSTUnH4rXELVmRjiCrOFozJZwf2NamBxigGQkj6oBgpHumFaXEuiyOE/ytm15t96ZUsgIQSEJA/CiAzFE7xU/iuNDfqi/Oqu0ThzPnQWmgpVilkRGT9c4B6rnrD5EJ9Dt0FEzKx53lqzJUzbB3sBC9HLBByEO6R3YVOBpMGoMF5O2grsf7MN4F5qLa3ldRjUsEIjLOGbdHsmWGHjhNAIiUcJKJ0EZHsdBe3OHMuWxxU5iK12OVYLPqmVYLYgcPqDiMMsLjD0MJl0NQ2d32eViWDmPLh51RGqVqyqNhr0trOwnHtvxHWIj/aTYMYAf421fIDhXdYms0e0dsU91XXlY4AracNH6Yi3H3d4Ow3kdpBuu/VXjK+7P0l2aV92xvPA7+kz3Z/BnY6Fr0qP58L/qUG4Z4MuYU8ZzCG6x+/PmxsW0v7m/RNwRv+7+9HsfnDvW4fB/2OFe94VzJcsyu49Rm0tYJjX20zzhO83fBPtWYsnysY7XLHe3SpNMtkGltmTJez38BvV06srU1M1jw36Uj3Q8zRZRPT7NSKev3kWNaBinOfiv7Wr1RszYjIHv7f7H7/3f/PT4kZP+b49P/fF3lNiXJP9vkPhHEEZbeM2I9F8PCa39NUZNe5qWlaqKSvM/zFgLQg3kAuBywuGJUbNJ3G/MmuQNy+YjKhmNU5pfaNNO9go7WJgNvIOoKZT19p4fs4WvvZfZPKGIe2lv81gCBGuopQ3dM/1uc2HemN7Hna5D+07j3YnNj0kWtPV0P9+QGO6NKFYsyWpSdKzHRT6Hma04vfcDx6qBeSUMnel6P3EDwT40Qr6DID+83nU1/ZhrGMXzw4RYAv13qMkeNdcQQWm1JzNenGN0WvY/TLC6y/EPNV2pTz4MDV0wZqmnvvWUxVvedLetuL+qjnKv8wUpBNm+XfFhJrfzzMUY7OO9L7Lj+PH0kXD5waW+QQc8zz0vhspOtJ8biCEV/ldNilT/v2oqVXgUL8/e9Lwc1E99PK/0YrIeV/4VwBjBX+G79OcEW0/XffAnMij/+E9njv72T7FK3vBfP6Fw+yyxdaTga5UADMF4tH+oD7vsRKWwdOeY/9vx+KkiS7Y3LpaHWWn1OPHnLVxU6N4nf8rE1d7Fk8/9lZD9g1OCJ2zgXid/Gqfz3l0E+fYvsY9+/ovlpPzVcFvu37zwp5Kpu5w/Zf2fs5v6ge8fIIgQ9qwIl7GZlvYzefjRuFFYXdmVqX8gD5wqI+87VvRHJEUrOjHV8eQ/QNeGmzWDlbeebqsna8/B/jCd+Wmd17m6TkwOUAain8eOtD+OoIpo7Z8BdSu8eSF/sNfCne8xB4u1JwpzsucjLsUkh/4P8Ir7WCx9qDYkU5c7L7p7lssnsvc5KuTl28GBOJWh53nlMxg6s5H4GkNZTXT3gyuRVLf36dvj/w/oaHkp7H2j1NovHFviyOgdEoHbp9q6LCeIS76Ut4FJ/v94fsYCevJ2LhvzpOFpWk6U/qDl5mSvE+3JynARKXM35il+9HGpHr1VqVlCQ1CeJ4sFKUMPybyTsvCSWjihGhFAkgSWEUpuwWRywwpi4qwVX2ooxCrEFD6/ATuPz+dZZ/MBq3+DARLLU848oddbc3kxxCoUKt8a2TE3z0osrDFYozr0FmKBjpzL203ET2ltGSC/CQ5eMAROKE1ZOUxVScdOucHI9EicU9IA08FPYroLNj49nY1YJuPRR2AfgOqDiezBYiXaV/k3V/331KfcVWtZGSFloXnWaXSOK8ViepxwFYjlmLeaERESIyOcHSXlxULbwCqFazS6oJSBJH/DBRbTsB1UIj7PjEXxrLkKOU8KgLN5GBQSyWH6VXc85yJG8/YncL9dgxEXIFWFG9FlQmb3Tu634EALrPeM2AGDlTIyNRskgf2ZIX5yu3wYYAQjlPPLfI2Js/g8Ci8AxdtfsSBLI26KC5N3ATVMpqJiaV5nUtgP0I0d0QgzUpRrjeIs3Bj2YLht3/AL08YEunJJVZGuj3zC70B7Jb1Y3DE9gCwJzCOR7+VTMXKxSFoOGykSuW8gbCTis+rnd+D7cTvwRVEIQKzNn03uZph2hXV0WfPl5NkrequhKgYJGhiA6oFlNEF4Se/gpUv8Ca1VqWDgxUooMJpHXYmKkEyvexTH/YbezqDs0ijF5cN9HxO9G7rArvmoyMICBbA406+GW9wyANwDgxS8gNm83WGOFDABksqxEaqdsKU003MGodrqkSCMCfTV7rwZ6fU1VPpwzmrJ8Nc+pdFh+clhg/SRAO1GW5yZ0b2LKDWIt4cXxqno2A4zw0SxVdNcdW6RfhTi8T7IAyptM8zzaTN5c9gFr6TYyQPqhBcl9kuahtsWyDkcyo7ydNUxjLm7ZhEW4FfLYX7gsDh6FhhN5Ejw/dRZokheMSarsOXpGWBG3zLaahBQ83mZ1yRK2LwVEud0Ub6i1FWaKJNucjemhTnEPDFTs9UVGpUFZeUTHqxaunMb0TN7OwZGUeUuR62unX6gfQB+mF7MCNKJmSEdDZNgB7TihWU4+Z35HaqBYbG26xGsLoZIDQsVZvjRa7oMW1zqKjNQj6xWANfYNoMyhpjoUTIHld/G1dnrQa5CR1bKN0fVTkz53ZLnUof3mib8xZxPhRNy+KT18kuS/7EkYdZeoUj/5h+KJsaTC+ea2SahoL0E82+FVvE8AXOg94a+pCac+kmreuTYdOqKVErj/3mV+b/X4et/kKy/qJrZTw8gT4S70OuHWqMZnd/6EHBQ+ijPaeENDTLgJMuPPs14W6eXINzy6AA1kWNtU/bXmjua8niJObwQvKk3+cegcUEFYR70DNh/nUcIyXRx3arsaczUWjv2vRr2diKjzreZMFWtzwKp49JypyCS8Pu7BSZ4MHjsuPpRWp5u+wm1PgekjHeoDz536W1CpeNIOfN9u62s1tpuXB8h3WTK3cB8106kS57F/6gNUKldrU/raYlArgNqN/kQzpSwpMHRv8c1l4gX2/28Ip0RB8p0hyIQnxKofvN+d482+1m1Prhe5llSkGH72CZmm9LBYPhvfsZdPA8l+623kyK0DT4yS8NQMgD9Fqlro4ZKexIzfipuXc4jDZT2tMWMA+9tS5MOnhS6yxeiRNLrLsFG2gTs0Z62xJFVBhFQDuIX0+0Q+4GRrBY74uyjj88YYi+atw7XGlnGWAHIcs45nSYB/fWEMrscJ6WfE2VbjTKnrXK6quZx5VoiwnwsKmihVj/q0A13WWsuW0I/VQlCC78fV0m6WqdOcVV5ZnVUWvvwW17hQ/f69th2LuGK3LWfSDuQ/yCRR+KbK7xVHEtntpJUSEJ/ReQsieZtpKtXqRSbjeVPvvWJZrikkiWLbyyGBzwFeYQSKStdBg1glWHJDlMs5ADeGenZwBk1RQ7qBsSCixCefNv2QCRNsV6R9a5Ajt7L5+1GQmnflxE4fshxWesWN1yF15G4xRjHNHKvH1lXBlKIHA3gfjiBzny0f2o0MzIsczG7wCUgn7f52S2uOLA1zJq8r2VYbo3MA6oTN4QP/7wGD7hVqXVOImWkUdV18AYCB8KPlypdBqYPiIWBICwCHAUr6UjIwIgkIs7APgPa+HIhFji4rANhDMjov6EvG/JottR8yp8QWcUezJLCGYMVAKLG/oA0qxxoI5/ipvrj+AVUellEA2w22AcZVjV0xSyJ9lJQD0fvqzXQRkp7MK9RAzpQRSDF44hBxKMnc49i4gsN38Dg5HjugwNkj+822qqZVhgOZC3USq/5fcRP5PFwNJGDblHkyIr3Mft/U9KGsgJqQuErye2M7lhuZPZiWiGwxOFozC/zMSb3LQjkLLHfmopcGyGJ4s5IDluTZLttTtIQ8XuwmfJfGau7ALypgi9hBdHkX85GowtaFrMbWdwfQHgJfWRLScWNWcrHUeyCJOazOztRvgHkoLWrFfTFu1S1j/ta1nGLQfhZ0B61r7ZxSz5ynVPnIztamFYzO4DCPY6ZmwXz5oMUWKyZ3pIT4osT6uyFhoZ76TM5ekoOcJB1JSnst3FD5XRshsummY4B2DKhoQCQ7Luvi/ipfCCgJyZkpxyLLrW0DBbShRnd3aOjUO+9rnvwxEiSsXInrFkaHeL5uyToe+28oZXQqMUaDHbBpoJdK2A4QPv2MvZK+xlDVBrBOaJUdjhMonN17WVFARQJfko9RH4CmRhz9fN93wZYEqfdyLnTRgW7B7Yf3+NKSttH8WRGwQNntRX/4lyxsyfH2PK7FbphhjXpml9dJ0x1hl4bf15ygY6dbcbUdKSIEE7UnnBaYSd9SQfeEd0EI7g0V8RDzuDJeUKeKPsStxiiFxSZQ0uiZpO2KgzGgKzOYdUCoG7c9YvXYhgF1LgOV86vP7DLNtulWPwV3bAPV0gkzHBrhVEtPpbbthIcbhkdjgtr7s04Rtdu7bmo/JLIK44JC108O5G3nz5yuVncPmB+15q5yMXSqgLDVqPxYmn/02/RzDn2411Pn7kqfiC7lxmyuXDOXnvpk5aMo9z9GN+g0mxExmMbuyhg+yxnUqokfKYoV24oHTZslGjzy/hwM+uIDv69Ok50CTLvQTnLFLDFwFGxI3QRv446q45sMu/KgoWB+Ad1VJedcihEAgJgyB/Pn6I0zA6qczv2oT1Fdc+8+WNKTXOF8WdJz7rEz2SUEOYz70urMliAlPXbw5Jx1uquq7/51ZEHzqNeNfmyyUteuOp4Uu5Y4N9/NLPOt+Mguz3p4TMX386EvKBddf41I/Xz8IfYfUniZw3DQy6fs9RFMVjaAwDjQv98g8DeS/2ps9BFlU9aK2OHrH0GJiOj+xi1taWwPWzgdkCPCp195xkFiWOicoo80xrdAe6FBh7BwVimqfAlHGeH/VZv7jD3CpUlzi1vuPzR5gxa4285wr6NSoLTpt4qHTgyNJE5bB6uQzoWhf+3JByba5/++CaVYLnl1VyS3n1M6LQpna8GzZWKwMwwqerScx3tKo5dpXY/xBTqBRyHKfK9hAuWjkIjZIkunxh849vK3u+u2Slaw0Q9epFb3Lp7PIso/OIIfdOygjE53Nx4cTHts3OHxgiDP9siX9ezZPxWdMSFu+IPTq4ew/5o/hY47myd8RzB3qOeuSGMboJcGFYJRn8+11zCHLjTpjpKfTb0/ZSCYu3oA1H0vnn5ZuSKg9eOOPQch76XZczUqld4hR8eNcgchjbVZeyzWZ4sACncHIHTpldOLYKRdu7KJYFwStoZ2H5dRX15q3eescIizSs3AEiO7f06FvMkIMSBlUpmN1akzaD/Bi8qVsOdgZUficXcrH+YNK/k1shwOcfOJB6parWwq+MkxEKB0BgyFsH2Hr5Ytpgm11p9lBqiTyLJEfU1prr+k5kPOBFfhlnjid5Fk9cRvVVIEZLfcGpm3RN3eGZoXWZibrV+X3glG8m2MK+S8OTkKGaBcaB33e+DjjY2wbboVPlyvsu/nIKTyUSCHNgYZlhYHwtWl4q1sPidmtyWxfJmWJLbVYllDDlllirXOtuIjvZqrfAmaWuY04xJ4c+hXK2QJSeHJ8kfw/iBTs9GscOy0cR40DUK/EI+6qes4r6CjUaKeNZCM1beOL+fHJa5BOWLjgDhCa0V49nX+uj7W4CmONtRhschqPEO1NjYJZyfDfuyKGCtx0GFgvwvuCtNY4+Q9VCSJPDDKffEfQPbT9M5PlGkZVk6A05adgm5BumcGRPSSx0379LN141ieF3nAPxYKRQAbvRAgQDAL1I2cqG5Hd6TmywY83z5ieHzM1WyuJu5bcDB6oWrf1Y/CvBPgmoxUl6lzkr2OKWIISjGTNPv7EUW0ATbtJNL9FmhgO18QPgYsWItdykmj0LeRQwquQ+fHKdhb3ctB7zBXt8mt5dNPcXgKsxofzJZ4kcylMKwYOZ81Jv02q4uw28K7a5h52DkgGUjBHu3jtHdxaBQbKzj5L2vKzqxZb4ipDIonwRWkSVEz5OlDO9u2Ergakh/Yjiz0BpZGA5tE1qJHagypOpY+JvrnyyQzgUzd3OPHvnq0ZJnGvuVlo6dchizF5V9ZBi7lF/amLSSqzOBla6E4amfckqBAeWUNsV58MAgupZ8O5cPnJ/dAMLq9PP7k+1VYlkXudC6zetU65xZpHPQ9ZB6VRKTt1A2tW7V5HO/WaG1sPg7z1JGEZT0iIgPcMWTCeu0+E7Wr6qj/GeW/NPtZ9JfAP6wb/ZvCzvciFWesFsAgtR+/F+B3loQqo2euAVxxp1NBlv702SZjsuoL4t1f/BN/39UgMKSzP4bQpm9TRZuzZdZ8oWE0VLCMnegmuR3wxJdaOwZc6fP3XG8KDXXGk+2ZxprqWZNstfVjVA4QmvY8lwH/NP9Xv8iv3Y18EV53RUGdS6pN2dsmXgcdzH+1VeqLiz4HfSqLUFfT2rb/BzRAt+Pfiy33S2/SlcbQ9v+8WLLx1yS1ukwq8/zWL3knn9v/yc9uY1bfO4PE7wKdlfBcRs2vYBj0uvypgQsreSHixOy2aKe9Ba3uI2iCVv3PHuVr7wHw4maxOnHLz4XiWInf7KIRiumDy7ZMnGr9vzdKQe/1GiCwO7dF58LR0emvXNLfCNB3vTT5peAXwL+/xnwVjiO4DL3EwoUePXfiapcwYzH/DVAT8IJLPXzWhUh8f+OIkFAHyQ5ukjNUqgg8YTzK03Y+j/vlJCY2TZSjomfjeP9CeM1d7U3dmvCov8zNqsMfjiO08zRPkx/799p2rbIm7yYjybr5QbIa5rLadrb1pTVxfy5XEKiX6rIS8AvAf/fBVwvvpNq/6XcvmPU2lz1PMBqc0fmTzNefVj0Yqk4vN+L+Y7/x18n5BqHn5/AXe+EZc4MQkkBMLN2AmbD5UQm6EvlDMzjfFf47k16vrHPghD8Nz3tNfUYnQ6jOnj39gmBsPIgg1XrxPsOV7jSIJPx2lD+xOL0fj8m1x0TD+V2Csbk9HP1BG/WXe6F+uHBxKQP540J/jpqgk083L3yF1KeA3PHvZLrrkxsWqnYMLYyX0U9h26xWzU2GV5CegnpvwJSGx7sHnsKEYFkDfW6dzSYh37aoJWujJz/4vjuhOHBlUg92O2+P4OndbgfEqBbvO++OENNrxh+oHuyV9he63XSPlVUWjv70z8O1XeRo6eEHfgJixNt+QMaVz5gqQkCI362nyxuW/AHBK6yuKRi90MN5Q98WrnFmPgOlrld7/yqumrrH4aMddX/S0Dk9IxfD0U0O+mnY4jezozqwpoXZVylKCzGfCUnvHPNu4F3nsdPkfxB4lFdyFmtQS+17iWk/yGQMLTKKOfQBuc+a9qO0VUvt82+JHlJ8pLkJclLkpckL0lekrwkeUnykuQlyUuSlyQvSf5TEvcG6rbBb9+rlQQHPLdTfvjnTVSCVa2kKWHfDSl08TnYd3+/j9H0/QZ8ukmTrGwvwb7X02tbmyOcE4ql/He/Mu3qEA19L7D96jG2Qf7hf90e/Gsq8cgBpO1Rr3t0dU3HcJlQJB2+QjV3ZBpv5QJv89AIalhHLzhG9XSh6Fy8OcQbstS5N46v6dtEbxc3iVmpWuBdhHNdfzIfgZPZ+xIFtVBB4lpk7+k8wJcXamWMTe1Hco6qvEx39m2dYd3MjFcDklmqkKq+BB8os1oBcLa7aN27BX/wenqvAWzGl1wavR2BT0LVxPe5d72p3cfN8GvtyQKrRn3AC8/od2++U6D03WFQ/Uw0u58wfGFD7a+VXcY1xMR09Re2kgIDy1yjZd2JBftqHNLooaVJ/kZyaq3VKJPZgsu/GuG0l4GEL6z40DZw7GgL6NdrBgu29XSGa9xitmYN/WRvVeR0mUhlf7V+Da8YqPYDxmDlHHp8pJzZNfLl4ShpquHBFX5tYFYLI9Njd+f9cvbwSLnBQMfqkpGlFGaz+wUGafBe+dfBbPSP7uNn3szuEUfZZosKDAUKneHdKXXieIlEkjDXOvtGoXljFBr/QOy07ChU8EU1KJydaxQbozwjeJNdot/bMHPp2CusypDI71i9a9QJVe+xeeWDn4a45CacmrKwkkclYaY03J4lk287HEX9IKsinpFHfRI49ay4PKqfdylfaU2az6UGyk/B0eVTb8IqQfOC6MLlGS5B0fcR0VKEHJtOXkjEKwa2lGdsWXbQ04dV0GvF68gw9FZVPi+dGa79WayGuMaokpN9dLdqllk+vdarxEV+Pw5nLrtcyGMh5U3hBUhtewqXS48P+TyqHouz1hvvjJpRq29aUsKXAQpw+xHMR4V0zOof6ScXSRE7g4mEN7HR5exE9OhstZlVr4BSltV0wEL4iTU03MjChjkdESYpP8zTfTzCLI4P2UQtDryLd5ztDYqcyaHUlsk4P4nTV5Hj7qIi86jyQEEIP3d5QljowWK+vaOAnhw+1KAw7F/ENXiBeKFBKa/Ll64uG8Wn1nb0QlGrTHbGzEpz7eH27rm7jJkf1DStu92Bc9nh6Vzkxo4BrfBGEcuzqLItfqONkWGCSEX0wTz5vcNRVdcQ/KKd9/IU04prK7U1oSE0ihnJLa5RdJi/SC0uPlhrdMHzGT7txZpf60BVmqe5LDiuyub1eFel8parx5XRxxGE42xPVN0z6L66iAJ09XqPYijNn8JRvYv7kH2NGTIf7WxuYlgtLYNXbaE4vm4UBKrrLNZFYAIozXpi1Fz+jZWTCJx7E5WANaIg4TNHe86ZEUPPs7XuwZaspoO1ie4joQYeknlnOSXqyt7Bq4fbKQrp0Fn0WUF2VHsFPbm9jO+SCUS8jwIpHnzQ+JiYfyvetgJVl7FPR6nXh6yWQpkzZT7km1xoEZu0k4mYPAQLBVWYv6ESZ5qFftPInxM7KOGLUE3S1aZ0JJSSfgxwn3LkfmGE6t5AS+OInGfc51P1pFDH8FG6zwBvxSZ6qa3Rd2lCmtYlHZPU5Zk8G0QuR1LE+f7RvV2CfPdae5MmQ9cPslCpMRrJGViePG7foWHeq14g0KKimIHhXGWK7WEajNwtXjilgb49LDJJwhrxeqOgM5mYOJKJy7rNyLTtmJYNWUtqw91qjQe+rFaQL0x5cOmuFLnC70tl2GBjn3FIOMgXUmnsXjIyVLawI9qejc7UupQb9ZZxHmLN4Sh2S9sKlzJWtl3O7L+hb87W9lbX3B1XmBxZMsYqbETpXp+zB5q5HxywYPsHKi3JXTVaez/fHrIn/eRZy6BezOs990Qn1VVaUljqtaYb2+7SsDN57+PlXW1yMpcXEM1z/Svru6CRfD5fAEw3+ybyCPPQicIqpX6n+K5WtlvzKo1ossPkDFjD8qNR8+p5l9CZNgj4qdMN1WAgvef5K8wnQqGQG0DV2jGwXB3Zt4F8Xq451sty+RK/f1pqvIUEoPfJGflNH05ZzXkLtruXrVNeoo9YhJ2jSgo4bzqwlwFX68kui2iMC1kkFwj5iZEOODOKiOA0FxZxvAtOY2cLeBefKIdrHpqN2iW0v+FQVjbXSV6Stxxd07x3o+EA1oVHYSjbcqVcZFv6/ZhJtFhk+xXKdbapydr9rmaXF0n7xX1k15ByEX9Gwa3A+vM3mG0wHJ9D485Jsg09gr1f2mW/XDDv1ELB23BRgU65R2HoX2A9sTBWdAzeAOA6UlvEISglt60e8Od4+4P9GfX+Au2TZBHP8stt/DxXBrAXrDQCUHxjMOMSRLORzmz0u0x/SHGmLRwTFnpLgUJIwo5rnwOTbSFQoIosFics/Bm4FJvhcUvGNl/lD1y+kI5lmoSCcI4VZjvz1SlfJYXoeYz8SZQzhLZVrd/lFlUlhDFiaVlQup+KxPGsW1dQDF0/xFrvSh4eyWO1vFKL15rUkas2TN/5UQJ5bFbs5gkE3+c6c/pD47PGVkmzWy0goT7MIyDlt73lcfAN03MVfDCSmxzDOkknbFcsTwxrS7aNxHM5uOFNqeoEyhnLNrCiAfDZ8Fp1nIYoQswHTvkGCl6v3rcJpIzJgtKpddq1SkTG49OD6JyzjEhiUfsUxo1eK/2wHXnqrJhpOysv7c2YM6bxWRfp6aY9c8e+p75N/dxkWjtmmP0ul4/mp2wEkXVwsA02txRm1517jc8pm53IO0TbPXK5EZMnL6e3xZlUl7ZUKu+4nN2x+QizRQyCEhcs9okY+79Ku3ilQJdCMQXsdopoKkXZu1bGYgxR7mMIN2uSTVWi2r7ek0amfo2kKzAxxHpFO3pl0AALiXEpmN8Vr5Z8rvPoSnXXn+Cc4YS4zpuXBU3pLcJQ4ZjXPVc7fCVxndMjGd4ycKyYfNNXbgkq+RybJR0WLC9Vf4QruQPjIHwJ30kdPg3ogHHNypUDGPbfFkfz5HqKRCqJooyobq9SyBL3wQRaAwIH7nH1c2WaH7pdrpKtT2PrmTe56J/zJfpwY4hsPRFH+77d5+mbajMYvBmdkWf9hfELx3Y8CjHu8c7vICWOPENMkXOCz3TdhMvkBoMh+9m6C0Yaqa2EOuLqzdP2uHIJLmFrmfP6UNSU6i7sR2n25N5Vz8Qax/RTUKNX8+E4gLDXVxVVWG2Yd1/zsxhO8lXr/7VTQ8ylUqT9KeVrpjatfQ7TAOlVkgOYO1O7p7TXCZs2rnlwZ0TiNUm8BM9uGo+DqCKB0MJbI8E7DhyJIoxZQ/ajKGPG1lH90ahV968WFRSDEXdLMZZVkP6iuPw6vWZRSQW8b3Rmjs8dPNLN2pkucrQjJCOchiLI58gVFlu9/t16Bb3YfeJS3L6ZIIW5bpeABwe7f3Q/3HeA3QooyUcG+croJhxnEEd1vzDSeGjkaTaB6VB57a0IflRp5CtuS5F1A05m1JK9cvND2FOd6gk6vnks6ubXLw/vSEwdWfVbNLnUdfPGwhraeDxxHyh4oNa5vGR66Y6li+WCWHAZRD3f1Ua+nC/iEQ7IFT7bO1ByKWTC2Po+tDLH1AC47mDW884BbYAQBQ5AmMsN7tO90OWCzUv65zmY+I4gvGyrf0a2ZUdOeW7vIIasIeZw5s93FDZ17YXrcGakoxPZ7Mo+FM6nXs6nvV6OR16tELeOPy1DstlkT4KrzeScur0eORttglMWhK9cO4jJM4p62S4HgI4VXajvnJ2dkrr9cG34+JLE1uspUam14z48z5VrXuoRxFahrEQXWHU1mtWzpke/0yctXiOZ6UoGe0Qcq0gpuHLdD0W+Es2Lgaq6UnS7hTKHQeaoNND9KjE8/l0pCRXgMiqdk1EgM/96Zuck/w2l5b8nQm6pRl2Z2rkxtX180u82sAe+7xFQqxZaw9yTVrqF2qOP2Spv+jZSRKvddc1DDfN+oLLeJ9nvD2X4SeMbwbPPVo2vg38HEaYVEX5ANBigWeYowYBgLCbgxg05ld5yFR6rUo5H0/RH+6e2En6K32IKcUVI4RaovNRoBR8foCffEqcffw675PWxxU6eyOJ83cdkMq1tWmmrVpYe/1vCNaqSlYwlXDcO2rdl2NpTDZiFHVWSQuQaAk19FFgTq0XzWyDkBQbSNeBAsPvAzE22k/lqQULVfKvFFUXjW8i88CK2jR+rITL0odpjjgMfc8xpHLNuuje6HM3jfP44pTyzfc0UbGFEUDf0hdqsiK3XCg6xNkSfi3IUeo6n8Sm27T3TdyGtbkw3mgnC6AxNL0Pesu5h1/a1Yy8zZ58YZoQMFstGiqmcET7nmCfVr4pjAzhM9UFgjb3f6KCNulQHZw+YQtdCeBfXv44l41WWnoe9rtpgBgfYZaKjG1Iq22irbAgq0ixFhdMQhjyp4V1bpsycSU1MV0S2zsDOVBW07TL/3faFLXw2zsW3WKmw+fsjprpPj6vumXdAs7umd1Mke4phXRhc3wp2Y9iHorpnmpsS2YM2Ywfzp+KOw4XH6jI7BksGDfUpYJCa5S4o94ZA3xQEep6o6d8U6c8AydW580BihsYDN8wtLb6qFB7deZkr42DZfjh2lFfxGF8OsJp+LMZdnj7K8P/JdC1f0b/pnAMiyaPB7guWRio+OdV9emZ7dYrhfV0CfXuqr7ucPJX9VxXtUJ7AMXSuZ+x01EnZC1Kbtkqe/vhmz7cTv202PWEDeqwwDt5csUeq63Xq1eP1d0VOOHYZElfqCpTOdeWvjZXe83cCfrXBtNXuewLNJRzHyNDqsbHSPustqiA5KoVC51Tlt5OnzkEXvOW+/umq9SvLPv7yn/8LUEsDBBQAAgAIAGQAjUlooHo6TQAAAGsAAAAbAAAAdW5pdmVyc2FsL3VuaXZlcnNhbC5wbmcueG1ss7GvyM1RKEstKs7Mz7NVMtQzULK34+WyKShKLctMLVeoAIoZ6RlAgJJCpa2SCRK3PDOlJAOowsDYGCGYkZqZnlFiq2RubgoX1AeaCQBQSwECAAAUAAIACAALZ4FG6W7bZOQDAAB0DgAAHQAAAAAAAAABAAAAAAAAAAAAdW5pdmVyc2FsL2NvbW1vbl9tZXNzYWdlcy5sbmdQSwECAAAUAAIACAALZ4FGNRrQWs4EAAD0FgAAJwAAAAAAAAABAAAAAAAfBAAAdW5pdmVyc2FsL2ZsYXNoX3B1Ymxpc2hpbmdfc2V0dGluZ3MueG1sUEsBAgAAFAACAAgAC2eBRp9k43WyAgAATgoAACEAAAAAAAAAAQAAAAAAMgkAAHVuaXZlcnNhbC9mbGFzaF9za2luX3NldHRpbmdzLnhtbFBLAQIAABQAAgAIAAtngUYKEe9qogQAAAUWAAAmAAAAAAAAAAEAAAAAACMMAAB1bml2ZXJzYWwvaHRtbF9wdWJsaXNoaW5nX3NldHRpbmdzLnhtbFBLAQIAABQAAgAIAAtngUaFMCthngEAACsGAAAfAAAAAAAAAAEAAAAAAAkRAAB1bml2ZXJzYWwvaHRtbF9za2luX3NldHRpbmdzLmpzUEsBAgAAFAACAAgALmurRhra6juqAAAAHwEAABoAAAAAAAAAAQAAAAAA5BIAAHVuaXZlcnNhbC9pMThuX3ByZXNldHMueG1sUEsBAgAAFAACAAgALmurRpQTsyJpAAAAbgAAABwAAAAAAAAAAQAAAAAAxhMAAHVuaXZlcnNhbC9sb2NhbF9zZXR0aW5ncy54bWxQSwECAAAUAAIACABElFdHI7RO+/sCAACwCAAAFAAAAAAAAAABAAAAAABpFAAAdW5pdmVyc2FsL3BsYXllci54bWxQSwECAAAUAAIACAAua6tGNdvZrWgBAADzAgAAKQAAAAAAAAABAAAAAACWFwAAdW5pdmVyc2FsL3NraW5fY3VzdG9taXphdGlvbl9zZXR0aW5ncy54bWxQSwECAAAUAAIACABkAI1Jh2+TOWgrAACzVgAAFwAAAAAAAAAAAAAAAABFGQAAdW5pdmVyc2FsL3VuaXZlcnNhbC5wbmdQSwECAAAUAAIACABkAI1JaKB6Ok0AAABrAAAAGwAAAAAAAAABAAAAAADiRAAAdW5pdmVyc2FsL3VuaXZlcnNhbC5wbmcueG1sUEsFBgAAAAALAAsASQMAAGhFAAAAAA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{9842e5df-2214-4a87-93df-7867264e90a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645.5999999999995,&quot;width&quot;:8866.799999999999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688.1999999999998,&quot;width&quot;:5152.1999999999998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501,&quot;width&quot;:15840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30,&quot;width&quot;:5124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{829f726e-ca5d-4da0-bbc1-065ab941e94d}"/>
</p:tagLst>
</file>

<file path=ppt/theme/theme1.xml><?xml version="1.0" encoding="utf-8"?>
<a:theme xmlns:a="http://schemas.openxmlformats.org/drawingml/2006/main" name="Office 主题">
  <a:themeElements>
    <a:clrScheme name="红橙色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微软雅黑">
      <a:majorFont>
        <a:latin typeface="Constantia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1381</Words>
  <Application>Microsoft Office PowerPoint</Application>
  <PresentationFormat>自定义</PresentationFormat>
  <Paragraphs>462</Paragraphs>
  <Slides>64</Slides>
  <Notes>64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64</vt:i4>
      </vt:variant>
    </vt:vector>
  </HeadingPairs>
  <TitlesOfParts>
    <vt:vector size="6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医院季度工作总结PPT模板设计</dc:title>
  <dc:creator>春秋视觉工作室</dc:creator>
  <cp:lastModifiedBy>admin</cp:lastModifiedBy>
  <cp:revision>93</cp:revision>
  <dcterms:created xsi:type="dcterms:W3CDTF">2014-11-14T09:15:00Z</dcterms:created>
  <dcterms:modified xsi:type="dcterms:W3CDTF">2020-08-28T23:15:40Z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