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113"/>
  </p:notesMasterIdLst>
  <p:handoutMasterIdLst>
    <p:handoutMasterId r:id="rId114"/>
  </p:handoutMasterIdLst>
  <p:sldIdLst>
    <p:sldId id="256" r:id="rId3"/>
    <p:sldId id="327" r:id="rId4"/>
    <p:sldId id="266" r:id="rId5"/>
    <p:sldId id="267" r:id="rId6"/>
    <p:sldId id="450" r:id="rId7"/>
    <p:sldId id="329" r:id="rId8"/>
    <p:sldId id="270" r:id="rId9"/>
    <p:sldId id="481" r:id="rId10"/>
    <p:sldId id="330" r:id="rId11"/>
    <p:sldId id="331" r:id="rId12"/>
    <p:sldId id="483" r:id="rId13"/>
    <p:sldId id="332" r:id="rId14"/>
    <p:sldId id="333" r:id="rId15"/>
    <p:sldId id="334" r:id="rId16"/>
    <p:sldId id="335" r:id="rId17"/>
    <p:sldId id="378" r:id="rId18"/>
    <p:sldId id="415" r:id="rId19"/>
    <p:sldId id="416" r:id="rId20"/>
    <p:sldId id="379" r:id="rId21"/>
    <p:sldId id="380" r:id="rId22"/>
    <p:sldId id="417" r:id="rId23"/>
    <p:sldId id="381" r:id="rId24"/>
    <p:sldId id="382" r:id="rId25"/>
    <p:sldId id="383" r:id="rId26"/>
    <p:sldId id="384" r:id="rId27"/>
    <p:sldId id="418" r:id="rId28"/>
    <p:sldId id="385" r:id="rId29"/>
    <p:sldId id="386" r:id="rId30"/>
    <p:sldId id="419" r:id="rId31"/>
    <p:sldId id="387" r:id="rId32"/>
    <p:sldId id="420" r:id="rId33"/>
    <p:sldId id="388" r:id="rId34"/>
    <p:sldId id="421" r:id="rId35"/>
    <p:sldId id="422" r:id="rId36"/>
    <p:sldId id="389" r:id="rId37"/>
    <p:sldId id="390" r:id="rId38"/>
    <p:sldId id="423" r:id="rId39"/>
    <p:sldId id="424" r:id="rId40"/>
    <p:sldId id="391" r:id="rId41"/>
    <p:sldId id="393" r:id="rId42"/>
    <p:sldId id="425" r:id="rId43"/>
    <p:sldId id="426" r:id="rId44"/>
    <p:sldId id="427" r:id="rId45"/>
    <p:sldId id="544" r:id="rId46"/>
    <p:sldId id="545" r:id="rId47"/>
    <p:sldId id="476" r:id="rId48"/>
    <p:sldId id="477" r:id="rId49"/>
    <p:sldId id="451" r:id="rId50"/>
    <p:sldId id="453" r:id="rId51"/>
    <p:sldId id="449" r:id="rId52"/>
    <p:sldId id="452" r:id="rId53"/>
    <p:sldId id="454" r:id="rId54"/>
    <p:sldId id="455" r:id="rId55"/>
    <p:sldId id="460" r:id="rId56"/>
    <p:sldId id="457" r:id="rId57"/>
    <p:sldId id="458" r:id="rId58"/>
    <p:sldId id="459" r:id="rId59"/>
    <p:sldId id="461" r:id="rId60"/>
    <p:sldId id="462" r:id="rId61"/>
    <p:sldId id="463" r:id="rId62"/>
    <p:sldId id="464" r:id="rId63"/>
    <p:sldId id="484" r:id="rId64"/>
    <p:sldId id="466" r:id="rId65"/>
    <p:sldId id="468" r:id="rId66"/>
    <p:sldId id="467" r:id="rId67"/>
    <p:sldId id="469" r:id="rId68"/>
    <p:sldId id="470" r:id="rId69"/>
    <p:sldId id="485" r:id="rId70"/>
    <p:sldId id="486" r:id="rId71"/>
    <p:sldId id="487" r:id="rId72"/>
    <p:sldId id="488" r:id="rId73"/>
    <p:sldId id="489" r:id="rId74"/>
    <p:sldId id="535" r:id="rId75"/>
    <p:sldId id="536" r:id="rId76"/>
    <p:sldId id="537" r:id="rId77"/>
    <p:sldId id="538" r:id="rId78"/>
    <p:sldId id="539" r:id="rId79"/>
    <p:sldId id="540" r:id="rId80"/>
    <p:sldId id="541" r:id="rId81"/>
    <p:sldId id="542" r:id="rId82"/>
    <p:sldId id="543" r:id="rId83"/>
    <p:sldId id="428" r:id="rId84"/>
    <p:sldId id="482" r:id="rId85"/>
    <p:sldId id="429" r:id="rId86"/>
    <p:sldId id="430" r:id="rId87"/>
    <p:sldId id="431" r:id="rId88"/>
    <p:sldId id="432" r:id="rId89"/>
    <p:sldId id="433" r:id="rId90"/>
    <p:sldId id="512" r:id="rId91"/>
    <p:sldId id="513" r:id="rId92"/>
    <p:sldId id="514" r:id="rId93"/>
    <p:sldId id="515" r:id="rId94"/>
    <p:sldId id="516" r:id="rId95"/>
    <p:sldId id="517" r:id="rId96"/>
    <p:sldId id="518" r:id="rId97"/>
    <p:sldId id="519" r:id="rId98"/>
    <p:sldId id="520" r:id="rId99"/>
    <p:sldId id="521" r:id="rId100"/>
    <p:sldId id="522" r:id="rId101"/>
    <p:sldId id="523" r:id="rId102"/>
    <p:sldId id="525" r:id="rId103"/>
    <p:sldId id="526" r:id="rId104"/>
    <p:sldId id="527" r:id="rId105"/>
    <p:sldId id="528" r:id="rId106"/>
    <p:sldId id="529" r:id="rId107"/>
    <p:sldId id="530" r:id="rId108"/>
    <p:sldId id="531" r:id="rId109"/>
    <p:sldId id="532" r:id="rId110"/>
    <p:sldId id="456" r:id="rId111"/>
    <p:sldId id="448" r:id="rId112"/>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梁志斌"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0059A4"/>
    <a:srgbClr val="0070C0"/>
    <a:srgbClr val="00CC99"/>
    <a:srgbClr val="F2F2F2"/>
    <a:srgbClr val="C00000"/>
    <a:srgbClr val="E7D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娣辫壊鏍峰紡 1 - 寮鸿皟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涓婚鏍峰紡 1 - 寮鸿皟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27" autoAdjust="0"/>
    <p:restoredTop sz="80777" autoAdjust="0"/>
  </p:normalViewPr>
  <p:slideViewPr>
    <p:cSldViewPr>
      <p:cViewPr varScale="1">
        <p:scale>
          <a:sx n="96" d="100"/>
          <a:sy n="96" d="100"/>
        </p:scale>
        <p:origin x="594" y="72"/>
      </p:cViewPr>
      <p:guideLst>
        <p:guide orient="horz" pos="1800"/>
        <p:guide pos="2880"/>
        <p:guide orient="horz" pos="162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8" d="100"/>
          <a:sy n="48" d="100"/>
        </p:scale>
        <p:origin x="-298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DDAF726-C367-4266-9B26-C2A06185B73A}" type="doc">
      <dgm:prSet loTypeId="urn:microsoft.com/office/officeart/2005/8/layout/arrow2#1" loCatId="process" qsTypeId="urn:microsoft.com/office/officeart/2005/8/quickstyle/3d2#2" qsCatId="3D" csTypeId="urn:microsoft.com/office/officeart/2005/8/colors/accent1_2#2" csCatId="accent1" phldr="1"/>
      <dgm:spPr/>
      <dgm:t>
        <a:bodyPr/>
        <a:lstStyle/>
        <a:p>
          <a:endParaRPr lang="zh-CN" altLang="en-US"/>
        </a:p>
      </dgm:t>
    </dgm:pt>
    <dgm:pt modelId="{B444300A-1779-4E81-BCC6-A6768E92AAFA}">
      <dgm:prSet phldrT="[文本]" custT="1"/>
      <dgm:spPr/>
      <dgm:t>
        <a:bodyPr/>
        <a:lstStyle/>
        <a:p>
          <a:endParaRPr lang="zh-CN" altLang="en-US" sz="1800" b="1" dirty="0">
            <a:latin typeface="宋体" charset="-122"/>
            <a:ea typeface="宋体" charset="-122"/>
          </a:endParaRPr>
        </a:p>
      </dgm:t>
    </dgm:pt>
    <dgm:pt modelId="{1C772EC4-E643-437B-A7B4-9AE525167424}" type="sibTrans" cxnId="{D12F558F-2405-4946-A037-E76D0564A400}">
      <dgm:prSet/>
      <dgm:spPr/>
      <dgm:t>
        <a:bodyPr/>
        <a:lstStyle/>
        <a:p>
          <a:endParaRPr lang="zh-CN" altLang="en-US"/>
        </a:p>
      </dgm:t>
    </dgm:pt>
    <dgm:pt modelId="{E75F75A3-ADAD-493E-85E5-B5742336FEE0}" type="parTrans" cxnId="{D12F558F-2405-4946-A037-E76D0564A400}">
      <dgm:prSet/>
      <dgm:spPr/>
      <dgm:t>
        <a:bodyPr/>
        <a:lstStyle/>
        <a:p>
          <a:endParaRPr lang="zh-CN" altLang="en-US"/>
        </a:p>
      </dgm:t>
    </dgm:pt>
    <dgm:pt modelId="{5619C5AF-2FF2-4F48-AB8A-866527948B91}" type="pres">
      <dgm:prSet presAssocID="{ADDAF726-C367-4266-9B26-C2A06185B73A}" presName="arrowDiagram" presStyleCnt="0">
        <dgm:presLayoutVars>
          <dgm:chMax val="5"/>
          <dgm:dir/>
          <dgm:resizeHandles val="exact"/>
        </dgm:presLayoutVars>
      </dgm:prSet>
      <dgm:spPr/>
    </dgm:pt>
    <dgm:pt modelId="{99A7D0FC-1B66-475F-B561-5E22522BC5A7}" type="pres">
      <dgm:prSet presAssocID="{ADDAF726-C367-4266-9B26-C2A06185B73A}" presName="arrow" presStyleLbl="bgShp" presStyleIdx="0" presStyleCnt="1"/>
      <dgm:spPr/>
    </dgm:pt>
    <dgm:pt modelId="{8C8DC990-6D7D-46D3-8E96-372BBFF354B8}" type="pres">
      <dgm:prSet presAssocID="{ADDAF726-C367-4266-9B26-C2A06185B73A}" presName="arrowDiagram1" presStyleCnt="0">
        <dgm:presLayoutVars>
          <dgm:bulletEnabled val="1"/>
        </dgm:presLayoutVars>
      </dgm:prSet>
      <dgm:spPr/>
    </dgm:pt>
    <dgm:pt modelId="{42B618C9-ED67-4E2A-8983-12FACC4C7BFA}" type="pres">
      <dgm:prSet presAssocID="{B444300A-1779-4E81-BCC6-A6768E92AAFA}" presName="bullet1" presStyleLbl="node1" presStyleIdx="0" presStyleCnt="1" custScaleX="68919" custScaleY="68920" custLinFactX="-400000" custLinFactNeighborX="-454453" custLinFactNeighborY="30110">
        <dgm:style>
          <a:lnRef idx="3">
            <a:schemeClr val="lt1"/>
          </a:lnRef>
          <a:fillRef idx="1">
            <a:schemeClr val="accent6"/>
          </a:fillRef>
          <a:effectRef idx="1">
            <a:schemeClr val="accent6"/>
          </a:effectRef>
          <a:fontRef idx="minor">
            <a:schemeClr val="lt1"/>
          </a:fontRef>
        </dgm:style>
      </dgm:prSet>
      <dgm:spPr>
        <a:solidFill>
          <a:schemeClr val="bg1"/>
        </a:solidFill>
      </dgm:spPr>
    </dgm:pt>
    <dgm:pt modelId="{FC1BF772-C4AB-48B8-B3D9-583BD46BD30C}" type="pres">
      <dgm:prSet presAssocID="{B444300A-1779-4E81-BCC6-A6768E92AAFA}" presName="textBox1" presStyleLbl="revTx" presStyleIdx="0" presStyleCnt="1" custFlipHor="1" custScaleX="100000" custScaleY="80668" custLinFactNeighborX="-100000" custLinFactNeighborY="-49687">
        <dgm:presLayoutVars>
          <dgm:bulletEnabled val="1"/>
        </dgm:presLayoutVars>
      </dgm:prSet>
      <dgm:spPr/>
    </dgm:pt>
  </dgm:ptLst>
  <dgm:cxnLst>
    <dgm:cxn modelId="{064D625B-E7B6-41FF-BAFD-9514A08533BA}" type="presOf" srcId="{ADDAF726-C367-4266-9B26-C2A06185B73A}" destId="{5619C5AF-2FF2-4F48-AB8A-866527948B91}" srcOrd="0" destOrd="0" presId="urn:microsoft.com/office/officeart/2005/8/layout/arrow2#1"/>
    <dgm:cxn modelId="{D12F558F-2405-4946-A037-E76D0564A400}" srcId="{ADDAF726-C367-4266-9B26-C2A06185B73A}" destId="{B444300A-1779-4E81-BCC6-A6768E92AAFA}" srcOrd="0" destOrd="0" parTransId="{E75F75A3-ADAD-493E-85E5-B5742336FEE0}" sibTransId="{1C772EC4-E643-437B-A7B4-9AE525167424}"/>
    <dgm:cxn modelId="{E3AEDEBA-67BF-4EB2-885F-9B49D8D3F199}" type="presOf" srcId="{B444300A-1779-4E81-BCC6-A6768E92AAFA}" destId="{FC1BF772-C4AB-48B8-B3D9-583BD46BD30C}" srcOrd="0" destOrd="0" presId="urn:microsoft.com/office/officeart/2005/8/layout/arrow2#1"/>
    <dgm:cxn modelId="{9CBCC1DC-B1F2-43DF-B807-A668FC375B33}" type="presParOf" srcId="{5619C5AF-2FF2-4F48-AB8A-866527948B91}" destId="{99A7D0FC-1B66-475F-B561-5E22522BC5A7}" srcOrd="0" destOrd="0" presId="urn:microsoft.com/office/officeart/2005/8/layout/arrow2#1"/>
    <dgm:cxn modelId="{0ACD75A0-E3D5-480A-8C71-69046B30E7F0}" type="presParOf" srcId="{5619C5AF-2FF2-4F48-AB8A-866527948B91}" destId="{8C8DC990-6D7D-46D3-8E96-372BBFF354B8}" srcOrd="1" destOrd="0" presId="urn:microsoft.com/office/officeart/2005/8/layout/arrow2#1"/>
    <dgm:cxn modelId="{A4C200CE-9806-45F5-8DCA-C6EC9EE21FA7}" type="presParOf" srcId="{8C8DC990-6D7D-46D3-8E96-372BBFF354B8}" destId="{42B618C9-ED67-4E2A-8983-12FACC4C7BFA}" srcOrd="0" destOrd="0" presId="urn:microsoft.com/office/officeart/2005/8/layout/arrow2#1"/>
    <dgm:cxn modelId="{6B2F2AD1-4FF3-4C65-8A45-D6AF38FC84C6}" type="presParOf" srcId="{8C8DC990-6D7D-46D3-8E96-372BBFF354B8}" destId="{FC1BF772-C4AB-48B8-B3D9-583BD46BD30C}" srcOrd="1" destOrd="0" presId="urn:microsoft.com/office/officeart/2005/8/layout/arrow2#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7D0FC-1B66-475F-B561-5E22522BC5A7}">
      <dsp:nvSpPr>
        <dsp:cNvPr id="0" name=""/>
        <dsp:cNvSpPr/>
      </dsp:nvSpPr>
      <dsp:spPr>
        <a:xfrm>
          <a:off x="66138" y="0"/>
          <a:ext cx="2823300" cy="1764563"/>
        </a:xfrm>
        <a:prstGeom prst="swooshArrow">
          <a:avLst>
            <a:gd name="adj1" fmla="val 25000"/>
            <a:gd name="adj2" fmla="val 25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42B618C9-ED67-4E2A-8983-12FACC4C7BFA}">
      <dsp:nvSpPr>
        <dsp:cNvPr id="0" name=""/>
        <dsp:cNvSpPr/>
      </dsp:nvSpPr>
      <dsp:spPr>
        <a:xfrm>
          <a:off x="467625" y="453227"/>
          <a:ext cx="143988" cy="143990"/>
        </a:xfrm>
        <a:prstGeom prst="ellipse">
          <a:avLst/>
        </a:prstGeom>
        <a:solidFill>
          <a:schemeClr val="bg1"/>
        </a:solidFill>
        <a:ln w="19050" cap="flat" cmpd="sng" algn="ctr">
          <a:solidFill>
            <a:schemeClr val="lt1"/>
          </a:solidFill>
          <a:prstDash val="solid"/>
          <a:miter lim="800000"/>
        </a:ln>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sp>
    <dsp:sp modelId="{FC1BF772-C4AB-48B8-B3D9-583BD46BD30C}">
      <dsp:nvSpPr>
        <dsp:cNvPr id="0" name=""/>
        <dsp:cNvSpPr/>
      </dsp:nvSpPr>
      <dsp:spPr>
        <a:xfrm flipH="1">
          <a:off x="66138" y="0"/>
          <a:ext cx="1129320" cy="1050497"/>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0705" bIns="0" numCol="1" spcCol="1270" anchor="t" anchorCtr="0">
          <a:noAutofit/>
        </a:bodyPr>
        <a:lstStyle/>
        <a:p>
          <a:pPr marL="0" lvl="0" indent="0" algn="r" defTabSz="800100">
            <a:lnSpc>
              <a:spcPct val="90000"/>
            </a:lnSpc>
            <a:spcBef>
              <a:spcPct val="0"/>
            </a:spcBef>
            <a:spcAft>
              <a:spcPct val="35000"/>
            </a:spcAft>
            <a:buNone/>
          </a:pPr>
          <a:endParaRPr lang="zh-CN" altLang="en-US" sz="1800" b="1" kern="1200" dirty="0">
            <a:latin typeface="宋体" charset="-122"/>
            <a:ea typeface="宋体" charset="-122"/>
          </a:endParaRPr>
        </a:p>
      </dsp:txBody>
      <dsp:txXfrm>
        <a:off x="117419" y="51281"/>
        <a:ext cx="1026758" cy="947935"/>
      </dsp:txXfrm>
    </dsp:sp>
  </dsp:spTree>
</dsp:drawing>
</file>

<file path=ppt/diagrams/layout1.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241C37-3557-4900-A8B0-42079C259BB0}" type="datetimeFigureOut">
              <a:rPr lang="zh-CN" altLang="en-US" smtClean="0"/>
              <a:t>2019/5/14 Tuesday</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140AFC-9BEF-4018-835F-CADF22BCD9F4}"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B8FAE-4C44-4DF7-922F-FA2F3E9D2405}" type="datetimeFigureOut">
              <a:rPr lang="zh-CN" altLang="en-US" smtClean="0"/>
              <a:t>2019/5/14 Tuesday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FAE21D-3760-4FE0-A568-1C8FDF0DB42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a:t>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100</a:t>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101</a:t>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102</a:t>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103</a:t>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104</a:t>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105</a:t>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106</a:t>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107</a:t>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108</a:t>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109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11</a:t>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110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54</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56</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59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60</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63</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64</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200000"/>
              </a:lnSpc>
            </a:pPr>
            <a:endParaRPr lang="zh-CN" altLang="en-US" sz="1200" dirty="0">
              <a:solidFill>
                <a:schemeClr val="tx1">
                  <a:lumMod val="85000"/>
                  <a:lumOff val="15000"/>
                </a:schemeClr>
              </a:solidFill>
              <a:latin typeface="微软雅黑" pitchFamily="34" charset="-122"/>
              <a:ea typeface="微软雅黑" pitchFamily="34" charset="-122"/>
            </a:endParaRPr>
          </a:p>
        </p:txBody>
      </p:sp>
      <p:sp>
        <p:nvSpPr>
          <p:cNvPr id="4" name="灯片编号占位符 3"/>
          <p:cNvSpPr>
            <a:spLocks noGrp="1"/>
          </p:cNvSpPr>
          <p:nvPr>
            <p:ph type="sldNum" sz="quarter" idx="10"/>
          </p:nvPr>
        </p:nvSpPr>
        <p:spPr/>
        <p:txBody>
          <a:bodyPr/>
          <a:lstStyle/>
          <a:p>
            <a:fld id="{9CFAE21D-3760-4FE0-A568-1C8FDF0DB427}" type="slidenum">
              <a:rPr lang="zh-CN" altLang="en-US" smtClean="0"/>
              <a:t>65</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66</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67</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68</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69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7</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70</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71</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72</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73</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74</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75</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76</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77</a:t>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78</a:t>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79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a:t>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80</a:t>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FAE21D-3760-4FE0-A568-1C8FDF0DB427}" type="slidenum">
              <a:rPr lang="zh-CN" altLang="en-US" smtClean="0"/>
              <a:t>81</a:t>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82</a:t>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83</a:t>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84</a:t>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85</a:t>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86</a:t>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87</a:t>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88</a:t>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89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a:t>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90</a:t>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91</a:t>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92</a:t>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93</a:t>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94</a:t>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95</a:t>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96</a:t>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97</a:t>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98</a:t>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AE21D-3760-4FE0-A568-1C8FDF0DB427}" type="slidenum">
              <a:rPr lang="zh-CN" altLang="en-US" smtClean="0"/>
              <a:t>99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1">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534"/>
            <a:ext cx="6858000" cy="1791653"/>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143000" y="2701768"/>
            <a:ext cx="6858000" cy="124158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9" name="文本占位符 46"/>
          <p:cNvSpPr>
            <a:spLocks noGrp="1"/>
          </p:cNvSpPr>
          <p:nvPr>
            <p:ph type="body" sz="quarter" idx="13" hasCustomPrompt="1"/>
          </p:nvPr>
        </p:nvSpPr>
        <p:spPr>
          <a:xfrm>
            <a:off x="927529" y="1496980"/>
            <a:ext cx="7288942" cy="757130"/>
          </a:xfrm>
          <a:prstGeom prst="rect">
            <a:avLst/>
          </a:prstGeom>
        </p:spPr>
        <p:txBody>
          <a:bodyPr anchor="ctr" anchorCtr="0">
            <a:spAutoFit/>
          </a:bodyPr>
          <a:lstStyle>
            <a:lvl1pPr marL="0" indent="0" algn="ctr">
              <a:buNone/>
              <a:defRPr sz="4800" b="1">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这里课程名称</a:t>
            </a:r>
          </a:p>
        </p:txBody>
      </p:sp>
      <p:sp>
        <p:nvSpPr>
          <p:cNvPr id="20" name="文本占位符 46"/>
          <p:cNvSpPr>
            <a:spLocks noGrp="1"/>
          </p:cNvSpPr>
          <p:nvPr>
            <p:ph type="body" sz="quarter" idx="14" hasCustomPrompt="1"/>
          </p:nvPr>
        </p:nvSpPr>
        <p:spPr>
          <a:xfrm>
            <a:off x="1951833" y="2677361"/>
            <a:ext cx="5240337" cy="480131"/>
          </a:xfrm>
          <a:prstGeom prst="rect">
            <a:avLst/>
          </a:prstGeom>
        </p:spPr>
        <p:txBody>
          <a:bodyPr anchor="ctr" anchorCtr="0">
            <a:spAutoFit/>
          </a:bodyPr>
          <a:lstStyle>
            <a:lvl1pPr marL="0" indent="0" algn="ctr">
              <a:buNone/>
              <a:defRPr sz="2800" b="1">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这里填写讲师姓名</a:t>
            </a:r>
          </a:p>
        </p:txBody>
      </p:sp>
      <p:pic>
        <p:nvPicPr>
          <p:cNvPr id="13" name="Picture 2" descr="c:\Users\Administrator\Desktop\ppt.jpg"/>
          <p:cNvPicPr>
            <a:picLocks noChangeAspect="1" noChangeArrowheads="1"/>
          </p:cNvPicPr>
          <p:nvPr userDrawn="1"/>
        </p:nvPicPr>
        <p:blipFill>
          <a:blip r:embed="rId2" cstate="print"/>
          <a:srcRect/>
          <a:stretch>
            <a:fillRect/>
          </a:stretch>
        </p:blipFill>
        <p:spPr bwMode="auto">
          <a:xfrm>
            <a:off x="0" y="-20538"/>
            <a:ext cx="9141095" cy="51435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cxnSp>
        <p:nvCxnSpPr>
          <p:cNvPr id="10" name="直接连接符 9"/>
          <p:cNvCxnSpPr/>
          <p:nvPr userDrawn="1"/>
        </p:nvCxnSpPr>
        <p:spPr>
          <a:xfrm>
            <a:off x="2" y="2571750"/>
            <a:ext cx="9145218" cy="0"/>
          </a:xfrm>
          <a:prstGeom prst="line">
            <a:avLst/>
          </a:prstGeom>
          <a:no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cxnSp>
      <p:sp>
        <p:nvSpPr>
          <p:cNvPr id="11" name="椭圆 10"/>
          <p:cNvSpPr/>
          <p:nvPr userDrawn="1"/>
        </p:nvSpPr>
        <p:spPr>
          <a:xfrm>
            <a:off x="1062524" y="1356750"/>
            <a:ext cx="2429368" cy="2430000"/>
          </a:xfrm>
          <a:prstGeom prst="ellipse">
            <a:avLst/>
          </a:prstGeom>
          <a:solidFill>
            <a:schemeClr val="bg1"/>
          </a:solidFill>
          <a:ln w="190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pPr>
            <a:endParaRPr lang="zh-CN" altLang="en-US" sz="1350">
              <a:latin typeface="Impact" pitchFamily="34" charset="0"/>
            </a:endParaRPr>
          </a:p>
        </p:txBody>
      </p:sp>
      <p:sp>
        <p:nvSpPr>
          <p:cNvPr id="12" name="五边形 11"/>
          <p:cNvSpPr/>
          <p:nvPr userDrawn="1"/>
        </p:nvSpPr>
        <p:spPr>
          <a:xfrm>
            <a:off x="1" y="257876"/>
            <a:ext cx="2744259" cy="324036"/>
          </a:xfrm>
          <a:prstGeom prst="homePlate">
            <a:avLst>
              <a:gd name="adj" fmla="val 26606"/>
            </a:avLst>
          </a:prstGeom>
          <a:solidFill>
            <a:srgbClr val="0070C0"/>
          </a:solidFill>
          <a:ln w="9525">
            <a:noFill/>
            <a:round/>
          </a:ln>
        </p:spPr>
        <p:txBody>
          <a:bodyPr vert="horz" wrap="square" lIns="68580" tIns="34290" rIns="68580" bIns="34290" numCol="1" anchor="t" anchorCtr="0" compatLnSpc="1"/>
          <a:lstStyle/>
          <a:p>
            <a:pPr lvl="0"/>
            <a:endParaRPr lang="zh-CN" altLang="en-US" sz="1350">
              <a:solidFill>
                <a:schemeClr val="tx1"/>
              </a:solidFill>
            </a:endParaRPr>
          </a:p>
        </p:txBody>
      </p:sp>
      <p:sp>
        <p:nvSpPr>
          <p:cNvPr id="13" name="燕尾形 12"/>
          <p:cNvSpPr/>
          <p:nvPr userDrawn="1"/>
        </p:nvSpPr>
        <p:spPr>
          <a:xfrm>
            <a:off x="2744261" y="257876"/>
            <a:ext cx="161976" cy="324036"/>
          </a:xfrm>
          <a:prstGeom prst="chevron">
            <a:avLst/>
          </a:prstGeom>
          <a:solidFill>
            <a:srgbClr val="0070C0"/>
          </a:solidFill>
          <a:ln w="9525">
            <a:noFill/>
            <a:round/>
          </a:ln>
        </p:spPr>
        <p:txBody>
          <a:bodyPr vert="horz" wrap="square" lIns="68580" tIns="34290" rIns="68580" bIns="34290" numCol="1" anchor="t" anchorCtr="0" compatLnSpc="1"/>
          <a:lstStyle/>
          <a:p>
            <a:pPr lvl="0"/>
            <a:endParaRPr lang="zh-CN" altLang="en-US" sz="1350">
              <a:solidFill>
                <a:schemeClr val="tx1"/>
              </a:solidFill>
            </a:endParaRPr>
          </a:p>
        </p:txBody>
      </p:sp>
      <p:sp>
        <p:nvSpPr>
          <p:cNvPr id="14" name="燕尾形 13"/>
          <p:cNvSpPr/>
          <p:nvPr userDrawn="1"/>
        </p:nvSpPr>
        <p:spPr>
          <a:xfrm>
            <a:off x="2897856" y="257876"/>
            <a:ext cx="161976" cy="324036"/>
          </a:xfrm>
          <a:prstGeom prst="chevron">
            <a:avLst/>
          </a:prstGeom>
          <a:solidFill>
            <a:srgbClr val="0070C0"/>
          </a:solidFill>
          <a:ln w="9525">
            <a:noFill/>
            <a:round/>
          </a:ln>
        </p:spPr>
        <p:txBody>
          <a:bodyPr vert="horz" wrap="square" lIns="68580" tIns="34290" rIns="68580" bIns="34290" numCol="1" anchor="t" anchorCtr="0" compatLnSpc="1"/>
          <a:lstStyle/>
          <a:p>
            <a:pPr lvl="0"/>
            <a:endParaRPr lang="zh-CN" altLang="en-US" sz="1350">
              <a:solidFill>
                <a:schemeClr val="tx1"/>
              </a:solidFill>
            </a:endParaRPr>
          </a:p>
        </p:txBody>
      </p:sp>
      <p:sp>
        <p:nvSpPr>
          <p:cNvPr id="15" name="TextBox 15"/>
          <p:cNvSpPr txBox="1"/>
          <p:nvPr userDrawn="1"/>
        </p:nvSpPr>
        <p:spPr>
          <a:xfrm>
            <a:off x="900548" y="278527"/>
            <a:ext cx="1655228" cy="276999"/>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defRPr/>
            </a:pPr>
            <a:r>
              <a:rPr lang="en-US" altLang="zh-CN" sz="1200" b="1" dirty="0">
                <a:solidFill>
                  <a:schemeClr val="bg1"/>
                </a:solidFill>
                <a:ea typeface="微软雅黑" pitchFamily="34" charset="-122"/>
                <a:cs typeface="Arial Unicode MS" pitchFamily="34" charset="-122"/>
              </a:rPr>
              <a:t>TRANSITION</a:t>
            </a:r>
            <a:r>
              <a:rPr lang="en-US" altLang="zh-CN" sz="1200" b="1" baseline="0" dirty="0">
                <a:solidFill>
                  <a:schemeClr val="bg1"/>
                </a:solidFill>
                <a:ea typeface="微软雅黑" pitchFamily="34" charset="-122"/>
                <a:cs typeface="Arial Unicode MS" pitchFamily="34" charset="-122"/>
              </a:rPr>
              <a:t> </a:t>
            </a:r>
            <a:r>
              <a:rPr lang="en-US" altLang="zh-CN" sz="1200" b="1" dirty="0">
                <a:solidFill>
                  <a:schemeClr val="bg1"/>
                </a:solidFill>
                <a:ea typeface="微软雅黑" pitchFamily="34" charset="-122"/>
                <a:cs typeface="Arial Unicode MS" pitchFamily="34" charset="-122"/>
              </a:rPr>
              <a:t>PAGE </a:t>
            </a:r>
          </a:p>
        </p:txBody>
      </p:sp>
      <p:sp>
        <p:nvSpPr>
          <p:cNvPr id="16" name="文本框 15"/>
          <p:cNvSpPr txBox="1"/>
          <p:nvPr userDrawn="1"/>
        </p:nvSpPr>
        <p:spPr>
          <a:xfrm>
            <a:off x="1" y="258315"/>
            <a:ext cx="900548" cy="346249"/>
          </a:xfrm>
          <a:prstGeom prst="rect">
            <a:avLst/>
          </a:prstGeom>
          <a:noFill/>
        </p:spPr>
        <p:txBody>
          <a:bodyPr wrap="square" rtlCol="0">
            <a:spAutoFit/>
          </a:bodyPr>
          <a:lstStyle/>
          <a:p>
            <a:pPr algn="r"/>
            <a:r>
              <a:rPr lang="zh-CN" altLang="en-US" sz="1650" dirty="0">
                <a:solidFill>
                  <a:prstClr val="white"/>
                </a:solidFill>
                <a:ea typeface="微软雅黑" pitchFamily="34" charset="-122"/>
              </a:rPr>
              <a:t>过渡页</a:t>
            </a:r>
          </a:p>
        </p:txBody>
      </p:sp>
      <p:sp>
        <p:nvSpPr>
          <p:cNvPr id="17" name="燕尾形 16"/>
          <p:cNvSpPr/>
          <p:nvPr userDrawn="1"/>
        </p:nvSpPr>
        <p:spPr>
          <a:xfrm>
            <a:off x="8888351" y="2653188"/>
            <a:ext cx="80979" cy="216000"/>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8" name="燕尾形 17"/>
          <p:cNvSpPr/>
          <p:nvPr userDrawn="1"/>
        </p:nvSpPr>
        <p:spPr>
          <a:xfrm>
            <a:off x="8972351" y="2653188"/>
            <a:ext cx="80979" cy="216000"/>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5" name="矩形 14"/>
          <p:cNvSpPr/>
          <p:nvPr userDrawn="1"/>
        </p:nvSpPr>
        <p:spPr>
          <a:xfrm>
            <a:off x="0" y="-20537"/>
            <a:ext cx="9144000" cy="58326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761365" eaLnBrk="1" fontAlgn="base" latinLnBrk="0" hangingPunct="1">
              <a:lnSpc>
                <a:spcPct val="100000"/>
              </a:lnSpc>
              <a:spcBef>
                <a:spcPct val="0"/>
              </a:spcBef>
              <a:spcAft>
                <a:spcPct val="0"/>
              </a:spcAft>
              <a:buClrTx/>
              <a:buSzTx/>
              <a:buFontTx/>
              <a:buNone/>
              <a:defRPr/>
            </a:pPr>
            <a:endParaRPr kumimoji="0" lang="zh-CN" altLang="en-US" sz="1315" b="0" i="0" u="none" strike="noStrike" kern="0" cap="none" spc="0" normalizeH="0" baseline="0" noProof="0">
              <a:ln>
                <a:noFill/>
              </a:ln>
              <a:solidFill>
                <a:prstClr val="white"/>
              </a:solidFill>
              <a:effectLst/>
              <a:uLnTx/>
              <a:uFillTx/>
              <a:latin typeface="Arial" charset="0"/>
              <a:ea typeface="微软雅黑" pitchFamily="34" charset="-122"/>
            </a:endParaRPr>
          </a:p>
        </p:txBody>
      </p:sp>
      <p:sp>
        <p:nvSpPr>
          <p:cNvPr id="17" name="标题 1"/>
          <p:cNvSpPr>
            <a:spLocks noGrp="1"/>
          </p:cNvSpPr>
          <p:nvPr>
            <p:ph type="title"/>
          </p:nvPr>
        </p:nvSpPr>
        <p:spPr>
          <a:xfrm>
            <a:off x="457200" y="29333"/>
            <a:ext cx="8229600" cy="480131"/>
          </a:xfrm>
          <a:prstGeom prst="rect">
            <a:avLst/>
          </a:prstGeom>
        </p:spPr>
        <p:txBody>
          <a:bodyPr>
            <a:spAutoFit/>
          </a:bodyPr>
          <a:lstStyle>
            <a:lvl1pPr>
              <a:defRPr sz="28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4" name="组合 9"/>
          <p:cNvGrpSpPr/>
          <p:nvPr userDrawn="1"/>
        </p:nvGrpSpPr>
        <p:grpSpPr bwMode="auto">
          <a:xfrm>
            <a:off x="7704856" y="4886325"/>
            <a:ext cx="1835696" cy="277813"/>
            <a:chOff x="8136017" y="4887039"/>
            <a:chExt cx="1224136" cy="276999"/>
          </a:xfrm>
        </p:grpSpPr>
        <p:grpSp>
          <p:nvGrpSpPr>
            <p:cNvPr id="17" name="组合 3"/>
            <p:cNvGrpSpPr/>
            <p:nvPr/>
          </p:nvGrpSpPr>
          <p:grpSpPr bwMode="auto">
            <a:xfrm>
              <a:off x="8136017" y="4894955"/>
              <a:ext cx="968513" cy="216852"/>
              <a:chOff x="1691680" y="1922015"/>
              <a:chExt cx="1302483" cy="505988"/>
            </a:xfrm>
          </p:grpSpPr>
          <p:sp>
            <p:nvSpPr>
              <p:cNvPr id="19" name="流程图: 数据 18"/>
              <p:cNvSpPr/>
              <p:nvPr/>
            </p:nvSpPr>
            <p:spPr>
              <a:xfrm>
                <a:off x="1691680" y="1922020"/>
                <a:ext cx="644836" cy="505983"/>
              </a:xfrm>
              <a:prstGeom prst="flowChartInputOutpu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400" dirty="0"/>
              </a:p>
            </p:txBody>
          </p:sp>
          <p:cxnSp>
            <p:nvCxnSpPr>
              <p:cNvPr id="21" name="直接连接符 20"/>
              <p:cNvCxnSpPr/>
              <p:nvPr/>
            </p:nvCxnSpPr>
            <p:spPr>
              <a:xfrm>
                <a:off x="2268189" y="1922015"/>
                <a:ext cx="725974" cy="0"/>
              </a:xfrm>
              <a:prstGeom prst="line">
                <a:avLst/>
              </a:prstGeom>
              <a:ln>
                <a:solidFill>
                  <a:srgbClr val="336699"/>
                </a:solidFill>
              </a:ln>
            </p:spPr>
            <p:style>
              <a:lnRef idx="1">
                <a:schemeClr val="accent1"/>
              </a:lnRef>
              <a:fillRef idx="0">
                <a:schemeClr val="accent1"/>
              </a:fillRef>
              <a:effectRef idx="0">
                <a:schemeClr val="accent1"/>
              </a:effectRef>
              <a:fontRef idx="minor">
                <a:schemeClr val="tx1"/>
              </a:fontRef>
            </p:style>
          </p:cxnSp>
        </p:grpSp>
        <p:sp>
          <p:nvSpPr>
            <p:cNvPr id="18" name="TextBox 11"/>
            <p:cNvSpPr txBox="1">
              <a:spLocks noChangeArrowheads="1"/>
            </p:cNvSpPr>
            <p:nvPr/>
          </p:nvSpPr>
          <p:spPr bwMode="auto">
            <a:xfrm>
              <a:off x="8568065" y="4887039"/>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a:solidFill>
                    <a:srgbClr val="336699"/>
                  </a:solidFill>
                </a:rPr>
                <a:t>PAGE</a:t>
              </a:r>
              <a:endParaRPr lang="zh-CN" altLang="en-US" sz="1200">
                <a:solidFill>
                  <a:srgbClr val="336699"/>
                </a:solidFill>
              </a:endParaRPr>
            </a:p>
          </p:txBody>
        </p:sp>
      </p:grpSp>
      <p:sp>
        <p:nvSpPr>
          <p:cNvPr id="15" name="矩形 14"/>
          <p:cNvSpPr/>
          <p:nvPr userDrawn="1"/>
        </p:nvSpPr>
        <p:spPr>
          <a:xfrm>
            <a:off x="0" y="-20537"/>
            <a:ext cx="9144000" cy="58326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761365" eaLnBrk="1" fontAlgn="base" latinLnBrk="0" hangingPunct="1">
              <a:lnSpc>
                <a:spcPct val="100000"/>
              </a:lnSpc>
              <a:spcBef>
                <a:spcPct val="0"/>
              </a:spcBef>
              <a:spcAft>
                <a:spcPct val="0"/>
              </a:spcAft>
              <a:buClrTx/>
              <a:buSzTx/>
              <a:buFontTx/>
              <a:buNone/>
              <a:defRPr/>
            </a:pPr>
            <a:endParaRPr kumimoji="0" lang="zh-CN" altLang="en-US" sz="1315" b="0" i="0" u="none" strike="noStrike" kern="0" cap="none" spc="0" normalizeH="0" baseline="0" noProof="0">
              <a:ln>
                <a:noFill/>
              </a:ln>
              <a:solidFill>
                <a:prstClr val="white"/>
              </a:solidFill>
              <a:effectLst/>
              <a:uLnTx/>
              <a:uFillTx/>
              <a:latin typeface="Arial" charset="0"/>
              <a:ea typeface="微软雅黑" pitchFamily="34" charset="-122"/>
            </a:endParaRPr>
          </a:p>
        </p:txBody>
      </p:sp>
      <p:sp>
        <p:nvSpPr>
          <p:cNvPr id="13" name="TextBox 4"/>
          <p:cNvSpPr txBox="1"/>
          <p:nvPr userDrawn="1"/>
        </p:nvSpPr>
        <p:spPr>
          <a:xfrm>
            <a:off x="576597" y="735550"/>
            <a:ext cx="3131532" cy="363176"/>
          </a:xfrm>
          <a:prstGeom prst="rect">
            <a:avLst/>
          </a:prstGeom>
          <a:noFill/>
        </p:spPr>
        <p:txBody>
          <a:bodyPr wrap="square" rtlCol="0">
            <a:spAutoFit/>
          </a:bodyPr>
          <a:lstStyle/>
          <a:p>
            <a:pPr>
              <a:lnSpc>
                <a:spcPct val="130000"/>
              </a:lnSpc>
            </a:pPr>
            <a:endParaRPr lang="zh-CN" altLang="en-US" sz="1500" dirty="0">
              <a:solidFill>
                <a:srgbClr val="5F5E5C"/>
              </a:solidFill>
              <a:latin typeface="华康俪金黑W8(P)" pitchFamily="34" charset="-122"/>
              <a:ea typeface="华康俪金黑W8(P)" pitchFamily="34" charset="-122"/>
            </a:endParaRPr>
          </a:p>
        </p:txBody>
      </p:sp>
      <p:sp>
        <p:nvSpPr>
          <p:cNvPr id="20" name="标题 1"/>
          <p:cNvSpPr txBox="1"/>
          <p:nvPr userDrawn="1"/>
        </p:nvSpPr>
        <p:spPr>
          <a:xfrm>
            <a:off x="454968" y="59089"/>
            <a:ext cx="8229600" cy="4801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b="1" kern="1200" baseline="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mj-cs"/>
              </a:defRPr>
            </a:lvl1pPr>
          </a:lstStyle>
          <a:p>
            <a:r>
              <a:rPr lang="zh-CN" altLang="en-US" dirty="0"/>
              <a:t>第一章、现场管理的含义</a:t>
            </a:r>
          </a:p>
        </p:txBody>
      </p:sp>
      <p:sp>
        <p:nvSpPr>
          <p:cNvPr id="12" name="灯片编号占位符 8"/>
          <p:cNvSpPr>
            <a:spLocks noGrp="1"/>
          </p:cNvSpPr>
          <p:nvPr>
            <p:ph type="sldNum" sz="quarter" idx="4"/>
          </p:nvPr>
        </p:nvSpPr>
        <p:spPr>
          <a:xfrm>
            <a:off x="7812360" y="4865690"/>
            <a:ext cx="487300" cy="274637"/>
          </a:xfrm>
          <a:prstGeom prst="rect">
            <a:avLst/>
          </a:prstGeom>
        </p:spPr>
        <p:txBody>
          <a:bodyPr vert="horz" lIns="91440" tIns="45720" rIns="91440" bIns="45720" rtlCol="0" anchor="ctr"/>
          <a:lstStyle>
            <a:lvl1pPr algn="r">
              <a:defRPr lang="zh-CN" altLang="en-US" sz="1400" kern="1200" smtClean="0">
                <a:solidFill>
                  <a:schemeClr val="lt1"/>
                </a:solidFill>
                <a:latin typeface="+mn-lt"/>
                <a:ea typeface="+mn-ea"/>
                <a:cs typeface="+mn-cs"/>
              </a:defRPr>
            </a:lvl1pPr>
          </a:lstStyle>
          <a:p>
            <a:fld id="{697BB849-869D-4E57-A588-78AE02A7E5FB}" type="slidenum">
              <a:rPr lang="en-US" altLang="zh-CN"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3" name="组合 9"/>
          <p:cNvGrpSpPr/>
          <p:nvPr userDrawn="1"/>
        </p:nvGrpSpPr>
        <p:grpSpPr bwMode="auto">
          <a:xfrm>
            <a:off x="7704856" y="4886325"/>
            <a:ext cx="1835696" cy="277813"/>
            <a:chOff x="8136017" y="4887039"/>
            <a:chExt cx="1224136" cy="276999"/>
          </a:xfrm>
        </p:grpSpPr>
        <p:grpSp>
          <p:nvGrpSpPr>
            <p:cNvPr id="14" name="组合 3"/>
            <p:cNvGrpSpPr/>
            <p:nvPr/>
          </p:nvGrpSpPr>
          <p:grpSpPr bwMode="auto">
            <a:xfrm>
              <a:off x="8136017" y="4894955"/>
              <a:ext cx="968513" cy="216852"/>
              <a:chOff x="1691680" y="1922015"/>
              <a:chExt cx="1302483" cy="505988"/>
            </a:xfrm>
          </p:grpSpPr>
          <p:sp>
            <p:nvSpPr>
              <p:cNvPr id="18" name="流程图: 数据 17"/>
              <p:cNvSpPr/>
              <p:nvPr/>
            </p:nvSpPr>
            <p:spPr>
              <a:xfrm>
                <a:off x="1691680" y="1922020"/>
                <a:ext cx="644836" cy="505983"/>
              </a:xfrm>
              <a:prstGeom prst="flowChartInputOutpu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400" dirty="0"/>
              </a:p>
            </p:txBody>
          </p:sp>
          <p:cxnSp>
            <p:nvCxnSpPr>
              <p:cNvPr id="19" name="直接连接符 18"/>
              <p:cNvCxnSpPr/>
              <p:nvPr/>
            </p:nvCxnSpPr>
            <p:spPr>
              <a:xfrm>
                <a:off x="2268189" y="1922015"/>
                <a:ext cx="725974" cy="0"/>
              </a:xfrm>
              <a:prstGeom prst="line">
                <a:avLst/>
              </a:prstGeom>
              <a:ln>
                <a:solidFill>
                  <a:srgbClr val="336699"/>
                </a:solidFill>
              </a:ln>
            </p:spPr>
            <p:style>
              <a:lnRef idx="1">
                <a:schemeClr val="accent1"/>
              </a:lnRef>
              <a:fillRef idx="0">
                <a:schemeClr val="accent1"/>
              </a:fillRef>
              <a:effectRef idx="0">
                <a:schemeClr val="accent1"/>
              </a:effectRef>
              <a:fontRef idx="minor">
                <a:schemeClr val="tx1"/>
              </a:fontRef>
            </p:style>
          </p:cxnSp>
        </p:grpSp>
        <p:sp>
          <p:nvSpPr>
            <p:cNvPr id="17" name="TextBox 11"/>
            <p:cNvSpPr txBox="1">
              <a:spLocks noChangeArrowheads="1"/>
            </p:cNvSpPr>
            <p:nvPr/>
          </p:nvSpPr>
          <p:spPr bwMode="auto">
            <a:xfrm>
              <a:off x="8568065" y="4887039"/>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a:solidFill>
                    <a:srgbClr val="336699"/>
                  </a:solidFill>
                </a:rPr>
                <a:t>PAGE</a:t>
              </a:r>
              <a:endParaRPr lang="zh-CN" altLang="en-US" sz="1200">
                <a:solidFill>
                  <a:srgbClr val="336699"/>
                </a:solidFill>
              </a:endParaRPr>
            </a:p>
          </p:txBody>
        </p:sp>
      </p:grpSp>
      <p:sp>
        <p:nvSpPr>
          <p:cNvPr id="15" name="矩形 14"/>
          <p:cNvSpPr/>
          <p:nvPr userDrawn="1"/>
        </p:nvSpPr>
        <p:spPr>
          <a:xfrm>
            <a:off x="0" y="-20537"/>
            <a:ext cx="9144000" cy="58326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761365" eaLnBrk="1" fontAlgn="base" latinLnBrk="0" hangingPunct="1">
              <a:lnSpc>
                <a:spcPct val="100000"/>
              </a:lnSpc>
              <a:spcBef>
                <a:spcPct val="0"/>
              </a:spcBef>
              <a:spcAft>
                <a:spcPct val="0"/>
              </a:spcAft>
              <a:buClrTx/>
              <a:buSzTx/>
              <a:buFontTx/>
              <a:buNone/>
              <a:defRPr/>
            </a:pPr>
            <a:endParaRPr kumimoji="0" lang="zh-CN" altLang="en-US" sz="1315" b="0" i="0" u="none" strike="noStrike" kern="0" cap="none" spc="0" normalizeH="0" baseline="0" noProof="0">
              <a:ln>
                <a:noFill/>
              </a:ln>
              <a:solidFill>
                <a:prstClr val="white"/>
              </a:solidFill>
              <a:effectLst/>
              <a:uLnTx/>
              <a:uFillTx/>
              <a:latin typeface="Arial" charset="0"/>
              <a:ea typeface="微软雅黑" pitchFamily="34" charset="-122"/>
            </a:endParaRPr>
          </a:p>
        </p:txBody>
      </p:sp>
      <p:sp>
        <p:nvSpPr>
          <p:cNvPr id="10" name="标题 1"/>
          <p:cNvSpPr txBox="1"/>
          <p:nvPr userDrawn="1"/>
        </p:nvSpPr>
        <p:spPr>
          <a:xfrm>
            <a:off x="457200" y="59089"/>
            <a:ext cx="8229600" cy="4801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mj-cs"/>
              </a:defRPr>
            </a:lvl1pPr>
          </a:lstStyle>
          <a:p>
            <a:r>
              <a:rPr lang="zh-CN" altLang="en-US" dirty="0"/>
              <a:t>第二章、现场管理的关注点</a:t>
            </a:r>
          </a:p>
        </p:txBody>
      </p:sp>
      <p:sp>
        <p:nvSpPr>
          <p:cNvPr id="12" name="灯片编号占位符 8"/>
          <p:cNvSpPr>
            <a:spLocks noGrp="1"/>
          </p:cNvSpPr>
          <p:nvPr>
            <p:ph type="sldNum" sz="quarter" idx="4"/>
          </p:nvPr>
        </p:nvSpPr>
        <p:spPr>
          <a:xfrm>
            <a:off x="7812360" y="4865690"/>
            <a:ext cx="487300" cy="274637"/>
          </a:xfrm>
          <a:prstGeom prst="rect">
            <a:avLst/>
          </a:prstGeom>
        </p:spPr>
        <p:txBody>
          <a:bodyPr vert="horz" lIns="91440" tIns="45720" rIns="91440" bIns="45720" rtlCol="0" anchor="ctr"/>
          <a:lstStyle>
            <a:lvl1pPr algn="r">
              <a:defRPr lang="zh-CN" altLang="en-US" sz="1400" kern="1200" smtClean="0">
                <a:solidFill>
                  <a:schemeClr val="lt1"/>
                </a:solidFill>
                <a:latin typeface="+mn-lt"/>
                <a:ea typeface="+mn-ea"/>
                <a:cs typeface="+mn-cs"/>
              </a:defRPr>
            </a:lvl1pPr>
          </a:lstStyle>
          <a:p>
            <a:fld id="{697BB849-869D-4E57-A588-78AE02A7E5FB}" type="slidenum">
              <a:rPr lang="en-US" altLang="zh-CN"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3" name="组合 9"/>
          <p:cNvGrpSpPr/>
          <p:nvPr userDrawn="1"/>
        </p:nvGrpSpPr>
        <p:grpSpPr bwMode="auto">
          <a:xfrm>
            <a:off x="7704856" y="4886325"/>
            <a:ext cx="1835696" cy="277813"/>
            <a:chOff x="8136017" y="4887039"/>
            <a:chExt cx="1224136" cy="276999"/>
          </a:xfrm>
        </p:grpSpPr>
        <p:grpSp>
          <p:nvGrpSpPr>
            <p:cNvPr id="14" name="组合 3"/>
            <p:cNvGrpSpPr/>
            <p:nvPr/>
          </p:nvGrpSpPr>
          <p:grpSpPr bwMode="auto">
            <a:xfrm>
              <a:off x="8136017" y="4894955"/>
              <a:ext cx="968513" cy="216852"/>
              <a:chOff x="1691680" y="1922015"/>
              <a:chExt cx="1302483" cy="505988"/>
            </a:xfrm>
          </p:grpSpPr>
          <p:sp>
            <p:nvSpPr>
              <p:cNvPr id="18" name="流程图: 数据 17"/>
              <p:cNvSpPr/>
              <p:nvPr/>
            </p:nvSpPr>
            <p:spPr>
              <a:xfrm>
                <a:off x="1691680" y="1922020"/>
                <a:ext cx="644836" cy="505983"/>
              </a:xfrm>
              <a:prstGeom prst="flowChartInputOutpu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400" dirty="0"/>
              </a:p>
            </p:txBody>
          </p:sp>
          <p:cxnSp>
            <p:nvCxnSpPr>
              <p:cNvPr id="19" name="直接连接符 18"/>
              <p:cNvCxnSpPr/>
              <p:nvPr/>
            </p:nvCxnSpPr>
            <p:spPr>
              <a:xfrm>
                <a:off x="2268189" y="1922015"/>
                <a:ext cx="725974" cy="0"/>
              </a:xfrm>
              <a:prstGeom prst="line">
                <a:avLst/>
              </a:prstGeom>
              <a:ln>
                <a:solidFill>
                  <a:srgbClr val="336699"/>
                </a:solidFill>
              </a:ln>
            </p:spPr>
            <p:style>
              <a:lnRef idx="1">
                <a:schemeClr val="accent1"/>
              </a:lnRef>
              <a:fillRef idx="0">
                <a:schemeClr val="accent1"/>
              </a:fillRef>
              <a:effectRef idx="0">
                <a:schemeClr val="accent1"/>
              </a:effectRef>
              <a:fontRef idx="minor">
                <a:schemeClr val="tx1"/>
              </a:fontRef>
            </p:style>
          </p:cxnSp>
        </p:grpSp>
        <p:sp>
          <p:nvSpPr>
            <p:cNvPr id="17" name="TextBox 11"/>
            <p:cNvSpPr txBox="1">
              <a:spLocks noChangeArrowheads="1"/>
            </p:cNvSpPr>
            <p:nvPr/>
          </p:nvSpPr>
          <p:spPr bwMode="auto">
            <a:xfrm>
              <a:off x="8568065" y="4887039"/>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a:solidFill>
                    <a:srgbClr val="336699"/>
                  </a:solidFill>
                </a:rPr>
                <a:t>PAGE</a:t>
              </a:r>
              <a:endParaRPr lang="zh-CN" altLang="en-US" sz="1200">
                <a:solidFill>
                  <a:srgbClr val="336699"/>
                </a:solidFill>
              </a:endParaRPr>
            </a:p>
          </p:txBody>
        </p:sp>
      </p:grpSp>
      <p:sp>
        <p:nvSpPr>
          <p:cNvPr id="15" name="矩形 14"/>
          <p:cNvSpPr/>
          <p:nvPr userDrawn="1"/>
        </p:nvSpPr>
        <p:spPr>
          <a:xfrm>
            <a:off x="0" y="-20537"/>
            <a:ext cx="9144000" cy="58326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761365" eaLnBrk="1" fontAlgn="base" latinLnBrk="0" hangingPunct="1">
              <a:lnSpc>
                <a:spcPct val="100000"/>
              </a:lnSpc>
              <a:spcBef>
                <a:spcPct val="0"/>
              </a:spcBef>
              <a:spcAft>
                <a:spcPct val="0"/>
              </a:spcAft>
              <a:buClrTx/>
              <a:buSzTx/>
              <a:buFontTx/>
              <a:buNone/>
              <a:defRPr/>
            </a:pPr>
            <a:endParaRPr kumimoji="0" lang="zh-CN" altLang="en-US" sz="1315" b="0" i="0" u="none" strike="noStrike" kern="0" cap="none" spc="0" normalizeH="0" baseline="0" noProof="0">
              <a:ln>
                <a:noFill/>
              </a:ln>
              <a:solidFill>
                <a:prstClr val="white"/>
              </a:solidFill>
              <a:effectLst/>
              <a:uLnTx/>
              <a:uFillTx/>
              <a:latin typeface="Arial" charset="0"/>
              <a:ea typeface="微软雅黑" pitchFamily="34" charset="-122"/>
            </a:endParaRPr>
          </a:p>
        </p:txBody>
      </p:sp>
      <p:sp>
        <p:nvSpPr>
          <p:cNvPr id="10" name="标题 1"/>
          <p:cNvSpPr txBox="1"/>
          <p:nvPr userDrawn="1"/>
        </p:nvSpPr>
        <p:spPr>
          <a:xfrm>
            <a:off x="467544" y="51470"/>
            <a:ext cx="8229600" cy="4801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mj-cs"/>
              </a:defRPr>
            </a:lvl1pPr>
          </a:lstStyle>
          <a:p>
            <a:r>
              <a:rPr lang="zh-CN" altLang="en-US" dirty="0"/>
              <a:t>第三章、典型案例分析</a:t>
            </a:r>
          </a:p>
        </p:txBody>
      </p:sp>
      <p:sp>
        <p:nvSpPr>
          <p:cNvPr id="12" name="灯片编号占位符 8"/>
          <p:cNvSpPr>
            <a:spLocks noGrp="1"/>
          </p:cNvSpPr>
          <p:nvPr>
            <p:ph type="sldNum" sz="quarter" idx="4"/>
          </p:nvPr>
        </p:nvSpPr>
        <p:spPr>
          <a:xfrm>
            <a:off x="7812360" y="4865690"/>
            <a:ext cx="487300" cy="274637"/>
          </a:xfrm>
          <a:prstGeom prst="rect">
            <a:avLst/>
          </a:prstGeom>
        </p:spPr>
        <p:txBody>
          <a:bodyPr vert="horz" lIns="91440" tIns="45720" rIns="91440" bIns="45720" rtlCol="0" anchor="ctr"/>
          <a:lstStyle>
            <a:lvl1pPr algn="r">
              <a:defRPr lang="zh-CN" altLang="en-US" sz="1400" kern="1200" smtClean="0">
                <a:solidFill>
                  <a:schemeClr val="lt1"/>
                </a:solidFill>
                <a:latin typeface="+mn-lt"/>
                <a:ea typeface="+mn-ea"/>
                <a:cs typeface="+mn-cs"/>
              </a:defRPr>
            </a:lvl1pPr>
          </a:lstStyle>
          <a:p>
            <a:fld id="{697BB849-869D-4E57-A588-78AE02A7E5FB}" type="slidenum">
              <a:rPr lang="en-US" altLang="zh-CN"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3" name="组合 9"/>
          <p:cNvGrpSpPr/>
          <p:nvPr userDrawn="1"/>
        </p:nvGrpSpPr>
        <p:grpSpPr bwMode="auto">
          <a:xfrm>
            <a:off x="7704856" y="4886325"/>
            <a:ext cx="1835696" cy="277813"/>
            <a:chOff x="8136017" y="4887039"/>
            <a:chExt cx="1224136" cy="276999"/>
          </a:xfrm>
        </p:grpSpPr>
        <p:grpSp>
          <p:nvGrpSpPr>
            <p:cNvPr id="14" name="组合 3"/>
            <p:cNvGrpSpPr/>
            <p:nvPr/>
          </p:nvGrpSpPr>
          <p:grpSpPr bwMode="auto">
            <a:xfrm>
              <a:off x="8136017" y="4894955"/>
              <a:ext cx="968513" cy="216852"/>
              <a:chOff x="1691680" y="1922015"/>
              <a:chExt cx="1302483" cy="505988"/>
            </a:xfrm>
          </p:grpSpPr>
          <p:sp>
            <p:nvSpPr>
              <p:cNvPr id="18" name="流程图: 数据 17"/>
              <p:cNvSpPr/>
              <p:nvPr/>
            </p:nvSpPr>
            <p:spPr>
              <a:xfrm>
                <a:off x="1691680" y="1922020"/>
                <a:ext cx="644836" cy="505983"/>
              </a:xfrm>
              <a:prstGeom prst="flowChartInputOutpu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400" dirty="0"/>
              </a:p>
            </p:txBody>
          </p:sp>
          <p:cxnSp>
            <p:nvCxnSpPr>
              <p:cNvPr id="19" name="直接连接符 18"/>
              <p:cNvCxnSpPr/>
              <p:nvPr/>
            </p:nvCxnSpPr>
            <p:spPr>
              <a:xfrm>
                <a:off x="2268189" y="1922015"/>
                <a:ext cx="725974" cy="0"/>
              </a:xfrm>
              <a:prstGeom prst="line">
                <a:avLst/>
              </a:prstGeom>
              <a:ln>
                <a:solidFill>
                  <a:srgbClr val="336699"/>
                </a:solidFill>
              </a:ln>
            </p:spPr>
            <p:style>
              <a:lnRef idx="1">
                <a:schemeClr val="accent1"/>
              </a:lnRef>
              <a:fillRef idx="0">
                <a:schemeClr val="accent1"/>
              </a:fillRef>
              <a:effectRef idx="0">
                <a:schemeClr val="accent1"/>
              </a:effectRef>
              <a:fontRef idx="minor">
                <a:schemeClr val="tx1"/>
              </a:fontRef>
            </p:style>
          </p:cxnSp>
        </p:grpSp>
        <p:sp>
          <p:nvSpPr>
            <p:cNvPr id="17" name="TextBox 11"/>
            <p:cNvSpPr txBox="1">
              <a:spLocks noChangeArrowheads="1"/>
            </p:cNvSpPr>
            <p:nvPr/>
          </p:nvSpPr>
          <p:spPr bwMode="auto">
            <a:xfrm>
              <a:off x="8568065" y="4887039"/>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200">
                  <a:solidFill>
                    <a:srgbClr val="336699"/>
                  </a:solidFill>
                </a:rPr>
                <a:t>PAGE</a:t>
              </a:r>
              <a:endParaRPr lang="zh-CN" altLang="en-US" sz="1200">
                <a:solidFill>
                  <a:srgbClr val="336699"/>
                </a:solidFill>
              </a:endParaRPr>
            </a:p>
          </p:txBody>
        </p:sp>
      </p:grpSp>
      <p:sp>
        <p:nvSpPr>
          <p:cNvPr id="15" name="矩形 14"/>
          <p:cNvSpPr/>
          <p:nvPr userDrawn="1"/>
        </p:nvSpPr>
        <p:spPr>
          <a:xfrm>
            <a:off x="0" y="-20537"/>
            <a:ext cx="9144000" cy="58326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761365" eaLnBrk="1" fontAlgn="base" latinLnBrk="0" hangingPunct="1">
              <a:lnSpc>
                <a:spcPct val="100000"/>
              </a:lnSpc>
              <a:spcBef>
                <a:spcPct val="0"/>
              </a:spcBef>
              <a:spcAft>
                <a:spcPct val="0"/>
              </a:spcAft>
              <a:buClrTx/>
              <a:buSzTx/>
              <a:buFontTx/>
              <a:buNone/>
              <a:defRPr/>
            </a:pPr>
            <a:endParaRPr kumimoji="0" lang="zh-CN" altLang="en-US" sz="1315" b="0" i="0" u="none" strike="noStrike" kern="0" cap="none" spc="0" normalizeH="0" baseline="0" noProof="0">
              <a:ln>
                <a:noFill/>
              </a:ln>
              <a:solidFill>
                <a:prstClr val="white"/>
              </a:solidFill>
              <a:effectLst/>
              <a:uLnTx/>
              <a:uFillTx/>
              <a:latin typeface="Arial" charset="0"/>
              <a:ea typeface="微软雅黑" pitchFamily="34" charset="-122"/>
            </a:endParaRPr>
          </a:p>
        </p:txBody>
      </p:sp>
      <p:sp>
        <p:nvSpPr>
          <p:cNvPr id="10" name="标题 1"/>
          <p:cNvSpPr txBox="1"/>
          <p:nvPr userDrawn="1"/>
        </p:nvSpPr>
        <p:spPr>
          <a:xfrm>
            <a:off x="467544" y="51470"/>
            <a:ext cx="8229600" cy="4801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mj-cs"/>
              </a:defRPr>
            </a:lvl1pPr>
          </a:lstStyle>
          <a:p>
            <a:r>
              <a:rPr lang="zh-CN" altLang="en-US" dirty="0"/>
              <a:t>第四章、</a:t>
            </a:r>
            <a:r>
              <a:rPr lang="zh-CN" altLang="en-US" sz="2800" b="1" dirty="0">
                <a:solidFill>
                  <a:schemeClr val="bg1"/>
                </a:solidFill>
                <a:latin typeface="微软雅黑" pitchFamily="34" charset="-122"/>
                <a:ea typeface="微软雅黑" pitchFamily="34" charset="-122"/>
              </a:rPr>
              <a:t>现场管理</a:t>
            </a:r>
            <a:r>
              <a:rPr lang="zh-CN" altLang="en-US" sz="2800" b="1" dirty="0">
                <a:solidFill>
                  <a:schemeClr val="bg1"/>
                </a:solidFill>
                <a:latin typeface="+mn-ea"/>
              </a:rPr>
              <a:t>的风险防控</a:t>
            </a:r>
            <a:endParaRPr lang="zh-CN" altLang="en-US" dirty="0">
              <a:solidFill>
                <a:schemeClr val="bg1"/>
              </a:solidFill>
            </a:endParaRPr>
          </a:p>
        </p:txBody>
      </p:sp>
      <p:sp>
        <p:nvSpPr>
          <p:cNvPr id="12" name="灯片编号占位符 8"/>
          <p:cNvSpPr>
            <a:spLocks noGrp="1"/>
          </p:cNvSpPr>
          <p:nvPr>
            <p:ph type="sldNum" sz="quarter" idx="4"/>
          </p:nvPr>
        </p:nvSpPr>
        <p:spPr>
          <a:xfrm>
            <a:off x="7812360" y="4865690"/>
            <a:ext cx="487300" cy="274637"/>
          </a:xfrm>
          <a:prstGeom prst="rect">
            <a:avLst/>
          </a:prstGeom>
        </p:spPr>
        <p:txBody>
          <a:bodyPr vert="horz" lIns="91440" tIns="45720" rIns="91440" bIns="45720" rtlCol="0" anchor="ctr"/>
          <a:lstStyle>
            <a:lvl1pPr algn="r">
              <a:defRPr lang="zh-CN" altLang="en-US" sz="1400" kern="1200" smtClean="0">
                <a:solidFill>
                  <a:schemeClr val="lt1"/>
                </a:solidFill>
                <a:latin typeface="+mn-lt"/>
                <a:ea typeface="+mn-ea"/>
                <a:cs typeface="+mn-cs"/>
              </a:defRPr>
            </a:lvl1pPr>
          </a:lstStyle>
          <a:p>
            <a:fld id="{697BB849-869D-4E57-A588-78AE02A7E5FB}" type="slidenum">
              <a:rPr lang="en-US" altLang="zh-CN"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sp>
        <p:nvSpPr>
          <p:cNvPr id="5" name="矩形 4"/>
          <p:cNvSpPr/>
          <p:nvPr userDrawn="1"/>
        </p:nvSpPr>
        <p:spPr>
          <a:xfrm>
            <a:off x="0" y="1505322"/>
            <a:ext cx="9144000" cy="17820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761365" eaLnBrk="1" fontAlgn="base" latinLnBrk="0" hangingPunct="1">
              <a:lnSpc>
                <a:spcPct val="100000"/>
              </a:lnSpc>
              <a:spcBef>
                <a:spcPct val="0"/>
              </a:spcBef>
              <a:spcAft>
                <a:spcPct val="0"/>
              </a:spcAft>
              <a:buClrTx/>
              <a:buSzTx/>
              <a:buFontTx/>
              <a:buNone/>
              <a:defRPr/>
            </a:pPr>
            <a:endParaRPr kumimoji="0" lang="zh-CN" altLang="en-US" sz="1315" b="0" i="0" u="none" strike="noStrike" kern="0" cap="none" spc="0" normalizeH="0" baseline="0" noProof="0">
              <a:ln>
                <a:noFill/>
              </a:ln>
              <a:solidFill>
                <a:prstClr val="white"/>
              </a:solidFill>
              <a:effectLst/>
              <a:uLnTx/>
              <a:uFillTx/>
              <a:latin typeface="Arial" charset="0"/>
              <a:ea typeface="微软雅黑" pitchFamily="34" charset="-122"/>
            </a:endParaRPr>
          </a:p>
        </p:txBody>
      </p:sp>
      <p:sp>
        <p:nvSpPr>
          <p:cNvPr id="6" name="矩形 5"/>
          <p:cNvSpPr/>
          <p:nvPr userDrawn="1"/>
        </p:nvSpPr>
        <p:spPr>
          <a:xfrm>
            <a:off x="0" y="1505323"/>
            <a:ext cx="716400" cy="536053"/>
          </a:xfrm>
          <a:prstGeom prst="rect">
            <a:avLst/>
          </a:prstGeom>
          <a:solidFill>
            <a:sysClr val="window" lastClr="FFFFFF">
              <a:lumMod val="95000"/>
              <a:alpha val="33000"/>
            </a:sysClr>
          </a:solidFill>
          <a:ln w="12700" cap="flat" cmpd="sng" algn="ctr">
            <a:noFill/>
            <a:prstDash val="solid"/>
            <a:miter lim="800000"/>
          </a:ln>
          <a:effectLst/>
        </p:spPr>
        <p:txBody>
          <a:bodyPr rtlCol="0" anchor="ctr"/>
          <a:lstStyle/>
          <a:p>
            <a:pPr marL="0" marR="0" lvl="0" indent="0" algn="ctr" defTabSz="761365"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a:ea typeface="宋体" charset="-122"/>
            </a:endParaRPr>
          </a:p>
        </p:txBody>
      </p:sp>
      <p:sp>
        <p:nvSpPr>
          <p:cNvPr id="7" name="矩形 6"/>
          <p:cNvSpPr/>
          <p:nvPr userDrawn="1"/>
        </p:nvSpPr>
        <p:spPr>
          <a:xfrm>
            <a:off x="8427600" y="2751269"/>
            <a:ext cx="716400" cy="536053"/>
          </a:xfrm>
          <a:prstGeom prst="rect">
            <a:avLst/>
          </a:prstGeom>
          <a:solidFill>
            <a:sysClr val="window" lastClr="FFFFFF">
              <a:lumMod val="95000"/>
              <a:alpha val="33000"/>
            </a:sysClr>
          </a:solidFill>
          <a:ln w="12700" cap="flat" cmpd="sng" algn="ctr">
            <a:noFill/>
            <a:prstDash val="solid"/>
            <a:miter lim="800000"/>
          </a:ln>
          <a:effectLst/>
        </p:spPr>
        <p:txBody>
          <a:bodyPr rtlCol="0" anchor="ctr"/>
          <a:lstStyle/>
          <a:p>
            <a:pPr marL="0" marR="0" lvl="0" indent="0" algn="ctr" defTabSz="761365"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a:ea typeface="宋体"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fld id="{530820CF-B880-4189-942D-D702A7CBA730}" type="datetimeFigureOut">
              <a:rPr lang="zh-CN" altLang="en-US" smtClean="0">
                <a:solidFill>
                  <a:prstClr val="black">
                    <a:tint val="75000"/>
                  </a:prstClr>
                </a:solidFill>
              </a:rPr>
              <a:t>2019/5/14 Tuesday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3200" b="1" kern="120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j-cs"/>
        </a:defRPr>
      </a:lvl1pPr>
    </p:titleStyle>
    <p:bodyStyle>
      <a:lvl1pPr marL="228600" indent="-228600" algn="l" defTabSz="914400" rtl="0" eaLnBrk="1" latinLnBrk="0" hangingPunct="1">
        <a:lnSpc>
          <a:spcPct val="90000"/>
        </a:lnSpc>
        <a:spcBef>
          <a:spcPts val="1000"/>
        </a:spcBef>
        <a:buFont typeface="Arial" charset="0"/>
        <a:buChar char="•"/>
        <a:defRPr sz="2400" kern="1200">
          <a:solidFill>
            <a:schemeClr val="tx1"/>
          </a:solidFill>
          <a:latin typeface="微软雅黑" pitchFamily="34" charset="-122"/>
          <a:ea typeface="微软雅黑" pitchFamily="34" charset="-122"/>
          <a:cs typeface="+mn-cs"/>
        </a:defRPr>
      </a:lvl1pPr>
      <a:lvl2pPr marL="685800" indent="-228600" algn="l" defTabSz="914400" rtl="0" eaLnBrk="1" latinLnBrk="0" hangingPunct="1">
        <a:lnSpc>
          <a:spcPct val="90000"/>
        </a:lnSpc>
        <a:spcBef>
          <a:spcPts val="500"/>
        </a:spcBef>
        <a:buFont typeface="Arial" charset="0"/>
        <a:buChar char="•"/>
        <a:defRPr sz="2000"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lnSpc>
          <a:spcPct val="90000"/>
        </a:lnSpc>
        <a:spcBef>
          <a:spcPts val="500"/>
        </a:spcBef>
        <a:buFont typeface="Arial" charset="0"/>
        <a:buChar char="•"/>
        <a:defRPr sz="18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lnSpc>
          <a:spcPct val="90000"/>
        </a:lnSpc>
        <a:spcBef>
          <a:spcPts val="500"/>
        </a:spcBef>
        <a:buFont typeface="Arial" charset="0"/>
        <a:buChar char="•"/>
        <a:defRPr sz="1600"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lnSpc>
          <a:spcPct val="90000"/>
        </a:lnSpc>
        <a:spcBef>
          <a:spcPts val="500"/>
        </a:spcBef>
        <a:buFont typeface="Arial" charset="0"/>
        <a:buChar char="•"/>
        <a:defRPr sz="16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30820CF-B880-4189-942D-D702A7CBA730}" type="datetimeFigureOut">
              <a:rPr lang="zh-CN" altLang="en-US" smtClean="0">
                <a:solidFill>
                  <a:prstClr val="black">
                    <a:tint val="75000"/>
                  </a:prstClr>
                </a:solidFill>
              </a:rPr>
              <a:t>2019/5/14 Tuesday</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130.jpeg"/><Relationship Id="rId4" Type="http://schemas.openxmlformats.org/officeDocument/2006/relationships/hyperlink" Target="http://image.baidu.com/i?ct=503316480&amp;z=0&amp;tn=baiduimagedetail&amp;word=%B4%F3%C4%B4%D6%B8&amp;in=21334&amp;cl=2&amp;cm=1&amp;sc=0&amp;lm=-1&amp;pn=13&amp;rn=1&amp;di=1469514052&amp;ln=20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78.emf"/><Relationship Id="rId4" Type="http://schemas.openxmlformats.org/officeDocument/2006/relationships/image" Target="../media/image77.emf"/></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80.emf"/><Relationship Id="rId4" Type="http://schemas.openxmlformats.org/officeDocument/2006/relationships/image" Target="../media/image79.emf"/></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86.emf"/><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4.jpeg"/><Relationship Id="rId7" Type="http://schemas.openxmlformats.org/officeDocument/2006/relationships/diagramQuickStyle" Target="../diagrams/quickStyle1.xml"/><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5.jpeg"/><Relationship Id="rId9" Type="http://schemas.microsoft.com/office/2007/relationships/diagramDrawing" Target="../diagrams/drawing1.xm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1043608" y="1923678"/>
            <a:ext cx="6696744" cy="701731"/>
          </a:xfrm>
        </p:spPr>
        <p:txBody>
          <a:bodyPr/>
          <a:lstStyle/>
          <a:p>
            <a:r>
              <a:rPr lang="zh-CN" altLang="en-US" sz="4400"/>
              <a:t>物业现场管理与风险管控</a:t>
            </a:r>
            <a:endParaRPr lang="zh-CN" altLang="en-US"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p:nvPr/>
        </p:nvSpPr>
        <p:spPr>
          <a:xfrm>
            <a:off x="3384376" y="1923678"/>
            <a:ext cx="5364088" cy="584775"/>
          </a:xfrm>
          <a:prstGeom prst="rect">
            <a:avLst/>
          </a:prstGeom>
          <a:noFill/>
        </p:spPr>
        <p:txBody>
          <a:bodyPr wrap="square" rtlCol="0">
            <a:spAutoFit/>
          </a:bodyPr>
          <a:lstStyle/>
          <a:p>
            <a:pPr algn="ctr"/>
            <a:r>
              <a:rPr lang="zh-CN" altLang="en-US" sz="3200" b="1" dirty="0">
                <a:solidFill>
                  <a:srgbClr val="0070C0"/>
                </a:solidFill>
                <a:latin typeface="微软雅黑" pitchFamily="34" charset="-122"/>
                <a:ea typeface="微软雅黑" pitchFamily="34" charset="-122"/>
              </a:rPr>
              <a:t>第二</a:t>
            </a:r>
            <a:r>
              <a:rPr lang="zh-CN" altLang="en-US" sz="3200" b="1">
                <a:solidFill>
                  <a:srgbClr val="0070C0"/>
                </a:solidFill>
                <a:latin typeface="微软雅黑" pitchFamily="34" charset="-122"/>
                <a:ea typeface="微软雅黑" pitchFamily="34" charset="-122"/>
              </a:rPr>
              <a:t>章  现场管理的关注点</a:t>
            </a:r>
            <a:endParaRPr lang="zh-CN" altLang="en-US" sz="3200" b="1" dirty="0">
              <a:solidFill>
                <a:srgbClr val="0070C0"/>
              </a:solidFill>
              <a:latin typeface="微软雅黑" pitchFamily="34" charset="-122"/>
              <a:ea typeface="微软雅黑" pitchFamily="34" charset="-122"/>
            </a:endParaRPr>
          </a:p>
        </p:txBody>
      </p:sp>
      <p:sp>
        <p:nvSpPr>
          <p:cNvPr id="7" name="椭圆 6"/>
          <p:cNvSpPr/>
          <p:nvPr/>
        </p:nvSpPr>
        <p:spPr>
          <a:xfrm>
            <a:off x="1195731" y="1491750"/>
            <a:ext cx="2160563" cy="2160000"/>
          </a:xfrm>
          <a:prstGeom prst="ellipse">
            <a:avLst/>
          </a:prstGeom>
          <a:blipFill dpi="0" rotWithShape="1">
            <a:blip r:embed="rId3" cstate="screen"/>
            <a:srcRect/>
            <a:stretch>
              <a:fillRect/>
            </a:stretch>
          </a:blip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914" y="1419622"/>
            <a:ext cx="2360195" cy="2247527"/>
          </a:xfrm>
          <a:prstGeom prst="ellipse">
            <a:avLst/>
          </a:prstGeom>
          <a:ln>
            <a:noFill/>
          </a:ln>
          <a:effectLst>
            <a:softEdge rad="112500"/>
          </a:effectLst>
        </p:spPr>
      </p:pic>
      <p:sp>
        <p:nvSpPr>
          <p:cNvPr id="9" name="矩形 8"/>
          <p:cNvSpPr/>
          <p:nvPr/>
        </p:nvSpPr>
        <p:spPr>
          <a:xfrm>
            <a:off x="4951640" y="2719811"/>
            <a:ext cx="2699506" cy="461665"/>
          </a:xfrm>
          <a:prstGeom prst="rect">
            <a:avLst/>
          </a:prstGeom>
        </p:spPr>
        <p:txBody>
          <a:bodyPr wrap="square">
            <a:spAutoFit/>
          </a:bodyPr>
          <a:lstStyle/>
          <a:p>
            <a:pPr marL="214630" indent="-214630">
              <a:buFont typeface="Arial" charset="0"/>
              <a:buChar char="•"/>
              <a:defRPr/>
            </a:pPr>
            <a:r>
              <a:rPr lang="en-US" altLang="zh-CN" sz="2400" kern="0" dirty="0">
                <a:solidFill>
                  <a:schemeClr val="tx1">
                    <a:lumMod val="65000"/>
                    <a:lumOff val="35000"/>
                  </a:schemeClr>
                </a:solidFill>
                <a:latin typeface="微软雅黑" pitchFamily="34" charset="-122"/>
                <a:ea typeface="微软雅黑" pitchFamily="34" charset="-122"/>
              </a:rPr>
              <a:t>18</a:t>
            </a:r>
            <a:r>
              <a:rPr lang="zh-CN" altLang="en-US" sz="2400" kern="0" dirty="0">
                <a:solidFill>
                  <a:schemeClr val="tx1">
                    <a:lumMod val="65000"/>
                    <a:lumOff val="35000"/>
                  </a:schemeClr>
                </a:solidFill>
                <a:latin typeface="微软雅黑" pitchFamily="34" charset="-122"/>
                <a:ea typeface="微软雅黑" pitchFamily="34" charset="-122"/>
              </a:rPr>
              <a:t>个关注点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50000" fill="hold" grpId="1" nodeType="withEffect">
                                  <p:stCondLst>
                                    <p:cond delay="0"/>
                                  </p:stCondLst>
                                  <p:childTnLst>
                                    <p:animMotion origin="layout" path="M -0.87917 3.08642E-6 L 3.05556E-6 3.08642E-6 " pathEditMode="relative" rAng="0" ptsTypes="AA">
                                      <p:cBhvr>
                                        <p:cTn id="9" dur="500" fill="hold"/>
                                        <p:tgtEl>
                                          <p:spTgt spid="4"/>
                                        </p:tgtEl>
                                        <p:attrNameLst>
                                          <p:attrName>ppt_x</p:attrName>
                                          <p:attrName>ppt_y</p:attrName>
                                        </p:attrNameLst>
                                      </p:cBhvr>
                                      <p:rCtr x="43958"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4.3.2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职业安全管理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100</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804248" y="771550"/>
            <a:ext cx="2016224" cy="400110"/>
          </a:xfrm>
          <a:prstGeom prst="rect">
            <a:avLst/>
          </a:prstGeom>
        </p:spPr>
        <p:txBody>
          <a:bodyPr wrap="square">
            <a:spAutoFit/>
          </a:bodyPr>
          <a:lstStyle/>
          <a:p>
            <a:pPr algn="ctr">
              <a:defRPr/>
            </a:pPr>
            <a:r>
              <a:rPr lang="zh-CN" altLang="zh-CN" sz="2000" b="1" dirty="0">
                <a:solidFill>
                  <a:schemeClr val="dk1"/>
                </a:solidFill>
              </a:rPr>
              <a:t>维修类作业现场</a:t>
            </a:r>
            <a:endParaRPr lang="zh-CN" altLang="zh-CN" sz="16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3"/>
          <a:ext cx="4824536" cy="2920436"/>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476613">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251110">
                <a:tc>
                  <a:txBody>
                    <a:bodyPr/>
                    <a:lstStyle/>
                    <a:p>
                      <a:pPr marL="1270" algn="just" defTabSz="-635">
                        <a:spcAft>
                          <a:spcPts val="0"/>
                        </a:spcAft>
                        <a:tabLst>
                          <a:tab pos="342900" algn="l"/>
                        </a:tabLst>
                      </a:pPr>
                      <a:endParaRPr lang="en-US" altLang="zh-CN" sz="1400" b="1" kern="100" dirty="0">
                        <a:solidFill>
                          <a:srgbClr val="000000"/>
                        </a:solidFill>
                        <a:latin typeface="+mn-ea"/>
                        <a:ea typeface="+mn-ea"/>
                      </a:endParaRPr>
                    </a:p>
                    <a:p>
                      <a:pPr marL="1270" algn="just" defTabSz="-635">
                        <a:spcAft>
                          <a:spcPts val="0"/>
                        </a:spcAft>
                        <a:tabLst>
                          <a:tab pos="342900" algn="l"/>
                        </a:tabLst>
                      </a:pPr>
                      <a:endParaRPr lang="en-US" altLang="zh-CN" sz="1400" b="1" kern="100" dirty="0">
                        <a:solidFill>
                          <a:srgbClr val="000000"/>
                        </a:solidFill>
                        <a:latin typeface="+mn-ea"/>
                        <a:ea typeface="+mn-ea"/>
                      </a:endParaRPr>
                    </a:p>
                    <a:p>
                      <a:pPr marL="1270" algn="just" defTabSz="-635">
                        <a:spcAft>
                          <a:spcPts val="0"/>
                        </a:spcAft>
                        <a:tabLst>
                          <a:tab pos="342900" algn="l"/>
                        </a:tabLst>
                      </a:pPr>
                      <a:r>
                        <a:rPr lang="zh-CN" sz="1400" b="1" kern="100" dirty="0">
                          <a:solidFill>
                            <a:srgbClr val="000000"/>
                          </a:solidFill>
                          <a:latin typeface="+mn-ea"/>
                          <a:ea typeface="+mn-ea"/>
                        </a:rPr>
                        <a:t>检修设备、电器、机械时身体伤害</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marL="342900" lvl="0" indent="-342900" algn="just" defTabSz="-635">
                        <a:spcAft>
                          <a:spcPts val="0"/>
                        </a:spcAft>
                        <a:buFont typeface="+mj-lt"/>
                        <a:buNone/>
                        <a:tabLst>
                          <a:tab pos="228600" algn="l"/>
                        </a:tabLst>
                      </a:pP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1</a:t>
                      </a:r>
                      <a:r>
                        <a:rPr lang="zh-CN" altLang="en-US" sz="1400" b="1" kern="100" dirty="0">
                          <a:solidFill>
                            <a:srgbClr val="000000"/>
                          </a:solidFill>
                          <a:latin typeface="+mn-ea"/>
                          <a:ea typeface="+mn-ea"/>
                        </a:rPr>
                        <a:t>、</a:t>
                      </a:r>
                      <a:r>
                        <a:rPr lang="zh-CN" sz="1400" b="1" kern="100" dirty="0">
                          <a:solidFill>
                            <a:srgbClr val="000000"/>
                          </a:solidFill>
                          <a:latin typeface="+mn-ea"/>
                          <a:ea typeface="+mn-ea"/>
                        </a:rPr>
                        <a:t>现场悬挂“有人工作严禁合闸”标识牌</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2</a:t>
                      </a:r>
                      <a:r>
                        <a:rPr lang="zh-CN" altLang="en-US" sz="1400" b="1" kern="100" dirty="0">
                          <a:solidFill>
                            <a:srgbClr val="000000"/>
                          </a:solidFill>
                          <a:latin typeface="+mn-ea"/>
                          <a:ea typeface="+mn-ea"/>
                        </a:rPr>
                        <a:t>、</a:t>
                      </a:r>
                      <a:r>
                        <a:rPr lang="zh-CN" sz="1400" b="1" kern="100" dirty="0">
                          <a:solidFill>
                            <a:srgbClr val="000000"/>
                          </a:solidFill>
                          <a:latin typeface="+mn-ea"/>
                          <a:ea typeface="+mn-ea"/>
                        </a:rPr>
                        <a:t>严格执行操作票制度</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3</a:t>
                      </a:r>
                      <a:r>
                        <a:rPr lang="zh-CN" altLang="en-US" sz="1400" b="1" kern="100" dirty="0">
                          <a:solidFill>
                            <a:srgbClr val="000000"/>
                          </a:solidFill>
                          <a:latin typeface="+mn-ea"/>
                          <a:ea typeface="+mn-ea"/>
                        </a:rPr>
                        <a:t>、</a:t>
                      </a:r>
                      <a:r>
                        <a:rPr lang="zh-CN" sz="1400" b="1" kern="100" dirty="0">
                          <a:solidFill>
                            <a:srgbClr val="000000"/>
                          </a:solidFill>
                          <a:latin typeface="+mn-ea"/>
                          <a:ea typeface="+mn-ea"/>
                        </a:rPr>
                        <a:t>作业时佩戴绝缘手套及绝缘鞋</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4</a:t>
                      </a:r>
                      <a:r>
                        <a:rPr lang="zh-CN" altLang="en-US" sz="1400" b="1" kern="100" dirty="0">
                          <a:solidFill>
                            <a:srgbClr val="000000"/>
                          </a:solidFill>
                          <a:latin typeface="+mn-ea"/>
                          <a:ea typeface="+mn-ea"/>
                        </a:rPr>
                        <a:t>、</a:t>
                      </a:r>
                      <a:r>
                        <a:rPr lang="zh-CN" sz="1400" b="1" kern="100" dirty="0">
                          <a:solidFill>
                            <a:srgbClr val="000000"/>
                          </a:solidFill>
                          <a:latin typeface="+mn-ea"/>
                          <a:ea typeface="+mn-ea"/>
                        </a:rPr>
                        <a:t>做好作业前的安全检查</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1152596">
                <a:tc>
                  <a:txBody>
                    <a:bodyPr/>
                    <a:lstStyle/>
                    <a:p>
                      <a:pPr marL="1270" algn="just" defTabSz="-635">
                        <a:spcAft>
                          <a:spcPts val="0"/>
                        </a:spcAft>
                        <a:tabLst>
                          <a:tab pos="342900" algn="l"/>
                        </a:tabLst>
                      </a:pPr>
                      <a:endParaRPr lang="en-US" altLang="zh-CN" sz="1400" b="1" kern="100" dirty="0">
                        <a:latin typeface="+mn-ea"/>
                        <a:ea typeface="+mn-ea"/>
                      </a:endParaRPr>
                    </a:p>
                    <a:p>
                      <a:pPr marL="1270" algn="just" defTabSz="-635">
                        <a:spcAft>
                          <a:spcPts val="0"/>
                        </a:spcAft>
                        <a:tabLst>
                          <a:tab pos="342900" algn="l"/>
                        </a:tabLst>
                      </a:pPr>
                      <a:endParaRPr lang="en-US" altLang="zh-CN" sz="1400" b="1" kern="100" dirty="0">
                        <a:latin typeface="+mn-ea"/>
                        <a:ea typeface="+mn-ea"/>
                      </a:endParaRPr>
                    </a:p>
                    <a:p>
                      <a:pPr marL="1270" algn="just" defTabSz="-635">
                        <a:spcAft>
                          <a:spcPts val="0"/>
                        </a:spcAft>
                        <a:tabLst>
                          <a:tab pos="342900" algn="l"/>
                        </a:tabLst>
                      </a:pPr>
                      <a:r>
                        <a:rPr lang="zh-CN" sz="1400" b="1" kern="100" dirty="0">
                          <a:latin typeface="+mn-ea"/>
                          <a:ea typeface="+mn-ea"/>
                        </a:rPr>
                        <a:t>劳动防护用具破损失效引发意外（漏电等）</a:t>
                      </a:r>
                    </a:p>
                  </a:txBody>
                  <a:tcPr marL="68580" marR="68580" marT="0" marB="0">
                    <a:solidFill>
                      <a:schemeClr val="tx2">
                        <a:lumMod val="20000"/>
                        <a:lumOff val="80000"/>
                      </a:schemeClr>
                    </a:solidFill>
                  </a:tcPr>
                </a:tc>
                <a:tc>
                  <a:txBody>
                    <a:bodyPr/>
                    <a:lstStyle/>
                    <a:p>
                      <a:pPr algn="just">
                        <a:spcAft>
                          <a:spcPts val="0"/>
                        </a:spcAft>
                      </a:pPr>
                      <a:endParaRPr lang="en-US" sz="1400" b="1" kern="100" dirty="0">
                        <a:latin typeface="+mn-ea"/>
                        <a:ea typeface="+mn-ea"/>
                      </a:endParaRPr>
                    </a:p>
                    <a:p>
                      <a:pPr algn="just">
                        <a:spcAft>
                          <a:spcPts val="0"/>
                        </a:spcAft>
                      </a:pPr>
                      <a:r>
                        <a:rPr lang="en-US" sz="1400" b="1" kern="100" dirty="0">
                          <a:latin typeface="+mn-ea"/>
                          <a:ea typeface="+mn-ea"/>
                        </a:rPr>
                        <a:t>1</a:t>
                      </a:r>
                      <a:r>
                        <a:rPr lang="zh-CN" sz="1400" b="1" kern="100" dirty="0">
                          <a:latin typeface="+mn-ea"/>
                          <a:ea typeface="+mn-ea"/>
                        </a:rPr>
                        <a:t>、每半年对劳动防护用具（绝缘鞋、</a:t>
                      </a:r>
                      <a:r>
                        <a:rPr lang="en-US" altLang="zh-CN" sz="1400" b="1" kern="100" dirty="0">
                          <a:latin typeface="+mn-ea"/>
                          <a:ea typeface="+mn-ea"/>
                        </a:rPr>
                        <a:t> </a:t>
                      </a:r>
                    </a:p>
                    <a:p>
                      <a:pPr algn="just">
                        <a:spcAft>
                          <a:spcPts val="0"/>
                        </a:spcAft>
                      </a:pPr>
                      <a:r>
                        <a:rPr lang="en-US" altLang="zh-CN" sz="1400" b="1" kern="100" dirty="0">
                          <a:latin typeface="+mn-ea"/>
                          <a:ea typeface="+mn-ea"/>
                        </a:rPr>
                        <a:t>     </a:t>
                      </a:r>
                      <a:r>
                        <a:rPr lang="zh-CN" sz="1400" b="1" kern="100" dirty="0">
                          <a:latin typeface="+mn-ea"/>
                          <a:ea typeface="+mn-ea"/>
                        </a:rPr>
                        <a:t>手套）送质量监督局进行检测</a:t>
                      </a:r>
                    </a:p>
                    <a:p>
                      <a:pPr algn="just">
                        <a:spcAft>
                          <a:spcPts val="0"/>
                        </a:spcAft>
                      </a:pPr>
                      <a:r>
                        <a:rPr lang="en-US" sz="1400" b="1" kern="100" dirty="0">
                          <a:latin typeface="+mn-ea"/>
                          <a:ea typeface="+mn-ea"/>
                        </a:rPr>
                        <a:t>2</a:t>
                      </a:r>
                      <a:r>
                        <a:rPr lang="zh-CN" sz="1400" b="1" kern="100" dirty="0">
                          <a:latin typeface="+mn-ea"/>
                          <a:ea typeface="+mn-ea"/>
                        </a:rPr>
                        <a:t>、使用前对劳动防护用具进行检查</a:t>
                      </a: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bl>
          </a:graphicData>
        </a:graphic>
      </p:graphicFrame>
      <p:grpSp>
        <p:nvGrpSpPr>
          <p:cNvPr id="3" name="组合 23"/>
          <p:cNvGrpSpPr/>
          <p:nvPr/>
        </p:nvGrpSpPr>
        <p:grpSpPr>
          <a:xfrm>
            <a:off x="4932040" y="699542"/>
            <a:ext cx="3960440"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7699" name="Picture 3"/>
          <p:cNvPicPr>
            <a:picLocks noChangeAspect="1" noChangeArrowheads="1"/>
          </p:cNvPicPr>
          <p:nvPr/>
        </p:nvPicPr>
        <p:blipFill>
          <a:blip r:embed="rId4" cstate="print"/>
          <a:srcRect/>
          <a:stretch>
            <a:fillRect/>
          </a:stretch>
        </p:blipFill>
        <p:spPr bwMode="auto">
          <a:xfrm>
            <a:off x="5580113" y="1779662"/>
            <a:ext cx="2952328" cy="28803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57699"/>
                                        </p:tgtEl>
                                        <p:attrNameLst>
                                          <p:attrName>style.visibility</p:attrName>
                                        </p:attrNameLst>
                                      </p:cBhvr>
                                      <p:to>
                                        <p:strVal val="visible"/>
                                      </p:to>
                                    </p:set>
                                    <p:animEffect transition="in" filter="checkerboard(across)">
                                      <p:cBhvr>
                                        <p:cTn id="10" dur="500"/>
                                        <p:tgtEl>
                                          <p:spTgt spid="15769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4.3.2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职业安全管理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101</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804248" y="771550"/>
            <a:ext cx="2016224" cy="400110"/>
          </a:xfrm>
          <a:prstGeom prst="rect">
            <a:avLst/>
          </a:prstGeom>
        </p:spPr>
        <p:txBody>
          <a:bodyPr wrap="square">
            <a:spAutoFit/>
          </a:bodyPr>
          <a:lstStyle/>
          <a:p>
            <a:pPr algn="ctr">
              <a:defRPr/>
            </a:pPr>
            <a:r>
              <a:rPr lang="zh-CN" altLang="en-US" sz="2000" b="1" dirty="0">
                <a:solidFill>
                  <a:schemeClr val="dk1"/>
                </a:solidFill>
              </a:rPr>
              <a:t>安全管理类</a:t>
            </a:r>
            <a:r>
              <a:rPr lang="zh-CN" altLang="zh-CN" sz="2000" b="1" dirty="0">
                <a:solidFill>
                  <a:schemeClr val="dk1"/>
                </a:solidFill>
              </a:rPr>
              <a:t>现场</a:t>
            </a:r>
            <a:endParaRPr lang="zh-CN" altLang="zh-CN" sz="16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2"/>
          <a:ext cx="4824536" cy="1872207"/>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16471">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355736">
                <a:tc>
                  <a:txBody>
                    <a:bodyPr/>
                    <a:lstStyle/>
                    <a:p>
                      <a:pPr marL="1270" algn="just">
                        <a:spcAft>
                          <a:spcPts val="0"/>
                        </a:spcAft>
                      </a:pPr>
                      <a:endParaRPr lang="en-US" altLang="zh-CN" sz="1200" b="1" kern="100" dirty="0">
                        <a:solidFill>
                          <a:srgbClr val="000000"/>
                        </a:solidFill>
                        <a:latin typeface="+mn-ea"/>
                        <a:ea typeface="+mn-ea"/>
                        <a:cs typeface="+mn-cs"/>
                      </a:endParaRPr>
                    </a:p>
                    <a:p>
                      <a:pPr marL="1270" algn="just">
                        <a:spcAft>
                          <a:spcPts val="0"/>
                        </a:spcAft>
                      </a:pPr>
                      <a:endParaRPr lang="en-US" altLang="zh-CN" sz="1200" b="1" kern="100" dirty="0">
                        <a:solidFill>
                          <a:srgbClr val="000000"/>
                        </a:solidFill>
                        <a:latin typeface="+mn-ea"/>
                        <a:ea typeface="+mn-ea"/>
                        <a:cs typeface="+mn-cs"/>
                      </a:endParaRPr>
                    </a:p>
                    <a:p>
                      <a:pPr marL="1270" algn="just">
                        <a:spcAft>
                          <a:spcPts val="0"/>
                        </a:spcAft>
                      </a:pPr>
                      <a:r>
                        <a:rPr lang="zh-CN" sz="1200" b="1" kern="100" dirty="0">
                          <a:solidFill>
                            <a:srgbClr val="000000"/>
                          </a:solidFill>
                          <a:latin typeface="+mn-ea"/>
                          <a:ea typeface="+mn-ea"/>
                          <a:cs typeface="+mn-cs"/>
                        </a:rPr>
                        <a:t>恶劣天气情况下执勤及搬运物件过程身体伤害</a:t>
                      </a:r>
                    </a:p>
                  </a:txBody>
                  <a:tcPr marL="68580" marR="68580" marT="0" marB="0">
                    <a:solidFill>
                      <a:schemeClr val="tx2">
                        <a:lumMod val="20000"/>
                        <a:lumOff val="80000"/>
                      </a:schemeClr>
                    </a:solidFill>
                  </a:tcPr>
                </a:tc>
                <a:tc>
                  <a:txBody>
                    <a:bodyPr/>
                    <a:lstStyle/>
                    <a:p>
                      <a:pPr algn="just">
                        <a:spcAft>
                          <a:spcPts val="0"/>
                        </a:spcAft>
                      </a:pPr>
                      <a:endParaRPr lang="en-US" sz="1200" b="1" kern="100" dirty="0">
                        <a:solidFill>
                          <a:srgbClr val="000000"/>
                        </a:solidFill>
                        <a:latin typeface="+mn-ea"/>
                        <a:ea typeface="+mn-ea"/>
                        <a:cs typeface="+mn-cs"/>
                      </a:endParaRPr>
                    </a:p>
                    <a:p>
                      <a:pPr algn="just">
                        <a:spcAft>
                          <a:spcPts val="0"/>
                        </a:spcAft>
                      </a:pPr>
                      <a:r>
                        <a:rPr lang="en-US" sz="1200" b="1" kern="100" dirty="0">
                          <a:solidFill>
                            <a:srgbClr val="000000"/>
                          </a:solidFill>
                          <a:latin typeface="+mn-ea"/>
                          <a:ea typeface="+mn-ea"/>
                          <a:cs typeface="+mn-cs"/>
                        </a:rPr>
                        <a:t>1</a:t>
                      </a:r>
                      <a:r>
                        <a:rPr lang="zh-CN" sz="1200" b="1" kern="100" dirty="0">
                          <a:solidFill>
                            <a:srgbClr val="000000"/>
                          </a:solidFill>
                          <a:latin typeface="+mn-ea"/>
                          <a:ea typeface="+mn-ea"/>
                          <a:cs typeface="+mn-cs"/>
                        </a:rPr>
                        <a:t>、恶劣天气执勤需配备必要的</a:t>
                      </a:r>
                      <a:r>
                        <a:rPr lang="en-US" altLang="zh-CN" sz="1200" b="1" kern="100" dirty="0">
                          <a:solidFill>
                            <a:srgbClr val="000000"/>
                          </a:solidFill>
                          <a:latin typeface="+mn-ea"/>
                          <a:ea typeface="+mn-ea"/>
                          <a:cs typeface="+mn-cs"/>
                        </a:rPr>
                        <a:t>   </a:t>
                      </a:r>
                    </a:p>
                    <a:p>
                      <a:pPr algn="just">
                        <a:spcAft>
                          <a:spcPts val="0"/>
                        </a:spcAft>
                      </a:pPr>
                      <a:r>
                        <a:rPr lang="en-US" altLang="zh-CN" sz="1200" b="1" kern="100" dirty="0">
                          <a:solidFill>
                            <a:srgbClr val="000000"/>
                          </a:solidFill>
                          <a:latin typeface="+mn-ea"/>
                          <a:ea typeface="+mn-ea"/>
                          <a:cs typeface="+mn-cs"/>
                        </a:rPr>
                        <a:t>     </a:t>
                      </a:r>
                      <a:r>
                        <a:rPr lang="zh-CN" sz="1200" b="1" kern="100" dirty="0">
                          <a:solidFill>
                            <a:srgbClr val="000000"/>
                          </a:solidFill>
                          <a:latin typeface="+mn-ea"/>
                          <a:ea typeface="+mn-ea"/>
                          <a:cs typeface="+mn-cs"/>
                        </a:rPr>
                        <a:t>防护器材，特别是台风暴雨</a:t>
                      </a:r>
                      <a:endParaRPr lang="en-US" altLang="zh-CN" sz="1200" b="1" kern="100" dirty="0">
                        <a:solidFill>
                          <a:srgbClr val="000000"/>
                        </a:solidFill>
                        <a:latin typeface="+mn-ea"/>
                        <a:ea typeface="+mn-ea"/>
                        <a:cs typeface="+mn-cs"/>
                      </a:endParaRPr>
                    </a:p>
                    <a:p>
                      <a:pPr algn="just">
                        <a:spcAft>
                          <a:spcPts val="0"/>
                        </a:spcAft>
                      </a:pPr>
                      <a:r>
                        <a:rPr lang="en-US" altLang="zh-CN" sz="1200" b="1" kern="100" dirty="0">
                          <a:solidFill>
                            <a:srgbClr val="000000"/>
                          </a:solidFill>
                          <a:latin typeface="+mn-ea"/>
                          <a:ea typeface="+mn-ea"/>
                          <a:cs typeface="+mn-cs"/>
                        </a:rPr>
                        <a:t>     </a:t>
                      </a:r>
                      <a:r>
                        <a:rPr lang="zh-CN" sz="1200" b="1" kern="100" dirty="0">
                          <a:solidFill>
                            <a:srgbClr val="000000"/>
                          </a:solidFill>
                          <a:latin typeface="+mn-ea"/>
                          <a:ea typeface="+mn-ea"/>
                          <a:cs typeface="+mn-cs"/>
                        </a:rPr>
                        <a:t>天气下，露天岗位必须就近</a:t>
                      </a:r>
                      <a:endParaRPr lang="en-US" altLang="zh-CN" sz="1200" b="1" kern="100" dirty="0">
                        <a:solidFill>
                          <a:srgbClr val="000000"/>
                        </a:solidFill>
                        <a:latin typeface="+mn-ea"/>
                        <a:ea typeface="+mn-ea"/>
                        <a:cs typeface="+mn-cs"/>
                      </a:endParaRPr>
                    </a:p>
                    <a:p>
                      <a:pPr algn="just">
                        <a:spcAft>
                          <a:spcPts val="0"/>
                        </a:spcAft>
                      </a:pPr>
                      <a:r>
                        <a:rPr lang="en-US" altLang="zh-CN" sz="1200" b="1" kern="100" dirty="0">
                          <a:solidFill>
                            <a:srgbClr val="000000"/>
                          </a:solidFill>
                          <a:latin typeface="+mn-ea"/>
                          <a:ea typeface="+mn-ea"/>
                          <a:cs typeface="+mn-cs"/>
                        </a:rPr>
                        <a:t>     </a:t>
                      </a:r>
                      <a:r>
                        <a:rPr lang="zh-CN" sz="1200" b="1" kern="100" dirty="0">
                          <a:solidFill>
                            <a:srgbClr val="000000"/>
                          </a:solidFill>
                          <a:latin typeface="+mn-ea"/>
                          <a:ea typeface="+mn-ea"/>
                          <a:cs typeface="+mn-cs"/>
                        </a:rPr>
                        <a:t>进入安全地带</a:t>
                      </a:r>
                    </a:p>
                    <a:p>
                      <a:pPr algn="just">
                        <a:spcAft>
                          <a:spcPts val="0"/>
                        </a:spcAft>
                      </a:pPr>
                      <a:r>
                        <a:rPr lang="en-US" sz="1200" b="1" kern="100" dirty="0">
                          <a:solidFill>
                            <a:srgbClr val="000000"/>
                          </a:solidFill>
                          <a:latin typeface="+mn-ea"/>
                          <a:ea typeface="+mn-ea"/>
                          <a:cs typeface="+mn-cs"/>
                        </a:rPr>
                        <a:t>2</a:t>
                      </a:r>
                      <a:r>
                        <a:rPr lang="zh-CN" sz="1200" b="1" kern="100" dirty="0">
                          <a:solidFill>
                            <a:srgbClr val="000000"/>
                          </a:solidFill>
                          <a:latin typeface="+mn-ea"/>
                          <a:ea typeface="+mn-ea"/>
                          <a:cs typeface="+mn-cs"/>
                        </a:rPr>
                        <a:t>、搬运物品的过程中注意自身</a:t>
                      </a:r>
                      <a:endParaRPr lang="en-US" altLang="zh-CN" sz="1200" b="1" kern="100" dirty="0">
                        <a:solidFill>
                          <a:srgbClr val="000000"/>
                        </a:solidFill>
                        <a:latin typeface="+mn-ea"/>
                        <a:ea typeface="+mn-ea"/>
                        <a:cs typeface="+mn-cs"/>
                      </a:endParaRPr>
                    </a:p>
                    <a:p>
                      <a:pPr algn="just">
                        <a:spcAft>
                          <a:spcPts val="0"/>
                        </a:spcAft>
                      </a:pPr>
                      <a:r>
                        <a:rPr lang="en-US" altLang="zh-CN" sz="1200" b="1" kern="100" dirty="0">
                          <a:solidFill>
                            <a:srgbClr val="000000"/>
                          </a:solidFill>
                          <a:latin typeface="+mn-ea"/>
                          <a:ea typeface="+mn-ea"/>
                          <a:cs typeface="+mn-cs"/>
                        </a:rPr>
                        <a:t>     </a:t>
                      </a:r>
                      <a:r>
                        <a:rPr lang="zh-CN" sz="1200" b="1" kern="100" dirty="0">
                          <a:solidFill>
                            <a:srgbClr val="000000"/>
                          </a:solidFill>
                          <a:latin typeface="+mn-ea"/>
                          <a:ea typeface="+mn-ea"/>
                          <a:cs typeface="+mn-cs"/>
                        </a:rPr>
                        <a:t>安全，防止意外事件</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932040" y="699542"/>
            <a:ext cx="3960440"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graphicFrame>
        <p:nvGraphicFramePr>
          <p:cNvPr id="24" name="表格 23"/>
          <p:cNvGraphicFramePr>
            <a:graphicFrameLocks noGrp="1"/>
          </p:cNvGraphicFramePr>
          <p:nvPr/>
        </p:nvGraphicFramePr>
        <p:xfrm>
          <a:off x="611561" y="3651869"/>
          <a:ext cx="4824536" cy="1097280"/>
        </p:xfrm>
        <a:graphic>
          <a:graphicData uri="http://schemas.openxmlformats.org/drawingml/2006/table">
            <a:tbl>
              <a:tblPr>
                <a:tableStyleId>{3C2FFA5D-87B4-456A-9821-1D502468CF0F}</a:tableStyleId>
              </a:tblPr>
              <a:tblGrid>
                <a:gridCol w="1800199">
                  <a:extLst>
                    <a:ext uri="{9D8B030D-6E8A-4147-A177-3AD203B41FA5}">
                      <a16:colId xmlns:a16="http://schemas.microsoft.com/office/drawing/2014/main" val="20000"/>
                    </a:ext>
                  </a:extLst>
                </a:gridCol>
                <a:gridCol w="3024337">
                  <a:extLst>
                    <a:ext uri="{9D8B030D-6E8A-4147-A177-3AD203B41FA5}">
                      <a16:colId xmlns:a16="http://schemas.microsoft.com/office/drawing/2014/main" val="20001"/>
                    </a:ext>
                  </a:extLst>
                </a:gridCol>
              </a:tblGrid>
              <a:tr h="1017916">
                <a:tc>
                  <a:txBody>
                    <a:bodyPr/>
                    <a:lstStyle/>
                    <a:p>
                      <a:pPr marL="1270" algn="just" defTabSz="-635">
                        <a:spcAft>
                          <a:spcPts val="0"/>
                        </a:spcAft>
                        <a:tabLst>
                          <a:tab pos="342900" algn="l"/>
                        </a:tabLst>
                      </a:pPr>
                      <a:endParaRPr lang="en-US" altLang="zh-CN" sz="1200" b="1" kern="100" dirty="0">
                        <a:latin typeface="+mn-ea"/>
                        <a:ea typeface="+mn-ea"/>
                      </a:endParaRPr>
                    </a:p>
                    <a:p>
                      <a:pPr marL="1270" algn="just" defTabSz="-635">
                        <a:spcAft>
                          <a:spcPts val="0"/>
                        </a:spcAft>
                        <a:tabLst>
                          <a:tab pos="342900" algn="l"/>
                        </a:tabLst>
                      </a:pPr>
                      <a:r>
                        <a:rPr lang="zh-CN" sz="1200" b="1" kern="100" dirty="0">
                          <a:latin typeface="+mn-ea"/>
                          <a:ea typeface="+mn-ea"/>
                        </a:rPr>
                        <a:t>高空或离开地面执勤时坠下（如：上下了望岗亭值班、围墙测试红外线、安全员帮业主翻窗开门等）</a:t>
                      </a:r>
                    </a:p>
                  </a:txBody>
                  <a:tcPr marL="68580" marR="68580" marT="0" marB="0">
                    <a:solidFill>
                      <a:schemeClr val="tx2">
                        <a:lumMod val="20000"/>
                        <a:lumOff val="80000"/>
                      </a:schemeClr>
                    </a:solidFill>
                  </a:tcPr>
                </a:tc>
                <a:tc>
                  <a:txBody>
                    <a:bodyPr/>
                    <a:lstStyle/>
                    <a:p>
                      <a:pPr algn="just">
                        <a:spcAft>
                          <a:spcPts val="0"/>
                        </a:spcAft>
                      </a:pPr>
                      <a:endParaRPr lang="en-US" sz="1200" b="1" kern="100" dirty="0">
                        <a:latin typeface="+mn-ea"/>
                        <a:ea typeface="+mn-ea"/>
                      </a:endParaRPr>
                    </a:p>
                    <a:p>
                      <a:pPr algn="just">
                        <a:spcAft>
                          <a:spcPts val="0"/>
                        </a:spcAft>
                      </a:pPr>
                      <a:r>
                        <a:rPr lang="en-US" sz="1200" b="1" kern="100" dirty="0">
                          <a:latin typeface="+mn-ea"/>
                          <a:ea typeface="+mn-ea"/>
                        </a:rPr>
                        <a:t>1</a:t>
                      </a:r>
                      <a:r>
                        <a:rPr lang="zh-CN" sz="1200" b="1" kern="100" dirty="0">
                          <a:latin typeface="+mn-ea"/>
                          <a:ea typeface="+mn-ea"/>
                        </a:rPr>
                        <a:t>、高空作业时做好安全防护，专人监护</a:t>
                      </a:r>
                    </a:p>
                    <a:p>
                      <a:pPr algn="just">
                        <a:spcAft>
                          <a:spcPts val="0"/>
                        </a:spcAft>
                      </a:pPr>
                      <a:r>
                        <a:rPr lang="en-US" sz="1200" b="1" kern="100" dirty="0">
                          <a:latin typeface="+mn-ea"/>
                          <a:ea typeface="+mn-ea"/>
                        </a:rPr>
                        <a:t>2</a:t>
                      </a:r>
                      <a:r>
                        <a:rPr lang="zh-CN" sz="1200" b="1" kern="100" dirty="0">
                          <a:latin typeface="+mn-ea"/>
                          <a:ea typeface="+mn-ea"/>
                        </a:rPr>
                        <a:t>、上下了望塔时需要时刻关注自身安全防护</a:t>
                      </a:r>
                    </a:p>
                    <a:p>
                      <a:pPr algn="just">
                        <a:spcAft>
                          <a:spcPts val="0"/>
                        </a:spcAft>
                      </a:pPr>
                      <a:r>
                        <a:rPr lang="en-US" sz="1200" b="1" kern="100" dirty="0">
                          <a:latin typeface="+mn-ea"/>
                          <a:ea typeface="+mn-ea"/>
                        </a:rPr>
                        <a:t>3</a:t>
                      </a:r>
                      <a:r>
                        <a:rPr lang="zh-CN" sz="1200" b="1" kern="100" dirty="0">
                          <a:latin typeface="+mn-ea"/>
                          <a:ea typeface="+mn-ea"/>
                        </a:rPr>
                        <a:t>、测试红外时利用工具</a:t>
                      </a: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bl>
          </a:graphicData>
        </a:graphic>
      </p:graphicFrame>
      <p:pic>
        <p:nvPicPr>
          <p:cNvPr id="158722" name="Picture 2"/>
          <p:cNvPicPr>
            <a:picLocks noChangeAspect="1" noChangeArrowheads="1"/>
          </p:cNvPicPr>
          <p:nvPr/>
        </p:nvPicPr>
        <p:blipFill>
          <a:blip r:embed="rId4" cstate="print"/>
          <a:srcRect/>
          <a:stretch>
            <a:fillRect/>
          </a:stretch>
        </p:blipFill>
        <p:spPr bwMode="auto">
          <a:xfrm>
            <a:off x="5580112" y="1779662"/>
            <a:ext cx="2952328" cy="28803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158722"/>
                                        </p:tgtEl>
                                        <p:attrNameLst>
                                          <p:attrName>style.visibility</p:attrName>
                                        </p:attrNameLst>
                                      </p:cBhvr>
                                      <p:to>
                                        <p:strVal val="visible"/>
                                      </p:to>
                                    </p:set>
                                    <p:animEffect transition="in" filter="circle(in)">
                                      <p:cBhvr>
                                        <p:cTn id="16" dur="2000"/>
                                        <p:tgtEl>
                                          <p:spTgt spid="158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4.3.3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102</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latin typeface="+mn-ea"/>
              </a:rPr>
              <a:t>安防死角</a:t>
            </a:r>
            <a:endParaRPr lang="zh-CN" altLang="zh-CN" sz="2000" kern="100" dirty="0">
              <a:latin typeface="+mn-ea"/>
            </a:endParaRP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61344">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18976">
                <a:tc>
                  <a:txBody>
                    <a:bodyPr/>
                    <a:lstStyle/>
                    <a:p>
                      <a:pPr algn="just">
                        <a:lnSpc>
                          <a:spcPts val="1400"/>
                        </a:lnSpc>
                        <a:spcBef>
                          <a:spcPts val="600"/>
                        </a:spcBef>
                        <a:spcAft>
                          <a:spcPts val="600"/>
                        </a:spcAft>
                      </a:pPr>
                      <a:endParaRPr lang="en-US" altLang="zh-CN" sz="1400" b="1" kern="100" dirty="0">
                        <a:latin typeface="+mn-ea"/>
                        <a:ea typeface="+mn-ea"/>
                      </a:endParaRPr>
                    </a:p>
                    <a:p>
                      <a:pPr algn="just">
                        <a:lnSpc>
                          <a:spcPts val="1400"/>
                        </a:lnSpc>
                        <a:spcBef>
                          <a:spcPts val="600"/>
                        </a:spcBef>
                        <a:spcAft>
                          <a:spcPts val="600"/>
                        </a:spcAft>
                      </a:pPr>
                      <a:endParaRPr lang="en-US" altLang="zh-CN" sz="1400" b="1" kern="100" dirty="0">
                        <a:latin typeface="+mn-ea"/>
                        <a:ea typeface="+mn-ea"/>
                      </a:endParaRPr>
                    </a:p>
                    <a:p>
                      <a:pPr algn="just">
                        <a:lnSpc>
                          <a:spcPts val="1400"/>
                        </a:lnSpc>
                        <a:spcBef>
                          <a:spcPts val="600"/>
                        </a:spcBef>
                        <a:spcAft>
                          <a:spcPts val="600"/>
                        </a:spcAft>
                      </a:pPr>
                      <a:endParaRPr lang="en-US" altLang="zh-CN" sz="1400" b="1" kern="100" dirty="0">
                        <a:latin typeface="+mn-ea"/>
                        <a:ea typeface="+mn-ea"/>
                      </a:endParaRPr>
                    </a:p>
                    <a:p>
                      <a:pPr algn="just">
                        <a:lnSpc>
                          <a:spcPts val="1400"/>
                        </a:lnSpc>
                        <a:spcBef>
                          <a:spcPts val="600"/>
                        </a:spcBef>
                        <a:spcAft>
                          <a:spcPts val="600"/>
                        </a:spcAft>
                      </a:pPr>
                      <a:r>
                        <a:rPr lang="zh-CN" sz="1400" b="1" kern="100" dirty="0">
                          <a:latin typeface="+mn-ea"/>
                          <a:ea typeface="+mn-ea"/>
                        </a:rPr>
                        <a:t>安全死角无物防或技防措施，存在安全疏漏</a:t>
                      </a:r>
                    </a:p>
                  </a:txBody>
                  <a:tcPr marL="68580" marR="68580" marT="0" marB="0">
                    <a:solidFill>
                      <a:schemeClr val="tx2">
                        <a:lumMod val="20000"/>
                        <a:lumOff val="80000"/>
                      </a:schemeClr>
                    </a:solidFill>
                  </a:tcPr>
                </a:tc>
                <a:tc>
                  <a:txBody>
                    <a:bodyPr/>
                    <a:lstStyle/>
                    <a:p>
                      <a:pPr algn="just">
                        <a:lnSpc>
                          <a:spcPts val="1400"/>
                        </a:lnSpc>
                        <a:spcBef>
                          <a:spcPts val="0"/>
                        </a:spcBef>
                        <a:spcAft>
                          <a:spcPts val="0"/>
                        </a:spcAft>
                      </a:pPr>
                      <a:endParaRPr lang="en-US" sz="1400" b="1" kern="100" dirty="0">
                        <a:latin typeface="+mn-ea"/>
                        <a:ea typeface="+mn-ea"/>
                      </a:endParaRPr>
                    </a:p>
                    <a:p>
                      <a:pPr algn="just">
                        <a:lnSpc>
                          <a:spcPts val="1400"/>
                        </a:lnSpc>
                        <a:spcBef>
                          <a:spcPts val="0"/>
                        </a:spcBef>
                        <a:spcAft>
                          <a:spcPts val="0"/>
                        </a:spcAft>
                      </a:pPr>
                      <a:r>
                        <a:rPr lang="en-US" sz="1400" b="1" kern="100" dirty="0">
                          <a:latin typeface="+mn-ea"/>
                          <a:ea typeface="+mn-ea"/>
                        </a:rPr>
                        <a:t>1</a:t>
                      </a:r>
                      <a:r>
                        <a:rPr lang="zh-CN" sz="1400" b="1" kern="100" dirty="0">
                          <a:latin typeface="+mn-ea"/>
                          <a:ea typeface="+mn-ea"/>
                        </a:rPr>
                        <a:t>、安全死角有物防或技防措施，且</a:t>
                      </a:r>
                      <a:r>
                        <a:rPr lang="en-US" altLang="zh-CN" sz="1400" b="1" kern="100" dirty="0">
                          <a:latin typeface="+mn-ea"/>
                          <a:ea typeface="+mn-ea"/>
                        </a:rPr>
                        <a:t>  </a:t>
                      </a: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能够确保能全天候布防</a:t>
                      </a:r>
                    </a:p>
                    <a:p>
                      <a:pPr algn="just">
                        <a:lnSpc>
                          <a:spcPts val="1400"/>
                        </a:lnSpc>
                        <a:spcBef>
                          <a:spcPts val="0"/>
                        </a:spcBef>
                        <a:spcAft>
                          <a:spcPts val="0"/>
                        </a:spcAft>
                      </a:pPr>
                      <a:r>
                        <a:rPr lang="en-US" sz="1400" b="1" kern="100" dirty="0">
                          <a:latin typeface="+mn-ea"/>
                          <a:ea typeface="+mn-ea"/>
                        </a:rPr>
                        <a:t>2</a:t>
                      </a:r>
                      <a:r>
                        <a:rPr lang="zh-CN" sz="1400" b="1" kern="100" dirty="0">
                          <a:latin typeface="+mn-ea"/>
                          <a:ea typeface="+mn-ea"/>
                        </a:rPr>
                        <a:t>、危及人身安全处有明显标识和防</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范措施</a:t>
                      </a:r>
                    </a:p>
                    <a:p>
                      <a:pPr algn="just">
                        <a:lnSpc>
                          <a:spcPts val="1400"/>
                        </a:lnSpc>
                        <a:spcBef>
                          <a:spcPts val="0"/>
                        </a:spcBef>
                        <a:spcAft>
                          <a:spcPts val="0"/>
                        </a:spcAft>
                      </a:pPr>
                      <a:r>
                        <a:rPr lang="en-US" sz="1400" b="1" kern="100" dirty="0">
                          <a:latin typeface="+mn-ea"/>
                          <a:ea typeface="+mn-ea"/>
                        </a:rPr>
                        <a:t>3</a:t>
                      </a:r>
                      <a:r>
                        <a:rPr lang="zh-CN" sz="1400" b="1" kern="100" dirty="0">
                          <a:latin typeface="+mn-ea"/>
                          <a:ea typeface="+mn-ea"/>
                        </a:rPr>
                        <a:t>、技防设备信号接受和反应灵敏，</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监控岗对信号反应迅速，并做相</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应记录</a:t>
                      </a:r>
                    </a:p>
                    <a:p>
                      <a:pPr algn="just">
                        <a:lnSpc>
                          <a:spcPts val="1400"/>
                        </a:lnSpc>
                        <a:spcBef>
                          <a:spcPts val="0"/>
                        </a:spcBef>
                        <a:spcAft>
                          <a:spcPts val="0"/>
                        </a:spcAft>
                      </a:pPr>
                      <a:r>
                        <a:rPr lang="en-US" sz="1400" b="1" kern="100" dirty="0">
                          <a:latin typeface="+mn-ea"/>
                          <a:ea typeface="+mn-ea"/>
                        </a:rPr>
                        <a:t>4</a:t>
                      </a:r>
                      <a:r>
                        <a:rPr lang="zh-CN" sz="1400" b="1" kern="100" dirty="0">
                          <a:latin typeface="+mn-ea"/>
                          <a:ea typeface="+mn-ea"/>
                        </a:rPr>
                        <a:t>、制定激励安全员发现安全死角等</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问题点的制度措施，控制中心岗</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位对现场工作人员的工作状态进</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行检查，异常情况登记在案，并</a:t>
                      </a:r>
                      <a:endParaRPr lang="en-US" altLang="zh-CN" sz="1400" b="1" kern="100" dirty="0">
                        <a:latin typeface="+mn-ea"/>
                        <a:ea typeface="+mn-ea"/>
                      </a:endParaRPr>
                    </a:p>
                    <a:p>
                      <a:pPr algn="just">
                        <a:lnSpc>
                          <a:spcPts val="1400"/>
                        </a:lnSpc>
                        <a:spcBef>
                          <a:spcPts val="0"/>
                        </a:spcBef>
                        <a:spcAft>
                          <a:spcPts val="0"/>
                        </a:spcAft>
                      </a:pPr>
                      <a:r>
                        <a:rPr lang="en-US" altLang="zh-CN" sz="1400" b="1" kern="100" dirty="0">
                          <a:latin typeface="+mn-ea"/>
                          <a:ea typeface="+mn-ea"/>
                        </a:rPr>
                        <a:t>      </a:t>
                      </a:r>
                      <a:r>
                        <a:rPr lang="zh-CN" sz="1400" b="1" kern="100" dirty="0">
                          <a:latin typeface="+mn-ea"/>
                          <a:ea typeface="+mn-ea"/>
                        </a:rPr>
                        <a:t>定期汇报给部门负责人</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9746" name="Picture 2"/>
          <p:cNvPicPr>
            <a:picLocks noChangeAspect="1" noChangeArrowheads="1"/>
          </p:cNvPicPr>
          <p:nvPr/>
        </p:nvPicPr>
        <p:blipFill>
          <a:blip r:embed="rId4" cstate="print"/>
          <a:srcRect/>
          <a:stretch>
            <a:fillRect/>
          </a:stretch>
        </p:blipFill>
        <p:spPr bwMode="auto">
          <a:xfrm>
            <a:off x="5580112" y="1779662"/>
            <a:ext cx="2994902" cy="28696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59746"/>
                                        </p:tgtEl>
                                        <p:attrNameLst>
                                          <p:attrName>style.visibility</p:attrName>
                                        </p:attrNameLst>
                                      </p:cBhvr>
                                      <p:to>
                                        <p:strVal val="visible"/>
                                      </p:to>
                                    </p:set>
                                    <p:animEffect transition="in" filter="blinds(horizontal)">
                                      <p:cBhvr>
                                        <p:cTn id="13" dur="5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4.3.3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103</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latin typeface="+mn-ea"/>
              </a:rPr>
              <a:t>技防失效</a:t>
            </a: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61344">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18976">
                <a:tc>
                  <a:txBody>
                    <a:bodyPr/>
                    <a:lstStyle/>
                    <a:p>
                      <a:pPr algn="just">
                        <a:lnSpc>
                          <a:spcPts val="1400"/>
                        </a:lnSpc>
                        <a:spcBef>
                          <a:spcPts val="600"/>
                        </a:spcBef>
                        <a:spcAft>
                          <a:spcPts val="600"/>
                        </a:spcAft>
                      </a:pPr>
                      <a:endParaRPr lang="en-US" altLang="zh-CN" sz="1200" b="1" kern="100" dirty="0">
                        <a:latin typeface="+mn-ea"/>
                        <a:ea typeface="+mn-ea"/>
                      </a:endParaRPr>
                    </a:p>
                    <a:p>
                      <a:pPr algn="just">
                        <a:lnSpc>
                          <a:spcPts val="1400"/>
                        </a:lnSpc>
                        <a:spcBef>
                          <a:spcPts val="600"/>
                        </a:spcBef>
                        <a:spcAft>
                          <a:spcPts val="600"/>
                        </a:spcAft>
                      </a:pPr>
                      <a:endParaRPr lang="en-US" altLang="zh-CN" sz="1200" b="1" kern="100" dirty="0">
                        <a:latin typeface="+mn-ea"/>
                        <a:ea typeface="+mn-ea"/>
                      </a:endParaRPr>
                    </a:p>
                    <a:p>
                      <a:pPr algn="just">
                        <a:lnSpc>
                          <a:spcPts val="1400"/>
                        </a:lnSpc>
                        <a:spcBef>
                          <a:spcPts val="600"/>
                        </a:spcBef>
                        <a:spcAft>
                          <a:spcPts val="600"/>
                        </a:spcAft>
                      </a:pPr>
                      <a:endParaRPr lang="en-US" altLang="zh-CN" sz="1200" b="1" kern="100" dirty="0">
                        <a:latin typeface="+mn-ea"/>
                        <a:ea typeface="+mn-ea"/>
                      </a:endParaRPr>
                    </a:p>
                    <a:p>
                      <a:pPr algn="just">
                        <a:lnSpc>
                          <a:spcPts val="1400"/>
                        </a:lnSpc>
                        <a:spcBef>
                          <a:spcPts val="600"/>
                        </a:spcBef>
                        <a:spcAft>
                          <a:spcPts val="600"/>
                        </a:spcAft>
                      </a:pPr>
                      <a:r>
                        <a:rPr lang="zh-CN" sz="1200" b="1" kern="100" dirty="0">
                          <a:latin typeface="+mn-ea"/>
                          <a:ea typeface="+mn-ea"/>
                        </a:rPr>
                        <a:t>闭路监控、红外及居家报警系统失效</a:t>
                      </a:r>
                    </a:p>
                  </a:txBody>
                  <a:tcPr marL="68580" marR="68580" marT="0" marB="0">
                    <a:solidFill>
                      <a:schemeClr val="tx2">
                        <a:lumMod val="20000"/>
                        <a:lumOff val="80000"/>
                      </a:schemeClr>
                    </a:solidFill>
                  </a:tcPr>
                </a:tc>
                <a:tc>
                  <a:txBody>
                    <a:bodyPr/>
                    <a:lstStyle/>
                    <a:p>
                      <a:pPr algn="just">
                        <a:lnSpc>
                          <a:spcPts val="1400"/>
                        </a:lnSpc>
                        <a:spcBef>
                          <a:spcPts val="0"/>
                        </a:spcBef>
                        <a:spcAft>
                          <a:spcPts val="600"/>
                        </a:spcAft>
                      </a:pPr>
                      <a:r>
                        <a:rPr lang="en-US" sz="1200" b="1" kern="100" dirty="0">
                          <a:latin typeface="+mn-ea"/>
                          <a:ea typeface="+mn-ea"/>
                        </a:rPr>
                        <a:t>1</a:t>
                      </a:r>
                      <a:r>
                        <a:rPr lang="zh-CN" sz="1200" b="1" kern="100" dirty="0">
                          <a:latin typeface="+mn-ea"/>
                          <a:ea typeface="+mn-ea"/>
                        </a:rPr>
                        <a:t>、闭路监控影像资料至少保存</a:t>
                      </a:r>
                      <a:r>
                        <a:rPr lang="zh-CN" sz="1200" b="1" u="sng" kern="100" dirty="0">
                          <a:latin typeface="+mn-ea"/>
                          <a:ea typeface="+mn-ea"/>
                        </a:rPr>
                        <a:t>半个月</a:t>
                      </a:r>
                      <a:r>
                        <a:rPr lang="zh-CN" sz="1200" b="1" kern="100" dirty="0">
                          <a:latin typeface="+mn-ea"/>
                          <a:ea typeface="+mn-ea"/>
                        </a:rPr>
                        <a:t>；闭路监控镜头区分一般镜头和关键镜头，对关键镜头进行实时监控；没有物防措施、红外报警的安全死角，应安装监控镜头，并作为关键镜头</a:t>
                      </a:r>
                    </a:p>
                    <a:p>
                      <a:pPr algn="just">
                        <a:lnSpc>
                          <a:spcPts val="1400"/>
                        </a:lnSpc>
                        <a:spcBef>
                          <a:spcPts val="0"/>
                        </a:spcBef>
                        <a:spcAft>
                          <a:spcPts val="600"/>
                        </a:spcAft>
                      </a:pPr>
                      <a:r>
                        <a:rPr lang="en-US" sz="1200" b="1" kern="100" dirty="0">
                          <a:latin typeface="+mn-ea"/>
                          <a:ea typeface="+mn-ea"/>
                        </a:rPr>
                        <a:t>2</a:t>
                      </a:r>
                      <a:r>
                        <a:rPr lang="zh-CN" sz="1200" b="1" kern="100" dirty="0">
                          <a:latin typeface="+mn-ea"/>
                          <a:ea typeface="+mn-ea"/>
                        </a:rPr>
                        <a:t>、红外报警系统每天测试一次；居家报警有效处理率</a:t>
                      </a:r>
                      <a:r>
                        <a:rPr lang="en-US" sz="1200" b="1" kern="100" dirty="0">
                          <a:latin typeface="+mn-ea"/>
                          <a:ea typeface="+mn-ea"/>
                        </a:rPr>
                        <a:t>100%</a:t>
                      </a:r>
                      <a:r>
                        <a:rPr lang="zh-CN" sz="1200" b="1" kern="100" dirty="0">
                          <a:latin typeface="+mn-ea"/>
                          <a:ea typeface="+mn-ea"/>
                        </a:rPr>
                        <a:t>，每天巡视，每周测警</a:t>
                      </a:r>
                    </a:p>
                    <a:p>
                      <a:pPr algn="just">
                        <a:lnSpc>
                          <a:spcPts val="1400"/>
                        </a:lnSpc>
                        <a:spcBef>
                          <a:spcPts val="0"/>
                        </a:spcBef>
                        <a:spcAft>
                          <a:spcPts val="600"/>
                        </a:spcAft>
                      </a:pPr>
                      <a:r>
                        <a:rPr lang="en-US" sz="1200" b="1" kern="100" dirty="0">
                          <a:latin typeface="+mn-ea"/>
                          <a:ea typeface="+mn-ea"/>
                        </a:rPr>
                        <a:t>3</a:t>
                      </a:r>
                      <a:r>
                        <a:rPr lang="zh-CN" sz="1200" b="1" kern="100" dirty="0">
                          <a:latin typeface="+mn-ea"/>
                          <a:ea typeface="+mn-ea"/>
                        </a:rPr>
                        <a:t>、安装有居家报警系统的小区，每年至少上门进行一次检测并指导业主使用居家报警，并留存记录</a:t>
                      </a:r>
                      <a:r>
                        <a:rPr lang="en-US" sz="1200" b="1" kern="100" dirty="0">
                          <a:latin typeface="+mn-ea"/>
                          <a:ea typeface="+mn-ea"/>
                        </a:rPr>
                        <a:t>4</a:t>
                      </a:r>
                      <a:r>
                        <a:rPr lang="zh-CN" sz="1200" b="1" kern="100" dirty="0">
                          <a:latin typeface="+mn-ea"/>
                          <a:ea typeface="+mn-ea"/>
                        </a:rPr>
                        <a:t>、控制中心监控镜头结合部门实际情况，对镜头的重要性进行划分，确保人防、技防、物防的有效结合</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0770" name="Picture 2" descr="http://src.house.sina.com.cn/imp/imp/deal/b8/7e/8/e077f3d2f3ad3ef01ee892b0da1_p24_mk24.jpg"/>
          <p:cNvPicPr>
            <a:picLocks noChangeAspect="1" noChangeArrowheads="1"/>
          </p:cNvPicPr>
          <p:nvPr/>
        </p:nvPicPr>
        <p:blipFill>
          <a:blip r:embed="rId4" cstate="print"/>
          <a:srcRect/>
          <a:stretch>
            <a:fillRect/>
          </a:stretch>
        </p:blipFill>
        <p:spPr bwMode="auto">
          <a:xfrm>
            <a:off x="5580113" y="1779662"/>
            <a:ext cx="2952327" cy="28837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60770"/>
                                        </p:tgtEl>
                                        <p:attrNameLst>
                                          <p:attrName>style.visibility</p:attrName>
                                        </p:attrNameLst>
                                      </p:cBhvr>
                                      <p:to>
                                        <p:strVal val="visible"/>
                                      </p:to>
                                    </p:set>
                                    <p:animEffect transition="in" filter="blinds(horizontal)">
                                      <p:cBhvr>
                                        <p:cTn id="13" dur="500"/>
                                        <p:tgtEl>
                                          <p:spTgt spid="160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4.3.3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104</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latin typeface="+mn-ea"/>
              </a:rPr>
              <a:t>入室盗窃</a:t>
            </a: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61344">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18976">
                <a:tc>
                  <a:txBody>
                    <a:bodyPr/>
                    <a:lstStyle/>
                    <a:p>
                      <a:pPr algn="just">
                        <a:lnSpc>
                          <a:spcPts val="1400"/>
                        </a:lnSpc>
                        <a:spcBef>
                          <a:spcPts val="600"/>
                        </a:spcBef>
                        <a:spcAft>
                          <a:spcPts val="600"/>
                        </a:spcAft>
                      </a:pPr>
                      <a:endParaRPr lang="en-US" altLang="zh-CN" sz="1400" b="1" kern="100" dirty="0">
                        <a:latin typeface="+mn-ea"/>
                        <a:ea typeface="+mn-ea"/>
                      </a:endParaRPr>
                    </a:p>
                    <a:p>
                      <a:pPr algn="just">
                        <a:lnSpc>
                          <a:spcPts val="1400"/>
                        </a:lnSpc>
                        <a:spcBef>
                          <a:spcPts val="600"/>
                        </a:spcBef>
                        <a:spcAft>
                          <a:spcPts val="600"/>
                        </a:spcAft>
                      </a:pPr>
                      <a:endParaRPr lang="en-US" altLang="zh-CN" sz="1400" b="1" kern="100" dirty="0">
                        <a:latin typeface="+mn-ea"/>
                        <a:ea typeface="+mn-ea"/>
                      </a:endParaRPr>
                    </a:p>
                    <a:p>
                      <a:pPr algn="just">
                        <a:lnSpc>
                          <a:spcPts val="1400"/>
                        </a:lnSpc>
                        <a:spcBef>
                          <a:spcPts val="600"/>
                        </a:spcBef>
                        <a:spcAft>
                          <a:spcPts val="600"/>
                        </a:spcAft>
                      </a:pPr>
                      <a:r>
                        <a:rPr lang="zh-CN" sz="1400" b="1" kern="100" dirty="0">
                          <a:latin typeface="+mn-ea"/>
                          <a:ea typeface="+mn-ea"/>
                        </a:rPr>
                        <a:t>作案人员利用各种身份进行伪装，利用作案工具进行盗窃</a:t>
                      </a:r>
                    </a:p>
                  </a:txBody>
                  <a:tcPr marL="68580" marR="68580" marT="0" marB="0">
                    <a:solidFill>
                      <a:schemeClr val="tx2">
                        <a:lumMod val="20000"/>
                        <a:lumOff val="80000"/>
                      </a:schemeClr>
                    </a:solidFill>
                  </a:tcPr>
                </a:tc>
                <a:tc>
                  <a:txBody>
                    <a:bodyPr/>
                    <a:lstStyle/>
                    <a:p>
                      <a:pPr algn="just">
                        <a:lnSpc>
                          <a:spcPts val="1400"/>
                        </a:lnSpc>
                        <a:spcBef>
                          <a:spcPts val="0"/>
                        </a:spcBef>
                        <a:spcAft>
                          <a:spcPts val="0"/>
                        </a:spcAft>
                      </a:pPr>
                      <a:endParaRPr lang="en-US" sz="1400" b="1" kern="100" dirty="0">
                        <a:latin typeface="+mn-ea"/>
                        <a:ea typeface="+mn-ea"/>
                      </a:endParaRPr>
                    </a:p>
                    <a:p>
                      <a:pPr algn="just">
                        <a:lnSpc>
                          <a:spcPct val="125000"/>
                        </a:lnSpc>
                        <a:spcBef>
                          <a:spcPts val="0"/>
                        </a:spcBef>
                        <a:spcAft>
                          <a:spcPts val="0"/>
                        </a:spcAft>
                      </a:pPr>
                      <a:r>
                        <a:rPr lang="en-US" sz="1400" b="1" kern="100" dirty="0">
                          <a:latin typeface="+mn-ea"/>
                          <a:ea typeface="+mn-ea"/>
                        </a:rPr>
                        <a:t>1</a:t>
                      </a:r>
                      <a:r>
                        <a:rPr lang="zh-CN" sz="1400" b="1" kern="100" dirty="0">
                          <a:latin typeface="+mn-ea"/>
                          <a:ea typeface="+mn-ea"/>
                        </a:rPr>
                        <a:t>、大厦主要主入口岗位对业主的熟知程度，每天安全班长对出入口岗辨</a:t>
                      </a:r>
                      <a:endParaRPr lang="en-US" altLang="zh-CN" sz="1400" b="1" kern="100" dirty="0">
                        <a:latin typeface="+mn-ea"/>
                        <a:ea typeface="+mn-ea"/>
                      </a:endParaRPr>
                    </a:p>
                    <a:p>
                      <a:pPr algn="just">
                        <a:lnSpc>
                          <a:spcPct val="125000"/>
                        </a:lnSpc>
                        <a:spcBef>
                          <a:spcPts val="0"/>
                        </a:spcBef>
                        <a:spcAft>
                          <a:spcPts val="0"/>
                        </a:spcAft>
                      </a:pPr>
                      <a:r>
                        <a:rPr lang="zh-CN" sz="1400" b="1" kern="100" dirty="0">
                          <a:latin typeface="+mn-ea"/>
                          <a:ea typeface="+mn-ea"/>
                        </a:rPr>
                        <a:t>别业主数量进行量化</a:t>
                      </a:r>
                    </a:p>
                    <a:p>
                      <a:pPr algn="just">
                        <a:lnSpc>
                          <a:spcPct val="125000"/>
                        </a:lnSpc>
                        <a:spcBef>
                          <a:spcPts val="0"/>
                        </a:spcBef>
                        <a:spcAft>
                          <a:spcPts val="0"/>
                        </a:spcAft>
                      </a:pPr>
                      <a:r>
                        <a:rPr lang="en-US" sz="1400" b="1" kern="100" dirty="0">
                          <a:latin typeface="+mn-ea"/>
                          <a:ea typeface="+mn-ea"/>
                        </a:rPr>
                        <a:t>2</a:t>
                      </a:r>
                      <a:r>
                        <a:rPr lang="zh-CN" sz="1400" b="1" kern="100" dirty="0">
                          <a:latin typeface="+mn-ea"/>
                          <a:ea typeface="+mn-ea"/>
                        </a:rPr>
                        <a:t>、巡逻岗的楼层巡查与现场保洁、技术人员的巡查相结合</a:t>
                      </a:r>
                    </a:p>
                    <a:p>
                      <a:pPr algn="just">
                        <a:lnSpc>
                          <a:spcPct val="125000"/>
                        </a:lnSpc>
                        <a:spcBef>
                          <a:spcPts val="0"/>
                        </a:spcBef>
                        <a:spcAft>
                          <a:spcPts val="0"/>
                        </a:spcAft>
                      </a:pPr>
                      <a:r>
                        <a:rPr lang="en-US" sz="1400" b="1" kern="100" dirty="0">
                          <a:latin typeface="+mn-ea"/>
                          <a:ea typeface="+mn-ea"/>
                        </a:rPr>
                        <a:t>3</a:t>
                      </a:r>
                      <a:r>
                        <a:rPr lang="zh-CN" sz="1400" b="1" kern="100" dirty="0">
                          <a:latin typeface="+mn-ea"/>
                          <a:ea typeface="+mn-ea"/>
                        </a:rPr>
                        <a:t>、业主自我安全防范意识的宣传</a:t>
                      </a:r>
                    </a:p>
                    <a:p>
                      <a:pPr algn="just">
                        <a:lnSpc>
                          <a:spcPct val="125000"/>
                        </a:lnSpc>
                        <a:spcBef>
                          <a:spcPts val="0"/>
                        </a:spcBef>
                        <a:spcAft>
                          <a:spcPts val="0"/>
                        </a:spcAft>
                      </a:pPr>
                      <a:r>
                        <a:rPr lang="en-US" sz="1400" b="1" kern="100" dirty="0">
                          <a:latin typeface="+mn-ea"/>
                          <a:ea typeface="+mn-ea"/>
                        </a:rPr>
                        <a:t>4</a:t>
                      </a:r>
                      <a:r>
                        <a:rPr lang="zh-CN" sz="1400" b="1" kern="100" dirty="0">
                          <a:latin typeface="+mn-ea"/>
                          <a:ea typeface="+mn-ea"/>
                        </a:rPr>
                        <a:t>、人防、物防、技防相结合，加强安全措施</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1794" name="Picture 2"/>
          <p:cNvPicPr>
            <a:picLocks noChangeAspect="1" noChangeArrowheads="1"/>
          </p:cNvPicPr>
          <p:nvPr/>
        </p:nvPicPr>
        <p:blipFill>
          <a:blip r:embed="rId4" cstate="print"/>
          <a:srcRect/>
          <a:stretch>
            <a:fillRect/>
          </a:stretch>
        </p:blipFill>
        <p:spPr bwMode="auto">
          <a:xfrm>
            <a:off x="5580112" y="1779662"/>
            <a:ext cx="2952328" cy="28803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61794"/>
                                        </p:tgtEl>
                                        <p:attrNameLst>
                                          <p:attrName>style.visibility</p:attrName>
                                        </p:attrNameLst>
                                      </p:cBhvr>
                                      <p:to>
                                        <p:strVal val="visible"/>
                                      </p:to>
                                    </p:set>
                                    <p:animEffect transition="in" filter="blinds(horizontal)">
                                      <p:cBhvr>
                                        <p:cTn id="13" dur="5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4.3.3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105</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solidFill>
                  <a:schemeClr val="dk1"/>
                </a:solidFill>
                <a:latin typeface="+mn-ea"/>
              </a:rPr>
              <a:t>盗窃公共设施</a:t>
            </a: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61344">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18976">
                <a:tc>
                  <a:txBody>
                    <a:bodyPr/>
                    <a:lstStyle/>
                    <a:p>
                      <a:pPr algn="just">
                        <a:lnSpc>
                          <a:spcPts val="1400"/>
                        </a:lnSpc>
                        <a:spcBef>
                          <a:spcPts val="600"/>
                        </a:spcBef>
                        <a:spcAft>
                          <a:spcPts val="600"/>
                        </a:spcAft>
                      </a:pPr>
                      <a:endParaRPr lang="en-US" altLang="zh-CN" sz="1200" b="1" kern="100" dirty="0">
                        <a:solidFill>
                          <a:schemeClr val="dk1"/>
                        </a:solidFill>
                        <a:latin typeface="+mn-ea"/>
                        <a:ea typeface="+mn-ea"/>
                        <a:cs typeface="+mn-cs"/>
                      </a:endParaRPr>
                    </a:p>
                    <a:p>
                      <a:pPr algn="just">
                        <a:lnSpc>
                          <a:spcPts val="1400"/>
                        </a:lnSpc>
                        <a:spcBef>
                          <a:spcPts val="600"/>
                        </a:spcBef>
                        <a:spcAft>
                          <a:spcPts val="600"/>
                        </a:spcAft>
                      </a:pPr>
                      <a:endParaRPr lang="en-US" altLang="zh-CN" sz="1200" b="1" kern="100" dirty="0">
                        <a:solidFill>
                          <a:schemeClr val="dk1"/>
                        </a:solidFill>
                        <a:latin typeface="+mn-ea"/>
                        <a:ea typeface="+mn-ea"/>
                        <a:cs typeface="+mn-cs"/>
                      </a:endParaRPr>
                    </a:p>
                    <a:p>
                      <a:pPr algn="just">
                        <a:lnSpc>
                          <a:spcPts val="1400"/>
                        </a:lnSpc>
                        <a:spcBef>
                          <a:spcPts val="600"/>
                        </a:spcBef>
                        <a:spcAft>
                          <a:spcPts val="600"/>
                        </a:spcAft>
                      </a:pPr>
                      <a:endParaRPr lang="en-US" altLang="zh-CN" sz="1200" b="1" kern="100" dirty="0">
                        <a:solidFill>
                          <a:schemeClr val="dk1"/>
                        </a:solidFill>
                        <a:latin typeface="+mn-ea"/>
                        <a:ea typeface="+mn-ea"/>
                        <a:cs typeface="+mn-cs"/>
                      </a:endParaRPr>
                    </a:p>
                    <a:p>
                      <a:pPr algn="just">
                        <a:lnSpc>
                          <a:spcPts val="1400"/>
                        </a:lnSpc>
                        <a:spcBef>
                          <a:spcPts val="600"/>
                        </a:spcBef>
                        <a:spcAft>
                          <a:spcPts val="600"/>
                        </a:spcAft>
                      </a:pPr>
                      <a:r>
                        <a:rPr lang="zh-CN" sz="1200" b="1" kern="100" dirty="0">
                          <a:solidFill>
                            <a:schemeClr val="dk1"/>
                          </a:solidFill>
                          <a:latin typeface="+mn-ea"/>
                          <a:ea typeface="+mn-ea"/>
                          <a:cs typeface="+mn-cs"/>
                        </a:rPr>
                        <a:t>作案人员利用各种身份进行伪装，利用作案工具进行盗窃</a:t>
                      </a:r>
                    </a:p>
                  </a:txBody>
                  <a:tcPr marL="68580" marR="68580" marT="0" marB="0">
                    <a:solidFill>
                      <a:schemeClr val="tx2">
                        <a:lumMod val="20000"/>
                        <a:lumOff val="80000"/>
                      </a:schemeClr>
                    </a:solidFill>
                  </a:tcPr>
                </a:tc>
                <a:tc>
                  <a:txBody>
                    <a:bodyPr/>
                    <a:lstStyle/>
                    <a:p>
                      <a:pPr marL="0" algn="just" defTabSz="914400" rtl="0" eaLnBrk="1" latinLnBrk="0" hangingPunct="1">
                        <a:lnSpc>
                          <a:spcPts val="1400"/>
                        </a:lnSpc>
                        <a:spcBef>
                          <a:spcPts val="0"/>
                        </a:spcBef>
                        <a:spcAft>
                          <a:spcPts val="0"/>
                        </a:spcAft>
                      </a:pPr>
                      <a:r>
                        <a:rPr lang="en-US" sz="1200" b="1" kern="100" dirty="0">
                          <a:solidFill>
                            <a:schemeClr val="dk1"/>
                          </a:solidFill>
                          <a:latin typeface="+mn-ea"/>
                          <a:ea typeface="+mn-ea"/>
                          <a:cs typeface="+mn-cs"/>
                        </a:rPr>
                        <a:t>1</a:t>
                      </a:r>
                      <a:r>
                        <a:rPr lang="zh-CN" sz="1200" b="1" kern="100" dirty="0">
                          <a:solidFill>
                            <a:schemeClr val="dk1"/>
                          </a:solidFill>
                          <a:latin typeface="+mn-ea"/>
                          <a:ea typeface="+mn-ea"/>
                          <a:cs typeface="+mn-cs"/>
                        </a:rPr>
                        <a:t>、对易被盗的公共设施进行加锁固定，</a:t>
                      </a:r>
                      <a:endParaRPr lang="en-US" altLang="zh-CN" sz="1200" b="1" kern="100" dirty="0">
                        <a:solidFill>
                          <a:schemeClr val="dk1"/>
                        </a:solidFill>
                        <a:latin typeface="+mn-ea"/>
                        <a:ea typeface="+mn-ea"/>
                        <a:cs typeface="+mn-cs"/>
                      </a:endParaRPr>
                    </a:p>
                    <a:p>
                      <a:pPr marL="0" algn="just" defTabSz="914400" rtl="0" eaLnBrk="1" latinLnBrk="0" hangingPunct="1">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并定期检查与维修</a:t>
                      </a:r>
                    </a:p>
                    <a:p>
                      <a:pPr marL="0" algn="just" defTabSz="914400" rtl="0" eaLnBrk="1" latinLnBrk="0" hangingPunct="1">
                        <a:lnSpc>
                          <a:spcPts val="1400"/>
                        </a:lnSpc>
                        <a:spcBef>
                          <a:spcPts val="0"/>
                        </a:spcBef>
                        <a:spcAft>
                          <a:spcPts val="0"/>
                        </a:spcAft>
                      </a:pPr>
                      <a:r>
                        <a:rPr lang="en-US" sz="1200" b="1" kern="100" dirty="0">
                          <a:solidFill>
                            <a:schemeClr val="dk1"/>
                          </a:solidFill>
                          <a:latin typeface="+mn-ea"/>
                          <a:ea typeface="+mn-ea"/>
                          <a:cs typeface="+mn-cs"/>
                        </a:rPr>
                        <a:t>2</a:t>
                      </a:r>
                      <a:r>
                        <a:rPr lang="zh-CN" sz="1200" b="1" kern="100" dirty="0">
                          <a:solidFill>
                            <a:schemeClr val="dk1"/>
                          </a:solidFill>
                          <a:latin typeface="+mn-ea"/>
                          <a:ea typeface="+mn-ea"/>
                          <a:cs typeface="+mn-cs"/>
                        </a:rPr>
                        <a:t>、根据周边废品收购人员的活动制定</a:t>
                      </a:r>
                      <a:endParaRPr lang="en-US" altLang="zh-CN" sz="1200" b="1" kern="100" dirty="0">
                        <a:solidFill>
                          <a:schemeClr val="dk1"/>
                        </a:solidFill>
                        <a:latin typeface="+mn-ea"/>
                        <a:ea typeface="+mn-ea"/>
                        <a:cs typeface="+mn-cs"/>
                      </a:endParaRPr>
                    </a:p>
                    <a:p>
                      <a:pPr marL="0" algn="just" defTabSz="914400" rtl="0" eaLnBrk="1" latinLnBrk="0" hangingPunct="1">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重点防范措施，同时在不同时间段，</a:t>
                      </a:r>
                      <a:endParaRPr lang="en-US" altLang="zh-CN" sz="1200" b="1" kern="100" dirty="0">
                        <a:solidFill>
                          <a:schemeClr val="dk1"/>
                        </a:solidFill>
                        <a:latin typeface="+mn-ea"/>
                        <a:ea typeface="+mn-ea"/>
                        <a:cs typeface="+mn-cs"/>
                      </a:endParaRPr>
                    </a:p>
                    <a:p>
                      <a:pPr marL="0" algn="just" defTabSz="914400" rtl="0" eaLnBrk="1" latinLnBrk="0" hangingPunct="1">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加大巡逻频次，重点关注</a:t>
                      </a:r>
                    </a:p>
                    <a:p>
                      <a:pPr algn="just">
                        <a:lnSpc>
                          <a:spcPts val="1400"/>
                        </a:lnSpc>
                        <a:spcBef>
                          <a:spcPts val="0"/>
                        </a:spcBef>
                        <a:spcAft>
                          <a:spcPts val="0"/>
                        </a:spcAft>
                      </a:pPr>
                      <a:r>
                        <a:rPr lang="en-US" sz="1200" b="1" kern="100" dirty="0">
                          <a:solidFill>
                            <a:schemeClr val="dk1"/>
                          </a:solidFill>
                          <a:latin typeface="+mn-ea"/>
                          <a:ea typeface="+mn-ea"/>
                          <a:cs typeface="+mn-cs"/>
                        </a:rPr>
                        <a:t>3</a:t>
                      </a:r>
                      <a:r>
                        <a:rPr lang="zh-CN" sz="1200" b="1" kern="100" dirty="0">
                          <a:solidFill>
                            <a:schemeClr val="dk1"/>
                          </a:solidFill>
                          <a:latin typeface="+mn-ea"/>
                          <a:ea typeface="+mn-ea"/>
                          <a:cs typeface="+mn-cs"/>
                        </a:rPr>
                        <a:t>、在服务区域与小区周围红线范围内</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应禁止收废品人员拾捡垃圾，此项</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制度需长期坚持，规避安全事故</a:t>
                      </a:r>
                    </a:p>
                    <a:p>
                      <a:pPr algn="just">
                        <a:lnSpc>
                          <a:spcPts val="1400"/>
                        </a:lnSpc>
                        <a:spcBef>
                          <a:spcPts val="0"/>
                        </a:spcBef>
                        <a:spcAft>
                          <a:spcPts val="0"/>
                        </a:spcAft>
                      </a:pPr>
                      <a:r>
                        <a:rPr lang="en-US" sz="1200" b="1" kern="100" dirty="0">
                          <a:solidFill>
                            <a:schemeClr val="dk1"/>
                          </a:solidFill>
                          <a:latin typeface="+mn-ea"/>
                          <a:ea typeface="+mn-ea"/>
                          <a:cs typeface="+mn-cs"/>
                        </a:rPr>
                        <a:t>4</a:t>
                      </a:r>
                      <a:r>
                        <a:rPr lang="zh-CN" sz="1200" b="1" kern="100" dirty="0">
                          <a:solidFill>
                            <a:schemeClr val="dk1"/>
                          </a:solidFill>
                          <a:latin typeface="+mn-ea"/>
                          <a:ea typeface="+mn-ea"/>
                          <a:cs typeface="+mn-cs"/>
                        </a:rPr>
                        <a:t>、对于小区名贵花草、业主晾晒衣物、</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临时放置物品，应制定清单，定时</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巡检，同时提醒业主做好保管</a:t>
                      </a:r>
                    </a:p>
                    <a:p>
                      <a:pPr marL="0" algn="just" defTabSz="914400" rtl="0" eaLnBrk="1" latinLnBrk="0" hangingPunct="1">
                        <a:lnSpc>
                          <a:spcPts val="1400"/>
                        </a:lnSpc>
                        <a:spcBef>
                          <a:spcPts val="0"/>
                        </a:spcBef>
                        <a:spcAft>
                          <a:spcPts val="0"/>
                        </a:spcAft>
                      </a:pPr>
                      <a:r>
                        <a:rPr lang="en-US" sz="1200" b="1" kern="100" dirty="0">
                          <a:solidFill>
                            <a:schemeClr val="dk1"/>
                          </a:solidFill>
                          <a:latin typeface="+mn-ea"/>
                          <a:ea typeface="+mn-ea"/>
                          <a:cs typeface="+mn-cs"/>
                        </a:rPr>
                        <a:t>5</a:t>
                      </a:r>
                      <a:r>
                        <a:rPr lang="zh-CN" sz="1200" b="1" kern="100" dirty="0">
                          <a:solidFill>
                            <a:schemeClr val="dk1"/>
                          </a:solidFill>
                          <a:latin typeface="+mn-ea"/>
                          <a:ea typeface="+mn-ea"/>
                          <a:cs typeface="+mn-cs"/>
                        </a:rPr>
                        <a:t>、结合技防、物防、人防情况进行合</a:t>
                      </a:r>
                      <a:endParaRPr lang="en-US" altLang="zh-CN" sz="1200" b="1" kern="100" dirty="0">
                        <a:solidFill>
                          <a:schemeClr val="dk1"/>
                        </a:solidFill>
                        <a:latin typeface="+mn-ea"/>
                        <a:ea typeface="+mn-ea"/>
                        <a:cs typeface="+mn-cs"/>
                      </a:endParaRPr>
                    </a:p>
                    <a:p>
                      <a:pPr marL="0" algn="just" defTabSz="914400" rtl="0" eaLnBrk="1" latinLnBrk="0" hangingPunct="1">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理布置，杜绝安全漏洞</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2818" name="Picture 2"/>
          <p:cNvPicPr>
            <a:picLocks noChangeAspect="1" noChangeArrowheads="1"/>
          </p:cNvPicPr>
          <p:nvPr/>
        </p:nvPicPr>
        <p:blipFill>
          <a:blip r:embed="rId4" cstate="print"/>
          <a:srcRect/>
          <a:stretch>
            <a:fillRect/>
          </a:stretch>
        </p:blipFill>
        <p:spPr bwMode="auto">
          <a:xfrm>
            <a:off x="5580112" y="1851670"/>
            <a:ext cx="2952328" cy="2789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62818"/>
                                        </p:tgtEl>
                                        <p:attrNameLst>
                                          <p:attrName>style.visibility</p:attrName>
                                        </p:attrNameLst>
                                      </p:cBhvr>
                                      <p:to>
                                        <p:strVal val="visible"/>
                                      </p:to>
                                    </p:set>
                                    <p:animEffect transition="in" filter="blinds(horizontal)">
                                      <p:cBhvr>
                                        <p:cTn id="13" dur="500"/>
                                        <p:tgtEl>
                                          <p:spTgt spid="162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4.3.3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106</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solidFill>
                  <a:schemeClr val="dk1"/>
                </a:solidFill>
                <a:latin typeface="+mn-ea"/>
              </a:rPr>
              <a:t>车场秩序维护</a:t>
            </a: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61344">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18976">
                <a:tc>
                  <a:txBody>
                    <a:bodyPr/>
                    <a:lstStyle/>
                    <a:p>
                      <a:pPr algn="just">
                        <a:lnSpc>
                          <a:spcPts val="1400"/>
                        </a:lnSpc>
                        <a:spcBef>
                          <a:spcPts val="600"/>
                        </a:spcBef>
                        <a:spcAft>
                          <a:spcPts val="600"/>
                        </a:spcAft>
                      </a:pPr>
                      <a:endParaRPr lang="en-US" altLang="zh-CN" sz="1200" b="1" kern="100" dirty="0">
                        <a:solidFill>
                          <a:schemeClr val="dk1"/>
                        </a:solidFill>
                        <a:latin typeface="+mn-ea"/>
                        <a:ea typeface="+mn-ea"/>
                        <a:cs typeface="+mn-cs"/>
                      </a:endParaRPr>
                    </a:p>
                    <a:p>
                      <a:pPr algn="just">
                        <a:lnSpc>
                          <a:spcPts val="1400"/>
                        </a:lnSpc>
                        <a:spcBef>
                          <a:spcPts val="600"/>
                        </a:spcBef>
                        <a:spcAft>
                          <a:spcPts val="600"/>
                        </a:spcAft>
                      </a:pPr>
                      <a:endParaRPr lang="en-US" altLang="zh-CN" sz="1200" b="1" kern="100" dirty="0">
                        <a:solidFill>
                          <a:schemeClr val="dk1"/>
                        </a:solidFill>
                        <a:latin typeface="+mn-ea"/>
                        <a:ea typeface="+mn-ea"/>
                        <a:cs typeface="+mn-cs"/>
                      </a:endParaRPr>
                    </a:p>
                    <a:p>
                      <a:pPr algn="just">
                        <a:lnSpc>
                          <a:spcPts val="1400"/>
                        </a:lnSpc>
                        <a:spcBef>
                          <a:spcPts val="600"/>
                        </a:spcBef>
                        <a:spcAft>
                          <a:spcPts val="600"/>
                        </a:spcAft>
                      </a:pPr>
                      <a:endParaRPr lang="en-US" altLang="zh-CN" sz="1200" b="1" kern="100" dirty="0">
                        <a:solidFill>
                          <a:schemeClr val="dk1"/>
                        </a:solidFill>
                        <a:latin typeface="+mn-ea"/>
                        <a:ea typeface="+mn-ea"/>
                        <a:cs typeface="+mn-cs"/>
                      </a:endParaRPr>
                    </a:p>
                    <a:p>
                      <a:pPr algn="just">
                        <a:lnSpc>
                          <a:spcPts val="1400"/>
                        </a:lnSpc>
                        <a:spcBef>
                          <a:spcPts val="600"/>
                        </a:spcBef>
                        <a:spcAft>
                          <a:spcPts val="600"/>
                        </a:spcAft>
                      </a:pPr>
                      <a:r>
                        <a:rPr lang="zh-CN" sz="1200" b="1" kern="100" dirty="0">
                          <a:solidFill>
                            <a:schemeClr val="dk1"/>
                          </a:solidFill>
                          <a:latin typeface="+mn-ea"/>
                          <a:ea typeface="+mn-ea"/>
                          <a:cs typeface="+mn-cs"/>
                        </a:rPr>
                        <a:t>停车场内交通事故及车辆丢失</a:t>
                      </a:r>
                    </a:p>
                  </a:txBody>
                  <a:tcPr marL="68580" marR="68580" marT="0" marB="0">
                    <a:solidFill>
                      <a:schemeClr val="tx2">
                        <a:lumMod val="20000"/>
                        <a:lumOff val="80000"/>
                      </a:schemeClr>
                    </a:solidFill>
                  </a:tcPr>
                </a:tc>
                <a:tc>
                  <a:txBody>
                    <a:bodyPr/>
                    <a:lstStyle/>
                    <a:p>
                      <a:pPr algn="just">
                        <a:lnSpc>
                          <a:spcPts val="1400"/>
                        </a:lnSpc>
                        <a:spcBef>
                          <a:spcPts val="0"/>
                        </a:spcBef>
                        <a:spcAft>
                          <a:spcPts val="0"/>
                        </a:spcAft>
                      </a:pPr>
                      <a:endParaRPr lang="en-US" sz="1200" b="1" kern="100" dirty="0">
                        <a:solidFill>
                          <a:schemeClr val="dk1"/>
                        </a:solidFill>
                        <a:latin typeface="+mn-ea"/>
                        <a:ea typeface="+mn-ea"/>
                        <a:cs typeface="+mn-cs"/>
                      </a:endParaRPr>
                    </a:p>
                    <a:p>
                      <a:pPr algn="just">
                        <a:lnSpc>
                          <a:spcPts val="1400"/>
                        </a:lnSpc>
                        <a:spcBef>
                          <a:spcPts val="0"/>
                        </a:spcBef>
                        <a:spcAft>
                          <a:spcPts val="0"/>
                        </a:spcAft>
                      </a:pPr>
                      <a:r>
                        <a:rPr lang="en-US" sz="1200" b="1" kern="100" dirty="0">
                          <a:solidFill>
                            <a:schemeClr val="dk1"/>
                          </a:solidFill>
                          <a:latin typeface="+mn-ea"/>
                          <a:ea typeface="+mn-ea"/>
                          <a:cs typeface="+mn-cs"/>
                        </a:rPr>
                        <a:t>1</a:t>
                      </a:r>
                      <a:r>
                        <a:rPr lang="zh-CN" sz="1200" b="1" kern="100" dirty="0">
                          <a:solidFill>
                            <a:schemeClr val="dk1"/>
                          </a:solidFill>
                          <a:latin typeface="+mn-ea"/>
                          <a:ea typeface="+mn-ea"/>
                          <a:cs typeface="+mn-cs"/>
                        </a:rPr>
                        <a:t>、机动车出入口设有减速装置和防强</a:t>
                      </a:r>
                      <a:r>
                        <a:rPr lang="en-US" altLang="zh-CN" sz="1200" b="1" kern="100" baseline="0" dirty="0">
                          <a:solidFill>
                            <a:schemeClr val="dk1"/>
                          </a:solidFill>
                          <a:latin typeface="+mn-ea"/>
                          <a:ea typeface="+mn-ea"/>
                          <a:cs typeface="+mn-cs"/>
                        </a:rPr>
                        <a:t>  </a:t>
                      </a:r>
                    </a:p>
                    <a:p>
                      <a:pPr algn="just">
                        <a:lnSpc>
                          <a:spcPts val="1400"/>
                        </a:lnSpc>
                        <a:spcBef>
                          <a:spcPts val="0"/>
                        </a:spcBef>
                        <a:spcAft>
                          <a:spcPts val="0"/>
                        </a:spcAft>
                      </a:pPr>
                      <a:r>
                        <a:rPr lang="en-US" altLang="zh-CN" sz="1200" b="1" kern="100" baseline="0" dirty="0">
                          <a:solidFill>
                            <a:schemeClr val="dk1"/>
                          </a:solidFill>
                          <a:latin typeface="+mn-ea"/>
                          <a:ea typeface="+mn-ea"/>
                          <a:cs typeface="+mn-cs"/>
                        </a:rPr>
                        <a:t>      </a:t>
                      </a:r>
                      <a:r>
                        <a:rPr lang="zh-CN" sz="1200" b="1" kern="100" dirty="0">
                          <a:solidFill>
                            <a:schemeClr val="dk1"/>
                          </a:solidFill>
                          <a:latin typeface="+mn-ea"/>
                          <a:ea typeface="+mn-ea"/>
                          <a:cs typeface="+mn-cs"/>
                        </a:rPr>
                        <a:t>闯设施；周边安防设施坚固、形成</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闭合，防止人为破坏和车辆冲撞</a:t>
                      </a:r>
                    </a:p>
                    <a:p>
                      <a:pPr algn="just">
                        <a:lnSpc>
                          <a:spcPts val="1400"/>
                        </a:lnSpc>
                        <a:spcBef>
                          <a:spcPts val="0"/>
                        </a:spcBef>
                        <a:spcAft>
                          <a:spcPts val="0"/>
                        </a:spcAft>
                      </a:pPr>
                      <a:r>
                        <a:rPr lang="en-US" sz="1200" b="1" kern="100" dirty="0">
                          <a:solidFill>
                            <a:schemeClr val="dk1"/>
                          </a:solidFill>
                          <a:latin typeface="+mn-ea"/>
                          <a:ea typeface="+mn-ea"/>
                          <a:cs typeface="+mn-cs"/>
                        </a:rPr>
                        <a:t>2</a:t>
                      </a:r>
                      <a:r>
                        <a:rPr lang="zh-CN" sz="1200" b="1" kern="100" dirty="0">
                          <a:solidFill>
                            <a:schemeClr val="dk1"/>
                          </a:solidFill>
                          <a:latin typeface="+mn-ea"/>
                          <a:ea typeface="+mn-ea"/>
                          <a:cs typeface="+mn-cs"/>
                        </a:rPr>
                        <a:t>、停车场出入口设置收费标准公示牌；</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道闸、禁止尾随、人车分流标识</a:t>
                      </a:r>
                    </a:p>
                    <a:p>
                      <a:pPr algn="just">
                        <a:lnSpc>
                          <a:spcPts val="1400"/>
                        </a:lnSpc>
                        <a:spcBef>
                          <a:spcPts val="0"/>
                        </a:spcBef>
                        <a:spcAft>
                          <a:spcPts val="0"/>
                        </a:spcAft>
                      </a:pPr>
                      <a:r>
                        <a:rPr lang="en-US" sz="1200" b="1" kern="100" dirty="0">
                          <a:solidFill>
                            <a:schemeClr val="dk1"/>
                          </a:solidFill>
                          <a:latin typeface="+mn-ea"/>
                          <a:ea typeface="+mn-ea"/>
                          <a:cs typeface="+mn-cs"/>
                        </a:rPr>
                        <a:t>3</a:t>
                      </a:r>
                      <a:r>
                        <a:rPr lang="zh-CN" sz="1200" b="1" kern="100" dirty="0">
                          <a:solidFill>
                            <a:schemeClr val="dk1"/>
                          </a:solidFill>
                          <a:latin typeface="+mn-ea"/>
                          <a:ea typeface="+mn-ea"/>
                          <a:cs typeface="+mn-cs"/>
                        </a:rPr>
                        <a:t>、不同路段，根据情况设置有导向、</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禁停、限速、减速、禁鸣等交通标</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识和反光镜、减速路拱等设施</a:t>
                      </a:r>
                    </a:p>
                    <a:p>
                      <a:pPr algn="just">
                        <a:lnSpc>
                          <a:spcPts val="1400"/>
                        </a:lnSpc>
                        <a:spcBef>
                          <a:spcPts val="0"/>
                        </a:spcBef>
                        <a:spcAft>
                          <a:spcPts val="0"/>
                        </a:spcAft>
                      </a:pPr>
                      <a:r>
                        <a:rPr lang="en-US" sz="1200" b="1" kern="100" dirty="0">
                          <a:solidFill>
                            <a:schemeClr val="dk1"/>
                          </a:solidFill>
                          <a:latin typeface="+mn-ea"/>
                          <a:ea typeface="+mn-ea"/>
                          <a:cs typeface="+mn-cs"/>
                        </a:rPr>
                        <a:t>4</a:t>
                      </a:r>
                      <a:r>
                        <a:rPr lang="zh-CN" sz="1200" b="1" kern="100" dirty="0">
                          <a:solidFill>
                            <a:schemeClr val="dk1"/>
                          </a:solidFill>
                          <a:latin typeface="+mn-ea"/>
                          <a:ea typeface="+mn-ea"/>
                          <a:cs typeface="+mn-cs"/>
                        </a:rPr>
                        <a:t>、车辆进出一车一卡；车辆停放记录</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存放不少于</a:t>
                      </a:r>
                      <a:r>
                        <a:rPr lang="en-US" sz="1200" b="1" kern="100" dirty="0">
                          <a:solidFill>
                            <a:schemeClr val="dk1"/>
                          </a:solidFill>
                          <a:latin typeface="+mn-ea"/>
                          <a:ea typeface="+mn-ea"/>
                          <a:cs typeface="+mn-cs"/>
                        </a:rPr>
                        <a:t>1</a:t>
                      </a:r>
                      <a:r>
                        <a:rPr lang="zh-CN" sz="1200" b="1" kern="100" dirty="0">
                          <a:solidFill>
                            <a:schemeClr val="dk1"/>
                          </a:solidFill>
                          <a:latin typeface="+mn-ea"/>
                          <a:ea typeface="+mn-ea"/>
                          <a:cs typeface="+mn-cs"/>
                        </a:rPr>
                        <a:t>年</a:t>
                      </a:r>
                    </a:p>
                    <a:p>
                      <a:pPr algn="just">
                        <a:lnSpc>
                          <a:spcPts val="1400"/>
                        </a:lnSpc>
                        <a:spcBef>
                          <a:spcPts val="0"/>
                        </a:spcBef>
                        <a:spcAft>
                          <a:spcPts val="0"/>
                        </a:spcAft>
                      </a:pPr>
                      <a:r>
                        <a:rPr lang="en-US" sz="1200" b="1" kern="100" dirty="0">
                          <a:solidFill>
                            <a:schemeClr val="dk1"/>
                          </a:solidFill>
                          <a:latin typeface="+mn-ea"/>
                          <a:ea typeface="+mn-ea"/>
                          <a:cs typeface="+mn-cs"/>
                        </a:rPr>
                        <a:t>5</a:t>
                      </a:r>
                      <a:r>
                        <a:rPr lang="zh-CN" sz="1200" b="1" kern="100" dirty="0">
                          <a:solidFill>
                            <a:schemeClr val="dk1"/>
                          </a:solidFill>
                          <a:latin typeface="+mn-ea"/>
                          <a:ea typeface="+mn-ea"/>
                          <a:cs typeface="+mn-cs"/>
                        </a:rPr>
                        <a:t>、按照车辆进出一车一卡制度执行；</a:t>
                      </a:r>
                      <a:endParaRPr lang="en-US" altLang="zh-CN" sz="1200" b="1" kern="100" dirty="0">
                        <a:solidFill>
                          <a:schemeClr val="dk1"/>
                        </a:solidFill>
                        <a:latin typeface="+mn-ea"/>
                        <a:ea typeface="+mn-ea"/>
                        <a:cs typeface="+mn-cs"/>
                      </a:endParaRPr>
                    </a:p>
                    <a:p>
                      <a:pPr algn="just">
                        <a:lnSpc>
                          <a:spcPts val="1400"/>
                        </a:lnSpc>
                        <a:spcBef>
                          <a:spcPts val="0"/>
                        </a:spcBef>
                        <a:spcAft>
                          <a:spcPts val="0"/>
                        </a:spcAft>
                      </a:pPr>
                      <a:r>
                        <a:rPr lang="en-US" altLang="zh-CN" sz="1200" b="1" kern="100" dirty="0">
                          <a:solidFill>
                            <a:schemeClr val="dk1"/>
                          </a:solidFill>
                          <a:latin typeface="+mn-ea"/>
                          <a:ea typeface="+mn-ea"/>
                          <a:cs typeface="+mn-cs"/>
                        </a:rPr>
                        <a:t>     </a:t>
                      </a:r>
                      <a:r>
                        <a:rPr lang="zh-CN" sz="1200" b="1" kern="100" dirty="0">
                          <a:solidFill>
                            <a:schemeClr val="dk1"/>
                          </a:solidFill>
                          <a:latin typeface="+mn-ea"/>
                          <a:ea typeface="+mn-ea"/>
                          <a:cs typeface="+mn-cs"/>
                        </a:rPr>
                        <a:t>车辆停放记录存放完整、齐全</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3842" name="Picture 2"/>
          <p:cNvPicPr>
            <a:picLocks noChangeAspect="1" noChangeArrowheads="1"/>
          </p:cNvPicPr>
          <p:nvPr/>
        </p:nvPicPr>
        <p:blipFill>
          <a:blip r:embed="rId4" cstate="print"/>
          <a:srcRect/>
          <a:stretch>
            <a:fillRect/>
          </a:stretch>
        </p:blipFill>
        <p:spPr bwMode="auto">
          <a:xfrm>
            <a:off x="5580112" y="1779662"/>
            <a:ext cx="2952328" cy="2913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63842"/>
                                        </p:tgtEl>
                                        <p:attrNameLst>
                                          <p:attrName>style.visibility</p:attrName>
                                        </p:attrNameLst>
                                      </p:cBhvr>
                                      <p:to>
                                        <p:strVal val="visible"/>
                                      </p:to>
                                    </p:set>
                                    <p:animEffect transition="in" filter="blinds(horizontal)">
                                      <p:cBhvr>
                                        <p:cTn id="13"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4.3.4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消防管理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107</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latin typeface="+mn-ea"/>
              </a:rPr>
              <a:t>电气类消防</a:t>
            </a:r>
            <a:endParaRPr lang="zh-CN" altLang="zh-CN" sz="2000" b="1" kern="100" dirty="0">
              <a:solidFill>
                <a:schemeClr val="dk1"/>
              </a:solidFill>
              <a:latin typeface="+mn-ea"/>
            </a:endParaRPr>
          </a:p>
        </p:txBody>
      </p:sp>
      <p:graphicFrame>
        <p:nvGraphicFramePr>
          <p:cNvPr id="18" name="表格 17"/>
          <p:cNvGraphicFramePr>
            <a:graphicFrameLocks noGrp="1"/>
          </p:cNvGraphicFramePr>
          <p:nvPr/>
        </p:nvGraphicFramePr>
        <p:xfrm>
          <a:off x="611560" y="1779662"/>
          <a:ext cx="4824536" cy="2880319"/>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1872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61592">
                <a:tc>
                  <a:txBody>
                    <a:bodyPr/>
                    <a:lstStyle/>
                    <a:p>
                      <a:pPr algn="just">
                        <a:lnSpc>
                          <a:spcPct val="100000"/>
                        </a:lnSpc>
                        <a:spcBef>
                          <a:spcPts val="0"/>
                        </a:spcBef>
                        <a:spcAft>
                          <a:spcPts val="0"/>
                        </a:spcAft>
                      </a:pPr>
                      <a:endParaRPr lang="en-US" altLang="zh-CN" sz="1400" b="1" kern="100" dirty="0">
                        <a:latin typeface="+mn-ea"/>
                        <a:ea typeface="+mn-ea"/>
                      </a:endParaRPr>
                    </a:p>
                    <a:p>
                      <a:pPr algn="just">
                        <a:lnSpc>
                          <a:spcPct val="100000"/>
                        </a:lnSpc>
                        <a:spcBef>
                          <a:spcPts val="0"/>
                        </a:spcBef>
                        <a:spcAft>
                          <a:spcPts val="0"/>
                        </a:spcAft>
                      </a:pPr>
                      <a:r>
                        <a:rPr lang="zh-CN" sz="1400" b="1" kern="100" dirty="0">
                          <a:latin typeface="+mn-ea"/>
                          <a:ea typeface="+mn-ea"/>
                        </a:rPr>
                        <a:t>电气线路短路、电气设备过载、补偿电容起火、电器线路老化、使用电、气焊时未配置灭火器</a:t>
                      </a:r>
                      <a:r>
                        <a:rPr lang="zh-CN" altLang="en-US" sz="1400" b="1" kern="100" dirty="0">
                          <a:latin typeface="+mn-ea"/>
                          <a:ea typeface="+mn-ea"/>
                        </a:rPr>
                        <a:t>。</a:t>
                      </a:r>
                      <a:endParaRPr lang="en-US" altLang="zh-CN" sz="1400" b="1" kern="100" dirty="0">
                        <a:latin typeface="+mn-ea"/>
                        <a:ea typeface="+mn-ea"/>
                      </a:endParaRPr>
                    </a:p>
                    <a:p>
                      <a:pPr marL="0" marR="0" indent="0" algn="just" defTabSz="914400" rtl="0" eaLnBrk="1" fontAlgn="auto" latinLnBrk="0" hangingPunct="1">
                        <a:lnSpc>
                          <a:spcPct val="100000"/>
                        </a:lnSpc>
                        <a:spcBef>
                          <a:spcPts val="0"/>
                        </a:spcBef>
                        <a:spcAft>
                          <a:spcPts val="0"/>
                        </a:spcAft>
                        <a:buClrTx/>
                        <a:buSzTx/>
                        <a:buFontTx/>
                        <a:buNone/>
                        <a:defRPr/>
                      </a:pPr>
                      <a:r>
                        <a:rPr lang="zh-CN" altLang="zh-CN" sz="1400" b="1" kern="100" dirty="0">
                          <a:latin typeface="Times New Roman" pitchFamily="18" charset="0"/>
                          <a:ea typeface="宋体" charset="-122"/>
                        </a:rPr>
                        <a:t>发电机柴油箱没有接地、设备房有易燃易爆物品、消防报警系统故障</a:t>
                      </a:r>
                    </a:p>
                  </a:txBody>
                  <a:tcPr marL="68580" marR="68580" marT="0" marB="0">
                    <a:solidFill>
                      <a:schemeClr val="tx2">
                        <a:lumMod val="20000"/>
                        <a:lumOff val="80000"/>
                      </a:schemeClr>
                    </a:solidFill>
                  </a:tcPr>
                </a:tc>
                <a:tc>
                  <a:txBody>
                    <a:bodyPr/>
                    <a:lstStyle/>
                    <a:p>
                      <a:pPr algn="just">
                        <a:lnSpc>
                          <a:spcPts val="1400"/>
                        </a:lnSpc>
                        <a:spcBef>
                          <a:spcPts val="600"/>
                        </a:spcBef>
                        <a:spcAft>
                          <a:spcPts val="600"/>
                        </a:spcAft>
                      </a:pPr>
                      <a:endParaRPr lang="en-US" altLang="zh-CN" sz="1400" b="1" kern="100" dirty="0">
                        <a:latin typeface="+mn-ea"/>
                        <a:ea typeface="+mn-ea"/>
                      </a:endParaRPr>
                    </a:p>
                    <a:p>
                      <a:pPr algn="just">
                        <a:lnSpc>
                          <a:spcPts val="1400"/>
                        </a:lnSpc>
                        <a:spcBef>
                          <a:spcPts val="600"/>
                        </a:spcBef>
                        <a:spcAft>
                          <a:spcPts val="600"/>
                        </a:spcAft>
                      </a:pPr>
                      <a:r>
                        <a:rPr lang="en-US" altLang="zh-CN" sz="1400" b="1" kern="100" dirty="0">
                          <a:latin typeface="+mn-ea"/>
                          <a:ea typeface="+mn-ea"/>
                        </a:rPr>
                        <a:t>1</a:t>
                      </a:r>
                      <a:r>
                        <a:rPr lang="zh-CN" altLang="en-US" sz="1400" b="1" kern="100" dirty="0">
                          <a:latin typeface="+mn-ea"/>
                          <a:ea typeface="+mn-ea"/>
                        </a:rPr>
                        <a:t>、</a:t>
                      </a:r>
                      <a:r>
                        <a:rPr lang="zh-CN" sz="1400" b="1" kern="100" dirty="0">
                          <a:latin typeface="+mn-ea"/>
                          <a:ea typeface="+mn-ea"/>
                        </a:rPr>
                        <a:t>部门定期对电气设备使用情况进行检查维护</a:t>
                      </a:r>
                      <a:endParaRPr lang="en-US" altLang="zh-CN" sz="1400" b="1" kern="100" dirty="0">
                        <a:latin typeface="+mn-ea"/>
                        <a:ea typeface="+mn-ea"/>
                      </a:endParaRPr>
                    </a:p>
                    <a:p>
                      <a:pPr algn="just">
                        <a:lnSpc>
                          <a:spcPts val="1400"/>
                        </a:lnSpc>
                        <a:spcBef>
                          <a:spcPts val="600"/>
                        </a:spcBef>
                        <a:spcAft>
                          <a:spcPts val="600"/>
                        </a:spcAft>
                      </a:pPr>
                      <a:r>
                        <a:rPr lang="en-US" altLang="zh-CN" sz="1400" b="1" kern="100" dirty="0">
                          <a:latin typeface="+mn-ea"/>
                          <a:ea typeface="+mn-ea"/>
                        </a:rPr>
                        <a:t>2</a:t>
                      </a:r>
                      <a:r>
                        <a:rPr lang="zh-CN" altLang="en-US" sz="1400" b="1" kern="100" dirty="0">
                          <a:latin typeface="+mn-ea"/>
                          <a:ea typeface="+mn-ea"/>
                        </a:rPr>
                        <a:t>、</a:t>
                      </a:r>
                      <a:r>
                        <a:rPr lang="zh-CN" altLang="zh-CN" sz="1400" b="1" kern="100" dirty="0">
                          <a:latin typeface="Times New Roman" pitchFamily="18" charset="0"/>
                          <a:ea typeface="宋体" charset="-122"/>
                        </a:rPr>
                        <a:t>中心接到或发现有紧急事情事情时，应立即通知巡逻岗前往查看，简易处理（关闭水管阀门、关闭电源等）并立即通知相关责任人赶至故障现场，控制故障影响范围，同时通知部门负责人，组织相关人员查找原因</a:t>
                      </a:r>
                      <a:endParaRPr lang="en-US" altLang="zh-CN" sz="1400" b="1" kern="100" dirty="0">
                        <a:latin typeface="Times New Roman" pitchFamily="18" charset="0"/>
                        <a:ea typeface="宋体" charset="-122"/>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4866" name="Picture 2"/>
          <p:cNvPicPr>
            <a:picLocks noChangeAspect="1" noChangeArrowheads="1"/>
          </p:cNvPicPr>
          <p:nvPr/>
        </p:nvPicPr>
        <p:blipFill>
          <a:blip r:embed="rId4" cstate="print"/>
          <a:srcRect/>
          <a:stretch>
            <a:fillRect/>
          </a:stretch>
        </p:blipFill>
        <p:spPr bwMode="auto">
          <a:xfrm>
            <a:off x="5580112" y="1779662"/>
            <a:ext cx="3017102" cy="28601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nodeType="withEffect">
                                  <p:stCondLst>
                                    <p:cond delay="0"/>
                                  </p:stCondLst>
                                  <p:childTnLst>
                                    <p:set>
                                      <p:cBhvr>
                                        <p:cTn id="12" dur="1" fill="hold">
                                          <p:stCondLst>
                                            <p:cond delay="0"/>
                                          </p:stCondLst>
                                        </p:cTn>
                                        <p:tgtEl>
                                          <p:spTgt spid="164866"/>
                                        </p:tgtEl>
                                        <p:attrNameLst>
                                          <p:attrName>style.visibility</p:attrName>
                                        </p:attrNameLst>
                                      </p:cBhvr>
                                      <p:to>
                                        <p:strVal val="visible"/>
                                      </p:to>
                                    </p:set>
                                    <p:animEffect transition="in" filter="box(in)">
                                      <p:cBhvr>
                                        <p:cTn id="13"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4.3.4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消防管理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108</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00192" y="843562"/>
            <a:ext cx="2016224" cy="288028"/>
          </a:xfrm>
          <a:prstGeom prst="rect">
            <a:avLst/>
          </a:prstGeom>
        </p:spPr>
        <p:txBody>
          <a:bodyPr wrap="square">
            <a:spAutoFit/>
          </a:bodyPr>
          <a:lstStyle/>
          <a:p>
            <a:pPr algn="ctr">
              <a:lnSpc>
                <a:spcPts val="1400"/>
              </a:lnSpc>
              <a:spcAft>
                <a:spcPts val="0"/>
              </a:spcAft>
            </a:pPr>
            <a:r>
              <a:rPr lang="zh-CN" altLang="zh-CN" sz="2000" b="1" kern="100" dirty="0">
                <a:latin typeface="+mn-ea"/>
              </a:rPr>
              <a:t>其他类消防</a:t>
            </a:r>
            <a:endParaRPr lang="zh-CN" altLang="zh-CN" sz="2000" kern="100" dirty="0">
              <a:latin typeface="+mn-ea"/>
            </a:endParaRPr>
          </a:p>
        </p:txBody>
      </p:sp>
      <p:graphicFrame>
        <p:nvGraphicFramePr>
          <p:cNvPr id="18" name="表格 17"/>
          <p:cNvGraphicFramePr>
            <a:graphicFrameLocks noGrp="1"/>
          </p:cNvGraphicFramePr>
          <p:nvPr/>
        </p:nvGraphicFramePr>
        <p:xfrm>
          <a:off x="611560" y="1779662"/>
          <a:ext cx="4824536" cy="2880319"/>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1872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2361592">
                <a:tc>
                  <a:txBody>
                    <a:bodyPr/>
                    <a:lstStyle/>
                    <a:p>
                      <a:pPr algn="just">
                        <a:lnSpc>
                          <a:spcPts val="1400"/>
                        </a:lnSpc>
                        <a:spcBef>
                          <a:spcPts val="600"/>
                        </a:spcBef>
                        <a:spcAft>
                          <a:spcPts val="600"/>
                        </a:spcAft>
                      </a:pPr>
                      <a:endParaRPr lang="en-US" altLang="zh-CN" sz="1200" b="1" kern="100" dirty="0">
                        <a:latin typeface="+mn-ea"/>
                        <a:ea typeface="+mn-ea"/>
                      </a:endParaRPr>
                    </a:p>
                    <a:p>
                      <a:pPr algn="just">
                        <a:lnSpc>
                          <a:spcPts val="1400"/>
                        </a:lnSpc>
                        <a:spcBef>
                          <a:spcPts val="600"/>
                        </a:spcBef>
                        <a:spcAft>
                          <a:spcPts val="600"/>
                        </a:spcAft>
                      </a:pPr>
                      <a:r>
                        <a:rPr lang="zh-CN" sz="1200" b="1" kern="100" dirty="0">
                          <a:latin typeface="+mn-ea"/>
                          <a:ea typeface="+mn-ea"/>
                        </a:rPr>
                        <a:t>消防栓等设施完好性、灭火器配置情况、室外煤气泄漏、灭火方法不正确、氧气乙炔瓶间隔距离不够、小区内山体公园没有设置消防水和报警装置、消防器材老化或使用不当（灭火器爆炸）、绿化工烧草易引燃树木等公共设施</a:t>
                      </a:r>
                    </a:p>
                  </a:txBody>
                  <a:tcPr marL="68580" marR="68580" marT="0" marB="0">
                    <a:solidFill>
                      <a:schemeClr val="tx2">
                        <a:lumMod val="20000"/>
                        <a:lumOff val="80000"/>
                      </a:schemeClr>
                    </a:solidFill>
                  </a:tcPr>
                </a:tc>
                <a:tc>
                  <a:txBody>
                    <a:bodyPr/>
                    <a:lstStyle/>
                    <a:p>
                      <a:pPr algn="just">
                        <a:lnSpc>
                          <a:spcPts val="1400"/>
                        </a:lnSpc>
                        <a:spcBef>
                          <a:spcPts val="600"/>
                        </a:spcBef>
                        <a:spcAft>
                          <a:spcPts val="600"/>
                        </a:spcAft>
                      </a:pPr>
                      <a:endParaRPr lang="en-US" sz="1200" b="1" kern="100" dirty="0">
                        <a:latin typeface="+mn-ea"/>
                        <a:ea typeface="+mn-ea"/>
                      </a:endParaRPr>
                    </a:p>
                    <a:p>
                      <a:pPr algn="just">
                        <a:lnSpc>
                          <a:spcPts val="1400"/>
                        </a:lnSpc>
                        <a:spcBef>
                          <a:spcPts val="0"/>
                        </a:spcBef>
                        <a:spcAft>
                          <a:spcPts val="0"/>
                        </a:spcAft>
                      </a:pPr>
                      <a:r>
                        <a:rPr lang="en-US" sz="1200" b="1" kern="100" dirty="0">
                          <a:latin typeface="+mn-ea"/>
                          <a:ea typeface="+mn-ea"/>
                        </a:rPr>
                        <a:t>1</a:t>
                      </a:r>
                      <a:r>
                        <a:rPr lang="zh-CN" sz="1200" b="1" kern="100" dirty="0">
                          <a:latin typeface="+mn-ea"/>
                          <a:ea typeface="+mn-ea"/>
                        </a:rPr>
                        <a:t>、设备房、办公室、图书室、厨房、</a:t>
                      </a:r>
                      <a:r>
                        <a:rPr lang="en-US" altLang="zh-CN" sz="1200" b="1" kern="100" baseline="0" dirty="0">
                          <a:latin typeface="+mn-ea"/>
                          <a:ea typeface="+mn-ea"/>
                        </a:rPr>
                        <a:t>     </a:t>
                      </a:r>
                    </a:p>
                    <a:p>
                      <a:pPr algn="just">
                        <a:lnSpc>
                          <a:spcPts val="1400"/>
                        </a:lnSpc>
                        <a:spcBef>
                          <a:spcPts val="0"/>
                        </a:spcBef>
                        <a:spcAft>
                          <a:spcPts val="0"/>
                        </a:spcAft>
                      </a:pPr>
                      <a:r>
                        <a:rPr lang="en-US" altLang="zh-CN" sz="1200" b="1" kern="100" baseline="0" dirty="0">
                          <a:latin typeface="+mn-ea"/>
                          <a:ea typeface="+mn-ea"/>
                        </a:rPr>
                        <a:t>      </a:t>
                      </a:r>
                      <a:r>
                        <a:rPr lang="zh-CN" sz="1200" b="1" kern="100" dirty="0">
                          <a:latin typeface="+mn-ea"/>
                          <a:ea typeface="+mn-ea"/>
                        </a:rPr>
                        <a:t>车库、仓库等重要部位应当配置相</a:t>
                      </a:r>
                      <a:r>
                        <a:rPr lang="en-US" altLang="zh-CN" sz="1200" b="1" kern="100" dirty="0">
                          <a:latin typeface="+mn-ea"/>
                          <a:ea typeface="+mn-ea"/>
                        </a:rPr>
                        <a:t>  </a:t>
                      </a: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应种类的灭火器材并安排岗位巡查；</a:t>
                      </a:r>
                      <a:endParaRPr lang="en-US" altLang="zh-CN" sz="1200" b="1" kern="100" dirty="0">
                        <a:latin typeface="+mn-ea"/>
                        <a:ea typeface="+mn-ea"/>
                      </a:endParaRP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员工宿舍应配置必要的消防设施</a:t>
                      </a:r>
                    </a:p>
                    <a:p>
                      <a:pPr algn="just">
                        <a:lnSpc>
                          <a:spcPts val="1400"/>
                        </a:lnSpc>
                        <a:spcBef>
                          <a:spcPts val="0"/>
                        </a:spcBef>
                        <a:spcAft>
                          <a:spcPts val="0"/>
                        </a:spcAft>
                      </a:pPr>
                      <a:r>
                        <a:rPr lang="en-US" sz="1200" b="1" kern="100" dirty="0">
                          <a:latin typeface="+mn-ea"/>
                          <a:ea typeface="+mn-ea"/>
                        </a:rPr>
                        <a:t>2</a:t>
                      </a:r>
                      <a:r>
                        <a:rPr lang="zh-CN" sz="1200" b="1" kern="100" dirty="0">
                          <a:latin typeface="+mn-ea"/>
                          <a:ea typeface="+mn-ea"/>
                        </a:rPr>
                        <a:t>、各小区（大厦）须有首层消防设施</a:t>
                      </a:r>
                      <a:endParaRPr lang="en-US" altLang="zh-CN" sz="1200" b="1" kern="100" dirty="0">
                        <a:latin typeface="+mn-ea"/>
                        <a:ea typeface="+mn-ea"/>
                      </a:endParaRP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平面图，并悬挂于物业本体的适当</a:t>
                      </a:r>
                      <a:endParaRPr lang="en-US" altLang="zh-CN" sz="1200" b="1" kern="100" dirty="0">
                        <a:latin typeface="+mn-ea"/>
                        <a:ea typeface="+mn-ea"/>
                      </a:endParaRP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位置，图中应标注灭火器、消防栓、</a:t>
                      </a:r>
                      <a:endParaRPr lang="en-US" altLang="zh-CN" sz="1200" b="1" kern="100" dirty="0">
                        <a:latin typeface="+mn-ea"/>
                        <a:ea typeface="+mn-ea"/>
                      </a:endParaRP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水泵接合器等消防设施图标并与实</a:t>
                      </a:r>
                      <a:endParaRPr lang="en-US" altLang="zh-CN" sz="1200" b="1" kern="100" dirty="0">
                        <a:latin typeface="+mn-ea"/>
                        <a:ea typeface="+mn-ea"/>
                      </a:endParaRP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际情况相符；高层楼宇每层明显位</a:t>
                      </a:r>
                      <a:endParaRPr lang="en-US" altLang="zh-CN" sz="1200" b="1" kern="100" dirty="0">
                        <a:latin typeface="+mn-ea"/>
                        <a:ea typeface="+mn-ea"/>
                      </a:endParaRPr>
                    </a:p>
                    <a:p>
                      <a:pPr algn="just">
                        <a:lnSpc>
                          <a:spcPts val="1400"/>
                        </a:lnSpc>
                        <a:spcBef>
                          <a:spcPts val="0"/>
                        </a:spcBef>
                        <a:spcAft>
                          <a:spcPts val="0"/>
                        </a:spcAft>
                      </a:pPr>
                      <a:r>
                        <a:rPr lang="en-US" altLang="zh-CN" sz="1200" b="1" kern="100" dirty="0">
                          <a:latin typeface="+mn-ea"/>
                          <a:ea typeface="+mn-ea"/>
                        </a:rPr>
                        <a:t>     </a:t>
                      </a:r>
                      <a:r>
                        <a:rPr lang="zh-CN" sz="1200" b="1" kern="100" dirty="0">
                          <a:latin typeface="+mn-ea"/>
                          <a:ea typeface="+mn-ea"/>
                        </a:rPr>
                        <a:t>置必须设置消防疏散示意图</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23"/>
          <p:cNvGrpSpPr/>
          <p:nvPr/>
        </p:nvGrpSpPr>
        <p:grpSpPr>
          <a:xfrm>
            <a:off x="4860032" y="699542"/>
            <a:ext cx="3456384"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5890" name="Picture 2"/>
          <p:cNvPicPr>
            <a:picLocks noChangeAspect="1" noChangeArrowheads="1"/>
          </p:cNvPicPr>
          <p:nvPr/>
        </p:nvPicPr>
        <p:blipFill>
          <a:blip r:embed="rId4" cstate="print"/>
          <a:srcRect/>
          <a:stretch>
            <a:fillRect/>
          </a:stretch>
        </p:blipFill>
        <p:spPr bwMode="auto">
          <a:xfrm>
            <a:off x="5580112" y="1779662"/>
            <a:ext cx="2952328" cy="28929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nodeType="withEffect">
                                  <p:stCondLst>
                                    <p:cond delay="0"/>
                                  </p:stCondLst>
                                  <p:childTnLst>
                                    <p:set>
                                      <p:cBhvr>
                                        <p:cTn id="9" dur="1" fill="hold">
                                          <p:stCondLst>
                                            <p:cond delay="0"/>
                                          </p:stCondLst>
                                        </p:cTn>
                                        <p:tgtEl>
                                          <p:spTgt spid="165890"/>
                                        </p:tgtEl>
                                        <p:attrNameLst>
                                          <p:attrName>style.visibility</p:attrName>
                                        </p:attrNameLst>
                                      </p:cBhvr>
                                      <p:to>
                                        <p:strVal val="visible"/>
                                      </p:to>
                                    </p:set>
                                    <p:animEffect transition="in" filter="box(in)">
                                      <p:cBhvr>
                                        <p:cTn id="10" dur="500"/>
                                        <p:tgtEl>
                                          <p:spTgt spid="16589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5395"/>
            <a:ext cx="946448" cy="480131"/>
          </a:xfrm>
        </p:spPr>
        <p:txBody>
          <a:bodyPr/>
          <a:lstStyle/>
          <a:p>
            <a:r>
              <a:rPr lang="zh-CN" altLang="en-US" dirty="0"/>
              <a:t>结语</a:t>
            </a:r>
          </a:p>
        </p:txBody>
      </p:sp>
      <p:sp>
        <p:nvSpPr>
          <p:cNvPr id="4" name="Rectangle 3"/>
          <p:cNvSpPr>
            <a:spLocks noChangeArrowheads="1"/>
          </p:cNvSpPr>
          <p:nvPr/>
        </p:nvSpPr>
        <p:spPr bwMode="auto">
          <a:xfrm>
            <a:off x="1763714" y="1869282"/>
            <a:ext cx="5527675" cy="432197"/>
          </a:xfrm>
          <a:prstGeom prst="rect">
            <a:avLst/>
          </a:prstGeom>
          <a:noFill/>
          <a:ln w="9525">
            <a:noFill/>
            <a:miter lim="800000"/>
          </a:ln>
          <a:effectLst/>
        </p:spPr>
        <p:txBody>
          <a:bodyPr wrap="none" anchor="ctr"/>
          <a:lstStyle/>
          <a:p>
            <a:pPr algn="ctr">
              <a:lnSpc>
                <a:spcPct val="80000"/>
              </a:lnSpc>
              <a:spcBef>
                <a:spcPct val="50000"/>
              </a:spcBef>
            </a:pPr>
            <a:r>
              <a:rPr lang="zh-CN" altLang="en-US" sz="3200" b="1" dirty="0">
                <a:solidFill>
                  <a:srgbClr val="0070C0"/>
                </a:solidFill>
                <a:latin typeface="+mn-ea"/>
              </a:rPr>
              <a:t>只要尽力，我们可以做得更好</a:t>
            </a:r>
          </a:p>
        </p:txBody>
      </p:sp>
      <p:sp>
        <p:nvSpPr>
          <p:cNvPr id="6" name="Rectangle 5"/>
          <p:cNvSpPr>
            <a:spLocks noChangeArrowheads="1"/>
          </p:cNvSpPr>
          <p:nvPr/>
        </p:nvSpPr>
        <p:spPr bwMode="auto">
          <a:xfrm>
            <a:off x="827089" y="2463403"/>
            <a:ext cx="5838825" cy="2052638"/>
          </a:xfrm>
          <a:prstGeom prst="rect">
            <a:avLst/>
          </a:prstGeom>
          <a:noFill/>
          <a:ln w="9525">
            <a:noFill/>
            <a:miter lim="800000"/>
          </a:ln>
        </p:spPr>
        <p:txBody>
          <a:bodyPr/>
          <a:lstStyle/>
          <a:p>
            <a:pPr marL="457200" indent="-457200" algn="l">
              <a:lnSpc>
                <a:spcPct val="135000"/>
              </a:lnSpc>
              <a:buClr>
                <a:srgbClr val="66FF33"/>
              </a:buClr>
              <a:buSzPct val="115000"/>
              <a:buFont typeface="Wingdings" charset="2"/>
              <a:buBlip>
                <a:blip r:embed="rId3"/>
              </a:buBlip>
            </a:pPr>
            <a:endParaRPr lang="en-US" altLang="zh-CN" sz="1800" dirty="0">
              <a:effectLst>
                <a:outerShdw blurRad="38100" dist="38100" dir="2700000" algn="tl">
                  <a:srgbClr val="C0C0C0"/>
                </a:outerShdw>
              </a:effectLst>
              <a:latin typeface="宋体" charset="-122"/>
              <a:ea typeface="宋体" charset="-122"/>
            </a:endParaRPr>
          </a:p>
          <a:p>
            <a:pPr marL="457200" indent="-457200" algn="l">
              <a:lnSpc>
                <a:spcPct val="135000"/>
              </a:lnSpc>
              <a:buClr>
                <a:srgbClr val="0070C0"/>
              </a:buClr>
              <a:buSzPct val="115000"/>
              <a:buFont typeface="Wingdings" charset="2"/>
              <a:buChar char="Ø"/>
            </a:pPr>
            <a:r>
              <a:rPr lang="zh-CN" altLang="en-US" sz="1800" dirty="0">
                <a:effectLst>
                  <a:outerShdw blurRad="38100" dist="38100" dir="2700000" algn="tl">
                    <a:srgbClr val="C0C0C0"/>
                  </a:outerShdw>
                </a:effectLst>
                <a:latin typeface="黑体" pitchFamily="2" charset="-122"/>
                <a:ea typeface="黑体" pitchFamily="2" charset="-122"/>
              </a:rPr>
              <a:t>现场意识</a:t>
            </a:r>
          </a:p>
          <a:p>
            <a:pPr marL="457200" indent="-457200" algn="l">
              <a:lnSpc>
                <a:spcPct val="135000"/>
              </a:lnSpc>
              <a:buClr>
                <a:srgbClr val="0070C0"/>
              </a:buClr>
              <a:buSzPct val="115000"/>
              <a:buFont typeface="Wingdings" charset="2"/>
              <a:buChar char="Ø"/>
            </a:pPr>
            <a:r>
              <a:rPr lang="zh-CN" altLang="en-US" sz="1800" dirty="0">
                <a:effectLst>
                  <a:outerShdw blurRad="38100" dist="38100" dir="2700000" algn="tl">
                    <a:srgbClr val="C0C0C0"/>
                  </a:outerShdw>
                </a:effectLst>
                <a:latin typeface="黑体" pitchFamily="2" charset="-122"/>
                <a:ea typeface="黑体" pitchFamily="2" charset="-122"/>
              </a:rPr>
              <a:t>善于从现场中发现管理存在的问题</a:t>
            </a:r>
          </a:p>
          <a:p>
            <a:pPr marL="457200" indent="-457200" algn="l">
              <a:lnSpc>
                <a:spcPct val="135000"/>
              </a:lnSpc>
              <a:buClr>
                <a:srgbClr val="0070C0"/>
              </a:buClr>
              <a:buSzPct val="115000"/>
              <a:buFont typeface="Wingdings" charset="2"/>
              <a:buChar char="Ø"/>
            </a:pPr>
            <a:r>
              <a:rPr lang="zh-CN" altLang="en-US" sz="1800" dirty="0">
                <a:effectLst>
                  <a:outerShdw blurRad="38100" dist="38100" dir="2700000" algn="tl">
                    <a:srgbClr val="C0C0C0"/>
                  </a:outerShdw>
                </a:effectLst>
                <a:latin typeface="黑体" pitchFamily="2" charset="-122"/>
                <a:ea typeface="黑体" pitchFamily="2" charset="-122"/>
              </a:rPr>
              <a:t>调动、激励全体员工参与、改进、学习和创新</a:t>
            </a:r>
          </a:p>
          <a:p>
            <a:pPr marL="457200" indent="-457200" algn="l">
              <a:lnSpc>
                <a:spcPct val="135000"/>
              </a:lnSpc>
              <a:buClr>
                <a:srgbClr val="0070C0"/>
              </a:buClr>
              <a:buSzPct val="115000"/>
              <a:buFont typeface="Wingdings" charset="2"/>
              <a:buChar char="Ø"/>
            </a:pPr>
            <a:r>
              <a:rPr lang="zh-CN" altLang="en-US" sz="1800" dirty="0">
                <a:effectLst>
                  <a:outerShdw blurRad="38100" dist="38100" dir="2700000" algn="tl">
                    <a:srgbClr val="C0C0C0"/>
                  </a:outerShdw>
                </a:effectLst>
                <a:latin typeface="黑体" pitchFamily="2" charset="-122"/>
                <a:ea typeface="黑体" pitchFamily="2" charset="-122"/>
              </a:rPr>
              <a:t>管理者以自己的道德和个人魅力起典范作用</a:t>
            </a:r>
          </a:p>
        </p:txBody>
      </p:sp>
      <p:sp>
        <p:nvSpPr>
          <p:cNvPr id="8" name="Rectangle 7"/>
          <p:cNvSpPr>
            <a:spLocks noChangeArrowheads="1"/>
          </p:cNvSpPr>
          <p:nvPr/>
        </p:nvSpPr>
        <p:spPr bwMode="auto">
          <a:xfrm>
            <a:off x="1403351" y="1168004"/>
            <a:ext cx="6291263" cy="486287"/>
          </a:xfrm>
          <a:prstGeom prst="rect">
            <a:avLst/>
          </a:prstGeom>
          <a:noFill/>
          <a:ln w="9525">
            <a:noFill/>
            <a:miter lim="800000"/>
          </a:ln>
          <a:effectLst/>
        </p:spPr>
        <p:txBody>
          <a:bodyPr>
            <a:spAutoFit/>
          </a:bodyPr>
          <a:lstStyle/>
          <a:p>
            <a:pPr algn="ctr">
              <a:lnSpc>
                <a:spcPct val="80000"/>
              </a:lnSpc>
              <a:spcBef>
                <a:spcPct val="50000"/>
              </a:spcBef>
              <a:buFont typeface="Wingdings" charset="2"/>
              <a:buNone/>
            </a:pPr>
            <a:r>
              <a:rPr lang="zh-CN" altLang="en-US" sz="3200" b="1" dirty="0">
                <a:solidFill>
                  <a:srgbClr val="0070C0"/>
                </a:solidFill>
                <a:latin typeface="+mn-ea"/>
              </a:rPr>
              <a:t>人人都能成为现场管理高手</a:t>
            </a:r>
            <a:endParaRPr lang="zh-CN" altLang="en-US" sz="1800" b="1" dirty="0">
              <a:solidFill>
                <a:srgbClr val="0070C0"/>
              </a:solidFill>
              <a:latin typeface="+mn-ea"/>
            </a:endParaRPr>
          </a:p>
        </p:txBody>
      </p:sp>
      <p:pic>
        <p:nvPicPr>
          <p:cNvPr id="9" name="Picture 5" descr="u=2544299777,448616074&amp;gp=2">
            <a:hlinkClick r:id="rId4"/>
          </p:cNvPr>
          <p:cNvPicPr>
            <a:picLocks noChangeAspect="1" noChangeArrowheads="1"/>
          </p:cNvPicPr>
          <p:nvPr/>
        </p:nvPicPr>
        <p:blipFill>
          <a:blip r:embed="rId5" cstate="print"/>
          <a:srcRect/>
          <a:stretch>
            <a:fillRect/>
          </a:stretch>
        </p:blipFill>
        <p:spPr bwMode="auto">
          <a:xfrm>
            <a:off x="6948489" y="3003947"/>
            <a:ext cx="1660525" cy="15120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1000"/>
                                        <p:tgtEl>
                                          <p:spTgt spid="6">
                                            <p:txEl>
                                              <p:pRg st="4" end="4"/>
                                            </p:txEl>
                                          </p:spTgt>
                                        </p:tgtEl>
                                      </p:cBhvr>
                                    </p:animEffect>
                                    <p:anim calcmode="lin" valueType="num">
                                      <p:cBhvr>
                                        <p:cTn id="3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697BB849-869D-4E57-A588-78AE02A7E5FB}" type="slidenum">
              <a:rPr lang="en-US" altLang="zh-CN" smtClean="0"/>
              <a:t>11</a:t>
            </a:fld>
            <a:endParaRPr lang="en-US" dirty="0"/>
          </a:p>
        </p:txBody>
      </p:sp>
      <p:sp>
        <p:nvSpPr>
          <p:cNvPr id="8" name="Rectangle 2"/>
          <p:cNvSpPr>
            <a:spLocks noChangeArrowheads="1"/>
          </p:cNvSpPr>
          <p:nvPr/>
        </p:nvSpPr>
        <p:spPr bwMode="auto">
          <a:xfrm>
            <a:off x="715963" y="987574"/>
            <a:ext cx="7712075" cy="1224931"/>
          </a:xfrm>
          <a:prstGeom prst="rect">
            <a:avLst/>
          </a:prstGeom>
          <a:noFill/>
          <a:ln w="12700">
            <a:noFill/>
            <a:miter lim="800000"/>
            <a:headEnd type="none" w="sm" len="sm"/>
            <a:tailEnd type="none" w="sm" len="sm"/>
          </a:ln>
          <a:effectLst/>
        </p:spPr>
        <p:txBody>
          <a:bodyPr lIns="91420" tIns="45710" rIns="91420" bIns="45710">
            <a:spAutoFit/>
          </a:bodyPr>
          <a:lstStyle/>
          <a:p>
            <a:pPr algn="ctr" eaLnBrk="0" hangingPunct="0">
              <a:lnSpc>
                <a:spcPct val="90000"/>
              </a:lnSpc>
              <a:spcBef>
                <a:spcPct val="50000"/>
              </a:spcBef>
            </a:pPr>
            <a:r>
              <a:rPr kumimoji="0" lang="en-US" altLang="zh-CN" sz="2000" dirty="0">
                <a:effectLst>
                  <a:outerShdw blurRad="38100" dist="38100" dir="2700000" algn="tl">
                    <a:srgbClr val="C0C0C0"/>
                  </a:outerShdw>
                </a:effectLst>
                <a:latin typeface="Times New Roman" pitchFamily="18" charset="0"/>
                <a:ea typeface="黑体" pitchFamily="2" charset="-122"/>
              </a:rPr>
              <a:t>   </a:t>
            </a:r>
            <a:r>
              <a:rPr kumimoji="0" lang="zh-CN" altLang="en-US" sz="3200" dirty="0">
                <a:effectLst>
                  <a:outerShdw blurRad="38100" dist="38100" dir="2700000" algn="tl">
                    <a:srgbClr val="C0C0C0"/>
                  </a:outerShdw>
                </a:effectLst>
                <a:latin typeface="Times New Roman" pitchFamily="18" charset="0"/>
                <a:ea typeface="黑体" pitchFamily="2" charset="-122"/>
              </a:rPr>
              <a:t>请问：业主最在乎的是哪些方面？</a:t>
            </a:r>
            <a:endParaRPr kumimoji="0" lang="en-US" altLang="zh-CN" sz="3200" dirty="0">
              <a:effectLst>
                <a:outerShdw blurRad="38100" dist="38100" dir="2700000" algn="tl">
                  <a:srgbClr val="C0C0C0"/>
                </a:outerShdw>
              </a:effectLst>
              <a:latin typeface="Times New Roman" pitchFamily="18" charset="0"/>
              <a:ea typeface="黑体" pitchFamily="2" charset="-122"/>
            </a:endParaRPr>
          </a:p>
          <a:p>
            <a:pPr algn="ctr" eaLnBrk="0" hangingPunct="0">
              <a:lnSpc>
                <a:spcPct val="90000"/>
              </a:lnSpc>
              <a:spcBef>
                <a:spcPct val="50000"/>
              </a:spcBef>
            </a:pPr>
            <a:r>
              <a:rPr kumimoji="0" lang="zh-CN" altLang="en-US" sz="3200" dirty="0">
                <a:effectLst>
                  <a:outerShdw blurRad="38100" dist="38100" dir="2700000" algn="tl">
                    <a:srgbClr val="C0C0C0"/>
                  </a:outerShdw>
                </a:effectLst>
                <a:latin typeface="Times New Roman" pitchFamily="18" charset="0"/>
                <a:ea typeface="黑体" pitchFamily="2" charset="-122"/>
              </a:rPr>
              <a:t>又该如何做好</a:t>
            </a:r>
            <a:r>
              <a:rPr kumimoji="0" lang="en-US" altLang="zh-CN" sz="3200" dirty="0">
                <a:effectLst>
                  <a:outerShdw blurRad="38100" dist="38100" dir="2700000" algn="tl">
                    <a:srgbClr val="C0C0C0"/>
                  </a:outerShdw>
                </a:effectLst>
                <a:latin typeface="Times New Roman" pitchFamily="18" charset="0"/>
                <a:ea typeface="黑体" pitchFamily="2" charset="-122"/>
              </a:rPr>
              <a:t>?</a:t>
            </a:r>
          </a:p>
        </p:txBody>
      </p:sp>
      <p:pic>
        <p:nvPicPr>
          <p:cNvPr id="9" name="Picture 3" descr="BD00028_"/>
          <p:cNvPicPr>
            <a:picLocks noChangeAspect="1" noChangeArrowheads="1"/>
          </p:cNvPicPr>
          <p:nvPr/>
        </p:nvPicPr>
        <p:blipFill>
          <a:blip r:embed="rId3" cstate="print"/>
          <a:srcRect/>
          <a:stretch>
            <a:fillRect/>
          </a:stretch>
        </p:blipFill>
        <p:spPr bwMode="auto">
          <a:xfrm>
            <a:off x="3563887" y="2859782"/>
            <a:ext cx="1825625" cy="198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1"/>
          <p:cNvSpPr txBox="1"/>
          <p:nvPr/>
        </p:nvSpPr>
        <p:spPr>
          <a:xfrm>
            <a:off x="2631001" y="2081013"/>
            <a:ext cx="4227015" cy="741742"/>
          </a:xfrm>
          <a:prstGeom prst="rect">
            <a:avLst/>
          </a:prstGeom>
        </p:spPr>
        <p:txBody>
          <a:bodyPr vert="horz" lIns="76200" tIns="38100" rIns="76200" bIns="38100" rtlCol="0" anchor="ctr" anchorCtr="0">
            <a:spAutoFit/>
          </a:bodyPr>
          <a:lstStyle>
            <a:lvl1pPr marL="0" indent="0" algn="l" defTabSz="914400" rtl="0" eaLnBrk="1" latinLnBrk="0" hangingPunct="1">
              <a:lnSpc>
                <a:spcPct val="90000"/>
              </a:lnSpc>
              <a:spcBef>
                <a:spcPts val="1000"/>
              </a:spcBef>
              <a:buFont typeface="Arial" charset="0"/>
              <a:buNone/>
              <a:defRPr sz="4800" b="1" kern="1200">
                <a:solidFill>
                  <a:schemeClr val="bg1"/>
                </a:solidFill>
                <a:latin typeface="微软雅黑" pitchFamily="34" charset="-122"/>
                <a:ea typeface="微软雅黑" pitchFamily="34" charset="-122"/>
                <a:cs typeface="+mn-cs"/>
              </a:defRPr>
            </a:lvl1pPr>
            <a:lvl2pPr marL="685800" indent="-228600" algn="l" defTabSz="914400" rtl="0" eaLnBrk="1" latinLnBrk="0" hangingPunct="1">
              <a:lnSpc>
                <a:spcPct val="90000"/>
              </a:lnSpc>
              <a:spcBef>
                <a:spcPts val="500"/>
              </a:spcBef>
              <a:buFont typeface="Arial" charset="0"/>
              <a:buChar char="•"/>
              <a:defRPr sz="13800" kern="1200">
                <a:solidFill>
                  <a:schemeClr val="tx1"/>
                </a:solidFill>
                <a:latin typeface="Broadway" pitchFamily="18" charset="0"/>
                <a:ea typeface="+mn-ea"/>
                <a:cs typeface="+mn-cs"/>
              </a:defRPr>
            </a:lvl2pPr>
            <a:lvl3pPr marL="1143000" indent="-228600" algn="l" defTabSz="914400" rtl="0" eaLnBrk="1" latinLnBrk="0" hangingPunct="1">
              <a:lnSpc>
                <a:spcPct val="90000"/>
              </a:lnSpc>
              <a:spcBef>
                <a:spcPts val="500"/>
              </a:spcBef>
              <a:buFont typeface="Arial" charset="0"/>
              <a:buChar char="•"/>
              <a:defRPr sz="13800" kern="1200">
                <a:solidFill>
                  <a:schemeClr val="tx1"/>
                </a:solidFill>
                <a:latin typeface="Broadway" pitchFamily="18" charset="0"/>
                <a:ea typeface="+mn-ea"/>
                <a:cs typeface="+mn-cs"/>
              </a:defRPr>
            </a:lvl3pPr>
            <a:lvl4pPr marL="1600200" indent="-228600" algn="l" defTabSz="914400" rtl="0" eaLnBrk="1" latinLnBrk="0" hangingPunct="1">
              <a:lnSpc>
                <a:spcPct val="90000"/>
              </a:lnSpc>
              <a:spcBef>
                <a:spcPts val="500"/>
              </a:spcBef>
              <a:buFont typeface="Arial" charset="0"/>
              <a:buChar char="•"/>
              <a:defRPr sz="13800" kern="1200">
                <a:solidFill>
                  <a:schemeClr val="tx1"/>
                </a:solidFill>
                <a:latin typeface="Broadway" pitchFamily="18" charset="0"/>
                <a:ea typeface="+mn-ea"/>
                <a:cs typeface="+mn-cs"/>
              </a:defRPr>
            </a:lvl4pPr>
            <a:lvl5pPr marL="2057400" indent="-228600" algn="l" defTabSz="914400" rtl="0" eaLnBrk="1" latinLnBrk="0" hangingPunct="1">
              <a:lnSpc>
                <a:spcPct val="90000"/>
              </a:lnSpc>
              <a:spcBef>
                <a:spcPts val="500"/>
              </a:spcBef>
              <a:buFont typeface="Arial" charset="0"/>
              <a:buChar char="•"/>
              <a:defRPr sz="13800" kern="1200">
                <a:solidFill>
                  <a:schemeClr val="tx1"/>
                </a:solidFill>
                <a:latin typeface="Broadway" pitchFamily="18" charset="0"/>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gn="ctr" defTabSz="761365">
              <a:spcBef>
                <a:spcPts val="835"/>
              </a:spcBef>
              <a:defRPr/>
            </a:pPr>
            <a:r>
              <a:rPr lang="zh-CN" altLang="en-US" spc="600" dirty="0">
                <a:solidFill>
                  <a:sysClr val="window" lastClr="FFFFFF"/>
                </a:solidFill>
              </a:rPr>
              <a:t>感谢聆听！</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 </a:t>
            </a:r>
            <a:r>
              <a:rPr lang="zh-CN" altLang="en-US" sz="2300" dirty="0">
                <a:latin typeface="+mn-ea"/>
              </a:rPr>
              <a:t>人行出入口</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623160"/>
            <a:ext cx="4724074" cy="2846923"/>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、物管员服装整洁、发不过耳、面容清洁、仪容端正。</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、物管员对客户亲切友好：对进出客户主动点头示意、微笑或问好。如遇客户询问或需主动与其交涉须主动敬礼，并使用文明礼貌用语，双手接递物品。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、识别外来人员，礼貌询问、核实、登记和指引。</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、岗亭、服务台完好、干净；物品摆放整齐。</a:t>
            </a:r>
          </a:p>
        </p:txBody>
      </p:sp>
      <p:sp>
        <p:nvSpPr>
          <p:cNvPr id="12"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779662"/>
            <a:ext cx="2734719" cy="2592287"/>
          </a:xfrm>
          <a:prstGeom prst="rect">
            <a:avLst/>
          </a:prstGeom>
        </p:spPr>
      </p:pic>
      <p:sp>
        <p:nvSpPr>
          <p:cNvPr id="4" name="灯片编号占位符 3"/>
          <p:cNvSpPr>
            <a:spLocks noGrp="1"/>
          </p:cNvSpPr>
          <p:nvPr>
            <p:ph type="sldNum" sz="quarter" idx="4"/>
          </p:nvPr>
        </p:nvSpPr>
        <p:spPr/>
        <p:txBody>
          <a:bodyPr/>
          <a:lstStyle/>
          <a:p>
            <a:fld id="{697BB849-869D-4E57-A588-78AE02A7E5FB}" type="slidenum">
              <a:rPr lang="en-US" altLang="zh-CN" smtClean="0"/>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 </a:t>
            </a:r>
            <a:r>
              <a:rPr lang="zh-CN" altLang="en-US" sz="2300" dirty="0">
                <a:latin typeface="+mn-ea"/>
              </a:rPr>
              <a:t>人行出入口</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623160"/>
            <a:ext cx="4724074" cy="2846923"/>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、门禁使用正常，无破损生锈、开启正常，力量适中，关闭时无冲撞声响；标识无破损、干净、清晰。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、太阳伞及伞座无破损、褪色，不用时卷放整齐。</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、地面无杂物、污迹、积水、明显积尘。周边花草树木长势良好，整齐美观，无枯枝黄叶、黄土裸露。</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、夜间照明正常。</a:t>
            </a:r>
          </a:p>
        </p:txBody>
      </p:sp>
      <p:sp>
        <p:nvSpPr>
          <p:cNvPr id="12"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1723592"/>
            <a:ext cx="2592288" cy="2733730"/>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2. 2 </a:t>
            </a:r>
            <a:r>
              <a:rPr lang="zh-CN" altLang="en-US" sz="2300" dirty="0">
                <a:latin typeface="+mn-ea"/>
              </a:rPr>
              <a:t>车行出入口</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382172"/>
            <a:ext cx="4724074"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、物管员服装整洁、发不过耳、面容清洁、仪容端正。</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、在没有车辆进出时保持良好站姿；在车辆驶近或等客户摇下车窗时，主动目视客户，微笑并敬礼。和客户交谈时使用文明礼貌用语，双手接递物品。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、收费主动提供票据（票据平整干净），客户不要的发票投入废票箱。</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、交通标识齐全，无破损、干净、清晰。</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808312"/>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2. 2 </a:t>
            </a:r>
            <a:r>
              <a:rPr lang="zh-CN" altLang="en-US" sz="2300" dirty="0">
                <a:latin typeface="+mn-ea"/>
              </a:rPr>
              <a:t>车行出入口</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40605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、岗亭、完好，无破损、褪色。</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、道闸开启正常；读卡器、道闸干净，无油漆斑驳。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、夜间照明亮度适中，不刺眼，安全员身着反光衣。</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、减速坡（路拱）牢固固定，螺栓无突出、无破损、斑驳。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9</a:t>
            </a:r>
            <a:r>
              <a:rPr lang="zh-CN" altLang="en-US" sz="1400" dirty="0">
                <a:solidFill>
                  <a:schemeClr val="tx1">
                    <a:lumMod val="65000"/>
                    <a:lumOff val="35000"/>
                  </a:schemeClr>
                </a:solidFill>
                <a:latin typeface="微软雅黑" pitchFamily="34" charset="-122"/>
                <a:ea typeface="微软雅黑" pitchFamily="34" charset="-122"/>
              </a:rPr>
              <a:t>、路面无破损、杂物、污迹、积水。</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、周边花草树木长势良好，整齐美观，无枯枝黄叶、黄土裸露。</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664296"/>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2. 3 </a:t>
            </a:r>
            <a:r>
              <a:rPr lang="zh-CN" altLang="en-US" sz="2300" dirty="0">
                <a:latin typeface="+mn-ea"/>
              </a:rPr>
              <a:t>道路、广场</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374284"/>
            <a:ext cx="4724074" cy="321369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、上下班高峰期前加强主干道、广场巡逻频次、清扫力度，确保路面没有垃圾杂物，交通快捷、安全、有序。</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、对小区内可疑及闲杂人员及时问询；对不文明的行为（包括不文明养宠等）及时劝阻、制止。</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、路遇客户表现得亲切有礼，放慢脚步（电瓶车巡逻岗放慢车速或停车）让路，和客户有眼光接触时应点头微笑示意或问好。</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2. 3 </a:t>
            </a:r>
            <a:r>
              <a:rPr lang="zh-CN" altLang="en-US" sz="2300" dirty="0">
                <a:latin typeface="+mn-ea"/>
              </a:rPr>
              <a:t>道路、广场</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11560" y="1310164"/>
            <a:ext cx="4805095"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、如遇客户询问或需主动与其交涉须时主动敬礼（电瓶车岗巡逻岗先下车）；和客户交谈时使用文明礼貌用语，双手接递物品。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、路面、路牙平整，无凹陷、破损、松动。</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、栏杆扶手无破损，油漆无斑驳、无锈蚀。娱乐设施干净、整洁，油漆无斑驳、无锈蚀，业主活动时无器械噪声。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、各类标识无破损、干净、清晰。</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73630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2. 3 </a:t>
            </a:r>
            <a:r>
              <a:rPr lang="zh-CN" altLang="en-US" sz="2300" dirty="0">
                <a:latin typeface="+mn-ea"/>
              </a:rPr>
              <a:t>道路、广场</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347614"/>
            <a:ext cx="4724074"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、雨（污）水沟（井）盖无破损、堵塞、松动，车辆通过无翘起及响声。减速坡（路拱）无破损、斑驳。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9</a:t>
            </a:r>
            <a:r>
              <a:rPr lang="zh-CN" altLang="en-US" sz="1400" dirty="0">
                <a:solidFill>
                  <a:schemeClr val="tx1">
                    <a:lumMod val="65000"/>
                    <a:lumOff val="35000"/>
                  </a:schemeClr>
                </a:solidFill>
                <a:latin typeface="微软雅黑" pitchFamily="34" charset="-122"/>
                <a:ea typeface="微软雅黑" pitchFamily="34" charset="-122"/>
              </a:rPr>
              <a:t>、地面无杂物、污迹、积水、明显积尘。</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、路灯（地灯）照明正常，无蜘蛛网，灯罩内无虫尸堆积，灯杆干净、无斑驳锈蚀。</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11</a:t>
            </a:r>
            <a:r>
              <a:rPr lang="zh-CN" altLang="en-US" sz="1400" dirty="0">
                <a:solidFill>
                  <a:schemeClr val="tx1">
                    <a:lumMod val="65000"/>
                    <a:lumOff val="35000"/>
                  </a:schemeClr>
                </a:solidFill>
                <a:latin typeface="微软雅黑" pitchFamily="34" charset="-122"/>
                <a:ea typeface="微软雅黑" pitchFamily="34" charset="-122"/>
              </a:rPr>
              <a:t>、如进行作业应摆放相应的标识，遇有客户经过，应停止作业，待客户走过去以后再继续。</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2. 4 </a:t>
            </a:r>
            <a:r>
              <a:rPr lang="zh-CN" altLang="en-US" sz="2300" dirty="0">
                <a:latin typeface="+mn-ea"/>
              </a:rPr>
              <a:t>水景</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4"/>
          </p:nvPr>
        </p:nvSpPr>
        <p:spPr/>
        <p:txBody>
          <a:bodyPr/>
          <a:lstStyle/>
          <a:p>
            <a:fld id="{697BB849-869D-4E57-A588-78AE02A7E5FB}" type="slidenum">
              <a:rPr lang="en-US" altLang="zh-CN" smtClean="0"/>
              <a:t>19</a:t>
            </a:fld>
            <a:endParaRPr lang="en-US" dirty="0"/>
          </a:p>
        </p:txBody>
      </p:sp>
      <p:sp>
        <p:nvSpPr>
          <p:cNvPr id="13" name="Rectangle 17"/>
          <p:cNvSpPr/>
          <p:nvPr/>
        </p:nvSpPr>
        <p:spPr bwMode="auto">
          <a:xfrm>
            <a:off x="358984" y="1491880"/>
            <a:ext cx="8327817" cy="3239610"/>
          </a:xfrm>
          <a:prstGeom prst="rect">
            <a:avLst/>
          </a:prstGeom>
          <a:solidFill>
            <a:srgbClr val="7030A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14"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5" name="矩形 14"/>
          <p:cNvSpPr/>
          <p:nvPr/>
        </p:nvSpPr>
        <p:spPr>
          <a:xfrm>
            <a:off x="683568" y="2155899"/>
            <a:ext cx="4724074" cy="185601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、水质清彻，池底干净、无积泥，杂物，水面无明显漂浮物，无异味。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、提示标识充分、清晰明显，无破损褪色；</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、水中及岸边植物长势良好，定期打理。</a:t>
            </a:r>
          </a:p>
        </p:txBody>
      </p:sp>
      <p:sp>
        <p:nvSpPr>
          <p:cNvPr id="16"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707654"/>
            <a:ext cx="2734719" cy="2736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5395"/>
            <a:ext cx="946448" cy="480131"/>
          </a:xfrm>
        </p:spPr>
        <p:txBody>
          <a:bodyPr/>
          <a:lstStyle/>
          <a:p>
            <a:r>
              <a:rPr lang="zh-CN" altLang="en-US" dirty="0"/>
              <a:t>前言</a:t>
            </a:r>
          </a:p>
        </p:txBody>
      </p:sp>
      <p:sp>
        <p:nvSpPr>
          <p:cNvPr id="3" name="内容占位符 2"/>
          <p:cNvSpPr>
            <a:spLocks noGrp="1"/>
          </p:cNvSpPr>
          <p:nvPr>
            <p:ph idx="4294967295"/>
          </p:nvPr>
        </p:nvSpPr>
        <p:spPr>
          <a:xfrm>
            <a:off x="899592" y="1347614"/>
            <a:ext cx="7128792" cy="2664296"/>
          </a:xfrm>
          <a:prstGeom prst="rect">
            <a:avLst/>
          </a:prstGeom>
        </p:spPr>
        <p:txBody>
          <a:bodyPr>
            <a:normAutofit fontScale="85000" lnSpcReduction="10000"/>
          </a:bodyPr>
          <a:lstStyle/>
          <a:p>
            <a:pPr algn="ctr">
              <a:lnSpc>
                <a:spcPct val="220000"/>
              </a:lnSpc>
              <a:buNone/>
            </a:pPr>
            <a:r>
              <a:rPr lang="zh-CN" altLang="en-US" b="1" dirty="0">
                <a:solidFill>
                  <a:schemeClr val="tx1">
                    <a:lumMod val="75000"/>
                    <a:lumOff val="25000"/>
                  </a:schemeClr>
                </a:solidFill>
              </a:rPr>
              <a:t>物业管理就是</a:t>
            </a:r>
            <a:r>
              <a:rPr lang="zh-CN" altLang="en-US" dirty="0">
                <a:solidFill>
                  <a:schemeClr val="tx1">
                    <a:lumMod val="75000"/>
                    <a:lumOff val="25000"/>
                  </a:schemeClr>
                </a:solidFill>
              </a:rPr>
              <a:t> </a:t>
            </a:r>
            <a:r>
              <a:rPr lang="zh-CN" altLang="en-US" sz="4400" b="1" dirty="0">
                <a:solidFill>
                  <a:srgbClr val="0070C0"/>
                </a:solidFill>
              </a:rPr>
              <a:t>现场管理</a:t>
            </a:r>
            <a:endParaRPr lang="en-US" altLang="zh-CN" sz="4400" b="1" dirty="0">
              <a:solidFill>
                <a:srgbClr val="0070C0"/>
              </a:solidFill>
            </a:endParaRPr>
          </a:p>
          <a:p>
            <a:pPr algn="ctr">
              <a:lnSpc>
                <a:spcPct val="220000"/>
              </a:lnSpc>
              <a:buNone/>
            </a:pPr>
            <a:r>
              <a:rPr lang="zh-CN" altLang="en-US" sz="4400" b="1" dirty="0">
                <a:solidFill>
                  <a:srgbClr val="0070C0"/>
                </a:solidFill>
              </a:rPr>
              <a:t>场地秩序管理</a:t>
            </a:r>
            <a:r>
              <a:rPr lang="zh-CN" altLang="en-US" b="1" dirty="0">
                <a:solidFill>
                  <a:schemeClr val="tx1">
                    <a:lumMod val="75000"/>
                    <a:lumOff val="25000"/>
                  </a:schemeClr>
                </a:solidFill>
              </a:rPr>
              <a:t>是现场管理的一种</a:t>
            </a:r>
            <a:endParaRPr lang="en-US" altLang="zh-CN" b="1" dirty="0">
              <a:solidFill>
                <a:schemeClr val="tx1">
                  <a:lumMod val="75000"/>
                  <a:lumOff val="25000"/>
                </a:schemeClr>
              </a:solidFill>
            </a:endParaRPr>
          </a:p>
          <a:p>
            <a:pPr algn="ctr">
              <a:buNone/>
            </a:pPr>
            <a:endParaRPr lang="zh-CN" altLang="en-US" sz="4400" b="1" dirty="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2. 5 </a:t>
            </a:r>
            <a:r>
              <a:rPr lang="zh-CN" altLang="en-US" sz="2300" dirty="0">
                <a:latin typeface="+mn-ea"/>
              </a:rPr>
              <a:t>停车场</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40605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、有专人看护，交通指挥动作规范，无车位占用。</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、照明正常，灯杆灯座等无斑驳、锈蚀。</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、挡车杆无破损、污迹、油漆斑驳。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、各类标识齐全，无破损、干净、清晰。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、地面平整，干净、无杂物、积水、无凹陷、破损、起砂及明显积尘。墙面无污迹、破损，顶棚无渗漏。</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、排水沟篦子无破损、堵塞、松动。</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2. 5 </a:t>
            </a:r>
            <a:r>
              <a:rPr lang="zh-CN" altLang="en-US" sz="2300" dirty="0">
                <a:latin typeface="+mn-ea"/>
              </a:rPr>
              <a:t>停车场</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11560" y="1318052"/>
            <a:ext cx="4886114" cy="334193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、减速坡（路拱）牢固固定，螺栓无突出、无破损、斑驳。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、凸出设备（阀门等）有防撞标识、设施。</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9</a:t>
            </a:r>
            <a:r>
              <a:rPr lang="zh-CN" altLang="en-US" sz="1400" dirty="0">
                <a:solidFill>
                  <a:schemeClr val="tx1">
                    <a:lumMod val="65000"/>
                    <a:lumOff val="35000"/>
                  </a:schemeClr>
                </a:solidFill>
                <a:latin typeface="微软雅黑" pitchFamily="34" charset="-122"/>
                <a:ea typeface="微软雅黑" pitchFamily="34" charset="-122"/>
              </a:rPr>
              <a:t>、地下车库消防疏散指示灯明亮，醒目。</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、地下车库配备消防灭火器，放置整齐，无锈蚀，定期检查，确保使用正常。</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11</a:t>
            </a:r>
            <a:r>
              <a:rPr lang="zh-CN" altLang="en-US" sz="1400" dirty="0">
                <a:solidFill>
                  <a:schemeClr val="tx1">
                    <a:lumMod val="65000"/>
                    <a:lumOff val="35000"/>
                  </a:schemeClr>
                </a:solidFill>
                <a:latin typeface="微软雅黑" pitchFamily="34" charset="-122"/>
                <a:ea typeface="微软雅黑" pitchFamily="34" charset="-122"/>
              </a:rPr>
              <a:t>、人行出入口照明充足，门禁使用正常，门体、把手完好，表面清洁。</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808312"/>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2. 6 </a:t>
            </a:r>
            <a:r>
              <a:rPr lang="zh-CN" altLang="en-US" sz="2300" dirty="0">
                <a:latin typeface="+mn-ea"/>
              </a:rPr>
              <a:t>围墙</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4"/>
          </p:nvPr>
        </p:nvSpPr>
        <p:spPr/>
        <p:txBody>
          <a:bodyPr/>
          <a:lstStyle/>
          <a:p>
            <a:fld id="{697BB849-869D-4E57-A588-78AE02A7E5FB}" type="slidenum">
              <a:rPr lang="en-US" altLang="zh-CN" smtClean="0"/>
              <a:t>22</a:t>
            </a:fld>
            <a:endParaRPr lang="en-US" dirty="0"/>
          </a:p>
        </p:txBody>
      </p:sp>
      <p:sp>
        <p:nvSpPr>
          <p:cNvPr id="13" name="Rectangle 17"/>
          <p:cNvSpPr/>
          <p:nvPr/>
        </p:nvSpPr>
        <p:spPr bwMode="auto">
          <a:xfrm>
            <a:off x="358984" y="1491880"/>
            <a:ext cx="8327817" cy="3239610"/>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14"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5" name="矩形 14"/>
          <p:cNvSpPr/>
          <p:nvPr/>
        </p:nvSpPr>
        <p:spPr>
          <a:xfrm>
            <a:off x="683568" y="1923678"/>
            <a:ext cx="4724074" cy="2351916"/>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、围墙（栏）完好、牢固，无破损、斑驳、污迹，无乱贴乱画。</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、外围墙安装周界红外对射或电子围栏，并每天检测。</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、较低和易攀爬的围墙上有防爬设施（防爬刺、玻璃渣等），每日检查确保完好。</a:t>
            </a:r>
          </a:p>
        </p:txBody>
      </p:sp>
      <p:sp>
        <p:nvSpPr>
          <p:cNvPr id="16"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851670"/>
            <a:ext cx="2734719" cy="252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2. 7 </a:t>
            </a:r>
            <a:r>
              <a:rPr lang="zh-CN" altLang="en-US" sz="2300" dirty="0">
                <a:latin typeface="+mn-ea"/>
              </a:rPr>
              <a:t>宣传栏</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00CC99"/>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40605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、宣传栏清洁，无褪色、斑驳、锈蚀、破损，标识清晰。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、夜间宣传栏内照明正常，内无电线松搭或线头裸漏等现象，宣传栏内无虫尸。</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、张贴位置适当、张贴平整，整洁美观。</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、通知字号适中、内容得体，语句通顺，措辞恰当。</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、落款盖章，有效期至及时撤下。</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、无乱张贴（严禁张贴在单元门、苑门、入户门上）。</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2. 8 </a:t>
            </a:r>
            <a:r>
              <a:rPr lang="zh-CN" altLang="en-US" sz="2300" dirty="0">
                <a:latin typeface="+mn-ea"/>
              </a:rPr>
              <a:t>苑门、单元门</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528392"/>
          </a:xfrm>
          <a:prstGeom prst="rect">
            <a:avLst/>
          </a:prstGeom>
          <a:solidFill>
            <a:srgbClr val="7030A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24036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11560" y="1275606"/>
            <a:ext cx="4886113" cy="347017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、苑门开启正常，力量适中，关闭时无冲撞声响。</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、把手稳固，无松动，无油漆斑驳，无锈蚀。</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、门上无乱张贴，无污迹，玻璃门上有防撞标识。</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、门禁工作正常，对讲系统声音清晰，工作人员语言规范。</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、读卡（密码）器及各类标识无破损，干净、清晰。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、玻璃雨棚完好、牢固，无垃圾、明显积尘。</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、冬季时可在园区门、单元门把手处包裹隔凉的红绒布。</a:t>
            </a:r>
          </a:p>
        </p:txBody>
      </p:sp>
      <p:sp>
        <p:nvSpPr>
          <p:cNvPr id="12" name="Rectangle 81"/>
          <p:cNvSpPr/>
          <p:nvPr/>
        </p:nvSpPr>
        <p:spPr bwMode="auto">
          <a:xfrm>
            <a:off x="5569681" y="1419622"/>
            <a:ext cx="3020376" cy="324036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2. 9 </a:t>
            </a:r>
            <a:r>
              <a:rPr lang="zh-CN" altLang="en-US" sz="2300" dirty="0">
                <a:latin typeface="+mn-ea"/>
              </a:rPr>
              <a:t>苑落内</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、地面无杂物、无积尘、污迹、积水；上下班高峰期加强清洁力度。</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、设施安装稳固，无褪色、斑驳、锈蚀、破损，标识清晰。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、娱乐设施干净、整洁，油漆无斑驳、无锈蚀，业主活动时无器械噪声。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、花草树木长势良好，整齐美观，无枯枝黄叶、黄土裸露，绿化带内无杂物，树木上无悬挂物。</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08311"/>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2. 9 </a:t>
            </a:r>
            <a:r>
              <a:rPr lang="zh-CN" altLang="en-US" sz="2300" dirty="0">
                <a:latin typeface="+mn-ea"/>
              </a:rPr>
              <a:t>苑落内</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712022" y="1739890"/>
            <a:ext cx="4724074" cy="2416036"/>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、电源开关箱、配电房门锁好。</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、道路平整，无凹陷、松动、破损。</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、休闲桌椅、雕塑小品、地灯等无灰尘、污迹、蜘蛛网。</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、架空层无杂物堆积、墙</a:t>
            </a:r>
            <a:r>
              <a:rPr lang="en-US" altLang="zh-CN" sz="1400" dirty="0">
                <a:solidFill>
                  <a:schemeClr val="tx1">
                    <a:lumMod val="65000"/>
                    <a:lumOff val="35000"/>
                  </a:schemeClr>
                </a:solidFill>
                <a:latin typeface="微软雅黑" pitchFamily="34" charset="-122"/>
                <a:ea typeface="微软雅黑" pitchFamily="34" charset="-122"/>
              </a:rPr>
              <a:t>/</a:t>
            </a:r>
            <a:r>
              <a:rPr lang="zh-CN" altLang="en-US" sz="1400" dirty="0">
                <a:solidFill>
                  <a:schemeClr val="tx1">
                    <a:lumMod val="65000"/>
                    <a:lumOff val="35000"/>
                  </a:schemeClr>
                </a:solidFill>
                <a:latin typeface="微软雅黑" pitchFamily="34" charset="-122"/>
                <a:ea typeface="微软雅黑" pitchFamily="34" charset="-122"/>
              </a:rPr>
              <a:t>地面清洁无破损、管道标识清晰。</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73630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2. 10 </a:t>
            </a:r>
            <a:r>
              <a:rPr lang="zh-CN" altLang="en-US" sz="2300" dirty="0">
                <a:latin typeface="+mn-ea"/>
              </a:rPr>
              <a:t>垃圾桶</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310164"/>
            <a:ext cx="4724074"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、垃圾桶完好，外表无污迹、无脱漆破损，垃圾无溢出。</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、周围无散落或袋装垃圾、无异味、污迹、蚊蝇滋生、污水横流；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、小区内建筑垃圾实行定点、定时堆放和定时清运，无乱堆放。</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、小区内餐饮、超市等商业产生的特殊垃圾不随意放置，及时清运，不污染小区环境。</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2. 11 </a:t>
            </a:r>
            <a:r>
              <a:rPr lang="zh-CN" altLang="en-US" sz="2300" dirty="0">
                <a:latin typeface="+mn-ea"/>
              </a:rPr>
              <a:t>大堂（电梯厅）</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525027"/>
            <a:ext cx="4724074" cy="2846923"/>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、光线充足，空气清新。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、大堂玻璃门有防撞标识。</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、地面、墙面、门窗、天花无划痕、灰尘、杂物、污迹，石材地面定期抛光。</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、公告栏、信报箱、消防栓箱、电子显示屏、风扇、标识等完好，无灰尘、污迹。</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1635646"/>
            <a:ext cx="2592287" cy="273630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2. 11 </a:t>
            </a:r>
            <a:r>
              <a:rPr lang="zh-CN" altLang="en-US" sz="2300" dirty="0">
                <a:latin typeface="+mn-ea"/>
              </a:rPr>
              <a:t>大堂（电梯厅）</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532915"/>
            <a:ext cx="4724074" cy="2911043"/>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、沙发、茶几及装饰物品等保持清洁，无灰尘、破损、褪色、斑驳。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、室内盆栽植物长势良好，花盆底碟干净。</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、电梯按钮面板完好，无灰尘、污迹。</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、垃圾桶、烟灰盅及时清洁。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9</a:t>
            </a:r>
            <a:r>
              <a:rPr lang="zh-CN" altLang="en-US" sz="1400" dirty="0">
                <a:solidFill>
                  <a:schemeClr val="tx1">
                    <a:lumMod val="65000"/>
                    <a:lumOff val="35000"/>
                  </a:schemeClr>
                </a:solidFill>
                <a:latin typeface="微软雅黑" pitchFamily="34" charset="-122"/>
                <a:ea typeface="微软雅黑" pitchFamily="34" charset="-122"/>
              </a:rPr>
              <a:t>、下雨天及时摆放“小心地滑”标识。</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73630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52" name="任意多边形 51"/>
          <p:cNvSpPr/>
          <p:nvPr/>
        </p:nvSpPr>
        <p:spPr>
          <a:xfrm flipV="1">
            <a:off x="-609" y="1943361"/>
            <a:ext cx="9145218" cy="1222455"/>
          </a:xfrm>
          <a:custGeom>
            <a:avLst/>
            <a:gdLst>
              <a:gd name="connsiteX0" fmla="*/ 0 w 10087428"/>
              <a:gd name="connsiteY0" fmla="*/ 0 h 1828800"/>
              <a:gd name="connsiteX1" fmla="*/ 4296228 w 10087428"/>
              <a:gd name="connsiteY1" fmla="*/ 0 h 1828800"/>
              <a:gd name="connsiteX2" fmla="*/ 4978400 w 10087428"/>
              <a:gd name="connsiteY2" fmla="*/ 1828800 h 1828800"/>
              <a:gd name="connsiteX3" fmla="*/ 10087428 w 10087428"/>
              <a:gd name="connsiteY3" fmla="*/ 1828800 h 1828800"/>
              <a:gd name="connsiteX0-1" fmla="*/ 0 w 10087428"/>
              <a:gd name="connsiteY0-2" fmla="*/ 0 h 1828800"/>
              <a:gd name="connsiteX1-3" fmla="*/ 4486301 w 10087428"/>
              <a:gd name="connsiteY1-4" fmla="*/ 0 h 1828800"/>
              <a:gd name="connsiteX2-5" fmla="*/ 4978400 w 10087428"/>
              <a:gd name="connsiteY2-6" fmla="*/ 1828800 h 1828800"/>
              <a:gd name="connsiteX3-7" fmla="*/ 10087428 w 10087428"/>
              <a:gd name="connsiteY3-8" fmla="*/ 1828800 h 1828800"/>
              <a:gd name="connsiteX0-9" fmla="*/ 0 w 10521680"/>
              <a:gd name="connsiteY0-10" fmla="*/ 0 h 1828800"/>
              <a:gd name="connsiteX1-11" fmla="*/ 4920553 w 10521680"/>
              <a:gd name="connsiteY1-12" fmla="*/ 0 h 1828800"/>
              <a:gd name="connsiteX2-13" fmla="*/ 5412652 w 10521680"/>
              <a:gd name="connsiteY2-14" fmla="*/ 1828800 h 1828800"/>
              <a:gd name="connsiteX3-15" fmla="*/ 10521680 w 10521680"/>
              <a:gd name="connsiteY3-16" fmla="*/ 1828800 h 1828800"/>
            </a:gdLst>
            <a:ahLst/>
            <a:cxnLst>
              <a:cxn ang="0">
                <a:pos x="connsiteX0-1" y="connsiteY0-2"/>
              </a:cxn>
              <a:cxn ang="0">
                <a:pos x="connsiteX1-3" y="connsiteY1-4"/>
              </a:cxn>
              <a:cxn ang="0">
                <a:pos x="connsiteX2-5" y="connsiteY2-6"/>
              </a:cxn>
              <a:cxn ang="0">
                <a:pos x="connsiteX3-7" y="connsiteY3-8"/>
              </a:cxn>
            </a:cxnLst>
            <a:rect l="l" t="t" r="r" b="b"/>
            <a:pathLst>
              <a:path w="10521680" h="1828800">
                <a:moveTo>
                  <a:pt x="0" y="0"/>
                </a:moveTo>
                <a:lnTo>
                  <a:pt x="4920553" y="0"/>
                </a:lnTo>
                <a:lnTo>
                  <a:pt x="5412652" y="1828800"/>
                </a:lnTo>
                <a:lnTo>
                  <a:pt x="10521680" y="1828800"/>
                </a:lnTo>
              </a:path>
            </a:pathLst>
          </a:custGeom>
          <a:no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53" name="组合 52"/>
          <p:cNvGrpSpPr/>
          <p:nvPr/>
        </p:nvGrpSpPr>
        <p:grpSpPr>
          <a:xfrm>
            <a:off x="813506" y="2906259"/>
            <a:ext cx="518978" cy="519113"/>
            <a:chOff x="990600" y="2613025"/>
            <a:chExt cx="692150" cy="692150"/>
          </a:xfrm>
        </p:grpSpPr>
        <p:sp>
          <p:nvSpPr>
            <p:cNvPr id="54" name="椭圆 53"/>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latin typeface="Impact" pitchFamily="34" charset="0"/>
              </a:endParaRPr>
            </a:p>
          </p:txBody>
        </p:sp>
        <p:sp>
          <p:nvSpPr>
            <p:cNvPr id="55" name="椭圆 54"/>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350" dirty="0">
                  <a:latin typeface="Impact" pitchFamily="34" charset="0"/>
                </a:rPr>
                <a:t>1</a:t>
              </a:r>
              <a:endParaRPr lang="zh-CN" altLang="en-US" sz="1350" dirty="0">
                <a:latin typeface="Impact" pitchFamily="34" charset="0"/>
              </a:endParaRPr>
            </a:p>
          </p:txBody>
        </p:sp>
      </p:grpSp>
      <p:sp>
        <p:nvSpPr>
          <p:cNvPr id="56" name="TextBox 8"/>
          <p:cNvSpPr txBox="1"/>
          <p:nvPr/>
        </p:nvSpPr>
        <p:spPr>
          <a:xfrm>
            <a:off x="382482" y="1996511"/>
            <a:ext cx="1464606"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mn-ea"/>
              </a:rPr>
              <a:t>现场管理的含义</a:t>
            </a:r>
          </a:p>
        </p:txBody>
      </p:sp>
      <p:sp>
        <p:nvSpPr>
          <p:cNvPr id="57" name="TextBox 8"/>
          <p:cNvSpPr txBox="1"/>
          <p:nvPr/>
        </p:nvSpPr>
        <p:spPr>
          <a:xfrm>
            <a:off x="2075400" y="1996511"/>
            <a:ext cx="1522486"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mn-ea"/>
              </a:rPr>
              <a:t>现场管理的关注点</a:t>
            </a:r>
          </a:p>
        </p:txBody>
      </p:sp>
      <p:sp>
        <p:nvSpPr>
          <p:cNvPr id="58" name="TextBox 16"/>
          <p:cNvSpPr txBox="1"/>
          <p:nvPr/>
        </p:nvSpPr>
        <p:spPr>
          <a:xfrm>
            <a:off x="5232247" y="2285998"/>
            <a:ext cx="1628933"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mn-ea"/>
              </a:rPr>
              <a:t>典型案例分析</a:t>
            </a:r>
          </a:p>
        </p:txBody>
      </p:sp>
      <p:sp>
        <p:nvSpPr>
          <p:cNvPr id="59" name="TextBox 8"/>
          <p:cNvSpPr txBox="1"/>
          <p:nvPr/>
        </p:nvSpPr>
        <p:spPr>
          <a:xfrm>
            <a:off x="6947578" y="2285998"/>
            <a:ext cx="1872893"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mn-ea"/>
              </a:rPr>
              <a:t>现场管理的风险防控</a:t>
            </a:r>
          </a:p>
        </p:txBody>
      </p:sp>
      <p:grpSp>
        <p:nvGrpSpPr>
          <p:cNvPr id="60" name="组合 59"/>
          <p:cNvGrpSpPr/>
          <p:nvPr/>
        </p:nvGrpSpPr>
        <p:grpSpPr>
          <a:xfrm>
            <a:off x="2587912" y="2906259"/>
            <a:ext cx="518978" cy="519113"/>
            <a:chOff x="990600" y="2613025"/>
            <a:chExt cx="692150" cy="692150"/>
          </a:xfrm>
        </p:grpSpPr>
        <p:sp>
          <p:nvSpPr>
            <p:cNvPr id="61" name="椭圆 60"/>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latin typeface="Impact" pitchFamily="34" charset="0"/>
              </a:endParaRPr>
            </a:p>
          </p:txBody>
        </p:sp>
        <p:sp>
          <p:nvSpPr>
            <p:cNvPr id="62" name="椭圆 61"/>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350" dirty="0">
                  <a:latin typeface="Impact" pitchFamily="34" charset="0"/>
                </a:rPr>
                <a:t>2</a:t>
              </a:r>
              <a:endParaRPr lang="zh-CN" altLang="en-US" sz="1350" dirty="0">
                <a:latin typeface="Impact" pitchFamily="34" charset="0"/>
              </a:endParaRPr>
            </a:p>
          </p:txBody>
        </p:sp>
      </p:grpSp>
      <p:grpSp>
        <p:nvGrpSpPr>
          <p:cNvPr id="63" name="组合 62"/>
          <p:cNvGrpSpPr/>
          <p:nvPr/>
        </p:nvGrpSpPr>
        <p:grpSpPr>
          <a:xfrm>
            <a:off x="5765707" y="1683805"/>
            <a:ext cx="518978" cy="519113"/>
            <a:chOff x="990600" y="2613025"/>
            <a:chExt cx="692150" cy="692150"/>
          </a:xfrm>
        </p:grpSpPr>
        <p:sp>
          <p:nvSpPr>
            <p:cNvPr id="64" name="椭圆 63"/>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latin typeface="Impact" pitchFamily="34" charset="0"/>
              </a:endParaRPr>
            </a:p>
          </p:txBody>
        </p:sp>
        <p:sp>
          <p:nvSpPr>
            <p:cNvPr id="65" name="椭圆 64"/>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350" dirty="0">
                  <a:latin typeface="Impact" pitchFamily="34" charset="0"/>
                </a:rPr>
                <a:t>3</a:t>
              </a:r>
              <a:endParaRPr lang="zh-CN" altLang="en-US" sz="1350" dirty="0">
                <a:latin typeface="Impact" pitchFamily="34" charset="0"/>
              </a:endParaRPr>
            </a:p>
          </p:txBody>
        </p:sp>
      </p:grpSp>
      <p:grpSp>
        <p:nvGrpSpPr>
          <p:cNvPr id="66" name="组合 65"/>
          <p:cNvGrpSpPr/>
          <p:nvPr/>
        </p:nvGrpSpPr>
        <p:grpSpPr>
          <a:xfrm>
            <a:off x="7433572" y="1656951"/>
            <a:ext cx="518978" cy="519113"/>
            <a:chOff x="990600" y="2613025"/>
            <a:chExt cx="692150" cy="692150"/>
          </a:xfrm>
        </p:grpSpPr>
        <p:sp>
          <p:nvSpPr>
            <p:cNvPr id="67" name="椭圆 66"/>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latin typeface="Impact" pitchFamily="34" charset="0"/>
              </a:endParaRPr>
            </a:p>
          </p:txBody>
        </p:sp>
        <p:sp>
          <p:nvSpPr>
            <p:cNvPr id="68" name="椭圆 67"/>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350" dirty="0">
                  <a:latin typeface="Impact" pitchFamily="34" charset="0"/>
                </a:rPr>
                <a:t>4</a:t>
              </a:r>
              <a:endParaRPr lang="zh-CN" altLang="en-US" sz="1350" dirty="0">
                <a:latin typeface="Impact" pitchFamily="34" charset="0"/>
              </a:endParaRPr>
            </a:p>
          </p:txBody>
        </p:sp>
      </p:grpSp>
      <p:sp>
        <p:nvSpPr>
          <p:cNvPr id="69" name="Text Box 2"/>
          <p:cNvSpPr txBox="1">
            <a:spLocks noChangeArrowheads="1"/>
          </p:cNvSpPr>
          <p:nvPr/>
        </p:nvSpPr>
        <p:spPr bwMode="auto">
          <a:xfrm>
            <a:off x="4032080" y="2303029"/>
            <a:ext cx="971855" cy="523220"/>
          </a:xfrm>
          <a:prstGeom prst="rect">
            <a:avLst/>
          </a:prstGeom>
          <a:solidFill>
            <a:srgbClr val="3B79CE"/>
          </a:solidFill>
          <a:ln>
            <a:noFill/>
          </a:ln>
        </p:spPr>
        <p:txBody>
          <a:bodyPr wrap="square">
            <a:spAutoFit/>
          </a:bodyPr>
          <a:lstStyle>
            <a:lvl1pPr eaLnBrk="0" hangingPunct="0">
              <a:defRPr sz="2000">
                <a:solidFill>
                  <a:schemeClr val="tx1"/>
                </a:solidFill>
                <a:latin typeface="Calibri"/>
                <a:ea typeface="宋体" charset="-122"/>
              </a:defRPr>
            </a:lvl1pPr>
            <a:lvl2pPr marL="742950" indent="-285750" eaLnBrk="0" hangingPunct="0">
              <a:defRPr sz="2000">
                <a:solidFill>
                  <a:schemeClr val="tx1"/>
                </a:solidFill>
                <a:latin typeface="Calibri"/>
                <a:ea typeface="宋体" charset="-122"/>
              </a:defRPr>
            </a:lvl2pPr>
            <a:lvl3pPr marL="1143000" indent="-228600" eaLnBrk="0" hangingPunct="0">
              <a:defRPr sz="2000">
                <a:solidFill>
                  <a:schemeClr val="tx1"/>
                </a:solidFill>
                <a:latin typeface="Calibri"/>
                <a:ea typeface="宋体" charset="-122"/>
              </a:defRPr>
            </a:lvl3pPr>
            <a:lvl4pPr marL="1600200" indent="-228600" eaLnBrk="0" hangingPunct="0">
              <a:defRPr sz="2000">
                <a:solidFill>
                  <a:schemeClr val="tx1"/>
                </a:solidFill>
                <a:latin typeface="Calibri"/>
                <a:ea typeface="宋体" charset="-122"/>
              </a:defRPr>
            </a:lvl4pPr>
            <a:lvl5pPr eaLnBrk="0" hangingPunct="0">
              <a:defRPr sz="2000">
                <a:solidFill>
                  <a:schemeClr val="tx1"/>
                </a:solidFill>
                <a:latin typeface="Calibri"/>
                <a:ea typeface="宋体" charset="-122"/>
              </a:defRPr>
            </a:lvl5pPr>
            <a:lvl6pPr marL="2514600" indent="-228600" defTabSz="1028700" eaLnBrk="0" fontAlgn="base" hangingPunct="0">
              <a:spcBef>
                <a:spcPct val="0"/>
              </a:spcBef>
              <a:spcAft>
                <a:spcPct val="0"/>
              </a:spcAft>
              <a:defRPr sz="2000">
                <a:solidFill>
                  <a:schemeClr val="tx1"/>
                </a:solidFill>
                <a:latin typeface="Calibri"/>
                <a:ea typeface="宋体" charset="-122"/>
              </a:defRPr>
            </a:lvl6pPr>
            <a:lvl7pPr marL="2971800" indent="-228600" defTabSz="1028700" eaLnBrk="0" fontAlgn="base" hangingPunct="0">
              <a:spcBef>
                <a:spcPct val="0"/>
              </a:spcBef>
              <a:spcAft>
                <a:spcPct val="0"/>
              </a:spcAft>
              <a:defRPr sz="2000">
                <a:solidFill>
                  <a:schemeClr val="tx1"/>
                </a:solidFill>
                <a:latin typeface="Calibri"/>
                <a:ea typeface="宋体" charset="-122"/>
              </a:defRPr>
            </a:lvl7pPr>
            <a:lvl8pPr marL="3429000" indent="-228600" defTabSz="1028700" eaLnBrk="0" fontAlgn="base" hangingPunct="0">
              <a:spcBef>
                <a:spcPct val="0"/>
              </a:spcBef>
              <a:spcAft>
                <a:spcPct val="0"/>
              </a:spcAft>
              <a:defRPr sz="2000">
                <a:solidFill>
                  <a:schemeClr val="tx1"/>
                </a:solidFill>
                <a:latin typeface="Calibri"/>
                <a:ea typeface="宋体" charset="-122"/>
              </a:defRPr>
            </a:lvl8pPr>
            <a:lvl9pPr marL="3886200" indent="-228600" defTabSz="1028700" eaLnBrk="0" fontAlgn="base" hangingPunct="0">
              <a:spcBef>
                <a:spcPct val="0"/>
              </a:spcBef>
              <a:spcAft>
                <a:spcPct val="0"/>
              </a:spcAft>
              <a:defRPr sz="2000">
                <a:solidFill>
                  <a:schemeClr val="tx1"/>
                </a:solidFill>
                <a:latin typeface="Calibri"/>
                <a:ea typeface="宋体" charset="-122"/>
              </a:defRPr>
            </a:lvl9pPr>
          </a:lstStyle>
          <a:p>
            <a:pPr algn="ctr" eaLnBrk="1" hangingPunct="1"/>
            <a:r>
              <a:rPr lang="zh-CN" altLang="en-US" sz="2800" b="1" dirty="0">
                <a:solidFill>
                  <a:schemeClr val="bg1"/>
                </a:solidFill>
                <a:latin typeface="微软雅黑" pitchFamily="34" charset="-122"/>
                <a:ea typeface="微软雅黑" pitchFamily="34" charset="-122"/>
              </a:rPr>
              <a:t>目录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2. 12 </a:t>
            </a:r>
            <a:r>
              <a:rPr lang="zh-CN" altLang="en-US" sz="2300" dirty="0">
                <a:latin typeface="+mn-ea"/>
              </a:rPr>
              <a:t>电梯内</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7030A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34193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、光线充足，通风良好，无异味。</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、地面无杂物、无灰尘、无污迹，石材地面定期抛光。</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、轿厢壁、镜面、镜框、扶手、吊顶、标识等光亮；无划痕、灰尘、污迹、蜘蛛网。</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、运行平稳无异常震动。</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、张贴乘梯安全提示、年检合格证书（有效期内）、禁烟标识。</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247" y="1563638"/>
            <a:ext cx="2575177" cy="289368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2. 12 </a:t>
            </a:r>
            <a:r>
              <a:rPr lang="zh-CN" altLang="en-US" sz="2300" dirty="0">
                <a:latin typeface="+mn-ea"/>
              </a:rPr>
              <a:t>电梯内</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7030A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589147"/>
            <a:ext cx="4724074" cy="2782803"/>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、楼层显示正确无误，防夹功能有效，紧急呼叫按钮有效，公示救援电话。</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、装修期间轿厢内无明显异味，保护面板无明显破损、污迹。</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、遇电梯维修、保养，提前通知客户，维修时在现场设置提示标识和防护围栏。</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89147"/>
            <a:ext cx="2734719" cy="2782803"/>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2. 13 </a:t>
            </a:r>
            <a:r>
              <a:rPr lang="zh-CN" altLang="en-US" sz="2300" dirty="0">
                <a:latin typeface="+mn-ea"/>
              </a:rPr>
              <a:t>楼道</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34193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、楼道地面平整，无杂物、无灰尘、无污迹，地砖无破损，无脱落。</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、墙面、天花无破损、污迹、蜘蛛网。</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、门窗、扶手、消防栓箱、风扇等无灰尘、污迹、斑驳、蜘蛛网。</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、无异味，通风良好。</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、光线充足，灯光开关功能正常。</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2. 13 </a:t>
            </a:r>
            <a:r>
              <a:rPr lang="zh-CN" altLang="en-US" sz="2300" dirty="0">
                <a:latin typeface="+mn-ea"/>
              </a:rPr>
              <a:t>楼道</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589147"/>
            <a:ext cx="4724074" cy="2782803"/>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、防烟门开启正常，无斑驳，无锈蚀；闭门器力度适中，关闭时无冲击。</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、消防箱、灭火器油漆无锈蚀，无斑驳；开启正常，灭火器压力正常，无积灰。消防带、枪头、小锤配备齐全；检查标识张贴齐整，记录正常，箱内无积灰。</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、楼层标识字迹清晰，无破损；</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89148"/>
            <a:ext cx="2734719" cy="271079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2. 13 </a:t>
            </a:r>
            <a:r>
              <a:rPr lang="zh-CN" altLang="en-US" sz="2300" dirty="0">
                <a:latin typeface="+mn-ea"/>
              </a:rPr>
              <a:t>楼道</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779662"/>
            <a:ext cx="4724074" cy="2351916"/>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9</a:t>
            </a:r>
            <a:r>
              <a:rPr lang="zh-CN" altLang="en-US" sz="1400" dirty="0">
                <a:solidFill>
                  <a:schemeClr val="tx1">
                    <a:lumMod val="65000"/>
                    <a:lumOff val="35000"/>
                  </a:schemeClr>
                </a:solidFill>
                <a:latin typeface="微软雅黑" pitchFamily="34" charset="-122"/>
                <a:ea typeface="微软雅黑" pitchFamily="34" charset="-122"/>
              </a:rPr>
              <a:t>、高层张贴消防疏散示意图。</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、消防疏散指示灯工作正常，断路测试正常，断电工作维持超过</a:t>
            </a:r>
            <a:r>
              <a:rPr lang="en-US" altLang="zh-CN" sz="1400" dirty="0">
                <a:solidFill>
                  <a:schemeClr val="tx1">
                    <a:lumMod val="65000"/>
                    <a:lumOff val="35000"/>
                  </a:schemeClr>
                </a:solidFill>
                <a:latin typeface="微软雅黑" pitchFamily="34" charset="-122"/>
                <a:ea typeface="微软雅黑" pitchFamily="34" charset="-122"/>
              </a:rPr>
              <a:t>15</a:t>
            </a:r>
            <a:r>
              <a:rPr lang="zh-CN" altLang="en-US" sz="1400" dirty="0">
                <a:solidFill>
                  <a:schemeClr val="tx1">
                    <a:lumMod val="65000"/>
                    <a:lumOff val="35000"/>
                  </a:schemeClr>
                </a:solidFill>
                <a:latin typeface="微软雅黑" pitchFamily="34" charset="-122"/>
                <a:ea typeface="微软雅黑" pitchFamily="34" charset="-122"/>
              </a:rPr>
              <a:t>分钟；应急灯无灰尘、工作正常。</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11</a:t>
            </a:r>
            <a:r>
              <a:rPr lang="zh-CN" altLang="en-US" sz="1400" dirty="0">
                <a:solidFill>
                  <a:schemeClr val="tx1">
                    <a:lumMod val="65000"/>
                    <a:lumOff val="35000"/>
                  </a:schemeClr>
                </a:solidFill>
                <a:latin typeface="微软雅黑" pitchFamily="34" charset="-122"/>
                <a:ea typeface="微软雅黑" pitchFamily="34" charset="-122"/>
              </a:rPr>
              <a:t>、保洁人员在楼道工作中遇到客户出行，暂停手中工作，点头微笑致意，侧身让业主通行。</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1563638"/>
            <a:ext cx="2592287" cy="289368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2. 14 </a:t>
            </a:r>
            <a:r>
              <a:rPr lang="zh-CN" altLang="en-US" sz="2300" dirty="0">
                <a:latin typeface="+mn-ea"/>
              </a:rPr>
              <a:t>商铺</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40605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、商铺周边无垃圾堆放、占道经营、物品乱摆放、宣传画乱悬挂等现象。</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、无乱拉电线。</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、地面无杂物、积尘、油污、积水。</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、无油烟污染、噪音扰民。</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、商铺人员无聚集喧哗。</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、消防箱内器材齐备、完好，定期检查。</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19"/>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2. 15 </a:t>
            </a:r>
            <a:r>
              <a:rPr lang="zh-CN" altLang="en-US" sz="2300" dirty="0">
                <a:latin typeface="+mn-ea"/>
              </a:rPr>
              <a:t>前台</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、环境干净、整洁、明亮，温度适中，气味清新，有适当的装饰。室内盆栽植物生长旺盛、花盆底碟干净。</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、墙面、门窗、公示镜框、资料架、标识等无灰尘、污迹。</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、台面整洁，物品摆放整齐有序，文件资料分类放置，统一外观。</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、等待区域有提供客户休息的椅子（沙发等），有饮水机，并放置报刊杂志。</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3" name="灯片编号占位符 2"/>
          <p:cNvSpPr>
            <a:spLocks noGrp="1"/>
          </p:cNvSpPr>
          <p:nvPr>
            <p:ph type="sldNum" sz="quarter" idx="4"/>
          </p:nvPr>
        </p:nvSpPr>
        <p:spPr/>
        <p:txBody>
          <a:bodyPr/>
          <a:lstStyle/>
          <a:p>
            <a:fld id="{697BB849-869D-4E57-A588-78AE02A7E5FB}" type="slidenum">
              <a:rPr lang="en-US" altLang="zh-CN" smtClean="0"/>
              <a:t>36</a:t>
            </a:fld>
            <a:endParaRPr lang="en-US" dirty="0"/>
          </a:p>
        </p:txBody>
      </p:sp>
      <p:pic>
        <p:nvPicPr>
          <p:cNvPr id="4" name="图片 3"/>
          <p:cNvPicPr>
            <a:picLocks noChangeAspect="1"/>
          </p:cNvPicPr>
          <p:nvPr/>
        </p:nvPicPr>
        <p:blipFill>
          <a:blip r:embed="rId4" cstate="print"/>
          <a:stretch>
            <a:fillRect/>
          </a:stretch>
        </p:blipFill>
        <p:spPr>
          <a:xfrm>
            <a:off x="5771820" y="1563638"/>
            <a:ext cx="2665377" cy="2808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2. 15 </a:t>
            </a:r>
            <a:r>
              <a:rPr lang="zh-CN" altLang="en-US" sz="2300" dirty="0">
                <a:latin typeface="+mn-ea"/>
              </a:rPr>
              <a:t>前台</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34193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、服务人员衣着整洁规范，精神饱满，言行举止文雅，双手接递物品。并做到“有无客户到前台都一样”。</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、严格执行“见面微笑、主动问好、起身服务”的服务标准。</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7</a:t>
            </a:r>
            <a:r>
              <a:rPr lang="zh-CN" altLang="en-US" sz="1400" dirty="0">
                <a:solidFill>
                  <a:schemeClr val="tx1">
                    <a:lumMod val="65000"/>
                    <a:lumOff val="35000"/>
                  </a:schemeClr>
                </a:solidFill>
                <a:latin typeface="微软雅黑" pitchFamily="34" charset="-122"/>
                <a:ea typeface="微软雅黑" pitchFamily="34" charset="-122"/>
              </a:rPr>
              <a:t>、需要客户等待较长时间需致歉“对不起、久等了”等。</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8</a:t>
            </a:r>
            <a:r>
              <a:rPr lang="zh-CN" altLang="en-US" sz="1400" dirty="0">
                <a:solidFill>
                  <a:schemeClr val="tx1">
                    <a:lumMod val="65000"/>
                    <a:lumOff val="35000"/>
                  </a:schemeClr>
                </a:solidFill>
                <a:latin typeface="微软雅黑" pitchFamily="34" charset="-122"/>
                <a:ea typeface="微软雅黑" pitchFamily="34" charset="-122"/>
              </a:rPr>
              <a:t>、与客户沟通或让客户等待较长时间需为客户倒水。</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9</a:t>
            </a:r>
            <a:r>
              <a:rPr lang="zh-CN" altLang="en-US" sz="1400" dirty="0">
                <a:solidFill>
                  <a:schemeClr val="tx1">
                    <a:lumMod val="65000"/>
                    <a:lumOff val="35000"/>
                  </a:schemeClr>
                </a:solidFill>
                <a:latin typeface="微软雅黑" pitchFamily="34" charset="-122"/>
                <a:ea typeface="微软雅黑" pitchFamily="34" charset="-122"/>
              </a:rPr>
              <a:t>、对客户反映的意见当面作认真地记录，并请客户确认。</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3" name="灯片编号占位符 2"/>
          <p:cNvSpPr>
            <a:spLocks noGrp="1"/>
          </p:cNvSpPr>
          <p:nvPr>
            <p:ph type="sldNum" sz="quarter" idx="4"/>
          </p:nvPr>
        </p:nvSpPr>
        <p:spPr/>
        <p:txBody>
          <a:bodyPr/>
          <a:lstStyle/>
          <a:p>
            <a:fld id="{697BB849-869D-4E57-A588-78AE02A7E5FB}" type="slidenum">
              <a:rPr lang="en-US" altLang="zh-CN" smtClean="0"/>
              <a:t>37</a:t>
            </a:fld>
            <a:endParaRPr lang="en-US" dirty="0"/>
          </a:p>
        </p:txBody>
      </p:sp>
      <p:pic>
        <p:nvPicPr>
          <p:cNvPr id="4" name="图片 3"/>
          <p:cNvPicPr>
            <a:picLocks noChangeAspect="1"/>
          </p:cNvPicPr>
          <p:nvPr/>
        </p:nvPicPr>
        <p:blipFill>
          <a:blip r:embed="rId4" cstate="print"/>
          <a:stretch>
            <a:fillRect/>
          </a:stretch>
        </p:blipFill>
        <p:spPr>
          <a:xfrm>
            <a:off x="5706276" y="1545868"/>
            <a:ext cx="2779104" cy="28260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2. 15 </a:t>
            </a:r>
            <a:r>
              <a:rPr lang="zh-CN" altLang="en-US" sz="2300" dirty="0">
                <a:latin typeface="+mn-ea"/>
              </a:rPr>
              <a:t>前台</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92D05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34193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、如果涉及收费计算过程请客户见证，收费给票据，找零尽可能用新钱。</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11</a:t>
            </a:r>
            <a:r>
              <a:rPr lang="zh-CN" altLang="en-US" sz="1400" dirty="0">
                <a:solidFill>
                  <a:schemeClr val="tx1">
                    <a:lumMod val="65000"/>
                    <a:lumOff val="35000"/>
                  </a:schemeClr>
                </a:solidFill>
                <a:latin typeface="微软雅黑" pitchFamily="34" charset="-122"/>
                <a:ea typeface="微软雅黑" pitchFamily="34" charset="-122"/>
              </a:rPr>
              <a:t>、办理业务结束主动询问：“请问还有什么可以帮到您？”或告知客户：“如您有需要可随时联系我们。”</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12</a:t>
            </a:r>
            <a:r>
              <a:rPr lang="zh-CN" altLang="en-US" sz="1400" dirty="0">
                <a:solidFill>
                  <a:schemeClr val="tx1">
                    <a:lumMod val="65000"/>
                    <a:lumOff val="35000"/>
                  </a:schemeClr>
                </a:solidFill>
                <a:latin typeface="微软雅黑" pitchFamily="34" charset="-122"/>
                <a:ea typeface="微软雅黑" pitchFamily="34" charset="-122"/>
              </a:rPr>
              <a:t>、空调、传真机、复印机使用正常。</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13</a:t>
            </a:r>
            <a:r>
              <a:rPr lang="zh-CN" altLang="en-US" sz="1400" dirty="0">
                <a:solidFill>
                  <a:schemeClr val="tx1">
                    <a:lumMod val="65000"/>
                    <a:lumOff val="35000"/>
                  </a:schemeClr>
                </a:solidFill>
                <a:latin typeface="微软雅黑" pitchFamily="34" charset="-122"/>
                <a:ea typeface="微软雅黑" pitchFamily="34" charset="-122"/>
              </a:rPr>
              <a:t>、沙发、茶几干净整洁。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14</a:t>
            </a:r>
            <a:r>
              <a:rPr lang="zh-CN" altLang="en-US" sz="1400" dirty="0">
                <a:solidFill>
                  <a:schemeClr val="tx1">
                    <a:lumMod val="65000"/>
                    <a:lumOff val="35000"/>
                  </a:schemeClr>
                </a:solidFill>
                <a:latin typeface="微软雅黑" pitchFamily="34" charset="-122"/>
                <a:ea typeface="微软雅黑" pitchFamily="34" charset="-122"/>
              </a:rPr>
              <a:t>、客户离开时起立送别。</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736303"/>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2. 16 </a:t>
            </a:r>
            <a:r>
              <a:rPr lang="zh-CN" altLang="en-US" sz="2300" dirty="0">
                <a:latin typeface="+mn-ea"/>
              </a:rPr>
              <a:t>电话沟通</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7030A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277810"/>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、三声内及时接听，自报家门，使用文明礼貌用语，语调柔和、亲切。</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、如未能及时接听客户电话，须回拨并致歉。</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、认真倾听，不随意打断客户，清晰记录客户问题，并复述内容请客户确认。</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、逢节假日，向业主（住户）发送祝福短信。重要通知或大型社区文化活动，向业主（住户）发送短信通知。</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80320"/>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951640" y="2715766"/>
            <a:ext cx="3652808"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何为现场</a:t>
            </a:r>
          </a:p>
        </p:txBody>
      </p:sp>
      <p:sp>
        <p:nvSpPr>
          <p:cNvPr id="6" name="矩形 5"/>
          <p:cNvSpPr/>
          <p:nvPr/>
        </p:nvSpPr>
        <p:spPr>
          <a:xfrm>
            <a:off x="4951640" y="3219822"/>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现场管理的要求</a:t>
            </a:r>
          </a:p>
        </p:txBody>
      </p:sp>
      <p:sp>
        <p:nvSpPr>
          <p:cNvPr id="7" name="TextBox 8"/>
          <p:cNvSpPr txBox="1"/>
          <p:nvPr/>
        </p:nvSpPr>
        <p:spPr>
          <a:xfrm>
            <a:off x="3384376" y="1923678"/>
            <a:ext cx="5364088" cy="584775"/>
          </a:xfrm>
          <a:prstGeom prst="rect">
            <a:avLst/>
          </a:prstGeom>
          <a:noFill/>
        </p:spPr>
        <p:txBody>
          <a:bodyPr wrap="square" rtlCol="0">
            <a:spAutoFit/>
          </a:bodyPr>
          <a:lstStyle/>
          <a:p>
            <a:pPr algn="ctr"/>
            <a:r>
              <a:rPr lang="zh-CN" altLang="en-US" sz="3200" b="1" dirty="0">
                <a:solidFill>
                  <a:srgbClr val="0070C0"/>
                </a:solidFill>
                <a:latin typeface="微软雅黑" pitchFamily="34" charset="-122"/>
                <a:ea typeface="微软雅黑" pitchFamily="34" charset="-122"/>
              </a:rPr>
              <a:t>第一章  现场管理的含义</a:t>
            </a:r>
          </a:p>
        </p:txBody>
      </p:sp>
      <p:sp>
        <p:nvSpPr>
          <p:cNvPr id="8" name="矩形 7"/>
          <p:cNvSpPr/>
          <p:nvPr/>
        </p:nvSpPr>
        <p:spPr>
          <a:xfrm>
            <a:off x="4951640" y="3694261"/>
            <a:ext cx="3652808"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现场管理的困惑和误区</a:t>
            </a:r>
          </a:p>
        </p:txBody>
      </p:sp>
      <p:sp>
        <p:nvSpPr>
          <p:cNvPr id="9" name="矩形 8"/>
          <p:cNvSpPr/>
          <p:nvPr/>
        </p:nvSpPr>
        <p:spPr>
          <a:xfrm>
            <a:off x="4951640" y="4198317"/>
            <a:ext cx="3076744"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现场管理的重要性</a:t>
            </a:r>
          </a:p>
        </p:txBody>
      </p:sp>
      <p:sp>
        <p:nvSpPr>
          <p:cNvPr id="10" name="椭圆 9"/>
          <p:cNvSpPr/>
          <p:nvPr/>
        </p:nvSpPr>
        <p:spPr>
          <a:xfrm>
            <a:off x="1195731" y="1491750"/>
            <a:ext cx="2160563" cy="2160000"/>
          </a:xfrm>
          <a:prstGeom prst="ellipse">
            <a:avLst/>
          </a:prstGeom>
          <a:blipFill dpi="0" rotWithShape="1">
            <a:blip r:embed="rId3" cstate="screen"/>
            <a:srcRect/>
            <a:stretch>
              <a:fillRect/>
            </a:stretch>
          </a:blip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1" name="图片 10"/>
          <p:cNvPicPr>
            <a:picLocks noChangeAspect="1"/>
          </p:cNvPicPr>
          <p:nvPr/>
        </p:nvPicPr>
        <p:blipFill>
          <a:blip r:embed="rId4" cstate="print">
            <a:lum bright="2000"/>
            <a:extLst>
              <a:ext uri="{28A0092B-C50C-407E-A947-70E740481C1C}">
                <a14:useLocalDpi xmlns:a14="http://schemas.microsoft.com/office/drawing/2010/main" val="0"/>
              </a:ext>
            </a:extLst>
          </a:blip>
          <a:stretch>
            <a:fillRect/>
          </a:stretch>
        </p:blipFill>
        <p:spPr>
          <a:xfrm>
            <a:off x="1095914" y="1419621"/>
            <a:ext cx="2360195" cy="230425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3" presetClass="path" presetSubtype="0" accel="50000" fill="hold" grpId="1" nodeType="withEffect" p14:presetBounceEnd="64000">
                                      <p:stCondLst>
                                        <p:cond delay="0"/>
                                      </p:stCondLst>
                                      <p:childTnLst>
                                        <p:animMotion origin="layout" path="M -0.87917 3.08642E-6 L 3.05556E-6 3.08642E-6 " pathEditMode="relative" rAng="0" ptsTypes="AA" p14:bounceEnd="64000">
                                          <p:cBhvr>
                                            <p:cTn id="9" dur="500" fill="hold"/>
                                            <p:tgtEl>
                                              <p:spTgt spid="7"/>
                                            </p:tgtEl>
                                            <p:attrNameLst>
                                              <p:attrName>ppt_x</p:attrName>
                                              <p:attrName>ppt_y</p:attrName>
                                            </p:attrNameLst>
                                          </p:cBhvr>
                                          <p:rCtr x="43958"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Scale>
                                          <p:cBhvr>
                                            <p:cTn id="2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8"/>
                                            </p:tgtEl>
                                            <p:attrNameLst>
                                              <p:attrName>ppt_x</p:attrName>
                                              <p:attrName>ppt_y</p:attrName>
                                            </p:attrNameLst>
                                          </p:cBhvr>
                                        </p:animMotion>
                                        <p:animEffect transition="in" filter="fade">
                                          <p:cBhvr>
                                            <p:cTn id="25" dur="1000"/>
                                            <p:tgtEl>
                                              <p:spTgt spid="8"/>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9"/>
                                            </p:tgtEl>
                                            <p:attrNameLst>
                                              <p:attrName>style.visibility</p:attrName>
                                            </p:attrNameLst>
                                          </p:cBhvr>
                                          <p:to>
                                            <p:strVal val="visible"/>
                                          </p:to>
                                        </p:set>
                                        <p:animScale>
                                          <p:cBhvr>
                                            <p:cTn id="2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gtEl>
                                            <p:attrNameLst>
                                              <p:attrName>ppt_x</p:attrName>
                                              <p:attrName>ppt_y</p:attrName>
                                            </p:attrNameLst>
                                          </p:cBhvr>
                                        </p:animMotion>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3" presetClass="path" presetSubtype="0" accel="50000" fill="hold" grpId="1" nodeType="withEffect">
                                      <p:stCondLst>
                                        <p:cond delay="0"/>
                                      </p:stCondLst>
                                      <p:childTnLst>
                                        <p:animMotion origin="layout" path="M -0.87917 3.08642E-6 L 3.05556E-6 3.08642E-6 " pathEditMode="relative" rAng="0" ptsTypes="AA">
                                          <p:cBhvr>
                                            <p:cTn id="9" dur="500" fill="hold"/>
                                            <p:tgtEl>
                                              <p:spTgt spid="7"/>
                                            </p:tgtEl>
                                            <p:attrNameLst>
                                              <p:attrName>ppt_x</p:attrName>
                                              <p:attrName>ppt_y</p:attrName>
                                            </p:attrNameLst>
                                          </p:cBhvr>
                                          <p:rCtr x="43958"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Scale>
                                          <p:cBhvr>
                                            <p:cTn id="2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8"/>
                                            </p:tgtEl>
                                            <p:attrNameLst>
                                              <p:attrName>ppt_x</p:attrName>
                                              <p:attrName>ppt_y</p:attrName>
                                            </p:attrNameLst>
                                          </p:cBhvr>
                                        </p:animMotion>
                                        <p:animEffect transition="in" filter="fade">
                                          <p:cBhvr>
                                            <p:cTn id="25" dur="1000"/>
                                            <p:tgtEl>
                                              <p:spTgt spid="8"/>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9"/>
                                            </p:tgtEl>
                                            <p:attrNameLst>
                                              <p:attrName>style.visibility</p:attrName>
                                            </p:attrNameLst>
                                          </p:cBhvr>
                                          <p:to>
                                            <p:strVal val="visible"/>
                                          </p:to>
                                        </p:set>
                                        <p:animScale>
                                          <p:cBhvr>
                                            <p:cTn id="2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gtEl>
                                            <p:attrNameLst>
                                              <p:attrName>ppt_x</p:attrName>
                                              <p:attrName>ppt_y</p:attrName>
                                            </p:attrNameLst>
                                          </p:cBhvr>
                                        </p:animMotion>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P spid="9"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2. 17 </a:t>
            </a:r>
            <a:r>
              <a:rPr lang="zh-CN" altLang="en-US" sz="2300" dirty="0">
                <a:latin typeface="+mn-ea"/>
              </a:rPr>
              <a:t>公共设施维修</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4"/>
          </p:nvPr>
        </p:nvSpPr>
        <p:spPr/>
        <p:txBody>
          <a:bodyPr/>
          <a:lstStyle/>
          <a:p>
            <a:fld id="{697BB849-869D-4E57-A588-78AE02A7E5FB}" type="slidenum">
              <a:rPr lang="en-US" altLang="zh-CN" smtClean="0"/>
              <a:t>40</a:t>
            </a:fld>
            <a:endParaRPr lang="en-US" dirty="0"/>
          </a:p>
        </p:txBody>
      </p:sp>
      <p:sp>
        <p:nvSpPr>
          <p:cNvPr id="13"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14"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5" name="矩形 14"/>
          <p:cNvSpPr/>
          <p:nvPr/>
        </p:nvSpPr>
        <p:spPr>
          <a:xfrm>
            <a:off x="683568" y="2155899"/>
            <a:ext cx="4724074" cy="1985149"/>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、提前告知（张贴工作内容、时间）</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、安全提示（摆放安全提示牌）；</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、隔离防护（使用警戒带、围栏</a:t>
            </a:r>
            <a:r>
              <a:rPr lang="en-US" altLang="zh-CN" sz="1400" dirty="0">
                <a:solidFill>
                  <a:schemeClr val="tx1">
                    <a:lumMod val="65000"/>
                    <a:lumOff val="35000"/>
                  </a:schemeClr>
                </a:solidFill>
                <a:latin typeface="微软雅黑" pitchFamily="34" charset="-122"/>
                <a:ea typeface="微软雅黑" pitchFamily="34" charset="-122"/>
              </a:rPr>
              <a:t>/</a:t>
            </a:r>
            <a:r>
              <a:rPr lang="zh-CN" altLang="en-US" sz="1400" dirty="0">
                <a:solidFill>
                  <a:schemeClr val="tx1">
                    <a:lumMod val="65000"/>
                    <a:lumOff val="35000"/>
                  </a:schemeClr>
                </a:solidFill>
                <a:latin typeface="微软雅黑" pitchFamily="34" charset="-122"/>
                <a:ea typeface="微软雅黑" pitchFamily="34" charset="-122"/>
              </a:rPr>
              <a:t>板围出工作区域）；</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、完工场清（工作完毕及时清理）。</a:t>
            </a:r>
          </a:p>
        </p:txBody>
      </p:sp>
      <p:sp>
        <p:nvSpPr>
          <p:cNvPr id="16"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752503"/>
            <a:ext cx="2734719" cy="26759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2. 18 </a:t>
            </a:r>
            <a:r>
              <a:rPr lang="zh-CN" altLang="en-US" sz="2300" dirty="0">
                <a:latin typeface="+mn-ea"/>
              </a:rPr>
              <a:t>上门服务</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310164"/>
            <a:ext cx="4724074" cy="3277810"/>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一免： </a:t>
            </a: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分钟内完工，免收人工费（注：不对外承诺，结合项目实际情况评估后实施）</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二洁：工作现场清理整洁、维修单填写整洁；</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三要：一要准时（注：急修</a:t>
            </a:r>
            <a:r>
              <a:rPr lang="en-US" altLang="zh-CN" sz="1400" dirty="0">
                <a:solidFill>
                  <a:schemeClr val="tx1">
                    <a:lumMod val="65000"/>
                    <a:lumOff val="35000"/>
                  </a:schemeClr>
                </a:solidFill>
                <a:latin typeface="微软雅黑" pitchFamily="34" charset="-122"/>
                <a:ea typeface="微软雅黑" pitchFamily="34" charset="-122"/>
              </a:rPr>
              <a:t>10</a:t>
            </a:r>
            <a:r>
              <a:rPr lang="zh-CN" altLang="en-US" sz="1400" dirty="0">
                <a:solidFill>
                  <a:schemeClr val="tx1">
                    <a:lumMod val="65000"/>
                    <a:lumOff val="35000"/>
                  </a:schemeClr>
                </a:solidFill>
                <a:latin typeface="微软雅黑" pitchFamily="34" charset="-122"/>
                <a:ea typeface="微软雅黑" pitchFamily="34" charset="-122"/>
              </a:rPr>
              <a:t>分钟到场，临修按预约时间到场），二要遵守员工行为规范，三要主动询问是否还有其它服务需求并主动带走垃圾；</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四带：一带工具，二带地垫，三带抹布，四带鞋套。</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635646"/>
            <a:ext cx="2734719" cy="2736304"/>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576596" y="603784"/>
            <a:ext cx="8171868"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2. 18 </a:t>
            </a:r>
            <a:r>
              <a:rPr lang="zh-CN" altLang="en-US" sz="2300" dirty="0">
                <a:latin typeface="+mn-ea"/>
              </a:rPr>
              <a:t>上门服务</a:t>
            </a:r>
          </a:p>
        </p:txBody>
      </p:sp>
      <p:pic>
        <p:nvPicPr>
          <p:cNvPr id="11" name="Picture 2" descr="F:\360云盘\漂亮羽箭.png"/>
          <p:cNvPicPr>
            <a:picLocks noChangeAspect="1" noChangeArrowheads="1"/>
          </p:cNvPicPr>
          <p:nvPr/>
        </p:nvPicPr>
        <p:blipFill>
          <a:blip r:embed="rId3" cstate="screen"/>
          <a:srcRect/>
          <a:stretch>
            <a:fillRect/>
          </a:stretch>
        </p:blipFill>
        <p:spPr bwMode="auto">
          <a:xfrm>
            <a:off x="336273" y="791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7"/>
          <p:cNvSpPr/>
          <p:nvPr/>
        </p:nvSpPr>
        <p:spPr bwMode="auto">
          <a:xfrm>
            <a:off x="358984" y="1275606"/>
            <a:ext cx="8327817" cy="3455884"/>
          </a:xfrm>
          <a:prstGeom prst="rect">
            <a:avLst/>
          </a:prstGeom>
          <a:solidFill>
            <a:srgbClr val="FFC000"/>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45" name="Rectangle 81"/>
          <p:cNvSpPr/>
          <p:nvPr/>
        </p:nvSpPr>
        <p:spPr bwMode="auto">
          <a:xfrm>
            <a:off x="576597" y="1419622"/>
            <a:ext cx="4912066" cy="3161430"/>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62" name="矩形 61"/>
          <p:cNvSpPr/>
          <p:nvPr/>
        </p:nvSpPr>
        <p:spPr>
          <a:xfrm>
            <a:off x="683568" y="1275606"/>
            <a:ext cx="4724074" cy="3406051"/>
          </a:xfrm>
          <a:prstGeom prst="rect">
            <a:avLst/>
          </a:prstGeom>
        </p:spPr>
        <p:txBody>
          <a:bodyPr wrap="square" lIns="68571" tIns="34285" rIns="68571" bIns="34285">
            <a:spAutoFit/>
          </a:bodyPr>
          <a:lstStyle/>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、尽可能先预约再上门；敲门（按铃）轻柔、三声之间有间隔并略后退等候。</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、衣着整洁规范，精神饱满，言行举止文雅。</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、微笑、问好、自我介绍并说明事由。</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4</a:t>
            </a:r>
            <a:r>
              <a:rPr lang="zh-CN" altLang="en-US" sz="1400" dirty="0">
                <a:solidFill>
                  <a:schemeClr val="tx1">
                    <a:lumMod val="65000"/>
                    <a:lumOff val="35000"/>
                  </a:schemeClr>
                </a:solidFill>
                <a:latin typeface="微软雅黑" pitchFamily="34" charset="-122"/>
                <a:ea typeface="微软雅黑" pitchFamily="34" charset="-122"/>
              </a:rPr>
              <a:t>、入户带鞋套，坐姿端正，婉拒客户馈赠。</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5</a:t>
            </a:r>
            <a:r>
              <a:rPr lang="zh-CN" altLang="en-US" sz="1400" dirty="0">
                <a:solidFill>
                  <a:schemeClr val="tx1">
                    <a:lumMod val="65000"/>
                    <a:lumOff val="35000"/>
                  </a:schemeClr>
                </a:solidFill>
                <a:latin typeface="微软雅黑" pitchFamily="34" charset="-122"/>
                <a:ea typeface="微软雅黑" pitchFamily="34" charset="-122"/>
              </a:rPr>
              <a:t>、随身携带笔记本，核对客户信息，认真记录客户意见。</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6</a:t>
            </a:r>
            <a:r>
              <a:rPr lang="zh-CN" altLang="en-US" sz="1400" dirty="0">
                <a:solidFill>
                  <a:schemeClr val="tx1">
                    <a:lumMod val="65000"/>
                    <a:lumOff val="35000"/>
                  </a:schemeClr>
                </a:solidFill>
                <a:latin typeface="微软雅黑" pitchFamily="34" charset="-122"/>
                <a:ea typeface="微软雅黑" pitchFamily="34" charset="-122"/>
              </a:rPr>
              <a:t>、离开时致谢告别。</a:t>
            </a:r>
          </a:p>
        </p:txBody>
      </p:sp>
      <p:sp>
        <p:nvSpPr>
          <p:cNvPr id="12" name="Rectangle 81"/>
          <p:cNvSpPr/>
          <p:nvPr/>
        </p:nvSpPr>
        <p:spPr bwMode="auto">
          <a:xfrm>
            <a:off x="5569681" y="1419622"/>
            <a:ext cx="3020376" cy="3161429"/>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509" y="1563638"/>
            <a:ext cx="2734719" cy="2808312"/>
          </a:xfrm>
          <a:prstGeom prst="rect">
            <a:avLst/>
          </a:prstGeom>
        </p:spPr>
      </p:pic>
      <p:sp>
        <p:nvSpPr>
          <p:cNvPr id="3" name="灯片编号占位符 2"/>
          <p:cNvSpPr>
            <a:spLocks noGrp="1"/>
          </p:cNvSpPr>
          <p:nvPr>
            <p:ph type="sldNum" sz="quarter" idx="4"/>
          </p:nvPr>
        </p:nvSpPr>
        <p:spPr/>
        <p:txBody>
          <a:bodyPr/>
          <a:lstStyle/>
          <a:p>
            <a:fld id="{697BB849-869D-4E57-A588-78AE02A7E5FB}" type="slidenum">
              <a:rPr lang="en-US" altLang="zh-CN" smtClean="0"/>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51640" y="2725700"/>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安防专题</a:t>
            </a:r>
          </a:p>
        </p:txBody>
      </p:sp>
      <p:sp>
        <p:nvSpPr>
          <p:cNvPr id="3" name="矩形 2"/>
          <p:cNvSpPr/>
          <p:nvPr/>
        </p:nvSpPr>
        <p:spPr>
          <a:xfrm>
            <a:off x="4951640" y="3241017"/>
            <a:ext cx="3292768"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客服专题</a:t>
            </a:r>
          </a:p>
        </p:txBody>
      </p:sp>
      <p:sp>
        <p:nvSpPr>
          <p:cNvPr id="4" name="TextBox 8"/>
          <p:cNvSpPr txBox="1"/>
          <p:nvPr/>
        </p:nvSpPr>
        <p:spPr>
          <a:xfrm>
            <a:off x="3384376" y="1923678"/>
            <a:ext cx="5076056" cy="584775"/>
          </a:xfrm>
          <a:prstGeom prst="rect">
            <a:avLst/>
          </a:prstGeom>
          <a:noFill/>
        </p:spPr>
        <p:txBody>
          <a:bodyPr wrap="square" rtlCol="0">
            <a:spAutoFit/>
          </a:bodyPr>
          <a:lstStyle/>
          <a:p>
            <a:pPr algn="ctr"/>
            <a:r>
              <a:rPr lang="zh-CN" altLang="en-US" sz="3200" b="1" dirty="0">
                <a:solidFill>
                  <a:srgbClr val="0070C0"/>
                </a:solidFill>
                <a:latin typeface="微软雅黑" pitchFamily="34" charset="-122"/>
                <a:ea typeface="微软雅黑" pitchFamily="34" charset="-122"/>
              </a:rPr>
              <a:t>第三章  典型案例分析</a:t>
            </a:r>
          </a:p>
        </p:txBody>
      </p:sp>
      <p:sp>
        <p:nvSpPr>
          <p:cNvPr id="5" name="矩形 4"/>
          <p:cNvSpPr/>
          <p:nvPr/>
        </p:nvSpPr>
        <p:spPr>
          <a:xfrm>
            <a:off x="4951640" y="3762224"/>
            <a:ext cx="3076744"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环境专题</a:t>
            </a:r>
          </a:p>
        </p:txBody>
      </p:sp>
      <p:sp>
        <p:nvSpPr>
          <p:cNvPr id="6" name="矩形 5"/>
          <p:cNvSpPr/>
          <p:nvPr/>
        </p:nvSpPr>
        <p:spPr>
          <a:xfrm>
            <a:off x="6686501" y="2726999"/>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工程专题</a:t>
            </a:r>
          </a:p>
        </p:txBody>
      </p:sp>
      <p:sp>
        <p:nvSpPr>
          <p:cNvPr id="7" name="椭圆 6"/>
          <p:cNvSpPr/>
          <p:nvPr/>
        </p:nvSpPr>
        <p:spPr>
          <a:xfrm>
            <a:off x="1195731" y="1491750"/>
            <a:ext cx="2160563" cy="2160000"/>
          </a:xfrm>
          <a:prstGeom prst="ellipse">
            <a:avLst/>
          </a:prstGeom>
          <a:blipFill dpi="0" rotWithShape="1">
            <a:blip r:embed="rId3" cstate="screen"/>
            <a:srcRect/>
            <a:stretch>
              <a:fillRect/>
            </a:stretch>
          </a:blip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914" y="1419622"/>
            <a:ext cx="2360195" cy="2304255"/>
          </a:xfrm>
          <a:prstGeom prst="ellipse">
            <a:avLst/>
          </a:prstGeom>
          <a:ln>
            <a:noFill/>
          </a:ln>
          <a:effectLst>
            <a:softEdge rad="112500"/>
          </a:effectLst>
        </p:spPr>
      </p:pic>
      <p:sp>
        <p:nvSpPr>
          <p:cNvPr id="9" name="矩形 8"/>
          <p:cNvSpPr/>
          <p:nvPr/>
        </p:nvSpPr>
        <p:spPr>
          <a:xfrm>
            <a:off x="6686501" y="3247158"/>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案场专题</a:t>
            </a:r>
          </a:p>
        </p:txBody>
      </p:sp>
      <p:sp>
        <p:nvSpPr>
          <p:cNvPr id="11" name="矩形 10"/>
          <p:cNvSpPr/>
          <p:nvPr/>
        </p:nvSpPr>
        <p:spPr>
          <a:xfrm>
            <a:off x="6697030" y="3766269"/>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小而美专题</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50000" fill="hold" grpId="1" nodeType="withEffect" p14:presetBounceEnd="64000">
                                      <p:stCondLst>
                                        <p:cond delay="0"/>
                                      </p:stCondLst>
                                      <p:childTnLst>
                                        <p:animMotion origin="layout" path="M -0.87917 3.08642E-6 L 3.05556E-6 3.08642E-6 " pathEditMode="relative" rAng="0" ptsTypes="AA" p14:bounceEnd="64000">
                                          <p:cBhvr>
                                            <p:cTn id="9" dur="500" fill="hold"/>
                                            <p:tgtEl>
                                              <p:spTgt spid="4"/>
                                            </p:tgtEl>
                                            <p:attrNameLst>
                                              <p:attrName>ppt_x</p:attrName>
                                              <p:attrName>ppt_y</p:attrName>
                                            </p:attrNameLst>
                                          </p:cBhvr>
                                          <p:rCtr x="43958"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6"/>
                                            </p:tgtEl>
                                            <p:attrNameLst>
                                              <p:attrName>style.visibility</p:attrName>
                                            </p:attrNameLst>
                                          </p:cBhvr>
                                          <p:to>
                                            <p:strVal val="visible"/>
                                          </p:to>
                                        </p:set>
                                        <p:animScale>
                                          <p:cBhvr>
                                            <p:cTn id="2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gtEl>
                                            <p:attrNameLst>
                                              <p:attrName>ppt_x</p:attrName>
                                              <p:attrName>ppt_y</p:attrName>
                                            </p:attrNameLst>
                                          </p:cBhvr>
                                        </p:animMotion>
                                        <p:animEffect transition="in" filter="fade">
                                          <p:cBhvr>
                                            <p:cTn id="30" dur="1000"/>
                                            <p:tgtEl>
                                              <p:spTgt spid="6"/>
                                            </p:tgtEl>
                                          </p:cBhvr>
                                        </p:animEffect>
                                      </p:childTnLst>
                                    </p:cTn>
                                  </p:par>
                                  <p:par>
                                    <p:cTn id="31" presetID="52" presetClass="entr" presetSubtype="0" fill="hold" grpId="0" nodeType="withEffect">
                                      <p:stCondLst>
                                        <p:cond delay="800"/>
                                      </p:stCondLst>
                                      <p:iterate type="lt">
                                        <p:tmPct val="0"/>
                                      </p:iterate>
                                      <p:childTnLst>
                                        <p:set>
                                          <p:cBhvr>
                                            <p:cTn id="32" dur="1" fill="hold">
                                              <p:stCondLst>
                                                <p:cond delay="0"/>
                                              </p:stCondLst>
                                            </p:cTn>
                                            <p:tgtEl>
                                              <p:spTgt spid="9"/>
                                            </p:tgtEl>
                                            <p:attrNameLst>
                                              <p:attrName>style.visibility</p:attrName>
                                            </p:attrNameLst>
                                          </p:cBhvr>
                                          <p:to>
                                            <p:strVal val="visible"/>
                                          </p:to>
                                        </p:set>
                                        <p:animScale>
                                          <p:cBhvr>
                                            <p:cTn id="3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9"/>
                                            </p:tgtEl>
                                            <p:attrNameLst>
                                              <p:attrName>ppt_x</p:attrName>
                                              <p:attrName>ppt_y</p:attrName>
                                            </p:attrNameLst>
                                          </p:cBhvr>
                                        </p:animMotion>
                                        <p:animEffect transition="in" filter="fade">
                                          <p:cBhvr>
                                            <p:cTn id="35" dur="1000"/>
                                            <p:tgtEl>
                                              <p:spTgt spid="9"/>
                                            </p:tgtEl>
                                          </p:cBhvr>
                                        </p:animEffect>
                                      </p:childTnLst>
                                    </p:cTn>
                                  </p:par>
                                  <p:par>
                                    <p:cTn id="36" presetID="52" presetClass="entr" presetSubtype="0" fill="hold" grpId="0" nodeType="withEffect">
                                      <p:stCondLst>
                                        <p:cond delay="800"/>
                                      </p:stCondLst>
                                      <p:iterate type="lt">
                                        <p:tmPct val="0"/>
                                      </p:iterate>
                                      <p:childTnLst>
                                        <p:set>
                                          <p:cBhvr>
                                            <p:cTn id="37" dur="1" fill="hold">
                                              <p:stCondLst>
                                                <p:cond delay="0"/>
                                              </p:stCondLst>
                                            </p:cTn>
                                            <p:tgtEl>
                                              <p:spTgt spid="11"/>
                                            </p:tgtEl>
                                            <p:attrNameLst>
                                              <p:attrName>style.visibility</p:attrName>
                                            </p:attrNameLst>
                                          </p:cBhvr>
                                          <p:to>
                                            <p:strVal val="visible"/>
                                          </p:to>
                                        </p:set>
                                        <p:animScale>
                                          <p:cBhvr>
                                            <p:cTn id="3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1"/>
                                            </p:tgtEl>
                                            <p:attrNameLst>
                                              <p:attrName>ppt_x</p:attrName>
                                              <p:attrName>ppt_y</p:attrName>
                                            </p:attrNameLst>
                                          </p:cBhvr>
                                        </p:animMotion>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6" grpId="0"/>
          <p:bldP spid="9"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50000" fill="hold" grpId="1" nodeType="withEffect">
                                      <p:stCondLst>
                                        <p:cond delay="0"/>
                                      </p:stCondLst>
                                      <p:childTnLst>
                                        <p:animMotion origin="layout" path="M -0.87917 3.08642E-6 L 3.05556E-6 3.08642E-6 " pathEditMode="relative" rAng="0" ptsTypes="AA">
                                          <p:cBhvr>
                                            <p:cTn id="9" dur="500" fill="hold"/>
                                            <p:tgtEl>
                                              <p:spTgt spid="4"/>
                                            </p:tgtEl>
                                            <p:attrNameLst>
                                              <p:attrName>ppt_x</p:attrName>
                                              <p:attrName>ppt_y</p:attrName>
                                            </p:attrNameLst>
                                          </p:cBhvr>
                                          <p:rCtr x="43958"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6"/>
                                            </p:tgtEl>
                                            <p:attrNameLst>
                                              <p:attrName>style.visibility</p:attrName>
                                            </p:attrNameLst>
                                          </p:cBhvr>
                                          <p:to>
                                            <p:strVal val="visible"/>
                                          </p:to>
                                        </p:set>
                                        <p:animScale>
                                          <p:cBhvr>
                                            <p:cTn id="2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gtEl>
                                            <p:attrNameLst>
                                              <p:attrName>ppt_x</p:attrName>
                                              <p:attrName>ppt_y</p:attrName>
                                            </p:attrNameLst>
                                          </p:cBhvr>
                                        </p:animMotion>
                                        <p:animEffect transition="in" filter="fade">
                                          <p:cBhvr>
                                            <p:cTn id="30" dur="1000"/>
                                            <p:tgtEl>
                                              <p:spTgt spid="6"/>
                                            </p:tgtEl>
                                          </p:cBhvr>
                                        </p:animEffect>
                                      </p:childTnLst>
                                    </p:cTn>
                                  </p:par>
                                  <p:par>
                                    <p:cTn id="31" presetID="52" presetClass="entr" presetSubtype="0" fill="hold" grpId="0" nodeType="withEffect">
                                      <p:stCondLst>
                                        <p:cond delay="800"/>
                                      </p:stCondLst>
                                      <p:iterate type="lt">
                                        <p:tmPct val="0"/>
                                      </p:iterate>
                                      <p:childTnLst>
                                        <p:set>
                                          <p:cBhvr>
                                            <p:cTn id="32" dur="1" fill="hold">
                                              <p:stCondLst>
                                                <p:cond delay="0"/>
                                              </p:stCondLst>
                                            </p:cTn>
                                            <p:tgtEl>
                                              <p:spTgt spid="9"/>
                                            </p:tgtEl>
                                            <p:attrNameLst>
                                              <p:attrName>style.visibility</p:attrName>
                                            </p:attrNameLst>
                                          </p:cBhvr>
                                          <p:to>
                                            <p:strVal val="visible"/>
                                          </p:to>
                                        </p:set>
                                        <p:animScale>
                                          <p:cBhvr>
                                            <p:cTn id="3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9"/>
                                            </p:tgtEl>
                                            <p:attrNameLst>
                                              <p:attrName>ppt_x</p:attrName>
                                              <p:attrName>ppt_y</p:attrName>
                                            </p:attrNameLst>
                                          </p:cBhvr>
                                        </p:animMotion>
                                        <p:animEffect transition="in" filter="fade">
                                          <p:cBhvr>
                                            <p:cTn id="35" dur="1000"/>
                                            <p:tgtEl>
                                              <p:spTgt spid="9"/>
                                            </p:tgtEl>
                                          </p:cBhvr>
                                        </p:animEffect>
                                      </p:childTnLst>
                                    </p:cTn>
                                  </p:par>
                                  <p:par>
                                    <p:cTn id="36" presetID="52" presetClass="entr" presetSubtype="0" fill="hold" grpId="0" nodeType="withEffect">
                                      <p:stCondLst>
                                        <p:cond delay="800"/>
                                      </p:stCondLst>
                                      <p:iterate type="lt">
                                        <p:tmPct val="0"/>
                                      </p:iterate>
                                      <p:childTnLst>
                                        <p:set>
                                          <p:cBhvr>
                                            <p:cTn id="37" dur="1" fill="hold">
                                              <p:stCondLst>
                                                <p:cond delay="0"/>
                                              </p:stCondLst>
                                            </p:cTn>
                                            <p:tgtEl>
                                              <p:spTgt spid="11"/>
                                            </p:tgtEl>
                                            <p:attrNameLst>
                                              <p:attrName>style.visibility</p:attrName>
                                            </p:attrNameLst>
                                          </p:cBhvr>
                                          <p:to>
                                            <p:strVal val="visible"/>
                                          </p:to>
                                        </p:set>
                                        <p:animScale>
                                          <p:cBhvr>
                                            <p:cTn id="3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1"/>
                                            </p:tgtEl>
                                            <p:attrNameLst>
                                              <p:attrName>ppt_x</p:attrName>
                                              <p:attrName>ppt_y</p:attrName>
                                            </p:attrNameLst>
                                          </p:cBhvr>
                                        </p:animMotion>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6" grpId="0"/>
          <p:bldP spid="9" grpId="0"/>
          <p:bldP spid="11"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697BB849-869D-4E57-A588-78AE02A7E5FB}" type="slidenum">
              <a:rPr lang="en-US" altLang="zh-CN" smtClean="0"/>
              <a:t>44</a:t>
            </a:fld>
            <a:endParaRPr lang="en-US" dirty="0"/>
          </a:p>
        </p:txBody>
      </p:sp>
      <p:sp>
        <p:nvSpPr>
          <p:cNvPr id="7" name="Text Box 8"/>
          <p:cNvSpPr txBox="1">
            <a:spLocks noChangeArrowheads="1"/>
          </p:cNvSpPr>
          <p:nvPr/>
        </p:nvSpPr>
        <p:spPr bwMode="auto">
          <a:xfrm>
            <a:off x="631229" y="1395013"/>
            <a:ext cx="7574751" cy="148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prstDash val="sysDot"/>
                <a:miter lim="800000"/>
                <a:headEnd/>
                <a:tailEnd/>
              </a14:hiddenLine>
            </a:ext>
          </a:extLst>
        </p:spPr>
        <p:txBody>
          <a:bodyPr lIns="81621" tIns="40810" rIns="81621" bIns="40810">
            <a:spAutoFit/>
          </a:bodyPr>
          <a:lstStyle>
            <a:lvl1pPr defTabSz="1042670">
              <a:defRPr sz="2000">
                <a:solidFill>
                  <a:schemeClr val="tx1"/>
                </a:solidFill>
                <a:latin typeface="Arial" charset="0"/>
              </a:defRPr>
            </a:lvl1pPr>
            <a:lvl2pPr marL="742950" indent="-285750" defTabSz="1042670">
              <a:defRPr sz="2000">
                <a:solidFill>
                  <a:schemeClr val="tx1"/>
                </a:solidFill>
                <a:latin typeface="Arial" charset="0"/>
              </a:defRPr>
            </a:lvl2pPr>
            <a:lvl3pPr marL="1143000" indent="-228600" defTabSz="1042670">
              <a:defRPr sz="2000">
                <a:solidFill>
                  <a:schemeClr val="tx1"/>
                </a:solidFill>
                <a:latin typeface="Arial" charset="0"/>
              </a:defRPr>
            </a:lvl3pPr>
            <a:lvl4pPr marL="1600200" indent="-228600" defTabSz="1042670">
              <a:defRPr sz="2000">
                <a:solidFill>
                  <a:schemeClr val="tx1"/>
                </a:solidFill>
                <a:latin typeface="Arial" charset="0"/>
              </a:defRPr>
            </a:lvl4pPr>
            <a:lvl5pPr marL="2057400" indent="-228600" defTabSz="1042670">
              <a:defRPr sz="2000">
                <a:solidFill>
                  <a:schemeClr val="tx1"/>
                </a:solidFill>
                <a:latin typeface="Arial" charset="0"/>
              </a:defRPr>
            </a:lvl5pPr>
            <a:lvl6pPr marL="2514600" indent="-228600" algn="ctr" defTabSz="1042670" eaLnBrk="0" fontAlgn="base" hangingPunct="0">
              <a:spcBef>
                <a:spcPct val="0"/>
              </a:spcBef>
              <a:spcAft>
                <a:spcPct val="0"/>
              </a:spcAft>
              <a:defRPr sz="2000">
                <a:solidFill>
                  <a:schemeClr val="tx1"/>
                </a:solidFill>
                <a:latin typeface="Arial" charset="0"/>
              </a:defRPr>
            </a:lvl6pPr>
            <a:lvl7pPr marL="2971800" indent="-228600" algn="ctr" defTabSz="1042670" eaLnBrk="0" fontAlgn="base" hangingPunct="0">
              <a:spcBef>
                <a:spcPct val="0"/>
              </a:spcBef>
              <a:spcAft>
                <a:spcPct val="0"/>
              </a:spcAft>
              <a:defRPr sz="2000">
                <a:solidFill>
                  <a:schemeClr val="tx1"/>
                </a:solidFill>
                <a:latin typeface="Arial" charset="0"/>
              </a:defRPr>
            </a:lvl7pPr>
            <a:lvl8pPr marL="3429000" indent="-228600" algn="ctr" defTabSz="1042670" eaLnBrk="0" fontAlgn="base" hangingPunct="0">
              <a:spcBef>
                <a:spcPct val="0"/>
              </a:spcBef>
              <a:spcAft>
                <a:spcPct val="0"/>
              </a:spcAft>
              <a:defRPr sz="2000">
                <a:solidFill>
                  <a:schemeClr val="tx1"/>
                </a:solidFill>
                <a:latin typeface="Arial" charset="0"/>
              </a:defRPr>
            </a:lvl8pPr>
            <a:lvl9pPr marL="3886200" indent="-228600" algn="ctr" defTabSz="1042670" eaLnBrk="0" fontAlgn="base" hangingPunct="0">
              <a:spcBef>
                <a:spcPct val="0"/>
              </a:spcBef>
              <a:spcAft>
                <a:spcPct val="0"/>
              </a:spcAft>
              <a:defRPr sz="2000">
                <a:solidFill>
                  <a:schemeClr val="tx1"/>
                </a:solidFill>
                <a:latin typeface="Arial" charset="0"/>
              </a:defRPr>
            </a:lvl9pPr>
          </a:lstStyle>
          <a:p>
            <a:pPr algn="l">
              <a:lnSpc>
                <a:spcPct val="160000"/>
              </a:lnSpc>
              <a:spcBef>
                <a:spcPct val="50000"/>
              </a:spcBef>
            </a:pPr>
            <a:r>
              <a:rPr lang="zh-CN" altLang="en-US" sz="1900" b="1" dirty="0">
                <a:solidFill>
                  <a:srgbClr val="42727C"/>
                </a:solidFill>
                <a:ea typeface="宋体" charset="-122"/>
              </a:rPr>
              <a:t>        </a:t>
            </a:r>
            <a:r>
              <a:rPr lang="zh-CN" altLang="en-US" sz="1900" b="1" dirty="0">
                <a:solidFill>
                  <a:srgbClr val="42727C"/>
                </a:solidFill>
                <a:latin typeface="+mn-ea"/>
              </a:rPr>
              <a:t>一位餐饮业大鳄这样总结他的成功之道：在其连锁店中提供给顾客的，永远是</a:t>
            </a:r>
            <a:r>
              <a:rPr lang="en-US" altLang="en-US" sz="1900" b="1" dirty="0">
                <a:solidFill>
                  <a:srgbClr val="42727C"/>
                </a:solidFill>
                <a:latin typeface="+mn-ea"/>
              </a:rPr>
              <a:t>17</a:t>
            </a:r>
            <a:r>
              <a:rPr lang="zh-CN" altLang="en-US" sz="1900" b="1" dirty="0">
                <a:solidFill>
                  <a:srgbClr val="42727C"/>
                </a:solidFill>
                <a:latin typeface="+mn-ea"/>
              </a:rPr>
              <a:t>厘米厚的汉堡与</a:t>
            </a:r>
            <a:r>
              <a:rPr lang="en-US" altLang="en-US" sz="1900" b="1" dirty="0">
                <a:solidFill>
                  <a:srgbClr val="42727C"/>
                </a:solidFill>
                <a:latin typeface="+mn-ea"/>
              </a:rPr>
              <a:t>4℃</a:t>
            </a:r>
            <a:r>
              <a:rPr lang="zh-CN" altLang="en-US" sz="1900" b="1" dirty="0">
                <a:solidFill>
                  <a:srgbClr val="42727C"/>
                </a:solidFill>
                <a:latin typeface="+mn-ea"/>
              </a:rPr>
              <a:t>的可乐。这两个数据是经过反复的研究、调查、试验得来的。</a:t>
            </a:r>
          </a:p>
        </p:txBody>
      </p:sp>
      <p:pic>
        <p:nvPicPr>
          <p:cNvPr id="12" name="Picture 8" descr="200922416145790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6010" y="2376168"/>
            <a:ext cx="2024006" cy="2311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8"/>
          <p:cNvSpPr txBox="1">
            <a:spLocks noChangeArrowheads="1"/>
          </p:cNvSpPr>
          <p:nvPr/>
        </p:nvSpPr>
        <p:spPr bwMode="auto">
          <a:xfrm>
            <a:off x="631230" y="2767334"/>
            <a:ext cx="4372450" cy="195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prstDash val="sysDot"/>
                <a:miter lim="800000"/>
                <a:headEnd/>
                <a:tailEnd/>
              </a14:hiddenLine>
            </a:ext>
          </a:extLst>
        </p:spPr>
        <p:txBody>
          <a:bodyPr lIns="81621" tIns="40810" rIns="81621" bIns="40810">
            <a:spAutoFit/>
          </a:bodyPr>
          <a:lstStyle>
            <a:lvl1pPr defTabSz="1042670">
              <a:defRPr sz="2000">
                <a:solidFill>
                  <a:schemeClr val="tx1"/>
                </a:solidFill>
                <a:latin typeface="Arial" charset="0"/>
              </a:defRPr>
            </a:lvl1pPr>
            <a:lvl2pPr marL="742950" indent="-285750" defTabSz="1042670">
              <a:defRPr sz="2000">
                <a:solidFill>
                  <a:schemeClr val="tx1"/>
                </a:solidFill>
                <a:latin typeface="Arial" charset="0"/>
              </a:defRPr>
            </a:lvl2pPr>
            <a:lvl3pPr marL="1143000" indent="-228600" defTabSz="1042670">
              <a:defRPr sz="2000">
                <a:solidFill>
                  <a:schemeClr val="tx1"/>
                </a:solidFill>
                <a:latin typeface="Arial" charset="0"/>
              </a:defRPr>
            </a:lvl3pPr>
            <a:lvl4pPr marL="1600200" indent="-228600" defTabSz="1042670">
              <a:defRPr sz="2000">
                <a:solidFill>
                  <a:schemeClr val="tx1"/>
                </a:solidFill>
                <a:latin typeface="Arial" charset="0"/>
              </a:defRPr>
            </a:lvl4pPr>
            <a:lvl5pPr marL="2057400" indent="-228600" defTabSz="1042670">
              <a:defRPr sz="2000">
                <a:solidFill>
                  <a:schemeClr val="tx1"/>
                </a:solidFill>
                <a:latin typeface="Arial" charset="0"/>
              </a:defRPr>
            </a:lvl5pPr>
            <a:lvl6pPr marL="2514600" indent="-228600" algn="ctr" defTabSz="1042670" eaLnBrk="0" fontAlgn="base" hangingPunct="0">
              <a:spcBef>
                <a:spcPct val="0"/>
              </a:spcBef>
              <a:spcAft>
                <a:spcPct val="0"/>
              </a:spcAft>
              <a:defRPr sz="2000">
                <a:solidFill>
                  <a:schemeClr val="tx1"/>
                </a:solidFill>
                <a:latin typeface="Arial" charset="0"/>
              </a:defRPr>
            </a:lvl6pPr>
            <a:lvl7pPr marL="2971800" indent="-228600" algn="ctr" defTabSz="1042670" eaLnBrk="0" fontAlgn="base" hangingPunct="0">
              <a:spcBef>
                <a:spcPct val="0"/>
              </a:spcBef>
              <a:spcAft>
                <a:spcPct val="0"/>
              </a:spcAft>
              <a:defRPr sz="2000">
                <a:solidFill>
                  <a:schemeClr val="tx1"/>
                </a:solidFill>
                <a:latin typeface="Arial" charset="0"/>
              </a:defRPr>
            </a:lvl7pPr>
            <a:lvl8pPr marL="3429000" indent="-228600" algn="ctr" defTabSz="1042670" eaLnBrk="0" fontAlgn="base" hangingPunct="0">
              <a:spcBef>
                <a:spcPct val="0"/>
              </a:spcBef>
              <a:spcAft>
                <a:spcPct val="0"/>
              </a:spcAft>
              <a:defRPr sz="2000">
                <a:solidFill>
                  <a:schemeClr val="tx1"/>
                </a:solidFill>
                <a:latin typeface="Arial" charset="0"/>
              </a:defRPr>
            </a:lvl8pPr>
            <a:lvl9pPr marL="3886200" indent="-228600" algn="ctr" defTabSz="1042670" eaLnBrk="0" fontAlgn="base" hangingPunct="0">
              <a:spcBef>
                <a:spcPct val="0"/>
              </a:spcBef>
              <a:spcAft>
                <a:spcPct val="0"/>
              </a:spcAft>
              <a:defRPr sz="2000">
                <a:solidFill>
                  <a:schemeClr val="tx1"/>
                </a:solidFill>
                <a:latin typeface="Arial" charset="0"/>
              </a:defRPr>
            </a:lvl9pPr>
          </a:lstStyle>
          <a:p>
            <a:pPr algn="l">
              <a:lnSpc>
                <a:spcPct val="160000"/>
              </a:lnSpc>
              <a:spcBef>
                <a:spcPct val="50000"/>
              </a:spcBef>
            </a:pPr>
            <a:r>
              <a:rPr lang="zh-CN" altLang="en-US" sz="1900" b="1" dirty="0">
                <a:solidFill>
                  <a:srgbClr val="42727C"/>
                </a:solidFill>
                <a:ea typeface="宋体" charset="-122"/>
              </a:rPr>
              <a:t>        </a:t>
            </a:r>
            <a:r>
              <a:rPr lang="zh-CN" altLang="en-US" sz="1900" b="1" dirty="0">
                <a:solidFill>
                  <a:srgbClr val="42727C"/>
                </a:solidFill>
                <a:latin typeface="+mn-ea"/>
              </a:rPr>
              <a:t>当然，连锁店也可以提供</a:t>
            </a:r>
            <a:r>
              <a:rPr lang="en-US" altLang="zh-CN" sz="1900" b="1" dirty="0">
                <a:solidFill>
                  <a:srgbClr val="42727C"/>
                </a:solidFill>
                <a:latin typeface="+mn-ea"/>
              </a:rPr>
              <a:t>15</a:t>
            </a:r>
            <a:r>
              <a:rPr lang="zh-CN" altLang="en-US" sz="1900" b="1" dirty="0">
                <a:solidFill>
                  <a:srgbClr val="42727C"/>
                </a:solidFill>
                <a:latin typeface="+mn-ea"/>
              </a:rPr>
              <a:t>厘米厚的汉堡和</a:t>
            </a:r>
            <a:r>
              <a:rPr lang="en-US" altLang="en-US" sz="1900" b="1" dirty="0">
                <a:solidFill>
                  <a:srgbClr val="42727C"/>
                </a:solidFill>
                <a:latin typeface="+mn-ea"/>
              </a:rPr>
              <a:t>7℃</a:t>
            </a:r>
            <a:r>
              <a:rPr lang="zh-CN" altLang="en-US" sz="1900" b="1" dirty="0">
                <a:solidFill>
                  <a:srgbClr val="42727C"/>
                </a:solidFill>
                <a:latin typeface="+mn-ea"/>
              </a:rPr>
              <a:t>的可乐，但那一定不是最佳口感</a:t>
            </a:r>
            <a:r>
              <a:rPr lang="en-US" altLang="en-US" sz="1900" b="1" dirty="0">
                <a:solidFill>
                  <a:srgbClr val="42727C"/>
                </a:solidFill>
                <a:latin typeface="+mn-ea"/>
              </a:rPr>
              <a:t>——</a:t>
            </a:r>
            <a:r>
              <a:rPr lang="zh-CN" altLang="en-US" sz="1900" b="1" dirty="0">
                <a:solidFill>
                  <a:srgbClr val="42727C"/>
                </a:solidFill>
                <a:latin typeface="+mn-ea"/>
              </a:rPr>
              <a:t>这就是</a:t>
            </a:r>
            <a:r>
              <a:rPr lang="zh-CN" altLang="en-US" sz="1900" b="1" dirty="0">
                <a:solidFill>
                  <a:srgbClr val="FF0000"/>
                </a:solidFill>
                <a:latin typeface="+mn-ea"/>
              </a:rPr>
              <a:t>专业精神的服务</a:t>
            </a:r>
            <a:r>
              <a:rPr lang="zh-CN" altLang="en-US" sz="1900" b="1" dirty="0">
                <a:solidFill>
                  <a:srgbClr val="42727C"/>
                </a:solidFill>
                <a:latin typeface="+mn-ea"/>
              </a:rPr>
              <a:t>与</a:t>
            </a:r>
            <a:r>
              <a:rPr lang="zh-CN" altLang="en-US" sz="1900" b="1" dirty="0">
                <a:solidFill>
                  <a:srgbClr val="FF0000"/>
                </a:solidFill>
                <a:latin typeface="+mn-ea"/>
              </a:rPr>
              <a:t>普通品质服务</a:t>
            </a:r>
            <a:r>
              <a:rPr lang="zh-CN" altLang="en-US" sz="1900" b="1" dirty="0">
                <a:solidFill>
                  <a:srgbClr val="42727C"/>
                </a:solidFill>
                <a:latin typeface="+mn-ea"/>
              </a:rPr>
              <a:t>的区别。</a:t>
            </a:r>
          </a:p>
        </p:txBody>
      </p:sp>
      <p:pic>
        <p:nvPicPr>
          <p:cNvPr id="14" name="Picture 6" descr="2009111717124234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1235" y="3306536"/>
            <a:ext cx="2184189" cy="14220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4"/>
          <p:cNvSpPr txBox="1"/>
          <p:nvPr/>
        </p:nvSpPr>
        <p:spPr>
          <a:xfrm>
            <a:off x="576596" y="666674"/>
            <a:ext cx="4355443" cy="572464"/>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latin typeface="+mn-ea"/>
              </a:rPr>
              <a:t>关于“细节标准”的故事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697BB849-869D-4E57-A588-78AE02A7E5FB}" type="slidenum">
              <a:rPr lang="en-US" altLang="zh-CN" smtClean="0"/>
              <a:t>45</a:t>
            </a:fld>
            <a:endParaRPr lang="en-US" dirty="0"/>
          </a:p>
        </p:txBody>
      </p:sp>
      <p:sp>
        <p:nvSpPr>
          <p:cNvPr id="15" name="TextBox 4"/>
          <p:cNvSpPr txBox="1"/>
          <p:nvPr/>
        </p:nvSpPr>
        <p:spPr>
          <a:xfrm>
            <a:off x="576596" y="666674"/>
            <a:ext cx="4355443" cy="572464"/>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latin typeface="+mn-ea"/>
              </a:rPr>
              <a:t>关于“细节标准”的故事</a:t>
            </a:r>
          </a:p>
        </p:txBody>
      </p:sp>
      <p:pic>
        <p:nvPicPr>
          <p:cNvPr id="8" name="Picture 1" descr="I:\0银川民生物业企业项目\20110407 往来函件及其回复\培训\泄密 王进喜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563638"/>
            <a:ext cx="2389280" cy="289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3779912" y="1563638"/>
            <a:ext cx="4952095" cy="344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9" tIns="40814" rIns="81629" bIns="40814">
            <a:spAutoFit/>
          </a:bodyPr>
          <a:lstStyle>
            <a:lvl1pPr defTabSz="1042670">
              <a:defRPr sz="2000">
                <a:solidFill>
                  <a:schemeClr val="tx1"/>
                </a:solidFill>
                <a:latin typeface="Arial" charset="0"/>
              </a:defRPr>
            </a:lvl1pPr>
            <a:lvl2pPr marL="742950" indent="-285750" defTabSz="1042670">
              <a:defRPr sz="2000">
                <a:solidFill>
                  <a:schemeClr val="tx1"/>
                </a:solidFill>
                <a:latin typeface="Arial" charset="0"/>
              </a:defRPr>
            </a:lvl2pPr>
            <a:lvl3pPr marL="1143000" indent="-228600" defTabSz="1042670">
              <a:defRPr sz="2000">
                <a:solidFill>
                  <a:schemeClr val="tx1"/>
                </a:solidFill>
                <a:latin typeface="Arial" charset="0"/>
              </a:defRPr>
            </a:lvl3pPr>
            <a:lvl4pPr marL="1600200" indent="-228600" defTabSz="1042670">
              <a:defRPr sz="2000">
                <a:solidFill>
                  <a:schemeClr val="tx1"/>
                </a:solidFill>
                <a:latin typeface="Arial" charset="0"/>
              </a:defRPr>
            </a:lvl4pPr>
            <a:lvl5pPr marL="2057400" indent="-228600" defTabSz="1042670">
              <a:defRPr sz="2000">
                <a:solidFill>
                  <a:schemeClr val="tx1"/>
                </a:solidFill>
                <a:latin typeface="Arial" charset="0"/>
              </a:defRPr>
            </a:lvl5pPr>
            <a:lvl6pPr marL="2514600" indent="-228600" algn="ctr" defTabSz="1042670" eaLnBrk="0" fontAlgn="base" hangingPunct="0">
              <a:spcBef>
                <a:spcPct val="0"/>
              </a:spcBef>
              <a:spcAft>
                <a:spcPct val="0"/>
              </a:spcAft>
              <a:defRPr sz="2000">
                <a:solidFill>
                  <a:schemeClr val="tx1"/>
                </a:solidFill>
                <a:latin typeface="Arial" charset="0"/>
              </a:defRPr>
            </a:lvl6pPr>
            <a:lvl7pPr marL="2971800" indent="-228600" algn="ctr" defTabSz="1042670" eaLnBrk="0" fontAlgn="base" hangingPunct="0">
              <a:spcBef>
                <a:spcPct val="0"/>
              </a:spcBef>
              <a:spcAft>
                <a:spcPct val="0"/>
              </a:spcAft>
              <a:defRPr sz="2000">
                <a:solidFill>
                  <a:schemeClr val="tx1"/>
                </a:solidFill>
                <a:latin typeface="Arial" charset="0"/>
              </a:defRPr>
            </a:lvl7pPr>
            <a:lvl8pPr marL="3429000" indent="-228600" algn="ctr" defTabSz="1042670" eaLnBrk="0" fontAlgn="base" hangingPunct="0">
              <a:spcBef>
                <a:spcPct val="0"/>
              </a:spcBef>
              <a:spcAft>
                <a:spcPct val="0"/>
              </a:spcAft>
              <a:defRPr sz="2000">
                <a:solidFill>
                  <a:schemeClr val="tx1"/>
                </a:solidFill>
                <a:latin typeface="Arial" charset="0"/>
              </a:defRPr>
            </a:lvl8pPr>
            <a:lvl9pPr marL="3886200" indent="-228600" algn="ctr" defTabSz="1042670" eaLnBrk="0" fontAlgn="base" hangingPunct="0">
              <a:spcBef>
                <a:spcPct val="0"/>
              </a:spcBef>
              <a:spcAft>
                <a:spcPct val="0"/>
              </a:spcAft>
              <a:defRPr sz="2000">
                <a:solidFill>
                  <a:schemeClr val="tx1"/>
                </a:solidFill>
                <a:latin typeface="Arial" charset="0"/>
              </a:defRPr>
            </a:lvl9pPr>
          </a:lstStyle>
          <a:p>
            <a:pPr>
              <a:lnSpc>
                <a:spcPct val="150000"/>
              </a:lnSpc>
              <a:spcBef>
                <a:spcPct val="50000"/>
              </a:spcBef>
            </a:pPr>
            <a:r>
              <a:rPr lang="zh-CN" altLang="en-US" sz="1900" b="1" dirty="0">
                <a:solidFill>
                  <a:srgbClr val="42727C"/>
                </a:solidFill>
                <a:ea typeface="宋体" charset="-122"/>
              </a:rPr>
              <a:t> </a:t>
            </a:r>
            <a:r>
              <a:rPr lang="zh-CN" altLang="en-US" sz="1900" b="1" dirty="0">
                <a:solidFill>
                  <a:srgbClr val="42727C"/>
                </a:solidFill>
                <a:latin typeface="+mn-ea"/>
              </a:rPr>
              <a:t>中国最著名“照片泄密案”，是由</a:t>
            </a:r>
            <a:r>
              <a:rPr lang="en-US" altLang="zh-CN" sz="1900" b="1" dirty="0">
                <a:solidFill>
                  <a:srgbClr val="42727C"/>
                </a:solidFill>
                <a:latin typeface="+mn-ea"/>
              </a:rPr>
              <a:t>1964</a:t>
            </a:r>
            <a:r>
              <a:rPr lang="zh-CN" altLang="en-US" sz="1900" b="1" dirty="0">
                <a:solidFill>
                  <a:srgbClr val="42727C"/>
                </a:solidFill>
                <a:latin typeface="+mn-ea"/>
              </a:rPr>
              <a:t>年</a:t>
            </a:r>
            <a:r>
              <a:rPr lang="en-US" altLang="zh-CN" sz="1900" b="1" dirty="0">
                <a:solidFill>
                  <a:srgbClr val="42727C"/>
                </a:solidFill>
                <a:latin typeface="+mn-ea"/>
              </a:rPr>
              <a:t>《</a:t>
            </a:r>
            <a:r>
              <a:rPr lang="zh-CN" altLang="en-US" sz="1900" b="1" dirty="0">
                <a:solidFill>
                  <a:srgbClr val="42727C"/>
                </a:solidFill>
                <a:latin typeface="+mn-ea"/>
              </a:rPr>
              <a:t>中国画报</a:t>
            </a:r>
            <a:r>
              <a:rPr lang="en-US" altLang="zh-CN" sz="1900" b="1" dirty="0">
                <a:solidFill>
                  <a:srgbClr val="42727C"/>
                </a:solidFill>
                <a:latin typeface="+mn-ea"/>
              </a:rPr>
              <a:t>》</a:t>
            </a:r>
            <a:r>
              <a:rPr lang="zh-CN" altLang="en-US" sz="1900" b="1" dirty="0">
                <a:solidFill>
                  <a:srgbClr val="42727C"/>
                </a:solidFill>
                <a:latin typeface="+mn-ea"/>
              </a:rPr>
              <a:t>封面图片引起的</a:t>
            </a:r>
          </a:p>
          <a:p>
            <a:pPr>
              <a:lnSpc>
                <a:spcPct val="150000"/>
              </a:lnSpc>
              <a:spcBef>
                <a:spcPct val="50000"/>
              </a:spcBef>
            </a:pPr>
            <a:r>
              <a:rPr lang="zh-CN" altLang="en-US" sz="1900" b="1" dirty="0">
                <a:solidFill>
                  <a:srgbClr val="42727C"/>
                </a:solidFill>
                <a:latin typeface="+mn-ea"/>
              </a:rPr>
              <a:t>在这张照片中，大庆油田的“铁人”王进喜头戴大狗皮帽，身穿厚棉袄，顶着鹅毛大雪，握着钻机手柄眺望远方，在他身后散布着星星点点的高大井架。</a:t>
            </a:r>
          </a:p>
          <a:p>
            <a:pPr algn="l">
              <a:lnSpc>
                <a:spcPct val="150000"/>
              </a:lnSpc>
              <a:spcBef>
                <a:spcPct val="50000"/>
              </a:spcBef>
            </a:pPr>
            <a:endParaRPr lang="zh-CN" altLang="en-US" sz="1900" b="1" dirty="0">
              <a:solidFill>
                <a:srgbClr val="42727C"/>
              </a:solidFill>
              <a:ea typeface="宋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697BB849-869D-4E57-A588-78AE02A7E5FB}" type="slidenum">
              <a:rPr lang="en-US" altLang="zh-CN" smtClean="0"/>
              <a:t>46</a:t>
            </a:fld>
            <a:endParaRPr lang="en-US" dirty="0"/>
          </a:p>
        </p:txBody>
      </p:sp>
      <p:sp>
        <p:nvSpPr>
          <p:cNvPr id="8" name="Text Box 2"/>
          <p:cNvSpPr txBox="1">
            <a:spLocks noChangeArrowheads="1"/>
          </p:cNvSpPr>
          <p:nvPr/>
        </p:nvSpPr>
        <p:spPr bwMode="auto">
          <a:xfrm>
            <a:off x="1605160" y="3025378"/>
            <a:ext cx="1768475" cy="338554"/>
          </a:xfrm>
          <a:prstGeom prst="rect">
            <a:avLst/>
          </a:prstGeom>
          <a:noFill/>
          <a:ln w="9525">
            <a:noFill/>
            <a:miter lim="800000"/>
          </a:ln>
          <a:effectLst/>
        </p:spPr>
        <p:txBody>
          <a:bodyPr>
            <a:spAutoFit/>
          </a:bodyPr>
          <a:lstStyle/>
          <a:p>
            <a:pPr algn="ctr"/>
            <a:endParaRPr lang="zh-CN" altLang="zh-CN" sz="1600">
              <a:solidFill>
                <a:schemeClr val="bg1"/>
              </a:solidFill>
              <a:latin typeface="Times New Roman" pitchFamily="18" charset="0"/>
              <a:ea typeface="宋体" charset="-122"/>
            </a:endParaRPr>
          </a:p>
        </p:txBody>
      </p:sp>
      <p:sp>
        <p:nvSpPr>
          <p:cNvPr id="9" name="Rectangle 4"/>
          <p:cNvSpPr>
            <a:spLocks noChangeArrowheads="1"/>
          </p:cNvSpPr>
          <p:nvPr/>
        </p:nvSpPr>
        <p:spPr bwMode="auto">
          <a:xfrm>
            <a:off x="2340173" y="1221582"/>
            <a:ext cx="3851275" cy="594122"/>
          </a:xfrm>
          <a:prstGeom prst="rect">
            <a:avLst/>
          </a:prstGeom>
          <a:solidFill>
            <a:srgbClr val="C0C0C0">
              <a:alpha val="50000"/>
            </a:srgbClr>
          </a:solidFill>
          <a:ln w="9525">
            <a:noFill/>
            <a:miter lim="800000"/>
          </a:ln>
          <a:effectLst/>
        </p:spPr>
        <p:txBody>
          <a:bodyPr wrap="none" anchor="ctr"/>
          <a:lstStyle/>
          <a:p>
            <a:pPr algn="r" eaLnBrk="0" hangingPunct="0">
              <a:spcBef>
                <a:spcPct val="0"/>
              </a:spcBef>
            </a:pPr>
            <a:r>
              <a:rPr kumimoji="0" lang="zh-CN" altLang="en-US" sz="3200" b="1" dirty="0">
                <a:solidFill>
                  <a:srgbClr val="FF6600"/>
                </a:solidFill>
                <a:effectLst>
                  <a:outerShdw blurRad="38100" dist="38100" dir="2700000" algn="tl">
                    <a:srgbClr val="000000"/>
                  </a:outerShdw>
                </a:effectLst>
                <a:latin typeface="+mn-ea"/>
              </a:rPr>
              <a:t>现场检查问题交流  </a:t>
            </a:r>
          </a:p>
        </p:txBody>
      </p:sp>
      <p:sp>
        <p:nvSpPr>
          <p:cNvPr id="10" name="Text Box 5"/>
          <p:cNvSpPr txBox="1">
            <a:spLocks noChangeArrowheads="1"/>
          </p:cNvSpPr>
          <p:nvPr/>
        </p:nvSpPr>
        <p:spPr bwMode="auto">
          <a:xfrm>
            <a:off x="3419673" y="2680098"/>
            <a:ext cx="5184775" cy="830997"/>
          </a:xfrm>
          <a:prstGeom prst="rect">
            <a:avLst/>
          </a:prstGeom>
          <a:noFill/>
          <a:ln w="9525">
            <a:noFill/>
            <a:miter lim="800000"/>
          </a:ln>
          <a:effectLst/>
        </p:spPr>
        <p:txBody>
          <a:bodyPr>
            <a:spAutoFit/>
          </a:bodyPr>
          <a:lstStyle/>
          <a:p>
            <a:pPr marL="457200" indent="-457200" algn="l">
              <a:spcBef>
                <a:spcPct val="50000"/>
              </a:spcBef>
              <a:buClr>
                <a:srgbClr val="FF9933"/>
              </a:buClr>
              <a:buFont typeface="Wingdings" charset="2"/>
              <a:buNone/>
            </a:pPr>
            <a:r>
              <a:rPr lang="zh-CN" altLang="en-US" sz="2400" b="1" dirty="0">
                <a:latin typeface="+mn-ea"/>
              </a:rPr>
              <a:t>当领导发现问题时，我们总是再问，为什么这个问题我没有看到？</a:t>
            </a:r>
          </a:p>
        </p:txBody>
      </p:sp>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7584" y="2139702"/>
            <a:ext cx="2159692" cy="21596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to="" calcmode="lin" valueType="num">
                                      <p:cBhvr>
                                        <p:cTn id="12" dur="1" fill="hold"/>
                                        <p:tgtEl>
                                          <p:spTgt spid="10">
                                            <p:txEl>
                                              <p:pRg st="0" end="0"/>
                                            </p:txEl>
                                          </p:spTgt>
                                        </p:tgtEl>
                                      </p:cBhvr>
                                    </p:anim>
                                  </p:childTnLst>
                                </p:cTn>
                              </p:par>
                              <p:par>
                                <p:cTn id="13" presetID="24"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to="" calcmode="lin" valueType="num">
                                      <p:cBhvr>
                                        <p:cTn id="15"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697BB849-869D-4E57-A588-78AE02A7E5FB}" type="slidenum">
              <a:rPr lang="en-US" altLang="zh-CN" smtClean="0"/>
              <a:t>47</a:t>
            </a:fld>
            <a:endParaRPr lang="en-US" dirty="0"/>
          </a:p>
        </p:txBody>
      </p:sp>
      <p:sp>
        <p:nvSpPr>
          <p:cNvPr id="9" name="Rectangle 4"/>
          <p:cNvSpPr>
            <a:spLocks noChangeArrowheads="1"/>
          </p:cNvSpPr>
          <p:nvPr/>
        </p:nvSpPr>
        <p:spPr bwMode="auto">
          <a:xfrm>
            <a:off x="2699619" y="1167110"/>
            <a:ext cx="3529012" cy="540544"/>
          </a:xfrm>
          <a:prstGeom prst="rect">
            <a:avLst/>
          </a:prstGeom>
          <a:solidFill>
            <a:srgbClr val="C0C0C0">
              <a:alpha val="50000"/>
            </a:srgbClr>
          </a:solidFill>
          <a:ln w="9525">
            <a:noFill/>
            <a:miter lim="800000"/>
          </a:ln>
          <a:effectLst/>
        </p:spPr>
        <p:txBody>
          <a:bodyPr wrap="none" anchor="ctr"/>
          <a:lstStyle/>
          <a:p>
            <a:pPr algn="r" eaLnBrk="0" hangingPunct="0">
              <a:spcBef>
                <a:spcPct val="0"/>
              </a:spcBef>
            </a:pPr>
            <a:r>
              <a:rPr kumimoji="0" lang="zh-CN" altLang="en-US" sz="3200" b="1" dirty="0">
                <a:solidFill>
                  <a:srgbClr val="FF6600"/>
                </a:solidFill>
                <a:effectLst>
                  <a:outerShdw blurRad="38100" dist="38100" dir="2700000" algn="tl">
                    <a:srgbClr val="000000"/>
                  </a:outerShdw>
                </a:effectLst>
                <a:latin typeface="+mn-ea"/>
              </a:rPr>
              <a:t>现场检查工作技巧</a:t>
            </a:r>
          </a:p>
        </p:txBody>
      </p:sp>
      <p:sp>
        <p:nvSpPr>
          <p:cNvPr id="10" name="Rectangle 5"/>
          <p:cNvSpPr>
            <a:spLocks noChangeArrowheads="1"/>
          </p:cNvSpPr>
          <p:nvPr/>
        </p:nvSpPr>
        <p:spPr bwMode="auto">
          <a:xfrm>
            <a:off x="1475656" y="1546026"/>
            <a:ext cx="6261100" cy="2939246"/>
          </a:xfrm>
          <a:prstGeom prst="rect">
            <a:avLst/>
          </a:prstGeom>
          <a:noFill/>
          <a:ln w="12700">
            <a:noFill/>
            <a:miter lim="800000"/>
            <a:headEnd type="none" w="sm" len="sm"/>
            <a:tailEnd type="none" w="sm" len="sm"/>
          </a:ln>
          <a:effectLst/>
        </p:spPr>
        <p:txBody>
          <a:bodyPr lIns="91420" tIns="45710" rIns="91420" bIns="45710">
            <a:spAutoFit/>
          </a:bodyPr>
          <a:lstStyle/>
          <a:p>
            <a:pPr marL="457200" indent="-457200" algn="l" eaLnBrk="0" hangingPunct="0">
              <a:lnSpc>
                <a:spcPct val="145000"/>
              </a:lnSpc>
              <a:spcBef>
                <a:spcPct val="50000"/>
              </a:spcBef>
              <a:buFontTx/>
              <a:buBlip>
                <a:blip r:embed="rId3"/>
              </a:buBlip>
            </a:pPr>
            <a:endParaRPr kumimoji="0" lang="en-US" altLang="zh-CN" sz="2000" dirty="0">
              <a:effectLst>
                <a:outerShdw blurRad="38100" dist="38100" dir="2700000" algn="tl">
                  <a:srgbClr val="C0C0C0"/>
                </a:outerShdw>
              </a:effectLst>
              <a:latin typeface="Times New Roman" pitchFamily="18" charset="0"/>
              <a:ea typeface="黑体" pitchFamily="2" charset="-122"/>
            </a:endParaRPr>
          </a:p>
          <a:p>
            <a:pPr marL="457200" indent="-457200" algn="l" eaLnBrk="0" hangingPunct="0">
              <a:lnSpc>
                <a:spcPct val="145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mn-ea"/>
              </a:rPr>
              <a:t>熟悉、明白业务流程、标准和文件规定</a:t>
            </a:r>
          </a:p>
          <a:p>
            <a:pPr marL="457200" indent="-457200" algn="l" eaLnBrk="0" hangingPunct="0">
              <a:lnSpc>
                <a:spcPct val="145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mn-ea"/>
              </a:rPr>
              <a:t>深入现场，勤走勤动</a:t>
            </a:r>
          </a:p>
          <a:p>
            <a:pPr marL="457200" indent="-457200" algn="l" eaLnBrk="0" hangingPunct="0">
              <a:lnSpc>
                <a:spcPct val="145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mn-ea"/>
              </a:rPr>
              <a:t>避免熟视无睹，眼里无活</a:t>
            </a:r>
            <a:r>
              <a:rPr kumimoji="0" lang="en-US" altLang="zh-CN" sz="2000" dirty="0">
                <a:effectLst>
                  <a:outerShdw blurRad="38100" dist="38100" dir="2700000" algn="tl">
                    <a:srgbClr val="C0C0C0"/>
                  </a:outerShdw>
                </a:effectLst>
                <a:latin typeface="+mn-ea"/>
              </a:rPr>
              <a:t>(</a:t>
            </a:r>
            <a:r>
              <a:rPr kumimoji="0" lang="zh-CN" altLang="en-US" sz="2000" dirty="0">
                <a:effectLst>
                  <a:outerShdw blurRad="38100" dist="38100" dir="2700000" algn="tl">
                    <a:srgbClr val="C0C0C0"/>
                  </a:outerShdw>
                </a:effectLst>
                <a:latin typeface="+mn-ea"/>
              </a:rPr>
              <a:t>睁一只眼</a:t>
            </a:r>
            <a:r>
              <a:rPr kumimoji="0" lang="en-US" altLang="zh-CN" sz="2000" dirty="0">
                <a:effectLst>
                  <a:outerShdw blurRad="38100" dist="38100" dir="2700000" algn="tl">
                    <a:srgbClr val="C0C0C0"/>
                  </a:outerShdw>
                </a:effectLst>
                <a:latin typeface="+mn-ea"/>
              </a:rPr>
              <a:t>,</a:t>
            </a:r>
            <a:r>
              <a:rPr kumimoji="0" lang="zh-CN" altLang="en-US" sz="2000" dirty="0">
                <a:effectLst>
                  <a:outerShdw blurRad="38100" dist="38100" dir="2700000" algn="tl">
                    <a:srgbClr val="C0C0C0"/>
                  </a:outerShdw>
                </a:effectLst>
                <a:latin typeface="+mn-ea"/>
              </a:rPr>
              <a:t>闭一只眼</a:t>
            </a:r>
            <a:r>
              <a:rPr kumimoji="0" lang="en-US" altLang="zh-CN" sz="2000" dirty="0">
                <a:effectLst>
                  <a:outerShdw blurRad="38100" dist="38100" dir="2700000" algn="tl">
                    <a:srgbClr val="C0C0C0"/>
                  </a:outerShdw>
                </a:effectLst>
                <a:latin typeface="+mn-ea"/>
              </a:rPr>
              <a:t>)</a:t>
            </a:r>
          </a:p>
          <a:p>
            <a:pPr marL="457200" indent="-457200" algn="l" eaLnBrk="0" hangingPunct="0">
              <a:lnSpc>
                <a:spcPct val="145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mn-ea"/>
              </a:rPr>
              <a:t>发现问题，及时指出，不忘验证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to="" calcmode="lin" valueType="num">
                                      <p:cBhvr>
                                        <p:cTn id="12" dur="1" fill="hold"/>
                                        <p:tgtEl>
                                          <p:spTgt spid="10">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to="" calcmode="lin" valueType="num">
                                      <p:cBhvr>
                                        <p:cTn id="17" dur="1" fill="hold"/>
                                        <p:tgtEl>
                                          <p:spTgt spid="10">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 to="" calcmode="lin" valueType="num">
                                      <p:cBhvr>
                                        <p:cTn id="22" dur="1" fill="hold"/>
                                        <p:tgtEl>
                                          <p:spTgt spid="10">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to="" calcmode="lin" valueType="num">
                                      <p:cBhvr>
                                        <p:cTn id="27" dur="1" fill="hold"/>
                                        <p:tgtEl>
                                          <p:spTgt spid="10">
                                            <p:txEl>
                                              <p:pRg st="4" end="4"/>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3.1 </a:t>
            </a:r>
            <a:r>
              <a:rPr lang="zh-CN" altLang="en-US" sz="2300" dirty="0">
                <a:latin typeface="+mn-ea"/>
              </a:rPr>
              <a:t>安防专题</a:t>
            </a:r>
            <a:r>
              <a:rPr lang="en-US" altLang="zh-CN" sz="2300" dirty="0">
                <a:latin typeface="+mn-ea"/>
              </a:rPr>
              <a:t>-</a:t>
            </a:r>
            <a:r>
              <a:rPr lang="zh-CN" altLang="en-US" sz="2300" dirty="0">
                <a:latin typeface="+mn-ea"/>
              </a:rPr>
              <a:t>出入口管理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48</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578" y="1848206"/>
            <a:ext cx="3189334"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423" y="1851420"/>
            <a:ext cx="3210596" cy="2304255"/>
          </a:xfrm>
          <a:prstGeom prst="rect">
            <a:avLst/>
          </a:prstGeom>
          <a:ln w="28575">
            <a:solidFill>
              <a:schemeClr val="bg1"/>
            </a:solidFill>
          </a:ln>
        </p:spPr>
      </p:pic>
      <p:sp>
        <p:nvSpPr>
          <p:cNvPr id="9" name="AutoShape 24"/>
          <p:cNvSpPr>
            <a:spLocks noChangeArrowheads="1"/>
          </p:cNvSpPr>
          <p:nvPr/>
        </p:nvSpPr>
        <p:spPr bwMode="auto">
          <a:xfrm>
            <a:off x="2339752" y="2888891"/>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1346136" y="2888890"/>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3.1 </a:t>
            </a:r>
            <a:r>
              <a:rPr lang="zh-CN" altLang="en-US" sz="2300" dirty="0">
                <a:latin typeface="+mn-ea"/>
              </a:rPr>
              <a:t>安防专题</a:t>
            </a:r>
            <a:r>
              <a:rPr lang="en-US" altLang="zh-CN" sz="2300" dirty="0">
                <a:latin typeface="+mn-ea"/>
              </a:rPr>
              <a:t>-</a:t>
            </a:r>
            <a:r>
              <a:rPr lang="zh-CN" altLang="en-US" sz="2300" dirty="0">
                <a:latin typeface="+mn-ea"/>
              </a:rPr>
              <a:t>岗亭管理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49</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7550" y="1851420"/>
            <a:ext cx="3072341" cy="2304256"/>
          </a:xfrm>
          <a:prstGeom prst="rect">
            <a:avLst/>
          </a:prstGeom>
          <a:ln w="28575">
            <a:solidFill>
              <a:schemeClr val="bg1"/>
            </a:solidFill>
          </a:ln>
        </p:spPr>
      </p:pic>
      <p:sp>
        <p:nvSpPr>
          <p:cNvPr id="9" name="AutoShape 24"/>
          <p:cNvSpPr>
            <a:spLocks noChangeArrowheads="1"/>
          </p:cNvSpPr>
          <p:nvPr/>
        </p:nvSpPr>
        <p:spPr bwMode="auto">
          <a:xfrm>
            <a:off x="2771800" y="2260499"/>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1696302" y="3049997"/>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576597" y="666674"/>
            <a:ext cx="3131532" cy="572464"/>
          </a:xfrm>
          <a:prstGeom prst="rect">
            <a:avLst/>
          </a:prstGeom>
          <a:noFill/>
        </p:spPr>
        <p:txBody>
          <a:bodyPr wrap="square" rtlCol="0">
            <a:spAutoFit/>
          </a:bodyPr>
          <a:lstStyle/>
          <a:p>
            <a:pPr>
              <a:lnSpc>
                <a:spcPct val="130000"/>
              </a:lnSpc>
            </a:pPr>
            <a:r>
              <a:rPr lang="en-US" altLang="zh-CN" sz="2400" dirty="0">
                <a:solidFill>
                  <a:schemeClr val="tx1">
                    <a:lumMod val="75000"/>
                    <a:lumOff val="25000"/>
                  </a:schemeClr>
                </a:solidFill>
                <a:latin typeface="+mn-ea"/>
              </a:rPr>
              <a:t>1.1 </a:t>
            </a:r>
            <a:r>
              <a:rPr lang="zh-CN" altLang="en-US" sz="2400" dirty="0">
                <a:solidFill>
                  <a:schemeClr val="tx1">
                    <a:lumMod val="75000"/>
                    <a:lumOff val="25000"/>
                  </a:schemeClr>
                </a:solidFill>
                <a:latin typeface="+mn-ea"/>
              </a:rPr>
              <a:t>何为现场</a:t>
            </a:r>
          </a:p>
        </p:txBody>
      </p:sp>
      <p:pic>
        <p:nvPicPr>
          <p:cNvPr id="7" name="Picture 2" descr="F:\360云盘\漂亮羽箭.png"/>
          <p:cNvPicPr>
            <a:picLocks noChangeAspect="1" noChangeArrowheads="1"/>
          </p:cNvPicPr>
          <p:nvPr/>
        </p:nvPicPr>
        <p:blipFill>
          <a:blip r:embed="rId3" cstate="screen"/>
          <a:srcRect/>
          <a:stretch>
            <a:fillRect/>
          </a:stretch>
        </p:blipFill>
        <p:spPr bwMode="auto">
          <a:xfrm>
            <a:off x="360023" y="850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p:cNvSpPr>
            <a:spLocks noChangeArrowheads="1"/>
          </p:cNvSpPr>
          <p:nvPr/>
        </p:nvSpPr>
        <p:spPr bwMode="auto">
          <a:xfrm>
            <a:off x="1103809" y="1419622"/>
            <a:ext cx="6696744" cy="772755"/>
          </a:xfrm>
          <a:prstGeom prst="rect">
            <a:avLst/>
          </a:prstGeom>
          <a:noFill/>
          <a:ln w="12700">
            <a:noFill/>
            <a:miter lim="800000"/>
            <a:headEnd type="none" w="sm" len="sm"/>
            <a:tailEnd type="none" w="sm" len="sm"/>
          </a:ln>
          <a:effectLst/>
        </p:spPr>
        <p:txBody>
          <a:bodyPr wrap="square" lIns="91420" tIns="45710" rIns="91420" bIns="45710">
            <a:spAutoFit/>
          </a:bodyPr>
          <a:lstStyle/>
          <a:p>
            <a:pPr marL="457200" indent="-457200" algn="l" eaLnBrk="0" hangingPunct="0">
              <a:lnSpc>
                <a:spcPct val="115000"/>
              </a:lnSpc>
              <a:spcBef>
                <a:spcPct val="50000"/>
              </a:spcBef>
              <a:buBlip>
                <a:blip r:embed="rId4"/>
              </a:buBlip>
            </a:pPr>
            <a:r>
              <a:rPr kumimoji="0" lang="zh-CN" altLang="en-US" sz="2000" dirty="0">
                <a:latin typeface="+mn-ea"/>
              </a:rPr>
              <a:t>现场指的是服务区域内服务要求、服务能力和服务期望的综合反映，可分为硬环境和软环境两种。</a:t>
            </a:r>
            <a:endParaRPr kumimoji="0" lang="en-US" altLang="zh-CN" sz="2000" dirty="0">
              <a:latin typeface="+mn-ea"/>
            </a:endParaRPr>
          </a:p>
        </p:txBody>
      </p:sp>
      <p:sp>
        <p:nvSpPr>
          <p:cNvPr id="2" name="灯片编号占位符 1"/>
          <p:cNvSpPr>
            <a:spLocks noGrp="1"/>
          </p:cNvSpPr>
          <p:nvPr>
            <p:ph type="sldNum" sz="quarter" idx="4"/>
          </p:nvPr>
        </p:nvSpPr>
        <p:spPr/>
        <p:txBody>
          <a:bodyPr/>
          <a:lstStyle/>
          <a:p>
            <a:fld id="{697BB849-869D-4E57-A588-78AE02A7E5FB}" type="slidenum">
              <a:rPr lang="en-US" altLang="zh-CN" smtClean="0"/>
              <a:t>5</a:t>
            </a:fld>
            <a:endParaRPr lang="en-US" dirty="0"/>
          </a:p>
        </p:txBody>
      </p:sp>
      <p:sp>
        <p:nvSpPr>
          <p:cNvPr id="9" name="矩形 8"/>
          <p:cNvSpPr/>
          <p:nvPr/>
        </p:nvSpPr>
        <p:spPr>
          <a:xfrm>
            <a:off x="4951966" y="2355725"/>
            <a:ext cx="2356338" cy="2305705"/>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91681" y="2355724"/>
            <a:ext cx="2356338" cy="230570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691682" y="2988487"/>
            <a:ext cx="2356338" cy="1887519"/>
          </a:xfrm>
          <a:custGeom>
            <a:avLst/>
            <a:gdLst>
              <a:gd name="connsiteX0" fmla="*/ 1175287 w 2356338"/>
              <a:gd name="connsiteY0" fmla="*/ 0 h 2856024"/>
              <a:gd name="connsiteX1" fmla="*/ 1474827 w 2356338"/>
              <a:gd name="connsiteY1" fmla="*/ 140960 h 2856024"/>
              <a:gd name="connsiteX2" fmla="*/ 2356338 w 2356338"/>
              <a:gd name="connsiteY2" fmla="*/ 140960 h 2856024"/>
              <a:gd name="connsiteX3" fmla="*/ 2356338 w 2356338"/>
              <a:gd name="connsiteY3" fmla="*/ 2856024 h 2856024"/>
              <a:gd name="connsiteX4" fmla="*/ 0 w 2356338"/>
              <a:gd name="connsiteY4" fmla="*/ 2856024 h 2856024"/>
              <a:gd name="connsiteX5" fmla="*/ 0 w 2356338"/>
              <a:gd name="connsiteY5" fmla="*/ 140960 h 2856024"/>
              <a:gd name="connsiteX6" fmla="*/ 875747 w 2356338"/>
              <a:gd name="connsiteY6" fmla="*/ 140960 h 285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6338" h="2856024">
                <a:moveTo>
                  <a:pt x="1175287" y="0"/>
                </a:moveTo>
                <a:lnTo>
                  <a:pt x="1474827" y="140960"/>
                </a:lnTo>
                <a:lnTo>
                  <a:pt x="2356338" y="140960"/>
                </a:lnTo>
                <a:lnTo>
                  <a:pt x="2356338" y="2856024"/>
                </a:lnTo>
                <a:lnTo>
                  <a:pt x="0" y="2856024"/>
                </a:lnTo>
                <a:lnTo>
                  <a:pt x="0" y="140960"/>
                </a:lnTo>
                <a:lnTo>
                  <a:pt x="875747" y="14096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nSpc>
                <a:spcPct val="120000"/>
              </a:lnSpc>
            </a:pPr>
            <a:r>
              <a:rPr lang="en-US" altLang="zh-CN" dirty="0">
                <a:latin typeface="微软雅黑" pitchFamily="34" charset="-122"/>
                <a:ea typeface="微软雅黑" pitchFamily="34" charset="-122"/>
              </a:rPr>
              <a:t>     1</a:t>
            </a:r>
            <a:r>
              <a:rPr lang="zh-CN" altLang="en-US" dirty="0">
                <a:latin typeface="微软雅黑" pitchFamily="34" charset="-122"/>
                <a:ea typeface="微软雅黑" pitchFamily="34" charset="-122"/>
              </a:rPr>
              <a:t>、设备设施</a:t>
            </a:r>
            <a:endParaRPr lang="en-US" altLang="zh-CN" dirty="0">
              <a:latin typeface="微软雅黑" pitchFamily="34" charset="-122"/>
              <a:ea typeface="微软雅黑" pitchFamily="34" charset="-122"/>
            </a:endParaRPr>
          </a:p>
          <a:p>
            <a:pPr>
              <a:lnSpc>
                <a:spcPct val="120000"/>
              </a:lnSpc>
            </a:pPr>
            <a:r>
              <a:rPr lang="en-US" altLang="zh-CN" dirty="0">
                <a:latin typeface="微软雅黑" pitchFamily="34" charset="-122"/>
                <a:ea typeface="微软雅黑" pitchFamily="34" charset="-122"/>
              </a:rPr>
              <a:t>     2</a:t>
            </a:r>
            <a:r>
              <a:rPr lang="zh-CN" altLang="en-US" dirty="0">
                <a:latin typeface="微软雅黑" pitchFamily="34" charset="-122"/>
                <a:ea typeface="微软雅黑" pitchFamily="34" charset="-122"/>
              </a:rPr>
              <a:t>、安全</a:t>
            </a:r>
          </a:p>
          <a:p>
            <a:pPr>
              <a:lnSpc>
                <a:spcPct val="120000"/>
              </a:lnSpc>
            </a:pPr>
            <a:r>
              <a:rPr lang="en-US" altLang="zh-CN" dirty="0">
                <a:latin typeface="微软雅黑" pitchFamily="34" charset="-122"/>
                <a:ea typeface="微软雅黑" pitchFamily="34" charset="-122"/>
              </a:rPr>
              <a:t>     3</a:t>
            </a:r>
            <a:r>
              <a:rPr lang="zh-CN" altLang="en-US" dirty="0">
                <a:latin typeface="微软雅黑" pitchFamily="34" charset="-122"/>
                <a:ea typeface="微软雅黑" pitchFamily="34" charset="-122"/>
              </a:rPr>
              <a:t>、环境</a:t>
            </a:r>
          </a:p>
        </p:txBody>
      </p:sp>
      <p:sp>
        <p:nvSpPr>
          <p:cNvPr id="12" name="任意多边形 11"/>
          <p:cNvSpPr/>
          <p:nvPr/>
        </p:nvSpPr>
        <p:spPr>
          <a:xfrm>
            <a:off x="4951966" y="2988488"/>
            <a:ext cx="2356338" cy="1887518"/>
          </a:xfrm>
          <a:custGeom>
            <a:avLst/>
            <a:gdLst>
              <a:gd name="connsiteX0" fmla="*/ 1175287 w 2356338"/>
              <a:gd name="connsiteY0" fmla="*/ 0 h 2856024"/>
              <a:gd name="connsiteX1" fmla="*/ 1474827 w 2356338"/>
              <a:gd name="connsiteY1" fmla="*/ 140960 h 2856024"/>
              <a:gd name="connsiteX2" fmla="*/ 2356338 w 2356338"/>
              <a:gd name="connsiteY2" fmla="*/ 140960 h 2856024"/>
              <a:gd name="connsiteX3" fmla="*/ 2356338 w 2356338"/>
              <a:gd name="connsiteY3" fmla="*/ 2856024 h 2856024"/>
              <a:gd name="connsiteX4" fmla="*/ 0 w 2356338"/>
              <a:gd name="connsiteY4" fmla="*/ 2856024 h 2856024"/>
              <a:gd name="connsiteX5" fmla="*/ 0 w 2356338"/>
              <a:gd name="connsiteY5" fmla="*/ 140960 h 2856024"/>
              <a:gd name="connsiteX6" fmla="*/ 875747 w 2356338"/>
              <a:gd name="connsiteY6" fmla="*/ 140960 h 285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6338" h="2856024">
                <a:moveTo>
                  <a:pt x="1175287" y="0"/>
                </a:moveTo>
                <a:lnTo>
                  <a:pt x="1474827" y="140960"/>
                </a:lnTo>
                <a:lnTo>
                  <a:pt x="2356338" y="140960"/>
                </a:lnTo>
                <a:lnTo>
                  <a:pt x="2356338" y="2856024"/>
                </a:lnTo>
                <a:lnTo>
                  <a:pt x="0" y="2856024"/>
                </a:lnTo>
                <a:lnTo>
                  <a:pt x="0" y="140960"/>
                </a:lnTo>
                <a:lnTo>
                  <a:pt x="875747" y="14096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nSpc>
                <a:spcPct val="120000"/>
              </a:lnSpc>
            </a:pPr>
            <a:r>
              <a:rPr lang="en-US" altLang="zh-CN" dirty="0">
                <a:latin typeface="微软雅黑" pitchFamily="34" charset="-122"/>
                <a:ea typeface="微软雅黑" pitchFamily="34" charset="-122"/>
              </a:rPr>
              <a:t>     1</a:t>
            </a:r>
            <a:r>
              <a:rPr lang="zh-CN" altLang="en-US" dirty="0">
                <a:latin typeface="微软雅黑" pitchFamily="34" charset="-122"/>
                <a:ea typeface="微软雅黑" pitchFamily="34" charset="-122"/>
              </a:rPr>
              <a:t>、服装</a:t>
            </a:r>
            <a:r>
              <a:rPr lang="en-US" altLang="zh-CN" dirty="0">
                <a:latin typeface="微软雅黑" pitchFamily="34" charset="-122"/>
                <a:ea typeface="微软雅黑" pitchFamily="34" charset="-122"/>
              </a:rPr>
              <a:t>     </a:t>
            </a:r>
          </a:p>
          <a:p>
            <a:pPr>
              <a:lnSpc>
                <a:spcPct val="120000"/>
              </a:lnSpc>
            </a:pPr>
            <a:r>
              <a:rPr lang="en-US" altLang="zh-CN" dirty="0">
                <a:latin typeface="微软雅黑" pitchFamily="34" charset="-122"/>
                <a:ea typeface="微软雅黑" pitchFamily="34" charset="-122"/>
              </a:rPr>
              <a:t>     2</a:t>
            </a:r>
            <a:r>
              <a:rPr lang="zh-CN" altLang="en-US" dirty="0">
                <a:latin typeface="微软雅黑" pitchFamily="34" charset="-122"/>
                <a:ea typeface="微软雅黑" pitchFamily="34" charset="-122"/>
              </a:rPr>
              <a:t>、言行</a:t>
            </a:r>
            <a:r>
              <a:rPr lang="en-US" altLang="zh-CN" dirty="0">
                <a:latin typeface="微软雅黑" pitchFamily="34" charset="-122"/>
                <a:ea typeface="微软雅黑" pitchFamily="34" charset="-122"/>
              </a:rPr>
              <a:t>     </a:t>
            </a:r>
          </a:p>
          <a:p>
            <a:pPr>
              <a:lnSpc>
                <a:spcPct val="120000"/>
              </a:lnSpc>
            </a:pPr>
            <a:r>
              <a:rPr lang="en-US" altLang="zh-CN" dirty="0">
                <a:latin typeface="微软雅黑" pitchFamily="34" charset="-122"/>
                <a:ea typeface="微软雅黑" pitchFamily="34" charset="-122"/>
              </a:rPr>
              <a:t>     3</a:t>
            </a:r>
            <a:r>
              <a:rPr lang="zh-CN" altLang="en-US" dirty="0">
                <a:latin typeface="微软雅黑" pitchFamily="34" charset="-122"/>
                <a:ea typeface="微软雅黑" pitchFamily="34" charset="-122"/>
              </a:rPr>
              <a:t>、服务</a:t>
            </a:r>
          </a:p>
        </p:txBody>
      </p:sp>
      <p:sp>
        <p:nvSpPr>
          <p:cNvPr id="13" name="文本框 17"/>
          <p:cNvSpPr txBox="1"/>
          <p:nvPr/>
        </p:nvSpPr>
        <p:spPr>
          <a:xfrm>
            <a:off x="1691680" y="2502179"/>
            <a:ext cx="2356339" cy="400110"/>
          </a:xfrm>
          <a:prstGeom prst="rect">
            <a:avLst/>
          </a:prstGeom>
          <a:noFill/>
        </p:spPr>
        <p:txBody>
          <a:bodyPr wrap="square" rtlCol="0">
            <a:spAutoFit/>
          </a:bodyPr>
          <a:lstStyle/>
          <a:p>
            <a:pPr algn="ctr"/>
            <a:r>
              <a:rPr lang="zh-CN" altLang="en-US" sz="2000" dirty="0">
                <a:solidFill>
                  <a:srgbClr val="806D3E"/>
                </a:solidFill>
                <a:latin typeface="微软雅黑" pitchFamily="34" charset="-122"/>
                <a:ea typeface="微软雅黑" pitchFamily="34" charset="-122"/>
              </a:rPr>
              <a:t>硬环境</a:t>
            </a:r>
          </a:p>
        </p:txBody>
      </p:sp>
      <p:sp>
        <p:nvSpPr>
          <p:cNvPr id="14" name="文本框 18"/>
          <p:cNvSpPr txBox="1"/>
          <p:nvPr/>
        </p:nvSpPr>
        <p:spPr>
          <a:xfrm>
            <a:off x="4951964" y="2502180"/>
            <a:ext cx="2356339" cy="400110"/>
          </a:xfrm>
          <a:prstGeom prst="rect">
            <a:avLst/>
          </a:prstGeom>
          <a:noFill/>
        </p:spPr>
        <p:txBody>
          <a:bodyPr wrap="square" rtlCol="0">
            <a:spAutoFit/>
          </a:bodyPr>
          <a:lstStyle/>
          <a:p>
            <a:pPr algn="ctr"/>
            <a:r>
              <a:rPr lang="zh-CN" altLang="en-US" sz="2000" dirty="0">
                <a:solidFill>
                  <a:srgbClr val="806D3E"/>
                </a:solidFill>
                <a:latin typeface="微软雅黑" pitchFamily="34" charset="-122"/>
                <a:ea typeface="微软雅黑" pitchFamily="34" charset="-122"/>
              </a:rPr>
              <a:t>软环境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animBg="1"/>
      <p:bldP spid="10" grpId="0" animBg="1"/>
      <p:bldP spid="11" grpId="0" animBg="1"/>
      <p:bldP spid="12" grpId="0" animBg="1"/>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3.1 </a:t>
            </a:r>
            <a:r>
              <a:rPr lang="zh-CN" altLang="en-US" sz="2300" dirty="0">
                <a:latin typeface="+mn-ea"/>
              </a:rPr>
              <a:t>安防专题</a:t>
            </a:r>
            <a:r>
              <a:rPr lang="en-US" altLang="zh-CN" sz="2300" dirty="0">
                <a:latin typeface="+mn-ea"/>
              </a:rPr>
              <a:t>-</a:t>
            </a:r>
            <a:r>
              <a:rPr lang="zh-CN" altLang="en-US" sz="2300" dirty="0">
                <a:latin typeface="+mn-ea"/>
              </a:rPr>
              <a:t>停车管理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50</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583" y="1848205"/>
            <a:ext cx="3312367" cy="2304257"/>
          </a:xfrm>
          <a:prstGeom prst="rect">
            <a:avLst/>
          </a:prstGeom>
          <a:ln w="28575">
            <a:solidFill>
              <a:schemeClr val="bg1"/>
            </a:solidFill>
          </a:ln>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984" y="1848205"/>
            <a:ext cx="3249792" cy="2304257"/>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3.1 </a:t>
            </a:r>
            <a:r>
              <a:rPr lang="zh-CN" altLang="en-US" sz="2300" dirty="0">
                <a:latin typeface="+mn-ea"/>
              </a:rPr>
              <a:t>安防专题</a:t>
            </a:r>
            <a:r>
              <a:rPr lang="en-US" altLang="zh-CN" sz="2300" dirty="0">
                <a:latin typeface="+mn-ea"/>
              </a:rPr>
              <a:t>-</a:t>
            </a:r>
            <a:r>
              <a:rPr lang="zh-CN" altLang="en-US" sz="2300" dirty="0">
                <a:latin typeface="+mn-ea"/>
              </a:rPr>
              <a:t>减速带管理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51</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1" y="1851420"/>
            <a:ext cx="3169070"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3.1 </a:t>
            </a:r>
            <a:r>
              <a:rPr lang="zh-CN" altLang="en-US" sz="2300" dirty="0">
                <a:latin typeface="+mn-ea"/>
              </a:rPr>
              <a:t>安防专题</a:t>
            </a:r>
            <a:r>
              <a:rPr lang="en-US" altLang="zh-CN" sz="2300" dirty="0">
                <a:latin typeface="+mn-ea"/>
              </a:rPr>
              <a:t>-</a:t>
            </a:r>
            <a:r>
              <a:rPr lang="zh-CN" altLang="en-US" sz="2300" dirty="0">
                <a:latin typeface="+mn-ea"/>
              </a:rPr>
              <a:t>电梯大堂管理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52</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70501"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3.2 </a:t>
            </a:r>
            <a:r>
              <a:rPr lang="zh-CN" altLang="en-US" sz="2300" dirty="0">
                <a:latin typeface="+mn-ea"/>
              </a:rPr>
              <a:t>客服专题</a:t>
            </a:r>
            <a:r>
              <a:rPr lang="en-US" altLang="zh-CN" sz="2300" dirty="0">
                <a:latin typeface="+mn-ea"/>
              </a:rPr>
              <a:t>-</a:t>
            </a:r>
            <a:r>
              <a:rPr lang="zh-CN" altLang="en-US" sz="2300" dirty="0">
                <a:latin typeface="+mn-ea"/>
              </a:rPr>
              <a:t>公告栏管理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53</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1" y="1851420"/>
            <a:ext cx="3169070"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3.2 </a:t>
            </a:r>
            <a:r>
              <a:rPr lang="zh-CN" altLang="en-US" sz="2300" dirty="0">
                <a:latin typeface="+mn-ea"/>
              </a:rPr>
              <a:t>客服专题</a:t>
            </a:r>
            <a:r>
              <a:rPr lang="en-US" altLang="zh-CN" sz="2300" dirty="0">
                <a:latin typeface="+mn-ea"/>
              </a:rPr>
              <a:t>-</a:t>
            </a:r>
            <a:r>
              <a:rPr lang="zh-CN" altLang="en-US" sz="2300" dirty="0">
                <a:latin typeface="+mn-ea"/>
              </a:rPr>
              <a:t>横幅管理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54</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1" y="1851420"/>
            <a:ext cx="3169070"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3.2 </a:t>
            </a:r>
            <a:r>
              <a:rPr lang="zh-CN" altLang="en-US" sz="2300" dirty="0">
                <a:latin typeface="+mn-ea"/>
              </a:rPr>
              <a:t>客服专题</a:t>
            </a:r>
            <a:r>
              <a:rPr lang="en-US" altLang="zh-CN" sz="2300" dirty="0">
                <a:latin typeface="+mn-ea"/>
              </a:rPr>
              <a:t>-</a:t>
            </a:r>
            <a:r>
              <a:rPr lang="zh-CN" altLang="en-US" sz="2300" dirty="0">
                <a:latin typeface="+mn-ea"/>
              </a:rPr>
              <a:t>商业街管理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55</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64332"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3.2 </a:t>
            </a:r>
            <a:r>
              <a:rPr lang="zh-CN" altLang="en-US" sz="2300" dirty="0">
                <a:latin typeface="+mn-ea"/>
              </a:rPr>
              <a:t>客服专题</a:t>
            </a:r>
            <a:r>
              <a:rPr lang="en-US" altLang="zh-CN" sz="2300" dirty="0">
                <a:latin typeface="+mn-ea"/>
              </a:rPr>
              <a:t>-</a:t>
            </a:r>
            <a:r>
              <a:rPr lang="zh-CN" altLang="en-US" sz="2300" dirty="0">
                <a:latin typeface="+mn-ea"/>
              </a:rPr>
              <a:t>便便屋管理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56</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1878" y="1851420"/>
            <a:ext cx="3063686"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3.2 </a:t>
            </a:r>
            <a:r>
              <a:rPr lang="zh-CN" altLang="en-US" sz="2300" dirty="0">
                <a:latin typeface="+mn-ea"/>
              </a:rPr>
              <a:t>客服专题</a:t>
            </a:r>
            <a:r>
              <a:rPr lang="en-US" altLang="zh-CN" sz="2300" dirty="0">
                <a:latin typeface="+mn-ea"/>
              </a:rPr>
              <a:t>-</a:t>
            </a:r>
            <a:r>
              <a:rPr lang="zh-CN" altLang="en-US" sz="2300" dirty="0">
                <a:latin typeface="+mn-ea"/>
              </a:rPr>
              <a:t>天面管理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57</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71181"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3.3 </a:t>
            </a:r>
            <a:r>
              <a:rPr lang="zh-CN" altLang="en-US" sz="2300" dirty="0">
                <a:latin typeface="+mn-ea"/>
              </a:rPr>
              <a:t>环境专题</a:t>
            </a:r>
            <a:r>
              <a:rPr lang="en-US" altLang="zh-CN" sz="2300" dirty="0">
                <a:latin typeface="+mn-ea"/>
              </a:rPr>
              <a:t>-</a:t>
            </a:r>
            <a:r>
              <a:rPr lang="zh-CN" altLang="en-US" sz="2300" dirty="0">
                <a:latin typeface="+mn-ea"/>
              </a:rPr>
              <a:t>垃圾桶管理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58</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0751" y="1851420"/>
            <a:ext cx="3065940"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3.3 </a:t>
            </a:r>
            <a:r>
              <a:rPr lang="zh-CN" altLang="en-US" sz="2300" dirty="0">
                <a:latin typeface="+mn-ea"/>
              </a:rPr>
              <a:t>环境专题</a:t>
            </a:r>
            <a:r>
              <a:rPr lang="en-US" altLang="zh-CN" sz="2300" dirty="0">
                <a:latin typeface="+mn-ea"/>
              </a:rPr>
              <a:t>-</a:t>
            </a:r>
            <a:r>
              <a:rPr lang="zh-CN" altLang="en-US" sz="2300" dirty="0">
                <a:latin typeface="+mn-ea"/>
              </a:rPr>
              <a:t>水系管理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59</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5"/>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4997" y="1851420"/>
            <a:ext cx="3057447" cy="2304256"/>
          </a:xfrm>
          <a:prstGeom prst="rect">
            <a:avLst/>
          </a:prstGeom>
          <a:ln w="28575">
            <a:solidFill>
              <a:schemeClr val="bg1"/>
            </a:solidFill>
          </a:ln>
        </p:spPr>
      </p:pic>
      <p:sp>
        <p:nvSpPr>
          <p:cNvPr id="9" name="AutoShape 24"/>
          <p:cNvSpPr>
            <a:spLocks noChangeArrowheads="1"/>
          </p:cNvSpPr>
          <p:nvPr/>
        </p:nvSpPr>
        <p:spPr bwMode="auto">
          <a:xfrm>
            <a:off x="2407138" y="2511992"/>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1331640" y="3301490"/>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1" name="AutoShape 24"/>
          <p:cNvSpPr>
            <a:spLocks noChangeArrowheads="1"/>
          </p:cNvSpPr>
          <p:nvPr/>
        </p:nvSpPr>
        <p:spPr bwMode="auto">
          <a:xfrm flipV="1">
            <a:off x="3537089" y="3678575"/>
            <a:ext cx="340058" cy="250669"/>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576597" y="666674"/>
            <a:ext cx="3131532" cy="572464"/>
          </a:xfrm>
          <a:prstGeom prst="rect">
            <a:avLst/>
          </a:prstGeom>
          <a:noFill/>
        </p:spPr>
        <p:txBody>
          <a:bodyPr wrap="square" rtlCol="0">
            <a:spAutoFit/>
          </a:bodyPr>
          <a:lstStyle/>
          <a:p>
            <a:pPr>
              <a:lnSpc>
                <a:spcPct val="130000"/>
              </a:lnSpc>
            </a:pPr>
            <a:r>
              <a:rPr lang="en-US" altLang="zh-CN" sz="2400" dirty="0">
                <a:solidFill>
                  <a:schemeClr val="tx1">
                    <a:lumMod val="75000"/>
                    <a:lumOff val="25000"/>
                  </a:schemeClr>
                </a:solidFill>
                <a:latin typeface="+mn-ea"/>
              </a:rPr>
              <a:t>1.2 </a:t>
            </a:r>
            <a:r>
              <a:rPr lang="zh-CN" altLang="en-US" sz="2400" dirty="0">
                <a:solidFill>
                  <a:schemeClr val="tx1">
                    <a:lumMod val="75000"/>
                    <a:lumOff val="25000"/>
                  </a:schemeClr>
                </a:solidFill>
                <a:latin typeface="+mn-ea"/>
              </a:rPr>
              <a:t>现场管理的要求</a:t>
            </a:r>
          </a:p>
        </p:txBody>
      </p:sp>
      <p:pic>
        <p:nvPicPr>
          <p:cNvPr id="7" name="Picture 2" descr="F:\360云盘\漂亮羽箭.png"/>
          <p:cNvPicPr>
            <a:picLocks noChangeAspect="1" noChangeArrowheads="1"/>
          </p:cNvPicPr>
          <p:nvPr/>
        </p:nvPicPr>
        <p:blipFill>
          <a:blip r:embed="rId3" cstate="screen"/>
          <a:srcRect/>
          <a:stretch>
            <a:fillRect/>
          </a:stretch>
        </p:blipFill>
        <p:spPr bwMode="auto">
          <a:xfrm>
            <a:off x="360023" y="850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42244" y="1131590"/>
            <a:ext cx="6259513" cy="3447077"/>
          </a:xfrm>
          <a:prstGeom prst="rect">
            <a:avLst/>
          </a:prstGeom>
          <a:noFill/>
          <a:ln w="12700">
            <a:noFill/>
            <a:miter lim="800000"/>
            <a:headEnd type="none" w="sm" len="sm"/>
            <a:tailEnd type="none" w="sm" len="sm"/>
          </a:ln>
          <a:effectLst/>
        </p:spPr>
        <p:txBody>
          <a:bodyPr lIns="91420" tIns="45710" rIns="91420" bIns="45710">
            <a:spAutoFit/>
          </a:bodyPr>
          <a:lstStyle/>
          <a:p>
            <a:pPr marL="457200" indent="-457200" algn="l" eaLnBrk="0" hangingPunct="0">
              <a:lnSpc>
                <a:spcPct val="90000"/>
              </a:lnSpc>
              <a:spcBef>
                <a:spcPct val="50000"/>
              </a:spcBef>
              <a:buFontTx/>
              <a:buBlip>
                <a:blip r:embed="rId4"/>
              </a:buBlip>
            </a:pPr>
            <a:endParaRPr kumimoji="0" lang="en-US" altLang="zh-CN" sz="2000" dirty="0">
              <a:effectLst>
                <a:outerShdw blurRad="38100" dist="38100" dir="2700000" algn="tl">
                  <a:srgbClr val="C0C0C0"/>
                </a:outerShdw>
              </a:effectLst>
              <a:latin typeface="Times New Roman" pitchFamily="18" charset="0"/>
              <a:ea typeface="黑体" pitchFamily="2" charset="-122"/>
            </a:endParaRPr>
          </a:p>
          <a:p>
            <a:pPr marL="457200" indent="-457200" eaLnBrk="0" hangingPunct="0">
              <a:lnSpc>
                <a:spcPct val="150000"/>
              </a:lnSpc>
              <a:spcBef>
                <a:spcPct val="50000"/>
              </a:spcBef>
              <a:buClr>
                <a:srgbClr val="0070C0"/>
              </a:buClr>
              <a:buFont typeface="Wingdings" charset="2"/>
              <a:buChar char="Ø"/>
            </a:pPr>
            <a:r>
              <a:rPr lang="zh-CN" altLang="en-US" sz="2000" dirty="0">
                <a:latin typeface="+mn-ea"/>
              </a:rPr>
              <a:t>符合国家一级资质物业的管理标准</a:t>
            </a:r>
            <a:endParaRPr lang="en-US" altLang="zh-CN" sz="2000" dirty="0">
              <a:latin typeface="+mn-ea"/>
            </a:endParaRPr>
          </a:p>
          <a:p>
            <a:pPr marL="457200" indent="-457200" eaLnBrk="0" hangingPunct="0">
              <a:lnSpc>
                <a:spcPct val="150000"/>
              </a:lnSpc>
              <a:spcBef>
                <a:spcPct val="50000"/>
              </a:spcBef>
              <a:buClr>
                <a:srgbClr val="0070C0"/>
              </a:buClr>
              <a:buFont typeface="Wingdings" charset="2"/>
              <a:buChar char="Ø"/>
            </a:pPr>
            <a:r>
              <a:rPr lang="zh-CN" altLang="en-US" sz="2000" dirty="0">
                <a:latin typeface="+mn-ea"/>
              </a:rPr>
              <a:t>符合公司相关规定的标准</a:t>
            </a:r>
            <a:endParaRPr kumimoji="0" lang="zh-CN" altLang="en-US" sz="2000" dirty="0">
              <a:latin typeface="+mn-ea"/>
            </a:endParaRPr>
          </a:p>
          <a:p>
            <a:pPr marL="457200" indent="-457200" eaLnBrk="0" hangingPunct="0">
              <a:lnSpc>
                <a:spcPct val="150000"/>
              </a:lnSpc>
              <a:spcBef>
                <a:spcPct val="50000"/>
              </a:spcBef>
              <a:buClr>
                <a:srgbClr val="0070C0"/>
              </a:buClr>
              <a:buFont typeface="Wingdings" charset="2"/>
              <a:buChar char="Ø"/>
            </a:pPr>
            <a:r>
              <a:rPr lang="zh-CN" altLang="en-US" sz="2000" dirty="0">
                <a:latin typeface="+mn-ea"/>
              </a:rPr>
              <a:t>站在客户的角度评估我们的现场</a:t>
            </a:r>
            <a:endParaRPr kumimoji="0" lang="zh-CN" altLang="en-US" sz="2000" dirty="0">
              <a:latin typeface="+mn-ea"/>
            </a:endParaRPr>
          </a:p>
          <a:p>
            <a:pPr marL="457200" indent="-457200" eaLnBrk="0" hangingPunct="0">
              <a:lnSpc>
                <a:spcPct val="150000"/>
              </a:lnSpc>
              <a:spcBef>
                <a:spcPct val="50000"/>
              </a:spcBef>
              <a:buClr>
                <a:srgbClr val="0070C0"/>
              </a:buClr>
              <a:buFont typeface="Wingdings" charset="2"/>
              <a:buChar char="Ø"/>
            </a:pPr>
            <a:r>
              <a:rPr lang="zh-CN" altLang="en-US" sz="2000" dirty="0">
                <a:latin typeface="+mn-ea"/>
              </a:rPr>
              <a:t>丰富的学识</a:t>
            </a:r>
            <a:r>
              <a:rPr lang="en-US" altLang="zh-CN" sz="2000" dirty="0">
                <a:latin typeface="+mn-ea"/>
              </a:rPr>
              <a:t>,</a:t>
            </a:r>
            <a:r>
              <a:rPr lang="zh-CN" altLang="en-US" sz="2000" dirty="0">
                <a:latin typeface="+mn-ea"/>
              </a:rPr>
              <a:t>经验以及快速正确的决策和执行力</a:t>
            </a:r>
            <a:endParaRPr kumimoji="0" lang="en-US" altLang="zh-CN" sz="2000" dirty="0">
              <a:latin typeface="+mn-ea"/>
            </a:endParaRPr>
          </a:p>
          <a:p>
            <a:pPr marL="457200" indent="-457200" eaLnBrk="0" hangingPunct="0">
              <a:lnSpc>
                <a:spcPct val="150000"/>
              </a:lnSpc>
              <a:spcBef>
                <a:spcPct val="50000"/>
              </a:spcBef>
              <a:buClr>
                <a:srgbClr val="0070C0"/>
              </a:buClr>
              <a:buFont typeface="Wingdings" charset="2"/>
              <a:buChar char="Ø"/>
            </a:pPr>
            <a:r>
              <a:rPr lang="zh-CN" altLang="en-US" sz="2000" dirty="0">
                <a:latin typeface="+mn-ea"/>
              </a:rPr>
              <a:t>客户满意是现场管理的最终目的</a:t>
            </a:r>
          </a:p>
        </p:txBody>
      </p:sp>
      <p:sp>
        <p:nvSpPr>
          <p:cNvPr id="2" name="灯片编号占位符 1"/>
          <p:cNvSpPr>
            <a:spLocks noGrp="1"/>
          </p:cNvSpPr>
          <p:nvPr>
            <p:ph type="sldNum" sz="quarter" idx="4"/>
          </p:nvPr>
        </p:nvSpPr>
        <p:spPr/>
        <p:txBody>
          <a:bodyPr/>
          <a:lstStyle/>
          <a:p>
            <a:fld id="{697BB849-869D-4E57-A588-78AE02A7E5FB}" type="slidenum">
              <a:rPr lang="en-US" altLang="zh-CN" smtClean="0"/>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3.3 </a:t>
            </a:r>
            <a:r>
              <a:rPr lang="zh-CN" altLang="en-US" sz="2300" dirty="0">
                <a:latin typeface="+mn-ea"/>
              </a:rPr>
              <a:t>环境专题</a:t>
            </a:r>
            <a:r>
              <a:rPr lang="en-US" altLang="zh-CN" sz="2300" dirty="0">
                <a:latin typeface="+mn-ea"/>
              </a:rPr>
              <a:t>-</a:t>
            </a:r>
            <a:r>
              <a:rPr lang="zh-CN" altLang="en-US" sz="2300" dirty="0">
                <a:latin typeface="+mn-ea"/>
              </a:rPr>
              <a:t>人行道管理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60</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3951" y="1851420"/>
            <a:ext cx="3059539"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3.3 </a:t>
            </a:r>
            <a:r>
              <a:rPr lang="zh-CN" altLang="en-US" sz="2300" dirty="0">
                <a:latin typeface="+mn-ea"/>
              </a:rPr>
              <a:t>环境专题</a:t>
            </a:r>
            <a:r>
              <a:rPr lang="en-US" altLang="zh-CN" sz="2300" dirty="0">
                <a:latin typeface="+mn-ea"/>
              </a:rPr>
              <a:t>-</a:t>
            </a:r>
            <a:r>
              <a:rPr lang="zh-CN" altLang="en-US" sz="2300" dirty="0">
                <a:latin typeface="+mn-ea"/>
              </a:rPr>
              <a:t>游乐场管理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61</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72271"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3.3 </a:t>
            </a:r>
            <a:r>
              <a:rPr lang="zh-CN" altLang="en-US" sz="2300" dirty="0">
                <a:latin typeface="+mn-ea"/>
              </a:rPr>
              <a:t>环境专题</a:t>
            </a:r>
            <a:r>
              <a:rPr lang="en-US" altLang="zh-CN" sz="2300" dirty="0">
                <a:latin typeface="+mn-ea"/>
              </a:rPr>
              <a:t>-</a:t>
            </a:r>
            <a:r>
              <a:rPr lang="zh-CN" altLang="en-US" sz="2300" dirty="0">
                <a:latin typeface="+mn-ea"/>
              </a:rPr>
              <a:t>挡土砖管理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62</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64833"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3.4 </a:t>
            </a:r>
            <a:r>
              <a:rPr lang="zh-CN" altLang="en-US" sz="2300" dirty="0">
                <a:latin typeface="+mn-ea"/>
              </a:rPr>
              <a:t>工程专题</a:t>
            </a:r>
            <a:r>
              <a:rPr lang="en-US" altLang="zh-CN" sz="2300" dirty="0">
                <a:latin typeface="+mn-ea"/>
              </a:rPr>
              <a:t>-</a:t>
            </a:r>
            <a:r>
              <a:rPr lang="zh-CN" altLang="en-US" sz="2300" dirty="0">
                <a:latin typeface="+mn-ea"/>
              </a:rPr>
              <a:t>外围栏杆管理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63</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6108" y="1851420"/>
            <a:ext cx="3055225"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3.4 </a:t>
            </a:r>
            <a:r>
              <a:rPr lang="zh-CN" altLang="en-US" sz="2300" dirty="0">
                <a:latin typeface="+mn-ea"/>
              </a:rPr>
              <a:t>工程专题</a:t>
            </a:r>
            <a:r>
              <a:rPr lang="en-US" altLang="zh-CN" sz="2300" dirty="0">
                <a:latin typeface="+mn-ea"/>
              </a:rPr>
              <a:t>-</a:t>
            </a:r>
            <a:r>
              <a:rPr lang="zh-CN" altLang="en-US" sz="2300" dirty="0">
                <a:latin typeface="+mn-ea"/>
              </a:rPr>
              <a:t>电梯管理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64</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69071"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3.4 </a:t>
            </a:r>
            <a:r>
              <a:rPr lang="zh-CN" altLang="en-US" sz="2300" dirty="0">
                <a:latin typeface="+mn-ea"/>
              </a:rPr>
              <a:t>工程专题</a:t>
            </a:r>
            <a:r>
              <a:rPr lang="en-US" altLang="zh-CN" sz="2300" dirty="0">
                <a:latin typeface="+mn-ea"/>
              </a:rPr>
              <a:t>-</a:t>
            </a:r>
            <a:r>
              <a:rPr lang="zh-CN" altLang="en-US" sz="2300" dirty="0">
                <a:latin typeface="+mn-ea"/>
              </a:rPr>
              <a:t>消防管理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65</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77" y="1851420"/>
            <a:ext cx="3212537"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0" y="1851420"/>
            <a:ext cx="3107288" cy="2304256"/>
          </a:xfrm>
          <a:prstGeom prst="rect">
            <a:avLst/>
          </a:prstGeom>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3.4 </a:t>
            </a:r>
            <a:r>
              <a:rPr lang="zh-CN" altLang="en-US" sz="2300" dirty="0">
                <a:latin typeface="+mn-ea"/>
              </a:rPr>
              <a:t>工程专题</a:t>
            </a:r>
            <a:r>
              <a:rPr lang="en-US" altLang="zh-CN" sz="2300" dirty="0">
                <a:latin typeface="+mn-ea"/>
              </a:rPr>
              <a:t>-</a:t>
            </a:r>
            <a:r>
              <a:rPr lang="zh-CN" altLang="en-US" sz="2300" dirty="0">
                <a:latin typeface="+mn-ea"/>
              </a:rPr>
              <a:t>制度上墙管理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66</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851420"/>
            <a:ext cx="3175943" cy="2301042"/>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424" y="1851420"/>
            <a:ext cx="3180000" cy="2304256"/>
          </a:xfrm>
          <a:prstGeom prst="rect">
            <a:avLst/>
          </a:prstGeom>
          <a:ln w="28575">
            <a:solidFill>
              <a:schemeClr val="bg1"/>
            </a:solidFill>
          </a:ln>
        </p:spPr>
      </p:pic>
      <p:sp>
        <p:nvSpPr>
          <p:cNvPr id="9" name="AutoShape 24"/>
          <p:cNvSpPr>
            <a:spLocks noChangeArrowheads="1"/>
          </p:cNvSpPr>
          <p:nvPr/>
        </p:nvSpPr>
        <p:spPr bwMode="auto">
          <a:xfrm>
            <a:off x="1616793" y="3265792"/>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2312768" y="2536837"/>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1" name="AutoShape 24"/>
          <p:cNvSpPr>
            <a:spLocks noChangeArrowheads="1"/>
          </p:cNvSpPr>
          <p:nvPr/>
        </p:nvSpPr>
        <p:spPr bwMode="auto">
          <a:xfrm>
            <a:off x="3023359" y="3174838"/>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3.4 </a:t>
            </a:r>
            <a:r>
              <a:rPr lang="zh-CN" altLang="en-US" sz="2300" dirty="0">
                <a:latin typeface="+mn-ea"/>
              </a:rPr>
              <a:t>工程专题</a:t>
            </a:r>
            <a:r>
              <a:rPr lang="en-US" altLang="zh-CN" sz="2300" dirty="0">
                <a:latin typeface="+mn-ea"/>
              </a:rPr>
              <a:t>-</a:t>
            </a:r>
            <a:r>
              <a:rPr lang="zh-CN" altLang="en-US" sz="2300" dirty="0">
                <a:latin typeface="+mn-ea"/>
              </a:rPr>
              <a:t>设备房管理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67</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848206"/>
            <a:ext cx="3209945"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1" y="1851420"/>
            <a:ext cx="3120631" cy="2304256"/>
          </a:xfrm>
          <a:prstGeom prst="rect">
            <a:avLst/>
          </a:prstGeom>
          <a:ln w="28575">
            <a:solidFill>
              <a:schemeClr val="bg1"/>
            </a:solidFill>
          </a:ln>
        </p:spPr>
      </p:pic>
      <p:sp>
        <p:nvSpPr>
          <p:cNvPr id="9" name="AutoShape 24"/>
          <p:cNvSpPr>
            <a:spLocks noChangeArrowheads="1"/>
          </p:cNvSpPr>
          <p:nvPr/>
        </p:nvSpPr>
        <p:spPr bwMode="auto">
          <a:xfrm>
            <a:off x="1547664" y="3490653"/>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2243639" y="2761698"/>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04073"/>
          </a:xfrm>
          <a:prstGeom prst="rect">
            <a:avLst/>
          </a:prstGeom>
          <a:noFill/>
        </p:spPr>
        <p:txBody>
          <a:bodyPr wrap="square" lIns="87908" tIns="43954" rIns="87908" bIns="43954" rtlCol="0">
            <a:spAutoFit/>
          </a:bodyPr>
          <a:lstStyle/>
          <a:p>
            <a:pPr>
              <a:lnSpc>
                <a:spcPct val="130000"/>
              </a:lnSpc>
            </a:pPr>
            <a:r>
              <a:rPr lang="en-US" altLang="zh-CN" sz="2300" dirty="0">
                <a:latin typeface="+mn-ea"/>
              </a:rPr>
              <a:t>3.5 </a:t>
            </a:r>
            <a:r>
              <a:rPr lang="zh-CN" altLang="en-US" sz="2300" dirty="0">
                <a:latin typeface="+mn-ea"/>
              </a:rPr>
              <a:t>案场专题</a:t>
            </a:r>
            <a:r>
              <a:rPr lang="en-US" altLang="zh-CN" sz="2300" dirty="0">
                <a:latin typeface="+mn-ea"/>
              </a:rPr>
              <a:t>-</a:t>
            </a:r>
            <a:r>
              <a:rPr lang="zh-CN" altLang="en-US" sz="2300" dirty="0">
                <a:latin typeface="+mn-ea"/>
              </a:rPr>
              <a:t>室外展示区管理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68</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60" y="1848206"/>
            <a:ext cx="3104768"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21" y="1848206"/>
            <a:ext cx="3120631" cy="2304256"/>
          </a:xfrm>
          <a:prstGeom prst="rect">
            <a:avLst/>
          </a:prstGeom>
          <a:ln w="28575">
            <a:solidFill>
              <a:schemeClr val="bg1"/>
            </a:solidFill>
          </a:ln>
        </p:spPr>
      </p:pic>
      <p:sp>
        <p:nvSpPr>
          <p:cNvPr id="9" name="AutoShape 24"/>
          <p:cNvSpPr>
            <a:spLocks noChangeArrowheads="1"/>
          </p:cNvSpPr>
          <p:nvPr/>
        </p:nvSpPr>
        <p:spPr bwMode="auto">
          <a:xfrm>
            <a:off x="1356175" y="3042907"/>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2728347" y="2623434"/>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3.5 </a:t>
            </a:r>
            <a:r>
              <a:rPr lang="zh-CN" altLang="en-US" sz="2300" dirty="0">
                <a:latin typeface="+mn-ea"/>
              </a:rPr>
              <a:t>案场专题</a:t>
            </a:r>
            <a:r>
              <a:rPr lang="en-US" altLang="zh-CN" sz="2300" dirty="0">
                <a:latin typeface="+mn-ea"/>
              </a:rPr>
              <a:t>-</a:t>
            </a:r>
            <a:r>
              <a:rPr lang="zh-CN" altLang="en-US" sz="2300" dirty="0">
                <a:latin typeface="+mn-ea"/>
              </a:rPr>
              <a:t>空置房管理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69</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851420"/>
            <a:ext cx="3209945" cy="2304255"/>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156" y="1851420"/>
            <a:ext cx="3096260" cy="2304256"/>
          </a:xfrm>
          <a:prstGeom prst="rect">
            <a:avLst/>
          </a:prstGeom>
          <a:ln w="28575">
            <a:solidFill>
              <a:schemeClr val="bg1"/>
            </a:solidFill>
          </a:ln>
        </p:spPr>
      </p:pic>
      <p:sp>
        <p:nvSpPr>
          <p:cNvPr id="9" name="AutoShape 24"/>
          <p:cNvSpPr>
            <a:spLocks noChangeArrowheads="1"/>
          </p:cNvSpPr>
          <p:nvPr/>
        </p:nvSpPr>
        <p:spPr bwMode="auto">
          <a:xfrm>
            <a:off x="755576" y="3379210"/>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1259632" y="2730346"/>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2051720" y="1131590"/>
            <a:ext cx="6259513" cy="3447077"/>
          </a:xfrm>
          <a:prstGeom prst="rect">
            <a:avLst/>
          </a:prstGeom>
          <a:noFill/>
          <a:ln w="12700">
            <a:noFill/>
            <a:miter lim="800000"/>
            <a:headEnd type="none" w="sm" len="sm"/>
            <a:tailEnd type="none" w="sm" len="sm"/>
          </a:ln>
          <a:effectLst/>
        </p:spPr>
        <p:txBody>
          <a:bodyPr lIns="91420" tIns="45710" rIns="91420" bIns="45710">
            <a:spAutoFit/>
          </a:bodyPr>
          <a:lstStyle/>
          <a:p>
            <a:pPr marL="457200" indent="-457200" algn="l" eaLnBrk="0" hangingPunct="0">
              <a:lnSpc>
                <a:spcPct val="90000"/>
              </a:lnSpc>
              <a:spcBef>
                <a:spcPct val="50000"/>
              </a:spcBef>
              <a:buFontTx/>
              <a:buBlip>
                <a:blip r:embed="rId3"/>
              </a:buBlip>
            </a:pPr>
            <a:endParaRPr kumimoji="0" lang="en-US" altLang="zh-CN" sz="2000" dirty="0">
              <a:effectLst>
                <a:outerShdw blurRad="38100" dist="38100" dir="2700000" algn="tl">
                  <a:srgbClr val="C0C0C0"/>
                </a:outerShdw>
              </a:effectLst>
              <a:latin typeface="Times New Roman" pitchFamily="18" charset="0"/>
              <a:ea typeface="黑体" pitchFamily="2" charset="-122"/>
            </a:endParaRPr>
          </a:p>
          <a:p>
            <a:pPr marL="457200" indent="-457200" algn="l" eaLnBrk="0" hangingPunct="0">
              <a:lnSpc>
                <a:spcPct val="150000"/>
              </a:lnSpc>
              <a:spcBef>
                <a:spcPct val="50000"/>
              </a:spcBef>
              <a:buClr>
                <a:srgbClr val="0070C0"/>
              </a:buClr>
              <a:buFont typeface="Wingdings" charset="2"/>
              <a:buChar char="Ø"/>
            </a:pPr>
            <a:r>
              <a:rPr kumimoji="0" lang="zh-CN" altLang="en-US" sz="2000" dirty="0">
                <a:latin typeface="+mn-ea"/>
              </a:rPr>
              <a:t>每次检查总会有问题</a:t>
            </a:r>
          </a:p>
          <a:p>
            <a:pPr marL="457200" indent="-457200" algn="l" eaLnBrk="0" hangingPunct="0">
              <a:lnSpc>
                <a:spcPct val="150000"/>
              </a:lnSpc>
              <a:spcBef>
                <a:spcPct val="50000"/>
              </a:spcBef>
              <a:buClr>
                <a:srgbClr val="0070C0"/>
              </a:buClr>
              <a:buFont typeface="Wingdings" charset="2"/>
              <a:buChar char="Ø"/>
            </a:pPr>
            <a:r>
              <a:rPr kumimoji="0" lang="zh-CN" altLang="en-US" sz="2000" dirty="0">
                <a:latin typeface="+mn-ea"/>
              </a:rPr>
              <a:t>员工总是不能按要求做到位</a:t>
            </a:r>
          </a:p>
          <a:p>
            <a:pPr marL="457200" indent="-457200" algn="l" eaLnBrk="0" hangingPunct="0">
              <a:lnSpc>
                <a:spcPct val="150000"/>
              </a:lnSpc>
              <a:spcBef>
                <a:spcPct val="50000"/>
              </a:spcBef>
              <a:buClr>
                <a:srgbClr val="0070C0"/>
              </a:buClr>
              <a:buFont typeface="Wingdings" charset="2"/>
              <a:buChar char="Ø"/>
            </a:pPr>
            <a:r>
              <a:rPr kumimoji="0" lang="zh-CN" altLang="en-US" sz="2000" dirty="0">
                <a:latin typeface="+mn-ea"/>
              </a:rPr>
              <a:t>要提高现场管理就要花钱</a:t>
            </a:r>
            <a:endParaRPr kumimoji="0" lang="en-US" altLang="zh-CN" sz="2000" dirty="0">
              <a:latin typeface="+mn-ea"/>
            </a:endParaRPr>
          </a:p>
          <a:p>
            <a:pPr marL="457200" indent="-457200" algn="l" eaLnBrk="0" hangingPunct="0">
              <a:lnSpc>
                <a:spcPct val="150000"/>
              </a:lnSpc>
              <a:spcBef>
                <a:spcPct val="50000"/>
              </a:spcBef>
              <a:buClr>
                <a:srgbClr val="0070C0"/>
              </a:buClr>
              <a:buFont typeface="Wingdings" charset="2"/>
              <a:buChar char="Ø"/>
            </a:pPr>
            <a:r>
              <a:rPr lang="zh-CN" altLang="en-US" sz="2000" dirty="0">
                <a:latin typeface="+mn-ea"/>
              </a:rPr>
              <a:t>还没移交所以不用管</a:t>
            </a:r>
            <a:endParaRPr kumimoji="0" lang="zh-CN" altLang="en-US" sz="2000" dirty="0">
              <a:latin typeface="+mn-ea"/>
            </a:endParaRPr>
          </a:p>
          <a:p>
            <a:pPr marL="457200" indent="-457200" algn="l" eaLnBrk="0" hangingPunct="0">
              <a:lnSpc>
                <a:spcPct val="150000"/>
              </a:lnSpc>
              <a:spcBef>
                <a:spcPct val="50000"/>
              </a:spcBef>
              <a:buClr>
                <a:srgbClr val="0070C0"/>
              </a:buClr>
              <a:buFont typeface="Wingdings" charset="2"/>
              <a:buChar char="Ø"/>
            </a:pPr>
            <a:r>
              <a:rPr kumimoji="0" lang="zh-CN" altLang="en-US" sz="2000" dirty="0">
                <a:latin typeface="+mn-ea"/>
              </a:rPr>
              <a:t>所有的现场问题都是由一线的员工造成的</a:t>
            </a:r>
          </a:p>
        </p:txBody>
      </p:sp>
      <p:sp>
        <p:nvSpPr>
          <p:cNvPr id="12" name="TextBox 4"/>
          <p:cNvSpPr txBox="1"/>
          <p:nvPr/>
        </p:nvSpPr>
        <p:spPr>
          <a:xfrm>
            <a:off x="576596" y="666674"/>
            <a:ext cx="4355443" cy="572464"/>
          </a:xfrm>
          <a:prstGeom prst="rect">
            <a:avLst/>
          </a:prstGeom>
          <a:noFill/>
        </p:spPr>
        <p:txBody>
          <a:bodyPr wrap="square" rtlCol="0">
            <a:spAutoFit/>
          </a:bodyPr>
          <a:lstStyle/>
          <a:p>
            <a:pPr>
              <a:lnSpc>
                <a:spcPct val="130000"/>
              </a:lnSpc>
            </a:pPr>
            <a:r>
              <a:rPr lang="en-US" altLang="zh-CN" sz="2400" dirty="0">
                <a:solidFill>
                  <a:schemeClr val="tx1">
                    <a:lumMod val="75000"/>
                    <a:lumOff val="25000"/>
                  </a:schemeClr>
                </a:solidFill>
                <a:latin typeface="+mn-ea"/>
              </a:rPr>
              <a:t>1.3 </a:t>
            </a:r>
            <a:r>
              <a:rPr lang="zh-CN" altLang="en-US" sz="2400" dirty="0">
                <a:solidFill>
                  <a:schemeClr val="tx1">
                    <a:lumMod val="75000"/>
                    <a:lumOff val="25000"/>
                  </a:schemeClr>
                </a:solidFill>
                <a:latin typeface="+mn-ea"/>
              </a:rPr>
              <a:t>现场管理的困惑和误区</a:t>
            </a:r>
          </a:p>
        </p:txBody>
      </p:sp>
      <p:pic>
        <p:nvPicPr>
          <p:cNvPr id="13" name="Picture 2" descr="F:\360云盘\漂亮羽箭.png"/>
          <p:cNvPicPr>
            <a:picLocks noChangeAspect="1" noChangeArrowheads="1"/>
          </p:cNvPicPr>
          <p:nvPr/>
        </p:nvPicPr>
        <p:blipFill>
          <a:blip r:embed="rId4" cstate="screen"/>
          <a:srcRect/>
          <a:stretch>
            <a:fillRect/>
          </a:stretch>
        </p:blipFill>
        <p:spPr bwMode="auto">
          <a:xfrm>
            <a:off x="360023" y="850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to="" calcmode="lin" valueType="num">
                                      <p:cBhvr>
                                        <p:cTn id="7" dur="1" fill="hold"/>
                                        <p:tgtEl>
                                          <p:spTgt spid="11">
                                            <p:txEl>
                                              <p:pRg st="1" end="1"/>
                                            </p:txEl>
                                          </p:spTgt>
                                        </p:tgtEl>
                                      </p:cBhvr>
                                    </p:anim>
                                  </p:childTnLst>
                                </p:cTn>
                              </p:par>
                              <p:par>
                                <p:cTn id="8" presetID="24"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 to="" calcmode="lin" valueType="num">
                                      <p:cBhvr>
                                        <p:cTn id="10" dur="1" fill="hold"/>
                                        <p:tgtEl>
                                          <p:spTgt spid="11">
                                            <p:txEl>
                                              <p:pRg st="2" end="2"/>
                                            </p:txEl>
                                          </p:spTgt>
                                        </p:tgtEl>
                                      </p:cBhvr>
                                    </p:anim>
                                  </p:childTnLst>
                                </p:cTn>
                              </p:par>
                              <p:par>
                                <p:cTn id="11" presetID="24"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 to="" calcmode="lin" valueType="num">
                                      <p:cBhvr>
                                        <p:cTn id="13" dur="1" fill="hold"/>
                                        <p:tgtEl>
                                          <p:spTgt spid="11">
                                            <p:txEl>
                                              <p:pRg st="3" end="3"/>
                                            </p:txEl>
                                          </p:spTgt>
                                        </p:tgtEl>
                                      </p:cBhvr>
                                    </p:anim>
                                  </p:childTnLst>
                                </p:cTn>
                              </p:par>
                              <p:par>
                                <p:cTn id="14" presetID="24"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 to="" calcmode="lin" valueType="num">
                                      <p:cBhvr>
                                        <p:cTn id="16" dur="1" fill="hold"/>
                                        <p:tgtEl>
                                          <p:spTgt spid="11">
                                            <p:txEl>
                                              <p:pRg st="4" end="4"/>
                                            </p:txEl>
                                          </p:spTgt>
                                        </p:tgtEl>
                                      </p:cBhvr>
                                    </p:anim>
                                  </p:childTnLst>
                                </p:cTn>
                              </p:par>
                              <p:par>
                                <p:cTn id="17" presetID="24"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to="" calcmode="lin" valueType="num">
                                      <p:cBhvr>
                                        <p:cTn id="19" dur="1" fill="hold"/>
                                        <p:tgtEl>
                                          <p:spTgt spid="11">
                                            <p:txEl>
                                              <p:pRg st="5" end="5"/>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3.5 </a:t>
            </a:r>
            <a:r>
              <a:rPr lang="zh-CN" altLang="en-US" sz="2300" dirty="0">
                <a:latin typeface="+mn-ea"/>
              </a:rPr>
              <a:t>案场专题</a:t>
            </a:r>
            <a:r>
              <a:rPr lang="en-US" altLang="zh-CN" sz="2300" dirty="0">
                <a:latin typeface="+mn-ea"/>
              </a:rPr>
              <a:t>-</a:t>
            </a:r>
            <a:r>
              <a:rPr lang="zh-CN" altLang="en-US" sz="2300" dirty="0">
                <a:latin typeface="+mn-ea"/>
              </a:rPr>
              <a:t>吧台管理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70</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848206"/>
            <a:ext cx="3312368"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851420"/>
            <a:ext cx="3384376" cy="2304256"/>
          </a:xfrm>
          <a:prstGeom prst="rect">
            <a:avLst/>
          </a:prstGeom>
          <a:ln w="28575">
            <a:solidFill>
              <a:schemeClr val="bg1"/>
            </a:solidFill>
          </a:ln>
        </p:spPr>
      </p:pic>
      <p:sp>
        <p:nvSpPr>
          <p:cNvPr id="9" name="AutoShape 24"/>
          <p:cNvSpPr>
            <a:spLocks noChangeArrowheads="1"/>
          </p:cNvSpPr>
          <p:nvPr/>
        </p:nvSpPr>
        <p:spPr bwMode="auto">
          <a:xfrm>
            <a:off x="827584" y="2067694"/>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2898376" y="2785097"/>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3.5 </a:t>
            </a:r>
            <a:r>
              <a:rPr lang="zh-CN" altLang="en-US" sz="2300" dirty="0">
                <a:latin typeface="+mn-ea"/>
              </a:rPr>
              <a:t>案场专题</a:t>
            </a:r>
            <a:r>
              <a:rPr lang="en-US" altLang="zh-CN" sz="2300" dirty="0">
                <a:latin typeface="+mn-ea"/>
              </a:rPr>
              <a:t>-</a:t>
            </a:r>
            <a:r>
              <a:rPr lang="zh-CN" altLang="en-US" sz="2300" dirty="0">
                <a:latin typeface="+mn-ea"/>
              </a:rPr>
              <a:t>电源开关管理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71</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859082"/>
            <a:ext cx="3209945" cy="2282504"/>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156" y="1851420"/>
            <a:ext cx="3168268" cy="2304256"/>
          </a:xfrm>
          <a:prstGeom prst="rect">
            <a:avLst/>
          </a:prstGeom>
          <a:ln w="28575">
            <a:solidFill>
              <a:schemeClr val="bg1"/>
            </a:solidFill>
          </a:ln>
        </p:spPr>
      </p:pic>
      <p:sp>
        <p:nvSpPr>
          <p:cNvPr id="9" name="AutoShape 24"/>
          <p:cNvSpPr>
            <a:spLocks noChangeArrowheads="1"/>
          </p:cNvSpPr>
          <p:nvPr/>
        </p:nvSpPr>
        <p:spPr bwMode="auto">
          <a:xfrm>
            <a:off x="1993630" y="3795885"/>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3.5 </a:t>
            </a:r>
            <a:r>
              <a:rPr lang="zh-CN" altLang="en-US" sz="2300" dirty="0">
                <a:latin typeface="+mn-ea"/>
              </a:rPr>
              <a:t>案场专题</a:t>
            </a:r>
            <a:r>
              <a:rPr lang="en-US" altLang="zh-CN" sz="2300" dirty="0">
                <a:latin typeface="+mn-ea"/>
              </a:rPr>
              <a:t>-</a:t>
            </a:r>
            <a:r>
              <a:rPr lang="zh-CN" altLang="en-US" sz="2300" dirty="0">
                <a:latin typeface="+mn-ea"/>
              </a:rPr>
              <a:t>床铺管理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72</a:t>
            </a:fld>
            <a:endParaRPr lang="en-US" dirty="0"/>
          </a:p>
        </p:txBody>
      </p:sp>
      <p:sp>
        <p:nvSpPr>
          <p:cNvPr id="19" name="Rectangle 17"/>
          <p:cNvSpPr/>
          <p:nvPr/>
        </p:nvSpPr>
        <p:spPr bwMode="auto">
          <a:xfrm>
            <a:off x="358984" y="1275606"/>
            <a:ext cx="8327817" cy="345588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4" name="文本框 8"/>
          <p:cNvSpPr txBox="1"/>
          <p:nvPr/>
        </p:nvSpPr>
        <p:spPr>
          <a:xfrm>
            <a:off x="4207902" y="2734877"/>
            <a:ext cx="652130" cy="530915"/>
          </a:xfrm>
          <a:prstGeom prst="rect">
            <a:avLst/>
          </a:prstGeom>
          <a:noFill/>
        </p:spPr>
        <p:txBody>
          <a:bodyPr wrap="square" lIns="68580" tIns="34290" rIns="68580" bIns="34290" rtlCol="0">
            <a:spAutoFit/>
          </a:bodyPr>
          <a:lstStyle/>
          <a:p>
            <a:r>
              <a:rPr lang="en-US" altLang="zh-CN" sz="3000" b="1" dirty="0">
                <a:solidFill>
                  <a:schemeClr val="bg1"/>
                </a:solidFill>
                <a:latin typeface="+mn-ea"/>
              </a:rPr>
              <a:t>VS</a:t>
            </a:r>
            <a:endParaRPr lang="zh-CN" altLang="en-US" sz="3000" b="1" dirty="0">
              <a:solidFill>
                <a:schemeClr val="bg1"/>
              </a:solidFill>
              <a:latin typeface="+mn-ea"/>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48206"/>
            <a:ext cx="3096344" cy="2304256"/>
          </a:xfrm>
          <a:prstGeom prst="rect">
            <a:avLst/>
          </a:prstGeom>
          <a:ln w="28575">
            <a:solidFill>
              <a:schemeClr val="bg1"/>
            </a:solidFill>
          </a:ln>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156" y="1851420"/>
            <a:ext cx="3096259" cy="2304256"/>
          </a:xfrm>
          <a:prstGeom prst="rect">
            <a:avLst/>
          </a:prstGeom>
          <a:ln w="28575">
            <a:solidFill>
              <a:schemeClr val="bg1"/>
            </a:solidFill>
          </a:ln>
        </p:spPr>
      </p:pic>
      <p:sp>
        <p:nvSpPr>
          <p:cNvPr id="9" name="AutoShape 24"/>
          <p:cNvSpPr>
            <a:spLocks noChangeArrowheads="1"/>
          </p:cNvSpPr>
          <p:nvPr/>
        </p:nvSpPr>
        <p:spPr bwMode="auto">
          <a:xfrm>
            <a:off x="1475656" y="2733160"/>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
        <p:nvSpPr>
          <p:cNvPr id="10" name="AutoShape 24"/>
          <p:cNvSpPr>
            <a:spLocks noChangeArrowheads="1"/>
          </p:cNvSpPr>
          <p:nvPr/>
        </p:nvSpPr>
        <p:spPr bwMode="auto">
          <a:xfrm>
            <a:off x="2583697" y="2654689"/>
            <a:ext cx="340058" cy="222885"/>
          </a:xfrm>
          <a:prstGeom prst="mathMultiply">
            <a:avLst/>
          </a:prstGeom>
          <a:solidFill>
            <a:srgbClr val="FF0000"/>
          </a:solidFill>
          <a:ln>
            <a:noFill/>
          </a:ln>
          <a:effectLst/>
        </p:spPr>
        <p:txBody>
          <a:bodyPr wrap="none" lIns="0" tIns="0" rIns="0" bIns="0" anchor="ctr"/>
          <a:lstStyle/>
          <a:p>
            <a:pPr>
              <a:spcBef>
                <a:spcPct val="50000"/>
              </a:spcBef>
            </a:pPr>
            <a:endParaRPr lang="zh-CN"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5363555"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夜间巡逻配备软鞋垫 </a:t>
            </a:r>
            <a:endParaRPr lang="zh-CN" altLang="en-US" sz="2300" dirty="0">
              <a:latin typeface="+mn-ea"/>
            </a:endParaRP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73</a:t>
            </a:fld>
            <a:endParaRPr lang="en-US" dirty="0"/>
          </a:p>
        </p:txBody>
      </p:sp>
      <p:sp>
        <p:nvSpPr>
          <p:cNvPr id="20"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21"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22" name="矩形 21"/>
          <p:cNvSpPr/>
          <p:nvPr/>
        </p:nvSpPr>
        <p:spPr>
          <a:xfrm>
            <a:off x="670593" y="1752503"/>
            <a:ext cx="4724074" cy="2718683"/>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夜间巡逻配备软鞋垫     </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物业工作人员在一次巡逻时发现，在夜深人静社区住户都已安睡之时，保安队员们巡逻时鞋子摩擦地面发出的声音显得特别清晰。为了不打扰业主的睡眠，从此有了比别人更多一层的要求，晚上巡逻值班的队员要换上软鞋垫，发声接近零分贝，保证夜里的安宁不受打扰。</a:t>
            </a:r>
          </a:p>
        </p:txBody>
      </p:sp>
      <p:sp>
        <p:nvSpPr>
          <p:cNvPr id="23"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24" name="Picture 5" descr="wKgB6FRpg-eATcvBAACqsTInRE46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3160" y="1851670"/>
            <a:ext cx="2733417"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5291547"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装修材料进场管理</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74</a:t>
            </a:fld>
            <a:endParaRPr lang="en-US" dirty="0"/>
          </a:p>
        </p:txBody>
      </p:sp>
      <p:sp>
        <p:nvSpPr>
          <p:cNvPr id="7"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8"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矩形 8"/>
          <p:cNvSpPr/>
          <p:nvPr/>
        </p:nvSpPr>
        <p:spPr>
          <a:xfrm>
            <a:off x="670593" y="1995686"/>
            <a:ext cx="4724074" cy="2287796"/>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装修材料进场管理</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小区入口的安管队员及时阻止了要进入小区施工的装修运沙卡车，检查其材料是否合规、装载是否安全，并要求其将残留在卡车尾部的沙土清理完毕后才可进入园区。管理的细致度和全局性的思维模式在该细节上体现的淋漓尽致。</a:t>
            </a:r>
          </a:p>
        </p:txBody>
      </p:sp>
      <p:sp>
        <p:nvSpPr>
          <p:cNvPr id="10"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887674"/>
            <a:ext cx="2746849" cy="243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雨后擦后视镜</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75</a:t>
            </a:fld>
            <a:endParaRPr lang="en-US" dirty="0"/>
          </a:p>
        </p:txBody>
      </p:sp>
      <p:sp>
        <p:nvSpPr>
          <p:cNvPr id="5"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6"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7" name="矩形 6"/>
          <p:cNvSpPr/>
          <p:nvPr/>
        </p:nvSpPr>
        <p:spPr>
          <a:xfrm>
            <a:off x="670593" y="1995686"/>
            <a:ext cx="4724074" cy="1856908"/>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雨后擦后视镜</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每次下雨过后，车辆后视镜总会朦胧，业主每次开车都需要擦，而且对于副驾驶位置的特别难擦，物管员在巡逻时主动帮忙，虽是小举动，但也能令业主感动。</a:t>
            </a:r>
          </a:p>
        </p:txBody>
      </p:sp>
      <p:sp>
        <p:nvSpPr>
          <p:cNvPr id="8"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973" y="3156317"/>
            <a:ext cx="2729459" cy="1262520"/>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0973" y="1785764"/>
            <a:ext cx="2729460" cy="111196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人性化的服务前台</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76</a:t>
            </a:fld>
            <a:endParaRPr lang="en-US" dirty="0"/>
          </a:p>
        </p:txBody>
      </p:sp>
      <p:sp>
        <p:nvSpPr>
          <p:cNvPr id="5"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6"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7" name="矩形 6"/>
          <p:cNvSpPr/>
          <p:nvPr/>
        </p:nvSpPr>
        <p:spPr>
          <a:xfrm>
            <a:off x="670593" y="1707654"/>
            <a:ext cx="4724074" cy="2718683"/>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人性化的服务前台</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服务中心是接待业主服务的窗口，往往最能给业主留下深刻印象。配置</a:t>
            </a:r>
            <a:r>
              <a:rPr lang="zh-CN" altLang="en-US" sz="1400" b="1" dirty="0">
                <a:solidFill>
                  <a:srgbClr val="0070C0"/>
                </a:solidFill>
                <a:latin typeface="微软雅黑" pitchFamily="34" charset="-122"/>
                <a:ea typeface="微软雅黑" pitchFamily="34" charset="-122"/>
              </a:rPr>
              <a:t>业务办理叫号机</a:t>
            </a:r>
            <a:r>
              <a:rPr lang="zh-CN" altLang="en-US" sz="1400" dirty="0">
                <a:solidFill>
                  <a:schemeClr val="tx1">
                    <a:lumMod val="65000"/>
                    <a:lumOff val="35000"/>
                  </a:schemeClr>
                </a:solidFill>
                <a:latin typeface="微软雅黑" pitchFamily="34" charset="-122"/>
                <a:ea typeface="微软雅黑" pitchFamily="34" charset="-122"/>
              </a:rPr>
              <a:t>能维持良好的服务秩序，配置</a:t>
            </a:r>
            <a:r>
              <a:rPr lang="zh-CN" altLang="en-US" sz="1400" b="1" dirty="0">
                <a:solidFill>
                  <a:srgbClr val="0070C0"/>
                </a:solidFill>
                <a:latin typeface="微软雅黑" pitchFamily="34" charset="-122"/>
                <a:ea typeface="微软雅黑" pitchFamily="34" charset="-122"/>
              </a:rPr>
              <a:t>免费</a:t>
            </a:r>
            <a:r>
              <a:rPr lang="en-US" altLang="zh-CN" sz="1400" b="1" dirty="0">
                <a:solidFill>
                  <a:srgbClr val="0070C0"/>
                </a:solidFill>
                <a:latin typeface="微软雅黑" pitchFamily="34" charset="-122"/>
                <a:ea typeface="微软雅黑" pitchFamily="34" charset="-122"/>
              </a:rPr>
              <a:t>WIFI</a:t>
            </a:r>
            <a:r>
              <a:rPr lang="zh-CN" altLang="en-US" sz="1400" b="1" dirty="0">
                <a:solidFill>
                  <a:srgbClr val="0070C0"/>
                </a:solidFill>
                <a:latin typeface="微软雅黑" pitchFamily="34" charset="-122"/>
                <a:ea typeface="微软雅黑" pitchFamily="34" charset="-122"/>
              </a:rPr>
              <a:t>、手机充电站、擦鞋机、老花镜、眼镜布</a:t>
            </a:r>
            <a:r>
              <a:rPr lang="zh-CN" altLang="en-US" sz="1400" dirty="0">
                <a:solidFill>
                  <a:schemeClr val="tx1">
                    <a:lumMod val="65000"/>
                    <a:lumOff val="35000"/>
                  </a:schemeClr>
                </a:solidFill>
                <a:latin typeface="微软雅黑" pitchFamily="34" charset="-122"/>
                <a:ea typeface="微软雅黑" pitchFamily="34" charset="-122"/>
              </a:rPr>
              <a:t>（服务中心与室外温差容易让眼镜出现雾气），</a:t>
            </a:r>
            <a:r>
              <a:rPr lang="zh-CN" altLang="en-US" sz="1400" b="1" dirty="0">
                <a:solidFill>
                  <a:srgbClr val="0070C0"/>
                </a:solidFill>
                <a:latin typeface="微软雅黑" pitchFamily="34" charset="-122"/>
                <a:ea typeface="微软雅黑" pitchFamily="34" charset="-122"/>
              </a:rPr>
              <a:t>固定电话通讯录</a:t>
            </a:r>
            <a:r>
              <a:rPr lang="zh-CN" altLang="en-US" sz="1400" dirty="0">
                <a:solidFill>
                  <a:schemeClr val="tx1">
                    <a:lumMod val="65000"/>
                    <a:lumOff val="35000"/>
                  </a:schemeClr>
                </a:solidFill>
                <a:latin typeface="微软雅黑" pitchFamily="34" charset="-122"/>
                <a:ea typeface="微软雅黑" pitchFamily="34" charset="-122"/>
              </a:rPr>
              <a:t>，保证像熟人一样称呼业主，给予业主贴心的感觉。</a:t>
            </a:r>
          </a:p>
        </p:txBody>
      </p:sp>
      <p:sp>
        <p:nvSpPr>
          <p:cNvPr id="8"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1948251"/>
            <a:ext cx="1224136" cy="2284413"/>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1948252"/>
            <a:ext cx="1213075" cy="228441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贴心管家服务</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77</a:t>
            </a:fld>
            <a:endParaRPr lang="en-US" dirty="0"/>
          </a:p>
        </p:txBody>
      </p:sp>
      <p:sp>
        <p:nvSpPr>
          <p:cNvPr id="5" name="Rectangle 17"/>
          <p:cNvSpPr/>
          <p:nvPr/>
        </p:nvSpPr>
        <p:spPr bwMode="auto">
          <a:xfrm>
            <a:off x="358984" y="1491880"/>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6" name="Rectangle 81"/>
          <p:cNvSpPr/>
          <p:nvPr/>
        </p:nvSpPr>
        <p:spPr bwMode="auto">
          <a:xfrm>
            <a:off x="576597" y="1599866"/>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7" name="矩形 6"/>
          <p:cNvSpPr/>
          <p:nvPr/>
        </p:nvSpPr>
        <p:spPr>
          <a:xfrm>
            <a:off x="670593" y="1707654"/>
            <a:ext cx="4724074" cy="2718683"/>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贴心管家服务</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凤凰管家是业主服务的最佳窗口，除了正常的基础服务，还可提供“教老人家玩手机及电脑”“拜访时顺手带走垃圾”“对因旅游或回乡长期离家的业主帮忙照看家里情况”等贴心服务。定期在业主上下班时间段来到苑区门口迎送业主，给予业主一种亲切的感觉。</a:t>
            </a:r>
          </a:p>
        </p:txBody>
      </p:sp>
      <p:sp>
        <p:nvSpPr>
          <p:cNvPr id="8" name="Rectangle 81"/>
          <p:cNvSpPr/>
          <p:nvPr/>
        </p:nvSpPr>
        <p:spPr bwMode="auto">
          <a:xfrm>
            <a:off x="5569681" y="1599865"/>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9" name="图片 8" descr="C:\Users\Administrator\Desktop\PPT\875394741106536104.jpg875394741106536104"/>
          <p:cNvPicPr>
            <a:picLocks noChangeAspect="1"/>
          </p:cNvPicPr>
          <p:nvPr/>
        </p:nvPicPr>
        <p:blipFill>
          <a:blip r:embed="rId4" cstate="print"/>
          <a:srcRect/>
          <a:stretch>
            <a:fillRect/>
          </a:stretch>
        </p:blipFill>
        <p:spPr>
          <a:xfrm>
            <a:off x="5940152" y="1796568"/>
            <a:ext cx="2359508" cy="261318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绿化带的学问</a:t>
            </a: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78</a:t>
            </a:fld>
            <a:endParaRPr lang="en-US" dirty="0"/>
          </a:p>
        </p:txBody>
      </p:sp>
      <p:sp>
        <p:nvSpPr>
          <p:cNvPr id="5" name="Rectangle 17"/>
          <p:cNvSpPr/>
          <p:nvPr/>
        </p:nvSpPr>
        <p:spPr bwMode="auto">
          <a:xfrm>
            <a:off x="358984" y="1275606"/>
            <a:ext cx="8327817" cy="345613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6" name="Rectangle 81"/>
          <p:cNvSpPr/>
          <p:nvPr/>
        </p:nvSpPr>
        <p:spPr bwMode="auto">
          <a:xfrm>
            <a:off x="576597" y="1383592"/>
            <a:ext cx="4139419" cy="3204132"/>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7" name="矩形 6"/>
          <p:cNvSpPr/>
          <p:nvPr/>
        </p:nvSpPr>
        <p:spPr>
          <a:xfrm>
            <a:off x="670593" y="1347614"/>
            <a:ext cx="3852299" cy="3277810"/>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绿化带的学问</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1</a:t>
            </a:r>
            <a:r>
              <a:rPr lang="zh-CN" altLang="en-US" sz="1400" dirty="0">
                <a:solidFill>
                  <a:schemeClr val="tx1">
                    <a:lumMod val="65000"/>
                    <a:lumOff val="35000"/>
                  </a:schemeClr>
                </a:solidFill>
                <a:latin typeface="微软雅黑" pitchFamily="34" charset="-122"/>
                <a:ea typeface="微软雅黑" pitchFamily="34" charset="-122"/>
              </a:rPr>
              <a:t>、沿路挖掘的沟槽，防止泥水外溢污染路面，减轻保洁压力。</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2</a:t>
            </a:r>
            <a:r>
              <a:rPr lang="zh-CN" altLang="en-US" sz="1400" dirty="0">
                <a:solidFill>
                  <a:schemeClr val="tx1">
                    <a:lumMod val="65000"/>
                    <a:lumOff val="35000"/>
                  </a:schemeClr>
                </a:solidFill>
                <a:latin typeface="微软雅黑" pitchFamily="34" charset="-122"/>
                <a:ea typeface="微软雅黑" pitchFamily="34" charset="-122"/>
              </a:rPr>
              <a:t>、草坪中各种井盖凹陷设计，美观大方，即可种草，又保护了设施。</a:t>
            </a:r>
          </a:p>
          <a:p>
            <a:pPr>
              <a:lnSpc>
                <a:spcPct val="200000"/>
              </a:lnSpc>
              <a:spcAft>
                <a:spcPts val="450"/>
              </a:spcAft>
            </a:pPr>
            <a:r>
              <a:rPr lang="en-US" altLang="zh-CN" sz="1400" dirty="0">
                <a:solidFill>
                  <a:schemeClr val="tx1">
                    <a:lumMod val="65000"/>
                    <a:lumOff val="35000"/>
                  </a:schemeClr>
                </a:solidFill>
                <a:latin typeface="微软雅黑" pitchFamily="34" charset="-122"/>
                <a:ea typeface="微软雅黑" pitchFamily="34" charset="-122"/>
              </a:rPr>
              <a:t>3</a:t>
            </a:r>
            <a:r>
              <a:rPr lang="zh-CN" altLang="en-US" sz="1400" dirty="0">
                <a:solidFill>
                  <a:schemeClr val="tx1">
                    <a:lumMod val="65000"/>
                    <a:lumOff val="35000"/>
                  </a:schemeClr>
                </a:solidFill>
                <a:latin typeface="微软雅黑" pitchFamily="34" charset="-122"/>
                <a:ea typeface="微软雅黑" pitchFamily="34" charset="-122"/>
              </a:rPr>
              <a:t>、隐藏于草坪中的取水口便于保洁和绿化时，隐于草坪中的漏水井便于各种溢水。</a:t>
            </a:r>
          </a:p>
        </p:txBody>
      </p:sp>
      <p:sp>
        <p:nvSpPr>
          <p:cNvPr id="8" name="Rectangle 81"/>
          <p:cNvSpPr/>
          <p:nvPr/>
        </p:nvSpPr>
        <p:spPr bwMode="auto">
          <a:xfrm>
            <a:off x="4932040" y="1383590"/>
            <a:ext cx="3658017" cy="3204133"/>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588" y="1520980"/>
            <a:ext cx="1604237" cy="142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3102592"/>
            <a:ext cx="1532120" cy="135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8497" y="3102592"/>
            <a:ext cx="1631935" cy="135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6724188" y="1635646"/>
            <a:ext cx="360040" cy="1305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292080" y="3507854"/>
            <a:ext cx="795508" cy="72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236628" y="3507854"/>
            <a:ext cx="575732" cy="792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latin typeface="+mn-ea"/>
              </a:rPr>
              <a:t>3.6 </a:t>
            </a:r>
            <a:r>
              <a:rPr lang="zh-CN" altLang="en-US" sz="2300" dirty="0">
                <a:latin typeface="+mn-ea"/>
              </a:rPr>
              <a:t>小而美专题</a:t>
            </a:r>
            <a:r>
              <a:rPr lang="en-US" altLang="zh-CN" sz="2300" dirty="0">
                <a:latin typeface="+mn-ea"/>
              </a:rPr>
              <a:t>-</a:t>
            </a:r>
            <a:r>
              <a:rPr lang="zh-CN" altLang="en-US" sz="2300" b="1" dirty="0">
                <a:solidFill>
                  <a:srgbClr val="0070C0"/>
                </a:solidFill>
                <a:latin typeface="+mn-ea"/>
              </a:rPr>
              <a:t>生活小配套</a:t>
            </a:r>
            <a:endParaRPr lang="zh-CN" altLang="en-US" sz="2300" dirty="0">
              <a:latin typeface="+mn-ea"/>
            </a:endParaRP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4"/>
          </p:nvPr>
        </p:nvSpPr>
        <p:spPr/>
        <p:txBody>
          <a:bodyPr/>
          <a:lstStyle/>
          <a:p>
            <a:fld id="{697BB849-869D-4E57-A588-78AE02A7E5FB}" type="slidenum">
              <a:rPr lang="en-US" altLang="zh-CN" smtClean="0"/>
              <a:t>79</a:t>
            </a:fld>
            <a:endParaRPr lang="en-US" dirty="0"/>
          </a:p>
        </p:txBody>
      </p:sp>
      <p:sp>
        <p:nvSpPr>
          <p:cNvPr id="5" name="Rectangle 17"/>
          <p:cNvSpPr/>
          <p:nvPr/>
        </p:nvSpPr>
        <p:spPr bwMode="auto">
          <a:xfrm>
            <a:off x="358984" y="1275606"/>
            <a:ext cx="8327817" cy="3456134"/>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6" name="Rectangle 81"/>
          <p:cNvSpPr/>
          <p:nvPr/>
        </p:nvSpPr>
        <p:spPr bwMode="auto">
          <a:xfrm>
            <a:off x="576597" y="1383592"/>
            <a:ext cx="4139419" cy="3204132"/>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7" name="矩形 6"/>
          <p:cNvSpPr/>
          <p:nvPr/>
        </p:nvSpPr>
        <p:spPr>
          <a:xfrm>
            <a:off x="670593" y="1707654"/>
            <a:ext cx="3852299" cy="2480156"/>
          </a:xfrm>
          <a:prstGeom prst="rect">
            <a:avLst/>
          </a:prstGeom>
        </p:spPr>
        <p:txBody>
          <a:bodyPr wrap="square" lIns="68571" tIns="34285" rIns="68571" bIns="34285">
            <a:spAutoFit/>
          </a:bodyPr>
          <a:lstStyle/>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生活小配套</a:t>
            </a:r>
            <a:endParaRPr lang="en-US" altLang="zh-CN" sz="1400" dirty="0">
              <a:solidFill>
                <a:schemeClr val="tx1">
                  <a:lumMod val="65000"/>
                  <a:lumOff val="35000"/>
                </a:schemeClr>
              </a:solidFill>
              <a:latin typeface="微软雅黑" pitchFamily="34" charset="-122"/>
              <a:ea typeface="微软雅黑" pitchFamily="34" charset="-122"/>
            </a:endParaRP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在地下车库设置电瓶车充电点；</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在楼顶设置衣物晾晒区；</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在楼层大厅设置自动感应风扇；</a:t>
            </a:r>
          </a:p>
          <a:p>
            <a:pPr>
              <a:lnSpc>
                <a:spcPct val="200000"/>
              </a:lnSpc>
              <a:spcAft>
                <a:spcPts val="450"/>
              </a:spcAft>
            </a:pPr>
            <a:r>
              <a:rPr lang="zh-CN" altLang="en-US" sz="1400" dirty="0">
                <a:solidFill>
                  <a:schemeClr val="tx1">
                    <a:lumMod val="65000"/>
                    <a:lumOff val="35000"/>
                  </a:schemeClr>
                </a:solidFill>
                <a:latin typeface="微软雅黑" pitchFamily="34" charset="-122"/>
                <a:ea typeface="微软雅黑" pitchFamily="34" charset="-122"/>
              </a:rPr>
              <a:t>在细微处体现服务，给予业主最好的生活体验。</a:t>
            </a:r>
          </a:p>
        </p:txBody>
      </p:sp>
      <p:sp>
        <p:nvSpPr>
          <p:cNvPr id="8" name="Rectangle 81"/>
          <p:cNvSpPr/>
          <p:nvPr/>
        </p:nvSpPr>
        <p:spPr bwMode="auto">
          <a:xfrm>
            <a:off x="4932040" y="1383590"/>
            <a:ext cx="3658017" cy="3204133"/>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702" y="3053076"/>
            <a:ext cx="1797501" cy="141349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366" y="1563639"/>
            <a:ext cx="1655806" cy="130938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8836" y="1635646"/>
            <a:ext cx="1327842" cy="2736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p:nvPr/>
        </p:nvSpPr>
        <p:spPr>
          <a:xfrm>
            <a:off x="576596" y="666674"/>
            <a:ext cx="4355443" cy="572464"/>
          </a:xfrm>
          <a:prstGeom prst="rect">
            <a:avLst/>
          </a:prstGeom>
          <a:noFill/>
        </p:spPr>
        <p:txBody>
          <a:bodyPr wrap="square" rtlCol="0">
            <a:spAutoFit/>
          </a:bodyPr>
          <a:lstStyle/>
          <a:p>
            <a:pPr>
              <a:lnSpc>
                <a:spcPct val="130000"/>
              </a:lnSpc>
            </a:pPr>
            <a:r>
              <a:rPr lang="en-US" altLang="zh-CN" sz="2400" dirty="0">
                <a:solidFill>
                  <a:schemeClr val="tx1">
                    <a:lumMod val="75000"/>
                    <a:lumOff val="25000"/>
                  </a:schemeClr>
                </a:solidFill>
                <a:latin typeface="+mn-ea"/>
              </a:rPr>
              <a:t>1.3 </a:t>
            </a:r>
            <a:r>
              <a:rPr lang="zh-CN" altLang="en-US" sz="2400" dirty="0">
                <a:solidFill>
                  <a:schemeClr val="tx1">
                    <a:lumMod val="75000"/>
                    <a:lumOff val="25000"/>
                  </a:schemeClr>
                </a:solidFill>
                <a:latin typeface="+mn-ea"/>
              </a:rPr>
              <a:t>现场管理的困惑和误区</a:t>
            </a:r>
          </a:p>
        </p:txBody>
      </p:sp>
      <p:pic>
        <p:nvPicPr>
          <p:cNvPr id="13" name="Picture 2" descr="F:\360云盘\漂亮羽箭.png"/>
          <p:cNvPicPr>
            <a:picLocks noChangeAspect="1" noChangeArrowheads="1"/>
          </p:cNvPicPr>
          <p:nvPr/>
        </p:nvPicPr>
        <p:blipFill>
          <a:blip r:embed="rId3" cstate="screen"/>
          <a:srcRect/>
          <a:stretch>
            <a:fillRect/>
          </a:stretch>
        </p:blipFill>
        <p:spPr bwMode="auto">
          <a:xfrm>
            <a:off x="360023" y="850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8</a:t>
            </a:fld>
            <a:endParaRPr lang="en-US" dirty="0"/>
          </a:p>
        </p:txBody>
      </p:sp>
      <p:sp>
        <p:nvSpPr>
          <p:cNvPr id="6" name="AutoShape 2"/>
          <p:cNvSpPr>
            <a:spLocks noChangeArrowheads="1"/>
          </p:cNvSpPr>
          <p:nvPr/>
        </p:nvSpPr>
        <p:spPr bwMode="auto">
          <a:xfrm>
            <a:off x="179512" y="3147814"/>
            <a:ext cx="2178050" cy="1591032"/>
          </a:xfrm>
          <a:prstGeom prst="irregularSeal2">
            <a:avLst/>
          </a:prstGeom>
          <a:solidFill>
            <a:srgbClr val="FFFF00"/>
          </a:solidFill>
          <a:ln w="9525" cap="sq">
            <a:noFill/>
            <a:miter lim="800000"/>
          </a:ln>
          <a:effectLst/>
        </p:spPr>
        <p:txBody>
          <a:bodyPr anchor="ctr">
            <a:spAutoFit/>
          </a:bodyPr>
          <a:lstStyle/>
          <a:p>
            <a:pPr algn="ctr">
              <a:spcBef>
                <a:spcPct val="50000"/>
              </a:spcBef>
            </a:pPr>
            <a:r>
              <a:rPr lang="zh-CN" altLang="en-US" sz="1600" b="1" dirty="0">
                <a:latin typeface="+mn-ea"/>
              </a:rPr>
              <a:t>错误的</a:t>
            </a:r>
          </a:p>
          <a:p>
            <a:pPr algn="ctr">
              <a:spcBef>
                <a:spcPct val="50000"/>
              </a:spcBef>
            </a:pPr>
            <a:r>
              <a:rPr lang="zh-CN" altLang="en-US" sz="1600" b="1" dirty="0">
                <a:latin typeface="+mn-ea"/>
              </a:rPr>
              <a:t>代价</a:t>
            </a:r>
          </a:p>
        </p:txBody>
      </p:sp>
      <p:sp>
        <p:nvSpPr>
          <p:cNvPr id="7" name="Text Box 5"/>
          <p:cNvSpPr txBox="1">
            <a:spLocks noChangeArrowheads="1"/>
          </p:cNvSpPr>
          <p:nvPr/>
        </p:nvSpPr>
        <p:spPr bwMode="auto">
          <a:xfrm>
            <a:off x="1714947" y="2550319"/>
            <a:ext cx="4994275" cy="424732"/>
          </a:xfrm>
          <a:prstGeom prst="rect">
            <a:avLst/>
          </a:prstGeom>
          <a:noFill/>
          <a:ln w="9525">
            <a:noFill/>
            <a:miter lim="800000"/>
          </a:ln>
          <a:effectLst/>
        </p:spPr>
        <p:txBody>
          <a:bodyPr>
            <a:spAutoFit/>
          </a:bodyPr>
          <a:lstStyle/>
          <a:p>
            <a:pPr marL="476250" indent="-476250" algn="l">
              <a:lnSpc>
                <a:spcPct val="120000"/>
              </a:lnSpc>
              <a:spcBef>
                <a:spcPct val="50000"/>
              </a:spcBef>
              <a:buFont typeface="Wingdings" charset="2"/>
              <a:buNone/>
            </a:pPr>
            <a:endParaRPr lang="zh-CN" altLang="zh-CN" sz="1800" b="1">
              <a:solidFill>
                <a:schemeClr val="bg2"/>
              </a:solidFill>
              <a:latin typeface="华文中宋" pitchFamily="2" charset="-122"/>
              <a:ea typeface="华文中宋" pitchFamily="2" charset="-122"/>
            </a:endParaRPr>
          </a:p>
        </p:txBody>
      </p:sp>
      <p:sp>
        <p:nvSpPr>
          <p:cNvPr id="8" name="Rectangle 6"/>
          <p:cNvSpPr>
            <a:spLocks noChangeArrowheads="1"/>
          </p:cNvSpPr>
          <p:nvPr/>
        </p:nvSpPr>
        <p:spPr bwMode="auto">
          <a:xfrm>
            <a:off x="1292671" y="1293019"/>
            <a:ext cx="4618038" cy="400050"/>
          </a:xfrm>
          <a:prstGeom prst="rect">
            <a:avLst/>
          </a:prstGeom>
          <a:noFill/>
          <a:ln w="9525">
            <a:noFill/>
            <a:miter lim="800000"/>
          </a:ln>
        </p:spPr>
        <p:txBody>
          <a:bodyPr/>
          <a:lstStyle/>
          <a:p>
            <a:pPr algn="l">
              <a:spcBef>
                <a:spcPct val="0"/>
              </a:spcBef>
            </a:pPr>
            <a:r>
              <a:rPr lang="zh-CN" altLang="en-US" sz="2000" b="1" dirty="0">
                <a:solidFill>
                  <a:srgbClr val="0070C0"/>
                </a:solidFill>
                <a:latin typeface="+mn-ea"/>
              </a:rPr>
              <a:t>一些常有的观念</a:t>
            </a:r>
            <a:r>
              <a:rPr lang="en-US" altLang="zh-CN" sz="2000" b="1" dirty="0">
                <a:solidFill>
                  <a:srgbClr val="0070C0"/>
                </a:solidFill>
                <a:latin typeface="+mn-ea"/>
              </a:rPr>
              <a:t>——</a:t>
            </a:r>
            <a:endParaRPr lang="en-US" altLang="zh-CN" sz="2000" dirty="0">
              <a:solidFill>
                <a:srgbClr val="0070C0"/>
              </a:solidFill>
              <a:latin typeface="+mn-ea"/>
            </a:endParaRPr>
          </a:p>
        </p:txBody>
      </p:sp>
      <p:sp>
        <p:nvSpPr>
          <p:cNvPr id="9" name="Rectangle 7"/>
          <p:cNvSpPr>
            <a:spLocks noChangeArrowheads="1"/>
          </p:cNvSpPr>
          <p:nvPr/>
        </p:nvSpPr>
        <p:spPr bwMode="auto">
          <a:xfrm>
            <a:off x="881509" y="3108722"/>
            <a:ext cx="4824412" cy="400050"/>
          </a:xfrm>
          <a:prstGeom prst="rect">
            <a:avLst/>
          </a:prstGeom>
          <a:noFill/>
          <a:ln w="9525" cap="flat" cmpd="sng">
            <a:noFill/>
            <a:prstDash val="solid"/>
            <a:miter lim="800000"/>
          </a:ln>
          <a:effectLst/>
        </p:spPr>
        <p:txBody>
          <a:bodyPr/>
          <a:lstStyle/>
          <a:p>
            <a:pPr algn="r">
              <a:spcBef>
                <a:spcPct val="0"/>
              </a:spcBef>
            </a:pPr>
            <a:r>
              <a:rPr lang="en-US" altLang="zh-CN" b="1" dirty="0">
                <a:solidFill>
                  <a:srgbClr val="0070C0"/>
                </a:solidFill>
                <a:latin typeface="+mn-ea"/>
              </a:rPr>
              <a:t>——</a:t>
            </a:r>
            <a:r>
              <a:rPr lang="zh-CN" altLang="en-US" b="1" dirty="0">
                <a:solidFill>
                  <a:srgbClr val="0070C0"/>
                </a:solidFill>
                <a:latin typeface="+mn-ea"/>
              </a:rPr>
              <a:t>这些是对的吗</a:t>
            </a:r>
            <a:r>
              <a:rPr lang="en-US" altLang="zh-CN" b="1" dirty="0">
                <a:solidFill>
                  <a:srgbClr val="0070C0"/>
                </a:solidFill>
                <a:latin typeface="+mn-ea"/>
              </a:rPr>
              <a:t>?</a:t>
            </a:r>
          </a:p>
        </p:txBody>
      </p:sp>
      <p:sp>
        <p:nvSpPr>
          <p:cNvPr id="10" name="Rectangle 8"/>
          <p:cNvSpPr>
            <a:spLocks noChangeArrowheads="1"/>
          </p:cNvSpPr>
          <p:nvPr/>
        </p:nvSpPr>
        <p:spPr bwMode="auto">
          <a:xfrm>
            <a:off x="1786384" y="1693069"/>
            <a:ext cx="5575300" cy="1415653"/>
          </a:xfrm>
          <a:prstGeom prst="rect">
            <a:avLst/>
          </a:prstGeom>
          <a:noFill/>
          <a:ln w="9525">
            <a:noFill/>
            <a:miter lim="800000"/>
          </a:ln>
        </p:spPr>
        <p:txBody>
          <a:bodyPr/>
          <a:lstStyle/>
          <a:p>
            <a:pPr marL="457200" indent="-457200" algn="l">
              <a:lnSpc>
                <a:spcPct val="135000"/>
              </a:lnSpc>
              <a:buClr>
                <a:srgbClr val="0070C0"/>
              </a:buClr>
              <a:buSzPct val="115000"/>
              <a:buFont typeface="Wingdings" charset="2"/>
              <a:buChar char="Ø"/>
            </a:pPr>
            <a:r>
              <a:rPr lang="zh-CN" altLang="en-US" sz="1600" dirty="0">
                <a:effectLst>
                  <a:outerShdw blurRad="38100" dist="38100" dir="2700000" algn="tl">
                    <a:srgbClr val="C0C0C0"/>
                  </a:outerShdw>
                </a:effectLst>
                <a:latin typeface="+mn-ea"/>
              </a:rPr>
              <a:t>人非圣贤孰能无过</a:t>
            </a:r>
          </a:p>
          <a:p>
            <a:pPr marL="457200" indent="-457200" algn="l">
              <a:lnSpc>
                <a:spcPct val="135000"/>
              </a:lnSpc>
              <a:buClr>
                <a:srgbClr val="0070C0"/>
              </a:buClr>
              <a:buSzPct val="115000"/>
              <a:buFont typeface="Wingdings" charset="2"/>
              <a:buChar char="Ø"/>
            </a:pPr>
            <a:r>
              <a:rPr lang="zh-CN" altLang="en-US" sz="1600" dirty="0">
                <a:effectLst>
                  <a:outerShdw blurRad="38100" dist="38100" dir="2700000" algn="tl">
                    <a:srgbClr val="C0C0C0"/>
                  </a:outerShdw>
                </a:effectLst>
                <a:latin typeface="+mn-ea"/>
              </a:rPr>
              <a:t>一些小的错误可以被原谅</a:t>
            </a:r>
          </a:p>
          <a:p>
            <a:pPr marL="457200" indent="-457200" algn="l">
              <a:lnSpc>
                <a:spcPct val="135000"/>
              </a:lnSpc>
              <a:buClr>
                <a:srgbClr val="0070C0"/>
              </a:buClr>
              <a:buSzPct val="115000"/>
              <a:buFont typeface="Wingdings" charset="2"/>
              <a:buChar char="Ø"/>
            </a:pPr>
            <a:r>
              <a:rPr lang="zh-CN" altLang="en-US" sz="1600" dirty="0">
                <a:effectLst>
                  <a:outerShdw blurRad="38100" dist="38100" dir="2700000" algn="tl">
                    <a:srgbClr val="C0C0C0"/>
                  </a:outerShdw>
                </a:effectLst>
                <a:latin typeface="+mn-ea"/>
              </a:rPr>
              <a:t>这样做能过关就行了</a:t>
            </a:r>
          </a:p>
          <a:p>
            <a:pPr marL="457200" indent="-457200" algn="l">
              <a:lnSpc>
                <a:spcPct val="135000"/>
              </a:lnSpc>
              <a:buClr>
                <a:srgbClr val="0070C0"/>
              </a:buClr>
              <a:buSzPct val="115000"/>
              <a:buFont typeface="Wingdings" charset="2"/>
              <a:buChar char="Ø"/>
            </a:pPr>
            <a:r>
              <a:rPr lang="zh-CN" altLang="en-US" sz="1600" dirty="0">
                <a:effectLst>
                  <a:outerShdw blurRad="38100" dist="38100" dir="2700000" algn="tl">
                    <a:srgbClr val="C0C0C0"/>
                  </a:outerShdw>
                </a:effectLst>
                <a:latin typeface="+mn-ea"/>
              </a:rPr>
              <a:t>及时地化解突发的问题不仅是一种荣誉，更是一种乐趣。</a:t>
            </a:r>
            <a:endParaRPr lang="en-US" altLang="zh-CN" sz="1600" dirty="0">
              <a:effectLst>
                <a:outerShdw blurRad="38100" dist="38100" dir="2700000" algn="tl">
                  <a:srgbClr val="C0C0C0"/>
                </a:outerShdw>
              </a:effectLst>
              <a:latin typeface="+mn-ea"/>
            </a:endParaRPr>
          </a:p>
        </p:txBody>
      </p:sp>
      <p:sp>
        <p:nvSpPr>
          <p:cNvPr id="14" name="Rectangle 9"/>
          <p:cNvSpPr>
            <a:spLocks noChangeArrowheads="1"/>
          </p:cNvSpPr>
          <p:nvPr/>
        </p:nvSpPr>
        <p:spPr bwMode="auto">
          <a:xfrm>
            <a:off x="2087216" y="3723878"/>
            <a:ext cx="7056784" cy="1015663"/>
          </a:xfrm>
          <a:prstGeom prst="rect">
            <a:avLst/>
          </a:prstGeom>
          <a:noFill/>
          <a:ln w="9525">
            <a:noFill/>
            <a:miter lim="800000"/>
          </a:ln>
          <a:effectLst/>
        </p:spPr>
        <p:txBody>
          <a:bodyPr wrap="square">
            <a:spAutoFit/>
          </a:bodyPr>
          <a:lstStyle/>
          <a:p>
            <a:pPr algn="l">
              <a:spcBef>
                <a:spcPct val="50000"/>
              </a:spcBef>
            </a:pPr>
            <a:r>
              <a:rPr lang="zh-CN" altLang="en-US" sz="2400" b="1" dirty="0">
                <a:solidFill>
                  <a:srgbClr val="FF3300"/>
                </a:solidFill>
                <a:latin typeface="+mn-ea"/>
              </a:rPr>
              <a:t>制造业将</a:t>
            </a:r>
            <a:r>
              <a:rPr lang="en-US" altLang="zh-CN" sz="2400" b="1" dirty="0">
                <a:solidFill>
                  <a:srgbClr val="FF3300"/>
                </a:solidFill>
                <a:latin typeface="+mn-ea"/>
              </a:rPr>
              <a:t>20</a:t>
            </a:r>
            <a:r>
              <a:rPr lang="zh-CN" altLang="en-US" sz="2400" b="1" dirty="0">
                <a:solidFill>
                  <a:srgbClr val="FF3300"/>
                </a:solidFill>
                <a:latin typeface="+mn-ea"/>
              </a:rPr>
              <a:t>％以上的营业收入用于维修产品缺陷；</a:t>
            </a:r>
            <a:endParaRPr lang="en-US" altLang="zh-CN" sz="2400" b="1" dirty="0">
              <a:solidFill>
                <a:srgbClr val="FF3300"/>
              </a:solidFill>
              <a:latin typeface="+mn-ea"/>
            </a:endParaRPr>
          </a:p>
          <a:p>
            <a:pPr algn="l">
              <a:spcBef>
                <a:spcPct val="50000"/>
              </a:spcBef>
            </a:pPr>
            <a:r>
              <a:rPr lang="zh-CN" altLang="en-US" sz="2400" b="1" dirty="0">
                <a:solidFill>
                  <a:srgbClr val="FF3300"/>
                </a:solidFill>
                <a:latin typeface="+mn-ea"/>
              </a:rPr>
              <a:t>服务业把</a:t>
            </a:r>
            <a:r>
              <a:rPr lang="en-US" altLang="zh-CN" sz="2400" b="1" dirty="0">
                <a:solidFill>
                  <a:srgbClr val="FF3300"/>
                </a:solidFill>
                <a:latin typeface="+mn-ea"/>
              </a:rPr>
              <a:t>35</a:t>
            </a:r>
            <a:r>
              <a:rPr lang="zh-CN" altLang="en-US" sz="2400" b="1" dirty="0">
                <a:solidFill>
                  <a:srgbClr val="FF3300"/>
                </a:solidFill>
                <a:latin typeface="+mn-ea"/>
              </a:rPr>
              <a:t>％以上的营业收入用在做错事又重新做。</a:t>
            </a:r>
            <a:endParaRPr lang="en-US" altLang="zh-CN" sz="2400" b="1" dirty="0">
              <a:solidFill>
                <a:srgbClr val="FF3300"/>
              </a:solidFill>
              <a:latin typeface="+mn-ea"/>
            </a:endParaRPr>
          </a:p>
        </p:txBody>
      </p:sp>
      <p:pic>
        <p:nvPicPr>
          <p:cNvPr id="15" name="Picture 10" descr="问号1"/>
          <p:cNvPicPr>
            <a:picLocks noChangeAspect="1" noChangeArrowheads="1"/>
          </p:cNvPicPr>
          <p:nvPr/>
        </p:nvPicPr>
        <p:blipFill>
          <a:blip r:embed="rId4" cstate="print"/>
          <a:srcRect/>
          <a:stretch>
            <a:fillRect/>
          </a:stretch>
        </p:blipFill>
        <p:spPr bwMode="auto">
          <a:xfrm>
            <a:off x="7560121" y="2463404"/>
            <a:ext cx="846138" cy="9548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cBhvr>
                                    </p:anim>
                                  </p:childTnLst>
                                </p:cTn>
                              </p:par>
                              <p:par>
                                <p:cTn id="8" presetID="24"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 to="" calcmode="lin" valueType="num">
                                      <p:cBhvr>
                                        <p:cTn id="10" dur="1" fill="hold"/>
                                        <p:tgtEl>
                                          <p:spTgt spid="10">
                                            <p:txEl>
                                              <p:pRg st="0" end="0"/>
                                            </p:txEl>
                                          </p:spTgt>
                                        </p:tgtEl>
                                      </p:cBhvr>
                                    </p:anim>
                                  </p:childTnLst>
                                </p:cTn>
                              </p:par>
                              <p:par>
                                <p:cTn id="11" presetID="24"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to="" calcmode="lin" valueType="num">
                                      <p:cBhvr>
                                        <p:cTn id="13" dur="1" fill="hold"/>
                                        <p:tgtEl>
                                          <p:spTgt spid="10">
                                            <p:txEl>
                                              <p:pRg st="1" end="1"/>
                                            </p:txEl>
                                          </p:spTgt>
                                        </p:tgtEl>
                                      </p:cBhvr>
                                    </p:anim>
                                  </p:childTnLst>
                                </p:cTn>
                              </p:par>
                              <p:par>
                                <p:cTn id="14" presetID="24"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 to="" calcmode="lin" valueType="num">
                                      <p:cBhvr>
                                        <p:cTn id="16" dur="1" fill="hold"/>
                                        <p:tgtEl>
                                          <p:spTgt spid="10">
                                            <p:txEl>
                                              <p:pRg st="2" end="2"/>
                                            </p:txEl>
                                          </p:spTgt>
                                        </p:tgtEl>
                                      </p:cBhvr>
                                    </p:anim>
                                  </p:childTnLst>
                                </p:cTn>
                              </p:par>
                              <p:par>
                                <p:cTn id="17" presetID="24"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to="" calcmode="lin" valueType="num">
                                      <p:cBhvr>
                                        <p:cTn id="19" dur="1" fill="hold"/>
                                        <p:tgtEl>
                                          <p:spTgt spid="10">
                                            <p:txEl>
                                              <p:pRg st="3" end="3"/>
                                            </p:txEl>
                                          </p:spTgt>
                                        </p:tgtEl>
                                      </p:cBhvr>
                                    </p:anim>
                                  </p:childTnLst>
                                </p:cTn>
                              </p:par>
                            </p:childTnLst>
                          </p:cTn>
                        </p:par>
                        <p:par>
                          <p:cTn id="20" fill="hold">
                            <p:stCondLst>
                              <p:cond delay="0"/>
                            </p:stCondLst>
                            <p:childTnLst>
                              <p:par>
                                <p:cTn id="21" presetID="24"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to="" calcmode="lin" valueType="num">
                                      <p:cBhvr>
                                        <p:cTn id="23" dur="1" fill="hold"/>
                                        <p:tgtEl>
                                          <p:spTgt spid="9"/>
                                        </p:tgtEl>
                                      </p:cBhvr>
                                    </p:anim>
                                  </p:childTnLst>
                                </p:cTn>
                              </p:par>
                              <p:par>
                                <p:cTn id="24" presetID="24"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to="" calcmode="lin" valueType="num">
                                      <p:cBhvr>
                                        <p:cTn id="26" dur="1" fill="hold"/>
                                        <p:tgtEl>
                                          <p:spTgt spid="15"/>
                                        </p:tgtEl>
                                      </p:cBhvr>
                                    </p:anim>
                                  </p:childTnLst>
                                </p:cTn>
                              </p:par>
                              <p:par>
                                <p:cTn id="27" presetID="24"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to="" calcmode="lin" valueType="num">
                                      <p:cBhvr>
                                        <p:cTn id="29" dur="1" fill="hold"/>
                                        <p:tgtEl>
                                          <p:spTgt spid="6"/>
                                        </p:tgtEl>
                                      </p:cBhvr>
                                    </p:anim>
                                  </p:childTnLst>
                                </p:cTn>
                              </p:par>
                            </p:childTnLst>
                          </p:cTn>
                        </p:par>
                        <p:par>
                          <p:cTn id="30" fill="hold">
                            <p:stCondLst>
                              <p:cond delay="0"/>
                            </p:stCondLst>
                            <p:childTnLst>
                              <p:par>
                                <p:cTn id="31" presetID="24" presetClass="entr" presetSubtype="0" fill="hold"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to="" calcmode="lin" valueType="num">
                                      <p:cBhvr>
                                        <p:cTn id="33" dur="1" fill="hold"/>
                                        <p:tgtEl>
                                          <p:spTgt spid="14">
                                            <p:txEl>
                                              <p:pRg st="0" end="0"/>
                                            </p:txEl>
                                          </p:spTgt>
                                        </p:tgtEl>
                                      </p:cBhvr>
                                    </p:anim>
                                  </p:childTnLst>
                                </p:cTn>
                              </p:par>
                            </p:childTnLst>
                          </p:cTn>
                        </p:par>
                        <p:par>
                          <p:cTn id="34" fill="hold">
                            <p:stCondLst>
                              <p:cond delay="0"/>
                            </p:stCondLst>
                            <p:childTnLst>
                              <p:par>
                                <p:cTn id="35" presetID="24" presetClass="entr" presetSubtype="0" fill="hold" nodeType="after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to="" calcmode="lin" valueType="num">
                                      <p:cBhvr>
                                        <p:cTn id="37" dur="1" fill="hold"/>
                                        <p:tgtEl>
                                          <p:spTgt spid="14">
                                            <p:txEl>
                                              <p:pRg st="1" end="1"/>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697BB849-869D-4E57-A588-78AE02A7E5FB}" type="slidenum">
              <a:rPr lang="en-US" altLang="zh-CN" smtClean="0"/>
              <a:t>80</a:t>
            </a:fld>
            <a:endParaRPr lang="en-US" dirty="0"/>
          </a:p>
        </p:txBody>
      </p:sp>
      <p:pic>
        <p:nvPicPr>
          <p:cNvPr id="6" name="Picture 2" descr="O:\Temporary Storage\Property Management\BSu\出差准备\0银川民生物业企业项目\20110407 往来函件及其回复\培训\相关资料\蝴蝶.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81" y="3159578"/>
            <a:ext cx="3153432" cy="15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O:\Temporary Storage\Property Management\BSu\出差准备\0银川民生物业企业项目\20110407 往来函件及其回复\培训\相关资料\飓风过后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8297" y="1101099"/>
            <a:ext cx="3663845" cy="176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图示 7"/>
          <p:cNvGraphicFramePr/>
          <p:nvPr/>
        </p:nvGraphicFramePr>
        <p:xfrm>
          <a:off x="2232167" y="1542459"/>
          <a:ext cx="2955578" cy="1764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 Box 5"/>
          <p:cNvSpPr txBox="1">
            <a:spLocks noChangeArrowheads="1"/>
          </p:cNvSpPr>
          <p:nvPr/>
        </p:nvSpPr>
        <p:spPr bwMode="auto">
          <a:xfrm>
            <a:off x="3894617" y="3159579"/>
            <a:ext cx="4910013" cy="18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9" tIns="40814" rIns="81629" bIns="40814">
            <a:spAutoFit/>
          </a:bodyPr>
          <a:lstStyle>
            <a:lvl1pPr defTabSz="1042670">
              <a:defRPr sz="2000">
                <a:solidFill>
                  <a:schemeClr val="tx1"/>
                </a:solidFill>
                <a:latin typeface="Arial" charset="0"/>
              </a:defRPr>
            </a:lvl1pPr>
            <a:lvl2pPr marL="742950" indent="-285750" defTabSz="1042670">
              <a:defRPr sz="2000">
                <a:solidFill>
                  <a:schemeClr val="tx1"/>
                </a:solidFill>
                <a:latin typeface="Arial" charset="0"/>
              </a:defRPr>
            </a:lvl2pPr>
            <a:lvl3pPr marL="1143000" indent="-228600" defTabSz="1042670">
              <a:defRPr sz="2000">
                <a:solidFill>
                  <a:schemeClr val="tx1"/>
                </a:solidFill>
                <a:latin typeface="Arial" charset="0"/>
              </a:defRPr>
            </a:lvl3pPr>
            <a:lvl4pPr marL="1600200" indent="-228600" defTabSz="1042670">
              <a:defRPr sz="2000">
                <a:solidFill>
                  <a:schemeClr val="tx1"/>
                </a:solidFill>
                <a:latin typeface="Arial" charset="0"/>
              </a:defRPr>
            </a:lvl4pPr>
            <a:lvl5pPr marL="2057400" indent="-228600" defTabSz="1042670">
              <a:defRPr sz="2000">
                <a:solidFill>
                  <a:schemeClr val="tx1"/>
                </a:solidFill>
                <a:latin typeface="Arial" charset="0"/>
              </a:defRPr>
            </a:lvl5pPr>
            <a:lvl6pPr marL="2514600" indent="-228600" algn="ctr" defTabSz="1042670" eaLnBrk="0" fontAlgn="base" hangingPunct="0">
              <a:spcBef>
                <a:spcPct val="0"/>
              </a:spcBef>
              <a:spcAft>
                <a:spcPct val="0"/>
              </a:spcAft>
              <a:defRPr sz="2000">
                <a:solidFill>
                  <a:schemeClr val="tx1"/>
                </a:solidFill>
                <a:latin typeface="Arial" charset="0"/>
              </a:defRPr>
            </a:lvl6pPr>
            <a:lvl7pPr marL="2971800" indent="-228600" algn="ctr" defTabSz="1042670" eaLnBrk="0" fontAlgn="base" hangingPunct="0">
              <a:spcBef>
                <a:spcPct val="0"/>
              </a:spcBef>
              <a:spcAft>
                <a:spcPct val="0"/>
              </a:spcAft>
              <a:defRPr sz="2000">
                <a:solidFill>
                  <a:schemeClr val="tx1"/>
                </a:solidFill>
                <a:latin typeface="Arial" charset="0"/>
              </a:defRPr>
            </a:lvl7pPr>
            <a:lvl8pPr marL="3429000" indent="-228600" algn="ctr" defTabSz="1042670" eaLnBrk="0" fontAlgn="base" hangingPunct="0">
              <a:spcBef>
                <a:spcPct val="0"/>
              </a:spcBef>
              <a:spcAft>
                <a:spcPct val="0"/>
              </a:spcAft>
              <a:defRPr sz="2000">
                <a:solidFill>
                  <a:schemeClr val="tx1"/>
                </a:solidFill>
                <a:latin typeface="Arial" charset="0"/>
              </a:defRPr>
            </a:lvl8pPr>
            <a:lvl9pPr marL="3886200" indent="-228600" algn="ctr" defTabSz="1042670" eaLnBrk="0" fontAlgn="base" hangingPunct="0">
              <a:spcBef>
                <a:spcPct val="0"/>
              </a:spcBef>
              <a:spcAft>
                <a:spcPct val="0"/>
              </a:spcAft>
              <a:defRPr sz="2000">
                <a:solidFill>
                  <a:schemeClr val="tx1"/>
                </a:solidFill>
                <a:latin typeface="Arial" charset="0"/>
              </a:defRPr>
            </a:lvl9pPr>
          </a:lstStyle>
          <a:p>
            <a:pPr algn="l">
              <a:lnSpc>
                <a:spcPct val="150000"/>
              </a:lnSpc>
              <a:spcBef>
                <a:spcPct val="50000"/>
              </a:spcBef>
            </a:pPr>
            <a:r>
              <a:rPr lang="zh-CN" altLang="en-US" sz="1900" b="1" dirty="0">
                <a:solidFill>
                  <a:srgbClr val="42727C"/>
                </a:solidFill>
                <a:ea typeface="宋体" charset="-122"/>
              </a:rPr>
              <a:t>        </a:t>
            </a:r>
            <a:r>
              <a:rPr lang="zh-CN" altLang="en-US" sz="1900" b="1" dirty="0">
                <a:solidFill>
                  <a:srgbClr val="42727C"/>
                </a:solidFill>
                <a:latin typeface="+mn-ea"/>
              </a:rPr>
              <a:t>蝴蝶效应：一只南美洲亚马逊河流域热带雨林中蝴蝶，偶尔扇动几下翅膀，可以在两周以后引起美国得克萨斯州的一场巨大龙卷风。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697BB849-869D-4E57-A588-78AE02A7E5FB}" type="slidenum">
              <a:rPr lang="en-US" altLang="zh-CN" smtClean="0"/>
              <a:t>81</a:t>
            </a:fld>
            <a:endParaRPr lang="en-US" dirty="0"/>
          </a:p>
        </p:txBody>
      </p:sp>
      <p:sp>
        <p:nvSpPr>
          <p:cNvPr id="11" name="Rectangle 3"/>
          <p:cNvSpPr>
            <a:spLocks noChangeArrowheads="1"/>
          </p:cNvSpPr>
          <p:nvPr/>
        </p:nvSpPr>
        <p:spPr bwMode="auto">
          <a:xfrm>
            <a:off x="2601785" y="1491630"/>
            <a:ext cx="6146679" cy="285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9" tIns="40814" rIns="81629" bIns="40814"/>
          <a:lstStyle>
            <a:lvl1pPr marL="114300" indent="-114300" defTabSz="995045">
              <a:defRPr sz="2000">
                <a:solidFill>
                  <a:schemeClr val="tx1"/>
                </a:solidFill>
                <a:latin typeface="Arial" charset="0"/>
              </a:defRPr>
            </a:lvl1pPr>
            <a:lvl2pPr marL="742950" indent="-285750" defTabSz="995045">
              <a:defRPr sz="2000">
                <a:solidFill>
                  <a:schemeClr val="tx1"/>
                </a:solidFill>
                <a:latin typeface="Arial" charset="0"/>
              </a:defRPr>
            </a:lvl2pPr>
            <a:lvl3pPr marL="1143000" indent="-228600" defTabSz="995045">
              <a:defRPr sz="2000">
                <a:solidFill>
                  <a:schemeClr val="tx1"/>
                </a:solidFill>
                <a:latin typeface="Arial" charset="0"/>
              </a:defRPr>
            </a:lvl3pPr>
            <a:lvl4pPr marL="1600200" indent="-228600" defTabSz="995045">
              <a:defRPr sz="2000">
                <a:solidFill>
                  <a:schemeClr val="tx1"/>
                </a:solidFill>
                <a:latin typeface="Arial" charset="0"/>
              </a:defRPr>
            </a:lvl4pPr>
            <a:lvl5pPr marL="2057400" indent="-228600" defTabSz="995045">
              <a:defRPr sz="2000">
                <a:solidFill>
                  <a:schemeClr val="tx1"/>
                </a:solidFill>
                <a:latin typeface="Arial" charset="0"/>
              </a:defRPr>
            </a:lvl5pPr>
            <a:lvl6pPr marL="2514600" indent="-228600" algn="ctr" defTabSz="995045" eaLnBrk="0" fontAlgn="base" hangingPunct="0">
              <a:spcBef>
                <a:spcPct val="0"/>
              </a:spcBef>
              <a:spcAft>
                <a:spcPct val="0"/>
              </a:spcAft>
              <a:defRPr sz="2000">
                <a:solidFill>
                  <a:schemeClr val="tx1"/>
                </a:solidFill>
                <a:latin typeface="Arial" charset="0"/>
              </a:defRPr>
            </a:lvl6pPr>
            <a:lvl7pPr marL="2971800" indent="-228600" algn="ctr" defTabSz="995045" eaLnBrk="0" fontAlgn="base" hangingPunct="0">
              <a:spcBef>
                <a:spcPct val="0"/>
              </a:spcBef>
              <a:spcAft>
                <a:spcPct val="0"/>
              </a:spcAft>
              <a:defRPr sz="2000">
                <a:solidFill>
                  <a:schemeClr val="tx1"/>
                </a:solidFill>
                <a:latin typeface="Arial" charset="0"/>
              </a:defRPr>
            </a:lvl7pPr>
            <a:lvl8pPr marL="3429000" indent="-228600" algn="ctr" defTabSz="995045" eaLnBrk="0" fontAlgn="base" hangingPunct="0">
              <a:spcBef>
                <a:spcPct val="0"/>
              </a:spcBef>
              <a:spcAft>
                <a:spcPct val="0"/>
              </a:spcAft>
              <a:defRPr sz="2000">
                <a:solidFill>
                  <a:schemeClr val="tx1"/>
                </a:solidFill>
                <a:latin typeface="Arial" charset="0"/>
              </a:defRPr>
            </a:lvl8pPr>
            <a:lvl9pPr marL="3886200" indent="-228600" algn="ctr" defTabSz="995045" eaLnBrk="0" fontAlgn="base" hangingPunct="0">
              <a:spcBef>
                <a:spcPct val="0"/>
              </a:spcBef>
              <a:spcAft>
                <a:spcPct val="0"/>
              </a:spcAft>
              <a:defRPr sz="2000">
                <a:solidFill>
                  <a:schemeClr val="tx1"/>
                </a:solidFill>
                <a:latin typeface="Arial" charset="0"/>
              </a:defRPr>
            </a:lvl9pPr>
          </a:lstStyle>
          <a:p>
            <a:pPr algn="l">
              <a:lnSpc>
                <a:spcPct val="160000"/>
              </a:lnSpc>
              <a:buClr>
                <a:schemeClr val="bg1"/>
              </a:buClr>
              <a:buFont typeface="Times" pitchFamily="18" charset="0"/>
              <a:buChar char="•"/>
            </a:pPr>
            <a:r>
              <a:rPr lang="zh-CN" altLang="zh-CN" sz="1900" b="1" dirty="0">
                <a:solidFill>
                  <a:srgbClr val="42727C"/>
                </a:solidFill>
                <a:latin typeface="+mn-ea"/>
                <a:cs typeface="Times New Roman" pitchFamily="18" charset="0"/>
              </a:rPr>
              <a:t>蝴蝶效应的启示</a:t>
            </a:r>
            <a:r>
              <a:rPr lang="zh-CN" altLang="en-US" sz="1900" b="1" dirty="0">
                <a:solidFill>
                  <a:srgbClr val="42727C"/>
                </a:solidFill>
                <a:latin typeface="+mn-ea"/>
                <a:cs typeface="Times New Roman" pitchFamily="18" charset="0"/>
              </a:rPr>
              <a:t>：</a:t>
            </a:r>
            <a:endParaRPr lang="en-US" altLang="zh-CN" sz="1900" b="1" dirty="0">
              <a:solidFill>
                <a:srgbClr val="42727C"/>
              </a:solidFill>
              <a:latin typeface="+mn-ea"/>
              <a:cs typeface="Times New Roman" pitchFamily="18" charset="0"/>
            </a:endParaRPr>
          </a:p>
          <a:p>
            <a:pPr algn="l">
              <a:lnSpc>
                <a:spcPct val="160000"/>
              </a:lnSpc>
              <a:buClr>
                <a:schemeClr val="bg1"/>
              </a:buClr>
              <a:buFont typeface="Times" pitchFamily="18" charset="0"/>
              <a:buChar char="•"/>
            </a:pPr>
            <a:r>
              <a:rPr lang="en-US" altLang="zh-CN" sz="1900" b="1" dirty="0">
                <a:solidFill>
                  <a:srgbClr val="42727C"/>
                </a:solidFill>
                <a:latin typeface="+mn-ea"/>
                <a:cs typeface="Times New Roman" pitchFamily="18" charset="0"/>
              </a:rPr>
              <a:t>        </a:t>
            </a:r>
            <a:r>
              <a:rPr lang="zh-CN" altLang="zh-CN" sz="1900" b="1" dirty="0">
                <a:solidFill>
                  <a:srgbClr val="42727C"/>
                </a:solidFill>
                <a:latin typeface="+mn-ea"/>
                <a:cs typeface="Times New Roman" pitchFamily="18" charset="0"/>
              </a:rPr>
              <a:t>一个</a:t>
            </a:r>
            <a:r>
              <a:rPr lang="zh-CN" altLang="en-US" sz="1900" b="1" dirty="0">
                <a:solidFill>
                  <a:srgbClr val="42727C"/>
                </a:solidFill>
                <a:latin typeface="+mn-ea"/>
                <a:cs typeface="Times New Roman" pitchFamily="18" charset="0"/>
              </a:rPr>
              <a:t>“不良”</a:t>
            </a:r>
            <a:r>
              <a:rPr lang="zh-CN" altLang="zh-CN" sz="1900" b="1" dirty="0">
                <a:solidFill>
                  <a:srgbClr val="42727C"/>
                </a:solidFill>
                <a:latin typeface="+mn-ea"/>
                <a:cs typeface="Times New Roman" pitchFamily="18" charset="0"/>
              </a:rPr>
              <a:t>的微小机制，如果不加以及时的</a:t>
            </a:r>
            <a:r>
              <a:rPr lang="zh-CN" altLang="en-US" sz="1900" b="1" dirty="0">
                <a:solidFill>
                  <a:srgbClr val="42727C"/>
                </a:solidFill>
                <a:latin typeface="+mn-ea"/>
                <a:cs typeface="Times New Roman" pitchFamily="18" charset="0"/>
              </a:rPr>
              <a:t>发现、</a:t>
            </a:r>
            <a:r>
              <a:rPr lang="zh-CN" altLang="zh-CN" sz="1900" b="1" dirty="0">
                <a:solidFill>
                  <a:srgbClr val="42727C"/>
                </a:solidFill>
                <a:latin typeface="+mn-ea"/>
                <a:cs typeface="Times New Roman" pitchFamily="18" charset="0"/>
              </a:rPr>
              <a:t>引导、调节，</a:t>
            </a:r>
            <a:r>
              <a:rPr lang="zh-CN" altLang="en-US" sz="1900" b="1" dirty="0">
                <a:solidFill>
                  <a:srgbClr val="42727C"/>
                </a:solidFill>
                <a:latin typeface="+mn-ea"/>
                <a:cs typeface="Times New Roman" pitchFamily="18" charset="0"/>
              </a:rPr>
              <a:t>就</a:t>
            </a:r>
            <a:r>
              <a:rPr lang="zh-CN" altLang="zh-CN" sz="1900" b="1" dirty="0">
                <a:solidFill>
                  <a:srgbClr val="42727C"/>
                </a:solidFill>
                <a:latin typeface="+mn-ea"/>
                <a:cs typeface="Times New Roman" pitchFamily="18" charset="0"/>
              </a:rPr>
              <a:t>会给</a:t>
            </a:r>
            <a:r>
              <a:rPr lang="zh-CN" altLang="en-US" sz="1900" b="1" dirty="0">
                <a:solidFill>
                  <a:srgbClr val="42727C"/>
                </a:solidFill>
                <a:latin typeface="+mn-ea"/>
                <a:cs typeface="Times New Roman" pitchFamily="18" charset="0"/>
              </a:rPr>
              <a:t>企业未来的发展</a:t>
            </a:r>
            <a:r>
              <a:rPr lang="zh-CN" altLang="zh-CN" sz="1900" b="1" dirty="0">
                <a:solidFill>
                  <a:srgbClr val="42727C"/>
                </a:solidFill>
                <a:latin typeface="+mn-ea"/>
                <a:cs typeface="Times New Roman" pitchFamily="18" charset="0"/>
              </a:rPr>
              <a:t>带来</a:t>
            </a:r>
            <a:r>
              <a:rPr lang="zh-CN" altLang="en-US" sz="1900" b="1" dirty="0">
                <a:solidFill>
                  <a:srgbClr val="42727C"/>
                </a:solidFill>
                <a:latin typeface="+mn-ea"/>
                <a:cs typeface="Times New Roman" pitchFamily="18" charset="0"/>
              </a:rPr>
              <a:t>巨大</a:t>
            </a:r>
            <a:r>
              <a:rPr lang="zh-CN" altLang="zh-CN" sz="1900" b="1" dirty="0">
                <a:solidFill>
                  <a:srgbClr val="42727C"/>
                </a:solidFill>
                <a:latin typeface="+mn-ea"/>
                <a:cs typeface="Times New Roman" pitchFamily="18" charset="0"/>
              </a:rPr>
              <a:t>的危害，</a:t>
            </a:r>
            <a:r>
              <a:rPr lang="zh-CN" altLang="en-US" sz="1900" b="1" dirty="0">
                <a:solidFill>
                  <a:srgbClr val="42727C"/>
                </a:solidFill>
                <a:latin typeface="+mn-ea"/>
                <a:cs typeface="Times New Roman" pitchFamily="18" charset="0"/>
              </a:rPr>
              <a:t>可</a:t>
            </a:r>
            <a:r>
              <a:rPr lang="zh-CN" altLang="zh-CN" sz="1900" b="1" dirty="0">
                <a:solidFill>
                  <a:srgbClr val="42727C"/>
                </a:solidFill>
                <a:latin typeface="+mn-ea"/>
                <a:cs typeface="Times New Roman" pitchFamily="18" charset="0"/>
              </a:rPr>
              <a:t>戏称为“龙卷风”或“风暴”</a:t>
            </a:r>
            <a:r>
              <a:rPr lang="zh-CN" altLang="en-US" sz="1900" b="1" dirty="0">
                <a:solidFill>
                  <a:srgbClr val="42727C"/>
                </a:solidFill>
                <a:latin typeface="+mn-ea"/>
                <a:cs typeface="Times New Roman" pitchFamily="18" charset="0"/>
              </a:rPr>
              <a:t>。</a:t>
            </a:r>
            <a:endParaRPr lang="en-US" altLang="zh-CN" sz="1900" b="1" dirty="0">
              <a:solidFill>
                <a:srgbClr val="42727C"/>
              </a:solidFill>
              <a:latin typeface="+mn-ea"/>
              <a:cs typeface="Times New Roman" pitchFamily="18" charset="0"/>
            </a:endParaRPr>
          </a:p>
          <a:p>
            <a:pPr algn="l">
              <a:lnSpc>
                <a:spcPct val="160000"/>
              </a:lnSpc>
              <a:buClr>
                <a:schemeClr val="bg1"/>
              </a:buClr>
              <a:buFont typeface="Times" pitchFamily="18" charset="0"/>
              <a:buChar char="•"/>
            </a:pPr>
            <a:r>
              <a:rPr lang="en-US" altLang="zh-CN" sz="1900" b="1" dirty="0">
                <a:solidFill>
                  <a:srgbClr val="42727C"/>
                </a:solidFill>
                <a:latin typeface="+mn-ea"/>
                <a:cs typeface="Times New Roman" pitchFamily="18" charset="0"/>
              </a:rPr>
              <a:t>        </a:t>
            </a:r>
            <a:r>
              <a:rPr lang="zh-CN" altLang="en-US" sz="1900" b="1" dirty="0">
                <a:solidFill>
                  <a:srgbClr val="42727C"/>
                </a:solidFill>
                <a:latin typeface="+mn-ea"/>
                <a:cs typeface="Times New Roman" pitchFamily="18" charset="0"/>
              </a:rPr>
              <a:t>而</a:t>
            </a:r>
            <a:r>
              <a:rPr lang="zh-CN" altLang="zh-CN" sz="1900" b="1" dirty="0">
                <a:solidFill>
                  <a:srgbClr val="42727C"/>
                </a:solidFill>
                <a:latin typeface="+mn-ea"/>
                <a:cs typeface="Times New Roman" pitchFamily="18" charset="0"/>
              </a:rPr>
              <a:t>一个</a:t>
            </a:r>
            <a:r>
              <a:rPr lang="zh-CN" altLang="en-US" sz="1900" b="1" dirty="0">
                <a:solidFill>
                  <a:srgbClr val="42727C"/>
                </a:solidFill>
                <a:latin typeface="+mn-ea"/>
                <a:cs typeface="Times New Roman" pitchFamily="18" charset="0"/>
              </a:rPr>
              <a:t>“良好”</a:t>
            </a:r>
            <a:r>
              <a:rPr lang="zh-CN" altLang="zh-CN" sz="1900" b="1" dirty="0">
                <a:solidFill>
                  <a:srgbClr val="42727C"/>
                </a:solidFill>
                <a:latin typeface="+mn-ea"/>
                <a:cs typeface="Times New Roman" pitchFamily="18" charset="0"/>
              </a:rPr>
              <a:t>的微小机制，只要正确引导，经过一段时间的努力，将会</a:t>
            </a:r>
            <a:r>
              <a:rPr lang="zh-CN" altLang="en-US" sz="1900" b="1" dirty="0">
                <a:solidFill>
                  <a:srgbClr val="42727C"/>
                </a:solidFill>
                <a:latin typeface="+mn-ea"/>
                <a:cs typeface="Times New Roman" pitchFamily="18" charset="0"/>
              </a:rPr>
              <a:t>被放大，甚至</a:t>
            </a:r>
            <a:r>
              <a:rPr lang="zh-CN" altLang="zh-CN" sz="1900" b="1" dirty="0">
                <a:solidFill>
                  <a:srgbClr val="42727C"/>
                </a:solidFill>
                <a:latin typeface="+mn-ea"/>
                <a:cs typeface="Times New Roman" pitchFamily="18" charset="0"/>
              </a:rPr>
              <a:t>产生轰动效应，或称为“</a:t>
            </a:r>
            <a:r>
              <a:rPr lang="zh-CN" altLang="en-US" sz="1900" b="1" dirty="0">
                <a:solidFill>
                  <a:srgbClr val="42727C"/>
                </a:solidFill>
                <a:latin typeface="+mn-ea"/>
                <a:cs typeface="Times New Roman" pitchFamily="18" charset="0"/>
              </a:rPr>
              <a:t>优化变革</a:t>
            </a:r>
            <a:r>
              <a:rPr lang="zh-CN" altLang="zh-CN" sz="1900" b="1" dirty="0">
                <a:solidFill>
                  <a:srgbClr val="42727C"/>
                </a:solidFill>
                <a:latin typeface="+mn-ea"/>
                <a:cs typeface="Times New Roman" pitchFamily="18" charset="0"/>
              </a:rPr>
              <a:t>”。</a:t>
            </a:r>
          </a:p>
          <a:p>
            <a:pPr algn="l">
              <a:lnSpc>
                <a:spcPct val="160000"/>
              </a:lnSpc>
              <a:buClr>
                <a:schemeClr val="bg1"/>
              </a:buClr>
              <a:buFont typeface="Times" pitchFamily="18" charset="0"/>
              <a:buChar char="•"/>
            </a:pPr>
            <a:endParaRPr lang="zh-CN" altLang="en-US" sz="1900" b="1" dirty="0">
              <a:solidFill>
                <a:srgbClr val="42727C"/>
              </a:solidFill>
              <a:ea typeface="宋体" charset="-122"/>
              <a:cs typeface="Times New Roman" pitchFamily="18" charset="0"/>
            </a:endParaRPr>
          </a:p>
        </p:txBody>
      </p:sp>
      <p:pic>
        <p:nvPicPr>
          <p:cNvPr id="12" name="Picture 2" descr="http://img.bimg.126.net/photo/EL3PiEAQg5W3AiM4914UDQ==/11945798011607243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93" y="2081173"/>
            <a:ext cx="1859751" cy="15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35616" y="2902173"/>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四级管控</a:t>
            </a:r>
          </a:p>
        </p:txBody>
      </p:sp>
      <p:sp>
        <p:nvSpPr>
          <p:cNvPr id="3" name="矩形 2"/>
          <p:cNvSpPr/>
          <p:nvPr/>
        </p:nvSpPr>
        <p:spPr>
          <a:xfrm>
            <a:off x="4735616" y="3550245"/>
            <a:ext cx="2699506"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三大举措</a:t>
            </a:r>
          </a:p>
        </p:txBody>
      </p:sp>
      <p:sp>
        <p:nvSpPr>
          <p:cNvPr id="4" name="TextBox 8"/>
          <p:cNvSpPr txBox="1"/>
          <p:nvPr/>
        </p:nvSpPr>
        <p:spPr>
          <a:xfrm>
            <a:off x="3384376" y="1923678"/>
            <a:ext cx="5364088" cy="584775"/>
          </a:xfrm>
          <a:prstGeom prst="rect">
            <a:avLst/>
          </a:prstGeom>
          <a:noFill/>
        </p:spPr>
        <p:txBody>
          <a:bodyPr wrap="square" rtlCol="0">
            <a:spAutoFit/>
          </a:bodyPr>
          <a:lstStyle/>
          <a:p>
            <a:pPr algn="ctr"/>
            <a:r>
              <a:rPr lang="zh-CN" altLang="en-US" sz="3200" b="1" dirty="0">
                <a:solidFill>
                  <a:srgbClr val="0070C0"/>
                </a:solidFill>
                <a:latin typeface="微软雅黑" pitchFamily="34" charset="-122"/>
                <a:ea typeface="微软雅黑" pitchFamily="34" charset="-122"/>
              </a:rPr>
              <a:t>第四章  现场管理</a:t>
            </a:r>
            <a:r>
              <a:rPr lang="zh-CN" altLang="en-US" sz="3200" b="1" dirty="0">
                <a:solidFill>
                  <a:srgbClr val="0070C0"/>
                </a:solidFill>
                <a:latin typeface="+mn-ea"/>
              </a:rPr>
              <a:t>的风险防控</a:t>
            </a:r>
          </a:p>
        </p:txBody>
      </p:sp>
      <p:sp>
        <p:nvSpPr>
          <p:cNvPr id="7" name="椭圆 6"/>
          <p:cNvSpPr/>
          <p:nvPr/>
        </p:nvSpPr>
        <p:spPr>
          <a:xfrm>
            <a:off x="1195731" y="1491750"/>
            <a:ext cx="2160563" cy="2160000"/>
          </a:xfrm>
          <a:prstGeom prst="ellipse">
            <a:avLst/>
          </a:prstGeom>
          <a:blipFill dpi="0" rotWithShape="1">
            <a:blip r:embed="rId3" cstate="screen"/>
            <a:srcRect/>
            <a:stretch>
              <a:fillRect/>
            </a:stretch>
          </a:blip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914" y="1419622"/>
            <a:ext cx="2360195" cy="2304256"/>
          </a:xfrm>
          <a:prstGeom prst="ellipse">
            <a:avLst/>
          </a:prstGeom>
          <a:ln>
            <a:noFill/>
          </a:ln>
          <a:effectLst>
            <a:softEdge rad="112500"/>
          </a:effectLst>
        </p:spPr>
      </p:pic>
      <p:sp>
        <p:nvSpPr>
          <p:cNvPr id="9" name="矩形 8"/>
          <p:cNvSpPr/>
          <p:nvPr/>
        </p:nvSpPr>
        <p:spPr>
          <a:xfrm>
            <a:off x="4716016" y="4126309"/>
            <a:ext cx="4536504" cy="461665"/>
          </a:xfrm>
          <a:prstGeom prst="rect">
            <a:avLst/>
          </a:prstGeom>
        </p:spPr>
        <p:txBody>
          <a:bodyPr wrap="square">
            <a:spAutoFit/>
          </a:bodyPr>
          <a:lstStyle/>
          <a:p>
            <a:pPr marL="214630" indent="-214630">
              <a:buFont typeface="Arial" charset="0"/>
              <a:buChar char="•"/>
              <a:defRPr/>
            </a:pPr>
            <a:r>
              <a:rPr lang="zh-CN" altLang="en-US" sz="2400" kern="0" dirty="0">
                <a:solidFill>
                  <a:schemeClr val="tx1">
                    <a:lumMod val="65000"/>
                    <a:lumOff val="35000"/>
                  </a:schemeClr>
                </a:solidFill>
                <a:latin typeface="微软雅黑" pitchFamily="34" charset="-122"/>
                <a:ea typeface="微软雅黑" pitchFamily="34" charset="-122"/>
              </a:rPr>
              <a:t>四类分类风险及风险规避举措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50000" fill="hold" grpId="1" nodeType="withEffect">
                                  <p:stCondLst>
                                    <p:cond delay="0"/>
                                  </p:stCondLst>
                                  <p:childTnLst>
                                    <p:animMotion origin="layout" path="M -0.87917 3.08642E-6 L 3.05556E-6 3.08642E-6 " pathEditMode="relative" rAng="0" ptsTypes="AA">
                                      <p:cBhvr>
                                        <p:cTn id="9" dur="500" fill="hold"/>
                                        <p:tgtEl>
                                          <p:spTgt spid="4"/>
                                        </p:tgtEl>
                                        <p:attrNameLst>
                                          <p:attrName>ppt_x</p:attrName>
                                          <p:attrName>ppt_y</p:attrName>
                                        </p:attrNameLst>
                                      </p:cBhvr>
                                      <p:rCtr x="43958"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par>
                                <p:cTn id="21" presetID="52" presetClass="entr" presetSubtype="0" fill="hold" grpId="0" nodeType="withEffect">
                                  <p:stCondLst>
                                    <p:cond delay="200"/>
                                  </p:stCondLst>
                                  <p:iterate type="lt">
                                    <p:tmPct val="0"/>
                                  </p:iterate>
                                  <p:childTnLst>
                                    <p:set>
                                      <p:cBhvr>
                                        <p:cTn id="22" dur="1" fill="hold">
                                          <p:stCondLst>
                                            <p:cond delay="0"/>
                                          </p:stCondLst>
                                        </p:cTn>
                                        <p:tgtEl>
                                          <p:spTgt spid="9"/>
                                        </p:tgtEl>
                                        <p:attrNameLst>
                                          <p:attrName>style.visibility</p:attrName>
                                        </p:attrNameLst>
                                      </p:cBhvr>
                                      <p:to>
                                        <p:strVal val="visible"/>
                                      </p:to>
                                    </p:set>
                                    <p:animScale>
                                      <p:cBhvr>
                                        <p:cTn id="2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9"/>
                                        </p:tgtEl>
                                        <p:attrNameLst>
                                          <p:attrName>ppt_x</p:attrName>
                                          <p:attrName>ppt_y</p:attrName>
                                        </p:attrNameLst>
                                      </p:cBhvr>
                                    </p:animMotion>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697BB849-869D-4E57-A588-78AE02A7E5FB}" type="slidenum">
              <a:rPr lang="en-US" altLang="zh-CN" smtClean="0"/>
              <a:t>83</a:t>
            </a:fld>
            <a:endParaRPr lang="en-US" dirty="0"/>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78537" y="2521375"/>
            <a:ext cx="1929129" cy="1929129"/>
          </a:xfrm>
          <a:prstGeom prst="rect">
            <a:avLst/>
          </a:prstGeom>
          <a:noFill/>
          <a:ln w="9525">
            <a:solidFill>
              <a:schemeClr val="tx1"/>
            </a:solidFill>
            <a:miter lim="800000"/>
            <a:headEnd/>
            <a:tailEnd/>
          </a:ln>
        </p:spPr>
      </p:pic>
      <p:sp>
        <p:nvSpPr>
          <p:cNvPr id="10" name="Rectangle 5"/>
          <p:cNvSpPr>
            <a:spLocks noChangeArrowheads="1"/>
          </p:cNvSpPr>
          <p:nvPr/>
        </p:nvSpPr>
        <p:spPr bwMode="auto">
          <a:xfrm>
            <a:off x="3779838" y="947564"/>
            <a:ext cx="1008062" cy="400050"/>
          </a:xfrm>
          <a:prstGeom prst="rect">
            <a:avLst/>
          </a:prstGeom>
          <a:solidFill>
            <a:srgbClr val="C0C0C0">
              <a:alpha val="50000"/>
            </a:srgbClr>
          </a:solidFill>
          <a:ln w="9525">
            <a:noFill/>
            <a:miter lim="800000"/>
          </a:ln>
          <a:effectLst/>
        </p:spPr>
        <p:txBody>
          <a:bodyPr wrap="none" anchor="ctr"/>
          <a:lstStyle/>
          <a:p>
            <a:pPr algn="r" eaLnBrk="0" hangingPunct="0">
              <a:spcBef>
                <a:spcPct val="0"/>
              </a:spcBef>
            </a:pPr>
            <a:r>
              <a:rPr kumimoji="0" lang="zh-CN" altLang="en-US" sz="3200" b="1" dirty="0">
                <a:solidFill>
                  <a:srgbClr val="FF6600"/>
                </a:solidFill>
                <a:effectLst>
                  <a:outerShdw blurRad="38100" dist="38100" dir="2700000" algn="tl">
                    <a:srgbClr val="000000"/>
                  </a:outerShdw>
                </a:effectLst>
                <a:latin typeface="MingLiU" pitchFamily="49" charset="-120"/>
                <a:ea typeface="宋体" charset="-122"/>
              </a:rPr>
              <a:t>思考</a:t>
            </a:r>
          </a:p>
        </p:txBody>
      </p:sp>
      <p:sp>
        <p:nvSpPr>
          <p:cNvPr id="11" name="Rectangle 6"/>
          <p:cNvSpPr>
            <a:spLocks noChangeArrowheads="1"/>
          </p:cNvSpPr>
          <p:nvPr/>
        </p:nvSpPr>
        <p:spPr bwMode="auto">
          <a:xfrm>
            <a:off x="638042" y="1430683"/>
            <a:ext cx="7291654" cy="2954635"/>
          </a:xfrm>
          <a:prstGeom prst="rect">
            <a:avLst/>
          </a:prstGeom>
          <a:noFill/>
          <a:ln w="12700">
            <a:noFill/>
            <a:miter lim="800000"/>
            <a:headEnd type="none" w="sm" len="sm"/>
            <a:tailEnd type="none" w="sm" len="sm"/>
          </a:ln>
          <a:effectLst/>
        </p:spPr>
        <p:txBody>
          <a:bodyPr wrap="square" lIns="91420" tIns="45710" rIns="91420" bIns="45710">
            <a:spAutoFit/>
          </a:bodyPr>
          <a:lstStyle/>
          <a:p>
            <a:pPr marL="457200" indent="-457200" algn="l" eaLnBrk="0" hangingPunct="0">
              <a:lnSpc>
                <a:spcPct val="90000"/>
              </a:lnSpc>
              <a:spcBef>
                <a:spcPct val="50000"/>
              </a:spcBef>
              <a:buFontTx/>
              <a:buBlip>
                <a:blip r:embed="rId4"/>
              </a:buBlip>
            </a:pPr>
            <a:endParaRPr kumimoji="0" lang="en-US" altLang="zh-CN" sz="2000" dirty="0">
              <a:effectLst>
                <a:outerShdw blurRad="38100" dist="38100" dir="2700000" algn="tl">
                  <a:srgbClr val="C0C0C0"/>
                </a:outerShdw>
              </a:effectLst>
              <a:latin typeface="Times New Roman" pitchFamily="18" charset="0"/>
              <a:ea typeface="黑体" pitchFamily="2" charset="-122"/>
            </a:endParaRPr>
          </a:p>
          <a:p>
            <a:pPr marL="457200" indent="-457200" algn="l" eaLnBrk="0" hangingPunct="0">
              <a:lnSpc>
                <a:spcPct val="90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Times New Roman" pitchFamily="18" charset="0"/>
                <a:ea typeface="黑体" pitchFamily="2" charset="-122"/>
              </a:rPr>
              <a:t>为什么会重复犯错误，甚至是多年前或昨天才犯过的错误？</a:t>
            </a:r>
          </a:p>
          <a:p>
            <a:pPr marL="457200" indent="-457200" algn="l" eaLnBrk="0" hangingPunct="0">
              <a:lnSpc>
                <a:spcPct val="90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Times New Roman" pitchFamily="18" charset="0"/>
                <a:ea typeface="黑体" pitchFamily="2" charset="-122"/>
              </a:rPr>
              <a:t>现场管理的危机在哪里？</a:t>
            </a:r>
          </a:p>
          <a:p>
            <a:pPr marL="457200" indent="-457200" algn="l" eaLnBrk="0" hangingPunct="0">
              <a:lnSpc>
                <a:spcPct val="90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Times New Roman" pitchFamily="18" charset="0"/>
                <a:ea typeface="黑体" pitchFamily="2" charset="-122"/>
              </a:rPr>
              <a:t>忙</a:t>
            </a:r>
          </a:p>
          <a:p>
            <a:pPr marL="457200" indent="-457200" algn="l" eaLnBrk="0" hangingPunct="0">
              <a:lnSpc>
                <a:spcPct val="90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Times New Roman" pitchFamily="18" charset="0"/>
                <a:ea typeface="黑体" pitchFamily="2" charset="-122"/>
              </a:rPr>
              <a:t>茫</a:t>
            </a:r>
          </a:p>
          <a:p>
            <a:pPr marL="457200" indent="-457200" algn="l" eaLnBrk="0" hangingPunct="0">
              <a:lnSpc>
                <a:spcPct val="90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Times New Roman" pitchFamily="18" charset="0"/>
                <a:ea typeface="黑体" pitchFamily="2" charset="-122"/>
              </a:rPr>
              <a:t>盲</a:t>
            </a:r>
          </a:p>
          <a:p>
            <a:pPr marL="457200" indent="-457200" algn="l" eaLnBrk="0" hangingPunct="0">
              <a:lnSpc>
                <a:spcPct val="90000"/>
              </a:lnSpc>
              <a:spcBef>
                <a:spcPct val="50000"/>
              </a:spcBef>
              <a:buClr>
                <a:srgbClr val="0070C0"/>
              </a:buClr>
              <a:buFont typeface="Wingdings" charset="2"/>
              <a:buChar char="Ø"/>
            </a:pPr>
            <a:r>
              <a:rPr kumimoji="0" lang="zh-CN" altLang="en-US" sz="2000" dirty="0">
                <a:effectLst>
                  <a:outerShdw blurRad="38100" dist="38100" dir="2700000" algn="tl">
                    <a:srgbClr val="C0C0C0"/>
                  </a:outerShdw>
                </a:effectLst>
                <a:latin typeface="Times New Roman" pitchFamily="18" charset="0"/>
                <a:ea typeface="黑体" pitchFamily="2" charset="-122"/>
              </a:rPr>
              <a:t>如何避免“破窗定论”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to="" calcmode="lin" valueType="num">
                                      <p:cBhvr>
                                        <p:cTn id="11" dur="1" fill="hold"/>
                                        <p:tgtEl>
                                          <p:spTgt spid="9"/>
                                        </p:tgtEl>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to="" calcmode="lin" valueType="num">
                                      <p:cBhvr>
                                        <p:cTn id="15" dur="1" fill="hold"/>
                                        <p:tgtEl>
                                          <p:spTgt spid="11">
                                            <p:txEl>
                                              <p:pRg st="1" end="1"/>
                                            </p:txEl>
                                          </p:spTgt>
                                        </p:tgtEl>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to="" calcmode="lin" valueType="num">
                                      <p:cBhvr>
                                        <p:cTn id="19" dur="1" fill="hold"/>
                                        <p:tgtEl>
                                          <p:spTgt spid="11">
                                            <p:txEl>
                                              <p:pRg st="2" end="2"/>
                                            </p:txEl>
                                          </p:spTgt>
                                        </p:tgtEl>
                                      </p:cBhvr>
                                    </p:anim>
                                  </p:childTnLst>
                                </p:cTn>
                              </p:par>
                            </p:childTnLst>
                          </p:cTn>
                        </p:par>
                        <p:par>
                          <p:cTn id="20" fill="hold">
                            <p:stCondLst>
                              <p:cond delay="0"/>
                            </p:stCondLst>
                            <p:childTnLst>
                              <p:par>
                                <p:cTn id="21" presetID="24" presetClass="entr" presetSubtype="0" fill="hold" nodeType="after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to="" calcmode="lin" valueType="num">
                                      <p:cBhvr>
                                        <p:cTn id="23" dur="1" fill="hold"/>
                                        <p:tgtEl>
                                          <p:spTgt spid="11">
                                            <p:txEl>
                                              <p:pRg st="3" end="3"/>
                                            </p:txEl>
                                          </p:spTgt>
                                        </p:tgtEl>
                                      </p:cBhvr>
                                    </p:anim>
                                  </p:childTnLst>
                                </p:cTn>
                              </p:par>
                            </p:childTnLst>
                          </p:cTn>
                        </p:par>
                        <p:par>
                          <p:cTn id="24" fill="hold">
                            <p:stCondLst>
                              <p:cond delay="0"/>
                            </p:stCondLst>
                            <p:childTnLst>
                              <p:par>
                                <p:cTn id="25" presetID="24" presetClass="entr" presetSubtype="0" fill="hold" nodeType="after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to="" calcmode="lin" valueType="num">
                                      <p:cBhvr>
                                        <p:cTn id="27" dur="1" fill="hold"/>
                                        <p:tgtEl>
                                          <p:spTgt spid="11">
                                            <p:txEl>
                                              <p:pRg st="4" end="4"/>
                                            </p:txEl>
                                          </p:spTgt>
                                        </p:tgtEl>
                                      </p:cBhvr>
                                    </p:anim>
                                  </p:childTnLst>
                                </p:cTn>
                              </p:par>
                            </p:childTnLst>
                          </p:cTn>
                        </p:par>
                        <p:par>
                          <p:cTn id="28" fill="hold">
                            <p:stCondLst>
                              <p:cond delay="0"/>
                            </p:stCondLst>
                            <p:childTnLst>
                              <p:par>
                                <p:cTn id="29" presetID="24" presetClass="entr" presetSubtype="0" fill="hold" nodeType="after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to="" calcmode="lin" valueType="num">
                                      <p:cBhvr>
                                        <p:cTn id="31" dur="1" fill="hold"/>
                                        <p:tgtEl>
                                          <p:spTgt spid="11">
                                            <p:txEl>
                                              <p:pRg st="5" end="5"/>
                                            </p:txEl>
                                          </p:spTgt>
                                        </p:tgtEl>
                                      </p:cBhvr>
                                    </p:anim>
                                  </p:childTnLst>
                                </p:cTn>
                              </p:par>
                            </p:childTnLst>
                          </p:cTn>
                        </p:par>
                        <p:par>
                          <p:cTn id="32" fill="hold">
                            <p:stCondLst>
                              <p:cond delay="0"/>
                            </p:stCondLst>
                            <p:childTnLst>
                              <p:par>
                                <p:cTn id="33" presetID="24" presetClass="entr" presetSubtype="0" fill="hold" nodeType="after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 to="" calcmode="lin" valueType="num">
                                      <p:cBhvr>
                                        <p:cTn id="35" dur="1" fill="hold"/>
                                        <p:tgtEl>
                                          <p:spTgt spid="11">
                                            <p:txEl>
                                              <p:pRg st="6" end="6"/>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156"/>
          <p:cNvSpPr txBox="1"/>
          <p:nvPr/>
        </p:nvSpPr>
        <p:spPr>
          <a:xfrm>
            <a:off x="2545612" y="2505060"/>
            <a:ext cx="6185391" cy="1786633"/>
          </a:xfrm>
          <a:prstGeom prst="rect">
            <a:avLst/>
          </a:prstGeom>
          <a:noFill/>
        </p:spPr>
        <p:txBody>
          <a:bodyPr wrap="square" lIns="68571" tIns="34285" rIns="68571" bIns="34285" rtlCol="0">
            <a:spAutoFit/>
          </a:bodyPr>
          <a:lstStyle/>
          <a:p>
            <a:pPr>
              <a:lnSpc>
                <a:spcPct val="120000"/>
              </a:lnSpc>
            </a:pPr>
            <a:r>
              <a:rPr lang="zh-CN" altLang="en-US" dirty="0">
                <a:solidFill>
                  <a:schemeClr val="tx1">
                    <a:lumMod val="65000"/>
                    <a:lumOff val="35000"/>
                  </a:schemeClr>
                </a:solidFill>
              </a:rPr>
              <a:t>由分公司副经理或指定的部门经理进行巡检（非正式监评），对发现的问题拍照记录并制作成</a:t>
            </a:r>
            <a:r>
              <a:rPr lang="zh-CN" altLang="en-US" sz="2100" b="1" dirty="0">
                <a:solidFill>
                  <a:srgbClr val="0070C0"/>
                </a:solidFill>
              </a:rPr>
              <a:t>问题清单</a:t>
            </a:r>
            <a:r>
              <a:rPr lang="zh-CN" altLang="en-US" dirty="0">
                <a:solidFill>
                  <a:schemeClr val="tx1">
                    <a:lumMod val="65000"/>
                    <a:lumOff val="35000"/>
                  </a:schemeClr>
                </a:solidFill>
              </a:rPr>
              <a:t>，发各部门按时间节点进行整改，对非客观原因而未按期整改的部门经理问责。同时，分公司每周的分公司例会都会对上周的问题清单进行讲解分析；</a:t>
            </a:r>
          </a:p>
        </p:txBody>
      </p:sp>
      <p:sp>
        <p:nvSpPr>
          <p:cNvPr id="2" name="TextBox 4"/>
          <p:cNvSpPr txBox="1"/>
          <p:nvPr/>
        </p:nvSpPr>
        <p:spPr>
          <a:xfrm>
            <a:off x="576597" y="627535"/>
            <a:ext cx="4643559" cy="504073"/>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4.1 </a:t>
            </a:r>
            <a:r>
              <a:rPr lang="zh-CN" altLang="en-US" sz="2300" dirty="0">
                <a:solidFill>
                  <a:srgbClr val="5F5E5C"/>
                </a:solidFill>
                <a:latin typeface="+mn-ea"/>
              </a:rPr>
              <a:t>四级管控</a:t>
            </a:r>
            <a:endParaRPr lang="zh-CN" altLang="en-US" sz="2300" b="1" dirty="0">
              <a:solidFill>
                <a:srgbClr val="0070C0"/>
              </a:solidFill>
              <a:latin typeface="+mn-ea"/>
            </a:endParaRP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47" name="Freeform 15"/>
          <p:cNvSpPr/>
          <p:nvPr/>
        </p:nvSpPr>
        <p:spPr bwMode="auto">
          <a:xfrm>
            <a:off x="683062" y="3064175"/>
            <a:ext cx="810921" cy="716590"/>
          </a:xfrm>
          <a:custGeom>
            <a:avLst/>
            <a:gdLst>
              <a:gd name="T0" fmla="*/ 0 w 681"/>
              <a:gd name="T1" fmla="*/ 0 h 602"/>
              <a:gd name="T2" fmla="*/ 681 w 681"/>
              <a:gd name="T3" fmla="*/ 0 h 602"/>
              <a:gd name="T4" fmla="*/ 681 w 681"/>
              <a:gd name="T5" fmla="*/ 602 h 602"/>
              <a:gd name="T6" fmla="*/ 0 w 681"/>
              <a:gd name="T7" fmla="*/ 602 h 602"/>
              <a:gd name="T8" fmla="*/ 183 w 681"/>
              <a:gd name="T9" fmla="*/ 303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303"/>
                </a:lnTo>
                <a:lnTo>
                  <a:pt x="0" y="0"/>
                </a:lnTo>
                <a:lnTo>
                  <a:pt x="0" y="0"/>
                </a:lnTo>
                <a:close/>
              </a:path>
            </a:pathLst>
          </a:custGeom>
          <a:solidFill>
            <a:srgbClr val="757975"/>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48" name="Freeform 16"/>
          <p:cNvSpPr>
            <a:spLocks noEditPoints="1"/>
          </p:cNvSpPr>
          <p:nvPr/>
        </p:nvSpPr>
        <p:spPr bwMode="auto">
          <a:xfrm>
            <a:off x="769988" y="3107027"/>
            <a:ext cx="749000" cy="24998"/>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979895"/>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2" name="Freeform 17"/>
          <p:cNvSpPr>
            <a:spLocks noEditPoints="1"/>
          </p:cNvSpPr>
          <p:nvPr/>
        </p:nvSpPr>
        <p:spPr bwMode="auto">
          <a:xfrm>
            <a:off x="769988" y="3711724"/>
            <a:ext cx="749000" cy="24998"/>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979895"/>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3" name="Freeform 18"/>
          <p:cNvSpPr/>
          <p:nvPr/>
        </p:nvSpPr>
        <p:spPr bwMode="auto">
          <a:xfrm>
            <a:off x="1006954" y="2783252"/>
            <a:ext cx="373905" cy="1072505"/>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3D4947"/>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4" name="Freeform 19"/>
          <p:cNvSpPr>
            <a:spLocks noEditPoints="1"/>
          </p:cNvSpPr>
          <p:nvPr/>
        </p:nvSpPr>
        <p:spPr bwMode="auto">
          <a:xfrm>
            <a:off x="1006954" y="3406995"/>
            <a:ext cx="373905" cy="379722"/>
          </a:xfrm>
          <a:custGeom>
            <a:avLst/>
            <a:gdLst>
              <a:gd name="T0" fmla="*/ 60 w 60"/>
              <a:gd name="T1" fmla="*/ 57 h 61"/>
              <a:gd name="T2" fmla="*/ 60 w 60"/>
              <a:gd name="T3" fmla="*/ 61 h 61"/>
              <a:gd name="T4" fmla="*/ 53 w 60"/>
              <a:gd name="T5" fmla="*/ 55 h 61"/>
              <a:gd name="T6" fmla="*/ 53 w 60"/>
              <a:gd name="T7" fmla="*/ 53 h 61"/>
              <a:gd name="T8" fmla="*/ 53 w 60"/>
              <a:gd name="T9" fmla="*/ 53 h 61"/>
              <a:gd name="T10" fmla="*/ 56 w 60"/>
              <a:gd name="T11" fmla="*/ 53 h 61"/>
              <a:gd name="T12" fmla="*/ 60 w 60"/>
              <a:gd name="T13" fmla="*/ 57 h 61"/>
              <a:gd name="T14" fmla="*/ 0 w 60"/>
              <a:gd name="T15" fmla="*/ 4 h 61"/>
              <a:gd name="T16" fmla="*/ 0 w 60"/>
              <a:gd name="T17" fmla="*/ 0 h 61"/>
              <a:gd name="T18" fmla="*/ 3 w 60"/>
              <a:gd name="T19" fmla="*/ 3 h 61"/>
              <a:gd name="T20" fmla="*/ 4 w 60"/>
              <a:gd name="T21" fmla="*/ 6 h 61"/>
              <a:gd name="T22" fmla="*/ 4 w 60"/>
              <a:gd name="T23" fmla="*/ 6 h 61"/>
              <a:gd name="T24" fmla="*/ 1 w 60"/>
              <a:gd name="T25" fmla="*/ 6 h 61"/>
              <a:gd name="T26" fmla="*/ 0 w 60"/>
              <a:gd name="T27" fmla="*/ 4 h 61"/>
              <a:gd name="T28" fmla="*/ 10 w 60"/>
              <a:gd name="T29" fmla="*/ 10 h 61"/>
              <a:gd name="T30" fmla="*/ 19 w 60"/>
              <a:gd name="T31" fmla="*/ 18 h 61"/>
              <a:gd name="T32" fmla="*/ 19 w 60"/>
              <a:gd name="T33" fmla="*/ 20 h 61"/>
              <a:gd name="T34" fmla="*/ 19 w 60"/>
              <a:gd name="T35" fmla="*/ 20 h 61"/>
              <a:gd name="T36" fmla="*/ 16 w 60"/>
              <a:gd name="T37" fmla="*/ 20 h 61"/>
              <a:gd name="T38" fmla="*/ 8 w 60"/>
              <a:gd name="T39" fmla="*/ 12 h 61"/>
              <a:gd name="T40" fmla="*/ 8 w 60"/>
              <a:gd name="T41" fmla="*/ 10 h 61"/>
              <a:gd name="T42" fmla="*/ 8 w 60"/>
              <a:gd name="T43" fmla="*/ 10 h 61"/>
              <a:gd name="T44" fmla="*/ 10 w 60"/>
              <a:gd name="T45" fmla="*/ 10 h 61"/>
              <a:gd name="T46" fmla="*/ 25 w 60"/>
              <a:gd name="T47" fmla="*/ 24 h 61"/>
              <a:gd name="T48" fmla="*/ 34 w 60"/>
              <a:gd name="T49" fmla="*/ 32 h 61"/>
              <a:gd name="T50" fmla="*/ 34 w 60"/>
              <a:gd name="T51" fmla="*/ 35 h 61"/>
              <a:gd name="T52" fmla="*/ 34 w 60"/>
              <a:gd name="T53" fmla="*/ 35 h 61"/>
              <a:gd name="T54" fmla="*/ 32 w 60"/>
              <a:gd name="T55" fmla="*/ 35 h 61"/>
              <a:gd name="T56" fmla="*/ 23 w 60"/>
              <a:gd name="T57" fmla="*/ 26 h 61"/>
              <a:gd name="T58" fmla="*/ 23 w 60"/>
              <a:gd name="T59" fmla="*/ 24 h 61"/>
              <a:gd name="T60" fmla="*/ 23 w 60"/>
              <a:gd name="T61" fmla="*/ 24 h 61"/>
              <a:gd name="T62" fmla="*/ 25 w 60"/>
              <a:gd name="T63" fmla="*/ 24 h 61"/>
              <a:gd name="T64" fmla="*/ 41 w 60"/>
              <a:gd name="T65" fmla="*/ 39 h 61"/>
              <a:gd name="T66" fmla="*/ 49 w 60"/>
              <a:gd name="T67" fmla="*/ 47 h 61"/>
              <a:gd name="T68" fmla="*/ 49 w 60"/>
              <a:gd name="T69" fmla="*/ 49 h 61"/>
              <a:gd name="T70" fmla="*/ 49 w 60"/>
              <a:gd name="T71" fmla="*/ 49 h 61"/>
              <a:gd name="T72" fmla="*/ 47 w 60"/>
              <a:gd name="T73" fmla="*/ 49 h 61"/>
              <a:gd name="T74" fmla="*/ 38 w 60"/>
              <a:gd name="T75" fmla="*/ 41 h 61"/>
              <a:gd name="T76" fmla="*/ 38 w 60"/>
              <a:gd name="T77" fmla="*/ 39 h 61"/>
              <a:gd name="T78" fmla="*/ 38 w 60"/>
              <a:gd name="T79" fmla="*/ 39 h 61"/>
              <a:gd name="T80" fmla="*/ 41 w 60"/>
              <a:gd name="T81" fmla="*/ 3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1">
                <a:moveTo>
                  <a:pt x="60" y="57"/>
                </a:moveTo>
                <a:cubicBezTo>
                  <a:pt x="60" y="61"/>
                  <a:pt x="60" y="61"/>
                  <a:pt x="60" y="61"/>
                </a:cubicBezTo>
                <a:cubicBezTo>
                  <a:pt x="58" y="59"/>
                  <a:pt x="56" y="57"/>
                  <a:pt x="53" y="55"/>
                </a:cubicBezTo>
                <a:cubicBezTo>
                  <a:pt x="53" y="55"/>
                  <a:pt x="53" y="54"/>
                  <a:pt x="53" y="53"/>
                </a:cubicBezTo>
                <a:cubicBezTo>
                  <a:pt x="53" y="53"/>
                  <a:pt x="53" y="53"/>
                  <a:pt x="53" y="53"/>
                </a:cubicBezTo>
                <a:cubicBezTo>
                  <a:pt x="54" y="52"/>
                  <a:pt x="55" y="52"/>
                  <a:pt x="56" y="53"/>
                </a:cubicBezTo>
                <a:cubicBezTo>
                  <a:pt x="57" y="54"/>
                  <a:pt x="58" y="55"/>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6"/>
                  <a:pt x="2" y="6"/>
                  <a:pt x="1" y="6"/>
                </a:cubicBezTo>
                <a:cubicBezTo>
                  <a:pt x="1" y="5"/>
                  <a:pt x="0" y="5"/>
                  <a:pt x="0" y="4"/>
                </a:cubicBezTo>
                <a:close/>
                <a:moveTo>
                  <a:pt x="10" y="10"/>
                </a:moveTo>
                <a:cubicBezTo>
                  <a:pt x="13" y="12"/>
                  <a:pt x="16" y="15"/>
                  <a:pt x="19" y="18"/>
                </a:cubicBezTo>
                <a:cubicBezTo>
                  <a:pt x="19" y="18"/>
                  <a:pt x="19" y="19"/>
                  <a:pt x="19" y="20"/>
                </a:cubicBezTo>
                <a:cubicBezTo>
                  <a:pt x="19" y="20"/>
                  <a:pt x="19" y="20"/>
                  <a:pt x="19" y="20"/>
                </a:cubicBezTo>
                <a:cubicBezTo>
                  <a:pt x="18" y="21"/>
                  <a:pt x="17" y="21"/>
                  <a:pt x="16" y="20"/>
                </a:cubicBezTo>
                <a:cubicBezTo>
                  <a:pt x="14" y="17"/>
                  <a:pt x="11" y="15"/>
                  <a:pt x="8" y="12"/>
                </a:cubicBezTo>
                <a:cubicBezTo>
                  <a:pt x="7" y="11"/>
                  <a:pt x="7" y="10"/>
                  <a:pt x="8" y="10"/>
                </a:cubicBezTo>
                <a:cubicBezTo>
                  <a:pt x="8" y="10"/>
                  <a:pt x="8" y="10"/>
                  <a:pt x="8" y="10"/>
                </a:cubicBezTo>
                <a:cubicBezTo>
                  <a:pt x="8" y="9"/>
                  <a:pt x="9" y="9"/>
                  <a:pt x="10" y="10"/>
                </a:cubicBezTo>
                <a:close/>
                <a:moveTo>
                  <a:pt x="25" y="24"/>
                </a:moveTo>
                <a:cubicBezTo>
                  <a:pt x="28" y="27"/>
                  <a:pt x="31" y="29"/>
                  <a:pt x="34" y="32"/>
                </a:cubicBezTo>
                <a:cubicBezTo>
                  <a:pt x="35" y="33"/>
                  <a:pt x="35" y="34"/>
                  <a:pt x="34" y="35"/>
                </a:cubicBezTo>
                <a:cubicBezTo>
                  <a:pt x="34" y="35"/>
                  <a:pt x="34" y="35"/>
                  <a:pt x="34" y="35"/>
                </a:cubicBezTo>
                <a:cubicBezTo>
                  <a:pt x="33" y="35"/>
                  <a:pt x="32" y="35"/>
                  <a:pt x="32" y="35"/>
                </a:cubicBezTo>
                <a:cubicBezTo>
                  <a:pt x="29" y="32"/>
                  <a:pt x="26" y="29"/>
                  <a:pt x="23" y="26"/>
                </a:cubicBezTo>
                <a:cubicBezTo>
                  <a:pt x="22" y="26"/>
                  <a:pt x="22" y="25"/>
                  <a:pt x="23" y="24"/>
                </a:cubicBezTo>
                <a:cubicBezTo>
                  <a:pt x="23" y="24"/>
                  <a:pt x="23" y="24"/>
                  <a:pt x="23" y="24"/>
                </a:cubicBezTo>
                <a:cubicBezTo>
                  <a:pt x="24" y="23"/>
                  <a:pt x="25" y="23"/>
                  <a:pt x="25" y="24"/>
                </a:cubicBezTo>
                <a:close/>
                <a:moveTo>
                  <a:pt x="41" y="39"/>
                </a:moveTo>
                <a:cubicBezTo>
                  <a:pt x="43" y="41"/>
                  <a:pt x="46" y="44"/>
                  <a:pt x="49" y="47"/>
                </a:cubicBezTo>
                <a:cubicBezTo>
                  <a:pt x="50" y="47"/>
                  <a:pt x="50" y="48"/>
                  <a:pt x="49" y="49"/>
                </a:cubicBezTo>
                <a:cubicBezTo>
                  <a:pt x="49" y="49"/>
                  <a:pt x="49" y="49"/>
                  <a:pt x="49" y="49"/>
                </a:cubicBezTo>
                <a:cubicBezTo>
                  <a:pt x="48" y="50"/>
                  <a:pt x="47" y="50"/>
                  <a:pt x="47" y="49"/>
                </a:cubicBezTo>
                <a:cubicBezTo>
                  <a:pt x="44" y="46"/>
                  <a:pt x="41" y="44"/>
                  <a:pt x="38" y="41"/>
                </a:cubicBezTo>
                <a:cubicBezTo>
                  <a:pt x="38" y="40"/>
                  <a:pt x="38" y="39"/>
                  <a:pt x="38" y="39"/>
                </a:cubicBezTo>
                <a:cubicBezTo>
                  <a:pt x="38" y="39"/>
                  <a:pt x="38" y="39"/>
                  <a:pt x="38" y="39"/>
                </a:cubicBezTo>
                <a:cubicBezTo>
                  <a:pt x="39" y="38"/>
                  <a:pt x="40" y="38"/>
                  <a:pt x="41" y="39"/>
                </a:cubicBezTo>
                <a:close/>
              </a:path>
            </a:pathLst>
          </a:custGeom>
          <a:solidFill>
            <a:srgbClr val="4B575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5" name="Freeform 20"/>
          <p:cNvSpPr/>
          <p:nvPr/>
        </p:nvSpPr>
        <p:spPr bwMode="auto">
          <a:xfrm>
            <a:off x="683062" y="1848829"/>
            <a:ext cx="810921" cy="716590"/>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EE764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6" name="Freeform 21"/>
          <p:cNvSpPr>
            <a:spLocks noEditPoints="1"/>
          </p:cNvSpPr>
          <p:nvPr/>
        </p:nvSpPr>
        <p:spPr bwMode="auto">
          <a:xfrm>
            <a:off x="769988" y="1891680"/>
            <a:ext cx="749000" cy="24998"/>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AD1B7"/>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7" name="Freeform 22"/>
          <p:cNvSpPr>
            <a:spLocks noEditPoints="1"/>
          </p:cNvSpPr>
          <p:nvPr/>
        </p:nvSpPr>
        <p:spPr bwMode="auto">
          <a:xfrm>
            <a:off x="769988" y="2496378"/>
            <a:ext cx="749000" cy="19046"/>
          </a:xfrm>
          <a:custGeom>
            <a:avLst/>
            <a:gdLst>
              <a:gd name="T0" fmla="*/ 1 w 120"/>
              <a:gd name="T1" fmla="*/ 0 h 3"/>
              <a:gd name="T2" fmla="*/ 13 w 120"/>
              <a:gd name="T3" fmla="*/ 0 h 3"/>
              <a:gd name="T4" fmla="*/ 15 w 120"/>
              <a:gd name="T5" fmla="*/ 2 h 3"/>
              <a:gd name="T6" fmla="*/ 15 w 120"/>
              <a:gd name="T7" fmla="*/ 2 h 3"/>
              <a:gd name="T8" fmla="*/ 13 w 120"/>
              <a:gd name="T9" fmla="*/ 3 h 3"/>
              <a:gd name="T10" fmla="*/ 1 w 120"/>
              <a:gd name="T11" fmla="*/ 3 h 3"/>
              <a:gd name="T12" fmla="*/ 0 w 120"/>
              <a:gd name="T13" fmla="*/ 2 h 3"/>
              <a:gd name="T14" fmla="*/ 0 w 120"/>
              <a:gd name="T15" fmla="*/ 2 h 3"/>
              <a:gd name="T16" fmla="*/ 1 w 120"/>
              <a:gd name="T17" fmla="*/ 0 h 3"/>
              <a:gd name="T18" fmla="*/ 22 w 120"/>
              <a:gd name="T19" fmla="*/ 0 h 3"/>
              <a:gd name="T20" fmla="*/ 34 w 120"/>
              <a:gd name="T21" fmla="*/ 0 h 3"/>
              <a:gd name="T22" fmla="*/ 36 w 120"/>
              <a:gd name="T23" fmla="*/ 2 h 3"/>
              <a:gd name="T24" fmla="*/ 36 w 120"/>
              <a:gd name="T25" fmla="*/ 2 h 3"/>
              <a:gd name="T26" fmla="*/ 34 w 120"/>
              <a:gd name="T27" fmla="*/ 3 h 3"/>
              <a:gd name="T28" fmla="*/ 22 w 120"/>
              <a:gd name="T29" fmla="*/ 3 h 3"/>
              <a:gd name="T30" fmla="*/ 21 w 120"/>
              <a:gd name="T31" fmla="*/ 2 h 3"/>
              <a:gd name="T32" fmla="*/ 21 w 120"/>
              <a:gd name="T33" fmla="*/ 2 h 3"/>
              <a:gd name="T34" fmla="*/ 22 w 120"/>
              <a:gd name="T35" fmla="*/ 0 h 3"/>
              <a:gd name="T36" fmla="*/ 43 w 120"/>
              <a:gd name="T37" fmla="*/ 0 h 3"/>
              <a:gd name="T38" fmla="*/ 55 w 120"/>
              <a:gd name="T39" fmla="*/ 0 h 3"/>
              <a:gd name="T40" fmla="*/ 57 w 120"/>
              <a:gd name="T41" fmla="*/ 2 h 3"/>
              <a:gd name="T42" fmla="*/ 57 w 120"/>
              <a:gd name="T43" fmla="*/ 2 h 3"/>
              <a:gd name="T44" fmla="*/ 55 w 120"/>
              <a:gd name="T45" fmla="*/ 3 h 3"/>
              <a:gd name="T46" fmla="*/ 43 w 120"/>
              <a:gd name="T47" fmla="*/ 3 h 3"/>
              <a:gd name="T48" fmla="*/ 42 w 120"/>
              <a:gd name="T49" fmla="*/ 2 h 3"/>
              <a:gd name="T50" fmla="*/ 42 w 120"/>
              <a:gd name="T51" fmla="*/ 2 h 3"/>
              <a:gd name="T52" fmla="*/ 43 w 120"/>
              <a:gd name="T53" fmla="*/ 0 h 3"/>
              <a:gd name="T54" fmla="*/ 64 w 120"/>
              <a:gd name="T55" fmla="*/ 0 h 3"/>
              <a:gd name="T56" fmla="*/ 76 w 120"/>
              <a:gd name="T57" fmla="*/ 0 h 3"/>
              <a:gd name="T58" fmla="*/ 78 w 120"/>
              <a:gd name="T59" fmla="*/ 2 h 3"/>
              <a:gd name="T60" fmla="*/ 78 w 120"/>
              <a:gd name="T61" fmla="*/ 2 h 3"/>
              <a:gd name="T62" fmla="*/ 76 w 120"/>
              <a:gd name="T63" fmla="*/ 3 h 3"/>
              <a:gd name="T64" fmla="*/ 64 w 120"/>
              <a:gd name="T65" fmla="*/ 3 h 3"/>
              <a:gd name="T66" fmla="*/ 63 w 120"/>
              <a:gd name="T67" fmla="*/ 2 h 3"/>
              <a:gd name="T68" fmla="*/ 63 w 120"/>
              <a:gd name="T69" fmla="*/ 2 h 3"/>
              <a:gd name="T70" fmla="*/ 64 w 120"/>
              <a:gd name="T71" fmla="*/ 0 h 3"/>
              <a:gd name="T72" fmla="*/ 85 w 120"/>
              <a:gd name="T73" fmla="*/ 0 h 3"/>
              <a:gd name="T74" fmla="*/ 97 w 120"/>
              <a:gd name="T75" fmla="*/ 0 h 3"/>
              <a:gd name="T76" fmla="*/ 99 w 120"/>
              <a:gd name="T77" fmla="*/ 2 h 3"/>
              <a:gd name="T78" fmla="*/ 99 w 120"/>
              <a:gd name="T79" fmla="*/ 2 h 3"/>
              <a:gd name="T80" fmla="*/ 97 w 120"/>
              <a:gd name="T81" fmla="*/ 3 h 3"/>
              <a:gd name="T82" fmla="*/ 85 w 120"/>
              <a:gd name="T83" fmla="*/ 3 h 3"/>
              <a:gd name="T84" fmla="*/ 84 w 120"/>
              <a:gd name="T85" fmla="*/ 2 h 3"/>
              <a:gd name="T86" fmla="*/ 84 w 120"/>
              <a:gd name="T87" fmla="*/ 2 h 3"/>
              <a:gd name="T88" fmla="*/ 85 w 120"/>
              <a:gd name="T89" fmla="*/ 0 h 3"/>
              <a:gd name="T90" fmla="*/ 106 w 120"/>
              <a:gd name="T91" fmla="*/ 0 h 3"/>
              <a:gd name="T92" fmla="*/ 118 w 120"/>
              <a:gd name="T93" fmla="*/ 0 h 3"/>
              <a:gd name="T94" fmla="*/ 120 w 120"/>
              <a:gd name="T95" fmla="*/ 2 h 3"/>
              <a:gd name="T96" fmla="*/ 120 w 120"/>
              <a:gd name="T97" fmla="*/ 2 h 3"/>
              <a:gd name="T98" fmla="*/ 118 w 120"/>
              <a:gd name="T99" fmla="*/ 3 h 3"/>
              <a:gd name="T100" fmla="*/ 106 w 120"/>
              <a:gd name="T101" fmla="*/ 3 h 3"/>
              <a:gd name="T102" fmla="*/ 105 w 120"/>
              <a:gd name="T103" fmla="*/ 2 h 3"/>
              <a:gd name="T104" fmla="*/ 105 w 120"/>
              <a:gd name="T105" fmla="*/ 2 h 3"/>
              <a:gd name="T106" fmla="*/ 106 w 120"/>
              <a:gd name="T10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rgbClr val="FAD1B7"/>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8" name="Freeform 23"/>
          <p:cNvSpPr/>
          <p:nvPr/>
        </p:nvSpPr>
        <p:spPr bwMode="auto">
          <a:xfrm>
            <a:off x="1006954" y="1567906"/>
            <a:ext cx="373905" cy="1072505"/>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CD4019"/>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9" name="Freeform 24"/>
          <p:cNvSpPr>
            <a:spLocks noEditPoints="1"/>
          </p:cNvSpPr>
          <p:nvPr/>
        </p:nvSpPr>
        <p:spPr bwMode="auto">
          <a:xfrm>
            <a:off x="1006954" y="2184506"/>
            <a:ext cx="373905" cy="386864"/>
          </a:xfrm>
          <a:custGeom>
            <a:avLst/>
            <a:gdLst>
              <a:gd name="T0" fmla="*/ 60 w 60"/>
              <a:gd name="T1" fmla="*/ 57 h 62"/>
              <a:gd name="T2" fmla="*/ 60 w 60"/>
              <a:gd name="T3" fmla="*/ 62 h 62"/>
              <a:gd name="T4" fmla="*/ 53 w 60"/>
              <a:gd name="T5" fmla="*/ 56 h 62"/>
              <a:gd name="T6" fmla="*/ 53 w 60"/>
              <a:gd name="T7" fmla="*/ 54 h 62"/>
              <a:gd name="T8" fmla="*/ 53 w 60"/>
              <a:gd name="T9" fmla="*/ 54 h 62"/>
              <a:gd name="T10" fmla="*/ 56 w 60"/>
              <a:gd name="T11" fmla="*/ 54 h 62"/>
              <a:gd name="T12" fmla="*/ 60 w 60"/>
              <a:gd name="T13" fmla="*/ 57 h 62"/>
              <a:gd name="T14" fmla="*/ 0 w 60"/>
              <a:gd name="T15" fmla="*/ 5 h 62"/>
              <a:gd name="T16" fmla="*/ 0 w 60"/>
              <a:gd name="T17" fmla="*/ 0 h 62"/>
              <a:gd name="T18" fmla="*/ 3 w 60"/>
              <a:gd name="T19" fmla="*/ 4 h 62"/>
              <a:gd name="T20" fmla="*/ 4 w 60"/>
              <a:gd name="T21" fmla="*/ 6 h 62"/>
              <a:gd name="T22" fmla="*/ 4 w 60"/>
              <a:gd name="T23" fmla="*/ 6 h 62"/>
              <a:gd name="T24" fmla="*/ 1 w 60"/>
              <a:gd name="T25" fmla="*/ 6 h 62"/>
              <a:gd name="T26" fmla="*/ 0 w 60"/>
              <a:gd name="T27" fmla="*/ 5 h 62"/>
              <a:gd name="T28" fmla="*/ 10 w 60"/>
              <a:gd name="T29" fmla="*/ 10 h 62"/>
              <a:gd name="T30" fmla="*/ 19 w 60"/>
              <a:gd name="T31" fmla="*/ 18 h 62"/>
              <a:gd name="T32" fmla="*/ 19 w 60"/>
              <a:gd name="T33" fmla="*/ 21 h 62"/>
              <a:gd name="T34" fmla="*/ 19 w 60"/>
              <a:gd name="T35" fmla="*/ 21 h 62"/>
              <a:gd name="T36" fmla="*/ 16 w 60"/>
              <a:gd name="T37" fmla="*/ 21 h 62"/>
              <a:gd name="T38" fmla="*/ 8 w 60"/>
              <a:gd name="T39" fmla="*/ 13 h 62"/>
              <a:gd name="T40" fmla="*/ 8 w 60"/>
              <a:gd name="T41" fmla="*/ 10 h 62"/>
              <a:gd name="T42" fmla="*/ 8 w 60"/>
              <a:gd name="T43" fmla="*/ 10 h 62"/>
              <a:gd name="T44" fmla="*/ 10 w 60"/>
              <a:gd name="T45" fmla="*/ 10 h 62"/>
              <a:gd name="T46" fmla="*/ 25 w 60"/>
              <a:gd name="T47" fmla="*/ 25 h 62"/>
              <a:gd name="T48" fmla="*/ 34 w 60"/>
              <a:gd name="T49" fmla="*/ 33 h 62"/>
              <a:gd name="T50" fmla="*/ 34 w 60"/>
              <a:gd name="T51" fmla="*/ 35 h 62"/>
              <a:gd name="T52" fmla="*/ 34 w 60"/>
              <a:gd name="T53" fmla="*/ 35 h 62"/>
              <a:gd name="T54" fmla="*/ 32 w 60"/>
              <a:gd name="T55" fmla="*/ 35 h 62"/>
              <a:gd name="T56" fmla="*/ 23 w 60"/>
              <a:gd name="T57" fmla="*/ 27 h 62"/>
              <a:gd name="T58" fmla="*/ 23 w 60"/>
              <a:gd name="T59" fmla="*/ 25 h 62"/>
              <a:gd name="T60" fmla="*/ 23 w 60"/>
              <a:gd name="T61" fmla="*/ 25 h 62"/>
              <a:gd name="T62" fmla="*/ 25 w 60"/>
              <a:gd name="T63" fmla="*/ 25 h 62"/>
              <a:gd name="T64" fmla="*/ 41 w 60"/>
              <a:gd name="T65" fmla="*/ 39 h 62"/>
              <a:gd name="T66" fmla="*/ 49 w 60"/>
              <a:gd name="T67" fmla="*/ 47 h 62"/>
              <a:gd name="T68" fmla="*/ 49 w 60"/>
              <a:gd name="T69" fmla="*/ 50 h 62"/>
              <a:gd name="T70" fmla="*/ 49 w 60"/>
              <a:gd name="T71" fmla="*/ 50 h 62"/>
              <a:gd name="T72" fmla="*/ 47 w 60"/>
              <a:gd name="T73" fmla="*/ 50 h 62"/>
              <a:gd name="T74" fmla="*/ 38 w 60"/>
              <a:gd name="T75" fmla="*/ 42 h 62"/>
              <a:gd name="T76" fmla="*/ 38 w 60"/>
              <a:gd name="T77" fmla="*/ 39 h 62"/>
              <a:gd name="T78" fmla="*/ 38 w 60"/>
              <a:gd name="T79" fmla="*/ 39 h 62"/>
              <a:gd name="T80" fmla="*/ 41 w 60"/>
              <a:gd name="T8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rgbClr val="E84A1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2" name="Freeform 26"/>
          <p:cNvSpPr/>
          <p:nvPr/>
        </p:nvSpPr>
        <p:spPr bwMode="auto">
          <a:xfrm>
            <a:off x="1237965" y="1642898"/>
            <a:ext cx="1302713" cy="716590"/>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3" name="Freeform 27"/>
          <p:cNvSpPr/>
          <p:nvPr/>
        </p:nvSpPr>
        <p:spPr bwMode="auto">
          <a:xfrm>
            <a:off x="1006953" y="1567906"/>
            <a:ext cx="1465850" cy="716590"/>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E84A1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4" name="Freeform 28"/>
          <p:cNvSpPr>
            <a:spLocks noEditPoints="1"/>
          </p:cNvSpPr>
          <p:nvPr/>
        </p:nvSpPr>
        <p:spPr bwMode="auto">
          <a:xfrm>
            <a:off x="1006954" y="1960721"/>
            <a:ext cx="1377732" cy="273780"/>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rgbClr val="F7BF9E"/>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5" name="Freeform 29"/>
          <p:cNvSpPr>
            <a:spLocks noEditPoints="1"/>
          </p:cNvSpPr>
          <p:nvPr/>
        </p:nvSpPr>
        <p:spPr bwMode="auto">
          <a:xfrm>
            <a:off x="1006954" y="1611948"/>
            <a:ext cx="1402739" cy="323775"/>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rgbClr val="F7BF9E"/>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6" name="Freeform 30"/>
          <p:cNvSpPr/>
          <p:nvPr/>
        </p:nvSpPr>
        <p:spPr bwMode="auto">
          <a:xfrm>
            <a:off x="1237965" y="2858245"/>
            <a:ext cx="1302713" cy="716590"/>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7" name="Freeform 31"/>
          <p:cNvSpPr/>
          <p:nvPr/>
        </p:nvSpPr>
        <p:spPr bwMode="auto">
          <a:xfrm>
            <a:off x="1006953" y="2783252"/>
            <a:ext cx="1465850" cy="716590"/>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4B575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8" name="Freeform 32"/>
          <p:cNvSpPr>
            <a:spLocks noEditPoints="1"/>
          </p:cNvSpPr>
          <p:nvPr/>
        </p:nvSpPr>
        <p:spPr bwMode="auto">
          <a:xfrm>
            <a:off x="1006954" y="3182020"/>
            <a:ext cx="1377732" cy="274971"/>
          </a:xfrm>
          <a:custGeom>
            <a:avLst/>
            <a:gdLst>
              <a:gd name="T0" fmla="*/ 30 w 221"/>
              <a:gd name="T1" fmla="*/ 44 h 44"/>
              <a:gd name="T2" fmla="*/ 32 w 221"/>
              <a:gd name="T3" fmla="*/ 42 h 44"/>
              <a:gd name="T4" fmla="*/ 19 w 221"/>
              <a:gd name="T5" fmla="*/ 40 h 44"/>
              <a:gd name="T6" fmla="*/ 17 w 221"/>
              <a:gd name="T7" fmla="*/ 42 h 44"/>
              <a:gd name="T8" fmla="*/ 196 w 221"/>
              <a:gd name="T9" fmla="*/ 42 h 44"/>
              <a:gd name="T10" fmla="*/ 198 w 221"/>
              <a:gd name="T11" fmla="*/ 36 h 44"/>
              <a:gd name="T12" fmla="*/ 195 w 221"/>
              <a:gd name="T13" fmla="*/ 37 h 44"/>
              <a:gd name="T14" fmla="*/ 186 w 221"/>
              <a:gd name="T15" fmla="*/ 40 h 44"/>
              <a:gd name="T16" fmla="*/ 185 w 221"/>
              <a:gd name="T17" fmla="*/ 42 h 44"/>
              <a:gd name="T18" fmla="*/ 194 w 221"/>
              <a:gd name="T19" fmla="*/ 44 h 44"/>
              <a:gd name="T20" fmla="*/ 217 w 221"/>
              <a:gd name="T21" fmla="*/ 1 h 44"/>
              <a:gd name="T22" fmla="*/ 212 w 221"/>
              <a:gd name="T23" fmla="*/ 13 h 44"/>
              <a:gd name="T24" fmla="*/ 214 w 221"/>
              <a:gd name="T25" fmla="*/ 12 h 44"/>
              <a:gd name="T26" fmla="*/ 219 w 221"/>
              <a:gd name="T27" fmla="*/ 0 h 44"/>
              <a:gd name="T28" fmla="*/ 217 w 221"/>
              <a:gd name="T29" fmla="*/ 1 h 44"/>
              <a:gd name="T30" fmla="*/ 200 w 221"/>
              <a:gd name="T31" fmla="*/ 29 h 44"/>
              <a:gd name="T32" fmla="*/ 201 w 221"/>
              <a:gd name="T33" fmla="*/ 31 h 44"/>
              <a:gd name="T34" fmla="*/ 209 w 221"/>
              <a:gd name="T35" fmla="*/ 20 h 44"/>
              <a:gd name="T36" fmla="*/ 209 w 221"/>
              <a:gd name="T37" fmla="*/ 18 h 44"/>
              <a:gd name="T38" fmla="*/ 0 w 221"/>
              <a:gd name="T39" fmla="*/ 40 h 44"/>
              <a:gd name="T40" fmla="*/ 8 w 221"/>
              <a:gd name="T41" fmla="*/ 44 h 44"/>
              <a:gd name="T42" fmla="*/ 10 w 221"/>
              <a:gd name="T43" fmla="*/ 42 h 44"/>
              <a:gd name="T44" fmla="*/ 0 w 221"/>
              <a:gd name="T45" fmla="*/ 40 h 44"/>
              <a:gd name="T46" fmla="*/ 51 w 221"/>
              <a:gd name="T47" fmla="*/ 44 h 44"/>
              <a:gd name="T48" fmla="*/ 53 w 221"/>
              <a:gd name="T49" fmla="*/ 42 h 44"/>
              <a:gd name="T50" fmla="*/ 40 w 221"/>
              <a:gd name="T51" fmla="*/ 40 h 44"/>
              <a:gd name="T52" fmla="*/ 38 w 221"/>
              <a:gd name="T53" fmla="*/ 42 h 44"/>
              <a:gd name="T54" fmla="*/ 60 w 221"/>
              <a:gd name="T55" fmla="*/ 44 h 44"/>
              <a:gd name="T56" fmla="*/ 74 w 221"/>
              <a:gd name="T57" fmla="*/ 42 h 44"/>
              <a:gd name="T58" fmla="*/ 72 w 221"/>
              <a:gd name="T59" fmla="*/ 40 h 44"/>
              <a:gd name="T60" fmla="*/ 59 w 221"/>
              <a:gd name="T61" fmla="*/ 42 h 44"/>
              <a:gd name="T62" fmla="*/ 60 w 221"/>
              <a:gd name="T63" fmla="*/ 44 h 44"/>
              <a:gd name="T64" fmla="*/ 93 w 221"/>
              <a:gd name="T65" fmla="*/ 44 h 44"/>
              <a:gd name="T66" fmla="*/ 95 w 221"/>
              <a:gd name="T67" fmla="*/ 42 h 44"/>
              <a:gd name="T68" fmla="*/ 81 w 221"/>
              <a:gd name="T69" fmla="*/ 40 h 44"/>
              <a:gd name="T70" fmla="*/ 80 w 221"/>
              <a:gd name="T71" fmla="*/ 42 h 44"/>
              <a:gd name="T72" fmla="*/ 102 w 221"/>
              <a:gd name="T73" fmla="*/ 44 h 44"/>
              <a:gd name="T74" fmla="*/ 116 w 221"/>
              <a:gd name="T75" fmla="*/ 42 h 44"/>
              <a:gd name="T76" fmla="*/ 114 w 221"/>
              <a:gd name="T77" fmla="*/ 40 h 44"/>
              <a:gd name="T78" fmla="*/ 101 w 221"/>
              <a:gd name="T79" fmla="*/ 42 h 44"/>
              <a:gd name="T80" fmla="*/ 102 w 221"/>
              <a:gd name="T81" fmla="*/ 44 h 44"/>
              <a:gd name="T82" fmla="*/ 135 w 221"/>
              <a:gd name="T83" fmla="*/ 44 h 44"/>
              <a:gd name="T84" fmla="*/ 137 w 221"/>
              <a:gd name="T85" fmla="*/ 42 h 44"/>
              <a:gd name="T86" fmla="*/ 123 w 221"/>
              <a:gd name="T87" fmla="*/ 40 h 44"/>
              <a:gd name="T88" fmla="*/ 122 w 221"/>
              <a:gd name="T89" fmla="*/ 42 h 44"/>
              <a:gd name="T90" fmla="*/ 144 w 221"/>
              <a:gd name="T91" fmla="*/ 44 h 44"/>
              <a:gd name="T92" fmla="*/ 158 w 221"/>
              <a:gd name="T93" fmla="*/ 42 h 44"/>
              <a:gd name="T94" fmla="*/ 156 w 221"/>
              <a:gd name="T95" fmla="*/ 40 h 44"/>
              <a:gd name="T96" fmla="*/ 143 w 221"/>
              <a:gd name="T97" fmla="*/ 42 h 44"/>
              <a:gd name="T98" fmla="*/ 144 w 221"/>
              <a:gd name="T99" fmla="*/ 44 h 44"/>
              <a:gd name="T100" fmla="*/ 177 w 221"/>
              <a:gd name="T101" fmla="*/ 44 h 44"/>
              <a:gd name="T102" fmla="*/ 179 w 221"/>
              <a:gd name="T103" fmla="*/ 42 h 44"/>
              <a:gd name="T104" fmla="*/ 165 w 221"/>
              <a:gd name="T105" fmla="*/ 40 h 44"/>
              <a:gd name="T106" fmla="*/ 164 w 221"/>
              <a:gd name="T10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2"/>
                </a:moveTo>
                <a:cubicBezTo>
                  <a:pt x="196" y="41"/>
                  <a:pt x="197" y="40"/>
                  <a:pt x="198" y="38"/>
                </a:cubicBezTo>
                <a:cubicBezTo>
                  <a:pt x="199" y="38"/>
                  <a:pt x="198" y="36"/>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2"/>
                </a:cubicBezTo>
                <a:close/>
                <a:moveTo>
                  <a:pt x="217" y="1"/>
                </a:moveTo>
                <a:cubicBezTo>
                  <a:pt x="215" y="4"/>
                  <a:pt x="213" y="7"/>
                  <a:pt x="211" y="11"/>
                </a:cubicBezTo>
                <a:cubicBezTo>
                  <a:pt x="211" y="12"/>
                  <a:pt x="211" y="13"/>
                  <a:pt x="212" y="13"/>
                </a:cubicBezTo>
                <a:cubicBezTo>
                  <a:pt x="212" y="13"/>
                  <a:pt x="212" y="13"/>
                  <a:pt x="212" y="13"/>
                </a:cubicBezTo>
                <a:cubicBezTo>
                  <a:pt x="212" y="14"/>
                  <a:pt x="213" y="13"/>
                  <a:pt x="214" y="12"/>
                </a:cubicBezTo>
                <a:cubicBezTo>
                  <a:pt x="216" y="9"/>
                  <a:pt x="218" y="6"/>
                  <a:pt x="220" y="2"/>
                </a:cubicBezTo>
                <a:cubicBezTo>
                  <a:pt x="221" y="2"/>
                  <a:pt x="220" y="1"/>
                  <a:pt x="219" y="0"/>
                </a:cubicBezTo>
                <a:cubicBezTo>
                  <a:pt x="219" y="0"/>
                  <a:pt x="219" y="0"/>
                  <a:pt x="219" y="0"/>
                </a:cubicBezTo>
                <a:cubicBezTo>
                  <a:pt x="219" y="0"/>
                  <a:pt x="218" y="0"/>
                  <a:pt x="217" y="1"/>
                </a:cubicBezTo>
                <a:close/>
                <a:moveTo>
                  <a:pt x="206" y="19"/>
                </a:moveTo>
                <a:cubicBezTo>
                  <a:pt x="204" y="22"/>
                  <a:pt x="202" y="25"/>
                  <a:pt x="200" y="29"/>
                </a:cubicBezTo>
                <a:cubicBezTo>
                  <a:pt x="200" y="29"/>
                  <a:pt x="200" y="30"/>
                  <a:pt x="201" y="31"/>
                </a:cubicBezTo>
                <a:cubicBezTo>
                  <a:pt x="201" y="31"/>
                  <a:pt x="201" y="31"/>
                  <a:pt x="201" y="31"/>
                </a:cubicBezTo>
                <a:cubicBezTo>
                  <a:pt x="201" y="31"/>
                  <a:pt x="203" y="31"/>
                  <a:pt x="203" y="30"/>
                </a:cubicBezTo>
                <a:cubicBezTo>
                  <a:pt x="205" y="27"/>
                  <a:pt x="207" y="24"/>
                  <a:pt x="209" y="20"/>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757975"/>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9" name="Freeform 33"/>
          <p:cNvSpPr>
            <a:spLocks noEditPoints="1"/>
          </p:cNvSpPr>
          <p:nvPr/>
        </p:nvSpPr>
        <p:spPr bwMode="auto">
          <a:xfrm>
            <a:off x="1006954" y="2827295"/>
            <a:ext cx="1402739" cy="323775"/>
          </a:xfrm>
          <a:custGeom>
            <a:avLst/>
            <a:gdLst>
              <a:gd name="T0" fmla="*/ 30 w 225"/>
              <a:gd name="T1" fmla="*/ 0 h 52"/>
              <a:gd name="T2" fmla="*/ 32 w 225"/>
              <a:gd name="T3" fmla="*/ 2 h 52"/>
              <a:gd name="T4" fmla="*/ 19 w 225"/>
              <a:gd name="T5" fmla="*/ 4 h 52"/>
              <a:gd name="T6" fmla="*/ 17 w 225"/>
              <a:gd name="T7" fmla="*/ 2 h 52"/>
              <a:gd name="T8" fmla="*/ 224 w 225"/>
              <a:gd name="T9" fmla="*/ 48 h 52"/>
              <a:gd name="T10" fmla="*/ 225 w 225"/>
              <a:gd name="T11" fmla="*/ 50 h 52"/>
              <a:gd name="T12" fmla="*/ 224 w 225"/>
              <a:gd name="T13" fmla="*/ 52 h 52"/>
              <a:gd name="T14" fmla="*/ 222 w 225"/>
              <a:gd name="T15" fmla="*/ 51 h 52"/>
              <a:gd name="T16" fmla="*/ 224 w 225"/>
              <a:gd name="T17" fmla="*/ 48 h 52"/>
              <a:gd name="T18" fmla="*/ 198 w 225"/>
              <a:gd name="T19" fmla="*/ 6 h 52"/>
              <a:gd name="T20" fmla="*/ 198 w 225"/>
              <a:gd name="T21" fmla="*/ 8 h 52"/>
              <a:gd name="T22" fmla="*/ 193 w 225"/>
              <a:gd name="T23" fmla="*/ 4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4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4 h 52"/>
              <a:gd name="T54" fmla="*/ 40 w 225"/>
              <a:gd name="T55" fmla="*/ 0 h 52"/>
              <a:gd name="T56" fmla="*/ 53 w 225"/>
              <a:gd name="T57" fmla="*/ 2 h 52"/>
              <a:gd name="T58" fmla="*/ 51 w 225"/>
              <a:gd name="T59" fmla="*/ 4 h 52"/>
              <a:gd name="T60" fmla="*/ 38 w 225"/>
              <a:gd name="T61" fmla="*/ 2 h 52"/>
              <a:gd name="T62" fmla="*/ 40 w 225"/>
              <a:gd name="T63" fmla="*/ 0 h 52"/>
              <a:gd name="T64" fmla="*/ 72 w 225"/>
              <a:gd name="T65" fmla="*/ 0 h 52"/>
              <a:gd name="T66" fmla="*/ 74 w 225"/>
              <a:gd name="T67" fmla="*/ 2 h 52"/>
              <a:gd name="T68" fmla="*/ 60 w 225"/>
              <a:gd name="T69" fmla="*/ 4 h 52"/>
              <a:gd name="T70" fmla="*/ 59 w 225"/>
              <a:gd name="T71" fmla="*/ 2 h 52"/>
              <a:gd name="T72" fmla="*/ 81 w 225"/>
              <a:gd name="T73" fmla="*/ 0 h 52"/>
              <a:gd name="T74" fmla="*/ 95 w 225"/>
              <a:gd name="T75" fmla="*/ 2 h 52"/>
              <a:gd name="T76" fmla="*/ 93 w 225"/>
              <a:gd name="T77" fmla="*/ 4 h 52"/>
              <a:gd name="T78" fmla="*/ 80 w 225"/>
              <a:gd name="T79" fmla="*/ 2 h 52"/>
              <a:gd name="T80" fmla="*/ 81 w 225"/>
              <a:gd name="T81" fmla="*/ 0 h 52"/>
              <a:gd name="T82" fmla="*/ 114 w 225"/>
              <a:gd name="T83" fmla="*/ 0 h 52"/>
              <a:gd name="T84" fmla="*/ 116 w 225"/>
              <a:gd name="T85" fmla="*/ 2 h 52"/>
              <a:gd name="T86" fmla="*/ 102 w 225"/>
              <a:gd name="T87" fmla="*/ 4 h 52"/>
              <a:gd name="T88" fmla="*/ 101 w 225"/>
              <a:gd name="T89" fmla="*/ 2 h 52"/>
              <a:gd name="T90" fmla="*/ 123 w 225"/>
              <a:gd name="T91" fmla="*/ 0 h 52"/>
              <a:gd name="T92" fmla="*/ 137 w 225"/>
              <a:gd name="T93" fmla="*/ 2 h 52"/>
              <a:gd name="T94" fmla="*/ 135 w 225"/>
              <a:gd name="T95" fmla="*/ 4 h 52"/>
              <a:gd name="T96" fmla="*/ 122 w 225"/>
              <a:gd name="T97" fmla="*/ 2 h 52"/>
              <a:gd name="T98" fmla="*/ 123 w 225"/>
              <a:gd name="T99" fmla="*/ 0 h 52"/>
              <a:gd name="T100" fmla="*/ 156 w 225"/>
              <a:gd name="T101" fmla="*/ 0 h 52"/>
              <a:gd name="T102" fmla="*/ 158 w 225"/>
              <a:gd name="T103" fmla="*/ 2 h 52"/>
              <a:gd name="T104" fmla="*/ 144 w 225"/>
              <a:gd name="T105" fmla="*/ 4 h 52"/>
              <a:gd name="T106" fmla="*/ 143 w 225"/>
              <a:gd name="T107" fmla="*/ 2 h 52"/>
              <a:gd name="T108" fmla="*/ 165 w 225"/>
              <a:gd name="T109" fmla="*/ 0 h 52"/>
              <a:gd name="T110" fmla="*/ 179 w 225"/>
              <a:gd name="T111" fmla="*/ 2 h 52"/>
              <a:gd name="T112" fmla="*/ 177 w 225"/>
              <a:gd name="T113" fmla="*/ 4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4"/>
                  <a:pt x="30" y="4"/>
                </a:cubicBezTo>
                <a:cubicBezTo>
                  <a:pt x="26" y="4"/>
                  <a:pt x="22" y="4"/>
                  <a:pt x="19" y="4"/>
                </a:cubicBezTo>
                <a:cubicBezTo>
                  <a:pt x="18" y="4"/>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1"/>
                  <a:pt x="225" y="51"/>
                  <a:pt x="225" y="51"/>
                </a:cubicBezTo>
                <a:cubicBezTo>
                  <a:pt x="225" y="52"/>
                  <a:pt x="225" y="52"/>
                  <a:pt x="224" y="52"/>
                </a:cubicBezTo>
                <a:cubicBezTo>
                  <a:pt x="224" y="52"/>
                  <a:pt x="224" y="52"/>
                  <a:pt x="224" y="52"/>
                </a:cubicBezTo>
                <a:cubicBezTo>
                  <a:pt x="223" y="52"/>
                  <a:pt x="222" y="52"/>
                  <a:pt x="222" y="51"/>
                </a:cubicBezTo>
                <a:cubicBezTo>
                  <a:pt x="222" y="50"/>
                  <a:pt x="222" y="50"/>
                  <a:pt x="222" y="50"/>
                </a:cubicBezTo>
                <a:cubicBezTo>
                  <a:pt x="222" y="49"/>
                  <a:pt x="223" y="48"/>
                  <a:pt x="224" y="48"/>
                </a:cubicBezTo>
                <a:close/>
                <a:moveTo>
                  <a:pt x="196" y="1"/>
                </a:moveTo>
                <a:cubicBezTo>
                  <a:pt x="196" y="3"/>
                  <a:pt x="197" y="4"/>
                  <a:pt x="198" y="6"/>
                </a:cubicBezTo>
                <a:cubicBezTo>
                  <a:pt x="199" y="6"/>
                  <a:pt x="198" y="7"/>
                  <a:pt x="198" y="8"/>
                </a:cubicBezTo>
                <a:cubicBezTo>
                  <a:pt x="198" y="8"/>
                  <a:pt x="198" y="8"/>
                  <a:pt x="198" y="8"/>
                </a:cubicBezTo>
                <a:cubicBezTo>
                  <a:pt x="197" y="8"/>
                  <a:pt x="196" y="8"/>
                  <a:pt x="195" y="7"/>
                </a:cubicBezTo>
                <a:cubicBezTo>
                  <a:pt x="195" y="6"/>
                  <a:pt x="194" y="5"/>
                  <a:pt x="193" y="4"/>
                </a:cubicBezTo>
                <a:cubicBezTo>
                  <a:pt x="190" y="4"/>
                  <a:pt x="190" y="4"/>
                  <a:pt x="186" y="4"/>
                </a:cubicBezTo>
                <a:cubicBezTo>
                  <a:pt x="186" y="4"/>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1"/>
                  <a:pt x="214" y="31"/>
                </a:cubicBezTo>
                <a:cubicBezTo>
                  <a:pt x="216" y="35"/>
                  <a:pt x="218" y="38"/>
                  <a:pt x="220" y="41"/>
                </a:cubicBezTo>
                <a:cubicBezTo>
                  <a:pt x="221" y="42"/>
                  <a:pt x="220" y="43"/>
                  <a:pt x="219" y="44"/>
                </a:cubicBezTo>
                <a:cubicBezTo>
                  <a:pt x="219" y="44"/>
                  <a:pt x="219" y="44"/>
                  <a:pt x="219" y="44"/>
                </a:cubicBezTo>
                <a:cubicBezTo>
                  <a:pt x="219" y="44"/>
                  <a:pt x="218" y="44"/>
                  <a:pt x="217" y="43"/>
                </a:cubicBezTo>
                <a:close/>
                <a:moveTo>
                  <a:pt x="206" y="25"/>
                </a:moveTo>
                <a:cubicBezTo>
                  <a:pt x="204" y="22"/>
                  <a:pt x="202" y="19"/>
                  <a:pt x="200" y="15"/>
                </a:cubicBezTo>
                <a:cubicBezTo>
                  <a:pt x="200" y="14"/>
                  <a:pt x="200" y="13"/>
                  <a:pt x="201" y="13"/>
                </a:cubicBezTo>
                <a:cubicBezTo>
                  <a:pt x="201" y="13"/>
                  <a:pt x="201" y="13"/>
                  <a:pt x="201" y="13"/>
                </a:cubicBezTo>
                <a:cubicBezTo>
                  <a:pt x="201" y="12"/>
                  <a:pt x="203" y="13"/>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4"/>
                </a:moveTo>
                <a:cubicBezTo>
                  <a:pt x="0" y="0"/>
                  <a:pt x="0" y="0"/>
                  <a:pt x="0" y="0"/>
                </a:cubicBezTo>
                <a:cubicBezTo>
                  <a:pt x="8" y="0"/>
                  <a:pt x="8" y="0"/>
                  <a:pt x="8" y="0"/>
                </a:cubicBezTo>
                <a:cubicBezTo>
                  <a:pt x="9" y="0"/>
                  <a:pt x="10" y="1"/>
                  <a:pt x="10" y="2"/>
                </a:cubicBezTo>
                <a:cubicBezTo>
                  <a:pt x="10" y="2"/>
                  <a:pt x="10" y="2"/>
                  <a:pt x="10" y="2"/>
                </a:cubicBezTo>
                <a:cubicBezTo>
                  <a:pt x="10" y="3"/>
                  <a:pt x="9" y="4"/>
                  <a:pt x="8" y="4"/>
                </a:cubicBezTo>
                <a:cubicBezTo>
                  <a:pt x="0" y="4"/>
                  <a:pt x="0" y="4"/>
                  <a:pt x="0" y="4"/>
                </a:cubicBezTo>
                <a:close/>
                <a:moveTo>
                  <a:pt x="40" y="0"/>
                </a:moveTo>
                <a:cubicBezTo>
                  <a:pt x="43" y="0"/>
                  <a:pt x="47" y="0"/>
                  <a:pt x="51" y="0"/>
                </a:cubicBezTo>
                <a:cubicBezTo>
                  <a:pt x="52" y="0"/>
                  <a:pt x="53" y="1"/>
                  <a:pt x="53" y="2"/>
                </a:cubicBezTo>
                <a:cubicBezTo>
                  <a:pt x="53" y="2"/>
                  <a:pt x="53" y="2"/>
                  <a:pt x="53" y="2"/>
                </a:cubicBezTo>
                <a:cubicBezTo>
                  <a:pt x="53" y="3"/>
                  <a:pt x="52" y="4"/>
                  <a:pt x="51" y="4"/>
                </a:cubicBezTo>
                <a:cubicBezTo>
                  <a:pt x="47" y="4"/>
                  <a:pt x="43" y="4"/>
                  <a:pt x="40" y="4"/>
                </a:cubicBezTo>
                <a:cubicBezTo>
                  <a:pt x="39" y="4"/>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4"/>
                  <a:pt x="72" y="4"/>
                </a:cubicBezTo>
                <a:cubicBezTo>
                  <a:pt x="68" y="4"/>
                  <a:pt x="64" y="4"/>
                  <a:pt x="60" y="4"/>
                </a:cubicBezTo>
                <a:cubicBezTo>
                  <a:pt x="60" y="4"/>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4"/>
                  <a:pt x="93" y="4"/>
                </a:cubicBezTo>
                <a:cubicBezTo>
                  <a:pt x="89" y="4"/>
                  <a:pt x="85" y="4"/>
                  <a:pt x="81" y="4"/>
                </a:cubicBezTo>
                <a:cubicBezTo>
                  <a:pt x="81" y="4"/>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4"/>
                  <a:pt x="114" y="4"/>
                </a:cubicBezTo>
                <a:cubicBezTo>
                  <a:pt x="110" y="4"/>
                  <a:pt x="106" y="4"/>
                  <a:pt x="102" y="4"/>
                </a:cubicBezTo>
                <a:cubicBezTo>
                  <a:pt x="102" y="4"/>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4"/>
                  <a:pt x="135" y="4"/>
                </a:cubicBezTo>
                <a:cubicBezTo>
                  <a:pt x="131" y="4"/>
                  <a:pt x="127" y="4"/>
                  <a:pt x="123" y="4"/>
                </a:cubicBezTo>
                <a:cubicBezTo>
                  <a:pt x="123" y="4"/>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4"/>
                  <a:pt x="156" y="4"/>
                </a:cubicBezTo>
                <a:cubicBezTo>
                  <a:pt x="152" y="4"/>
                  <a:pt x="148" y="4"/>
                  <a:pt x="144" y="4"/>
                </a:cubicBezTo>
                <a:cubicBezTo>
                  <a:pt x="144" y="4"/>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4"/>
                  <a:pt x="177" y="4"/>
                </a:cubicBezTo>
                <a:cubicBezTo>
                  <a:pt x="173" y="4"/>
                  <a:pt x="169" y="4"/>
                  <a:pt x="165" y="4"/>
                </a:cubicBezTo>
                <a:cubicBezTo>
                  <a:pt x="165" y="4"/>
                  <a:pt x="164" y="3"/>
                  <a:pt x="164" y="2"/>
                </a:cubicBezTo>
                <a:cubicBezTo>
                  <a:pt x="164" y="2"/>
                  <a:pt x="164" y="2"/>
                  <a:pt x="164" y="2"/>
                </a:cubicBezTo>
                <a:cubicBezTo>
                  <a:pt x="164" y="1"/>
                  <a:pt x="165" y="0"/>
                  <a:pt x="165" y="0"/>
                </a:cubicBezTo>
                <a:close/>
              </a:path>
            </a:pathLst>
          </a:custGeom>
          <a:solidFill>
            <a:srgbClr val="757975"/>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70" name="文本框 155"/>
          <p:cNvSpPr txBox="1"/>
          <p:nvPr/>
        </p:nvSpPr>
        <p:spPr>
          <a:xfrm>
            <a:off x="2545612" y="1563638"/>
            <a:ext cx="5861313" cy="734037"/>
          </a:xfrm>
          <a:prstGeom prst="rect">
            <a:avLst/>
          </a:prstGeom>
          <a:noFill/>
        </p:spPr>
        <p:txBody>
          <a:bodyPr wrap="square" lIns="68571" tIns="34285" rIns="68571" bIns="34285" rtlCol="0">
            <a:spAutoFit/>
          </a:bodyPr>
          <a:lstStyle/>
          <a:p>
            <a:pPr>
              <a:lnSpc>
                <a:spcPct val="120000"/>
              </a:lnSpc>
            </a:pPr>
            <a:r>
              <a:rPr lang="zh-CN" altLang="en-US" dirty="0">
                <a:solidFill>
                  <a:schemeClr val="tx1">
                    <a:lumMod val="65000"/>
                    <a:lumOff val="35000"/>
                  </a:schemeClr>
                </a:solidFill>
              </a:rPr>
              <a:t>由部门经理和凤凰管家实施，通过</a:t>
            </a:r>
            <a:r>
              <a:rPr lang="en-US" altLang="zh-CN" dirty="0">
                <a:solidFill>
                  <a:schemeClr val="tx1">
                    <a:lumMod val="65000"/>
                    <a:lumOff val="35000"/>
                  </a:schemeClr>
                </a:solidFill>
              </a:rPr>
              <a:t>win</a:t>
            </a:r>
            <a:r>
              <a:rPr lang="zh-CN" altLang="en-US" dirty="0">
                <a:solidFill>
                  <a:schemeClr val="tx1">
                    <a:lumMod val="65000"/>
                    <a:lumOff val="35000"/>
                  </a:schemeClr>
                </a:solidFill>
              </a:rPr>
              <a:t>系统核查和随机巡区的方式进行自检自查（</a:t>
            </a:r>
            <a:r>
              <a:rPr lang="en-US" altLang="zh-CN" b="1" dirty="0">
                <a:solidFill>
                  <a:srgbClr val="0070C0"/>
                </a:solidFill>
              </a:rPr>
              <a:t>WIN</a:t>
            </a:r>
            <a:r>
              <a:rPr lang="zh-CN" altLang="en-US" b="1" dirty="0">
                <a:solidFill>
                  <a:srgbClr val="0070C0"/>
                </a:solidFill>
              </a:rPr>
              <a:t>系统核查任务平均化</a:t>
            </a:r>
            <a:r>
              <a:rPr lang="zh-CN" altLang="en-US" dirty="0">
                <a:solidFill>
                  <a:schemeClr val="tx1">
                    <a:lumMod val="65000"/>
                    <a:lumOff val="35000"/>
                  </a:schemeClr>
                </a:solidFill>
              </a:rPr>
              <a:t>）；</a:t>
            </a:r>
          </a:p>
        </p:txBody>
      </p:sp>
      <p:sp>
        <p:nvSpPr>
          <p:cNvPr id="72" name="文本框 164"/>
          <p:cNvSpPr txBox="1"/>
          <p:nvPr/>
        </p:nvSpPr>
        <p:spPr>
          <a:xfrm>
            <a:off x="1115166" y="1754746"/>
            <a:ext cx="1061967" cy="346169"/>
          </a:xfrm>
          <a:prstGeom prst="rect">
            <a:avLst/>
          </a:prstGeom>
          <a:noFill/>
        </p:spPr>
        <p:txBody>
          <a:bodyPr wrap="none" lIns="68571" tIns="34285" rIns="68571" bIns="34285" rtlCol="0">
            <a:spAutoFit/>
          </a:bodyPr>
          <a:lstStyle/>
          <a:p>
            <a:r>
              <a:rPr lang="zh-CN" altLang="en-US" b="1" dirty="0">
                <a:solidFill>
                  <a:schemeClr val="bg1"/>
                </a:solidFill>
                <a:latin typeface="Impact" pitchFamily="34" charset="0"/>
              </a:rPr>
              <a:t>每日频次</a:t>
            </a:r>
          </a:p>
        </p:txBody>
      </p:sp>
      <p:sp>
        <p:nvSpPr>
          <p:cNvPr id="74" name="文本框 165"/>
          <p:cNvSpPr txBox="1"/>
          <p:nvPr/>
        </p:nvSpPr>
        <p:spPr>
          <a:xfrm>
            <a:off x="1133459" y="2972837"/>
            <a:ext cx="1061967" cy="346169"/>
          </a:xfrm>
          <a:prstGeom prst="rect">
            <a:avLst/>
          </a:prstGeom>
          <a:noFill/>
        </p:spPr>
        <p:txBody>
          <a:bodyPr wrap="none" lIns="68571" tIns="34285" rIns="68571" bIns="34285" rtlCol="0">
            <a:spAutoFit/>
          </a:bodyPr>
          <a:lstStyle/>
          <a:p>
            <a:r>
              <a:rPr lang="zh-CN" altLang="en-US" b="1" dirty="0">
                <a:solidFill>
                  <a:schemeClr val="bg1"/>
                </a:solidFill>
                <a:latin typeface="Impact" pitchFamily="34" charset="0"/>
              </a:rPr>
              <a:t>每周频次</a:t>
            </a:r>
          </a:p>
        </p:txBody>
      </p:sp>
      <p:sp>
        <p:nvSpPr>
          <p:cNvPr id="4" name="灯片编号占位符 3"/>
          <p:cNvSpPr>
            <a:spLocks noGrp="1"/>
          </p:cNvSpPr>
          <p:nvPr>
            <p:ph type="sldNum" sz="quarter" idx="4"/>
          </p:nvPr>
        </p:nvSpPr>
        <p:spPr/>
        <p:txBody>
          <a:bodyPr/>
          <a:lstStyle/>
          <a:p>
            <a:fld id="{697BB849-869D-4E57-A588-78AE02A7E5FB}" type="slidenum">
              <a:rPr lang="en-US" altLang="zh-CN" smtClean="0"/>
              <a:t>84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barn(inVertical)">
                                      <p:cBhvr>
                                        <p:cTn id="25" dur="500"/>
                                        <p:tgtEl>
                                          <p:spTgt spid="6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inVertical)">
                                      <p:cBhvr>
                                        <p:cTn id="28" dur="500"/>
                                        <p:tgtEl>
                                          <p:spTgt spid="6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barn(inVertical)">
                                      <p:cBhvr>
                                        <p:cTn id="31" dur="500"/>
                                        <p:tgtEl>
                                          <p:spTgt spid="6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barn(inVertical)">
                                      <p:cBhvr>
                                        <p:cTn id="34" dur="500"/>
                                        <p:tgtEl>
                                          <p:spTgt spid="7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barn(inVertical)">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barn(inVertical)">
                                      <p:cBhvr>
                                        <p:cTn id="48" dur="500"/>
                                        <p:tgtEl>
                                          <p:spTgt spid="5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inVertical)">
                                      <p:cBhvr>
                                        <p:cTn id="51" dur="500"/>
                                        <p:tgtEl>
                                          <p:spTgt spid="5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barn(inVertical)">
                                      <p:cBhvr>
                                        <p:cTn id="57" dur="500"/>
                                        <p:tgtEl>
                                          <p:spTgt spid="6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barn(inVertical)">
                                      <p:cBhvr>
                                        <p:cTn id="60" dur="500"/>
                                        <p:tgtEl>
                                          <p:spTgt spid="6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barn(inVertical)">
                                      <p:cBhvr>
                                        <p:cTn id="63" dur="500"/>
                                        <p:tgtEl>
                                          <p:spTgt spid="6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barn(inVertical)">
                                      <p:cBhvr>
                                        <p:cTn id="66" dur="500"/>
                                        <p:tgtEl>
                                          <p:spTgt spid="6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barn(inVertical)">
                                      <p:cBhvr>
                                        <p:cTn id="69" dur="500"/>
                                        <p:tgtEl>
                                          <p:spTgt spid="7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barn(inVertical)">
                                      <p:cBhvr>
                                        <p:cTn id="7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47" grpId="0" animBg="1"/>
      <p:bldP spid="48" grpId="0" animBg="1"/>
      <p:bldP spid="52" grpId="0" animBg="1"/>
      <p:bldP spid="53" grpId="0" animBg="1"/>
      <p:bldP spid="54" grpId="0" animBg="1"/>
      <p:bldP spid="55" grpId="0" animBg="1"/>
      <p:bldP spid="56" grpId="0" animBg="1"/>
      <p:bldP spid="57" grpId="0" animBg="1"/>
      <p:bldP spid="58" grpId="0" animBg="1"/>
      <p:bldP spid="59" grpId="0" animBg="1"/>
      <p:bldP spid="62" grpId="0" animBg="1"/>
      <p:bldP spid="63" grpId="0" animBg="1"/>
      <p:bldP spid="64" grpId="0" animBg="1"/>
      <p:bldP spid="65" grpId="0" animBg="1"/>
      <p:bldP spid="66" grpId="0" animBg="1"/>
      <p:bldP spid="67" grpId="0" animBg="1"/>
      <p:bldP spid="68" grpId="0" animBg="1"/>
      <p:bldP spid="69" grpId="0" animBg="1"/>
      <p:bldP spid="70" grpId="0"/>
      <p:bldP spid="72" grpId="0"/>
      <p:bldP spid="7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04073"/>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4.1 </a:t>
            </a:r>
            <a:r>
              <a:rPr lang="zh-CN" altLang="en-US" sz="2300" dirty="0">
                <a:solidFill>
                  <a:srgbClr val="5F5E5C"/>
                </a:solidFill>
                <a:latin typeface="+mn-ea"/>
              </a:rPr>
              <a:t>四级管控</a:t>
            </a:r>
            <a:endParaRPr lang="zh-CN" altLang="en-US" sz="2300" b="1" dirty="0">
              <a:solidFill>
                <a:srgbClr val="0070C0"/>
              </a:solidFill>
              <a:latin typeface="+mn-ea"/>
            </a:endParaRP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50" name="Freeform 5"/>
          <p:cNvSpPr/>
          <p:nvPr/>
        </p:nvSpPr>
        <p:spPr bwMode="auto">
          <a:xfrm>
            <a:off x="629049" y="3404968"/>
            <a:ext cx="810921" cy="716590"/>
          </a:xfrm>
          <a:custGeom>
            <a:avLst/>
            <a:gdLst>
              <a:gd name="T0" fmla="*/ 0 w 681"/>
              <a:gd name="T1" fmla="*/ 0 h 602"/>
              <a:gd name="T2" fmla="*/ 681 w 681"/>
              <a:gd name="T3" fmla="*/ 0 h 602"/>
              <a:gd name="T4" fmla="*/ 681 w 681"/>
              <a:gd name="T5" fmla="*/ 602 h 602"/>
              <a:gd name="T6" fmla="*/ 0 w 681"/>
              <a:gd name="T7" fmla="*/ 602 h 602"/>
              <a:gd name="T8" fmla="*/ 183 w 681"/>
              <a:gd name="T9" fmla="*/ 304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304"/>
                </a:lnTo>
                <a:lnTo>
                  <a:pt x="0" y="0"/>
                </a:lnTo>
                <a:lnTo>
                  <a:pt x="0" y="0"/>
                </a:lnTo>
                <a:close/>
              </a:path>
            </a:pathLst>
          </a:custGeom>
          <a:solidFill>
            <a:srgbClr val="4BAEE2"/>
          </a:solidFill>
          <a:ln>
            <a:noFill/>
          </a:ln>
        </p:spPr>
        <p:txBody>
          <a:bodyPr vert="horz" wrap="square" lIns="68571" tIns="34285" rIns="68571" bIns="34285" numCol="1" anchor="t" anchorCtr="0" compatLnSpc="1"/>
          <a:lstStyle/>
          <a:p>
            <a:endParaRPr lang="zh-CN" altLang="en-US"/>
          </a:p>
        </p:txBody>
      </p:sp>
      <p:sp>
        <p:nvSpPr>
          <p:cNvPr id="51" name="Freeform 6"/>
          <p:cNvSpPr>
            <a:spLocks noEditPoints="1"/>
          </p:cNvSpPr>
          <p:nvPr/>
        </p:nvSpPr>
        <p:spPr bwMode="auto">
          <a:xfrm>
            <a:off x="715975" y="3454962"/>
            <a:ext cx="749000" cy="19046"/>
          </a:xfrm>
          <a:custGeom>
            <a:avLst/>
            <a:gdLst>
              <a:gd name="T0" fmla="*/ 1 w 120"/>
              <a:gd name="T1" fmla="*/ 0 h 3"/>
              <a:gd name="T2" fmla="*/ 13 w 120"/>
              <a:gd name="T3" fmla="*/ 0 h 3"/>
              <a:gd name="T4" fmla="*/ 15 w 120"/>
              <a:gd name="T5" fmla="*/ 1 h 3"/>
              <a:gd name="T6" fmla="*/ 15 w 120"/>
              <a:gd name="T7" fmla="*/ 1 h 3"/>
              <a:gd name="T8" fmla="*/ 13 w 120"/>
              <a:gd name="T9" fmla="*/ 3 h 3"/>
              <a:gd name="T10" fmla="*/ 1 w 120"/>
              <a:gd name="T11" fmla="*/ 3 h 3"/>
              <a:gd name="T12" fmla="*/ 0 w 120"/>
              <a:gd name="T13" fmla="*/ 1 h 3"/>
              <a:gd name="T14" fmla="*/ 0 w 120"/>
              <a:gd name="T15" fmla="*/ 1 h 3"/>
              <a:gd name="T16" fmla="*/ 1 w 120"/>
              <a:gd name="T17" fmla="*/ 0 h 3"/>
              <a:gd name="T18" fmla="*/ 22 w 120"/>
              <a:gd name="T19" fmla="*/ 0 h 3"/>
              <a:gd name="T20" fmla="*/ 34 w 120"/>
              <a:gd name="T21" fmla="*/ 0 h 3"/>
              <a:gd name="T22" fmla="*/ 36 w 120"/>
              <a:gd name="T23" fmla="*/ 1 h 3"/>
              <a:gd name="T24" fmla="*/ 36 w 120"/>
              <a:gd name="T25" fmla="*/ 1 h 3"/>
              <a:gd name="T26" fmla="*/ 34 w 120"/>
              <a:gd name="T27" fmla="*/ 3 h 3"/>
              <a:gd name="T28" fmla="*/ 22 w 120"/>
              <a:gd name="T29" fmla="*/ 3 h 3"/>
              <a:gd name="T30" fmla="*/ 21 w 120"/>
              <a:gd name="T31" fmla="*/ 1 h 3"/>
              <a:gd name="T32" fmla="*/ 21 w 120"/>
              <a:gd name="T33" fmla="*/ 1 h 3"/>
              <a:gd name="T34" fmla="*/ 22 w 120"/>
              <a:gd name="T35" fmla="*/ 0 h 3"/>
              <a:gd name="T36" fmla="*/ 43 w 120"/>
              <a:gd name="T37" fmla="*/ 0 h 3"/>
              <a:gd name="T38" fmla="*/ 55 w 120"/>
              <a:gd name="T39" fmla="*/ 0 h 3"/>
              <a:gd name="T40" fmla="*/ 57 w 120"/>
              <a:gd name="T41" fmla="*/ 1 h 3"/>
              <a:gd name="T42" fmla="*/ 57 w 120"/>
              <a:gd name="T43" fmla="*/ 1 h 3"/>
              <a:gd name="T44" fmla="*/ 55 w 120"/>
              <a:gd name="T45" fmla="*/ 3 h 3"/>
              <a:gd name="T46" fmla="*/ 43 w 120"/>
              <a:gd name="T47" fmla="*/ 3 h 3"/>
              <a:gd name="T48" fmla="*/ 42 w 120"/>
              <a:gd name="T49" fmla="*/ 1 h 3"/>
              <a:gd name="T50" fmla="*/ 42 w 120"/>
              <a:gd name="T51" fmla="*/ 1 h 3"/>
              <a:gd name="T52" fmla="*/ 43 w 120"/>
              <a:gd name="T53" fmla="*/ 0 h 3"/>
              <a:gd name="T54" fmla="*/ 64 w 120"/>
              <a:gd name="T55" fmla="*/ 0 h 3"/>
              <a:gd name="T56" fmla="*/ 76 w 120"/>
              <a:gd name="T57" fmla="*/ 0 h 3"/>
              <a:gd name="T58" fmla="*/ 78 w 120"/>
              <a:gd name="T59" fmla="*/ 1 h 3"/>
              <a:gd name="T60" fmla="*/ 78 w 120"/>
              <a:gd name="T61" fmla="*/ 1 h 3"/>
              <a:gd name="T62" fmla="*/ 76 w 120"/>
              <a:gd name="T63" fmla="*/ 3 h 3"/>
              <a:gd name="T64" fmla="*/ 64 w 120"/>
              <a:gd name="T65" fmla="*/ 3 h 3"/>
              <a:gd name="T66" fmla="*/ 63 w 120"/>
              <a:gd name="T67" fmla="*/ 1 h 3"/>
              <a:gd name="T68" fmla="*/ 63 w 120"/>
              <a:gd name="T69" fmla="*/ 1 h 3"/>
              <a:gd name="T70" fmla="*/ 64 w 120"/>
              <a:gd name="T71" fmla="*/ 0 h 3"/>
              <a:gd name="T72" fmla="*/ 85 w 120"/>
              <a:gd name="T73" fmla="*/ 0 h 3"/>
              <a:gd name="T74" fmla="*/ 97 w 120"/>
              <a:gd name="T75" fmla="*/ 0 h 3"/>
              <a:gd name="T76" fmla="*/ 99 w 120"/>
              <a:gd name="T77" fmla="*/ 1 h 3"/>
              <a:gd name="T78" fmla="*/ 99 w 120"/>
              <a:gd name="T79" fmla="*/ 1 h 3"/>
              <a:gd name="T80" fmla="*/ 97 w 120"/>
              <a:gd name="T81" fmla="*/ 3 h 3"/>
              <a:gd name="T82" fmla="*/ 85 w 120"/>
              <a:gd name="T83" fmla="*/ 3 h 3"/>
              <a:gd name="T84" fmla="*/ 84 w 120"/>
              <a:gd name="T85" fmla="*/ 1 h 3"/>
              <a:gd name="T86" fmla="*/ 84 w 120"/>
              <a:gd name="T87" fmla="*/ 1 h 3"/>
              <a:gd name="T88" fmla="*/ 85 w 120"/>
              <a:gd name="T89" fmla="*/ 0 h 3"/>
              <a:gd name="T90" fmla="*/ 106 w 120"/>
              <a:gd name="T91" fmla="*/ 0 h 3"/>
              <a:gd name="T92" fmla="*/ 118 w 120"/>
              <a:gd name="T93" fmla="*/ 0 h 3"/>
              <a:gd name="T94" fmla="*/ 120 w 120"/>
              <a:gd name="T95" fmla="*/ 1 h 3"/>
              <a:gd name="T96" fmla="*/ 120 w 120"/>
              <a:gd name="T97" fmla="*/ 1 h 3"/>
              <a:gd name="T98" fmla="*/ 118 w 120"/>
              <a:gd name="T99" fmla="*/ 3 h 3"/>
              <a:gd name="T100" fmla="*/ 106 w 120"/>
              <a:gd name="T101" fmla="*/ 3 h 3"/>
              <a:gd name="T102" fmla="*/ 105 w 120"/>
              <a:gd name="T103" fmla="*/ 1 h 3"/>
              <a:gd name="T104" fmla="*/ 105 w 120"/>
              <a:gd name="T105" fmla="*/ 1 h 3"/>
              <a:gd name="T106" fmla="*/ 106 w 120"/>
              <a:gd name="T10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
                <a:moveTo>
                  <a:pt x="1" y="0"/>
                </a:moveTo>
                <a:cubicBezTo>
                  <a:pt x="5" y="0"/>
                  <a:pt x="9" y="0"/>
                  <a:pt x="13" y="0"/>
                </a:cubicBezTo>
                <a:cubicBezTo>
                  <a:pt x="14" y="0"/>
                  <a:pt x="15" y="0"/>
                  <a:pt x="15" y="1"/>
                </a:cubicBezTo>
                <a:cubicBezTo>
                  <a:pt x="15" y="1"/>
                  <a:pt x="15" y="1"/>
                  <a:pt x="15" y="1"/>
                </a:cubicBezTo>
                <a:cubicBezTo>
                  <a:pt x="15" y="2"/>
                  <a:pt x="14" y="3"/>
                  <a:pt x="13" y="3"/>
                </a:cubicBezTo>
                <a:cubicBezTo>
                  <a:pt x="9" y="3"/>
                  <a:pt x="5" y="3"/>
                  <a:pt x="1" y="3"/>
                </a:cubicBezTo>
                <a:cubicBezTo>
                  <a:pt x="0" y="3"/>
                  <a:pt x="0" y="2"/>
                  <a:pt x="0" y="1"/>
                </a:cubicBezTo>
                <a:cubicBezTo>
                  <a:pt x="0" y="1"/>
                  <a:pt x="0" y="1"/>
                  <a:pt x="0" y="1"/>
                </a:cubicBezTo>
                <a:cubicBezTo>
                  <a:pt x="0" y="0"/>
                  <a:pt x="0" y="0"/>
                  <a:pt x="1" y="0"/>
                </a:cubicBezTo>
                <a:close/>
                <a:moveTo>
                  <a:pt x="22" y="0"/>
                </a:moveTo>
                <a:cubicBezTo>
                  <a:pt x="26" y="0"/>
                  <a:pt x="30" y="0"/>
                  <a:pt x="34" y="0"/>
                </a:cubicBezTo>
                <a:cubicBezTo>
                  <a:pt x="35" y="0"/>
                  <a:pt x="36" y="0"/>
                  <a:pt x="36" y="1"/>
                </a:cubicBezTo>
                <a:cubicBezTo>
                  <a:pt x="36" y="1"/>
                  <a:pt x="36" y="1"/>
                  <a:pt x="36" y="1"/>
                </a:cubicBezTo>
                <a:cubicBezTo>
                  <a:pt x="36" y="2"/>
                  <a:pt x="35" y="3"/>
                  <a:pt x="34" y="3"/>
                </a:cubicBezTo>
                <a:cubicBezTo>
                  <a:pt x="30" y="3"/>
                  <a:pt x="26" y="3"/>
                  <a:pt x="22" y="3"/>
                </a:cubicBezTo>
                <a:cubicBezTo>
                  <a:pt x="21" y="3"/>
                  <a:pt x="21" y="2"/>
                  <a:pt x="21" y="1"/>
                </a:cubicBezTo>
                <a:cubicBezTo>
                  <a:pt x="21" y="1"/>
                  <a:pt x="21" y="1"/>
                  <a:pt x="21" y="1"/>
                </a:cubicBezTo>
                <a:cubicBezTo>
                  <a:pt x="21" y="0"/>
                  <a:pt x="21" y="0"/>
                  <a:pt x="22" y="0"/>
                </a:cubicBezTo>
                <a:close/>
                <a:moveTo>
                  <a:pt x="43" y="0"/>
                </a:moveTo>
                <a:cubicBezTo>
                  <a:pt x="47" y="0"/>
                  <a:pt x="51" y="0"/>
                  <a:pt x="55" y="0"/>
                </a:cubicBezTo>
                <a:cubicBezTo>
                  <a:pt x="56" y="0"/>
                  <a:pt x="57" y="0"/>
                  <a:pt x="57" y="1"/>
                </a:cubicBezTo>
                <a:cubicBezTo>
                  <a:pt x="57" y="1"/>
                  <a:pt x="57" y="1"/>
                  <a:pt x="57" y="1"/>
                </a:cubicBezTo>
                <a:cubicBezTo>
                  <a:pt x="57" y="2"/>
                  <a:pt x="56" y="3"/>
                  <a:pt x="55" y="3"/>
                </a:cubicBezTo>
                <a:cubicBezTo>
                  <a:pt x="51" y="3"/>
                  <a:pt x="47" y="3"/>
                  <a:pt x="43" y="3"/>
                </a:cubicBezTo>
                <a:cubicBezTo>
                  <a:pt x="42" y="3"/>
                  <a:pt x="42" y="2"/>
                  <a:pt x="42" y="1"/>
                </a:cubicBezTo>
                <a:cubicBezTo>
                  <a:pt x="42" y="1"/>
                  <a:pt x="42" y="1"/>
                  <a:pt x="42" y="1"/>
                </a:cubicBezTo>
                <a:cubicBezTo>
                  <a:pt x="42" y="0"/>
                  <a:pt x="42" y="0"/>
                  <a:pt x="43" y="0"/>
                </a:cubicBezTo>
                <a:close/>
                <a:moveTo>
                  <a:pt x="64" y="0"/>
                </a:moveTo>
                <a:cubicBezTo>
                  <a:pt x="68" y="0"/>
                  <a:pt x="72" y="0"/>
                  <a:pt x="76" y="0"/>
                </a:cubicBezTo>
                <a:cubicBezTo>
                  <a:pt x="77" y="0"/>
                  <a:pt x="78" y="0"/>
                  <a:pt x="78" y="1"/>
                </a:cubicBezTo>
                <a:cubicBezTo>
                  <a:pt x="78" y="1"/>
                  <a:pt x="78" y="1"/>
                  <a:pt x="78" y="1"/>
                </a:cubicBezTo>
                <a:cubicBezTo>
                  <a:pt x="78" y="2"/>
                  <a:pt x="77" y="3"/>
                  <a:pt x="76" y="3"/>
                </a:cubicBezTo>
                <a:cubicBezTo>
                  <a:pt x="72" y="3"/>
                  <a:pt x="68" y="3"/>
                  <a:pt x="64" y="3"/>
                </a:cubicBezTo>
                <a:cubicBezTo>
                  <a:pt x="63" y="3"/>
                  <a:pt x="63" y="2"/>
                  <a:pt x="63" y="1"/>
                </a:cubicBezTo>
                <a:cubicBezTo>
                  <a:pt x="63" y="1"/>
                  <a:pt x="63" y="1"/>
                  <a:pt x="63" y="1"/>
                </a:cubicBezTo>
                <a:cubicBezTo>
                  <a:pt x="63" y="0"/>
                  <a:pt x="63" y="0"/>
                  <a:pt x="64" y="0"/>
                </a:cubicBezTo>
                <a:close/>
                <a:moveTo>
                  <a:pt x="85" y="0"/>
                </a:moveTo>
                <a:cubicBezTo>
                  <a:pt x="89" y="0"/>
                  <a:pt x="93" y="0"/>
                  <a:pt x="97" y="0"/>
                </a:cubicBezTo>
                <a:cubicBezTo>
                  <a:pt x="98" y="0"/>
                  <a:pt x="99" y="0"/>
                  <a:pt x="99" y="1"/>
                </a:cubicBezTo>
                <a:cubicBezTo>
                  <a:pt x="99" y="1"/>
                  <a:pt x="99" y="1"/>
                  <a:pt x="99" y="1"/>
                </a:cubicBezTo>
                <a:cubicBezTo>
                  <a:pt x="99" y="2"/>
                  <a:pt x="98" y="3"/>
                  <a:pt x="97" y="3"/>
                </a:cubicBezTo>
                <a:cubicBezTo>
                  <a:pt x="93" y="3"/>
                  <a:pt x="89" y="3"/>
                  <a:pt x="85" y="3"/>
                </a:cubicBezTo>
                <a:cubicBezTo>
                  <a:pt x="84" y="3"/>
                  <a:pt x="84" y="2"/>
                  <a:pt x="84" y="1"/>
                </a:cubicBezTo>
                <a:cubicBezTo>
                  <a:pt x="84" y="1"/>
                  <a:pt x="84" y="1"/>
                  <a:pt x="84" y="1"/>
                </a:cubicBezTo>
                <a:cubicBezTo>
                  <a:pt x="84" y="0"/>
                  <a:pt x="84" y="0"/>
                  <a:pt x="85" y="0"/>
                </a:cubicBezTo>
                <a:close/>
                <a:moveTo>
                  <a:pt x="106" y="0"/>
                </a:moveTo>
                <a:cubicBezTo>
                  <a:pt x="110" y="0"/>
                  <a:pt x="114" y="0"/>
                  <a:pt x="118" y="0"/>
                </a:cubicBezTo>
                <a:cubicBezTo>
                  <a:pt x="119" y="0"/>
                  <a:pt x="120" y="0"/>
                  <a:pt x="120" y="1"/>
                </a:cubicBezTo>
                <a:cubicBezTo>
                  <a:pt x="120" y="1"/>
                  <a:pt x="120" y="1"/>
                  <a:pt x="120" y="1"/>
                </a:cubicBezTo>
                <a:cubicBezTo>
                  <a:pt x="120" y="2"/>
                  <a:pt x="119" y="3"/>
                  <a:pt x="118" y="3"/>
                </a:cubicBezTo>
                <a:cubicBezTo>
                  <a:pt x="114" y="3"/>
                  <a:pt x="110" y="3"/>
                  <a:pt x="106" y="3"/>
                </a:cubicBezTo>
                <a:cubicBezTo>
                  <a:pt x="105" y="3"/>
                  <a:pt x="105" y="2"/>
                  <a:pt x="105" y="1"/>
                </a:cubicBezTo>
                <a:cubicBezTo>
                  <a:pt x="105" y="1"/>
                  <a:pt x="105" y="1"/>
                  <a:pt x="105" y="1"/>
                </a:cubicBezTo>
                <a:cubicBezTo>
                  <a:pt x="105" y="0"/>
                  <a:pt x="105" y="0"/>
                  <a:pt x="106" y="0"/>
                </a:cubicBezTo>
                <a:close/>
              </a:path>
            </a:pathLst>
          </a:custGeom>
          <a:solidFill>
            <a:srgbClr val="BCE1D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4" name="Freeform 7"/>
          <p:cNvSpPr>
            <a:spLocks noEditPoints="1"/>
          </p:cNvSpPr>
          <p:nvPr/>
        </p:nvSpPr>
        <p:spPr bwMode="auto">
          <a:xfrm>
            <a:off x="715975" y="4059659"/>
            <a:ext cx="749000" cy="19046"/>
          </a:xfrm>
          <a:custGeom>
            <a:avLst/>
            <a:gdLst>
              <a:gd name="T0" fmla="*/ 1 w 120"/>
              <a:gd name="T1" fmla="*/ 0 h 3"/>
              <a:gd name="T2" fmla="*/ 13 w 120"/>
              <a:gd name="T3" fmla="*/ 0 h 3"/>
              <a:gd name="T4" fmla="*/ 15 w 120"/>
              <a:gd name="T5" fmla="*/ 1 h 3"/>
              <a:gd name="T6" fmla="*/ 15 w 120"/>
              <a:gd name="T7" fmla="*/ 1 h 3"/>
              <a:gd name="T8" fmla="*/ 13 w 120"/>
              <a:gd name="T9" fmla="*/ 3 h 3"/>
              <a:gd name="T10" fmla="*/ 1 w 120"/>
              <a:gd name="T11" fmla="*/ 3 h 3"/>
              <a:gd name="T12" fmla="*/ 0 w 120"/>
              <a:gd name="T13" fmla="*/ 1 h 3"/>
              <a:gd name="T14" fmla="*/ 0 w 120"/>
              <a:gd name="T15" fmla="*/ 1 h 3"/>
              <a:gd name="T16" fmla="*/ 1 w 120"/>
              <a:gd name="T17" fmla="*/ 0 h 3"/>
              <a:gd name="T18" fmla="*/ 22 w 120"/>
              <a:gd name="T19" fmla="*/ 0 h 3"/>
              <a:gd name="T20" fmla="*/ 34 w 120"/>
              <a:gd name="T21" fmla="*/ 0 h 3"/>
              <a:gd name="T22" fmla="*/ 36 w 120"/>
              <a:gd name="T23" fmla="*/ 1 h 3"/>
              <a:gd name="T24" fmla="*/ 36 w 120"/>
              <a:gd name="T25" fmla="*/ 1 h 3"/>
              <a:gd name="T26" fmla="*/ 34 w 120"/>
              <a:gd name="T27" fmla="*/ 3 h 3"/>
              <a:gd name="T28" fmla="*/ 22 w 120"/>
              <a:gd name="T29" fmla="*/ 3 h 3"/>
              <a:gd name="T30" fmla="*/ 21 w 120"/>
              <a:gd name="T31" fmla="*/ 1 h 3"/>
              <a:gd name="T32" fmla="*/ 21 w 120"/>
              <a:gd name="T33" fmla="*/ 1 h 3"/>
              <a:gd name="T34" fmla="*/ 22 w 120"/>
              <a:gd name="T35" fmla="*/ 0 h 3"/>
              <a:gd name="T36" fmla="*/ 43 w 120"/>
              <a:gd name="T37" fmla="*/ 0 h 3"/>
              <a:gd name="T38" fmla="*/ 55 w 120"/>
              <a:gd name="T39" fmla="*/ 0 h 3"/>
              <a:gd name="T40" fmla="*/ 57 w 120"/>
              <a:gd name="T41" fmla="*/ 1 h 3"/>
              <a:gd name="T42" fmla="*/ 57 w 120"/>
              <a:gd name="T43" fmla="*/ 1 h 3"/>
              <a:gd name="T44" fmla="*/ 55 w 120"/>
              <a:gd name="T45" fmla="*/ 3 h 3"/>
              <a:gd name="T46" fmla="*/ 43 w 120"/>
              <a:gd name="T47" fmla="*/ 3 h 3"/>
              <a:gd name="T48" fmla="*/ 42 w 120"/>
              <a:gd name="T49" fmla="*/ 1 h 3"/>
              <a:gd name="T50" fmla="*/ 42 w 120"/>
              <a:gd name="T51" fmla="*/ 1 h 3"/>
              <a:gd name="T52" fmla="*/ 43 w 120"/>
              <a:gd name="T53" fmla="*/ 0 h 3"/>
              <a:gd name="T54" fmla="*/ 64 w 120"/>
              <a:gd name="T55" fmla="*/ 0 h 3"/>
              <a:gd name="T56" fmla="*/ 76 w 120"/>
              <a:gd name="T57" fmla="*/ 0 h 3"/>
              <a:gd name="T58" fmla="*/ 78 w 120"/>
              <a:gd name="T59" fmla="*/ 1 h 3"/>
              <a:gd name="T60" fmla="*/ 78 w 120"/>
              <a:gd name="T61" fmla="*/ 1 h 3"/>
              <a:gd name="T62" fmla="*/ 76 w 120"/>
              <a:gd name="T63" fmla="*/ 3 h 3"/>
              <a:gd name="T64" fmla="*/ 64 w 120"/>
              <a:gd name="T65" fmla="*/ 3 h 3"/>
              <a:gd name="T66" fmla="*/ 63 w 120"/>
              <a:gd name="T67" fmla="*/ 1 h 3"/>
              <a:gd name="T68" fmla="*/ 63 w 120"/>
              <a:gd name="T69" fmla="*/ 1 h 3"/>
              <a:gd name="T70" fmla="*/ 64 w 120"/>
              <a:gd name="T71" fmla="*/ 0 h 3"/>
              <a:gd name="T72" fmla="*/ 85 w 120"/>
              <a:gd name="T73" fmla="*/ 0 h 3"/>
              <a:gd name="T74" fmla="*/ 97 w 120"/>
              <a:gd name="T75" fmla="*/ 0 h 3"/>
              <a:gd name="T76" fmla="*/ 99 w 120"/>
              <a:gd name="T77" fmla="*/ 1 h 3"/>
              <a:gd name="T78" fmla="*/ 99 w 120"/>
              <a:gd name="T79" fmla="*/ 1 h 3"/>
              <a:gd name="T80" fmla="*/ 97 w 120"/>
              <a:gd name="T81" fmla="*/ 3 h 3"/>
              <a:gd name="T82" fmla="*/ 85 w 120"/>
              <a:gd name="T83" fmla="*/ 3 h 3"/>
              <a:gd name="T84" fmla="*/ 84 w 120"/>
              <a:gd name="T85" fmla="*/ 1 h 3"/>
              <a:gd name="T86" fmla="*/ 84 w 120"/>
              <a:gd name="T87" fmla="*/ 1 h 3"/>
              <a:gd name="T88" fmla="*/ 85 w 120"/>
              <a:gd name="T89" fmla="*/ 0 h 3"/>
              <a:gd name="T90" fmla="*/ 106 w 120"/>
              <a:gd name="T91" fmla="*/ 0 h 3"/>
              <a:gd name="T92" fmla="*/ 118 w 120"/>
              <a:gd name="T93" fmla="*/ 0 h 3"/>
              <a:gd name="T94" fmla="*/ 120 w 120"/>
              <a:gd name="T95" fmla="*/ 1 h 3"/>
              <a:gd name="T96" fmla="*/ 120 w 120"/>
              <a:gd name="T97" fmla="*/ 1 h 3"/>
              <a:gd name="T98" fmla="*/ 118 w 120"/>
              <a:gd name="T99" fmla="*/ 3 h 3"/>
              <a:gd name="T100" fmla="*/ 106 w 120"/>
              <a:gd name="T101" fmla="*/ 3 h 3"/>
              <a:gd name="T102" fmla="*/ 105 w 120"/>
              <a:gd name="T103" fmla="*/ 1 h 3"/>
              <a:gd name="T104" fmla="*/ 105 w 120"/>
              <a:gd name="T105" fmla="*/ 1 h 3"/>
              <a:gd name="T106" fmla="*/ 106 w 120"/>
              <a:gd name="T10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
                <a:moveTo>
                  <a:pt x="1" y="0"/>
                </a:moveTo>
                <a:cubicBezTo>
                  <a:pt x="5" y="0"/>
                  <a:pt x="9" y="0"/>
                  <a:pt x="13" y="0"/>
                </a:cubicBezTo>
                <a:cubicBezTo>
                  <a:pt x="14" y="0"/>
                  <a:pt x="15" y="0"/>
                  <a:pt x="15" y="1"/>
                </a:cubicBezTo>
                <a:cubicBezTo>
                  <a:pt x="15" y="1"/>
                  <a:pt x="15" y="1"/>
                  <a:pt x="15" y="1"/>
                </a:cubicBezTo>
                <a:cubicBezTo>
                  <a:pt x="15" y="2"/>
                  <a:pt x="14" y="3"/>
                  <a:pt x="13" y="3"/>
                </a:cubicBezTo>
                <a:cubicBezTo>
                  <a:pt x="9" y="3"/>
                  <a:pt x="5" y="3"/>
                  <a:pt x="1" y="3"/>
                </a:cubicBezTo>
                <a:cubicBezTo>
                  <a:pt x="0" y="3"/>
                  <a:pt x="0" y="2"/>
                  <a:pt x="0" y="1"/>
                </a:cubicBezTo>
                <a:cubicBezTo>
                  <a:pt x="0" y="1"/>
                  <a:pt x="0" y="1"/>
                  <a:pt x="0" y="1"/>
                </a:cubicBezTo>
                <a:cubicBezTo>
                  <a:pt x="0" y="0"/>
                  <a:pt x="0" y="0"/>
                  <a:pt x="1" y="0"/>
                </a:cubicBezTo>
                <a:close/>
                <a:moveTo>
                  <a:pt x="22" y="0"/>
                </a:moveTo>
                <a:cubicBezTo>
                  <a:pt x="26" y="0"/>
                  <a:pt x="30" y="0"/>
                  <a:pt x="34" y="0"/>
                </a:cubicBezTo>
                <a:cubicBezTo>
                  <a:pt x="35" y="0"/>
                  <a:pt x="36" y="0"/>
                  <a:pt x="36" y="1"/>
                </a:cubicBezTo>
                <a:cubicBezTo>
                  <a:pt x="36" y="1"/>
                  <a:pt x="36" y="1"/>
                  <a:pt x="36" y="1"/>
                </a:cubicBezTo>
                <a:cubicBezTo>
                  <a:pt x="36" y="2"/>
                  <a:pt x="35" y="3"/>
                  <a:pt x="34" y="3"/>
                </a:cubicBezTo>
                <a:cubicBezTo>
                  <a:pt x="30" y="3"/>
                  <a:pt x="26" y="3"/>
                  <a:pt x="22" y="3"/>
                </a:cubicBezTo>
                <a:cubicBezTo>
                  <a:pt x="21" y="3"/>
                  <a:pt x="21" y="2"/>
                  <a:pt x="21" y="1"/>
                </a:cubicBezTo>
                <a:cubicBezTo>
                  <a:pt x="21" y="1"/>
                  <a:pt x="21" y="1"/>
                  <a:pt x="21" y="1"/>
                </a:cubicBezTo>
                <a:cubicBezTo>
                  <a:pt x="21" y="0"/>
                  <a:pt x="21" y="0"/>
                  <a:pt x="22" y="0"/>
                </a:cubicBezTo>
                <a:close/>
                <a:moveTo>
                  <a:pt x="43" y="0"/>
                </a:moveTo>
                <a:cubicBezTo>
                  <a:pt x="47" y="0"/>
                  <a:pt x="51" y="0"/>
                  <a:pt x="55" y="0"/>
                </a:cubicBezTo>
                <a:cubicBezTo>
                  <a:pt x="56" y="0"/>
                  <a:pt x="57" y="0"/>
                  <a:pt x="57" y="1"/>
                </a:cubicBezTo>
                <a:cubicBezTo>
                  <a:pt x="57" y="1"/>
                  <a:pt x="57" y="1"/>
                  <a:pt x="57" y="1"/>
                </a:cubicBezTo>
                <a:cubicBezTo>
                  <a:pt x="57" y="2"/>
                  <a:pt x="56" y="3"/>
                  <a:pt x="55" y="3"/>
                </a:cubicBezTo>
                <a:cubicBezTo>
                  <a:pt x="51" y="3"/>
                  <a:pt x="47" y="3"/>
                  <a:pt x="43" y="3"/>
                </a:cubicBezTo>
                <a:cubicBezTo>
                  <a:pt x="42" y="3"/>
                  <a:pt x="42" y="2"/>
                  <a:pt x="42" y="1"/>
                </a:cubicBezTo>
                <a:cubicBezTo>
                  <a:pt x="42" y="1"/>
                  <a:pt x="42" y="1"/>
                  <a:pt x="42" y="1"/>
                </a:cubicBezTo>
                <a:cubicBezTo>
                  <a:pt x="42" y="0"/>
                  <a:pt x="42" y="0"/>
                  <a:pt x="43" y="0"/>
                </a:cubicBezTo>
                <a:close/>
                <a:moveTo>
                  <a:pt x="64" y="0"/>
                </a:moveTo>
                <a:cubicBezTo>
                  <a:pt x="68" y="0"/>
                  <a:pt x="72" y="0"/>
                  <a:pt x="76" y="0"/>
                </a:cubicBezTo>
                <a:cubicBezTo>
                  <a:pt x="77" y="0"/>
                  <a:pt x="78" y="0"/>
                  <a:pt x="78" y="1"/>
                </a:cubicBezTo>
                <a:cubicBezTo>
                  <a:pt x="78" y="1"/>
                  <a:pt x="78" y="1"/>
                  <a:pt x="78" y="1"/>
                </a:cubicBezTo>
                <a:cubicBezTo>
                  <a:pt x="78" y="2"/>
                  <a:pt x="77" y="3"/>
                  <a:pt x="76" y="3"/>
                </a:cubicBezTo>
                <a:cubicBezTo>
                  <a:pt x="72" y="3"/>
                  <a:pt x="68" y="3"/>
                  <a:pt x="64" y="3"/>
                </a:cubicBezTo>
                <a:cubicBezTo>
                  <a:pt x="63" y="3"/>
                  <a:pt x="63" y="2"/>
                  <a:pt x="63" y="1"/>
                </a:cubicBezTo>
                <a:cubicBezTo>
                  <a:pt x="63" y="1"/>
                  <a:pt x="63" y="1"/>
                  <a:pt x="63" y="1"/>
                </a:cubicBezTo>
                <a:cubicBezTo>
                  <a:pt x="63" y="0"/>
                  <a:pt x="63" y="0"/>
                  <a:pt x="64" y="0"/>
                </a:cubicBezTo>
                <a:close/>
                <a:moveTo>
                  <a:pt x="85" y="0"/>
                </a:moveTo>
                <a:cubicBezTo>
                  <a:pt x="89" y="0"/>
                  <a:pt x="93" y="0"/>
                  <a:pt x="97" y="0"/>
                </a:cubicBezTo>
                <a:cubicBezTo>
                  <a:pt x="98" y="0"/>
                  <a:pt x="99" y="0"/>
                  <a:pt x="99" y="1"/>
                </a:cubicBezTo>
                <a:cubicBezTo>
                  <a:pt x="99" y="1"/>
                  <a:pt x="99" y="1"/>
                  <a:pt x="99" y="1"/>
                </a:cubicBezTo>
                <a:cubicBezTo>
                  <a:pt x="99" y="2"/>
                  <a:pt x="98" y="3"/>
                  <a:pt x="97" y="3"/>
                </a:cubicBezTo>
                <a:cubicBezTo>
                  <a:pt x="93" y="3"/>
                  <a:pt x="89" y="3"/>
                  <a:pt x="85" y="3"/>
                </a:cubicBezTo>
                <a:cubicBezTo>
                  <a:pt x="84" y="3"/>
                  <a:pt x="84" y="2"/>
                  <a:pt x="84" y="1"/>
                </a:cubicBezTo>
                <a:cubicBezTo>
                  <a:pt x="84" y="1"/>
                  <a:pt x="84" y="1"/>
                  <a:pt x="84" y="1"/>
                </a:cubicBezTo>
                <a:cubicBezTo>
                  <a:pt x="84" y="0"/>
                  <a:pt x="84" y="0"/>
                  <a:pt x="85" y="0"/>
                </a:cubicBezTo>
                <a:close/>
                <a:moveTo>
                  <a:pt x="106" y="0"/>
                </a:moveTo>
                <a:cubicBezTo>
                  <a:pt x="110" y="0"/>
                  <a:pt x="114" y="0"/>
                  <a:pt x="118" y="0"/>
                </a:cubicBezTo>
                <a:cubicBezTo>
                  <a:pt x="119" y="0"/>
                  <a:pt x="120" y="0"/>
                  <a:pt x="120" y="1"/>
                </a:cubicBezTo>
                <a:cubicBezTo>
                  <a:pt x="120" y="1"/>
                  <a:pt x="120" y="1"/>
                  <a:pt x="120" y="1"/>
                </a:cubicBezTo>
                <a:cubicBezTo>
                  <a:pt x="120" y="2"/>
                  <a:pt x="119" y="3"/>
                  <a:pt x="118" y="3"/>
                </a:cubicBezTo>
                <a:cubicBezTo>
                  <a:pt x="114" y="3"/>
                  <a:pt x="110" y="3"/>
                  <a:pt x="106" y="3"/>
                </a:cubicBezTo>
                <a:cubicBezTo>
                  <a:pt x="105" y="3"/>
                  <a:pt x="105" y="2"/>
                  <a:pt x="105" y="1"/>
                </a:cubicBezTo>
                <a:cubicBezTo>
                  <a:pt x="105" y="1"/>
                  <a:pt x="105" y="1"/>
                  <a:pt x="105" y="1"/>
                </a:cubicBezTo>
                <a:cubicBezTo>
                  <a:pt x="105" y="0"/>
                  <a:pt x="105" y="0"/>
                  <a:pt x="106" y="0"/>
                </a:cubicBezTo>
                <a:close/>
              </a:path>
            </a:pathLst>
          </a:custGeom>
          <a:solidFill>
            <a:srgbClr val="BCE1D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5" name="Freeform 8"/>
          <p:cNvSpPr/>
          <p:nvPr/>
        </p:nvSpPr>
        <p:spPr bwMode="auto">
          <a:xfrm>
            <a:off x="952941" y="3125235"/>
            <a:ext cx="373905" cy="1071314"/>
          </a:xfrm>
          <a:custGeom>
            <a:avLst/>
            <a:gdLst>
              <a:gd name="T0" fmla="*/ 0 w 314"/>
              <a:gd name="T1" fmla="*/ 0 h 900"/>
              <a:gd name="T2" fmla="*/ 314 w 314"/>
              <a:gd name="T3" fmla="*/ 298 h 900"/>
              <a:gd name="T4" fmla="*/ 314 w 314"/>
              <a:gd name="T5" fmla="*/ 900 h 900"/>
              <a:gd name="T6" fmla="*/ 0 w 314"/>
              <a:gd name="T7" fmla="*/ 602 h 900"/>
              <a:gd name="T8" fmla="*/ 0 w 314"/>
              <a:gd name="T9" fmla="*/ 0 h 900"/>
              <a:gd name="T10" fmla="*/ 0 w 314"/>
              <a:gd name="T11" fmla="*/ 0 h 900"/>
            </a:gdLst>
            <a:ahLst/>
            <a:cxnLst>
              <a:cxn ang="0">
                <a:pos x="T0" y="T1"/>
              </a:cxn>
              <a:cxn ang="0">
                <a:pos x="T2" y="T3"/>
              </a:cxn>
              <a:cxn ang="0">
                <a:pos x="T4" y="T5"/>
              </a:cxn>
              <a:cxn ang="0">
                <a:pos x="T6" y="T7"/>
              </a:cxn>
              <a:cxn ang="0">
                <a:pos x="T8" y="T9"/>
              </a:cxn>
              <a:cxn ang="0">
                <a:pos x="T10" y="T11"/>
              </a:cxn>
            </a:cxnLst>
            <a:rect l="0" t="0" r="r" b="b"/>
            <a:pathLst>
              <a:path w="314" h="900">
                <a:moveTo>
                  <a:pt x="0" y="0"/>
                </a:moveTo>
                <a:lnTo>
                  <a:pt x="314" y="298"/>
                </a:lnTo>
                <a:lnTo>
                  <a:pt x="314" y="900"/>
                </a:lnTo>
                <a:lnTo>
                  <a:pt x="0" y="602"/>
                </a:lnTo>
                <a:lnTo>
                  <a:pt x="0" y="0"/>
                </a:lnTo>
                <a:lnTo>
                  <a:pt x="0" y="0"/>
                </a:lnTo>
                <a:close/>
              </a:path>
            </a:pathLst>
          </a:custGeom>
          <a:solidFill>
            <a:srgbClr val="0A6F7A"/>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6" name="Freeform 9"/>
          <p:cNvSpPr>
            <a:spLocks noEditPoints="1"/>
          </p:cNvSpPr>
          <p:nvPr/>
        </p:nvSpPr>
        <p:spPr bwMode="auto">
          <a:xfrm>
            <a:off x="952941" y="3747788"/>
            <a:ext cx="373905" cy="386864"/>
          </a:xfrm>
          <a:custGeom>
            <a:avLst/>
            <a:gdLst>
              <a:gd name="T0" fmla="*/ 60 w 60"/>
              <a:gd name="T1" fmla="*/ 57 h 62"/>
              <a:gd name="T2" fmla="*/ 60 w 60"/>
              <a:gd name="T3" fmla="*/ 62 h 62"/>
              <a:gd name="T4" fmla="*/ 53 w 60"/>
              <a:gd name="T5" fmla="*/ 56 h 62"/>
              <a:gd name="T6" fmla="*/ 53 w 60"/>
              <a:gd name="T7" fmla="*/ 53 h 62"/>
              <a:gd name="T8" fmla="*/ 53 w 60"/>
              <a:gd name="T9" fmla="*/ 53 h 62"/>
              <a:gd name="T10" fmla="*/ 56 w 60"/>
              <a:gd name="T11" fmla="*/ 53 h 62"/>
              <a:gd name="T12" fmla="*/ 60 w 60"/>
              <a:gd name="T13" fmla="*/ 57 h 62"/>
              <a:gd name="T14" fmla="*/ 0 w 60"/>
              <a:gd name="T15" fmla="*/ 4 h 62"/>
              <a:gd name="T16" fmla="*/ 0 w 60"/>
              <a:gd name="T17" fmla="*/ 0 h 62"/>
              <a:gd name="T18" fmla="*/ 3 w 60"/>
              <a:gd name="T19" fmla="*/ 3 h 62"/>
              <a:gd name="T20" fmla="*/ 4 w 60"/>
              <a:gd name="T21" fmla="*/ 6 h 62"/>
              <a:gd name="T22" fmla="*/ 4 w 60"/>
              <a:gd name="T23" fmla="*/ 6 h 62"/>
              <a:gd name="T24" fmla="*/ 1 w 60"/>
              <a:gd name="T25" fmla="*/ 6 h 62"/>
              <a:gd name="T26" fmla="*/ 0 w 60"/>
              <a:gd name="T27" fmla="*/ 4 h 62"/>
              <a:gd name="T28" fmla="*/ 10 w 60"/>
              <a:gd name="T29" fmla="*/ 10 h 62"/>
              <a:gd name="T30" fmla="*/ 19 w 60"/>
              <a:gd name="T31" fmla="*/ 18 h 62"/>
              <a:gd name="T32" fmla="*/ 19 w 60"/>
              <a:gd name="T33" fmla="*/ 20 h 62"/>
              <a:gd name="T34" fmla="*/ 19 w 60"/>
              <a:gd name="T35" fmla="*/ 20 h 62"/>
              <a:gd name="T36" fmla="*/ 16 w 60"/>
              <a:gd name="T37" fmla="*/ 20 h 62"/>
              <a:gd name="T38" fmla="*/ 8 w 60"/>
              <a:gd name="T39" fmla="*/ 12 h 62"/>
              <a:gd name="T40" fmla="*/ 8 w 60"/>
              <a:gd name="T41" fmla="*/ 10 h 62"/>
              <a:gd name="T42" fmla="*/ 8 w 60"/>
              <a:gd name="T43" fmla="*/ 10 h 62"/>
              <a:gd name="T44" fmla="*/ 10 w 60"/>
              <a:gd name="T45" fmla="*/ 10 h 62"/>
              <a:gd name="T46" fmla="*/ 25 w 60"/>
              <a:gd name="T47" fmla="*/ 24 h 62"/>
              <a:gd name="T48" fmla="*/ 34 w 60"/>
              <a:gd name="T49" fmla="*/ 32 h 62"/>
              <a:gd name="T50" fmla="*/ 34 w 60"/>
              <a:gd name="T51" fmla="*/ 35 h 62"/>
              <a:gd name="T52" fmla="*/ 34 w 60"/>
              <a:gd name="T53" fmla="*/ 35 h 62"/>
              <a:gd name="T54" fmla="*/ 32 w 60"/>
              <a:gd name="T55" fmla="*/ 35 h 62"/>
              <a:gd name="T56" fmla="*/ 23 w 60"/>
              <a:gd name="T57" fmla="*/ 27 h 62"/>
              <a:gd name="T58" fmla="*/ 23 w 60"/>
              <a:gd name="T59" fmla="*/ 24 h 62"/>
              <a:gd name="T60" fmla="*/ 23 w 60"/>
              <a:gd name="T61" fmla="*/ 24 h 62"/>
              <a:gd name="T62" fmla="*/ 25 w 60"/>
              <a:gd name="T63" fmla="*/ 24 h 62"/>
              <a:gd name="T64" fmla="*/ 41 w 60"/>
              <a:gd name="T65" fmla="*/ 39 h 62"/>
              <a:gd name="T66" fmla="*/ 49 w 60"/>
              <a:gd name="T67" fmla="*/ 47 h 62"/>
              <a:gd name="T68" fmla="*/ 49 w 60"/>
              <a:gd name="T69" fmla="*/ 49 h 62"/>
              <a:gd name="T70" fmla="*/ 49 w 60"/>
              <a:gd name="T71" fmla="*/ 49 h 62"/>
              <a:gd name="T72" fmla="*/ 47 w 60"/>
              <a:gd name="T73" fmla="*/ 49 h 62"/>
              <a:gd name="T74" fmla="*/ 38 w 60"/>
              <a:gd name="T75" fmla="*/ 41 h 62"/>
              <a:gd name="T76" fmla="*/ 38 w 60"/>
              <a:gd name="T77" fmla="*/ 39 h 62"/>
              <a:gd name="T78" fmla="*/ 38 w 60"/>
              <a:gd name="T79" fmla="*/ 39 h 62"/>
              <a:gd name="T80" fmla="*/ 41 w 60"/>
              <a:gd name="T8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2">
                <a:moveTo>
                  <a:pt x="60" y="57"/>
                </a:moveTo>
                <a:cubicBezTo>
                  <a:pt x="60" y="62"/>
                  <a:pt x="60" y="62"/>
                  <a:pt x="60" y="62"/>
                </a:cubicBezTo>
                <a:cubicBezTo>
                  <a:pt x="58" y="60"/>
                  <a:pt x="56" y="58"/>
                  <a:pt x="53" y="56"/>
                </a:cubicBezTo>
                <a:cubicBezTo>
                  <a:pt x="53" y="55"/>
                  <a:pt x="53" y="54"/>
                  <a:pt x="53" y="53"/>
                </a:cubicBezTo>
                <a:cubicBezTo>
                  <a:pt x="53" y="53"/>
                  <a:pt x="53" y="53"/>
                  <a:pt x="53" y="53"/>
                </a:cubicBezTo>
                <a:cubicBezTo>
                  <a:pt x="54" y="53"/>
                  <a:pt x="55" y="53"/>
                  <a:pt x="56" y="53"/>
                </a:cubicBezTo>
                <a:cubicBezTo>
                  <a:pt x="57" y="55"/>
                  <a:pt x="58" y="56"/>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7"/>
                  <a:pt x="2" y="7"/>
                  <a:pt x="1" y="6"/>
                </a:cubicBezTo>
                <a:cubicBezTo>
                  <a:pt x="1" y="5"/>
                  <a:pt x="0" y="5"/>
                  <a:pt x="0" y="4"/>
                </a:cubicBezTo>
                <a:close/>
                <a:moveTo>
                  <a:pt x="10" y="10"/>
                </a:moveTo>
                <a:cubicBezTo>
                  <a:pt x="13" y="13"/>
                  <a:pt x="16" y="15"/>
                  <a:pt x="19" y="18"/>
                </a:cubicBezTo>
                <a:cubicBezTo>
                  <a:pt x="19" y="19"/>
                  <a:pt x="19" y="20"/>
                  <a:pt x="19" y="20"/>
                </a:cubicBezTo>
                <a:cubicBezTo>
                  <a:pt x="19" y="20"/>
                  <a:pt x="19" y="20"/>
                  <a:pt x="19" y="20"/>
                </a:cubicBezTo>
                <a:cubicBezTo>
                  <a:pt x="18" y="21"/>
                  <a:pt x="17" y="21"/>
                  <a:pt x="16" y="20"/>
                </a:cubicBezTo>
                <a:cubicBezTo>
                  <a:pt x="14" y="18"/>
                  <a:pt x="11" y="15"/>
                  <a:pt x="8" y="12"/>
                </a:cubicBezTo>
                <a:cubicBezTo>
                  <a:pt x="7" y="12"/>
                  <a:pt x="7" y="11"/>
                  <a:pt x="8" y="10"/>
                </a:cubicBezTo>
                <a:cubicBezTo>
                  <a:pt x="8" y="10"/>
                  <a:pt x="8" y="10"/>
                  <a:pt x="8" y="10"/>
                </a:cubicBezTo>
                <a:cubicBezTo>
                  <a:pt x="8" y="9"/>
                  <a:pt x="9" y="9"/>
                  <a:pt x="10" y="10"/>
                </a:cubicBezTo>
                <a:close/>
                <a:moveTo>
                  <a:pt x="25" y="24"/>
                </a:moveTo>
                <a:cubicBezTo>
                  <a:pt x="28" y="27"/>
                  <a:pt x="31" y="30"/>
                  <a:pt x="34" y="32"/>
                </a:cubicBezTo>
                <a:cubicBezTo>
                  <a:pt x="35" y="33"/>
                  <a:pt x="35" y="34"/>
                  <a:pt x="34" y="35"/>
                </a:cubicBezTo>
                <a:cubicBezTo>
                  <a:pt x="34" y="35"/>
                  <a:pt x="34" y="35"/>
                  <a:pt x="34" y="35"/>
                </a:cubicBezTo>
                <a:cubicBezTo>
                  <a:pt x="33" y="35"/>
                  <a:pt x="32" y="35"/>
                  <a:pt x="32" y="35"/>
                </a:cubicBezTo>
                <a:cubicBezTo>
                  <a:pt x="29" y="32"/>
                  <a:pt x="26" y="29"/>
                  <a:pt x="23" y="27"/>
                </a:cubicBezTo>
                <a:cubicBezTo>
                  <a:pt x="22" y="26"/>
                  <a:pt x="22" y="25"/>
                  <a:pt x="23" y="24"/>
                </a:cubicBezTo>
                <a:cubicBezTo>
                  <a:pt x="23" y="24"/>
                  <a:pt x="23" y="24"/>
                  <a:pt x="23" y="24"/>
                </a:cubicBezTo>
                <a:cubicBezTo>
                  <a:pt x="24" y="24"/>
                  <a:pt x="25" y="24"/>
                  <a:pt x="25" y="24"/>
                </a:cubicBezTo>
                <a:close/>
                <a:moveTo>
                  <a:pt x="41" y="39"/>
                </a:moveTo>
                <a:cubicBezTo>
                  <a:pt x="43" y="42"/>
                  <a:pt x="46" y="44"/>
                  <a:pt x="49" y="47"/>
                </a:cubicBezTo>
                <a:cubicBezTo>
                  <a:pt x="50" y="48"/>
                  <a:pt x="50" y="49"/>
                  <a:pt x="49" y="49"/>
                </a:cubicBezTo>
                <a:cubicBezTo>
                  <a:pt x="49" y="49"/>
                  <a:pt x="49" y="49"/>
                  <a:pt x="49" y="49"/>
                </a:cubicBezTo>
                <a:cubicBezTo>
                  <a:pt x="48" y="50"/>
                  <a:pt x="47" y="50"/>
                  <a:pt x="47" y="49"/>
                </a:cubicBezTo>
                <a:cubicBezTo>
                  <a:pt x="44" y="47"/>
                  <a:pt x="41" y="44"/>
                  <a:pt x="38" y="41"/>
                </a:cubicBezTo>
                <a:cubicBezTo>
                  <a:pt x="38" y="41"/>
                  <a:pt x="38" y="40"/>
                  <a:pt x="38" y="39"/>
                </a:cubicBezTo>
                <a:cubicBezTo>
                  <a:pt x="38" y="39"/>
                  <a:pt x="38" y="39"/>
                  <a:pt x="38" y="39"/>
                </a:cubicBezTo>
                <a:cubicBezTo>
                  <a:pt x="39" y="38"/>
                  <a:pt x="40" y="38"/>
                  <a:pt x="41" y="39"/>
                </a:cubicBezTo>
                <a:close/>
              </a:path>
            </a:pathLst>
          </a:custGeom>
          <a:solidFill>
            <a:srgbClr val="369CAB"/>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7" name="Freeform 10"/>
          <p:cNvSpPr/>
          <p:nvPr/>
        </p:nvSpPr>
        <p:spPr bwMode="auto">
          <a:xfrm>
            <a:off x="629049" y="1963808"/>
            <a:ext cx="810921" cy="716590"/>
          </a:xfrm>
          <a:custGeom>
            <a:avLst/>
            <a:gdLst>
              <a:gd name="T0" fmla="*/ 0 w 681"/>
              <a:gd name="T1" fmla="*/ 0 h 602"/>
              <a:gd name="T2" fmla="*/ 681 w 681"/>
              <a:gd name="T3" fmla="*/ 0 h 602"/>
              <a:gd name="T4" fmla="*/ 681 w 681"/>
              <a:gd name="T5" fmla="*/ 602 h 602"/>
              <a:gd name="T6" fmla="*/ 0 w 681"/>
              <a:gd name="T7" fmla="*/ 602 h 602"/>
              <a:gd name="T8" fmla="*/ 183 w 681"/>
              <a:gd name="T9" fmla="*/ 304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304"/>
                </a:lnTo>
                <a:lnTo>
                  <a:pt x="0" y="0"/>
                </a:lnTo>
                <a:lnTo>
                  <a:pt x="0" y="0"/>
                </a:lnTo>
                <a:close/>
              </a:path>
            </a:pathLst>
          </a:custGeom>
          <a:solidFill>
            <a:srgbClr val="FDD82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8" name="Freeform 11"/>
          <p:cNvSpPr>
            <a:spLocks noEditPoints="1"/>
          </p:cNvSpPr>
          <p:nvPr/>
        </p:nvSpPr>
        <p:spPr bwMode="auto">
          <a:xfrm>
            <a:off x="715975" y="2007851"/>
            <a:ext cx="749000" cy="24998"/>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EEAA6"/>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59" name="Freeform 12"/>
          <p:cNvSpPr>
            <a:spLocks noEditPoints="1"/>
          </p:cNvSpPr>
          <p:nvPr/>
        </p:nvSpPr>
        <p:spPr bwMode="auto">
          <a:xfrm>
            <a:off x="715975" y="2612549"/>
            <a:ext cx="749000" cy="24998"/>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EEAA6"/>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0" name="Freeform 13"/>
          <p:cNvSpPr/>
          <p:nvPr/>
        </p:nvSpPr>
        <p:spPr bwMode="auto">
          <a:xfrm>
            <a:off x="952941" y="1682886"/>
            <a:ext cx="373905" cy="1072505"/>
          </a:xfrm>
          <a:custGeom>
            <a:avLst/>
            <a:gdLst>
              <a:gd name="T0" fmla="*/ 0 w 314"/>
              <a:gd name="T1" fmla="*/ 0 h 901"/>
              <a:gd name="T2" fmla="*/ 314 w 314"/>
              <a:gd name="T3" fmla="*/ 299 h 901"/>
              <a:gd name="T4" fmla="*/ 314 w 314"/>
              <a:gd name="T5" fmla="*/ 901 h 901"/>
              <a:gd name="T6" fmla="*/ 0 w 314"/>
              <a:gd name="T7" fmla="*/ 603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3"/>
                </a:lnTo>
                <a:lnTo>
                  <a:pt x="0" y="0"/>
                </a:lnTo>
                <a:lnTo>
                  <a:pt x="0" y="0"/>
                </a:lnTo>
                <a:close/>
              </a:path>
            </a:pathLst>
          </a:custGeom>
          <a:solidFill>
            <a:srgbClr val="D46B0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1" name="Freeform 14"/>
          <p:cNvSpPr>
            <a:spLocks noEditPoints="1"/>
          </p:cNvSpPr>
          <p:nvPr/>
        </p:nvSpPr>
        <p:spPr bwMode="auto">
          <a:xfrm>
            <a:off x="952941" y="2306629"/>
            <a:ext cx="373905" cy="379722"/>
          </a:xfrm>
          <a:custGeom>
            <a:avLst/>
            <a:gdLst>
              <a:gd name="T0" fmla="*/ 60 w 60"/>
              <a:gd name="T1" fmla="*/ 57 h 61"/>
              <a:gd name="T2" fmla="*/ 60 w 60"/>
              <a:gd name="T3" fmla="*/ 61 h 61"/>
              <a:gd name="T4" fmla="*/ 53 w 60"/>
              <a:gd name="T5" fmla="*/ 55 h 61"/>
              <a:gd name="T6" fmla="*/ 53 w 60"/>
              <a:gd name="T7" fmla="*/ 53 h 61"/>
              <a:gd name="T8" fmla="*/ 53 w 60"/>
              <a:gd name="T9" fmla="*/ 53 h 61"/>
              <a:gd name="T10" fmla="*/ 56 w 60"/>
              <a:gd name="T11" fmla="*/ 53 h 61"/>
              <a:gd name="T12" fmla="*/ 60 w 60"/>
              <a:gd name="T13" fmla="*/ 57 h 61"/>
              <a:gd name="T14" fmla="*/ 0 w 60"/>
              <a:gd name="T15" fmla="*/ 4 h 61"/>
              <a:gd name="T16" fmla="*/ 0 w 60"/>
              <a:gd name="T17" fmla="*/ 0 h 61"/>
              <a:gd name="T18" fmla="*/ 3 w 60"/>
              <a:gd name="T19" fmla="*/ 3 h 61"/>
              <a:gd name="T20" fmla="*/ 4 w 60"/>
              <a:gd name="T21" fmla="*/ 6 h 61"/>
              <a:gd name="T22" fmla="*/ 4 w 60"/>
              <a:gd name="T23" fmla="*/ 6 h 61"/>
              <a:gd name="T24" fmla="*/ 1 w 60"/>
              <a:gd name="T25" fmla="*/ 6 h 61"/>
              <a:gd name="T26" fmla="*/ 0 w 60"/>
              <a:gd name="T27" fmla="*/ 4 h 61"/>
              <a:gd name="T28" fmla="*/ 10 w 60"/>
              <a:gd name="T29" fmla="*/ 10 h 61"/>
              <a:gd name="T30" fmla="*/ 19 w 60"/>
              <a:gd name="T31" fmla="*/ 18 h 61"/>
              <a:gd name="T32" fmla="*/ 19 w 60"/>
              <a:gd name="T33" fmla="*/ 20 h 61"/>
              <a:gd name="T34" fmla="*/ 19 w 60"/>
              <a:gd name="T35" fmla="*/ 20 h 61"/>
              <a:gd name="T36" fmla="*/ 16 w 60"/>
              <a:gd name="T37" fmla="*/ 20 h 61"/>
              <a:gd name="T38" fmla="*/ 8 w 60"/>
              <a:gd name="T39" fmla="*/ 12 h 61"/>
              <a:gd name="T40" fmla="*/ 8 w 60"/>
              <a:gd name="T41" fmla="*/ 10 h 61"/>
              <a:gd name="T42" fmla="*/ 8 w 60"/>
              <a:gd name="T43" fmla="*/ 10 h 61"/>
              <a:gd name="T44" fmla="*/ 10 w 60"/>
              <a:gd name="T45" fmla="*/ 10 h 61"/>
              <a:gd name="T46" fmla="*/ 25 w 60"/>
              <a:gd name="T47" fmla="*/ 24 h 61"/>
              <a:gd name="T48" fmla="*/ 34 w 60"/>
              <a:gd name="T49" fmla="*/ 32 h 61"/>
              <a:gd name="T50" fmla="*/ 34 w 60"/>
              <a:gd name="T51" fmla="*/ 35 h 61"/>
              <a:gd name="T52" fmla="*/ 34 w 60"/>
              <a:gd name="T53" fmla="*/ 35 h 61"/>
              <a:gd name="T54" fmla="*/ 32 w 60"/>
              <a:gd name="T55" fmla="*/ 35 h 61"/>
              <a:gd name="T56" fmla="*/ 23 w 60"/>
              <a:gd name="T57" fmla="*/ 27 h 61"/>
              <a:gd name="T58" fmla="*/ 23 w 60"/>
              <a:gd name="T59" fmla="*/ 24 h 61"/>
              <a:gd name="T60" fmla="*/ 23 w 60"/>
              <a:gd name="T61" fmla="*/ 24 h 61"/>
              <a:gd name="T62" fmla="*/ 25 w 60"/>
              <a:gd name="T63" fmla="*/ 24 h 61"/>
              <a:gd name="T64" fmla="*/ 41 w 60"/>
              <a:gd name="T65" fmla="*/ 39 h 61"/>
              <a:gd name="T66" fmla="*/ 49 w 60"/>
              <a:gd name="T67" fmla="*/ 47 h 61"/>
              <a:gd name="T68" fmla="*/ 49 w 60"/>
              <a:gd name="T69" fmla="*/ 49 h 61"/>
              <a:gd name="T70" fmla="*/ 49 w 60"/>
              <a:gd name="T71" fmla="*/ 49 h 61"/>
              <a:gd name="T72" fmla="*/ 47 w 60"/>
              <a:gd name="T73" fmla="*/ 49 h 61"/>
              <a:gd name="T74" fmla="*/ 38 w 60"/>
              <a:gd name="T75" fmla="*/ 41 h 61"/>
              <a:gd name="T76" fmla="*/ 38 w 60"/>
              <a:gd name="T77" fmla="*/ 39 h 61"/>
              <a:gd name="T78" fmla="*/ 38 w 60"/>
              <a:gd name="T79" fmla="*/ 39 h 61"/>
              <a:gd name="T80" fmla="*/ 41 w 60"/>
              <a:gd name="T81" fmla="*/ 3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1">
                <a:moveTo>
                  <a:pt x="60" y="57"/>
                </a:moveTo>
                <a:cubicBezTo>
                  <a:pt x="60" y="61"/>
                  <a:pt x="60" y="61"/>
                  <a:pt x="60" y="61"/>
                </a:cubicBezTo>
                <a:cubicBezTo>
                  <a:pt x="58" y="59"/>
                  <a:pt x="56" y="57"/>
                  <a:pt x="53" y="55"/>
                </a:cubicBezTo>
                <a:cubicBezTo>
                  <a:pt x="53" y="55"/>
                  <a:pt x="53" y="54"/>
                  <a:pt x="53" y="53"/>
                </a:cubicBezTo>
                <a:cubicBezTo>
                  <a:pt x="53" y="53"/>
                  <a:pt x="53" y="53"/>
                  <a:pt x="53" y="53"/>
                </a:cubicBezTo>
                <a:cubicBezTo>
                  <a:pt x="54" y="52"/>
                  <a:pt x="55" y="52"/>
                  <a:pt x="56" y="53"/>
                </a:cubicBezTo>
                <a:cubicBezTo>
                  <a:pt x="57" y="54"/>
                  <a:pt x="58" y="56"/>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6"/>
                  <a:pt x="2" y="6"/>
                  <a:pt x="1" y="6"/>
                </a:cubicBezTo>
                <a:cubicBezTo>
                  <a:pt x="1" y="5"/>
                  <a:pt x="0" y="5"/>
                  <a:pt x="0" y="4"/>
                </a:cubicBezTo>
                <a:close/>
                <a:moveTo>
                  <a:pt x="10" y="10"/>
                </a:moveTo>
                <a:cubicBezTo>
                  <a:pt x="13" y="12"/>
                  <a:pt x="16" y="15"/>
                  <a:pt x="19" y="18"/>
                </a:cubicBezTo>
                <a:cubicBezTo>
                  <a:pt x="19" y="18"/>
                  <a:pt x="19" y="19"/>
                  <a:pt x="19" y="20"/>
                </a:cubicBezTo>
                <a:cubicBezTo>
                  <a:pt x="19" y="20"/>
                  <a:pt x="19" y="20"/>
                  <a:pt x="19" y="20"/>
                </a:cubicBezTo>
                <a:cubicBezTo>
                  <a:pt x="18" y="21"/>
                  <a:pt x="17" y="21"/>
                  <a:pt x="16" y="20"/>
                </a:cubicBezTo>
                <a:cubicBezTo>
                  <a:pt x="14" y="17"/>
                  <a:pt x="11" y="15"/>
                  <a:pt x="8" y="12"/>
                </a:cubicBezTo>
                <a:cubicBezTo>
                  <a:pt x="7" y="11"/>
                  <a:pt x="7" y="10"/>
                  <a:pt x="8" y="10"/>
                </a:cubicBezTo>
                <a:cubicBezTo>
                  <a:pt x="8" y="10"/>
                  <a:pt x="8" y="10"/>
                  <a:pt x="8" y="10"/>
                </a:cubicBezTo>
                <a:cubicBezTo>
                  <a:pt x="8" y="9"/>
                  <a:pt x="9" y="9"/>
                  <a:pt x="10" y="10"/>
                </a:cubicBezTo>
                <a:close/>
                <a:moveTo>
                  <a:pt x="25" y="24"/>
                </a:moveTo>
                <a:cubicBezTo>
                  <a:pt x="28" y="27"/>
                  <a:pt x="31" y="30"/>
                  <a:pt x="34" y="32"/>
                </a:cubicBezTo>
                <a:cubicBezTo>
                  <a:pt x="35" y="33"/>
                  <a:pt x="35" y="34"/>
                  <a:pt x="34" y="35"/>
                </a:cubicBezTo>
                <a:cubicBezTo>
                  <a:pt x="34" y="35"/>
                  <a:pt x="34" y="35"/>
                  <a:pt x="34" y="35"/>
                </a:cubicBezTo>
                <a:cubicBezTo>
                  <a:pt x="33" y="35"/>
                  <a:pt x="32" y="35"/>
                  <a:pt x="32" y="35"/>
                </a:cubicBezTo>
                <a:cubicBezTo>
                  <a:pt x="29" y="32"/>
                  <a:pt x="26" y="29"/>
                  <a:pt x="23" y="27"/>
                </a:cubicBezTo>
                <a:cubicBezTo>
                  <a:pt x="22" y="26"/>
                  <a:pt x="22" y="25"/>
                  <a:pt x="23" y="24"/>
                </a:cubicBezTo>
                <a:cubicBezTo>
                  <a:pt x="23" y="24"/>
                  <a:pt x="23" y="24"/>
                  <a:pt x="23" y="24"/>
                </a:cubicBezTo>
                <a:cubicBezTo>
                  <a:pt x="24" y="24"/>
                  <a:pt x="25" y="23"/>
                  <a:pt x="25" y="24"/>
                </a:cubicBezTo>
                <a:close/>
                <a:moveTo>
                  <a:pt x="41" y="39"/>
                </a:moveTo>
                <a:cubicBezTo>
                  <a:pt x="43" y="41"/>
                  <a:pt x="46" y="44"/>
                  <a:pt x="49" y="47"/>
                </a:cubicBezTo>
                <a:cubicBezTo>
                  <a:pt x="50" y="47"/>
                  <a:pt x="50" y="48"/>
                  <a:pt x="49" y="49"/>
                </a:cubicBezTo>
                <a:cubicBezTo>
                  <a:pt x="49" y="49"/>
                  <a:pt x="49" y="49"/>
                  <a:pt x="49" y="49"/>
                </a:cubicBezTo>
                <a:cubicBezTo>
                  <a:pt x="48" y="50"/>
                  <a:pt x="47" y="50"/>
                  <a:pt x="47" y="49"/>
                </a:cubicBezTo>
                <a:cubicBezTo>
                  <a:pt x="44" y="46"/>
                  <a:pt x="41" y="44"/>
                  <a:pt x="38" y="41"/>
                </a:cubicBezTo>
                <a:cubicBezTo>
                  <a:pt x="38" y="40"/>
                  <a:pt x="38" y="39"/>
                  <a:pt x="38" y="39"/>
                </a:cubicBezTo>
                <a:cubicBezTo>
                  <a:pt x="38" y="39"/>
                  <a:pt x="38" y="39"/>
                  <a:pt x="38" y="39"/>
                </a:cubicBezTo>
                <a:cubicBezTo>
                  <a:pt x="39" y="38"/>
                  <a:pt x="40" y="38"/>
                  <a:pt x="41" y="39"/>
                </a:cubicBezTo>
                <a:close/>
              </a:path>
            </a:pathLst>
          </a:custGeom>
          <a:solidFill>
            <a:srgbClr val="F4B40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4" name="Freeform 34"/>
          <p:cNvSpPr/>
          <p:nvPr/>
        </p:nvSpPr>
        <p:spPr bwMode="auto">
          <a:xfrm>
            <a:off x="1183952" y="1757878"/>
            <a:ext cx="1302713" cy="716590"/>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5" name="Freeform 35"/>
          <p:cNvSpPr/>
          <p:nvPr/>
        </p:nvSpPr>
        <p:spPr bwMode="auto">
          <a:xfrm>
            <a:off x="1183952" y="3206178"/>
            <a:ext cx="1302713" cy="709448"/>
          </a:xfrm>
          <a:custGeom>
            <a:avLst/>
            <a:gdLst>
              <a:gd name="T0" fmla="*/ 0 w 1094"/>
              <a:gd name="T1" fmla="*/ 0 h 596"/>
              <a:gd name="T2" fmla="*/ 911 w 1094"/>
              <a:gd name="T3" fmla="*/ 0 h 596"/>
              <a:gd name="T4" fmla="*/ 1094 w 1094"/>
              <a:gd name="T5" fmla="*/ 298 h 596"/>
              <a:gd name="T6" fmla="*/ 911 w 1094"/>
              <a:gd name="T7" fmla="*/ 596 h 596"/>
              <a:gd name="T8" fmla="*/ 0 w 1094"/>
              <a:gd name="T9" fmla="*/ 596 h 596"/>
              <a:gd name="T10" fmla="*/ 0 w 1094"/>
              <a:gd name="T11" fmla="*/ 0 h 596"/>
              <a:gd name="T12" fmla="*/ 0 w 1094"/>
              <a:gd name="T13" fmla="*/ 0 h 596"/>
            </a:gdLst>
            <a:ahLst/>
            <a:cxnLst>
              <a:cxn ang="0">
                <a:pos x="T0" y="T1"/>
              </a:cxn>
              <a:cxn ang="0">
                <a:pos x="T2" y="T3"/>
              </a:cxn>
              <a:cxn ang="0">
                <a:pos x="T4" y="T5"/>
              </a:cxn>
              <a:cxn ang="0">
                <a:pos x="T6" y="T7"/>
              </a:cxn>
              <a:cxn ang="0">
                <a:pos x="T8" y="T9"/>
              </a:cxn>
              <a:cxn ang="0">
                <a:pos x="T10" y="T11"/>
              </a:cxn>
              <a:cxn ang="0">
                <a:pos x="T12" y="T13"/>
              </a:cxn>
            </a:cxnLst>
            <a:rect l="0" t="0" r="r" b="b"/>
            <a:pathLst>
              <a:path w="1094" h="596">
                <a:moveTo>
                  <a:pt x="0" y="0"/>
                </a:moveTo>
                <a:lnTo>
                  <a:pt x="911" y="0"/>
                </a:lnTo>
                <a:lnTo>
                  <a:pt x="1094" y="298"/>
                </a:lnTo>
                <a:lnTo>
                  <a:pt x="911" y="596"/>
                </a:lnTo>
                <a:lnTo>
                  <a:pt x="0" y="596"/>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6" name="Freeform 36"/>
          <p:cNvSpPr/>
          <p:nvPr/>
        </p:nvSpPr>
        <p:spPr bwMode="auto">
          <a:xfrm>
            <a:off x="952940" y="1682886"/>
            <a:ext cx="1465850" cy="717781"/>
          </a:xfrm>
          <a:custGeom>
            <a:avLst/>
            <a:gdLst>
              <a:gd name="T0" fmla="*/ 0 w 1231"/>
              <a:gd name="T1" fmla="*/ 0 h 603"/>
              <a:gd name="T2" fmla="*/ 1047 w 1231"/>
              <a:gd name="T3" fmla="*/ 0 h 603"/>
              <a:gd name="T4" fmla="*/ 1231 w 1231"/>
              <a:gd name="T5" fmla="*/ 299 h 603"/>
              <a:gd name="T6" fmla="*/ 1047 w 1231"/>
              <a:gd name="T7" fmla="*/ 603 h 603"/>
              <a:gd name="T8" fmla="*/ 0 w 1231"/>
              <a:gd name="T9" fmla="*/ 603 h 603"/>
              <a:gd name="T10" fmla="*/ 0 w 1231"/>
              <a:gd name="T11" fmla="*/ 0 h 603"/>
              <a:gd name="T12" fmla="*/ 0 w 1231"/>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1231" h="603">
                <a:moveTo>
                  <a:pt x="0" y="0"/>
                </a:moveTo>
                <a:lnTo>
                  <a:pt x="1047" y="0"/>
                </a:lnTo>
                <a:lnTo>
                  <a:pt x="1231" y="299"/>
                </a:lnTo>
                <a:lnTo>
                  <a:pt x="1047" y="603"/>
                </a:lnTo>
                <a:lnTo>
                  <a:pt x="0" y="603"/>
                </a:lnTo>
                <a:lnTo>
                  <a:pt x="0" y="0"/>
                </a:lnTo>
                <a:lnTo>
                  <a:pt x="0" y="0"/>
                </a:lnTo>
                <a:close/>
              </a:path>
            </a:pathLst>
          </a:custGeom>
          <a:solidFill>
            <a:srgbClr val="F4B40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7" name="Freeform 37"/>
          <p:cNvSpPr/>
          <p:nvPr/>
        </p:nvSpPr>
        <p:spPr bwMode="auto">
          <a:xfrm>
            <a:off x="952940" y="3125235"/>
            <a:ext cx="1465850" cy="716590"/>
          </a:xfrm>
          <a:custGeom>
            <a:avLst/>
            <a:gdLst>
              <a:gd name="T0" fmla="*/ 0 w 1231"/>
              <a:gd name="T1" fmla="*/ 0 h 602"/>
              <a:gd name="T2" fmla="*/ 1047 w 1231"/>
              <a:gd name="T3" fmla="*/ 0 h 602"/>
              <a:gd name="T4" fmla="*/ 1231 w 1231"/>
              <a:gd name="T5" fmla="*/ 303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303"/>
                </a:lnTo>
                <a:lnTo>
                  <a:pt x="1047" y="602"/>
                </a:lnTo>
                <a:lnTo>
                  <a:pt x="0" y="602"/>
                </a:lnTo>
                <a:lnTo>
                  <a:pt x="0" y="0"/>
                </a:lnTo>
                <a:lnTo>
                  <a:pt x="0" y="0"/>
                </a:lnTo>
                <a:close/>
              </a:path>
            </a:pathLst>
          </a:custGeom>
          <a:solidFill>
            <a:srgbClr val="2AA1DC"/>
          </a:solidFill>
          <a:ln>
            <a:noFill/>
          </a:ln>
        </p:spPr>
        <p:txBody>
          <a:bodyPr vert="horz" wrap="square" lIns="68571" tIns="34285" rIns="68571" bIns="34285" numCol="1" anchor="t" anchorCtr="0" compatLnSpc="1"/>
          <a:lstStyle/>
          <a:p>
            <a:endParaRPr lang="zh-CN" altLang="en-US"/>
          </a:p>
        </p:txBody>
      </p:sp>
      <p:sp>
        <p:nvSpPr>
          <p:cNvPr id="68" name="Freeform 38"/>
          <p:cNvSpPr>
            <a:spLocks noEditPoints="1"/>
          </p:cNvSpPr>
          <p:nvPr/>
        </p:nvSpPr>
        <p:spPr bwMode="auto">
          <a:xfrm>
            <a:off x="952941" y="2082843"/>
            <a:ext cx="1377732" cy="273780"/>
          </a:xfrm>
          <a:custGeom>
            <a:avLst/>
            <a:gdLst>
              <a:gd name="T0" fmla="*/ 30 w 221"/>
              <a:gd name="T1" fmla="*/ 44 h 44"/>
              <a:gd name="T2" fmla="*/ 32 w 221"/>
              <a:gd name="T3" fmla="*/ 42 h 44"/>
              <a:gd name="T4" fmla="*/ 19 w 221"/>
              <a:gd name="T5" fmla="*/ 40 h 44"/>
              <a:gd name="T6" fmla="*/ 17 w 221"/>
              <a:gd name="T7" fmla="*/ 42 h 44"/>
              <a:gd name="T8" fmla="*/ 196 w 221"/>
              <a:gd name="T9" fmla="*/ 43 h 44"/>
              <a:gd name="T10" fmla="*/ 198 w 221"/>
              <a:gd name="T11" fmla="*/ 36 h 44"/>
              <a:gd name="T12" fmla="*/ 195 w 221"/>
              <a:gd name="T13" fmla="*/ 37 h 44"/>
              <a:gd name="T14" fmla="*/ 186 w 221"/>
              <a:gd name="T15" fmla="*/ 40 h 44"/>
              <a:gd name="T16" fmla="*/ 185 w 221"/>
              <a:gd name="T17" fmla="*/ 42 h 44"/>
              <a:gd name="T18" fmla="*/ 194 w 221"/>
              <a:gd name="T19" fmla="*/ 44 h 44"/>
              <a:gd name="T20" fmla="*/ 217 w 221"/>
              <a:gd name="T21" fmla="*/ 1 h 44"/>
              <a:gd name="T22" fmla="*/ 212 w 221"/>
              <a:gd name="T23" fmla="*/ 13 h 44"/>
              <a:gd name="T24" fmla="*/ 214 w 221"/>
              <a:gd name="T25" fmla="*/ 13 h 44"/>
              <a:gd name="T26" fmla="*/ 219 w 221"/>
              <a:gd name="T27" fmla="*/ 0 h 44"/>
              <a:gd name="T28" fmla="*/ 217 w 221"/>
              <a:gd name="T29" fmla="*/ 1 h 44"/>
              <a:gd name="T30" fmla="*/ 200 w 221"/>
              <a:gd name="T31" fmla="*/ 29 h 44"/>
              <a:gd name="T32" fmla="*/ 201 w 221"/>
              <a:gd name="T33" fmla="*/ 31 h 44"/>
              <a:gd name="T34" fmla="*/ 209 w 221"/>
              <a:gd name="T35" fmla="*/ 20 h 44"/>
              <a:gd name="T36" fmla="*/ 209 w 221"/>
              <a:gd name="T37" fmla="*/ 18 h 44"/>
              <a:gd name="T38" fmla="*/ 0 w 221"/>
              <a:gd name="T39" fmla="*/ 40 h 44"/>
              <a:gd name="T40" fmla="*/ 8 w 221"/>
              <a:gd name="T41" fmla="*/ 44 h 44"/>
              <a:gd name="T42" fmla="*/ 10 w 221"/>
              <a:gd name="T43" fmla="*/ 42 h 44"/>
              <a:gd name="T44" fmla="*/ 0 w 221"/>
              <a:gd name="T45" fmla="*/ 40 h 44"/>
              <a:gd name="T46" fmla="*/ 51 w 221"/>
              <a:gd name="T47" fmla="*/ 44 h 44"/>
              <a:gd name="T48" fmla="*/ 53 w 221"/>
              <a:gd name="T49" fmla="*/ 42 h 44"/>
              <a:gd name="T50" fmla="*/ 40 w 221"/>
              <a:gd name="T51" fmla="*/ 40 h 44"/>
              <a:gd name="T52" fmla="*/ 38 w 221"/>
              <a:gd name="T53" fmla="*/ 42 h 44"/>
              <a:gd name="T54" fmla="*/ 60 w 221"/>
              <a:gd name="T55" fmla="*/ 44 h 44"/>
              <a:gd name="T56" fmla="*/ 74 w 221"/>
              <a:gd name="T57" fmla="*/ 42 h 44"/>
              <a:gd name="T58" fmla="*/ 72 w 221"/>
              <a:gd name="T59" fmla="*/ 40 h 44"/>
              <a:gd name="T60" fmla="*/ 59 w 221"/>
              <a:gd name="T61" fmla="*/ 42 h 44"/>
              <a:gd name="T62" fmla="*/ 60 w 221"/>
              <a:gd name="T63" fmla="*/ 44 h 44"/>
              <a:gd name="T64" fmla="*/ 93 w 221"/>
              <a:gd name="T65" fmla="*/ 44 h 44"/>
              <a:gd name="T66" fmla="*/ 95 w 221"/>
              <a:gd name="T67" fmla="*/ 42 h 44"/>
              <a:gd name="T68" fmla="*/ 81 w 221"/>
              <a:gd name="T69" fmla="*/ 40 h 44"/>
              <a:gd name="T70" fmla="*/ 80 w 221"/>
              <a:gd name="T71" fmla="*/ 42 h 44"/>
              <a:gd name="T72" fmla="*/ 102 w 221"/>
              <a:gd name="T73" fmla="*/ 44 h 44"/>
              <a:gd name="T74" fmla="*/ 116 w 221"/>
              <a:gd name="T75" fmla="*/ 42 h 44"/>
              <a:gd name="T76" fmla="*/ 114 w 221"/>
              <a:gd name="T77" fmla="*/ 40 h 44"/>
              <a:gd name="T78" fmla="*/ 101 w 221"/>
              <a:gd name="T79" fmla="*/ 42 h 44"/>
              <a:gd name="T80" fmla="*/ 102 w 221"/>
              <a:gd name="T81" fmla="*/ 44 h 44"/>
              <a:gd name="T82" fmla="*/ 135 w 221"/>
              <a:gd name="T83" fmla="*/ 44 h 44"/>
              <a:gd name="T84" fmla="*/ 137 w 221"/>
              <a:gd name="T85" fmla="*/ 42 h 44"/>
              <a:gd name="T86" fmla="*/ 123 w 221"/>
              <a:gd name="T87" fmla="*/ 40 h 44"/>
              <a:gd name="T88" fmla="*/ 122 w 221"/>
              <a:gd name="T89" fmla="*/ 42 h 44"/>
              <a:gd name="T90" fmla="*/ 144 w 221"/>
              <a:gd name="T91" fmla="*/ 44 h 44"/>
              <a:gd name="T92" fmla="*/ 158 w 221"/>
              <a:gd name="T93" fmla="*/ 42 h 44"/>
              <a:gd name="T94" fmla="*/ 156 w 221"/>
              <a:gd name="T95" fmla="*/ 40 h 44"/>
              <a:gd name="T96" fmla="*/ 143 w 221"/>
              <a:gd name="T97" fmla="*/ 42 h 44"/>
              <a:gd name="T98" fmla="*/ 144 w 221"/>
              <a:gd name="T99" fmla="*/ 44 h 44"/>
              <a:gd name="T100" fmla="*/ 177 w 221"/>
              <a:gd name="T101" fmla="*/ 44 h 44"/>
              <a:gd name="T102" fmla="*/ 179 w 221"/>
              <a:gd name="T103" fmla="*/ 42 h 44"/>
              <a:gd name="T104" fmla="*/ 165 w 221"/>
              <a:gd name="T105" fmla="*/ 40 h 44"/>
              <a:gd name="T106" fmla="*/ 164 w 221"/>
              <a:gd name="T10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3"/>
                </a:moveTo>
                <a:cubicBezTo>
                  <a:pt x="196" y="41"/>
                  <a:pt x="197" y="40"/>
                  <a:pt x="198" y="38"/>
                </a:cubicBezTo>
                <a:cubicBezTo>
                  <a:pt x="199" y="38"/>
                  <a:pt x="198" y="37"/>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3"/>
                </a:cubicBezTo>
                <a:close/>
                <a:moveTo>
                  <a:pt x="217" y="1"/>
                </a:moveTo>
                <a:cubicBezTo>
                  <a:pt x="215" y="4"/>
                  <a:pt x="213" y="7"/>
                  <a:pt x="211" y="11"/>
                </a:cubicBezTo>
                <a:cubicBezTo>
                  <a:pt x="211" y="12"/>
                  <a:pt x="211" y="13"/>
                  <a:pt x="212" y="13"/>
                </a:cubicBezTo>
                <a:cubicBezTo>
                  <a:pt x="212" y="13"/>
                  <a:pt x="212" y="13"/>
                  <a:pt x="212" y="13"/>
                </a:cubicBezTo>
                <a:cubicBezTo>
                  <a:pt x="212" y="14"/>
                  <a:pt x="213" y="13"/>
                  <a:pt x="214" y="13"/>
                </a:cubicBezTo>
                <a:cubicBezTo>
                  <a:pt x="216" y="9"/>
                  <a:pt x="218" y="6"/>
                  <a:pt x="220" y="3"/>
                </a:cubicBezTo>
                <a:cubicBezTo>
                  <a:pt x="221" y="2"/>
                  <a:pt x="220" y="1"/>
                  <a:pt x="219" y="0"/>
                </a:cubicBezTo>
                <a:cubicBezTo>
                  <a:pt x="219" y="0"/>
                  <a:pt x="219" y="0"/>
                  <a:pt x="219" y="0"/>
                </a:cubicBezTo>
                <a:cubicBezTo>
                  <a:pt x="219" y="0"/>
                  <a:pt x="218" y="0"/>
                  <a:pt x="217" y="1"/>
                </a:cubicBezTo>
                <a:close/>
                <a:moveTo>
                  <a:pt x="206" y="19"/>
                </a:moveTo>
                <a:cubicBezTo>
                  <a:pt x="204" y="22"/>
                  <a:pt x="202" y="25"/>
                  <a:pt x="200" y="29"/>
                </a:cubicBezTo>
                <a:cubicBezTo>
                  <a:pt x="200" y="29"/>
                  <a:pt x="200" y="31"/>
                  <a:pt x="201" y="31"/>
                </a:cubicBezTo>
                <a:cubicBezTo>
                  <a:pt x="201" y="31"/>
                  <a:pt x="201" y="31"/>
                  <a:pt x="201" y="31"/>
                </a:cubicBezTo>
                <a:cubicBezTo>
                  <a:pt x="201" y="31"/>
                  <a:pt x="203" y="31"/>
                  <a:pt x="203" y="30"/>
                </a:cubicBezTo>
                <a:cubicBezTo>
                  <a:pt x="205" y="27"/>
                  <a:pt x="207" y="24"/>
                  <a:pt x="209" y="20"/>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FDD82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69" name="Freeform 39"/>
          <p:cNvSpPr>
            <a:spLocks noEditPoints="1"/>
          </p:cNvSpPr>
          <p:nvPr/>
        </p:nvSpPr>
        <p:spPr bwMode="auto">
          <a:xfrm>
            <a:off x="952941" y="3524003"/>
            <a:ext cx="1377732" cy="273780"/>
          </a:xfrm>
          <a:custGeom>
            <a:avLst/>
            <a:gdLst>
              <a:gd name="T0" fmla="*/ 30 w 221"/>
              <a:gd name="T1" fmla="*/ 44 h 44"/>
              <a:gd name="T2" fmla="*/ 32 w 221"/>
              <a:gd name="T3" fmla="*/ 42 h 44"/>
              <a:gd name="T4" fmla="*/ 19 w 221"/>
              <a:gd name="T5" fmla="*/ 40 h 44"/>
              <a:gd name="T6" fmla="*/ 17 w 221"/>
              <a:gd name="T7" fmla="*/ 42 h 44"/>
              <a:gd name="T8" fmla="*/ 196 w 221"/>
              <a:gd name="T9" fmla="*/ 43 h 44"/>
              <a:gd name="T10" fmla="*/ 198 w 221"/>
              <a:gd name="T11" fmla="*/ 36 h 44"/>
              <a:gd name="T12" fmla="*/ 195 w 221"/>
              <a:gd name="T13" fmla="*/ 37 h 44"/>
              <a:gd name="T14" fmla="*/ 186 w 221"/>
              <a:gd name="T15" fmla="*/ 40 h 44"/>
              <a:gd name="T16" fmla="*/ 185 w 221"/>
              <a:gd name="T17" fmla="*/ 42 h 44"/>
              <a:gd name="T18" fmla="*/ 194 w 221"/>
              <a:gd name="T19" fmla="*/ 44 h 44"/>
              <a:gd name="T20" fmla="*/ 217 w 221"/>
              <a:gd name="T21" fmla="*/ 1 h 44"/>
              <a:gd name="T22" fmla="*/ 212 w 221"/>
              <a:gd name="T23" fmla="*/ 13 h 44"/>
              <a:gd name="T24" fmla="*/ 214 w 221"/>
              <a:gd name="T25" fmla="*/ 13 h 44"/>
              <a:gd name="T26" fmla="*/ 219 w 221"/>
              <a:gd name="T27" fmla="*/ 0 h 44"/>
              <a:gd name="T28" fmla="*/ 217 w 221"/>
              <a:gd name="T29" fmla="*/ 1 h 44"/>
              <a:gd name="T30" fmla="*/ 200 w 221"/>
              <a:gd name="T31" fmla="*/ 29 h 44"/>
              <a:gd name="T32" fmla="*/ 201 w 221"/>
              <a:gd name="T33" fmla="*/ 31 h 44"/>
              <a:gd name="T34" fmla="*/ 209 w 221"/>
              <a:gd name="T35" fmla="*/ 21 h 44"/>
              <a:gd name="T36" fmla="*/ 209 w 221"/>
              <a:gd name="T37" fmla="*/ 18 h 44"/>
              <a:gd name="T38" fmla="*/ 0 w 221"/>
              <a:gd name="T39" fmla="*/ 40 h 44"/>
              <a:gd name="T40" fmla="*/ 8 w 221"/>
              <a:gd name="T41" fmla="*/ 44 h 44"/>
              <a:gd name="T42" fmla="*/ 10 w 221"/>
              <a:gd name="T43" fmla="*/ 42 h 44"/>
              <a:gd name="T44" fmla="*/ 0 w 221"/>
              <a:gd name="T45" fmla="*/ 40 h 44"/>
              <a:gd name="T46" fmla="*/ 51 w 221"/>
              <a:gd name="T47" fmla="*/ 44 h 44"/>
              <a:gd name="T48" fmla="*/ 53 w 221"/>
              <a:gd name="T49" fmla="*/ 42 h 44"/>
              <a:gd name="T50" fmla="*/ 40 w 221"/>
              <a:gd name="T51" fmla="*/ 40 h 44"/>
              <a:gd name="T52" fmla="*/ 38 w 221"/>
              <a:gd name="T53" fmla="*/ 42 h 44"/>
              <a:gd name="T54" fmla="*/ 60 w 221"/>
              <a:gd name="T55" fmla="*/ 44 h 44"/>
              <a:gd name="T56" fmla="*/ 74 w 221"/>
              <a:gd name="T57" fmla="*/ 42 h 44"/>
              <a:gd name="T58" fmla="*/ 72 w 221"/>
              <a:gd name="T59" fmla="*/ 40 h 44"/>
              <a:gd name="T60" fmla="*/ 59 w 221"/>
              <a:gd name="T61" fmla="*/ 42 h 44"/>
              <a:gd name="T62" fmla="*/ 60 w 221"/>
              <a:gd name="T63" fmla="*/ 44 h 44"/>
              <a:gd name="T64" fmla="*/ 93 w 221"/>
              <a:gd name="T65" fmla="*/ 44 h 44"/>
              <a:gd name="T66" fmla="*/ 95 w 221"/>
              <a:gd name="T67" fmla="*/ 42 h 44"/>
              <a:gd name="T68" fmla="*/ 81 w 221"/>
              <a:gd name="T69" fmla="*/ 40 h 44"/>
              <a:gd name="T70" fmla="*/ 80 w 221"/>
              <a:gd name="T71" fmla="*/ 42 h 44"/>
              <a:gd name="T72" fmla="*/ 102 w 221"/>
              <a:gd name="T73" fmla="*/ 44 h 44"/>
              <a:gd name="T74" fmla="*/ 116 w 221"/>
              <a:gd name="T75" fmla="*/ 42 h 44"/>
              <a:gd name="T76" fmla="*/ 114 w 221"/>
              <a:gd name="T77" fmla="*/ 40 h 44"/>
              <a:gd name="T78" fmla="*/ 101 w 221"/>
              <a:gd name="T79" fmla="*/ 42 h 44"/>
              <a:gd name="T80" fmla="*/ 102 w 221"/>
              <a:gd name="T81" fmla="*/ 44 h 44"/>
              <a:gd name="T82" fmla="*/ 135 w 221"/>
              <a:gd name="T83" fmla="*/ 44 h 44"/>
              <a:gd name="T84" fmla="*/ 137 w 221"/>
              <a:gd name="T85" fmla="*/ 42 h 44"/>
              <a:gd name="T86" fmla="*/ 123 w 221"/>
              <a:gd name="T87" fmla="*/ 40 h 44"/>
              <a:gd name="T88" fmla="*/ 122 w 221"/>
              <a:gd name="T89" fmla="*/ 42 h 44"/>
              <a:gd name="T90" fmla="*/ 144 w 221"/>
              <a:gd name="T91" fmla="*/ 44 h 44"/>
              <a:gd name="T92" fmla="*/ 158 w 221"/>
              <a:gd name="T93" fmla="*/ 42 h 44"/>
              <a:gd name="T94" fmla="*/ 156 w 221"/>
              <a:gd name="T95" fmla="*/ 40 h 44"/>
              <a:gd name="T96" fmla="*/ 143 w 221"/>
              <a:gd name="T97" fmla="*/ 42 h 44"/>
              <a:gd name="T98" fmla="*/ 144 w 221"/>
              <a:gd name="T99" fmla="*/ 44 h 44"/>
              <a:gd name="T100" fmla="*/ 177 w 221"/>
              <a:gd name="T101" fmla="*/ 44 h 44"/>
              <a:gd name="T102" fmla="*/ 179 w 221"/>
              <a:gd name="T103" fmla="*/ 42 h 44"/>
              <a:gd name="T104" fmla="*/ 165 w 221"/>
              <a:gd name="T105" fmla="*/ 40 h 44"/>
              <a:gd name="T106" fmla="*/ 164 w 221"/>
              <a:gd name="T10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3"/>
                </a:moveTo>
                <a:cubicBezTo>
                  <a:pt x="196" y="41"/>
                  <a:pt x="197" y="40"/>
                  <a:pt x="198" y="39"/>
                </a:cubicBezTo>
                <a:cubicBezTo>
                  <a:pt x="199" y="38"/>
                  <a:pt x="198" y="37"/>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3"/>
                </a:cubicBezTo>
                <a:close/>
                <a:moveTo>
                  <a:pt x="217" y="1"/>
                </a:moveTo>
                <a:cubicBezTo>
                  <a:pt x="215" y="4"/>
                  <a:pt x="213" y="8"/>
                  <a:pt x="211" y="11"/>
                </a:cubicBezTo>
                <a:cubicBezTo>
                  <a:pt x="211" y="12"/>
                  <a:pt x="211" y="13"/>
                  <a:pt x="212" y="13"/>
                </a:cubicBezTo>
                <a:cubicBezTo>
                  <a:pt x="212" y="13"/>
                  <a:pt x="212" y="13"/>
                  <a:pt x="212" y="13"/>
                </a:cubicBezTo>
                <a:cubicBezTo>
                  <a:pt x="212" y="14"/>
                  <a:pt x="213" y="14"/>
                  <a:pt x="214" y="13"/>
                </a:cubicBezTo>
                <a:cubicBezTo>
                  <a:pt x="216" y="9"/>
                  <a:pt x="218" y="6"/>
                  <a:pt x="220" y="3"/>
                </a:cubicBezTo>
                <a:cubicBezTo>
                  <a:pt x="221" y="2"/>
                  <a:pt x="220" y="1"/>
                  <a:pt x="219" y="0"/>
                </a:cubicBezTo>
                <a:cubicBezTo>
                  <a:pt x="219" y="0"/>
                  <a:pt x="219" y="0"/>
                  <a:pt x="219" y="0"/>
                </a:cubicBezTo>
                <a:cubicBezTo>
                  <a:pt x="219" y="0"/>
                  <a:pt x="218" y="0"/>
                  <a:pt x="217" y="1"/>
                </a:cubicBezTo>
                <a:close/>
                <a:moveTo>
                  <a:pt x="206" y="19"/>
                </a:moveTo>
                <a:cubicBezTo>
                  <a:pt x="204" y="22"/>
                  <a:pt x="202" y="26"/>
                  <a:pt x="200" y="29"/>
                </a:cubicBezTo>
                <a:cubicBezTo>
                  <a:pt x="200" y="30"/>
                  <a:pt x="200" y="31"/>
                  <a:pt x="201" y="31"/>
                </a:cubicBezTo>
                <a:cubicBezTo>
                  <a:pt x="201" y="31"/>
                  <a:pt x="201" y="31"/>
                  <a:pt x="201" y="31"/>
                </a:cubicBezTo>
                <a:cubicBezTo>
                  <a:pt x="201" y="32"/>
                  <a:pt x="203" y="31"/>
                  <a:pt x="203" y="31"/>
                </a:cubicBezTo>
                <a:cubicBezTo>
                  <a:pt x="205" y="27"/>
                  <a:pt x="207" y="24"/>
                  <a:pt x="209" y="21"/>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82C3D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70" name="Freeform 40"/>
          <p:cNvSpPr>
            <a:spLocks noEditPoints="1"/>
          </p:cNvSpPr>
          <p:nvPr/>
        </p:nvSpPr>
        <p:spPr bwMode="auto">
          <a:xfrm>
            <a:off x="952941" y="1726929"/>
            <a:ext cx="1402739" cy="323775"/>
          </a:xfrm>
          <a:custGeom>
            <a:avLst/>
            <a:gdLst>
              <a:gd name="T0" fmla="*/ 30 w 225"/>
              <a:gd name="T1" fmla="*/ 0 h 52"/>
              <a:gd name="T2" fmla="*/ 32 w 225"/>
              <a:gd name="T3" fmla="*/ 2 h 52"/>
              <a:gd name="T4" fmla="*/ 19 w 225"/>
              <a:gd name="T5" fmla="*/ 4 h 52"/>
              <a:gd name="T6" fmla="*/ 17 w 225"/>
              <a:gd name="T7" fmla="*/ 2 h 52"/>
              <a:gd name="T8" fmla="*/ 224 w 225"/>
              <a:gd name="T9" fmla="*/ 49 h 52"/>
              <a:gd name="T10" fmla="*/ 225 w 225"/>
              <a:gd name="T11" fmla="*/ 50 h 52"/>
              <a:gd name="T12" fmla="*/ 224 w 225"/>
              <a:gd name="T13" fmla="*/ 52 h 52"/>
              <a:gd name="T14" fmla="*/ 222 w 225"/>
              <a:gd name="T15" fmla="*/ 51 h 52"/>
              <a:gd name="T16" fmla="*/ 224 w 225"/>
              <a:gd name="T17" fmla="*/ 49 h 52"/>
              <a:gd name="T18" fmla="*/ 198 w 225"/>
              <a:gd name="T19" fmla="*/ 6 h 52"/>
              <a:gd name="T20" fmla="*/ 198 w 225"/>
              <a:gd name="T21" fmla="*/ 8 h 52"/>
              <a:gd name="T22" fmla="*/ 193 w 225"/>
              <a:gd name="T23" fmla="*/ 4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4 h 52"/>
              <a:gd name="T38" fmla="*/ 206 w 225"/>
              <a:gd name="T39" fmla="*/ 25 h 52"/>
              <a:gd name="T40" fmla="*/ 201 w 225"/>
              <a:gd name="T41" fmla="*/ 13 h 52"/>
              <a:gd name="T42" fmla="*/ 203 w 225"/>
              <a:gd name="T43" fmla="*/ 14 h 52"/>
              <a:gd name="T44" fmla="*/ 209 w 225"/>
              <a:gd name="T45" fmla="*/ 26 h 52"/>
              <a:gd name="T46" fmla="*/ 206 w 225"/>
              <a:gd name="T47" fmla="*/ 25 h 52"/>
              <a:gd name="T48" fmla="*/ 0 w 225"/>
              <a:gd name="T49" fmla="*/ 0 h 52"/>
              <a:gd name="T50" fmla="*/ 10 w 225"/>
              <a:gd name="T51" fmla="*/ 2 h 52"/>
              <a:gd name="T52" fmla="*/ 8 w 225"/>
              <a:gd name="T53" fmla="*/ 4 h 52"/>
              <a:gd name="T54" fmla="*/ 40 w 225"/>
              <a:gd name="T55" fmla="*/ 0 h 52"/>
              <a:gd name="T56" fmla="*/ 53 w 225"/>
              <a:gd name="T57" fmla="*/ 2 h 52"/>
              <a:gd name="T58" fmla="*/ 51 w 225"/>
              <a:gd name="T59" fmla="*/ 4 h 52"/>
              <a:gd name="T60" fmla="*/ 38 w 225"/>
              <a:gd name="T61" fmla="*/ 2 h 52"/>
              <a:gd name="T62" fmla="*/ 40 w 225"/>
              <a:gd name="T63" fmla="*/ 0 h 52"/>
              <a:gd name="T64" fmla="*/ 72 w 225"/>
              <a:gd name="T65" fmla="*/ 0 h 52"/>
              <a:gd name="T66" fmla="*/ 74 w 225"/>
              <a:gd name="T67" fmla="*/ 2 h 52"/>
              <a:gd name="T68" fmla="*/ 60 w 225"/>
              <a:gd name="T69" fmla="*/ 4 h 52"/>
              <a:gd name="T70" fmla="*/ 59 w 225"/>
              <a:gd name="T71" fmla="*/ 2 h 52"/>
              <a:gd name="T72" fmla="*/ 81 w 225"/>
              <a:gd name="T73" fmla="*/ 0 h 52"/>
              <a:gd name="T74" fmla="*/ 95 w 225"/>
              <a:gd name="T75" fmla="*/ 2 h 52"/>
              <a:gd name="T76" fmla="*/ 93 w 225"/>
              <a:gd name="T77" fmla="*/ 4 h 52"/>
              <a:gd name="T78" fmla="*/ 80 w 225"/>
              <a:gd name="T79" fmla="*/ 2 h 52"/>
              <a:gd name="T80" fmla="*/ 81 w 225"/>
              <a:gd name="T81" fmla="*/ 0 h 52"/>
              <a:gd name="T82" fmla="*/ 114 w 225"/>
              <a:gd name="T83" fmla="*/ 0 h 52"/>
              <a:gd name="T84" fmla="*/ 116 w 225"/>
              <a:gd name="T85" fmla="*/ 2 h 52"/>
              <a:gd name="T86" fmla="*/ 102 w 225"/>
              <a:gd name="T87" fmla="*/ 4 h 52"/>
              <a:gd name="T88" fmla="*/ 101 w 225"/>
              <a:gd name="T89" fmla="*/ 2 h 52"/>
              <a:gd name="T90" fmla="*/ 123 w 225"/>
              <a:gd name="T91" fmla="*/ 0 h 52"/>
              <a:gd name="T92" fmla="*/ 137 w 225"/>
              <a:gd name="T93" fmla="*/ 2 h 52"/>
              <a:gd name="T94" fmla="*/ 135 w 225"/>
              <a:gd name="T95" fmla="*/ 4 h 52"/>
              <a:gd name="T96" fmla="*/ 122 w 225"/>
              <a:gd name="T97" fmla="*/ 2 h 52"/>
              <a:gd name="T98" fmla="*/ 123 w 225"/>
              <a:gd name="T99" fmla="*/ 0 h 52"/>
              <a:gd name="T100" fmla="*/ 156 w 225"/>
              <a:gd name="T101" fmla="*/ 0 h 52"/>
              <a:gd name="T102" fmla="*/ 158 w 225"/>
              <a:gd name="T103" fmla="*/ 2 h 52"/>
              <a:gd name="T104" fmla="*/ 144 w 225"/>
              <a:gd name="T105" fmla="*/ 4 h 52"/>
              <a:gd name="T106" fmla="*/ 143 w 225"/>
              <a:gd name="T107" fmla="*/ 2 h 52"/>
              <a:gd name="T108" fmla="*/ 165 w 225"/>
              <a:gd name="T109" fmla="*/ 0 h 52"/>
              <a:gd name="T110" fmla="*/ 179 w 225"/>
              <a:gd name="T111" fmla="*/ 2 h 52"/>
              <a:gd name="T112" fmla="*/ 177 w 225"/>
              <a:gd name="T113" fmla="*/ 4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4"/>
                  <a:pt x="30" y="4"/>
                </a:cubicBezTo>
                <a:cubicBezTo>
                  <a:pt x="26" y="4"/>
                  <a:pt x="22" y="4"/>
                  <a:pt x="19" y="4"/>
                </a:cubicBezTo>
                <a:cubicBezTo>
                  <a:pt x="18" y="4"/>
                  <a:pt x="17" y="3"/>
                  <a:pt x="17" y="2"/>
                </a:cubicBezTo>
                <a:cubicBezTo>
                  <a:pt x="17" y="2"/>
                  <a:pt x="17" y="2"/>
                  <a:pt x="17" y="2"/>
                </a:cubicBezTo>
                <a:cubicBezTo>
                  <a:pt x="17" y="1"/>
                  <a:pt x="18" y="0"/>
                  <a:pt x="19" y="0"/>
                </a:cubicBezTo>
                <a:close/>
                <a:moveTo>
                  <a:pt x="224" y="49"/>
                </a:moveTo>
                <a:cubicBezTo>
                  <a:pt x="224" y="49"/>
                  <a:pt x="224" y="49"/>
                  <a:pt x="224" y="49"/>
                </a:cubicBezTo>
                <a:cubicBezTo>
                  <a:pt x="225" y="49"/>
                  <a:pt x="225" y="49"/>
                  <a:pt x="225" y="50"/>
                </a:cubicBezTo>
                <a:cubicBezTo>
                  <a:pt x="225" y="51"/>
                  <a:pt x="225" y="51"/>
                  <a:pt x="225" y="51"/>
                </a:cubicBezTo>
                <a:cubicBezTo>
                  <a:pt x="225" y="52"/>
                  <a:pt x="225" y="52"/>
                  <a:pt x="224" y="52"/>
                </a:cubicBezTo>
                <a:cubicBezTo>
                  <a:pt x="224" y="52"/>
                  <a:pt x="224" y="52"/>
                  <a:pt x="224" y="52"/>
                </a:cubicBezTo>
                <a:cubicBezTo>
                  <a:pt x="223" y="52"/>
                  <a:pt x="222" y="52"/>
                  <a:pt x="222" y="51"/>
                </a:cubicBezTo>
                <a:cubicBezTo>
                  <a:pt x="222" y="50"/>
                  <a:pt x="222" y="50"/>
                  <a:pt x="222" y="50"/>
                </a:cubicBezTo>
                <a:cubicBezTo>
                  <a:pt x="222" y="49"/>
                  <a:pt x="223" y="49"/>
                  <a:pt x="224" y="49"/>
                </a:cubicBezTo>
                <a:close/>
                <a:moveTo>
                  <a:pt x="196" y="1"/>
                </a:moveTo>
                <a:cubicBezTo>
                  <a:pt x="196" y="3"/>
                  <a:pt x="197" y="4"/>
                  <a:pt x="198" y="6"/>
                </a:cubicBezTo>
                <a:cubicBezTo>
                  <a:pt x="199" y="6"/>
                  <a:pt x="198" y="7"/>
                  <a:pt x="198" y="8"/>
                </a:cubicBezTo>
                <a:cubicBezTo>
                  <a:pt x="198" y="8"/>
                  <a:pt x="198" y="8"/>
                  <a:pt x="198" y="8"/>
                </a:cubicBezTo>
                <a:cubicBezTo>
                  <a:pt x="197" y="8"/>
                  <a:pt x="196" y="8"/>
                  <a:pt x="195" y="7"/>
                </a:cubicBezTo>
                <a:cubicBezTo>
                  <a:pt x="195" y="6"/>
                  <a:pt x="194" y="5"/>
                  <a:pt x="193" y="4"/>
                </a:cubicBezTo>
                <a:cubicBezTo>
                  <a:pt x="190" y="4"/>
                  <a:pt x="190" y="4"/>
                  <a:pt x="186" y="4"/>
                </a:cubicBezTo>
                <a:cubicBezTo>
                  <a:pt x="186" y="4"/>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7"/>
                  <a:pt x="211" y="33"/>
                </a:cubicBezTo>
                <a:cubicBezTo>
                  <a:pt x="211" y="32"/>
                  <a:pt x="211" y="31"/>
                  <a:pt x="212" y="31"/>
                </a:cubicBezTo>
                <a:cubicBezTo>
                  <a:pt x="212" y="31"/>
                  <a:pt x="212" y="31"/>
                  <a:pt x="212" y="31"/>
                </a:cubicBezTo>
                <a:cubicBezTo>
                  <a:pt x="212" y="30"/>
                  <a:pt x="213" y="31"/>
                  <a:pt x="214" y="31"/>
                </a:cubicBezTo>
                <a:cubicBezTo>
                  <a:pt x="216" y="35"/>
                  <a:pt x="218" y="38"/>
                  <a:pt x="220" y="41"/>
                </a:cubicBezTo>
                <a:cubicBezTo>
                  <a:pt x="221" y="42"/>
                  <a:pt x="220" y="43"/>
                  <a:pt x="219" y="44"/>
                </a:cubicBezTo>
                <a:cubicBezTo>
                  <a:pt x="219" y="44"/>
                  <a:pt x="219" y="44"/>
                  <a:pt x="219" y="44"/>
                </a:cubicBezTo>
                <a:cubicBezTo>
                  <a:pt x="219" y="44"/>
                  <a:pt x="218" y="44"/>
                  <a:pt x="217" y="43"/>
                </a:cubicBezTo>
                <a:close/>
                <a:moveTo>
                  <a:pt x="206" y="25"/>
                </a:moveTo>
                <a:cubicBezTo>
                  <a:pt x="204" y="22"/>
                  <a:pt x="202" y="19"/>
                  <a:pt x="200" y="15"/>
                </a:cubicBezTo>
                <a:cubicBezTo>
                  <a:pt x="200" y="14"/>
                  <a:pt x="200" y="13"/>
                  <a:pt x="201" y="13"/>
                </a:cubicBezTo>
                <a:cubicBezTo>
                  <a:pt x="201" y="13"/>
                  <a:pt x="201" y="13"/>
                  <a:pt x="201" y="13"/>
                </a:cubicBezTo>
                <a:cubicBezTo>
                  <a:pt x="201" y="12"/>
                  <a:pt x="203" y="13"/>
                  <a:pt x="203" y="14"/>
                </a:cubicBezTo>
                <a:cubicBezTo>
                  <a:pt x="205" y="17"/>
                  <a:pt x="207" y="20"/>
                  <a:pt x="209" y="24"/>
                </a:cubicBezTo>
                <a:cubicBezTo>
                  <a:pt x="210" y="24"/>
                  <a:pt x="209" y="25"/>
                  <a:pt x="209" y="26"/>
                </a:cubicBezTo>
                <a:cubicBezTo>
                  <a:pt x="209" y="26"/>
                  <a:pt x="209" y="26"/>
                  <a:pt x="209" y="26"/>
                </a:cubicBezTo>
                <a:cubicBezTo>
                  <a:pt x="208" y="26"/>
                  <a:pt x="207" y="26"/>
                  <a:pt x="206" y="25"/>
                </a:cubicBezTo>
                <a:close/>
                <a:moveTo>
                  <a:pt x="0" y="4"/>
                </a:moveTo>
                <a:cubicBezTo>
                  <a:pt x="0" y="0"/>
                  <a:pt x="0" y="0"/>
                  <a:pt x="0" y="0"/>
                </a:cubicBezTo>
                <a:cubicBezTo>
                  <a:pt x="8" y="0"/>
                  <a:pt x="8" y="0"/>
                  <a:pt x="8" y="0"/>
                </a:cubicBezTo>
                <a:cubicBezTo>
                  <a:pt x="9" y="0"/>
                  <a:pt x="10" y="1"/>
                  <a:pt x="10" y="2"/>
                </a:cubicBezTo>
                <a:cubicBezTo>
                  <a:pt x="10" y="2"/>
                  <a:pt x="10" y="2"/>
                  <a:pt x="10" y="2"/>
                </a:cubicBezTo>
                <a:cubicBezTo>
                  <a:pt x="10" y="3"/>
                  <a:pt x="9" y="4"/>
                  <a:pt x="8" y="4"/>
                </a:cubicBezTo>
                <a:cubicBezTo>
                  <a:pt x="0" y="4"/>
                  <a:pt x="0" y="4"/>
                  <a:pt x="0" y="4"/>
                </a:cubicBezTo>
                <a:close/>
                <a:moveTo>
                  <a:pt x="40" y="0"/>
                </a:moveTo>
                <a:cubicBezTo>
                  <a:pt x="43" y="0"/>
                  <a:pt x="47" y="0"/>
                  <a:pt x="51" y="0"/>
                </a:cubicBezTo>
                <a:cubicBezTo>
                  <a:pt x="52" y="0"/>
                  <a:pt x="53" y="1"/>
                  <a:pt x="53" y="2"/>
                </a:cubicBezTo>
                <a:cubicBezTo>
                  <a:pt x="53" y="2"/>
                  <a:pt x="53" y="2"/>
                  <a:pt x="53" y="2"/>
                </a:cubicBezTo>
                <a:cubicBezTo>
                  <a:pt x="53" y="3"/>
                  <a:pt x="52" y="4"/>
                  <a:pt x="51" y="4"/>
                </a:cubicBezTo>
                <a:cubicBezTo>
                  <a:pt x="47" y="4"/>
                  <a:pt x="43" y="4"/>
                  <a:pt x="40" y="4"/>
                </a:cubicBezTo>
                <a:cubicBezTo>
                  <a:pt x="39" y="4"/>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4"/>
                  <a:pt x="72" y="4"/>
                </a:cubicBezTo>
                <a:cubicBezTo>
                  <a:pt x="68" y="4"/>
                  <a:pt x="64" y="4"/>
                  <a:pt x="60" y="4"/>
                </a:cubicBezTo>
                <a:cubicBezTo>
                  <a:pt x="60" y="4"/>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4"/>
                  <a:pt x="93" y="4"/>
                </a:cubicBezTo>
                <a:cubicBezTo>
                  <a:pt x="89" y="4"/>
                  <a:pt x="85" y="4"/>
                  <a:pt x="81" y="4"/>
                </a:cubicBezTo>
                <a:cubicBezTo>
                  <a:pt x="81" y="4"/>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4"/>
                  <a:pt x="114" y="4"/>
                </a:cubicBezTo>
                <a:cubicBezTo>
                  <a:pt x="110" y="4"/>
                  <a:pt x="106" y="4"/>
                  <a:pt x="102" y="4"/>
                </a:cubicBezTo>
                <a:cubicBezTo>
                  <a:pt x="102" y="4"/>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4"/>
                  <a:pt x="135" y="4"/>
                </a:cubicBezTo>
                <a:cubicBezTo>
                  <a:pt x="131" y="4"/>
                  <a:pt x="127" y="4"/>
                  <a:pt x="123" y="4"/>
                </a:cubicBezTo>
                <a:cubicBezTo>
                  <a:pt x="123" y="4"/>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4"/>
                  <a:pt x="156" y="4"/>
                </a:cubicBezTo>
                <a:cubicBezTo>
                  <a:pt x="152" y="4"/>
                  <a:pt x="148" y="4"/>
                  <a:pt x="144" y="4"/>
                </a:cubicBezTo>
                <a:cubicBezTo>
                  <a:pt x="144" y="4"/>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4"/>
                  <a:pt x="177" y="4"/>
                </a:cubicBezTo>
                <a:cubicBezTo>
                  <a:pt x="173" y="4"/>
                  <a:pt x="169" y="4"/>
                  <a:pt x="165" y="4"/>
                </a:cubicBezTo>
                <a:cubicBezTo>
                  <a:pt x="165" y="4"/>
                  <a:pt x="164" y="3"/>
                  <a:pt x="164" y="2"/>
                </a:cubicBezTo>
                <a:cubicBezTo>
                  <a:pt x="164" y="2"/>
                  <a:pt x="164" y="2"/>
                  <a:pt x="164" y="2"/>
                </a:cubicBezTo>
                <a:cubicBezTo>
                  <a:pt x="164" y="1"/>
                  <a:pt x="165" y="0"/>
                  <a:pt x="165" y="0"/>
                </a:cubicBezTo>
                <a:close/>
              </a:path>
            </a:pathLst>
          </a:custGeom>
          <a:solidFill>
            <a:srgbClr val="FDD82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71" name="Freeform 41"/>
          <p:cNvSpPr>
            <a:spLocks noEditPoints="1"/>
          </p:cNvSpPr>
          <p:nvPr/>
        </p:nvSpPr>
        <p:spPr bwMode="auto">
          <a:xfrm>
            <a:off x="952941" y="3174039"/>
            <a:ext cx="1402739" cy="324966"/>
          </a:xfrm>
          <a:custGeom>
            <a:avLst/>
            <a:gdLst>
              <a:gd name="T0" fmla="*/ 30 w 225"/>
              <a:gd name="T1" fmla="*/ 0 h 52"/>
              <a:gd name="T2" fmla="*/ 32 w 225"/>
              <a:gd name="T3" fmla="*/ 1 h 52"/>
              <a:gd name="T4" fmla="*/ 19 w 225"/>
              <a:gd name="T5" fmla="*/ 3 h 52"/>
              <a:gd name="T6" fmla="*/ 17 w 225"/>
              <a:gd name="T7" fmla="*/ 1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7 h 52"/>
              <a:gd name="T22" fmla="*/ 193 w 225"/>
              <a:gd name="T23" fmla="*/ 3 h 52"/>
              <a:gd name="T24" fmla="*/ 185 w 225"/>
              <a:gd name="T25" fmla="*/ 1 h 52"/>
              <a:gd name="T26" fmla="*/ 186 w 225"/>
              <a:gd name="T27" fmla="*/ 0 h 52"/>
              <a:gd name="T28" fmla="*/ 196 w 225"/>
              <a:gd name="T29" fmla="*/ 1 h 52"/>
              <a:gd name="T30" fmla="*/ 211 w 225"/>
              <a:gd name="T31" fmla="*/ 32 h 52"/>
              <a:gd name="T32" fmla="*/ 212 w 225"/>
              <a:gd name="T33" fmla="*/ 30 h 52"/>
              <a:gd name="T34" fmla="*/ 220 w 225"/>
              <a:gd name="T35" fmla="*/ 41 h 52"/>
              <a:gd name="T36" fmla="*/ 219 w 225"/>
              <a:gd name="T37" fmla="*/ 43 h 52"/>
              <a:gd name="T38" fmla="*/ 206 w 225"/>
              <a:gd name="T39" fmla="*/ 24 h 52"/>
              <a:gd name="T40" fmla="*/ 201 w 225"/>
              <a:gd name="T41" fmla="*/ 12 h 52"/>
              <a:gd name="T42" fmla="*/ 203 w 225"/>
              <a:gd name="T43" fmla="*/ 13 h 52"/>
              <a:gd name="T44" fmla="*/ 209 w 225"/>
              <a:gd name="T45" fmla="*/ 25 h 52"/>
              <a:gd name="T46" fmla="*/ 206 w 225"/>
              <a:gd name="T47" fmla="*/ 24 h 52"/>
              <a:gd name="T48" fmla="*/ 0 w 225"/>
              <a:gd name="T49" fmla="*/ 0 h 52"/>
              <a:gd name="T50" fmla="*/ 10 w 225"/>
              <a:gd name="T51" fmla="*/ 1 h 52"/>
              <a:gd name="T52" fmla="*/ 8 w 225"/>
              <a:gd name="T53" fmla="*/ 3 h 52"/>
              <a:gd name="T54" fmla="*/ 40 w 225"/>
              <a:gd name="T55" fmla="*/ 0 h 52"/>
              <a:gd name="T56" fmla="*/ 53 w 225"/>
              <a:gd name="T57" fmla="*/ 1 h 52"/>
              <a:gd name="T58" fmla="*/ 51 w 225"/>
              <a:gd name="T59" fmla="*/ 3 h 52"/>
              <a:gd name="T60" fmla="*/ 38 w 225"/>
              <a:gd name="T61" fmla="*/ 1 h 52"/>
              <a:gd name="T62" fmla="*/ 40 w 225"/>
              <a:gd name="T63" fmla="*/ 0 h 52"/>
              <a:gd name="T64" fmla="*/ 72 w 225"/>
              <a:gd name="T65" fmla="*/ 0 h 52"/>
              <a:gd name="T66" fmla="*/ 74 w 225"/>
              <a:gd name="T67" fmla="*/ 1 h 52"/>
              <a:gd name="T68" fmla="*/ 60 w 225"/>
              <a:gd name="T69" fmla="*/ 3 h 52"/>
              <a:gd name="T70" fmla="*/ 59 w 225"/>
              <a:gd name="T71" fmla="*/ 1 h 52"/>
              <a:gd name="T72" fmla="*/ 81 w 225"/>
              <a:gd name="T73" fmla="*/ 0 h 52"/>
              <a:gd name="T74" fmla="*/ 95 w 225"/>
              <a:gd name="T75" fmla="*/ 1 h 52"/>
              <a:gd name="T76" fmla="*/ 93 w 225"/>
              <a:gd name="T77" fmla="*/ 3 h 52"/>
              <a:gd name="T78" fmla="*/ 80 w 225"/>
              <a:gd name="T79" fmla="*/ 1 h 52"/>
              <a:gd name="T80" fmla="*/ 81 w 225"/>
              <a:gd name="T81" fmla="*/ 0 h 52"/>
              <a:gd name="T82" fmla="*/ 114 w 225"/>
              <a:gd name="T83" fmla="*/ 0 h 52"/>
              <a:gd name="T84" fmla="*/ 116 w 225"/>
              <a:gd name="T85" fmla="*/ 1 h 52"/>
              <a:gd name="T86" fmla="*/ 102 w 225"/>
              <a:gd name="T87" fmla="*/ 3 h 52"/>
              <a:gd name="T88" fmla="*/ 101 w 225"/>
              <a:gd name="T89" fmla="*/ 1 h 52"/>
              <a:gd name="T90" fmla="*/ 123 w 225"/>
              <a:gd name="T91" fmla="*/ 0 h 52"/>
              <a:gd name="T92" fmla="*/ 137 w 225"/>
              <a:gd name="T93" fmla="*/ 1 h 52"/>
              <a:gd name="T94" fmla="*/ 135 w 225"/>
              <a:gd name="T95" fmla="*/ 3 h 52"/>
              <a:gd name="T96" fmla="*/ 122 w 225"/>
              <a:gd name="T97" fmla="*/ 1 h 52"/>
              <a:gd name="T98" fmla="*/ 123 w 225"/>
              <a:gd name="T99" fmla="*/ 0 h 52"/>
              <a:gd name="T100" fmla="*/ 156 w 225"/>
              <a:gd name="T101" fmla="*/ 0 h 52"/>
              <a:gd name="T102" fmla="*/ 158 w 225"/>
              <a:gd name="T103" fmla="*/ 1 h 52"/>
              <a:gd name="T104" fmla="*/ 144 w 225"/>
              <a:gd name="T105" fmla="*/ 3 h 52"/>
              <a:gd name="T106" fmla="*/ 143 w 225"/>
              <a:gd name="T107" fmla="*/ 1 h 52"/>
              <a:gd name="T108" fmla="*/ 165 w 225"/>
              <a:gd name="T109" fmla="*/ 0 h 52"/>
              <a:gd name="T110" fmla="*/ 179 w 225"/>
              <a:gd name="T111" fmla="*/ 1 h 52"/>
              <a:gd name="T112" fmla="*/ 177 w 225"/>
              <a:gd name="T113" fmla="*/ 3 h 52"/>
              <a:gd name="T114" fmla="*/ 164 w 225"/>
              <a:gd name="T115" fmla="*/ 1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0"/>
                  <a:pt x="32" y="1"/>
                </a:cubicBezTo>
                <a:cubicBezTo>
                  <a:pt x="32" y="1"/>
                  <a:pt x="32" y="1"/>
                  <a:pt x="32" y="1"/>
                </a:cubicBezTo>
                <a:cubicBezTo>
                  <a:pt x="32" y="2"/>
                  <a:pt x="31" y="3"/>
                  <a:pt x="30" y="3"/>
                </a:cubicBezTo>
                <a:cubicBezTo>
                  <a:pt x="26" y="3"/>
                  <a:pt x="22" y="3"/>
                  <a:pt x="19" y="3"/>
                </a:cubicBezTo>
                <a:cubicBezTo>
                  <a:pt x="18" y="3"/>
                  <a:pt x="17" y="2"/>
                  <a:pt x="17" y="1"/>
                </a:cubicBezTo>
                <a:cubicBezTo>
                  <a:pt x="17" y="1"/>
                  <a:pt x="17" y="1"/>
                  <a:pt x="17" y="1"/>
                </a:cubicBezTo>
                <a:cubicBezTo>
                  <a:pt x="17" y="0"/>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2"/>
                  <a:pt x="197" y="3"/>
                  <a:pt x="198" y="5"/>
                </a:cubicBezTo>
                <a:cubicBezTo>
                  <a:pt x="199" y="6"/>
                  <a:pt x="198" y="7"/>
                  <a:pt x="198" y="7"/>
                </a:cubicBezTo>
                <a:cubicBezTo>
                  <a:pt x="198" y="7"/>
                  <a:pt x="198" y="7"/>
                  <a:pt x="198" y="7"/>
                </a:cubicBezTo>
                <a:cubicBezTo>
                  <a:pt x="197" y="8"/>
                  <a:pt x="196" y="7"/>
                  <a:pt x="195" y="7"/>
                </a:cubicBezTo>
                <a:cubicBezTo>
                  <a:pt x="195" y="5"/>
                  <a:pt x="194" y="4"/>
                  <a:pt x="193" y="3"/>
                </a:cubicBezTo>
                <a:cubicBezTo>
                  <a:pt x="190" y="3"/>
                  <a:pt x="190" y="3"/>
                  <a:pt x="186" y="3"/>
                </a:cubicBezTo>
                <a:cubicBezTo>
                  <a:pt x="186" y="3"/>
                  <a:pt x="185" y="2"/>
                  <a:pt x="185" y="1"/>
                </a:cubicBezTo>
                <a:cubicBezTo>
                  <a:pt x="185" y="1"/>
                  <a:pt x="185" y="1"/>
                  <a:pt x="185" y="1"/>
                </a:cubicBezTo>
                <a:cubicBezTo>
                  <a:pt x="185" y="0"/>
                  <a:pt x="186" y="0"/>
                  <a:pt x="186" y="0"/>
                </a:cubicBezTo>
                <a:cubicBezTo>
                  <a:pt x="194" y="0"/>
                  <a:pt x="194" y="0"/>
                  <a:pt x="194" y="0"/>
                </a:cubicBezTo>
                <a:cubicBezTo>
                  <a:pt x="195" y="0"/>
                  <a:pt x="195" y="0"/>
                  <a:pt x="196" y="1"/>
                </a:cubicBezTo>
                <a:close/>
                <a:moveTo>
                  <a:pt x="217" y="42"/>
                </a:moveTo>
                <a:cubicBezTo>
                  <a:pt x="215" y="39"/>
                  <a:pt x="213" y="36"/>
                  <a:pt x="211" y="32"/>
                </a:cubicBezTo>
                <a:cubicBezTo>
                  <a:pt x="211" y="32"/>
                  <a:pt x="211" y="31"/>
                  <a:pt x="212" y="30"/>
                </a:cubicBezTo>
                <a:cubicBezTo>
                  <a:pt x="212" y="30"/>
                  <a:pt x="212" y="30"/>
                  <a:pt x="212" y="30"/>
                </a:cubicBezTo>
                <a:cubicBezTo>
                  <a:pt x="212" y="30"/>
                  <a:pt x="213" y="30"/>
                  <a:pt x="214" y="31"/>
                </a:cubicBezTo>
                <a:cubicBezTo>
                  <a:pt x="216" y="34"/>
                  <a:pt x="218" y="37"/>
                  <a:pt x="220" y="41"/>
                </a:cubicBezTo>
                <a:cubicBezTo>
                  <a:pt x="221" y="41"/>
                  <a:pt x="220" y="42"/>
                  <a:pt x="219" y="43"/>
                </a:cubicBezTo>
                <a:cubicBezTo>
                  <a:pt x="219" y="43"/>
                  <a:pt x="219" y="43"/>
                  <a:pt x="219" y="43"/>
                </a:cubicBezTo>
                <a:cubicBezTo>
                  <a:pt x="219" y="43"/>
                  <a:pt x="218" y="43"/>
                  <a:pt x="217" y="42"/>
                </a:cubicBezTo>
                <a:close/>
                <a:moveTo>
                  <a:pt x="206" y="24"/>
                </a:moveTo>
                <a:cubicBezTo>
                  <a:pt x="204" y="21"/>
                  <a:pt x="202" y="18"/>
                  <a:pt x="200" y="14"/>
                </a:cubicBezTo>
                <a:cubicBezTo>
                  <a:pt x="200" y="14"/>
                  <a:pt x="200" y="13"/>
                  <a:pt x="201" y="12"/>
                </a:cubicBezTo>
                <a:cubicBezTo>
                  <a:pt x="201" y="12"/>
                  <a:pt x="201" y="12"/>
                  <a:pt x="201" y="12"/>
                </a:cubicBezTo>
                <a:cubicBezTo>
                  <a:pt x="201" y="12"/>
                  <a:pt x="203" y="12"/>
                  <a:pt x="203" y="13"/>
                </a:cubicBezTo>
                <a:cubicBezTo>
                  <a:pt x="205" y="16"/>
                  <a:pt x="207" y="19"/>
                  <a:pt x="209" y="23"/>
                </a:cubicBezTo>
                <a:cubicBezTo>
                  <a:pt x="210" y="24"/>
                  <a:pt x="209" y="25"/>
                  <a:pt x="209" y="25"/>
                </a:cubicBezTo>
                <a:cubicBezTo>
                  <a:pt x="209" y="25"/>
                  <a:pt x="209" y="25"/>
                  <a:pt x="209" y="25"/>
                </a:cubicBezTo>
                <a:cubicBezTo>
                  <a:pt x="208" y="26"/>
                  <a:pt x="207" y="25"/>
                  <a:pt x="206" y="24"/>
                </a:cubicBezTo>
                <a:close/>
                <a:moveTo>
                  <a:pt x="0" y="3"/>
                </a:moveTo>
                <a:cubicBezTo>
                  <a:pt x="0" y="0"/>
                  <a:pt x="0" y="0"/>
                  <a:pt x="0" y="0"/>
                </a:cubicBezTo>
                <a:cubicBezTo>
                  <a:pt x="8" y="0"/>
                  <a:pt x="8" y="0"/>
                  <a:pt x="8" y="0"/>
                </a:cubicBezTo>
                <a:cubicBezTo>
                  <a:pt x="9" y="0"/>
                  <a:pt x="10" y="0"/>
                  <a:pt x="10" y="1"/>
                </a:cubicBezTo>
                <a:cubicBezTo>
                  <a:pt x="10" y="1"/>
                  <a:pt x="10" y="1"/>
                  <a:pt x="10" y="1"/>
                </a:cubicBezTo>
                <a:cubicBezTo>
                  <a:pt x="10" y="2"/>
                  <a:pt x="9" y="3"/>
                  <a:pt x="8" y="3"/>
                </a:cubicBezTo>
                <a:cubicBezTo>
                  <a:pt x="0" y="3"/>
                  <a:pt x="0" y="3"/>
                  <a:pt x="0" y="3"/>
                </a:cubicBezTo>
                <a:close/>
                <a:moveTo>
                  <a:pt x="40" y="0"/>
                </a:moveTo>
                <a:cubicBezTo>
                  <a:pt x="43" y="0"/>
                  <a:pt x="47" y="0"/>
                  <a:pt x="51" y="0"/>
                </a:cubicBezTo>
                <a:cubicBezTo>
                  <a:pt x="52" y="0"/>
                  <a:pt x="53" y="0"/>
                  <a:pt x="53" y="1"/>
                </a:cubicBezTo>
                <a:cubicBezTo>
                  <a:pt x="53" y="1"/>
                  <a:pt x="53" y="1"/>
                  <a:pt x="53" y="1"/>
                </a:cubicBezTo>
                <a:cubicBezTo>
                  <a:pt x="53" y="2"/>
                  <a:pt x="52" y="3"/>
                  <a:pt x="51" y="3"/>
                </a:cubicBezTo>
                <a:cubicBezTo>
                  <a:pt x="47" y="3"/>
                  <a:pt x="43" y="3"/>
                  <a:pt x="40" y="3"/>
                </a:cubicBezTo>
                <a:cubicBezTo>
                  <a:pt x="39" y="3"/>
                  <a:pt x="38" y="2"/>
                  <a:pt x="38" y="1"/>
                </a:cubicBezTo>
                <a:cubicBezTo>
                  <a:pt x="38" y="1"/>
                  <a:pt x="38" y="1"/>
                  <a:pt x="38" y="1"/>
                </a:cubicBezTo>
                <a:cubicBezTo>
                  <a:pt x="38" y="0"/>
                  <a:pt x="39" y="0"/>
                  <a:pt x="40" y="0"/>
                </a:cubicBezTo>
                <a:close/>
                <a:moveTo>
                  <a:pt x="60" y="0"/>
                </a:moveTo>
                <a:cubicBezTo>
                  <a:pt x="64" y="0"/>
                  <a:pt x="68" y="0"/>
                  <a:pt x="72" y="0"/>
                </a:cubicBezTo>
                <a:cubicBezTo>
                  <a:pt x="73" y="0"/>
                  <a:pt x="74" y="0"/>
                  <a:pt x="74" y="1"/>
                </a:cubicBezTo>
                <a:cubicBezTo>
                  <a:pt x="74" y="1"/>
                  <a:pt x="74" y="1"/>
                  <a:pt x="74" y="1"/>
                </a:cubicBezTo>
                <a:cubicBezTo>
                  <a:pt x="74" y="2"/>
                  <a:pt x="73" y="3"/>
                  <a:pt x="72" y="3"/>
                </a:cubicBezTo>
                <a:cubicBezTo>
                  <a:pt x="68" y="3"/>
                  <a:pt x="64" y="3"/>
                  <a:pt x="60" y="3"/>
                </a:cubicBezTo>
                <a:cubicBezTo>
                  <a:pt x="60" y="3"/>
                  <a:pt x="59" y="2"/>
                  <a:pt x="59" y="1"/>
                </a:cubicBezTo>
                <a:cubicBezTo>
                  <a:pt x="59" y="1"/>
                  <a:pt x="59" y="1"/>
                  <a:pt x="59" y="1"/>
                </a:cubicBezTo>
                <a:cubicBezTo>
                  <a:pt x="59" y="0"/>
                  <a:pt x="60" y="0"/>
                  <a:pt x="60" y="0"/>
                </a:cubicBezTo>
                <a:close/>
                <a:moveTo>
                  <a:pt x="81" y="0"/>
                </a:moveTo>
                <a:cubicBezTo>
                  <a:pt x="85" y="0"/>
                  <a:pt x="89" y="0"/>
                  <a:pt x="93" y="0"/>
                </a:cubicBezTo>
                <a:cubicBezTo>
                  <a:pt x="94" y="0"/>
                  <a:pt x="95" y="0"/>
                  <a:pt x="95" y="1"/>
                </a:cubicBezTo>
                <a:cubicBezTo>
                  <a:pt x="95" y="1"/>
                  <a:pt x="95" y="1"/>
                  <a:pt x="95" y="1"/>
                </a:cubicBezTo>
                <a:cubicBezTo>
                  <a:pt x="95" y="2"/>
                  <a:pt x="94" y="3"/>
                  <a:pt x="93" y="3"/>
                </a:cubicBezTo>
                <a:cubicBezTo>
                  <a:pt x="89" y="3"/>
                  <a:pt x="85" y="3"/>
                  <a:pt x="81" y="3"/>
                </a:cubicBezTo>
                <a:cubicBezTo>
                  <a:pt x="81" y="3"/>
                  <a:pt x="80" y="2"/>
                  <a:pt x="80" y="1"/>
                </a:cubicBezTo>
                <a:cubicBezTo>
                  <a:pt x="80" y="1"/>
                  <a:pt x="80" y="1"/>
                  <a:pt x="80" y="1"/>
                </a:cubicBezTo>
                <a:cubicBezTo>
                  <a:pt x="80" y="0"/>
                  <a:pt x="81" y="0"/>
                  <a:pt x="81" y="0"/>
                </a:cubicBezTo>
                <a:close/>
                <a:moveTo>
                  <a:pt x="102" y="0"/>
                </a:moveTo>
                <a:cubicBezTo>
                  <a:pt x="106" y="0"/>
                  <a:pt x="110" y="0"/>
                  <a:pt x="114" y="0"/>
                </a:cubicBezTo>
                <a:cubicBezTo>
                  <a:pt x="115" y="0"/>
                  <a:pt x="116" y="0"/>
                  <a:pt x="116" y="1"/>
                </a:cubicBezTo>
                <a:cubicBezTo>
                  <a:pt x="116" y="1"/>
                  <a:pt x="116" y="1"/>
                  <a:pt x="116" y="1"/>
                </a:cubicBezTo>
                <a:cubicBezTo>
                  <a:pt x="116" y="2"/>
                  <a:pt x="115" y="3"/>
                  <a:pt x="114" y="3"/>
                </a:cubicBezTo>
                <a:cubicBezTo>
                  <a:pt x="110" y="3"/>
                  <a:pt x="106" y="3"/>
                  <a:pt x="102" y="3"/>
                </a:cubicBezTo>
                <a:cubicBezTo>
                  <a:pt x="102" y="3"/>
                  <a:pt x="101" y="2"/>
                  <a:pt x="101" y="1"/>
                </a:cubicBezTo>
                <a:cubicBezTo>
                  <a:pt x="101" y="1"/>
                  <a:pt x="101" y="1"/>
                  <a:pt x="101" y="1"/>
                </a:cubicBezTo>
                <a:cubicBezTo>
                  <a:pt x="101" y="0"/>
                  <a:pt x="102" y="0"/>
                  <a:pt x="102" y="0"/>
                </a:cubicBezTo>
                <a:close/>
                <a:moveTo>
                  <a:pt x="123" y="0"/>
                </a:moveTo>
                <a:cubicBezTo>
                  <a:pt x="127" y="0"/>
                  <a:pt x="131" y="0"/>
                  <a:pt x="135" y="0"/>
                </a:cubicBezTo>
                <a:cubicBezTo>
                  <a:pt x="136" y="0"/>
                  <a:pt x="137" y="0"/>
                  <a:pt x="137" y="1"/>
                </a:cubicBezTo>
                <a:cubicBezTo>
                  <a:pt x="137" y="1"/>
                  <a:pt x="137" y="1"/>
                  <a:pt x="137" y="1"/>
                </a:cubicBezTo>
                <a:cubicBezTo>
                  <a:pt x="137" y="2"/>
                  <a:pt x="136" y="3"/>
                  <a:pt x="135" y="3"/>
                </a:cubicBezTo>
                <a:cubicBezTo>
                  <a:pt x="131" y="3"/>
                  <a:pt x="127" y="3"/>
                  <a:pt x="123" y="3"/>
                </a:cubicBezTo>
                <a:cubicBezTo>
                  <a:pt x="123" y="3"/>
                  <a:pt x="122" y="2"/>
                  <a:pt x="122" y="1"/>
                </a:cubicBezTo>
                <a:cubicBezTo>
                  <a:pt x="122" y="1"/>
                  <a:pt x="122" y="1"/>
                  <a:pt x="122" y="1"/>
                </a:cubicBezTo>
                <a:cubicBezTo>
                  <a:pt x="122" y="0"/>
                  <a:pt x="123" y="0"/>
                  <a:pt x="123" y="0"/>
                </a:cubicBezTo>
                <a:close/>
                <a:moveTo>
                  <a:pt x="144" y="0"/>
                </a:moveTo>
                <a:cubicBezTo>
                  <a:pt x="148" y="0"/>
                  <a:pt x="152" y="0"/>
                  <a:pt x="156" y="0"/>
                </a:cubicBezTo>
                <a:cubicBezTo>
                  <a:pt x="157" y="0"/>
                  <a:pt x="158" y="0"/>
                  <a:pt x="158" y="1"/>
                </a:cubicBezTo>
                <a:cubicBezTo>
                  <a:pt x="158" y="1"/>
                  <a:pt x="158" y="1"/>
                  <a:pt x="158" y="1"/>
                </a:cubicBezTo>
                <a:cubicBezTo>
                  <a:pt x="158" y="2"/>
                  <a:pt x="157" y="3"/>
                  <a:pt x="156" y="3"/>
                </a:cubicBezTo>
                <a:cubicBezTo>
                  <a:pt x="152" y="3"/>
                  <a:pt x="148" y="3"/>
                  <a:pt x="144" y="3"/>
                </a:cubicBezTo>
                <a:cubicBezTo>
                  <a:pt x="144" y="3"/>
                  <a:pt x="143" y="2"/>
                  <a:pt x="143" y="1"/>
                </a:cubicBezTo>
                <a:cubicBezTo>
                  <a:pt x="143" y="1"/>
                  <a:pt x="143" y="1"/>
                  <a:pt x="143" y="1"/>
                </a:cubicBezTo>
                <a:cubicBezTo>
                  <a:pt x="143" y="0"/>
                  <a:pt x="144" y="0"/>
                  <a:pt x="144" y="0"/>
                </a:cubicBezTo>
                <a:close/>
                <a:moveTo>
                  <a:pt x="165" y="0"/>
                </a:moveTo>
                <a:cubicBezTo>
                  <a:pt x="169" y="0"/>
                  <a:pt x="173" y="0"/>
                  <a:pt x="177" y="0"/>
                </a:cubicBezTo>
                <a:cubicBezTo>
                  <a:pt x="178" y="0"/>
                  <a:pt x="179" y="0"/>
                  <a:pt x="179" y="1"/>
                </a:cubicBezTo>
                <a:cubicBezTo>
                  <a:pt x="179" y="1"/>
                  <a:pt x="179" y="1"/>
                  <a:pt x="179" y="1"/>
                </a:cubicBezTo>
                <a:cubicBezTo>
                  <a:pt x="179" y="2"/>
                  <a:pt x="178" y="3"/>
                  <a:pt x="177" y="3"/>
                </a:cubicBezTo>
                <a:cubicBezTo>
                  <a:pt x="173" y="3"/>
                  <a:pt x="169" y="3"/>
                  <a:pt x="165" y="3"/>
                </a:cubicBezTo>
                <a:cubicBezTo>
                  <a:pt x="165" y="3"/>
                  <a:pt x="164" y="2"/>
                  <a:pt x="164" y="1"/>
                </a:cubicBezTo>
                <a:cubicBezTo>
                  <a:pt x="164" y="1"/>
                  <a:pt x="164" y="1"/>
                  <a:pt x="164" y="1"/>
                </a:cubicBezTo>
                <a:cubicBezTo>
                  <a:pt x="164" y="0"/>
                  <a:pt x="165" y="0"/>
                  <a:pt x="165" y="0"/>
                </a:cubicBezTo>
                <a:close/>
              </a:path>
            </a:pathLst>
          </a:custGeom>
          <a:solidFill>
            <a:srgbClr val="82C3D0"/>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72" name="文本框 157"/>
          <p:cNvSpPr txBox="1"/>
          <p:nvPr/>
        </p:nvSpPr>
        <p:spPr>
          <a:xfrm>
            <a:off x="2491599" y="1419622"/>
            <a:ext cx="6563483" cy="1398834"/>
          </a:xfrm>
          <a:prstGeom prst="rect">
            <a:avLst/>
          </a:prstGeom>
          <a:noFill/>
        </p:spPr>
        <p:txBody>
          <a:bodyPr wrap="square" lIns="68571" tIns="34285" rIns="68571" bIns="34285" rtlCol="0">
            <a:spAutoFit/>
          </a:bodyPr>
          <a:lstStyle/>
          <a:p>
            <a:pPr>
              <a:lnSpc>
                <a:spcPct val="120000"/>
              </a:lnSpc>
            </a:pPr>
            <a:r>
              <a:rPr lang="zh-CN" altLang="en-US" dirty="0">
                <a:solidFill>
                  <a:schemeClr val="tx1">
                    <a:lumMod val="65000"/>
                    <a:lumOff val="35000"/>
                  </a:schemeClr>
                </a:solidFill>
              </a:rPr>
              <a:t>分公司每月组织骨干、行政人员、部分一线员工进行一次</a:t>
            </a:r>
            <a:r>
              <a:rPr lang="zh-CN" altLang="en-US" b="1" dirty="0">
                <a:solidFill>
                  <a:srgbClr val="0070C0"/>
                </a:solidFill>
              </a:rPr>
              <a:t>卫生大扫除</a:t>
            </a:r>
            <a:r>
              <a:rPr lang="zh-CN" altLang="en-US" dirty="0">
                <a:solidFill>
                  <a:schemeClr val="tx1">
                    <a:lumMod val="65000"/>
                    <a:lumOff val="35000"/>
                  </a:schemeClr>
                </a:solidFill>
              </a:rPr>
              <a:t>。此外，由分公司经理带队，各部门经理、凤凰管家参加，对全区进行</a:t>
            </a:r>
            <a:r>
              <a:rPr lang="zh-CN" altLang="en-US" b="1" dirty="0">
                <a:solidFill>
                  <a:srgbClr val="0070C0"/>
                </a:solidFill>
              </a:rPr>
              <a:t>全覆盖监评</a:t>
            </a:r>
            <a:r>
              <a:rPr lang="zh-CN" altLang="en-US" dirty="0">
                <a:solidFill>
                  <a:schemeClr val="tx1">
                    <a:lumMod val="65000"/>
                    <a:lumOff val="35000"/>
                  </a:schemeClr>
                </a:solidFill>
              </a:rPr>
              <a:t>（按总公司监评标准），监评完毕后按照得分情况扣减部门经理和凤凰管家当月的绩效工资；</a:t>
            </a:r>
          </a:p>
        </p:txBody>
      </p:sp>
      <p:sp>
        <p:nvSpPr>
          <p:cNvPr id="74" name="文本框 158"/>
          <p:cNvSpPr txBox="1"/>
          <p:nvPr/>
        </p:nvSpPr>
        <p:spPr>
          <a:xfrm>
            <a:off x="2491599" y="3000757"/>
            <a:ext cx="6563483" cy="1731233"/>
          </a:xfrm>
          <a:prstGeom prst="rect">
            <a:avLst/>
          </a:prstGeom>
          <a:noFill/>
        </p:spPr>
        <p:txBody>
          <a:bodyPr wrap="square" lIns="68571" tIns="34285" rIns="68571" bIns="34285" rtlCol="0">
            <a:spAutoFit/>
          </a:bodyPr>
          <a:lstStyle/>
          <a:p>
            <a:pPr>
              <a:lnSpc>
                <a:spcPct val="120000"/>
              </a:lnSpc>
            </a:pPr>
            <a:r>
              <a:rPr lang="zh-CN" altLang="en-US" dirty="0">
                <a:solidFill>
                  <a:schemeClr val="tx1">
                    <a:lumMod val="65000"/>
                    <a:lumOff val="35000"/>
                  </a:schemeClr>
                </a:solidFill>
              </a:rPr>
              <a:t>由区域总监或区域总监指派的骨干统筹，各分公司抽调得力骨干参加，对区域内各分公司按照总部的监评标准进行</a:t>
            </a:r>
            <a:r>
              <a:rPr lang="zh-CN" altLang="en-US" b="1" dirty="0">
                <a:solidFill>
                  <a:srgbClr val="0070C0"/>
                </a:solidFill>
              </a:rPr>
              <a:t>全方位监评</a:t>
            </a:r>
            <a:r>
              <a:rPr lang="zh-CN" altLang="en-US" dirty="0">
                <a:solidFill>
                  <a:schemeClr val="tx1">
                    <a:lumMod val="65000"/>
                    <a:lumOff val="35000"/>
                  </a:schemeClr>
                </a:solidFill>
              </a:rPr>
              <a:t>。在区域组织正式监评之前，区域会以临时指令的方式，组织区域内各分公司进行</a:t>
            </a:r>
            <a:r>
              <a:rPr lang="zh-CN" altLang="en-US" b="1" dirty="0">
                <a:solidFill>
                  <a:srgbClr val="0070C0"/>
                </a:solidFill>
              </a:rPr>
              <a:t>交叉互检</a:t>
            </a:r>
            <a:r>
              <a:rPr lang="zh-CN" altLang="en-US" dirty="0">
                <a:solidFill>
                  <a:schemeClr val="tx1">
                    <a:lumMod val="65000"/>
                    <a:lumOff val="35000"/>
                  </a:schemeClr>
                </a:solidFill>
              </a:rPr>
              <a:t>。正式监评和交叉互检的平均得分即为各分公司当季度基础服务品质的成绩。</a:t>
            </a:r>
          </a:p>
        </p:txBody>
      </p:sp>
      <p:sp>
        <p:nvSpPr>
          <p:cNvPr id="76" name="文本框 166"/>
          <p:cNvSpPr txBox="1"/>
          <p:nvPr/>
        </p:nvSpPr>
        <p:spPr>
          <a:xfrm>
            <a:off x="1061153" y="1869263"/>
            <a:ext cx="1061967" cy="346169"/>
          </a:xfrm>
          <a:prstGeom prst="rect">
            <a:avLst/>
          </a:prstGeom>
          <a:noFill/>
        </p:spPr>
        <p:txBody>
          <a:bodyPr wrap="none" lIns="68571" tIns="34285" rIns="68571" bIns="34285" rtlCol="0">
            <a:spAutoFit/>
          </a:bodyPr>
          <a:lstStyle/>
          <a:p>
            <a:r>
              <a:rPr lang="zh-CN" altLang="en-US" b="1" dirty="0">
                <a:solidFill>
                  <a:schemeClr val="bg1"/>
                </a:solidFill>
                <a:latin typeface="Impact" pitchFamily="34" charset="0"/>
              </a:rPr>
              <a:t>每月频次</a:t>
            </a:r>
          </a:p>
        </p:txBody>
      </p:sp>
      <p:sp>
        <p:nvSpPr>
          <p:cNvPr id="77" name="文本框 167"/>
          <p:cNvSpPr txBox="1"/>
          <p:nvPr/>
        </p:nvSpPr>
        <p:spPr>
          <a:xfrm>
            <a:off x="1079446" y="3313166"/>
            <a:ext cx="1061967" cy="346169"/>
          </a:xfrm>
          <a:prstGeom prst="rect">
            <a:avLst/>
          </a:prstGeom>
          <a:noFill/>
        </p:spPr>
        <p:txBody>
          <a:bodyPr wrap="none" lIns="68571" tIns="34285" rIns="68571" bIns="34285" rtlCol="0">
            <a:spAutoFit/>
          </a:bodyPr>
          <a:lstStyle/>
          <a:p>
            <a:r>
              <a:rPr lang="zh-CN" altLang="en-US" b="1" dirty="0">
                <a:solidFill>
                  <a:schemeClr val="bg1"/>
                </a:solidFill>
                <a:latin typeface="Impact" pitchFamily="34" charset="0"/>
              </a:rPr>
              <a:t>季度频次</a:t>
            </a:r>
          </a:p>
        </p:txBody>
      </p:sp>
      <p:sp>
        <p:nvSpPr>
          <p:cNvPr id="4" name="灯片编号占位符 3"/>
          <p:cNvSpPr>
            <a:spLocks noGrp="1"/>
          </p:cNvSpPr>
          <p:nvPr>
            <p:ph type="sldNum" sz="quarter" idx="4"/>
          </p:nvPr>
        </p:nvSpPr>
        <p:spPr/>
        <p:txBody>
          <a:bodyPr/>
          <a:lstStyle/>
          <a:p>
            <a:fld id="{697BB849-869D-4E57-A588-78AE02A7E5FB}" type="slidenum">
              <a:rPr lang="en-US" altLang="zh-CN" smtClean="0"/>
              <a:t>85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barn(inVertical)">
                                      <p:cBhvr>
                                        <p:cTn id="16" dur="500"/>
                                        <p:tgtEl>
                                          <p:spTgt spid="6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barn(inVertical)">
                                      <p:cBhvr>
                                        <p:cTn id="19" dur="500"/>
                                        <p:tgtEl>
                                          <p:spTgt spid="6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barn(inVertical)">
                                      <p:cBhvr>
                                        <p:cTn id="25" dur="500"/>
                                        <p:tgtEl>
                                          <p:spTgt spid="6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barn(inVertical)">
                                      <p:cBhvr>
                                        <p:cTn id="31" dur="500"/>
                                        <p:tgtEl>
                                          <p:spTgt spid="7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barn(inVertical)">
                                      <p:cBhvr>
                                        <p:cTn id="34" dur="500"/>
                                        <p:tgtEl>
                                          <p:spTgt spid="7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barn(inVertical)">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barn(inVertical)">
                                      <p:cBhvr>
                                        <p:cTn id="42" dur="500"/>
                                        <p:tgtEl>
                                          <p:spTgt spid="5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barn(inVertical)">
                                      <p:cBhvr>
                                        <p:cTn id="45" dur="500"/>
                                        <p:tgtEl>
                                          <p:spTgt spid="5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arn(inVertical)">
                                      <p:cBhvr>
                                        <p:cTn id="54" dur="500"/>
                                        <p:tgtEl>
                                          <p:spTgt spid="5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barn(inVertical)">
                                      <p:cBhvr>
                                        <p:cTn id="60" dur="500"/>
                                        <p:tgtEl>
                                          <p:spTgt spid="6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barn(inVertical)">
                                      <p:cBhvr>
                                        <p:cTn id="63" dur="500"/>
                                        <p:tgtEl>
                                          <p:spTgt spid="6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barn(inVertical)">
                                      <p:cBhvr>
                                        <p:cTn id="66" dur="500"/>
                                        <p:tgtEl>
                                          <p:spTgt spid="7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barn(inVertical)">
                                      <p:cBhvr>
                                        <p:cTn id="69" dur="500"/>
                                        <p:tgtEl>
                                          <p:spTgt spid="7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barn(inVertical)">
                                      <p:cBhvr>
                                        <p:cTn id="7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4" grpId="0" animBg="1"/>
      <p:bldP spid="55" grpId="0" animBg="1"/>
      <p:bldP spid="56" grpId="0" animBg="1"/>
      <p:bldP spid="57" grpId="0" animBg="1"/>
      <p:bldP spid="58" grpId="0" animBg="1"/>
      <p:bldP spid="59" grpId="0" animBg="1"/>
      <p:bldP spid="60" grpId="0" animBg="1"/>
      <p:bldP spid="61" grpId="0" animBg="1"/>
      <p:bldP spid="64" grpId="0" animBg="1"/>
      <p:bldP spid="65" grpId="0" animBg="1"/>
      <p:bldP spid="66" grpId="0" animBg="1"/>
      <p:bldP spid="67" grpId="0" animBg="1"/>
      <p:bldP spid="68" grpId="0" animBg="1"/>
      <p:bldP spid="69" grpId="0" animBg="1"/>
      <p:bldP spid="70" grpId="0" animBg="1"/>
      <p:bldP spid="71" grpId="0" animBg="1"/>
      <p:bldP spid="72" grpId="0"/>
      <p:bldP spid="74" grpId="0"/>
      <p:bldP spid="76" grpId="0"/>
      <p:bldP spid="7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4.2 </a:t>
            </a:r>
            <a:r>
              <a:rPr lang="zh-CN" altLang="en-US" sz="2300" dirty="0">
                <a:solidFill>
                  <a:srgbClr val="5F5E5C"/>
                </a:solidFill>
                <a:latin typeface="+mn-ea"/>
              </a:rPr>
              <a:t>三大举措</a:t>
            </a:r>
            <a:endParaRPr lang="zh-CN" altLang="en-US" sz="2300" b="1" dirty="0">
              <a:solidFill>
                <a:srgbClr val="0070C0"/>
              </a:solidFill>
              <a:latin typeface="+mn-ea"/>
            </a:endParaRPr>
          </a:p>
        </p:txBody>
      </p:sp>
      <p:pic>
        <p:nvPicPr>
          <p:cNvPr id="3"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p:cNvSpPr/>
          <p:nvPr/>
        </p:nvSpPr>
        <p:spPr bwMode="auto">
          <a:xfrm>
            <a:off x="908021" y="1844928"/>
            <a:ext cx="657065" cy="685826"/>
          </a:xfrm>
          <a:custGeom>
            <a:avLst/>
            <a:gdLst>
              <a:gd name="T0" fmla="*/ 453 w 453"/>
              <a:gd name="T1" fmla="*/ 0 h 473"/>
              <a:gd name="T2" fmla="*/ 0 w 453"/>
              <a:gd name="T3" fmla="*/ 194 h 473"/>
              <a:gd name="T4" fmla="*/ 0 w 453"/>
              <a:gd name="T5" fmla="*/ 473 h 473"/>
              <a:gd name="T6" fmla="*/ 453 w 453"/>
              <a:gd name="T7" fmla="*/ 277 h 473"/>
              <a:gd name="T8" fmla="*/ 453 w 453"/>
              <a:gd name="T9" fmla="*/ 0 h 473"/>
            </a:gdLst>
            <a:ahLst/>
            <a:cxnLst>
              <a:cxn ang="0">
                <a:pos x="T0" y="T1"/>
              </a:cxn>
              <a:cxn ang="0">
                <a:pos x="T2" y="T3"/>
              </a:cxn>
              <a:cxn ang="0">
                <a:pos x="T4" y="T5"/>
              </a:cxn>
              <a:cxn ang="0">
                <a:pos x="T6" y="T7"/>
              </a:cxn>
              <a:cxn ang="0">
                <a:pos x="T8" y="T9"/>
              </a:cxn>
            </a:cxnLst>
            <a:rect l="0" t="0" r="r" b="b"/>
            <a:pathLst>
              <a:path w="453" h="473">
                <a:moveTo>
                  <a:pt x="453" y="0"/>
                </a:moveTo>
                <a:lnTo>
                  <a:pt x="0" y="194"/>
                </a:lnTo>
                <a:lnTo>
                  <a:pt x="0" y="473"/>
                </a:lnTo>
                <a:lnTo>
                  <a:pt x="453" y="277"/>
                </a:lnTo>
                <a:lnTo>
                  <a:pt x="453" y="0"/>
                </a:lnTo>
                <a:close/>
              </a:path>
            </a:pathLst>
          </a:custGeom>
          <a:solidFill>
            <a:srgbClr val="0070C0"/>
          </a:solidFill>
          <a:ln>
            <a:noFill/>
          </a:ln>
        </p:spPr>
        <p:txBody>
          <a:bodyPr vert="horz" wrap="square" lIns="68571" tIns="34285" rIns="68571" bIns="34285" numCol="1" anchor="t" anchorCtr="0" compatLnSpc="1"/>
          <a:lstStyle/>
          <a:p>
            <a:endParaRPr lang="zh-CN" altLang="en-US"/>
          </a:p>
        </p:txBody>
      </p:sp>
      <p:sp>
        <p:nvSpPr>
          <p:cNvPr id="24" name="Freeform 11"/>
          <p:cNvSpPr/>
          <p:nvPr/>
        </p:nvSpPr>
        <p:spPr bwMode="auto">
          <a:xfrm>
            <a:off x="250957" y="1844928"/>
            <a:ext cx="657065" cy="685826"/>
          </a:xfrm>
          <a:custGeom>
            <a:avLst/>
            <a:gdLst>
              <a:gd name="T0" fmla="*/ 0 w 453"/>
              <a:gd name="T1" fmla="*/ 0 h 473"/>
              <a:gd name="T2" fmla="*/ 453 w 453"/>
              <a:gd name="T3" fmla="*/ 194 h 473"/>
              <a:gd name="T4" fmla="*/ 453 w 453"/>
              <a:gd name="T5" fmla="*/ 473 h 473"/>
              <a:gd name="T6" fmla="*/ 0 w 453"/>
              <a:gd name="T7" fmla="*/ 277 h 473"/>
              <a:gd name="T8" fmla="*/ 0 w 453"/>
              <a:gd name="T9" fmla="*/ 0 h 473"/>
            </a:gdLst>
            <a:ahLst/>
            <a:cxnLst>
              <a:cxn ang="0">
                <a:pos x="T0" y="T1"/>
              </a:cxn>
              <a:cxn ang="0">
                <a:pos x="T2" y="T3"/>
              </a:cxn>
              <a:cxn ang="0">
                <a:pos x="T4" y="T5"/>
              </a:cxn>
              <a:cxn ang="0">
                <a:pos x="T6" y="T7"/>
              </a:cxn>
              <a:cxn ang="0">
                <a:pos x="T8" y="T9"/>
              </a:cxn>
            </a:cxnLst>
            <a:rect l="0" t="0" r="r" b="b"/>
            <a:pathLst>
              <a:path w="453" h="473">
                <a:moveTo>
                  <a:pt x="0" y="0"/>
                </a:moveTo>
                <a:lnTo>
                  <a:pt x="453" y="194"/>
                </a:lnTo>
                <a:lnTo>
                  <a:pt x="453" y="473"/>
                </a:lnTo>
                <a:lnTo>
                  <a:pt x="0" y="277"/>
                </a:lnTo>
                <a:lnTo>
                  <a:pt x="0" y="0"/>
                </a:lnTo>
                <a:close/>
              </a:path>
            </a:pathLst>
          </a:custGeom>
          <a:solidFill>
            <a:srgbClr val="00B0F0"/>
          </a:solidFill>
          <a:ln>
            <a:noFill/>
          </a:ln>
        </p:spPr>
        <p:txBody>
          <a:bodyPr vert="horz" wrap="square" lIns="68571" tIns="34285" rIns="68571" bIns="34285" numCol="1" anchor="t" anchorCtr="0" compatLnSpc="1"/>
          <a:lstStyle/>
          <a:p>
            <a:endParaRPr lang="zh-CN" altLang="en-US"/>
          </a:p>
        </p:txBody>
      </p:sp>
      <p:sp>
        <p:nvSpPr>
          <p:cNvPr id="25" name="Freeform 12"/>
          <p:cNvSpPr/>
          <p:nvPr/>
        </p:nvSpPr>
        <p:spPr bwMode="auto">
          <a:xfrm>
            <a:off x="250958" y="1563638"/>
            <a:ext cx="1314128" cy="5625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26" name="文本框 131"/>
          <p:cNvSpPr txBox="1"/>
          <p:nvPr/>
        </p:nvSpPr>
        <p:spPr>
          <a:xfrm>
            <a:off x="662008" y="1575275"/>
            <a:ext cx="492026" cy="530792"/>
          </a:xfrm>
          <a:prstGeom prst="rect">
            <a:avLst/>
          </a:prstGeom>
          <a:noFill/>
        </p:spPr>
        <p:txBody>
          <a:bodyPr wrap="none" lIns="68571" tIns="34285" rIns="68571" bIns="34285" rtlCol="0">
            <a:spAutoFit/>
          </a:bodyPr>
          <a:lstStyle/>
          <a:p>
            <a:r>
              <a:rPr lang="en-US" altLang="zh-CN" sz="3000" dirty="0">
                <a:solidFill>
                  <a:srgbClr val="605E5E"/>
                </a:solidFill>
                <a:latin typeface="Impact" pitchFamily="34" charset="0"/>
                <a:cs typeface="Aharoni" pitchFamily="2" charset="-79"/>
              </a:rPr>
              <a:t>01</a:t>
            </a:r>
            <a:endParaRPr lang="zh-CN" altLang="en-US" sz="3000" dirty="0">
              <a:solidFill>
                <a:srgbClr val="605E5E"/>
              </a:solidFill>
              <a:latin typeface="Impact" pitchFamily="34" charset="0"/>
              <a:cs typeface="Aharoni" pitchFamily="2" charset="-79"/>
            </a:endParaRPr>
          </a:p>
        </p:txBody>
      </p:sp>
      <p:sp>
        <p:nvSpPr>
          <p:cNvPr id="27" name="文本框 132"/>
          <p:cNvSpPr txBox="1"/>
          <p:nvPr/>
        </p:nvSpPr>
        <p:spPr>
          <a:xfrm>
            <a:off x="1752565" y="1630167"/>
            <a:ext cx="6995899" cy="2977728"/>
          </a:xfrm>
          <a:prstGeom prst="rect">
            <a:avLst/>
          </a:prstGeom>
          <a:noFill/>
        </p:spPr>
        <p:txBody>
          <a:bodyPr wrap="square" lIns="68571" tIns="34285" rIns="68571" bIns="34285" rtlCol="0">
            <a:spAutoFit/>
          </a:bodyPr>
          <a:lstStyle/>
          <a:p>
            <a:pPr>
              <a:lnSpc>
                <a:spcPct val="150000"/>
              </a:lnSpc>
            </a:pPr>
            <a:r>
              <a:rPr lang="zh-CN" altLang="en-US" dirty="0">
                <a:solidFill>
                  <a:srgbClr val="605E5E"/>
                </a:solidFill>
                <a:latin typeface="+mn-ea"/>
                <a:cs typeface="Tahoma" pitchFamily="34" charset="0"/>
              </a:rPr>
              <a:t>对环境外包单位的帮扶：在外包单位进场后的过渡期内（半年），指派分公司环境部业务骨干</a:t>
            </a:r>
            <a:r>
              <a:rPr lang="zh-CN" altLang="en-US" b="1" dirty="0">
                <a:solidFill>
                  <a:srgbClr val="0070C0"/>
                </a:solidFill>
                <a:latin typeface="+mn-ea"/>
                <a:cs typeface="Tahoma" pitchFamily="34" charset="0"/>
              </a:rPr>
              <a:t>直接介入外包单位的管理</a:t>
            </a:r>
            <a:r>
              <a:rPr lang="zh-CN" altLang="en-US" dirty="0">
                <a:solidFill>
                  <a:srgbClr val="605E5E"/>
                </a:solidFill>
                <a:latin typeface="+mn-ea"/>
                <a:cs typeface="Tahoma" pitchFamily="34" charset="0"/>
              </a:rPr>
              <a:t>，主要职责一是要求外包单位按照我司的管理模式召开晨会和进行班后总结讲评，分公司派驻的业务骨干以此为平台协助外包单位进行培训、明确我司对环境品质的各项细化要求、指出一天工作中存在的问题；二是对外包单位各工作面每天的品质情况进展巡查抽检，对发现的问题通报给外包单位管理人员并要求其限期整改。</a:t>
            </a:r>
          </a:p>
        </p:txBody>
      </p:sp>
      <p:sp>
        <p:nvSpPr>
          <p:cNvPr id="4" name="灯片编号占位符 3"/>
          <p:cNvSpPr>
            <a:spLocks noGrp="1"/>
          </p:cNvSpPr>
          <p:nvPr>
            <p:ph type="sldNum" sz="quarter" idx="4"/>
          </p:nvPr>
        </p:nvSpPr>
        <p:spPr/>
        <p:txBody>
          <a:bodyPr/>
          <a:lstStyle/>
          <a:p>
            <a:fld id="{697BB849-869D-4E57-A588-78AE02A7E5FB}" type="slidenum">
              <a:rPr lang="en-US" altLang="zh-CN" smtClean="0"/>
              <a:t>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0"/>
          <p:cNvSpPr/>
          <p:nvPr/>
        </p:nvSpPr>
        <p:spPr bwMode="auto">
          <a:xfrm>
            <a:off x="908021" y="1988894"/>
            <a:ext cx="657065" cy="685826"/>
          </a:xfrm>
          <a:custGeom>
            <a:avLst/>
            <a:gdLst>
              <a:gd name="T0" fmla="*/ 453 w 453"/>
              <a:gd name="T1" fmla="*/ 0 h 473"/>
              <a:gd name="T2" fmla="*/ 0 w 453"/>
              <a:gd name="T3" fmla="*/ 194 h 473"/>
              <a:gd name="T4" fmla="*/ 0 w 453"/>
              <a:gd name="T5" fmla="*/ 473 h 473"/>
              <a:gd name="T6" fmla="*/ 453 w 453"/>
              <a:gd name="T7" fmla="*/ 277 h 473"/>
              <a:gd name="T8" fmla="*/ 453 w 453"/>
              <a:gd name="T9" fmla="*/ 0 h 473"/>
            </a:gdLst>
            <a:ahLst/>
            <a:cxnLst>
              <a:cxn ang="0">
                <a:pos x="T0" y="T1"/>
              </a:cxn>
              <a:cxn ang="0">
                <a:pos x="T2" y="T3"/>
              </a:cxn>
              <a:cxn ang="0">
                <a:pos x="T4" y="T5"/>
              </a:cxn>
              <a:cxn ang="0">
                <a:pos x="T6" y="T7"/>
              </a:cxn>
              <a:cxn ang="0">
                <a:pos x="T8" y="T9"/>
              </a:cxn>
            </a:cxnLst>
            <a:rect l="0" t="0" r="r" b="b"/>
            <a:pathLst>
              <a:path w="453" h="473">
                <a:moveTo>
                  <a:pt x="453" y="0"/>
                </a:moveTo>
                <a:lnTo>
                  <a:pt x="0" y="194"/>
                </a:lnTo>
                <a:lnTo>
                  <a:pt x="0" y="473"/>
                </a:lnTo>
                <a:lnTo>
                  <a:pt x="453" y="277"/>
                </a:lnTo>
                <a:lnTo>
                  <a:pt x="453" y="0"/>
                </a:lnTo>
                <a:close/>
              </a:path>
            </a:pathLst>
          </a:custGeom>
          <a:solidFill>
            <a:srgbClr val="0070C0"/>
          </a:solidFill>
          <a:ln>
            <a:noFill/>
          </a:ln>
        </p:spPr>
        <p:txBody>
          <a:bodyPr vert="horz" wrap="square" lIns="68571" tIns="34285" rIns="68571" bIns="34285" numCol="1" anchor="t" anchorCtr="0" compatLnSpc="1"/>
          <a:lstStyle/>
          <a:p>
            <a:endParaRPr lang="zh-CN" altLang="en-US"/>
          </a:p>
        </p:txBody>
      </p:sp>
      <p:sp>
        <p:nvSpPr>
          <p:cNvPr id="24" name="Freeform 11"/>
          <p:cNvSpPr/>
          <p:nvPr/>
        </p:nvSpPr>
        <p:spPr bwMode="auto">
          <a:xfrm>
            <a:off x="250957" y="1988894"/>
            <a:ext cx="657065" cy="685826"/>
          </a:xfrm>
          <a:custGeom>
            <a:avLst/>
            <a:gdLst>
              <a:gd name="T0" fmla="*/ 0 w 453"/>
              <a:gd name="T1" fmla="*/ 0 h 473"/>
              <a:gd name="T2" fmla="*/ 453 w 453"/>
              <a:gd name="T3" fmla="*/ 194 h 473"/>
              <a:gd name="T4" fmla="*/ 453 w 453"/>
              <a:gd name="T5" fmla="*/ 473 h 473"/>
              <a:gd name="T6" fmla="*/ 0 w 453"/>
              <a:gd name="T7" fmla="*/ 277 h 473"/>
              <a:gd name="T8" fmla="*/ 0 w 453"/>
              <a:gd name="T9" fmla="*/ 0 h 473"/>
            </a:gdLst>
            <a:ahLst/>
            <a:cxnLst>
              <a:cxn ang="0">
                <a:pos x="T0" y="T1"/>
              </a:cxn>
              <a:cxn ang="0">
                <a:pos x="T2" y="T3"/>
              </a:cxn>
              <a:cxn ang="0">
                <a:pos x="T4" y="T5"/>
              </a:cxn>
              <a:cxn ang="0">
                <a:pos x="T6" y="T7"/>
              </a:cxn>
              <a:cxn ang="0">
                <a:pos x="T8" y="T9"/>
              </a:cxn>
            </a:cxnLst>
            <a:rect l="0" t="0" r="r" b="b"/>
            <a:pathLst>
              <a:path w="453" h="473">
                <a:moveTo>
                  <a:pt x="0" y="0"/>
                </a:moveTo>
                <a:lnTo>
                  <a:pt x="453" y="194"/>
                </a:lnTo>
                <a:lnTo>
                  <a:pt x="453" y="473"/>
                </a:lnTo>
                <a:lnTo>
                  <a:pt x="0" y="277"/>
                </a:lnTo>
                <a:lnTo>
                  <a:pt x="0" y="0"/>
                </a:lnTo>
                <a:close/>
              </a:path>
            </a:pathLst>
          </a:custGeom>
          <a:solidFill>
            <a:srgbClr val="00B0F0"/>
          </a:solidFill>
          <a:ln>
            <a:noFill/>
          </a:ln>
        </p:spPr>
        <p:txBody>
          <a:bodyPr vert="horz" wrap="square" lIns="68571" tIns="34285" rIns="68571" bIns="34285" numCol="1" anchor="t" anchorCtr="0" compatLnSpc="1"/>
          <a:lstStyle/>
          <a:p>
            <a:endParaRPr lang="zh-CN" altLang="en-US"/>
          </a:p>
        </p:txBody>
      </p:sp>
      <p:sp>
        <p:nvSpPr>
          <p:cNvPr id="25" name="Freeform 12"/>
          <p:cNvSpPr/>
          <p:nvPr/>
        </p:nvSpPr>
        <p:spPr bwMode="auto">
          <a:xfrm>
            <a:off x="250958" y="1707604"/>
            <a:ext cx="1314128" cy="5625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26" name="文本框 131"/>
          <p:cNvSpPr txBox="1"/>
          <p:nvPr/>
        </p:nvSpPr>
        <p:spPr>
          <a:xfrm>
            <a:off x="662007" y="1719241"/>
            <a:ext cx="538920" cy="530792"/>
          </a:xfrm>
          <a:prstGeom prst="rect">
            <a:avLst/>
          </a:prstGeom>
          <a:noFill/>
        </p:spPr>
        <p:txBody>
          <a:bodyPr wrap="none" lIns="68571" tIns="34285" rIns="68571" bIns="34285" rtlCol="0">
            <a:spAutoFit/>
          </a:bodyPr>
          <a:lstStyle/>
          <a:p>
            <a:r>
              <a:rPr lang="en-US" altLang="zh-CN" sz="3000" dirty="0">
                <a:solidFill>
                  <a:srgbClr val="605E5E"/>
                </a:solidFill>
                <a:latin typeface="Impact" pitchFamily="34" charset="0"/>
                <a:cs typeface="Aharoni" pitchFamily="2" charset="-79"/>
              </a:rPr>
              <a:t>02</a:t>
            </a:r>
            <a:endParaRPr lang="zh-CN" altLang="en-US" sz="3000" dirty="0">
              <a:solidFill>
                <a:srgbClr val="605E5E"/>
              </a:solidFill>
              <a:latin typeface="Impact" pitchFamily="34" charset="0"/>
              <a:cs typeface="Aharoni" pitchFamily="2" charset="-79"/>
            </a:endParaRPr>
          </a:p>
        </p:txBody>
      </p:sp>
      <p:sp>
        <p:nvSpPr>
          <p:cNvPr id="27" name="文本框 132"/>
          <p:cNvSpPr txBox="1"/>
          <p:nvPr/>
        </p:nvSpPr>
        <p:spPr>
          <a:xfrm>
            <a:off x="1752565" y="1491630"/>
            <a:ext cx="6816399" cy="3393227"/>
          </a:xfrm>
          <a:prstGeom prst="rect">
            <a:avLst/>
          </a:prstGeom>
          <a:noFill/>
        </p:spPr>
        <p:txBody>
          <a:bodyPr wrap="square" lIns="68571" tIns="34285" rIns="68571" bIns="34285" rtlCol="0">
            <a:spAutoFit/>
          </a:bodyPr>
          <a:lstStyle/>
          <a:p>
            <a:pPr>
              <a:lnSpc>
                <a:spcPct val="150000"/>
              </a:lnSpc>
            </a:pPr>
            <a:r>
              <a:rPr lang="zh-CN" altLang="en-US" dirty="0">
                <a:solidFill>
                  <a:srgbClr val="605E5E"/>
                </a:solidFill>
                <a:latin typeface="+mn-ea"/>
                <a:cs typeface="Tahoma" pitchFamily="34" charset="0"/>
              </a:rPr>
              <a:t>现场管理中各部门的分工：</a:t>
            </a:r>
            <a:r>
              <a:rPr lang="zh-CN" altLang="en-US" b="1" dirty="0">
                <a:solidFill>
                  <a:srgbClr val="0070C0"/>
                </a:solidFill>
                <a:latin typeface="+mn-ea"/>
                <a:cs typeface="Tahoma" pitchFamily="34" charset="0"/>
              </a:rPr>
              <a:t>物管部负责所有室外公共区域和洋房一楼以下的现场管理和监察</a:t>
            </a:r>
            <a:r>
              <a:rPr lang="zh-CN" altLang="en-US" dirty="0">
                <a:solidFill>
                  <a:srgbClr val="605E5E"/>
                </a:solidFill>
                <a:latin typeface="+mn-ea"/>
                <a:cs typeface="Tahoma" pitchFamily="34" charset="0"/>
              </a:rPr>
              <a:t>，包括公共秩序、交通、清洁、绿化、设施设备、标识标志、物品摆放等，对发现的问题，无论是否是本部门的责任范畴，能解决的现场马上解决；不能解决的，每日汇总通报给相关责任部门整改（便于责任倒查）。</a:t>
            </a:r>
            <a:r>
              <a:rPr lang="zh-CN" altLang="en-US" b="1" dirty="0">
                <a:solidFill>
                  <a:srgbClr val="0070C0"/>
                </a:solidFill>
                <a:latin typeface="+mn-ea"/>
                <a:cs typeface="Tahoma" pitchFamily="34" charset="0"/>
              </a:rPr>
              <a:t>洋房一楼以上的所有版块的现场管理和监察，则交由环境部负责巡查、发现、处理（或上报）</a:t>
            </a:r>
            <a:r>
              <a:rPr lang="zh-CN" altLang="en-US" dirty="0">
                <a:solidFill>
                  <a:srgbClr val="605E5E"/>
                </a:solidFill>
                <a:latin typeface="+mn-ea"/>
                <a:cs typeface="Tahoma" pitchFamily="34" charset="0"/>
              </a:rPr>
              <a:t>。凤凰管家负责本管辖区域内所有室外公共区域和楼层内的现场管理和监察。</a:t>
            </a:r>
          </a:p>
        </p:txBody>
      </p:sp>
      <p:sp>
        <p:nvSpPr>
          <p:cNvPr id="19"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4.2 </a:t>
            </a:r>
            <a:r>
              <a:rPr lang="zh-CN" altLang="en-US" sz="2300" dirty="0">
                <a:solidFill>
                  <a:srgbClr val="5F5E5C"/>
                </a:solidFill>
                <a:latin typeface="+mn-ea"/>
              </a:rPr>
              <a:t>三大举措</a:t>
            </a:r>
            <a:endParaRPr lang="zh-CN" altLang="en-US" sz="2300" b="1" dirty="0">
              <a:solidFill>
                <a:srgbClr val="0070C0"/>
              </a:solidFill>
              <a:latin typeface="+mn-ea"/>
            </a:endParaRP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87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0"/>
          <p:cNvSpPr/>
          <p:nvPr/>
        </p:nvSpPr>
        <p:spPr bwMode="auto">
          <a:xfrm>
            <a:off x="908021" y="2060952"/>
            <a:ext cx="657065" cy="685826"/>
          </a:xfrm>
          <a:custGeom>
            <a:avLst/>
            <a:gdLst>
              <a:gd name="T0" fmla="*/ 453 w 453"/>
              <a:gd name="T1" fmla="*/ 0 h 473"/>
              <a:gd name="T2" fmla="*/ 0 w 453"/>
              <a:gd name="T3" fmla="*/ 194 h 473"/>
              <a:gd name="T4" fmla="*/ 0 w 453"/>
              <a:gd name="T5" fmla="*/ 473 h 473"/>
              <a:gd name="T6" fmla="*/ 453 w 453"/>
              <a:gd name="T7" fmla="*/ 277 h 473"/>
              <a:gd name="T8" fmla="*/ 453 w 453"/>
              <a:gd name="T9" fmla="*/ 0 h 473"/>
            </a:gdLst>
            <a:ahLst/>
            <a:cxnLst>
              <a:cxn ang="0">
                <a:pos x="T0" y="T1"/>
              </a:cxn>
              <a:cxn ang="0">
                <a:pos x="T2" y="T3"/>
              </a:cxn>
              <a:cxn ang="0">
                <a:pos x="T4" y="T5"/>
              </a:cxn>
              <a:cxn ang="0">
                <a:pos x="T6" y="T7"/>
              </a:cxn>
              <a:cxn ang="0">
                <a:pos x="T8" y="T9"/>
              </a:cxn>
            </a:cxnLst>
            <a:rect l="0" t="0" r="r" b="b"/>
            <a:pathLst>
              <a:path w="453" h="473">
                <a:moveTo>
                  <a:pt x="453" y="0"/>
                </a:moveTo>
                <a:lnTo>
                  <a:pt x="0" y="194"/>
                </a:lnTo>
                <a:lnTo>
                  <a:pt x="0" y="473"/>
                </a:lnTo>
                <a:lnTo>
                  <a:pt x="453" y="277"/>
                </a:lnTo>
                <a:lnTo>
                  <a:pt x="453" y="0"/>
                </a:lnTo>
                <a:close/>
              </a:path>
            </a:pathLst>
          </a:custGeom>
          <a:solidFill>
            <a:srgbClr val="0070C0"/>
          </a:solidFill>
          <a:ln>
            <a:noFill/>
          </a:ln>
        </p:spPr>
        <p:txBody>
          <a:bodyPr vert="horz" wrap="square" lIns="68571" tIns="34285" rIns="68571" bIns="34285" numCol="1" anchor="t" anchorCtr="0" compatLnSpc="1"/>
          <a:lstStyle/>
          <a:p>
            <a:endParaRPr lang="zh-CN" altLang="en-US"/>
          </a:p>
        </p:txBody>
      </p:sp>
      <p:sp>
        <p:nvSpPr>
          <p:cNvPr id="24" name="Freeform 11"/>
          <p:cNvSpPr/>
          <p:nvPr/>
        </p:nvSpPr>
        <p:spPr bwMode="auto">
          <a:xfrm>
            <a:off x="250957" y="2060952"/>
            <a:ext cx="657065" cy="685826"/>
          </a:xfrm>
          <a:custGeom>
            <a:avLst/>
            <a:gdLst>
              <a:gd name="T0" fmla="*/ 0 w 453"/>
              <a:gd name="T1" fmla="*/ 0 h 473"/>
              <a:gd name="T2" fmla="*/ 453 w 453"/>
              <a:gd name="T3" fmla="*/ 194 h 473"/>
              <a:gd name="T4" fmla="*/ 453 w 453"/>
              <a:gd name="T5" fmla="*/ 473 h 473"/>
              <a:gd name="T6" fmla="*/ 0 w 453"/>
              <a:gd name="T7" fmla="*/ 277 h 473"/>
              <a:gd name="T8" fmla="*/ 0 w 453"/>
              <a:gd name="T9" fmla="*/ 0 h 473"/>
            </a:gdLst>
            <a:ahLst/>
            <a:cxnLst>
              <a:cxn ang="0">
                <a:pos x="T0" y="T1"/>
              </a:cxn>
              <a:cxn ang="0">
                <a:pos x="T2" y="T3"/>
              </a:cxn>
              <a:cxn ang="0">
                <a:pos x="T4" y="T5"/>
              </a:cxn>
              <a:cxn ang="0">
                <a:pos x="T6" y="T7"/>
              </a:cxn>
              <a:cxn ang="0">
                <a:pos x="T8" y="T9"/>
              </a:cxn>
            </a:cxnLst>
            <a:rect l="0" t="0" r="r" b="b"/>
            <a:pathLst>
              <a:path w="453" h="473">
                <a:moveTo>
                  <a:pt x="0" y="0"/>
                </a:moveTo>
                <a:lnTo>
                  <a:pt x="453" y="194"/>
                </a:lnTo>
                <a:lnTo>
                  <a:pt x="453" y="473"/>
                </a:lnTo>
                <a:lnTo>
                  <a:pt x="0" y="277"/>
                </a:lnTo>
                <a:lnTo>
                  <a:pt x="0" y="0"/>
                </a:lnTo>
                <a:close/>
              </a:path>
            </a:pathLst>
          </a:custGeom>
          <a:solidFill>
            <a:srgbClr val="00B0F0"/>
          </a:solidFill>
          <a:ln>
            <a:noFill/>
          </a:ln>
        </p:spPr>
        <p:txBody>
          <a:bodyPr vert="horz" wrap="square" lIns="68571" tIns="34285" rIns="68571" bIns="34285" numCol="1" anchor="t" anchorCtr="0" compatLnSpc="1"/>
          <a:lstStyle/>
          <a:p>
            <a:endParaRPr lang="zh-CN" altLang="en-US"/>
          </a:p>
        </p:txBody>
      </p:sp>
      <p:sp>
        <p:nvSpPr>
          <p:cNvPr id="25" name="Freeform 12"/>
          <p:cNvSpPr/>
          <p:nvPr/>
        </p:nvSpPr>
        <p:spPr bwMode="auto">
          <a:xfrm>
            <a:off x="250958" y="1779662"/>
            <a:ext cx="1314128" cy="5625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lstStyle/>
          <a:p>
            <a:endParaRPr lang="zh-CN" altLang="en-US"/>
          </a:p>
        </p:txBody>
      </p:sp>
      <p:sp>
        <p:nvSpPr>
          <p:cNvPr id="26" name="文本框 131"/>
          <p:cNvSpPr txBox="1"/>
          <p:nvPr/>
        </p:nvSpPr>
        <p:spPr>
          <a:xfrm>
            <a:off x="662008" y="1791299"/>
            <a:ext cx="549741" cy="530792"/>
          </a:xfrm>
          <a:prstGeom prst="rect">
            <a:avLst/>
          </a:prstGeom>
          <a:noFill/>
        </p:spPr>
        <p:txBody>
          <a:bodyPr wrap="none" lIns="68571" tIns="34285" rIns="68571" bIns="34285" rtlCol="0">
            <a:spAutoFit/>
          </a:bodyPr>
          <a:lstStyle/>
          <a:p>
            <a:r>
              <a:rPr lang="en-US" altLang="zh-CN" sz="3000" dirty="0">
                <a:solidFill>
                  <a:srgbClr val="605E5E"/>
                </a:solidFill>
                <a:latin typeface="Impact" pitchFamily="34" charset="0"/>
                <a:cs typeface="Aharoni" pitchFamily="2" charset="-79"/>
              </a:rPr>
              <a:t>03</a:t>
            </a:r>
            <a:endParaRPr lang="zh-CN" altLang="en-US" sz="3000" dirty="0">
              <a:solidFill>
                <a:srgbClr val="605E5E"/>
              </a:solidFill>
              <a:latin typeface="Impact" pitchFamily="34" charset="0"/>
              <a:cs typeface="Aharoni" pitchFamily="2" charset="-79"/>
            </a:endParaRPr>
          </a:p>
        </p:txBody>
      </p:sp>
      <p:sp>
        <p:nvSpPr>
          <p:cNvPr id="27" name="文本框 132"/>
          <p:cNvSpPr txBox="1"/>
          <p:nvPr/>
        </p:nvSpPr>
        <p:spPr>
          <a:xfrm>
            <a:off x="1752565" y="1846191"/>
            <a:ext cx="6707867" cy="2562230"/>
          </a:xfrm>
          <a:prstGeom prst="rect">
            <a:avLst/>
          </a:prstGeom>
          <a:noFill/>
        </p:spPr>
        <p:txBody>
          <a:bodyPr wrap="square" lIns="68571" tIns="34285" rIns="68571" bIns="34285" rtlCol="0">
            <a:spAutoFit/>
          </a:bodyPr>
          <a:lstStyle/>
          <a:p>
            <a:pPr>
              <a:lnSpc>
                <a:spcPct val="150000"/>
              </a:lnSpc>
            </a:pPr>
            <a:r>
              <a:rPr lang="zh-CN" altLang="en-US" dirty="0">
                <a:solidFill>
                  <a:srgbClr val="605E5E"/>
                </a:solidFill>
                <a:latin typeface="+mn-ea"/>
                <a:cs typeface="Tahoma" pitchFamily="34" charset="0"/>
              </a:rPr>
              <a:t>对员工积极性的调动与激励：为发动全体员工一起做现场管理，除日常的教育强调外，分公司还非常注重</a:t>
            </a:r>
            <a:r>
              <a:rPr lang="zh-CN" altLang="en-US" b="1" dirty="0">
                <a:solidFill>
                  <a:srgbClr val="0070C0"/>
                </a:solidFill>
                <a:latin typeface="+mn-ea"/>
                <a:cs typeface="Tahoma" pitchFamily="34" charset="0"/>
              </a:rPr>
              <a:t>树立典型</a:t>
            </a:r>
            <a:r>
              <a:rPr lang="zh-CN" altLang="en-US" dirty="0">
                <a:solidFill>
                  <a:srgbClr val="605E5E"/>
                </a:solidFill>
                <a:latin typeface="+mn-ea"/>
                <a:cs typeface="Tahoma" pitchFamily="34" charset="0"/>
              </a:rPr>
              <a:t>。对部门经理或分公司经理在巡区时发现的、或是通过调看监控录像发现的，平时工作勤勤恳恳、一职多能意识强、能经常性主动的去做一些非自身职责之内现场管理工作的员工，大张旗鼓的予以宣扬、表彰，必要时视情节予以奖励。</a:t>
            </a:r>
          </a:p>
        </p:txBody>
      </p:sp>
      <p:sp>
        <p:nvSpPr>
          <p:cNvPr id="19" name="TextBox 4"/>
          <p:cNvSpPr txBox="1"/>
          <p:nvPr/>
        </p:nvSpPr>
        <p:spPr>
          <a:xfrm>
            <a:off x="576597" y="627535"/>
            <a:ext cx="4643559"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4.2 </a:t>
            </a:r>
            <a:r>
              <a:rPr lang="zh-CN" altLang="en-US" sz="2300" dirty="0">
                <a:solidFill>
                  <a:srgbClr val="5F5E5C"/>
                </a:solidFill>
                <a:latin typeface="+mn-ea"/>
              </a:rPr>
              <a:t>三大举措</a:t>
            </a:r>
            <a:endParaRPr lang="zh-CN" altLang="en-US" sz="2300" b="1" dirty="0">
              <a:solidFill>
                <a:srgbClr val="0070C0"/>
              </a:solidFill>
              <a:latin typeface="+mn-ea"/>
            </a:endParaRP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89</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grpSp>
        <p:nvGrpSpPr>
          <p:cNvPr id="11" name="组合 10"/>
          <p:cNvGrpSpPr/>
          <p:nvPr/>
        </p:nvGrpSpPr>
        <p:grpSpPr>
          <a:xfrm>
            <a:off x="5004048" y="699542"/>
            <a:ext cx="3960440" cy="432048"/>
            <a:chOff x="2855640" y="1772816"/>
            <a:chExt cx="4248472" cy="576064"/>
          </a:xfrm>
        </p:grpSpPr>
        <p:cxnSp>
          <p:nvCxnSpPr>
            <p:cNvPr id="12" name="直接连接符 11"/>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zh-CN" sz="2000" b="1" dirty="0">
                <a:latin typeface="+mn-ea"/>
              </a:rPr>
              <a:t>危险品管理</a:t>
            </a:r>
            <a:endParaRPr lang="zh-CN" altLang="en-US" sz="2000" b="1" dirty="0">
              <a:latin typeface="+mn-ea"/>
            </a:endParaRP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628281">
                  <a:extLst>
                    <a:ext uri="{9D8B030D-6E8A-4147-A177-3AD203B41FA5}">
                      <a16:colId xmlns:a16="http://schemas.microsoft.com/office/drawing/2014/main" val="20000"/>
                    </a:ext>
                  </a:extLst>
                </a:gridCol>
                <a:gridCol w="3196255">
                  <a:extLst>
                    <a:ext uri="{9D8B030D-6E8A-4147-A177-3AD203B41FA5}">
                      <a16:colId xmlns:a16="http://schemas.microsoft.com/office/drawing/2014/main" val="20001"/>
                    </a:ext>
                  </a:extLst>
                </a:gridCol>
              </a:tblGrid>
              <a:tr h="70323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chemeClr val="accent1">
                        <a:lumMod val="75000"/>
                      </a:schemeClr>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chemeClr val="accent1">
                        <a:lumMod val="75000"/>
                      </a:schemeClr>
                    </a:solidFill>
                  </a:tcPr>
                </a:tc>
                <a:extLst>
                  <a:ext uri="{0D108BD9-81ED-4DB2-BD59-A6C34878D82A}">
                    <a16:rowId xmlns:a16="http://schemas.microsoft.com/office/drawing/2014/main" val="10000"/>
                  </a:ext>
                </a:extLst>
              </a:tr>
              <a:tr h="2177083">
                <a:tc>
                  <a:txBody>
                    <a:bodyPr/>
                    <a:lstStyle/>
                    <a:p>
                      <a:pPr algn="just">
                        <a:spcAft>
                          <a:spcPts val="0"/>
                        </a:spcAft>
                      </a:pPr>
                      <a:endParaRPr lang="en-US" altLang="zh-CN" sz="1200" b="1" kern="100" dirty="0">
                        <a:latin typeface="+mn-ea"/>
                        <a:ea typeface="+mn-ea"/>
                      </a:endParaRPr>
                    </a:p>
                    <a:p>
                      <a:pPr algn="just">
                        <a:spcAft>
                          <a:spcPts val="0"/>
                        </a:spcAft>
                      </a:pPr>
                      <a:endParaRPr lang="en-US" altLang="zh-CN" sz="1200" b="1" kern="100" dirty="0">
                        <a:latin typeface="+mn-ea"/>
                        <a:ea typeface="+mn-ea"/>
                      </a:endParaRPr>
                    </a:p>
                    <a:p>
                      <a:pPr algn="just">
                        <a:spcAft>
                          <a:spcPts val="0"/>
                        </a:spcAft>
                      </a:pPr>
                      <a:endParaRPr lang="en-US" altLang="zh-CN" sz="1400" b="1" kern="100" dirty="0">
                        <a:latin typeface="+mn-ea"/>
                        <a:ea typeface="+mn-ea"/>
                      </a:endParaRPr>
                    </a:p>
                    <a:p>
                      <a:pPr algn="just">
                        <a:spcAft>
                          <a:spcPts val="0"/>
                        </a:spcAft>
                      </a:pPr>
                      <a:r>
                        <a:rPr lang="zh-CN" sz="1400" b="1" kern="100" dirty="0">
                          <a:latin typeface="+mn-ea"/>
                          <a:ea typeface="+mn-ea"/>
                        </a:rPr>
                        <a:t>公共区域易燃、易爆、剧毒、强腐蚀等危险品随意摆放和堆放，使用无领用等手续</a:t>
                      </a:r>
                    </a:p>
                  </a:txBody>
                  <a:tcPr marL="68580" marR="68580" marT="0" marB="0">
                    <a:solidFill>
                      <a:schemeClr val="tx2">
                        <a:lumMod val="20000"/>
                        <a:lumOff val="80000"/>
                      </a:schemeClr>
                    </a:solidFill>
                  </a:tcPr>
                </a:tc>
                <a:tc>
                  <a:txBody>
                    <a:bodyPr/>
                    <a:lstStyle/>
                    <a:p>
                      <a:pPr marL="342900" lvl="0" indent="-342900" algn="just" defTabSz="-635">
                        <a:spcAft>
                          <a:spcPts val="0"/>
                        </a:spcAft>
                        <a:buFont typeface="+mj-lt"/>
                        <a:buAutoNum type="arabicPeriod"/>
                        <a:tabLst>
                          <a:tab pos="228600" algn="l"/>
                        </a:tabLst>
                      </a:pPr>
                      <a:endParaRPr lang="en-US" altLang="zh-CN" sz="12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latin typeface="+mn-ea"/>
                          <a:ea typeface="+mn-ea"/>
                        </a:rPr>
                        <a:t>1</a:t>
                      </a:r>
                      <a:r>
                        <a:rPr lang="zh-CN" altLang="en-US" sz="1400" b="1" kern="100" dirty="0">
                          <a:latin typeface="+mn-ea"/>
                          <a:ea typeface="+mn-ea"/>
                        </a:rPr>
                        <a:t>、</a:t>
                      </a:r>
                      <a:r>
                        <a:rPr lang="zh-CN" sz="1400" b="1" kern="100" dirty="0">
                          <a:latin typeface="+mn-ea"/>
                          <a:ea typeface="+mn-ea"/>
                        </a:rPr>
                        <a:t>相互作用容易产生化学或物理反应</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latin typeface="+mn-ea"/>
                          <a:ea typeface="+mn-ea"/>
                        </a:rPr>
                        <a:t>     </a:t>
                      </a:r>
                      <a:r>
                        <a:rPr lang="zh-CN" sz="1400" b="1" kern="100" dirty="0">
                          <a:latin typeface="+mn-ea"/>
                          <a:ea typeface="+mn-ea"/>
                        </a:rPr>
                        <a:t>的危险品应隔离存放</a:t>
                      </a:r>
                    </a:p>
                    <a:p>
                      <a:pPr marL="342900" lvl="0" indent="-342900" algn="just" defTabSz="-635">
                        <a:spcAft>
                          <a:spcPts val="0"/>
                        </a:spcAft>
                        <a:buFont typeface="+mj-lt"/>
                        <a:buNone/>
                        <a:tabLst>
                          <a:tab pos="228600" algn="l"/>
                        </a:tabLst>
                      </a:pPr>
                      <a:r>
                        <a:rPr lang="en-US" altLang="zh-CN" sz="1400" b="1" kern="100" dirty="0">
                          <a:latin typeface="+mn-ea"/>
                          <a:ea typeface="+mn-ea"/>
                        </a:rPr>
                        <a:t>2</a:t>
                      </a:r>
                      <a:r>
                        <a:rPr lang="zh-CN" altLang="en-US" sz="1400" b="1" kern="100" dirty="0">
                          <a:latin typeface="+mn-ea"/>
                          <a:ea typeface="+mn-ea"/>
                        </a:rPr>
                        <a:t>、</a:t>
                      </a:r>
                      <a:r>
                        <a:rPr lang="zh-CN" sz="1400" b="1" kern="100" dirty="0">
                          <a:latin typeface="+mn-ea"/>
                          <a:ea typeface="+mn-ea"/>
                        </a:rPr>
                        <a:t>安全设施及管理流程严密到位</a:t>
                      </a:r>
                    </a:p>
                    <a:p>
                      <a:pPr marL="342900" lvl="0" indent="-342900" algn="just" defTabSz="-635">
                        <a:spcAft>
                          <a:spcPts val="0"/>
                        </a:spcAft>
                        <a:buFont typeface="+mj-lt"/>
                        <a:buNone/>
                        <a:tabLst>
                          <a:tab pos="228600" algn="l"/>
                        </a:tabLst>
                      </a:pPr>
                      <a:r>
                        <a:rPr lang="en-US" altLang="zh-CN" sz="1400" b="1" kern="100" dirty="0">
                          <a:latin typeface="+mn-ea"/>
                          <a:ea typeface="+mn-ea"/>
                        </a:rPr>
                        <a:t>3</a:t>
                      </a:r>
                      <a:r>
                        <a:rPr lang="zh-CN" altLang="en-US" sz="1400" b="1" kern="100" dirty="0">
                          <a:latin typeface="+mn-ea"/>
                          <a:ea typeface="+mn-ea"/>
                        </a:rPr>
                        <a:t>、</a:t>
                      </a:r>
                      <a:r>
                        <a:rPr lang="zh-CN" sz="1400" b="1" kern="100" dirty="0">
                          <a:latin typeface="+mn-ea"/>
                          <a:ea typeface="+mn-ea"/>
                        </a:rPr>
                        <a:t>对于危险品仓库每月度部门进行一</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latin typeface="+mn-ea"/>
                          <a:ea typeface="+mn-ea"/>
                        </a:rPr>
                        <a:t>     </a:t>
                      </a:r>
                      <a:r>
                        <a:rPr lang="zh-CN" sz="1400" b="1" kern="100" dirty="0">
                          <a:latin typeface="+mn-ea"/>
                          <a:ea typeface="+mn-ea"/>
                        </a:rPr>
                        <a:t>次安全检查</a:t>
                      </a:r>
                    </a:p>
                    <a:p>
                      <a:pPr marL="342900" lvl="0" indent="-342900" algn="just" defTabSz="-635">
                        <a:spcAft>
                          <a:spcPts val="0"/>
                        </a:spcAft>
                        <a:buFont typeface="+mj-lt"/>
                        <a:buNone/>
                        <a:tabLst>
                          <a:tab pos="228600" algn="l"/>
                        </a:tabLst>
                      </a:pPr>
                      <a:r>
                        <a:rPr lang="en-US" altLang="zh-CN" sz="1400" b="1" kern="100" dirty="0">
                          <a:latin typeface="+mn-ea"/>
                          <a:ea typeface="+mn-ea"/>
                        </a:rPr>
                        <a:t>4</a:t>
                      </a:r>
                      <a:r>
                        <a:rPr lang="zh-CN" altLang="en-US" sz="1400" b="1" kern="100" dirty="0">
                          <a:latin typeface="+mn-ea"/>
                          <a:ea typeface="+mn-ea"/>
                        </a:rPr>
                        <a:t>、</a:t>
                      </a:r>
                      <a:r>
                        <a:rPr lang="zh-CN" sz="1400" b="1" kern="100" dirty="0">
                          <a:latin typeface="+mn-ea"/>
                          <a:ea typeface="+mn-ea"/>
                        </a:rPr>
                        <a:t>主要的车场入口有禁止携带危险品</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latin typeface="+mn-ea"/>
                          <a:ea typeface="+mn-ea"/>
                        </a:rPr>
                        <a:t>      </a:t>
                      </a:r>
                      <a:r>
                        <a:rPr lang="zh-CN" sz="1400" b="1" kern="100" dirty="0">
                          <a:latin typeface="+mn-ea"/>
                          <a:ea typeface="+mn-ea"/>
                        </a:rPr>
                        <a:t>进行入的表识</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4" cstate="print"/>
          <a:srcRect/>
          <a:stretch>
            <a:fillRect/>
          </a:stretch>
        </p:blipFill>
        <p:spPr bwMode="auto">
          <a:xfrm>
            <a:off x="5652120" y="1851670"/>
            <a:ext cx="2887985" cy="2808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1000"/>
                                        <p:tgtEl>
                                          <p:spTgt spid="102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par>
                                <p:cTn id="11" presetID="8"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amond(in)">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576596" y="666674"/>
            <a:ext cx="4067411" cy="572464"/>
          </a:xfrm>
          <a:prstGeom prst="rect">
            <a:avLst/>
          </a:prstGeom>
          <a:noFill/>
        </p:spPr>
        <p:txBody>
          <a:bodyPr wrap="square" rtlCol="0">
            <a:spAutoFit/>
          </a:bodyPr>
          <a:lstStyle/>
          <a:p>
            <a:pPr>
              <a:lnSpc>
                <a:spcPct val="130000"/>
              </a:lnSpc>
            </a:pPr>
            <a:r>
              <a:rPr lang="en-US" altLang="zh-CN" sz="2400" dirty="0">
                <a:solidFill>
                  <a:schemeClr val="tx1">
                    <a:lumMod val="75000"/>
                    <a:lumOff val="25000"/>
                  </a:schemeClr>
                </a:solidFill>
                <a:latin typeface="+mn-ea"/>
              </a:rPr>
              <a:t>1.4 </a:t>
            </a:r>
            <a:r>
              <a:rPr lang="zh-CN" altLang="en-US" sz="2400" dirty="0">
                <a:solidFill>
                  <a:schemeClr val="tx1">
                    <a:lumMod val="75000"/>
                    <a:lumOff val="25000"/>
                  </a:schemeClr>
                </a:solidFill>
                <a:latin typeface="+mn-ea"/>
              </a:rPr>
              <a:t>现场管理的重要性</a:t>
            </a:r>
          </a:p>
        </p:txBody>
      </p:sp>
      <p:pic>
        <p:nvPicPr>
          <p:cNvPr id="7" name="Picture 2" descr="F:\360云盘\漂亮羽箭.png"/>
          <p:cNvPicPr>
            <a:picLocks noChangeAspect="1" noChangeArrowheads="1"/>
          </p:cNvPicPr>
          <p:nvPr/>
        </p:nvPicPr>
        <p:blipFill>
          <a:blip r:embed="rId3" cstate="screen"/>
          <a:srcRect/>
          <a:stretch>
            <a:fillRect/>
          </a:stretch>
        </p:blipFill>
        <p:spPr bwMode="auto">
          <a:xfrm>
            <a:off x="360023" y="850727"/>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979712" y="1923678"/>
            <a:ext cx="5760640" cy="1717393"/>
          </a:xfrm>
          <a:prstGeom prst="rect">
            <a:avLst/>
          </a:prstGeom>
        </p:spPr>
        <p:txBody>
          <a:bodyPr wrap="square">
            <a:spAutoFit/>
          </a:bodyPr>
          <a:lstStyle/>
          <a:p>
            <a:pPr>
              <a:lnSpc>
                <a:spcPct val="110000"/>
              </a:lnSpc>
            </a:pPr>
            <a:r>
              <a:rPr lang="zh-CN" altLang="en-US" sz="4800" b="1" dirty="0">
                <a:solidFill>
                  <a:srgbClr val="0070C0"/>
                </a:solidFill>
              </a:rPr>
              <a:t>先有“好”的现场，</a:t>
            </a:r>
            <a:endParaRPr lang="en-US" altLang="zh-CN" sz="4800" b="1" dirty="0">
              <a:solidFill>
                <a:srgbClr val="0070C0"/>
              </a:solidFill>
            </a:endParaRPr>
          </a:p>
          <a:p>
            <a:pPr>
              <a:lnSpc>
                <a:spcPct val="110000"/>
              </a:lnSpc>
            </a:pPr>
            <a:r>
              <a:rPr lang="zh-CN" altLang="en-US" sz="4800" b="1" dirty="0">
                <a:solidFill>
                  <a:srgbClr val="0070C0"/>
                </a:solidFill>
              </a:rPr>
              <a:t>后有满意的业主！ </a:t>
            </a:r>
          </a:p>
        </p:txBody>
      </p:sp>
      <p:sp>
        <p:nvSpPr>
          <p:cNvPr id="2" name="灯片编号占位符 1"/>
          <p:cNvSpPr>
            <a:spLocks noGrp="1"/>
          </p:cNvSpPr>
          <p:nvPr>
            <p:ph type="sldNum" sz="quarter" idx="4"/>
          </p:nvPr>
        </p:nvSpPr>
        <p:spPr/>
        <p:txBody>
          <a:bodyPr/>
          <a:lstStyle/>
          <a:p>
            <a:fld id="{697BB849-869D-4E57-A588-78AE02A7E5FB}" type="slidenum">
              <a:rPr lang="en-US" altLang="zh-CN" smtClean="0"/>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90</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zh-CN" sz="2000" b="1" kern="100" dirty="0">
                <a:solidFill>
                  <a:srgbClr val="000000"/>
                </a:solidFill>
                <a:latin typeface="+mn-ea"/>
              </a:rPr>
              <a:t>消杀管理</a:t>
            </a:r>
            <a:endParaRPr lang="zh-CN" altLang="zh-CN" sz="2000" b="1" kern="100" dirty="0">
              <a:latin typeface="+mn-ea"/>
            </a:endParaRP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628281">
                  <a:extLst>
                    <a:ext uri="{9D8B030D-6E8A-4147-A177-3AD203B41FA5}">
                      <a16:colId xmlns:a16="http://schemas.microsoft.com/office/drawing/2014/main" val="20000"/>
                    </a:ext>
                  </a:extLst>
                </a:gridCol>
                <a:gridCol w="3196255">
                  <a:extLst>
                    <a:ext uri="{9D8B030D-6E8A-4147-A177-3AD203B41FA5}">
                      <a16:colId xmlns:a16="http://schemas.microsoft.com/office/drawing/2014/main" val="20001"/>
                    </a:ext>
                  </a:extLst>
                </a:gridCol>
              </a:tblGrid>
              <a:tr h="70323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chemeClr val="accent1">
                        <a:lumMod val="75000"/>
                      </a:schemeClr>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chemeClr val="accent1">
                        <a:lumMod val="75000"/>
                      </a:schemeClr>
                    </a:solidFill>
                  </a:tcPr>
                </a:tc>
                <a:extLst>
                  <a:ext uri="{0D108BD9-81ED-4DB2-BD59-A6C34878D82A}">
                    <a16:rowId xmlns:a16="http://schemas.microsoft.com/office/drawing/2014/main" val="10000"/>
                  </a:ext>
                </a:extLst>
              </a:tr>
              <a:tr h="2177083">
                <a:tc>
                  <a:txBody>
                    <a:bodyPr/>
                    <a:lstStyle/>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r>
                        <a:rPr lang="zh-CN" altLang="zh-CN" sz="1400" b="1" kern="100" dirty="0">
                          <a:solidFill>
                            <a:schemeClr val="dk1"/>
                          </a:solidFill>
                          <a:latin typeface="+mn-ea"/>
                          <a:ea typeface="+mn-ea"/>
                          <a:cs typeface="+mn-cs"/>
                        </a:rPr>
                        <a:t>投放与喷施消杀药</a:t>
                      </a: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r>
                        <a:rPr lang="zh-CN" altLang="zh-CN" sz="1400" b="1" kern="100" dirty="0">
                          <a:solidFill>
                            <a:schemeClr val="dk1"/>
                          </a:solidFill>
                          <a:latin typeface="+mn-ea"/>
                          <a:ea typeface="+mn-ea"/>
                          <a:cs typeface="+mn-cs"/>
                        </a:rPr>
                        <a:t>品的场所未设置警</a:t>
                      </a: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r>
                        <a:rPr lang="zh-CN" altLang="zh-CN" sz="1400" b="1" kern="100" dirty="0">
                          <a:solidFill>
                            <a:schemeClr val="dk1"/>
                          </a:solidFill>
                          <a:latin typeface="+mn-ea"/>
                          <a:ea typeface="+mn-ea"/>
                          <a:cs typeface="+mn-cs"/>
                        </a:rPr>
                        <a:t>示牌，使用国家或</a:t>
                      </a: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r>
                        <a:rPr lang="zh-CN" altLang="zh-CN" sz="1400" b="1" kern="100" dirty="0">
                          <a:solidFill>
                            <a:schemeClr val="dk1"/>
                          </a:solidFill>
                          <a:latin typeface="+mn-ea"/>
                          <a:ea typeface="+mn-ea"/>
                          <a:cs typeface="+mn-cs"/>
                        </a:rPr>
                        <a:t>地方禁止的药品</a:t>
                      </a:r>
                    </a:p>
                  </a:txBody>
                  <a:tcPr marL="68580" marR="68580" marT="0" marB="0">
                    <a:solidFill>
                      <a:schemeClr val="tx2">
                        <a:lumMod val="20000"/>
                        <a:lumOff val="80000"/>
                      </a:schemeClr>
                    </a:solidFill>
                  </a:tcPr>
                </a:tc>
                <a:tc>
                  <a:txBody>
                    <a:bodyPr/>
                    <a:lstStyle/>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r>
                        <a:rPr lang="en-US" altLang="zh-CN" sz="1400" b="1" kern="100" dirty="0">
                          <a:solidFill>
                            <a:schemeClr val="dk1"/>
                          </a:solidFill>
                          <a:latin typeface="+mn-ea"/>
                          <a:ea typeface="+mn-ea"/>
                          <a:cs typeface="+mn-cs"/>
                        </a:rPr>
                        <a:t>1</a:t>
                      </a:r>
                      <a:r>
                        <a:rPr lang="zh-CN" altLang="en-US" sz="1400" b="1" kern="100" dirty="0">
                          <a:solidFill>
                            <a:schemeClr val="dk1"/>
                          </a:solidFill>
                          <a:latin typeface="+mn-ea"/>
                          <a:ea typeface="+mn-ea"/>
                          <a:cs typeface="+mn-cs"/>
                        </a:rPr>
                        <a:t>、</a:t>
                      </a:r>
                      <a:r>
                        <a:rPr lang="zh-CN" altLang="zh-CN" sz="1400" b="1" kern="100" dirty="0">
                          <a:solidFill>
                            <a:schemeClr val="dk1"/>
                          </a:solidFill>
                          <a:latin typeface="+mn-ea"/>
                          <a:ea typeface="+mn-ea"/>
                          <a:cs typeface="+mn-cs"/>
                        </a:rPr>
                        <a:t>消杀作业前提前出通知，消杀现场</a:t>
                      </a: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r>
                        <a:rPr lang="en-US" altLang="zh-CN" sz="1400" b="1" kern="100" dirty="0">
                          <a:solidFill>
                            <a:schemeClr val="dk1"/>
                          </a:solidFill>
                          <a:latin typeface="+mn-ea"/>
                          <a:ea typeface="+mn-ea"/>
                          <a:cs typeface="+mn-cs"/>
                        </a:rPr>
                        <a:t>      </a:t>
                      </a:r>
                      <a:r>
                        <a:rPr lang="zh-CN" altLang="zh-CN" sz="1400" b="1" kern="100" dirty="0">
                          <a:solidFill>
                            <a:schemeClr val="dk1"/>
                          </a:solidFill>
                          <a:latin typeface="+mn-ea"/>
                          <a:ea typeface="+mn-ea"/>
                          <a:cs typeface="+mn-cs"/>
                        </a:rPr>
                        <a:t>摆放醒目的作业标识牌</a:t>
                      </a:r>
                    </a:p>
                    <a:p>
                      <a:pPr marL="342900" lvl="0" indent="-342900" algn="just" defTabSz="914400" rtl="0" eaLnBrk="1" latinLnBrk="0" hangingPunct="1">
                        <a:spcAft>
                          <a:spcPts val="0"/>
                        </a:spcAft>
                        <a:buFont typeface="+mj-lt"/>
                        <a:buNone/>
                        <a:tabLst>
                          <a:tab pos="228600" algn="l"/>
                        </a:tabLst>
                      </a:pPr>
                      <a:r>
                        <a:rPr lang="en-US" altLang="zh-CN" sz="1400" b="1" kern="100" dirty="0">
                          <a:solidFill>
                            <a:schemeClr val="dk1"/>
                          </a:solidFill>
                          <a:latin typeface="+mn-ea"/>
                          <a:ea typeface="+mn-ea"/>
                          <a:cs typeface="+mn-cs"/>
                        </a:rPr>
                        <a:t>2</a:t>
                      </a:r>
                      <a:r>
                        <a:rPr lang="zh-CN" altLang="en-US" sz="1400" b="1" kern="100" dirty="0">
                          <a:solidFill>
                            <a:schemeClr val="dk1"/>
                          </a:solidFill>
                          <a:latin typeface="+mn-ea"/>
                          <a:ea typeface="+mn-ea"/>
                          <a:cs typeface="+mn-cs"/>
                        </a:rPr>
                        <a:t>、</a:t>
                      </a:r>
                      <a:r>
                        <a:rPr lang="zh-CN" altLang="zh-CN" sz="1400" b="1" kern="100" dirty="0">
                          <a:solidFill>
                            <a:schemeClr val="dk1"/>
                          </a:solidFill>
                          <a:latin typeface="+mn-ea"/>
                          <a:ea typeface="+mn-ea"/>
                          <a:cs typeface="+mn-cs"/>
                        </a:rPr>
                        <a:t>不使用国家或地方禁止使用的药品</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16" name="组合 15"/>
          <p:cNvGrpSpPr/>
          <p:nvPr/>
        </p:nvGrpSpPr>
        <p:grpSpPr>
          <a:xfrm>
            <a:off x="5004048" y="699542"/>
            <a:ext cx="3960440"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4" name="图片 3"/>
          <p:cNvPicPr/>
          <p:nvPr/>
        </p:nvPicPr>
        <p:blipFill rotWithShape="1">
          <a:blip r:embed="rId4">
            <a:extLst>
              <a:ext uri="{28A0092B-C50C-407E-A947-70E740481C1C}">
                <a14:useLocalDpi xmlns:a14="http://schemas.microsoft.com/office/drawing/2010/main" val="0"/>
              </a:ext>
            </a:extLst>
          </a:blip>
          <a:srcRect l="3670" r="10449"/>
          <a:stretch>
            <a:fillRect/>
          </a:stretch>
        </p:blipFill>
        <p:spPr>
          <a:xfrm>
            <a:off x="5602534" y="1825322"/>
            <a:ext cx="2952000" cy="28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4"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91</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en-US" sz="2000" b="1" kern="100" dirty="0">
                <a:latin typeface="+mn-ea"/>
                <a:cs typeface="Times New Roman" pitchFamily="18" charset="0"/>
              </a:rPr>
              <a:t>装修管理</a:t>
            </a:r>
            <a:endParaRPr lang="zh-CN" altLang="zh-CN" sz="20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628281">
                  <a:extLst>
                    <a:ext uri="{9D8B030D-6E8A-4147-A177-3AD203B41FA5}">
                      <a16:colId xmlns:a16="http://schemas.microsoft.com/office/drawing/2014/main" val="20000"/>
                    </a:ext>
                  </a:extLst>
                </a:gridCol>
                <a:gridCol w="3196255">
                  <a:extLst>
                    <a:ext uri="{9D8B030D-6E8A-4147-A177-3AD203B41FA5}">
                      <a16:colId xmlns:a16="http://schemas.microsoft.com/office/drawing/2014/main" val="20001"/>
                    </a:ext>
                  </a:extLst>
                </a:gridCol>
              </a:tblGrid>
              <a:tr h="70323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chemeClr val="accent1">
                        <a:lumMod val="75000"/>
                      </a:schemeClr>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chemeClr val="accent1">
                        <a:lumMod val="75000"/>
                      </a:schemeClr>
                    </a:solidFill>
                  </a:tcPr>
                </a:tc>
                <a:extLst>
                  <a:ext uri="{0D108BD9-81ED-4DB2-BD59-A6C34878D82A}">
                    <a16:rowId xmlns:a16="http://schemas.microsoft.com/office/drawing/2014/main" val="10000"/>
                  </a:ext>
                </a:extLst>
              </a:tr>
              <a:tr h="2177083">
                <a:tc>
                  <a:txBody>
                    <a:bodyPr/>
                    <a:lstStyle/>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latin typeface="+mn-ea"/>
                          <a:ea typeface="+mn-ea"/>
                        </a:rPr>
                        <a:t>装修施工人员随意出入小区，</a:t>
                      </a:r>
                      <a:r>
                        <a:rPr lang="zh-CN" altLang="zh-CN" sz="1400" b="1" kern="100" dirty="0">
                          <a:solidFill>
                            <a:srgbClr val="000000"/>
                          </a:solidFill>
                          <a:latin typeface="+mn-ea"/>
                          <a:ea typeface="+mn-ea"/>
                        </a:rPr>
                        <a:t>装修现场无消防设施，现场随意违章</a:t>
                      </a:r>
                      <a:endParaRPr lang="zh-CN" altLang="zh-CN" sz="1400" b="1" kern="100" dirty="0">
                        <a:latin typeface="+mn-ea"/>
                        <a:ea typeface="+mn-ea"/>
                      </a:endParaRPr>
                    </a:p>
                  </a:txBody>
                  <a:tcPr marL="68580" marR="68580" marT="0" marB="0">
                    <a:solidFill>
                      <a:schemeClr val="tx2">
                        <a:lumMod val="20000"/>
                        <a:lumOff val="80000"/>
                      </a:schemeClr>
                    </a:solidFill>
                  </a:tcPr>
                </a:tc>
                <a:tc>
                  <a:txBody>
                    <a:bodyPr/>
                    <a:lstStyle/>
                    <a:p>
                      <a:pPr marL="342900" lvl="0" indent="-342900" algn="just" defTabSz="914400" rtl="0" eaLnBrk="1" latinLnBrk="0" hangingPunct="1">
                        <a:spcAft>
                          <a:spcPts val="0"/>
                        </a:spcAft>
                        <a:buFont typeface="+mj-lt"/>
                        <a:buNone/>
                        <a:tabLst>
                          <a:tab pos="228600" algn="l"/>
                        </a:tabLst>
                      </a:pPr>
                      <a:endParaRPr lang="en-US" altLang="zh-CN" sz="1400" b="1" kern="100" dirty="0">
                        <a:solidFill>
                          <a:schemeClr val="dk1"/>
                        </a:solidFill>
                        <a:latin typeface="+mn-ea"/>
                        <a:ea typeface="+mn-ea"/>
                        <a:cs typeface="+mn-cs"/>
                      </a:endParaRPr>
                    </a:p>
                    <a:p>
                      <a:pPr marL="342900" lvl="0" indent="-342900" algn="just" defTabSz="-635">
                        <a:spcAft>
                          <a:spcPts val="0"/>
                        </a:spcAft>
                        <a:buFont typeface="+mj-lt"/>
                        <a:buNone/>
                        <a:tabLst>
                          <a:tab pos="228600" algn="l"/>
                        </a:tabLst>
                      </a:pPr>
                      <a:r>
                        <a:rPr lang="en-US" altLang="zh-CN" sz="1400" b="1" kern="100" dirty="0">
                          <a:latin typeface="+mn-ea"/>
                          <a:ea typeface="+mn-ea"/>
                        </a:rPr>
                        <a:t>1</a:t>
                      </a:r>
                      <a:r>
                        <a:rPr lang="zh-CN" altLang="en-US" sz="1400" b="1" kern="100" dirty="0">
                          <a:latin typeface="+mn-ea"/>
                          <a:ea typeface="+mn-ea"/>
                        </a:rPr>
                        <a:t>、</a:t>
                      </a:r>
                      <a:r>
                        <a:rPr lang="zh-CN" altLang="zh-CN" sz="1400" b="1" kern="100" dirty="0">
                          <a:latin typeface="+mn-ea"/>
                          <a:ea typeface="+mn-ea"/>
                        </a:rPr>
                        <a:t>装修人员出入小区实行办证管</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zh-CN" altLang="zh-CN" sz="1400" b="1" kern="100" dirty="0">
                          <a:latin typeface="+mn-ea"/>
                          <a:ea typeface="+mn-ea"/>
                        </a:rPr>
                        <a:t>理，严格查验证件是否有效，装</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zh-CN" altLang="zh-CN" sz="1400" b="1" kern="100" dirty="0">
                          <a:latin typeface="+mn-ea"/>
                          <a:ea typeface="+mn-ea"/>
                        </a:rPr>
                        <a:t>修完工后及时收回临时出入证</a:t>
                      </a:r>
                    </a:p>
                    <a:p>
                      <a:pPr algn="just">
                        <a:spcAft>
                          <a:spcPts val="0"/>
                        </a:spcAft>
                      </a:pPr>
                      <a:r>
                        <a:rPr lang="en-US" altLang="zh-CN" sz="1400" b="1" kern="100" dirty="0">
                          <a:latin typeface="+mn-ea"/>
                          <a:ea typeface="+mn-ea"/>
                        </a:rPr>
                        <a:t>2</a:t>
                      </a:r>
                      <a:r>
                        <a:rPr lang="zh-CN" altLang="zh-CN" sz="1400" b="1" kern="100" dirty="0">
                          <a:latin typeface="+mn-ea"/>
                          <a:ea typeface="+mn-ea"/>
                        </a:rPr>
                        <a:t>、装修现场严格按照规定，配备灭火器材，</a:t>
                      </a:r>
                      <a:r>
                        <a:rPr lang="zh-CN" altLang="zh-CN" sz="1400" b="1" kern="100" dirty="0">
                          <a:solidFill>
                            <a:srgbClr val="000000"/>
                          </a:solidFill>
                          <a:latin typeface="+mn-ea"/>
                          <a:ea typeface="+mn-ea"/>
                        </a:rPr>
                        <a:t>进入施工现场需征得同意</a:t>
                      </a:r>
                      <a:endParaRPr lang="en-US" altLang="zh-CN" sz="1400" b="1" kern="100" dirty="0">
                        <a:solidFill>
                          <a:srgbClr val="000000"/>
                        </a:solidFill>
                        <a:latin typeface="+mn-ea"/>
                        <a:ea typeface="+mn-ea"/>
                      </a:endParaRPr>
                    </a:p>
                    <a:p>
                      <a:pPr algn="just">
                        <a:spcAft>
                          <a:spcPts val="0"/>
                        </a:spcAft>
                      </a:pPr>
                      <a:r>
                        <a:rPr lang="en-US" altLang="zh-CN" sz="1400" b="1" kern="1200" dirty="0">
                          <a:solidFill>
                            <a:schemeClr val="dk1"/>
                          </a:solidFill>
                          <a:latin typeface="+mn-ea"/>
                          <a:ea typeface="+mn-ea"/>
                          <a:cs typeface="+mn-cs"/>
                        </a:rPr>
                        <a:t>3</a:t>
                      </a:r>
                      <a:r>
                        <a:rPr lang="zh-CN" altLang="zh-CN" sz="1400" b="1" kern="1200" dirty="0">
                          <a:solidFill>
                            <a:schemeClr val="dk1"/>
                          </a:solidFill>
                          <a:latin typeface="+mn-ea"/>
                          <a:ea typeface="+mn-ea"/>
                          <a:cs typeface="+mn-cs"/>
                        </a:rPr>
                        <a:t>、对于现场违章行为及时制止并向主管部门上报</a:t>
                      </a:r>
                      <a:endParaRPr lang="zh-CN" alt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15"/>
          <p:cNvGrpSpPr/>
          <p:nvPr/>
        </p:nvGrpSpPr>
        <p:grpSpPr>
          <a:xfrm>
            <a:off x="5004048" y="699542"/>
            <a:ext cx="3960440"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8483" name="Picture 3"/>
          <p:cNvPicPr>
            <a:picLocks noChangeAspect="1" noChangeArrowheads="1"/>
          </p:cNvPicPr>
          <p:nvPr/>
        </p:nvPicPr>
        <p:blipFill>
          <a:blip r:embed="rId4" cstate="print"/>
          <a:srcRect/>
          <a:stretch>
            <a:fillRect/>
          </a:stretch>
        </p:blipFill>
        <p:spPr bwMode="auto">
          <a:xfrm>
            <a:off x="5580113" y="1851670"/>
            <a:ext cx="2952328" cy="28403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nodeType="withEffect">
                                  <p:stCondLst>
                                    <p:cond delay="0"/>
                                  </p:stCondLst>
                                  <p:childTnLst>
                                    <p:set>
                                      <p:cBhvr>
                                        <p:cTn id="12" dur="1" fill="hold">
                                          <p:stCondLst>
                                            <p:cond delay="0"/>
                                          </p:stCondLst>
                                        </p:cTn>
                                        <p:tgtEl>
                                          <p:spTgt spid="148483"/>
                                        </p:tgtEl>
                                        <p:attrNameLst>
                                          <p:attrName>style.visibility</p:attrName>
                                        </p:attrNameLst>
                                      </p:cBhvr>
                                      <p:to>
                                        <p:strVal val="visible"/>
                                      </p:to>
                                    </p:set>
                                    <p:animEffect transition="in" filter="diamond(in)">
                                      <p:cBhvr>
                                        <p:cTn id="13" dur="1000"/>
                                        <p:tgtEl>
                                          <p:spTgt spid="148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92</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en-US" sz="2000" b="1" kern="100" dirty="0">
                <a:latin typeface="+mn-ea"/>
                <a:cs typeface="Times New Roman" pitchFamily="18" charset="0"/>
              </a:rPr>
              <a:t>泳池管理</a:t>
            </a:r>
            <a:endParaRPr lang="zh-CN" altLang="zh-CN" sz="20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2"/>
          <a:ext cx="4824536" cy="2980928"/>
        </p:xfrm>
        <a:graphic>
          <a:graphicData uri="http://schemas.openxmlformats.org/drawingml/2006/table">
            <a:tbl>
              <a:tblPr>
                <a:tableStyleId>{3C2FFA5D-87B4-456A-9821-1D502468CF0F}</a:tableStyleId>
              </a:tblPr>
              <a:tblGrid>
                <a:gridCol w="1628281">
                  <a:extLst>
                    <a:ext uri="{9D8B030D-6E8A-4147-A177-3AD203B41FA5}">
                      <a16:colId xmlns:a16="http://schemas.microsoft.com/office/drawing/2014/main" val="20000"/>
                    </a:ext>
                  </a:extLst>
                </a:gridCol>
                <a:gridCol w="3196255">
                  <a:extLst>
                    <a:ext uri="{9D8B030D-6E8A-4147-A177-3AD203B41FA5}">
                      <a16:colId xmlns:a16="http://schemas.microsoft.com/office/drawing/2014/main" val="20001"/>
                    </a:ext>
                  </a:extLst>
                </a:gridCol>
              </a:tblGrid>
              <a:tr h="576064">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576064">
                <a:tc>
                  <a:txBody>
                    <a:bodyPr/>
                    <a:lstStyle/>
                    <a:p>
                      <a:pPr algn="just">
                        <a:spcAft>
                          <a:spcPts val="0"/>
                        </a:spcAft>
                      </a:pPr>
                      <a:endParaRPr lang="en-US" altLang="zh-CN" sz="1200" b="1" kern="100" dirty="0">
                        <a:solidFill>
                          <a:srgbClr val="000000"/>
                        </a:solidFill>
                        <a:latin typeface="+mn-ea"/>
                        <a:ea typeface="+mn-ea"/>
                      </a:endParaRPr>
                    </a:p>
                    <a:p>
                      <a:pPr algn="just">
                        <a:spcAft>
                          <a:spcPts val="0"/>
                        </a:spcAft>
                      </a:pPr>
                      <a:r>
                        <a:rPr lang="zh-CN" sz="1200" b="1" kern="100" dirty="0">
                          <a:solidFill>
                            <a:srgbClr val="000000"/>
                          </a:solidFill>
                          <a:latin typeface="+mn-ea"/>
                          <a:ea typeface="+mn-ea"/>
                        </a:rPr>
                        <a:t>游泳池设备设施存在安全隐患</a:t>
                      </a:r>
                      <a:endParaRPr lang="zh-CN" sz="12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endParaRPr lang="en-US" altLang="zh-CN" sz="1200" b="1" kern="100" dirty="0">
                        <a:solidFill>
                          <a:srgbClr val="000000"/>
                        </a:solidFill>
                        <a:latin typeface="+mn-ea"/>
                        <a:ea typeface="+mn-ea"/>
                      </a:endParaRPr>
                    </a:p>
                    <a:p>
                      <a:pPr algn="just">
                        <a:spcAft>
                          <a:spcPts val="0"/>
                        </a:spcAft>
                      </a:pPr>
                      <a:r>
                        <a:rPr lang="zh-CN" sz="1200" b="1" kern="100" dirty="0">
                          <a:solidFill>
                            <a:srgbClr val="000000"/>
                          </a:solidFill>
                          <a:latin typeface="+mn-ea"/>
                          <a:ea typeface="+mn-ea"/>
                        </a:rPr>
                        <a:t>定期对设施设备进行检查，加强日常巡查</a:t>
                      </a:r>
                      <a:endParaRPr lang="zh-CN" sz="12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703237">
                <a:tc>
                  <a:txBody>
                    <a:bodyPr/>
                    <a:lstStyle/>
                    <a:p>
                      <a:pPr algn="just">
                        <a:spcAft>
                          <a:spcPts val="0"/>
                        </a:spcAft>
                      </a:pPr>
                      <a:endParaRPr lang="en-US" altLang="zh-CN" sz="1200" b="1" kern="100" dirty="0">
                        <a:solidFill>
                          <a:srgbClr val="000000"/>
                        </a:solidFill>
                        <a:latin typeface="+mn-ea"/>
                        <a:ea typeface="+mn-ea"/>
                      </a:endParaRPr>
                    </a:p>
                    <a:p>
                      <a:pPr algn="just">
                        <a:spcAft>
                          <a:spcPts val="0"/>
                        </a:spcAft>
                      </a:pPr>
                      <a:r>
                        <a:rPr lang="zh-CN" sz="1200" b="1" kern="100" dirty="0">
                          <a:solidFill>
                            <a:srgbClr val="000000"/>
                          </a:solidFill>
                          <a:latin typeface="+mn-ea"/>
                          <a:ea typeface="+mn-ea"/>
                        </a:rPr>
                        <a:t>人员进入无管理要求，特殊群体（老人、小孩）无针对性的管理措施，泳池未按规范配置设施</a:t>
                      </a:r>
                      <a:endParaRPr lang="zh-CN" sz="12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endParaRPr lang="en-US" sz="1200" b="1" kern="100" dirty="0">
                        <a:solidFill>
                          <a:srgbClr val="000000"/>
                        </a:solidFill>
                        <a:latin typeface="+mn-ea"/>
                        <a:ea typeface="+mn-ea"/>
                      </a:endParaRPr>
                    </a:p>
                    <a:p>
                      <a:pPr algn="just">
                        <a:spcAft>
                          <a:spcPts val="0"/>
                        </a:spcAft>
                      </a:pPr>
                      <a:r>
                        <a:rPr lang="en-US" sz="1200" b="1" kern="100" dirty="0">
                          <a:solidFill>
                            <a:srgbClr val="000000"/>
                          </a:solidFill>
                          <a:latin typeface="+mn-ea"/>
                          <a:ea typeface="+mn-ea"/>
                        </a:rPr>
                        <a:t>1</a:t>
                      </a:r>
                      <a:r>
                        <a:rPr lang="zh-CN" sz="1200" b="1" kern="100" dirty="0">
                          <a:solidFill>
                            <a:srgbClr val="000000"/>
                          </a:solidFill>
                          <a:latin typeface="+mn-ea"/>
                          <a:ea typeface="+mn-ea"/>
                        </a:rPr>
                        <a:t>、各项目结合实际情况要求健康证的办理</a:t>
                      </a:r>
                      <a:endParaRPr lang="zh-CN" sz="1200" b="1" kern="100" dirty="0">
                        <a:latin typeface="+mn-ea"/>
                        <a:ea typeface="+mn-ea"/>
                      </a:endParaRPr>
                    </a:p>
                    <a:p>
                      <a:pPr algn="just">
                        <a:spcAft>
                          <a:spcPts val="0"/>
                        </a:spcAft>
                      </a:pPr>
                      <a:r>
                        <a:rPr lang="en-US" sz="1200" b="1" kern="100" dirty="0">
                          <a:solidFill>
                            <a:srgbClr val="000000"/>
                          </a:solidFill>
                          <a:latin typeface="+mn-ea"/>
                          <a:ea typeface="+mn-ea"/>
                        </a:rPr>
                        <a:t>2</a:t>
                      </a:r>
                      <a:r>
                        <a:rPr lang="zh-CN" sz="1200" b="1" kern="100" dirty="0">
                          <a:solidFill>
                            <a:srgbClr val="000000"/>
                          </a:solidFill>
                          <a:latin typeface="+mn-ea"/>
                          <a:ea typeface="+mn-ea"/>
                        </a:rPr>
                        <a:t>、泳池按照相关法规的标准和要求设置浸脚池、喷淋设施等卫生设备</a:t>
                      </a:r>
                      <a:endParaRPr lang="zh-CN" sz="12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r h="703237">
                <a:tc>
                  <a:txBody>
                    <a:bodyPr/>
                    <a:lstStyle/>
                    <a:p>
                      <a:pPr algn="just">
                        <a:spcAft>
                          <a:spcPts val="0"/>
                        </a:spcAft>
                      </a:pPr>
                      <a:endParaRPr lang="en-US" altLang="zh-CN" sz="1200" b="1" kern="100" dirty="0">
                        <a:solidFill>
                          <a:srgbClr val="000000"/>
                        </a:solidFill>
                        <a:latin typeface="+mn-ea"/>
                        <a:ea typeface="+mn-ea"/>
                      </a:endParaRPr>
                    </a:p>
                    <a:p>
                      <a:pPr algn="just">
                        <a:spcAft>
                          <a:spcPts val="0"/>
                        </a:spcAft>
                      </a:pPr>
                      <a:r>
                        <a:rPr lang="zh-CN" sz="1200" b="1" kern="100" dirty="0">
                          <a:solidFill>
                            <a:srgbClr val="000000"/>
                          </a:solidFill>
                          <a:latin typeface="+mn-ea"/>
                          <a:ea typeface="+mn-ea"/>
                        </a:rPr>
                        <a:t>泳池周边视界存在影响救生员视线及监控镜头的绿化、设施等</a:t>
                      </a:r>
                      <a:endParaRPr lang="zh-CN" sz="12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r>
                        <a:rPr lang="zh-CN" sz="1200" b="1" kern="100" dirty="0">
                          <a:solidFill>
                            <a:srgbClr val="000000"/>
                          </a:solidFill>
                          <a:latin typeface="+mn-ea"/>
                          <a:ea typeface="+mn-ea"/>
                        </a:rPr>
                        <a:t>在不影响整体景观的前提下对现场存在影响视线的高大绿化等进行疏枝等处理，设计泳池时尽量规避设计缺陷造成现场监控盲点、死角的存在</a:t>
                      </a:r>
                      <a:endParaRPr lang="zh-CN" sz="12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3"/>
                  </a:ext>
                </a:extLst>
              </a:tr>
            </a:tbl>
          </a:graphicData>
        </a:graphic>
      </p:graphicFrame>
      <p:grpSp>
        <p:nvGrpSpPr>
          <p:cNvPr id="3" name="组合 15"/>
          <p:cNvGrpSpPr/>
          <p:nvPr/>
        </p:nvGrpSpPr>
        <p:grpSpPr>
          <a:xfrm>
            <a:off x="5004048" y="699542"/>
            <a:ext cx="3960440"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9506" name="Picture 2" descr="http://www.hq.xinhuanet.com/travel/2014-05/22/1110813415_14007430194071n.jpg"/>
          <p:cNvPicPr>
            <a:picLocks noChangeAspect="1" noChangeArrowheads="1"/>
          </p:cNvPicPr>
          <p:nvPr/>
        </p:nvPicPr>
        <p:blipFill>
          <a:blip r:embed="rId4" cstate="print"/>
          <a:srcRect/>
          <a:stretch>
            <a:fillRect/>
          </a:stretch>
        </p:blipFill>
        <p:spPr bwMode="auto">
          <a:xfrm>
            <a:off x="5652120" y="1851670"/>
            <a:ext cx="2857500" cy="2769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nodeType="withEffect">
                                  <p:stCondLst>
                                    <p:cond delay="0"/>
                                  </p:stCondLst>
                                  <p:childTnLst>
                                    <p:set>
                                      <p:cBhvr>
                                        <p:cTn id="12" dur="1" fill="hold">
                                          <p:stCondLst>
                                            <p:cond delay="0"/>
                                          </p:stCondLst>
                                        </p:cTn>
                                        <p:tgtEl>
                                          <p:spTgt spid="149506"/>
                                        </p:tgtEl>
                                        <p:attrNameLst>
                                          <p:attrName>style.visibility</p:attrName>
                                        </p:attrNameLst>
                                      </p:cBhvr>
                                      <p:to>
                                        <p:strVal val="visible"/>
                                      </p:to>
                                    </p:set>
                                    <p:animEffect transition="in" filter="diamond(in)">
                                      <p:cBhvr>
                                        <p:cTn id="13" dur="10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93</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en-US" sz="2000" b="1" kern="100" dirty="0">
                <a:latin typeface="+mn-ea"/>
                <a:cs typeface="Times New Roman" pitchFamily="18" charset="0"/>
              </a:rPr>
              <a:t>泳池管理</a:t>
            </a:r>
            <a:endParaRPr lang="zh-CN" altLang="zh-CN" sz="20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628281">
                  <a:extLst>
                    <a:ext uri="{9D8B030D-6E8A-4147-A177-3AD203B41FA5}">
                      <a16:colId xmlns:a16="http://schemas.microsoft.com/office/drawing/2014/main" val="20000"/>
                    </a:ext>
                  </a:extLst>
                </a:gridCol>
                <a:gridCol w="3196255">
                  <a:extLst>
                    <a:ext uri="{9D8B030D-6E8A-4147-A177-3AD203B41FA5}">
                      <a16:colId xmlns:a16="http://schemas.microsoft.com/office/drawing/2014/main" val="20001"/>
                    </a:ext>
                  </a:extLst>
                </a:gridCol>
              </a:tblGrid>
              <a:tr h="802916">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802916">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chemeClr val="dk1"/>
                          </a:solidFill>
                          <a:latin typeface="+mn-ea"/>
                          <a:ea typeface="+mn-ea"/>
                          <a:cs typeface="+mn-cs"/>
                        </a:rPr>
                        <a:t>泳池各循环口、出水口等处无盖板</a:t>
                      </a:r>
                    </a:p>
                  </a:txBody>
                  <a:tcPr marL="68580" marR="68580" marT="0" marB="0">
                    <a:solidFill>
                      <a:schemeClr val="tx2">
                        <a:lumMod val="20000"/>
                        <a:lumOff val="80000"/>
                      </a:schemeClr>
                    </a:solidFill>
                  </a:tcPr>
                </a:tc>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chemeClr val="dk1"/>
                          </a:solidFill>
                          <a:latin typeface="+mn-ea"/>
                          <a:ea typeface="+mn-ea"/>
                          <a:cs typeface="+mn-cs"/>
                        </a:rPr>
                        <a:t>按要求配备，日常检查重点关注</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1274488">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chemeClr val="dk1"/>
                          </a:solidFill>
                          <a:latin typeface="+mn-ea"/>
                          <a:ea typeface="+mn-ea"/>
                          <a:cs typeface="+mn-cs"/>
                        </a:rPr>
                        <a:t>泳池开放期间救生员工作状态及泳池现场管理情况未进行监督</a:t>
                      </a:r>
                    </a:p>
                  </a:txBody>
                  <a:tcPr marL="68580" marR="68580" marT="0" marB="0">
                    <a:solidFill>
                      <a:schemeClr val="tx2">
                        <a:lumMod val="20000"/>
                        <a:lumOff val="80000"/>
                      </a:schemeClr>
                    </a:solidFill>
                  </a:tcPr>
                </a:tc>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chemeClr val="dk1"/>
                          </a:solidFill>
                          <a:latin typeface="+mn-ea"/>
                          <a:ea typeface="+mn-ea"/>
                          <a:cs typeface="+mn-cs"/>
                        </a:rPr>
                        <a:t>从公司、片区、部门三个层次在泳池开放期间进行检查、监控，对存在的问题及时进行整改、处理</a:t>
                      </a: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bl>
          </a:graphicData>
        </a:graphic>
      </p:graphicFrame>
      <p:grpSp>
        <p:nvGrpSpPr>
          <p:cNvPr id="3" name="组合 15"/>
          <p:cNvGrpSpPr/>
          <p:nvPr/>
        </p:nvGrpSpPr>
        <p:grpSpPr>
          <a:xfrm>
            <a:off x="5004048" y="699542"/>
            <a:ext cx="3960440"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0530" name="Picture 2" descr="http://donghuan.panyu.gov.cn/upload/20136715923713.jpg"/>
          <p:cNvPicPr>
            <a:picLocks noChangeAspect="1" noChangeArrowheads="1"/>
          </p:cNvPicPr>
          <p:nvPr/>
        </p:nvPicPr>
        <p:blipFill>
          <a:blip r:embed="rId4" cstate="print"/>
          <a:srcRect/>
          <a:stretch>
            <a:fillRect/>
          </a:stretch>
        </p:blipFill>
        <p:spPr bwMode="auto">
          <a:xfrm>
            <a:off x="5637628" y="1851670"/>
            <a:ext cx="2894812" cy="2808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nodeType="withEffect">
                                  <p:stCondLst>
                                    <p:cond delay="0"/>
                                  </p:stCondLst>
                                  <p:childTnLst>
                                    <p:set>
                                      <p:cBhvr>
                                        <p:cTn id="12" dur="1" fill="hold">
                                          <p:stCondLst>
                                            <p:cond delay="0"/>
                                          </p:stCondLst>
                                        </p:cTn>
                                        <p:tgtEl>
                                          <p:spTgt spid="150530"/>
                                        </p:tgtEl>
                                        <p:attrNameLst>
                                          <p:attrName>style.visibility</p:attrName>
                                        </p:attrNameLst>
                                      </p:cBhvr>
                                      <p:to>
                                        <p:strVal val="visible"/>
                                      </p:to>
                                    </p:set>
                                    <p:animEffect transition="in" filter="diamond(in)">
                                      <p:cBhvr>
                                        <p:cTn id="13" dur="1000"/>
                                        <p:tgtEl>
                                          <p:spTgt spid="150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94</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en-US" sz="2000" b="1" kern="100" dirty="0">
                <a:latin typeface="+mn-ea"/>
                <a:cs typeface="Times New Roman" pitchFamily="18" charset="0"/>
              </a:rPr>
              <a:t>泳池管理</a:t>
            </a:r>
            <a:endParaRPr lang="zh-CN" altLang="zh-CN" sz="20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2"/>
          <a:ext cx="4824536" cy="2952328"/>
        </p:xfrm>
        <a:graphic>
          <a:graphicData uri="http://schemas.openxmlformats.org/drawingml/2006/table">
            <a:tbl>
              <a:tblPr>
                <a:tableStyleId>{3C2FFA5D-87B4-456A-9821-1D502468CF0F}</a:tableStyleId>
              </a:tblPr>
              <a:tblGrid>
                <a:gridCol w="2160240">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tblGrid>
              <a:tr h="802916">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802916">
                <a:tc>
                  <a:txBody>
                    <a:bodyPr/>
                    <a:lstStyle/>
                    <a:p>
                      <a:pPr algn="just">
                        <a:spcAft>
                          <a:spcPts val="0"/>
                        </a:spcAft>
                      </a:pPr>
                      <a:endParaRPr lang="en-US" altLang="zh-CN" sz="1400" b="1" kern="100" dirty="0">
                        <a:solidFill>
                          <a:schemeClr val="dk1"/>
                        </a:solidFill>
                        <a:latin typeface="+mn-ea"/>
                        <a:ea typeface="+mn-ea"/>
                        <a:cs typeface="+mn-cs"/>
                      </a:endParaRPr>
                    </a:p>
                    <a:p>
                      <a:pPr marL="342900" lvl="0" indent="-342900" algn="just" defTabSz="-635">
                        <a:spcAft>
                          <a:spcPts val="0"/>
                        </a:spcAft>
                        <a:buFont typeface="+mj-lt"/>
                        <a:buNone/>
                        <a:tabLst>
                          <a:tab pos="228600" algn="l"/>
                        </a:tabLst>
                      </a:pPr>
                      <a:r>
                        <a:rPr lang="zh-CN" altLang="zh-CN" sz="1400" b="1" kern="100" dirty="0">
                          <a:solidFill>
                            <a:srgbClr val="000000"/>
                          </a:solidFill>
                          <a:latin typeface="+mn-ea"/>
                          <a:ea typeface="+mn-ea"/>
                        </a:rPr>
                        <a:t>泳池池底及池边设施尖角</a:t>
                      </a: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zh-CN" altLang="zh-CN" sz="1400" b="1" kern="100" dirty="0">
                          <a:solidFill>
                            <a:srgbClr val="000000"/>
                          </a:solidFill>
                          <a:latin typeface="+mn-ea"/>
                          <a:ea typeface="+mn-ea"/>
                        </a:rPr>
                        <a:t>泳池地面、墙面、设施无</a:t>
                      </a: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zh-CN" altLang="zh-CN" sz="1400" b="1" kern="100" dirty="0">
                          <a:solidFill>
                            <a:srgbClr val="000000"/>
                          </a:solidFill>
                          <a:latin typeface="+mn-ea"/>
                          <a:ea typeface="+mn-ea"/>
                        </a:rPr>
                        <a:t>锐角、利边等易导致泳客</a:t>
                      </a: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zh-CN" altLang="zh-CN" sz="1400" b="1" kern="100" dirty="0">
                          <a:solidFill>
                            <a:srgbClr val="000000"/>
                          </a:solidFill>
                          <a:latin typeface="+mn-ea"/>
                          <a:ea typeface="+mn-ea"/>
                        </a:rPr>
                        <a:t>受伤部位</a:t>
                      </a:r>
                      <a:endParaRPr lang="zh-CN" altLang="zh-CN" sz="14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rgbClr val="000000"/>
                          </a:solidFill>
                          <a:latin typeface="+mn-ea"/>
                          <a:ea typeface="+mn-ea"/>
                        </a:rPr>
                        <a:t>泳池公共照明度包括池底照明、池底照明应为安全电压</a:t>
                      </a:r>
                      <a:r>
                        <a:rPr lang="zh-CN" altLang="en-US" sz="1400" b="1" kern="100" dirty="0">
                          <a:solidFill>
                            <a:srgbClr val="000000"/>
                          </a:solidFill>
                          <a:latin typeface="+mn-ea"/>
                          <a:ea typeface="+mn-ea"/>
                        </a:rPr>
                        <a:t>，</a:t>
                      </a:r>
                      <a:r>
                        <a:rPr lang="zh-CN" altLang="zh-CN" sz="1400" b="1" kern="100" dirty="0">
                          <a:solidFill>
                            <a:srgbClr val="000000"/>
                          </a:solidFill>
                          <a:latin typeface="+mn-ea"/>
                          <a:ea typeface="+mn-ea"/>
                        </a:rPr>
                        <a:t>在泳池现场显眼位置设置提示、警示性标识</a:t>
                      </a:r>
                      <a:endParaRPr lang="zh-CN" alt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1082612">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rgbClr val="000000"/>
                          </a:solidFill>
                          <a:latin typeface="+mn-ea"/>
                          <a:ea typeface="+mn-ea"/>
                        </a:rPr>
                        <a:t>严禁跳水、追打、深浅水区域分隔、水深等无标识明显、救生圈、救生杆、救生员比例、</a:t>
                      </a:r>
                      <a:endParaRPr lang="zh-CN" altLang="zh-CN" sz="1400" b="1" kern="100" dirty="0">
                        <a:solidFill>
                          <a:schemeClr val="dk1"/>
                        </a:solidFill>
                        <a:latin typeface="+mn-ea"/>
                        <a:ea typeface="+mn-ea"/>
                        <a:cs typeface="+mn-cs"/>
                      </a:endParaRPr>
                    </a:p>
                  </a:txBody>
                  <a:tcPr marL="68580" marR="68580" marT="0" marB="0">
                    <a:solidFill>
                      <a:schemeClr val="tx2">
                        <a:lumMod val="20000"/>
                        <a:lumOff val="80000"/>
                      </a:schemeClr>
                    </a:solidFill>
                  </a:tcPr>
                </a:tc>
                <a:tc>
                  <a:txBody>
                    <a:bodyPr/>
                    <a:lstStyle/>
                    <a:p>
                      <a:pPr algn="just">
                        <a:spcAft>
                          <a:spcPts val="0"/>
                        </a:spcAft>
                      </a:pPr>
                      <a:endParaRPr lang="en-US" altLang="zh-CN" sz="1400" b="1" kern="100" dirty="0">
                        <a:solidFill>
                          <a:schemeClr val="dk1"/>
                        </a:solidFill>
                        <a:latin typeface="+mn-ea"/>
                        <a:ea typeface="+mn-ea"/>
                        <a:cs typeface="+mn-cs"/>
                      </a:endParaRPr>
                    </a:p>
                    <a:p>
                      <a:pPr algn="just">
                        <a:spcAft>
                          <a:spcPts val="0"/>
                        </a:spcAft>
                      </a:pPr>
                      <a:r>
                        <a:rPr lang="zh-CN" altLang="zh-CN" sz="1400" b="1" kern="100" dirty="0">
                          <a:solidFill>
                            <a:srgbClr val="000000"/>
                          </a:solidFill>
                          <a:latin typeface="+mn-ea"/>
                          <a:ea typeface="+mn-ea"/>
                        </a:rPr>
                        <a:t>冲凉房等易滑地面，添加防滑地垫及设施</a:t>
                      </a:r>
                      <a:endParaRPr lang="zh-CN" alt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bl>
          </a:graphicData>
        </a:graphic>
      </p:graphicFrame>
      <p:grpSp>
        <p:nvGrpSpPr>
          <p:cNvPr id="3" name="组合 15"/>
          <p:cNvGrpSpPr/>
          <p:nvPr/>
        </p:nvGrpSpPr>
        <p:grpSpPr>
          <a:xfrm>
            <a:off x="5004048" y="699542"/>
            <a:ext cx="3960440"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1554" name="Picture 2"/>
          <p:cNvPicPr>
            <a:picLocks noChangeAspect="1" noChangeArrowheads="1"/>
          </p:cNvPicPr>
          <p:nvPr/>
        </p:nvPicPr>
        <p:blipFill>
          <a:blip r:embed="rId4" cstate="print"/>
          <a:srcRect/>
          <a:stretch>
            <a:fillRect/>
          </a:stretch>
        </p:blipFill>
        <p:spPr bwMode="auto">
          <a:xfrm>
            <a:off x="5580112" y="1851670"/>
            <a:ext cx="2970089" cy="2808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nodeType="withEffect">
                                  <p:stCondLst>
                                    <p:cond delay="0"/>
                                  </p:stCondLst>
                                  <p:childTnLst>
                                    <p:set>
                                      <p:cBhvr>
                                        <p:cTn id="12" dur="1" fill="hold">
                                          <p:stCondLst>
                                            <p:cond delay="0"/>
                                          </p:stCondLst>
                                        </p:cTn>
                                        <p:tgtEl>
                                          <p:spTgt spid="151554"/>
                                        </p:tgtEl>
                                        <p:attrNameLst>
                                          <p:attrName>style.visibility</p:attrName>
                                        </p:attrNameLst>
                                      </p:cBhvr>
                                      <p:to>
                                        <p:strVal val="visible"/>
                                      </p:to>
                                    </p:set>
                                    <p:animEffect transition="in" filter="diamond(in)">
                                      <p:cBhvr>
                                        <p:cTn id="13" dur="1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083635"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4.3.1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业务管理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95</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372200" y="771550"/>
            <a:ext cx="2771800" cy="400110"/>
          </a:xfrm>
          <a:prstGeom prst="rect">
            <a:avLst/>
          </a:prstGeom>
        </p:spPr>
        <p:txBody>
          <a:bodyPr wrap="square">
            <a:spAutoFit/>
          </a:bodyPr>
          <a:lstStyle/>
          <a:p>
            <a:pPr>
              <a:spcAft>
                <a:spcPts val="0"/>
              </a:spcAft>
            </a:pPr>
            <a:r>
              <a:rPr lang="zh-CN" altLang="en-US" sz="2000" b="1" kern="100" dirty="0">
                <a:latin typeface="+mn-ea"/>
                <a:cs typeface="Times New Roman" pitchFamily="18" charset="0"/>
              </a:rPr>
              <a:t>会所管理</a:t>
            </a:r>
            <a:endParaRPr lang="zh-CN" altLang="zh-CN" sz="20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2"/>
          <a:ext cx="4824536" cy="2880320"/>
        </p:xfrm>
        <a:graphic>
          <a:graphicData uri="http://schemas.openxmlformats.org/drawingml/2006/table">
            <a:tbl>
              <a:tblPr>
                <a:tableStyleId>{3C2FFA5D-87B4-456A-9821-1D502468CF0F}</a:tableStyleId>
              </a:tblPr>
              <a:tblGrid>
                <a:gridCol w="194421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1110212">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770108">
                <a:tc>
                  <a:txBody>
                    <a:bodyPr/>
                    <a:lstStyle/>
                    <a:p>
                      <a:pPr algn="just">
                        <a:spcAft>
                          <a:spcPts val="0"/>
                        </a:spcAft>
                      </a:pPr>
                      <a:endParaRPr lang="en-US" altLang="zh-CN" sz="1400" b="1" kern="100" dirty="0">
                        <a:solidFill>
                          <a:srgbClr val="000000"/>
                        </a:solidFill>
                        <a:latin typeface="+mn-ea"/>
                        <a:ea typeface="+mn-ea"/>
                      </a:endParaRPr>
                    </a:p>
                    <a:p>
                      <a:pPr algn="just">
                        <a:spcAft>
                          <a:spcPts val="0"/>
                        </a:spcAft>
                      </a:pPr>
                      <a:r>
                        <a:rPr lang="zh-CN" sz="1400" b="1" kern="100" dirty="0">
                          <a:solidFill>
                            <a:srgbClr val="000000"/>
                          </a:solidFill>
                          <a:latin typeface="+mn-ea"/>
                          <a:ea typeface="+mn-ea"/>
                        </a:rPr>
                        <a:t>组合类器材各活动连接部位不结实、安全、牢固，存在松脱，转动部位无防护罩，现场无使用说明或提示性标识</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marL="342900" lvl="0" indent="-342900" algn="just" defTabSz="-635">
                        <a:spcAft>
                          <a:spcPts val="0"/>
                        </a:spcAft>
                        <a:buFont typeface="+mj-lt"/>
                        <a:buAutoNum type="arabicPeriod"/>
                        <a:tabLst>
                          <a:tab pos="228600" algn="l"/>
                        </a:tabLst>
                      </a:pP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1</a:t>
                      </a:r>
                      <a:r>
                        <a:rPr lang="zh-CN" altLang="en-US" sz="1400" b="1" kern="100" dirty="0">
                          <a:solidFill>
                            <a:srgbClr val="000000"/>
                          </a:solidFill>
                          <a:latin typeface="+mn-ea"/>
                          <a:ea typeface="+mn-ea"/>
                        </a:rPr>
                        <a:t>、</a:t>
                      </a:r>
                      <a:r>
                        <a:rPr lang="en-US" altLang="zh-CN" sz="1400" b="1" kern="100" dirty="0">
                          <a:solidFill>
                            <a:srgbClr val="000000"/>
                          </a:solidFill>
                          <a:latin typeface="+mn-ea"/>
                          <a:ea typeface="+mn-ea"/>
                        </a:rPr>
                        <a:t> </a:t>
                      </a:r>
                      <a:r>
                        <a:rPr lang="zh-CN" sz="1400" b="1" kern="100" dirty="0">
                          <a:solidFill>
                            <a:srgbClr val="000000"/>
                          </a:solidFill>
                          <a:latin typeface="+mn-ea"/>
                          <a:ea typeface="+mn-ea"/>
                        </a:rPr>
                        <a:t>定期对各类器材进行检查，</a:t>
                      </a: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zh-CN" sz="1400" b="1" kern="100" dirty="0">
                          <a:solidFill>
                            <a:srgbClr val="000000"/>
                          </a:solidFill>
                          <a:latin typeface="+mn-ea"/>
                          <a:ea typeface="+mn-ea"/>
                        </a:rPr>
                        <a:t>确保器材的使用安全</a:t>
                      </a:r>
                      <a:endParaRPr lang="zh-CN" sz="1400" b="1" kern="100" dirty="0">
                        <a:latin typeface="+mn-ea"/>
                        <a:ea typeface="+mn-ea"/>
                      </a:endParaRPr>
                    </a:p>
                    <a:p>
                      <a:pPr algn="just">
                        <a:spcAft>
                          <a:spcPts val="0"/>
                        </a:spcAft>
                      </a:pPr>
                      <a:r>
                        <a:rPr lang="en-US" sz="1400" b="1" kern="100" dirty="0">
                          <a:solidFill>
                            <a:srgbClr val="000000"/>
                          </a:solidFill>
                          <a:latin typeface="+mn-ea"/>
                          <a:ea typeface="+mn-ea"/>
                        </a:rPr>
                        <a:t>2</a:t>
                      </a:r>
                      <a:r>
                        <a:rPr lang="zh-CN" sz="1400" b="1" kern="100" dirty="0">
                          <a:solidFill>
                            <a:srgbClr val="000000"/>
                          </a:solidFill>
                          <a:latin typeface="+mn-ea"/>
                          <a:ea typeface="+mn-ea"/>
                        </a:rPr>
                        <a:t>、器材有使用说明或提示性标识完整全面</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3" name="组合 15"/>
          <p:cNvGrpSpPr/>
          <p:nvPr/>
        </p:nvGrpSpPr>
        <p:grpSpPr>
          <a:xfrm>
            <a:off x="5004048" y="699542"/>
            <a:ext cx="3960440"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4" name="图片 3"/>
          <p:cNvPicPr/>
          <p:nvPr/>
        </p:nvPicPr>
        <p:blipFill rotWithShape="1">
          <a:blip r:embed="rId4">
            <a:extLst>
              <a:ext uri="{28A0092B-C50C-407E-A947-70E740481C1C}">
                <a14:useLocalDpi xmlns:a14="http://schemas.microsoft.com/office/drawing/2010/main" val="0"/>
              </a:ext>
            </a:extLst>
          </a:blip>
          <a:srcRect l="27967" r="1804"/>
          <a:stretch>
            <a:fillRect/>
          </a:stretch>
        </p:blipFill>
        <p:spPr>
          <a:xfrm>
            <a:off x="5611732" y="1852201"/>
            <a:ext cx="2952000" cy="28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4"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4.3.2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职业安全管理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96</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804248" y="771550"/>
            <a:ext cx="2016224" cy="400110"/>
          </a:xfrm>
          <a:prstGeom prst="rect">
            <a:avLst/>
          </a:prstGeom>
        </p:spPr>
        <p:txBody>
          <a:bodyPr wrap="square">
            <a:spAutoFit/>
          </a:bodyPr>
          <a:lstStyle/>
          <a:p>
            <a:pPr algn="ctr">
              <a:defRPr/>
            </a:pPr>
            <a:r>
              <a:rPr lang="zh-CN" altLang="zh-CN" sz="2000" b="1" dirty="0">
                <a:solidFill>
                  <a:schemeClr val="dk1"/>
                </a:solidFill>
              </a:rPr>
              <a:t>环境类作业现场</a:t>
            </a:r>
            <a:endParaRPr lang="zh-CN" altLang="zh-CN" sz="16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3"/>
          <a:ext cx="4824536" cy="2794949"/>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936103">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858846">
                <a:tc>
                  <a:txBody>
                    <a:bodyPr/>
                    <a:lstStyle/>
                    <a:p>
                      <a:pPr marL="1270" algn="just">
                        <a:spcAft>
                          <a:spcPts val="0"/>
                        </a:spcAft>
                      </a:pPr>
                      <a:endParaRPr lang="en-US" altLang="zh-CN" sz="1400" b="1" kern="100" dirty="0">
                        <a:latin typeface="+mn-ea"/>
                        <a:ea typeface="+mn-ea"/>
                      </a:endParaRPr>
                    </a:p>
                    <a:p>
                      <a:pPr marL="1270" algn="just">
                        <a:spcAft>
                          <a:spcPts val="0"/>
                        </a:spcAft>
                      </a:pPr>
                      <a:endParaRPr lang="en-US" altLang="zh-CN" sz="1400" b="1" kern="100" dirty="0">
                        <a:latin typeface="+mn-ea"/>
                        <a:ea typeface="+mn-ea"/>
                      </a:endParaRPr>
                    </a:p>
                    <a:p>
                      <a:pPr marL="1270" algn="just">
                        <a:spcAft>
                          <a:spcPts val="0"/>
                        </a:spcAft>
                      </a:pPr>
                      <a:r>
                        <a:rPr lang="zh-CN" sz="1400" b="1" kern="100" dirty="0">
                          <a:latin typeface="+mn-ea"/>
                          <a:ea typeface="+mn-ea"/>
                        </a:rPr>
                        <a:t>高空或离开地面作业时坠下（如：以上的作业、清洁外墙等）</a:t>
                      </a:r>
                    </a:p>
                  </a:txBody>
                  <a:tcPr marL="68580" marR="68580" marT="0" marB="0">
                    <a:solidFill>
                      <a:schemeClr val="tx2">
                        <a:lumMod val="20000"/>
                        <a:lumOff val="80000"/>
                      </a:schemeClr>
                    </a:solidFill>
                  </a:tcPr>
                </a:tc>
                <a:tc>
                  <a:txBody>
                    <a:bodyPr/>
                    <a:lstStyle/>
                    <a:p>
                      <a:pPr marL="342900" lvl="0" indent="-342900" algn="just" defTabSz="-635">
                        <a:spcAft>
                          <a:spcPts val="0"/>
                        </a:spcAft>
                        <a:buFont typeface="+mj-lt"/>
                        <a:buNone/>
                        <a:tabLst>
                          <a:tab pos="228600" algn="l"/>
                        </a:tabLst>
                      </a:pP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latin typeface="+mn-ea"/>
                          <a:ea typeface="+mn-ea"/>
                        </a:rPr>
                        <a:t>1</a:t>
                      </a:r>
                      <a:r>
                        <a:rPr lang="zh-CN" altLang="en-US" sz="1400" b="1" kern="100" dirty="0">
                          <a:latin typeface="+mn-ea"/>
                          <a:ea typeface="+mn-ea"/>
                        </a:rPr>
                        <a:t>、</a:t>
                      </a:r>
                      <a:r>
                        <a:rPr lang="zh-CN" sz="1400" b="1" kern="100" dirty="0">
                          <a:latin typeface="+mn-ea"/>
                          <a:ea typeface="+mn-ea"/>
                        </a:rPr>
                        <a:t>特殊性、危险性工作操作人员必</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zh-CN" sz="1400" b="1" kern="100" dirty="0">
                          <a:latin typeface="+mn-ea"/>
                          <a:ea typeface="+mn-ea"/>
                        </a:rPr>
                        <a:t>须具备作业资质，并做好安全防护措</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zh-CN" sz="1400" b="1" kern="100" dirty="0">
                          <a:latin typeface="+mn-ea"/>
                          <a:ea typeface="+mn-ea"/>
                        </a:rPr>
                        <a:t>施（佩戴安</a:t>
                      </a:r>
                      <a:r>
                        <a:rPr lang="zh-CN" altLang="en-US" sz="1400" b="1" kern="100" dirty="0">
                          <a:latin typeface="+mn-ea"/>
                          <a:ea typeface="+mn-ea"/>
                        </a:rPr>
                        <a:t>、</a:t>
                      </a:r>
                      <a:r>
                        <a:rPr lang="zh-CN" sz="1400" b="1" kern="100" dirty="0">
                          <a:latin typeface="+mn-ea"/>
                          <a:ea typeface="+mn-ea"/>
                        </a:rPr>
                        <a:t>全带），现场至少有两</a:t>
                      </a:r>
                      <a:endParaRPr lang="en-US" altLang="zh-CN" sz="1400" b="1" kern="100" dirty="0">
                        <a:latin typeface="+mn-ea"/>
                        <a:ea typeface="+mn-ea"/>
                      </a:endParaRPr>
                    </a:p>
                    <a:p>
                      <a:pPr marL="342900" lvl="0" indent="-342900" algn="just" defTabSz="-635">
                        <a:spcAft>
                          <a:spcPts val="0"/>
                        </a:spcAft>
                        <a:buFont typeface="+mj-lt"/>
                        <a:buNone/>
                        <a:tabLst>
                          <a:tab pos="228600" algn="l"/>
                        </a:tabLst>
                      </a:pPr>
                      <a:r>
                        <a:rPr lang="zh-CN" sz="1400" b="1" kern="100" dirty="0">
                          <a:latin typeface="+mn-ea"/>
                          <a:ea typeface="+mn-ea"/>
                        </a:rPr>
                        <a:t>人以上，其中一人负责监控</a:t>
                      </a:r>
                    </a:p>
                    <a:p>
                      <a:pPr algn="just">
                        <a:spcAft>
                          <a:spcPts val="0"/>
                        </a:spcAft>
                      </a:pPr>
                      <a:r>
                        <a:rPr lang="en-US" sz="1400" b="1" kern="100" dirty="0">
                          <a:latin typeface="+mn-ea"/>
                          <a:ea typeface="+mn-ea"/>
                        </a:rPr>
                        <a:t>2</a:t>
                      </a:r>
                      <a:r>
                        <a:rPr lang="zh-CN" sz="1400" b="1" kern="100" dirty="0">
                          <a:latin typeface="+mn-ea"/>
                          <a:ea typeface="+mn-ea"/>
                        </a:rPr>
                        <a:t>、对危险区要有防护措施，进入危险区要有监护人员陪同</a:t>
                      </a: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grpSp>
        <p:nvGrpSpPr>
          <p:cNvPr id="24" name="组合 23"/>
          <p:cNvGrpSpPr/>
          <p:nvPr/>
        </p:nvGrpSpPr>
        <p:grpSpPr>
          <a:xfrm>
            <a:off x="4932040" y="699542"/>
            <a:ext cx="3960440" cy="432048"/>
            <a:chOff x="4932040" y="699542"/>
            <a:chExt cx="3960440" cy="432048"/>
          </a:xfrm>
        </p:grpSpPr>
        <p:grpSp>
          <p:nvGrpSpPr>
            <p:cNvPr id="3"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3602" name="Picture 2"/>
          <p:cNvPicPr>
            <a:picLocks noChangeAspect="1" noChangeArrowheads="1"/>
          </p:cNvPicPr>
          <p:nvPr/>
        </p:nvPicPr>
        <p:blipFill>
          <a:blip r:embed="rId4" cstate="print"/>
          <a:srcRect/>
          <a:stretch>
            <a:fillRect/>
          </a:stretch>
        </p:blipFill>
        <p:spPr bwMode="auto">
          <a:xfrm>
            <a:off x="5617518" y="1779662"/>
            <a:ext cx="2914921" cy="28803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nodeType="withEffect">
                                  <p:stCondLst>
                                    <p:cond delay="0"/>
                                  </p:stCondLst>
                                  <p:childTnLst>
                                    <p:set>
                                      <p:cBhvr>
                                        <p:cTn id="12" dur="1" fill="hold">
                                          <p:stCondLst>
                                            <p:cond delay="0"/>
                                          </p:stCondLst>
                                        </p:cTn>
                                        <p:tgtEl>
                                          <p:spTgt spid="153602"/>
                                        </p:tgtEl>
                                        <p:attrNameLst>
                                          <p:attrName>style.visibility</p:attrName>
                                        </p:attrNameLst>
                                      </p:cBhvr>
                                      <p:to>
                                        <p:strVal val="visible"/>
                                      </p:to>
                                    </p:set>
                                    <p:animEffect transition="in" filter="checkerboard(across)">
                                      <p:cBhvr>
                                        <p:cTn id="13" dur="500"/>
                                        <p:tgtEl>
                                          <p:spTgt spid="153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4.3.2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职业安全管理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97</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804248" y="771550"/>
            <a:ext cx="2016224" cy="400110"/>
          </a:xfrm>
          <a:prstGeom prst="rect">
            <a:avLst/>
          </a:prstGeom>
        </p:spPr>
        <p:txBody>
          <a:bodyPr wrap="square">
            <a:spAutoFit/>
          </a:bodyPr>
          <a:lstStyle/>
          <a:p>
            <a:pPr algn="ctr">
              <a:defRPr/>
            </a:pPr>
            <a:r>
              <a:rPr lang="zh-CN" altLang="zh-CN" sz="2000" b="1" dirty="0">
                <a:solidFill>
                  <a:schemeClr val="dk1"/>
                </a:solidFill>
              </a:rPr>
              <a:t>环境类作业现场</a:t>
            </a:r>
            <a:endParaRPr lang="zh-CN" altLang="zh-CN" sz="16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3"/>
          <a:ext cx="4824536" cy="2907186"/>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1386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039933">
                <a:tc>
                  <a:txBody>
                    <a:bodyPr/>
                    <a:lstStyle/>
                    <a:p>
                      <a:pPr marL="1270" algn="just">
                        <a:spcAft>
                          <a:spcPts val="0"/>
                        </a:spcAft>
                      </a:pPr>
                      <a:endParaRPr lang="en-US" altLang="zh-CN" sz="1400" b="1" kern="100" dirty="0">
                        <a:solidFill>
                          <a:srgbClr val="000000"/>
                        </a:solidFill>
                        <a:latin typeface="+mn-ea"/>
                        <a:ea typeface="+mn-ea"/>
                      </a:endParaRPr>
                    </a:p>
                    <a:p>
                      <a:pPr marL="1270" algn="just">
                        <a:spcAft>
                          <a:spcPts val="0"/>
                        </a:spcAft>
                      </a:pPr>
                      <a:r>
                        <a:rPr lang="zh-CN" sz="1400" b="1" kern="100" dirty="0">
                          <a:solidFill>
                            <a:srgbClr val="000000"/>
                          </a:solidFill>
                          <a:latin typeface="+mn-ea"/>
                          <a:ea typeface="+mn-ea"/>
                        </a:rPr>
                        <a:t>在进行地面清洗、打蜡时触电（如：清洁开关面板、插座、灯罩等）</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r>
                        <a:rPr lang="en-US" sz="1400" b="1" kern="100" dirty="0">
                          <a:solidFill>
                            <a:srgbClr val="000000"/>
                          </a:solidFill>
                          <a:latin typeface="+mn-ea"/>
                          <a:ea typeface="+mn-ea"/>
                        </a:rPr>
                        <a:t>1</a:t>
                      </a:r>
                      <a:r>
                        <a:rPr lang="zh-CN" sz="1400" b="1" kern="100" dirty="0">
                          <a:solidFill>
                            <a:srgbClr val="000000"/>
                          </a:solidFill>
                          <a:latin typeface="+mn-ea"/>
                          <a:ea typeface="+mn-ea"/>
                        </a:rPr>
                        <a:t>、提前检查作业现场带电设备漏</a:t>
                      </a:r>
                      <a:r>
                        <a:rPr lang="en-US" altLang="zh-CN" sz="1400" b="1" kern="100" dirty="0">
                          <a:solidFill>
                            <a:srgbClr val="000000"/>
                          </a:solidFill>
                          <a:latin typeface="+mn-ea"/>
                          <a:ea typeface="+mn-ea"/>
                        </a:rPr>
                        <a:t>  </a:t>
                      </a:r>
                    </a:p>
                    <a:p>
                      <a:pPr algn="just">
                        <a:spcAft>
                          <a:spcPts val="0"/>
                        </a:spcAft>
                      </a:pPr>
                      <a:r>
                        <a:rPr lang="en-US" altLang="zh-CN" sz="1400" b="1" kern="100" dirty="0">
                          <a:solidFill>
                            <a:srgbClr val="000000"/>
                          </a:solidFill>
                          <a:latin typeface="+mn-ea"/>
                          <a:ea typeface="+mn-ea"/>
                        </a:rPr>
                        <a:t>     </a:t>
                      </a:r>
                      <a:r>
                        <a:rPr lang="zh-CN" sz="1400" b="1" kern="100" dirty="0">
                          <a:solidFill>
                            <a:srgbClr val="000000"/>
                          </a:solidFill>
                          <a:latin typeface="+mn-ea"/>
                          <a:ea typeface="+mn-ea"/>
                        </a:rPr>
                        <a:t>电保护设施完好情况</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2</a:t>
                      </a:r>
                      <a:r>
                        <a:rPr lang="zh-CN" altLang="en-US" sz="1400" b="1" kern="100" dirty="0">
                          <a:solidFill>
                            <a:srgbClr val="000000"/>
                          </a:solidFill>
                          <a:latin typeface="+mn-ea"/>
                          <a:ea typeface="+mn-ea"/>
                        </a:rPr>
                        <a:t>、</a:t>
                      </a:r>
                      <a:r>
                        <a:rPr lang="zh-CN" sz="1400" b="1" kern="100" dirty="0">
                          <a:solidFill>
                            <a:srgbClr val="000000"/>
                          </a:solidFill>
                          <a:latin typeface="+mn-ea"/>
                          <a:ea typeface="+mn-ea"/>
                        </a:rPr>
                        <a:t>现场作业应规避粗暴作业</a:t>
                      </a:r>
                      <a:endParaRPr lang="zh-CN" sz="1400" b="1" kern="100" dirty="0">
                        <a:latin typeface="+mn-ea"/>
                        <a:ea typeface="+mn-ea"/>
                      </a:endParaRPr>
                    </a:p>
                    <a:p>
                      <a:pPr algn="just">
                        <a:spcAft>
                          <a:spcPts val="0"/>
                        </a:spcAft>
                      </a:pPr>
                      <a:r>
                        <a:rPr lang="en-US" sz="1400" b="1" kern="100" dirty="0">
                          <a:solidFill>
                            <a:srgbClr val="000000"/>
                          </a:solidFill>
                          <a:latin typeface="+mn-ea"/>
                          <a:ea typeface="+mn-ea"/>
                        </a:rPr>
                        <a:t>3</a:t>
                      </a:r>
                      <a:r>
                        <a:rPr lang="zh-CN" sz="1400" b="1" kern="100" dirty="0">
                          <a:solidFill>
                            <a:srgbClr val="000000"/>
                          </a:solidFill>
                          <a:latin typeface="+mn-ea"/>
                          <a:ea typeface="+mn-ea"/>
                        </a:rPr>
                        <a:t>、作业人员必须经过职业安全培</a:t>
                      </a:r>
                      <a:endParaRPr lang="en-US" altLang="zh-CN" sz="1400" b="1" kern="100" dirty="0">
                        <a:solidFill>
                          <a:srgbClr val="000000"/>
                        </a:solidFill>
                        <a:latin typeface="+mn-ea"/>
                        <a:ea typeface="+mn-ea"/>
                      </a:endParaRPr>
                    </a:p>
                    <a:p>
                      <a:pPr algn="just">
                        <a:spcAft>
                          <a:spcPts val="0"/>
                        </a:spcAft>
                      </a:pPr>
                      <a:r>
                        <a:rPr lang="en-US" altLang="zh-CN" sz="1400" b="1" kern="100" dirty="0">
                          <a:solidFill>
                            <a:srgbClr val="000000"/>
                          </a:solidFill>
                          <a:latin typeface="+mn-ea"/>
                          <a:ea typeface="+mn-ea"/>
                        </a:rPr>
                        <a:t>      </a:t>
                      </a:r>
                      <a:r>
                        <a:rPr lang="zh-CN" sz="1400" b="1" kern="100" dirty="0">
                          <a:solidFill>
                            <a:srgbClr val="000000"/>
                          </a:solidFill>
                          <a:latin typeface="+mn-ea"/>
                          <a:ea typeface="+mn-ea"/>
                        </a:rPr>
                        <a:t>训了解基本用电安全知识</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1326519">
                <a:tc>
                  <a:txBody>
                    <a:bodyPr/>
                    <a:lstStyle/>
                    <a:p>
                      <a:pPr marL="1270" algn="just">
                        <a:spcAft>
                          <a:spcPts val="0"/>
                        </a:spcAft>
                      </a:pPr>
                      <a:endParaRPr lang="en-US" altLang="zh-CN" sz="1400" b="1" kern="100" dirty="0">
                        <a:solidFill>
                          <a:srgbClr val="000000"/>
                        </a:solidFill>
                        <a:latin typeface="+mn-ea"/>
                        <a:ea typeface="+mn-ea"/>
                      </a:endParaRPr>
                    </a:p>
                    <a:p>
                      <a:pPr marL="1270" algn="just">
                        <a:spcAft>
                          <a:spcPts val="0"/>
                        </a:spcAft>
                      </a:pPr>
                      <a:r>
                        <a:rPr lang="zh-CN" sz="1400" b="1" kern="100" dirty="0">
                          <a:solidFill>
                            <a:srgbClr val="000000"/>
                          </a:solidFill>
                          <a:latin typeface="+mn-ea"/>
                          <a:ea typeface="+mn-ea"/>
                        </a:rPr>
                        <a:t>清洁卫生死角或绿化密集地点时意外发生（如：蛇咬伤）</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marL="342900" lvl="0" indent="-342900" algn="just" defTabSz="-635">
                        <a:spcAft>
                          <a:spcPts val="0"/>
                        </a:spcAft>
                        <a:buFont typeface="+mj-lt"/>
                        <a:buNone/>
                        <a:tabLst>
                          <a:tab pos="228600" algn="l"/>
                        </a:tabLst>
                      </a:pP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1</a:t>
                      </a:r>
                      <a:r>
                        <a:rPr lang="zh-CN" altLang="en-US" sz="1400" b="1" kern="100" dirty="0">
                          <a:solidFill>
                            <a:srgbClr val="000000"/>
                          </a:solidFill>
                          <a:latin typeface="+mn-ea"/>
                          <a:ea typeface="+mn-ea"/>
                        </a:rPr>
                        <a:t>、</a:t>
                      </a:r>
                      <a:r>
                        <a:rPr lang="zh-CN" sz="1400" b="1" kern="100" dirty="0">
                          <a:solidFill>
                            <a:srgbClr val="000000"/>
                          </a:solidFill>
                          <a:latin typeface="+mn-ea"/>
                          <a:ea typeface="+mn-ea"/>
                        </a:rPr>
                        <a:t>作业前对现场进行仔细检查</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2</a:t>
                      </a:r>
                      <a:r>
                        <a:rPr lang="zh-CN" altLang="en-US" sz="1400" b="1" kern="100" dirty="0">
                          <a:solidFill>
                            <a:srgbClr val="000000"/>
                          </a:solidFill>
                          <a:latin typeface="+mn-ea"/>
                          <a:ea typeface="+mn-ea"/>
                        </a:rPr>
                        <a:t>、</a:t>
                      </a:r>
                      <a:r>
                        <a:rPr lang="zh-CN" sz="1400" b="1" kern="100" dirty="0">
                          <a:solidFill>
                            <a:srgbClr val="000000"/>
                          </a:solidFill>
                          <a:latin typeface="+mn-ea"/>
                          <a:ea typeface="+mn-ea"/>
                        </a:rPr>
                        <a:t>作业时穿着雨鞋，预防意外</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3</a:t>
                      </a:r>
                      <a:r>
                        <a:rPr lang="zh-CN" altLang="en-US" sz="1400" b="1" kern="100" dirty="0">
                          <a:solidFill>
                            <a:srgbClr val="000000"/>
                          </a:solidFill>
                          <a:latin typeface="+mn-ea"/>
                          <a:ea typeface="+mn-ea"/>
                        </a:rPr>
                        <a:t>、</a:t>
                      </a:r>
                      <a:r>
                        <a:rPr lang="zh-CN" sz="1400" b="1" kern="100" dirty="0">
                          <a:solidFill>
                            <a:srgbClr val="000000"/>
                          </a:solidFill>
                          <a:latin typeface="+mn-ea"/>
                          <a:ea typeface="+mn-ea"/>
                        </a:rPr>
                        <a:t>定期进行职业安全教育</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bl>
          </a:graphicData>
        </a:graphic>
      </p:graphicFrame>
      <p:grpSp>
        <p:nvGrpSpPr>
          <p:cNvPr id="3" name="组合 23"/>
          <p:cNvGrpSpPr/>
          <p:nvPr/>
        </p:nvGrpSpPr>
        <p:grpSpPr>
          <a:xfrm>
            <a:off x="4932040" y="699542"/>
            <a:ext cx="3960440"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4626" name="Picture 2"/>
          <p:cNvPicPr>
            <a:picLocks noChangeAspect="1" noChangeArrowheads="1"/>
          </p:cNvPicPr>
          <p:nvPr/>
        </p:nvPicPr>
        <p:blipFill>
          <a:blip r:embed="rId4" cstate="print"/>
          <a:srcRect/>
          <a:stretch>
            <a:fillRect/>
          </a:stretch>
        </p:blipFill>
        <p:spPr bwMode="auto">
          <a:xfrm>
            <a:off x="5580112" y="1779662"/>
            <a:ext cx="2959993" cy="28769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4626"/>
                                        </p:tgtEl>
                                        <p:attrNameLst>
                                          <p:attrName>style.visibility</p:attrName>
                                        </p:attrNameLst>
                                      </p:cBhvr>
                                      <p:to>
                                        <p:strVal val="visible"/>
                                      </p:to>
                                    </p:set>
                                    <p:animEffect transition="in" filter="checkerboard(across)">
                                      <p:cBhvr>
                                        <p:cTn id="7" dur="500"/>
                                        <p:tgtEl>
                                          <p:spTgt spid="154626"/>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4.3.2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职业安全管理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98</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804248" y="771550"/>
            <a:ext cx="2016224" cy="400110"/>
          </a:xfrm>
          <a:prstGeom prst="rect">
            <a:avLst/>
          </a:prstGeom>
        </p:spPr>
        <p:txBody>
          <a:bodyPr wrap="square">
            <a:spAutoFit/>
          </a:bodyPr>
          <a:lstStyle/>
          <a:p>
            <a:pPr algn="ctr">
              <a:defRPr/>
            </a:pPr>
            <a:r>
              <a:rPr lang="zh-CN" altLang="zh-CN" sz="2000" b="1" dirty="0">
                <a:solidFill>
                  <a:schemeClr val="dk1"/>
                </a:solidFill>
              </a:rPr>
              <a:t>维修类作业现场</a:t>
            </a:r>
            <a:endParaRPr lang="zh-CN" altLang="zh-CN" sz="16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3"/>
          <a:ext cx="4824536" cy="2907186"/>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1386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039933">
                <a:tc>
                  <a:txBody>
                    <a:bodyPr/>
                    <a:lstStyle/>
                    <a:p>
                      <a:pPr marL="1270" algn="just">
                        <a:spcAft>
                          <a:spcPts val="0"/>
                        </a:spcAft>
                      </a:pPr>
                      <a:endParaRPr lang="en-US" altLang="zh-CN" sz="1400" b="1" kern="100" dirty="0">
                        <a:solidFill>
                          <a:srgbClr val="000000"/>
                        </a:solidFill>
                        <a:latin typeface="+mn-ea"/>
                        <a:ea typeface="+mn-ea"/>
                      </a:endParaRPr>
                    </a:p>
                    <a:p>
                      <a:pPr marL="1270" algn="just">
                        <a:spcAft>
                          <a:spcPts val="0"/>
                        </a:spcAft>
                      </a:pPr>
                      <a:endParaRPr lang="en-US" altLang="zh-CN" sz="1400" b="1" kern="100" dirty="0">
                        <a:solidFill>
                          <a:srgbClr val="000000"/>
                        </a:solidFill>
                        <a:latin typeface="+mn-ea"/>
                        <a:ea typeface="+mn-ea"/>
                      </a:endParaRPr>
                    </a:p>
                    <a:p>
                      <a:pPr marL="1270" algn="just">
                        <a:spcAft>
                          <a:spcPts val="0"/>
                        </a:spcAft>
                      </a:pPr>
                      <a:r>
                        <a:rPr lang="zh-CN" sz="1400" b="1" kern="100" dirty="0">
                          <a:solidFill>
                            <a:srgbClr val="000000"/>
                          </a:solidFill>
                          <a:latin typeface="+mn-ea"/>
                          <a:ea typeface="+mn-ea"/>
                        </a:rPr>
                        <a:t>电焊、气割、登高等特种作业时意外事故发生</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marL="141605" indent="-133350" algn="just">
                        <a:spcAft>
                          <a:spcPts val="0"/>
                        </a:spcAft>
                      </a:pPr>
                      <a:r>
                        <a:rPr lang="en-US" sz="1400" b="1" kern="100" dirty="0">
                          <a:solidFill>
                            <a:srgbClr val="000000"/>
                          </a:solidFill>
                          <a:latin typeface="+mn-ea"/>
                          <a:ea typeface="+mn-ea"/>
                        </a:rPr>
                        <a:t>1</a:t>
                      </a:r>
                      <a:r>
                        <a:rPr lang="zh-CN" sz="1400" b="1" kern="100" dirty="0">
                          <a:solidFill>
                            <a:srgbClr val="000000"/>
                          </a:solidFill>
                          <a:latin typeface="+mn-ea"/>
                          <a:ea typeface="+mn-ea"/>
                        </a:rPr>
                        <a:t>、作业时佩戴防护面罩、手套</a:t>
                      </a:r>
                      <a:endParaRPr lang="zh-CN" sz="1400" b="1" kern="100" dirty="0">
                        <a:latin typeface="+mn-ea"/>
                        <a:ea typeface="+mn-ea"/>
                      </a:endParaRPr>
                    </a:p>
                    <a:p>
                      <a:pPr marL="141605" indent="-133350" algn="just">
                        <a:spcAft>
                          <a:spcPts val="0"/>
                        </a:spcAft>
                      </a:pPr>
                      <a:r>
                        <a:rPr lang="en-US" sz="1400" b="1" kern="100" dirty="0">
                          <a:solidFill>
                            <a:srgbClr val="000000"/>
                          </a:solidFill>
                          <a:latin typeface="+mn-ea"/>
                          <a:ea typeface="+mn-ea"/>
                        </a:rPr>
                        <a:t>2</a:t>
                      </a:r>
                      <a:r>
                        <a:rPr lang="zh-CN" sz="1400" b="1" kern="100" dirty="0">
                          <a:solidFill>
                            <a:srgbClr val="000000"/>
                          </a:solidFill>
                          <a:latin typeface="+mn-ea"/>
                          <a:ea typeface="+mn-ea"/>
                        </a:rPr>
                        <a:t>、作业现场保持整洁</a:t>
                      </a:r>
                      <a:endParaRPr lang="zh-CN" sz="1400" b="1" kern="100" dirty="0">
                        <a:latin typeface="+mn-ea"/>
                        <a:ea typeface="+mn-ea"/>
                      </a:endParaRPr>
                    </a:p>
                    <a:p>
                      <a:pPr marL="141605" indent="-133350" algn="just">
                        <a:spcAft>
                          <a:spcPts val="0"/>
                        </a:spcAft>
                      </a:pPr>
                      <a:r>
                        <a:rPr lang="en-US" sz="1400" b="1" kern="100" dirty="0">
                          <a:solidFill>
                            <a:srgbClr val="000000"/>
                          </a:solidFill>
                          <a:latin typeface="+mn-ea"/>
                          <a:ea typeface="+mn-ea"/>
                        </a:rPr>
                        <a:t>3</a:t>
                      </a:r>
                      <a:r>
                        <a:rPr lang="zh-CN" sz="1400" b="1" kern="100" dirty="0">
                          <a:solidFill>
                            <a:srgbClr val="000000"/>
                          </a:solidFill>
                          <a:latin typeface="+mn-ea"/>
                          <a:ea typeface="+mn-ea"/>
                        </a:rPr>
                        <a:t>、登高作业时需两人配合</a:t>
                      </a:r>
                      <a:endParaRPr lang="zh-CN" sz="1400" b="1" kern="100" dirty="0">
                        <a:latin typeface="+mn-ea"/>
                        <a:ea typeface="+mn-ea"/>
                      </a:endParaRPr>
                    </a:p>
                    <a:p>
                      <a:pPr marL="8255" algn="just">
                        <a:spcAft>
                          <a:spcPts val="0"/>
                        </a:spcAft>
                      </a:pPr>
                      <a:r>
                        <a:rPr lang="en-US" sz="1400" b="1" kern="100" dirty="0">
                          <a:solidFill>
                            <a:srgbClr val="000000"/>
                          </a:solidFill>
                          <a:latin typeface="+mn-ea"/>
                          <a:ea typeface="+mn-ea"/>
                        </a:rPr>
                        <a:t>4</a:t>
                      </a:r>
                      <a:r>
                        <a:rPr lang="zh-CN" sz="1400" b="1" kern="100" dirty="0">
                          <a:solidFill>
                            <a:srgbClr val="000000"/>
                          </a:solidFill>
                          <a:latin typeface="+mn-ea"/>
                          <a:ea typeface="+mn-ea"/>
                        </a:rPr>
                        <a:t>、作业人员需接受专业培训，具备《特种作业操作证》</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1326519">
                <a:tc>
                  <a:txBody>
                    <a:bodyPr/>
                    <a:lstStyle/>
                    <a:p>
                      <a:pPr marL="1270" algn="just">
                        <a:spcAft>
                          <a:spcPts val="0"/>
                        </a:spcAft>
                      </a:pPr>
                      <a:endParaRPr lang="en-US" altLang="zh-CN" sz="1400" b="1" kern="100" dirty="0">
                        <a:solidFill>
                          <a:srgbClr val="000000"/>
                        </a:solidFill>
                        <a:latin typeface="+mn-ea"/>
                        <a:ea typeface="+mn-ea"/>
                      </a:endParaRPr>
                    </a:p>
                    <a:p>
                      <a:pPr marL="1270" algn="just">
                        <a:spcAft>
                          <a:spcPts val="0"/>
                        </a:spcAft>
                      </a:pPr>
                      <a:r>
                        <a:rPr lang="zh-CN" sz="1400" b="1" kern="100" dirty="0">
                          <a:solidFill>
                            <a:srgbClr val="000000"/>
                          </a:solidFill>
                          <a:latin typeface="+mn-ea"/>
                          <a:ea typeface="+mn-ea"/>
                        </a:rPr>
                        <a:t>使用刀、铁锤、砂轮机、电钻等作业工具被刺、割、擦伤等</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marL="342900" lvl="0" indent="-342900" algn="just" defTabSz="-635">
                        <a:spcAft>
                          <a:spcPts val="0"/>
                        </a:spcAft>
                        <a:buFont typeface="+mj-lt"/>
                        <a:buAutoNum type="arabicPeriod"/>
                        <a:tabLst>
                          <a:tab pos="228600" algn="l"/>
                        </a:tabLst>
                      </a:pPr>
                      <a:endParaRPr lang="en-US" altLang="zh-CN" sz="1400" b="1" kern="100" dirty="0">
                        <a:solidFill>
                          <a:srgbClr val="000000"/>
                        </a:solidFill>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1</a:t>
                      </a:r>
                      <a:r>
                        <a:rPr lang="zh-CN" altLang="en-US" sz="1400" b="1" kern="100" dirty="0">
                          <a:solidFill>
                            <a:srgbClr val="000000"/>
                          </a:solidFill>
                          <a:latin typeface="+mn-ea"/>
                          <a:ea typeface="+mn-ea"/>
                        </a:rPr>
                        <a:t>、</a:t>
                      </a:r>
                      <a:r>
                        <a:rPr lang="zh-CN" sz="1400" b="1" kern="100" dirty="0">
                          <a:solidFill>
                            <a:srgbClr val="000000"/>
                          </a:solidFill>
                          <a:latin typeface="+mn-ea"/>
                          <a:ea typeface="+mn-ea"/>
                        </a:rPr>
                        <a:t>定期对相关设备进行检查</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2</a:t>
                      </a:r>
                      <a:r>
                        <a:rPr lang="zh-CN" altLang="en-US" sz="1400" b="1" kern="100" dirty="0">
                          <a:solidFill>
                            <a:srgbClr val="000000"/>
                          </a:solidFill>
                          <a:latin typeface="+mn-ea"/>
                          <a:ea typeface="+mn-ea"/>
                        </a:rPr>
                        <a:t>、</a:t>
                      </a:r>
                      <a:r>
                        <a:rPr lang="zh-CN" sz="1400" b="1" kern="100" dirty="0">
                          <a:solidFill>
                            <a:srgbClr val="000000"/>
                          </a:solidFill>
                          <a:latin typeface="+mn-ea"/>
                          <a:ea typeface="+mn-ea"/>
                        </a:rPr>
                        <a:t>检测绝缘电阻符合规定</a:t>
                      </a:r>
                      <a:endParaRPr lang="zh-CN" sz="1400" b="1" kern="100" dirty="0">
                        <a:latin typeface="+mn-ea"/>
                        <a:ea typeface="+mn-ea"/>
                      </a:endParaRPr>
                    </a:p>
                    <a:p>
                      <a:pPr marL="342900" lvl="0" indent="-342900" algn="just" defTabSz="-635">
                        <a:spcAft>
                          <a:spcPts val="0"/>
                        </a:spcAft>
                        <a:buFont typeface="+mj-lt"/>
                        <a:buNone/>
                        <a:tabLst>
                          <a:tab pos="228600" algn="l"/>
                        </a:tabLst>
                      </a:pPr>
                      <a:r>
                        <a:rPr lang="en-US" altLang="zh-CN" sz="1400" b="1" kern="100" dirty="0">
                          <a:solidFill>
                            <a:srgbClr val="000000"/>
                          </a:solidFill>
                          <a:latin typeface="+mn-ea"/>
                          <a:ea typeface="+mn-ea"/>
                        </a:rPr>
                        <a:t>3</a:t>
                      </a:r>
                      <a:r>
                        <a:rPr lang="zh-CN" altLang="en-US" sz="1400" b="1" kern="100" dirty="0">
                          <a:solidFill>
                            <a:srgbClr val="000000"/>
                          </a:solidFill>
                          <a:latin typeface="+mn-ea"/>
                          <a:ea typeface="+mn-ea"/>
                        </a:rPr>
                        <a:t>、</a:t>
                      </a:r>
                      <a:r>
                        <a:rPr lang="zh-CN" sz="1400" b="1" kern="100" dirty="0">
                          <a:solidFill>
                            <a:srgbClr val="000000"/>
                          </a:solidFill>
                          <a:latin typeface="+mn-ea"/>
                          <a:ea typeface="+mn-ea"/>
                        </a:rPr>
                        <a:t>作业时佩戴防护工具</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bl>
          </a:graphicData>
        </a:graphic>
      </p:graphicFrame>
      <p:grpSp>
        <p:nvGrpSpPr>
          <p:cNvPr id="3" name="组合 23"/>
          <p:cNvGrpSpPr/>
          <p:nvPr/>
        </p:nvGrpSpPr>
        <p:grpSpPr>
          <a:xfrm>
            <a:off x="4932040" y="699542"/>
            <a:ext cx="3960440"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5650" name="Picture 2"/>
          <p:cNvPicPr>
            <a:picLocks noChangeAspect="1" noChangeArrowheads="1"/>
          </p:cNvPicPr>
          <p:nvPr/>
        </p:nvPicPr>
        <p:blipFill>
          <a:blip r:embed="rId4" cstate="print"/>
          <a:srcRect/>
          <a:stretch>
            <a:fillRect/>
          </a:stretch>
        </p:blipFill>
        <p:spPr bwMode="auto">
          <a:xfrm>
            <a:off x="5580112" y="1923678"/>
            <a:ext cx="3024336" cy="27363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155650"/>
                                        </p:tgtEl>
                                        <p:attrNameLst>
                                          <p:attrName>style.visibility</p:attrName>
                                        </p:attrNameLst>
                                      </p:cBhvr>
                                      <p:to>
                                        <p:strVal val="visible"/>
                                      </p:to>
                                    </p:set>
                                    <p:animEffect transition="in" filter="checkerboard(across)">
                                      <p:cBhvr>
                                        <p:cTn id="13" dur="500"/>
                                        <p:tgtEl>
                                          <p:spTgt spid="155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
          <p:cNvSpPr txBox="1"/>
          <p:nvPr/>
        </p:nvSpPr>
        <p:spPr>
          <a:xfrm>
            <a:off x="576597" y="627535"/>
            <a:ext cx="6515683" cy="548892"/>
          </a:xfrm>
          <a:prstGeom prst="rect">
            <a:avLst/>
          </a:prstGeom>
          <a:noFill/>
        </p:spPr>
        <p:txBody>
          <a:bodyPr wrap="square" lIns="87908" tIns="43954" rIns="87908" bIns="43954" rtlCol="0">
            <a:spAutoFit/>
          </a:bodyPr>
          <a:lstStyle/>
          <a:p>
            <a:pPr>
              <a:lnSpc>
                <a:spcPct val="130000"/>
              </a:lnSpc>
            </a:pPr>
            <a:r>
              <a:rPr lang="en-US" altLang="zh-CN" sz="2300" dirty="0">
                <a:solidFill>
                  <a:srgbClr val="5F5E5C"/>
                </a:solidFill>
                <a:latin typeface="+mn-ea"/>
              </a:rPr>
              <a:t>4.3.2 </a:t>
            </a:r>
            <a:r>
              <a:rPr lang="zh-CN" altLang="en-US" sz="2300" dirty="0">
                <a:solidFill>
                  <a:srgbClr val="5F5E5C"/>
                </a:solidFill>
                <a:latin typeface="+mn-ea"/>
              </a:rPr>
              <a:t>分类风险及风险规避举措</a:t>
            </a:r>
            <a:r>
              <a:rPr lang="en-US" altLang="zh-CN" sz="2300" dirty="0">
                <a:solidFill>
                  <a:srgbClr val="5F5E5C"/>
                </a:solidFill>
                <a:latin typeface="+mn-ea"/>
              </a:rPr>
              <a:t>—</a:t>
            </a:r>
            <a:r>
              <a:rPr lang="zh-CN" altLang="en-US" sz="2300" dirty="0">
                <a:solidFill>
                  <a:srgbClr val="5F5E5C"/>
                </a:solidFill>
                <a:latin typeface="+mn-ea"/>
              </a:rPr>
              <a:t>职业安全管理</a:t>
            </a:r>
          </a:p>
        </p:txBody>
      </p:sp>
      <p:pic>
        <p:nvPicPr>
          <p:cNvPr id="20" name="Picture 2" descr="F:\360云盘\漂亮羽箭.png"/>
          <p:cNvPicPr>
            <a:picLocks noChangeAspect="1" noChangeArrowheads="1"/>
          </p:cNvPicPr>
          <p:nvPr/>
        </p:nvPicPr>
        <p:blipFill>
          <a:blip r:embed="rId3" cstate="screen"/>
          <a:srcRect/>
          <a:stretch>
            <a:fillRect/>
          </a:stretch>
        </p:blipFill>
        <p:spPr bwMode="auto">
          <a:xfrm>
            <a:off x="360023" y="814720"/>
            <a:ext cx="207846" cy="20885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4"/>
          </p:nvPr>
        </p:nvSpPr>
        <p:spPr/>
        <p:txBody>
          <a:bodyPr/>
          <a:lstStyle/>
          <a:p>
            <a:fld id="{697BB849-869D-4E57-A588-78AE02A7E5FB}" type="slidenum">
              <a:rPr lang="en-US" altLang="zh-CN" smtClean="0"/>
              <a:t>99</a:t>
            </a:fld>
            <a:endParaRPr lang="en-US" dirty="0"/>
          </a:p>
        </p:txBody>
      </p:sp>
      <p:sp>
        <p:nvSpPr>
          <p:cNvPr id="6" name="Rectangle 17"/>
          <p:cNvSpPr/>
          <p:nvPr/>
        </p:nvSpPr>
        <p:spPr bwMode="auto">
          <a:xfrm>
            <a:off x="358984" y="1636396"/>
            <a:ext cx="8327817" cy="3239610"/>
          </a:xfrm>
          <a:prstGeom prst="rect">
            <a:avLst/>
          </a:prstGeom>
          <a:solidFill>
            <a:srgbClr val="3397D3"/>
          </a:solidFill>
          <a:ln w="9525" cap="flat" cmpd="sng" algn="ctr">
            <a:noFill/>
            <a:prstDash val="solid"/>
            <a:headEnd type="none" w="med" len="med"/>
            <a:tailEnd type="none" w="med" len="med"/>
          </a:ln>
          <a:effectLst/>
        </p:spPr>
        <p:txBody>
          <a:bodyPr vert="horz" wrap="square" lIns="68568" tIns="34284" rIns="68568" bIns="34284" numCol="1" rtlCol="0" anchor="ctr" anchorCtr="0" compatLnSpc="1"/>
          <a:lstStyle/>
          <a:p>
            <a:pPr algn="ctr" defTabSz="513715"/>
            <a:endParaRPr lang="en-US" sz="1300" kern="0" dirty="0">
              <a:solidFill>
                <a:srgbClr val="FFFFFF">
                  <a:alpha val="98824"/>
                </a:srgbClr>
              </a:solidFill>
              <a:latin typeface="Segoe UI"/>
              <a:ea typeface="Segoe UI"/>
              <a:cs typeface="Segoe UI"/>
            </a:endParaRPr>
          </a:p>
        </p:txBody>
      </p:sp>
      <p:sp>
        <p:nvSpPr>
          <p:cNvPr id="7" name="Rectangle 81"/>
          <p:cNvSpPr/>
          <p:nvPr/>
        </p:nvSpPr>
        <p:spPr bwMode="auto">
          <a:xfrm>
            <a:off x="576597" y="1744382"/>
            <a:ext cx="491206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9" name="Rectangle 81"/>
          <p:cNvSpPr/>
          <p:nvPr/>
        </p:nvSpPr>
        <p:spPr bwMode="auto">
          <a:xfrm>
            <a:off x="5569681" y="1744381"/>
            <a:ext cx="3020376" cy="2981186"/>
          </a:xfrm>
          <a:prstGeom prst="rect">
            <a:avLst/>
          </a:prstGeom>
          <a:solidFill>
            <a:srgbClr val="FFFFFF">
              <a:lumMod val="95000"/>
            </a:srgbClr>
          </a:solidFill>
          <a:ln w="25400" cap="flat" cmpd="sng" algn="ctr">
            <a:noFill/>
            <a:prstDash val="solid"/>
            <a:headEnd type="none" w="med" len="med"/>
            <a:tailEnd type="none" w="med" len="med"/>
          </a:ln>
          <a:effectLst/>
        </p:spPr>
        <p:txBody>
          <a:bodyPr vert="horz" wrap="square" lIns="51433" tIns="25716" rIns="51433" bIns="25716" numCol="1" rtlCol="0" anchor="ctr" anchorCtr="0" compatLnSpc="1"/>
          <a:lstStyle/>
          <a:p>
            <a:pPr algn="ctr" defTabSz="513715" fontAlgn="base">
              <a:spcBef>
                <a:spcPct val="0"/>
              </a:spcBef>
              <a:spcAft>
                <a:spcPct val="0"/>
              </a:spcAft>
              <a:defRPr/>
            </a:pPr>
            <a:endParaRPr lang="en-US" sz="1300" kern="0" spc="-85" dirty="0">
              <a:gradFill>
                <a:gsLst>
                  <a:gs pos="0">
                    <a:srgbClr val="FFFFFF"/>
                  </a:gs>
                  <a:gs pos="100000">
                    <a:srgbClr val="FFFFFF"/>
                  </a:gs>
                </a:gsLst>
                <a:lin ang="5400000" scaled="0"/>
              </a:gradFill>
              <a:latin typeface="Arial" charset="0"/>
            </a:endParaRPr>
          </a:p>
        </p:txBody>
      </p:sp>
      <p:sp>
        <p:nvSpPr>
          <p:cNvPr id="17" name="矩形 16"/>
          <p:cNvSpPr/>
          <p:nvPr/>
        </p:nvSpPr>
        <p:spPr>
          <a:xfrm>
            <a:off x="6804248" y="771550"/>
            <a:ext cx="2016224" cy="400110"/>
          </a:xfrm>
          <a:prstGeom prst="rect">
            <a:avLst/>
          </a:prstGeom>
        </p:spPr>
        <p:txBody>
          <a:bodyPr wrap="square">
            <a:spAutoFit/>
          </a:bodyPr>
          <a:lstStyle/>
          <a:p>
            <a:pPr algn="ctr">
              <a:defRPr/>
            </a:pPr>
            <a:r>
              <a:rPr lang="zh-CN" altLang="zh-CN" sz="2000" b="1" dirty="0">
                <a:solidFill>
                  <a:schemeClr val="dk1"/>
                </a:solidFill>
              </a:rPr>
              <a:t>维修类作业现场</a:t>
            </a:r>
            <a:endParaRPr lang="zh-CN" altLang="zh-CN" sz="1600" b="1" kern="100" dirty="0">
              <a:latin typeface="+mn-ea"/>
              <a:cs typeface="Times New Roman" pitchFamily="18" charset="0"/>
            </a:endParaRPr>
          </a:p>
        </p:txBody>
      </p:sp>
      <p:graphicFrame>
        <p:nvGraphicFramePr>
          <p:cNvPr id="18" name="表格 17"/>
          <p:cNvGraphicFramePr>
            <a:graphicFrameLocks noGrp="1"/>
          </p:cNvGraphicFramePr>
          <p:nvPr/>
        </p:nvGraphicFramePr>
        <p:xfrm>
          <a:off x="611560" y="1779663"/>
          <a:ext cx="4824536" cy="2880319"/>
        </p:xfrm>
        <a:graphic>
          <a:graphicData uri="http://schemas.openxmlformats.org/drawingml/2006/table">
            <a:tbl>
              <a:tblPr>
                <a:tableStyleId>{3C2FFA5D-87B4-456A-9821-1D502468CF0F}</a:tableStyleId>
              </a:tblPr>
              <a:tblGrid>
                <a:gridCol w="1800200">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513867">
                <a:tc>
                  <a:txBody>
                    <a:bodyPr/>
                    <a:lstStyle/>
                    <a:p>
                      <a:pPr algn="ctr">
                        <a:spcAft>
                          <a:spcPts val="0"/>
                        </a:spcAft>
                      </a:pPr>
                      <a:r>
                        <a:rPr lang="zh-CN" sz="1600" b="1" kern="100" dirty="0">
                          <a:solidFill>
                            <a:schemeClr val="bg1"/>
                          </a:solidFill>
                        </a:rPr>
                        <a:t>内容</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tc>
                  <a:txBody>
                    <a:bodyPr/>
                    <a:lstStyle/>
                    <a:p>
                      <a:pPr algn="ctr">
                        <a:spcAft>
                          <a:spcPts val="0"/>
                        </a:spcAft>
                      </a:pPr>
                      <a:r>
                        <a:rPr lang="zh-CN" sz="1600" b="1" kern="100" dirty="0">
                          <a:solidFill>
                            <a:schemeClr val="bg1"/>
                          </a:solidFill>
                        </a:rPr>
                        <a:t>应对措施</a:t>
                      </a:r>
                    </a:p>
                    <a:p>
                      <a:pPr algn="ctr">
                        <a:spcAft>
                          <a:spcPts val="0"/>
                        </a:spcAft>
                      </a:pPr>
                      <a:r>
                        <a:rPr lang="zh-CN" sz="1600" b="1" kern="100" dirty="0">
                          <a:solidFill>
                            <a:schemeClr val="bg1"/>
                          </a:solidFill>
                        </a:rPr>
                        <a:t>（含可采取措施）</a:t>
                      </a:r>
                      <a:endParaRPr lang="zh-CN" sz="1600" b="1" kern="100" dirty="0">
                        <a:solidFill>
                          <a:schemeClr val="bg1"/>
                        </a:solidFill>
                        <a:latin typeface="+mn-ea"/>
                        <a:ea typeface="+mn-ea"/>
                        <a:cs typeface="Times New Roman" pitchFamily="18" charset="0"/>
                      </a:endParaRPr>
                    </a:p>
                  </a:txBody>
                  <a:tcPr marL="43664" marR="43664" marT="0" marB="0" anchor="ctr">
                    <a:solidFill>
                      <a:srgbClr val="0070C0"/>
                    </a:solidFill>
                  </a:tcPr>
                </a:tc>
                <a:extLst>
                  <a:ext uri="{0D108BD9-81ED-4DB2-BD59-A6C34878D82A}">
                    <a16:rowId xmlns:a16="http://schemas.microsoft.com/office/drawing/2014/main" val="10000"/>
                  </a:ext>
                </a:extLst>
              </a:tr>
              <a:tr h="1039933">
                <a:tc>
                  <a:txBody>
                    <a:bodyPr/>
                    <a:lstStyle/>
                    <a:p>
                      <a:pPr marL="1270" algn="just" defTabSz="-635">
                        <a:spcAft>
                          <a:spcPts val="0"/>
                        </a:spcAft>
                        <a:tabLst>
                          <a:tab pos="342900" algn="l"/>
                        </a:tabLst>
                      </a:pPr>
                      <a:endParaRPr lang="en-US" altLang="zh-CN" sz="1400" b="1" kern="100" dirty="0">
                        <a:solidFill>
                          <a:srgbClr val="000000"/>
                        </a:solidFill>
                        <a:latin typeface="+mn-ea"/>
                        <a:ea typeface="+mn-ea"/>
                      </a:endParaRPr>
                    </a:p>
                    <a:p>
                      <a:pPr marL="1270" algn="just" defTabSz="-635">
                        <a:spcAft>
                          <a:spcPts val="0"/>
                        </a:spcAft>
                        <a:tabLst>
                          <a:tab pos="342900" algn="l"/>
                        </a:tabLst>
                      </a:pPr>
                      <a:r>
                        <a:rPr lang="zh-CN" sz="1400" b="1" kern="100" dirty="0">
                          <a:solidFill>
                            <a:srgbClr val="000000"/>
                          </a:solidFill>
                          <a:latin typeface="+mn-ea"/>
                          <a:ea typeface="+mn-ea"/>
                        </a:rPr>
                        <a:t>高空作业时坠下（如：更换楼顶灯、路灯等）</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endParaRPr lang="en-US" sz="1400" b="1" kern="100" dirty="0">
                        <a:solidFill>
                          <a:srgbClr val="000000"/>
                        </a:solidFill>
                        <a:latin typeface="+mn-ea"/>
                        <a:ea typeface="+mn-ea"/>
                      </a:endParaRPr>
                    </a:p>
                    <a:p>
                      <a:pPr algn="just">
                        <a:spcAft>
                          <a:spcPts val="0"/>
                        </a:spcAft>
                      </a:pPr>
                      <a:r>
                        <a:rPr lang="en-US" sz="1400" b="1" kern="100" dirty="0">
                          <a:solidFill>
                            <a:srgbClr val="000000"/>
                          </a:solidFill>
                          <a:latin typeface="+mn-ea"/>
                          <a:ea typeface="+mn-ea"/>
                        </a:rPr>
                        <a:t>1</a:t>
                      </a:r>
                      <a:r>
                        <a:rPr lang="zh-CN" sz="1400" b="1" kern="100" dirty="0">
                          <a:solidFill>
                            <a:srgbClr val="000000"/>
                          </a:solidFill>
                          <a:latin typeface="+mn-ea"/>
                          <a:ea typeface="+mn-ea"/>
                        </a:rPr>
                        <a:t>、登高作业时需两人配合</a:t>
                      </a:r>
                      <a:endParaRPr lang="zh-CN" sz="1400" b="1" kern="100" dirty="0">
                        <a:latin typeface="+mn-ea"/>
                        <a:ea typeface="+mn-ea"/>
                      </a:endParaRPr>
                    </a:p>
                    <a:p>
                      <a:pPr algn="just">
                        <a:spcAft>
                          <a:spcPts val="0"/>
                        </a:spcAft>
                      </a:pPr>
                      <a:r>
                        <a:rPr lang="en-US" sz="1400" b="1" kern="100" dirty="0">
                          <a:solidFill>
                            <a:srgbClr val="000000"/>
                          </a:solidFill>
                          <a:latin typeface="+mn-ea"/>
                          <a:ea typeface="+mn-ea"/>
                        </a:rPr>
                        <a:t>2</a:t>
                      </a:r>
                      <a:r>
                        <a:rPr lang="zh-CN" sz="1400" b="1" kern="100" dirty="0">
                          <a:solidFill>
                            <a:srgbClr val="000000"/>
                          </a:solidFill>
                          <a:latin typeface="+mn-ea"/>
                          <a:ea typeface="+mn-ea"/>
                        </a:rPr>
                        <a:t>、现场放置工作标识牌</a:t>
                      </a:r>
                      <a:endParaRPr lang="zh-CN" sz="1400" b="1" kern="100" dirty="0">
                        <a:latin typeface="+mn-ea"/>
                        <a:ea typeface="+mn-ea"/>
                      </a:endParaRPr>
                    </a:p>
                    <a:p>
                      <a:pPr algn="just">
                        <a:spcAft>
                          <a:spcPts val="0"/>
                        </a:spcAft>
                      </a:pPr>
                      <a:r>
                        <a:rPr lang="en-US" sz="1400" b="1" kern="100" dirty="0">
                          <a:solidFill>
                            <a:srgbClr val="000000"/>
                          </a:solidFill>
                          <a:latin typeface="+mn-ea"/>
                          <a:ea typeface="+mn-ea"/>
                        </a:rPr>
                        <a:t>3</a:t>
                      </a:r>
                      <a:r>
                        <a:rPr lang="zh-CN" sz="1400" b="1" kern="100" dirty="0">
                          <a:solidFill>
                            <a:srgbClr val="000000"/>
                          </a:solidFill>
                          <a:latin typeface="+mn-ea"/>
                          <a:ea typeface="+mn-ea"/>
                        </a:rPr>
                        <a:t>、作业前检查登高作业工具的完好</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1326519">
                <a:tc>
                  <a:txBody>
                    <a:bodyPr/>
                    <a:lstStyle/>
                    <a:p>
                      <a:pPr marL="1270" algn="just" defTabSz="-635">
                        <a:spcAft>
                          <a:spcPts val="0"/>
                        </a:spcAft>
                        <a:tabLst>
                          <a:tab pos="342900" algn="l"/>
                        </a:tabLst>
                      </a:pPr>
                      <a:endParaRPr lang="en-US" altLang="zh-CN" sz="1400" b="1" kern="100" dirty="0">
                        <a:solidFill>
                          <a:srgbClr val="000000"/>
                        </a:solidFill>
                        <a:latin typeface="+mn-ea"/>
                        <a:ea typeface="+mn-ea"/>
                      </a:endParaRPr>
                    </a:p>
                    <a:p>
                      <a:pPr marL="1270" algn="just" defTabSz="-635">
                        <a:spcAft>
                          <a:spcPts val="0"/>
                        </a:spcAft>
                        <a:tabLst>
                          <a:tab pos="342900" algn="l"/>
                        </a:tabLst>
                      </a:pPr>
                      <a:endParaRPr lang="en-US" altLang="zh-CN" sz="1400" b="1" kern="100" dirty="0">
                        <a:solidFill>
                          <a:srgbClr val="000000"/>
                        </a:solidFill>
                        <a:latin typeface="+mn-ea"/>
                        <a:ea typeface="+mn-ea"/>
                      </a:endParaRPr>
                    </a:p>
                    <a:p>
                      <a:pPr marL="1270" algn="just" defTabSz="-635">
                        <a:spcAft>
                          <a:spcPts val="0"/>
                        </a:spcAft>
                        <a:tabLst>
                          <a:tab pos="342900" algn="l"/>
                        </a:tabLst>
                      </a:pPr>
                      <a:r>
                        <a:rPr lang="zh-CN" sz="1400" b="1" kern="100" dirty="0">
                          <a:solidFill>
                            <a:srgbClr val="000000"/>
                          </a:solidFill>
                          <a:latin typeface="+mn-ea"/>
                          <a:ea typeface="+mn-ea"/>
                        </a:rPr>
                        <a:t>恶劣天气情况下作业身体伤害</a:t>
                      </a:r>
                      <a:endParaRPr lang="zh-CN" sz="1400" b="1" kern="100" dirty="0">
                        <a:latin typeface="+mn-ea"/>
                        <a:ea typeface="+mn-ea"/>
                      </a:endParaRPr>
                    </a:p>
                  </a:txBody>
                  <a:tcPr marL="68580" marR="68580" marT="0" marB="0">
                    <a:solidFill>
                      <a:schemeClr val="tx2">
                        <a:lumMod val="20000"/>
                        <a:lumOff val="80000"/>
                      </a:schemeClr>
                    </a:solidFill>
                  </a:tcPr>
                </a:tc>
                <a:tc>
                  <a:txBody>
                    <a:bodyPr/>
                    <a:lstStyle/>
                    <a:p>
                      <a:pPr algn="just">
                        <a:spcAft>
                          <a:spcPts val="0"/>
                        </a:spcAft>
                      </a:pPr>
                      <a:endParaRPr lang="en-US" sz="1400" b="1" kern="100" dirty="0">
                        <a:solidFill>
                          <a:srgbClr val="000000"/>
                        </a:solidFill>
                        <a:latin typeface="+mn-ea"/>
                        <a:ea typeface="+mn-ea"/>
                      </a:endParaRPr>
                    </a:p>
                    <a:p>
                      <a:pPr algn="just">
                        <a:spcAft>
                          <a:spcPts val="0"/>
                        </a:spcAft>
                      </a:pPr>
                      <a:r>
                        <a:rPr lang="en-US" sz="1400" b="1" kern="100" dirty="0">
                          <a:solidFill>
                            <a:srgbClr val="000000"/>
                          </a:solidFill>
                          <a:latin typeface="+mn-ea"/>
                          <a:ea typeface="+mn-ea"/>
                        </a:rPr>
                        <a:t>1</a:t>
                      </a:r>
                      <a:r>
                        <a:rPr lang="zh-CN" sz="1400" b="1" kern="100" dirty="0">
                          <a:solidFill>
                            <a:srgbClr val="000000"/>
                          </a:solidFill>
                          <a:latin typeface="+mn-ea"/>
                          <a:ea typeface="+mn-ea"/>
                        </a:rPr>
                        <a:t>、根据天气变化情况，合理安排作业</a:t>
                      </a:r>
                      <a:r>
                        <a:rPr lang="en-US" altLang="zh-CN" sz="1400" b="1" kern="100" dirty="0">
                          <a:solidFill>
                            <a:srgbClr val="000000"/>
                          </a:solidFill>
                          <a:latin typeface="+mn-ea"/>
                          <a:ea typeface="+mn-ea"/>
                        </a:rPr>
                        <a:t> </a:t>
                      </a:r>
                      <a:r>
                        <a:rPr lang="zh-CN" sz="1400" b="1" kern="100" dirty="0">
                          <a:solidFill>
                            <a:srgbClr val="000000"/>
                          </a:solidFill>
                          <a:latin typeface="+mn-ea"/>
                          <a:ea typeface="+mn-ea"/>
                        </a:rPr>
                        <a:t>计划</a:t>
                      </a:r>
                      <a:endParaRPr lang="zh-CN" sz="1400" b="1" kern="100" dirty="0">
                        <a:latin typeface="+mn-ea"/>
                        <a:ea typeface="+mn-ea"/>
                      </a:endParaRPr>
                    </a:p>
                    <a:p>
                      <a:pPr algn="just">
                        <a:spcAft>
                          <a:spcPts val="0"/>
                        </a:spcAft>
                      </a:pPr>
                      <a:r>
                        <a:rPr lang="en-US" sz="1400" b="1" kern="100" dirty="0">
                          <a:solidFill>
                            <a:srgbClr val="000000"/>
                          </a:solidFill>
                          <a:latin typeface="+mn-ea"/>
                          <a:ea typeface="+mn-ea"/>
                        </a:rPr>
                        <a:t>2</a:t>
                      </a:r>
                      <a:r>
                        <a:rPr lang="zh-CN" sz="1400" b="1" kern="100" dirty="0">
                          <a:solidFill>
                            <a:srgbClr val="000000"/>
                          </a:solidFill>
                          <a:latin typeface="+mn-ea"/>
                          <a:ea typeface="+mn-ea"/>
                        </a:rPr>
                        <a:t>、恶劣天气不允许户外作业</a:t>
                      </a:r>
                      <a:endParaRPr lang="zh-CN" sz="1400" b="1" kern="100" dirty="0">
                        <a:latin typeface="+mn-ea"/>
                        <a:ea typeface="+mn-ea"/>
                      </a:endParaRPr>
                    </a:p>
                    <a:p>
                      <a:pPr marL="200025" indent="-200025" algn="just">
                        <a:spcAft>
                          <a:spcPts val="0"/>
                        </a:spcAft>
                      </a:pPr>
                      <a:r>
                        <a:rPr lang="en-US" sz="1400" b="1" kern="100" dirty="0">
                          <a:solidFill>
                            <a:srgbClr val="000000"/>
                          </a:solidFill>
                          <a:latin typeface="+mn-ea"/>
                          <a:ea typeface="+mn-ea"/>
                        </a:rPr>
                        <a:t>3</a:t>
                      </a:r>
                      <a:r>
                        <a:rPr lang="zh-CN" sz="1400" b="1" kern="100" dirty="0">
                          <a:solidFill>
                            <a:srgbClr val="000000"/>
                          </a:solidFill>
                          <a:latin typeface="+mn-ea"/>
                          <a:ea typeface="+mn-ea"/>
                        </a:rPr>
                        <a:t>、结合季节变化提前做好特殊天气</a:t>
                      </a:r>
                      <a:endParaRPr lang="en-US" altLang="zh-CN" sz="1400" b="1" kern="100" dirty="0">
                        <a:solidFill>
                          <a:srgbClr val="000000"/>
                        </a:solidFill>
                        <a:latin typeface="+mn-ea"/>
                        <a:ea typeface="+mn-ea"/>
                      </a:endParaRPr>
                    </a:p>
                    <a:p>
                      <a:pPr marL="200025" indent="-200025" algn="just">
                        <a:spcAft>
                          <a:spcPts val="0"/>
                        </a:spcAft>
                      </a:pPr>
                      <a:r>
                        <a:rPr lang="zh-CN" sz="1400" b="1" kern="100" dirty="0">
                          <a:solidFill>
                            <a:srgbClr val="000000"/>
                          </a:solidFill>
                          <a:latin typeface="+mn-ea"/>
                          <a:ea typeface="+mn-ea"/>
                        </a:rPr>
                        <a:t>作业的应对措施</a:t>
                      </a:r>
                      <a:endParaRPr lang="zh-CN" sz="1400" b="1" kern="100" dirty="0">
                        <a:latin typeface="+mn-ea"/>
                        <a:ea typeface="+mn-ea"/>
                      </a:endParaRP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bl>
          </a:graphicData>
        </a:graphic>
      </p:graphicFrame>
      <p:grpSp>
        <p:nvGrpSpPr>
          <p:cNvPr id="3" name="组合 23"/>
          <p:cNvGrpSpPr/>
          <p:nvPr/>
        </p:nvGrpSpPr>
        <p:grpSpPr>
          <a:xfrm>
            <a:off x="4932040" y="699542"/>
            <a:ext cx="3960440" cy="432048"/>
            <a:chOff x="4932040" y="699542"/>
            <a:chExt cx="3960440" cy="432048"/>
          </a:xfrm>
        </p:grpSpPr>
        <p:grpSp>
          <p:nvGrpSpPr>
            <p:cNvPr id="4" name="组合 15"/>
            <p:cNvGrpSpPr/>
            <p:nvPr/>
          </p:nvGrpSpPr>
          <p:grpSpPr>
            <a:xfrm>
              <a:off x="5868144" y="699542"/>
              <a:ext cx="3024336" cy="432048"/>
              <a:chOff x="2855640" y="1772816"/>
              <a:chExt cx="4248472" cy="576064"/>
            </a:xfrm>
          </p:grpSpPr>
          <p:cxnSp>
            <p:nvCxnSpPr>
              <p:cNvPr id="21" name="直接连接符 20"/>
              <p:cNvCxnSpPr/>
              <p:nvPr/>
            </p:nvCxnSpPr>
            <p:spPr>
              <a:xfrm>
                <a:off x="2855640" y="2348880"/>
                <a:ext cx="108012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295800" y="1772816"/>
                <a:ext cx="28083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935760" y="1772816"/>
                <a:ext cx="360040" cy="57606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H="1">
              <a:off x="4932040" y="1131590"/>
              <a:ext cx="9361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6675" name="Picture 3"/>
          <p:cNvPicPr>
            <a:picLocks noChangeAspect="1" noChangeArrowheads="1"/>
          </p:cNvPicPr>
          <p:nvPr/>
        </p:nvPicPr>
        <p:blipFill>
          <a:blip r:embed="rId4" cstate="print"/>
          <a:srcRect/>
          <a:stretch>
            <a:fillRect/>
          </a:stretch>
        </p:blipFill>
        <p:spPr bwMode="auto">
          <a:xfrm>
            <a:off x="5580112" y="1851670"/>
            <a:ext cx="2939988" cy="2763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nodeType="withEffect">
                                  <p:stCondLst>
                                    <p:cond delay="0"/>
                                  </p:stCondLst>
                                  <p:childTnLst>
                                    <p:set>
                                      <p:cBhvr>
                                        <p:cTn id="12" dur="1" fill="hold">
                                          <p:stCondLst>
                                            <p:cond delay="0"/>
                                          </p:stCondLst>
                                        </p:cTn>
                                        <p:tgtEl>
                                          <p:spTgt spid="156675"/>
                                        </p:tgtEl>
                                        <p:attrNameLst>
                                          <p:attrName>style.visibility</p:attrName>
                                        </p:attrNameLst>
                                      </p:cBhvr>
                                      <p:to>
                                        <p:strVal val="visible"/>
                                      </p:to>
                                    </p:set>
                                    <p:animEffect transition="in" filter="checkerboard(across)">
                                      <p:cBhvr>
                                        <p:cTn id="13" dur="500"/>
                                        <p:tgtEl>
                                          <p:spTgt spid="15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7457</Words>
  <Application>Microsoft Office PowerPoint</Application>
  <PresentationFormat>全屏显示(16:9)</PresentationFormat>
  <Paragraphs>919</Paragraphs>
  <Slides>110</Slides>
  <Notes>110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110</vt:i4>
      </vt:variant>
    </vt:vector>
  </HeadingPairs>
  <TitlesOfParts>
    <vt:vector size="125" baseType="lpstr">
      <vt:lpstr>MingLiU</vt:lpstr>
      <vt:lpstr>黑体</vt:lpstr>
      <vt:lpstr>华康俪金黑W8(P)</vt:lpstr>
      <vt:lpstr>华文中宋</vt:lpstr>
      <vt:lpstr>宋体</vt:lpstr>
      <vt:lpstr>微软雅黑</vt:lpstr>
      <vt:lpstr>Arial</vt:lpstr>
      <vt:lpstr>Calibri</vt:lpstr>
      <vt:lpstr>Impact</vt:lpstr>
      <vt:lpstr>Segoe UI</vt:lpstr>
      <vt:lpstr>Times</vt:lpstr>
      <vt:lpstr>Times New Roman</vt:lpstr>
      <vt:lpstr>Wingdings</vt:lpstr>
      <vt:lpstr>自定义设计方案</vt:lpstr>
      <vt:lpstr>1_Office 主题</vt:lpstr>
      <vt:lpstr>PowerPoint 演示文稿</vt:lpstr>
      <vt:lpstr>前言</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结语</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安应vs安全人联盟</dc:title>
  <dc:subject>获取资料咨询微信：ansyingcysafety</dc:subject>
  <dc:creator>安应ansying.com</dc:creator>
  <cp:keywords>安应</cp:keywords>
  <dc:description>获取资料咨询微信：ansyingcysafety</dc:description>
  <cp:lastModifiedBy>xbany</cp:lastModifiedBy>
  <cp:revision>1</cp:revision>
  <dcterms:created xsi:type="dcterms:W3CDTF">1900-01-01T00:00:00Z</dcterms:created>
  <dcterms:modified xsi:type="dcterms:W3CDTF">2019-05-14T12:15:41Z</dcterms:modified>
  <cp:category>EHS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2052-9.5.0</vt:lpwstr>
  </property>
</Properties>
</file>