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111"/>
  </p:handoutMasterIdLst>
  <p:sldIdLst>
    <p:sldId id="341" r:id="rId3"/>
    <p:sldId id="259" r:id="rId5"/>
    <p:sldId id="343" r:id="rId6"/>
    <p:sldId id="309" r:id="rId7"/>
    <p:sldId id="344" r:id="rId8"/>
    <p:sldId id="312" r:id="rId9"/>
    <p:sldId id="314" r:id="rId10"/>
    <p:sldId id="345" r:id="rId11"/>
    <p:sldId id="346" r:id="rId12"/>
    <p:sldId id="348" r:id="rId13"/>
    <p:sldId id="349" r:id="rId14"/>
    <p:sldId id="347" r:id="rId15"/>
    <p:sldId id="350" r:id="rId16"/>
    <p:sldId id="351" r:id="rId17"/>
    <p:sldId id="352" r:id="rId18"/>
    <p:sldId id="353" r:id="rId19"/>
    <p:sldId id="354" r:id="rId20"/>
    <p:sldId id="355" r:id="rId21"/>
    <p:sldId id="356" r:id="rId22"/>
    <p:sldId id="357" r:id="rId23"/>
    <p:sldId id="359" r:id="rId24"/>
    <p:sldId id="360" r:id="rId25"/>
    <p:sldId id="361" r:id="rId26"/>
    <p:sldId id="362" r:id="rId27"/>
    <p:sldId id="363" r:id="rId28"/>
    <p:sldId id="364" r:id="rId29"/>
    <p:sldId id="365" r:id="rId30"/>
    <p:sldId id="366" r:id="rId31"/>
    <p:sldId id="367" r:id="rId32"/>
    <p:sldId id="368" r:id="rId33"/>
    <p:sldId id="369" r:id="rId34"/>
    <p:sldId id="370" r:id="rId35"/>
    <p:sldId id="371" r:id="rId36"/>
    <p:sldId id="372" r:id="rId37"/>
    <p:sldId id="374" r:id="rId38"/>
    <p:sldId id="376" r:id="rId39"/>
    <p:sldId id="375" r:id="rId40"/>
    <p:sldId id="377" r:id="rId41"/>
    <p:sldId id="378" r:id="rId42"/>
    <p:sldId id="379" r:id="rId43"/>
    <p:sldId id="380" r:id="rId44"/>
    <p:sldId id="381" r:id="rId45"/>
    <p:sldId id="382" r:id="rId46"/>
    <p:sldId id="383" r:id="rId47"/>
    <p:sldId id="384" r:id="rId48"/>
    <p:sldId id="385" r:id="rId49"/>
    <p:sldId id="386" r:id="rId50"/>
    <p:sldId id="387" r:id="rId51"/>
    <p:sldId id="388" r:id="rId52"/>
    <p:sldId id="389" r:id="rId53"/>
    <p:sldId id="390" r:id="rId54"/>
    <p:sldId id="391" r:id="rId55"/>
    <p:sldId id="392" r:id="rId56"/>
    <p:sldId id="393" r:id="rId57"/>
    <p:sldId id="394" r:id="rId58"/>
    <p:sldId id="395" r:id="rId59"/>
    <p:sldId id="396" r:id="rId60"/>
    <p:sldId id="397" r:id="rId61"/>
    <p:sldId id="398" r:id="rId62"/>
    <p:sldId id="399" r:id="rId63"/>
    <p:sldId id="400" r:id="rId64"/>
    <p:sldId id="401" r:id="rId65"/>
    <p:sldId id="402" r:id="rId66"/>
    <p:sldId id="404" r:id="rId67"/>
    <p:sldId id="405" r:id="rId68"/>
    <p:sldId id="406" r:id="rId69"/>
    <p:sldId id="407" r:id="rId70"/>
    <p:sldId id="408" r:id="rId71"/>
    <p:sldId id="409" r:id="rId72"/>
    <p:sldId id="410" r:id="rId73"/>
    <p:sldId id="411" r:id="rId74"/>
    <p:sldId id="415" r:id="rId75"/>
    <p:sldId id="416" r:id="rId76"/>
    <p:sldId id="417" r:id="rId77"/>
    <p:sldId id="418" r:id="rId78"/>
    <p:sldId id="419" r:id="rId79"/>
    <p:sldId id="420" r:id="rId80"/>
    <p:sldId id="421" r:id="rId81"/>
    <p:sldId id="422" r:id="rId82"/>
    <p:sldId id="423" r:id="rId83"/>
    <p:sldId id="424" r:id="rId84"/>
    <p:sldId id="425" r:id="rId85"/>
    <p:sldId id="427" r:id="rId86"/>
    <p:sldId id="426" r:id="rId87"/>
    <p:sldId id="449" r:id="rId88"/>
    <p:sldId id="428" r:id="rId89"/>
    <p:sldId id="429" r:id="rId90"/>
    <p:sldId id="430" r:id="rId91"/>
    <p:sldId id="431" r:id="rId92"/>
    <p:sldId id="432" r:id="rId93"/>
    <p:sldId id="433" r:id="rId94"/>
    <p:sldId id="434" r:id="rId95"/>
    <p:sldId id="435" r:id="rId96"/>
    <p:sldId id="436" r:id="rId97"/>
    <p:sldId id="437" r:id="rId98"/>
    <p:sldId id="438" r:id="rId99"/>
    <p:sldId id="439" r:id="rId100"/>
    <p:sldId id="440" r:id="rId101"/>
    <p:sldId id="441" r:id="rId102"/>
    <p:sldId id="442" r:id="rId103"/>
    <p:sldId id="443" r:id="rId104"/>
    <p:sldId id="446" r:id="rId105"/>
    <p:sldId id="448" r:id="rId106"/>
    <p:sldId id="450" r:id="rId107"/>
    <p:sldId id="451" r:id="rId108"/>
    <p:sldId id="453" r:id="rId109"/>
    <p:sldId id="452" r:id="rId110"/>
  </p:sldIdLst>
  <p:sldSz cx="12195175" cy="6858000"/>
  <p:notesSz cx="6797675" cy="9926320"/>
  <p:custDataLst>
    <p:tags r:id="rId11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57AE"/>
    <a:srgbClr val="0070C0"/>
    <a:srgbClr val="C57302"/>
    <a:srgbClr val="BD2F03"/>
    <a:srgbClr val="DBC05B"/>
    <a:srgbClr val="BFBFBF"/>
    <a:srgbClr val="D9D9D9"/>
    <a:srgbClr val="FFFFFF"/>
    <a:srgbClr val="C6913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87" autoAdjust="0"/>
    <p:restoredTop sz="94660" autoAdjust="0"/>
  </p:normalViewPr>
  <p:slideViewPr>
    <p:cSldViewPr showGuides="1">
      <p:cViewPr varScale="1">
        <p:scale>
          <a:sx n="85" d="100"/>
          <a:sy n="85" d="100"/>
        </p:scale>
        <p:origin x="82" y="48"/>
      </p:cViewPr>
      <p:guideLst>
        <p:guide orient="horz" pos="4319"/>
        <p:guide pos="3841"/>
      </p:guideLst>
    </p:cSldViewPr>
  </p:slideViewPr>
  <p:outlineViewPr>
    <p:cViewPr>
      <p:scale>
        <a:sx n="33" d="100"/>
        <a:sy n="33" d="100"/>
      </p:scale>
      <p:origin x="0" y="-6"/>
    </p:cViewPr>
  </p:outlineViewPr>
  <p:notesTextViewPr>
    <p:cViewPr>
      <p:scale>
        <a:sx n="1" d="1"/>
        <a:sy n="1" d="1"/>
      </p:scale>
      <p:origin x="0" y="0"/>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5" Type="http://schemas.openxmlformats.org/officeDocument/2006/relationships/tags" Target="tags/tag1.xml"/><Relationship Id="rId114" Type="http://schemas.openxmlformats.org/officeDocument/2006/relationships/tableStyles" Target="tableStyles.xml"/><Relationship Id="rId113" Type="http://schemas.openxmlformats.org/officeDocument/2006/relationships/viewProps" Target="viewProps.xml"/><Relationship Id="rId112" Type="http://schemas.openxmlformats.org/officeDocument/2006/relationships/presProps" Target="presProps.xml"/><Relationship Id="rId111" Type="http://schemas.openxmlformats.org/officeDocument/2006/relationships/handoutMaster" Target="handoutMasters/handoutMaster1.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A198337A-F9FB-4366-9CDB-43074D9C36FD}" type="datetimeFigureOut">
              <a:rPr lang="zh-CN" altLang="en-US" smtClean="0"/>
            </a:fld>
            <a:endParaRPr lang="zh-CN" altLang="en-US"/>
          </a:p>
        </p:txBody>
      </p:sp>
      <p:sp>
        <p:nvSpPr>
          <p:cNvPr id="4" name="页脚占位符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59D91960-A7C1-4503-9315-174F5A8FA5BB}"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7E4FFA8-7E0C-4803-A4C6-3DDD6AB6E33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DF7CD64D-B72C-4FF8-85BB-4AA899BC1DF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8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8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8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8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8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5.xml"/></Relationships>
</file>

<file path=ppt/notesSlides/_rels/notesSlide8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6.xml"/></Relationships>
</file>

<file path=ppt/notesSlides/_rels/notesSlide8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8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_rels/notesSlide9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0.xml"/></Relationships>
</file>

<file path=ppt/notesSlides/_rels/notesSlide9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_rels/notesSlide9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2.xml"/></Relationships>
</file>

<file path=ppt/notesSlides/_rels/notesSlide9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3.xml"/></Relationships>
</file>

<file path=ppt/notesSlides/_rels/notesSlide9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4.xml"/></Relationships>
</file>

<file path=ppt/notesSlides/_rels/notesSlide9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5.xml"/></Relationships>
</file>

<file path=ppt/notesSlides/_rels/notesSlide9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6.xml"/></Relationships>
</file>

<file path=ppt/notesSlides/_rels/notesSlide9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90488" y="744538"/>
            <a:ext cx="6616700" cy="3722687"/>
          </a:xfrm>
        </p:spPr>
      </p:sp>
      <p:sp>
        <p:nvSpPr>
          <p:cNvPr id="41987"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F837B1-3942-4B36-A9A2-6AF914CEB0AE}"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F837B1-3942-4B36-A9A2-6AF914CEB0AE}"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F837B1-3942-4B36-A9A2-6AF914CEB0AE}"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F837B1-3942-4B36-A9A2-6AF914CEB0AE}"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90488" y="744538"/>
            <a:ext cx="6616700" cy="3722687"/>
          </a:xfrm>
        </p:spPr>
      </p:sp>
      <p:sp>
        <p:nvSpPr>
          <p:cNvPr id="41987"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488" y="744538"/>
            <a:ext cx="6616700" cy="3722687"/>
          </a:xfrm>
        </p:spPr>
      </p:sp>
      <p:sp>
        <p:nvSpPr>
          <p:cNvPr id="40963"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638" y="2130426"/>
            <a:ext cx="10365899"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9276" y="3886200"/>
            <a:ext cx="8536623"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464AD9-C849-45B6-BBCC-5E990A5EEF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759" y="273050"/>
            <a:ext cx="4012129"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7974" y="273051"/>
            <a:ext cx="681744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759" y="1435101"/>
            <a:ext cx="401212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B3E24BF-67B8-48BD-9ABF-36DACBACC99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1464AD9-C849-45B6-BBCC-5E990A5EEF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340" y="4800600"/>
            <a:ext cx="7317105"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90340" y="612775"/>
            <a:ext cx="731710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90340" y="5367338"/>
            <a:ext cx="731710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B3E24BF-67B8-48BD-9ABF-36DACBACC99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1464AD9-C849-45B6-BBCC-5E990A5EEF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464AD9-C849-45B6-BBCC-5E990A5EEF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92903" y="274639"/>
            <a:ext cx="3658553"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13012" y="274639"/>
            <a:ext cx="10776639"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464AD9-C849-45B6-BBCC-5E990A5EEF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464AD9-C849-45B6-BBCC-5E990A5EEF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35" y="4406901"/>
            <a:ext cx="10365899"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335" y="2906713"/>
            <a:ext cx="1036589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464AD9-C849-45B6-BBCC-5E990A5EEF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13012" y="1600201"/>
            <a:ext cx="721759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8233862" y="1600201"/>
            <a:ext cx="721759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1B3E24BF-67B8-48BD-9ABF-36DACBACC99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1464AD9-C849-45B6-BBCC-5E990A5EEF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759" y="274638"/>
            <a:ext cx="10975658"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759" y="1535113"/>
            <a:ext cx="53883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759" y="2174875"/>
            <a:ext cx="53883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4980" y="1535113"/>
            <a:ext cx="539043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4980" y="2174875"/>
            <a:ext cx="539043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1B3E24BF-67B8-48BD-9ABF-36DACBACC99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1464AD9-C849-45B6-BBCC-5E990A5EEF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1B3E24BF-67B8-48BD-9ABF-36DACBACC99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1464AD9-C849-45B6-BBCC-5E990A5EEF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概论">
    <p:spTree>
      <p:nvGrpSpPr>
        <p:cNvPr id="1" name=""/>
        <p:cNvGrpSpPr/>
        <p:nvPr/>
      </p:nvGrpSpPr>
      <p:grpSpPr>
        <a:xfrm>
          <a:off x="0" y="0"/>
          <a:ext cx="0" cy="0"/>
          <a:chOff x="0" y="0"/>
          <a:chExt cx="0" cy="0"/>
        </a:xfrm>
      </p:grpSpPr>
      <p:sp>
        <p:nvSpPr>
          <p:cNvPr id="5" name="文本框 9"/>
          <p:cNvSpPr txBox="1"/>
          <p:nvPr userDrawn="1"/>
        </p:nvSpPr>
        <p:spPr>
          <a:xfrm>
            <a:off x="10177666" y="404664"/>
            <a:ext cx="1608553" cy="284679"/>
          </a:xfrm>
          <a:prstGeom prst="rect">
            <a:avLst/>
          </a:prstGeom>
          <a:noFill/>
        </p:spPr>
        <p:txBody>
          <a:bodyPr wrap="square" lIns="68566" tIns="34283" rIns="68566" bIns="34283" rtlCol="0">
            <a:spAutoFit/>
          </a:bodyPr>
          <a:lstStyle/>
          <a:p>
            <a:pPr marL="0" lvl="1"/>
            <a:r>
              <a:rPr lang="en-US" altLang="zh-CN" sz="1400" b="1" dirty="0" smtClean="0">
                <a:solidFill>
                  <a:srgbClr val="0070C0"/>
                </a:solidFill>
                <a:latin typeface="微软雅黑" panose="020B0503020204020204" pitchFamily="34" charset="-122"/>
                <a:ea typeface="微软雅黑" panose="020B0503020204020204" pitchFamily="34" charset="-122"/>
              </a:rPr>
              <a:t>[ </a:t>
            </a:r>
            <a:r>
              <a:rPr lang="zh-CN" altLang="en-US" sz="1400" b="1" dirty="0" smtClean="0">
                <a:solidFill>
                  <a:srgbClr val="0070C0"/>
                </a:solidFill>
                <a:latin typeface="微软雅黑" panose="020B0503020204020204" pitchFamily="34" charset="-122"/>
                <a:ea typeface="微软雅黑" panose="020B0503020204020204" pitchFamily="34" charset="-122"/>
              </a:rPr>
              <a:t>第</a:t>
            </a:r>
            <a:r>
              <a:rPr lang="zh-CN" altLang="en-US" sz="1400" b="1" dirty="0">
                <a:solidFill>
                  <a:srgbClr val="0070C0"/>
                </a:solidFill>
                <a:latin typeface="微软雅黑" panose="020B0503020204020204" pitchFamily="34" charset="-122"/>
                <a:ea typeface="微软雅黑" panose="020B0503020204020204" pitchFamily="34" charset="-122"/>
              </a:rPr>
              <a:t>一部分  </a:t>
            </a:r>
            <a:r>
              <a:rPr lang="zh-CN" altLang="en-US" sz="1400" b="1" dirty="0" smtClean="0">
                <a:solidFill>
                  <a:srgbClr val="0070C0"/>
                </a:solidFill>
                <a:latin typeface="微软雅黑" panose="020B0503020204020204" pitchFamily="34" charset="-122"/>
                <a:ea typeface="微软雅黑" panose="020B0503020204020204" pitchFamily="34" charset="-122"/>
              </a:rPr>
              <a:t>概论 </a:t>
            </a:r>
            <a:r>
              <a:rPr lang="en-US" altLang="zh-CN" sz="1400" b="1" dirty="0" smtClean="0">
                <a:solidFill>
                  <a:srgbClr val="0070C0"/>
                </a:solidFill>
                <a:latin typeface="微软雅黑" panose="020B0503020204020204" pitchFamily="34" charset="-122"/>
                <a:ea typeface="微软雅黑" panose="020B0503020204020204" pitchFamily="34" charset="-122"/>
              </a:rPr>
              <a:t>]</a:t>
            </a:r>
            <a:endParaRPr lang="en-US" altLang="zh-CN" sz="1400"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理论与实践">
    <p:spTree>
      <p:nvGrpSpPr>
        <p:cNvPr id="1" name=""/>
        <p:cNvGrpSpPr/>
        <p:nvPr/>
      </p:nvGrpSpPr>
      <p:grpSpPr>
        <a:xfrm>
          <a:off x="0" y="0"/>
          <a:ext cx="0" cy="0"/>
          <a:chOff x="0" y="0"/>
          <a:chExt cx="0" cy="0"/>
        </a:xfrm>
      </p:grpSpPr>
      <p:sp>
        <p:nvSpPr>
          <p:cNvPr id="5" name="文本框 9"/>
          <p:cNvSpPr txBox="1"/>
          <p:nvPr userDrawn="1"/>
        </p:nvSpPr>
        <p:spPr>
          <a:xfrm>
            <a:off x="9769995" y="408017"/>
            <a:ext cx="2088232" cy="284679"/>
          </a:xfrm>
          <a:prstGeom prst="rect">
            <a:avLst/>
          </a:prstGeom>
          <a:noFill/>
        </p:spPr>
        <p:txBody>
          <a:bodyPr wrap="square" lIns="68566" tIns="34283" rIns="68566" bIns="34283" rtlCol="0">
            <a:spAutoFit/>
          </a:bodyPr>
          <a:lstStyle/>
          <a:p>
            <a:pPr marL="0" lvl="1"/>
            <a:r>
              <a:rPr lang="en-US" altLang="zh-CN" sz="1400" b="1" dirty="0" smtClean="0">
                <a:solidFill>
                  <a:srgbClr val="0070C0"/>
                </a:solidFill>
                <a:latin typeface="微软雅黑" panose="020B0503020204020204" pitchFamily="34" charset="-122"/>
                <a:ea typeface="微软雅黑" panose="020B0503020204020204" pitchFamily="34" charset="-122"/>
              </a:rPr>
              <a:t>[ </a:t>
            </a:r>
            <a:r>
              <a:rPr lang="zh-CN" altLang="en-US" sz="1400" b="1" dirty="0" smtClean="0">
                <a:solidFill>
                  <a:srgbClr val="0070C0"/>
                </a:solidFill>
                <a:latin typeface="微软雅黑" panose="020B0503020204020204" pitchFamily="34" charset="-122"/>
                <a:ea typeface="微软雅黑" panose="020B0503020204020204" pitchFamily="34" charset="-122"/>
              </a:rPr>
              <a:t>第二部分  理论与实践</a:t>
            </a:r>
            <a:r>
              <a:rPr lang="en-US" altLang="zh-CN" sz="1400" b="1" dirty="0" smtClean="0">
                <a:solidFill>
                  <a:srgbClr val="0070C0"/>
                </a:solidFill>
                <a:latin typeface="微软雅黑" panose="020B0503020204020204" pitchFamily="34" charset="-122"/>
                <a:ea typeface="微软雅黑" panose="020B0503020204020204" pitchFamily="34" charset="-122"/>
              </a:rPr>
              <a:t>]</a:t>
            </a:r>
            <a:endParaRPr lang="en-US" altLang="zh-CN" sz="1400"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6S推进">
    <p:spTree>
      <p:nvGrpSpPr>
        <p:cNvPr id="1" name=""/>
        <p:cNvGrpSpPr/>
        <p:nvPr/>
      </p:nvGrpSpPr>
      <p:grpSpPr>
        <a:xfrm>
          <a:off x="0" y="0"/>
          <a:ext cx="0" cy="0"/>
          <a:chOff x="0" y="0"/>
          <a:chExt cx="0" cy="0"/>
        </a:xfrm>
      </p:grpSpPr>
      <p:sp>
        <p:nvSpPr>
          <p:cNvPr id="5" name="文本框 9"/>
          <p:cNvSpPr txBox="1"/>
          <p:nvPr userDrawn="1"/>
        </p:nvSpPr>
        <p:spPr>
          <a:xfrm>
            <a:off x="10058027" y="408017"/>
            <a:ext cx="2088232" cy="284679"/>
          </a:xfrm>
          <a:prstGeom prst="rect">
            <a:avLst/>
          </a:prstGeom>
          <a:noFill/>
        </p:spPr>
        <p:txBody>
          <a:bodyPr wrap="square" lIns="68566" tIns="34283" rIns="68566" bIns="34283" rtlCol="0">
            <a:spAutoFit/>
          </a:bodyPr>
          <a:lstStyle/>
          <a:p>
            <a:pPr marL="0" lvl="1"/>
            <a:r>
              <a:rPr lang="en-US" altLang="zh-CN" sz="1400" b="1" dirty="0" smtClean="0">
                <a:solidFill>
                  <a:srgbClr val="0070C0"/>
                </a:solidFill>
                <a:latin typeface="微软雅黑" panose="020B0503020204020204" pitchFamily="34" charset="-122"/>
                <a:ea typeface="微软雅黑" panose="020B0503020204020204" pitchFamily="34" charset="-122"/>
              </a:rPr>
              <a:t>[ </a:t>
            </a:r>
            <a:r>
              <a:rPr lang="zh-CN" altLang="en-US" sz="1400" b="1" dirty="0" smtClean="0">
                <a:solidFill>
                  <a:srgbClr val="0070C0"/>
                </a:solidFill>
                <a:latin typeface="微软雅黑" panose="020B0503020204020204" pitchFamily="34" charset="-122"/>
                <a:ea typeface="微软雅黑" panose="020B0503020204020204" pitchFamily="34" charset="-122"/>
              </a:rPr>
              <a:t>第三部分  </a:t>
            </a:r>
            <a:r>
              <a:rPr lang="en-US" altLang="zh-CN" sz="1400" b="1" dirty="0" smtClean="0">
                <a:solidFill>
                  <a:srgbClr val="0070C0"/>
                </a:solidFill>
                <a:latin typeface="微软雅黑" panose="020B0503020204020204" pitchFamily="34" charset="-122"/>
                <a:ea typeface="微软雅黑" panose="020B0503020204020204" pitchFamily="34" charset="-122"/>
              </a:rPr>
              <a:t>6S</a:t>
            </a:r>
            <a:r>
              <a:rPr lang="zh-CN" altLang="en-US" sz="1400" b="1" dirty="0" smtClean="0">
                <a:solidFill>
                  <a:srgbClr val="0070C0"/>
                </a:solidFill>
                <a:latin typeface="微软雅黑" panose="020B0503020204020204" pitchFamily="34" charset="-122"/>
                <a:ea typeface="微软雅黑" panose="020B0503020204020204" pitchFamily="34" charset="-122"/>
              </a:rPr>
              <a:t>推进</a:t>
            </a:r>
            <a:r>
              <a:rPr lang="en-US" altLang="zh-CN" sz="1400" b="1" dirty="0" smtClean="0">
                <a:solidFill>
                  <a:srgbClr val="0070C0"/>
                </a:solidFill>
                <a:latin typeface="微软雅黑" panose="020B0503020204020204" pitchFamily="34" charset="-122"/>
                <a:ea typeface="微软雅黑" panose="020B0503020204020204" pitchFamily="34" charset="-122"/>
              </a:rPr>
              <a:t>]</a:t>
            </a:r>
            <a:endParaRPr lang="en-US" altLang="zh-CN" sz="1400"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1.png"/><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759" y="274638"/>
            <a:ext cx="10975658"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759" y="1600201"/>
            <a:ext cx="10975658"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759" y="6356351"/>
            <a:ext cx="284554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3E24BF-67B8-48BD-9ABF-36DACBACC99B}" type="datetimeFigureOut">
              <a:rPr lang="zh-CN" altLang="en-US" smtClean="0"/>
            </a:fld>
            <a:endParaRPr lang="zh-CN" altLang="en-US"/>
          </a:p>
        </p:txBody>
      </p:sp>
      <p:sp>
        <p:nvSpPr>
          <p:cNvPr id="5" name="页脚占位符 4"/>
          <p:cNvSpPr>
            <a:spLocks noGrp="1"/>
          </p:cNvSpPr>
          <p:nvPr>
            <p:ph type="ftr" sz="quarter" idx="3"/>
          </p:nvPr>
        </p:nvSpPr>
        <p:spPr>
          <a:xfrm>
            <a:off x="4166685" y="6356351"/>
            <a:ext cx="386180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9875" y="6356351"/>
            <a:ext cx="284554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464AD9-C849-45B6-BBCC-5E990A5EEF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8.png"/><Relationship Id="rId8" Type="http://schemas.microsoft.com/office/2007/relationships/media" Target="../media/media1.mp3"/><Relationship Id="rId7" Type="http://schemas.openxmlformats.org/officeDocument/2006/relationships/audio" Target="../media/media1.mp3"/><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3" Type="http://schemas.openxmlformats.org/officeDocument/2006/relationships/image" Target="../media/image4.jpeg"/><Relationship Id="rId2" Type="http://schemas.microsoft.com/office/2007/relationships/hdphoto" Target="../media/image3.wdp"/><Relationship Id="rId11" Type="http://schemas.openxmlformats.org/officeDocument/2006/relationships/notesSlide" Target="../notesSlides/notesSlide1.xml"/><Relationship Id="rId10" Type="http://schemas.openxmlformats.org/officeDocument/2006/relationships/slideLayout" Target="../slideLayouts/slideLayout10.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9.xml"/><Relationship Id="rId1" Type="http://schemas.openxmlformats.org/officeDocument/2006/relationships/image" Target="../media/image70.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9.xml"/><Relationship Id="rId1" Type="http://schemas.openxmlformats.org/officeDocument/2006/relationships/image" Target="../media/image71.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9.xml"/><Relationship Id="rId1" Type="http://schemas.openxmlformats.org/officeDocument/2006/relationships/image" Target="../media/image72.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9.xml"/><Relationship Id="rId1" Type="http://schemas.openxmlformats.org/officeDocument/2006/relationships/image" Target="../media/image73.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9.xml"/><Relationship Id="rId1" Type="http://schemas.openxmlformats.org/officeDocument/2006/relationships/image" Target="../media/image74.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5" Type="http://schemas.openxmlformats.org/officeDocument/2006/relationships/notesSlide" Target="../notesSlides/notesSlide98.xml"/><Relationship Id="rId4" Type="http://schemas.openxmlformats.org/officeDocument/2006/relationships/slideLayout" Target="../slideLayouts/slideLayout10.xml"/><Relationship Id="rId3" Type="http://schemas.openxmlformats.org/officeDocument/2006/relationships/image" Target="../media/image7.jpeg"/><Relationship Id="rId2" Type="http://schemas.microsoft.com/office/2007/relationships/hdphoto" Target="../media/image3.wdp"/><Relationship Id="rId1"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7.png"/><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xml"/><Relationship Id="rId1"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xml"/><Relationship Id="rId1"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xml"/><Relationship Id="rId1"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xml"/><Relationship Id="rId1"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xml"/><Relationship Id="rId1"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xml"/><Relationship Id="rId1"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xml"/><Relationship Id="rId1"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image" Target="../media/image3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xml"/><Relationship Id="rId1" Type="http://schemas.openxmlformats.org/officeDocument/2006/relationships/image" Target="../media/image3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xml"/><Relationship Id="rId1"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8.xml"/><Relationship Id="rId1" Type="http://schemas.openxmlformats.org/officeDocument/2006/relationships/image" Target="../media/image34.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36.jpeg"/><Relationship Id="rId1" Type="http://schemas.openxmlformats.org/officeDocument/2006/relationships/image" Target="../media/image3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8.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9.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8.xml"/><Relationship Id="rId1"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8.xml"/><Relationship Id="rId1" Type="http://schemas.openxmlformats.org/officeDocument/2006/relationships/image" Target="../media/image4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8.xml"/><Relationship Id="rId1"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8.xml"/><Relationship Id="rId1"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8.xml"/><Relationship Id="rId1"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8.xml"/><Relationship Id="rId1"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8.xml"/><Relationship Id="rId1" Type="http://schemas.openxmlformats.org/officeDocument/2006/relationships/image" Target="../media/image2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8.xml"/><Relationship Id="rId1"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8.xml"/><Relationship Id="rId1" Type="http://schemas.openxmlformats.org/officeDocument/2006/relationships/image" Target="../media/image4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8.xml"/><Relationship Id="rId1" Type="http://schemas.openxmlformats.org/officeDocument/2006/relationships/image" Target="../media/image49.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8.xml"/><Relationship Id="rId1" Type="http://schemas.openxmlformats.org/officeDocument/2006/relationships/image" Target="../media/image50.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8.xml"/><Relationship Id="rId1" Type="http://schemas.openxmlformats.org/officeDocument/2006/relationships/image" Target="../media/image51.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8.xml"/><Relationship Id="rId1" Type="http://schemas.openxmlformats.org/officeDocument/2006/relationships/image" Target="../media/image52.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8.xml"/><Relationship Id="rId1" Type="http://schemas.openxmlformats.org/officeDocument/2006/relationships/image" Target="../media/image53.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8.xml"/><Relationship Id="rId1" Type="http://schemas.openxmlformats.org/officeDocument/2006/relationships/image" Target="../media/image54.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8.xml"/><Relationship Id="rId1" Type="http://schemas.openxmlformats.org/officeDocument/2006/relationships/image" Target="../media/image14.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8.xml"/><Relationship Id="rId1" Type="http://schemas.openxmlformats.org/officeDocument/2006/relationships/image" Target="../media/image55.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0.xml"/><Relationship Id="rId1" Type="http://schemas.openxmlformats.org/officeDocument/2006/relationships/image" Target="../media/image9.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9.xml"/><Relationship Id="rId1" Type="http://schemas.openxmlformats.org/officeDocument/2006/relationships/image" Target="../media/image56.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9.xml"/><Relationship Id="rId1" Type="http://schemas.openxmlformats.org/officeDocument/2006/relationships/image" Target="../media/image54.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7.xml"/><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9.xml"/><Relationship Id="rId1" Type="http://schemas.openxmlformats.org/officeDocument/2006/relationships/image" Target="../media/image57.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9.xml"/><Relationship Id="rId1" Type="http://schemas.openxmlformats.org/officeDocument/2006/relationships/image" Target="../media/image58.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9.xml"/><Relationship Id="rId1" Type="http://schemas.openxmlformats.org/officeDocument/2006/relationships/image" Target="../media/image59.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9.xml"/><Relationship Id="rId1" Type="http://schemas.openxmlformats.org/officeDocument/2006/relationships/image" Target="../media/image60.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9.xml"/><Relationship Id="rId1" Type="http://schemas.openxmlformats.org/officeDocument/2006/relationships/image" Target="../media/image61.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9.xml"/><Relationship Id="rId1" Type="http://schemas.openxmlformats.org/officeDocument/2006/relationships/image" Target="../media/image62.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9.xml"/><Relationship Id="rId1" Type="http://schemas.openxmlformats.org/officeDocument/2006/relationships/image" Target="../media/image63.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9.xml"/><Relationship Id="rId1" Type="http://schemas.openxmlformats.org/officeDocument/2006/relationships/image" Target="../media/image64.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9.xml"/><Relationship Id="rId1" Type="http://schemas.openxmlformats.org/officeDocument/2006/relationships/image" Target="../media/image65.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9.xml"/><Relationship Id="rId1" Type="http://schemas.openxmlformats.org/officeDocument/2006/relationships/image" Target="../media/image66.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9.xml"/><Relationship Id="rId1" Type="http://schemas.openxmlformats.org/officeDocument/2006/relationships/image" Target="../media/image67.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9.xml"/><Relationship Id="rId1" Type="http://schemas.openxmlformats.org/officeDocument/2006/relationships/image" Target="../media/image68.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9.xml"/><Relationship Id="rId1"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l="30166" t="22083" r="56876" b="67617"/>
          <a:stretch>
            <a:fillRect/>
          </a:stretch>
        </p:blipFill>
        <p:spPr>
          <a:xfrm>
            <a:off x="8172878" y="2"/>
            <a:ext cx="1884180" cy="941847"/>
          </a:xfrm>
          <a:custGeom>
            <a:avLst/>
            <a:gdLst>
              <a:gd name="connsiteX0" fmla="*/ 0 w 1413135"/>
              <a:gd name="connsiteY0" fmla="*/ 0 h 706385"/>
              <a:gd name="connsiteX1" fmla="*/ 1413135 w 1413135"/>
              <a:gd name="connsiteY1" fmla="*/ 0 h 706385"/>
              <a:gd name="connsiteX2" fmla="*/ 690511 w 1413135"/>
              <a:gd name="connsiteY2" fmla="*/ 706385 h 706385"/>
              <a:gd name="connsiteX3" fmla="*/ 0 w 1413135"/>
              <a:gd name="connsiteY3" fmla="*/ 0 h 706385"/>
            </a:gdLst>
            <a:ahLst/>
            <a:cxnLst>
              <a:cxn ang="0">
                <a:pos x="connsiteX0" y="connsiteY0"/>
              </a:cxn>
              <a:cxn ang="0">
                <a:pos x="connsiteX1" y="connsiteY1"/>
              </a:cxn>
              <a:cxn ang="0">
                <a:pos x="connsiteX2" y="connsiteY2"/>
              </a:cxn>
              <a:cxn ang="0">
                <a:pos x="connsiteX3" y="connsiteY3"/>
              </a:cxn>
            </a:cxnLst>
            <a:rect l="l" t="t" r="r" b="b"/>
            <a:pathLst>
              <a:path w="1413135" h="706385">
                <a:moveTo>
                  <a:pt x="0" y="0"/>
                </a:moveTo>
                <a:lnTo>
                  <a:pt x="1413135" y="0"/>
                </a:lnTo>
                <a:lnTo>
                  <a:pt x="690511" y="706385"/>
                </a:lnTo>
                <a:lnTo>
                  <a:pt x="0" y="0"/>
                </a:lnTo>
                <a:close/>
              </a:path>
            </a:pathLst>
          </a:cu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9053" y="2"/>
            <a:ext cx="2499816" cy="3051704"/>
          </a:xfrm>
          <a:custGeom>
            <a:avLst/>
            <a:gdLst>
              <a:gd name="connsiteX0" fmla="*/ 468300 w 2566009"/>
              <a:gd name="connsiteY0" fmla="*/ 0 h 3074138"/>
              <a:gd name="connsiteX1" fmla="*/ 2566009 w 2566009"/>
              <a:gd name="connsiteY1" fmla="*/ 0 h 3074138"/>
              <a:gd name="connsiteX2" fmla="*/ 2566009 w 2566009"/>
              <a:gd name="connsiteY2" fmla="*/ 3065886 h 3074138"/>
              <a:gd name="connsiteX3" fmla="*/ 2557567 w 2566009"/>
              <a:gd name="connsiteY3" fmla="*/ 3074138 h 3074138"/>
              <a:gd name="connsiteX4" fmla="*/ 0 w 2566009"/>
              <a:gd name="connsiteY4" fmla="*/ 457776 h 3074138"/>
              <a:gd name="connsiteX5" fmla="*/ 468300 w 2566009"/>
              <a:gd name="connsiteY5" fmla="*/ 0 h 307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6009" h="3074138">
                <a:moveTo>
                  <a:pt x="468300" y="0"/>
                </a:moveTo>
                <a:lnTo>
                  <a:pt x="2566009" y="0"/>
                </a:lnTo>
                <a:lnTo>
                  <a:pt x="2566009" y="3065886"/>
                </a:lnTo>
                <a:lnTo>
                  <a:pt x="2557567" y="3074138"/>
                </a:lnTo>
                <a:lnTo>
                  <a:pt x="0" y="457776"/>
                </a:lnTo>
                <a:lnTo>
                  <a:pt x="468300" y="0"/>
                </a:lnTo>
                <a:close/>
              </a:path>
            </a:pathLst>
          </a:cu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0119" y="132557"/>
            <a:ext cx="1831411" cy="1811029"/>
          </a:xfrm>
          <a:custGeom>
            <a:avLst/>
            <a:gdLst>
              <a:gd name="connsiteX0" fmla="*/ 675477 w 1373558"/>
              <a:gd name="connsiteY0" fmla="*/ 0 h 1374427"/>
              <a:gd name="connsiteX1" fmla="*/ 1373558 w 1373558"/>
              <a:gd name="connsiteY1" fmla="*/ 714129 h 1374427"/>
              <a:gd name="connsiteX2" fmla="*/ 698081 w 1373558"/>
              <a:gd name="connsiteY2" fmla="*/ 1374427 h 1374427"/>
              <a:gd name="connsiteX3" fmla="*/ 0 w 1373558"/>
              <a:gd name="connsiteY3" fmla="*/ 660298 h 1374427"/>
              <a:gd name="connsiteX4" fmla="*/ 675477 w 1373558"/>
              <a:gd name="connsiteY4" fmla="*/ 0 h 1374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558" h="1374427">
                <a:moveTo>
                  <a:pt x="675477" y="0"/>
                </a:moveTo>
                <a:lnTo>
                  <a:pt x="1373558" y="714129"/>
                </a:lnTo>
                <a:lnTo>
                  <a:pt x="698081" y="1374427"/>
                </a:lnTo>
                <a:lnTo>
                  <a:pt x="0" y="660298"/>
                </a:lnTo>
                <a:lnTo>
                  <a:pt x="675477" y="0"/>
                </a:lnTo>
                <a:close/>
              </a:path>
            </a:pathLst>
          </a:cu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3276" y="965445"/>
            <a:ext cx="2272208" cy="2293487"/>
          </a:xfrm>
          <a:custGeom>
            <a:avLst/>
            <a:gdLst>
              <a:gd name="connsiteX0" fmla="*/ 1027293 w 2031501"/>
              <a:gd name="connsiteY0" fmla="*/ 0 h 2031501"/>
              <a:gd name="connsiteX1" fmla="*/ 2031501 w 2031501"/>
              <a:gd name="connsiteY1" fmla="*/ 1027293 h 2031501"/>
              <a:gd name="connsiteX2" fmla="*/ 1004208 w 2031501"/>
              <a:gd name="connsiteY2" fmla="*/ 2031501 h 2031501"/>
              <a:gd name="connsiteX3" fmla="*/ 0 w 2031501"/>
              <a:gd name="connsiteY3" fmla="*/ 1004208 h 2031501"/>
              <a:gd name="connsiteX4" fmla="*/ 1027293 w 2031501"/>
              <a:gd name="connsiteY4" fmla="*/ 0 h 2031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501" h="2031501">
                <a:moveTo>
                  <a:pt x="1027293" y="0"/>
                </a:moveTo>
                <a:lnTo>
                  <a:pt x="2031501" y="1027293"/>
                </a:lnTo>
                <a:lnTo>
                  <a:pt x="1004208" y="2031501"/>
                </a:lnTo>
                <a:lnTo>
                  <a:pt x="0" y="1004208"/>
                </a:lnTo>
                <a:lnTo>
                  <a:pt x="1027293" y="0"/>
                </a:lnTo>
                <a:close/>
              </a:path>
            </a:pathLst>
          </a:cu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rcRect l="19079" t="34136" r="75228" b="56812"/>
          <a:stretch>
            <a:fillRect/>
          </a:stretch>
        </p:blipFill>
        <p:spPr>
          <a:xfrm>
            <a:off x="6560782" y="1102126"/>
            <a:ext cx="827703" cy="827703"/>
          </a:xfrm>
          <a:custGeom>
            <a:avLst/>
            <a:gdLst>
              <a:gd name="connsiteX0" fmla="*/ 313915 w 620777"/>
              <a:gd name="connsiteY0" fmla="*/ 0 h 620777"/>
              <a:gd name="connsiteX1" fmla="*/ 620777 w 620777"/>
              <a:gd name="connsiteY1" fmla="*/ 313915 h 620777"/>
              <a:gd name="connsiteX2" fmla="*/ 306861 w 620777"/>
              <a:gd name="connsiteY2" fmla="*/ 620777 h 620777"/>
              <a:gd name="connsiteX3" fmla="*/ 0 w 620777"/>
              <a:gd name="connsiteY3" fmla="*/ 306861 h 620777"/>
              <a:gd name="connsiteX4" fmla="*/ 313915 w 620777"/>
              <a:gd name="connsiteY4" fmla="*/ 0 h 62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77" h="620777">
                <a:moveTo>
                  <a:pt x="313915" y="0"/>
                </a:moveTo>
                <a:lnTo>
                  <a:pt x="620777" y="313915"/>
                </a:lnTo>
                <a:lnTo>
                  <a:pt x="306861" y="620777"/>
                </a:lnTo>
                <a:lnTo>
                  <a:pt x="0" y="306861"/>
                </a:lnTo>
                <a:lnTo>
                  <a:pt x="313915" y="0"/>
                </a:lnTo>
                <a:close/>
              </a:path>
            </a:pathLst>
          </a:custGeom>
        </p:spPr>
      </p:pic>
      <p:sp>
        <p:nvSpPr>
          <p:cNvPr id="14" name="矩形 13"/>
          <p:cNvSpPr/>
          <p:nvPr/>
        </p:nvSpPr>
        <p:spPr>
          <a:xfrm rot="2685974">
            <a:off x="10376571" y="2520100"/>
            <a:ext cx="1219200" cy="1219200"/>
          </a:xfrm>
          <a:prstGeom prst="rect">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矩形 14"/>
          <p:cNvSpPr/>
          <p:nvPr/>
        </p:nvSpPr>
        <p:spPr>
          <a:xfrm rot="2685974">
            <a:off x="8722562" y="3231980"/>
            <a:ext cx="438704" cy="4387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矩形 15"/>
          <p:cNvSpPr/>
          <p:nvPr/>
        </p:nvSpPr>
        <p:spPr>
          <a:xfrm rot="2657183">
            <a:off x="7184718" y="1788738"/>
            <a:ext cx="642029" cy="54215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矩形 16"/>
          <p:cNvSpPr/>
          <p:nvPr/>
        </p:nvSpPr>
        <p:spPr>
          <a:xfrm rot="2685974">
            <a:off x="6048599" y="1340051"/>
            <a:ext cx="340936" cy="34093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矩形 17"/>
          <p:cNvSpPr/>
          <p:nvPr/>
        </p:nvSpPr>
        <p:spPr>
          <a:xfrm rot="2685974">
            <a:off x="6019563" y="738468"/>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矩形 18"/>
          <p:cNvSpPr/>
          <p:nvPr/>
        </p:nvSpPr>
        <p:spPr>
          <a:xfrm rot="2685974">
            <a:off x="12267216" y="3630956"/>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 name="矩形 19"/>
          <p:cNvSpPr/>
          <p:nvPr/>
        </p:nvSpPr>
        <p:spPr>
          <a:xfrm rot="2731766">
            <a:off x="7502217" y="2462356"/>
            <a:ext cx="1057708" cy="107258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1" name="矩形 20"/>
          <p:cNvSpPr/>
          <p:nvPr/>
        </p:nvSpPr>
        <p:spPr>
          <a:xfrm rot="2685974">
            <a:off x="6948683" y="3184033"/>
            <a:ext cx="438704" cy="4387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2" name="矩形 21"/>
          <p:cNvSpPr/>
          <p:nvPr/>
        </p:nvSpPr>
        <p:spPr>
          <a:xfrm rot="2685974">
            <a:off x="6562710" y="3320747"/>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任意多边形 22"/>
          <p:cNvSpPr/>
          <p:nvPr/>
        </p:nvSpPr>
        <p:spPr>
          <a:xfrm rot="2680233">
            <a:off x="6744018" y="4872236"/>
            <a:ext cx="7191213" cy="6332337"/>
          </a:xfrm>
          <a:custGeom>
            <a:avLst/>
            <a:gdLst>
              <a:gd name="connsiteX0" fmla="*/ 0 w 5393410"/>
              <a:gd name="connsiteY0" fmla="*/ 0 h 4749253"/>
              <a:gd name="connsiteX1" fmla="*/ 4406292 w 5393410"/>
              <a:gd name="connsiteY1" fmla="*/ 0 h 4749253"/>
              <a:gd name="connsiteX2" fmla="*/ 5393410 w 5393410"/>
              <a:gd name="connsiteY2" fmla="*/ 998536 h 4749253"/>
              <a:gd name="connsiteX3" fmla="*/ 1599309 w 5393410"/>
              <a:gd name="connsiteY3" fmla="*/ 4749253 h 4749253"/>
              <a:gd name="connsiteX4" fmla="*/ 0 w 5393410"/>
              <a:gd name="connsiteY4" fmla="*/ 4749253 h 4749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410" h="4749253">
                <a:moveTo>
                  <a:pt x="0" y="0"/>
                </a:moveTo>
                <a:lnTo>
                  <a:pt x="4406292" y="0"/>
                </a:lnTo>
                <a:lnTo>
                  <a:pt x="5393410" y="998536"/>
                </a:lnTo>
                <a:lnTo>
                  <a:pt x="1599309" y="4749253"/>
                </a:lnTo>
                <a:lnTo>
                  <a:pt x="0" y="4749253"/>
                </a:lnTo>
                <a:close/>
              </a:path>
            </a:pathLst>
          </a:cu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24" name="直接连接符 23"/>
          <p:cNvCxnSpPr/>
          <p:nvPr/>
        </p:nvCxnSpPr>
        <p:spPr>
          <a:xfrm>
            <a:off x="10031370" y="3657779"/>
            <a:ext cx="4183523" cy="4083096"/>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5927712" y="3657779"/>
            <a:ext cx="4073316" cy="4091244"/>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5049195" y="7739065"/>
            <a:ext cx="4183523" cy="4083096"/>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61503" y="1872274"/>
            <a:ext cx="3898824" cy="1477328"/>
          </a:xfrm>
          <a:prstGeom prst="rect">
            <a:avLst/>
          </a:prstGeom>
          <a:noFill/>
        </p:spPr>
        <p:txBody>
          <a:bodyPr wrap="none" rtlCol="0">
            <a:spAutoFit/>
          </a:bodyPr>
          <a:lstStyle/>
          <a:p>
            <a:r>
              <a:rPr lang="en-US" altLang="zh-CN" sz="9000" b="1" dirty="0" smtClean="0">
                <a:solidFill>
                  <a:srgbClr val="C00000"/>
                </a:solidFill>
                <a:latin typeface="微软雅黑" panose="020B0503020204020204" pitchFamily="34" charset="-122"/>
                <a:ea typeface="微软雅黑" panose="020B0503020204020204" pitchFamily="34" charset="-122"/>
              </a:rPr>
              <a:t>6S</a:t>
            </a:r>
            <a:r>
              <a:rPr lang="zh-CN" altLang="en-US" sz="9000" b="1" dirty="0" smtClean="0">
                <a:solidFill>
                  <a:srgbClr val="C00000"/>
                </a:solidFill>
                <a:latin typeface="微软雅黑" panose="020B0503020204020204" pitchFamily="34" charset="-122"/>
                <a:ea typeface="微软雅黑" panose="020B0503020204020204" pitchFamily="34" charset="-122"/>
              </a:rPr>
              <a:t>管理</a:t>
            </a:r>
            <a:endParaRPr lang="zh-CN" altLang="en-US" sz="9000" b="1" dirty="0">
              <a:solidFill>
                <a:srgbClr val="C00000"/>
              </a:solidFill>
              <a:latin typeface="微软雅黑" panose="020B0503020204020204" pitchFamily="34" charset="-122"/>
              <a:ea typeface="微软雅黑" panose="020B0503020204020204" pitchFamily="34" charset="-122"/>
            </a:endParaRPr>
          </a:p>
        </p:txBody>
      </p:sp>
      <p:sp>
        <p:nvSpPr>
          <p:cNvPr id="28" name="TextBox 27"/>
          <p:cNvSpPr txBox="1"/>
          <p:nvPr/>
        </p:nvSpPr>
        <p:spPr>
          <a:xfrm>
            <a:off x="739500" y="3852492"/>
            <a:ext cx="7704856" cy="706755"/>
          </a:xfrm>
          <a:prstGeom prst="rect">
            <a:avLst/>
          </a:prstGeom>
          <a:noFill/>
        </p:spPr>
        <p:txBody>
          <a:bodyPr wrap="square" rtlCol="0">
            <a:spAutoFit/>
          </a:bodyPr>
          <a:lstStyle/>
          <a:p>
            <a:r>
              <a:rPr lang="en-US" altLang="zh-CN" sz="4000" b="1" dirty="0" smtClean="0">
                <a:solidFill>
                  <a:srgbClr val="1557AE"/>
                </a:solidFill>
                <a:latin typeface="微软雅黑" panose="020B0503020204020204" pitchFamily="34" charset="-122"/>
                <a:ea typeface="微软雅黑" panose="020B0503020204020204" pitchFamily="34" charset="-122"/>
              </a:rPr>
              <a:t>6S</a:t>
            </a:r>
            <a:r>
              <a:rPr lang="zh-CN" altLang="en-US" sz="4000" b="1" dirty="0" smtClean="0">
                <a:solidFill>
                  <a:srgbClr val="1557AE"/>
                </a:solidFill>
                <a:latin typeface="微软雅黑" panose="020B0503020204020204" pitchFamily="34" charset="-122"/>
                <a:ea typeface="微软雅黑" panose="020B0503020204020204" pitchFamily="34" charset="-122"/>
              </a:rPr>
              <a:t>管理学习课程</a:t>
            </a:r>
            <a:endParaRPr lang="zh-CN" altLang="en-US" sz="4000" b="1" dirty="0">
              <a:solidFill>
                <a:srgbClr val="1557AE"/>
              </a:solidFill>
              <a:latin typeface="微软雅黑" panose="020B0503020204020204" pitchFamily="34" charset="-122"/>
              <a:ea typeface="微软雅黑" panose="020B0503020204020204" pitchFamily="34" charset="-122"/>
            </a:endParaRPr>
          </a:p>
        </p:txBody>
      </p:sp>
      <p:cxnSp>
        <p:nvCxnSpPr>
          <p:cNvPr id="30" name="直接连接符 29"/>
          <p:cNvCxnSpPr/>
          <p:nvPr/>
        </p:nvCxnSpPr>
        <p:spPr>
          <a:xfrm>
            <a:off x="333923" y="4814186"/>
            <a:ext cx="7054562" cy="0"/>
          </a:xfrm>
          <a:prstGeom prst="line">
            <a:avLst/>
          </a:prstGeom>
          <a:ln w="19050">
            <a:solidFill>
              <a:srgbClr val="1557AE"/>
            </a:solidFill>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739500" y="4814186"/>
            <a:ext cx="5821282" cy="782469"/>
          </a:xfrm>
          <a:prstGeom prst="rect">
            <a:avLst/>
          </a:prstGeom>
          <a:solidFill>
            <a:srgbClr val="1557AE"/>
          </a:solidFill>
          <a:ln>
            <a:solidFill>
              <a:srgbClr val="155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400">
              <a:solidFill>
                <a:srgbClr val="1557AE"/>
              </a:solidFill>
            </a:endParaRPr>
          </a:p>
        </p:txBody>
      </p:sp>
      <p:sp>
        <p:nvSpPr>
          <p:cNvPr id="32" name="矩形 31"/>
          <p:cNvSpPr/>
          <p:nvPr/>
        </p:nvSpPr>
        <p:spPr>
          <a:xfrm>
            <a:off x="966272" y="4797152"/>
            <a:ext cx="5419347" cy="748795"/>
          </a:xfrm>
          <a:prstGeom prst="rect">
            <a:avLst/>
          </a:prstGeom>
          <a:noFill/>
          <a:ln>
            <a:noFill/>
          </a:ln>
          <a:effectLst/>
        </p:spPr>
        <p:txBody>
          <a:bodyPr wrap="square">
            <a:spAutoFit/>
          </a:bodyPr>
          <a:lstStyle/>
          <a:p>
            <a:r>
              <a:rPr lang="zh-CN" altLang="en-US" sz="2135" dirty="0">
                <a:solidFill>
                  <a:schemeClr val="bg1"/>
                </a:solidFill>
                <a:latin typeface="微软雅黑" panose="020B0503020204020204" pitchFamily="34" charset="-122"/>
                <a:ea typeface="微软雅黑" panose="020B0503020204020204" pitchFamily="34" charset="-122"/>
              </a:rPr>
              <a:t>整理</a:t>
            </a:r>
            <a:r>
              <a:rPr lang="zh-CN" altLang="en-US" sz="1400" dirty="0">
                <a:solidFill>
                  <a:schemeClr val="bg1"/>
                </a:solidFill>
                <a:latin typeface="微软雅黑" panose="020B0503020204020204" pitchFamily="34" charset="-122"/>
                <a:ea typeface="微软雅黑" panose="020B0503020204020204" pitchFamily="34" charset="-122"/>
              </a:rPr>
              <a:t>（</a:t>
            </a:r>
            <a:r>
              <a:rPr lang="en-US" altLang="zh-CN" sz="1400" dirty="0">
                <a:solidFill>
                  <a:schemeClr val="bg1"/>
                </a:solidFill>
                <a:latin typeface="微软雅黑" panose="020B0503020204020204" pitchFamily="34" charset="-122"/>
                <a:ea typeface="微软雅黑" panose="020B0503020204020204" pitchFamily="34" charset="-122"/>
              </a:rPr>
              <a:t>SEIRI</a:t>
            </a:r>
            <a:r>
              <a:rPr lang="zh-CN" altLang="en-US" sz="1400" dirty="0" smtClean="0">
                <a:solidFill>
                  <a:schemeClr val="bg1"/>
                </a:solidFill>
                <a:latin typeface="微软雅黑" panose="020B0503020204020204" pitchFamily="34" charset="-122"/>
                <a:ea typeface="微软雅黑" panose="020B0503020204020204" pitchFamily="34" charset="-122"/>
              </a:rPr>
              <a:t>）           </a:t>
            </a:r>
            <a:r>
              <a:rPr lang="zh-CN" altLang="en-US" sz="2135" dirty="0" smtClean="0">
                <a:solidFill>
                  <a:schemeClr val="bg1"/>
                </a:solidFill>
                <a:latin typeface="微软雅黑" panose="020B0503020204020204" pitchFamily="34" charset="-122"/>
                <a:ea typeface="微软雅黑" panose="020B0503020204020204" pitchFamily="34" charset="-122"/>
              </a:rPr>
              <a:t>整顿</a:t>
            </a:r>
            <a:r>
              <a:rPr lang="zh-CN" altLang="en-US" sz="1400" dirty="0">
                <a:solidFill>
                  <a:schemeClr val="bg1"/>
                </a:solidFill>
                <a:latin typeface="微软雅黑" panose="020B0503020204020204" pitchFamily="34" charset="-122"/>
                <a:ea typeface="微软雅黑" panose="020B0503020204020204" pitchFamily="34" charset="-122"/>
              </a:rPr>
              <a:t>（</a:t>
            </a:r>
            <a:r>
              <a:rPr lang="en-US" altLang="zh-CN" sz="1400" dirty="0">
                <a:solidFill>
                  <a:schemeClr val="bg1"/>
                </a:solidFill>
                <a:latin typeface="微软雅黑" panose="020B0503020204020204" pitchFamily="34" charset="-122"/>
                <a:ea typeface="微软雅黑" panose="020B0503020204020204" pitchFamily="34" charset="-122"/>
              </a:rPr>
              <a:t>SEITON</a:t>
            </a:r>
            <a:r>
              <a:rPr lang="zh-CN" altLang="en-US" sz="1400" dirty="0" smtClean="0">
                <a:solidFill>
                  <a:schemeClr val="bg1"/>
                </a:solidFill>
                <a:latin typeface="微软雅黑" panose="020B0503020204020204" pitchFamily="34" charset="-122"/>
                <a:ea typeface="微软雅黑" panose="020B0503020204020204" pitchFamily="34" charset="-122"/>
              </a:rPr>
              <a:t>）         </a:t>
            </a:r>
            <a:r>
              <a:rPr lang="zh-CN" altLang="en-US" sz="2135" dirty="0" smtClean="0">
                <a:solidFill>
                  <a:schemeClr val="bg1"/>
                </a:solidFill>
                <a:latin typeface="微软雅黑" panose="020B0503020204020204" pitchFamily="34" charset="-122"/>
                <a:ea typeface="微软雅黑" panose="020B0503020204020204" pitchFamily="34" charset="-122"/>
              </a:rPr>
              <a:t>清扫</a:t>
            </a:r>
            <a:r>
              <a:rPr lang="zh-CN" altLang="en-US" sz="1400" dirty="0">
                <a:solidFill>
                  <a:schemeClr val="bg1"/>
                </a:solidFill>
                <a:latin typeface="微软雅黑" panose="020B0503020204020204" pitchFamily="34" charset="-122"/>
                <a:ea typeface="微软雅黑" panose="020B0503020204020204" pitchFamily="34" charset="-122"/>
              </a:rPr>
              <a:t>（</a:t>
            </a:r>
            <a:r>
              <a:rPr lang="en-US" altLang="zh-CN" sz="1400" dirty="0">
                <a:solidFill>
                  <a:schemeClr val="bg1"/>
                </a:solidFill>
                <a:latin typeface="微软雅黑" panose="020B0503020204020204" pitchFamily="34" charset="-122"/>
                <a:ea typeface="微软雅黑" panose="020B0503020204020204" pitchFamily="34" charset="-122"/>
              </a:rPr>
              <a:t>SEISO</a:t>
            </a:r>
            <a:r>
              <a:rPr lang="zh-CN" altLang="en-US" sz="1400" dirty="0" smtClean="0">
                <a:solidFill>
                  <a:schemeClr val="bg1"/>
                </a:solidFill>
                <a:latin typeface="微软雅黑" panose="020B0503020204020204" pitchFamily="34" charset="-122"/>
                <a:ea typeface="微软雅黑" panose="020B0503020204020204" pitchFamily="34" charset="-122"/>
              </a:rPr>
              <a:t>）</a:t>
            </a:r>
            <a:endParaRPr lang="en-US" altLang="zh-CN" sz="1400" dirty="0" smtClean="0">
              <a:solidFill>
                <a:schemeClr val="bg1"/>
              </a:solidFill>
              <a:latin typeface="微软雅黑" panose="020B0503020204020204" pitchFamily="34" charset="-122"/>
              <a:ea typeface="微软雅黑" panose="020B0503020204020204" pitchFamily="34" charset="-122"/>
            </a:endParaRPr>
          </a:p>
          <a:p>
            <a:r>
              <a:rPr lang="zh-CN" altLang="en-US" sz="2135" dirty="0" smtClean="0">
                <a:solidFill>
                  <a:schemeClr val="bg1"/>
                </a:solidFill>
                <a:latin typeface="微软雅黑" panose="020B0503020204020204" pitchFamily="34" charset="-122"/>
                <a:ea typeface="微软雅黑" panose="020B0503020204020204" pitchFamily="34" charset="-122"/>
              </a:rPr>
              <a:t>清洁</a:t>
            </a:r>
            <a:r>
              <a:rPr lang="zh-CN" altLang="en-US" sz="1400" dirty="0">
                <a:solidFill>
                  <a:schemeClr val="bg1"/>
                </a:solidFill>
                <a:latin typeface="微软雅黑" panose="020B0503020204020204" pitchFamily="34" charset="-122"/>
                <a:ea typeface="微软雅黑" panose="020B0503020204020204" pitchFamily="34" charset="-122"/>
              </a:rPr>
              <a:t>（</a:t>
            </a:r>
            <a:r>
              <a:rPr lang="en-US" altLang="zh-CN" sz="1400" dirty="0">
                <a:solidFill>
                  <a:schemeClr val="bg1"/>
                </a:solidFill>
                <a:latin typeface="微软雅黑" panose="020B0503020204020204" pitchFamily="34" charset="-122"/>
                <a:ea typeface="微软雅黑" panose="020B0503020204020204" pitchFamily="34" charset="-122"/>
              </a:rPr>
              <a:t>SEIKETSU</a:t>
            </a:r>
            <a:r>
              <a:rPr lang="zh-CN" altLang="en-US" sz="1400" dirty="0" smtClean="0">
                <a:solidFill>
                  <a:schemeClr val="bg1"/>
                </a:solidFill>
                <a:latin typeface="微软雅黑" panose="020B0503020204020204" pitchFamily="34" charset="-122"/>
                <a:ea typeface="微软雅黑" panose="020B0503020204020204" pitchFamily="34" charset="-122"/>
              </a:rPr>
              <a:t>）  </a:t>
            </a:r>
            <a:r>
              <a:rPr lang="zh-CN" altLang="en-US" sz="900" dirty="0" smtClean="0">
                <a:solidFill>
                  <a:schemeClr val="bg1"/>
                </a:solidFill>
                <a:latin typeface="微软雅黑" panose="020B0503020204020204" pitchFamily="34" charset="-122"/>
                <a:ea typeface="微软雅黑" panose="020B0503020204020204" pitchFamily="34" charset="-122"/>
              </a:rPr>
              <a:t> </a:t>
            </a:r>
            <a:r>
              <a:rPr lang="zh-CN" altLang="en-US" sz="1400" dirty="0" smtClean="0">
                <a:solidFill>
                  <a:schemeClr val="bg1"/>
                </a:solidFill>
                <a:latin typeface="微软雅黑" panose="020B0503020204020204" pitchFamily="34" charset="-122"/>
                <a:ea typeface="微软雅黑" panose="020B0503020204020204" pitchFamily="34" charset="-122"/>
              </a:rPr>
              <a:t> </a:t>
            </a:r>
            <a:r>
              <a:rPr lang="zh-CN" altLang="en-US" sz="2135" dirty="0" smtClean="0">
                <a:solidFill>
                  <a:schemeClr val="bg1"/>
                </a:solidFill>
                <a:latin typeface="微软雅黑" panose="020B0503020204020204" pitchFamily="34" charset="-122"/>
                <a:ea typeface="微软雅黑" panose="020B0503020204020204" pitchFamily="34" charset="-122"/>
              </a:rPr>
              <a:t>素养</a:t>
            </a:r>
            <a:r>
              <a:rPr lang="zh-CN" altLang="en-US" sz="1400" dirty="0">
                <a:solidFill>
                  <a:schemeClr val="bg1"/>
                </a:solidFill>
                <a:latin typeface="微软雅黑" panose="020B0503020204020204" pitchFamily="34" charset="-122"/>
                <a:ea typeface="微软雅黑" panose="020B0503020204020204" pitchFamily="34" charset="-122"/>
              </a:rPr>
              <a:t>（</a:t>
            </a:r>
            <a:r>
              <a:rPr lang="en-US" altLang="zh-CN" sz="1400" dirty="0">
                <a:solidFill>
                  <a:schemeClr val="bg1"/>
                </a:solidFill>
                <a:latin typeface="微软雅黑" panose="020B0503020204020204" pitchFamily="34" charset="-122"/>
                <a:ea typeface="微软雅黑" panose="020B0503020204020204" pitchFamily="34" charset="-122"/>
              </a:rPr>
              <a:t>SHITSUKE</a:t>
            </a:r>
            <a:r>
              <a:rPr lang="zh-CN" altLang="en-US" sz="1400" dirty="0">
                <a:solidFill>
                  <a:schemeClr val="bg1"/>
                </a:solidFill>
                <a:latin typeface="微软雅黑" panose="020B0503020204020204" pitchFamily="34" charset="-122"/>
                <a:ea typeface="微软雅黑" panose="020B0503020204020204" pitchFamily="34" charset="-122"/>
              </a:rPr>
              <a:t>） </a:t>
            </a:r>
            <a:r>
              <a:rPr lang="zh-CN" altLang="en-US" sz="1400" dirty="0" smtClean="0">
                <a:solidFill>
                  <a:schemeClr val="bg1"/>
                </a:solidFill>
                <a:latin typeface="微软雅黑" panose="020B0503020204020204" pitchFamily="34" charset="-122"/>
                <a:ea typeface="微软雅黑" panose="020B0503020204020204" pitchFamily="34" charset="-122"/>
              </a:rPr>
              <a:t>    </a:t>
            </a:r>
            <a:r>
              <a:rPr lang="zh-CN" altLang="en-US" sz="2135" dirty="0" smtClean="0">
                <a:solidFill>
                  <a:schemeClr val="bg1"/>
                </a:solidFill>
                <a:latin typeface="微软雅黑" panose="020B0503020204020204" pitchFamily="34" charset="-122"/>
                <a:ea typeface="微软雅黑" panose="020B0503020204020204" pitchFamily="34" charset="-122"/>
              </a:rPr>
              <a:t>安全</a:t>
            </a:r>
            <a:r>
              <a:rPr lang="en-US" altLang="zh-CN" sz="1400" dirty="0">
                <a:solidFill>
                  <a:schemeClr val="bg1"/>
                </a:solidFill>
                <a:latin typeface="微软雅黑" panose="020B0503020204020204" pitchFamily="34" charset="-122"/>
                <a:ea typeface="微软雅黑" panose="020B0503020204020204" pitchFamily="34" charset="-122"/>
              </a:rPr>
              <a:t>(SAFETY)</a:t>
            </a:r>
            <a:endParaRPr lang="zh-CN" altLang="en-US" sz="1400" dirty="0">
              <a:solidFill>
                <a:schemeClr val="bg1"/>
              </a:solidFill>
              <a:latin typeface="微软雅黑" panose="020B0503020204020204" pitchFamily="34" charset="-122"/>
              <a:ea typeface="微软雅黑" panose="020B0503020204020204" pitchFamily="34" charset="-122"/>
            </a:endParaRPr>
          </a:p>
        </p:txBody>
      </p:sp>
      <p:pic>
        <p:nvPicPr>
          <p:cNvPr id="2" name="sound1">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4477407" y="-1535274"/>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31" presetClass="entr" presetSubtype="0" fill="hold" nodeType="withEffect">
                                  <p:stCondLst>
                                    <p:cond delay="50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par>
                                <p:cTn id="13" presetID="31" presetClass="entr" presetSubtype="0" fill="hold" nodeType="withEffect">
                                  <p:stCondLst>
                                    <p:cond delay="80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par>
                                <p:cTn id="19" presetID="31" presetClass="entr" presetSubtype="0" fill="hold" nodeType="withEffect">
                                  <p:stCondLst>
                                    <p:cond delay="160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par>
                                <p:cTn id="25" presetID="31" presetClass="entr" presetSubtype="0" fill="hold" nodeType="withEffect">
                                  <p:stCondLst>
                                    <p:cond delay="40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cTn>
                              </p:par>
                              <p:par>
                                <p:cTn id="31" presetID="31" presetClass="entr" presetSubtype="0" fill="hold" nodeType="withEffect">
                                  <p:stCondLst>
                                    <p:cond delay="90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par>
                                <p:cTn id="37" presetID="31" presetClass="entr" presetSubtype="0" fill="hold" grpId="0" nodeType="withEffect">
                                  <p:stCondLst>
                                    <p:cond delay="14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000" fill="hold"/>
                                        <p:tgtEl>
                                          <p:spTgt spid="14"/>
                                        </p:tgtEl>
                                        <p:attrNameLst>
                                          <p:attrName>ppt_w</p:attrName>
                                        </p:attrNameLst>
                                      </p:cBhvr>
                                      <p:tavLst>
                                        <p:tav tm="0">
                                          <p:val>
                                            <p:fltVal val="0"/>
                                          </p:val>
                                        </p:tav>
                                        <p:tav tm="100000">
                                          <p:val>
                                            <p:strVal val="#ppt_w"/>
                                          </p:val>
                                        </p:tav>
                                      </p:tavLst>
                                    </p:anim>
                                    <p:anim calcmode="lin" valueType="num">
                                      <p:cBhvr>
                                        <p:cTn id="40" dur="1000" fill="hold"/>
                                        <p:tgtEl>
                                          <p:spTgt spid="14"/>
                                        </p:tgtEl>
                                        <p:attrNameLst>
                                          <p:attrName>ppt_h</p:attrName>
                                        </p:attrNameLst>
                                      </p:cBhvr>
                                      <p:tavLst>
                                        <p:tav tm="0">
                                          <p:val>
                                            <p:fltVal val="0"/>
                                          </p:val>
                                        </p:tav>
                                        <p:tav tm="100000">
                                          <p:val>
                                            <p:strVal val="#ppt_h"/>
                                          </p:val>
                                        </p:tav>
                                      </p:tavLst>
                                    </p:anim>
                                    <p:anim calcmode="lin" valueType="num">
                                      <p:cBhvr>
                                        <p:cTn id="41" dur="1000" fill="hold"/>
                                        <p:tgtEl>
                                          <p:spTgt spid="14"/>
                                        </p:tgtEl>
                                        <p:attrNameLst>
                                          <p:attrName>style.rotation</p:attrName>
                                        </p:attrNameLst>
                                      </p:cBhvr>
                                      <p:tavLst>
                                        <p:tav tm="0">
                                          <p:val>
                                            <p:fltVal val="90"/>
                                          </p:val>
                                        </p:tav>
                                        <p:tav tm="100000">
                                          <p:val>
                                            <p:fltVal val="0"/>
                                          </p:val>
                                        </p:tav>
                                      </p:tavLst>
                                    </p:anim>
                                    <p:animEffect transition="in" filter="fade">
                                      <p:cBhvr>
                                        <p:cTn id="42" dur="1000"/>
                                        <p:tgtEl>
                                          <p:spTgt spid="14"/>
                                        </p:tgtEl>
                                      </p:cBhvr>
                                    </p:animEffect>
                                  </p:childTnLst>
                                </p:cTn>
                              </p:par>
                              <p:par>
                                <p:cTn id="43" presetID="31" presetClass="entr" presetSubtype="0" fill="hold" grpId="0" nodeType="withEffect">
                                  <p:stCondLst>
                                    <p:cond delay="2100"/>
                                  </p:stCondLst>
                                  <p:childTnLst>
                                    <p:set>
                                      <p:cBhvr>
                                        <p:cTn id="44" dur="1" fill="hold">
                                          <p:stCondLst>
                                            <p:cond delay="0"/>
                                          </p:stCondLst>
                                        </p:cTn>
                                        <p:tgtEl>
                                          <p:spTgt spid="15"/>
                                        </p:tgtEl>
                                        <p:attrNameLst>
                                          <p:attrName>style.visibility</p:attrName>
                                        </p:attrNameLst>
                                      </p:cBhvr>
                                      <p:to>
                                        <p:strVal val="visible"/>
                                      </p:to>
                                    </p:set>
                                    <p:anim calcmode="lin" valueType="num">
                                      <p:cBhvr>
                                        <p:cTn id="45" dur="1200" fill="hold"/>
                                        <p:tgtEl>
                                          <p:spTgt spid="15"/>
                                        </p:tgtEl>
                                        <p:attrNameLst>
                                          <p:attrName>ppt_w</p:attrName>
                                        </p:attrNameLst>
                                      </p:cBhvr>
                                      <p:tavLst>
                                        <p:tav tm="0">
                                          <p:val>
                                            <p:fltVal val="0"/>
                                          </p:val>
                                        </p:tav>
                                        <p:tav tm="100000">
                                          <p:val>
                                            <p:strVal val="#ppt_w"/>
                                          </p:val>
                                        </p:tav>
                                      </p:tavLst>
                                    </p:anim>
                                    <p:anim calcmode="lin" valueType="num">
                                      <p:cBhvr>
                                        <p:cTn id="46" dur="1200" fill="hold"/>
                                        <p:tgtEl>
                                          <p:spTgt spid="15"/>
                                        </p:tgtEl>
                                        <p:attrNameLst>
                                          <p:attrName>ppt_h</p:attrName>
                                        </p:attrNameLst>
                                      </p:cBhvr>
                                      <p:tavLst>
                                        <p:tav tm="0">
                                          <p:val>
                                            <p:fltVal val="0"/>
                                          </p:val>
                                        </p:tav>
                                        <p:tav tm="100000">
                                          <p:val>
                                            <p:strVal val="#ppt_h"/>
                                          </p:val>
                                        </p:tav>
                                      </p:tavLst>
                                    </p:anim>
                                    <p:anim calcmode="lin" valueType="num">
                                      <p:cBhvr>
                                        <p:cTn id="47" dur="1200" fill="hold"/>
                                        <p:tgtEl>
                                          <p:spTgt spid="15"/>
                                        </p:tgtEl>
                                        <p:attrNameLst>
                                          <p:attrName>style.rotation</p:attrName>
                                        </p:attrNameLst>
                                      </p:cBhvr>
                                      <p:tavLst>
                                        <p:tav tm="0">
                                          <p:val>
                                            <p:fltVal val="90"/>
                                          </p:val>
                                        </p:tav>
                                        <p:tav tm="100000">
                                          <p:val>
                                            <p:fltVal val="0"/>
                                          </p:val>
                                        </p:tav>
                                      </p:tavLst>
                                    </p:anim>
                                    <p:animEffect transition="in" filter="fade">
                                      <p:cBhvr>
                                        <p:cTn id="48" dur="1200"/>
                                        <p:tgtEl>
                                          <p:spTgt spid="15"/>
                                        </p:tgtEl>
                                      </p:cBhvr>
                                    </p:animEffect>
                                  </p:childTnLst>
                                </p:cTn>
                              </p:par>
                              <p:par>
                                <p:cTn id="49" presetID="31" presetClass="entr" presetSubtype="0" fill="hold" grpId="0" nodeType="withEffect">
                                  <p:stCondLst>
                                    <p:cond delay="800"/>
                                  </p:stCondLst>
                                  <p:childTnLst>
                                    <p:set>
                                      <p:cBhvr>
                                        <p:cTn id="50" dur="1" fill="hold">
                                          <p:stCondLst>
                                            <p:cond delay="0"/>
                                          </p:stCondLst>
                                        </p:cTn>
                                        <p:tgtEl>
                                          <p:spTgt spid="16"/>
                                        </p:tgtEl>
                                        <p:attrNameLst>
                                          <p:attrName>style.visibility</p:attrName>
                                        </p:attrNameLst>
                                      </p:cBhvr>
                                      <p:to>
                                        <p:strVal val="visible"/>
                                      </p:to>
                                    </p:set>
                                    <p:anim calcmode="lin" valueType="num">
                                      <p:cBhvr>
                                        <p:cTn id="51" dur="1000" fill="hold"/>
                                        <p:tgtEl>
                                          <p:spTgt spid="16"/>
                                        </p:tgtEl>
                                        <p:attrNameLst>
                                          <p:attrName>ppt_w</p:attrName>
                                        </p:attrNameLst>
                                      </p:cBhvr>
                                      <p:tavLst>
                                        <p:tav tm="0">
                                          <p:val>
                                            <p:fltVal val="0"/>
                                          </p:val>
                                        </p:tav>
                                        <p:tav tm="100000">
                                          <p:val>
                                            <p:strVal val="#ppt_w"/>
                                          </p:val>
                                        </p:tav>
                                      </p:tavLst>
                                    </p:anim>
                                    <p:anim calcmode="lin" valueType="num">
                                      <p:cBhvr>
                                        <p:cTn id="52" dur="1000" fill="hold"/>
                                        <p:tgtEl>
                                          <p:spTgt spid="16"/>
                                        </p:tgtEl>
                                        <p:attrNameLst>
                                          <p:attrName>ppt_h</p:attrName>
                                        </p:attrNameLst>
                                      </p:cBhvr>
                                      <p:tavLst>
                                        <p:tav tm="0">
                                          <p:val>
                                            <p:fltVal val="0"/>
                                          </p:val>
                                        </p:tav>
                                        <p:tav tm="100000">
                                          <p:val>
                                            <p:strVal val="#ppt_h"/>
                                          </p:val>
                                        </p:tav>
                                      </p:tavLst>
                                    </p:anim>
                                    <p:anim calcmode="lin" valueType="num">
                                      <p:cBhvr>
                                        <p:cTn id="53" dur="1000" fill="hold"/>
                                        <p:tgtEl>
                                          <p:spTgt spid="16"/>
                                        </p:tgtEl>
                                        <p:attrNameLst>
                                          <p:attrName>style.rotation</p:attrName>
                                        </p:attrNameLst>
                                      </p:cBhvr>
                                      <p:tavLst>
                                        <p:tav tm="0">
                                          <p:val>
                                            <p:fltVal val="90"/>
                                          </p:val>
                                        </p:tav>
                                        <p:tav tm="100000">
                                          <p:val>
                                            <p:fltVal val="0"/>
                                          </p:val>
                                        </p:tav>
                                      </p:tavLst>
                                    </p:anim>
                                    <p:animEffect transition="in" filter="fade">
                                      <p:cBhvr>
                                        <p:cTn id="54" dur="1000"/>
                                        <p:tgtEl>
                                          <p:spTgt spid="16"/>
                                        </p:tgtEl>
                                      </p:cBhvr>
                                    </p:animEffect>
                                  </p:childTnLst>
                                </p:cTn>
                              </p:par>
                              <p:par>
                                <p:cTn id="55" presetID="31" presetClass="entr" presetSubtype="0" fill="hold" grpId="0" nodeType="withEffect">
                                  <p:stCondLst>
                                    <p:cond delay="1100"/>
                                  </p:stCondLst>
                                  <p:childTnLst>
                                    <p:set>
                                      <p:cBhvr>
                                        <p:cTn id="56" dur="1" fill="hold">
                                          <p:stCondLst>
                                            <p:cond delay="0"/>
                                          </p:stCondLst>
                                        </p:cTn>
                                        <p:tgtEl>
                                          <p:spTgt spid="17"/>
                                        </p:tgtEl>
                                        <p:attrNameLst>
                                          <p:attrName>style.visibility</p:attrName>
                                        </p:attrNameLst>
                                      </p:cBhvr>
                                      <p:to>
                                        <p:strVal val="visible"/>
                                      </p:to>
                                    </p:set>
                                    <p:anim calcmode="lin" valueType="num">
                                      <p:cBhvr>
                                        <p:cTn id="57" dur="1000" fill="hold"/>
                                        <p:tgtEl>
                                          <p:spTgt spid="17"/>
                                        </p:tgtEl>
                                        <p:attrNameLst>
                                          <p:attrName>ppt_w</p:attrName>
                                        </p:attrNameLst>
                                      </p:cBhvr>
                                      <p:tavLst>
                                        <p:tav tm="0">
                                          <p:val>
                                            <p:fltVal val="0"/>
                                          </p:val>
                                        </p:tav>
                                        <p:tav tm="100000">
                                          <p:val>
                                            <p:strVal val="#ppt_w"/>
                                          </p:val>
                                        </p:tav>
                                      </p:tavLst>
                                    </p:anim>
                                    <p:anim calcmode="lin" valueType="num">
                                      <p:cBhvr>
                                        <p:cTn id="58" dur="1000" fill="hold"/>
                                        <p:tgtEl>
                                          <p:spTgt spid="17"/>
                                        </p:tgtEl>
                                        <p:attrNameLst>
                                          <p:attrName>ppt_h</p:attrName>
                                        </p:attrNameLst>
                                      </p:cBhvr>
                                      <p:tavLst>
                                        <p:tav tm="0">
                                          <p:val>
                                            <p:fltVal val="0"/>
                                          </p:val>
                                        </p:tav>
                                        <p:tav tm="100000">
                                          <p:val>
                                            <p:strVal val="#ppt_h"/>
                                          </p:val>
                                        </p:tav>
                                      </p:tavLst>
                                    </p:anim>
                                    <p:anim calcmode="lin" valueType="num">
                                      <p:cBhvr>
                                        <p:cTn id="59" dur="1000" fill="hold"/>
                                        <p:tgtEl>
                                          <p:spTgt spid="17"/>
                                        </p:tgtEl>
                                        <p:attrNameLst>
                                          <p:attrName>style.rotation</p:attrName>
                                        </p:attrNameLst>
                                      </p:cBhvr>
                                      <p:tavLst>
                                        <p:tav tm="0">
                                          <p:val>
                                            <p:fltVal val="90"/>
                                          </p:val>
                                        </p:tav>
                                        <p:tav tm="100000">
                                          <p:val>
                                            <p:fltVal val="0"/>
                                          </p:val>
                                        </p:tav>
                                      </p:tavLst>
                                    </p:anim>
                                    <p:animEffect transition="in" filter="fade">
                                      <p:cBhvr>
                                        <p:cTn id="60" dur="1000"/>
                                        <p:tgtEl>
                                          <p:spTgt spid="17"/>
                                        </p:tgtEl>
                                      </p:cBhvr>
                                    </p:animEffect>
                                  </p:childTnLst>
                                </p:cTn>
                              </p:par>
                              <p:par>
                                <p:cTn id="61" presetID="31" presetClass="entr" presetSubtype="0" fill="hold" grpId="0" nodeType="withEffect">
                                  <p:stCondLst>
                                    <p:cond delay="1300"/>
                                  </p:stCondLst>
                                  <p:childTnLst>
                                    <p:set>
                                      <p:cBhvr>
                                        <p:cTn id="62" dur="1" fill="hold">
                                          <p:stCondLst>
                                            <p:cond delay="0"/>
                                          </p:stCondLst>
                                        </p:cTn>
                                        <p:tgtEl>
                                          <p:spTgt spid="18"/>
                                        </p:tgtEl>
                                        <p:attrNameLst>
                                          <p:attrName>style.visibility</p:attrName>
                                        </p:attrNameLst>
                                      </p:cBhvr>
                                      <p:to>
                                        <p:strVal val="visible"/>
                                      </p:to>
                                    </p:set>
                                    <p:anim calcmode="lin" valueType="num">
                                      <p:cBhvr>
                                        <p:cTn id="63" dur="1000" fill="hold"/>
                                        <p:tgtEl>
                                          <p:spTgt spid="18"/>
                                        </p:tgtEl>
                                        <p:attrNameLst>
                                          <p:attrName>ppt_w</p:attrName>
                                        </p:attrNameLst>
                                      </p:cBhvr>
                                      <p:tavLst>
                                        <p:tav tm="0">
                                          <p:val>
                                            <p:fltVal val="0"/>
                                          </p:val>
                                        </p:tav>
                                        <p:tav tm="100000">
                                          <p:val>
                                            <p:strVal val="#ppt_w"/>
                                          </p:val>
                                        </p:tav>
                                      </p:tavLst>
                                    </p:anim>
                                    <p:anim calcmode="lin" valueType="num">
                                      <p:cBhvr>
                                        <p:cTn id="64" dur="1000" fill="hold"/>
                                        <p:tgtEl>
                                          <p:spTgt spid="18"/>
                                        </p:tgtEl>
                                        <p:attrNameLst>
                                          <p:attrName>ppt_h</p:attrName>
                                        </p:attrNameLst>
                                      </p:cBhvr>
                                      <p:tavLst>
                                        <p:tav tm="0">
                                          <p:val>
                                            <p:fltVal val="0"/>
                                          </p:val>
                                        </p:tav>
                                        <p:tav tm="100000">
                                          <p:val>
                                            <p:strVal val="#ppt_h"/>
                                          </p:val>
                                        </p:tav>
                                      </p:tavLst>
                                    </p:anim>
                                    <p:anim calcmode="lin" valueType="num">
                                      <p:cBhvr>
                                        <p:cTn id="65" dur="1000" fill="hold"/>
                                        <p:tgtEl>
                                          <p:spTgt spid="18"/>
                                        </p:tgtEl>
                                        <p:attrNameLst>
                                          <p:attrName>style.rotation</p:attrName>
                                        </p:attrNameLst>
                                      </p:cBhvr>
                                      <p:tavLst>
                                        <p:tav tm="0">
                                          <p:val>
                                            <p:fltVal val="90"/>
                                          </p:val>
                                        </p:tav>
                                        <p:tav tm="100000">
                                          <p:val>
                                            <p:fltVal val="0"/>
                                          </p:val>
                                        </p:tav>
                                      </p:tavLst>
                                    </p:anim>
                                    <p:animEffect transition="in" filter="fade">
                                      <p:cBhvr>
                                        <p:cTn id="66" dur="1000"/>
                                        <p:tgtEl>
                                          <p:spTgt spid="18"/>
                                        </p:tgtEl>
                                      </p:cBhvr>
                                    </p:animEffect>
                                  </p:childTnLst>
                                </p:cTn>
                              </p:par>
                              <p:par>
                                <p:cTn id="67" presetID="31" presetClass="entr" presetSubtype="0" fill="hold" grpId="0" nodeType="withEffect">
                                  <p:stCondLst>
                                    <p:cond delay="2300"/>
                                  </p:stCondLst>
                                  <p:childTnLst>
                                    <p:set>
                                      <p:cBhvr>
                                        <p:cTn id="68" dur="1" fill="hold">
                                          <p:stCondLst>
                                            <p:cond delay="0"/>
                                          </p:stCondLst>
                                        </p:cTn>
                                        <p:tgtEl>
                                          <p:spTgt spid="19"/>
                                        </p:tgtEl>
                                        <p:attrNameLst>
                                          <p:attrName>style.visibility</p:attrName>
                                        </p:attrNameLst>
                                      </p:cBhvr>
                                      <p:to>
                                        <p:strVal val="visible"/>
                                      </p:to>
                                    </p:set>
                                    <p:anim calcmode="lin" valueType="num">
                                      <p:cBhvr>
                                        <p:cTn id="69" dur="1000" fill="hold"/>
                                        <p:tgtEl>
                                          <p:spTgt spid="19"/>
                                        </p:tgtEl>
                                        <p:attrNameLst>
                                          <p:attrName>ppt_w</p:attrName>
                                        </p:attrNameLst>
                                      </p:cBhvr>
                                      <p:tavLst>
                                        <p:tav tm="0">
                                          <p:val>
                                            <p:fltVal val="0"/>
                                          </p:val>
                                        </p:tav>
                                        <p:tav tm="100000">
                                          <p:val>
                                            <p:strVal val="#ppt_w"/>
                                          </p:val>
                                        </p:tav>
                                      </p:tavLst>
                                    </p:anim>
                                    <p:anim calcmode="lin" valueType="num">
                                      <p:cBhvr>
                                        <p:cTn id="70" dur="1000" fill="hold"/>
                                        <p:tgtEl>
                                          <p:spTgt spid="19"/>
                                        </p:tgtEl>
                                        <p:attrNameLst>
                                          <p:attrName>ppt_h</p:attrName>
                                        </p:attrNameLst>
                                      </p:cBhvr>
                                      <p:tavLst>
                                        <p:tav tm="0">
                                          <p:val>
                                            <p:fltVal val="0"/>
                                          </p:val>
                                        </p:tav>
                                        <p:tav tm="100000">
                                          <p:val>
                                            <p:strVal val="#ppt_h"/>
                                          </p:val>
                                        </p:tav>
                                      </p:tavLst>
                                    </p:anim>
                                    <p:anim calcmode="lin" valueType="num">
                                      <p:cBhvr>
                                        <p:cTn id="71" dur="1000" fill="hold"/>
                                        <p:tgtEl>
                                          <p:spTgt spid="19"/>
                                        </p:tgtEl>
                                        <p:attrNameLst>
                                          <p:attrName>style.rotation</p:attrName>
                                        </p:attrNameLst>
                                      </p:cBhvr>
                                      <p:tavLst>
                                        <p:tav tm="0">
                                          <p:val>
                                            <p:fltVal val="90"/>
                                          </p:val>
                                        </p:tav>
                                        <p:tav tm="100000">
                                          <p:val>
                                            <p:fltVal val="0"/>
                                          </p:val>
                                        </p:tav>
                                      </p:tavLst>
                                    </p:anim>
                                    <p:animEffect transition="in" filter="fade">
                                      <p:cBhvr>
                                        <p:cTn id="72" dur="1000"/>
                                        <p:tgtEl>
                                          <p:spTgt spid="19"/>
                                        </p:tgtEl>
                                      </p:cBhvr>
                                    </p:animEffect>
                                  </p:childTnLst>
                                </p:cTn>
                              </p:par>
                              <p:par>
                                <p:cTn id="73" presetID="31" presetClass="entr" presetSubtype="0" fill="hold" grpId="0" nodeType="withEffect">
                                  <p:stCondLst>
                                    <p:cond delay="900"/>
                                  </p:stCondLst>
                                  <p:childTnLst>
                                    <p:set>
                                      <p:cBhvr>
                                        <p:cTn id="74" dur="1" fill="hold">
                                          <p:stCondLst>
                                            <p:cond delay="0"/>
                                          </p:stCondLst>
                                        </p:cTn>
                                        <p:tgtEl>
                                          <p:spTgt spid="20"/>
                                        </p:tgtEl>
                                        <p:attrNameLst>
                                          <p:attrName>style.visibility</p:attrName>
                                        </p:attrNameLst>
                                      </p:cBhvr>
                                      <p:to>
                                        <p:strVal val="visible"/>
                                      </p:to>
                                    </p:set>
                                    <p:anim calcmode="lin" valueType="num">
                                      <p:cBhvr>
                                        <p:cTn id="75" dur="1000" fill="hold"/>
                                        <p:tgtEl>
                                          <p:spTgt spid="20"/>
                                        </p:tgtEl>
                                        <p:attrNameLst>
                                          <p:attrName>ppt_w</p:attrName>
                                        </p:attrNameLst>
                                      </p:cBhvr>
                                      <p:tavLst>
                                        <p:tav tm="0">
                                          <p:val>
                                            <p:fltVal val="0"/>
                                          </p:val>
                                        </p:tav>
                                        <p:tav tm="100000">
                                          <p:val>
                                            <p:strVal val="#ppt_w"/>
                                          </p:val>
                                        </p:tav>
                                      </p:tavLst>
                                    </p:anim>
                                    <p:anim calcmode="lin" valueType="num">
                                      <p:cBhvr>
                                        <p:cTn id="76" dur="1000" fill="hold"/>
                                        <p:tgtEl>
                                          <p:spTgt spid="20"/>
                                        </p:tgtEl>
                                        <p:attrNameLst>
                                          <p:attrName>ppt_h</p:attrName>
                                        </p:attrNameLst>
                                      </p:cBhvr>
                                      <p:tavLst>
                                        <p:tav tm="0">
                                          <p:val>
                                            <p:fltVal val="0"/>
                                          </p:val>
                                        </p:tav>
                                        <p:tav tm="100000">
                                          <p:val>
                                            <p:strVal val="#ppt_h"/>
                                          </p:val>
                                        </p:tav>
                                      </p:tavLst>
                                    </p:anim>
                                    <p:anim calcmode="lin" valueType="num">
                                      <p:cBhvr>
                                        <p:cTn id="77" dur="1000" fill="hold"/>
                                        <p:tgtEl>
                                          <p:spTgt spid="20"/>
                                        </p:tgtEl>
                                        <p:attrNameLst>
                                          <p:attrName>style.rotation</p:attrName>
                                        </p:attrNameLst>
                                      </p:cBhvr>
                                      <p:tavLst>
                                        <p:tav tm="0">
                                          <p:val>
                                            <p:fltVal val="90"/>
                                          </p:val>
                                        </p:tav>
                                        <p:tav tm="100000">
                                          <p:val>
                                            <p:fltVal val="0"/>
                                          </p:val>
                                        </p:tav>
                                      </p:tavLst>
                                    </p:anim>
                                    <p:animEffect transition="in" filter="fade">
                                      <p:cBhvr>
                                        <p:cTn id="78" dur="1000"/>
                                        <p:tgtEl>
                                          <p:spTgt spid="20"/>
                                        </p:tgtEl>
                                      </p:cBhvr>
                                    </p:animEffect>
                                  </p:childTnLst>
                                </p:cTn>
                              </p:par>
                              <p:par>
                                <p:cTn id="79" presetID="31" presetClass="entr" presetSubtype="0" fill="hold" grpId="0" nodeType="withEffect">
                                  <p:stCondLst>
                                    <p:cond delay="1700"/>
                                  </p:stCondLst>
                                  <p:childTnLst>
                                    <p:set>
                                      <p:cBhvr>
                                        <p:cTn id="80" dur="1" fill="hold">
                                          <p:stCondLst>
                                            <p:cond delay="0"/>
                                          </p:stCondLst>
                                        </p:cTn>
                                        <p:tgtEl>
                                          <p:spTgt spid="21"/>
                                        </p:tgtEl>
                                        <p:attrNameLst>
                                          <p:attrName>style.visibility</p:attrName>
                                        </p:attrNameLst>
                                      </p:cBhvr>
                                      <p:to>
                                        <p:strVal val="visible"/>
                                      </p:to>
                                    </p:set>
                                    <p:anim calcmode="lin" valueType="num">
                                      <p:cBhvr>
                                        <p:cTn id="81" dur="1000" fill="hold"/>
                                        <p:tgtEl>
                                          <p:spTgt spid="21"/>
                                        </p:tgtEl>
                                        <p:attrNameLst>
                                          <p:attrName>ppt_w</p:attrName>
                                        </p:attrNameLst>
                                      </p:cBhvr>
                                      <p:tavLst>
                                        <p:tav tm="0">
                                          <p:val>
                                            <p:fltVal val="0"/>
                                          </p:val>
                                        </p:tav>
                                        <p:tav tm="100000">
                                          <p:val>
                                            <p:strVal val="#ppt_w"/>
                                          </p:val>
                                        </p:tav>
                                      </p:tavLst>
                                    </p:anim>
                                    <p:anim calcmode="lin" valueType="num">
                                      <p:cBhvr>
                                        <p:cTn id="82" dur="1000" fill="hold"/>
                                        <p:tgtEl>
                                          <p:spTgt spid="21"/>
                                        </p:tgtEl>
                                        <p:attrNameLst>
                                          <p:attrName>ppt_h</p:attrName>
                                        </p:attrNameLst>
                                      </p:cBhvr>
                                      <p:tavLst>
                                        <p:tav tm="0">
                                          <p:val>
                                            <p:fltVal val="0"/>
                                          </p:val>
                                        </p:tav>
                                        <p:tav tm="100000">
                                          <p:val>
                                            <p:strVal val="#ppt_h"/>
                                          </p:val>
                                        </p:tav>
                                      </p:tavLst>
                                    </p:anim>
                                    <p:anim calcmode="lin" valueType="num">
                                      <p:cBhvr>
                                        <p:cTn id="83" dur="1000" fill="hold"/>
                                        <p:tgtEl>
                                          <p:spTgt spid="21"/>
                                        </p:tgtEl>
                                        <p:attrNameLst>
                                          <p:attrName>style.rotation</p:attrName>
                                        </p:attrNameLst>
                                      </p:cBhvr>
                                      <p:tavLst>
                                        <p:tav tm="0">
                                          <p:val>
                                            <p:fltVal val="90"/>
                                          </p:val>
                                        </p:tav>
                                        <p:tav tm="100000">
                                          <p:val>
                                            <p:fltVal val="0"/>
                                          </p:val>
                                        </p:tav>
                                      </p:tavLst>
                                    </p:anim>
                                    <p:animEffect transition="in" filter="fade">
                                      <p:cBhvr>
                                        <p:cTn id="84" dur="1000"/>
                                        <p:tgtEl>
                                          <p:spTgt spid="21"/>
                                        </p:tgtEl>
                                      </p:cBhvr>
                                    </p:animEffect>
                                  </p:childTnLst>
                                </p:cTn>
                              </p:par>
                              <p:par>
                                <p:cTn id="85" presetID="31" presetClass="entr" presetSubtype="0" fill="hold" grpId="0" nodeType="withEffect">
                                  <p:stCondLst>
                                    <p:cond delay="700"/>
                                  </p:stCondLst>
                                  <p:childTnLst>
                                    <p:set>
                                      <p:cBhvr>
                                        <p:cTn id="86" dur="1" fill="hold">
                                          <p:stCondLst>
                                            <p:cond delay="0"/>
                                          </p:stCondLst>
                                        </p:cTn>
                                        <p:tgtEl>
                                          <p:spTgt spid="22"/>
                                        </p:tgtEl>
                                        <p:attrNameLst>
                                          <p:attrName>style.visibility</p:attrName>
                                        </p:attrNameLst>
                                      </p:cBhvr>
                                      <p:to>
                                        <p:strVal val="visible"/>
                                      </p:to>
                                    </p:set>
                                    <p:anim calcmode="lin" valueType="num">
                                      <p:cBhvr>
                                        <p:cTn id="87" dur="1000" fill="hold"/>
                                        <p:tgtEl>
                                          <p:spTgt spid="22"/>
                                        </p:tgtEl>
                                        <p:attrNameLst>
                                          <p:attrName>ppt_w</p:attrName>
                                        </p:attrNameLst>
                                      </p:cBhvr>
                                      <p:tavLst>
                                        <p:tav tm="0">
                                          <p:val>
                                            <p:fltVal val="0"/>
                                          </p:val>
                                        </p:tav>
                                        <p:tav tm="100000">
                                          <p:val>
                                            <p:strVal val="#ppt_w"/>
                                          </p:val>
                                        </p:tav>
                                      </p:tavLst>
                                    </p:anim>
                                    <p:anim calcmode="lin" valueType="num">
                                      <p:cBhvr>
                                        <p:cTn id="88" dur="1000" fill="hold"/>
                                        <p:tgtEl>
                                          <p:spTgt spid="22"/>
                                        </p:tgtEl>
                                        <p:attrNameLst>
                                          <p:attrName>ppt_h</p:attrName>
                                        </p:attrNameLst>
                                      </p:cBhvr>
                                      <p:tavLst>
                                        <p:tav tm="0">
                                          <p:val>
                                            <p:fltVal val="0"/>
                                          </p:val>
                                        </p:tav>
                                        <p:tav tm="100000">
                                          <p:val>
                                            <p:strVal val="#ppt_h"/>
                                          </p:val>
                                        </p:tav>
                                      </p:tavLst>
                                    </p:anim>
                                    <p:anim calcmode="lin" valueType="num">
                                      <p:cBhvr>
                                        <p:cTn id="89" dur="1000" fill="hold"/>
                                        <p:tgtEl>
                                          <p:spTgt spid="22"/>
                                        </p:tgtEl>
                                        <p:attrNameLst>
                                          <p:attrName>style.rotation</p:attrName>
                                        </p:attrNameLst>
                                      </p:cBhvr>
                                      <p:tavLst>
                                        <p:tav tm="0">
                                          <p:val>
                                            <p:fltVal val="90"/>
                                          </p:val>
                                        </p:tav>
                                        <p:tav tm="100000">
                                          <p:val>
                                            <p:fltVal val="0"/>
                                          </p:val>
                                        </p:tav>
                                      </p:tavLst>
                                    </p:anim>
                                    <p:animEffect transition="in" filter="fade">
                                      <p:cBhvr>
                                        <p:cTn id="90" dur="1000"/>
                                        <p:tgtEl>
                                          <p:spTgt spid="22"/>
                                        </p:tgtEl>
                                      </p:cBhvr>
                                    </p:animEffect>
                                  </p:childTnLst>
                                </p:cTn>
                              </p:par>
                              <p:par>
                                <p:cTn id="91" presetID="42" presetClass="entr" presetSubtype="0" fill="hold" grpId="0" nodeType="withEffect">
                                  <p:stCondLst>
                                    <p:cond delay="1700"/>
                                  </p:stCondLst>
                                  <p:childTnLst>
                                    <p:set>
                                      <p:cBhvr>
                                        <p:cTn id="92" dur="1" fill="hold">
                                          <p:stCondLst>
                                            <p:cond delay="0"/>
                                          </p:stCondLst>
                                        </p:cTn>
                                        <p:tgtEl>
                                          <p:spTgt spid="23"/>
                                        </p:tgtEl>
                                        <p:attrNameLst>
                                          <p:attrName>style.visibility</p:attrName>
                                        </p:attrNameLst>
                                      </p:cBhvr>
                                      <p:to>
                                        <p:strVal val="visible"/>
                                      </p:to>
                                    </p:set>
                                    <p:animEffect transition="in" filter="fade">
                                      <p:cBhvr>
                                        <p:cTn id="93" dur="1000"/>
                                        <p:tgtEl>
                                          <p:spTgt spid="23"/>
                                        </p:tgtEl>
                                      </p:cBhvr>
                                    </p:animEffect>
                                    <p:anim calcmode="lin" valueType="num">
                                      <p:cBhvr>
                                        <p:cTn id="94" dur="1000" fill="hold"/>
                                        <p:tgtEl>
                                          <p:spTgt spid="23"/>
                                        </p:tgtEl>
                                        <p:attrNameLst>
                                          <p:attrName>ppt_x</p:attrName>
                                        </p:attrNameLst>
                                      </p:cBhvr>
                                      <p:tavLst>
                                        <p:tav tm="0">
                                          <p:val>
                                            <p:strVal val="#ppt_x"/>
                                          </p:val>
                                        </p:tav>
                                        <p:tav tm="100000">
                                          <p:val>
                                            <p:strVal val="#ppt_x"/>
                                          </p:val>
                                        </p:tav>
                                      </p:tavLst>
                                    </p:anim>
                                    <p:anim calcmode="lin" valueType="num">
                                      <p:cBhvr>
                                        <p:cTn id="95" dur="1000" fill="hold"/>
                                        <p:tgtEl>
                                          <p:spTgt spid="23"/>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2500"/>
                                  </p:stCondLst>
                                  <p:childTnLst>
                                    <p:set>
                                      <p:cBhvr>
                                        <p:cTn id="97" dur="1" fill="hold">
                                          <p:stCondLst>
                                            <p:cond delay="0"/>
                                          </p:stCondLst>
                                        </p:cTn>
                                        <p:tgtEl>
                                          <p:spTgt spid="25"/>
                                        </p:tgtEl>
                                        <p:attrNameLst>
                                          <p:attrName>style.visibility</p:attrName>
                                        </p:attrNameLst>
                                      </p:cBhvr>
                                      <p:to>
                                        <p:strVal val="visible"/>
                                      </p:to>
                                    </p:set>
                                    <p:animEffect transition="in" filter="fade">
                                      <p:cBhvr>
                                        <p:cTn id="98" dur="1000"/>
                                        <p:tgtEl>
                                          <p:spTgt spid="25"/>
                                        </p:tgtEl>
                                      </p:cBhvr>
                                    </p:animEffect>
                                    <p:anim calcmode="lin" valueType="num">
                                      <p:cBhvr>
                                        <p:cTn id="99" dur="1000" fill="hold"/>
                                        <p:tgtEl>
                                          <p:spTgt spid="25"/>
                                        </p:tgtEl>
                                        <p:attrNameLst>
                                          <p:attrName>ppt_x</p:attrName>
                                        </p:attrNameLst>
                                      </p:cBhvr>
                                      <p:tavLst>
                                        <p:tav tm="0">
                                          <p:val>
                                            <p:strVal val="#ppt_x"/>
                                          </p:val>
                                        </p:tav>
                                        <p:tav tm="100000">
                                          <p:val>
                                            <p:strVal val="#ppt_x"/>
                                          </p:val>
                                        </p:tav>
                                      </p:tavLst>
                                    </p:anim>
                                    <p:anim calcmode="lin" valueType="num">
                                      <p:cBhvr>
                                        <p:cTn id="100" dur="1000" fill="hold"/>
                                        <p:tgtEl>
                                          <p:spTgt spid="25"/>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2500"/>
                                  </p:stCondLst>
                                  <p:childTnLst>
                                    <p:set>
                                      <p:cBhvr>
                                        <p:cTn id="102" dur="1" fill="hold">
                                          <p:stCondLst>
                                            <p:cond delay="0"/>
                                          </p:stCondLst>
                                        </p:cTn>
                                        <p:tgtEl>
                                          <p:spTgt spid="24"/>
                                        </p:tgtEl>
                                        <p:attrNameLst>
                                          <p:attrName>style.visibility</p:attrName>
                                        </p:attrNameLst>
                                      </p:cBhvr>
                                      <p:to>
                                        <p:strVal val="visible"/>
                                      </p:to>
                                    </p:set>
                                    <p:animEffect transition="in" filter="fade">
                                      <p:cBhvr>
                                        <p:cTn id="103" dur="1000"/>
                                        <p:tgtEl>
                                          <p:spTgt spid="24"/>
                                        </p:tgtEl>
                                      </p:cBhvr>
                                    </p:animEffect>
                                    <p:anim calcmode="lin" valueType="num">
                                      <p:cBhvr>
                                        <p:cTn id="104" dur="1000" fill="hold"/>
                                        <p:tgtEl>
                                          <p:spTgt spid="24"/>
                                        </p:tgtEl>
                                        <p:attrNameLst>
                                          <p:attrName>ppt_x</p:attrName>
                                        </p:attrNameLst>
                                      </p:cBhvr>
                                      <p:tavLst>
                                        <p:tav tm="0">
                                          <p:val>
                                            <p:strVal val="#ppt_x"/>
                                          </p:val>
                                        </p:tav>
                                        <p:tav tm="100000">
                                          <p:val>
                                            <p:strVal val="#ppt_x"/>
                                          </p:val>
                                        </p:tav>
                                      </p:tavLst>
                                    </p:anim>
                                    <p:anim calcmode="lin" valueType="num">
                                      <p:cBhvr>
                                        <p:cTn id="105" dur="1000" fill="hold"/>
                                        <p:tgtEl>
                                          <p:spTgt spid="24"/>
                                        </p:tgtEl>
                                        <p:attrNameLst>
                                          <p:attrName>ppt_y</p:attrName>
                                        </p:attrNameLst>
                                      </p:cBhvr>
                                      <p:tavLst>
                                        <p:tav tm="0">
                                          <p:val>
                                            <p:strVal val="#ppt_y+.1"/>
                                          </p:val>
                                        </p:tav>
                                        <p:tav tm="100000">
                                          <p:val>
                                            <p:strVal val="#ppt_y"/>
                                          </p:val>
                                        </p:tav>
                                      </p:tavLst>
                                    </p:anim>
                                  </p:childTnLst>
                                </p:cTn>
                              </p:par>
                              <p:par>
                                <p:cTn id="106" presetID="2" presetClass="entr" presetSubtype="4" fill="hold" grpId="0" nodeType="withEffect">
                                  <p:stCondLst>
                                    <p:cond delay="3500"/>
                                  </p:stCondLst>
                                  <p:childTnLst>
                                    <p:set>
                                      <p:cBhvr>
                                        <p:cTn id="107" dur="1" fill="hold">
                                          <p:stCondLst>
                                            <p:cond delay="0"/>
                                          </p:stCondLst>
                                        </p:cTn>
                                        <p:tgtEl>
                                          <p:spTgt spid="27"/>
                                        </p:tgtEl>
                                        <p:attrNameLst>
                                          <p:attrName>style.visibility</p:attrName>
                                        </p:attrNameLst>
                                      </p:cBhvr>
                                      <p:to>
                                        <p:strVal val="visible"/>
                                      </p:to>
                                    </p:set>
                                    <p:anim calcmode="lin" valueType="num">
                                      <p:cBhvr additive="base">
                                        <p:cTn id="108" dur="500" fill="hold"/>
                                        <p:tgtEl>
                                          <p:spTgt spid="27"/>
                                        </p:tgtEl>
                                        <p:attrNameLst>
                                          <p:attrName>ppt_x</p:attrName>
                                        </p:attrNameLst>
                                      </p:cBhvr>
                                      <p:tavLst>
                                        <p:tav tm="0">
                                          <p:val>
                                            <p:strVal val="#ppt_x"/>
                                          </p:val>
                                        </p:tav>
                                        <p:tav tm="100000">
                                          <p:val>
                                            <p:strVal val="#ppt_x"/>
                                          </p:val>
                                        </p:tav>
                                      </p:tavLst>
                                    </p:anim>
                                    <p:anim calcmode="lin" valueType="num">
                                      <p:cBhvr additive="base">
                                        <p:cTn id="109" dur="500" fill="hold"/>
                                        <p:tgtEl>
                                          <p:spTgt spid="27"/>
                                        </p:tgtEl>
                                        <p:attrNameLst>
                                          <p:attrName>ppt_y</p:attrName>
                                        </p:attrNameLst>
                                      </p:cBhvr>
                                      <p:tavLst>
                                        <p:tav tm="0">
                                          <p:val>
                                            <p:strVal val="1+#ppt_h/2"/>
                                          </p:val>
                                        </p:tav>
                                        <p:tav tm="100000">
                                          <p:val>
                                            <p:strVal val="#ppt_y"/>
                                          </p:val>
                                        </p:tav>
                                      </p:tavLst>
                                    </p:anim>
                                  </p:childTnLst>
                                </p:cTn>
                              </p:par>
                              <p:par>
                                <p:cTn id="110" presetID="41" presetClass="entr" presetSubtype="0" fill="hold" grpId="0" nodeType="withEffect">
                                  <p:stCondLst>
                                    <p:cond delay="4000"/>
                                  </p:stCondLst>
                                  <p:iterate type="lt">
                                    <p:tmPct val="10000"/>
                                  </p:iterate>
                                  <p:childTnLst>
                                    <p:set>
                                      <p:cBhvr>
                                        <p:cTn id="111" dur="1" fill="hold">
                                          <p:stCondLst>
                                            <p:cond delay="0"/>
                                          </p:stCondLst>
                                        </p:cTn>
                                        <p:tgtEl>
                                          <p:spTgt spid="28"/>
                                        </p:tgtEl>
                                        <p:attrNameLst>
                                          <p:attrName>style.visibility</p:attrName>
                                        </p:attrNameLst>
                                      </p:cBhvr>
                                      <p:to>
                                        <p:strVal val="visible"/>
                                      </p:to>
                                    </p:set>
                                    <p:anim calcmode="lin" valueType="num">
                                      <p:cBhvr>
                                        <p:cTn id="112"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113" dur="500" fill="hold"/>
                                        <p:tgtEl>
                                          <p:spTgt spid="28"/>
                                        </p:tgtEl>
                                        <p:attrNameLst>
                                          <p:attrName>ppt_y</p:attrName>
                                        </p:attrNameLst>
                                      </p:cBhvr>
                                      <p:tavLst>
                                        <p:tav tm="0">
                                          <p:val>
                                            <p:strVal val="#ppt_y"/>
                                          </p:val>
                                        </p:tav>
                                        <p:tav tm="100000">
                                          <p:val>
                                            <p:strVal val="#ppt_y"/>
                                          </p:val>
                                        </p:tav>
                                      </p:tavLst>
                                    </p:anim>
                                    <p:anim calcmode="lin" valueType="num">
                                      <p:cBhvr>
                                        <p:cTn id="114"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15"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116" dur="500" tmFilter="0,0; .5, 1; 1, 1"/>
                                        <p:tgtEl>
                                          <p:spTgt spid="28"/>
                                        </p:tgtEl>
                                      </p:cBhvr>
                                    </p:animEffect>
                                  </p:childTnLst>
                                </p:cTn>
                              </p:par>
                              <p:par>
                                <p:cTn id="117" presetID="22" presetClass="entr" presetSubtype="8" fill="hold" nodeType="withEffect">
                                  <p:stCondLst>
                                    <p:cond delay="5300"/>
                                  </p:stCondLst>
                                  <p:childTnLst>
                                    <p:set>
                                      <p:cBhvr>
                                        <p:cTn id="118" dur="1" fill="hold">
                                          <p:stCondLst>
                                            <p:cond delay="0"/>
                                          </p:stCondLst>
                                        </p:cTn>
                                        <p:tgtEl>
                                          <p:spTgt spid="30"/>
                                        </p:tgtEl>
                                        <p:attrNameLst>
                                          <p:attrName>style.visibility</p:attrName>
                                        </p:attrNameLst>
                                      </p:cBhvr>
                                      <p:to>
                                        <p:strVal val="visible"/>
                                      </p:to>
                                    </p:set>
                                    <p:animEffect transition="in" filter="wipe(left)">
                                      <p:cBhvr>
                                        <p:cTn id="119" dur="500"/>
                                        <p:tgtEl>
                                          <p:spTgt spid="30"/>
                                        </p:tgtEl>
                                      </p:cBhvr>
                                    </p:animEffect>
                                  </p:childTnLst>
                                </p:cTn>
                              </p:par>
                              <p:par>
                                <p:cTn id="120" presetID="22" presetClass="entr" presetSubtype="2" fill="hold" grpId="0" nodeType="withEffect">
                                  <p:stCondLst>
                                    <p:cond delay="5900"/>
                                  </p:stCondLst>
                                  <p:childTnLst>
                                    <p:set>
                                      <p:cBhvr>
                                        <p:cTn id="121" dur="1" fill="hold">
                                          <p:stCondLst>
                                            <p:cond delay="0"/>
                                          </p:stCondLst>
                                        </p:cTn>
                                        <p:tgtEl>
                                          <p:spTgt spid="31"/>
                                        </p:tgtEl>
                                        <p:attrNameLst>
                                          <p:attrName>style.visibility</p:attrName>
                                        </p:attrNameLst>
                                      </p:cBhvr>
                                      <p:to>
                                        <p:strVal val="visible"/>
                                      </p:to>
                                    </p:set>
                                    <p:animEffect transition="in" filter="wipe(right)">
                                      <p:cBhvr>
                                        <p:cTn id="122" dur="500"/>
                                        <p:tgtEl>
                                          <p:spTgt spid="31"/>
                                        </p:tgtEl>
                                      </p:cBhvr>
                                    </p:animEffect>
                                  </p:childTnLst>
                                </p:cTn>
                              </p:par>
                              <p:par>
                                <p:cTn id="123" presetID="53" presetClass="entr" presetSubtype="16" fill="hold" grpId="0" nodeType="withEffect">
                                  <p:stCondLst>
                                    <p:cond delay="6500"/>
                                  </p:stCondLst>
                                  <p:childTnLst>
                                    <p:set>
                                      <p:cBhvr>
                                        <p:cTn id="124" dur="1" fill="hold">
                                          <p:stCondLst>
                                            <p:cond delay="0"/>
                                          </p:stCondLst>
                                        </p:cTn>
                                        <p:tgtEl>
                                          <p:spTgt spid="32"/>
                                        </p:tgtEl>
                                        <p:attrNameLst>
                                          <p:attrName>style.visibility</p:attrName>
                                        </p:attrNameLst>
                                      </p:cBhvr>
                                      <p:to>
                                        <p:strVal val="visible"/>
                                      </p:to>
                                    </p:set>
                                    <p:anim calcmode="lin" valueType="num">
                                      <p:cBhvr>
                                        <p:cTn id="125" dur="500" fill="hold"/>
                                        <p:tgtEl>
                                          <p:spTgt spid="32"/>
                                        </p:tgtEl>
                                        <p:attrNameLst>
                                          <p:attrName>ppt_w</p:attrName>
                                        </p:attrNameLst>
                                      </p:cBhvr>
                                      <p:tavLst>
                                        <p:tav tm="0">
                                          <p:val>
                                            <p:fltVal val="0"/>
                                          </p:val>
                                        </p:tav>
                                        <p:tav tm="100000">
                                          <p:val>
                                            <p:strVal val="#ppt_w"/>
                                          </p:val>
                                        </p:tav>
                                      </p:tavLst>
                                    </p:anim>
                                    <p:anim calcmode="lin" valueType="num">
                                      <p:cBhvr>
                                        <p:cTn id="126" dur="500" fill="hold"/>
                                        <p:tgtEl>
                                          <p:spTgt spid="32"/>
                                        </p:tgtEl>
                                        <p:attrNameLst>
                                          <p:attrName>ppt_h</p:attrName>
                                        </p:attrNameLst>
                                      </p:cBhvr>
                                      <p:tavLst>
                                        <p:tav tm="0">
                                          <p:val>
                                            <p:fltVal val="0"/>
                                          </p:val>
                                        </p:tav>
                                        <p:tav tm="100000">
                                          <p:val>
                                            <p:strVal val="#ppt_h"/>
                                          </p:val>
                                        </p:tav>
                                      </p:tavLst>
                                    </p:anim>
                                    <p:animEffect transition="in" filter="fade">
                                      <p:cBhvr>
                                        <p:cTn id="1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28" repeatCount="indefinite" fill="hold" display="0">
                  <p:stCondLst>
                    <p:cond delay="indefinite"/>
                  </p:stCondLst>
                  <p:endCondLst>
                    <p:cond evt="onStopAudio" delay="0">
                      <p:tgtEl>
                        <p:sldTgt/>
                      </p:tgtEl>
                    </p:cond>
                  </p:endCondLst>
                </p:cTn>
                <p:tgtEl>
                  <p:spTgt spid="2"/>
                </p:tgtEl>
              </p:cMediaNode>
            </p:audio>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7" grpId="0"/>
      <p:bldP spid="28" grpId="0"/>
      <p:bldP spid="31" grpId="0" animBg="1"/>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extBox 93"/>
          <p:cNvSpPr txBox="1"/>
          <p:nvPr/>
        </p:nvSpPr>
        <p:spPr>
          <a:xfrm>
            <a:off x="1117480" y="1124744"/>
            <a:ext cx="5328592" cy="523220"/>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en-US" altLang="zh-CN" spc="300" dirty="0" smtClean="0"/>
              <a:t>6S</a:t>
            </a:r>
            <a:r>
              <a:rPr lang="zh-CN" altLang="en-US" spc="300" dirty="0"/>
              <a:t>的</a:t>
            </a:r>
            <a:r>
              <a:rPr lang="zh-CN" altLang="en-US" spc="300" dirty="0" smtClean="0"/>
              <a:t>起源</a:t>
            </a:r>
            <a:endParaRPr lang="zh-CN" altLang="en-US" spc="300" dirty="0"/>
          </a:p>
        </p:txBody>
      </p:sp>
      <p:sp>
        <p:nvSpPr>
          <p:cNvPr id="48" name="TextBox 93"/>
          <p:cNvSpPr txBox="1"/>
          <p:nvPr/>
        </p:nvSpPr>
        <p:spPr>
          <a:xfrm>
            <a:off x="1165039" y="1772816"/>
            <a:ext cx="9829092" cy="4247317"/>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pPr>
              <a:lnSpc>
                <a:spcPct val="150000"/>
              </a:lnSpc>
            </a:pPr>
            <a:r>
              <a:rPr lang="zh-CN" altLang="en-US" sz="1800" b="0" dirty="0" smtClean="0"/>
              <a:t>       </a:t>
            </a:r>
            <a:r>
              <a:rPr lang="en-US" altLang="zh-CN" sz="1800" b="0" dirty="0"/>
              <a:t>1955</a:t>
            </a:r>
            <a:r>
              <a:rPr lang="zh-CN" altLang="en-US" sz="1800" b="0" dirty="0"/>
              <a:t>年，日本企业对工作现场提出了整理、整顿</a:t>
            </a:r>
            <a:r>
              <a:rPr lang="en-US" altLang="zh-CN" sz="1800" b="0" dirty="0"/>
              <a:t>2S</a:t>
            </a:r>
            <a:r>
              <a:rPr lang="zh-CN" altLang="en-US" sz="1800" b="0" dirty="0"/>
              <a:t>，后来因管理水平的提高陆续增加了后</a:t>
            </a:r>
            <a:r>
              <a:rPr lang="en-US" altLang="zh-CN" sz="1800" b="0" dirty="0"/>
              <a:t>3</a:t>
            </a:r>
            <a:r>
              <a:rPr lang="zh-CN" altLang="en-US" sz="1800" b="0" dirty="0"/>
              <a:t>个</a:t>
            </a:r>
            <a:r>
              <a:rPr lang="en-US" altLang="zh-CN" sz="1800" b="0" dirty="0"/>
              <a:t>S</a:t>
            </a:r>
            <a:r>
              <a:rPr lang="zh-CN" altLang="en-US" sz="1800" b="0" dirty="0"/>
              <a:t>，从而形成了目前广泛推动的</a:t>
            </a:r>
            <a:r>
              <a:rPr lang="en-US" altLang="zh-CN" sz="1800" b="0" dirty="0"/>
              <a:t>6S</a:t>
            </a:r>
            <a:r>
              <a:rPr lang="zh-CN" altLang="en-US" sz="1800" b="0" dirty="0"/>
              <a:t>架构。也将</a:t>
            </a:r>
            <a:r>
              <a:rPr lang="en-US" altLang="zh-CN" sz="1800" b="0" dirty="0"/>
              <a:t>6S</a:t>
            </a:r>
            <a:r>
              <a:rPr lang="zh-CN" altLang="en-US" sz="1800" b="0" dirty="0"/>
              <a:t>活动从原来的品质环境扩展到安全、行动、卫生、效率、品质及成本管理等诸多方面。在诸多方面应用</a:t>
            </a:r>
            <a:r>
              <a:rPr lang="en-US" altLang="zh-CN" sz="1800" b="0" dirty="0"/>
              <a:t>6S</a:t>
            </a:r>
            <a:r>
              <a:rPr lang="zh-CN" altLang="en-US" sz="1800" b="0" dirty="0"/>
              <a:t>使其得到大幅度的改善</a:t>
            </a:r>
            <a:r>
              <a:rPr lang="zh-CN" altLang="en-US" sz="1800" b="0" dirty="0" smtClean="0"/>
              <a:t>。</a:t>
            </a:r>
            <a:endParaRPr lang="en-US" altLang="zh-CN" sz="1800" b="0" dirty="0" smtClean="0"/>
          </a:p>
          <a:p>
            <a:pPr>
              <a:lnSpc>
                <a:spcPct val="150000"/>
              </a:lnSpc>
            </a:pPr>
            <a:endParaRPr lang="en-US" altLang="zh-CN" sz="1800" b="0" dirty="0"/>
          </a:p>
          <a:p>
            <a:pPr>
              <a:lnSpc>
                <a:spcPct val="150000"/>
              </a:lnSpc>
            </a:pPr>
            <a:endParaRPr lang="zh-CN" altLang="en-US" sz="1800" b="0" dirty="0"/>
          </a:p>
          <a:p>
            <a:pPr>
              <a:lnSpc>
                <a:spcPct val="150000"/>
              </a:lnSpc>
            </a:pPr>
            <a:r>
              <a:rPr lang="zh-CN" altLang="en-US" sz="1800" b="0" dirty="0"/>
              <a:t>现在企业中不断推出新的</a:t>
            </a:r>
            <a:r>
              <a:rPr lang="en-US" altLang="zh-CN" sz="1800" b="0" dirty="0"/>
              <a:t>S</a:t>
            </a:r>
            <a:r>
              <a:rPr lang="zh-CN" altLang="en-US" sz="1800" b="0" dirty="0"/>
              <a:t>如：</a:t>
            </a:r>
            <a:endParaRPr lang="zh-CN" altLang="en-US" sz="1800" b="0" dirty="0"/>
          </a:p>
          <a:p>
            <a:pPr>
              <a:lnSpc>
                <a:spcPct val="150000"/>
              </a:lnSpc>
            </a:pPr>
            <a:r>
              <a:rPr lang="en-US" altLang="zh-CN" sz="1800" b="0" dirty="0"/>
              <a:t>6S</a:t>
            </a:r>
            <a:endParaRPr lang="en-US" altLang="zh-CN" sz="1800" b="0" dirty="0"/>
          </a:p>
          <a:p>
            <a:pPr>
              <a:lnSpc>
                <a:spcPct val="150000"/>
              </a:lnSpc>
            </a:pPr>
            <a:r>
              <a:rPr lang="en-US" altLang="zh-CN" sz="1800" b="0" dirty="0"/>
              <a:t>6S+</a:t>
            </a:r>
            <a:r>
              <a:rPr lang="zh-CN" altLang="en-US" sz="1800" b="0" dirty="0"/>
              <a:t>安全（</a:t>
            </a:r>
            <a:r>
              <a:rPr lang="en-US" altLang="zh-CN" sz="1800" b="0" dirty="0"/>
              <a:t>Safety</a:t>
            </a:r>
            <a:r>
              <a:rPr lang="zh-CN" altLang="en-US" sz="1800" b="0" dirty="0"/>
              <a:t>）</a:t>
            </a:r>
            <a:endParaRPr lang="zh-CN" altLang="en-US" sz="1800" b="0" dirty="0"/>
          </a:p>
          <a:p>
            <a:pPr>
              <a:lnSpc>
                <a:spcPct val="150000"/>
              </a:lnSpc>
            </a:pPr>
            <a:r>
              <a:rPr lang="en-US" altLang="zh-CN" sz="1800" b="0" dirty="0"/>
              <a:t>7S</a:t>
            </a:r>
            <a:endParaRPr lang="en-US" altLang="zh-CN" sz="1800" b="0" dirty="0"/>
          </a:p>
          <a:p>
            <a:pPr>
              <a:lnSpc>
                <a:spcPct val="150000"/>
              </a:lnSpc>
            </a:pPr>
            <a:r>
              <a:rPr lang="en-US" altLang="zh-CN" sz="1800" b="0" dirty="0"/>
              <a:t>6S+</a:t>
            </a:r>
            <a:r>
              <a:rPr lang="zh-CN" altLang="en-US" sz="1800" b="0" dirty="0"/>
              <a:t>安全</a:t>
            </a:r>
            <a:r>
              <a:rPr lang="en-US" altLang="zh-CN" sz="1800" b="0" dirty="0"/>
              <a:t>+</a:t>
            </a:r>
            <a:r>
              <a:rPr lang="zh-CN" altLang="en-US" sz="1800" b="0" dirty="0"/>
              <a:t>服务（</a:t>
            </a:r>
            <a:r>
              <a:rPr lang="en-US" altLang="zh-CN" sz="1800" b="0" dirty="0"/>
              <a:t>Service</a:t>
            </a:r>
            <a:r>
              <a:rPr lang="zh-CN" altLang="en-US" sz="1800" b="0" dirty="0"/>
              <a:t>）等</a:t>
            </a:r>
            <a:endParaRPr lang="zh-CN" altLang="en-US" sz="1800" b="0" dirty="0"/>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560843" y="3878027"/>
            <a:ext cx="5217264" cy="207125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500"/>
                                        <p:tgtEl>
                                          <p:spTgt spid="9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left)">
                                      <p:cBhvr>
                                        <p:cTn id="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4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9"/>
          <p:cNvSpPr txBox="1"/>
          <p:nvPr/>
        </p:nvSpPr>
        <p:spPr>
          <a:xfrm>
            <a:off x="939354" y="620688"/>
            <a:ext cx="2736304"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目视管理</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38" name="椭圆 37"/>
          <p:cNvSpPr/>
          <p:nvPr/>
        </p:nvSpPr>
        <p:spPr>
          <a:xfrm>
            <a:off x="624979" y="86427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9" name="文本框 38"/>
          <p:cNvSpPr txBox="1"/>
          <p:nvPr/>
        </p:nvSpPr>
        <p:spPr>
          <a:xfrm>
            <a:off x="985019" y="1196752"/>
            <a:ext cx="4680520" cy="484734"/>
          </a:xfrm>
          <a:prstGeom prst="rect">
            <a:avLst/>
          </a:prstGeom>
          <a:noFill/>
        </p:spPr>
        <p:txBody>
          <a:bodyPr wrap="square" lIns="68566" tIns="34283" rIns="68566" bIns="34283" rtlCol="0">
            <a:spAutoFit/>
          </a:bodyPr>
          <a:lstStyle/>
          <a:p>
            <a:pPr marL="0" lvl="1">
              <a:lnSpc>
                <a:spcPct val="150000"/>
              </a:lnSpc>
            </a:pPr>
            <a:r>
              <a:rPr lang="en-US" altLang="zh-CN" b="1" dirty="0" smtClean="0">
                <a:ln w="0"/>
                <a:solidFill>
                  <a:srgbClr val="C00000"/>
                </a:solidFill>
                <a:latin typeface="微软雅黑" panose="020B0503020204020204" pitchFamily="34" charset="-122"/>
                <a:ea typeface="微软雅黑" panose="020B0503020204020204" pitchFamily="34" charset="-122"/>
              </a:rPr>
              <a:t>(</a:t>
            </a:r>
            <a:r>
              <a:rPr lang="zh-CN" altLang="en-US" b="1" dirty="0">
                <a:ln w="0"/>
                <a:solidFill>
                  <a:srgbClr val="C00000"/>
                </a:solidFill>
                <a:latin typeface="微软雅黑" panose="020B0503020204020204" pitchFamily="34" charset="-122"/>
                <a:ea typeface="微软雅黑" panose="020B0503020204020204" pitchFamily="34" charset="-122"/>
              </a:rPr>
              <a:t>按管理方式</a:t>
            </a:r>
            <a:r>
              <a:rPr lang="en-US" altLang="zh-CN" b="1" dirty="0" smtClean="0">
                <a:ln w="0"/>
                <a:solidFill>
                  <a:srgbClr val="C00000"/>
                </a:solidFill>
                <a:latin typeface="微软雅黑" panose="020B0503020204020204" pitchFamily="34" charset="-122"/>
                <a:ea typeface="微软雅黑" panose="020B0503020204020204" pitchFamily="34" charset="-122"/>
              </a:rPr>
              <a:t>)-C.</a:t>
            </a:r>
            <a:r>
              <a:rPr lang="zh-CN" altLang="en-US" b="1" dirty="0">
                <a:ln w="0"/>
                <a:solidFill>
                  <a:srgbClr val="C00000"/>
                </a:solidFill>
                <a:latin typeface="微软雅黑" panose="020B0503020204020204" pitchFamily="34" charset="-122"/>
                <a:ea typeface="微软雅黑" panose="020B0503020204020204" pitchFamily="34" charset="-122"/>
              </a:rPr>
              <a:t>实物管理</a:t>
            </a:r>
            <a:endParaRPr lang="zh-CN" altLang="en-US" dirty="0">
              <a:ln w="0"/>
              <a:solidFill>
                <a:srgbClr val="0070C0"/>
              </a:solidFill>
              <a:latin typeface="微软雅黑" panose="020B0503020204020204" pitchFamily="34" charset="-122"/>
              <a:ea typeface="微软雅黑" panose="020B0503020204020204" pitchFamily="34" charset="-122"/>
            </a:endParaRPr>
          </a:p>
        </p:txBody>
      </p:sp>
      <p:sp>
        <p:nvSpPr>
          <p:cNvPr id="8" name="文本框 9"/>
          <p:cNvSpPr txBox="1"/>
          <p:nvPr/>
        </p:nvSpPr>
        <p:spPr>
          <a:xfrm>
            <a:off x="1057027" y="1700808"/>
            <a:ext cx="2736304"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全格法：</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057027" y="2300439"/>
            <a:ext cx="7056784" cy="1066432"/>
          </a:xfrm>
          <a:prstGeom prst="rect">
            <a:avLst/>
          </a:prstGeom>
          <a:noFill/>
        </p:spPr>
        <p:txBody>
          <a:bodyPr wrap="square" lIns="68566" tIns="34283" rIns="68566" bIns="34283" rtlCol="0">
            <a:spAutoFit/>
          </a:bodyPr>
          <a:lstStyle/>
          <a:p>
            <a:pPr marL="285750" lvl="1" indent="-285750">
              <a:lnSpc>
                <a:spcPct val="120000"/>
              </a:lnSpc>
              <a:buFont typeface="Wingdings" panose="05000000000000000000" pitchFamily="2" charset="2"/>
              <a:buChar char="l"/>
            </a:pPr>
            <a:r>
              <a:rPr lang="zh-CN" altLang="en-US" dirty="0" smtClean="0">
                <a:ln w="0"/>
                <a:solidFill>
                  <a:srgbClr val="0070C0"/>
                </a:solidFill>
                <a:latin typeface="微软雅黑" panose="020B0503020204020204" pitchFamily="34" charset="-122"/>
                <a:ea typeface="微软雅黑" panose="020B0503020204020204" pitchFamily="34" charset="-122"/>
              </a:rPr>
              <a:t>依</a:t>
            </a:r>
            <a:r>
              <a:rPr lang="zh-CN" altLang="en-US" dirty="0">
                <a:ln w="0"/>
                <a:solidFill>
                  <a:srgbClr val="0070C0"/>
                </a:solidFill>
                <a:latin typeface="微软雅黑" panose="020B0503020204020204" pitchFamily="34" charset="-122"/>
                <a:ea typeface="微软雅黑" panose="020B0503020204020204" pitchFamily="34" charset="-122"/>
              </a:rPr>
              <a:t>物体形状，用线条框起来</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例如</a:t>
            </a:r>
            <a:r>
              <a:rPr lang="zh-CN" altLang="en-US" dirty="0">
                <a:ln w="0"/>
                <a:solidFill>
                  <a:srgbClr val="0070C0"/>
                </a:solidFill>
                <a:latin typeface="微软雅黑" panose="020B0503020204020204" pitchFamily="34" charset="-122"/>
                <a:ea typeface="微软雅黑" panose="020B0503020204020204" pitchFamily="34" charset="-122"/>
              </a:rPr>
              <a:t>：把不同规格的板手轮廓画在板子上，把板子挂起</a:t>
            </a:r>
            <a:r>
              <a:rPr lang="zh-CN" altLang="en-US" dirty="0" smtClean="0">
                <a:ln w="0"/>
                <a:solidFill>
                  <a:srgbClr val="0070C0"/>
                </a:solidFill>
                <a:latin typeface="微软雅黑" panose="020B0503020204020204" pitchFamily="34" charset="-122"/>
                <a:ea typeface="微软雅黑" panose="020B0503020204020204" pitchFamily="34" charset="-122"/>
              </a:rPr>
              <a:t>来适用用工 </a:t>
            </a:r>
            <a:br>
              <a:rPr lang="en-US" altLang="zh-CN" dirty="0" smtClean="0">
                <a:ln w="0"/>
                <a:solidFill>
                  <a:srgbClr val="0070C0"/>
                </a:solidFill>
                <a:latin typeface="微软雅黑" panose="020B0503020204020204" pitchFamily="34" charset="-122"/>
                <a:ea typeface="微软雅黑" panose="020B0503020204020204" pitchFamily="34" charset="-122"/>
              </a:rPr>
            </a:br>
            <a:r>
              <a:rPr lang="en-US" altLang="zh-CN" dirty="0" smtClean="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位</a:t>
            </a:r>
            <a:r>
              <a:rPr lang="zh-CN" altLang="en-US" dirty="0">
                <a:ln w="0"/>
                <a:solidFill>
                  <a:srgbClr val="0070C0"/>
                </a:solidFill>
                <a:latin typeface="微软雅黑" panose="020B0503020204020204" pitchFamily="34" charset="-122"/>
                <a:ea typeface="微软雅黑" panose="020B0503020204020204" pitchFamily="34" charset="-122"/>
              </a:rPr>
              <a:t>卡具，维修工具的管理 </a:t>
            </a:r>
            <a:endParaRPr lang="zh-CN" altLang="en-US" dirty="0">
              <a:ln w="0"/>
              <a:solidFill>
                <a:srgbClr val="0070C0"/>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1057027" y="3429000"/>
            <a:ext cx="2736304"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直角法：</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1057027" y="4028631"/>
            <a:ext cx="9649072" cy="734033"/>
          </a:xfrm>
          <a:prstGeom prst="rect">
            <a:avLst/>
          </a:prstGeom>
          <a:noFill/>
        </p:spPr>
        <p:txBody>
          <a:bodyPr wrap="square" lIns="68566" tIns="34283" rIns="68566" bIns="34283" rtlCol="0">
            <a:spAutoFit/>
          </a:bodyPr>
          <a:lstStyle/>
          <a:p>
            <a:pPr marL="285750" lvl="1" indent="-285750">
              <a:lnSpc>
                <a:spcPct val="120000"/>
              </a:lnSpc>
              <a:buFont typeface="Wingdings" panose="05000000000000000000" pitchFamily="2" charset="2"/>
              <a:buChar char="l"/>
            </a:pPr>
            <a:r>
              <a:rPr lang="zh-CN" altLang="en-US" dirty="0">
                <a:ln w="0"/>
                <a:solidFill>
                  <a:srgbClr val="0070C0"/>
                </a:solidFill>
                <a:latin typeface="微软雅黑" panose="020B0503020204020204" pitchFamily="34" charset="-122"/>
                <a:ea typeface="微软雅黑" panose="020B0503020204020204" pitchFamily="34" charset="-122"/>
              </a:rPr>
              <a:t>只定出物体关键角落</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例如</a:t>
            </a:r>
            <a:r>
              <a:rPr lang="zh-CN" altLang="en-US" dirty="0">
                <a:ln w="0"/>
                <a:solidFill>
                  <a:srgbClr val="0070C0"/>
                </a:solidFill>
                <a:latin typeface="微软雅黑" panose="020B0503020204020204" pitchFamily="34" charset="-122"/>
                <a:ea typeface="微软雅黑" panose="020B0503020204020204" pitchFamily="34" charset="-122"/>
              </a:rPr>
              <a:t>：设备定位的四个角</a:t>
            </a:r>
            <a:endParaRPr lang="zh-CN" altLang="en-US" dirty="0">
              <a:ln w="0"/>
              <a:solidFill>
                <a:srgbClr val="0070C0"/>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1057027" y="4797152"/>
            <a:ext cx="2736304"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影绘法：</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1057027" y="5396783"/>
            <a:ext cx="9649072" cy="734033"/>
          </a:xfrm>
          <a:prstGeom prst="rect">
            <a:avLst/>
          </a:prstGeom>
          <a:noFill/>
        </p:spPr>
        <p:txBody>
          <a:bodyPr wrap="square" lIns="68566" tIns="34283" rIns="68566" bIns="34283" rtlCol="0">
            <a:spAutoFit/>
          </a:bodyPr>
          <a:lstStyle/>
          <a:p>
            <a:pPr marL="285750" lvl="1" indent="-285750">
              <a:lnSpc>
                <a:spcPct val="120000"/>
              </a:lnSpc>
              <a:buFont typeface="Wingdings" panose="05000000000000000000" pitchFamily="2" charset="2"/>
              <a:buChar char="l"/>
            </a:pPr>
            <a:r>
              <a:rPr lang="zh-CN" altLang="en-US" dirty="0">
                <a:ln w="0"/>
                <a:solidFill>
                  <a:srgbClr val="0070C0"/>
                </a:solidFill>
                <a:latin typeface="微软雅黑" panose="020B0503020204020204" pitchFamily="34" charset="-122"/>
                <a:ea typeface="微软雅黑" panose="020B0503020204020204" pitchFamily="34" charset="-122"/>
              </a:rPr>
              <a:t>依物体外形，实际满者 </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例如</a:t>
            </a:r>
            <a:r>
              <a:rPr lang="zh-CN" altLang="en-US" dirty="0">
                <a:ln w="0"/>
                <a:solidFill>
                  <a:srgbClr val="0070C0"/>
                </a:solidFill>
                <a:latin typeface="微软雅黑" panose="020B0503020204020204" pitchFamily="34" charset="-122"/>
                <a:ea typeface="微软雅黑" panose="020B0503020204020204" pitchFamily="34" charset="-122"/>
              </a:rPr>
              <a:t>：仓库物体堆放的高度刻线 </a:t>
            </a:r>
            <a:endParaRPr lang="zh-CN" altLang="en-US" dirty="0">
              <a:ln w="0"/>
              <a:solidFill>
                <a:srgbClr val="0070C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761883" y="1681486"/>
            <a:ext cx="2074138" cy="45298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anim calcmode="lin" valueType="num">
                                      <p:cBhvr>
                                        <p:cTn id="20" dur="1000" fill="hold"/>
                                        <p:tgtEl>
                                          <p:spTgt spid="39"/>
                                        </p:tgtEl>
                                        <p:attrNameLst>
                                          <p:attrName>ppt_x</p:attrName>
                                        </p:attrNameLst>
                                      </p:cBhvr>
                                      <p:tavLst>
                                        <p:tav tm="0">
                                          <p:val>
                                            <p:strVal val="#ppt_x"/>
                                          </p:val>
                                        </p:tav>
                                        <p:tav tm="100000">
                                          <p:val>
                                            <p:strVal val="#ppt_x"/>
                                          </p:val>
                                        </p:tav>
                                      </p:tavLst>
                                    </p:anim>
                                    <p:anim calcmode="lin" valueType="num">
                                      <p:cBhvr>
                                        <p:cTn id="21" dur="1000" fill="hold"/>
                                        <p:tgtEl>
                                          <p:spTgt spid="3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42"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par>
                          <p:cTn id="44" fill="hold">
                            <p:stCondLst>
                              <p:cond delay="4500"/>
                            </p:stCondLst>
                            <p:childTnLst>
                              <p:par>
                                <p:cTn id="45" presetID="42"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p:bldP spid="8" grpId="0"/>
      <p:bldP spid="9" grpId="0"/>
      <p:bldP spid="10" grpId="0"/>
      <p:bldP spid="11" grpId="0"/>
      <p:bldP spid="12" grpId="0"/>
      <p:bldP spid="1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9"/>
          <p:cNvSpPr txBox="1"/>
          <p:nvPr/>
        </p:nvSpPr>
        <p:spPr>
          <a:xfrm>
            <a:off x="939354" y="620688"/>
            <a:ext cx="2736304"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目视管理</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38" name="椭圆 37"/>
          <p:cNvSpPr/>
          <p:nvPr/>
        </p:nvSpPr>
        <p:spPr>
          <a:xfrm>
            <a:off x="624979" y="86427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9" name="文本框 38"/>
          <p:cNvSpPr txBox="1"/>
          <p:nvPr/>
        </p:nvSpPr>
        <p:spPr>
          <a:xfrm>
            <a:off x="985019" y="1196752"/>
            <a:ext cx="4680520" cy="484734"/>
          </a:xfrm>
          <a:prstGeom prst="rect">
            <a:avLst/>
          </a:prstGeom>
          <a:noFill/>
        </p:spPr>
        <p:txBody>
          <a:bodyPr wrap="square" lIns="68566" tIns="34283" rIns="68566" bIns="34283" rtlCol="0">
            <a:spAutoFit/>
          </a:bodyPr>
          <a:lstStyle/>
          <a:p>
            <a:pPr marL="0" lvl="1">
              <a:lnSpc>
                <a:spcPct val="150000"/>
              </a:lnSpc>
            </a:pPr>
            <a:r>
              <a:rPr lang="en-US" altLang="zh-CN" b="1" dirty="0" smtClean="0">
                <a:ln w="0"/>
                <a:solidFill>
                  <a:srgbClr val="C00000"/>
                </a:solidFill>
                <a:latin typeface="微软雅黑" panose="020B0503020204020204" pitchFamily="34" charset="-122"/>
                <a:ea typeface="微软雅黑" panose="020B0503020204020204" pitchFamily="34" charset="-122"/>
              </a:rPr>
              <a:t>(</a:t>
            </a:r>
            <a:r>
              <a:rPr lang="zh-CN" altLang="en-US" b="1" dirty="0">
                <a:ln w="0"/>
                <a:solidFill>
                  <a:srgbClr val="C00000"/>
                </a:solidFill>
                <a:latin typeface="微软雅黑" panose="020B0503020204020204" pitchFamily="34" charset="-122"/>
                <a:ea typeface="微软雅黑" panose="020B0503020204020204" pitchFamily="34" charset="-122"/>
              </a:rPr>
              <a:t>按管理方式</a:t>
            </a:r>
            <a:r>
              <a:rPr lang="en-US" altLang="zh-CN" b="1" dirty="0" smtClean="0">
                <a:ln w="0"/>
                <a:solidFill>
                  <a:srgbClr val="C00000"/>
                </a:solidFill>
                <a:latin typeface="微软雅黑" panose="020B0503020204020204" pitchFamily="34" charset="-122"/>
                <a:ea typeface="微软雅黑" panose="020B0503020204020204" pitchFamily="34" charset="-122"/>
              </a:rPr>
              <a:t>)-D.</a:t>
            </a:r>
            <a:r>
              <a:rPr lang="zh-CN" altLang="en-US" b="1" dirty="0">
                <a:ln w="0"/>
                <a:solidFill>
                  <a:srgbClr val="C00000"/>
                </a:solidFill>
                <a:latin typeface="微软雅黑" panose="020B0503020204020204" pitchFamily="34" charset="-122"/>
                <a:ea typeface="微软雅黑" panose="020B0503020204020204" pitchFamily="34" charset="-122"/>
              </a:rPr>
              <a:t>区域管理</a:t>
            </a:r>
            <a:endParaRPr lang="zh-CN" altLang="en-US" dirty="0">
              <a:ln w="0"/>
              <a:solidFill>
                <a:srgbClr val="0070C0"/>
              </a:solidFill>
              <a:latin typeface="微软雅黑" panose="020B0503020204020204" pitchFamily="34" charset="-122"/>
              <a:ea typeface="微软雅黑" panose="020B0503020204020204" pitchFamily="34" charset="-122"/>
            </a:endParaRPr>
          </a:p>
        </p:txBody>
      </p:sp>
      <p:sp>
        <p:nvSpPr>
          <p:cNvPr id="8" name="文本框 9"/>
          <p:cNvSpPr txBox="1"/>
          <p:nvPr/>
        </p:nvSpPr>
        <p:spPr>
          <a:xfrm>
            <a:off x="1057027" y="1844824"/>
            <a:ext cx="2736304"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通道线：</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057027" y="2444455"/>
            <a:ext cx="9649072" cy="401634"/>
          </a:xfrm>
          <a:prstGeom prst="rect">
            <a:avLst/>
          </a:prstGeom>
          <a:noFill/>
        </p:spPr>
        <p:txBody>
          <a:bodyPr wrap="square" lIns="68566" tIns="34283" rIns="68566" bIns="34283" rtlCol="0">
            <a:spAutoFit/>
          </a:bodyPr>
          <a:lstStyle/>
          <a:p>
            <a:pPr marL="0" lvl="1">
              <a:lnSpc>
                <a:spcPct val="120000"/>
              </a:lnSpc>
            </a:pPr>
            <a:r>
              <a:rPr lang="zh-CN" altLang="en-US" dirty="0">
                <a:ln w="0"/>
                <a:solidFill>
                  <a:srgbClr val="0070C0"/>
                </a:solidFill>
                <a:latin typeface="微软雅黑" panose="020B0503020204020204" pitchFamily="34" charset="-122"/>
                <a:ea typeface="微软雅黑" panose="020B0503020204020204" pitchFamily="34" charset="-122"/>
              </a:rPr>
              <a:t>生产线场划上通道线和作业区，一看便知是供物品运送的通道和工作的区域。</a:t>
            </a:r>
            <a:endParaRPr lang="zh-CN" altLang="en-US" dirty="0">
              <a:ln w="0"/>
              <a:solidFill>
                <a:srgbClr val="0070C0"/>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1057027" y="3114364"/>
            <a:ext cx="2736304"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定置管理图：</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1057027" y="3713995"/>
            <a:ext cx="3600400" cy="1398830"/>
          </a:xfrm>
          <a:prstGeom prst="rect">
            <a:avLst/>
          </a:prstGeom>
          <a:noFill/>
        </p:spPr>
        <p:txBody>
          <a:bodyPr wrap="square" lIns="68566" tIns="34283" rIns="68566" bIns="34283" rtlCol="0">
            <a:spAutoFit/>
          </a:bodyPr>
          <a:lstStyle/>
          <a:p>
            <a:pPr marL="285750" lvl="1" indent="-285750">
              <a:lnSpc>
                <a:spcPct val="120000"/>
              </a:lnSpc>
              <a:buFont typeface="Wingdings" panose="05000000000000000000" pitchFamily="2" charset="2"/>
              <a:buChar char="l"/>
            </a:pPr>
            <a:r>
              <a:rPr lang="zh-CN" altLang="en-US" dirty="0" smtClean="0">
                <a:ln w="0"/>
                <a:solidFill>
                  <a:srgbClr val="0070C0"/>
                </a:solidFill>
                <a:latin typeface="微软雅黑" panose="020B0503020204020204" pitchFamily="34" charset="-122"/>
                <a:ea typeface="微软雅黑" panose="020B0503020204020204" pitchFamily="34" charset="-122"/>
              </a:rPr>
              <a:t>企业定</a:t>
            </a:r>
            <a:r>
              <a:rPr lang="zh-CN" altLang="en-US" dirty="0">
                <a:ln w="0"/>
                <a:solidFill>
                  <a:srgbClr val="0070C0"/>
                </a:solidFill>
                <a:latin typeface="微软雅黑" panose="020B0503020204020204" pitchFamily="34" charset="-122"/>
                <a:ea typeface="微软雅黑" panose="020B0503020204020204" pitchFamily="34" charset="-122"/>
              </a:rPr>
              <a:t>置图</a:t>
            </a:r>
            <a:endParaRPr lang="zh-CN" altLang="en-US" dirty="0">
              <a:ln w="0"/>
              <a:solidFill>
                <a:srgbClr val="0070C0"/>
              </a:solidFill>
              <a:latin typeface="微软雅黑" panose="020B0503020204020204" pitchFamily="34" charset="-122"/>
              <a:ea typeface="微软雅黑" panose="020B0503020204020204" pitchFamily="34" charset="-122"/>
            </a:endParaRPr>
          </a:p>
          <a:p>
            <a:pPr marL="285750" lvl="1" indent="-285750">
              <a:lnSpc>
                <a:spcPct val="120000"/>
              </a:lnSpc>
              <a:buFont typeface="Wingdings" panose="05000000000000000000" pitchFamily="2" charset="2"/>
              <a:buChar char="l"/>
            </a:pPr>
            <a:r>
              <a:rPr lang="zh-CN" altLang="en-US" dirty="0" smtClean="0">
                <a:ln w="0"/>
                <a:solidFill>
                  <a:srgbClr val="0070C0"/>
                </a:solidFill>
                <a:latin typeface="微软雅黑" panose="020B0503020204020204" pitchFamily="34" charset="-122"/>
                <a:ea typeface="微软雅黑" panose="020B0503020204020204" pitchFamily="34" charset="-122"/>
              </a:rPr>
              <a:t>车间</a:t>
            </a:r>
            <a:r>
              <a:rPr lang="zh-CN" altLang="en-US" dirty="0">
                <a:ln w="0"/>
                <a:solidFill>
                  <a:srgbClr val="0070C0"/>
                </a:solidFill>
                <a:latin typeface="微软雅黑" panose="020B0503020204020204" pitchFamily="34" charset="-122"/>
                <a:ea typeface="微软雅黑" panose="020B0503020204020204" pitchFamily="34" charset="-122"/>
              </a:rPr>
              <a:t>定置图</a:t>
            </a:r>
            <a:endParaRPr lang="zh-CN" altLang="en-US" dirty="0">
              <a:ln w="0"/>
              <a:solidFill>
                <a:srgbClr val="0070C0"/>
              </a:solidFill>
              <a:latin typeface="微软雅黑" panose="020B0503020204020204" pitchFamily="34" charset="-122"/>
              <a:ea typeface="微软雅黑" panose="020B0503020204020204" pitchFamily="34" charset="-122"/>
            </a:endParaRPr>
          </a:p>
          <a:p>
            <a:pPr marL="285750" lvl="1" indent="-285750">
              <a:lnSpc>
                <a:spcPct val="120000"/>
              </a:lnSpc>
              <a:buFont typeface="Wingdings" panose="05000000000000000000" pitchFamily="2" charset="2"/>
              <a:buChar char="l"/>
            </a:pPr>
            <a:r>
              <a:rPr lang="zh-CN" altLang="en-US" dirty="0" smtClean="0">
                <a:ln w="0"/>
                <a:solidFill>
                  <a:srgbClr val="0070C0"/>
                </a:solidFill>
                <a:latin typeface="微软雅黑" panose="020B0503020204020204" pitchFamily="34" charset="-122"/>
                <a:ea typeface="微软雅黑" panose="020B0503020204020204" pitchFamily="34" charset="-122"/>
              </a:rPr>
              <a:t>办公室</a:t>
            </a:r>
            <a:r>
              <a:rPr lang="zh-CN" altLang="en-US" dirty="0">
                <a:ln w="0"/>
                <a:solidFill>
                  <a:srgbClr val="0070C0"/>
                </a:solidFill>
                <a:latin typeface="微软雅黑" panose="020B0503020204020204" pitchFamily="34" charset="-122"/>
                <a:ea typeface="微软雅黑" panose="020B0503020204020204" pitchFamily="34" charset="-122"/>
              </a:rPr>
              <a:t>定置图</a:t>
            </a:r>
            <a:endParaRPr lang="zh-CN" altLang="en-US" dirty="0">
              <a:ln w="0"/>
              <a:solidFill>
                <a:srgbClr val="0070C0"/>
              </a:solidFill>
              <a:latin typeface="微软雅黑" panose="020B0503020204020204" pitchFamily="34" charset="-122"/>
              <a:ea typeface="微软雅黑" panose="020B0503020204020204" pitchFamily="34" charset="-122"/>
            </a:endParaRPr>
          </a:p>
          <a:p>
            <a:pPr marL="285750" lvl="1" indent="-285750">
              <a:lnSpc>
                <a:spcPct val="120000"/>
              </a:lnSpc>
              <a:buFont typeface="Wingdings" panose="05000000000000000000" pitchFamily="2" charset="2"/>
              <a:buChar char="l"/>
            </a:pPr>
            <a:r>
              <a:rPr lang="zh-CN" altLang="en-US" dirty="0" smtClean="0">
                <a:ln w="0"/>
                <a:solidFill>
                  <a:srgbClr val="0070C0"/>
                </a:solidFill>
                <a:latin typeface="微软雅黑" panose="020B0503020204020204" pitchFamily="34" charset="-122"/>
                <a:ea typeface="微软雅黑" panose="020B0503020204020204" pitchFamily="34" charset="-122"/>
              </a:rPr>
              <a:t>库房</a:t>
            </a:r>
            <a:r>
              <a:rPr lang="zh-CN" altLang="en-US" dirty="0">
                <a:ln w="0"/>
                <a:solidFill>
                  <a:srgbClr val="0070C0"/>
                </a:solidFill>
                <a:latin typeface="微软雅黑" panose="020B0503020204020204" pitchFamily="34" charset="-122"/>
                <a:ea typeface="微软雅黑" panose="020B0503020204020204" pitchFamily="34" charset="-122"/>
              </a:rPr>
              <a:t>定置</a:t>
            </a:r>
            <a:r>
              <a:rPr lang="zh-CN" altLang="en-US" dirty="0" smtClean="0">
                <a:ln w="0"/>
                <a:solidFill>
                  <a:srgbClr val="0070C0"/>
                </a:solidFill>
                <a:latin typeface="微软雅黑" panose="020B0503020204020204" pitchFamily="34" charset="-122"/>
                <a:ea typeface="微软雅黑" panose="020B0503020204020204" pitchFamily="34" charset="-122"/>
              </a:rPr>
              <a:t>图</a:t>
            </a:r>
            <a:endParaRPr lang="zh-CN" altLang="en-US" dirty="0">
              <a:ln w="0"/>
              <a:solidFill>
                <a:srgbClr val="0070C0"/>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985019" y="5157192"/>
            <a:ext cx="4680520" cy="435811"/>
          </a:xfrm>
          <a:prstGeom prst="rect">
            <a:avLst/>
          </a:prstGeom>
          <a:noFill/>
        </p:spPr>
        <p:txBody>
          <a:bodyPr wrap="square" lIns="68566" tIns="34283" rIns="68566" bIns="34283" rtlCol="0">
            <a:spAutoFit/>
          </a:bodyPr>
          <a:lstStyle/>
          <a:p>
            <a:pPr marL="0" lvl="1">
              <a:lnSpc>
                <a:spcPct val="150000"/>
              </a:lnSpc>
            </a:pPr>
            <a:r>
              <a:rPr lang="en-US" altLang="zh-CN" b="1" dirty="0" smtClean="0">
                <a:ln w="0"/>
                <a:solidFill>
                  <a:srgbClr val="C00000"/>
                </a:solidFill>
                <a:latin typeface="微软雅黑" panose="020B0503020204020204" pitchFamily="34" charset="-122"/>
                <a:ea typeface="微软雅黑" panose="020B0503020204020204" pitchFamily="34" charset="-122"/>
              </a:rPr>
              <a:t>(</a:t>
            </a:r>
            <a:r>
              <a:rPr lang="zh-CN" altLang="en-US" b="1" dirty="0" smtClean="0">
                <a:ln w="0"/>
                <a:solidFill>
                  <a:srgbClr val="C00000"/>
                </a:solidFill>
                <a:latin typeface="微软雅黑" panose="020B0503020204020204" pitchFamily="34" charset="-122"/>
                <a:ea typeface="微软雅黑" panose="020B0503020204020204" pitchFamily="34" charset="-122"/>
              </a:rPr>
              <a:t>以下降从</a:t>
            </a:r>
            <a:r>
              <a:rPr lang="zh-CN" altLang="en-US" b="1" dirty="0" smtClean="0">
                <a:ln w="0"/>
                <a:solidFill>
                  <a:srgbClr val="C00000"/>
                </a:solidFill>
                <a:latin typeface="微软雅黑" panose="020B0503020204020204" pitchFamily="34" charset="-122"/>
                <a:ea typeface="微软雅黑" panose="020B0503020204020204" pitchFamily="34" charset="-122"/>
              </a:rPr>
              <a:t>这办公室定置图讲解）</a:t>
            </a:r>
            <a:endParaRPr lang="zh-CN" altLang="en-US" dirty="0">
              <a:ln w="0"/>
              <a:solidFill>
                <a:srgbClr val="0070C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905899" y="2917849"/>
            <a:ext cx="2017993" cy="283491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anim calcmode="lin" valueType="num">
                                      <p:cBhvr>
                                        <p:cTn id="20" dur="1000" fill="hold"/>
                                        <p:tgtEl>
                                          <p:spTgt spid="39"/>
                                        </p:tgtEl>
                                        <p:attrNameLst>
                                          <p:attrName>ppt_x</p:attrName>
                                        </p:attrNameLst>
                                      </p:cBhvr>
                                      <p:tavLst>
                                        <p:tav tm="0">
                                          <p:val>
                                            <p:strVal val="#ppt_x"/>
                                          </p:val>
                                        </p:tav>
                                        <p:tav tm="100000">
                                          <p:val>
                                            <p:strVal val="#ppt_x"/>
                                          </p:val>
                                        </p:tav>
                                      </p:tavLst>
                                    </p:anim>
                                    <p:anim calcmode="lin" valueType="num">
                                      <p:cBhvr>
                                        <p:cTn id="21" dur="1000" fill="hold"/>
                                        <p:tgtEl>
                                          <p:spTgt spid="3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42"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par>
                          <p:cTn id="44" fill="hold">
                            <p:stCondLst>
                              <p:cond delay="4500"/>
                            </p:stCondLst>
                            <p:childTnLst>
                              <p:par>
                                <p:cTn id="45" presetID="42" presetClass="entr" presetSubtype="0"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p:bldP spid="8" grpId="0"/>
      <p:bldP spid="9" grpId="0"/>
      <p:bldP spid="10" grpId="0"/>
      <p:bldP spid="11" grpId="0"/>
      <p:bldP spid="1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9"/>
          <p:cNvSpPr txBox="1"/>
          <p:nvPr/>
        </p:nvSpPr>
        <p:spPr>
          <a:xfrm>
            <a:off x="939354" y="620688"/>
            <a:ext cx="2736304"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目视管理</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38" name="椭圆 37"/>
          <p:cNvSpPr/>
          <p:nvPr/>
        </p:nvSpPr>
        <p:spPr>
          <a:xfrm>
            <a:off x="624979" y="86427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9" name="文本框 38"/>
          <p:cNvSpPr txBox="1"/>
          <p:nvPr/>
        </p:nvSpPr>
        <p:spPr>
          <a:xfrm>
            <a:off x="985019" y="1196752"/>
            <a:ext cx="4680520" cy="484734"/>
          </a:xfrm>
          <a:prstGeom prst="rect">
            <a:avLst/>
          </a:prstGeom>
          <a:noFill/>
        </p:spPr>
        <p:txBody>
          <a:bodyPr wrap="square" lIns="68566" tIns="34283" rIns="68566" bIns="34283" rtlCol="0">
            <a:spAutoFit/>
          </a:bodyPr>
          <a:lstStyle/>
          <a:p>
            <a:pPr marL="0" lvl="1">
              <a:lnSpc>
                <a:spcPct val="150000"/>
              </a:lnSpc>
            </a:pPr>
            <a:r>
              <a:rPr lang="en-US" altLang="zh-CN" b="1" dirty="0" smtClean="0">
                <a:ln w="0"/>
                <a:solidFill>
                  <a:srgbClr val="C00000"/>
                </a:solidFill>
                <a:latin typeface="微软雅黑" panose="020B0503020204020204" pitchFamily="34" charset="-122"/>
                <a:ea typeface="微软雅黑" panose="020B0503020204020204" pitchFamily="34" charset="-122"/>
              </a:rPr>
              <a:t>(</a:t>
            </a:r>
            <a:r>
              <a:rPr lang="zh-CN" altLang="en-US" b="1" dirty="0">
                <a:ln w="0"/>
                <a:solidFill>
                  <a:srgbClr val="C00000"/>
                </a:solidFill>
                <a:latin typeface="微软雅黑" panose="020B0503020204020204" pitchFamily="34" charset="-122"/>
                <a:ea typeface="微软雅黑" panose="020B0503020204020204" pitchFamily="34" charset="-122"/>
              </a:rPr>
              <a:t>按管理方式</a:t>
            </a:r>
            <a:r>
              <a:rPr lang="en-US" altLang="zh-CN" b="1" dirty="0" smtClean="0">
                <a:ln w="0"/>
                <a:solidFill>
                  <a:srgbClr val="C00000"/>
                </a:solidFill>
                <a:latin typeface="微软雅黑" panose="020B0503020204020204" pitchFamily="34" charset="-122"/>
                <a:ea typeface="微软雅黑" panose="020B0503020204020204" pitchFamily="34" charset="-122"/>
              </a:rPr>
              <a:t>)-D.</a:t>
            </a:r>
            <a:r>
              <a:rPr lang="zh-CN" altLang="en-US" b="1" dirty="0">
                <a:ln w="0"/>
                <a:solidFill>
                  <a:srgbClr val="C00000"/>
                </a:solidFill>
                <a:latin typeface="微软雅黑" panose="020B0503020204020204" pitchFamily="34" charset="-122"/>
                <a:ea typeface="微软雅黑" panose="020B0503020204020204" pitchFamily="34" charset="-122"/>
              </a:rPr>
              <a:t>区域管理</a:t>
            </a:r>
            <a:endParaRPr lang="zh-CN" altLang="en-US" dirty="0">
              <a:ln w="0"/>
              <a:solidFill>
                <a:srgbClr val="0070C0"/>
              </a:solidFill>
              <a:latin typeface="微软雅黑" panose="020B0503020204020204" pitchFamily="34" charset="-122"/>
              <a:ea typeface="微软雅黑" panose="020B0503020204020204" pitchFamily="34" charset="-122"/>
            </a:endParaRPr>
          </a:p>
        </p:txBody>
      </p:sp>
      <p:sp>
        <p:nvSpPr>
          <p:cNvPr id="8" name="文本框 9"/>
          <p:cNvSpPr txBox="1"/>
          <p:nvPr/>
        </p:nvSpPr>
        <p:spPr>
          <a:xfrm>
            <a:off x="985019" y="2006945"/>
            <a:ext cx="10009112" cy="623233"/>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办公室定置</a:t>
            </a:r>
            <a:r>
              <a:rPr lang="zh-CN" altLang="en-US" sz="2400" b="1" dirty="0" smtClean="0">
                <a:ln w="0"/>
                <a:solidFill>
                  <a:srgbClr val="0070C0"/>
                </a:solidFill>
                <a:latin typeface="微软雅黑" panose="020B0503020204020204" pitchFamily="34" charset="-122"/>
                <a:ea typeface="微软雅黑" panose="020B0503020204020204" pitchFamily="34" charset="-122"/>
              </a:rPr>
              <a:t>图 </a:t>
            </a:r>
            <a:r>
              <a:rPr lang="en-US" altLang="zh-CN" sz="2400" b="1" dirty="0" smtClean="0">
                <a:ln w="0"/>
                <a:solidFill>
                  <a:srgbClr val="0070C0"/>
                </a:solidFill>
                <a:latin typeface="微软雅黑" panose="020B0503020204020204" pitchFamily="34" charset="-122"/>
                <a:ea typeface="微软雅黑" panose="020B0503020204020204" pitchFamily="34" charset="-122"/>
              </a:rPr>
              <a:t>— </a:t>
            </a:r>
            <a:r>
              <a:rPr lang="zh-CN" altLang="en-US" sz="2400" b="1" dirty="0" smtClean="0">
                <a:ln w="0"/>
                <a:solidFill>
                  <a:srgbClr val="0070C0"/>
                </a:solidFill>
                <a:latin typeface="微软雅黑" panose="020B0503020204020204" pitchFamily="34" charset="-122"/>
                <a:ea typeface="微软雅黑" panose="020B0503020204020204" pitchFamily="34" charset="-122"/>
              </a:rPr>
              <a:t>包括</a:t>
            </a:r>
            <a:r>
              <a:rPr lang="zh-CN" altLang="en-US" sz="2400" b="1" dirty="0">
                <a:ln w="0"/>
                <a:solidFill>
                  <a:srgbClr val="0070C0"/>
                </a:solidFill>
                <a:latin typeface="微软雅黑" panose="020B0503020204020204" pitchFamily="34" charset="-122"/>
                <a:ea typeface="微软雅黑" panose="020B0503020204020204" pitchFamily="34" charset="-122"/>
              </a:rPr>
              <a:t>办公室布局、指示、办公桌标识、文件放置等</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985019" y="2780928"/>
            <a:ext cx="2736304"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定置内容包括</a:t>
            </a:r>
            <a:r>
              <a:rPr lang="zh-CN" altLang="en-US" sz="2400" b="1" dirty="0" smtClean="0">
                <a:ln w="0"/>
                <a:solidFill>
                  <a:srgbClr val="0070C0"/>
                </a:solidFill>
                <a:latin typeface="微软雅黑" panose="020B0503020204020204" pitchFamily="34" charset="-122"/>
                <a:ea typeface="微软雅黑" panose="020B0503020204020204" pitchFamily="34" charset="-122"/>
              </a:rPr>
              <a:t>：</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985019" y="3356992"/>
            <a:ext cx="6840760" cy="2063628"/>
          </a:xfrm>
          <a:prstGeom prst="rect">
            <a:avLst/>
          </a:prstGeom>
          <a:noFill/>
        </p:spPr>
        <p:txBody>
          <a:bodyPr wrap="square" lIns="68566" tIns="34283" rIns="68566" bIns="34283" rtlCol="0">
            <a:spAutoFit/>
          </a:bodyPr>
          <a:lstStyle/>
          <a:p>
            <a:pPr marL="0" lvl="1">
              <a:lnSpc>
                <a:spcPct val="120000"/>
              </a:lnSpc>
            </a:pPr>
            <a:r>
              <a:rPr lang="en-US" altLang="zh-CN" kern="100" dirty="0">
                <a:ln w="0"/>
                <a:solidFill>
                  <a:srgbClr val="0070C0"/>
                </a:solidFill>
                <a:latin typeface="微软雅黑" panose="020B0503020204020204" pitchFamily="34" charset="-122"/>
                <a:ea typeface="微软雅黑" panose="020B0503020204020204" pitchFamily="34" charset="-122"/>
              </a:rPr>
              <a:t>a) </a:t>
            </a:r>
            <a:r>
              <a:rPr lang="zh-CN" altLang="en-US" kern="100" dirty="0">
                <a:ln w="0"/>
                <a:solidFill>
                  <a:srgbClr val="0070C0"/>
                </a:solidFill>
                <a:latin typeface="微软雅黑" panose="020B0503020204020204" pitchFamily="34" charset="-122"/>
                <a:ea typeface="微软雅黑" panose="020B0503020204020204" pitchFamily="34" charset="-122"/>
              </a:rPr>
              <a:t>设计各类文件资料流程；</a:t>
            </a:r>
            <a:endParaRPr lang="zh-CN" altLang="en-US" kern="100"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en-US" altLang="zh-CN" kern="100" dirty="0">
                <a:ln w="0"/>
                <a:solidFill>
                  <a:srgbClr val="0070C0"/>
                </a:solidFill>
                <a:latin typeface="微软雅黑" panose="020B0503020204020204" pitchFamily="34" charset="-122"/>
                <a:ea typeface="微软雅黑" panose="020B0503020204020204" pitchFamily="34" charset="-122"/>
              </a:rPr>
              <a:t>b) </a:t>
            </a:r>
            <a:r>
              <a:rPr lang="zh-CN" altLang="en-US" kern="100" dirty="0">
                <a:ln w="0"/>
                <a:solidFill>
                  <a:srgbClr val="0070C0"/>
                </a:solidFill>
                <a:latin typeface="微软雅黑" panose="020B0503020204020204" pitchFamily="34" charset="-122"/>
                <a:ea typeface="微软雅黑" panose="020B0503020204020204" pitchFamily="34" charset="-122"/>
              </a:rPr>
              <a:t>办公桌定置；</a:t>
            </a:r>
            <a:endParaRPr lang="zh-CN" altLang="en-US" kern="100"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en-US" altLang="zh-CN" kern="100" dirty="0">
                <a:ln w="0"/>
                <a:solidFill>
                  <a:srgbClr val="0070C0"/>
                </a:solidFill>
                <a:latin typeface="微软雅黑" panose="020B0503020204020204" pitchFamily="34" charset="-122"/>
                <a:ea typeface="微软雅黑" panose="020B0503020204020204" pitchFamily="34" charset="-122"/>
              </a:rPr>
              <a:t>c) </a:t>
            </a:r>
            <a:r>
              <a:rPr lang="zh-CN" altLang="en-US" kern="100" dirty="0">
                <a:ln w="0"/>
                <a:solidFill>
                  <a:srgbClr val="0070C0"/>
                </a:solidFill>
                <a:latin typeface="微软雅黑" panose="020B0503020204020204" pitchFamily="34" charset="-122"/>
                <a:ea typeface="微软雅黑" panose="020B0503020204020204" pitchFamily="34" charset="-122"/>
              </a:rPr>
              <a:t>文件资料柜定置；</a:t>
            </a:r>
            <a:endParaRPr lang="zh-CN" altLang="en-US" kern="100"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en-US" altLang="zh-CN" kern="100" dirty="0">
                <a:ln w="0"/>
                <a:solidFill>
                  <a:srgbClr val="0070C0"/>
                </a:solidFill>
                <a:latin typeface="微软雅黑" panose="020B0503020204020204" pitchFamily="34" charset="-122"/>
                <a:ea typeface="微软雅黑" panose="020B0503020204020204" pitchFamily="34" charset="-122"/>
              </a:rPr>
              <a:t>d) </a:t>
            </a:r>
            <a:r>
              <a:rPr lang="zh-CN" altLang="en-US" kern="100" dirty="0">
                <a:ln w="0"/>
                <a:solidFill>
                  <a:srgbClr val="0070C0"/>
                </a:solidFill>
                <a:latin typeface="微软雅黑" panose="020B0503020204020204" pitchFamily="34" charset="-122"/>
                <a:ea typeface="微软雅黑" panose="020B0503020204020204" pitchFamily="34" charset="-122"/>
              </a:rPr>
              <a:t>卫生及生活用品定置；</a:t>
            </a:r>
            <a:endParaRPr lang="zh-CN" altLang="en-US" kern="100"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en-US" altLang="zh-CN" kern="100" dirty="0">
                <a:ln w="0"/>
                <a:solidFill>
                  <a:srgbClr val="0070C0"/>
                </a:solidFill>
                <a:latin typeface="微软雅黑" panose="020B0503020204020204" pitchFamily="34" charset="-122"/>
                <a:ea typeface="微软雅黑" panose="020B0503020204020204" pitchFamily="34" charset="-122"/>
              </a:rPr>
              <a:t>e) </a:t>
            </a:r>
            <a:r>
              <a:rPr lang="zh-CN" altLang="en-US" kern="100" dirty="0">
                <a:ln w="0"/>
                <a:solidFill>
                  <a:srgbClr val="0070C0"/>
                </a:solidFill>
                <a:latin typeface="微软雅黑" panose="020B0503020204020204" pitchFamily="34" charset="-122"/>
                <a:ea typeface="微软雅黑" panose="020B0503020204020204" pitchFamily="34" charset="-122"/>
              </a:rPr>
              <a:t>急办文件、信息特殊定置；</a:t>
            </a:r>
            <a:endParaRPr lang="zh-CN" altLang="en-US" kern="100"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en-US" altLang="zh-CN" kern="100" dirty="0">
                <a:ln w="0"/>
                <a:solidFill>
                  <a:srgbClr val="0070C0"/>
                </a:solidFill>
                <a:latin typeface="微软雅黑" panose="020B0503020204020204" pitchFamily="34" charset="-122"/>
                <a:ea typeface="微软雅黑" panose="020B0503020204020204" pitchFamily="34" charset="-122"/>
              </a:rPr>
              <a:t>f) </a:t>
            </a:r>
            <a:r>
              <a:rPr lang="zh-CN" altLang="en-US" kern="100" dirty="0">
                <a:ln w="0"/>
                <a:solidFill>
                  <a:srgbClr val="0070C0"/>
                </a:solidFill>
                <a:latin typeface="微软雅黑" panose="020B0503020204020204" pitchFamily="34" charset="-122"/>
                <a:ea typeface="微软雅黑" panose="020B0503020204020204" pitchFamily="34" charset="-122"/>
              </a:rPr>
              <a:t>座椅定置表示主人去向</a:t>
            </a:r>
            <a:r>
              <a:rPr lang="zh-CN" altLang="en-US" kern="100" dirty="0" smtClean="0">
                <a:ln w="0"/>
                <a:solidFill>
                  <a:srgbClr val="0070C0"/>
                </a:solidFill>
                <a:latin typeface="微软雅黑" panose="020B0503020204020204" pitchFamily="34" charset="-122"/>
                <a:ea typeface="微软雅黑" panose="020B0503020204020204" pitchFamily="34" charset="-122"/>
              </a:rPr>
              <a:t>。 </a:t>
            </a:r>
            <a:endParaRPr lang="zh-CN" altLang="en-US" kern="100" dirty="0">
              <a:ln w="0"/>
              <a:solidFill>
                <a:srgbClr val="0070C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793726" y="3284984"/>
            <a:ext cx="4225251" cy="26576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anim calcmode="lin" valueType="num">
                                      <p:cBhvr>
                                        <p:cTn id="20" dur="1000" fill="hold"/>
                                        <p:tgtEl>
                                          <p:spTgt spid="39"/>
                                        </p:tgtEl>
                                        <p:attrNameLst>
                                          <p:attrName>ppt_x</p:attrName>
                                        </p:attrNameLst>
                                      </p:cBhvr>
                                      <p:tavLst>
                                        <p:tav tm="0">
                                          <p:val>
                                            <p:strVal val="#ppt_x"/>
                                          </p:val>
                                        </p:tav>
                                        <p:tav tm="100000">
                                          <p:val>
                                            <p:strVal val="#ppt_x"/>
                                          </p:val>
                                        </p:tav>
                                      </p:tavLst>
                                    </p:anim>
                                    <p:anim calcmode="lin" valueType="num">
                                      <p:cBhvr>
                                        <p:cTn id="21" dur="1000" fill="hold"/>
                                        <p:tgtEl>
                                          <p:spTgt spid="3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p:bldP spid="8" grpId="0"/>
      <p:bldP spid="10" grpId="0"/>
      <p:bldP spid="11"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9"/>
          <p:cNvSpPr txBox="1"/>
          <p:nvPr/>
        </p:nvSpPr>
        <p:spPr>
          <a:xfrm>
            <a:off x="939354" y="620688"/>
            <a:ext cx="2736304"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目视管理</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38" name="椭圆 37"/>
          <p:cNvSpPr/>
          <p:nvPr/>
        </p:nvSpPr>
        <p:spPr>
          <a:xfrm>
            <a:off x="624979" y="86427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9" name="文本框 38"/>
          <p:cNvSpPr txBox="1"/>
          <p:nvPr/>
        </p:nvSpPr>
        <p:spPr>
          <a:xfrm>
            <a:off x="985019" y="1196752"/>
            <a:ext cx="4680520" cy="484734"/>
          </a:xfrm>
          <a:prstGeom prst="rect">
            <a:avLst/>
          </a:prstGeom>
          <a:noFill/>
        </p:spPr>
        <p:txBody>
          <a:bodyPr wrap="square" lIns="68566" tIns="34283" rIns="68566" bIns="34283" rtlCol="0">
            <a:spAutoFit/>
          </a:bodyPr>
          <a:lstStyle/>
          <a:p>
            <a:pPr marL="0" lvl="1">
              <a:lnSpc>
                <a:spcPct val="150000"/>
              </a:lnSpc>
            </a:pPr>
            <a:r>
              <a:rPr lang="en-US" altLang="zh-CN" b="1" dirty="0" smtClean="0">
                <a:ln w="0"/>
                <a:solidFill>
                  <a:srgbClr val="C00000"/>
                </a:solidFill>
                <a:latin typeface="微软雅黑" panose="020B0503020204020204" pitchFamily="34" charset="-122"/>
                <a:ea typeface="微软雅黑" panose="020B0503020204020204" pitchFamily="34" charset="-122"/>
              </a:rPr>
              <a:t>(</a:t>
            </a:r>
            <a:r>
              <a:rPr lang="zh-CN" altLang="en-US" b="1" dirty="0">
                <a:ln w="0"/>
                <a:solidFill>
                  <a:srgbClr val="C00000"/>
                </a:solidFill>
                <a:latin typeface="微软雅黑" panose="020B0503020204020204" pitchFamily="34" charset="-122"/>
                <a:ea typeface="微软雅黑" panose="020B0503020204020204" pitchFamily="34" charset="-122"/>
              </a:rPr>
              <a:t>按管理方式</a:t>
            </a:r>
            <a:r>
              <a:rPr lang="en-US" altLang="zh-CN" b="1" dirty="0" smtClean="0">
                <a:ln w="0"/>
                <a:solidFill>
                  <a:srgbClr val="C00000"/>
                </a:solidFill>
                <a:latin typeface="微软雅黑" panose="020B0503020204020204" pitchFamily="34" charset="-122"/>
                <a:ea typeface="微软雅黑" panose="020B0503020204020204" pitchFamily="34" charset="-122"/>
              </a:rPr>
              <a:t>)-E.</a:t>
            </a:r>
            <a:r>
              <a:rPr lang="zh-CN" altLang="en-US" b="1" dirty="0">
                <a:ln w="0"/>
                <a:solidFill>
                  <a:srgbClr val="C00000"/>
                </a:solidFill>
                <a:latin typeface="微软雅黑" panose="020B0503020204020204" pitchFamily="34" charset="-122"/>
                <a:ea typeface="微软雅黑" panose="020B0503020204020204" pitchFamily="34" charset="-122"/>
              </a:rPr>
              <a:t>识别管理</a:t>
            </a:r>
            <a:endParaRPr lang="zh-CN" altLang="en-US" dirty="0">
              <a:ln w="0"/>
              <a:solidFill>
                <a:srgbClr val="0070C0"/>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985019" y="2067605"/>
            <a:ext cx="2736304" cy="623233"/>
          </a:xfrm>
          <a:prstGeom prst="rect">
            <a:avLst/>
          </a:prstGeom>
          <a:noFill/>
        </p:spPr>
        <p:txBody>
          <a:bodyPr wrap="square" lIns="68566" tIns="34283" rIns="68566" bIns="34283" rtlCol="0">
            <a:spAutoFit/>
          </a:bodyPr>
          <a:lstStyle/>
          <a:p>
            <a:pPr marL="0" lvl="1">
              <a:lnSpc>
                <a:spcPct val="150000"/>
              </a:lnSpc>
            </a:pPr>
            <a:r>
              <a:rPr lang="zh-CN" altLang="en-US" sz="2400" b="1" dirty="0" smtClean="0">
                <a:ln w="0"/>
                <a:solidFill>
                  <a:srgbClr val="0070C0"/>
                </a:solidFill>
                <a:latin typeface="微软雅黑" panose="020B0503020204020204" pitchFamily="34" charset="-122"/>
                <a:ea typeface="微软雅黑" panose="020B0503020204020204" pitchFamily="34" charset="-122"/>
              </a:rPr>
              <a:t>内容</a:t>
            </a:r>
            <a:r>
              <a:rPr lang="zh-CN" altLang="en-US" sz="2400" b="1" dirty="0">
                <a:ln w="0"/>
                <a:solidFill>
                  <a:srgbClr val="0070C0"/>
                </a:solidFill>
                <a:latin typeface="微软雅黑" panose="020B0503020204020204" pitchFamily="34" charset="-122"/>
                <a:ea typeface="微软雅黑" panose="020B0503020204020204" pitchFamily="34" charset="-122"/>
              </a:rPr>
              <a:t>包括</a:t>
            </a:r>
            <a:r>
              <a:rPr lang="zh-CN" altLang="en-US" sz="2400" b="1" dirty="0" smtClean="0">
                <a:ln w="0"/>
                <a:solidFill>
                  <a:srgbClr val="0070C0"/>
                </a:solidFill>
                <a:latin typeface="微软雅黑" panose="020B0503020204020204" pitchFamily="34" charset="-122"/>
                <a:ea typeface="微软雅黑" panose="020B0503020204020204" pitchFamily="34" charset="-122"/>
              </a:rPr>
              <a:t>：</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1489075" y="2905357"/>
            <a:ext cx="5544616" cy="2631462"/>
            <a:chOff x="1489075" y="2905357"/>
            <a:chExt cx="5544616" cy="2631462"/>
          </a:xfrm>
        </p:grpSpPr>
        <p:sp>
          <p:nvSpPr>
            <p:cNvPr id="11" name="文本框 10"/>
            <p:cNvSpPr txBox="1"/>
            <p:nvPr/>
          </p:nvSpPr>
          <p:spPr>
            <a:xfrm>
              <a:off x="1489075" y="2905357"/>
              <a:ext cx="2448272" cy="1315731"/>
            </a:xfrm>
            <a:prstGeom prst="rect">
              <a:avLst/>
            </a:prstGeom>
            <a:noFill/>
          </p:spPr>
          <p:txBody>
            <a:bodyPr wrap="square" lIns="68566" tIns="34283" rIns="68566" bIns="34283" rtlCol="0">
              <a:spAutoFit/>
            </a:bodyPr>
            <a:lstStyle/>
            <a:p>
              <a:pPr marL="285750" lvl="1" indent="-285750">
                <a:lnSpc>
                  <a:spcPct val="150000"/>
                </a:lnSpc>
                <a:buFont typeface="Wingdings" panose="05000000000000000000" pitchFamily="2" charset="2"/>
                <a:buChar char="l"/>
              </a:pPr>
              <a:r>
                <a:rPr lang="zh-CN" altLang="en-US" kern="100" dirty="0">
                  <a:ln w="0"/>
                  <a:solidFill>
                    <a:srgbClr val="0070C0"/>
                  </a:solidFill>
                  <a:latin typeface="微软雅黑" panose="020B0503020204020204" pitchFamily="34" charset="-122"/>
                  <a:ea typeface="微软雅黑" panose="020B0503020204020204" pitchFamily="34" charset="-122"/>
                </a:rPr>
                <a:t>部门标识牌</a:t>
              </a:r>
              <a:endParaRPr lang="zh-CN" altLang="en-US" kern="100" dirty="0">
                <a:ln w="0"/>
                <a:solidFill>
                  <a:srgbClr val="0070C0"/>
                </a:solidFill>
                <a:latin typeface="微软雅黑" panose="020B0503020204020204" pitchFamily="34" charset="-122"/>
                <a:ea typeface="微软雅黑" panose="020B0503020204020204" pitchFamily="34" charset="-122"/>
              </a:endParaRPr>
            </a:p>
            <a:p>
              <a:pPr marL="285750" lvl="1" indent="-285750">
                <a:lnSpc>
                  <a:spcPct val="150000"/>
                </a:lnSpc>
                <a:buFont typeface="Wingdings" panose="05000000000000000000" pitchFamily="2" charset="2"/>
                <a:buChar char="l"/>
              </a:pPr>
              <a:r>
                <a:rPr lang="zh-CN" altLang="en-US" kern="100" dirty="0">
                  <a:ln w="0"/>
                  <a:solidFill>
                    <a:srgbClr val="0070C0"/>
                  </a:solidFill>
                  <a:latin typeface="微软雅黑" panose="020B0503020204020204" pitchFamily="34" charset="-122"/>
                  <a:ea typeface="微软雅黑" panose="020B0503020204020204" pitchFamily="34" charset="-122"/>
                </a:rPr>
                <a:t>人员标识牌</a:t>
              </a:r>
              <a:endParaRPr lang="zh-CN" altLang="en-US" kern="100" dirty="0">
                <a:ln w="0"/>
                <a:solidFill>
                  <a:srgbClr val="0070C0"/>
                </a:solidFill>
                <a:latin typeface="微软雅黑" panose="020B0503020204020204" pitchFamily="34" charset="-122"/>
                <a:ea typeface="微软雅黑" panose="020B0503020204020204" pitchFamily="34" charset="-122"/>
              </a:endParaRPr>
            </a:p>
            <a:p>
              <a:pPr marL="285750" lvl="1" indent="-285750">
                <a:lnSpc>
                  <a:spcPct val="150000"/>
                </a:lnSpc>
                <a:buFont typeface="Wingdings" panose="05000000000000000000" pitchFamily="2" charset="2"/>
                <a:buChar char="l"/>
              </a:pPr>
              <a:r>
                <a:rPr lang="zh-CN" altLang="en-US" kern="100" dirty="0">
                  <a:ln w="0"/>
                  <a:solidFill>
                    <a:srgbClr val="0070C0"/>
                  </a:solidFill>
                  <a:latin typeface="微软雅黑" panose="020B0503020204020204" pitchFamily="34" charset="-122"/>
                  <a:ea typeface="微软雅黑" panose="020B0503020204020204" pitchFamily="34" charset="-122"/>
                </a:rPr>
                <a:t>设备</a:t>
              </a:r>
              <a:r>
                <a:rPr lang="zh-CN" altLang="en-US" kern="100" dirty="0" smtClean="0">
                  <a:ln w="0"/>
                  <a:solidFill>
                    <a:srgbClr val="0070C0"/>
                  </a:solidFill>
                  <a:latin typeface="微软雅黑" panose="020B0503020204020204" pitchFamily="34" charset="-122"/>
                  <a:ea typeface="微软雅黑" panose="020B0503020204020204" pitchFamily="34" charset="-122"/>
                </a:rPr>
                <a:t>识别</a:t>
              </a:r>
              <a:endParaRPr lang="zh-CN" altLang="en-US" kern="100" dirty="0">
                <a:ln w="0"/>
                <a:solidFill>
                  <a:srgbClr val="0070C0"/>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489075" y="4221088"/>
              <a:ext cx="2952328" cy="1315731"/>
            </a:xfrm>
            <a:prstGeom prst="rect">
              <a:avLst/>
            </a:prstGeom>
            <a:noFill/>
          </p:spPr>
          <p:txBody>
            <a:bodyPr wrap="square" lIns="68566" tIns="34283" rIns="68566" bIns="34283" rtlCol="0">
              <a:spAutoFit/>
            </a:bodyPr>
            <a:lstStyle/>
            <a:p>
              <a:pPr marL="285750" lvl="1" indent="-285750">
                <a:lnSpc>
                  <a:spcPct val="150000"/>
                </a:lnSpc>
                <a:buFont typeface="Wingdings" panose="05000000000000000000" pitchFamily="2" charset="2"/>
                <a:buChar char="l"/>
              </a:pPr>
              <a:r>
                <a:rPr lang="zh-CN" altLang="en-US" kern="100" dirty="0" smtClean="0">
                  <a:ln w="0"/>
                  <a:solidFill>
                    <a:srgbClr val="0070C0"/>
                  </a:solidFill>
                  <a:latin typeface="微软雅黑" panose="020B0503020204020204" pitchFamily="34" charset="-122"/>
                  <a:ea typeface="微软雅黑" panose="020B0503020204020204" pitchFamily="34" charset="-122"/>
                </a:rPr>
                <a:t>货物</a:t>
              </a:r>
              <a:r>
                <a:rPr lang="zh-CN" altLang="en-US" kern="100" dirty="0">
                  <a:ln w="0"/>
                  <a:solidFill>
                    <a:srgbClr val="0070C0"/>
                  </a:solidFill>
                  <a:latin typeface="微软雅黑" panose="020B0503020204020204" pitchFamily="34" charset="-122"/>
                  <a:ea typeface="微软雅黑" panose="020B0503020204020204" pitchFamily="34" charset="-122"/>
                </a:rPr>
                <a:t>卡片</a:t>
              </a:r>
              <a:endParaRPr lang="zh-CN" altLang="en-US" kern="100" dirty="0">
                <a:ln w="0"/>
                <a:solidFill>
                  <a:srgbClr val="0070C0"/>
                </a:solidFill>
                <a:latin typeface="微软雅黑" panose="020B0503020204020204" pitchFamily="34" charset="-122"/>
                <a:ea typeface="微软雅黑" panose="020B0503020204020204" pitchFamily="34" charset="-122"/>
              </a:endParaRPr>
            </a:p>
            <a:p>
              <a:pPr marL="285750" lvl="1" indent="-285750">
                <a:lnSpc>
                  <a:spcPct val="150000"/>
                </a:lnSpc>
                <a:buFont typeface="Wingdings" panose="05000000000000000000" pitchFamily="2" charset="2"/>
                <a:buChar char="l"/>
              </a:pPr>
              <a:r>
                <a:rPr lang="zh-CN" altLang="en-US" kern="100" dirty="0">
                  <a:ln w="0"/>
                  <a:solidFill>
                    <a:srgbClr val="0070C0"/>
                  </a:solidFill>
                  <a:latin typeface="微软雅黑" panose="020B0503020204020204" pitchFamily="34" charset="-122"/>
                  <a:ea typeface="微软雅黑" panose="020B0503020204020204" pitchFamily="34" charset="-122"/>
                </a:rPr>
                <a:t>生产线流转的产品票</a:t>
              </a:r>
              <a:endParaRPr lang="zh-CN" altLang="en-US" kern="100" dirty="0">
                <a:ln w="0"/>
                <a:solidFill>
                  <a:srgbClr val="0070C0"/>
                </a:solidFill>
                <a:latin typeface="微软雅黑" panose="020B0503020204020204" pitchFamily="34" charset="-122"/>
                <a:ea typeface="微软雅黑" panose="020B0503020204020204" pitchFamily="34" charset="-122"/>
              </a:endParaRPr>
            </a:p>
            <a:p>
              <a:pPr marL="285750" lvl="1" indent="-285750">
                <a:lnSpc>
                  <a:spcPct val="150000"/>
                </a:lnSpc>
                <a:buFont typeface="Wingdings" panose="05000000000000000000" pitchFamily="2" charset="2"/>
                <a:buChar char="l"/>
              </a:pPr>
              <a:r>
                <a:rPr lang="zh-CN" altLang="en-US" kern="100" dirty="0">
                  <a:ln w="0"/>
                  <a:solidFill>
                    <a:srgbClr val="0070C0"/>
                  </a:solidFill>
                  <a:latin typeface="微软雅黑" panose="020B0503020204020204" pitchFamily="34" charset="-122"/>
                  <a:ea typeface="微软雅黑" panose="020B0503020204020204" pitchFamily="34" charset="-122"/>
                </a:rPr>
                <a:t>产品</a:t>
              </a:r>
              <a:r>
                <a:rPr lang="zh-CN" altLang="en-US" kern="100" dirty="0" smtClean="0">
                  <a:ln w="0"/>
                  <a:solidFill>
                    <a:srgbClr val="0070C0"/>
                  </a:solidFill>
                  <a:latin typeface="微软雅黑" panose="020B0503020204020204" pitchFamily="34" charset="-122"/>
                  <a:ea typeface="微软雅黑" panose="020B0503020204020204" pitchFamily="34" charset="-122"/>
                </a:rPr>
                <a:t>识别</a:t>
              </a:r>
              <a:endParaRPr lang="zh-CN" altLang="en-US" kern="100" dirty="0">
                <a:ln w="0"/>
                <a:solidFill>
                  <a:srgbClr val="0070C0"/>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4657427" y="2905357"/>
              <a:ext cx="2376264" cy="1315731"/>
            </a:xfrm>
            <a:prstGeom prst="rect">
              <a:avLst/>
            </a:prstGeom>
            <a:noFill/>
          </p:spPr>
          <p:txBody>
            <a:bodyPr wrap="square" lIns="68566" tIns="34283" rIns="68566" bIns="34283" rtlCol="0">
              <a:spAutoFit/>
            </a:bodyPr>
            <a:lstStyle/>
            <a:p>
              <a:pPr marL="285750" lvl="1" indent="-285750">
                <a:lnSpc>
                  <a:spcPct val="150000"/>
                </a:lnSpc>
                <a:buFont typeface="Wingdings" panose="05000000000000000000" pitchFamily="2" charset="2"/>
                <a:buChar char="l"/>
              </a:pPr>
              <a:r>
                <a:rPr lang="zh-CN" altLang="en-US" kern="100" dirty="0" smtClean="0">
                  <a:ln w="0"/>
                  <a:solidFill>
                    <a:srgbClr val="0070C0"/>
                  </a:solidFill>
                  <a:latin typeface="微软雅黑" panose="020B0503020204020204" pitchFamily="34" charset="-122"/>
                  <a:ea typeface="微软雅黑" panose="020B0503020204020204" pitchFamily="34" charset="-122"/>
                </a:rPr>
                <a:t>人员</a:t>
              </a:r>
              <a:r>
                <a:rPr lang="zh-CN" altLang="en-US" kern="100" dirty="0">
                  <a:ln w="0"/>
                  <a:solidFill>
                    <a:srgbClr val="0070C0"/>
                  </a:solidFill>
                  <a:latin typeface="微软雅黑" panose="020B0503020204020204" pitchFamily="34" charset="-122"/>
                  <a:ea typeface="微软雅黑" panose="020B0503020204020204" pitchFamily="34" charset="-122"/>
                </a:rPr>
                <a:t>去向识别</a:t>
              </a:r>
              <a:endParaRPr lang="zh-CN" altLang="en-US" kern="100" dirty="0">
                <a:ln w="0"/>
                <a:solidFill>
                  <a:srgbClr val="0070C0"/>
                </a:solidFill>
                <a:latin typeface="微软雅黑" panose="020B0503020204020204" pitchFamily="34" charset="-122"/>
                <a:ea typeface="微软雅黑" panose="020B0503020204020204" pitchFamily="34" charset="-122"/>
              </a:endParaRPr>
            </a:p>
            <a:p>
              <a:pPr marL="285750" lvl="1" indent="-285750">
                <a:lnSpc>
                  <a:spcPct val="150000"/>
                </a:lnSpc>
                <a:buFont typeface="Wingdings" panose="05000000000000000000" pitchFamily="2" charset="2"/>
                <a:buChar char="l"/>
              </a:pPr>
              <a:r>
                <a:rPr lang="zh-CN" altLang="en-US" kern="100" dirty="0">
                  <a:ln w="0"/>
                  <a:solidFill>
                    <a:srgbClr val="0070C0"/>
                  </a:solidFill>
                  <a:latin typeface="微软雅黑" panose="020B0503020204020204" pitchFamily="34" charset="-122"/>
                  <a:ea typeface="微软雅黑" panose="020B0503020204020204" pitchFamily="34" charset="-122"/>
                </a:rPr>
                <a:t>会议室状态识别</a:t>
              </a:r>
              <a:endParaRPr lang="zh-CN" altLang="en-US" kern="100" dirty="0">
                <a:ln w="0"/>
                <a:solidFill>
                  <a:srgbClr val="0070C0"/>
                </a:solidFill>
                <a:latin typeface="微软雅黑" panose="020B0503020204020204" pitchFamily="34" charset="-122"/>
                <a:ea typeface="微软雅黑" panose="020B0503020204020204" pitchFamily="34" charset="-122"/>
              </a:endParaRPr>
            </a:p>
            <a:p>
              <a:pPr marL="285750" lvl="1" indent="-285750">
                <a:lnSpc>
                  <a:spcPct val="150000"/>
                </a:lnSpc>
                <a:buFont typeface="Wingdings" panose="05000000000000000000" pitchFamily="2" charset="2"/>
                <a:buChar char="l"/>
              </a:pPr>
              <a:r>
                <a:rPr lang="zh-CN" altLang="en-US" kern="100" dirty="0">
                  <a:ln w="0"/>
                  <a:solidFill>
                    <a:srgbClr val="0070C0"/>
                  </a:solidFill>
                  <a:latin typeface="微软雅黑" panose="020B0503020204020204" pitchFamily="34" charset="-122"/>
                  <a:ea typeface="微软雅黑" panose="020B0503020204020204" pitchFamily="34" charset="-122"/>
                </a:rPr>
                <a:t>生产状况识别</a:t>
              </a:r>
              <a:endParaRPr lang="zh-CN" altLang="en-US" kern="100" dirty="0">
                <a:ln w="0"/>
                <a:solidFill>
                  <a:srgbClr val="0070C0"/>
                </a:solidFill>
                <a:latin typeface="微软雅黑" panose="020B0503020204020204" pitchFamily="34" charset="-122"/>
                <a:ea typeface="微软雅黑" panose="020B0503020204020204" pitchFamily="34" charset="-122"/>
              </a:endParaRPr>
            </a:p>
          </p:txBody>
        </p:sp>
      </p:gr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86934" y="2067605"/>
            <a:ext cx="3218681" cy="374991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anim calcmode="lin" valueType="num">
                                      <p:cBhvr>
                                        <p:cTn id="20" dur="1000" fill="hold"/>
                                        <p:tgtEl>
                                          <p:spTgt spid="39"/>
                                        </p:tgtEl>
                                        <p:attrNameLst>
                                          <p:attrName>ppt_x</p:attrName>
                                        </p:attrNameLst>
                                      </p:cBhvr>
                                      <p:tavLst>
                                        <p:tav tm="0">
                                          <p:val>
                                            <p:strVal val="#ppt_x"/>
                                          </p:val>
                                        </p:tav>
                                        <p:tav tm="100000">
                                          <p:val>
                                            <p:strVal val="#ppt_x"/>
                                          </p:val>
                                        </p:tav>
                                      </p:tavLst>
                                    </p:anim>
                                    <p:anim calcmode="lin" valueType="num">
                                      <p:cBhvr>
                                        <p:cTn id="21" dur="1000" fill="hold"/>
                                        <p:tgtEl>
                                          <p:spTgt spid="3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p:bldP spid="10"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bwMode="auto">
          <a:xfrm>
            <a:off x="1057027" y="1124744"/>
            <a:ext cx="3384376"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22" name="TextBox 28"/>
          <p:cNvSpPr txBox="1"/>
          <p:nvPr/>
        </p:nvSpPr>
        <p:spPr>
          <a:xfrm>
            <a:off x="1201043" y="1156393"/>
            <a:ext cx="3240360" cy="461665"/>
          </a:xfrm>
          <a:prstGeom prst="rect">
            <a:avLst/>
          </a:prstGeom>
          <a:noFill/>
        </p:spPr>
        <p:txBody>
          <a:bodyPr wrap="square" rtlCol="0">
            <a:spAutoFit/>
          </a:bodyPr>
          <a:lstStyle/>
          <a:p>
            <a:r>
              <a:rPr lang="en-US" altLang="zh-CN" sz="2400" b="1" dirty="0" smtClean="0">
                <a:solidFill>
                  <a:schemeClr val="bg1">
                    <a:lumMod val="95000"/>
                  </a:schemeClr>
                </a:solidFill>
                <a:latin typeface="微软雅黑" panose="020B0503020204020204" pitchFamily="34" charset="-122"/>
                <a:ea typeface="微软雅黑" panose="020B0503020204020204" pitchFamily="34" charset="-122"/>
              </a:rPr>
              <a:t>3.4.4</a:t>
            </a: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目视管理的</a:t>
            </a:r>
            <a:r>
              <a:rPr lang="zh-CN" altLang="en-US" sz="2400" b="1" dirty="0" smtClean="0">
                <a:solidFill>
                  <a:schemeClr val="bg1">
                    <a:lumMod val="95000"/>
                  </a:schemeClr>
                </a:solidFill>
                <a:latin typeface="微软雅黑" panose="020B0503020204020204" pitchFamily="34" charset="-122"/>
                <a:ea typeface="微软雅黑" panose="020B0503020204020204" pitchFamily="34" charset="-122"/>
              </a:rPr>
              <a:t>水准</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1668980" y="2589173"/>
            <a:ext cx="7092903" cy="546312"/>
            <a:chOff x="1668980" y="2589173"/>
            <a:chExt cx="7092903" cy="546312"/>
          </a:xfrm>
        </p:grpSpPr>
        <p:sp>
          <p:nvSpPr>
            <p:cNvPr id="14" name="Rectangle 3"/>
            <p:cNvSpPr>
              <a:spLocks noChangeArrowheads="1"/>
            </p:cNvSpPr>
            <p:nvPr/>
          </p:nvSpPr>
          <p:spPr bwMode="auto">
            <a:xfrm>
              <a:off x="3793331" y="2602085"/>
              <a:ext cx="496855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有表示，能明白现在的状态</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圆角矩形 14"/>
            <p:cNvSpPr/>
            <p:nvPr/>
          </p:nvSpPr>
          <p:spPr bwMode="auto">
            <a:xfrm>
              <a:off x="1668980" y="2589173"/>
              <a:ext cx="1968661" cy="535705"/>
            </a:xfrm>
            <a:prstGeom prst="roundRect">
              <a:avLst>
                <a:gd name="adj" fmla="val 23012"/>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16" name="TextBox 28"/>
            <p:cNvSpPr txBox="1"/>
            <p:nvPr/>
          </p:nvSpPr>
          <p:spPr>
            <a:xfrm>
              <a:off x="1736120" y="2631429"/>
              <a:ext cx="1901521" cy="461665"/>
            </a:xfrm>
            <a:prstGeom prst="rect">
              <a:avLst/>
            </a:prstGeom>
            <a:noFill/>
          </p:spPr>
          <p:txBody>
            <a:bodyPr wrap="square" rtlCol="0">
              <a:spAutoFit/>
            </a:bodyPr>
            <a:lstStyle/>
            <a:p>
              <a:pPr algn="ctr"/>
              <a:r>
                <a:rPr lang="zh-CN" altLang="en-US" sz="2400" b="1" spc="300" dirty="0">
                  <a:solidFill>
                    <a:schemeClr val="bg1">
                      <a:lumMod val="95000"/>
                    </a:schemeClr>
                  </a:solidFill>
                  <a:latin typeface="微软雅黑" panose="020B0503020204020204" pitchFamily="34" charset="-122"/>
                  <a:ea typeface="微软雅黑" panose="020B0503020204020204" pitchFamily="34" charset="-122"/>
                </a:rPr>
                <a:t>初级水准</a:t>
              </a:r>
              <a:endParaRPr lang="zh-CN" altLang="en-US" sz="2400" b="1" spc="300" dirty="0">
                <a:solidFill>
                  <a:schemeClr val="bg1">
                    <a:lumMod val="95000"/>
                  </a:schemeClr>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1668980" y="3419041"/>
            <a:ext cx="7092903" cy="546890"/>
            <a:chOff x="1668980" y="3419041"/>
            <a:chExt cx="7092903" cy="546890"/>
          </a:xfrm>
        </p:grpSpPr>
        <p:sp>
          <p:nvSpPr>
            <p:cNvPr id="17" name="Rectangle 3"/>
            <p:cNvSpPr>
              <a:spLocks noChangeArrowheads="1"/>
            </p:cNvSpPr>
            <p:nvPr/>
          </p:nvSpPr>
          <p:spPr bwMode="auto">
            <a:xfrm>
              <a:off x="3793331" y="3419041"/>
              <a:ext cx="496855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谁都能判断良否</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8" name="圆角矩形 17"/>
            <p:cNvSpPr/>
            <p:nvPr/>
          </p:nvSpPr>
          <p:spPr bwMode="auto">
            <a:xfrm>
              <a:off x="1668980" y="3430226"/>
              <a:ext cx="1968661" cy="535705"/>
            </a:xfrm>
            <a:prstGeom prst="roundRect">
              <a:avLst>
                <a:gd name="adj" fmla="val 23012"/>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19" name="TextBox 28"/>
            <p:cNvSpPr txBox="1"/>
            <p:nvPr/>
          </p:nvSpPr>
          <p:spPr>
            <a:xfrm>
              <a:off x="1736120" y="3472482"/>
              <a:ext cx="1901521" cy="461665"/>
            </a:xfrm>
            <a:prstGeom prst="rect">
              <a:avLst/>
            </a:prstGeom>
            <a:noFill/>
          </p:spPr>
          <p:txBody>
            <a:bodyPr wrap="square" rtlCol="0">
              <a:spAutoFit/>
            </a:bodyPr>
            <a:lstStyle/>
            <a:p>
              <a:pPr algn="ctr"/>
              <a:r>
                <a:rPr lang="zh-CN" altLang="en-US" sz="2400" b="1" spc="300" dirty="0">
                  <a:solidFill>
                    <a:schemeClr val="bg1">
                      <a:lumMod val="95000"/>
                    </a:schemeClr>
                  </a:solidFill>
                  <a:latin typeface="微软雅黑" panose="020B0503020204020204" pitchFamily="34" charset="-122"/>
                  <a:ea typeface="微软雅黑" panose="020B0503020204020204" pitchFamily="34" charset="-122"/>
                </a:rPr>
                <a:t>中级水准</a:t>
              </a:r>
              <a:endParaRPr lang="zh-CN" altLang="en-US" sz="2400" b="1" spc="300" dirty="0">
                <a:solidFill>
                  <a:schemeClr val="bg1">
                    <a:lumMod val="95000"/>
                  </a:schemeClr>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1668980" y="4250262"/>
            <a:ext cx="6240495" cy="546890"/>
            <a:chOff x="1668980" y="4250262"/>
            <a:chExt cx="6240495" cy="546890"/>
          </a:xfrm>
        </p:grpSpPr>
        <p:sp>
          <p:nvSpPr>
            <p:cNvPr id="20" name="Rectangle 3"/>
            <p:cNvSpPr>
              <a:spLocks noChangeArrowheads="1"/>
            </p:cNvSpPr>
            <p:nvPr/>
          </p:nvSpPr>
          <p:spPr bwMode="auto">
            <a:xfrm>
              <a:off x="3793331" y="4250262"/>
              <a:ext cx="4116144"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管理方法（异常处置等）都列其中</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圆角矩形 22"/>
            <p:cNvSpPr/>
            <p:nvPr/>
          </p:nvSpPr>
          <p:spPr bwMode="auto">
            <a:xfrm>
              <a:off x="1668980" y="4261447"/>
              <a:ext cx="1968661" cy="535705"/>
            </a:xfrm>
            <a:prstGeom prst="roundRect">
              <a:avLst>
                <a:gd name="adj" fmla="val 23012"/>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24" name="TextBox 28"/>
            <p:cNvSpPr txBox="1"/>
            <p:nvPr/>
          </p:nvSpPr>
          <p:spPr>
            <a:xfrm>
              <a:off x="1736120" y="4303703"/>
              <a:ext cx="1901521" cy="461665"/>
            </a:xfrm>
            <a:prstGeom prst="rect">
              <a:avLst/>
            </a:prstGeom>
            <a:noFill/>
          </p:spPr>
          <p:txBody>
            <a:bodyPr wrap="square" rtlCol="0">
              <a:spAutoFit/>
            </a:bodyPr>
            <a:lstStyle/>
            <a:p>
              <a:pPr algn="ct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高级水准</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047415" y="1479502"/>
            <a:ext cx="3901448" cy="39014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800211" y="581779"/>
            <a:ext cx="5369384" cy="830997"/>
          </a:xfrm>
          <a:prstGeom prst="rect">
            <a:avLst/>
          </a:prstGeom>
          <a:noFill/>
        </p:spPr>
        <p:txBody>
          <a:bodyPr wrap="square" rtlCol="0">
            <a:spAutoFit/>
          </a:bodyPr>
          <a:lstStyle/>
          <a:p>
            <a:r>
              <a:rPr lang="en-US" altLang="zh-CN" sz="4800" b="1" dirty="0" smtClean="0">
                <a:solidFill>
                  <a:srgbClr val="0070C0"/>
                </a:solidFill>
                <a:latin typeface="微软雅黑" panose="020B0503020204020204" pitchFamily="34" charset="-122"/>
                <a:ea typeface="微软雅黑" panose="020B0503020204020204" pitchFamily="34" charset="-122"/>
              </a:rPr>
              <a:t>3.5  </a:t>
            </a:r>
            <a:r>
              <a:rPr lang="zh-CN" altLang="en-US" sz="4800" b="1" dirty="0" smtClean="0">
                <a:solidFill>
                  <a:srgbClr val="0070C0"/>
                </a:solidFill>
                <a:latin typeface="微软雅黑" panose="020B0503020204020204" pitchFamily="34" charset="-122"/>
                <a:ea typeface="微软雅黑" panose="020B0503020204020204" pitchFamily="34" charset="-122"/>
              </a:rPr>
              <a:t>推进</a:t>
            </a:r>
            <a:r>
              <a:rPr lang="zh-CN" altLang="en-US" sz="4800" b="1" dirty="0">
                <a:solidFill>
                  <a:srgbClr val="0070C0"/>
                </a:solidFill>
                <a:latin typeface="微软雅黑" panose="020B0503020204020204" pitchFamily="34" charset="-122"/>
                <a:ea typeface="微软雅黑" panose="020B0503020204020204" pitchFamily="34" charset="-122"/>
              </a:rPr>
              <a:t>案例</a:t>
            </a:r>
            <a:endParaRPr lang="zh-CN" altLang="en-US" sz="4800" b="1" dirty="0">
              <a:solidFill>
                <a:srgbClr val="0070C0"/>
              </a:solidFill>
              <a:latin typeface="微软雅黑" panose="020B0503020204020204" pitchFamily="34" charset="-122"/>
              <a:ea typeface="微软雅黑" panose="020B0503020204020204" pitchFamily="34" charset="-122"/>
            </a:endParaRPr>
          </a:p>
        </p:txBody>
      </p:sp>
      <p:sp>
        <p:nvSpPr>
          <p:cNvPr id="2" name="矩形 1"/>
          <p:cNvSpPr/>
          <p:nvPr/>
        </p:nvSpPr>
        <p:spPr>
          <a:xfrm>
            <a:off x="0" y="686886"/>
            <a:ext cx="624979" cy="614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Rectangle 3"/>
          <p:cNvSpPr>
            <a:spLocks noChangeArrowheads="1"/>
          </p:cNvSpPr>
          <p:nvPr/>
        </p:nvSpPr>
        <p:spPr bwMode="auto">
          <a:xfrm>
            <a:off x="880416" y="3284984"/>
            <a:ext cx="2326604"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marL="285750" indent="-285750" eaLnBrk="1" hangingPunct="1">
              <a:lnSpc>
                <a:spcPct val="130000"/>
              </a:lnSpc>
              <a:buFont typeface="Wingdings" panose="05000000000000000000" pitchFamily="2" charset="2"/>
              <a:buChar char="l"/>
            </a:pPr>
            <a:r>
              <a:rPr lang="zh-CN" altLang="en-US" sz="1600" spc="-150" dirty="0" smtClean="0">
                <a:solidFill>
                  <a:schemeClr val="tx1">
                    <a:lumMod val="75000"/>
                    <a:lumOff val="25000"/>
                  </a:schemeClr>
                </a:solidFill>
                <a:latin typeface="微软雅黑" panose="020B0503020204020204" pitchFamily="34" charset="-122"/>
                <a:ea typeface="微软雅黑" panose="020B0503020204020204" pitchFamily="34" charset="-122"/>
              </a:rPr>
              <a:t>明确</a:t>
            </a:r>
            <a:r>
              <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rPr>
              <a:t>委员会人员、责任</a:t>
            </a:r>
            <a:endPar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30000"/>
              </a:lnSpc>
              <a:buFont typeface="Wingdings" panose="05000000000000000000" pitchFamily="2" charset="2"/>
              <a:buChar char="l"/>
            </a:pPr>
            <a:r>
              <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rPr>
              <a:t>制定</a:t>
            </a:r>
            <a:r>
              <a:rPr lang="en-US" altLang="zh-CN" sz="1600" spc="-150" dirty="0">
                <a:solidFill>
                  <a:schemeClr val="tx1">
                    <a:lumMod val="75000"/>
                    <a:lumOff val="25000"/>
                  </a:schemeClr>
                </a:solidFill>
                <a:latin typeface="微软雅黑" panose="020B0503020204020204" pitchFamily="34" charset="-122"/>
                <a:ea typeface="微软雅黑" panose="020B0503020204020204" pitchFamily="34" charset="-122"/>
              </a:rPr>
              <a:t>6S</a:t>
            </a:r>
            <a:r>
              <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rPr>
              <a:t>宣传方案</a:t>
            </a:r>
            <a:endPar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30000"/>
              </a:lnSpc>
              <a:buFont typeface="Wingdings" panose="05000000000000000000" pitchFamily="2" charset="2"/>
              <a:buChar char="l"/>
            </a:pPr>
            <a:r>
              <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rPr>
              <a:t>选定样板区，定点摄影</a:t>
            </a:r>
            <a:endPar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30000"/>
              </a:lnSpc>
              <a:buFont typeface="Wingdings" panose="05000000000000000000" pitchFamily="2" charset="2"/>
              <a:buChar char="l"/>
            </a:pPr>
            <a:r>
              <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rPr>
              <a:t>发行</a:t>
            </a:r>
            <a:r>
              <a:rPr lang="en-US" altLang="zh-CN" sz="1600" spc="-150" dirty="0">
                <a:solidFill>
                  <a:schemeClr val="tx1">
                    <a:lumMod val="75000"/>
                    <a:lumOff val="25000"/>
                  </a:schemeClr>
                </a:solidFill>
                <a:latin typeface="微软雅黑" panose="020B0503020204020204" pitchFamily="34" charset="-122"/>
                <a:ea typeface="微软雅黑" panose="020B0503020204020204" pitchFamily="34" charset="-122"/>
              </a:rPr>
              <a:t>6S</a:t>
            </a:r>
            <a:r>
              <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rPr>
              <a:t>手册</a:t>
            </a:r>
            <a:endPar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30000"/>
              </a:lnSpc>
              <a:buFont typeface="Wingdings" panose="05000000000000000000" pitchFamily="2" charset="2"/>
              <a:buChar char="l"/>
            </a:pPr>
            <a:r>
              <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rPr>
              <a:t>车间会</a:t>
            </a:r>
            <a:endPar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30000"/>
              </a:lnSpc>
              <a:buFont typeface="Wingdings" panose="05000000000000000000" pitchFamily="2" charset="2"/>
              <a:buChar char="l"/>
            </a:pPr>
            <a:r>
              <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rPr>
              <a:t>制定规定、标准</a:t>
            </a:r>
            <a:endPar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30000"/>
              </a:lnSpc>
              <a:buFont typeface="Wingdings" panose="05000000000000000000" pitchFamily="2" charset="2"/>
              <a:buChar char="l"/>
            </a:pPr>
            <a:r>
              <a:rPr lang="en-US" altLang="zh-CN" sz="1600" spc="-15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rPr>
              <a:t>小时培训</a:t>
            </a:r>
            <a:endPar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960574" y="2492896"/>
            <a:ext cx="2256693" cy="535705"/>
            <a:chOff x="696987" y="2605263"/>
            <a:chExt cx="1968661" cy="535705"/>
          </a:xfrm>
        </p:grpSpPr>
        <p:sp>
          <p:nvSpPr>
            <p:cNvPr id="28" name="圆角矩形 27"/>
            <p:cNvSpPr/>
            <p:nvPr/>
          </p:nvSpPr>
          <p:spPr bwMode="auto">
            <a:xfrm>
              <a:off x="696987" y="2605263"/>
              <a:ext cx="1968661" cy="535705"/>
            </a:xfrm>
            <a:prstGeom prst="roundRect">
              <a:avLst>
                <a:gd name="adj" fmla="val 23012"/>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30" name="TextBox 28"/>
            <p:cNvSpPr txBox="1"/>
            <p:nvPr/>
          </p:nvSpPr>
          <p:spPr>
            <a:xfrm>
              <a:off x="764127" y="2647519"/>
              <a:ext cx="1901521" cy="461665"/>
            </a:xfrm>
            <a:prstGeom prst="rect">
              <a:avLst/>
            </a:prstGeom>
            <a:noFill/>
          </p:spPr>
          <p:txBody>
            <a:bodyPr wrap="square" rtlCol="0">
              <a:spAutoFit/>
            </a:bodyPr>
            <a:lstStyle/>
            <a:p>
              <a:pPr algn="ctr"/>
              <a:r>
                <a:rPr lang="zh-CN" altLang="en-US" sz="2400" b="1" spc="300" dirty="0" smtClean="0">
                  <a:solidFill>
                    <a:schemeClr val="bg1">
                      <a:lumMod val="95000"/>
                    </a:schemeClr>
                  </a:solidFill>
                  <a:latin typeface="微软雅黑" panose="020B0503020204020204" pitchFamily="34" charset="-122"/>
                  <a:ea typeface="微软雅黑" panose="020B0503020204020204" pitchFamily="34" charset="-122"/>
                </a:rPr>
                <a:t>第一个月</a:t>
              </a:r>
              <a:endParaRPr lang="zh-CN" altLang="en-US" sz="2400" b="1" spc="300" dirty="0">
                <a:solidFill>
                  <a:schemeClr val="bg1">
                    <a:lumMod val="95000"/>
                  </a:schemeClr>
                </a:solidFill>
                <a:latin typeface="微软雅黑" panose="020B0503020204020204" pitchFamily="34" charset="-122"/>
                <a:ea typeface="微软雅黑" panose="020B0503020204020204" pitchFamily="34" charset="-122"/>
              </a:endParaRPr>
            </a:p>
          </p:txBody>
        </p:sp>
      </p:grpSp>
      <p:sp>
        <p:nvSpPr>
          <p:cNvPr id="31" name="文本框 30"/>
          <p:cNvSpPr txBox="1"/>
          <p:nvPr/>
        </p:nvSpPr>
        <p:spPr>
          <a:xfrm>
            <a:off x="3484903" y="1412776"/>
            <a:ext cx="4680520" cy="623233"/>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C00000"/>
                </a:solidFill>
                <a:latin typeface="微软雅黑" panose="020B0503020204020204" pitchFamily="34" charset="-122"/>
                <a:ea typeface="微软雅黑" panose="020B0503020204020204" pitchFamily="34" charset="-122"/>
              </a:rPr>
              <a:t>某公司</a:t>
            </a:r>
            <a:r>
              <a:rPr lang="en-US" altLang="zh-CN" sz="2400" b="1" dirty="0">
                <a:ln w="0"/>
                <a:solidFill>
                  <a:srgbClr val="C00000"/>
                </a:solidFill>
                <a:latin typeface="微软雅黑" panose="020B0503020204020204" pitchFamily="34" charset="-122"/>
                <a:ea typeface="微软雅黑" panose="020B0503020204020204" pitchFamily="34" charset="-122"/>
              </a:rPr>
              <a:t>6S</a:t>
            </a:r>
            <a:r>
              <a:rPr lang="zh-CN" altLang="en-US" sz="2400" b="1" dirty="0">
                <a:ln w="0"/>
                <a:solidFill>
                  <a:srgbClr val="C00000"/>
                </a:solidFill>
                <a:latin typeface="微软雅黑" panose="020B0503020204020204" pitchFamily="34" charset="-122"/>
                <a:ea typeface="微软雅黑" panose="020B0503020204020204" pitchFamily="34" charset="-122"/>
              </a:rPr>
              <a:t>活动推行全过程</a:t>
            </a:r>
            <a:r>
              <a:rPr lang="en-US" altLang="zh-CN" sz="2400" b="1" dirty="0">
                <a:ln w="0"/>
                <a:solidFill>
                  <a:srgbClr val="C00000"/>
                </a:solidFill>
                <a:latin typeface="微软雅黑" panose="020B0503020204020204" pitchFamily="34" charset="-122"/>
                <a:ea typeface="微软雅黑" panose="020B0503020204020204" pitchFamily="34" charset="-122"/>
              </a:rPr>
              <a:t>(4</a:t>
            </a:r>
            <a:r>
              <a:rPr lang="zh-CN" altLang="en-US" sz="2400" b="1" dirty="0">
                <a:ln w="0"/>
                <a:solidFill>
                  <a:srgbClr val="C00000"/>
                </a:solidFill>
                <a:latin typeface="微软雅黑" panose="020B0503020204020204" pitchFamily="34" charset="-122"/>
                <a:ea typeface="微软雅黑" panose="020B0503020204020204" pitchFamily="34" charset="-122"/>
              </a:rPr>
              <a:t>个月</a:t>
            </a:r>
            <a:r>
              <a:rPr lang="en-US" altLang="zh-CN" sz="2400" b="1" dirty="0">
                <a:ln w="0"/>
                <a:solidFill>
                  <a:srgbClr val="C00000"/>
                </a:solidFill>
                <a:latin typeface="微软雅黑" panose="020B0503020204020204" pitchFamily="34" charset="-122"/>
                <a:ea typeface="微软雅黑" panose="020B0503020204020204" pitchFamily="34" charset="-122"/>
              </a:rPr>
              <a:t>)</a:t>
            </a:r>
            <a:endParaRPr lang="zh-CN" altLang="en-US" sz="2400" dirty="0">
              <a:ln w="0"/>
              <a:solidFill>
                <a:srgbClr val="0070C0"/>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3648873" y="2492896"/>
            <a:ext cx="2256693" cy="535705"/>
            <a:chOff x="3520448" y="2599084"/>
            <a:chExt cx="1968661" cy="535705"/>
          </a:xfrm>
        </p:grpSpPr>
        <p:sp>
          <p:nvSpPr>
            <p:cNvPr id="32" name="圆角矩形 31"/>
            <p:cNvSpPr/>
            <p:nvPr/>
          </p:nvSpPr>
          <p:spPr bwMode="auto">
            <a:xfrm>
              <a:off x="3520448" y="2599084"/>
              <a:ext cx="1968661" cy="535705"/>
            </a:xfrm>
            <a:prstGeom prst="roundRect">
              <a:avLst>
                <a:gd name="adj" fmla="val 23012"/>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33" name="TextBox 28"/>
            <p:cNvSpPr txBox="1"/>
            <p:nvPr/>
          </p:nvSpPr>
          <p:spPr>
            <a:xfrm>
              <a:off x="3587588" y="2641340"/>
              <a:ext cx="1901521" cy="461665"/>
            </a:xfrm>
            <a:prstGeom prst="rect">
              <a:avLst/>
            </a:prstGeom>
            <a:noFill/>
          </p:spPr>
          <p:txBody>
            <a:bodyPr wrap="square" rtlCol="0">
              <a:spAutoFit/>
            </a:bodyPr>
            <a:lstStyle/>
            <a:p>
              <a:pPr algn="ctr"/>
              <a:r>
                <a:rPr lang="zh-CN" altLang="en-US" sz="2400" b="1" spc="300" dirty="0" smtClean="0">
                  <a:solidFill>
                    <a:schemeClr val="bg1">
                      <a:lumMod val="95000"/>
                    </a:schemeClr>
                  </a:solidFill>
                  <a:latin typeface="微软雅黑" panose="020B0503020204020204" pitchFamily="34" charset="-122"/>
                  <a:ea typeface="微软雅黑" panose="020B0503020204020204" pitchFamily="34" charset="-122"/>
                </a:rPr>
                <a:t>第二个月</a:t>
              </a:r>
              <a:endParaRPr lang="zh-CN" altLang="en-US" sz="2400" b="1" spc="300" dirty="0">
                <a:solidFill>
                  <a:schemeClr val="bg1">
                    <a:lumMod val="95000"/>
                  </a:schemeClr>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6337173" y="2492896"/>
            <a:ext cx="2256693" cy="535705"/>
            <a:chOff x="6163592" y="2599084"/>
            <a:chExt cx="1968661" cy="535705"/>
          </a:xfrm>
        </p:grpSpPr>
        <p:sp>
          <p:nvSpPr>
            <p:cNvPr id="34" name="圆角矩形 33"/>
            <p:cNvSpPr/>
            <p:nvPr/>
          </p:nvSpPr>
          <p:spPr bwMode="auto">
            <a:xfrm>
              <a:off x="6163592" y="2599084"/>
              <a:ext cx="1968661" cy="535705"/>
            </a:xfrm>
            <a:prstGeom prst="roundRect">
              <a:avLst>
                <a:gd name="adj" fmla="val 23012"/>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35" name="TextBox 28"/>
            <p:cNvSpPr txBox="1"/>
            <p:nvPr/>
          </p:nvSpPr>
          <p:spPr>
            <a:xfrm>
              <a:off x="6230732" y="2641340"/>
              <a:ext cx="1901521" cy="461665"/>
            </a:xfrm>
            <a:prstGeom prst="rect">
              <a:avLst/>
            </a:prstGeom>
            <a:noFill/>
          </p:spPr>
          <p:txBody>
            <a:bodyPr wrap="square" rtlCol="0">
              <a:spAutoFit/>
            </a:bodyPr>
            <a:lstStyle/>
            <a:p>
              <a:pPr algn="ctr"/>
              <a:r>
                <a:rPr lang="zh-CN" altLang="en-US" sz="2400" b="1" spc="300" dirty="0" smtClean="0">
                  <a:solidFill>
                    <a:schemeClr val="bg1">
                      <a:lumMod val="95000"/>
                    </a:schemeClr>
                  </a:solidFill>
                  <a:latin typeface="微软雅黑" panose="020B0503020204020204" pitchFamily="34" charset="-122"/>
                  <a:ea typeface="微软雅黑" panose="020B0503020204020204" pitchFamily="34" charset="-122"/>
                </a:rPr>
                <a:t>第三个月</a:t>
              </a:r>
              <a:endParaRPr lang="zh-CN" altLang="en-US" sz="2400" b="1" spc="300" dirty="0">
                <a:solidFill>
                  <a:schemeClr val="bg1">
                    <a:lumMod val="95000"/>
                  </a:schemeClr>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9040129" y="2492896"/>
            <a:ext cx="2256693" cy="535705"/>
            <a:chOff x="9193931" y="2599084"/>
            <a:chExt cx="1968661" cy="535705"/>
          </a:xfrm>
        </p:grpSpPr>
        <p:sp>
          <p:nvSpPr>
            <p:cNvPr id="36" name="圆角矩形 35"/>
            <p:cNvSpPr/>
            <p:nvPr/>
          </p:nvSpPr>
          <p:spPr bwMode="auto">
            <a:xfrm>
              <a:off x="9193931" y="2599084"/>
              <a:ext cx="1968661" cy="535705"/>
            </a:xfrm>
            <a:prstGeom prst="roundRect">
              <a:avLst>
                <a:gd name="adj" fmla="val 23012"/>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37" name="TextBox 28"/>
            <p:cNvSpPr txBox="1"/>
            <p:nvPr/>
          </p:nvSpPr>
          <p:spPr>
            <a:xfrm>
              <a:off x="9261071" y="2641340"/>
              <a:ext cx="1901521" cy="461665"/>
            </a:xfrm>
            <a:prstGeom prst="rect">
              <a:avLst/>
            </a:prstGeom>
            <a:noFill/>
          </p:spPr>
          <p:txBody>
            <a:bodyPr wrap="square" rtlCol="0">
              <a:spAutoFit/>
            </a:bodyPr>
            <a:lstStyle/>
            <a:p>
              <a:pPr algn="ctr"/>
              <a:r>
                <a:rPr lang="zh-CN" altLang="en-US" sz="2400" b="1" spc="300" dirty="0" smtClean="0">
                  <a:solidFill>
                    <a:schemeClr val="bg1">
                      <a:lumMod val="95000"/>
                    </a:schemeClr>
                  </a:solidFill>
                  <a:latin typeface="微软雅黑" panose="020B0503020204020204" pitchFamily="34" charset="-122"/>
                  <a:ea typeface="微软雅黑" panose="020B0503020204020204" pitchFamily="34" charset="-122"/>
                </a:rPr>
                <a:t>第四个月</a:t>
              </a:r>
              <a:endParaRPr lang="zh-CN" altLang="en-US" sz="2400" b="1" spc="300" dirty="0">
                <a:solidFill>
                  <a:schemeClr val="bg1">
                    <a:lumMod val="95000"/>
                  </a:schemeClr>
                </a:solidFill>
                <a:latin typeface="微软雅黑" panose="020B0503020204020204" pitchFamily="34" charset="-122"/>
                <a:ea typeface="微软雅黑" panose="020B0503020204020204" pitchFamily="34" charset="-122"/>
              </a:endParaRPr>
            </a:p>
          </p:txBody>
        </p:sp>
      </p:grpSp>
      <p:sp>
        <p:nvSpPr>
          <p:cNvPr id="39" name="Rectangle 3"/>
          <p:cNvSpPr>
            <a:spLocks noChangeArrowheads="1"/>
          </p:cNvSpPr>
          <p:nvPr/>
        </p:nvSpPr>
        <p:spPr bwMode="auto">
          <a:xfrm>
            <a:off x="3628007" y="3284984"/>
            <a:ext cx="2533305"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marL="285750" indent="-285750" eaLnBrk="1" hangingPunct="1">
              <a:lnSpc>
                <a:spcPct val="130000"/>
              </a:lnSpc>
              <a:buFont typeface="Wingdings" panose="05000000000000000000" pitchFamily="2" charset="2"/>
              <a:buChar char="l"/>
            </a:pPr>
            <a:r>
              <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rPr>
              <a:t>样板区目视管理</a:t>
            </a:r>
            <a:endPar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30000"/>
              </a:lnSpc>
              <a:buFont typeface="Wingdings" panose="05000000000000000000" pitchFamily="2" charset="2"/>
              <a:buChar char="l"/>
            </a:pPr>
            <a:r>
              <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rPr>
              <a:t>竞赛方法（准备）</a:t>
            </a:r>
            <a:endPar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30000"/>
              </a:lnSpc>
              <a:buFont typeface="Wingdings" panose="05000000000000000000" pitchFamily="2" charset="2"/>
              <a:buChar char="l"/>
            </a:pPr>
            <a:r>
              <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rPr>
              <a:t>目视管理、</a:t>
            </a:r>
            <a:r>
              <a:rPr lang="zh-CN" altLang="en-US" sz="1600" spc="-150" dirty="0" smtClean="0">
                <a:solidFill>
                  <a:schemeClr val="tx1">
                    <a:lumMod val="75000"/>
                    <a:lumOff val="25000"/>
                  </a:schemeClr>
                </a:solidFill>
                <a:latin typeface="微软雅黑" panose="020B0503020204020204" pitchFamily="34" charset="-122"/>
                <a:ea typeface="微软雅黑" panose="020B0503020204020204" pitchFamily="34" charset="-122"/>
              </a:rPr>
              <a:t>红牌作战</a:t>
            </a:r>
            <a:r>
              <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rPr>
              <a:t>实施</a:t>
            </a:r>
            <a:endPar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30000"/>
              </a:lnSpc>
              <a:buFont typeface="Wingdings" panose="05000000000000000000" pitchFamily="2" charset="2"/>
              <a:buChar char="l"/>
            </a:pPr>
            <a:r>
              <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rPr>
              <a:t>参观</a:t>
            </a:r>
            <a:endPar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30000"/>
              </a:lnSpc>
              <a:buFont typeface="Wingdings" panose="05000000000000000000" pitchFamily="2" charset="2"/>
              <a:buChar char="l"/>
            </a:pPr>
            <a:r>
              <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rPr>
              <a:t>一次评分</a:t>
            </a:r>
            <a:endPar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30000"/>
              </a:lnSpc>
              <a:buFont typeface="Wingdings" panose="05000000000000000000" pitchFamily="2" charset="2"/>
              <a:buChar char="l"/>
            </a:pPr>
            <a:r>
              <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rPr>
              <a:t>二次评分</a:t>
            </a:r>
            <a:endPar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0" name="Rectangle 3"/>
          <p:cNvSpPr>
            <a:spLocks noChangeArrowheads="1"/>
          </p:cNvSpPr>
          <p:nvPr/>
        </p:nvSpPr>
        <p:spPr bwMode="auto">
          <a:xfrm>
            <a:off x="6338390" y="3284984"/>
            <a:ext cx="2598131"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marL="285750" indent="-285750" eaLnBrk="1" hangingPunct="1">
              <a:lnSpc>
                <a:spcPct val="130000"/>
              </a:lnSpc>
              <a:buFont typeface="Wingdings" panose="05000000000000000000" pitchFamily="2" charset="2"/>
              <a:buChar char="l"/>
            </a:pPr>
            <a:r>
              <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rPr>
              <a:t>修订评分方法</a:t>
            </a:r>
            <a:r>
              <a:rPr lang="zh-CN" altLang="en-US" sz="1600" spc="-150" dirty="0" smtClean="0">
                <a:solidFill>
                  <a:schemeClr val="tx1">
                    <a:lumMod val="75000"/>
                    <a:lumOff val="25000"/>
                  </a:schemeClr>
                </a:solidFill>
                <a:latin typeface="微软雅黑" panose="020B0503020204020204" pitchFamily="34" charset="-122"/>
                <a:ea typeface="微软雅黑" panose="020B0503020204020204" pitchFamily="34" charset="-122"/>
              </a:rPr>
              <a:t>、竞赛</a:t>
            </a:r>
            <a:r>
              <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rPr>
              <a:t>方法</a:t>
            </a:r>
            <a:endPar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30000"/>
              </a:lnSpc>
              <a:buFont typeface="Wingdings" panose="05000000000000000000" pitchFamily="2" charset="2"/>
              <a:buChar char="l"/>
            </a:pPr>
            <a:r>
              <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rPr>
              <a:t>决定日常确认方法</a:t>
            </a:r>
            <a:endPar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30000"/>
              </a:lnSpc>
              <a:buFont typeface="Wingdings" panose="05000000000000000000" pitchFamily="2" charset="2"/>
              <a:buChar char="l"/>
            </a:pPr>
            <a:r>
              <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rPr>
              <a:t>考评、公布</a:t>
            </a:r>
            <a:endPar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1" name="Rectangle 3"/>
          <p:cNvSpPr>
            <a:spLocks noChangeArrowheads="1"/>
          </p:cNvSpPr>
          <p:nvPr/>
        </p:nvSpPr>
        <p:spPr bwMode="auto">
          <a:xfrm>
            <a:off x="9002687" y="3284984"/>
            <a:ext cx="2462929"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marL="285750" indent="-285750" eaLnBrk="1" hangingPunct="1">
              <a:lnSpc>
                <a:spcPct val="130000"/>
              </a:lnSpc>
              <a:buFont typeface="Wingdings" panose="05000000000000000000" pitchFamily="2" charset="2"/>
              <a:buChar char="l"/>
            </a:pPr>
            <a:r>
              <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rPr>
              <a:t>实施个人</a:t>
            </a:r>
            <a:r>
              <a:rPr lang="en-US" altLang="zh-CN" sz="1600" spc="-150" dirty="0">
                <a:solidFill>
                  <a:schemeClr val="tx1">
                    <a:lumMod val="75000"/>
                    <a:lumOff val="25000"/>
                  </a:schemeClr>
                </a:solidFill>
                <a:latin typeface="微软雅黑" panose="020B0503020204020204" pitchFamily="34" charset="-122"/>
                <a:ea typeface="微软雅黑" panose="020B0503020204020204" pitchFamily="34" charset="-122"/>
              </a:rPr>
              <a:t>6S</a:t>
            </a:r>
            <a:r>
              <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rPr>
              <a:t>考核</a:t>
            </a:r>
            <a:endPar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30000"/>
              </a:lnSpc>
              <a:buFont typeface="Wingdings" panose="05000000000000000000" pitchFamily="2" charset="2"/>
              <a:buChar char="l"/>
            </a:pPr>
            <a:r>
              <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rPr>
              <a:t>文明礼貌活动方法探讨</a:t>
            </a:r>
            <a:endPar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30000"/>
              </a:lnSpc>
              <a:buFont typeface="Wingdings" panose="05000000000000000000" pitchFamily="2" charset="2"/>
              <a:buChar char="l"/>
            </a:pPr>
            <a:r>
              <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rPr>
              <a:t>发生源困难处所改善</a:t>
            </a:r>
            <a:endPar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30000"/>
              </a:lnSpc>
              <a:buFont typeface="Wingdings" panose="05000000000000000000" pitchFamily="2" charset="2"/>
              <a:buChar char="l"/>
            </a:pPr>
            <a:r>
              <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rPr>
              <a:t>员工守则制定</a:t>
            </a:r>
            <a:endPar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30000"/>
              </a:lnSpc>
              <a:buFont typeface="Wingdings" panose="05000000000000000000" pitchFamily="2" charset="2"/>
              <a:buChar char="l"/>
            </a:pPr>
            <a:r>
              <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rPr>
              <a:t>创意奖</a:t>
            </a:r>
            <a:endPar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30000"/>
              </a:lnSpc>
              <a:buFont typeface="Wingdings" panose="05000000000000000000" pitchFamily="2" charset="2"/>
              <a:buChar char="l"/>
            </a:pPr>
            <a:r>
              <a:rPr lang="en-US" altLang="zh-CN" sz="1600" spc="-150" dirty="0">
                <a:solidFill>
                  <a:schemeClr val="tx1">
                    <a:lumMod val="75000"/>
                    <a:lumOff val="25000"/>
                  </a:schemeClr>
                </a:solidFill>
                <a:latin typeface="微软雅黑" panose="020B0503020204020204" pitchFamily="34" charset="-122"/>
                <a:ea typeface="微软雅黑" panose="020B0503020204020204" pitchFamily="34" charset="-122"/>
              </a:rPr>
              <a:t>6S</a:t>
            </a:r>
            <a:r>
              <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rPr>
              <a:t>征文活动</a:t>
            </a:r>
            <a:endPar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30000"/>
              </a:lnSpc>
              <a:buFont typeface="Wingdings" panose="05000000000000000000" pitchFamily="2" charset="2"/>
              <a:buChar char="l"/>
            </a:pPr>
            <a:r>
              <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rPr>
              <a:t>培训</a:t>
            </a:r>
            <a:endPar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30000"/>
              </a:lnSpc>
              <a:buFont typeface="Wingdings" panose="05000000000000000000" pitchFamily="2" charset="2"/>
              <a:buChar char="l"/>
            </a:pPr>
            <a:r>
              <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rPr>
              <a:t>辅导总结</a:t>
            </a:r>
            <a:endParaRPr lang="zh-CN" altLang="en-US" sz="1600" spc="-1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1000" fill="hold"/>
                                        <p:tgtEl>
                                          <p:spTgt spid="3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500"/>
                                        <p:tgtEl>
                                          <p:spTgt spid="27"/>
                                        </p:tgtEl>
                                      </p:cBhvr>
                                    </p:animEffect>
                                  </p:childTnLst>
                                </p:cTn>
                              </p:par>
                            </p:childTnLst>
                          </p:cTn>
                        </p:par>
                        <p:par>
                          <p:cTn id="24" fill="hold">
                            <p:stCondLst>
                              <p:cond delay="2500"/>
                            </p:stCondLst>
                            <p:childTnLst>
                              <p:par>
                                <p:cTn id="25" presetID="53" presetClass="entr" presetSubtype="16"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par>
                          <p:cTn id="30" fill="hold">
                            <p:stCondLst>
                              <p:cond delay="3000"/>
                            </p:stCondLst>
                            <p:childTnLst>
                              <p:par>
                                <p:cTn id="31" presetID="22" presetClass="entr" presetSubtype="1" fill="hold" grpId="0"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up)">
                                      <p:cBhvr>
                                        <p:cTn id="33" dur="500"/>
                                        <p:tgtEl>
                                          <p:spTgt spid="39"/>
                                        </p:tgtEl>
                                      </p:cBhvr>
                                    </p:animEffect>
                                  </p:childTnLst>
                                </p:cTn>
                              </p:par>
                            </p:childTnLst>
                          </p:cTn>
                        </p:par>
                        <p:par>
                          <p:cTn id="34" fill="hold">
                            <p:stCondLst>
                              <p:cond delay="3500"/>
                            </p:stCondLst>
                            <p:childTnLst>
                              <p:par>
                                <p:cTn id="35" presetID="53" presetClass="entr" presetSubtype="16"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par>
                          <p:cTn id="40" fill="hold">
                            <p:stCondLst>
                              <p:cond delay="4000"/>
                            </p:stCondLst>
                            <p:childTnLst>
                              <p:par>
                                <p:cTn id="41" presetID="22" presetClass="entr" presetSubtype="1"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up)">
                                      <p:cBhvr>
                                        <p:cTn id="43" dur="500"/>
                                        <p:tgtEl>
                                          <p:spTgt spid="40"/>
                                        </p:tgtEl>
                                      </p:cBhvr>
                                    </p:animEffect>
                                  </p:childTnLst>
                                </p:cTn>
                              </p:par>
                            </p:childTnLst>
                          </p:cTn>
                        </p:par>
                        <p:par>
                          <p:cTn id="44" fill="hold">
                            <p:stCondLst>
                              <p:cond delay="4500"/>
                            </p:stCondLst>
                            <p:childTnLst>
                              <p:par>
                                <p:cTn id="45" presetID="53" presetClass="entr" presetSubtype="16"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Effect transition="in" filter="fade">
                                      <p:cBhvr>
                                        <p:cTn id="49" dur="500"/>
                                        <p:tgtEl>
                                          <p:spTgt spid="3"/>
                                        </p:tgtEl>
                                      </p:cBhvr>
                                    </p:animEffect>
                                  </p:childTnLst>
                                </p:cTn>
                              </p:par>
                            </p:childTnLst>
                          </p:cTn>
                        </p:par>
                        <p:par>
                          <p:cTn id="50" fill="hold">
                            <p:stCondLst>
                              <p:cond delay="5000"/>
                            </p:stCondLst>
                            <p:childTnLst>
                              <p:par>
                                <p:cTn id="51" presetID="22" presetClass="entr" presetSubtype="1" fill="hold" grpId="0" nodeType="after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up)">
                                      <p:cBhvr>
                                        <p:cTn id="5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7" grpId="0"/>
      <p:bldP spid="31" grpId="0"/>
      <p:bldP spid="39" grpId="0"/>
      <p:bldP spid="40" grpId="0"/>
      <p:bldP spid="41"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331480" y="1805982"/>
            <a:ext cx="9337183" cy="3683358"/>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9"/>
          <p:cNvSpPr>
            <a:spLocks noChangeArrowheads="1"/>
          </p:cNvSpPr>
          <p:nvPr/>
        </p:nvSpPr>
        <p:spPr bwMode="auto">
          <a:xfrm>
            <a:off x="1782592" y="2564904"/>
            <a:ext cx="8461177" cy="2713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1" hangingPunct="1">
              <a:lnSpc>
                <a:spcPts val="2200"/>
              </a:lnSpc>
              <a:spcAft>
                <a:spcPts val="1200"/>
              </a:spcAft>
            </a:pPr>
            <a:r>
              <a:rPr lang="zh-CN" altLang="en-US"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       经过这次</a:t>
            </a:r>
            <a:r>
              <a:rPr lang="en-US" altLang="zh-CN"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6S</a:t>
            </a:r>
            <a:r>
              <a:rPr lang="zh-CN" altLang="en-US"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管理学习，我们已经了解了</a:t>
            </a:r>
            <a:r>
              <a:rPr lang="en-US" altLang="zh-CN"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6S</a:t>
            </a:r>
            <a:r>
              <a:rPr lang="zh-CN" altLang="en-US"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对一个企业的重要性和必要性。</a:t>
            </a:r>
            <a:endParaRPr lang="en-US" altLang="zh-CN"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a:p>
            <a:pPr algn="just" eaLnBrk="1" hangingPunct="1">
              <a:lnSpc>
                <a:spcPts val="2200"/>
              </a:lnSpc>
              <a:spcAft>
                <a:spcPts val="1200"/>
              </a:spcAft>
            </a:pPr>
            <a:r>
              <a:rPr lang="en-US" altLang="zh-CN"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我们要认真的学习和执行当中的每一个细节</a:t>
            </a:r>
            <a:r>
              <a:rPr lang="zh-CN" altLang="en-US"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，把</a:t>
            </a:r>
            <a:r>
              <a:rPr lang="en-US" altLang="zh-CN"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6S</a:t>
            </a:r>
            <a:r>
              <a:rPr lang="zh-CN" altLang="en-US"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制度化</a:t>
            </a:r>
            <a:r>
              <a:rPr lang="zh-CN" altLang="en-US"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、规范化</a:t>
            </a:r>
            <a:r>
              <a:rPr lang="zh-CN" altLang="en-US"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，贯彻执行</a:t>
            </a:r>
            <a:r>
              <a:rPr lang="zh-CN" altLang="en-US"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及维持结果</a:t>
            </a:r>
            <a:r>
              <a:rPr lang="zh-CN" altLang="en-US"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；遵守</a:t>
            </a:r>
            <a:r>
              <a:rPr lang="zh-CN" altLang="en-US"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规则做事，开展</a:t>
            </a:r>
            <a:r>
              <a:rPr lang="en-US" altLang="zh-CN"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6S</a:t>
            </a:r>
            <a:r>
              <a:rPr lang="zh-CN" altLang="en-US"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容易，但长时间的维持</a:t>
            </a:r>
            <a:r>
              <a:rPr lang="zh-CN" altLang="en-US"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必须我们每一个人的共同努力。</a:t>
            </a:r>
            <a:endParaRPr lang="en-US" altLang="zh-CN"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a:p>
            <a:pPr algn="just" eaLnBrk="1" hangingPunct="1">
              <a:lnSpc>
                <a:spcPts val="2200"/>
              </a:lnSpc>
              <a:spcAft>
                <a:spcPts val="1200"/>
              </a:spcAft>
            </a:pPr>
            <a:r>
              <a:rPr lang="en-US" altLang="zh-CN"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通过标准化的</a:t>
            </a:r>
            <a:r>
              <a:rPr lang="en-US" altLang="zh-CN"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6S</a:t>
            </a:r>
            <a:r>
              <a:rPr lang="zh-CN" altLang="en-US"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管理，我们将拥有更整洁、更安全的工作环境；更高的工作效率；更良好的个人素养和作业习惯；提高整个企业的核心竞争力，同时也为我们每一位员工打造一个更有前景的事业平台。</a:t>
            </a:r>
            <a:endParaRPr lang="en-US" altLang="zh-CN"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a:p>
            <a:pPr algn="just" eaLnBrk="1" hangingPunct="1">
              <a:lnSpc>
                <a:spcPts val="2200"/>
              </a:lnSpc>
              <a:spcAft>
                <a:spcPts val="1200"/>
              </a:spcAft>
            </a:pPr>
            <a:r>
              <a:rPr lang="en-US" altLang="zh-CN"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所以，让我们一起共同努力，打造一个完美的</a:t>
            </a:r>
            <a:r>
              <a:rPr lang="en-US" altLang="zh-CN"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6S</a:t>
            </a:r>
            <a:r>
              <a:rPr lang="zh-CN" altLang="en-US"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管理体系，谢谢大家！</a:t>
            </a:r>
            <a:endParaRPr lang="en-US" altLang="zh-CN"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a:p>
            <a:pPr algn="just" eaLnBrk="1" hangingPunct="1">
              <a:lnSpc>
                <a:spcPts val="2200"/>
              </a:lnSpc>
              <a:spcAft>
                <a:spcPts val="1200"/>
              </a:spcAft>
            </a:pPr>
            <a:endParaRPr lang="en-US" altLang="zh-CN"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5" name="组合 14"/>
          <p:cNvGrpSpPr/>
          <p:nvPr/>
        </p:nvGrpSpPr>
        <p:grpSpPr>
          <a:xfrm>
            <a:off x="1638576" y="548680"/>
            <a:ext cx="1756607" cy="1756607"/>
            <a:chOff x="4333987" y="2362200"/>
            <a:chExt cx="2905011" cy="2905012"/>
          </a:xfrm>
          <a:gradFill>
            <a:gsLst>
              <a:gs pos="62000">
                <a:srgbClr val="C69135"/>
              </a:gs>
              <a:gs pos="34200">
                <a:srgbClr val="E6D38F"/>
              </a:gs>
              <a:gs pos="0">
                <a:srgbClr val="FCD860"/>
              </a:gs>
              <a:gs pos="100000">
                <a:srgbClr val="F1DF97"/>
              </a:gs>
            </a:gsLst>
            <a:lin ang="12000000" scaled="0"/>
          </a:gradFill>
          <a:effectLst>
            <a:outerShdw blurRad="177800" dist="88900" dir="2700000" algn="tl" rotWithShape="0">
              <a:prstClr val="black">
                <a:alpha val="30000"/>
              </a:prstClr>
            </a:outerShdw>
          </a:effectLst>
        </p:grpSpPr>
        <p:sp>
          <p:nvSpPr>
            <p:cNvPr id="16" name="任意多边形 15"/>
            <p:cNvSpPr/>
            <p:nvPr/>
          </p:nvSpPr>
          <p:spPr>
            <a:xfrm>
              <a:off x="4333987" y="2362200"/>
              <a:ext cx="2905011" cy="2905012"/>
            </a:xfrm>
            <a:custGeom>
              <a:avLst/>
              <a:gdLst>
                <a:gd name="connsiteX0" fmla="*/ 1452506 w 2905012"/>
                <a:gd name="connsiteY0" fmla="*/ 376181 h 2905012"/>
                <a:gd name="connsiteX1" fmla="*/ 376181 w 2905012"/>
                <a:gd name="connsiteY1" fmla="*/ 1452506 h 2905012"/>
                <a:gd name="connsiteX2" fmla="*/ 1452506 w 2905012"/>
                <a:gd name="connsiteY2" fmla="*/ 2528831 h 2905012"/>
                <a:gd name="connsiteX3" fmla="*/ 2528831 w 2905012"/>
                <a:gd name="connsiteY3" fmla="*/ 1452506 h 2905012"/>
                <a:gd name="connsiteX4" fmla="*/ 1452506 w 2905012"/>
                <a:gd name="connsiteY4" fmla="*/ 376181 h 2905012"/>
                <a:gd name="connsiteX5" fmla="*/ 1452506 w 2905012"/>
                <a:gd name="connsiteY5" fmla="*/ 0 h 2905012"/>
                <a:gd name="connsiteX6" fmla="*/ 1601017 w 2905012"/>
                <a:gd name="connsiteY6" fmla="*/ 7499 h 2905012"/>
                <a:gd name="connsiteX7" fmla="*/ 1643977 w 2905012"/>
                <a:gd name="connsiteY7" fmla="*/ 14056 h 2905012"/>
                <a:gd name="connsiteX8" fmla="*/ 1695533 w 2905012"/>
                <a:gd name="connsiteY8" fmla="*/ 284571 h 2905012"/>
                <a:gd name="connsiteX9" fmla="*/ 1769616 w 2905012"/>
                <a:gd name="connsiteY9" fmla="*/ 301003 h 2905012"/>
                <a:gd name="connsiteX10" fmla="*/ 1825934 w 2905012"/>
                <a:gd name="connsiteY10" fmla="*/ 319615 h 2905012"/>
                <a:gd name="connsiteX11" fmla="*/ 2006748 w 2905012"/>
                <a:gd name="connsiteY11" fmla="*/ 110068 h 2905012"/>
                <a:gd name="connsiteX12" fmla="*/ 2017887 w 2905012"/>
                <a:gd name="connsiteY12" fmla="*/ 114145 h 2905012"/>
                <a:gd name="connsiteX13" fmla="*/ 2264616 w 2905012"/>
                <a:gd name="connsiteY13" fmla="*/ 248065 h 2905012"/>
                <a:gd name="connsiteX14" fmla="*/ 2337523 w 2905012"/>
                <a:gd name="connsiteY14" fmla="*/ 302584 h 2905012"/>
                <a:gd name="connsiteX15" fmla="*/ 2247066 w 2905012"/>
                <a:gd name="connsiteY15" fmla="*/ 562199 h 2905012"/>
                <a:gd name="connsiteX16" fmla="*/ 2280217 w 2905012"/>
                <a:gd name="connsiteY16" fmla="*/ 591137 h 2905012"/>
                <a:gd name="connsiteX17" fmla="*/ 2343125 w 2905012"/>
                <a:gd name="connsiteY17" fmla="*/ 657838 h 2905012"/>
                <a:gd name="connsiteX18" fmla="*/ 2602428 w 2905012"/>
                <a:gd name="connsiteY18" fmla="*/ 567489 h 2905012"/>
                <a:gd name="connsiteX19" fmla="*/ 2656947 w 2905012"/>
                <a:gd name="connsiteY19" fmla="*/ 640396 h 2905012"/>
                <a:gd name="connsiteX20" fmla="*/ 2790867 w 2905012"/>
                <a:gd name="connsiteY20" fmla="*/ 887125 h 2905012"/>
                <a:gd name="connsiteX21" fmla="*/ 2794944 w 2905012"/>
                <a:gd name="connsiteY21" fmla="*/ 898265 h 2905012"/>
                <a:gd name="connsiteX22" fmla="*/ 2586495 w 2905012"/>
                <a:gd name="connsiteY22" fmla="*/ 1078131 h 2905012"/>
                <a:gd name="connsiteX23" fmla="*/ 2616181 w 2905012"/>
                <a:gd name="connsiteY23" fmla="*/ 1182468 h 2905012"/>
                <a:gd name="connsiteX24" fmla="*/ 2621126 w 2905012"/>
                <a:gd name="connsiteY24" fmla="*/ 1209611 h 2905012"/>
                <a:gd name="connsiteX25" fmla="*/ 2890957 w 2905012"/>
                <a:gd name="connsiteY25" fmla="*/ 1261036 h 2905012"/>
                <a:gd name="connsiteX26" fmla="*/ 2897513 w 2905012"/>
                <a:gd name="connsiteY26" fmla="*/ 1303996 h 2905012"/>
                <a:gd name="connsiteX27" fmla="*/ 2905012 w 2905012"/>
                <a:gd name="connsiteY27" fmla="*/ 1452506 h 2905012"/>
                <a:gd name="connsiteX28" fmla="*/ 2897513 w 2905012"/>
                <a:gd name="connsiteY28" fmla="*/ 1601016 h 2905012"/>
                <a:gd name="connsiteX29" fmla="*/ 2890957 w 2905012"/>
                <a:gd name="connsiteY29" fmla="*/ 1643977 h 2905012"/>
                <a:gd name="connsiteX30" fmla="*/ 2620440 w 2905012"/>
                <a:gd name="connsiteY30" fmla="*/ 1695533 h 2905012"/>
                <a:gd name="connsiteX31" fmla="*/ 2604008 w 2905012"/>
                <a:gd name="connsiteY31" fmla="*/ 1769614 h 2905012"/>
                <a:gd name="connsiteX32" fmla="*/ 2585396 w 2905012"/>
                <a:gd name="connsiteY32" fmla="*/ 1825933 h 2905012"/>
                <a:gd name="connsiteX33" fmla="*/ 2794944 w 2905012"/>
                <a:gd name="connsiteY33" fmla="*/ 2006748 h 2905012"/>
                <a:gd name="connsiteX34" fmla="*/ 2790867 w 2905012"/>
                <a:gd name="connsiteY34" fmla="*/ 2017887 h 2905012"/>
                <a:gd name="connsiteX35" fmla="*/ 2656947 w 2905012"/>
                <a:gd name="connsiteY35" fmla="*/ 2264616 h 2905012"/>
                <a:gd name="connsiteX36" fmla="*/ 2602428 w 2905012"/>
                <a:gd name="connsiteY36" fmla="*/ 2337523 h 2905012"/>
                <a:gd name="connsiteX37" fmla="*/ 2342811 w 2905012"/>
                <a:gd name="connsiteY37" fmla="*/ 2247065 h 2905012"/>
                <a:gd name="connsiteX38" fmla="*/ 2313875 w 2905012"/>
                <a:gd name="connsiteY38" fmla="*/ 2280215 h 2905012"/>
                <a:gd name="connsiteX39" fmla="*/ 2247174 w 2905012"/>
                <a:gd name="connsiteY39" fmla="*/ 2343123 h 2905012"/>
                <a:gd name="connsiteX40" fmla="*/ 2337523 w 2905012"/>
                <a:gd name="connsiteY40" fmla="*/ 2602428 h 2905012"/>
                <a:gd name="connsiteX41" fmla="*/ 2264616 w 2905012"/>
                <a:gd name="connsiteY41" fmla="*/ 2656947 h 2905012"/>
                <a:gd name="connsiteX42" fmla="*/ 2017887 w 2905012"/>
                <a:gd name="connsiteY42" fmla="*/ 2790867 h 2905012"/>
                <a:gd name="connsiteX43" fmla="*/ 2006748 w 2905012"/>
                <a:gd name="connsiteY43" fmla="*/ 2794944 h 2905012"/>
                <a:gd name="connsiteX44" fmla="*/ 1826880 w 2905012"/>
                <a:gd name="connsiteY44" fmla="*/ 2586493 h 2905012"/>
                <a:gd name="connsiteX45" fmla="*/ 1722544 w 2905012"/>
                <a:gd name="connsiteY45" fmla="*/ 2616179 h 2905012"/>
                <a:gd name="connsiteX46" fmla="*/ 1695403 w 2905012"/>
                <a:gd name="connsiteY46" fmla="*/ 2621123 h 2905012"/>
                <a:gd name="connsiteX47" fmla="*/ 1643977 w 2905012"/>
                <a:gd name="connsiteY47" fmla="*/ 2890957 h 2905012"/>
                <a:gd name="connsiteX48" fmla="*/ 1601017 w 2905012"/>
                <a:gd name="connsiteY48" fmla="*/ 2897513 h 2905012"/>
                <a:gd name="connsiteX49" fmla="*/ 1452506 w 2905012"/>
                <a:gd name="connsiteY49" fmla="*/ 2905012 h 2905012"/>
                <a:gd name="connsiteX50" fmla="*/ 1303996 w 2905012"/>
                <a:gd name="connsiteY50" fmla="*/ 2897513 h 2905012"/>
                <a:gd name="connsiteX51" fmla="*/ 1261036 w 2905012"/>
                <a:gd name="connsiteY51" fmla="*/ 2890957 h 2905012"/>
                <a:gd name="connsiteX52" fmla="*/ 1209479 w 2905012"/>
                <a:gd name="connsiteY52" fmla="*/ 2620437 h 2905012"/>
                <a:gd name="connsiteX53" fmla="*/ 1135396 w 2905012"/>
                <a:gd name="connsiteY53" fmla="*/ 2604005 h 2905012"/>
                <a:gd name="connsiteX54" fmla="*/ 1079081 w 2905012"/>
                <a:gd name="connsiteY54" fmla="*/ 2585394 h 2905012"/>
                <a:gd name="connsiteX55" fmla="*/ 898265 w 2905012"/>
                <a:gd name="connsiteY55" fmla="*/ 2794944 h 2905012"/>
                <a:gd name="connsiteX56" fmla="*/ 887125 w 2905012"/>
                <a:gd name="connsiteY56" fmla="*/ 2790867 h 2905012"/>
                <a:gd name="connsiteX57" fmla="*/ 640396 w 2905012"/>
                <a:gd name="connsiteY57" fmla="*/ 2656947 h 2905012"/>
                <a:gd name="connsiteX58" fmla="*/ 567489 w 2905012"/>
                <a:gd name="connsiteY58" fmla="*/ 2602428 h 2905012"/>
                <a:gd name="connsiteX59" fmla="*/ 657947 w 2905012"/>
                <a:gd name="connsiteY59" fmla="*/ 2342810 h 2905012"/>
                <a:gd name="connsiteX60" fmla="*/ 624796 w 2905012"/>
                <a:gd name="connsiteY60" fmla="*/ 2313872 h 2905012"/>
                <a:gd name="connsiteX61" fmla="*/ 561890 w 2905012"/>
                <a:gd name="connsiteY61" fmla="*/ 2247174 h 2905012"/>
                <a:gd name="connsiteX62" fmla="*/ 302584 w 2905012"/>
                <a:gd name="connsiteY62" fmla="*/ 2337523 h 2905012"/>
                <a:gd name="connsiteX63" fmla="*/ 248066 w 2905012"/>
                <a:gd name="connsiteY63" fmla="*/ 2264616 h 2905012"/>
                <a:gd name="connsiteX64" fmla="*/ 114145 w 2905012"/>
                <a:gd name="connsiteY64" fmla="*/ 2017887 h 2905012"/>
                <a:gd name="connsiteX65" fmla="*/ 110068 w 2905012"/>
                <a:gd name="connsiteY65" fmla="*/ 2006748 h 2905012"/>
                <a:gd name="connsiteX66" fmla="*/ 318519 w 2905012"/>
                <a:gd name="connsiteY66" fmla="*/ 1826880 h 2905012"/>
                <a:gd name="connsiteX67" fmla="*/ 288831 w 2905012"/>
                <a:gd name="connsiteY67" fmla="*/ 1722541 h 2905012"/>
                <a:gd name="connsiteX68" fmla="*/ 283887 w 2905012"/>
                <a:gd name="connsiteY68" fmla="*/ 1695402 h 2905012"/>
                <a:gd name="connsiteX69" fmla="*/ 14056 w 2905012"/>
                <a:gd name="connsiteY69" fmla="*/ 1643977 h 2905012"/>
                <a:gd name="connsiteX70" fmla="*/ 7499 w 2905012"/>
                <a:gd name="connsiteY70" fmla="*/ 1601016 h 2905012"/>
                <a:gd name="connsiteX71" fmla="*/ 0 w 2905012"/>
                <a:gd name="connsiteY71" fmla="*/ 1452506 h 2905012"/>
                <a:gd name="connsiteX72" fmla="*/ 7499 w 2905012"/>
                <a:gd name="connsiteY72" fmla="*/ 1303996 h 2905012"/>
                <a:gd name="connsiteX73" fmla="*/ 14056 w 2905012"/>
                <a:gd name="connsiteY73" fmla="*/ 1261036 h 2905012"/>
                <a:gd name="connsiteX74" fmla="*/ 284572 w 2905012"/>
                <a:gd name="connsiteY74" fmla="*/ 1209480 h 2905012"/>
                <a:gd name="connsiteX75" fmla="*/ 301005 w 2905012"/>
                <a:gd name="connsiteY75" fmla="*/ 1135394 h 2905012"/>
                <a:gd name="connsiteX76" fmla="*/ 319616 w 2905012"/>
                <a:gd name="connsiteY76" fmla="*/ 1079079 h 2905012"/>
                <a:gd name="connsiteX77" fmla="*/ 110068 w 2905012"/>
                <a:gd name="connsiteY77" fmla="*/ 898264 h 2905012"/>
                <a:gd name="connsiteX78" fmla="*/ 114145 w 2905012"/>
                <a:gd name="connsiteY78" fmla="*/ 887125 h 2905012"/>
                <a:gd name="connsiteX79" fmla="*/ 248066 w 2905012"/>
                <a:gd name="connsiteY79" fmla="*/ 640396 h 2905012"/>
                <a:gd name="connsiteX80" fmla="*/ 302584 w 2905012"/>
                <a:gd name="connsiteY80" fmla="*/ 567489 h 2905012"/>
                <a:gd name="connsiteX81" fmla="*/ 562199 w 2905012"/>
                <a:gd name="connsiteY81" fmla="*/ 657946 h 2905012"/>
                <a:gd name="connsiteX82" fmla="*/ 591138 w 2905012"/>
                <a:gd name="connsiteY82" fmla="*/ 624794 h 2905012"/>
                <a:gd name="connsiteX83" fmla="*/ 657838 w 2905012"/>
                <a:gd name="connsiteY83" fmla="*/ 561888 h 2905012"/>
                <a:gd name="connsiteX84" fmla="*/ 567489 w 2905012"/>
                <a:gd name="connsiteY84" fmla="*/ 302584 h 2905012"/>
                <a:gd name="connsiteX85" fmla="*/ 640396 w 2905012"/>
                <a:gd name="connsiteY85" fmla="*/ 248065 h 2905012"/>
                <a:gd name="connsiteX86" fmla="*/ 887125 w 2905012"/>
                <a:gd name="connsiteY86" fmla="*/ 114145 h 2905012"/>
                <a:gd name="connsiteX87" fmla="*/ 898265 w 2905012"/>
                <a:gd name="connsiteY87" fmla="*/ 110068 h 2905012"/>
                <a:gd name="connsiteX88" fmla="*/ 1078131 w 2905012"/>
                <a:gd name="connsiteY88" fmla="*/ 318516 h 2905012"/>
                <a:gd name="connsiteX89" fmla="*/ 1182469 w 2905012"/>
                <a:gd name="connsiteY89" fmla="*/ 288830 h 2905012"/>
                <a:gd name="connsiteX90" fmla="*/ 1209611 w 2905012"/>
                <a:gd name="connsiteY90" fmla="*/ 283886 h 2905012"/>
                <a:gd name="connsiteX91" fmla="*/ 1261036 w 2905012"/>
                <a:gd name="connsiteY91" fmla="*/ 14056 h 2905012"/>
                <a:gd name="connsiteX92" fmla="*/ 1303996 w 2905012"/>
                <a:gd name="connsiteY92" fmla="*/ 7499 h 2905012"/>
                <a:gd name="connsiteX93" fmla="*/ 1452506 w 2905012"/>
                <a:gd name="connsiteY93" fmla="*/ 0 h 290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905012" h="2905012">
                  <a:moveTo>
                    <a:pt x="1452506" y="376181"/>
                  </a:moveTo>
                  <a:cubicBezTo>
                    <a:pt x="858068" y="376181"/>
                    <a:pt x="376181" y="858068"/>
                    <a:pt x="376181" y="1452506"/>
                  </a:cubicBezTo>
                  <a:cubicBezTo>
                    <a:pt x="376181" y="2046944"/>
                    <a:pt x="858068" y="2528831"/>
                    <a:pt x="1452506" y="2528831"/>
                  </a:cubicBezTo>
                  <a:cubicBezTo>
                    <a:pt x="2046944" y="2528831"/>
                    <a:pt x="2528831" y="2046944"/>
                    <a:pt x="2528831" y="1452506"/>
                  </a:cubicBezTo>
                  <a:cubicBezTo>
                    <a:pt x="2528831" y="858068"/>
                    <a:pt x="2046944" y="376181"/>
                    <a:pt x="1452506" y="376181"/>
                  </a:cubicBezTo>
                  <a:close/>
                  <a:moveTo>
                    <a:pt x="1452506" y="0"/>
                  </a:moveTo>
                  <a:cubicBezTo>
                    <a:pt x="1502644" y="0"/>
                    <a:pt x="1552188" y="2540"/>
                    <a:pt x="1601017" y="7499"/>
                  </a:cubicBezTo>
                  <a:lnTo>
                    <a:pt x="1643977" y="14056"/>
                  </a:lnTo>
                  <a:lnTo>
                    <a:pt x="1695533" y="284571"/>
                  </a:lnTo>
                  <a:lnTo>
                    <a:pt x="1769616" y="301003"/>
                  </a:lnTo>
                  <a:lnTo>
                    <a:pt x="1825934" y="319615"/>
                  </a:lnTo>
                  <a:lnTo>
                    <a:pt x="2006748" y="110068"/>
                  </a:lnTo>
                  <a:lnTo>
                    <a:pt x="2017887" y="114145"/>
                  </a:lnTo>
                  <a:cubicBezTo>
                    <a:pt x="2104775" y="150896"/>
                    <a:pt x="2187342" y="195860"/>
                    <a:pt x="2264616" y="248065"/>
                  </a:cubicBezTo>
                  <a:lnTo>
                    <a:pt x="2337523" y="302584"/>
                  </a:lnTo>
                  <a:lnTo>
                    <a:pt x="2247066" y="562199"/>
                  </a:lnTo>
                  <a:lnTo>
                    <a:pt x="2280217" y="591137"/>
                  </a:lnTo>
                  <a:lnTo>
                    <a:pt x="2343125" y="657838"/>
                  </a:lnTo>
                  <a:lnTo>
                    <a:pt x="2602428" y="567489"/>
                  </a:lnTo>
                  <a:lnTo>
                    <a:pt x="2656947" y="640396"/>
                  </a:lnTo>
                  <a:cubicBezTo>
                    <a:pt x="2709152" y="717670"/>
                    <a:pt x="2754117" y="800238"/>
                    <a:pt x="2790867" y="887125"/>
                  </a:cubicBezTo>
                  <a:lnTo>
                    <a:pt x="2794944" y="898265"/>
                  </a:lnTo>
                  <a:lnTo>
                    <a:pt x="2586495" y="1078131"/>
                  </a:lnTo>
                  <a:lnTo>
                    <a:pt x="2616181" y="1182468"/>
                  </a:lnTo>
                  <a:lnTo>
                    <a:pt x="2621126" y="1209611"/>
                  </a:lnTo>
                  <a:lnTo>
                    <a:pt x="2890957" y="1261036"/>
                  </a:lnTo>
                  <a:lnTo>
                    <a:pt x="2897513" y="1303996"/>
                  </a:lnTo>
                  <a:cubicBezTo>
                    <a:pt x="2902472" y="1352825"/>
                    <a:pt x="2905012" y="1402369"/>
                    <a:pt x="2905012" y="1452506"/>
                  </a:cubicBezTo>
                  <a:cubicBezTo>
                    <a:pt x="2905012" y="1502643"/>
                    <a:pt x="2902472" y="1552187"/>
                    <a:pt x="2897513" y="1601016"/>
                  </a:cubicBezTo>
                  <a:lnTo>
                    <a:pt x="2890957" y="1643977"/>
                  </a:lnTo>
                  <a:lnTo>
                    <a:pt x="2620440" y="1695533"/>
                  </a:lnTo>
                  <a:lnTo>
                    <a:pt x="2604008" y="1769614"/>
                  </a:lnTo>
                  <a:lnTo>
                    <a:pt x="2585396" y="1825933"/>
                  </a:lnTo>
                  <a:lnTo>
                    <a:pt x="2794944" y="2006748"/>
                  </a:lnTo>
                  <a:lnTo>
                    <a:pt x="2790867" y="2017887"/>
                  </a:lnTo>
                  <a:cubicBezTo>
                    <a:pt x="2754117" y="2104775"/>
                    <a:pt x="2709152" y="2187342"/>
                    <a:pt x="2656947" y="2264616"/>
                  </a:cubicBezTo>
                  <a:lnTo>
                    <a:pt x="2602428" y="2337523"/>
                  </a:lnTo>
                  <a:lnTo>
                    <a:pt x="2342811" y="2247065"/>
                  </a:lnTo>
                  <a:lnTo>
                    <a:pt x="2313875" y="2280215"/>
                  </a:lnTo>
                  <a:lnTo>
                    <a:pt x="2247174" y="2343123"/>
                  </a:lnTo>
                  <a:lnTo>
                    <a:pt x="2337523" y="2602428"/>
                  </a:lnTo>
                  <a:lnTo>
                    <a:pt x="2264616" y="2656947"/>
                  </a:lnTo>
                  <a:cubicBezTo>
                    <a:pt x="2187342" y="2709152"/>
                    <a:pt x="2104775" y="2754117"/>
                    <a:pt x="2017887" y="2790867"/>
                  </a:cubicBezTo>
                  <a:lnTo>
                    <a:pt x="2006748" y="2794944"/>
                  </a:lnTo>
                  <a:lnTo>
                    <a:pt x="1826880" y="2586493"/>
                  </a:lnTo>
                  <a:lnTo>
                    <a:pt x="1722544" y="2616179"/>
                  </a:lnTo>
                  <a:lnTo>
                    <a:pt x="1695403" y="2621123"/>
                  </a:lnTo>
                  <a:lnTo>
                    <a:pt x="1643977" y="2890957"/>
                  </a:lnTo>
                  <a:lnTo>
                    <a:pt x="1601017" y="2897513"/>
                  </a:lnTo>
                  <a:cubicBezTo>
                    <a:pt x="1552188" y="2902472"/>
                    <a:pt x="1502644" y="2905012"/>
                    <a:pt x="1452506" y="2905012"/>
                  </a:cubicBezTo>
                  <a:cubicBezTo>
                    <a:pt x="1402369" y="2905012"/>
                    <a:pt x="1352825" y="2902472"/>
                    <a:pt x="1303996" y="2897513"/>
                  </a:cubicBezTo>
                  <a:lnTo>
                    <a:pt x="1261036" y="2890957"/>
                  </a:lnTo>
                  <a:lnTo>
                    <a:pt x="1209479" y="2620437"/>
                  </a:lnTo>
                  <a:lnTo>
                    <a:pt x="1135396" y="2604005"/>
                  </a:lnTo>
                  <a:lnTo>
                    <a:pt x="1079081" y="2585394"/>
                  </a:lnTo>
                  <a:lnTo>
                    <a:pt x="898265" y="2794944"/>
                  </a:lnTo>
                  <a:lnTo>
                    <a:pt x="887125" y="2790867"/>
                  </a:lnTo>
                  <a:cubicBezTo>
                    <a:pt x="800238" y="2754117"/>
                    <a:pt x="717670" y="2709152"/>
                    <a:pt x="640396" y="2656947"/>
                  </a:cubicBezTo>
                  <a:lnTo>
                    <a:pt x="567489" y="2602428"/>
                  </a:lnTo>
                  <a:lnTo>
                    <a:pt x="657947" y="2342810"/>
                  </a:lnTo>
                  <a:lnTo>
                    <a:pt x="624796" y="2313872"/>
                  </a:lnTo>
                  <a:lnTo>
                    <a:pt x="561890" y="2247174"/>
                  </a:lnTo>
                  <a:lnTo>
                    <a:pt x="302584" y="2337523"/>
                  </a:lnTo>
                  <a:lnTo>
                    <a:pt x="248066" y="2264616"/>
                  </a:lnTo>
                  <a:cubicBezTo>
                    <a:pt x="195860" y="2187342"/>
                    <a:pt x="150896" y="2104775"/>
                    <a:pt x="114145" y="2017887"/>
                  </a:cubicBezTo>
                  <a:lnTo>
                    <a:pt x="110068" y="2006748"/>
                  </a:lnTo>
                  <a:lnTo>
                    <a:pt x="318519" y="1826880"/>
                  </a:lnTo>
                  <a:lnTo>
                    <a:pt x="288831" y="1722541"/>
                  </a:lnTo>
                  <a:lnTo>
                    <a:pt x="283887" y="1695402"/>
                  </a:lnTo>
                  <a:lnTo>
                    <a:pt x="14056" y="1643977"/>
                  </a:lnTo>
                  <a:lnTo>
                    <a:pt x="7499" y="1601016"/>
                  </a:lnTo>
                  <a:cubicBezTo>
                    <a:pt x="2541" y="1552187"/>
                    <a:pt x="0" y="1502643"/>
                    <a:pt x="0" y="1452506"/>
                  </a:cubicBezTo>
                  <a:cubicBezTo>
                    <a:pt x="0" y="1402369"/>
                    <a:pt x="2541" y="1352825"/>
                    <a:pt x="7499" y="1303996"/>
                  </a:cubicBezTo>
                  <a:lnTo>
                    <a:pt x="14056" y="1261036"/>
                  </a:lnTo>
                  <a:lnTo>
                    <a:pt x="284572" y="1209480"/>
                  </a:lnTo>
                  <a:lnTo>
                    <a:pt x="301005" y="1135394"/>
                  </a:lnTo>
                  <a:lnTo>
                    <a:pt x="319616" y="1079079"/>
                  </a:lnTo>
                  <a:lnTo>
                    <a:pt x="110068" y="898264"/>
                  </a:lnTo>
                  <a:lnTo>
                    <a:pt x="114145" y="887125"/>
                  </a:lnTo>
                  <a:cubicBezTo>
                    <a:pt x="150896" y="800238"/>
                    <a:pt x="195860" y="717670"/>
                    <a:pt x="248066" y="640396"/>
                  </a:cubicBezTo>
                  <a:lnTo>
                    <a:pt x="302584" y="567489"/>
                  </a:lnTo>
                  <a:lnTo>
                    <a:pt x="562199" y="657946"/>
                  </a:lnTo>
                  <a:lnTo>
                    <a:pt x="591138" y="624794"/>
                  </a:lnTo>
                  <a:lnTo>
                    <a:pt x="657838" y="561888"/>
                  </a:lnTo>
                  <a:lnTo>
                    <a:pt x="567489" y="302584"/>
                  </a:lnTo>
                  <a:lnTo>
                    <a:pt x="640396" y="248065"/>
                  </a:lnTo>
                  <a:cubicBezTo>
                    <a:pt x="717670" y="195860"/>
                    <a:pt x="800238" y="150896"/>
                    <a:pt x="887125" y="114145"/>
                  </a:cubicBezTo>
                  <a:lnTo>
                    <a:pt x="898265" y="110068"/>
                  </a:lnTo>
                  <a:lnTo>
                    <a:pt x="1078131" y="318516"/>
                  </a:lnTo>
                  <a:lnTo>
                    <a:pt x="1182469" y="288830"/>
                  </a:lnTo>
                  <a:lnTo>
                    <a:pt x="1209611" y="283886"/>
                  </a:lnTo>
                  <a:lnTo>
                    <a:pt x="1261036" y="14056"/>
                  </a:lnTo>
                  <a:lnTo>
                    <a:pt x="1303996" y="7499"/>
                  </a:lnTo>
                  <a:cubicBezTo>
                    <a:pt x="1352825" y="2540"/>
                    <a:pt x="1402369" y="0"/>
                    <a:pt x="1452506"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E932F"/>
                </a:solidFill>
              </a:endParaRPr>
            </a:p>
          </p:txBody>
        </p:sp>
        <p:sp>
          <p:nvSpPr>
            <p:cNvPr id="17" name="椭圆 16"/>
            <p:cNvSpPr/>
            <p:nvPr/>
          </p:nvSpPr>
          <p:spPr>
            <a:xfrm>
              <a:off x="4710168" y="2738381"/>
              <a:ext cx="2152649" cy="2152650"/>
            </a:xfrm>
            <a:prstGeom prst="ellipse">
              <a:avLst/>
            </a:prstGeom>
            <a:grpFill/>
            <a:ln w="19050">
              <a:gradFill>
                <a:gsLst>
                  <a:gs pos="100000">
                    <a:schemeClr val="accent1">
                      <a:lumMod val="5000"/>
                      <a:lumOff val="95000"/>
                    </a:schemeClr>
                  </a:gs>
                  <a:gs pos="0">
                    <a:srgbClr val="EEEEEE"/>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E932F"/>
                </a:solidFill>
              </a:endParaRPr>
            </a:p>
          </p:txBody>
        </p:sp>
        <p:sp>
          <p:nvSpPr>
            <p:cNvPr id="18" name="椭圆 17"/>
            <p:cNvSpPr/>
            <p:nvPr/>
          </p:nvSpPr>
          <p:spPr>
            <a:xfrm>
              <a:off x="4710169" y="2738382"/>
              <a:ext cx="2152650" cy="2152648"/>
            </a:xfrm>
            <a:prstGeom prst="ellipse">
              <a:avLst/>
            </a:prstGeom>
            <a:solidFill>
              <a:schemeClr val="bg1">
                <a:lumMod val="9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E932F"/>
                </a:solidFill>
              </a:endParaRPr>
            </a:p>
          </p:txBody>
        </p:sp>
      </p:grpSp>
      <p:sp>
        <p:nvSpPr>
          <p:cNvPr id="20" name="TextBox 7"/>
          <p:cNvSpPr>
            <a:spLocks noChangeArrowheads="1"/>
          </p:cNvSpPr>
          <p:nvPr/>
        </p:nvSpPr>
        <p:spPr bwMode="auto">
          <a:xfrm>
            <a:off x="1773343" y="1199985"/>
            <a:ext cx="1487074"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zh-CN" altLang="en-US" sz="3200" b="1"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结语</a:t>
            </a:r>
            <a:endPar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3" name="组合 22"/>
          <p:cNvGrpSpPr/>
          <p:nvPr/>
        </p:nvGrpSpPr>
        <p:grpSpPr>
          <a:xfrm>
            <a:off x="10994131"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24" name="椭圆 23"/>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6" name="组合 25"/>
          <p:cNvGrpSpPr/>
          <p:nvPr/>
        </p:nvGrpSpPr>
        <p:grpSpPr>
          <a:xfrm>
            <a:off x="10778107"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27" name="椭圆 26"/>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9" name="组合 28"/>
          <p:cNvGrpSpPr/>
          <p:nvPr/>
        </p:nvGrpSpPr>
        <p:grpSpPr>
          <a:xfrm>
            <a:off x="8569132" y="5243790"/>
            <a:ext cx="946294" cy="946294"/>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30" name="椭圆 29"/>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2" name="组合 31"/>
          <p:cNvGrpSpPr/>
          <p:nvPr/>
        </p:nvGrpSpPr>
        <p:grpSpPr>
          <a:xfrm>
            <a:off x="9703472"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33" name="椭圆 3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5" name="组合 34"/>
          <p:cNvGrpSpPr/>
          <p:nvPr/>
        </p:nvGrpSpPr>
        <p:grpSpPr>
          <a:xfrm>
            <a:off x="10386776"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36" name="椭圆 3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8" name="组合 37"/>
          <p:cNvGrpSpPr/>
          <p:nvPr/>
        </p:nvGrpSpPr>
        <p:grpSpPr>
          <a:xfrm>
            <a:off x="10718512"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39" name="椭圆 38"/>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31"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750" fill="hold"/>
                                        <p:tgtEl>
                                          <p:spTgt spid="15"/>
                                        </p:tgtEl>
                                        <p:attrNameLst>
                                          <p:attrName>ppt_w</p:attrName>
                                        </p:attrNameLst>
                                      </p:cBhvr>
                                      <p:tavLst>
                                        <p:tav tm="0">
                                          <p:val>
                                            <p:fltVal val="0"/>
                                          </p:val>
                                        </p:tav>
                                        <p:tav tm="100000">
                                          <p:val>
                                            <p:strVal val="#ppt_w"/>
                                          </p:val>
                                        </p:tav>
                                      </p:tavLst>
                                    </p:anim>
                                    <p:anim calcmode="lin" valueType="num">
                                      <p:cBhvr>
                                        <p:cTn id="12" dur="750" fill="hold"/>
                                        <p:tgtEl>
                                          <p:spTgt spid="15"/>
                                        </p:tgtEl>
                                        <p:attrNameLst>
                                          <p:attrName>ppt_h</p:attrName>
                                        </p:attrNameLst>
                                      </p:cBhvr>
                                      <p:tavLst>
                                        <p:tav tm="0">
                                          <p:val>
                                            <p:fltVal val="0"/>
                                          </p:val>
                                        </p:tav>
                                        <p:tav tm="100000">
                                          <p:val>
                                            <p:strVal val="#ppt_h"/>
                                          </p:val>
                                        </p:tav>
                                      </p:tavLst>
                                    </p:anim>
                                    <p:anim calcmode="lin" valueType="num">
                                      <p:cBhvr>
                                        <p:cTn id="13" dur="750" fill="hold"/>
                                        <p:tgtEl>
                                          <p:spTgt spid="15"/>
                                        </p:tgtEl>
                                        <p:attrNameLst>
                                          <p:attrName>style.rotation</p:attrName>
                                        </p:attrNameLst>
                                      </p:cBhvr>
                                      <p:tavLst>
                                        <p:tav tm="0">
                                          <p:val>
                                            <p:fltVal val="90"/>
                                          </p:val>
                                        </p:tav>
                                        <p:tav tm="100000">
                                          <p:val>
                                            <p:fltVal val="0"/>
                                          </p:val>
                                        </p:tav>
                                      </p:tavLst>
                                    </p:anim>
                                    <p:animEffect transition="in" filter="fade">
                                      <p:cBhvr>
                                        <p:cTn id="14" dur="750"/>
                                        <p:tgtEl>
                                          <p:spTgt spid="15"/>
                                        </p:tgtEl>
                                      </p:cBhvr>
                                    </p:animEffect>
                                  </p:childTnLst>
                                </p:cTn>
                              </p:par>
                            </p:childTnLst>
                          </p:cTn>
                        </p:par>
                        <p:par>
                          <p:cTn id="15" fill="hold">
                            <p:stCondLst>
                              <p:cond delay="3000"/>
                            </p:stCondLst>
                            <p:childTnLst>
                              <p:par>
                                <p:cTn id="16" presetID="53" presetClass="entr" presetSubtype="16"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3500"/>
                            </p:stCondLst>
                            <p:childTnLst>
                              <p:par>
                                <p:cTn id="22" presetID="42"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2" presetClass="entr" presetSubtype="6" fill="hold" nodeType="withEffect">
                                  <p:stCondLst>
                                    <p:cond delay="75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1+#ppt_w/2"/>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6" fill="hold" nodeType="withEffect">
                                  <p:stCondLst>
                                    <p:cond delay="75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1+#ppt_w/2"/>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par>
                                <p:cTn id="35" presetID="2" presetClass="entr" presetSubtype="6" fill="hold" nodeType="withEffect">
                                  <p:stCondLst>
                                    <p:cond delay="75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1+#ppt_w/2"/>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par>
                                <p:cTn id="39" presetID="2" presetClass="entr" presetSubtype="6" fill="hold" nodeType="withEffect">
                                  <p:stCondLst>
                                    <p:cond delay="75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1+#ppt_w/2"/>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par>
                                <p:cTn id="43" presetID="2" presetClass="entr" presetSubtype="6" fill="hold" nodeType="withEffect">
                                  <p:stCondLst>
                                    <p:cond delay="750"/>
                                  </p:stCondLst>
                                  <p:childTnLst>
                                    <p:set>
                                      <p:cBhvr>
                                        <p:cTn id="44" dur="1" fill="hold">
                                          <p:stCondLst>
                                            <p:cond delay="0"/>
                                          </p:stCondLst>
                                        </p:cTn>
                                        <p:tgtEl>
                                          <p:spTgt spid="35"/>
                                        </p:tgtEl>
                                        <p:attrNameLst>
                                          <p:attrName>style.visibility</p:attrName>
                                        </p:attrNameLst>
                                      </p:cBhvr>
                                      <p:to>
                                        <p:strVal val="visible"/>
                                      </p:to>
                                    </p:set>
                                    <p:anim calcmode="lin" valueType="num">
                                      <p:cBhvr additive="base">
                                        <p:cTn id="45" dur="500" fill="hold"/>
                                        <p:tgtEl>
                                          <p:spTgt spid="35"/>
                                        </p:tgtEl>
                                        <p:attrNameLst>
                                          <p:attrName>ppt_x</p:attrName>
                                        </p:attrNameLst>
                                      </p:cBhvr>
                                      <p:tavLst>
                                        <p:tav tm="0">
                                          <p:val>
                                            <p:strVal val="1+#ppt_w/2"/>
                                          </p:val>
                                        </p:tav>
                                        <p:tav tm="100000">
                                          <p:val>
                                            <p:strVal val="#ppt_x"/>
                                          </p:val>
                                        </p:tav>
                                      </p:tavLst>
                                    </p:anim>
                                    <p:anim calcmode="lin" valueType="num">
                                      <p:cBhvr additive="base">
                                        <p:cTn id="46" dur="500" fill="hold"/>
                                        <p:tgtEl>
                                          <p:spTgt spid="35"/>
                                        </p:tgtEl>
                                        <p:attrNameLst>
                                          <p:attrName>ppt_y</p:attrName>
                                        </p:attrNameLst>
                                      </p:cBhvr>
                                      <p:tavLst>
                                        <p:tav tm="0">
                                          <p:val>
                                            <p:strVal val="1+#ppt_h/2"/>
                                          </p:val>
                                        </p:tav>
                                        <p:tav tm="100000">
                                          <p:val>
                                            <p:strVal val="#ppt_y"/>
                                          </p:val>
                                        </p:tav>
                                      </p:tavLst>
                                    </p:anim>
                                  </p:childTnLst>
                                </p:cTn>
                              </p:par>
                              <p:par>
                                <p:cTn id="47" presetID="2" presetClass="entr" presetSubtype="6" fill="hold" nodeType="withEffect">
                                  <p:stCondLst>
                                    <p:cond delay="75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500" fill="hold"/>
                                        <p:tgtEl>
                                          <p:spTgt spid="38"/>
                                        </p:tgtEl>
                                        <p:attrNameLst>
                                          <p:attrName>ppt_x</p:attrName>
                                        </p:attrNameLst>
                                      </p:cBhvr>
                                      <p:tavLst>
                                        <p:tav tm="0">
                                          <p:val>
                                            <p:strVal val="1+#ppt_w/2"/>
                                          </p:val>
                                        </p:tav>
                                        <p:tav tm="100000">
                                          <p:val>
                                            <p:strVal val="#ppt_x"/>
                                          </p:val>
                                        </p:tav>
                                      </p:tavLst>
                                    </p:anim>
                                    <p:anim calcmode="lin" valueType="num">
                                      <p:cBhvr additive="base">
                                        <p:cTn id="5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20"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l="30166" t="22083" r="56876" b="67617"/>
          <a:stretch>
            <a:fillRect/>
          </a:stretch>
        </p:blipFill>
        <p:spPr>
          <a:xfrm>
            <a:off x="8172878" y="2"/>
            <a:ext cx="1884180" cy="941847"/>
          </a:xfrm>
          <a:custGeom>
            <a:avLst/>
            <a:gdLst>
              <a:gd name="connsiteX0" fmla="*/ 0 w 1413135"/>
              <a:gd name="connsiteY0" fmla="*/ 0 h 706385"/>
              <a:gd name="connsiteX1" fmla="*/ 1413135 w 1413135"/>
              <a:gd name="connsiteY1" fmla="*/ 0 h 706385"/>
              <a:gd name="connsiteX2" fmla="*/ 690511 w 1413135"/>
              <a:gd name="connsiteY2" fmla="*/ 706385 h 706385"/>
              <a:gd name="connsiteX3" fmla="*/ 0 w 1413135"/>
              <a:gd name="connsiteY3" fmla="*/ 0 h 706385"/>
            </a:gdLst>
            <a:ahLst/>
            <a:cxnLst>
              <a:cxn ang="0">
                <a:pos x="connsiteX0" y="connsiteY0"/>
              </a:cxn>
              <a:cxn ang="0">
                <a:pos x="connsiteX1" y="connsiteY1"/>
              </a:cxn>
              <a:cxn ang="0">
                <a:pos x="connsiteX2" y="connsiteY2"/>
              </a:cxn>
              <a:cxn ang="0">
                <a:pos x="connsiteX3" y="connsiteY3"/>
              </a:cxn>
            </a:cxnLst>
            <a:rect l="l" t="t" r="r" b="b"/>
            <a:pathLst>
              <a:path w="1413135" h="706385">
                <a:moveTo>
                  <a:pt x="0" y="0"/>
                </a:moveTo>
                <a:lnTo>
                  <a:pt x="1413135" y="0"/>
                </a:lnTo>
                <a:lnTo>
                  <a:pt x="690511" y="706385"/>
                </a:lnTo>
                <a:lnTo>
                  <a:pt x="0" y="0"/>
                </a:lnTo>
                <a:close/>
              </a:path>
            </a:pathLst>
          </a:custGeom>
        </p:spPr>
      </p:pic>
      <p:pic>
        <p:nvPicPr>
          <p:cNvPr id="7" name="图片 6"/>
          <p:cNvPicPr>
            <a:picLocks noChangeAspect="1"/>
          </p:cNvPicPr>
          <p:nvPr/>
        </p:nvPicPr>
        <p:blipFill>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l="40398" t="22083" r="36072" b="33091"/>
          <a:stretch>
            <a:fillRect/>
          </a:stretch>
        </p:blipFill>
        <p:spPr>
          <a:xfrm>
            <a:off x="9660651" y="1"/>
            <a:ext cx="3421345" cy="4098851"/>
          </a:xfrm>
          <a:custGeom>
            <a:avLst/>
            <a:gdLst>
              <a:gd name="connsiteX0" fmla="*/ 468300 w 2566009"/>
              <a:gd name="connsiteY0" fmla="*/ 0 h 3074138"/>
              <a:gd name="connsiteX1" fmla="*/ 2566009 w 2566009"/>
              <a:gd name="connsiteY1" fmla="*/ 0 h 3074138"/>
              <a:gd name="connsiteX2" fmla="*/ 2566009 w 2566009"/>
              <a:gd name="connsiteY2" fmla="*/ 3065886 h 3074138"/>
              <a:gd name="connsiteX3" fmla="*/ 2557567 w 2566009"/>
              <a:gd name="connsiteY3" fmla="*/ 3074138 h 3074138"/>
              <a:gd name="connsiteX4" fmla="*/ 0 w 2566009"/>
              <a:gd name="connsiteY4" fmla="*/ 457776 h 3074138"/>
              <a:gd name="connsiteX5" fmla="*/ 468300 w 2566009"/>
              <a:gd name="connsiteY5" fmla="*/ 0 h 307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6009" h="3074138">
                <a:moveTo>
                  <a:pt x="468300" y="0"/>
                </a:moveTo>
                <a:lnTo>
                  <a:pt x="2566009" y="0"/>
                </a:lnTo>
                <a:lnTo>
                  <a:pt x="2566009" y="3065886"/>
                </a:lnTo>
                <a:lnTo>
                  <a:pt x="2557567" y="3074138"/>
                </a:lnTo>
                <a:lnTo>
                  <a:pt x="0" y="457776"/>
                </a:lnTo>
                <a:lnTo>
                  <a:pt x="468300" y="0"/>
                </a:lnTo>
                <a:close/>
              </a:path>
            </a:pathLst>
          </a:cu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rcRect l="22860" t="23467" r="64545" b="56491"/>
          <a:stretch>
            <a:fillRect/>
          </a:stretch>
        </p:blipFill>
        <p:spPr>
          <a:xfrm>
            <a:off x="7110504" y="126573"/>
            <a:ext cx="1831411" cy="1832569"/>
          </a:xfrm>
          <a:custGeom>
            <a:avLst/>
            <a:gdLst>
              <a:gd name="connsiteX0" fmla="*/ 675477 w 1373558"/>
              <a:gd name="connsiteY0" fmla="*/ 0 h 1374427"/>
              <a:gd name="connsiteX1" fmla="*/ 1373558 w 1373558"/>
              <a:gd name="connsiteY1" fmla="*/ 714129 h 1374427"/>
              <a:gd name="connsiteX2" fmla="*/ 698081 w 1373558"/>
              <a:gd name="connsiteY2" fmla="*/ 1374427 h 1374427"/>
              <a:gd name="connsiteX3" fmla="*/ 0 w 1373558"/>
              <a:gd name="connsiteY3" fmla="*/ 660298 h 1374427"/>
              <a:gd name="connsiteX4" fmla="*/ 675477 w 1373558"/>
              <a:gd name="connsiteY4" fmla="*/ 0 h 1374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558" h="1374427">
                <a:moveTo>
                  <a:pt x="675477" y="0"/>
                </a:moveTo>
                <a:lnTo>
                  <a:pt x="1373558" y="714129"/>
                </a:lnTo>
                <a:lnTo>
                  <a:pt x="698081" y="1374427"/>
                </a:lnTo>
                <a:lnTo>
                  <a:pt x="0" y="660298"/>
                </a:lnTo>
                <a:lnTo>
                  <a:pt x="675477" y="0"/>
                </a:lnTo>
                <a:close/>
              </a:path>
            </a:pathLst>
          </a:custGeom>
        </p:spPr>
      </p:pic>
      <p:pic>
        <p:nvPicPr>
          <p:cNvPr id="11" name="图片 10"/>
          <p:cNvPicPr>
            <a:picLocks noChangeAspect="1"/>
          </p:cNvPicPr>
          <p:nvPr/>
        </p:nvPicPr>
        <p:blipFill>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l="30126" t="30312" r="51245" b="40065"/>
          <a:stretch>
            <a:fillRect/>
          </a:stretch>
        </p:blipFill>
        <p:spPr>
          <a:xfrm>
            <a:off x="8167042" y="752478"/>
            <a:ext cx="2708668" cy="2708668"/>
          </a:xfrm>
          <a:custGeom>
            <a:avLst/>
            <a:gdLst>
              <a:gd name="connsiteX0" fmla="*/ 1027293 w 2031501"/>
              <a:gd name="connsiteY0" fmla="*/ 0 h 2031501"/>
              <a:gd name="connsiteX1" fmla="*/ 2031501 w 2031501"/>
              <a:gd name="connsiteY1" fmla="*/ 1027293 h 2031501"/>
              <a:gd name="connsiteX2" fmla="*/ 1004208 w 2031501"/>
              <a:gd name="connsiteY2" fmla="*/ 2031501 h 2031501"/>
              <a:gd name="connsiteX3" fmla="*/ 0 w 2031501"/>
              <a:gd name="connsiteY3" fmla="*/ 1004208 h 2031501"/>
              <a:gd name="connsiteX4" fmla="*/ 1027293 w 2031501"/>
              <a:gd name="connsiteY4" fmla="*/ 0 h 2031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501" h="2031501">
                <a:moveTo>
                  <a:pt x="1027293" y="0"/>
                </a:moveTo>
                <a:lnTo>
                  <a:pt x="2031501" y="1027293"/>
                </a:lnTo>
                <a:lnTo>
                  <a:pt x="1004208" y="2031501"/>
                </a:lnTo>
                <a:lnTo>
                  <a:pt x="0" y="1004208"/>
                </a:lnTo>
                <a:lnTo>
                  <a:pt x="1027293" y="0"/>
                </a:lnTo>
                <a:close/>
              </a:path>
            </a:pathLst>
          </a:custGeom>
        </p:spPr>
      </p:pic>
      <p:pic>
        <p:nvPicPr>
          <p:cNvPr id="13" name="图片 12"/>
          <p:cNvPicPr>
            <a:picLocks noChangeAspect="1"/>
          </p:cNvPicPr>
          <p:nvPr/>
        </p:nvPicPr>
        <p:blipFill>
          <a:blip r:embed="rId3">
            <a:extLst>
              <a:ext uri="{28A0092B-C50C-407E-A947-70E740481C1C}">
                <a14:useLocalDpi xmlns:a14="http://schemas.microsoft.com/office/drawing/2010/main" val="0"/>
              </a:ext>
            </a:extLst>
          </a:blip>
          <a:srcRect l="19079" t="34136" r="75228" b="56812"/>
          <a:stretch>
            <a:fillRect/>
          </a:stretch>
        </p:blipFill>
        <p:spPr>
          <a:xfrm>
            <a:off x="6560782" y="874559"/>
            <a:ext cx="827703" cy="827703"/>
          </a:xfrm>
          <a:custGeom>
            <a:avLst/>
            <a:gdLst>
              <a:gd name="connsiteX0" fmla="*/ 313915 w 620777"/>
              <a:gd name="connsiteY0" fmla="*/ 0 h 620777"/>
              <a:gd name="connsiteX1" fmla="*/ 620777 w 620777"/>
              <a:gd name="connsiteY1" fmla="*/ 313915 h 620777"/>
              <a:gd name="connsiteX2" fmla="*/ 306861 w 620777"/>
              <a:gd name="connsiteY2" fmla="*/ 620777 h 620777"/>
              <a:gd name="connsiteX3" fmla="*/ 0 w 620777"/>
              <a:gd name="connsiteY3" fmla="*/ 306861 h 620777"/>
              <a:gd name="connsiteX4" fmla="*/ 313915 w 620777"/>
              <a:gd name="connsiteY4" fmla="*/ 0 h 62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77" h="620777">
                <a:moveTo>
                  <a:pt x="313915" y="0"/>
                </a:moveTo>
                <a:lnTo>
                  <a:pt x="620777" y="313915"/>
                </a:lnTo>
                <a:lnTo>
                  <a:pt x="306861" y="620777"/>
                </a:lnTo>
                <a:lnTo>
                  <a:pt x="0" y="306861"/>
                </a:lnTo>
                <a:lnTo>
                  <a:pt x="313915" y="0"/>
                </a:lnTo>
                <a:close/>
              </a:path>
            </a:pathLst>
          </a:custGeom>
        </p:spPr>
      </p:pic>
      <p:sp>
        <p:nvSpPr>
          <p:cNvPr id="14" name="矩形 13"/>
          <p:cNvSpPr/>
          <p:nvPr/>
        </p:nvSpPr>
        <p:spPr>
          <a:xfrm rot="2685974">
            <a:off x="10376571" y="2520100"/>
            <a:ext cx="1219200" cy="1219200"/>
          </a:xfrm>
          <a:prstGeom prst="rect">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矩形 14"/>
          <p:cNvSpPr/>
          <p:nvPr/>
        </p:nvSpPr>
        <p:spPr>
          <a:xfrm rot="2685974">
            <a:off x="8722562" y="3231980"/>
            <a:ext cx="438704" cy="4387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矩形 15"/>
          <p:cNvSpPr/>
          <p:nvPr/>
        </p:nvSpPr>
        <p:spPr>
          <a:xfrm rot="2657183">
            <a:off x="7184718" y="1788738"/>
            <a:ext cx="642029" cy="54215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矩形 16"/>
          <p:cNvSpPr/>
          <p:nvPr/>
        </p:nvSpPr>
        <p:spPr>
          <a:xfrm rot="2685974">
            <a:off x="6048599" y="1112484"/>
            <a:ext cx="340936" cy="34093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矩形 17"/>
          <p:cNvSpPr/>
          <p:nvPr/>
        </p:nvSpPr>
        <p:spPr>
          <a:xfrm rot="2685974">
            <a:off x="6019563" y="510901"/>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矩形 18"/>
          <p:cNvSpPr/>
          <p:nvPr/>
        </p:nvSpPr>
        <p:spPr>
          <a:xfrm rot="2685974">
            <a:off x="12267216" y="3630956"/>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 name="矩形 19"/>
          <p:cNvSpPr/>
          <p:nvPr/>
        </p:nvSpPr>
        <p:spPr>
          <a:xfrm rot="2731766">
            <a:off x="7502217" y="2462356"/>
            <a:ext cx="1057708" cy="107258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1" name="矩形 20"/>
          <p:cNvSpPr/>
          <p:nvPr/>
        </p:nvSpPr>
        <p:spPr>
          <a:xfrm rot="2685974">
            <a:off x="6948683" y="3184033"/>
            <a:ext cx="438704" cy="4387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2" name="矩形 21"/>
          <p:cNvSpPr/>
          <p:nvPr/>
        </p:nvSpPr>
        <p:spPr>
          <a:xfrm rot="2685974">
            <a:off x="6562710" y="3093180"/>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任意多边形 22"/>
          <p:cNvSpPr/>
          <p:nvPr/>
        </p:nvSpPr>
        <p:spPr>
          <a:xfrm rot="2680233">
            <a:off x="6744018" y="4872236"/>
            <a:ext cx="7191213" cy="6332337"/>
          </a:xfrm>
          <a:custGeom>
            <a:avLst/>
            <a:gdLst>
              <a:gd name="connsiteX0" fmla="*/ 0 w 5393410"/>
              <a:gd name="connsiteY0" fmla="*/ 0 h 4749253"/>
              <a:gd name="connsiteX1" fmla="*/ 4406292 w 5393410"/>
              <a:gd name="connsiteY1" fmla="*/ 0 h 4749253"/>
              <a:gd name="connsiteX2" fmla="*/ 5393410 w 5393410"/>
              <a:gd name="connsiteY2" fmla="*/ 998536 h 4749253"/>
              <a:gd name="connsiteX3" fmla="*/ 1599309 w 5393410"/>
              <a:gd name="connsiteY3" fmla="*/ 4749253 h 4749253"/>
              <a:gd name="connsiteX4" fmla="*/ 0 w 5393410"/>
              <a:gd name="connsiteY4" fmla="*/ 4749253 h 4749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410" h="4749253">
                <a:moveTo>
                  <a:pt x="0" y="0"/>
                </a:moveTo>
                <a:lnTo>
                  <a:pt x="4406292" y="0"/>
                </a:lnTo>
                <a:lnTo>
                  <a:pt x="5393410" y="998536"/>
                </a:lnTo>
                <a:lnTo>
                  <a:pt x="1599309" y="4749253"/>
                </a:lnTo>
                <a:lnTo>
                  <a:pt x="0" y="4749253"/>
                </a:lnTo>
                <a:close/>
              </a:path>
            </a:pathLst>
          </a:cu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24" name="直接连接符 23"/>
          <p:cNvCxnSpPr/>
          <p:nvPr/>
        </p:nvCxnSpPr>
        <p:spPr>
          <a:xfrm>
            <a:off x="10003066" y="3597144"/>
            <a:ext cx="4183523" cy="4083096"/>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5931589" y="3637361"/>
            <a:ext cx="4073316" cy="4091244"/>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5049195" y="7739065"/>
            <a:ext cx="4183523" cy="4083096"/>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345059" y="2994337"/>
            <a:ext cx="4416594" cy="938719"/>
          </a:xfrm>
          <a:prstGeom prst="rect">
            <a:avLst/>
          </a:prstGeom>
          <a:noFill/>
        </p:spPr>
        <p:txBody>
          <a:bodyPr wrap="none" rtlCol="0">
            <a:spAutoFit/>
          </a:bodyPr>
          <a:lstStyle/>
          <a:p>
            <a:r>
              <a:rPr lang="zh-CN" altLang="en-US" sz="5500" b="1" dirty="0" smtClean="0">
                <a:solidFill>
                  <a:srgbClr val="C00000"/>
                </a:solidFill>
                <a:latin typeface="微软雅黑" panose="020B0503020204020204" pitchFamily="34" charset="-122"/>
                <a:ea typeface="微软雅黑" panose="020B0503020204020204" pitchFamily="34" charset="-122"/>
              </a:rPr>
              <a:t>本次学习完结</a:t>
            </a:r>
            <a:endParaRPr lang="zh-CN" altLang="en-US" sz="5500" b="1" dirty="0">
              <a:solidFill>
                <a:srgbClr val="C00000"/>
              </a:solidFill>
              <a:latin typeface="微软雅黑" panose="020B0503020204020204" pitchFamily="34" charset="-122"/>
              <a:ea typeface="微软雅黑" panose="020B0503020204020204" pitchFamily="34" charset="-122"/>
            </a:endParaRPr>
          </a:p>
        </p:txBody>
      </p:sp>
      <p:sp>
        <p:nvSpPr>
          <p:cNvPr id="28" name="TextBox 27"/>
          <p:cNvSpPr txBox="1"/>
          <p:nvPr/>
        </p:nvSpPr>
        <p:spPr>
          <a:xfrm>
            <a:off x="739162" y="1764105"/>
            <a:ext cx="5566159" cy="583565"/>
          </a:xfrm>
          <a:prstGeom prst="rect">
            <a:avLst/>
          </a:prstGeom>
          <a:noFill/>
        </p:spPr>
        <p:txBody>
          <a:bodyPr wrap="square" rtlCol="0">
            <a:spAutoFit/>
          </a:bodyPr>
          <a:lstStyle/>
          <a:p>
            <a:pPr algn="ctr"/>
            <a:r>
              <a:rPr lang="en-US" altLang="zh-CN" sz="3200" b="1" dirty="0" smtClean="0">
                <a:solidFill>
                  <a:srgbClr val="1557AE"/>
                </a:solidFill>
                <a:latin typeface="微软雅黑" panose="020B0503020204020204" pitchFamily="34" charset="-122"/>
                <a:ea typeface="微软雅黑" panose="020B0503020204020204" pitchFamily="34" charset="-122"/>
              </a:rPr>
              <a:t>6S</a:t>
            </a:r>
            <a:r>
              <a:rPr lang="zh-CN" altLang="en-US" sz="3200" b="1" dirty="0" smtClean="0">
                <a:solidFill>
                  <a:srgbClr val="1557AE"/>
                </a:solidFill>
                <a:latin typeface="微软雅黑" panose="020B0503020204020204" pitchFamily="34" charset="-122"/>
                <a:ea typeface="微软雅黑" panose="020B0503020204020204" pitchFamily="34" charset="-122"/>
              </a:rPr>
              <a:t>管理学习课程</a:t>
            </a:r>
            <a:endParaRPr lang="zh-CN" altLang="en-US" sz="3200" b="1" dirty="0">
              <a:solidFill>
                <a:srgbClr val="1557AE"/>
              </a:solidFill>
              <a:latin typeface="微软雅黑" panose="020B0503020204020204" pitchFamily="34" charset="-122"/>
              <a:ea typeface="微软雅黑" panose="020B0503020204020204" pitchFamily="34" charset="-122"/>
            </a:endParaRPr>
          </a:p>
        </p:txBody>
      </p:sp>
      <p:sp>
        <p:nvSpPr>
          <p:cNvPr id="34" name="TextBox 26"/>
          <p:cNvSpPr txBox="1"/>
          <p:nvPr/>
        </p:nvSpPr>
        <p:spPr>
          <a:xfrm>
            <a:off x="696987" y="4225538"/>
            <a:ext cx="6029215" cy="1708160"/>
          </a:xfrm>
          <a:prstGeom prst="rect">
            <a:avLst/>
          </a:prstGeom>
          <a:noFill/>
        </p:spPr>
        <p:txBody>
          <a:bodyPr wrap="none" rtlCol="0">
            <a:spAutoFit/>
          </a:bodyPr>
          <a:lstStyle/>
          <a:p>
            <a:r>
              <a:rPr lang="en-US" altLang="zh-CN" sz="10200" b="1" dirty="0">
                <a:solidFill>
                  <a:srgbClr val="1557AE"/>
                </a:solidFill>
                <a:latin typeface="微软雅黑" panose="020B0503020204020204" pitchFamily="34" charset="-122"/>
                <a:ea typeface="微软雅黑" panose="020B0503020204020204" pitchFamily="34" charset="-122"/>
              </a:rPr>
              <a:t>THANKS</a:t>
            </a:r>
            <a:endParaRPr lang="zh-CN" altLang="en-US" sz="10200" b="1" dirty="0">
              <a:solidFill>
                <a:srgbClr val="1557AE"/>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20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30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par>
                                <p:cTn id="29" presetID="31" presetClass="entr" presetSubtype="0" fill="hold" nodeType="withEffect">
                                  <p:stCondLst>
                                    <p:cond delay="40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style.rotation</p:attrName>
                                        </p:attrNameLst>
                                      </p:cBhvr>
                                      <p:tavLst>
                                        <p:tav tm="0">
                                          <p:val>
                                            <p:fltVal val="90"/>
                                          </p:val>
                                        </p:tav>
                                        <p:tav tm="100000">
                                          <p:val>
                                            <p:fltVal val="0"/>
                                          </p:val>
                                        </p:tav>
                                      </p:tavLst>
                                    </p:anim>
                                    <p:animEffect transition="in" filter="fade">
                                      <p:cBhvr>
                                        <p:cTn id="34" dur="1000"/>
                                        <p:tgtEl>
                                          <p:spTgt spid="13"/>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fltVal val="0"/>
                                          </p:val>
                                        </p:tav>
                                        <p:tav tm="100000">
                                          <p:val>
                                            <p:strVal val="#ppt_w"/>
                                          </p:val>
                                        </p:tav>
                                      </p:tavLst>
                                    </p:anim>
                                    <p:anim calcmode="lin" valueType="num">
                                      <p:cBhvr>
                                        <p:cTn id="38" dur="1000" fill="hold"/>
                                        <p:tgtEl>
                                          <p:spTgt spid="14"/>
                                        </p:tgtEl>
                                        <p:attrNameLst>
                                          <p:attrName>ppt_h</p:attrName>
                                        </p:attrNameLst>
                                      </p:cBhvr>
                                      <p:tavLst>
                                        <p:tav tm="0">
                                          <p:val>
                                            <p:fltVal val="0"/>
                                          </p:val>
                                        </p:tav>
                                        <p:tav tm="100000">
                                          <p:val>
                                            <p:strVal val="#ppt_h"/>
                                          </p:val>
                                        </p:tav>
                                      </p:tavLst>
                                    </p:anim>
                                    <p:anim calcmode="lin" valueType="num">
                                      <p:cBhvr>
                                        <p:cTn id="39" dur="1000" fill="hold"/>
                                        <p:tgtEl>
                                          <p:spTgt spid="14"/>
                                        </p:tgtEl>
                                        <p:attrNameLst>
                                          <p:attrName>style.rotation</p:attrName>
                                        </p:attrNameLst>
                                      </p:cBhvr>
                                      <p:tavLst>
                                        <p:tav tm="0">
                                          <p:val>
                                            <p:fltVal val="90"/>
                                          </p:val>
                                        </p:tav>
                                        <p:tav tm="100000">
                                          <p:val>
                                            <p:fltVal val="0"/>
                                          </p:val>
                                        </p:tav>
                                      </p:tavLst>
                                    </p:anim>
                                    <p:animEffect transition="in" filter="fade">
                                      <p:cBhvr>
                                        <p:cTn id="40" dur="1000"/>
                                        <p:tgtEl>
                                          <p:spTgt spid="14"/>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1200" fill="hold"/>
                                        <p:tgtEl>
                                          <p:spTgt spid="15"/>
                                        </p:tgtEl>
                                        <p:attrNameLst>
                                          <p:attrName>ppt_w</p:attrName>
                                        </p:attrNameLst>
                                      </p:cBhvr>
                                      <p:tavLst>
                                        <p:tav tm="0">
                                          <p:val>
                                            <p:fltVal val="0"/>
                                          </p:val>
                                        </p:tav>
                                        <p:tav tm="100000">
                                          <p:val>
                                            <p:strVal val="#ppt_w"/>
                                          </p:val>
                                        </p:tav>
                                      </p:tavLst>
                                    </p:anim>
                                    <p:anim calcmode="lin" valueType="num">
                                      <p:cBhvr>
                                        <p:cTn id="44" dur="1200" fill="hold"/>
                                        <p:tgtEl>
                                          <p:spTgt spid="15"/>
                                        </p:tgtEl>
                                        <p:attrNameLst>
                                          <p:attrName>ppt_h</p:attrName>
                                        </p:attrNameLst>
                                      </p:cBhvr>
                                      <p:tavLst>
                                        <p:tav tm="0">
                                          <p:val>
                                            <p:fltVal val="0"/>
                                          </p:val>
                                        </p:tav>
                                        <p:tav tm="100000">
                                          <p:val>
                                            <p:strVal val="#ppt_h"/>
                                          </p:val>
                                        </p:tav>
                                      </p:tavLst>
                                    </p:anim>
                                    <p:anim calcmode="lin" valueType="num">
                                      <p:cBhvr>
                                        <p:cTn id="45" dur="1200" fill="hold"/>
                                        <p:tgtEl>
                                          <p:spTgt spid="15"/>
                                        </p:tgtEl>
                                        <p:attrNameLst>
                                          <p:attrName>style.rotation</p:attrName>
                                        </p:attrNameLst>
                                      </p:cBhvr>
                                      <p:tavLst>
                                        <p:tav tm="0">
                                          <p:val>
                                            <p:fltVal val="90"/>
                                          </p:val>
                                        </p:tav>
                                        <p:tav tm="100000">
                                          <p:val>
                                            <p:fltVal val="0"/>
                                          </p:val>
                                        </p:tav>
                                      </p:tavLst>
                                    </p:anim>
                                    <p:animEffect transition="in" filter="fade">
                                      <p:cBhvr>
                                        <p:cTn id="46" dur="1200"/>
                                        <p:tgtEl>
                                          <p:spTgt spid="15"/>
                                        </p:tgtEl>
                                      </p:cBhvr>
                                    </p:animEffect>
                                  </p:childTnLst>
                                </p:cTn>
                              </p:par>
                              <p:par>
                                <p:cTn id="47" presetID="31" presetClass="entr" presetSubtype="0" fill="hold" grpId="0" nodeType="withEffect">
                                  <p:stCondLst>
                                    <p:cond delay="300"/>
                                  </p:stCondLst>
                                  <p:childTnLst>
                                    <p:set>
                                      <p:cBhvr>
                                        <p:cTn id="48" dur="1" fill="hold">
                                          <p:stCondLst>
                                            <p:cond delay="0"/>
                                          </p:stCondLst>
                                        </p:cTn>
                                        <p:tgtEl>
                                          <p:spTgt spid="16"/>
                                        </p:tgtEl>
                                        <p:attrNameLst>
                                          <p:attrName>style.visibility</p:attrName>
                                        </p:attrNameLst>
                                      </p:cBhvr>
                                      <p:to>
                                        <p:strVal val="visible"/>
                                      </p:to>
                                    </p:set>
                                    <p:anim calcmode="lin" valueType="num">
                                      <p:cBhvr>
                                        <p:cTn id="49" dur="1000" fill="hold"/>
                                        <p:tgtEl>
                                          <p:spTgt spid="16"/>
                                        </p:tgtEl>
                                        <p:attrNameLst>
                                          <p:attrName>ppt_w</p:attrName>
                                        </p:attrNameLst>
                                      </p:cBhvr>
                                      <p:tavLst>
                                        <p:tav tm="0">
                                          <p:val>
                                            <p:fltVal val="0"/>
                                          </p:val>
                                        </p:tav>
                                        <p:tav tm="100000">
                                          <p:val>
                                            <p:strVal val="#ppt_w"/>
                                          </p:val>
                                        </p:tav>
                                      </p:tavLst>
                                    </p:anim>
                                    <p:anim calcmode="lin" valueType="num">
                                      <p:cBhvr>
                                        <p:cTn id="50" dur="1000" fill="hold"/>
                                        <p:tgtEl>
                                          <p:spTgt spid="16"/>
                                        </p:tgtEl>
                                        <p:attrNameLst>
                                          <p:attrName>ppt_h</p:attrName>
                                        </p:attrNameLst>
                                      </p:cBhvr>
                                      <p:tavLst>
                                        <p:tav tm="0">
                                          <p:val>
                                            <p:fltVal val="0"/>
                                          </p:val>
                                        </p:tav>
                                        <p:tav tm="100000">
                                          <p:val>
                                            <p:strVal val="#ppt_h"/>
                                          </p:val>
                                        </p:tav>
                                      </p:tavLst>
                                    </p:anim>
                                    <p:anim calcmode="lin" valueType="num">
                                      <p:cBhvr>
                                        <p:cTn id="51" dur="1000" fill="hold"/>
                                        <p:tgtEl>
                                          <p:spTgt spid="16"/>
                                        </p:tgtEl>
                                        <p:attrNameLst>
                                          <p:attrName>style.rotation</p:attrName>
                                        </p:attrNameLst>
                                      </p:cBhvr>
                                      <p:tavLst>
                                        <p:tav tm="0">
                                          <p:val>
                                            <p:fltVal val="90"/>
                                          </p:val>
                                        </p:tav>
                                        <p:tav tm="100000">
                                          <p:val>
                                            <p:fltVal val="0"/>
                                          </p:val>
                                        </p:tav>
                                      </p:tavLst>
                                    </p:anim>
                                    <p:animEffect transition="in" filter="fade">
                                      <p:cBhvr>
                                        <p:cTn id="52" dur="1000"/>
                                        <p:tgtEl>
                                          <p:spTgt spid="16"/>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1000" fill="hold"/>
                                        <p:tgtEl>
                                          <p:spTgt spid="17"/>
                                        </p:tgtEl>
                                        <p:attrNameLst>
                                          <p:attrName>ppt_w</p:attrName>
                                        </p:attrNameLst>
                                      </p:cBhvr>
                                      <p:tavLst>
                                        <p:tav tm="0">
                                          <p:val>
                                            <p:fltVal val="0"/>
                                          </p:val>
                                        </p:tav>
                                        <p:tav tm="100000">
                                          <p:val>
                                            <p:strVal val="#ppt_w"/>
                                          </p:val>
                                        </p:tav>
                                      </p:tavLst>
                                    </p:anim>
                                    <p:anim calcmode="lin" valueType="num">
                                      <p:cBhvr>
                                        <p:cTn id="56" dur="1000" fill="hold"/>
                                        <p:tgtEl>
                                          <p:spTgt spid="17"/>
                                        </p:tgtEl>
                                        <p:attrNameLst>
                                          <p:attrName>ppt_h</p:attrName>
                                        </p:attrNameLst>
                                      </p:cBhvr>
                                      <p:tavLst>
                                        <p:tav tm="0">
                                          <p:val>
                                            <p:fltVal val="0"/>
                                          </p:val>
                                        </p:tav>
                                        <p:tav tm="100000">
                                          <p:val>
                                            <p:strVal val="#ppt_h"/>
                                          </p:val>
                                        </p:tav>
                                      </p:tavLst>
                                    </p:anim>
                                    <p:anim calcmode="lin" valueType="num">
                                      <p:cBhvr>
                                        <p:cTn id="57" dur="1000" fill="hold"/>
                                        <p:tgtEl>
                                          <p:spTgt spid="17"/>
                                        </p:tgtEl>
                                        <p:attrNameLst>
                                          <p:attrName>style.rotation</p:attrName>
                                        </p:attrNameLst>
                                      </p:cBhvr>
                                      <p:tavLst>
                                        <p:tav tm="0">
                                          <p:val>
                                            <p:fltVal val="90"/>
                                          </p:val>
                                        </p:tav>
                                        <p:tav tm="100000">
                                          <p:val>
                                            <p:fltVal val="0"/>
                                          </p:val>
                                        </p:tav>
                                      </p:tavLst>
                                    </p:anim>
                                    <p:animEffect transition="in" filter="fade">
                                      <p:cBhvr>
                                        <p:cTn id="58" dur="1000"/>
                                        <p:tgtEl>
                                          <p:spTgt spid="17"/>
                                        </p:tgtEl>
                                      </p:cBhvr>
                                    </p:animEffect>
                                  </p:childTnLst>
                                </p:cTn>
                              </p:par>
                              <p:par>
                                <p:cTn id="59" presetID="31" presetClass="entr" presetSubtype="0" fill="hold" grpId="0" nodeType="withEffect">
                                  <p:stCondLst>
                                    <p:cond delay="700"/>
                                  </p:stCondLst>
                                  <p:childTnLst>
                                    <p:set>
                                      <p:cBhvr>
                                        <p:cTn id="60" dur="1" fill="hold">
                                          <p:stCondLst>
                                            <p:cond delay="0"/>
                                          </p:stCondLst>
                                        </p:cTn>
                                        <p:tgtEl>
                                          <p:spTgt spid="18"/>
                                        </p:tgtEl>
                                        <p:attrNameLst>
                                          <p:attrName>style.visibility</p:attrName>
                                        </p:attrNameLst>
                                      </p:cBhvr>
                                      <p:to>
                                        <p:strVal val="visible"/>
                                      </p:to>
                                    </p:set>
                                    <p:anim calcmode="lin" valueType="num">
                                      <p:cBhvr>
                                        <p:cTn id="61" dur="1000" fill="hold"/>
                                        <p:tgtEl>
                                          <p:spTgt spid="18"/>
                                        </p:tgtEl>
                                        <p:attrNameLst>
                                          <p:attrName>ppt_w</p:attrName>
                                        </p:attrNameLst>
                                      </p:cBhvr>
                                      <p:tavLst>
                                        <p:tav tm="0">
                                          <p:val>
                                            <p:fltVal val="0"/>
                                          </p:val>
                                        </p:tav>
                                        <p:tav tm="100000">
                                          <p:val>
                                            <p:strVal val="#ppt_w"/>
                                          </p:val>
                                        </p:tav>
                                      </p:tavLst>
                                    </p:anim>
                                    <p:anim calcmode="lin" valueType="num">
                                      <p:cBhvr>
                                        <p:cTn id="62" dur="1000" fill="hold"/>
                                        <p:tgtEl>
                                          <p:spTgt spid="18"/>
                                        </p:tgtEl>
                                        <p:attrNameLst>
                                          <p:attrName>ppt_h</p:attrName>
                                        </p:attrNameLst>
                                      </p:cBhvr>
                                      <p:tavLst>
                                        <p:tav tm="0">
                                          <p:val>
                                            <p:fltVal val="0"/>
                                          </p:val>
                                        </p:tav>
                                        <p:tav tm="100000">
                                          <p:val>
                                            <p:strVal val="#ppt_h"/>
                                          </p:val>
                                        </p:tav>
                                      </p:tavLst>
                                    </p:anim>
                                    <p:anim calcmode="lin" valueType="num">
                                      <p:cBhvr>
                                        <p:cTn id="63" dur="1000" fill="hold"/>
                                        <p:tgtEl>
                                          <p:spTgt spid="18"/>
                                        </p:tgtEl>
                                        <p:attrNameLst>
                                          <p:attrName>style.rotation</p:attrName>
                                        </p:attrNameLst>
                                      </p:cBhvr>
                                      <p:tavLst>
                                        <p:tav tm="0">
                                          <p:val>
                                            <p:fltVal val="90"/>
                                          </p:val>
                                        </p:tav>
                                        <p:tav tm="100000">
                                          <p:val>
                                            <p:fltVal val="0"/>
                                          </p:val>
                                        </p:tav>
                                      </p:tavLst>
                                    </p:anim>
                                    <p:animEffect transition="in" filter="fade">
                                      <p:cBhvr>
                                        <p:cTn id="64" dur="1000"/>
                                        <p:tgtEl>
                                          <p:spTgt spid="18"/>
                                        </p:tgtEl>
                                      </p:cBhvr>
                                    </p:animEffect>
                                  </p:childTnLst>
                                </p:cTn>
                              </p:par>
                              <p:par>
                                <p:cTn id="65" presetID="31" presetClass="entr" presetSubtype="0" fill="hold" grpId="0" nodeType="withEffect">
                                  <p:stCondLst>
                                    <p:cond delay="200"/>
                                  </p:stCondLst>
                                  <p:childTnLst>
                                    <p:set>
                                      <p:cBhvr>
                                        <p:cTn id="66" dur="1" fill="hold">
                                          <p:stCondLst>
                                            <p:cond delay="0"/>
                                          </p:stCondLst>
                                        </p:cTn>
                                        <p:tgtEl>
                                          <p:spTgt spid="19"/>
                                        </p:tgtEl>
                                        <p:attrNameLst>
                                          <p:attrName>style.visibility</p:attrName>
                                        </p:attrNameLst>
                                      </p:cBhvr>
                                      <p:to>
                                        <p:strVal val="visible"/>
                                      </p:to>
                                    </p:set>
                                    <p:anim calcmode="lin" valueType="num">
                                      <p:cBhvr>
                                        <p:cTn id="67" dur="1000" fill="hold"/>
                                        <p:tgtEl>
                                          <p:spTgt spid="19"/>
                                        </p:tgtEl>
                                        <p:attrNameLst>
                                          <p:attrName>ppt_w</p:attrName>
                                        </p:attrNameLst>
                                      </p:cBhvr>
                                      <p:tavLst>
                                        <p:tav tm="0">
                                          <p:val>
                                            <p:fltVal val="0"/>
                                          </p:val>
                                        </p:tav>
                                        <p:tav tm="100000">
                                          <p:val>
                                            <p:strVal val="#ppt_w"/>
                                          </p:val>
                                        </p:tav>
                                      </p:tavLst>
                                    </p:anim>
                                    <p:anim calcmode="lin" valueType="num">
                                      <p:cBhvr>
                                        <p:cTn id="68" dur="1000" fill="hold"/>
                                        <p:tgtEl>
                                          <p:spTgt spid="19"/>
                                        </p:tgtEl>
                                        <p:attrNameLst>
                                          <p:attrName>ppt_h</p:attrName>
                                        </p:attrNameLst>
                                      </p:cBhvr>
                                      <p:tavLst>
                                        <p:tav tm="0">
                                          <p:val>
                                            <p:fltVal val="0"/>
                                          </p:val>
                                        </p:tav>
                                        <p:tav tm="100000">
                                          <p:val>
                                            <p:strVal val="#ppt_h"/>
                                          </p:val>
                                        </p:tav>
                                      </p:tavLst>
                                    </p:anim>
                                    <p:anim calcmode="lin" valueType="num">
                                      <p:cBhvr>
                                        <p:cTn id="69" dur="1000" fill="hold"/>
                                        <p:tgtEl>
                                          <p:spTgt spid="19"/>
                                        </p:tgtEl>
                                        <p:attrNameLst>
                                          <p:attrName>style.rotation</p:attrName>
                                        </p:attrNameLst>
                                      </p:cBhvr>
                                      <p:tavLst>
                                        <p:tav tm="0">
                                          <p:val>
                                            <p:fltVal val="90"/>
                                          </p:val>
                                        </p:tav>
                                        <p:tav tm="100000">
                                          <p:val>
                                            <p:fltVal val="0"/>
                                          </p:val>
                                        </p:tav>
                                      </p:tavLst>
                                    </p:anim>
                                    <p:animEffect transition="in" filter="fade">
                                      <p:cBhvr>
                                        <p:cTn id="70" dur="1000"/>
                                        <p:tgtEl>
                                          <p:spTgt spid="19"/>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p:cTn id="73" dur="1000" fill="hold"/>
                                        <p:tgtEl>
                                          <p:spTgt spid="20"/>
                                        </p:tgtEl>
                                        <p:attrNameLst>
                                          <p:attrName>ppt_w</p:attrName>
                                        </p:attrNameLst>
                                      </p:cBhvr>
                                      <p:tavLst>
                                        <p:tav tm="0">
                                          <p:val>
                                            <p:fltVal val="0"/>
                                          </p:val>
                                        </p:tav>
                                        <p:tav tm="100000">
                                          <p:val>
                                            <p:strVal val="#ppt_w"/>
                                          </p:val>
                                        </p:tav>
                                      </p:tavLst>
                                    </p:anim>
                                    <p:anim calcmode="lin" valueType="num">
                                      <p:cBhvr>
                                        <p:cTn id="74" dur="1000" fill="hold"/>
                                        <p:tgtEl>
                                          <p:spTgt spid="20"/>
                                        </p:tgtEl>
                                        <p:attrNameLst>
                                          <p:attrName>ppt_h</p:attrName>
                                        </p:attrNameLst>
                                      </p:cBhvr>
                                      <p:tavLst>
                                        <p:tav tm="0">
                                          <p:val>
                                            <p:fltVal val="0"/>
                                          </p:val>
                                        </p:tav>
                                        <p:tav tm="100000">
                                          <p:val>
                                            <p:strVal val="#ppt_h"/>
                                          </p:val>
                                        </p:tav>
                                      </p:tavLst>
                                    </p:anim>
                                    <p:anim calcmode="lin" valueType="num">
                                      <p:cBhvr>
                                        <p:cTn id="75" dur="1000" fill="hold"/>
                                        <p:tgtEl>
                                          <p:spTgt spid="20"/>
                                        </p:tgtEl>
                                        <p:attrNameLst>
                                          <p:attrName>style.rotation</p:attrName>
                                        </p:attrNameLst>
                                      </p:cBhvr>
                                      <p:tavLst>
                                        <p:tav tm="0">
                                          <p:val>
                                            <p:fltVal val="90"/>
                                          </p:val>
                                        </p:tav>
                                        <p:tav tm="100000">
                                          <p:val>
                                            <p:fltVal val="0"/>
                                          </p:val>
                                        </p:tav>
                                      </p:tavLst>
                                    </p:anim>
                                    <p:animEffect transition="in" filter="fade">
                                      <p:cBhvr>
                                        <p:cTn id="76" dur="1000"/>
                                        <p:tgtEl>
                                          <p:spTgt spid="20"/>
                                        </p:tgtEl>
                                      </p:cBhvr>
                                    </p:animEffect>
                                  </p:childTnLst>
                                </p:cTn>
                              </p:par>
                              <p:par>
                                <p:cTn id="77" presetID="31" presetClass="entr" presetSubtype="0" fill="hold" grpId="0" nodeType="withEffect">
                                  <p:stCondLst>
                                    <p:cond delay="300"/>
                                  </p:stCondLst>
                                  <p:childTnLst>
                                    <p:set>
                                      <p:cBhvr>
                                        <p:cTn id="78" dur="1" fill="hold">
                                          <p:stCondLst>
                                            <p:cond delay="0"/>
                                          </p:stCondLst>
                                        </p:cTn>
                                        <p:tgtEl>
                                          <p:spTgt spid="21"/>
                                        </p:tgtEl>
                                        <p:attrNameLst>
                                          <p:attrName>style.visibility</p:attrName>
                                        </p:attrNameLst>
                                      </p:cBhvr>
                                      <p:to>
                                        <p:strVal val="visible"/>
                                      </p:to>
                                    </p:set>
                                    <p:anim calcmode="lin" valueType="num">
                                      <p:cBhvr>
                                        <p:cTn id="79" dur="1000" fill="hold"/>
                                        <p:tgtEl>
                                          <p:spTgt spid="21"/>
                                        </p:tgtEl>
                                        <p:attrNameLst>
                                          <p:attrName>ppt_w</p:attrName>
                                        </p:attrNameLst>
                                      </p:cBhvr>
                                      <p:tavLst>
                                        <p:tav tm="0">
                                          <p:val>
                                            <p:fltVal val="0"/>
                                          </p:val>
                                        </p:tav>
                                        <p:tav tm="100000">
                                          <p:val>
                                            <p:strVal val="#ppt_w"/>
                                          </p:val>
                                        </p:tav>
                                      </p:tavLst>
                                    </p:anim>
                                    <p:anim calcmode="lin" valueType="num">
                                      <p:cBhvr>
                                        <p:cTn id="80" dur="1000" fill="hold"/>
                                        <p:tgtEl>
                                          <p:spTgt spid="21"/>
                                        </p:tgtEl>
                                        <p:attrNameLst>
                                          <p:attrName>ppt_h</p:attrName>
                                        </p:attrNameLst>
                                      </p:cBhvr>
                                      <p:tavLst>
                                        <p:tav tm="0">
                                          <p:val>
                                            <p:fltVal val="0"/>
                                          </p:val>
                                        </p:tav>
                                        <p:tav tm="100000">
                                          <p:val>
                                            <p:strVal val="#ppt_h"/>
                                          </p:val>
                                        </p:tav>
                                      </p:tavLst>
                                    </p:anim>
                                    <p:anim calcmode="lin" valueType="num">
                                      <p:cBhvr>
                                        <p:cTn id="81" dur="1000" fill="hold"/>
                                        <p:tgtEl>
                                          <p:spTgt spid="21"/>
                                        </p:tgtEl>
                                        <p:attrNameLst>
                                          <p:attrName>style.rotation</p:attrName>
                                        </p:attrNameLst>
                                      </p:cBhvr>
                                      <p:tavLst>
                                        <p:tav tm="0">
                                          <p:val>
                                            <p:fltVal val="90"/>
                                          </p:val>
                                        </p:tav>
                                        <p:tav tm="100000">
                                          <p:val>
                                            <p:fltVal val="0"/>
                                          </p:val>
                                        </p:tav>
                                      </p:tavLst>
                                    </p:anim>
                                    <p:animEffect transition="in" filter="fade">
                                      <p:cBhvr>
                                        <p:cTn id="82" dur="1000"/>
                                        <p:tgtEl>
                                          <p:spTgt spid="21"/>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p:cTn id="85" dur="1000" fill="hold"/>
                                        <p:tgtEl>
                                          <p:spTgt spid="22"/>
                                        </p:tgtEl>
                                        <p:attrNameLst>
                                          <p:attrName>ppt_w</p:attrName>
                                        </p:attrNameLst>
                                      </p:cBhvr>
                                      <p:tavLst>
                                        <p:tav tm="0">
                                          <p:val>
                                            <p:fltVal val="0"/>
                                          </p:val>
                                        </p:tav>
                                        <p:tav tm="100000">
                                          <p:val>
                                            <p:strVal val="#ppt_w"/>
                                          </p:val>
                                        </p:tav>
                                      </p:tavLst>
                                    </p:anim>
                                    <p:anim calcmode="lin" valueType="num">
                                      <p:cBhvr>
                                        <p:cTn id="86" dur="1000" fill="hold"/>
                                        <p:tgtEl>
                                          <p:spTgt spid="22"/>
                                        </p:tgtEl>
                                        <p:attrNameLst>
                                          <p:attrName>ppt_h</p:attrName>
                                        </p:attrNameLst>
                                      </p:cBhvr>
                                      <p:tavLst>
                                        <p:tav tm="0">
                                          <p:val>
                                            <p:fltVal val="0"/>
                                          </p:val>
                                        </p:tav>
                                        <p:tav tm="100000">
                                          <p:val>
                                            <p:strVal val="#ppt_h"/>
                                          </p:val>
                                        </p:tav>
                                      </p:tavLst>
                                    </p:anim>
                                    <p:anim calcmode="lin" valueType="num">
                                      <p:cBhvr>
                                        <p:cTn id="87" dur="1000" fill="hold"/>
                                        <p:tgtEl>
                                          <p:spTgt spid="22"/>
                                        </p:tgtEl>
                                        <p:attrNameLst>
                                          <p:attrName>style.rotation</p:attrName>
                                        </p:attrNameLst>
                                      </p:cBhvr>
                                      <p:tavLst>
                                        <p:tav tm="0">
                                          <p:val>
                                            <p:fltVal val="90"/>
                                          </p:val>
                                        </p:tav>
                                        <p:tav tm="100000">
                                          <p:val>
                                            <p:fltVal val="0"/>
                                          </p:val>
                                        </p:tav>
                                      </p:tavLst>
                                    </p:anim>
                                    <p:animEffect transition="in" filter="fade">
                                      <p:cBhvr>
                                        <p:cTn id="88" dur="1000"/>
                                        <p:tgtEl>
                                          <p:spTgt spid="22"/>
                                        </p:tgtEl>
                                      </p:cBhvr>
                                    </p:animEffect>
                                  </p:childTnLst>
                                </p:cTn>
                              </p:par>
                            </p:childTnLst>
                          </p:cTn>
                        </p:par>
                        <p:par>
                          <p:cTn id="89" fill="hold">
                            <p:stCondLst>
                              <p:cond delay="1000"/>
                            </p:stCondLst>
                            <p:childTnLst>
                              <p:par>
                                <p:cTn id="90" presetID="42" presetClass="entr" presetSubtype="0" fill="hold" grpId="0" nodeType="after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fade">
                                      <p:cBhvr>
                                        <p:cTn id="92" dur="1000"/>
                                        <p:tgtEl>
                                          <p:spTgt spid="23"/>
                                        </p:tgtEl>
                                      </p:cBhvr>
                                    </p:animEffect>
                                    <p:anim calcmode="lin" valueType="num">
                                      <p:cBhvr>
                                        <p:cTn id="93" dur="1000" fill="hold"/>
                                        <p:tgtEl>
                                          <p:spTgt spid="23"/>
                                        </p:tgtEl>
                                        <p:attrNameLst>
                                          <p:attrName>ppt_x</p:attrName>
                                        </p:attrNameLst>
                                      </p:cBhvr>
                                      <p:tavLst>
                                        <p:tav tm="0">
                                          <p:val>
                                            <p:strVal val="#ppt_x"/>
                                          </p:val>
                                        </p:tav>
                                        <p:tav tm="100000">
                                          <p:val>
                                            <p:strVal val="#ppt_x"/>
                                          </p:val>
                                        </p:tav>
                                      </p:tavLst>
                                    </p:anim>
                                    <p:anim calcmode="lin" valueType="num">
                                      <p:cBhvr>
                                        <p:cTn id="94" dur="1000" fill="hold"/>
                                        <p:tgtEl>
                                          <p:spTgt spid="23"/>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1000" fill="hold"/>
                                        <p:tgtEl>
                                          <p:spTgt spid="25"/>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1000"/>
                                        <p:tgtEl>
                                          <p:spTgt spid="24"/>
                                        </p:tgtEl>
                                      </p:cBhvr>
                                    </p:animEffect>
                                    <p:anim calcmode="lin" valueType="num">
                                      <p:cBhvr>
                                        <p:cTn id="103" dur="1000" fill="hold"/>
                                        <p:tgtEl>
                                          <p:spTgt spid="24"/>
                                        </p:tgtEl>
                                        <p:attrNameLst>
                                          <p:attrName>ppt_x</p:attrName>
                                        </p:attrNameLst>
                                      </p:cBhvr>
                                      <p:tavLst>
                                        <p:tav tm="0">
                                          <p:val>
                                            <p:strVal val="#ppt_x"/>
                                          </p:val>
                                        </p:tav>
                                        <p:tav tm="100000">
                                          <p:val>
                                            <p:strVal val="#ppt_x"/>
                                          </p:val>
                                        </p:tav>
                                      </p:tavLst>
                                    </p:anim>
                                    <p:anim calcmode="lin" valueType="num">
                                      <p:cBhvr>
                                        <p:cTn id="104" dur="1000" fill="hold"/>
                                        <p:tgtEl>
                                          <p:spTgt spid="24"/>
                                        </p:tgtEl>
                                        <p:attrNameLst>
                                          <p:attrName>ppt_y</p:attrName>
                                        </p:attrNameLst>
                                      </p:cBhvr>
                                      <p:tavLst>
                                        <p:tav tm="0">
                                          <p:val>
                                            <p:strVal val="#ppt_y+.1"/>
                                          </p:val>
                                        </p:tav>
                                        <p:tav tm="100000">
                                          <p:val>
                                            <p:strVal val="#ppt_y"/>
                                          </p:val>
                                        </p:tav>
                                      </p:tavLst>
                                    </p:anim>
                                  </p:childTnLst>
                                </p:cTn>
                              </p:par>
                            </p:childTnLst>
                          </p:cTn>
                        </p:par>
                        <p:par>
                          <p:cTn id="105" fill="hold">
                            <p:stCondLst>
                              <p:cond delay="2000"/>
                            </p:stCondLst>
                            <p:childTnLst>
                              <p:par>
                                <p:cTn id="106" presetID="41" presetClass="entr" presetSubtype="0" fill="hold" grpId="0" nodeType="afterEffect">
                                  <p:stCondLst>
                                    <p:cond delay="0"/>
                                  </p:stCondLst>
                                  <p:iterate type="lt">
                                    <p:tmPct val="10000"/>
                                  </p:iterate>
                                  <p:childTnLst>
                                    <p:set>
                                      <p:cBhvr>
                                        <p:cTn id="107" dur="1" fill="hold">
                                          <p:stCondLst>
                                            <p:cond delay="0"/>
                                          </p:stCondLst>
                                        </p:cTn>
                                        <p:tgtEl>
                                          <p:spTgt spid="28"/>
                                        </p:tgtEl>
                                        <p:attrNameLst>
                                          <p:attrName>style.visibility</p:attrName>
                                        </p:attrNameLst>
                                      </p:cBhvr>
                                      <p:to>
                                        <p:strVal val="visible"/>
                                      </p:to>
                                    </p:set>
                                    <p:anim calcmode="lin" valueType="num">
                                      <p:cBhvr>
                                        <p:cTn id="108"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109" dur="500" fill="hold"/>
                                        <p:tgtEl>
                                          <p:spTgt spid="28"/>
                                        </p:tgtEl>
                                        <p:attrNameLst>
                                          <p:attrName>ppt_y</p:attrName>
                                        </p:attrNameLst>
                                      </p:cBhvr>
                                      <p:tavLst>
                                        <p:tav tm="0">
                                          <p:val>
                                            <p:strVal val="#ppt_y"/>
                                          </p:val>
                                        </p:tav>
                                        <p:tav tm="100000">
                                          <p:val>
                                            <p:strVal val="#ppt_y"/>
                                          </p:val>
                                        </p:tav>
                                      </p:tavLst>
                                    </p:anim>
                                    <p:anim calcmode="lin" valueType="num">
                                      <p:cBhvr>
                                        <p:cTn id="110"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11"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112" dur="500" tmFilter="0,0; .5, 1; 1, 1"/>
                                        <p:tgtEl>
                                          <p:spTgt spid="28"/>
                                        </p:tgtEl>
                                      </p:cBhvr>
                                    </p:animEffect>
                                  </p:childTnLst>
                                </p:cTn>
                              </p:par>
                            </p:childTnLst>
                          </p:cTn>
                        </p:par>
                        <p:par>
                          <p:cTn id="113" fill="hold">
                            <p:stCondLst>
                              <p:cond delay="3550"/>
                            </p:stCondLst>
                            <p:childTnLst>
                              <p:par>
                                <p:cTn id="114" presetID="2" presetClass="entr" presetSubtype="4" fill="hold" grpId="0" nodeType="afterEffect">
                                  <p:stCondLst>
                                    <p:cond delay="0"/>
                                  </p:stCondLst>
                                  <p:childTnLst>
                                    <p:set>
                                      <p:cBhvr>
                                        <p:cTn id="115" dur="1" fill="hold">
                                          <p:stCondLst>
                                            <p:cond delay="0"/>
                                          </p:stCondLst>
                                        </p:cTn>
                                        <p:tgtEl>
                                          <p:spTgt spid="27"/>
                                        </p:tgtEl>
                                        <p:attrNameLst>
                                          <p:attrName>style.visibility</p:attrName>
                                        </p:attrNameLst>
                                      </p:cBhvr>
                                      <p:to>
                                        <p:strVal val="visible"/>
                                      </p:to>
                                    </p:set>
                                    <p:anim calcmode="lin" valueType="num">
                                      <p:cBhvr additive="base">
                                        <p:cTn id="116" dur="500" fill="hold"/>
                                        <p:tgtEl>
                                          <p:spTgt spid="27"/>
                                        </p:tgtEl>
                                        <p:attrNameLst>
                                          <p:attrName>ppt_x</p:attrName>
                                        </p:attrNameLst>
                                      </p:cBhvr>
                                      <p:tavLst>
                                        <p:tav tm="0">
                                          <p:val>
                                            <p:strVal val="#ppt_x"/>
                                          </p:val>
                                        </p:tav>
                                        <p:tav tm="100000">
                                          <p:val>
                                            <p:strVal val="#ppt_x"/>
                                          </p:val>
                                        </p:tav>
                                      </p:tavLst>
                                    </p:anim>
                                    <p:anim calcmode="lin" valueType="num">
                                      <p:cBhvr additive="base">
                                        <p:cTn id="117" dur="500" fill="hold"/>
                                        <p:tgtEl>
                                          <p:spTgt spid="27"/>
                                        </p:tgtEl>
                                        <p:attrNameLst>
                                          <p:attrName>ppt_y</p:attrName>
                                        </p:attrNameLst>
                                      </p:cBhvr>
                                      <p:tavLst>
                                        <p:tav tm="0">
                                          <p:val>
                                            <p:strVal val="1+#ppt_h/2"/>
                                          </p:val>
                                        </p:tav>
                                        <p:tav tm="100000">
                                          <p:val>
                                            <p:strVal val="#ppt_y"/>
                                          </p:val>
                                        </p:tav>
                                      </p:tavLst>
                                    </p:anim>
                                  </p:childTnLst>
                                </p:cTn>
                              </p:par>
                            </p:childTnLst>
                          </p:cTn>
                        </p:par>
                        <p:par>
                          <p:cTn id="118" fill="hold">
                            <p:stCondLst>
                              <p:cond delay="4050"/>
                            </p:stCondLst>
                            <p:childTnLst>
                              <p:par>
                                <p:cTn id="119" presetID="2" presetClass="entr" presetSubtype="4" fill="hold" grpId="0" nodeType="afterEffect">
                                  <p:stCondLst>
                                    <p:cond delay="0"/>
                                  </p:stCondLst>
                                  <p:childTnLst>
                                    <p:set>
                                      <p:cBhvr>
                                        <p:cTn id="120" dur="1" fill="hold">
                                          <p:stCondLst>
                                            <p:cond delay="0"/>
                                          </p:stCondLst>
                                        </p:cTn>
                                        <p:tgtEl>
                                          <p:spTgt spid="34"/>
                                        </p:tgtEl>
                                        <p:attrNameLst>
                                          <p:attrName>style.visibility</p:attrName>
                                        </p:attrNameLst>
                                      </p:cBhvr>
                                      <p:to>
                                        <p:strVal val="visible"/>
                                      </p:to>
                                    </p:set>
                                    <p:anim calcmode="lin" valueType="num">
                                      <p:cBhvr additive="base">
                                        <p:cTn id="121" dur="500" fill="hold"/>
                                        <p:tgtEl>
                                          <p:spTgt spid="34"/>
                                        </p:tgtEl>
                                        <p:attrNameLst>
                                          <p:attrName>ppt_x</p:attrName>
                                        </p:attrNameLst>
                                      </p:cBhvr>
                                      <p:tavLst>
                                        <p:tav tm="0">
                                          <p:val>
                                            <p:strVal val="#ppt_x"/>
                                          </p:val>
                                        </p:tav>
                                        <p:tav tm="100000">
                                          <p:val>
                                            <p:strVal val="#ppt_x"/>
                                          </p:val>
                                        </p:tav>
                                      </p:tavLst>
                                    </p:anim>
                                    <p:anim calcmode="lin" valueType="num">
                                      <p:cBhvr additive="base">
                                        <p:cTn id="12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7" grpId="0"/>
      <p:bldP spid="28"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圆角矩形 116"/>
          <p:cNvSpPr/>
          <p:nvPr/>
        </p:nvSpPr>
        <p:spPr bwMode="auto">
          <a:xfrm>
            <a:off x="913011" y="1124744"/>
            <a:ext cx="4320480"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84" name="TextBox 28"/>
          <p:cNvSpPr txBox="1"/>
          <p:nvPr/>
        </p:nvSpPr>
        <p:spPr>
          <a:xfrm>
            <a:off x="1057027" y="1156393"/>
            <a:ext cx="4107477" cy="461665"/>
          </a:xfrm>
          <a:prstGeom prst="rect">
            <a:avLst/>
          </a:prstGeom>
          <a:noFill/>
        </p:spPr>
        <p:txBody>
          <a:bodyPr wrap="square" rtlCol="0">
            <a:spAutoFit/>
          </a:bodyPr>
          <a:lstStyle/>
          <a:p>
            <a:r>
              <a:rPr lang="en-US" altLang="zh-CN" sz="2400" b="1" dirty="0">
                <a:solidFill>
                  <a:schemeClr val="bg1">
                    <a:lumMod val="95000"/>
                  </a:schemeClr>
                </a:solidFill>
                <a:latin typeface="微软雅黑" panose="020B0503020204020204" pitchFamily="34" charset="-122"/>
                <a:ea typeface="微软雅黑" panose="020B0503020204020204" pitchFamily="34" charset="-122"/>
              </a:rPr>
              <a:t>d</a:t>
            </a: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a:t>
            </a:r>
            <a:r>
              <a:rPr lang="en-US" altLang="zh-CN" sz="2400" b="1" dirty="0">
                <a:solidFill>
                  <a:schemeClr val="bg1">
                    <a:lumMod val="95000"/>
                  </a:schemeClr>
                </a:solidFill>
                <a:latin typeface="微软雅黑" panose="020B0503020204020204" pitchFamily="34" charset="-122"/>
                <a:ea typeface="微软雅黑" panose="020B0503020204020204" pitchFamily="34" charset="-122"/>
              </a:rPr>
              <a:t>6S</a:t>
            </a: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的三大支柱</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1174700" y="2204864"/>
            <a:ext cx="4634855" cy="1348830"/>
            <a:chOff x="1174700" y="2204864"/>
            <a:chExt cx="4634855" cy="1348830"/>
          </a:xfrm>
        </p:grpSpPr>
        <p:sp>
          <p:nvSpPr>
            <p:cNvPr id="118" name="文本框 9"/>
            <p:cNvSpPr txBox="1"/>
            <p:nvPr/>
          </p:nvSpPr>
          <p:spPr>
            <a:xfrm>
              <a:off x="1489075" y="2204864"/>
              <a:ext cx="3744416"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首先是创造一个有规律</a:t>
              </a:r>
              <a:r>
                <a:rPr lang="zh-CN" altLang="en-US" b="1" dirty="0" smtClean="0">
                  <a:ln w="0"/>
                  <a:solidFill>
                    <a:srgbClr val="0070C0"/>
                  </a:solidFill>
                  <a:latin typeface="微软雅黑" panose="020B0503020204020204" pitchFamily="34" charset="-122"/>
                  <a:ea typeface="微软雅黑" panose="020B0503020204020204" pitchFamily="34" charset="-122"/>
                </a:rPr>
                <a:t>的企业</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1174700" y="2362052"/>
              <a:ext cx="4634855" cy="1191642"/>
              <a:chOff x="1174700" y="2362052"/>
              <a:chExt cx="4634855" cy="1191642"/>
            </a:xfrm>
          </p:grpSpPr>
          <p:sp>
            <p:nvSpPr>
              <p:cNvPr id="2" name="椭圆 1"/>
              <p:cNvSpPr/>
              <p:nvPr/>
            </p:nvSpPr>
            <p:spPr>
              <a:xfrm>
                <a:off x="1174700" y="236205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0" name="文本框 9"/>
              <p:cNvSpPr txBox="1"/>
              <p:nvPr/>
            </p:nvSpPr>
            <p:spPr>
              <a:xfrm>
                <a:off x="1489075" y="2633149"/>
                <a:ext cx="3744416"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其次是创造一个干净</a:t>
                </a:r>
                <a:r>
                  <a:rPr lang="zh-CN" altLang="en-US" b="1" dirty="0" smtClean="0">
                    <a:ln w="0"/>
                    <a:solidFill>
                      <a:srgbClr val="0070C0"/>
                    </a:solidFill>
                    <a:latin typeface="微软雅黑" panose="020B0503020204020204" pitchFamily="34" charset="-122"/>
                    <a:ea typeface="微软雅黑" panose="020B0503020204020204" pitchFamily="34" charset="-122"/>
                  </a:rPr>
                  <a:t>的企业</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1" name="椭圆 10"/>
              <p:cNvSpPr/>
              <p:nvPr/>
            </p:nvSpPr>
            <p:spPr>
              <a:xfrm>
                <a:off x="1174700" y="2790337"/>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2" name="文本框 11"/>
              <p:cNvSpPr txBox="1"/>
              <p:nvPr/>
            </p:nvSpPr>
            <p:spPr>
              <a:xfrm>
                <a:off x="1489075" y="3068960"/>
                <a:ext cx="4320480"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再次是创造一个可以目视管理</a:t>
                </a:r>
                <a:r>
                  <a:rPr lang="zh-CN" altLang="en-US" b="1" dirty="0" smtClean="0">
                    <a:ln w="0"/>
                    <a:solidFill>
                      <a:srgbClr val="0070C0"/>
                    </a:solidFill>
                    <a:latin typeface="微软雅黑" panose="020B0503020204020204" pitchFamily="34" charset="-122"/>
                    <a:ea typeface="微软雅黑" panose="020B0503020204020204" pitchFamily="34" charset="-122"/>
                  </a:rPr>
                  <a:t>的企业</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3" name="椭圆 12"/>
              <p:cNvSpPr/>
              <p:nvPr/>
            </p:nvSpPr>
            <p:spPr>
              <a:xfrm>
                <a:off x="1174700" y="3226148"/>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grpSp>
      </p:grpSp>
      <p:sp>
        <p:nvSpPr>
          <p:cNvPr id="14" name="文本框 13"/>
          <p:cNvSpPr txBox="1"/>
          <p:nvPr/>
        </p:nvSpPr>
        <p:spPr>
          <a:xfrm>
            <a:off x="1164633" y="1772816"/>
            <a:ext cx="8518613" cy="484734"/>
          </a:xfrm>
          <a:prstGeom prst="rect">
            <a:avLst/>
          </a:prstGeom>
          <a:noFill/>
        </p:spPr>
        <p:txBody>
          <a:bodyPr wrap="square" lIns="68566" tIns="34283" rIns="68566" bIns="34283" rtlCol="0">
            <a:spAutoFit/>
          </a:bodyPr>
          <a:lstStyle/>
          <a:p>
            <a:pPr marL="0" lvl="1">
              <a:lnSpc>
                <a:spcPct val="150000"/>
              </a:lnSpc>
            </a:pPr>
            <a:r>
              <a:rPr lang="en-US" altLang="zh-CN" dirty="0">
                <a:ln w="0"/>
                <a:latin typeface="微软雅黑" panose="020B0503020204020204" pitchFamily="34" charset="-122"/>
                <a:ea typeface="微软雅黑" panose="020B0503020204020204" pitchFamily="34" charset="-122"/>
              </a:rPr>
              <a:t>6S</a:t>
            </a:r>
            <a:r>
              <a:rPr lang="zh-CN" altLang="en-US" dirty="0">
                <a:ln w="0"/>
                <a:latin typeface="微软雅黑" panose="020B0503020204020204" pitchFamily="34" charset="-122"/>
                <a:ea typeface="微软雅黑" panose="020B0503020204020204" pitchFamily="34" charset="-122"/>
              </a:rPr>
              <a:t>活动是将具体的活动项目逐一实施的活动，我们将其活动的内容分成三大支柱。</a:t>
            </a:r>
            <a:endParaRPr lang="zh-CN" altLang="en-US" dirty="0">
              <a:ln w="0"/>
              <a:latin typeface="微软雅黑" panose="020B0503020204020204" pitchFamily="34" charset="-122"/>
              <a:ea typeface="微软雅黑" panose="020B0503020204020204" pitchFamily="34" charset="-122"/>
            </a:endParaRPr>
          </a:p>
        </p:txBody>
      </p:sp>
      <p:sp>
        <p:nvSpPr>
          <p:cNvPr id="21" name="圆角矩形 20"/>
          <p:cNvSpPr/>
          <p:nvPr/>
        </p:nvSpPr>
        <p:spPr bwMode="auto">
          <a:xfrm>
            <a:off x="909840" y="3759737"/>
            <a:ext cx="4320480"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22" name="TextBox 28"/>
          <p:cNvSpPr txBox="1"/>
          <p:nvPr/>
        </p:nvSpPr>
        <p:spPr>
          <a:xfrm>
            <a:off x="1053856" y="3791386"/>
            <a:ext cx="4107477" cy="461665"/>
          </a:xfrm>
          <a:prstGeom prst="rect">
            <a:avLst/>
          </a:prstGeom>
          <a:noFill/>
        </p:spPr>
        <p:txBody>
          <a:bodyPr wrap="square" rtlCol="0">
            <a:spAutoFit/>
          </a:bodyPr>
          <a:lstStyle/>
          <a:p>
            <a:r>
              <a:rPr lang="en-US" altLang="zh-CN" sz="2400" b="1" dirty="0" smtClean="0">
                <a:solidFill>
                  <a:schemeClr val="bg1">
                    <a:lumMod val="95000"/>
                  </a:schemeClr>
                </a:solidFill>
                <a:latin typeface="微软雅黑" panose="020B0503020204020204" pitchFamily="34" charset="-122"/>
                <a:ea typeface="微软雅黑" panose="020B0503020204020204" pitchFamily="34" charset="-122"/>
              </a:rPr>
              <a:t>e</a:t>
            </a:r>
            <a:r>
              <a:rPr lang="zh-CN" altLang="en-US" sz="2400" b="1" dirty="0" smtClean="0">
                <a:solidFill>
                  <a:schemeClr val="bg1">
                    <a:lumMod val="95000"/>
                  </a:schemeClr>
                </a:solidFill>
                <a:latin typeface="微软雅黑" panose="020B0503020204020204" pitchFamily="34" charset="-122"/>
                <a:ea typeface="微软雅黑" panose="020B0503020204020204" pitchFamily="34" charset="-122"/>
              </a:rPr>
              <a:t>）</a:t>
            </a:r>
            <a:r>
              <a:rPr lang="en-US" altLang="zh-CN" sz="2400" b="1" dirty="0">
                <a:solidFill>
                  <a:schemeClr val="bg1">
                    <a:lumMod val="95000"/>
                  </a:schemeClr>
                </a:solidFill>
                <a:latin typeface="微软雅黑" panose="020B0503020204020204" pitchFamily="34" charset="-122"/>
                <a:ea typeface="微软雅黑" panose="020B0503020204020204" pitchFamily="34" charset="-122"/>
              </a:rPr>
              <a:t>6S</a:t>
            </a: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的特点</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1174700" y="4407809"/>
            <a:ext cx="9603407" cy="1829503"/>
            <a:chOff x="1174700" y="4407809"/>
            <a:chExt cx="9603407" cy="1829503"/>
          </a:xfrm>
        </p:grpSpPr>
        <p:sp>
          <p:nvSpPr>
            <p:cNvPr id="23" name="文本框 9"/>
            <p:cNvSpPr txBox="1"/>
            <p:nvPr/>
          </p:nvSpPr>
          <p:spPr>
            <a:xfrm>
              <a:off x="1489075" y="4407809"/>
              <a:ext cx="6696744" cy="484734"/>
            </a:xfrm>
            <a:prstGeom prst="rect">
              <a:avLst/>
            </a:prstGeom>
            <a:noFill/>
          </p:spPr>
          <p:txBody>
            <a:bodyPr wrap="square" lIns="68566" tIns="34283" rIns="68566" bIns="34283" rtlCol="0">
              <a:spAutoFit/>
            </a:bodyPr>
            <a:lstStyle/>
            <a:p>
              <a:pPr marL="0" lvl="1">
                <a:lnSpc>
                  <a:spcPct val="150000"/>
                </a:lnSpc>
              </a:pPr>
              <a:r>
                <a:rPr lang="en-US" altLang="zh-CN" b="1" dirty="0">
                  <a:ln w="0"/>
                  <a:solidFill>
                    <a:srgbClr val="0070C0"/>
                  </a:solidFill>
                  <a:latin typeface="微软雅黑" panose="020B0503020204020204" pitchFamily="34" charset="-122"/>
                  <a:ea typeface="微软雅黑" panose="020B0503020204020204" pitchFamily="34" charset="-122"/>
                </a:rPr>
                <a:t>6S≠</a:t>
              </a:r>
              <a:r>
                <a:rPr lang="zh-CN" altLang="en-US" b="1" dirty="0" smtClean="0">
                  <a:ln w="0"/>
                  <a:solidFill>
                    <a:srgbClr val="0070C0"/>
                  </a:solidFill>
                  <a:latin typeface="微软雅黑" panose="020B0503020204020204" pitchFamily="34" charset="-122"/>
                  <a:ea typeface="微软雅黑" panose="020B0503020204020204" pitchFamily="34" charset="-122"/>
                </a:rPr>
                <a:t>大扫除  </a:t>
              </a:r>
              <a:r>
                <a:rPr lang="zh-CN" altLang="en-US" dirty="0" smtClean="0">
                  <a:ln w="0"/>
                  <a:latin typeface="微软雅黑" panose="020B0503020204020204" pitchFamily="34" charset="-122"/>
                  <a:ea typeface="微软雅黑" panose="020B0503020204020204" pitchFamily="34" charset="-122"/>
                </a:rPr>
                <a:t>空间</a:t>
              </a:r>
              <a:r>
                <a:rPr lang="zh-CN" altLang="en-US" dirty="0">
                  <a:ln w="0"/>
                  <a:latin typeface="微软雅黑" panose="020B0503020204020204" pitchFamily="34" charset="-122"/>
                  <a:ea typeface="微软雅黑" panose="020B0503020204020204" pitchFamily="34" charset="-122"/>
                </a:rPr>
                <a:t>大扫除、心灵大扫除 </a:t>
              </a:r>
              <a:r>
                <a:rPr lang="en-US" altLang="zh-CN" dirty="0">
                  <a:ln w="0"/>
                  <a:latin typeface="微软雅黑" panose="020B0503020204020204" pitchFamily="34" charset="-122"/>
                  <a:ea typeface="微软雅黑" panose="020B0503020204020204" pitchFamily="34" charset="-122"/>
                </a:rPr>
                <a:t>/ </a:t>
              </a:r>
              <a:r>
                <a:rPr lang="zh-CN" altLang="en-US" dirty="0">
                  <a:ln w="0"/>
                  <a:latin typeface="微软雅黑" panose="020B0503020204020204" pitchFamily="34" charset="-122"/>
                  <a:ea typeface="微软雅黑" panose="020B0503020204020204" pitchFamily="34" charset="-122"/>
                </a:rPr>
                <a:t>始于大扫除、止于标准化</a:t>
              </a:r>
              <a:endParaRPr lang="zh-CN" altLang="en-US" dirty="0">
                <a:ln w="0"/>
                <a:latin typeface="微软雅黑" panose="020B0503020204020204" pitchFamily="34" charset="-122"/>
                <a:ea typeface="微软雅黑" panose="020B0503020204020204" pitchFamily="34" charset="-122"/>
              </a:endParaRPr>
            </a:p>
          </p:txBody>
        </p:sp>
        <p:sp>
          <p:nvSpPr>
            <p:cNvPr id="24" name="椭圆 23"/>
            <p:cNvSpPr/>
            <p:nvPr/>
          </p:nvSpPr>
          <p:spPr>
            <a:xfrm>
              <a:off x="1174700" y="4564997"/>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25" name="文本框 24"/>
            <p:cNvSpPr txBox="1"/>
            <p:nvPr/>
          </p:nvSpPr>
          <p:spPr>
            <a:xfrm>
              <a:off x="1489075" y="4839857"/>
              <a:ext cx="3744416" cy="435811"/>
            </a:xfrm>
            <a:prstGeom prst="rect">
              <a:avLst/>
            </a:prstGeom>
            <a:noFill/>
          </p:spPr>
          <p:txBody>
            <a:bodyPr wrap="square" lIns="68566" tIns="34283" rIns="68566" bIns="34283" rtlCol="0">
              <a:spAutoFit/>
            </a:bodyPr>
            <a:lstStyle/>
            <a:p>
              <a:pPr marL="0" lvl="1">
                <a:lnSpc>
                  <a:spcPct val="150000"/>
                </a:lnSpc>
              </a:pPr>
              <a:r>
                <a:rPr lang="en-US" altLang="zh-CN" b="1" dirty="0">
                  <a:ln w="0"/>
                  <a:solidFill>
                    <a:srgbClr val="0070C0"/>
                  </a:solidFill>
                  <a:latin typeface="微软雅黑" panose="020B0503020204020204" pitchFamily="34" charset="-122"/>
                  <a:ea typeface="微软雅黑" panose="020B0503020204020204" pitchFamily="34" charset="-122"/>
                </a:rPr>
                <a:t>6S</a:t>
              </a:r>
              <a:r>
                <a:rPr lang="zh-CN" altLang="en-US" b="1" dirty="0">
                  <a:ln w="0"/>
                  <a:solidFill>
                    <a:srgbClr val="0070C0"/>
                  </a:solidFill>
                  <a:latin typeface="微软雅黑" panose="020B0503020204020204" pitchFamily="34" charset="-122"/>
                  <a:ea typeface="微软雅黑" panose="020B0503020204020204" pitchFamily="34" charset="-122"/>
                </a:rPr>
                <a:t>是“风”、是精神力量</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26" name="椭圆 25"/>
            <p:cNvSpPr/>
            <p:nvPr/>
          </p:nvSpPr>
          <p:spPr>
            <a:xfrm>
              <a:off x="1174700" y="4996175"/>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27" name="文本框 26"/>
            <p:cNvSpPr txBox="1"/>
            <p:nvPr/>
          </p:nvSpPr>
          <p:spPr>
            <a:xfrm>
              <a:off x="1489075" y="5340150"/>
              <a:ext cx="4320480" cy="435811"/>
            </a:xfrm>
            <a:prstGeom prst="rect">
              <a:avLst/>
            </a:prstGeom>
            <a:noFill/>
          </p:spPr>
          <p:txBody>
            <a:bodyPr wrap="square" lIns="68566" tIns="34283" rIns="68566" bIns="34283" rtlCol="0">
              <a:spAutoFit/>
            </a:bodyPr>
            <a:lstStyle/>
            <a:p>
              <a:pPr marL="0" lvl="1">
                <a:lnSpc>
                  <a:spcPct val="150000"/>
                </a:lnSpc>
              </a:pPr>
              <a:r>
                <a:rPr lang="en-US" altLang="zh-CN" b="1" dirty="0">
                  <a:ln w="0"/>
                  <a:solidFill>
                    <a:srgbClr val="0070C0"/>
                  </a:solidFill>
                  <a:latin typeface="微软雅黑" panose="020B0503020204020204" pitchFamily="34" charset="-122"/>
                  <a:ea typeface="微软雅黑" panose="020B0503020204020204" pitchFamily="34" charset="-122"/>
                </a:rPr>
                <a:t>6S</a:t>
              </a:r>
              <a:r>
                <a:rPr lang="zh-CN" altLang="en-US" b="1" dirty="0">
                  <a:ln w="0"/>
                  <a:solidFill>
                    <a:srgbClr val="0070C0"/>
                  </a:solidFill>
                  <a:latin typeface="微软雅黑" panose="020B0503020204020204" pitchFamily="34" charset="-122"/>
                  <a:ea typeface="微软雅黑" panose="020B0503020204020204" pitchFamily="34" charset="-122"/>
                </a:rPr>
                <a:t>是学校   </a:t>
              </a:r>
              <a:r>
                <a:rPr lang="zh-CN" altLang="en-US" dirty="0">
                  <a:ln w="0"/>
                  <a:latin typeface="微软雅黑" panose="020B0503020204020204" pitchFamily="34" charset="-122"/>
                  <a:ea typeface="微软雅黑" panose="020B0503020204020204" pitchFamily="34" charset="-122"/>
                </a:rPr>
                <a:t>近朱则赤、近墨则黑</a:t>
              </a:r>
              <a:endParaRPr lang="zh-CN" altLang="en-US" dirty="0">
                <a:ln w="0"/>
                <a:latin typeface="微软雅黑" panose="020B0503020204020204" pitchFamily="34" charset="-122"/>
                <a:ea typeface="微软雅黑" panose="020B0503020204020204" pitchFamily="34" charset="-122"/>
              </a:endParaRPr>
            </a:p>
          </p:txBody>
        </p:sp>
        <p:sp>
          <p:nvSpPr>
            <p:cNvPr id="28" name="椭圆 27"/>
            <p:cNvSpPr/>
            <p:nvPr/>
          </p:nvSpPr>
          <p:spPr>
            <a:xfrm>
              <a:off x="1174700" y="5497338"/>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29" name="文本框 28"/>
            <p:cNvSpPr txBox="1"/>
            <p:nvPr/>
          </p:nvSpPr>
          <p:spPr>
            <a:xfrm>
              <a:off x="1489075" y="5801501"/>
              <a:ext cx="3744416" cy="435811"/>
            </a:xfrm>
            <a:prstGeom prst="rect">
              <a:avLst/>
            </a:prstGeom>
            <a:noFill/>
          </p:spPr>
          <p:txBody>
            <a:bodyPr wrap="square" lIns="68566" tIns="34283" rIns="68566" bIns="34283" rtlCol="0">
              <a:spAutoFit/>
            </a:bodyPr>
            <a:lstStyle/>
            <a:p>
              <a:pPr marL="0" lvl="1">
                <a:lnSpc>
                  <a:spcPct val="150000"/>
                </a:lnSpc>
              </a:pPr>
              <a:r>
                <a:rPr lang="en-US" altLang="zh-CN" b="1" dirty="0">
                  <a:ln w="0"/>
                  <a:solidFill>
                    <a:srgbClr val="0070C0"/>
                  </a:solidFill>
                  <a:latin typeface="微软雅黑" panose="020B0503020204020204" pitchFamily="34" charset="-122"/>
                  <a:ea typeface="微软雅黑" panose="020B0503020204020204" pitchFamily="34" charset="-122"/>
                </a:rPr>
                <a:t>6S</a:t>
              </a:r>
              <a:r>
                <a:rPr lang="zh-CN" altLang="en-US" b="1" dirty="0">
                  <a:ln w="0"/>
                  <a:solidFill>
                    <a:srgbClr val="0070C0"/>
                  </a:solidFill>
                  <a:latin typeface="微软雅黑" panose="020B0503020204020204" pitchFamily="34" charset="-122"/>
                  <a:ea typeface="微软雅黑" panose="020B0503020204020204" pitchFamily="34" charset="-122"/>
                </a:rPr>
                <a:t>的基础是全员、关键是领导</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30" name="椭圆 29"/>
            <p:cNvSpPr/>
            <p:nvPr/>
          </p:nvSpPr>
          <p:spPr>
            <a:xfrm>
              <a:off x="1174700" y="5957819"/>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1" name="文本框 30"/>
            <p:cNvSpPr txBox="1"/>
            <p:nvPr/>
          </p:nvSpPr>
          <p:spPr>
            <a:xfrm>
              <a:off x="6457627" y="4839857"/>
              <a:ext cx="3744416" cy="435811"/>
            </a:xfrm>
            <a:prstGeom prst="rect">
              <a:avLst/>
            </a:prstGeom>
            <a:noFill/>
          </p:spPr>
          <p:txBody>
            <a:bodyPr wrap="square" lIns="68566" tIns="34283" rIns="68566" bIns="34283" rtlCol="0">
              <a:spAutoFit/>
            </a:bodyPr>
            <a:lstStyle/>
            <a:p>
              <a:pPr marL="0" lvl="1">
                <a:lnSpc>
                  <a:spcPct val="150000"/>
                </a:lnSpc>
              </a:pPr>
              <a:r>
                <a:rPr lang="en-US" altLang="zh-CN" b="1" dirty="0">
                  <a:ln w="0"/>
                  <a:solidFill>
                    <a:srgbClr val="0070C0"/>
                  </a:solidFill>
                  <a:latin typeface="微软雅黑" panose="020B0503020204020204" pitchFamily="34" charset="-122"/>
                  <a:ea typeface="微软雅黑" panose="020B0503020204020204" pitchFamily="34" charset="-122"/>
                </a:rPr>
                <a:t>6S</a:t>
              </a:r>
              <a:r>
                <a:rPr lang="zh-CN" altLang="en-US" b="1" dirty="0">
                  <a:ln w="0"/>
                  <a:solidFill>
                    <a:srgbClr val="0070C0"/>
                  </a:solidFill>
                  <a:latin typeface="微软雅黑" panose="020B0503020204020204" pitchFamily="34" charset="-122"/>
                  <a:ea typeface="微软雅黑" panose="020B0503020204020204" pitchFamily="34" charset="-122"/>
                </a:rPr>
                <a:t>的核心是“持之以恒”</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32" name="椭圆 31"/>
            <p:cNvSpPr/>
            <p:nvPr/>
          </p:nvSpPr>
          <p:spPr>
            <a:xfrm>
              <a:off x="6143252" y="4996175"/>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3" name="文本框 32"/>
            <p:cNvSpPr txBox="1"/>
            <p:nvPr/>
          </p:nvSpPr>
          <p:spPr>
            <a:xfrm>
              <a:off x="6457627" y="5340150"/>
              <a:ext cx="4320480" cy="435811"/>
            </a:xfrm>
            <a:prstGeom prst="rect">
              <a:avLst/>
            </a:prstGeom>
            <a:noFill/>
          </p:spPr>
          <p:txBody>
            <a:bodyPr wrap="square" lIns="68566" tIns="34283" rIns="68566" bIns="34283" rtlCol="0">
              <a:spAutoFit/>
            </a:bodyPr>
            <a:lstStyle/>
            <a:p>
              <a:pPr marL="0" lvl="1">
                <a:lnSpc>
                  <a:spcPct val="150000"/>
                </a:lnSpc>
              </a:pPr>
              <a:r>
                <a:rPr lang="en-US" altLang="zh-CN" b="1" dirty="0">
                  <a:ln w="0"/>
                  <a:solidFill>
                    <a:srgbClr val="0070C0"/>
                  </a:solidFill>
                  <a:latin typeface="微软雅黑" panose="020B0503020204020204" pitchFamily="34" charset="-122"/>
                  <a:ea typeface="微软雅黑" panose="020B0503020204020204" pitchFamily="34" charset="-122"/>
                </a:rPr>
                <a:t>6S</a:t>
              </a:r>
              <a:r>
                <a:rPr lang="zh-CN" altLang="en-US" b="1" dirty="0">
                  <a:ln w="0"/>
                  <a:solidFill>
                    <a:srgbClr val="0070C0"/>
                  </a:solidFill>
                  <a:latin typeface="微软雅黑" panose="020B0503020204020204" pitchFamily="34" charset="-122"/>
                  <a:ea typeface="微软雅黑" panose="020B0503020204020204" pitchFamily="34" charset="-122"/>
                </a:rPr>
                <a:t>易学、难做</a:t>
              </a:r>
              <a:endParaRPr lang="zh-CN" altLang="en-US" dirty="0">
                <a:ln w="0"/>
                <a:latin typeface="微软雅黑" panose="020B0503020204020204" pitchFamily="34" charset="-122"/>
                <a:ea typeface="微软雅黑" panose="020B0503020204020204" pitchFamily="34" charset="-122"/>
              </a:endParaRPr>
            </a:p>
          </p:txBody>
        </p:sp>
        <p:sp>
          <p:nvSpPr>
            <p:cNvPr id="34" name="椭圆 33"/>
            <p:cNvSpPr/>
            <p:nvPr/>
          </p:nvSpPr>
          <p:spPr>
            <a:xfrm>
              <a:off x="6143252" y="5497338"/>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5" name="文本框 34"/>
            <p:cNvSpPr txBox="1"/>
            <p:nvPr/>
          </p:nvSpPr>
          <p:spPr>
            <a:xfrm>
              <a:off x="6457627" y="5801501"/>
              <a:ext cx="3744416" cy="435811"/>
            </a:xfrm>
            <a:prstGeom prst="rect">
              <a:avLst/>
            </a:prstGeom>
            <a:noFill/>
          </p:spPr>
          <p:txBody>
            <a:bodyPr wrap="square" lIns="68566" tIns="34283" rIns="68566" bIns="34283" rtlCol="0">
              <a:spAutoFit/>
            </a:bodyPr>
            <a:lstStyle/>
            <a:p>
              <a:pPr marL="0" lvl="1">
                <a:lnSpc>
                  <a:spcPct val="150000"/>
                </a:lnSpc>
              </a:pPr>
              <a:r>
                <a:rPr lang="en-US" altLang="zh-CN" b="1" dirty="0">
                  <a:ln w="0"/>
                  <a:solidFill>
                    <a:srgbClr val="0070C0"/>
                  </a:solidFill>
                  <a:latin typeface="微软雅黑" panose="020B0503020204020204" pitchFamily="34" charset="-122"/>
                  <a:ea typeface="微软雅黑" panose="020B0503020204020204" pitchFamily="34" charset="-122"/>
                </a:rPr>
                <a:t>6S</a:t>
              </a:r>
              <a:r>
                <a:rPr lang="zh-CN" altLang="en-US" b="1" dirty="0">
                  <a:ln w="0"/>
                  <a:solidFill>
                    <a:srgbClr val="0070C0"/>
                  </a:solidFill>
                  <a:latin typeface="微软雅黑" panose="020B0503020204020204" pitchFamily="34" charset="-122"/>
                  <a:ea typeface="微软雅黑" panose="020B0503020204020204" pitchFamily="34" charset="-122"/>
                </a:rPr>
                <a:t>是海、可纳百川</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36" name="椭圆 35"/>
            <p:cNvSpPr/>
            <p:nvPr/>
          </p:nvSpPr>
          <p:spPr>
            <a:xfrm>
              <a:off x="6143252" y="5957819"/>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gr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9673145" y="4019276"/>
            <a:ext cx="1897050" cy="236205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wipe(left)">
                                      <p:cBhvr>
                                        <p:cTn id="7" dur="500"/>
                                        <p:tgtEl>
                                          <p:spTgt spid="1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4"/>
                                        </p:tgtEl>
                                        <p:attrNameLst>
                                          <p:attrName>style.visibility</p:attrName>
                                        </p:attrNameLst>
                                      </p:cBhvr>
                                      <p:to>
                                        <p:strVal val="visible"/>
                                      </p:to>
                                    </p:set>
                                    <p:animEffect transition="in" filter="randombar(horizontal)">
                                      <p:cBhvr>
                                        <p:cTn id="11" dur="500"/>
                                        <p:tgtEl>
                                          <p:spTgt spid="8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par>
                          <p:cTn id="26" fill="hold">
                            <p:stCondLst>
                              <p:cond delay="2500"/>
                            </p:stCondLst>
                            <p:childTnLst>
                              <p:par>
                                <p:cTn id="27" presetID="14" presetClass="entr" presetSubtype="1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randombar(horizontal)">
                                      <p:cBhvr>
                                        <p:cTn id="29" dur="500"/>
                                        <p:tgtEl>
                                          <p:spTgt spid="22"/>
                                        </p:tgtEl>
                                      </p:cBhvr>
                                    </p:animEffect>
                                  </p:childTnLst>
                                </p:cTn>
                              </p:par>
                            </p:childTnLst>
                          </p:cTn>
                        </p:par>
                        <p:par>
                          <p:cTn id="30" fill="hold">
                            <p:stCondLst>
                              <p:cond delay="3000"/>
                            </p:stCondLst>
                            <p:childTnLst>
                              <p:par>
                                <p:cTn id="31" presetID="22" presetClass="entr" presetSubtype="8"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84" grpId="0"/>
      <p:bldP spid="14" grpId="0"/>
      <p:bldP spid="21" grpId="0" animBg="1"/>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793331" y="1772816"/>
            <a:ext cx="7392821" cy="432048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 name="等腰三角形 5"/>
          <p:cNvSpPr/>
          <p:nvPr/>
        </p:nvSpPr>
        <p:spPr>
          <a:xfrm rot="5400000">
            <a:off x="1474632" y="1499227"/>
            <a:ext cx="1933624" cy="2480803"/>
          </a:xfrm>
          <a:custGeom>
            <a:avLst/>
            <a:gdLst/>
            <a:ahLst/>
            <a:cxnLst/>
            <a:rect l="l" t="t" r="r" b="b"/>
            <a:pathLst>
              <a:path w="1450218" h="1860602">
                <a:moveTo>
                  <a:pt x="0" y="1860602"/>
                </a:moveTo>
                <a:lnTo>
                  <a:pt x="0" y="132410"/>
                </a:lnTo>
                <a:lnTo>
                  <a:pt x="582757" y="132410"/>
                </a:lnTo>
                <a:lnTo>
                  <a:pt x="725109" y="0"/>
                </a:lnTo>
                <a:lnTo>
                  <a:pt x="867461" y="132410"/>
                </a:lnTo>
                <a:lnTo>
                  <a:pt x="1450218" y="132410"/>
                </a:lnTo>
                <a:lnTo>
                  <a:pt x="1450218" y="1860602"/>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5" name="TextBox 29"/>
          <p:cNvSpPr txBox="1"/>
          <p:nvPr/>
        </p:nvSpPr>
        <p:spPr>
          <a:xfrm>
            <a:off x="1769703" y="2262627"/>
            <a:ext cx="1015516" cy="984885"/>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r>
              <a:rPr lang="en-US" altLang="zh-CN" sz="3200" b="1" spc="400" dirty="0" smtClean="0"/>
              <a:t>6S</a:t>
            </a:r>
            <a:r>
              <a:rPr lang="zh-CN" altLang="en-US" sz="3200" b="1" spc="400" dirty="0" smtClean="0"/>
              <a:t>作用</a:t>
            </a:r>
            <a:endParaRPr lang="zh-CN" altLang="en-US" sz="3200" b="1" spc="400" dirty="0"/>
          </a:p>
        </p:txBody>
      </p:sp>
      <p:sp>
        <p:nvSpPr>
          <p:cNvPr id="6" name="圆角矩形 5"/>
          <p:cNvSpPr/>
          <p:nvPr/>
        </p:nvSpPr>
        <p:spPr bwMode="auto">
          <a:xfrm>
            <a:off x="913011" y="864096"/>
            <a:ext cx="4320480"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7" name="TextBox 28"/>
          <p:cNvSpPr txBox="1"/>
          <p:nvPr/>
        </p:nvSpPr>
        <p:spPr>
          <a:xfrm>
            <a:off x="1057027" y="895745"/>
            <a:ext cx="4107477" cy="461665"/>
          </a:xfrm>
          <a:prstGeom prst="rect">
            <a:avLst/>
          </a:prstGeom>
          <a:noFill/>
        </p:spPr>
        <p:txBody>
          <a:bodyPr wrap="square" rtlCol="0">
            <a:spAutoFit/>
          </a:bodyPr>
          <a:lstStyle/>
          <a:p>
            <a:r>
              <a:rPr lang="en-US" altLang="zh-CN" sz="2400" b="1" dirty="0">
                <a:solidFill>
                  <a:schemeClr val="bg1">
                    <a:lumMod val="95000"/>
                  </a:schemeClr>
                </a:solidFill>
                <a:latin typeface="微软雅黑" panose="020B0503020204020204" pitchFamily="34" charset="-122"/>
                <a:ea typeface="微软雅黑" panose="020B0503020204020204" pitchFamily="34" charset="-122"/>
              </a:rPr>
              <a:t>f</a:t>
            </a: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a:t>
            </a:r>
            <a:r>
              <a:rPr lang="en-US" altLang="zh-CN" sz="2400" b="1" dirty="0">
                <a:solidFill>
                  <a:schemeClr val="bg1">
                    <a:lumMod val="95000"/>
                  </a:schemeClr>
                </a:solidFill>
                <a:latin typeface="微软雅黑" panose="020B0503020204020204" pitchFamily="34" charset="-122"/>
                <a:ea typeface="微软雅黑" panose="020B0503020204020204" pitchFamily="34" charset="-122"/>
              </a:rPr>
              <a:t>6S</a:t>
            </a: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的作用</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4271044" y="1921887"/>
            <a:ext cx="4634855" cy="4004308"/>
            <a:chOff x="4271044" y="1921887"/>
            <a:chExt cx="4634855" cy="4004308"/>
          </a:xfrm>
        </p:grpSpPr>
        <p:sp>
          <p:nvSpPr>
            <p:cNvPr id="8" name="文本框 9"/>
            <p:cNvSpPr txBox="1"/>
            <p:nvPr/>
          </p:nvSpPr>
          <p:spPr>
            <a:xfrm>
              <a:off x="4585419" y="1921887"/>
              <a:ext cx="3744416"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提供一个舒适的</a:t>
              </a:r>
              <a:r>
                <a:rPr lang="zh-CN" altLang="en-US" b="1" dirty="0" smtClean="0">
                  <a:ln w="0"/>
                  <a:solidFill>
                    <a:srgbClr val="0070C0"/>
                  </a:solidFill>
                  <a:latin typeface="微软雅黑" panose="020B0503020204020204" pitchFamily="34" charset="-122"/>
                  <a:ea typeface="微软雅黑" panose="020B0503020204020204" pitchFamily="34" charset="-122"/>
                </a:rPr>
                <a:t>工作环境</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9" name="椭圆 8"/>
            <p:cNvSpPr/>
            <p:nvPr/>
          </p:nvSpPr>
          <p:spPr>
            <a:xfrm>
              <a:off x="4271044" y="2079075"/>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0" name="文本框 9"/>
            <p:cNvSpPr txBox="1"/>
            <p:nvPr/>
          </p:nvSpPr>
          <p:spPr>
            <a:xfrm>
              <a:off x="4585419" y="2350172"/>
              <a:ext cx="3744416"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提供一个安全的作业</a:t>
              </a:r>
              <a:r>
                <a:rPr lang="zh-CN" altLang="en-US" b="1" dirty="0" smtClean="0">
                  <a:ln w="0"/>
                  <a:solidFill>
                    <a:srgbClr val="0070C0"/>
                  </a:solidFill>
                  <a:latin typeface="微软雅黑" panose="020B0503020204020204" pitchFamily="34" charset="-122"/>
                  <a:ea typeface="微软雅黑" panose="020B0503020204020204" pitchFamily="34" charset="-122"/>
                </a:rPr>
                <a:t>场所</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1" name="椭圆 10"/>
            <p:cNvSpPr/>
            <p:nvPr/>
          </p:nvSpPr>
          <p:spPr>
            <a:xfrm>
              <a:off x="4271044" y="2507360"/>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2" name="文本框 11"/>
            <p:cNvSpPr txBox="1"/>
            <p:nvPr/>
          </p:nvSpPr>
          <p:spPr>
            <a:xfrm>
              <a:off x="4585419" y="2785983"/>
              <a:ext cx="4320480"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塑造一个企业的优良</a:t>
              </a:r>
              <a:r>
                <a:rPr lang="zh-CN" altLang="en-US" b="1" dirty="0" smtClean="0">
                  <a:ln w="0"/>
                  <a:solidFill>
                    <a:srgbClr val="0070C0"/>
                  </a:solidFill>
                  <a:latin typeface="微软雅黑" panose="020B0503020204020204" pitchFamily="34" charset="-122"/>
                  <a:ea typeface="微软雅黑" panose="020B0503020204020204" pitchFamily="34" charset="-122"/>
                </a:rPr>
                <a:t>形象</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3" name="椭圆 12"/>
            <p:cNvSpPr/>
            <p:nvPr/>
          </p:nvSpPr>
          <p:spPr>
            <a:xfrm>
              <a:off x="4271044" y="2943171"/>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4" name="文本框 9"/>
            <p:cNvSpPr txBox="1"/>
            <p:nvPr/>
          </p:nvSpPr>
          <p:spPr>
            <a:xfrm>
              <a:off x="4585419" y="3252732"/>
              <a:ext cx="3744416"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提高员工工作热情和敬业</a:t>
              </a:r>
              <a:r>
                <a:rPr lang="zh-CN" altLang="en-US" b="1" dirty="0" smtClean="0">
                  <a:ln w="0"/>
                  <a:solidFill>
                    <a:srgbClr val="0070C0"/>
                  </a:solidFill>
                  <a:latin typeface="微软雅黑" panose="020B0503020204020204" pitchFamily="34" charset="-122"/>
                  <a:ea typeface="微软雅黑" panose="020B0503020204020204" pitchFamily="34" charset="-122"/>
                </a:rPr>
                <a:t>精神</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5" name="椭圆 14"/>
            <p:cNvSpPr/>
            <p:nvPr/>
          </p:nvSpPr>
          <p:spPr>
            <a:xfrm>
              <a:off x="4271044" y="3409920"/>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6" name="文本框 15"/>
            <p:cNvSpPr txBox="1"/>
            <p:nvPr/>
          </p:nvSpPr>
          <p:spPr>
            <a:xfrm>
              <a:off x="4585419" y="3681017"/>
              <a:ext cx="3744416"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提高员工的</a:t>
              </a:r>
              <a:r>
                <a:rPr lang="zh-CN" altLang="en-US" b="1" dirty="0" smtClean="0">
                  <a:ln w="0"/>
                  <a:solidFill>
                    <a:srgbClr val="0070C0"/>
                  </a:solidFill>
                  <a:latin typeface="微软雅黑" panose="020B0503020204020204" pitchFamily="34" charset="-122"/>
                  <a:ea typeface="微软雅黑" panose="020B0503020204020204" pitchFamily="34" charset="-122"/>
                </a:rPr>
                <a:t>素质</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7" name="椭圆 16"/>
            <p:cNvSpPr/>
            <p:nvPr/>
          </p:nvSpPr>
          <p:spPr>
            <a:xfrm>
              <a:off x="4271044" y="3838205"/>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8" name="文本框 17"/>
            <p:cNvSpPr txBox="1"/>
            <p:nvPr/>
          </p:nvSpPr>
          <p:spPr>
            <a:xfrm>
              <a:off x="4585419" y="4116828"/>
              <a:ext cx="4320480"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提高企业的整体战斗力、核心</a:t>
              </a:r>
              <a:r>
                <a:rPr lang="zh-CN" altLang="en-US" b="1" dirty="0" smtClean="0">
                  <a:ln w="0"/>
                  <a:solidFill>
                    <a:srgbClr val="0070C0"/>
                  </a:solidFill>
                  <a:latin typeface="微软雅黑" panose="020B0503020204020204" pitchFamily="34" charset="-122"/>
                  <a:ea typeface="微软雅黑" panose="020B0503020204020204" pitchFamily="34" charset="-122"/>
                </a:rPr>
                <a:t>竞争力</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9" name="椭圆 18"/>
            <p:cNvSpPr/>
            <p:nvPr/>
          </p:nvSpPr>
          <p:spPr>
            <a:xfrm>
              <a:off x="4271044" y="4274016"/>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20" name="文本框 9"/>
            <p:cNvSpPr txBox="1"/>
            <p:nvPr/>
          </p:nvSpPr>
          <p:spPr>
            <a:xfrm>
              <a:off x="4585419" y="4577365"/>
              <a:ext cx="3744416"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稳定产品的质量</a:t>
              </a:r>
              <a:r>
                <a:rPr lang="zh-CN" altLang="en-US" b="1" dirty="0" smtClean="0">
                  <a:ln w="0"/>
                  <a:solidFill>
                    <a:srgbClr val="0070C0"/>
                  </a:solidFill>
                  <a:latin typeface="微软雅黑" panose="020B0503020204020204" pitchFamily="34" charset="-122"/>
                  <a:ea typeface="微软雅黑" panose="020B0503020204020204" pitchFamily="34" charset="-122"/>
                </a:rPr>
                <a:t>水平</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21" name="椭圆 20"/>
            <p:cNvSpPr/>
            <p:nvPr/>
          </p:nvSpPr>
          <p:spPr>
            <a:xfrm>
              <a:off x="4271044" y="4734553"/>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22" name="文本框 21"/>
            <p:cNvSpPr txBox="1"/>
            <p:nvPr/>
          </p:nvSpPr>
          <p:spPr>
            <a:xfrm>
              <a:off x="4585419" y="5005650"/>
              <a:ext cx="3744416"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提高工作效率降低</a:t>
              </a:r>
              <a:r>
                <a:rPr lang="zh-CN" altLang="en-US" b="1" dirty="0" smtClean="0">
                  <a:ln w="0"/>
                  <a:solidFill>
                    <a:srgbClr val="0070C0"/>
                  </a:solidFill>
                  <a:latin typeface="微软雅黑" panose="020B0503020204020204" pitchFamily="34" charset="-122"/>
                  <a:ea typeface="微软雅黑" panose="020B0503020204020204" pitchFamily="34" charset="-122"/>
                </a:rPr>
                <a:t>消耗</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23" name="椭圆 22"/>
            <p:cNvSpPr/>
            <p:nvPr/>
          </p:nvSpPr>
          <p:spPr>
            <a:xfrm>
              <a:off x="4271044" y="5162838"/>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24" name="文本框 23"/>
            <p:cNvSpPr txBox="1"/>
            <p:nvPr/>
          </p:nvSpPr>
          <p:spPr>
            <a:xfrm>
              <a:off x="4585419" y="5441461"/>
              <a:ext cx="4320480"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增加设备的使用寿命减少维修费</a:t>
              </a:r>
              <a:r>
                <a:rPr lang="zh-CN" altLang="en-US" b="1" dirty="0" smtClean="0">
                  <a:ln w="0"/>
                  <a:solidFill>
                    <a:srgbClr val="0070C0"/>
                  </a:solidFill>
                  <a:latin typeface="微软雅黑" panose="020B0503020204020204" pitchFamily="34" charset="-122"/>
                  <a:ea typeface="微软雅黑" panose="020B0503020204020204" pitchFamily="34" charset="-122"/>
                </a:rPr>
                <a:t>用</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25" name="椭圆 24"/>
            <p:cNvSpPr/>
            <p:nvPr/>
          </p:nvSpPr>
          <p:spPr>
            <a:xfrm>
              <a:off x="4271044" y="5598649"/>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grpSp>
      <p:pic>
        <p:nvPicPr>
          <p:cNvPr id="26" name="图片 2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460501" y="2834906"/>
            <a:ext cx="2474972" cy="3037104"/>
          </a:xfrm>
          <a:prstGeom prst="rect">
            <a:avLst/>
          </a:prstGeom>
        </p:spPr>
      </p:pic>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0647" y="4524644"/>
            <a:ext cx="2162644" cy="149664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0-#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53" presetClass="entr" presetSubtype="16"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500" fill="hold"/>
                                        <p:tgtEl>
                                          <p:spTgt spid="26"/>
                                        </p:tgtEl>
                                        <p:attrNameLst>
                                          <p:attrName>ppt_w</p:attrName>
                                        </p:attrNameLst>
                                      </p:cBhvr>
                                      <p:tavLst>
                                        <p:tav tm="0">
                                          <p:val>
                                            <p:fltVal val="0"/>
                                          </p:val>
                                        </p:tav>
                                        <p:tav tm="100000">
                                          <p:val>
                                            <p:strVal val="#ppt_w"/>
                                          </p:val>
                                        </p:tav>
                                      </p:tavLst>
                                    </p:anim>
                                    <p:anim calcmode="lin" valueType="num">
                                      <p:cBhvr>
                                        <p:cTn id="33" dur="500" fill="hold"/>
                                        <p:tgtEl>
                                          <p:spTgt spid="26"/>
                                        </p:tgtEl>
                                        <p:attrNameLst>
                                          <p:attrName>ppt_h</p:attrName>
                                        </p:attrNameLst>
                                      </p:cBhvr>
                                      <p:tavLst>
                                        <p:tav tm="0">
                                          <p:val>
                                            <p:fltVal val="0"/>
                                          </p:val>
                                        </p:tav>
                                        <p:tav tm="100000">
                                          <p:val>
                                            <p:strVal val="#ppt_h"/>
                                          </p:val>
                                        </p:tav>
                                      </p:tavLst>
                                    </p:anim>
                                    <p:animEffect transition="in" filter="fade">
                                      <p:cBhvr>
                                        <p:cTn id="34" dur="500"/>
                                        <p:tgtEl>
                                          <p:spTgt spid="26"/>
                                        </p:tgtEl>
                                      </p:cBhvr>
                                    </p:animEffect>
                                  </p:childTnLst>
                                </p:cTn>
                              </p:par>
                            </p:childTnLst>
                          </p:cTn>
                        </p:par>
                        <p:par>
                          <p:cTn id="35" fill="hold">
                            <p:stCondLst>
                              <p:cond delay="2000"/>
                            </p:stCondLst>
                            <p:childTnLst>
                              <p:par>
                                <p:cTn id="36" presetID="22" presetClass="entr" presetSubtype="1"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up)">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bwMode="auto">
          <a:xfrm>
            <a:off x="913011" y="864096"/>
            <a:ext cx="4320480"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3" name="TextBox 28"/>
          <p:cNvSpPr txBox="1"/>
          <p:nvPr/>
        </p:nvSpPr>
        <p:spPr>
          <a:xfrm>
            <a:off x="1057027" y="895745"/>
            <a:ext cx="4107477" cy="461665"/>
          </a:xfrm>
          <a:prstGeom prst="rect">
            <a:avLst/>
          </a:prstGeom>
          <a:noFill/>
        </p:spPr>
        <p:txBody>
          <a:bodyPr wrap="square" rtlCol="0">
            <a:spAutoFit/>
          </a:bodyPr>
          <a:lstStyle/>
          <a:p>
            <a:r>
              <a:rPr lang="en-US" altLang="zh-CN" sz="2400" b="1" dirty="0" smtClean="0">
                <a:solidFill>
                  <a:schemeClr val="bg1">
                    <a:lumMod val="95000"/>
                  </a:schemeClr>
                </a:solidFill>
                <a:latin typeface="微软雅黑" panose="020B0503020204020204" pitchFamily="34" charset="-122"/>
                <a:ea typeface="微软雅黑" panose="020B0503020204020204" pitchFamily="34" charset="-122"/>
              </a:rPr>
              <a:t>g</a:t>
            </a:r>
            <a:r>
              <a:rPr lang="zh-CN" altLang="en-US" sz="2400" b="1" dirty="0" smtClean="0">
                <a:solidFill>
                  <a:schemeClr val="bg1">
                    <a:lumMod val="95000"/>
                  </a:schemeClr>
                </a:solidFill>
                <a:latin typeface="微软雅黑" panose="020B0503020204020204" pitchFamily="34" charset="-122"/>
                <a:ea typeface="微软雅黑" panose="020B0503020204020204" pitchFamily="34" charset="-122"/>
              </a:rPr>
              <a:t>）</a:t>
            </a:r>
            <a:r>
              <a:rPr lang="en-US" altLang="zh-CN" sz="2400" b="1" dirty="0">
                <a:solidFill>
                  <a:schemeClr val="bg1">
                    <a:lumMod val="95000"/>
                  </a:schemeClr>
                </a:solidFill>
                <a:latin typeface="微软雅黑" panose="020B0503020204020204" pitchFamily="34" charset="-122"/>
                <a:ea typeface="微软雅黑" panose="020B0503020204020204" pitchFamily="34" charset="-122"/>
              </a:rPr>
              <a:t>6S</a:t>
            </a: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的效能</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26" name="组合 25"/>
          <p:cNvGrpSpPr/>
          <p:nvPr/>
        </p:nvGrpSpPr>
        <p:grpSpPr>
          <a:xfrm>
            <a:off x="841003" y="2401350"/>
            <a:ext cx="5180277" cy="1476339"/>
            <a:chOff x="841003" y="2401350"/>
            <a:chExt cx="5180277" cy="1476339"/>
          </a:xfrm>
        </p:grpSpPr>
        <p:sp>
          <p:nvSpPr>
            <p:cNvPr id="8" name="Shape 1789"/>
            <p:cNvSpPr/>
            <p:nvPr/>
          </p:nvSpPr>
          <p:spPr>
            <a:xfrm flipH="1">
              <a:off x="1653623" y="2401350"/>
              <a:ext cx="4367657" cy="1186390"/>
            </a:xfrm>
            <a:prstGeom prst="line">
              <a:avLst/>
            </a:prstGeom>
            <a:ln w="12700">
              <a:solidFill>
                <a:srgbClr val="0070C0"/>
              </a:solidFill>
              <a:miter lim="400000"/>
            </a:ln>
          </p:spPr>
          <p:txBody>
            <a:bodyPr lIns="0" tIns="0" rIns="0" bIns="0"/>
            <a:lstStyle/>
            <a:p>
              <a:pPr defTabSz="228600">
                <a:defRPr sz="1200">
                  <a:solidFill>
                    <a:srgbClr val="000000"/>
                  </a:solidFill>
                  <a:latin typeface="Helvetica"/>
                  <a:ea typeface="Helvetica"/>
                  <a:cs typeface="Helvetica"/>
                  <a:sym typeface="Helvetica"/>
                </a:defRPr>
              </a:pPr>
              <a:endParaRPr sz="665"/>
            </a:p>
          </p:txBody>
        </p:sp>
        <p:sp>
          <p:nvSpPr>
            <p:cNvPr id="9" name="Shape 1794"/>
            <p:cNvSpPr/>
            <p:nvPr/>
          </p:nvSpPr>
          <p:spPr>
            <a:xfrm>
              <a:off x="841003" y="3365215"/>
              <a:ext cx="1646289" cy="512474"/>
            </a:xfrm>
            <a:prstGeom prst="roundRect">
              <a:avLst>
                <a:gd name="adj" fmla="val 50000"/>
              </a:avLst>
            </a:prstGeom>
            <a:solidFill>
              <a:srgbClr val="0070C0"/>
            </a:solidFill>
            <a:ln w="12700">
              <a:noFill/>
              <a:miter lim="400000"/>
            </a:ln>
          </p:spPr>
          <p:txBody>
            <a:bodyPr lIns="19051" tIns="19051" rIns="19051" bIns="19051" anchor="ctr"/>
            <a:lstStyle/>
            <a:p>
              <a:pPr lvl="0"/>
              <a:endParaRPr sz="1735"/>
            </a:p>
          </p:txBody>
        </p:sp>
      </p:grpSp>
      <p:grpSp>
        <p:nvGrpSpPr>
          <p:cNvPr id="27" name="组合 26"/>
          <p:cNvGrpSpPr/>
          <p:nvPr/>
        </p:nvGrpSpPr>
        <p:grpSpPr>
          <a:xfrm>
            <a:off x="2635534" y="2401348"/>
            <a:ext cx="3392484" cy="1476341"/>
            <a:chOff x="2635534" y="2401348"/>
            <a:chExt cx="3392484" cy="1476341"/>
          </a:xfrm>
        </p:grpSpPr>
        <p:sp>
          <p:nvSpPr>
            <p:cNvPr id="7" name="Shape 1788"/>
            <p:cNvSpPr/>
            <p:nvPr/>
          </p:nvSpPr>
          <p:spPr>
            <a:xfrm flipH="1">
              <a:off x="3457171" y="2401348"/>
              <a:ext cx="2570847" cy="1173583"/>
            </a:xfrm>
            <a:prstGeom prst="line">
              <a:avLst/>
            </a:prstGeom>
            <a:ln w="12700">
              <a:solidFill>
                <a:srgbClr val="0070C0"/>
              </a:solidFill>
              <a:miter lim="400000"/>
            </a:ln>
          </p:spPr>
          <p:txBody>
            <a:bodyPr lIns="0" tIns="0" rIns="0" bIns="0"/>
            <a:lstStyle/>
            <a:p>
              <a:pPr defTabSz="228600">
                <a:defRPr sz="1200">
                  <a:solidFill>
                    <a:srgbClr val="000000"/>
                  </a:solidFill>
                  <a:latin typeface="Helvetica"/>
                  <a:ea typeface="Helvetica"/>
                  <a:cs typeface="Helvetica"/>
                  <a:sym typeface="Helvetica"/>
                </a:defRPr>
              </a:pPr>
              <a:endParaRPr sz="665"/>
            </a:p>
          </p:txBody>
        </p:sp>
        <p:sp>
          <p:nvSpPr>
            <p:cNvPr id="10" name="Shape 1796"/>
            <p:cNvSpPr/>
            <p:nvPr/>
          </p:nvSpPr>
          <p:spPr>
            <a:xfrm>
              <a:off x="2635534" y="3365215"/>
              <a:ext cx="1646289" cy="512474"/>
            </a:xfrm>
            <a:prstGeom prst="roundRect">
              <a:avLst>
                <a:gd name="adj" fmla="val 50000"/>
              </a:avLst>
            </a:prstGeom>
            <a:solidFill>
              <a:srgbClr val="0070C0"/>
            </a:solidFill>
            <a:ln w="12700">
              <a:noFill/>
              <a:miter lim="400000"/>
            </a:ln>
          </p:spPr>
          <p:txBody>
            <a:bodyPr lIns="19051" tIns="19051" rIns="19051" bIns="19051" anchor="ctr"/>
            <a:lstStyle/>
            <a:p>
              <a:pPr lvl="0"/>
              <a:endParaRPr sz="1735"/>
            </a:p>
          </p:txBody>
        </p:sp>
      </p:grpSp>
      <p:grpSp>
        <p:nvGrpSpPr>
          <p:cNvPr id="28" name="组合 27"/>
          <p:cNvGrpSpPr/>
          <p:nvPr/>
        </p:nvGrpSpPr>
        <p:grpSpPr>
          <a:xfrm>
            <a:off x="4417448" y="2322938"/>
            <a:ext cx="1738095" cy="1554751"/>
            <a:chOff x="4417448" y="2322938"/>
            <a:chExt cx="1738095" cy="1554751"/>
          </a:xfrm>
        </p:grpSpPr>
        <p:sp>
          <p:nvSpPr>
            <p:cNvPr id="4" name="Shape 1787"/>
            <p:cNvSpPr/>
            <p:nvPr/>
          </p:nvSpPr>
          <p:spPr>
            <a:xfrm flipH="1">
              <a:off x="5260735" y="2322938"/>
              <a:ext cx="894808" cy="1264801"/>
            </a:xfrm>
            <a:prstGeom prst="line">
              <a:avLst/>
            </a:prstGeom>
            <a:ln w="12700">
              <a:solidFill>
                <a:srgbClr val="0070C0"/>
              </a:solidFill>
              <a:miter lim="400000"/>
            </a:ln>
          </p:spPr>
          <p:txBody>
            <a:bodyPr lIns="0" tIns="0" rIns="0" bIns="0"/>
            <a:lstStyle/>
            <a:p>
              <a:pPr defTabSz="228600">
                <a:defRPr sz="1200">
                  <a:solidFill>
                    <a:srgbClr val="000000"/>
                  </a:solidFill>
                  <a:latin typeface="Helvetica"/>
                  <a:ea typeface="Helvetica"/>
                  <a:cs typeface="Helvetica"/>
                  <a:sym typeface="Helvetica"/>
                </a:defRPr>
              </a:pPr>
              <a:endParaRPr sz="665"/>
            </a:p>
          </p:txBody>
        </p:sp>
        <p:sp>
          <p:nvSpPr>
            <p:cNvPr id="11" name="Shape 1798"/>
            <p:cNvSpPr/>
            <p:nvPr/>
          </p:nvSpPr>
          <p:spPr>
            <a:xfrm>
              <a:off x="4417448" y="3365215"/>
              <a:ext cx="1646289" cy="512474"/>
            </a:xfrm>
            <a:prstGeom prst="roundRect">
              <a:avLst>
                <a:gd name="adj" fmla="val 50000"/>
              </a:avLst>
            </a:prstGeom>
            <a:solidFill>
              <a:srgbClr val="0070C0"/>
            </a:solidFill>
            <a:ln w="12700">
              <a:noFill/>
              <a:miter lim="400000"/>
            </a:ln>
          </p:spPr>
          <p:txBody>
            <a:bodyPr lIns="19051" tIns="19051" rIns="19051" bIns="19051" anchor="ctr"/>
            <a:lstStyle/>
            <a:p>
              <a:pPr lvl="0"/>
              <a:endParaRPr sz="1735"/>
            </a:p>
          </p:txBody>
        </p:sp>
      </p:grpSp>
      <p:grpSp>
        <p:nvGrpSpPr>
          <p:cNvPr id="29" name="组合 28"/>
          <p:cNvGrpSpPr/>
          <p:nvPr/>
        </p:nvGrpSpPr>
        <p:grpSpPr>
          <a:xfrm>
            <a:off x="6042508" y="2401354"/>
            <a:ext cx="1780555" cy="1476335"/>
            <a:chOff x="6042508" y="2401354"/>
            <a:chExt cx="1780555" cy="1476335"/>
          </a:xfrm>
        </p:grpSpPr>
        <p:sp>
          <p:nvSpPr>
            <p:cNvPr id="6" name="Shape 1786"/>
            <p:cNvSpPr/>
            <p:nvPr/>
          </p:nvSpPr>
          <p:spPr>
            <a:xfrm>
              <a:off x="6042508" y="2401354"/>
              <a:ext cx="1034591" cy="1179981"/>
            </a:xfrm>
            <a:prstGeom prst="line">
              <a:avLst/>
            </a:prstGeom>
            <a:ln w="12700">
              <a:solidFill>
                <a:srgbClr val="0070C0"/>
              </a:solidFill>
              <a:miter lim="400000"/>
            </a:ln>
          </p:spPr>
          <p:txBody>
            <a:bodyPr lIns="0" tIns="0" rIns="0" bIns="0"/>
            <a:lstStyle/>
            <a:p>
              <a:pPr defTabSz="228600">
                <a:defRPr sz="1200">
                  <a:solidFill>
                    <a:srgbClr val="000000"/>
                  </a:solidFill>
                  <a:latin typeface="Helvetica"/>
                  <a:ea typeface="Helvetica"/>
                  <a:cs typeface="Helvetica"/>
                  <a:sym typeface="Helvetica"/>
                </a:defRPr>
              </a:pPr>
              <a:endParaRPr sz="665"/>
            </a:p>
          </p:txBody>
        </p:sp>
        <p:sp>
          <p:nvSpPr>
            <p:cNvPr id="12" name="Shape 1800"/>
            <p:cNvSpPr/>
            <p:nvPr/>
          </p:nvSpPr>
          <p:spPr>
            <a:xfrm>
              <a:off x="6176774" y="3365215"/>
              <a:ext cx="1646289" cy="512474"/>
            </a:xfrm>
            <a:prstGeom prst="roundRect">
              <a:avLst>
                <a:gd name="adj" fmla="val 50000"/>
              </a:avLst>
            </a:prstGeom>
            <a:solidFill>
              <a:srgbClr val="0070C0"/>
            </a:solidFill>
            <a:ln w="12700">
              <a:noFill/>
              <a:miter lim="400000"/>
            </a:ln>
          </p:spPr>
          <p:txBody>
            <a:bodyPr lIns="19051" tIns="19051" rIns="19051" bIns="19051" anchor="ctr"/>
            <a:lstStyle/>
            <a:p>
              <a:pPr lvl="0"/>
              <a:endParaRPr sz="1735"/>
            </a:p>
          </p:txBody>
        </p:sp>
      </p:grpSp>
      <p:grpSp>
        <p:nvGrpSpPr>
          <p:cNvPr id="30" name="组合 29"/>
          <p:cNvGrpSpPr/>
          <p:nvPr/>
        </p:nvGrpSpPr>
        <p:grpSpPr>
          <a:xfrm>
            <a:off x="6042508" y="2401354"/>
            <a:ext cx="3561108" cy="1476335"/>
            <a:chOff x="6042508" y="2401354"/>
            <a:chExt cx="3561108" cy="1476335"/>
          </a:xfrm>
        </p:grpSpPr>
        <p:sp>
          <p:nvSpPr>
            <p:cNvPr id="5" name="Shape 1785"/>
            <p:cNvSpPr/>
            <p:nvPr/>
          </p:nvSpPr>
          <p:spPr>
            <a:xfrm>
              <a:off x="6042508" y="2401354"/>
              <a:ext cx="2818938" cy="1179985"/>
            </a:xfrm>
            <a:prstGeom prst="line">
              <a:avLst/>
            </a:prstGeom>
            <a:ln w="12700">
              <a:solidFill>
                <a:srgbClr val="0070C0"/>
              </a:solidFill>
              <a:miter lim="400000"/>
            </a:ln>
          </p:spPr>
          <p:txBody>
            <a:bodyPr lIns="0" tIns="0" rIns="0" bIns="0"/>
            <a:lstStyle/>
            <a:p>
              <a:pPr defTabSz="228600">
                <a:defRPr sz="1200">
                  <a:solidFill>
                    <a:srgbClr val="000000"/>
                  </a:solidFill>
                  <a:latin typeface="Helvetica"/>
                  <a:ea typeface="Helvetica"/>
                  <a:cs typeface="Helvetica"/>
                  <a:sym typeface="Helvetica"/>
                </a:defRPr>
              </a:pPr>
              <a:endParaRPr sz="665"/>
            </a:p>
          </p:txBody>
        </p:sp>
        <p:sp>
          <p:nvSpPr>
            <p:cNvPr id="13" name="Shape 1802"/>
            <p:cNvSpPr/>
            <p:nvPr/>
          </p:nvSpPr>
          <p:spPr>
            <a:xfrm>
              <a:off x="7957327" y="3365215"/>
              <a:ext cx="1646289" cy="512474"/>
            </a:xfrm>
            <a:prstGeom prst="roundRect">
              <a:avLst>
                <a:gd name="adj" fmla="val 50000"/>
              </a:avLst>
            </a:prstGeom>
            <a:solidFill>
              <a:srgbClr val="0070C0"/>
            </a:solidFill>
            <a:ln w="12700">
              <a:noFill/>
              <a:miter lim="400000"/>
            </a:ln>
          </p:spPr>
          <p:txBody>
            <a:bodyPr lIns="19051" tIns="19051" rIns="19051" bIns="19051" anchor="ctr"/>
            <a:lstStyle/>
            <a:p>
              <a:pPr lvl="0"/>
              <a:endParaRPr sz="1735"/>
            </a:p>
          </p:txBody>
        </p:sp>
      </p:grpSp>
      <p:sp>
        <p:nvSpPr>
          <p:cNvPr id="15" name="Shape 1790"/>
          <p:cNvSpPr/>
          <p:nvPr/>
        </p:nvSpPr>
        <p:spPr>
          <a:xfrm>
            <a:off x="5458691" y="1772816"/>
            <a:ext cx="1286968" cy="12869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70C0"/>
          </a:solidFill>
          <a:ln w="12700">
            <a:noFill/>
            <a:miter lim="400000"/>
          </a:ln>
        </p:spPr>
        <p:txBody>
          <a:bodyPr lIns="25400" tIns="25400" rIns="25400" bIns="25400" anchor="ctr"/>
          <a:lstStyle/>
          <a:p>
            <a:pPr lvl="0"/>
            <a:endParaRPr sz="1735"/>
          </a:p>
        </p:txBody>
      </p:sp>
      <p:sp>
        <p:nvSpPr>
          <p:cNvPr id="17" name="Text Placeholder 3"/>
          <p:cNvSpPr txBox="1"/>
          <p:nvPr/>
        </p:nvSpPr>
        <p:spPr>
          <a:xfrm>
            <a:off x="2642275" y="3443640"/>
            <a:ext cx="1632796" cy="355637"/>
          </a:xfrm>
          <a:prstGeom prst="rect">
            <a:avLst/>
          </a:prstGeom>
        </p:spPr>
        <p:txBody>
          <a:bodyPr anchor="ct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1600" b="1" dirty="0">
                <a:solidFill>
                  <a:schemeClr val="bg1"/>
                </a:solidFill>
                <a:latin typeface="微软雅黑" panose="020B0503020204020204" pitchFamily="34" charset="-122"/>
                <a:ea typeface="微软雅黑" panose="020B0503020204020204" pitchFamily="34" charset="-122"/>
              </a:rPr>
              <a:t>提升员工归属感</a:t>
            </a:r>
            <a:endParaRPr lang="en-GB" altLang="zh-CN" sz="1600" b="1" dirty="0">
              <a:solidFill>
                <a:schemeClr val="bg1"/>
              </a:solidFill>
              <a:latin typeface="微软雅黑" panose="020B0503020204020204" pitchFamily="34" charset="-122"/>
              <a:ea typeface="微软雅黑" panose="020B0503020204020204" pitchFamily="34" charset="-122"/>
            </a:endParaRPr>
          </a:p>
        </p:txBody>
      </p:sp>
      <p:sp>
        <p:nvSpPr>
          <p:cNvPr id="18" name="Text Placeholder 3"/>
          <p:cNvSpPr txBox="1"/>
          <p:nvPr/>
        </p:nvSpPr>
        <p:spPr>
          <a:xfrm>
            <a:off x="4424187" y="3443640"/>
            <a:ext cx="1632796" cy="355637"/>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减少浪费</a:t>
            </a:r>
            <a:endParaRPr lang="en-GB" altLang="zh-CN" sz="1600" b="1" dirty="0">
              <a:solidFill>
                <a:schemeClr val="bg1"/>
              </a:solidFill>
              <a:latin typeface="微软雅黑" panose="020B0503020204020204" pitchFamily="34" charset="-122"/>
              <a:ea typeface="微软雅黑" panose="020B0503020204020204" pitchFamily="34" charset="-122"/>
            </a:endParaRPr>
          </a:p>
        </p:txBody>
      </p:sp>
      <p:sp>
        <p:nvSpPr>
          <p:cNvPr id="19" name="Text Placeholder 3"/>
          <p:cNvSpPr txBox="1"/>
          <p:nvPr/>
        </p:nvSpPr>
        <p:spPr>
          <a:xfrm>
            <a:off x="6183515" y="3443640"/>
            <a:ext cx="1632796" cy="355637"/>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安全有保证</a:t>
            </a:r>
            <a:endParaRPr lang="en-GB" altLang="zh-CN" sz="1600" b="1" dirty="0">
              <a:solidFill>
                <a:schemeClr val="bg1"/>
              </a:solidFill>
              <a:latin typeface="微软雅黑" panose="020B0503020204020204" pitchFamily="34" charset="-122"/>
              <a:ea typeface="微软雅黑" panose="020B0503020204020204" pitchFamily="34" charset="-122"/>
            </a:endParaRPr>
          </a:p>
        </p:txBody>
      </p:sp>
      <p:sp>
        <p:nvSpPr>
          <p:cNvPr id="20" name="Text Placeholder 3"/>
          <p:cNvSpPr txBox="1"/>
          <p:nvPr/>
        </p:nvSpPr>
        <p:spPr>
          <a:xfrm>
            <a:off x="861406" y="3443640"/>
            <a:ext cx="1632796" cy="355637"/>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600" b="1" dirty="0">
                <a:solidFill>
                  <a:schemeClr val="bg1"/>
                </a:solidFill>
                <a:latin typeface="微软雅黑" panose="020B0503020204020204" pitchFamily="34" charset="-122"/>
                <a:ea typeface="微软雅黑" panose="020B0503020204020204" pitchFamily="34" charset="-122"/>
              </a:rPr>
              <a:t>提升企业形象</a:t>
            </a:r>
            <a:endParaRPr lang="en-GB" altLang="zh-CN" sz="1600" b="1" dirty="0">
              <a:solidFill>
                <a:schemeClr val="bg1"/>
              </a:solidFill>
              <a:latin typeface="微软雅黑" panose="020B0503020204020204" pitchFamily="34" charset="-122"/>
              <a:ea typeface="微软雅黑" panose="020B0503020204020204" pitchFamily="34" charset="-122"/>
            </a:endParaRPr>
          </a:p>
        </p:txBody>
      </p:sp>
      <p:sp>
        <p:nvSpPr>
          <p:cNvPr id="21" name="Text Placeholder 3"/>
          <p:cNvSpPr txBox="1"/>
          <p:nvPr/>
        </p:nvSpPr>
        <p:spPr>
          <a:xfrm>
            <a:off x="7969592" y="3442805"/>
            <a:ext cx="1632796" cy="355637"/>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600" b="1" dirty="0">
                <a:solidFill>
                  <a:schemeClr val="bg1"/>
                </a:solidFill>
                <a:latin typeface="微软雅黑" panose="020B0503020204020204" pitchFamily="34" charset="-122"/>
                <a:ea typeface="微软雅黑" panose="020B0503020204020204" pitchFamily="34" charset="-122"/>
              </a:rPr>
              <a:t>效率的提升</a:t>
            </a:r>
            <a:endParaRPr lang="en-GB" altLang="zh-CN" sz="1600" b="1" dirty="0">
              <a:solidFill>
                <a:schemeClr val="bg1"/>
              </a:solidFill>
              <a:latin typeface="微软雅黑" panose="020B0503020204020204" pitchFamily="34" charset="-122"/>
              <a:ea typeface="微软雅黑" panose="020B0503020204020204" pitchFamily="34" charset="-122"/>
            </a:endParaRPr>
          </a:p>
        </p:txBody>
      </p:sp>
      <p:grpSp>
        <p:nvGrpSpPr>
          <p:cNvPr id="31" name="组合 30"/>
          <p:cNvGrpSpPr/>
          <p:nvPr/>
        </p:nvGrpSpPr>
        <p:grpSpPr>
          <a:xfrm>
            <a:off x="6042508" y="2401349"/>
            <a:ext cx="5341661" cy="1442627"/>
            <a:chOff x="6042508" y="2401349"/>
            <a:chExt cx="5341661" cy="1442627"/>
          </a:xfrm>
        </p:grpSpPr>
        <p:sp>
          <p:nvSpPr>
            <p:cNvPr id="25" name="Shape 1785"/>
            <p:cNvSpPr/>
            <p:nvPr/>
          </p:nvSpPr>
          <p:spPr>
            <a:xfrm>
              <a:off x="6042508" y="2401349"/>
              <a:ext cx="4526428" cy="1173581"/>
            </a:xfrm>
            <a:prstGeom prst="line">
              <a:avLst/>
            </a:prstGeom>
            <a:ln w="12700">
              <a:solidFill>
                <a:srgbClr val="0070C0"/>
              </a:solidFill>
              <a:miter lim="400000"/>
            </a:ln>
          </p:spPr>
          <p:txBody>
            <a:bodyPr lIns="0" tIns="0" rIns="0" bIns="0"/>
            <a:lstStyle/>
            <a:p>
              <a:pPr defTabSz="228600">
                <a:defRPr sz="1200">
                  <a:solidFill>
                    <a:srgbClr val="000000"/>
                  </a:solidFill>
                  <a:latin typeface="Helvetica"/>
                  <a:ea typeface="Helvetica"/>
                  <a:cs typeface="Helvetica"/>
                  <a:sym typeface="Helvetica"/>
                </a:defRPr>
              </a:pPr>
              <a:endParaRPr sz="665"/>
            </a:p>
          </p:txBody>
        </p:sp>
        <p:sp>
          <p:nvSpPr>
            <p:cNvPr id="23" name="Shape 1802"/>
            <p:cNvSpPr/>
            <p:nvPr/>
          </p:nvSpPr>
          <p:spPr>
            <a:xfrm>
              <a:off x="9737880" y="3331502"/>
              <a:ext cx="1646289" cy="512474"/>
            </a:xfrm>
            <a:prstGeom prst="roundRect">
              <a:avLst>
                <a:gd name="adj" fmla="val 50000"/>
              </a:avLst>
            </a:prstGeom>
            <a:solidFill>
              <a:srgbClr val="0070C0"/>
            </a:solidFill>
            <a:ln w="12700">
              <a:noFill/>
              <a:miter lim="400000"/>
            </a:ln>
          </p:spPr>
          <p:txBody>
            <a:bodyPr lIns="19051" tIns="19051" rIns="19051" bIns="19051" anchor="ctr"/>
            <a:lstStyle/>
            <a:p>
              <a:pPr lvl="0"/>
              <a:endParaRPr sz="1735"/>
            </a:p>
          </p:txBody>
        </p:sp>
      </p:grpSp>
      <p:sp>
        <p:nvSpPr>
          <p:cNvPr id="24" name="Text Placeholder 3"/>
          <p:cNvSpPr txBox="1"/>
          <p:nvPr/>
        </p:nvSpPr>
        <p:spPr>
          <a:xfrm>
            <a:off x="9750145" y="3409092"/>
            <a:ext cx="1632796" cy="355637"/>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品质有保障</a:t>
            </a:r>
            <a:endParaRPr lang="en-GB" altLang="zh-CN" sz="1600" b="1" dirty="0">
              <a:solidFill>
                <a:schemeClr val="bg1"/>
              </a:solidFill>
              <a:latin typeface="微软雅黑" panose="020B0503020204020204" pitchFamily="34" charset="-122"/>
              <a:ea typeface="微软雅黑" panose="020B0503020204020204" pitchFamily="34" charset="-122"/>
            </a:endParaRPr>
          </a:p>
        </p:txBody>
      </p:sp>
      <p:sp>
        <p:nvSpPr>
          <p:cNvPr id="32" name="TextBox 93"/>
          <p:cNvSpPr txBox="1"/>
          <p:nvPr/>
        </p:nvSpPr>
        <p:spPr>
          <a:xfrm>
            <a:off x="925529" y="4005064"/>
            <a:ext cx="1477236" cy="1944216"/>
          </a:xfrm>
          <a:prstGeom prst="rect">
            <a:avLst/>
          </a:prstGeom>
          <a:noFill/>
          <a:ln>
            <a:solidFill>
              <a:srgbClr val="0070C0"/>
            </a:solidFill>
          </a:ln>
        </p:spPr>
        <p:txBody>
          <a:bodyPr wrap="square" rtlCol="0" anchor="t">
            <a:no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pPr>
              <a:lnSpc>
                <a:spcPct val="120000"/>
              </a:lnSpc>
            </a:pPr>
            <a:r>
              <a:rPr lang="zh-CN" altLang="en-US" sz="1400" b="0" dirty="0" smtClean="0"/>
              <a:t>整齐</a:t>
            </a:r>
            <a:r>
              <a:rPr lang="zh-CN" altLang="en-US" sz="1400" b="0" dirty="0"/>
              <a:t>清洁的工作环境，使顾客有信心，易于吸引</a:t>
            </a:r>
            <a:r>
              <a:rPr lang="zh-CN" altLang="en-US" sz="1400" b="0" dirty="0" smtClean="0"/>
              <a:t>顾客。由于口碑相传，会成为学习的对象。</a:t>
            </a:r>
            <a:endParaRPr lang="zh-CN" altLang="en-US" sz="1400" b="0" dirty="0"/>
          </a:p>
        </p:txBody>
      </p:sp>
      <p:sp>
        <p:nvSpPr>
          <p:cNvPr id="34" name="TextBox 93"/>
          <p:cNvSpPr txBox="1"/>
          <p:nvPr/>
        </p:nvSpPr>
        <p:spPr>
          <a:xfrm>
            <a:off x="2718553" y="4005064"/>
            <a:ext cx="1477236" cy="1944216"/>
          </a:xfrm>
          <a:prstGeom prst="rect">
            <a:avLst/>
          </a:prstGeom>
          <a:noFill/>
          <a:ln>
            <a:solidFill>
              <a:srgbClr val="0070C0"/>
            </a:solidFill>
          </a:ln>
        </p:spPr>
        <p:txBody>
          <a:bodyPr wrap="square" rtlCol="0" anchor="t">
            <a:no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pPr>
              <a:lnSpc>
                <a:spcPct val="120000"/>
              </a:lnSpc>
            </a:pPr>
            <a:r>
              <a:rPr lang="zh-CN" altLang="en-US" sz="1400" b="0" dirty="0" smtClean="0"/>
              <a:t>人人</a:t>
            </a:r>
            <a:r>
              <a:rPr lang="zh-CN" altLang="en-US" sz="1400" b="0" dirty="0"/>
              <a:t>变成有素养的</a:t>
            </a:r>
            <a:r>
              <a:rPr lang="zh-CN" altLang="en-US" sz="1400" b="0" dirty="0" smtClean="0"/>
              <a:t>员工，员工</a:t>
            </a:r>
            <a:r>
              <a:rPr lang="zh-CN" altLang="en-US" sz="1400" b="0" dirty="0"/>
              <a:t>有尊严，有</a:t>
            </a:r>
            <a:r>
              <a:rPr lang="zh-CN" altLang="en-US" sz="1400" b="0" dirty="0" smtClean="0"/>
              <a:t>成就感，</a:t>
            </a:r>
            <a:endParaRPr lang="zh-CN" altLang="en-US" sz="1400" b="0" dirty="0"/>
          </a:p>
          <a:p>
            <a:pPr>
              <a:lnSpc>
                <a:spcPct val="120000"/>
              </a:lnSpc>
            </a:pPr>
            <a:r>
              <a:rPr lang="zh-CN" altLang="en-US" sz="1400" b="0" dirty="0" smtClean="0"/>
              <a:t>易</a:t>
            </a:r>
            <a:r>
              <a:rPr lang="zh-CN" altLang="en-US" sz="1400" b="0" dirty="0"/>
              <a:t>带动改善的</a:t>
            </a:r>
            <a:r>
              <a:rPr lang="zh-CN" altLang="en-US" sz="1400" b="0" dirty="0" smtClean="0"/>
              <a:t>意愿，对</a:t>
            </a:r>
            <a:r>
              <a:rPr lang="zh-CN" altLang="en-US" sz="1400" b="0" dirty="0"/>
              <a:t>自己的工作易付出爱心与</a:t>
            </a:r>
            <a:r>
              <a:rPr lang="zh-CN" altLang="en-US" sz="1400" b="0" dirty="0" smtClean="0"/>
              <a:t>耐心。</a:t>
            </a:r>
            <a:endParaRPr lang="zh-CN" altLang="en-US" sz="1400" b="0" dirty="0"/>
          </a:p>
        </p:txBody>
      </p:sp>
      <p:sp>
        <p:nvSpPr>
          <p:cNvPr id="35" name="TextBox 93"/>
          <p:cNvSpPr txBox="1"/>
          <p:nvPr/>
        </p:nvSpPr>
        <p:spPr>
          <a:xfrm>
            <a:off x="4494873" y="4005064"/>
            <a:ext cx="1477236" cy="1944216"/>
          </a:xfrm>
          <a:prstGeom prst="rect">
            <a:avLst/>
          </a:prstGeom>
          <a:noFill/>
          <a:ln>
            <a:solidFill>
              <a:srgbClr val="0070C0"/>
            </a:solidFill>
          </a:ln>
        </p:spPr>
        <p:txBody>
          <a:bodyPr wrap="square" rtlCol="0" anchor="t">
            <a:no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pPr>
              <a:lnSpc>
                <a:spcPct val="120000"/>
              </a:lnSpc>
            </a:pPr>
            <a:r>
              <a:rPr lang="zh-CN" altLang="en-US" sz="1400" b="0" dirty="0"/>
              <a:t>人的浪费</a:t>
            </a:r>
            <a:r>
              <a:rPr lang="zh-CN" altLang="en-US" sz="1400" b="0" dirty="0" smtClean="0"/>
              <a:t>减少，场所</a:t>
            </a:r>
            <a:r>
              <a:rPr lang="zh-CN" altLang="en-US" sz="1400" b="0" dirty="0"/>
              <a:t>的浪费</a:t>
            </a:r>
            <a:r>
              <a:rPr lang="zh-CN" altLang="en-US" sz="1400" b="0" dirty="0" smtClean="0"/>
              <a:t>减少，时间</a:t>
            </a:r>
            <a:r>
              <a:rPr lang="zh-CN" altLang="en-US" sz="1400" b="0" dirty="0"/>
              <a:t>浪费</a:t>
            </a:r>
            <a:r>
              <a:rPr lang="zh-CN" altLang="en-US" sz="1400" b="0" dirty="0" smtClean="0"/>
              <a:t>减少，减少</a:t>
            </a:r>
            <a:r>
              <a:rPr lang="zh-CN" altLang="en-US" sz="1400" b="0" dirty="0"/>
              <a:t>浪费</a:t>
            </a:r>
            <a:r>
              <a:rPr lang="en-US" altLang="zh-CN" sz="1400" b="0" dirty="0"/>
              <a:t>=</a:t>
            </a:r>
            <a:r>
              <a:rPr lang="zh-CN" altLang="en-US" sz="1400" b="0" dirty="0"/>
              <a:t>降低成本</a:t>
            </a:r>
            <a:r>
              <a:rPr lang="en-US" altLang="zh-CN" sz="1400" b="0" dirty="0"/>
              <a:t>=</a:t>
            </a:r>
            <a:r>
              <a:rPr lang="zh-CN" altLang="en-US" sz="1400" b="0" dirty="0"/>
              <a:t>增加</a:t>
            </a:r>
            <a:r>
              <a:rPr lang="zh-CN" altLang="en-US" sz="1400" b="0" dirty="0" smtClean="0"/>
              <a:t>利润。</a:t>
            </a:r>
            <a:endParaRPr lang="zh-CN" altLang="en-US" sz="1400" b="0" dirty="0"/>
          </a:p>
        </p:txBody>
      </p:sp>
      <p:sp>
        <p:nvSpPr>
          <p:cNvPr id="36" name="TextBox 93"/>
          <p:cNvSpPr txBox="1"/>
          <p:nvPr/>
        </p:nvSpPr>
        <p:spPr>
          <a:xfrm>
            <a:off x="6271193" y="4005064"/>
            <a:ext cx="1477236" cy="1944216"/>
          </a:xfrm>
          <a:prstGeom prst="rect">
            <a:avLst/>
          </a:prstGeom>
          <a:noFill/>
          <a:ln>
            <a:solidFill>
              <a:srgbClr val="0070C0"/>
            </a:solidFill>
          </a:ln>
        </p:spPr>
        <p:txBody>
          <a:bodyPr wrap="square" rtlCol="0" anchor="t">
            <a:no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pPr>
              <a:lnSpc>
                <a:spcPct val="120000"/>
              </a:lnSpc>
            </a:pPr>
            <a:r>
              <a:rPr lang="zh-CN" altLang="en-US" sz="1400" b="0" dirty="0" smtClean="0"/>
              <a:t>工作</a:t>
            </a:r>
            <a:r>
              <a:rPr lang="zh-CN" altLang="en-US" sz="1400" b="0" dirty="0"/>
              <a:t>场所宽广明亮</a:t>
            </a:r>
            <a:r>
              <a:rPr lang="zh-CN" altLang="en-US" sz="1400" b="0" dirty="0" smtClean="0"/>
              <a:t>。通道畅通，地上</a:t>
            </a:r>
            <a:r>
              <a:rPr lang="zh-CN" altLang="en-US" sz="1400" b="0" dirty="0"/>
              <a:t>不会随意摆放不该摆放的</a:t>
            </a:r>
            <a:r>
              <a:rPr lang="zh-CN" altLang="en-US" sz="1400" b="0" dirty="0" smtClean="0"/>
              <a:t>东西。</a:t>
            </a:r>
            <a:endParaRPr lang="zh-CN" altLang="en-US" sz="1400" b="0" dirty="0"/>
          </a:p>
        </p:txBody>
      </p:sp>
      <p:sp>
        <p:nvSpPr>
          <p:cNvPr id="37" name="TextBox 93"/>
          <p:cNvSpPr txBox="1"/>
          <p:nvPr/>
        </p:nvSpPr>
        <p:spPr>
          <a:xfrm>
            <a:off x="8047513" y="4005064"/>
            <a:ext cx="1477236" cy="1944216"/>
          </a:xfrm>
          <a:prstGeom prst="rect">
            <a:avLst/>
          </a:prstGeom>
          <a:noFill/>
          <a:ln>
            <a:solidFill>
              <a:srgbClr val="0070C0"/>
            </a:solidFill>
          </a:ln>
        </p:spPr>
        <p:txBody>
          <a:bodyPr wrap="square" rtlCol="0" anchor="t">
            <a:no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pPr>
              <a:lnSpc>
                <a:spcPct val="120000"/>
              </a:lnSpc>
            </a:pPr>
            <a:r>
              <a:rPr lang="zh-CN" altLang="en-US" sz="1400" b="0" dirty="0" smtClean="0"/>
              <a:t>好的工作环境，  </a:t>
            </a:r>
            <a:r>
              <a:rPr lang="zh-CN" altLang="en-US" sz="1400" b="0" dirty="0"/>
              <a:t>好的工作</a:t>
            </a:r>
            <a:r>
              <a:rPr lang="zh-CN" altLang="en-US" sz="1400" b="0" dirty="0" smtClean="0"/>
              <a:t>气氛，   </a:t>
            </a:r>
            <a:r>
              <a:rPr lang="zh-CN" altLang="en-US" sz="1400" b="0" dirty="0"/>
              <a:t>有素养的工作</a:t>
            </a:r>
            <a:r>
              <a:rPr lang="zh-CN" altLang="en-US" sz="1400" b="0" dirty="0" smtClean="0"/>
              <a:t>伙伴，物品</a:t>
            </a:r>
            <a:r>
              <a:rPr lang="zh-CN" altLang="en-US" sz="1400" b="0" dirty="0"/>
              <a:t>摆放有序，免去</a:t>
            </a:r>
            <a:r>
              <a:rPr lang="zh-CN" altLang="en-US" sz="1400" b="0" dirty="0" smtClean="0"/>
              <a:t>寻找。</a:t>
            </a:r>
            <a:endParaRPr lang="zh-CN" altLang="en-US" sz="1400" b="0" dirty="0"/>
          </a:p>
        </p:txBody>
      </p:sp>
      <p:sp>
        <p:nvSpPr>
          <p:cNvPr id="38" name="TextBox 93"/>
          <p:cNvSpPr txBox="1"/>
          <p:nvPr/>
        </p:nvSpPr>
        <p:spPr>
          <a:xfrm>
            <a:off x="9830318" y="4005064"/>
            <a:ext cx="1477236" cy="1944216"/>
          </a:xfrm>
          <a:prstGeom prst="rect">
            <a:avLst/>
          </a:prstGeom>
          <a:noFill/>
          <a:ln>
            <a:solidFill>
              <a:srgbClr val="0070C0"/>
            </a:solidFill>
          </a:ln>
        </p:spPr>
        <p:txBody>
          <a:bodyPr wrap="square" rtlCol="0" anchor="t">
            <a:no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pPr>
              <a:lnSpc>
                <a:spcPct val="120000"/>
              </a:lnSpc>
            </a:pPr>
            <a:r>
              <a:rPr lang="zh-CN" altLang="en-US" sz="1400" b="0" dirty="0"/>
              <a:t>任何事有讲究，不马虎</a:t>
            </a:r>
            <a:r>
              <a:rPr lang="zh-CN" altLang="en-US" sz="1400" b="0" dirty="0" smtClean="0"/>
              <a:t>。</a:t>
            </a:r>
            <a:r>
              <a:rPr lang="en-US" altLang="zh-CN" sz="1400" b="0" dirty="0" smtClean="0"/>
              <a:t>6S</a:t>
            </a:r>
            <a:r>
              <a:rPr lang="zh-CN" altLang="en-US" sz="1400" b="0" dirty="0"/>
              <a:t>就是去除马虎，保障品质</a:t>
            </a:r>
            <a:endParaRPr lang="zh-CN" altLang="en-US" sz="1400" b="0" dirty="0"/>
          </a:p>
        </p:txBody>
      </p:sp>
      <p:sp>
        <p:nvSpPr>
          <p:cNvPr id="39" name="TextBox 28"/>
          <p:cNvSpPr txBox="1"/>
          <p:nvPr/>
        </p:nvSpPr>
        <p:spPr>
          <a:xfrm>
            <a:off x="5452404" y="2032988"/>
            <a:ext cx="1328983" cy="646331"/>
          </a:xfrm>
          <a:prstGeom prst="rect">
            <a:avLst/>
          </a:prstGeom>
          <a:noFill/>
        </p:spPr>
        <p:txBody>
          <a:bodyPr wrap="square" rtlCol="0">
            <a:spAutoFit/>
          </a:bodyPr>
          <a:lstStyle/>
          <a:p>
            <a:pPr algn="ctr"/>
            <a:r>
              <a:rPr lang="zh-CN" altLang="en-US" sz="3600" b="1" dirty="0" smtClean="0">
                <a:solidFill>
                  <a:schemeClr val="bg1">
                    <a:lumMod val="95000"/>
                  </a:schemeClr>
                </a:solidFill>
                <a:latin typeface="微软雅黑" panose="020B0503020204020204" pitchFamily="34" charset="-122"/>
                <a:ea typeface="微软雅黑" panose="020B0503020204020204" pitchFamily="34" charset="-122"/>
              </a:rPr>
              <a:t>效能</a:t>
            </a:r>
            <a:endParaRPr lang="zh-CN" altLang="en-US" sz="3600" b="1" dirty="0">
              <a:solidFill>
                <a:schemeClr val="bg1">
                  <a:lumMod val="9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500" fill="hold"/>
                                        <p:tgtEl>
                                          <p:spTgt spid="39"/>
                                        </p:tgtEl>
                                        <p:attrNameLst>
                                          <p:attrName>ppt_w</p:attrName>
                                        </p:attrNameLst>
                                      </p:cBhvr>
                                      <p:tavLst>
                                        <p:tav tm="0">
                                          <p:val>
                                            <p:fltVal val="0"/>
                                          </p:val>
                                        </p:tav>
                                        <p:tav tm="100000">
                                          <p:val>
                                            <p:strVal val="#ppt_w"/>
                                          </p:val>
                                        </p:tav>
                                      </p:tavLst>
                                    </p:anim>
                                    <p:anim calcmode="lin" valueType="num">
                                      <p:cBhvr>
                                        <p:cTn id="22" dur="500" fill="hold"/>
                                        <p:tgtEl>
                                          <p:spTgt spid="39"/>
                                        </p:tgtEl>
                                        <p:attrNameLst>
                                          <p:attrName>ppt_h</p:attrName>
                                        </p:attrNameLst>
                                      </p:cBhvr>
                                      <p:tavLst>
                                        <p:tav tm="0">
                                          <p:val>
                                            <p:fltVal val="0"/>
                                          </p:val>
                                        </p:tav>
                                        <p:tav tm="100000">
                                          <p:val>
                                            <p:strVal val="#ppt_h"/>
                                          </p:val>
                                        </p:tav>
                                      </p:tavLst>
                                    </p:anim>
                                    <p:animEffect transition="in" filter="fade">
                                      <p:cBhvr>
                                        <p:cTn id="23" dur="500"/>
                                        <p:tgtEl>
                                          <p:spTgt spid="39"/>
                                        </p:tgtEl>
                                      </p:cBhvr>
                                    </p:animEffect>
                                  </p:childTnLst>
                                </p:cTn>
                              </p:par>
                            </p:childTnLst>
                          </p:cTn>
                        </p:par>
                        <p:par>
                          <p:cTn id="24" fill="hold">
                            <p:stCondLst>
                              <p:cond delay="2000"/>
                            </p:stCondLst>
                            <p:childTnLst>
                              <p:par>
                                <p:cTn id="25" presetID="22" presetClass="entr" presetSubtype="1"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up)">
                                      <p:cBhvr>
                                        <p:cTn id="27" dur="500"/>
                                        <p:tgtEl>
                                          <p:spTgt spid="26"/>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par>
                          <p:cTn id="34" fill="hold">
                            <p:stCondLst>
                              <p:cond delay="3000"/>
                            </p:stCondLst>
                            <p:childTnLst>
                              <p:par>
                                <p:cTn id="35" presetID="42" presetClass="entr" presetSubtype="0" fill="hold" grpId="0"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anim calcmode="lin" valueType="num">
                                      <p:cBhvr>
                                        <p:cTn id="38" dur="500" fill="hold"/>
                                        <p:tgtEl>
                                          <p:spTgt spid="32"/>
                                        </p:tgtEl>
                                        <p:attrNameLst>
                                          <p:attrName>ppt_x</p:attrName>
                                        </p:attrNameLst>
                                      </p:cBhvr>
                                      <p:tavLst>
                                        <p:tav tm="0">
                                          <p:val>
                                            <p:strVal val="#ppt_x"/>
                                          </p:val>
                                        </p:tav>
                                        <p:tav tm="100000">
                                          <p:val>
                                            <p:strVal val="#ppt_x"/>
                                          </p:val>
                                        </p:tav>
                                      </p:tavLst>
                                    </p:anim>
                                    <p:anim calcmode="lin" valueType="num">
                                      <p:cBhvr>
                                        <p:cTn id="39" dur="500" fill="hold"/>
                                        <p:tgtEl>
                                          <p:spTgt spid="32"/>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22" presetClass="entr" presetSubtype="1"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up)">
                                      <p:cBhvr>
                                        <p:cTn id="43" dur="500"/>
                                        <p:tgtEl>
                                          <p:spTgt spid="27"/>
                                        </p:tgtEl>
                                      </p:cBhvr>
                                    </p:animEffect>
                                  </p:childTnLst>
                                </p:cTn>
                              </p:par>
                            </p:childTnLst>
                          </p:cTn>
                        </p:par>
                        <p:par>
                          <p:cTn id="44" fill="hold">
                            <p:stCondLst>
                              <p:cond delay="4000"/>
                            </p:stCondLst>
                            <p:childTnLst>
                              <p:par>
                                <p:cTn id="45" presetID="53" presetClass="entr" presetSubtype="16"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childTnLst>
                          </p:cTn>
                        </p:par>
                        <p:par>
                          <p:cTn id="50" fill="hold">
                            <p:stCondLst>
                              <p:cond delay="4500"/>
                            </p:stCondLst>
                            <p:childTnLst>
                              <p:par>
                                <p:cTn id="51" presetID="42" presetClass="entr" presetSubtype="0" fill="hold" grpId="0" nodeType="after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anim calcmode="lin" valueType="num">
                                      <p:cBhvr>
                                        <p:cTn id="54" dur="500" fill="hold"/>
                                        <p:tgtEl>
                                          <p:spTgt spid="34"/>
                                        </p:tgtEl>
                                        <p:attrNameLst>
                                          <p:attrName>ppt_x</p:attrName>
                                        </p:attrNameLst>
                                      </p:cBhvr>
                                      <p:tavLst>
                                        <p:tav tm="0">
                                          <p:val>
                                            <p:strVal val="#ppt_x"/>
                                          </p:val>
                                        </p:tav>
                                        <p:tav tm="100000">
                                          <p:val>
                                            <p:strVal val="#ppt_x"/>
                                          </p:val>
                                        </p:tav>
                                      </p:tavLst>
                                    </p:anim>
                                    <p:anim calcmode="lin" valueType="num">
                                      <p:cBhvr>
                                        <p:cTn id="55" dur="500" fill="hold"/>
                                        <p:tgtEl>
                                          <p:spTgt spid="34"/>
                                        </p:tgtEl>
                                        <p:attrNameLst>
                                          <p:attrName>ppt_y</p:attrName>
                                        </p:attrNameLst>
                                      </p:cBhvr>
                                      <p:tavLst>
                                        <p:tav tm="0">
                                          <p:val>
                                            <p:strVal val="#ppt_y+.1"/>
                                          </p:val>
                                        </p:tav>
                                        <p:tav tm="100000">
                                          <p:val>
                                            <p:strVal val="#ppt_y"/>
                                          </p:val>
                                        </p:tav>
                                      </p:tavLst>
                                    </p:anim>
                                  </p:childTnLst>
                                </p:cTn>
                              </p:par>
                            </p:childTnLst>
                          </p:cTn>
                        </p:par>
                        <p:par>
                          <p:cTn id="56" fill="hold">
                            <p:stCondLst>
                              <p:cond delay="5000"/>
                            </p:stCondLst>
                            <p:childTnLst>
                              <p:par>
                                <p:cTn id="57" presetID="22" presetClass="entr" presetSubtype="1" fill="hold"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up)">
                                      <p:cBhvr>
                                        <p:cTn id="59" dur="500"/>
                                        <p:tgtEl>
                                          <p:spTgt spid="28"/>
                                        </p:tgtEl>
                                      </p:cBhvr>
                                    </p:animEffect>
                                  </p:childTnLst>
                                </p:cTn>
                              </p:par>
                            </p:childTnLst>
                          </p:cTn>
                        </p:par>
                        <p:par>
                          <p:cTn id="60" fill="hold">
                            <p:stCondLst>
                              <p:cond delay="5500"/>
                            </p:stCondLst>
                            <p:childTnLst>
                              <p:par>
                                <p:cTn id="61" presetID="53" presetClass="entr" presetSubtype="16"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500" fill="hold"/>
                                        <p:tgtEl>
                                          <p:spTgt spid="18"/>
                                        </p:tgtEl>
                                        <p:attrNameLst>
                                          <p:attrName>ppt_w</p:attrName>
                                        </p:attrNameLst>
                                      </p:cBhvr>
                                      <p:tavLst>
                                        <p:tav tm="0">
                                          <p:val>
                                            <p:fltVal val="0"/>
                                          </p:val>
                                        </p:tav>
                                        <p:tav tm="100000">
                                          <p:val>
                                            <p:strVal val="#ppt_w"/>
                                          </p:val>
                                        </p:tav>
                                      </p:tavLst>
                                    </p:anim>
                                    <p:anim calcmode="lin" valueType="num">
                                      <p:cBhvr>
                                        <p:cTn id="64" dur="500" fill="hold"/>
                                        <p:tgtEl>
                                          <p:spTgt spid="18"/>
                                        </p:tgtEl>
                                        <p:attrNameLst>
                                          <p:attrName>ppt_h</p:attrName>
                                        </p:attrNameLst>
                                      </p:cBhvr>
                                      <p:tavLst>
                                        <p:tav tm="0">
                                          <p:val>
                                            <p:fltVal val="0"/>
                                          </p:val>
                                        </p:tav>
                                        <p:tav tm="100000">
                                          <p:val>
                                            <p:strVal val="#ppt_h"/>
                                          </p:val>
                                        </p:tav>
                                      </p:tavLst>
                                    </p:anim>
                                    <p:animEffect transition="in" filter="fade">
                                      <p:cBhvr>
                                        <p:cTn id="65" dur="500"/>
                                        <p:tgtEl>
                                          <p:spTgt spid="18"/>
                                        </p:tgtEl>
                                      </p:cBhvr>
                                    </p:animEffect>
                                  </p:childTnLst>
                                </p:cTn>
                              </p:par>
                            </p:childTnLst>
                          </p:cTn>
                        </p:par>
                        <p:par>
                          <p:cTn id="66" fill="hold">
                            <p:stCondLst>
                              <p:cond delay="6000"/>
                            </p:stCondLst>
                            <p:childTnLst>
                              <p:par>
                                <p:cTn id="67" presetID="42" presetClass="entr" presetSubtype="0" fill="hold" grpId="0" nodeType="after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fade">
                                      <p:cBhvr>
                                        <p:cTn id="69" dur="500"/>
                                        <p:tgtEl>
                                          <p:spTgt spid="35"/>
                                        </p:tgtEl>
                                      </p:cBhvr>
                                    </p:animEffect>
                                    <p:anim calcmode="lin" valueType="num">
                                      <p:cBhvr>
                                        <p:cTn id="70" dur="500" fill="hold"/>
                                        <p:tgtEl>
                                          <p:spTgt spid="35"/>
                                        </p:tgtEl>
                                        <p:attrNameLst>
                                          <p:attrName>ppt_x</p:attrName>
                                        </p:attrNameLst>
                                      </p:cBhvr>
                                      <p:tavLst>
                                        <p:tav tm="0">
                                          <p:val>
                                            <p:strVal val="#ppt_x"/>
                                          </p:val>
                                        </p:tav>
                                        <p:tav tm="100000">
                                          <p:val>
                                            <p:strVal val="#ppt_x"/>
                                          </p:val>
                                        </p:tav>
                                      </p:tavLst>
                                    </p:anim>
                                    <p:anim calcmode="lin" valueType="num">
                                      <p:cBhvr>
                                        <p:cTn id="71" dur="500" fill="hold"/>
                                        <p:tgtEl>
                                          <p:spTgt spid="35"/>
                                        </p:tgtEl>
                                        <p:attrNameLst>
                                          <p:attrName>ppt_y</p:attrName>
                                        </p:attrNameLst>
                                      </p:cBhvr>
                                      <p:tavLst>
                                        <p:tav tm="0">
                                          <p:val>
                                            <p:strVal val="#ppt_y+.1"/>
                                          </p:val>
                                        </p:tav>
                                        <p:tav tm="100000">
                                          <p:val>
                                            <p:strVal val="#ppt_y"/>
                                          </p:val>
                                        </p:tav>
                                      </p:tavLst>
                                    </p:anim>
                                  </p:childTnLst>
                                </p:cTn>
                              </p:par>
                            </p:childTnLst>
                          </p:cTn>
                        </p:par>
                        <p:par>
                          <p:cTn id="72" fill="hold">
                            <p:stCondLst>
                              <p:cond delay="6500"/>
                            </p:stCondLst>
                            <p:childTnLst>
                              <p:par>
                                <p:cTn id="73" presetID="22" presetClass="entr" presetSubtype="1" fill="hold"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ipe(up)">
                                      <p:cBhvr>
                                        <p:cTn id="75" dur="500"/>
                                        <p:tgtEl>
                                          <p:spTgt spid="29"/>
                                        </p:tgtEl>
                                      </p:cBhvr>
                                    </p:animEffect>
                                  </p:childTnLst>
                                </p:cTn>
                              </p:par>
                            </p:childTnLst>
                          </p:cTn>
                        </p:par>
                        <p:par>
                          <p:cTn id="76" fill="hold">
                            <p:stCondLst>
                              <p:cond delay="7000"/>
                            </p:stCondLst>
                            <p:childTnLst>
                              <p:par>
                                <p:cTn id="77" presetID="53" presetClass="entr" presetSubtype="16"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Effect transition="in" filter="fade">
                                      <p:cBhvr>
                                        <p:cTn id="81" dur="500"/>
                                        <p:tgtEl>
                                          <p:spTgt spid="19"/>
                                        </p:tgtEl>
                                      </p:cBhvr>
                                    </p:animEffect>
                                  </p:childTnLst>
                                </p:cTn>
                              </p:par>
                            </p:childTnLst>
                          </p:cTn>
                        </p:par>
                        <p:par>
                          <p:cTn id="82" fill="hold">
                            <p:stCondLst>
                              <p:cond delay="7500"/>
                            </p:stCondLst>
                            <p:childTnLst>
                              <p:par>
                                <p:cTn id="83" presetID="42" presetClass="entr" presetSubtype="0" fill="hold" grpId="0" nodeType="after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fade">
                                      <p:cBhvr>
                                        <p:cTn id="85" dur="500"/>
                                        <p:tgtEl>
                                          <p:spTgt spid="36"/>
                                        </p:tgtEl>
                                      </p:cBhvr>
                                    </p:animEffect>
                                    <p:anim calcmode="lin" valueType="num">
                                      <p:cBhvr>
                                        <p:cTn id="86" dur="500" fill="hold"/>
                                        <p:tgtEl>
                                          <p:spTgt spid="36"/>
                                        </p:tgtEl>
                                        <p:attrNameLst>
                                          <p:attrName>ppt_x</p:attrName>
                                        </p:attrNameLst>
                                      </p:cBhvr>
                                      <p:tavLst>
                                        <p:tav tm="0">
                                          <p:val>
                                            <p:strVal val="#ppt_x"/>
                                          </p:val>
                                        </p:tav>
                                        <p:tav tm="100000">
                                          <p:val>
                                            <p:strVal val="#ppt_x"/>
                                          </p:val>
                                        </p:tav>
                                      </p:tavLst>
                                    </p:anim>
                                    <p:anim calcmode="lin" valueType="num">
                                      <p:cBhvr>
                                        <p:cTn id="87" dur="500" fill="hold"/>
                                        <p:tgtEl>
                                          <p:spTgt spid="36"/>
                                        </p:tgtEl>
                                        <p:attrNameLst>
                                          <p:attrName>ppt_y</p:attrName>
                                        </p:attrNameLst>
                                      </p:cBhvr>
                                      <p:tavLst>
                                        <p:tav tm="0">
                                          <p:val>
                                            <p:strVal val="#ppt_y+.1"/>
                                          </p:val>
                                        </p:tav>
                                        <p:tav tm="100000">
                                          <p:val>
                                            <p:strVal val="#ppt_y"/>
                                          </p:val>
                                        </p:tav>
                                      </p:tavLst>
                                    </p:anim>
                                  </p:childTnLst>
                                </p:cTn>
                              </p:par>
                            </p:childTnLst>
                          </p:cTn>
                        </p:par>
                        <p:par>
                          <p:cTn id="88" fill="hold">
                            <p:stCondLst>
                              <p:cond delay="8000"/>
                            </p:stCondLst>
                            <p:childTnLst>
                              <p:par>
                                <p:cTn id="89" presetID="22" presetClass="entr" presetSubtype="1" fill="hold" nodeType="after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wipe(up)">
                                      <p:cBhvr>
                                        <p:cTn id="91" dur="500"/>
                                        <p:tgtEl>
                                          <p:spTgt spid="30"/>
                                        </p:tgtEl>
                                      </p:cBhvr>
                                    </p:animEffect>
                                  </p:childTnLst>
                                </p:cTn>
                              </p:par>
                            </p:childTnLst>
                          </p:cTn>
                        </p:par>
                        <p:par>
                          <p:cTn id="92" fill="hold">
                            <p:stCondLst>
                              <p:cond delay="8500"/>
                            </p:stCondLst>
                            <p:childTnLst>
                              <p:par>
                                <p:cTn id="93" presetID="53" presetClass="entr" presetSubtype="16" fill="hold" grpId="0" nodeType="afterEffect">
                                  <p:stCondLst>
                                    <p:cond delay="0"/>
                                  </p:stCondLst>
                                  <p:childTnLst>
                                    <p:set>
                                      <p:cBhvr>
                                        <p:cTn id="94" dur="1" fill="hold">
                                          <p:stCondLst>
                                            <p:cond delay="0"/>
                                          </p:stCondLst>
                                        </p:cTn>
                                        <p:tgtEl>
                                          <p:spTgt spid="21"/>
                                        </p:tgtEl>
                                        <p:attrNameLst>
                                          <p:attrName>style.visibility</p:attrName>
                                        </p:attrNameLst>
                                      </p:cBhvr>
                                      <p:to>
                                        <p:strVal val="visible"/>
                                      </p:to>
                                    </p:set>
                                    <p:anim calcmode="lin" valueType="num">
                                      <p:cBhvr>
                                        <p:cTn id="95" dur="500" fill="hold"/>
                                        <p:tgtEl>
                                          <p:spTgt spid="21"/>
                                        </p:tgtEl>
                                        <p:attrNameLst>
                                          <p:attrName>ppt_w</p:attrName>
                                        </p:attrNameLst>
                                      </p:cBhvr>
                                      <p:tavLst>
                                        <p:tav tm="0">
                                          <p:val>
                                            <p:fltVal val="0"/>
                                          </p:val>
                                        </p:tav>
                                        <p:tav tm="100000">
                                          <p:val>
                                            <p:strVal val="#ppt_w"/>
                                          </p:val>
                                        </p:tav>
                                      </p:tavLst>
                                    </p:anim>
                                    <p:anim calcmode="lin" valueType="num">
                                      <p:cBhvr>
                                        <p:cTn id="96" dur="500" fill="hold"/>
                                        <p:tgtEl>
                                          <p:spTgt spid="21"/>
                                        </p:tgtEl>
                                        <p:attrNameLst>
                                          <p:attrName>ppt_h</p:attrName>
                                        </p:attrNameLst>
                                      </p:cBhvr>
                                      <p:tavLst>
                                        <p:tav tm="0">
                                          <p:val>
                                            <p:fltVal val="0"/>
                                          </p:val>
                                        </p:tav>
                                        <p:tav tm="100000">
                                          <p:val>
                                            <p:strVal val="#ppt_h"/>
                                          </p:val>
                                        </p:tav>
                                      </p:tavLst>
                                    </p:anim>
                                    <p:animEffect transition="in" filter="fade">
                                      <p:cBhvr>
                                        <p:cTn id="97" dur="500"/>
                                        <p:tgtEl>
                                          <p:spTgt spid="21"/>
                                        </p:tgtEl>
                                      </p:cBhvr>
                                    </p:animEffect>
                                  </p:childTnLst>
                                </p:cTn>
                              </p:par>
                            </p:childTnLst>
                          </p:cTn>
                        </p:par>
                        <p:par>
                          <p:cTn id="98" fill="hold">
                            <p:stCondLst>
                              <p:cond delay="9000"/>
                            </p:stCondLst>
                            <p:childTnLst>
                              <p:par>
                                <p:cTn id="99" presetID="42" presetClass="entr" presetSubtype="0" fill="hold" grpId="0" nodeType="after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fade">
                                      <p:cBhvr>
                                        <p:cTn id="101" dur="500"/>
                                        <p:tgtEl>
                                          <p:spTgt spid="37"/>
                                        </p:tgtEl>
                                      </p:cBhvr>
                                    </p:animEffect>
                                    <p:anim calcmode="lin" valueType="num">
                                      <p:cBhvr>
                                        <p:cTn id="102" dur="500" fill="hold"/>
                                        <p:tgtEl>
                                          <p:spTgt spid="37"/>
                                        </p:tgtEl>
                                        <p:attrNameLst>
                                          <p:attrName>ppt_x</p:attrName>
                                        </p:attrNameLst>
                                      </p:cBhvr>
                                      <p:tavLst>
                                        <p:tav tm="0">
                                          <p:val>
                                            <p:strVal val="#ppt_x"/>
                                          </p:val>
                                        </p:tav>
                                        <p:tav tm="100000">
                                          <p:val>
                                            <p:strVal val="#ppt_x"/>
                                          </p:val>
                                        </p:tav>
                                      </p:tavLst>
                                    </p:anim>
                                    <p:anim calcmode="lin" valueType="num">
                                      <p:cBhvr>
                                        <p:cTn id="103" dur="500" fill="hold"/>
                                        <p:tgtEl>
                                          <p:spTgt spid="37"/>
                                        </p:tgtEl>
                                        <p:attrNameLst>
                                          <p:attrName>ppt_y</p:attrName>
                                        </p:attrNameLst>
                                      </p:cBhvr>
                                      <p:tavLst>
                                        <p:tav tm="0">
                                          <p:val>
                                            <p:strVal val="#ppt_y+.1"/>
                                          </p:val>
                                        </p:tav>
                                        <p:tav tm="100000">
                                          <p:val>
                                            <p:strVal val="#ppt_y"/>
                                          </p:val>
                                        </p:tav>
                                      </p:tavLst>
                                    </p:anim>
                                  </p:childTnLst>
                                </p:cTn>
                              </p:par>
                            </p:childTnLst>
                          </p:cTn>
                        </p:par>
                        <p:par>
                          <p:cTn id="104" fill="hold">
                            <p:stCondLst>
                              <p:cond delay="9500"/>
                            </p:stCondLst>
                            <p:childTnLst>
                              <p:par>
                                <p:cTn id="105" presetID="22" presetClass="entr" presetSubtype="1" fill="hold" nodeType="after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wipe(up)">
                                      <p:cBhvr>
                                        <p:cTn id="107" dur="500"/>
                                        <p:tgtEl>
                                          <p:spTgt spid="31"/>
                                        </p:tgtEl>
                                      </p:cBhvr>
                                    </p:animEffect>
                                  </p:childTnLst>
                                </p:cTn>
                              </p:par>
                            </p:childTnLst>
                          </p:cTn>
                        </p:par>
                        <p:par>
                          <p:cTn id="108" fill="hold">
                            <p:stCondLst>
                              <p:cond delay="10000"/>
                            </p:stCondLst>
                            <p:childTnLst>
                              <p:par>
                                <p:cTn id="109" presetID="53" presetClass="entr" presetSubtype="16" fill="hold" grpId="0" nodeType="afterEffect">
                                  <p:stCondLst>
                                    <p:cond delay="0"/>
                                  </p:stCondLst>
                                  <p:childTnLst>
                                    <p:set>
                                      <p:cBhvr>
                                        <p:cTn id="110" dur="1" fill="hold">
                                          <p:stCondLst>
                                            <p:cond delay="0"/>
                                          </p:stCondLst>
                                        </p:cTn>
                                        <p:tgtEl>
                                          <p:spTgt spid="24"/>
                                        </p:tgtEl>
                                        <p:attrNameLst>
                                          <p:attrName>style.visibility</p:attrName>
                                        </p:attrNameLst>
                                      </p:cBhvr>
                                      <p:to>
                                        <p:strVal val="visible"/>
                                      </p:to>
                                    </p:set>
                                    <p:anim calcmode="lin" valueType="num">
                                      <p:cBhvr>
                                        <p:cTn id="111" dur="500" fill="hold"/>
                                        <p:tgtEl>
                                          <p:spTgt spid="24"/>
                                        </p:tgtEl>
                                        <p:attrNameLst>
                                          <p:attrName>ppt_w</p:attrName>
                                        </p:attrNameLst>
                                      </p:cBhvr>
                                      <p:tavLst>
                                        <p:tav tm="0">
                                          <p:val>
                                            <p:fltVal val="0"/>
                                          </p:val>
                                        </p:tav>
                                        <p:tav tm="100000">
                                          <p:val>
                                            <p:strVal val="#ppt_w"/>
                                          </p:val>
                                        </p:tav>
                                      </p:tavLst>
                                    </p:anim>
                                    <p:anim calcmode="lin" valueType="num">
                                      <p:cBhvr>
                                        <p:cTn id="112" dur="500" fill="hold"/>
                                        <p:tgtEl>
                                          <p:spTgt spid="24"/>
                                        </p:tgtEl>
                                        <p:attrNameLst>
                                          <p:attrName>ppt_h</p:attrName>
                                        </p:attrNameLst>
                                      </p:cBhvr>
                                      <p:tavLst>
                                        <p:tav tm="0">
                                          <p:val>
                                            <p:fltVal val="0"/>
                                          </p:val>
                                        </p:tav>
                                        <p:tav tm="100000">
                                          <p:val>
                                            <p:strVal val="#ppt_h"/>
                                          </p:val>
                                        </p:tav>
                                      </p:tavLst>
                                    </p:anim>
                                    <p:animEffect transition="in" filter="fade">
                                      <p:cBhvr>
                                        <p:cTn id="113" dur="500"/>
                                        <p:tgtEl>
                                          <p:spTgt spid="24"/>
                                        </p:tgtEl>
                                      </p:cBhvr>
                                    </p:animEffect>
                                  </p:childTnLst>
                                </p:cTn>
                              </p:par>
                            </p:childTnLst>
                          </p:cTn>
                        </p:par>
                        <p:par>
                          <p:cTn id="114" fill="hold">
                            <p:stCondLst>
                              <p:cond delay="10500"/>
                            </p:stCondLst>
                            <p:childTnLst>
                              <p:par>
                                <p:cTn id="115" presetID="42" presetClass="entr" presetSubtype="0" fill="hold" grpId="0" nodeType="afterEffect">
                                  <p:stCondLst>
                                    <p:cond delay="0"/>
                                  </p:stCondLst>
                                  <p:childTnLst>
                                    <p:set>
                                      <p:cBhvr>
                                        <p:cTn id="116" dur="1" fill="hold">
                                          <p:stCondLst>
                                            <p:cond delay="0"/>
                                          </p:stCondLst>
                                        </p:cTn>
                                        <p:tgtEl>
                                          <p:spTgt spid="38"/>
                                        </p:tgtEl>
                                        <p:attrNameLst>
                                          <p:attrName>style.visibility</p:attrName>
                                        </p:attrNameLst>
                                      </p:cBhvr>
                                      <p:to>
                                        <p:strVal val="visible"/>
                                      </p:to>
                                    </p:set>
                                    <p:animEffect transition="in" filter="fade">
                                      <p:cBhvr>
                                        <p:cTn id="117" dur="500"/>
                                        <p:tgtEl>
                                          <p:spTgt spid="38"/>
                                        </p:tgtEl>
                                      </p:cBhvr>
                                    </p:animEffect>
                                    <p:anim calcmode="lin" valueType="num">
                                      <p:cBhvr>
                                        <p:cTn id="118" dur="500" fill="hold"/>
                                        <p:tgtEl>
                                          <p:spTgt spid="38"/>
                                        </p:tgtEl>
                                        <p:attrNameLst>
                                          <p:attrName>ppt_x</p:attrName>
                                        </p:attrNameLst>
                                      </p:cBhvr>
                                      <p:tavLst>
                                        <p:tav tm="0">
                                          <p:val>
                                            <p:strVal val="#ppt_x"/>
                                          </p:val>
                                        </p:tav>
                                        <p:tav tm="100000">
                                          <p:val>
                                            <p:strVal val="#ppt_x"/>
                                          </p:val>
                                        </p:tav>
                                      </p:tavLst>
                                    </p:anim>
                                    <p:anim calcmode="lin" valueType="num">
                                      <p:cBhvr>
                                        <p:cTn id="119"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5" grpId="0" animBg="1"/>
      <p:bldP spid="17" grpId="0"/>
      <p:bldP spid="18" grpId="0"/>
      <p:bldP spid="19" grpId="0"/>
      <p:bldP spid="20" grpId="0"/>
      <p:bldP spid="21" grpId="0"/>
      <p:bldP spid="24" grpId="0"/>
      <p:bldP spid="32" grpId="0" animBg="1"/>
      <p:bldP spid="34" grpId="0" animBg="1"/>
      <p:bldP spid="35" grpId="0" animBg="1"/>
      <p:bldP spid="36" grpId="0" animBg="1"/>
      <p:bldP spid="37" grpId="0" animBg="1"/>
      <p:bldP spid="38" grpId="0" animBg="1"/>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bwMode="auto">
          <a:xfrm>
            <a:off x="913011" y="864096"/>
            <a:ext cx="4320480"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3" name="TextBox 28"/>
          <p:cNvSpPr txBox="1"/>
          <p:nvPr/>
        </p:nvSpPr>
        <p:spPr>
          <a:xfrm>
            <a:off x="1057027" y="895745"/>
            <a:ext cx="4107477" cy="461665"/>
          </a:xfrm>
          <a:prstGeom prst="rect">
            <a:avLst/>
          </a:prstGeom>
          <a:noFill/>
        </p:spPr>
        <p:txBody>
          <a:bodyPr wrap="square" rtlCol="0">
            <a:spAutoFit/>
          </a:bodyPr>
          <a:lstStyle/>
          <a:p>
            <a:r>
              <a:rPr lang="en-US" altLang="zh-CN" sz="2400" b="1" dirty="0">
                <a:solidFill>
                  <a:schemeClr val="bg1">
                    <a:lumMod val="95000"/>
                  </a:schemeClr>
                </a:solidFill>
                <a:latin typeface="微软雅黑" panose="020B0503020204020204" pitchFamily="34" charset="-122"/>
                <a:ea typeface="微软雅黑" panose="020B0503020204020204" pitchFamily="34" charset="-122"/>
              </a:rPr>
              <a:t>h</a:t>
            </a:r>
            <a:r>
              <a:rPr lang="zh-CN" altLang="en-US" sz="2400" b="1" dirty="0" smtClean="0">
                <a:solidFill>
                  <a:schemeClr val="bg1">
                    <a:lumMod val="95000"/>
                  </a:schemeClr>
                </a:solidFill>
                <a:latin typeface="微软雅黑" panose="020B0503020204020204" pitchFamily="34" charset="-122"/>
                <a:ea typeface="微软雅黑" panose="020B0503020204020204" pitchFamily="34" charset="-122"/>
              </a:rPr>
              <a:t>）</a:t>
            </a:r>
            <a:r>
              <a:rPr lang="en-US" altLang="zh-CN" sz="2400" b="1" dirty="0">
                <a:solidFill>
                  <a:schemeClr val="bg1">
                    <a:lumMod val="95000"/>
                  </a:schemeClr>
                </a:solidFill>
                <a:latin typeface="微软雅黑" panose="020B0503020204020204" pitchFamily="34" charset="-122"/>
                <a:ea typeface="微软雅黑" panose="020B0503020204020204" pitchFamily="34" charset="-122"/>
              </a:rPr>
              <a:t>6S</a:t>
            </a:r>
            <a:r>
              <a:rPr lang="zh-CN" altLang="en-US" sz="2400" b="1" dirty="0" smtClean="0">
                <a:solidFill>
                  <a:schemeClr val="bg1">
                    <a:lumMod val="95000"/>
                  </a:schemeClr>
                </a:solidFill>
                <a:latin typeface="微软雅黑" panose="020B0503020204020204" pitchFamily="34" charset="-122"/>
                <a:ea typeface="微软雅黑" panose="020B0503020204020204" pitchFamily="34" charset="-122"/>
              </a:rPr>
              <a:t>的重要性</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4" name="Freeform 5"/>
          <p:cNvSpPr/>
          <p:nvPr/>
        </p:nvSpPr>
        <p:spPr bwMode="auto">
          <a:xfrm>
            <a:off x="3972184" y="3284984"/>
            <a:ext cx="1957317" cy="176474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70C0"/>
          </a:solidFill>
          <a:ln w="9525" cap="flat">
            <a:noFill/>
            <a:prstDash val="solid"/>
            <a:miter lim="800000"/>
          </a:ln>
        </p:spPr>
        <p:txBody>
          <a:bodyPr vert="horz" wrap="square" lIns="121920" tIns="60960" rIns="121920" bIns="60960" numCol="1" anchor="t" anchorCtr="0" compatLnSpc="1"/>
          <a:lstStyle/>
          <a:p>
            <a:endParaRPr lang="zh-CN" altLang="en-US" sz="3200">
              <a:solidFill>
                <a:schemeClr val="bg1"/>
              </a:solidFill>
            </a:endParaRPr>
          </a:p>
        </p:txBody>
      </p:sp>
      <p:sp>
        <p:nvSpPr>
          <p:cNvPr id="5" name="TextBox 42"/>
          <p:cNvSpPr txBox="1"/>
          <p:nvPr/>
        </p:nvSpPr>
        <p:spPr>
          <a:xfrm>
            <a:off x="4282797" y="3794453"/>
            <a:ext cx="1292048" cy="615553"/>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r>
              <a:rPr lang="zh-CN" altLang="en-US" sz="4000" b="1" dirty="0" smtClean="0"/>
              <a:t>成本</a:t>
            </a:r>
            <a:endParaRPr lang="zh-CN" altLang="en-US" sz="4000" b="1" dirty="0"/>
          </a:p>
        </p:txBody>
      </p:sp>
      <p:sp>
        <p:nvSpPr>
          <p:cNvPr id="6" name="Freeform 5"/>
          <p:cNvSpPr/>
          <p:nvPr/>
        </p:nvSpPr>
        <p:spPr bwMode="auto">
          <a:xfrm>
            <a:off x="1846781" y="3284984"/>
            <a:ext cx="1957317" cy="176474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70C0"/>
          </a:solidFill>
          <a:ln w="9525" cap="flat">
            <a:noFill/>
            <a:prstDash val="solid"/>
            <a:miter lim="800000"/>
          </a:ln>
        </p:spPr>
        <p:txBody>
          <a:bodyPr vert="horz" wrap="square" lIns="121920" tIns="60960" rIns="121920" bIns="60960" numCol="1" anchor="t" anchorCtr="0" compatLnSpc="1"/>
          <a:lstStyle/>
          <a:p>
            <a:endParaRPr lang="zh-CN" altLang="en-US" sz="3200">
              <a:solidFill>
                <a:schemeClr val="bg1"/>
              </a:solidFill>
            </a:endParaRPr>
          </a:p>
        </p:txBody>
      </p:sp>
      <p:sp>
        <p:nvSpPr>
          <p:cNvPr id="7" name="Freeform 5"/>
          <p:cNvSpPr/>
          <p:nvPr/>
        </p:nvSpPr>
        <p:spPr bwMode="auto">
          <a:xfrm>
            <a:off x="6097587" y="3284984"/>
            <a:ext cx="1957317" cy="176474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70C0"/>
          </a:solidFill>
          <a:ln w="9525" cap="flat">
            <a:noFill/>
            <a:prstDash val="solid"/>
            <a:miter lim="800000"/>
          </a:ln>
        </p:spPr>
        <p:txBody>
          <a:bodyPr vert="horz" wrap="square" lIns="121920" tIns="60960" rIns="121920" bIns="60960" numCol="1" anchor="t" anchorCtr="0" compatLnSpc="1"/>
          <a:lstStyle/>
          <a:p>
            <a:endParaRPr lang="zh-CN" altLang="en-US" sz="3200">
              <a:solidFill>
                <a:schemeClr val="bg1"/>
              </a:solidFill>
            </a:endParaRPr>
          </a:p>
        </p:txBody>
      </p:sp>
      <p:sp>
        <p:nvSpPr>
          <p:cNvPr id="8" name="Freeform 5"/>
          <p:cNvSpPr/>
          <p:nvPr/>
        </p:nvSpPr>
        <p:spPr bwMode="auto">
          <a:xfrm>
            <a:off x="8222989" y="3284984"/>
            <a:ext cx="1957317" cy="176474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70C0"/>
          </a:solidFill>
          <a:ln w="9525" cap="flat">
            <a:noFill/>
            <a:prstDash val="solid"/>
            <a:miter lim="800000"/>
          </a:ln>
        </p:spPr>
        <p:txBody>
          <a:bodyPr vert="horz" wrap="square" lIns="121920" tIns="60960" rIns="121920" bIns="60960" numCol="1" anchor="t" anchorCtr="0" compatLnSpc="1"/>
          <a:lstStyle/>
          <a:p>
            <a:endParaRPr lang="zh-CN" altLang="en-US" sz="3200">
              <a:solidFill>
                <a:schemeClr val="bg1"/>
              </a:solidFill>
            </a:endParaRPr>
          </a:p>
        </p:txBody>
      </p:sp>
      <p:sp>
        <p:nvSpPr>
          <p:cNvPr id="9" name="TextBox 46"/>
          <p:cNvSpPr txBox="1"/>
          <p:nvPr/>
        </p:nvSpPr>
        <p:spPr>
          <a:xfrm>
            <a:off x="2179416" y="3794453"/>
            <a:ext cx="1292048" cy="615553"/>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r>
              <a:rPr lang="zh-CN" altLang="en-US" sz="4000" b="1" dirty="0"/>
              <a:t>质量</a:t>
            </a:r>
            <a:endParaRPr lang="zh-CN" altLang="en-US" sz="4000" b="1" dirty="0"/>
          </a:p>
        </p:txBody>
      </p:sp>
      <p:sp>
        <p:nvSpPr>
          <p:cNvPr id="10" name="TextBox 47"/>
          <p:cNvSpPr txBox="1"/>
          <p:nvPr/>
        </p:nvSpPr>
        <p:spPr>
          <a:xfrm>
            <a:off x="6430221" y="3794453"/>
            <a:ext cx="1292048" cy="615553"/>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r>
              <a:rPr lang="zh-CN" altLang="en-US" sz="4000" b="1" dirty="0" smtClean="0"/>
              <a:t>效率</a:t>
            </a:r>
            <a:endParaRPr lang="zh-CN" altLang="en-US" sz="4000" b="1" dirty="0"/>
          </a:p>
        </p:txBody>
      </p:sp>
      <p:sp>
        <p:nvSpPr>
          <p:cNvPr id="11" name="TextBox 48"/>
          <p:cNvSpPr txBox="1"/>
          <p:nvPr/>
        </p:nvSpPr>
        <p:spPr>
          <a:xfrm>
            <a:off x="8555624" y="3794453"/>
            <a:ext cx="1292048" cy="615553"/>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r>
              <a:rPr lang="zh-CN" altLang="en-US" sz="4000" b="1" dirty="0" smtClean="0"/>
              <a:t>安全</a:t>
            </a:r>
            <a:endParaRPr lang="zh-CN" altLang="en-US" sz="4000" b="1" dirty="0"/>
          </a:p>
        </p:txBody>
      </p:sp>
      <p:sp>
        <p:nvSpPr>
          <p:cNvPr id="12" name="文本框 9"/>
          <p:cNvSpPr txBox="1"/>
          <p:nvPr/>
        </p:nvSpPr>
        <p:spPr>
          <a:xfrm>
            <a:off x="2527706" y="1622456"/>
            <a:ext cx="6803590" cy="1177231"/>
          </a:xfrm>
          <a:prstGeom prst="rect">
            <a:avLst/>
          </a:prstGeom>
          <a:noFill/>
        </p:spPr>
        <p:txBody>
          <a:bodyPr wrap="square" lIns="68566" tIns="34283" rIns="68566" bIns="34283" rtlCol="0">
            <a:spAutoFit/>
          </a:bodyPr>
          <a:lstStyle/>
          <a:p>
            <a:pPr marL="0" lvl="1" algn="ctr">
              <a:lnSpc>
                <a:spcPct val="150000"/>
              </a:lnSpc>
            </a:pPr>
            <a:r>
              <a:rPr lang="en-US" altLang="zh-CN" sz="4800" b="1" dirty="0">
                <a:ln w="0"/>
                <a:solidFill>
                  <a:srgbClr val="0070C0"/>
                </a:solidFill>
                <a:latin typeface="微软雅黑" panose="020B0503020204020204" pitchFamily="34" charset="-122"/>
                <a:ea typeface="微软雅黑" panose="020B0503020204020204" pitchFamily="34" charset="-122"/>
              </a:rPr>
              <a:t>6S</a:t>
            </a:r>
            <a:r>
              <a:rPr lang="zh-CN" altLang="en-US" sz="4800" b="1" dirty="0">
                <a:ln w="0"/>
                <a:solidFill>
                  <a:srgbClr val="0070C0"/>
                </a:solidFill>
                <a:latin typeface="微软雅黑" panose="020B0503020204020204" pitchFamily="34" charset="-122"/>
                <a:ea typeface="微软雅黑" panose="020B0503020204020204" pitchFamily="34" charset="-122"/>
              </a:rPr>
              <a:t>是一切管理的基础</a:t>
            </a:r>
            <a:endParaRPr lang="zh-CN" altLang="en-US" sz="4800" b="1" dirty="0">
              <a:ln w="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3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grpId="0" nodeType="withEffect">
                                  <p:stCondLst>
                                    <p:cond delay="30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grpId="0" nodeType="withEffect">
                                  <p:stCondLst>
                                    <p:cond delay="60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grpId="0" nodeType="withEffect">
                                  <p:stCondLst>
                                    <p:cond delay="60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grpId="0" nodeType="withEffect">
                                  <p:stCondLst>
                                    <p:cond delay="90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grpId="0" nodeType="withEffect">
                                  <p:stCondLst>
                                    <p:cond delay="90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6" grpId="0" animBg="1"/>
      <p:bldP spid="7" grpId="0" animBg="1"/>
      <p:bldP spid="8" grpId="0" animBg="1"/>
      <p:bldP spid="9"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800211" y="1120191"/>
            <a:ext cx="5369384" cy="830997"/>
          </a:xfrm>
          <a:prstGeom prst="rect">
            <a:avLst/>
          </a:prstGeom>
          <a:noFill/>
        </p:spPr>
        <p:txBody>
          <a:bodyPr wrap="square" rtlCol="0">
            <a:spAutoFit/>
          </a:bodyPr>
          <a:lstStyle/>
          <a:p>
            <a:r>
              <a:rPr lang="en-US" altLang="zh-CN" sz="4800" b="1" dirty="0">
                <a:solidFill>
                  <a:srgbClr val="0070C0"/>
                </a:solidFill>
                <a:latin typeface="微软雅黑" panose="020B0503020204020204" pitchFamily="34" charset="-122"/>
                <a:ea typeface="微软雅黑" panose="020B0503020204020204" pitchFamily="34" charset="-122"/>
              </a:rPr>
              <a:t>1.2 </a:t>
            </a:r>
            <a:r>
              <a:rPr lang="zh-CN" altLang="en-US" sz="4800" b="1" dirty="0">
                <a:solidFill>
                  <a:srgbClr val="0070C0"/>
                </a:solidFill>
                <a:latin typeface="微软雅黑" panose="020B0503020204020204" pitchFamily="34" charset="-122"/>
                <a:ea typeface="微软雅黑" panose="020B0503020204020204" pitchFamily="34" charset="-122"/>
              </a:rPr>
              <a:t>为什么要做</a:t>
            </a:r>
            <a:r>
              <a:rPr lang="en-US" altLang="zh-CN" sz="4800" b="1" dirty="0">
                <a:solidFill>
                  <a:srgbClr val="0070C0"/>
                </a:solidFill>
                <a:latin typeface="微软雅黑" panose="020B0503020204020204" pitchFamily="34" charset="-122"/>
                <a:ea typeface="微软雅黑" panose="020B0503020204020204" pitchFamily="34" charset="-122"/>
              </a:rPr>
              <a:t>6S</a:t>
            </a:r>
            <a:endParaRPr lang="zh-CN" altLang="en-US" sz="4800" b="1" dirty="0">
              <a:solidFill>
                <a:srgbClr val="0070C0"/>
              </a:solidFill>
              <a:latin typeface="微软雅黑" panose="020B0503020204020204" pitchFamily="34" charset="-122"/>
              <a:ea typeface="微软雅黑" panose="020B0503020204020204" pitchFamily="34" charset="-122"/>
            </a:endParaRPr>
          </a:p>
        </p:txBody>
      </p:sp>
      <p:sp>
        <p:nvSpPr>
          <p:cNvPr id="84" name="TextBox 28"/>
          <p:cNvSpPr txBox="1"/>
          <p:nvPr/>
        </p:nvSpPr>
        <p:spPr>
          <a:xfrm>
            <a:off x="1849115" y="2996952"/>
            <a:ext cx="4107477" cy="769441"/>
          </a:xfrm>
          <a:prstGeom prst="rect">
            <a:avLst/>
          </a:prstGeom>
          <a:noFill/>
        </p:spPr>
        <p:txBody>
          <a:bodyPr wrap="square" rtlCol="0">
            <a:spAutoFit/>
          </a:bodyPr>
          <a:lstStyle/>
          <a:p>
            <a:r>
              <a:rPr lang="zh-CN" altLang="en-US" sz="4400" b="1" dirty="0">
                <a:solidFill>
                  <a:srgbClr val="C00000"/>
                </a:solidFill>
                <a:latin typeface="微软雅黑" panose="020B0503020204020204" pitchFamily="34" charset="-122"/>
                <a:ea typeface="微软雅黑" panose="020B0503020204020204" pitchFamily="34" charset="-122"/>
              </a:rPr>
              <a:t>三个指导思想</a:t>
            </a:r>
            <a:endParaRPr lang="zh-CN" altLang="en-US" sz="4400" b="1" dirty="0">
              <a:solidFill>
                <a:srgbClr val="C00000"/>
              </a:solidFill>
              <a:latin typeface="微软雅黑" panose="020B0503020204020204" pitchFamily="34" charset="-122"/>
              <a:ea typeface="微软雅黑" panose="020B0503020204020204" pitchFamily="34" charset="-122"/>
            </a:endParaRPr>
          </a:p>
        </p:txBody>
      </p:sp>
      <p:sp>
        <p:nvSpPr>
          <p:cNvPr id="9" name="文本框 9"/>
          <p:cNvSpPr txBox="1"/>
          <p:nvPr/>
        </p:nvSpPr>
        <p:spPr>
          <a:xfrm>
            <a:off x="2212176" y="3899119"/>
            <a:ext cx="3744416" cy="435811"/>
          </a:xfrm>
          <a:prstGeom prst="rect">
            <a:avLst/>
          </a:prstGeom>
          <a:noFill/>
        </p:spPr>
        <p:txBody>
          <a:bodyPr wrap="square" lIns="68566" tIns="34283" rIns="68566" bIns="34283" rtlCol="0">
            <a:spAutoFit/>
          </a:bodyPr>
          <a:lstStyle/>
          <a:p>
            <a:pPr marL="0" lvl="1">
              <a:lnSpc>
                <a:spcPct val="150000"/>
              </a:lnSpc>
            </a:pPr>
            <a:r>
              <a:rPr lang="en-US" altLang="zh-CN" b="1" dirty="0">
                <a:ln w="0"/>
                <a:solidFill>
                  <a:srgbClr val="0070C0"/>
                </a:solidFill>
                <a:latin typeface="微软雅黑" panose="020B0503020204020204" pitchFamily="34" charset="-122"/>
                <a:ea typeface="微软雅黑" panose="020B0503020204020204" pitchFamily="34" charset="-122"/>
              </a:rPr>
              <a:t>1.</a:t>
            </a:r>
            <a:r>
              <a:rPr lang="zh-CN" altLang="en-US" b="1" dirty="0">
                <a:ln w="0"/>
                <a:solidFill>
                  <a:srgbClr val="0070C0"/>
                </a:solidFill>
                <a:latin typeface="微软雅黑" panose="020B0503020204020204" pitchFamily="34" charset="-122"/>
                <a:ea typeface="微软雅黑" panose="020B0503020204020204" pitchFamily="34" charset="-122"/>
              </a:rPr>
              <a:t>从“铁打的行营</a:t>
            </a:r>
            <a:r>
              <a:rPr lang="en-US" altLang="zh-CN" b="1" dirty="0">
                <a:ln w="0"/>
                <a:solidFill>
                  <a:srgbClr val="0070C0"/>
                </a:solidFill>
                <a:latin typeface="微软雅黑" panose="020B0503020204020204" pitchFamily="34" charset="-122"/>
                <a:ea typeface="微软雅黑" panose="020B0503020204020204" pitchFamily="34" charset="-122"/>
              </a:rPr>
              <a:t>,</a:t>
            </a:r>
            <a:r>
              <a:rPr lang="zh-CN" altLang="en-US" b="1" dirty="0">
                <a:ln w="0"/>
                <a:solidFill>
                  <a:srgbClr val="0070C0"/>
                </a:solidFill>
                <a:latin typeface="微软雅黑" panose="020B0503020204020204" pitchFamily="34" charset="-122"/>
                <a:ea typeface="微软雅黑" panose="020B0503020204020204" pitchFamily="34" charset="-122"/>
              </a:rPr>
              <a:t>流水的兵”说起</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0" name="椭圆 9"/>
          <p:cNvSpPr/>
          <p:nvPr/>
        </p:nvSpPr>
        <p:spPr>
          <a:xfrm>
            <a:off x="1897801" y="4056307"/>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1" name="文本框 10"/>
          <p:cNvSpPr txBox="1"/>
          <p:nvPr/>
        </p:nvSpPr>
        <p:spPr>
          <a:xfrm>
            <a:off x="2212176" y="4327404"/>
            <a:ext cx="3744416" cy="435811"/>
          </a:xfrm>
          <a:prstGeom prst="rect">
            <a:avLst/>
          </a:prstGeom>
          <a:noFill/>
        </p:spPr>
        <p:txBody>
          <a:bodyPr wrap="square" lIns="68566" tIns="34283" rIns="68566" bIns="34283" rtlCol="0">
            <a:spAutoFit/>
          </a:bodyPr>
          <a:lstStyle/>
          <a:p>
            <a:pPr marL="0" lvl="1">
              <a:lnSpc>
                <a:spcPct val="150000"/>
              </a:lnSpc>
            </a:pPr>
            <a:r>
              <a:rPr lang="en-US" altLang="zh-CN" b="1" dirty="0">
                <a:ln w="0"/>
                <a:solidFill>
                  <a:srgbClr val="0070C0"/>
                </a:solidFill>
                <a:latin typeface="微软雅黑" panose="020B0503020204020204" pitchFamily="34" charset="-122"/>
                <a:ea typeface="微软雅黑" panose="020B0503020204020204" pitchFamily="34" charset="-122"/>
              </a:rPr>
              <a:t>2.</a:t>
            </a:r>
            <a:r>
              <a:rPr lang="zh-CN" altLang="en-US" b="1" dirty="0">
                <a:ln w="0"/>
                <a:solidFill>
                  <a:srgbClr val="0070C0"/>
                </a:solidFill>
                <a:latin typeface="微软雅黑" panose="020B0503020204020204" pitchFamily="34" charset="-122"/>
                <a:ea typeface="微软雅黑" panose="020B0503020204020204" pitchFamily="34" charset="-122"/>
              </a:rPr>
              <a:t>管理的最高形式</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2" name="椭圆 11"/>
          <p:cNvSpPr/>
          <p:nvPr/>
        </p:nvSpPr>
        <p:spPr>
          <a:xfrm>
            <a:off x="1897801" y="448459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3" name="文本框 12"/>
          <p:cNvSpPr txBox="1"/>
          <p:nvPr/>
        </p:nvSpPr>
        <p:spPr>
          <a:xfrm>
            <a:off x="2212176" y="4763215"/>
            <a:ext cx="4320480" cy="435811"/>
          </a:xfrm>
          <a:prstGeom prst="rect">
            <a:avLst/>
          </a:prstGeom>
          <a:noFill/>
        </p:spPr>
        <p:txBody>
          <a:bodyPr wrap="square" lIns="68566" tIns="34283" rIns="68566" bIns="34283" rtlCol="0">
            <a:spAutoFit/>
          </a:bodyPr>
          <a:lstStyle/>
          <a:p>
            <a:pPr marL="0" lvl="1">
              <a:lnSpc>
                <a:spcPct val="150000"/>
              </a:lnSpc>
            </a:pPr>
            <a:r>
              <a:rPr lang="en-US" altLang="zh-CN" b="1" dirty="0">
                <a:ln w="0"/>
                <a:solidFill>
                  <a:srgbClr val="0070C0"/>
                </a:solidFill>
                <a:latin typeface="微软雅黑" panose="020B0503020204020204" pitchFamily="34" charset="-122"/>
                <a:ea typeface="微软雅黑" panose="020B0503020204020204" pitchFamily="34" charset="-122"/>
              </a:rPr>
              <a:t>3.</a:t>
            </a:r>
            <a:r>
              <a:rPr lang="zh-CN" altLang="en-US" b="1" dirty="0">
                <a:ln w="0"/>
                <a:solidFill>
                  <a:srgbClr val="0070C0"/>
                </a:solidFill>
                <a:latin typeface="微软雅黑" panose="020B0503020204020204" pitchFamily="34" charset="-122"/>
                <a:ea typeface="微软雅黑" panose="020B0503020204020204" pitchFamily="34" charset="-122"/>
              </a:rPr>
              <a:t>细节决定成败</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4" name="椭圆 13"/>
          <p:cNvSpPr/>
          <p:nvPr/>
        </p:nvSpPr>
        <p:spPr>
          <a:xfrm>
            <a:off x="1897801" y="4920403"/>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5" name="矩形 14"/>
          <p:cNvSpPr/>
          <p:nvPr/>
        </p:nvSpPr>
        <p:spPr>
          <a:xfrm>
            <a:off x="0" y="1196752"/>
            <a:ext cx="624979" cy="614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033691" y="1700808"/>
            <a:ext cx="4461475" cy="38965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4"/>
                                        </p:tgtEl>
                                        <p:attrNameLst>
                                          <p:attrName>style.visibility</p:attrName>
                                        </p:attrNameLst>
                                      </p:cBhvr>
                                      <p:to>
                                        <p:strVal val="visible"/>
                                      </p:to>
                                    </p:set>
                                    <p:animEffect transition="in" filter="randombar(horizontal)">
                                      <p:cBhvr>
                                        <p:cTn id="11" dur="500"/>
                                        <p:tgtEl>
                                          <p:spTgt spid="84"/>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par>
                          <p:cTn id="30" fill="hold">
                            <p:stCondLst>
                              <p:cond delay="2500"/>
                            </p:stCondLst>
                            <p:childTnLst>
                              <p:par>
                                <p:cTn id="31" presetID="42" presetClass="entr" presetSubtype="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strVal val="#ppt_x"/>
                                          </p:val>
                                        </p:tav>
                                        <p:tav tm="100000">
                                          <p:val>
                                            <p:strVal val="#ppt_x"/>
                                          </p:val>
                                        </p:tav>
                                      </p:tavLst>
                                    </p:anim>
                                    <p:anim calcmode="lin" valueType="num">
                                      <p:cBhvr>
                                        <p:cTn id="35" dur="500" fill="hold"/>
                                        <p:tgtEl>
                                          <p:spTgt spid="11"/>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53" presetClass="entr" presetSubtype="16"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par>
                          <p:cTn id="42" fill="hold">
                            <p:stCondLst>
                              <p:cond delay="3500"/>
                            </p:stCondLst>
                            <p:childTnLst>
                              <p:par>
                                <p:cTn id="43" presetID="42"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anim calcmode="lin" valueType="num">
                                      <p:cBhvr>
                                        <p:cTn id="46" dur="500" fill="hold"/>
                                        <p:tgtEl>
                                          <p:spTgt spid="13"/>
                                        </p:tgtEl>
                                        <p:attrNameLst>
                                          <p:attrName>ppt_x</p:attrName>
                                        </p:attrNameLst>
                                      </p:cBhvr>
                                      <p:tavLst>
                                        <p:tav tm="0">
                                          <p:val>
                                            <p:strVal val="#ppt_x"/>
                                          </p:val>
                                        </p:tav>
                                        <p:tav tm="100000">
                                          <p:val>
                                            <p:strVal val="#ppt_x"/>
                                          </p:val>
                                        </p:tav>
                                      </p:tavLst>
                                    </p:anim>
                                    <p:anim calcmode="lin" valueType="num">
                                      <p:cBhvr>
                                        <p:cTn id="47"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84" grpId="0"/>
      <p:bldP spid="9" grpId="0"/>
      <p:bldP spid="10" grpId="0" animBg="1"/>
      <p:bldP spid="11" grpId="0"/>
      <p:bldP spid="12" grpId="0" animBg="1"/>
      <p:bldP spid="13"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圆角矩形 116"/>
          <p:cNvSpPr/>
          <p:nvPr/>
        </p:nvSpPr>
        <p:spPr bwMode="auto">
          <a:xfrm>
            <a:off x="913011" y="1124744"/>
            <a:ext cx="4320480"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84" name="TextBox 28"/>
          <p:cNvSpPr txBox="1"/>
          <p:nvPr/>
        </p:nvSpPr>
        <p:spPr>
          <a:xfrm>
            <a:off x="1057027" y="1156393"/>
            <a:ext cx="4107477" cy="461665"/>
          </a:xfrm>
          <a:prstGeom prst="rect">
            <a:avLst/>
          </a:prstGeom>
          <a:noFill/>
        </p:spPr>
        <p:txBody>
          <a:bodyPr wrap="square" rtlCol="0">
            <a:spAutoFit/>
          </a:bodyPr>
          <a:lstStyle/>
          <a:p>
            <a:r>
              <a:rPr lang="en-US" altLang="zh-CN" sz="2400" b="1" dirty="0">
                <a:solidFill>
                  <a:schemeClr val="bg1">
                    <a:lumMod val="95000"/>
                  </a:schemeClr>
                </a:solidFill>
                <a:latin typeface="微软雅黑" panose="020B0503020204020204" pitchFamily="34" charset="-122"/>
                <a:ea typeface="微软雅黑" panose="020B0503020204020204" pitchFamily="34" charset="-122"/>
              </a:rPr>
              <a:t>a</a:t>
            </a: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）企业生存的需要</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1174700" y="1772816"/>
            <a:ext cx="6795095" cy="1777115"/>
            <a:chOff x="1174700" y="1772816"/>
            <a:chExt cx="6795095" cy="1777115"/>
          </a:xfrm>
        </p:grpSpPr>
        <p:sp>
          <p:nvSpPr>
            <p:cNvPr id="118" name="文本框 9"/>
            <p:cNvSpPr txBox="1"/>
            <p:nvPr/>
          </p:nvSpPr>
          <p:spPr>
            <a:xfrm>
              <a:off x="1489075" y="1772816"/>
              <a:ext cx="6480720" cy="484734"/>
            </a:xfrm>
            <a:prstGeom prst="rect">
              <a:avLst/>
            </a:prstGeom>
            <a:noFill/>
          </p:spPr>
          <p:txBody>
            <a:bodyPr wrap="square" lIns="68566" tIns="34283" rIns="68566" bIns="34283" rtlCol="0">
              <a:spAutoFit/>
            </a:bodyPr>
            <a:lstStyle/>
            <a:p>
              <a:pPr marL="0" lvl="1">
                <a:lnSpc>
                  <a:spcPct val="150000"/>
                </a:lnSpc>
              </a:pPr>
              <a:r>
                <a:rPr lang="en-US" altLang="zh-CN" b="1" dirty="0">
                  <a:ln w="0"/>
                  <a:solidFill>
                    <a:srgbClr val="0070C0"/>
                  </a:solidFill>
                  <a:latin typeface="微软雅黑" panose="020B0503020204020204" pitchFamily="34" charset="-122"/>
                  <a:ea typeface="微软雅黑" panose="020B0503020204020204" pitchFamily="34" charset="-122"/>
                </a:rPr>
                <a:t>70</a:t>
              </a:r>
              <a:r>
                <a:rPr lang="zh-CN" altLang="en-US" b="1" dirty="0">
                  <a:ln w="0"/>
                  <a:solidFill>
                    <a:srgbClr val="0070C0"/>
                  </a:solidFill>
                  <a:latin typeface="微软雅黑" panose="020B0503020204020204" pitchFamily="34" charset="-122"/>
                  <a:ea typeface="微软雅黑" panose="020B0503020204020204" pitchFamily="34" charset="-122"/>
                </a:rPr>
                <a:t>年代到</a:t>
              </a:r>
              <a:r>
                <a:rPr lang="en-US" altLang="zh-CN" b="1" dirty="0">
                  <a:ln w="0"/>
                  <a:solidFill>
                    <a:srgbClr val="0070C0"/>
                  </a:solidFill>
                  <a:latin typeface="微软雅黑" panose="020B0503020204020204" pitchFamily="34" charset="-122"/>
                  <a:ea typeface="微软雅黑" panose="020B0503020204020204" pitchFamily="34" charset="-122"/>
                </a:rPr>
                <a:t>80</a:t>
              </a:r>
              <a:r>
                <a:rPr lang="zh-CN" altLang="en-US" b="1" dirty="0">
                  <a:ln w="0"/>
                  <a:solidFill>
                    <a:srgbClr val="0070C0"/>
                  </a:solidFill>
                  <a:latin typeface="微软雅黑" panose="020B0503020204020204" pitchFamily="34" charset="-122"/>
                  <a:ea typeface="微软雅黑" panose="020B0503020204020204" pitchFamily="34" charset="-122"/>
                </a:rPr>
                <a:t>年代，世界前</a:t>
              </a:r>
              <a:r>
                <a:rPr lang="en-US" altLang="zh-CN" b="1" dirty="0">
                  <a:ln w="0"/>
                  <a:solidFill>
                    <a:srgbClr val="0070C0"/>
                  </a:solidFill>
                  <a:latin typeface="微软雅黑" panose="020B0503020204020204" pitchFamily="34" charset="-122"/>
                  <a:ea typeface="微软雅黑" panose="020B0503020204020204" pitchFamily="34" charset="-122"/>
                </a:rPr>
                <a:t>500</a:t>
              </a:r>
              <a:r>
                <a:rPr lang="zh-CN" altLang="en-US" b="1" dirty="0">
                  <a:ln w="0"/>
                  <a:solidFill>
                    <a:srgbClr val="0070C0"/>
                  </a:solidFill>
                  <a:latin typeface="微软雅黑" panose="020B0503020204020204" pitchFamily="34" charset="-122"/>
                  <a:ea typeface="微软雅黑" panose="020B0503020204020204" pitchFamily="34" charset="-122"/>
                </a:rPr>
                <a:t>强大企业，有</a:t>
              </a:r>
              <a:r>
                <a:rPr lang="en-US" altLang="zh-CN" b="1" dirty="0">
                  <a:ln w="0"/>
                  <a:solidFill>
                    <a:srgbClr val="0070C0"/>
                  </a:solidFill>
                  <a:latin typeface="微软雅黑" panose="020B0503020204020204" pitchFamily="34" charset="-122"/>
                  <a:ea typeface="微软雅黑" panose="020B0503020204020204" pitchFamily="34" charset="-122"/>
                </a:rPr>
                <a:t>1</a:t>
              </a:r>
              <a:r>
                <a:rPr lang="zh-CN" altLang="en-US" b="1" dirty="0">
                  <a:ln w="0"/>
                  <a:solidFill>
                    <a:srgbClr val="0070C0"/>
                  </a:solidFill>
                  <a:latin typeface="微软雅黑" panose="020B0503020204020204" pitchFamily="34" charset="-122"/>
                  <a:ea typeface="微软雅黑" panose="020B0503020204020204" pitchFamily="34" charset="-122"/>
                </a:rPr>
                <a:t>／</a:t>
              </a:r>
              <a:r>
                <a:rPr lang="en-US" altLang="zh-CN" b="1" dirty="0">
                  <a:ln w="0"/>
                  <a:solidFill>
                    <a:srgbClr val="0070C0"/>
                  </a:solidFill>
                  <a:latin typeface="微软雅黑" panose="020B0503020204020204" pitchFamily="34" charset="-122"/>
                  <a:ea typeface="微软雅黑" panose="020B0503020204020204" pitchFamily="34" charset="-122"/>
                </a:rPr>
                <a:t>3</a:t>
              </a:r>
              <a:r>
                <a:rPr lang="zh-CN" altLang="en-US" b="1" dirty="0">
                  <a:ln w="0"/>
                  <a:solidFill>
                    <a:srgbClr val="0070C0"/>
                  </a:solidFill>
                  <a:latin typeface="微软雅黑" panose="020B0503020204020204" pitchFamily="34" charset="-122"/>
                  <a:ea typeface="微软雅黑" panose="020B0503020204020204" pitchFamily="34" charset="-122"/>
                </a:rPr>
                <a:t>无影无踪。</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2" name="椭圆 1"/>
            <p:cNvSpPr/>
            <p:nvPr/>
          </p:nvSpPr>
          <p:spPr>
            <a:xfrm>
              <a:off x="1174700" y="1930004"/>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0" name="文本框 9"/>
            <p:cNvSpPr txBox="1"/>
            <p:nvPr/>
          </p:nvSpPr>
          <p:spPr>
            <a:xfrm>
              <a:off x="1489075" y="2201101"/>
              <a:ext cx="5976664"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美国高新科技公司有</a:t>
              </a:r>
              <a:r>
                <a:rPr lang="en-US" altLang="zh-CN" b="1" dirty="0">
                  <a:ln w="0"/>
                  <a:solidFill>
                    <a:srgbClr val="0070C0"/>
                  </a:solidFill>
                  <a:latin typeface="微软雅黑" panose="020B0503020204020204" pitchFamily="34" charset="-122"/>
                  <a:ea typeface="微软雅黑" panose="020B0503020204020204" pitchFamily="34" charset="-122"/>
                </a:rPr>
                <a:t>5</a:t>
              </a:r>
              <a:r>
                <a:rPr lang="zh-CN" altLang="en-US" b="1" dirty="0">
                  <a:ln w="0"/>
                  <a:solidFill>
                    <a:srgbClr val="0070C0"/>
                  </a:solidFill>
                  <a:latin typeface="微软雅黑" panose="020B0503020204020204" pitchFamily="34" charset="-122"/>
                  <a:ea typeface="微软雅黑" panose="020B0503020204020204" pitchFamily="34" charset="-122"/>
                </a:rPr>
                <a:t>年以上寿命的只有</a:t>
              </a:r>
              <a:r>
                <a:rPr lang="en-US" altLang="zh-CN" b="1" dirty="0">
                  <a:ln w="0"/>
                  <a:solidFill>
                    <a:srgbClr val="0070C0"/>
                  </a:solidFill>
                  <a:latin typeface="微软雅黑" panose="020B0503020204020204" pitchFamily="34" charset="-122"/>
                  <a:ea typeface="微软雅黑" panose="020B0503020204020204" pitchFamily="34" charset="-122"/>
                </a:rPr>
                <a:t>10</a:t>
              </a:r>
              <a:r>
                <a:rPr lang="zh-CN" altLang="en-US" b="1" dirty="0">
                  <a:ln w="0"/>
                  <a:solidFill>
                    <a:srgbClr val="0070C0"/>
                  </a:solidFill>
                  <a:latin typeface="微软雅黑" panose="020B0503020204020204" pitchFamily="34" charset="-122"/>
                  <a:ea typeface="微软雅黑" panose="020B0503020204020204" pitchFamily="34" charset="-122"/>
                </a:rPr>
                <a:t>％。</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1" name="椭圆 10"/>
            <p:cNvSpPr/>
            <p:nvPr/>
          </p:nvSpPr>
          <p:spPr>
            <a:xfrm>
              <a:off x="1174700" y="2358289"/>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2" name="文本框 11"/>
            <p:cNvSpPr txBox="1"/>
            <p:nvPr/>
          </p:nvSpPr>
          <p:spPr>
            <a:xfrm>
              <a:off x="1489075" y="2636912"/>
              <a:ext cx="5688632"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中国国有企业每年按平均</a:t>
              </a:r>
              <a:r>
                <a:rPr lang="en-US" altLang="zh-CN" b="1" dirty="0">
                  <a:ln w="0"/>
                  <a:solidFill>
                    <a:srgbClr val="0070C0"/>
                  </a:solidFill>
                  <a:latin typeface="微软雅黑" panose="020B0503020204020204" pitchFamily="34" charset="-122"/>
                  <a:ea typeface="微软雅黑" panose="020B0503020204020204" pitchFamily="34" charset="-122"/>
                </a:rPr>
                <a:t>30</a:t>
              </a:r>
              <a:r>
                <a:rPr lang="zh-CN" altLang="en-US" b="1" dirty="0">
                  <a:ln w="0"/>
                  <a:solidFill>
                    <a:srgbClr val="0070C0"/>
                  </a:solidFill>
                  <a:latin typeface="微软雅黑" panose="020B0503020204020204" pitchFamily="34" charset="-122"/>
                  <a:ea typeface="微软雅黑" panose="020B0503020204020204" pitchFamily="34" charset="-122"/>
                </a:rPr>
                <a:t>％的企业走向亏损。</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3" name="椭圆 12"/>
            <p:cNvSpPr/>
            <p:nvPr/>
          </p:nvSpPr>
          <p:spPr>
            <a:xfrm>
              <a:off x="1174700" y="2794100"/>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7" name="文本框 36"/>
            <p:cNvSpPr txBox="1"/>
            <p:nvPr/>
          </p:nvSpPr>
          <p:spPr>
            <a:xfrm>
              <a:off x="1489075" y="3114120"/>
              <a:ext cx="5688632"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中关村每年</a:t>
              </a:r>
              <a:r>
                <a:rPr lang="en-US" altLang="zh-CN" b="1" dirty="0">
                  <a:ln w="0"/>
                  <a:solidFill>
                    <a:srgbClr val="0070C0"/>
                  </a:solidFill>
                  <a:latin typeface="微软雅黑" panose="020B0503020204020204" pitchFamily="34" charset="-122"/>
                  <a:ea typeface="微软雅黑" panose="020B0503020204020204" pitchFamily="34" charset="-122"/>
                </a:rPr>
                <a:t>60</a:t>
              </a:r>
              <a:r>
                <a:rPr lang="zh-CN" altLang="en-US" b="1" dirty="0">
                  <a:ln w="0"/>
                  <a:solidFill>
                    <a:srgbClr val="0070C0"/>
                  </a:solidFill>
                  <a:latin typeface="微软雅黑" panose="020B0503020204020204" pitchFamily="34" charset="-122"/>
                  <a:ea typeface="微软雅黑" panose="020B0503020204020204" pitchFamily="34" charset="-122"/>
                </a:rPr>
                <a:t>％的企业</a:t>
              </a:r>
              <a:r>
                <a:rPr lang="zh-CN" altLang="en-US" b="1" dirty="0" smtClean="0">
                  <a:ln w="0"/>
                  <a:solidFill>
                    <a:srgbClr val="0070C0"/>
                  </a:solidFill>
                  <a:latin typeface="微软雅黑" panose="020B0503020204020204" pitchFamily="34" charset="-122"/>
                  <a:ea typeface="微软雅黑" panose="020B0503020204020204" pitchFamily="34" charset="-122"/>
                </a:rPr>
                <a:t>倒闭</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38" name="椭圆 37"/>
            <p:cNvSpPr/>
            <p:nvPr/>
          </p:nvSpPr>
          <p:spPr>
            <a:xfrm>
              <a:off x="1174700" y="3271308"/>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grpSp>
      <p:sp>
        <p:nvSpPr>
          <p:cNvPr id="39" name="圆角矩形 38"/>
          <p:cNvSpPr/>
          <p:nvPr/>
        </p:nvSpPr>
        <p:spPr bwMode="auto">
          <a:xfrm>
            <a:off x="913011" y="4005064"/>
            <a:ext cx="4320480"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40" name="TextBox 28"/>
          <p:cNvSpPr txBox="1"/>
          <p:nvPr/>
        </p:nvSpPr>
        <p:spPr>
          <a:xfrm>
            <a:off x="1057027" y="4036713"/>
            <a:ext cx="4107477" cy="461665"/>
          </a:xfrm>
          <a:prstGeom prst="rect">
            <a:avLst/>
          </a:prstGeom>
          <a:noFill/>
        </p:spPr>
        <p:txBody>
          <a:bodyPr wrap="square" rtlCol="0">
            <a:spAutoFit/>
          </a:bodyPr>
          <a:lstStyle/>
          <a:p>
            <a:r>
              <a:rPr lang="en-US" altLang="zh-CN" sz="2400" b="1" dirty="0">
                <a:solidFill>
                  <a:schemeClr val="bg1">
                    <a:lumMod val="95000"/>
                  </a:schemeClr>
                </a:solidFill>
                <a:latin typeface="微软雅黑" panose="020B0503020204020204" pitchFamily="34" charset="-122"/>
                <a:ea typeface="微软雅黑" panose="020B0503020204020204" pitchFamily="34" charset="-122"/>
              </a:rPr>
              <a:t>b</a:t>
            </a: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）塑造个人行为的需要</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1174700" y="4653136"/>
            <a:ext cx="6795095" cy="1299907"/>
            <a:chOff x="1174700" y="4653136"/>
            <a:chExt cx="6795095" cy="1299907"/>
          </a:xfrm>
        </p:grpSpPr>
        <p:sp>
          <p:nvSpPr>
            <p:cNvPr id="41" name="文本框 9"/>
            <p:cNvSpPr txBox="1"/>
            <p:nvPr/>
          </p:nvSpPr>
          <p:spPr>
            <a:xfrm>
              <a:off x="1489075" y="4653136"/>
              <a:ext cx="6480720"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企业的第一印象是赢得顾客的开始</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42" name="椭圆 41"/>
            <p:cNvSpPr/>
            <p:nvPr/>
          </p:nvSpPr>
          <p:spPr>
            <a:xfrm>
              <a:off x="1174700" y="4810324"/>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43" name="文本框 42"/>
            <p:cNvSpPr txBox="1"/>
            <p:nvPr/>
          </p:nvSpPr>
          <p:spPr>
            <a:xfrm>
              <a:off x="1489075" y="5081421"/>
              <a:ext cx="5976664"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稳定顾客要靠企业员工的素质</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44" name="椭圆 43"/>
            <p:cNvSpPr/>
            <p:nvPr/>
          </p:nvSpPr>
          <p:spPr>
            <a:xfrm>
              <a:off x="1174700" y="5238609"/>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45" name="文本框 44"/>
            <p:cNvSpPr txBox="1"/>
            <p:nvPr/>
          </p:nvSpPr>
          <p:spPr>
            <a:xfrm>
              <a:off x="1489075" y="5517232"/>
              <a:ext cx="5688632"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发展顾客要靠企业领导的管理理念</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46" name="椭圆 45"/>
            <p:cNvSpPr/>
            <p:nvPr/>
          </p:nvSpPr>
          <p:spPr>
            <a:xfrm>
              <a:off x="1174700" y="5674420"/>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gr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889675" y="2172568"/>
            <a:ext cx="4634507" cy="38715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wipe(left)">
                                      <p:cBhvr>
                                        <p:cTn id="7" dur="500"/>
                                        <p:tgtEl>
                                          <p:spTgt spid="1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4"/>
                                        </p:tgtEl>
                                        <p:attrNameLst>
                                          <p:attrName>style.visibility</p:attrName>
                                        </p:attrNameLst>
                                      </p:cBhvr>
                                      <p:to>
                                        <p:strVal val="visible"/>
                                      </p:to>
                                    </p:set>
                                    <p:animEffect transition="in" filter="randombar(horizontal)">
                                      <p:cBhvr>
                                        <p:cTn id="11" dur="500"/>
                                        <p:tgtEl>
                                          <p:spTgt spid="84"/>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500"/>
                                        <p:tgtEl>
                                          <p:spTgt spid="39"/>
                                        </p:tgtEl>
                                      </p:cBhvr>
                                    </p:animEffect>
                                  </p:childTnLst>
                                </p:cTn>
                              </p:par>
                            </p:childTnLst>
                          </p:cTn>
                        </p:par>
                        <p:par>
                          <p:cTn id="22" fill="hold">
                            <p:stCondLst>
                              <p:cond delay="2000"/>
                            </p:stCondLst>
                            <p:childTnLst>
                              <p:par>
                                <p:cTn id="23" presetID="14" presetClass="entr" presetSubtype="10" fill="hold" grpId="0" nodeType="after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randombar(horizontal)">
                                      <p:cBhvr>
                                        <p:cTn id="25" dur="500"/>
                                        <p:tgtEl>
                                          <p:spTgt spid="40"/>
                                        </p:tgtEl>
                                      </p:cBhvr>
                                    </p:animEffect>
                                  </p:childTnLst>
                                </p:cTn>
                              </p:par>
                            </p:childTnLst>
                          </p:cTn>
                        </p:par>
                        <p:par>
                          <p:cTn id="26" fill="hold">
                            <p:stCondLst>
                              <p:cond delay="2500"/>
                            </p:stCondLst>
                            <p:childTnLst>
                              <p:par>
                                <p:cTn id="27" presetID="42"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anim calcmode="lin" valueType="num">
                                      <p:cBhvr>
                                        <p:cTn id="30" dur="500" fill="hold"/>
                                        <p:tgtEl>
                                          <p:spTgt spid="5"/>
                                        </p:tgtEl>
                                        <p:attrNameLst>
                                          <p:attrName>ppt_x</p:attrName>
                                        </p:attrNameLst>
                                      </p:cBhvr>
                                      <p:tavLst>
                                        <p:tav tm="0">
                                          <p:val>
                                            <p:strVal val="#ppt_x"/>
                                          </p:val>
                                        </p:tav>
                                        <p:tav tm="100000">
                                          <p:val>
                                            <p:strVal val="#ppt_x"/>
                                          </p:val>
                                        </p:tav>
                                      </p:tavLst>
                                    </p:anim>
                                    <p:anim calcmode="lin" valueType="num">
                                      <p:cBhvr>
                                        <p:cTn id="31"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84" grpId="0"/>
      <p:bldP spid="39" grpId="0" animBg="1"/>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圆角矩形 116"/>
          <p:cNvSpPr/>
          <p:nvPr/>
        </p:nvSpPr>
        <p:spPr bwMode="auto">
          <a:xfrm>
            <a:off x="913011" y="1124744"/>
            <a:ext cx="4320480"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84" name="TextBox 28"/>
          <p:cNvSpPr txBox="1"/>
          <p:nvPr/>
        </p:nvSpPr>
        <p:spPr>
          <a:xfrm>
            <a:off x="1057027" y="1156393"/>
            <a:ext cx="4107477" cy="461665"/>
          </a:xfrm>
          <a:prstGeom prst="rect">
            <a:avLst/>
          </a:prstGeom>
          <a:noFill/>
        </p:spPr>
        <p:txBody>
          <a:bodyPr wrap="square" rtlCol="0">
            <a:spAutoFit/>
          </a:bodyPr>
          <a:lstStyle/>
          <a:p>
            <a:r>
              <a:rPr lang="en-US" altLang="zh-CN" sz="2400" b="1" dirty="0">
                <a:solidFill>
                  <a:schemeClr val="bg1">
                    <a:lumMod val="95000"/>
                  </a:schemeClr>
                </a:solidFill>
                <a:latin typeface="微软雅黑" panose="020B0503020204020204" pitchFamily="34" charset="-122"/>
                <a:ea typeface="微软雅黑" panose="020B0503020204020204" pitchFamily="34" charset="-122"/>
              </a:rPr>
              <a:t>c</a:t>
            </a: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）时代的需要</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1129035" y="2443973"/>
            <a:ext cx="7155136" cy="2929243"/>
            <a:chOff x="1129035" y="2443973"/>
            <a:chExt cx="7155136" cy="2929243"/>
          </a:xfrm>
        </p:grpSpPr>
        <p:sp>
          <p:nvSpPr>
            <p:cNvPr id="118" name="文本框 9"/>
            <p:cNvSpPr txBox="1"/>
            <p:nvPr/>
          </p:nvSpPr>
          <p:spPr>
            <a:xfrm>
              <a:off x="1443410" y="2443973"/>
              <a:ext cx="6480720"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商品经济</a:t>
              </a:r>
              <a:r>
                <a:rPr lang="en-US" altLang="zh-CN" b="1" dirty="0">
                  <a:ln w="0"/>
                  <a:solidFill>
                    <a:srgbClr val="0070C0"/>
                  </a:solidFill>
                  <a:latin typeface="微软雅黑" panose="020B0503020204020204" pitchFamily="34" charset="-122"/>
                  <a:ea typeface="微软雅黑" panose="020B0503020204020204" pitchFamily="34" charset="-122"/>
                </a:rPr>
                <a:t>-----</a:t>
              </a:r>
              <a:r>
                <a:rPr lang="zh-CN" altLang="en-US" b="1" dirty="0">
                  <a:ln w="0"/>
                  <a:solidFill>
                    <a:srgbClr val="0070C0"/>
                  </a:solidFill>
                  <a:latin typeface="微软雅黑" panose="020B0503020204020204" pitchFamily="34" charset="-122"/>
                  <a:ea typeface="微软雅黑" panose="020B0503020204020204" pitchFamily="34" charset="-122"/>
                </a:rPr>
                <a:t>服务经济</a:t>
              </a:r>
              <a:r>
                <a:rPr lang="en-US" altLang="zh-CN" b="1" dirty="0">
                  <a:ln w="0"/>
                  <a:solidFill>
                    <a:srgbClr val="0070C0"/>
                  </a:solidFill>
                  <a:latin typeface="微软雅黑" panose="020B0503020204020204" pitchFamily="34" charset="-122"/>
                  <a:ea typeface="微软雅黑" panose="020B0503020204020204" pitchFamily="34" charset="-122"/>
                </a:rPr>
                <a:t>------</a:t>
              </a:r>
              <a:r>
                <a:rPr lang="zh-CN" altLang="en-US" b="1" dirty="0">
                  <a:ln w="0"/>
                  <a:solidFill>
                    <a:srgbClr val="0070C0"/>
                  </a:solidFill>
                  <a:latin typeface="微软雅黑" panose="020B0503020204020204" pitchFamily="34" charset="-122"/>
                  <a:ea typeface="微软雅黑" panose="020B0503020204020204" pitchFamily="34" charset="-122"/>
                </a:rPr>
                <a:t>体验经济</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2" name="椭圆 1"/>
            <p:cNvSpPr/>
            <p:nvPr/>
          </p:nvSpPr>
          <p:spPr>
            <a:xfrm>
              <a:off x="1129035" y="2601161"/>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0" name="文本框 9"/>
            <p:cNvSpPr txBox="1"/>
            <p:nvPr/>
          </p:nvSpPr>
          <p:spPr>
            <a:xfrm>
              <a:off x="1443410" y="3308069"/>
              <a:ext cx="5976664"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一本管理 </a:t>
              </a:r>
              <a:r>
                <a:rPr lang="en-US" altLang="zh-CN" b="1" dirty="0">
                  <a:ln w="0"/>
                  <a:solidFill>
                    <a:srgbClr val="0070C0"/>
                  </a:solidFill>
                  <a:latin typeface="微软雅黑" panose="020B0503020204020204" pitchFamily="34" charset="-122"/>
                  <a:ea typeface="微软雅黑" panose="020B0503020204020204" pitchFamily="34" charset="-122"/>
                </a:rPr>
                <a:t>------  </a:t>
              </a:r>
              <a:r>
                <a:rPr lang="zh-CN" altLang="en-US" b="1" dirty="0">
                  <a:ln w="0"/>
                  <a:solidFill>
                    <a:srgbClr val="0070C0"/>
                  </a:solidFill>
                  <a:latin typeface="微软雅黑" panose="020B0503020204020204" pitchFamily="34" charset="-122"/>
                  <a:ea typeface="微软雅黑" panose="020B0503020204020204" pitchFamily="34" charset="-122"/>
                </a:rPr>
                <a:t>两本</a:t>
              </a:r>
              <a:r>
                <a:rPr lang="zh-CN" altLang="en-US" b="1" dirty="0" smtClean="0">
                  <a:ln w="0"/>
                  <a:solidFill>
                    <a:srgbClr val="0070C0"/>
                  </a:solidFill>
                  <a:latin typeface="微软雅黑" panose="020B0503020204020204" pitchFamily="34" charset="-122"/>
                  <a:ea typeface="微软雅黑" panose="020B0503020204020204" pitchFamily="34" charset="-122"/>
                </a:rPr>
                <a:t>管理</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1" name="椭圆 10"/>
            <p:cNvSpPr/>
            <p:nvPr/>
          </p:nvSpPr>
          <p:spPr>
            <a:xfrm>
              <a:off x="1129035" y="3465257"/>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2" name="文本框 11"/>
            <p:cNvSpPr txBox="1"/>
            <p:nvPr/>
          </p:nvSpPr>
          <p:spPr>
            <a:xfrm>
              <a:off x="1443410" y="4244173"/>
              <a:ext cx="5688632"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国际化的需要</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3" name="椭圆 12"/>
            <p:cNvSpPr/>
            <p:nvPr/>
          </p:nvSpPr>
          <p:spPr>
            <a:xfrm>
              <a:off x="1129035" y="4401361"/>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7" name="文本框 36"/>
            <p:cNvSpPr txBox="1"/>
            <p:nvPr/>
          </p:nvSpPr>
          <p:spPr>
            <a:xfrm>
              <a:off x="1443410" y="4888482"/>
              <a:ext cx="2952328"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构建和谐社会</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38" name="椭圆 37"/>
            <p:cNvSpPr/>
            <p:nvPr/>
          </p:nvSpPr>
          <p:spPr>
            <a:xfrm>
              <a:off x="1129035" y="5045670"/>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21" name="文本框 20"/>
            <p:cNvSpPr txBox="1"/>
            <p:nvPr/>
          </p:nvSpPr>
          <p:spPr>
            <a:xfrm>
              <a:off x="1470285" y="2823335"/>
              <a:ext cx="6813886" cy="484734"/>
            </a:xfrm>
            <a:prstGeom prst="rect">
              <a:avLst/>
            </a:prstGeom>
            <a:noFill/>
          </p:spPr>
          <p:txBody>
            <a:bodyPr wrap="square" lIns="68566" tIns="34283" rIns="68566" bIns="34283" rtlCol="0">
              <a:spAutoFit/>
            </a:bodyPr>
            <a:lstStyle/>
            <a:p>
              <a:pPr marL="0" lvl="1">
                <a:lnSpc>
                  <a:spcPct val="150000"/>
                </a:lnSpc>
              </a:pPr>
              <a:r>
                <a:rPr lang="zh-CN" altLang="en-US" dirty="0">
                  <a:ln w="0"/>
                  <a:latin typeface="微软雅黑" panose="020B0503020204020204" pitchFamily="34" charset="-122"/>
                  <a:ea typeface="微软雅黑" panose="020B0503020204020204" pitchFamily="34" charset="-122"/>
                </a:rPr>
                <a:t>关键</a:t>
              </a:r>
              <a:r>
                <a:rPr lang="zh-CN" altLang="en-US" dirty="0" smtClean="0">
                  <a:ln w="0"/>
                  <a:latin typeface="微软雅黑" panose="020B0503020204020204" pitchFamily="34" charset="-122"/>
                  <a:ea typeface="微软雅黑" panose="020B0503020204020204" pitchFamily="34" charset="-122"/>
                </a:rPr>
                <a:t>是：为人服务</a:t>
              </a:r>
              <a:r>
                <a:rPr lang="zh-CN" altLang="en-US" dirty="0">
                  <a:ln w="0"/>
                  <a:latin typeface="微软雅黑" panose="020B0503020204020204" pitchFamily="34" charset="-122"/>
                  <a:ea typeface="微软雅黑" panose="020B0503020204020204" pitchFamily="34" charset="-122"/>
                </a:rPr>
                <a:t>、</a:t>
              </a:r>
              <a:r>
                <a:rPr lang="zh-CN" altLang="en-US" dirty="0" smtClean="0">
                  <a:ln w="0"/>
                  <a:latin typeface="微软雅黑" panose="020B0503020204020204" pitchFamily="34" charset="-122"/>
                  <a:ea typeface="微软雅黑" panose="020B0503020204020204" pitchFamily="34" charset="-122"/>
                </a:rPr>
                <a:t>人</a:t>
              </a:r>
              <a:r>
                <a:rPr lang="zh-CN" altLang="en-US" dirty="0">
                  <a:ln w="0"/>
                  <a:latin typeface="微软雅黑" panose="020B0503020204020204" pitchFamily="34" charset="-122"/>
                  <a:ea typeface="微软雅黑" panose="020B0503020204020204" pitchFamily="34" charset="-122"/>
                </a:rPr>
                <a:t>去服务    </a:t>
              </a:r>
              <a:r>
                <a:rPr lang="zh-CN" altLang="en-US" dirty="0" smtClean="0">
                  <a:ln w="0"/>
                  <a:latin typeface="微软雅黑" panose="020B0503020204020204" pitchFamily="34" charset="-122"/>
                  <a:ea typeface="微软雅黑" panose="020B0503020204020204" pitchFamily="34" charset="-122"/>
                </a:rPr>
                <a:t>    人</a:t>
              </a:r>
              <a:r>
                <a:rPr lang="zh-CN" altLang="en-US" dirty="0">
                  <a:ln w="0"/>
                  <a:latin typeface="微软雅黑" panose="020B0503020204020204" pitchFamily="34" charset="-122"/>
                  <a:ea typeface="微软雅黑" panose="020B0503020204020204" pitchFamily="34" charset="-122"/>
                </a:rPr>
                <a:t>的素质的重要性</a:t>
              </a:r>
              <a:r>
                <a:rPr lang="en-US" altLang="zh-CN" dirty="0">
                  <a:ln w="0"/>
                  <a:latin typeface="微软雅黑" panose="020B0503020204020204" pitchFamily="34" charset="-122"/>
                  <a:ea typeface="微软雅黑" panose="020B0503020204020204" pitchFamily="34" charset="-122"/>
                </a:rPr>
                <a:t>----</a:t>
              </a:r>
              <a:r>
                <a:rPr lang="zh-CN" altLang="en-US" dirty="0">
                  <a:ln w="0"/>
                  <a:latin typeface="微软雅黑" panose="020B0503020204020204" pitchFamily="34" charset="-122"/>
                  <a:ea typeface="微软雅黑" panose="020B0503020204020204" pitchFamily="34" charset="-122"/>
                </a:rPr>
                <a:t>人之初</a:t>
              </a:r>
              <a:endParaRPr lang="zh-CN" altLang="en-US" dirty="0">
                <a:ln w="0"/>
                <a:latin typeface="微软雅黑" panose="020B0503020204020204" pitchFamily="34" charset="-122"/>
                <a:ea typeface="微软雅黑" panose="020B0503020204020204" pitchFamily="34" charset="-122"/>
              </a:endParaRPr>
            </a:p>
          </p:txBody>
        </p:sp>
        <p:sp>
          <p:nvSpPr>
            <p:cNvPr id="22" name="文本框 21"/>
            <p:cNvSpPr txBox="1"/>
            <p:nvPr/>
          </p:nvSpPr>
          <p:spPr>
            <a:xfrm>
              <a:off x="1470285" y="3680602"/>
              <a:ext cx="5589750" cy="484734"/>
            </a:xfrm>
            <a:prstGeom prst="rect">
              <a:avLst/>
            </a:prstGeom>
            <a:noFill/>
          </p:spPr>
          <p:txBody>
            <a:bodyPr wrap="square" lIns="68566" tIns="34283" rIns="68566" bIns="34283" rtlCol="0">
              <a:spAutoFit/>
            </a:bodyPr>
            <a:lstStyle/>
            <a:p>
              <a:pPr marL="0" lvl="1">
                <a:lnSpc>
                  <a:spcPct val="150000"/>
                </a:lnSpc>
              </a:pPr>
              <a:r>
                <a:rPr lang="zh-CN" altLang="en-US" dirty="0">
                  <a:ln w="0"/>
                  <a:latin typeface="微软雅黑" panose="020B0503020204020204" pitchFamily="34" charset="-122"/>
                  <a:ea typeface="微软雅黑" panose="020B0503020204020204" pitchFamily="34" charset="-122"/>
                </a:rPr>
                <a:t>人是</a:t>
              </a:r>
              <a:r>
                <a:rPr lang="zh-CN" altLang="en-US" dirty="0" smtClean="0">
                  <a:ln w="0"/>
                  <a:latin typeface="微软雅黑" panose="020B0503020204020204" pitchFamily="34" charset="-122"/>
                  <a:ea typeface="微软雅黑" panose="020B0503020204020204" pitchFamily="34" charset="-122"/>
                </a:rPr>
                <a:t>核心：留</a:t>
              </a:r>
              <a:r>
                <a:rPr lang="zh-CN" altLang="en-US" dirty="0">
                  <a:ln w="0"/>
                  <a:latin typeface="微软雅黑" panose="020B0503020204020204" pitchFamily="34" charset="-122"/>
                  <a:ea typeface="微软雅黑" panose="020B0503020204020204" pitchFamily="34" charset="-122"/>
                </a:rPr>
                <a:t>人的核心是环境    </a:t>
              </a:r>
              <a:r>
                <a:rPr lang="zh-CN" altLang="en-US" dirty="0" smtClean="0">
                  <a:ln w="0"/>
                  <a:latin typeface="微软雅黑" panose="020B0503020204020204" pitchFamily="34" charset="-122"/>
                  <a:ea typeface="微软雅黑" panose="020B0503020204020204" pitchFamily="34" charset="-122"/>
                </a:rPr>
                <a:t>     企</a:t>
              </a:r>
              <a:r>
                <a:rPr lang="zh-CN" altLang="en-US" dirty="0">
                  <a:ln w="0"/>
                  <a:latin typeface="微软雅黑" panose="020B0503020204020204" pitchFamily="34" charset="-122"/>
                  <a:ea typeface="微软雅黑" panose="020B0503020204020204" pitchFamily="34" charset="-122"/>
                </a:rPr>
                <a:t>字的启示</a:t>
              </a:r>
              <a:endParaRPr lang="zh-CN" altLang="en-US" dirty="0">
                <a:ln w="0"/>
                <a:latin typeface="微软雅黑" panose="020B0503020204020204" pitchFamily="34" charset="-122"/>
                <a:ea typeface="微软雅黑" panose="020B0503020204020204" pitchFamily="34" charset="-122"/>
              </a:endParaRPr>
            </a:p>
          </p:txBody>
        </p:sp>
      </p:grpSp>
      <p:pic>
        <p:nvPicPr>
          <p:cNvPr id="24" name="图片 2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10339" y="1820728"/>
            <a:ext cx="3499816" cy="48468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wipe(left)">
                                      <p:cBhvr>
                                        <p:cTn id="7" dur="500"/>
                                        <p:tgtEl>
                                          <p:spTgt spid="1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4"/>
                                        </p:tgtEl>
                                        <p:attrNameLst>
                                          <p:attrName>style.visibility</p:attrName>
                                        </p:attrNameLst>
                                      </p:cBhvr>
                                      <p:to>
                                        <p:strVal val="visible"/>
                                      </p:to>
                                    </p:set>
                                    <p:animEffect transition="in" filter="randombar(horizontal)">
                                      <p:cBhvr>
                                        <p:cTn id="11" dur="500"/>
                                        <p:tgtEl>
                                          <p:spTgt spid="84"/>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8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800211" y="908720"/>
            <a:ext cx="7457616" cy="830997"/>
          </a:xfrm>
          <a:prstGeom prst="rect">
            <a:avLst/>
          </a:prstGeom>
          <a:noFill/>
          <a:ln>
            <a:noFill/>
          </a:ln>
        </p:spPr>
        <p:txBody>
          <a:bodyPr wrap="square" rtlCol="0">
            <a:spAutoFit/>
          </a:bodyPr>
          <a:lstStyle/>
          <a:p>
            <a:r>
              <a:rPr lang="en-US" altLang="zh-CN" sz="4800" b="1" dirty="0">
                <a:solidFill>
                  <a:srgbClr val="0070C0"/>
                </a:solidFill>
                <a:latin typeface="微软雅黑" panose="020B0503020204020204" pitchFamily="34" charset="-122"/>
                <a:ea typeface="微软雅黑" panose="020B0503020204020204" pitchFamily="34" charset="-122"/>
              </a:rPr>
              <a:t>1.3  6S</a:t>
            </a:r>
            <a:r>
              <a:rPr lang="zh-CN" altLang="en-US" sz="4800" b="1" dirty="0">
                <a:solidFill>
                  <a:srgbClr val="0070C0"/>
                </a:solidFill>
                <a:latin typeface="微软雅黑" panose="020B0503020204020204" pitchFamily="34" charset="-122"/>
                <a:ea typeface="微软雅黑" panose="020B0503020204020204" pitchFamily="34" charset="-122"/>
              </a:rPr>
              <a:t>之间的关系与推行</a:t>
            </a:r>
            <a:endParaRPr lang="zh-CN" altLang="en-US" sz="4800" b="1" dirty="0">
              <a:solidFill>
                <a:srgbClr val="0070C0"/>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985019" y="2034176"/>
            <a:ext cx="7703011" cy="4059120"/>
            <a:chOff x="985019" y="2034176"/>
            <a:chExt cx="7703011" cy="4059120"/>
          </a:xfrm>
        </p:grpSpPr>
        <p:sp>
          <p:nvSpPr>
            <p:cNvPr id="17" name="Text Box 1030"/>
            <p:cNvSpPr txBox="1">
              <a:spLocks noChangeArrowheads="1"/>
            </p:cNvSpPr>
            <p:nvPr/>
          </p:nvSpPr>
          <p:spPr bwMode="auto">
            <a:xfrm>
              <a:off x="3423419" y="2034176"/>
              <a:ext cx="1066800" cy="461665"/>
            </a:xfrm>
            <a:prstGeom prst="rect">
              <a:avLst/>
            </a:prstGeom>
            <a:noFill/>
            <a:ln w="9525">
              <a:solidFill>
                <a:srgbClr val="1557AE"/>
              </a:solidFill>
              <a:miter lim="800000"/>
            </a:ln>
            <a:extLst>
              <a:ext uri="{909E8E84-426E-40DD-AFC4-6F175D3DCCD1}">
                <a14:hiddenFill xmlns:a14="http://schemas.microsoft.com/office/drawing/2010/main">
                  <a:solidFill>
                    <a:srgbClr val="FFFFFF"/>
                  </a:solidFill>
                </a14:hiddenFill>
              </a:ext>
            </a:extLst>
          </p:spPr>
          <p:txBody>
            <a:bodyPr anchor="ctr" anchorCtr="1">
              <a:spAutoFit/>
            </a:bodyP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400" b="1" dirty="0">
                  <a:solidFill>
                    <a:srgbClr val="1557AE"/>
                  </a:solidFill>
                  <a:latin typeface="微软雅黑" panose="020B0503020204020204" pitchFamily="34" charset="-122"/>
                  <a:ea typeface="微软雅黑" panose="020B0503020204020204" pitchFamily="34" charset="-122"/>
                </a:rPr>
                <a:t>整理</a:t>
              </a:r>
              <a:endParaRPr lang="zh-CN" altLang="en-US" sz="2400" b="1" dirty="0">
                <a:solidFill>
                  <a:srgbClr val="1557AE"/>
                </a:solidFill>
                <a:latin typeface="微软雅黑" panose="020B0503020204020204" pitchFamily="34" charset="-122"/>
                <a:ea typeface="微软雅黑" panose="020B0503020204020204" pitchFamily="34" charset="-122"/>
              </a:endParaRPr>
            </a:p>
          </p:txBody>
        </p:sp>
        <p:sp>
          <p:nvSpPr>
            <p:cNvPr id="18" name="Text Box 1031"/>
            <p:cNvSpPr txBox="1">
              <a:spLocks noChangeArrowheads="1"/>
            </p:cNvSpPr>
            <p:nvPr/>
          </p:nvSpPr>
          <p:spPr bwMode="auto">
            <a:xfrm>
              <a:off x="3423419" y="2948576"/>
              <a:ext cx="1066800" cy="461665"/>
            </a:xfrm>
            <a:prstGeom prst="rect">
              <a:avLst/>
            </a:prstGeom>
            <a:noFill/>
            <a:ln w="9525">
              <a:solidFill>
                <a:srgbClr val="1557AE"/>
              </a:solidFill>
              <a:miter lim="800000"/>
            </a:ln>
            <a:extLst>
              <a:ext uri="{909E8E84-426E-40DD-AFC4-6F175D3DCCD1}">
                <a14:hiddenFill xmlns:a14="http://schemas.microsoft.com/office/drawing/2010/main">
                  <a:solidFill>
                    <a:srgbClr val="FFFFFF"/>
                  </a:solidFill>
                </a14:hiddenFill>
              </a:ext>
            </a:extLst>
          </p:spPr>
          <p:txBody>
            <a:bodyPr anchor="ctr" anchorCtr="1">
              <a:spAutoFit/>
            </a:bodyP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400" b="1">
                  <a:solidFill>
                    <a:srgbClr val="1557AE"/>
                  </a:solidFill>
                  <a:latin typeface="微软雅黑" panose="020B0503020204020204" pitchFamily="34" charset="-122"/>
                  <a:ea typeface="微软雅黑" panose="020B0503020204020204" pitchFamily="34" charset="-122"/>
                </a:rPr>
                <a:t>整顿</a:t>
              </a:r>
              <a:endParaRPr lang="zh-CN" altLang="en-US" sz="2400" b="1">
                <a:solidFill>
                  <a:srgbClr val="1557AE"/>
                </a:solidFill>
                <a:latin typeface="微软雅黑" panose="020B0503020204020204" pitchFamily="34" charset="-122"/>
                <a:ea typeface="微软雅黑" panose="020B0503020204020204" pitchFamily="34" charset="-122"/>
              </a:endParaRPr>
            </a:p>
          </p:txBody>
        </p:sp>
        <p:sp>
          <p:nvSpPr>
            <p:cNvPr id="19" name="Text Box 1032"/>
            <p:cNvSpPr txBox="1">
              <a:spLocks noChangeArrowheads="1"/>
            </p:cNvSpPr>
            <p:nvPr/>
          </p:nvSpPr>
          <p:spPr bwMode="auto">
            <a:xfrm>
              <a:off x="3423419" y="3862976"/>
              <a:ext cx="1066800" cy="461665"/>
            </a:xfrm>
            <a:prstGeom prst="rect">
              <a:avLst/>
            </a:prstGeom>
            <a:noFill/>
            <a:ln w="9525">
              <a:solidFill>
                <a:srgbClr val="1557AE"/>
              </a:solidFill>
              <a:miter lim="800000"/>
            </a:ln>
            <a:extLst>
              <a:ext uri="{909E8E84-426E-40DD-AFC4-6F175D3DCCD1}">
                <a14:hiddenFill xmlns:a14="http://schemas.microsoft.com/office/drawing/2010/main">
                  <a:solidFill>
                    <a:srgbClr val="FFFFFF"/>
                  </a:solidFill>
                </a14:hiddenFill>
              </a:ext>
            </a:extLst>
          </p:spPr>
          <p:txBody>
            <a:bodyPr anchor="ctr" anchorCtr="1">
              <a:spAutoFit/>
            </a:bodyP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400" b="1" dirty="0">
                  <a:solidFill>
                    <a:srgbClr val="1557AE"/>
                  </a:solidFill>
                  <a:latin typeface="微软雅黑" panose="020B0503020204020204" pitchFamily="34" charset="-122"/>
                  <a:ea typeface="微软雅黑" panose="020B0503020204020204" pitchFamily="34" charset="-122"/>
                </a:rPr>
                <a:t>清扫</a:t>
              </a:r>
              <a:endParaRPr lang="zh-CN" altLang="en-US" sz="2400" b="1" dirty="0">
                <a:solidFill>
                  <a:srgbClr val="1557AE"/>
                </a:solidFill>
                <a:latin typeface="微软雅黑" panose="020B0503020204020204" pitchFamily="34" charset="-122"/>
                <a:ea typeface="微软雅黑" panose="020B0503020204020204" pitchFamily="34" charset="-122"/>
              </a:endParaRPr>
            </a:p>
          </p:txBody>
        </p:sp>
        <p:sp>
          <p:nvSpPr>
            <p:cNvPr id="20" name="Text Box 1033"/>
            <p:cNvSpPr txBox="1">
              <a:spLocks noChangeArrowheads="1"/>
            </p:cNvSpPr>
            <p:nvPr/>
          </p:nvSpPr>
          <p:spPr bwMode="auto">
            <a:xfrm>
              <a:off x="3423419" y="4777376"/>
              <a:ext cx="1066800" cy="461665"/>
            </a:xfrm>
            <a:prstGeom prst="rect">
              <a:avLst/>
            </a:prstGeom>
            <a:noFill/>
            <a:ln w="9525">
              <a:solidFill>
                <a:srgbClr val="1557AE"/>
              </a:solidFill>
              <a:miter lim="800000"/>
            </a:ln>
            <a:extLst>
              <a:ext uri="{909E8E84-426E-40DD-AFC4-6F175D3DCCD1}">
                <a14:hiddenFill xmlns:a14="http://schemas.microsoft.com/office/drawing/2010/main">
                  <a:solidFill>
                    <a:srgbClr val="FFFFFF"/>
                  </a:solidFill>
                </a14:hiddenFill>
              </a:ext>
            </a:extLst>
          </p:spPr>
          <p:txBody>
            <a:bodyPr anchor="ctr" anchorCtr="1">
              <a:spAutoFit/>
            </a:bodyP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400" b="1">
                  <a:solidFill>
                    <a:srgbClr val="1557AE"/>
                  </a:solidFill>
                  <a:latin typeface="微软雅黑" panose="020B0503020204020204" pitchFamily="34" charset="-122"/>
                  <a:ea typeface="微软雅黑" panose="020B0503020204020204" pitchFamily="34" charset="-122"/>
                </a:rPr>
                <a:t>清洁</a:t>
              </a:r>
              <a:endParaRPr lang="zh-CN" altLang="en-US" sz="2400" b="1">
                <a:solidFill>
                  <a:srgbClr val="1557AE"/>
                </a:solidFill>
                <a:latin typeface="微软雅黑" panose="020B0503020204020204" pitchFamily="34" charset="-122"/>
                <a:ea typeface="微软雅黑" panose="020B0503020204020204" pitchFamily="34" charset="-122"/>
              </a:endParaRPr>
            </a:p>
          </p:txBody>
        </p:sp>
        <p:sp>
          <p:nvSpPr>
            <p:cNvPr id="21" name="Text Box 1034"/>
            <p:cNvSpPr txBox="1">
              <a:spLocks noChangeArrowheads="1"/>
            </p:cNvSpPr>
            <p:nvPr/>
          </p:nvSpPr>
          <p:spPr bwMode="auto">
            <a:xfrm>
              <a:off x="3423419" y="5615576"/>
              <a:ext cx="1066800" cy="461665"/>
            </a:xfrm>
            <a:prstGeom prst="rect">
              <a:avLst/>
            </a:prstGeom>
            <a:noFill/>
            <a:ln w="9525">
              <a:solidFill>
                <a:srgbClr val="1557AE"/>
              </a:solidFill>
              <a:miter lim="800000"/>
            </a:ln>
            <a:extLst>
              <a:ext uri="{909E8E84-426E-40DD-AFC4-6F175D3DCCD1}">
                <a14:hiddenFill xmlns:a14="http://schemas.microsoft.com/office/drawing/2010/main">
                  <a:solidFill>
                    <a:srgbClr val="FFFFFF"/>
                  </a:solidFill>
                </a14:hiddenFill>
              </a:ext>
            </a:extLst>
          </p:spPr>
          <p:txBody>
            <a:bodyPr anchor="ctr" anchorCtr="1">
              <a:spAutoFit/>
            </a:bodyP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400" b="1">
                  <a:solidFill>
                    <a:srgbClr val="1557AE"/>
                  </a:solidFill>
                  <a:latin typeface="微软雅黑" panose="020B0503020204020204" pitchFamily="34" charset="-122"/>
                  <a:ea typeface="微软雅黑" panose="020B0503020204020204" pitchFamily="34" charset="-122"/>
                </a:rPr>
                <a:t>素养</a:t>
              </a:r>
              <a:endParaRPr lang="zh-CN" altLang="en-US" sz="2400" b="1">
                <a:solidFill>
                  <a:srgbClr val="1557AE"/>
                </a:solidFill>
                <a:latin typeface="微软雅黑" panose="020B0503020204020204" pitchFamily="34" charset="-122"/>
                <a:ea typeface="微软雅黑" panose="020B0503020204020204" pitchFamily="34" charset="-122"/>
              </a:endParaRPr>
            </a:p>
          </p:txBody>
        </p:sp>
        <p:sp>
          <p:nvSpPr>
            <p:cNvPr id="22" name="Text Box 1035"/>
            <p:cNvSpPr txBox="1">
              <a:spLocks noChangeArrowheads="1"/>
            </p:cNvSpPr>
            <p:nvPr/>
          </p:nvSpPr>
          <p:spPr bwMode="auto">
            <a:xfrm>
              <a:off x="985019" y="2948576"/>
              <a:ext cx="1371600" cy="461665"/>
            </a:xfrm>
            <a:prstGeom prst="rect">
              <a:avLst/>
            </a:prstGeom>
            <a:noFill/>
            <a:ln w="9525">
              <a:solidFill>
                <a:srgbClr val="1557AE"/>
              </a:solidFill>
              <a:miter lim="800000"/>
            </a:ln>
            <a:extLst>
              <a:ext uri="{909E8E84-426E-40DD-AFC4-6F175D3DCCD1}">
                <a14:hiddenFill xmlns:a14="http://schemas.microsoft.com/office/drawing/2010/main">
                  <a:solidFill>
                    <a:srgbClr val="FFFFFF"/>
                  </a:solidFill>
                </a14:hiddenFill>
              </a:ext>
            </a:extLst>
          </p:spPr>
          <p:txBody>
            <a:bodyPr anchor="ctr" anchorCtr="1">
              <a:spAutoFit/>
            </a:bodyP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400" b="1" dirty="0">
                  <a:solidFill>
                    <a:srgbClr val="1557AE"/>
                  </a:solidFill>
                  <a:latin typeface="微软雅黑" panose="020B0503020204020204" pitchFamily="34" charset="-122"/>
                  <a:ea typeface="微软雅黑" panose="020B0503020204020204" pitchFamily="34" charset="-122"/>
                </a:rPr>
                <a:t>形式化</a:t>
              </a:r>
              <a:endParaRPr lang="zh-CN" altLang="en-US" sz="2400" b="1" dirty="0">
                <a:solidFill>
                  <a:srgbClr val="1557AE"/>
                </a:solidFill>
                <a:latin typeface="微软雅黑" panose="020B0503020204020204" pitchFamily="34" charset="-122"/>
                <a:ea typeface="微软雅黑" panose="020B0503020204020204" pitchFamily="34" charset="-122"/>
              </a:endParaRPr>
            </a:p>
          </p:txBody>
        </p:sp>
        <p:sp>
          <p:nvSpPr>
            <p:cNvPr id="23" name="Text Box 1036"/>
            <p:cNvSpPr txBox="1">
              <a:spLocks noChangeArrowheads="1"/>
            </p:cNvSpPr>
            <p:nvPr/>
          </p:nvSpPr>
          <p:spPr bwMode="auto">
            <a:xfrm>
              <a:off x="985019" y="4747213"/>
              <a:ext cx="1371600" cy="461665"/>
            </a:xfrm>
            <a:prstGeom prst="rect">
              <a:avLst/>
            </a:prstGeom>
            <a:noFill/>
            <a:ln w="9525">
              <a:solidFill>
                <a:srgbClr val="1557AE"/>
              </a:solidFill>
              <a:miter lim="800000"/>
            </a:ln>
            <a:extLst>
              <a:ext uri="{909E8E84-426E-40DD-AFC4-6F175D3DCCD1}">
                <a14:hiddenFill xmlns:a14="http://schemas.microsoft.com/office/drawing/2010/main">
                  <a:solidFill>
                    <a:srgbClr val="FFFFFF"/>
                  </a:solidFill>
                </a14:hiddenFill>
              </a:ext>
            </a:extLst>
          </p:spPr>
          <p:txBody>
            <a:bodyPr anchor="ctr" anchorCtr="1">
              <a:spAutoFit/>
            </a:bodyP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400" b="1" dirty="0">
                  <a:solidFill>
                    <a:srgbClr val="1557AE"/>
                  </a:solidFill>
                  <a:latin typeface="微软雅黑" panose="020B0503020204020204" pitchFamily="34" charset="-122"/>
                  <a:ea typeface="微软雅黑" panose="020B0503020204020204" pitchFamily="34" charset="-122"/>
                </a:rPr>
                <a:t>行事化</a:t>
              </a:r>
              <a:endParaRPr lang="zh-CN" altLang="en-US" sz="2400" b="1" dirty="0">
                <a:solidFill>
                  <a:srgbClr val="1557AE"/>
                </a:solidFill>
                <a:latin typeface="微软雅黑" panose="020B0503020204020204" pitchFamily="34" charset="-122"/>
                <a:ea typeface="微软雅黑" panose="020B0503020204020204" pitchFamily="34" charset="-122"/>
              </a:endParaRPr>
            </a:p>
          </p:txBody>
        </p:sp>
        <p:sp>
          <p:nvSpPr>
            <p:cNvPr id="24" name="Text Box 1037"/>
            <p:cNvSpPr txBox="1">
              <a:spLocks noChangeArrowheads="1"/>
            </p:cNvSpPr>
            <p:nvPr/>
          </p:nvSpPr>
          <p:spPr bwMode="auto">
            <a:xfrm>
              <a:off x="985019" y="5585413"/>
              <a:ext cx="1371600" cy="461665"/>
            </a:xfrm>
            <a:prstGeom prst="rect">
              <a:avLst/>
            </a:prstGeom>
            <a:noFill/>
            <a:ln w="9525">
              <a:solidFill>
                <a:srgbClr val="1557AE"/>
              </a:solidFill>
              <a:miter lim="800000"/>
            </a:ln>
            <a:extLst>
              <a:ext uri="{909E8E84-426E-40DD-AFC4-6F175D3DCCD1}">
                <a14:hiddenFill xmlns:a14="http://schemas.microsoft.com/office/drawing/2010/main">
                  <a:solidFill>
                    <a:srgbClr val="FFFFFF"/>
                  </a:solidFill>
                </a14:hiddenFill>
              </a:ext>
            </a:extLst>
          </p:spPr>
          <p:txBody>
            <a:bodyPr anchor="ctr" anchorCtr="1">
              <a:spAutoFit/>
            </a:bodyP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400" b="1" dirty="0">
                  <a:solidFill>
                    <a:srgbClr val="1557AE"/>
                  </a:solidFill>
                  <a:latin typeface="微软雅黑" panose="020B0503020204020204" pitchFamily="34" charset="-122"/>
                  <a:ea typeface="微软雅黑" panose="020B0503020204020204" pitchFamily="34" charset="-122"/>
                </a:rPr>
                <a:t>习惯化</a:t>
              </a:r>
              <a:endParaRPr lang="zh-CN" altLang="en-US" sz="2400" b="1" dirty="0">
                <a:solidFill>
                  <a:srgbClr val="1557AE"/>
                </a:solidFill>
                <a:latin typeface="微软雅黑" panose="020B0503020204020204" pitchFamily="34" charset="-122"/>
                <a:ea typeface="微软雅黑" panose="020B0503020204020204" pitchFamily="34" charset="-122"/>
              </a:endParaRPr>
            </a:p>
          </p:txBody>
        </p:sp>
        <p:sp>
          <p:nvSpPr>
            <p:cNvPr id="25" name="Line 1038"/>
            <p:cNvSpPr>
              <a:spLocks noChangeShapeType="1"/>
            </p:cNvSpPr>
            <p:nvPr/>
          </p:nvSpPr>
          <p:spPr bwMode="auto">
            <a:xfrm>
              <a:off x="2356619" y="3113527"/>
              <a:ext cx="304800" cy="0"/>
            </a:xfrm>
            <a:prstGeom prst="line">
              <a:avLst/>
            </a:prstGeom>
            <a:noFill/>
            <a:ln w="9525">
              <a:solidFill>
                <a:srgbClr val="1557AE"/>
              </a:solidFill>
              <a:round/>
            </a:ln>
            <a:extLst>
              <a:ext uri="{909E8E84-426E-40DD-AFC4-6F175D3DCCD1}">
                <a14:hiddenFill xmlns:a14="http://schemas.microsoft.com/office/drawing/2010/main">
                  <a:noFill/>
                </a14:hiddenFill>
              </a:ext>
            </a:extLst>
          </p:spPr>
          <p:txBody>
            <a:bodyPr wrap="none"/>
            <a:lstStyle/>
            <a:p>
              <a:endParaRPr lang="zh-CN" altLang="en-US" sz="2400" b="1">
                <a:solidFill>
                  <a:srgbClr val="1557AE"/>
                </a:solidFill>
                <a:latin typeface="微软雅黑" panose="020B0503020204020204" pitchFamily="34" charset="-122"/>
                <a:ea typeface="微软雅黑" panose="020B0503020204020204" pitchFamily="34" charset="-122"/>
              </a:endParaRPr>
            </a:p>
          </p:txBody>
        </p:sp>
        <p:sp>
          <p:nvSpPr>
            <p:cNvPr id="31" name="Line 1043"/>
            <p:cNvSpPr>
              <a:spLocks noChangeShapeType="1"/>
            </p:cNvSpPr>
            <p:nvPr/>
          </p:nvSpPr>
          <p:spPr bwMode="auto">
            <a:xfrm>
              <a:off x="4490219" y="5856727"/>
              <a:ext cx="914400" cy="0"/>
            </a:xfrm>
            <a:prstGeom prst="line">
              <a:avLst/>
            </a:prstGeom>
            <a:noFill/>
            <a:ln w="9525">
              <a:solidFill>
                <a:srgbClr val="1557AE"/>
              </a:solidFill>
              <a:round/>
            </a:ln>
            <a:extLst>
              <a:ext uri="{909E8E84-426E-40DD-AFC4-6F175D3DCCD1}">
                <a14:hiddenFill xmlns:a14="http://schemas.microsoft.com/office/drawing/2010/main">
                  <a:noFill/>
                </a14:hiddenFill>
              </a:ext>
            </a:extLst>
          </p:spPr>
          <p:txBody>
            <a:bodyPr wrap="none"/>
            <a:lstStyle/>
            <a:p>
              <a:endParaRPr lang="zh-CN" altLang="en-US" sz="2400" b="1">
                <a:solidFill>
                  <a:srgbClr val="1557AE"/>
                </a:solidFill>
                <a:latin typeface="微软雅黑" panose="020B0503020204020204" pitchFamily="34" charset="-122"/>
                <a:ea typeface="微软雅黑" panose="020B0503020204020204" pitchFamily="34" charset="-122"/>
              </a:endParaRPr>
            </a:p>
          </p:txBody>
        </p:sp>
        <p:sp>
          <p:nvSpPr>
            <p:cNvPr id="32" name="Line 1044"/>
            <p:cNvSpPr>
              <a:spLocks noChangeShapeType="1"/>
            </p:cNvSpPr>
            <p:nvPr/>
          </p:nvSpPr>
          <p:spPr bwMode="auto">
            <a:xfrm>
              <a:off x="4490219" y="4027927"/>
              <a:ext cx="914400" cy="0"/>
            </a:xfrm>
            <a:prstGeom prst="line">
              <a:avLst/>
            </a:prstGeom>
            <a:noFill/>
            <a:ln w="9525">
              <a:solidFill>
                <a:srgbClr val="1557AE"/>
              </a:solidFill>
              <a:round/>
            </a:ln>
            <a:extLst>
              <a:ext uri="{909E8E84-426E-40DD-AFC4-6F175D3DCCD1}">
                <a14:hiddenFill xmlns:a14="http://schemas.microsoft.com/office/drawing/2010/main">
                  <a:noFill/>
                </a14:hiddenFill>
              </a:ext>
            </a:extLst>
          </p:spPr>
          <p:txBody>
            <a:bodyPr wrap="none"/>
            <a:lstStyle/>
            <a:p>
              <a:endParaRPr lang="zh-CN" altLang="en-US" sz="2400" b="1">
                <a:solidFill>
                  <a:srgbClr val="1557AE"/>
                </a:solidFill>
                <a:latin typeface="微软雅黑" panose="020B0503020204020204" pitchFamily="34" charset="-122"/>
                <a:ea typeface="微软雅黑" panose="020B0503020204020204" pitchFamily="34" charset="-122"/>
              </a:endParaRPr>
            </a:p>
          </p:txBody>
        </p:sp>
        <p:sp>
          <p:nvSpPr>
            <p:cNvPr id="33" name="Line 1045"/>
            <p:cNvSpPr>
              <a:spLocks noChangeShapeType="1"/>
            </p:cNvSpPr>
            <p:nvPr/>
          </p:nvSpPr>
          <p:spPr bwMode="auto">
            <a:xfrm>
              <a:off x="4490219" y="3113527"/>
              <a:ext cx="304800" cy="0"/>
            </a:xfrm>
            <a:prstGeom prst="line">
              <a:avLst/>
            </a:prstGeom>
            <a:noFill/>
            <a:ln w="9525">
              <a:solidFill>
                <a:srgbClr val="1557AE"/>
              </a:solidFill>
              <a:round/>
            </a:ln>
            <a:extLst>
              <a:ext uri="{909E8E84-426E-40DD-AFC4-6F175D3DCCD1}">
                <a14:hiddenFill xmlns:a14="http://schemas.microsoft.com/office/drawing/2010/main">
                  <a:noFill/>
                </a14:hiddenFill>
              </a:ext>
            </a:extLst>
          </p:spPr>
          <p:txBody>
            <a:bodyPr wrap="none"/>
            <a:lstStyle/>
            <a:p>
              <a:endParaRPr lang="zh-CN" altLang="en-US" sz="2400" b="1">
                <a:solidFill>
                  <a:srgbClr val="1557AE"/>
                </a:solidFill>
                <a:latin typeface="微软雅黑" panose="020B0503020204020204" pitchFamily="34" charset="-122"/>
                <a:ea typeface="微软雅黑" panose="020B0503020204020204" pitchFamily="34" charset="-122"/>
              </a:endParaRPr>
            </a:p>
          </p:txBody>
        </p:sp>
        <p:sp>
          <p:nvSpPr>
            <p:cNvPr id="34" name="Line 1046"/>
            <p:cNvSpPr>
              <a:spLocks noChangeShapeType="1"/>
            </p:cNvSpPr>
            <p:nvPr/>
          </p:nvSpPr>
          <p:spPr bwMode="auto">
            <a:xfrm>
              <a:off x="4490219" y="2199127"/>
              <a:ext cx="304800" cy="0"/>
            </a:xfrm>
            <a:prstGeom prst="line">
              <a:avLst/>
            </a:prstGeom>
            <a:noFill/>
            <a:ln w="9525">
              <a:solidFill>
                <a:srgbClr val="1557AE"/>
              </a:solidFill>
              <a:round/>
            </a:ln>
            <a:extLst>
              <a:ext uri="{909E8E84-426E-40DD-AFC4-6F175D3DCCD1}">
                <a14:hiddenFill xmlns:a14="http://schemas.microsoft.com/office/drawing/2010/main">
                  <a:noFill/>
                </a14:hiddenFill>
              </a:ext>
            </a:extLst>
          </p:spPr>
          <p:txBody>
            <a:bodyPr wrap="none"/>
            <a:lstStyle/>
            <a:p>
              <a:endParaRPr lang="zh-CN" altLang="en-US" sz="2400" b="1">
                <a:solidFill>
                  <a:srgbClr val="1557AE"/>
                </a:solidFill>
                <a:latin typeface="微软雅黑" panose="020B0503020204020204" pitchFamily="34" charset="-122"/>
                <a:ea typeface="微软雅黑" panose="020B0503020204020204" pitchFamily="34" charset="-122"/>
              </a:endParaRPr>
            </a:p>
          </p:txBody>
        </p:sp>
        <p:sp>
          <p:nvSpPr>
            <p:cNvPr id="35" name="Line 1047"/>
            <p:cNvSpPr>
              <a:spLocks noChangeShapeType="1"/>
            </p:cNvSpPr>
            <p:nvPr/>
          </p:nvSpPr>
          <p:spPr bwMode="auto">
            <a:xfrm>
              <a:off x="4490219" y="5018527"/>
              <a:ext cx="304800" cy="0"/>
            </a:xfrm>
            <a:prstGeom prst="line">
              <a:avLst/>
            </a:prstGeom>
            <a:noFill/>
            <a:ln w="9525">
              <a:solidFill>
                <a:srgbClr val="1557AE"/>
              </a:solidFill>
              <a:round/>
            </a:ln>
            <a:extLst>
              <a:ext uri="{909E8E84-426E-40DD-AFC4-6F175D3DCCD1}">
                <a14:hiddenFill xmlns:a14="http://schemas.microsoft.com/office/drawing/2010/main">
                  <a:noFill/>
                </a14:hiddenFill>
              </a:ext>
            </a:extLst>
          </p:spPr>
          <p:txBody>
            <a:bodyPr wrap="none"/>
            <a:lstStyle/>
            <a:p>
              <a:endParaRPr lang="zh-CN" altLang="en-US" sz="2400" b="1">
                <a:solidFill>
                  <a:srgbClr val="1557AE"/>
                </a:solidFill>
                <a:latin typeface="微软雅黑" panose="020B0503020204020204" pitchFamily="34" charset="-122"/>
                <a:ea typeface="微软雅黑" panose="020B0503020204020204" pitchFamily="34" charset="-122"/>
              </a:endParaRPr>
            </a:p>
          </p:txBody>
        </p:sp>
        <p:sp>
          <p:nvSpPr>
            <p:cNvPr id="36" name="Line 1048"/>
            <p:cNvSpPr>
              <a:spLocks noChangeShapeType="1"/>
            </p:cNvSpPr>
            <p:nvPr/>
          </p:nvSpPr>
          <p:spPr bwMode="auto">
            <a:xfrm>
              <a:off x="4795019" y="2199127"/>
              <a:ext cx="0" cy="2819400"/>
            </a:xfrm>
            <a:prstGeom prst="line">
              <a:avLst/>
            </a:prstGeom>
            <a:noFill/>
            <a:ln w="9525">
              <a:solidFill>
                <a:srgbClr val="1557AE"/>
              </a:solidFill>
              <a:round/>
            </a:ln>
            <a:extLst>
              <a:ext uri="{909E8E84-426E-40DD-AFC4-6F175D3DCCD1}">
                <a14:hiddenFill xmlns:a14="http://schemas.microsoft.com/office/drawing/2010/main">
                  <a:noFill/>
                </a14:hiddenFill>
              </a:ext>
            </a:extLst>
          </p:spPr>
          <p:txBody>
            <a:bodyPr wrap="none"/>
            <a:lstStyle/>
            <a:p>
              <a:endParaRPr lang="zh-CN" altLang="en-US" sz="2400" b="1">
                <a:solidFill>
                  <a:srgbClr val="1557AE"/>
                </a:solidFill>
                <a:latin typeface="微软雅黑" panose="020B0503020204020204" pitchFamily="34" charset="-122"/>
                <a:ea typeface="微软雅黑" panose="020B0503020204020204" pitchFamily="34" charset="-122"/>
              </a:endParaRPr>
            </a:p>
          </p:txBody>
        </p:sp>
        <p:sp>
          <p:nvSpPr>
            <p:cNvPr id="37" name="Line 1049"/>
            <p:cNvSpPr>
              <a:spLocks noChangeShapeType="1"/>
            </p:cNvSpPr>
            <p:nvPr/>
          </p:nvSpPr>
          <p:spPr bwMode="auto">
            <a:xfrm>
              <a:off x="2661419" y="2275327"/>
              <a:ext cx="0" cy="1828800"/>
            </a:xfrm>
            <a:prstGeom prst="line">
              <a:avLst/>
            </a:prstGeom>
            <a:noFill/>
            <a:ln w="9525">
              <a:solidFill>
                <a:srgbClr val="1557AE"/>
              </a:solidFill>
              <a:round/>
            </a:ln>
            <a:extLst>
              <a:ext uri="{909E8E84-426E-40DD-AFC4-6F175D3DCCD1}">
                <a14:hiddenFill xmlns:a14="http://schemas.microsoft.com/office/drawing/2010/main">
                  <a:noFill/>
                </a14:hiddenFill>
              </a:ext>
            </a:extLst>
          </p:spPr>
          <p:txBody>
            <a:bodyPr wrap="none"/>
            <a:lstStyle/>
            <a:p>
              <a:endParaRPr lang="zh-CN" altLang="en-US" sz="2400" b="1">
                <a:solidFill>
                  <a:srgbClr val="1557AE"/>
                </a:solidFill>
                <a:latin typeface="微软雅黑" panose="020B0503020204020204" pitchFamily="34" charset="-122"/>
                <a:ea typeface="微软雅黑" panose="020B0503020204020204" pitchFamily="34" charset="-122"/>
              </a:endParaRPr>
            </a:p>
          </p:txBody>
        </p:sp>
        <p:sp>
          <p:nvSpPr>
            <p:cNvPr id="38" name="Line 1050"/>
            <p:cNvSpPr>
              <a:spLocks noChangeShapeType="1"/>
            </p:cNvSpPr>
            <p:nvPr/>
          </p:nvSpPr>
          <p:spPr bwMode="auto">
            <a:xfrm flipH="1">
              <a:off x="2661419" y="2275327"/>
              <a:ext cx="762000" cy="0"/>
            </a:xfrm>
            <a:prstGeom prst="line">
              <a:avLst/>
            </a:prstGeom>
            <a:noFill/>
            <a:ln w="9525">
              <a:solidFill>
                <a:srgbClr val="1557AE"/>
              </a:solidFill>
              <a:round/>
            </a:ln>
            <a:extLst>
              <a:ext uri="{909E8E84-426E-40DD-AFC4-6F175D3DCCD1}">
                <a14:hiddenFill xmlns:a14="http://schemas.microsoft.com/office/drawing/2010/main">
                  <a:noFill/>
                </a14:hiddenFill>
              </a:ext>
            </a:extLst>
          </p:spPr>
          <p:txBody>
            <a:bodyPr wrap="none"/>
            <a:lstStyle/>
            <a:p>
              <a:endParaRPr lang="zh-CN" altLang="en-US" sz="2400" b="1">
                <a:solidFill>
                  <a:srgbClr val="1557AE"/>
                </a:solidFill>
                <a:latin typeface="微软雅黑" panose="020B0503020204020204" pitchFamily="34" charset="-122"/>
                <a:ea typeface="微软雅黑" panose="020B0503020204020204" pitchFamily="34" charset="-122"/>
              </a:endParaRPr>
            </a:p>
          </p:txBody>
        </p:sp>
        <p:sp>
          <p:nvSpPr>
            <p:cNvPr id="39" name="Line 1051"/>
            <p:cNvSpPr>
              <a:spLocks noChangeShapeType="1"/>
            </p:cNvSpPr>
            <p:nvPr/>
          </p:nvSpPr>
          <p:spPr bwMode="auto">
            <a:xfrm flipH="1">
              <a:off x="2661419" y="4104127"/>
              <a:ext cx="762000" cy="0"/>
            </a:xfrm>
            <a:prstGeom prst="line">
              <a:avLst/>
            </a:prstGeom>
            <a:noFill/>
            <a:ln w="9525">
              <a:solidFill>
                <a:srgbClr val="1557AE"/>
              </a:solidFill>
              <a:round/>
            </a:ln>
            <a:extLst>
              <a:ext uri="{909E8E84-426E-40DD-AFC4-6F175D3DCCD1}">
                <a14:hiddenFill xmlns:a14="http://schemas.microsoft.com/office/drawing/2010/main">
                  <a:noFill/>
                </a14:hiddenFill>
              </a:ext>
            </a:extLst>
          </p:spPr>
          <p:txBody>
            <a:bodyPr wrap="none"/>
            <a:lstStyle/>
            <a:p>
              <a:endParaRPr lang="zh-CN" altLang="en-US" sz="2400" b="1">
                <a:solidFill>
                  <a:srgbClr val="1557AE"/>
                </a:solidFill>
                <a:latin typeface="微软雅黑" panose="020B0503020204020204" pitchFamily="34" charset="-122"/>
                <a:ea typeface="微软雅黑" panose="020B0503020204020204" pitchFamily="34" charset="-122"/>
              </a:endParaRPr>
            </a:p>
          </p:txBody>
        </p:sp>
        <p:sp>
          <p:nvSpPr>
            <p:cNvPr id="40" name="Line 1052"/>
            <p:cNvSpPr>
              <a:spLocks noChangeShapeType="1"/>
            </p:cNvSpPr>
            <p:nvPr/>
          </p:nvSpPr>
          <p:spPr bwMode="auto">
            <a:xfrm>
              <a:off x="1670819" y="3494527"/>
              <a:ext cx="0" cy="1219200"/>
            </a:xfrm>
            <a:prstGeom prst="line">
              <a:avLst/>
            </a:prstGeom>
            <a:noFill/>
            <a:ln w="9525">
              <a:solidFill>
                <a:srgbClr val="1557AE"/>
              </a:solidFill>
              <a:round/>
              <a:tailEnd type="triangle" w="med" len="med"/>
            </a:ln>
            <a:extLst>
              <a:ext uri="{909E8E84-426E-40DD-AFC4-6F175D3DCCD1}">
                <a14:hiddenFill xmlns:a14="http://schemas.microsoft.com/office/drawing/2010/main">
                  <a:noFill/>
                </a14:hiddenFill>
              </a:ext>
            </a:extLst>
          </p:spPr>
          <p:txBody>
            <a:bodyPr wrap="none"/>
            <a:lstStyle/>
            <a:p>
              <a:endParaRPr lang="zh-CN" altLang="en-US" sz="2400" b="1">
                <a:solidFill>
                  <a:srgbClr val="1557AE"/>
                </a:solidFill>
                <a:latin typeface="微软雅黑" panose="020B0503020204020204" pitchFamily="34" charset="-122"/>
                <a:ea typeface="微软雅黑" panose="020B0503020204020204" pitchFamily="34" charset="-122"/>
              </a:endParaRPr>
            </a:p>
          </p:txBody>
        </p:sp>
        <p:sp>
          <p:nvSpPr>
            <p:cNvPr id="41" name="Line 1053"/>
            <p:cNvSpPr>
              <a:spLocks noChangeShapeType="1"/>
            </p:cNvSpPr>
            <p:nvPr/>
          </p:nvSpPr>
          <p:spPr bwMode="auto">
            <a:xfrm>
              <a:off x="1670819" y="5247127"/>
              <a:ext cx="0" cy="304800"/>
            </a:xfrm>
            <a:prstGeom prst="line">
              <a:avLst/>
            </a:prstGeom>
            <a:noFill/>
            <a:ln w="9525">
              <a:solidFill>
                <a:srgbClr val="1557AE"/>
              </a:solidFill>
              <a:round/>
              <a:tailEnd type="triangle" w="med" len="med"/>
            </a:ln>
            <a:extLst>
              <a:ext uri="{909E8E84-426E-40DD-AFC4-6F175D3DCCD1}">
                <a14:hiddenFill xmlns:a14="http://schemas.microsoft.com/office/drawing/2010/main">
                  <a:noFill/>
                </a14:hiddenFill>
              </a:ext>
            </a:extLst>
          </p:spPr>
          <p:txBody>
            <a:bodyPr wrap="none"/>
            <a:lstStyle/>
            <a:p>
              <a:endParaRPr lang="zh-CN" altLang="en-US" sz="2400" b="1">
                <a:solidFill>
                  <a:srgbClr val="1557AE"/>
                </a:solidFill>
                <a:latin typeface="微软雅黑" panose="020B0503020204020204" pitchFamily="34" charset="-122"/>
                <a:ea typeface="微软雅黑" panose="020B0503020204020204" pitchFamily="34" charset="-122"/>
              </a:endParaRPr>
            </a:p>
          </p:txBody>
        </p:sp>
        <p:sp>
          <p:nvSpPr>
            <p:cNvPr id="43" name="Line 1055"/>
            <p:cNvSpPr>
              <a:spLocks noChangeShapeType="1"/>
            </p:cNvSpPr>
            <p:nvPr/>
          </p:nvSpPr>
          <p:spPr bwMode="auto">
            <a:xfrm>
              <a:off x="6498935" y="4104127"/>
              <a:ext cx="884924" cy="609600"/>
            </a:xfrm>
            <a:prstGeom prst="line">
              <a:avLst/>
            </a:prstGeom>
            <a:noFill/>
            <a:ln w="9525">
              <a:solidFill>
                <a:srgbClr val="1557AE"/>
              </a:solidFill>
              <a:round/>
            </a:ln>
            <a:extLst>
              <a:ext uri="{909E8E84-426E-40DD-AFC4-6F175D3DCCD1}">
                <a14:hiddenFill xmlns:a14="http://schemas.microsoft.com/office/drawing/2010/main">
                  <a:noFill/>
                </a14:hiddenFill>
              </a:ext>
            </a:extLst>
          </p:spPr>
          <p:txBody>
            <a:bodyPr wrap="none"/>
            <a:lstStyle/>
            <a:p>
              <a:endParaRPr lang="zh-CN" altLang="en-US" sz="2400" b="1">
                <a:solidFill>
                  <a:srgbClr val="1557AE"/>
                </a:solidFill>
                <a:latin typeface="微软雅黑" panose="020B0503020204020204" pitchFamily="34" charset="-122"/>
                <a:ea typeface="微软雅黑" panose="020B0503020204020204" pitchFamily="34" charset="-122"/>
              </a:endParaRPr>
            </a:p>
          </p:txBody>
        </p:sp>
        <p:sp>
          <p:nvSpPr>
            <p:cNvPr id="44" name="Line 1056"/>
            <p:cNvSpPr>
              <a:spLocks noChangeShapeType="1"/>
            </p:cNvSpPr>
            <p:nvPr/>
          </p:nvSpPr>
          <p:spPr bwMode="auto">
            <a:xfrm flipV="1">
              <a:off x="6498935" y="5016495"/>
              <a:ext cx="884924" cy="840232"/>
            </a:xfrm>
            <a:prstGeom prst="line">
              <a:avLst/>
            </a:prstGeom>
            <a:noFill/>
            <a:ln w="9525">
              <a:solidFill>
                <a:srgbClr val="1557AE"/>
              </a:solidFill>
              <a:round/>
            </a:ln>
            <a:extLst>
              <a:ext uri="{909E8E84-426E-40DD-AFC4-6F175D3DCCD1}">
                <a14:hiddenFill xmlns:a14="http://schemas.microsoft.com/office/drawing/2010/main">
                  <a:noFill/>
                </a14:hiddenFill>
              </a:ext>
            </a:extLst>
          </p:spPr>
          <p:txBody>
            <a:bodyPr wrap="none"/>
            <a:lstStyle/>
            <a:p>
              <a:endParaRPr lang="zh-CN" altLang="en-US" sz="2400" b="1">
                <a:solidFill>
                  <a:srgbClr val="1557AE"/>
                </a:solidFill>
                <a:latin typeface="微软雅黑" panose="020B0503020204020204" pitchFamily="34" charset="-122"/>
                <a:ea typeface="微软雅黑" panose="020B0503020204020204" pitchFamily="34" charset="-122"/>
              </a:endParaRPr>
            </a:p>
          </p:txBody>
        </p:sp>
        <p:sp>
          <p:nvSpPr>
            <p:cNvPr id="47" name="KSO_Shape"/>
            <p:cNvSpPr/>
            <p:nvPr/>
          </p:nvSpPr>
          <p:spPr>
            <a:xfrm rot="10800000">
              <a:off x="3815002" y="2633948"/>
              <a:ext cx="245533" cy="162870"/>
            </a:xfrm>
            <a:custGeom>
              <a:avLst/>
              <a:gdLst/>
              <a:ahLst/>
              <a:cxnLst/>
              <a:rect l="l" t="t" r="r" b="b"/>
              <a:pathLst>
                <a:path w="621184" h="412091">
                  <a:moveTo>
                    <a:pt x="309039" y="0"/>
                  </a:moveTo>
                  <a:cubicBezTo>
                    <a:pt x="309558" y="0"/>
                    <a:pt x="310077" y="6"/>
                    <a:pt x="310593" y="149"/>
                  </a:cubicBezTo>
                  <a:cubicBezTo>
                    <a:pt x="330872" y="-390"/>
                    <a:pt x="351283" y="7145"/>
                    <a:pt x="366760" y="22622"/>
                  </a:cubicBezTo>
                  <a:lnTo>
                    <a:pt x="621184" y="277046"/>
                  </a:lnTo>
                  <a:cubicBezTo>
                    <a:pt x="651347" y="307208"/>
                    <a:pt x="651347" y="356112"/>
                    <a:pt x="621184" y="386274"/>
                  </a:cubicBezTo>
                  <a:lnTo>
                    <a:pt x="620186" y="387272"/>
                  </a:lnTo>
                  <a:cubicBezTo>
                    <a:pt x="602361" y="402896"/>
                    <a:pt x="578955" y="412091"/>
                    <a:pt x="553401" y="412091"/>
                  </a:cubicBezTo>
                  <a:lnTo>
                    <a:pt x="67784" y="412091"/>
                  </a:lnTo>
                  <a:cubicBezTo>
                    <a:pt x="42230" y="412091"/>
                    <a:pt x="18824" y="402896"/>
                    <a:pt x="998" y="387273"/>
                  </a:cubicBezTo>
                  <a:lnTo>
                    <a:pt x="0" y="386275"/>
                  </a:lnTo>
                  <a:cubicBezTo>
                    <a:pt x="-30162" y="356112"/>
                    <a:pt x="-30162" y="307209"/>
                    <a:pt x="0" y="277047"/>
                  </a:cubicBezTo>
                  <a:lnTo>
                    <a:pt x="254425" y="22622"/>
                  </a:lnTo>
                  <a:cubicBezTo>
                    <a:pt x="269506" y="7541"/>
                    <a:pt x="289273" y="0"/>
                    <a:pt x="309039" y="0"/>
                  </a:cubicBezTo>
                  <a:close/>
                </a:path>
              </a:pathLst>
            </a:custGeom>
            <a:solidFill>
              <a:srgbClr val="C00000"/>
            </a:solidFill>
            <a:ln w="9525">
              <a:noFill/>
              <a:round/>
            </a:ln>
          </p:spPr>
          <p:txBody>
            <a:bodyPr wrap="none" anchor="ctr"/>
            <a:lstStyle/>
            <a:p>
              <a:endParaRPr lang="en-US" sz="2400" b="1">
                <a:solidFill>
                  <a:srgbClr val="1557AE"/>
                </a:solidFill>
                <a:latin typeface="微软雅黑" panose="020B0503020204020204" pitchFamily="34" charset="-122"/>
                <a:ea typeface="微软雅黑" panose="020B0503020204020204" pitchFamily="34" charset="-122"/>
              </a:endParaRPr>
            </a:p>
          </p:txBody>
        </p:sp>
        <p:sp>
          <p:nvSpPr>
            <p:cNvPr id="48" name="KSO_Shape"/>
            <p:cNvSpPr/>
            <p:nvPr/>
          </p:nvSpPr>
          <p:spPr>
            <a:xfrm rot="10800000">
              <a:off x="3815002" y="3560257"/>
              <a:ext cx="245533" cy="162870"/>
            </a:xfrm>
            <a:custGeom>
              <a:avLst/>
              <a:gdLst/>
              <a:ahLst/>
              <a:cxnLst/>
              <a:rect l="l" t="t" r="r" b="b"/>
              <a:pathLst>
                <a:path w="621184" h="412091">
                  <a:moveTo>
                    <a:pt x="309039" y="0"/>
                  </a:moveTo>
                  <a:cubicBezTo>
                    <a:pt x="309558" y="0"/>
                    <a:pt x="310077" y="6"/>
                    <a:pt x="310593" y="149"/>
                  </a:cubicBezTo>
                  <a:cubicBezTo>
                    <a:pt x="330872" y="-390"/>
                    <a:pt x="351283" y="7145"/>
                    <a:pt x="366760" y="22622"/>
                  </a:cubicBezTo>
                  <a:lnTo>
                    <a:pt x="621184" y="277046"/>
                  </a:lnTo>
                  <a:cubicBezTo>
                    <a:pt x="651347" y="307208"/>
                    <a:pt x="651347" y="356112"/>
                    <a:pt x="621184" y="386274"/>
                  </a:cubicBezTo>
                  <a:lnTo>
                    <a:pt x="620186" y="387272"/>
                  </a:lnTo>
                  <a:cubicBezTo>
                    <a:pt x="602361" y="402896"/>
                    <a:pt x="578955" y="412091"/>
                    <a:pt x="553401" y="412091"/>
                  </a:cubicBezTo>
                  <a:lnTo>
                    <a:pt x="67784" y="412091"/>
                  </a:lnTo>
                  <a:cubicBezTo>
                    <a:pt x="42230" y="412091"/>
                    <a:pt x="18824" y="402896"/>
                    <a:pt x="998" y="387273"/>
                  </a:cubicBezTo>
                  <a:lnTo>
                    <a:pt x="0" y="386275"/>
                  </a:lnTo>
                  <a:cubicBezTo>
                    <a:pt x="-30162" y="356112"/>
                    <a:pt x="-30162" y="307209"/>
                    <a:pt x="0" y="277047"/>
                  </a:cubicBezTo>
                  <a:lnTo>
                    <a:pt x="254425" y="22622"/>
                  </a:lnTo>
                  <a:cubicBezTo>
                    <a:pt x="269506" y="7541"/>
                    <a:pt x="289273" y="0"/>
                    <a:pt x="309039" y="0"/>
                  </a:cubicBezTo>
                  <a:close/>
                </a:path>
              </a:pathLst>
            </a:custGeom>
            <a:solidFill>
              <a:srgbClr val="C00000"/>
            </a:solidFill>
            <a:ln w="9525">
              <a:noFill/>
              <a:round/>
            </a:ln>
          </p:spPr>
          <p:txBody>
            <a:bodyPr wrap="none" anchor="ctr"/>
            <a:lstStyle/>
            <a:p>
              <a:endParaRPr lang="en-US" sz="2400" b="1">
                <a:solidFill>
                  <a:srgbClr val="1557AE"/>
                </a:solidFill>
                <a:latin typeface="微软雅黑" panose="020B0503020204020204" pitchFamily="34" charset="-122"/>
                <a:ea typeface="微软雅黑" panose="020B0503020204020204" pitchFamily="34" charset="-122"/>
              </a:endParaRPr>
            </a:p>
          </p:txBody>
        </p:sp>
        <p:sp>
          <p:nvSpPr>
            <p:cNvPr id="49" name="KSO_Shape"/>
            <p:cNvSpPr/>
            <p:nvPr/>
          </p:nvSpPr>
          <p:spPr>
            <a:xfrm rot="10800000">
              <a:off x="3815002" y="4470567"/>
              <a:ext cx="245533" cy="162870"/>
            </a:xfrm>
            <a:custGeom>
              <a:avLst/>
              <a:gdLst/>
              <a:ahLst/>
              <a:cxnLst/>
              <a:rect l="l" t="t" r="r" b="b"/>
              <a:pathLst>
                <a:path w="621184" h="412091">
                  <a:moveTo>
                    <a:pt x="309039" y="0"/>
                  </a:moveTo>
                  <a:cubicBezTo>
                    <a:pt x="309558" y="0"/>
                    <a:pt x="310077" y="6"/>
                    <a:pt x="310593" y="149"/>
                  </a:cubicBezTo>
                  <a:cubicBezTo>
                    <a:pt x="330872" y="-390"/>
                    <a:pt x="351283" y="7145"/>
                    <a:pt x="366760" y="22622"/>
                  </a:cubicBezTo>
                  <a:lnTo>
                    <a:pt x="621184" y="277046"/>
                  </a:lnTo>
                  <a:cubicBezTo>
                    <a:pt x="651347" y="307208"/>
                    <a:pt x="651347" y="356112"/>
                    <a:pt x="621184" y="386274"/>
                  </a:cubicBezTo>
                  <a:lnTo>
                    <a:pt x="620186" y="387272"/>
                  </a:lnTo>
                  <a:cubicBezTo>
                    <a:pt x="602361" y="402896"/>
                    <a:pt x="578955" y="412091"/>
                    <a:pt x="553401" y="412091"/>
                  </a:cubicBezTo>
                  <a:lnTo>
                    <a:pt x="67784" y="412091"/>
                  </a:lnTo>
                  <a:cubicBezTo>
                    <a:pt x="42230" y="412091"/>
                    <a:pt x="18824" y="402896"/>
                    <a:pt x="998" y="387273"/>
                  </a:cubicBezTo>
                  <a:lnTo>
                    <a:pt x="0" y="386275"/>
                  </a:lnTo>
                  <a:cubicBezTo>
                    <a:pt x="-30162" y="356112"/>
                    <a:pt x="-30162" y="307209"/>
                    <a:pt x="0" y="277047"/>
                  </a:cubicBezTo>
                  <a:lnTo>
                    <a:pt x="254425" y="22622"/>
                  </a:lnTo>
                  <a:cubicBezTo>
                    <a:pt x="269506" y="7541"/>
                    <a:pt x="289273" y="0"/>
                    <a:pt x="309039" y="0"/>
                  </a:cubicBezTo>
                  <a:close/>
                </a:path>
              </a:pathLst>
            </a:custGeom>
            <a:solidFill>
              <a:srgbClr val="C00000"/>
            </a:solidFill>
            <a:ln w="9525">
              <a:noFill/>
              <a:round/>
            </a:ln>
          </p:spPr>
          <p:txBody>
            <a:bodyPr wrap="none" anchor="ctr"/>
            <a:lstStyle/>
            <a:p>
              <a:endParaRPr lang="en-US" sz="2400" b="1">
                <a:solidFill>
                  <a:srgbClr val="1557AE"/>
                </a:solidFill>
                <a:latin typeface="微软雅黑" panose="020B0503020204020204" pitchFamily="34" charset="-122"/>
                <a:ea typeface="微软雅黑" panose="020B0503020204020204" pitchFamily="34" charset="-122"/>
              </a:endParaRPr>
            </a:p>
          </p:txBody>
        </p:sp>
        <p:sp>
          <p:nvSpPr>
            <p:cNvPr id="50" name="KSO_Shape"/>
            <p:cNvSpPr/>
            <p:nvPr/>
          </p:nvSpPr>
          <p:spPr>
            <a:xfrm rot="10800000">
              <a:off x="3815002" y="5353337"/>
              <a:ext cx="245533" cy="162870"/>
            </a:xfrm>
            <a:custGeom>
              <a:avLst/>
              <a:gdLst/>
              <a:ahLst/>
              <a:cxnLst/>
              <a:rect l="l" t="t" r="r" b="b"/>
              <a:pathLst>
                <a:path w="621184" h="412091">
                  <a:moveTo>
                    <a:pt x="309039" y="0"/>
                  </a:moveTo>
                  <a:cubicBezTo>
                    <a:pt x="309558" y="0"/>
                    <a:pt x="310077" y="6"/>
                    <a:pt x="310593" y="149"/>
                  </a:cubicBezTo>
                  <a:cubicBezTo>
                    <a:pt x="330872" y="-390"/>
                    <a:pt x="351283" y="7145"/>
                    <a:pt x="366760" y="22622"/>
                  </a:cubicBezTo>
                  <a:lnTo>
                    <a:pt x="621184" y="277046"/>
                  </a:lnTo>
                  <a:cubicBezTo>
                    <a:pt x="651347" y="307208"/>
                    <a:pt x="651347" y="356112"/>
                    <a:pt x="621184" y="386274"/>
                  </a:cubicBezTo>
                  <a:lnTo>
                    <a:pt x="620186" y="387272"/>
                  </a:lnTo>
                  <a:cubicBezTo>
                    <a:pt x="602361" y="402896"/>
                    <a:pt x="578955" y="412091"/>
                    <a:pt x="553401" y="412091"/>
                  </a:cubicBezTo>
                  <a:lnTo>
                    <a:pt x="67784" y="412091"/>
                  </a:lnTo>
                  <a:cubicBezTo>
                    <a:pt x="42230" y="412091"/>
                    <a:pt x="18824" y="402896"/>
                    <a:pt x="998" y="387273"/>
                  </a:cubicBezTo>
                  <a:lnTo>
                    <a:pt x="0" y="386275"/>
                  </a:lnTo>
                  <a:cubicBezTo>
                    <a:pt x="-30162" y="356112"/>
                    <a:pt x="-30162" y="307209"/>
                    <a:pt x="0" y="277047"/>
                  </a:cubicBezTo>
                  <a:lnTo>
                    <a:pt x="254425" y="22622"/>
                  </a:lnTo>
                  <a:cubicBezTo>
                    <a:pt x="269506" y="7541"/>
                    <a:pt x="289273" y="0"/>
                    <a:pt x="309039" y="0"/>
                  </a:cubicBezTo>
                  <a:close/>
                </a:path>
              </a:pathLst>
            </a:custGeom>
            <a:solidFill>
              <a:srgbClr val="C00000"/>
            </a:solidFill>
            <a:ln w="9525">
              <a:noFill/>
              <a:round/>
            </a:ln>
          </p:spPr>
          <p:txBody>
            <a:bodyPr wrap="none" anchor="ctr"/>
            <a:lstStyle/>
            <a:p>
              <a:endParaRPr lang="en-US" sz="2400" b="1">
                <a:solidFill>
                  <a:srgbClr val="1557AE"/>
                </a:solidFill>
                <a:latin typeface="微软雅黑" panose="020B0503020204020204" pitchFamily="34" charset="-122"/>
                <a:ea typeface="微软雅黑" panose="020B0503020204020204" pitchFamily="34" charset="-122"/>
              </a:endParaRPr>
            </a:p>
          </p:txBody>
        </p:sp>
        <p:sp>
          <p:nvSpPr>
            <p:cNvPr id="53" name="KSO_Shape"/>
            <p:cNvSpPr/>
            <p:nvPr/>
          </p:nvSpPr>
          <p:spPr>
            <a:xfrm>
              <a:off x="5404619" y="3801359"/>
              <a:ext cx="1219200" cy="523282"/>
            </a:xfrm>
            <a:prstGeom prst="roundRect">
              <a:avLst>
                <a:gd name="adj" fmla="val 50000"/>
              </a:avLst>
            </a:prstGeom>
            <a:solidFill>
              <a:srgbClr val="C00000"/>
            </a:solidFill>
          </p:spPr>
          <p:style>
            <a:lnRef idx="3">
              <a:schemeClr val="lt1"/>
            </a:lnRef>
            <a:fillRef idx="1">
              <a:schemeClr val="accent2"/>
            </a:fillRef>
            <a:effectRef idx="1">
              <a:schemeClr val="accent2"/>
            </a:effectRef>
            <a:fontRef idx="minor">
              <a:schemeClr val="lt1"/>
            </a:fontRef>
          </p:style>
          <p:txBody>
            <a:bodyPr wrap="none" anchor="ctr"/>
            <a:lstStyle/>
            <a:p>
              <a:pPr algn="ctr"/>
              <a:endParaRPr lang="zh-CN" altLang="en-US" sz="2400" b="1">
                <a:solidFill>
                  <a:srgbClr val="1557AE"/>
                </a:solidFill>
                <a:latin typeface="微软雅黑" panose="020B0503020204020204" pitchFamily="34" charset="-122"/>
                <a:ea typeface="微软雅黑" panose="020B0503020204020204" pitchFamily="34" charset="-122"/>
              </a:endParaRPr>
            </a:p>
          </p:txBody>
        </p:sp>
        <p:sp>
          <p:nvSpPr>
            <p:cNvPr id="54" name="Text Box 1032"/>
            <p:cNvSpPr txBox="1">
              <a:spLocks noChangeArrowheads="1"/>
            </p:cNvSpPr>
            <p:nvPr/>
          </p:nvSpPr>
          <p:spPr bwMode="auto">
            <a:xfrm>
              <a:off x="5506630" y="3832167"/>
              <a:ext cx="1066800" cy="46166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nchor="ctr" anchorCtr="1">
              <a:spAutoFit/>
            </a:bodyP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400" b="1" dirty="0" smtClean="0">
                  <a:latin typeface="微软雅黑" panose="020B0503020204020204" pitchFamily="34" charset="-122"/>
                  <a:ea typeface="微软雅黑" panose="020B0503020204020204" pitchFamily="34" charset="-122"/>
                </a:rPr>
                <a:t>行为</a:t>
              </a:r>
              <a:endParaRPr lang="zh-CN" altLang="en-US" sz="2400" b="1" dirty="0">
                <a:latin typeface="微软雅黑" panose="020B0503020204020204" pitchFamily="34" charset="-122"/>
                <a:ea typeface="微软雅黑" panose="020B0503020204020204" pitchFamily="34" charset="-122"/>
              </a:endParaRPr>
            </a:p>
          </p:txBody>
        </p:sp>
        <p:sp>
          <p:nvSpPr>
            <p:cNvPr id="55" name="KSO_Shape"/>
            <p:cNvSpPr/>
            <p:nvPr/>
          </p:nvSpPr>
          <p:spPr>
            <a:xfrm>
              <a:off x="5404619" y="5570014"/>
              <a:ext cx="1219200" cy="523282"/>
            </a:xfrm>
            <a:prstGeom prst="roundRect">
              <a:avLst>
                <a:gd name="adj" fmla="val 50000"/>
              </a:avLst>
            </a:prstGeom>
            <a:solidFill>
              <a:srgbClr val="C00000"/>
            </a:solidFill>
          </p:spPr>
          <p:style>
            <a:lnRef idx="3">
              <a:schemeClr val="lt1"/>
            </a:lnRef>
            <a:fillRef idx="1">
              <a:schemeClr val="accent2"/>
            </a:fillRef>
            <a:effectRef idx="1">
              <a:schemeClr val="accent2"/>
            </a:effectRef>
            <a:fontRef idx="minor">
              <a:schemeClr val="lt1"/>
            </a:fontRef>
          </p:style>
          <p:txBody>
            <a:bodyPr wrap="none" anchor="ctr"/>
            <a:lstStyle/>
            <a:p>
              <a:pPr algn="ctr"/>
              <a:endParaRPr lang="zh-CN" altLang="en-US" sz="2400" b="1">
                <a:solidFill>
                  <a:srgbClr val="1557AE"/>
                </a:solidFill>
                <a:latin typeface="微软雅黑" panose="020B0503020204020204" pitchFamily="34" charset="-122"/>
                <a:ea typeface="微软雅黑" panose="020B0503020204020204" pitchFamily="34" charset="-122"/>
              </a:endParaRPr>
            </a:p>
          </p:txBody>
        </p:sp>
        <p:sp>
          <p:nvSpPr>
            <p:cNvPr id="56" name="Text Box 1032"/>
            <p:cNvSpPr txBox="1">
              <a:spLocks noChangeArrowheads="1"/>
            </p:cNvSpPr>
            <p:nvPr/>
          </p:nvSpPr>
          <p:spPr bwMode="auto">
            <a:xfrm>
              <a:off x="5506630" y="5600822"/>
              <a:ext cx="1066800" cy="46166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nchor="ctr" anchorCtr="1">
              <a:spAutoFit/>
            </a:bodyP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400" b="1" dirty="0" smtClean="0">
                  <a:latin typeface="微软雅黑" panose="020B0503020204020204" pitchFamily="34" charset="-122"/>
                  <a:ea typeface="微软雅黑" panose="020B0503020204020204" pitchFamily="34" charset="-122"/>
                </a:rPr>
                <a:t>态度</a:t>
              </a:r>
              <a:endParaRPr lang="zh-CN" altLang="en-US" sz="2400" b="1" dirty="0">
                <a:latin typeface="微软雅黑" panose="020B0503020204020204" pitchFamily="34" charset="-122"/>
                <a:ea typeface="微软雅黑" panose="020B0503020204020204" pitchFamily="34" charset="-122"/>
              </a:endParaRPr>
            </a:p>
          </p:txBody>
        </p:sp>
        <p:sp>
          <p:nvSpPr>
            <p:cNvPr id="57" name="KSO_Shape"/>
            <p:cNvSpPr/>
            <p:nvPr/>
          </p:nvSpPr>
          <p:spPr>
            <a:xfrm>
              <a:off x="7095827" y="4603470"/>
              <a:ext cx="1592203" cy="523282"/>
            </a:xfrm>
            <a:prstGeom prst="roundRect">
              <a:avLst>
                <a:gd name="adj" fmla="val 50000"/>
              </a:avLst>
            </a:prstGeom>
            <a:solidFill>
              <a:srgbClr val="C00000"/>
            </a:solidFill>
          </p:spPr>
          <p:style>
            <a:lnRef idx="3">
              <a:schemeClr val="lt1"/>
            </a:lnRef>
            <a:fillRef idx="1">
              <a:schemeClr val="accent2"/>
            </a:fillRef>
            <a:effectRef idx="1">
              <a:schemeClr val="accent2"/>
            </a:effectRef>
            <a:fontRef idx="minor">
              <a:schemeClr val="lt1"/>
            </a:fontRef>
          </p:style>
          <p:txBody>
            <a:bodyPr wrap="none" anchor="ctr"/>
            <a:lstStyle/>
            <a:p>
              <a:pPr algn="ctr"/>
              <a:endParaRPr lang="zh-CN" altLang="en-US" sz="2400" b="1">
                <a:solidFill>
                  <a:srgbClr val="1557AE"/>
                </a:solidFill>
                <a:latin typeface="微软雅黑" panose="020B0503020204020204" pitchFamily="34" charset="-122"/>
                <a:ea typeface="微软雅黑" panose="020B0503020204020204" pitchFamily="34" charset="-122"/>
              </a:endParaRPr>
            </a:p>
          </p:txBody>
        </p:sp>
        <p:sp>
          <p:nvSpPr>
            <p:cNvPr id="58" name="Text Box 1032"/>
            <p:cNvSpPr txBox="1">
              <a:spLocks noChangeArrowheads="1"/>
            </p:cNvSpPr>
            <p:nvPr/>
          </p:nvSpPr>
          <p:spPr bwMode="auto">
            <a:xfrm>
              <a:off x="7184734" y="4633438"/>
              <a:ext cx="1448433" cy="46166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nchor="ctr" anchorCtr="1">
              <a:spAutoFit/>
            </a:bodyP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sz="2400" b="1" dirty="0" smtClean="0">
                  <a:latin typeface="微软雅黑" panose="020B0503020204020204" pitchFamily="34" charset="-122"/>
                  <a:ea typeface="微软雅黑" panose="020B0503020204020204" pitchFamily="34" charset="-122"/>
                </a:rPr>
                <a:t>良好习惯</a:t>
              </a:r>
              <a:endParaRPr lang="zh-CN" altLang="en-US" sz="2400" b="1" dirty="0">
                <a:latin typeface="微软雅黑" panose="020B0503020204020204" pitchFamily="34" charset="-122"/>
                <a:ea typeface="微软雅黑" panose="020B0503020204020204" pitchFamily="34" charset="-122"/>
              </a:endParaRPr>
            </a:p>
          </p:txBody>
        </p:sp>
      </p:grpSp>
      <p:pic>
        <p:nvPicPr>
          <p:cNvPr id="59" name="图片 5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905899" y="1988840"/>
            <a:ext cx="2467059" cy="4304320"/>
          </a:xfrm>
          <a:prstGeom prst="rect">
            <a:avLst/>
          </a:prstGeom>
        </p:spPr>
      </p:pic>
      <p:sp>
        <p:nvSpPr>
          <p:cNvPr id="42" name="矩形 41"/>
          <p:cNvSpPr/>
          <p:nvPr/>
        </p:nvSpPr>
        <p:spPr>
          <a:xfrm>
            <a:off x="0" y="1013827"/>
            <a:ext cx="624979" cy="614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文本框 9"/>
          <p:cNvSpPr txBox="1"/>
          <p:nvPr/>
        </p:nvSpPr>
        <p:spPr>
          <a:xfrm>
            <a:off x="2256786" y="908720"/>
            <a:ext cx="4817445" cy="1546563"/>
          </a:xfrm>
          <a:prstGeom prst="rect">
            <a:avLst/>
          </a:prstGeom>
          <a:noFill/>
        </p:spPr>
        <p:txBody>
          <a:bodyPr wrap="square" lIns="68566" tIns="34283" rIns="68566" bIns="34283" rtlCol="0">
            <a:spAutoFit/>
          </a:bodyPr>
          <a:lstStyle/>
          <a:p>
            <a:pPr marL="0" lvl="1"/>
            <a:r>
              <a:rPr lang="zh-CN" altLang="en-US" sz="4800" b="1" dirty="0" smtClean="0">
                <a:solidFill>
                  <a:srgbClr val="C00000"/>
                </a:solidFill>
                <a:latin typeface="微软雅黑" panose="020B0503020204020204" pitchFamily="34" charset="-122"/>
                <a:ea typeface="微软雅黑" panose="020B0503020204020204" pitchFamily="34" charset="-122"/>
              </a:rPr>
              <a:t>第二</a:t>
            </a:r>
            <a:r>
              <a:rPr lang="zh-CN" altLang="en-US" sz="4800" b="1" dirty="0">
                <a:solidFill>
                  <a:srgbClr val="C00000"/>
                </a:solidFill>
                <a:latin typeface="微软雅黑" panose="020B0503020204020204" pitchFamily="34" charset="-122"/>
                <a:ea typeface="微软雅黑" panose="020B0503020204020204" pitchFamily="34" charset="-122"/>
              </a:rPr>
              <a:t>部分   </a:t>
            </a:r>
            <a:endParaRPr lang="en-US" altLang="zh-CN" sz="4800" b="1" dirty="0" smtClean="0">
              <a:solidFill>
                <a:srgbClr val="C00000"/>
              </a:solidFill>
              <a:latin typeface="微软雅黑" panose="020B0503020204020204" pitchFamily="34" charset="-122"/>
              <a:ea typeface="微软雅黑" panose="020B0503020204020204" pitchFamily="34" charset="-122"/>
            </a:endParaRPr>
          </a:p>
          <a:p>
            <a:pPr marL="0" lvl="1"/>
            <a:r>
              <a:rPr lang="en-US" altLang="zh-CN" sz="4800" b="1" dirty="0" smtClean="0">
                <a:solidFill>
                  <a:srgbClr val="C00000"/>
                </a:solidFill>
                <a:latin typeface="微软雅黑" panose="020B0503020204020204" pitchFamily="34" charset="-122"/>
                <a:ea typeface="微软雅黑" panose="020B0503020204020204" pitchFamily="34" charset="-122"/>
              </a:rPr>
              <a:t>6S</a:t>
            </a:r>
            <a:r>
              <a:rPr lang="zh-CN" altLang="en-US" sz="4800" b="1" dirty="0">
                <a:solidFill>
                  <a:srgbClr val="C00000"/>
                </a:solidFill>
                <a:latin typeface="微软雅黑" panose="020B0503020204020204" pitchFamily="34" charset="-122"/>
                <a:ea typeface="微软雅黑" panose="020B0503020204020204" pitchFamily="34" charset="-122"/>
              </a:rPr>
              <a:t>理论与实践</a:t>
            </a:r>
            <a:endParaRPr lang="en-US" altLang="zh-CN" sz="4800" b="1" dirty="0">
              <a:solidFill>
                <a:srgbClr val="C00000"/>
              </a:solidFill>
              <a:latin typeface="微软雅黑" panose="020B0503020204020204" pitchFamily="34" charset="-122"/>
              <a:ea typeface="微软雅黑" panose="020B0503020204020204" pitchFamily="34" charset="-122"/>
            </a:endParaRPr>
          </a:p>
        </p:txBody>
      </p:sp>
      <p:sp>
        <p:nvSpPr>
          <p:cNvPr id="84" name="矩形 83"/>
          <p:cNvSpPr/>
          <p:nvPr/>
        </p:nvSpPr>
        <p:spPr>
          <a:xfrm flipH="1">
            <a:off x="1251" y="6524709"/>
            <a:ext cx="12192671" cy="360436"/>
          </a:xfrm>
          <a:prstGeom prst="rect">
            <a:avLst/>
          </a:prstGeom>
          <a:gradFill>
            <a:gsLst>
              <a:gs pos="0">
                <a:srgbClr val="0E1A40"/>
              </a:gs>
              <a:gs pos="100000">
                <a:srgbClr val="2F5EB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85" name="矩形 84"/>
          <p:cNvSpPr/>
          <p:nvPr/>
        </p:nvSpPr>
        <p:spPr>
          <a:xfrm flipH="1">
            <a:off x="1250" y="6595759"/>
            <a:ext cx="12192671" cy="28891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321723" y="836712"/>
            <a:ext cx="4392488" cy="3108854"/>
          </a:xfrm>
          <a:prstGeom prst="rect">
            <a:avLst/>
          </a:prstGeom>
        </p:spPr>
      </p:pic>
      <p:sp>
        <p:nvSpPr>
          <p:cNvPr id="17" name="文本框 9"/>
          <p:cNvSpPr txBox="1"/>
          <p:nvPr/>
        </p:nvSpPr>
        <p:spPr>
          <a:xfrm>
            <a:off x="2281163" y="2708920"/>
            <a:ext cx="3158628" cy="3005424"/>
          </a:xfrm>
          <a:prstGeom prst="rect">
            <a:avLst/>
          </a:prstGeom>
          <a:noFill/>
        </p:spPr>
        <p:txBody>
          <a:bodyPr wrap="square" lIns="68566" tIns="34283" rIns="68566" bIns="34283" rtlCol="0">
            <a:spAutoFit/>
          </a:bodyPr>
          <a:lstStyle/>
          <a:p>
            <a:pPr marL="0" lvl="1"/>
            <a:r>
              <a:rPr lang="en-US" altLang="zh-CN" sz="2000" b="1" dirty="0">
                <a:solidFill>
                  <a:srgbClr val="0070C0"/>
                </a:solidFill>
                <a:latin typeface="微软雅黑" panose="020B0503020204020204" pitchFamily="34" charset="-122"/>
                <a:ea typeface="微软雅黑" panose="020B0503020204020204" pitchFamily="34" charset="-122"/>
              </a:rPr>
              <a:t>2.1  6S</a:t>
            </a:r>
            <a:r>
              <a:rPr lang="zh-CN" altLang="en-US" sz="2000" b="1" dirty="0" smtClean="0">
                <a:solidFill>
                  <a:srgbClr val="0070C0"/>
                </a:solidFill>
                <a:latin typeface="微软雅黑" panose="020B0503020204020204" pitchFamily="34" charset="-122"/>
                <a:ea typeface="微软雅黑" panose="020B0503020204020204" pitchFamily="34" charset="-122"/>
              </a:rPr>
              <a:t>定义</a:t>
            </a:r>
            <a:endParaRPr lang="en-US" altLang="zh-CN" sz="2000" b="1" dirty="0" smtClean="0">
              <a:solidFill>
                <a:srgbClr val="0070C0"/>
              </a:solidFill>
              <a:latin typeface="微软雅黑" panose="020B0503020204020204" pitchFamily="34" charset="-122"/>
              <a:ea typeface="微软雅黑" panose="020B0503020204020204" pitchFamily="34" charset="-122"/>
            </a:endParaRPr>
          </a:p>
          <a:p>
            <a:pPr marL="0" lvl="1"/>
            <a:endParaRPr lang="zh-CN" altLang="en-US" sz="800" dirty="0" smtClean="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en-US" altLang="zh-CN" b="1" dirty="0">
                <a:solidFill>
                  <a:srgbClr val="0070C0"/>
                </a:solidFill>
                <a:latin typeface="微软雅黑" panose="020B0503020204020204" pitchFamily="34" charset="-122"/>
                <a:ea typeface="微软雅黑" panose="020B0503020204020204" pitchFamily="34" charset="-122"/>
              </a:rPr>
              <a:t>2.2  6S</a:t>
            </a:r>
            <a:r>
              <a:rPr lang="zh-CN" altLang="en-US" b="1" dirty="0">
                <a:solidFill>
                  <a:srgbClr val="0070C0"/>
                </a:solidFill>
                <a:latin typeface="微软雅黑" panose="020B0503020204020204" pitchFamily="34" charset="-122"/>
                <a:ea typeface="微软雅黑" panose="020B0503020204020204" pitchFamily="34" charset="-122"/>
              </a:rPr>
              <a:t>具体</a:t>
            </a:r>
            <a:r>
              <a:rPr lang="zh-CN" altLang="en-US" b="1" dirty="0" smtClean="0">
                <a:solidFill>
                  <a:srgbClr val="0070C0"/>
                </a:solidFill>
                <a:latin typeface="微软雅黑" panose="020B0503020204020204" pitchFamily="34" charset="-122"/>
                <a:ea typeface="微软雅黑" panose="020B0503020204020204" pitchFamily="34" charset="-122"/>
              </a:rPr>
              <a:t>要求</a:t>
            </a:r>
            <a:endParaRPr lang="en-US" altLang="zh-CN" b="1" dirty="0" smtClean="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en-US" altLang="zh-CN" sz="1600" dirty="0">
                <a:solidFill>
                  <a:srgbClr val="0070C0"/>
                </a:solidFill>
                <a:latin typeface="微软雅黑" panose="020B0503020204020204" pitchFamily="34" charset="-122"/>
                <a:ea typeface="微软雅黑" panose="020B0503020204020204" pitchFamily="34" charset="-122"/>
              </a:rPr>
              <a:t>6S</a:t>
            </a:r>
            <a:r>
              <a:rPr lang="zh-CN" altLang="en-US" sz="1600" dirty="0">
                <a:solidFill>
                  <a:srgbClr val="0070C0"/>
                </a:solidFill>
                <a:latin typeface="微软雅黑" panose="020B0503020204020204" pitchFamily="34" charset="-122"/>
                <a:ea typeface="微软雅黑" panose="020B0503020204020204" pitchFamily="34" charset="-122"/>
              </a:rPr>
              <a:t>的步骤一：整理</a:t>
            </a:r>
            <a:endParaRPr lang="zh-CN" altLang="en-US" sz="1600" dirty="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en-US" altLang="zh-CN" sz="1600" dirty="0">
                <a:solidFill>
                  <a:srgbClr val="0070C0"/>
                </a:solidFill>
                <a:latin typeface="微软雅黑" panose="020B0503020204020204" pitchFamily="34" charset="-122"/>
                <a:ea typeface="微软雅黑" panose="020B0503020204020204" pitchFamily="34" charset="-122"/>
              </a:rPr>
              <a:t>6S</a:t>
            </a:r>
            <a:r>
              <a:rPr lang="zh-CN" altLang="en-US" sz="1600" dirty="0">
                <a:solidFill>
                  <a:srgbClr val="0070C0"/>
                </a:solidFill>
                <a:latin typeface="微软雅黑" panose="020B0503020204020204" pitchFamily="34" charset="-122"/>
                <a:ea typeface="微软雅黑" panose="020B0503020204020204" pitchFamily="34" charset="-122"/>
              </a:rPr>
              <a:t>的步骤二：整顿</a:t>
            </a:r>
            <a:endParaRPr lang="zh-CN" altLang="en-US" sz="1600" dirty="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en-US" altLang="zh-CN" sz="1600" dirty="0">
                <a:solidFill>
                  <a:srgbClr val="0070C0"/>
                </a:solidFill>
                <a:latin typeface="微软雅黑" panose="020B0503020204020204" pitchFamily="34" charset="-122"/>
                <a:ea typeface="微软雅黑" panose="020B0503020204020204" pitchFamily="34" charset="-122"/>
              </a:rPr>
              <a:t>6S</a:t>
            </a:r>
            <a:r>
              <a:rPr lang="zh-CN" altLang="en-US" sz="1600" dirty="0">
                <a:solidFill>
                  <a:srgbClr val="0070C0"/>
                </a:solidFill>
                <a:latin typeface="微软雅黑" panose="020B0503020204020204" pitchFamily="34" charset="-122"/>
                <a:ea typeface="微软雅黑" panose="020B0503020204020204" pitchFamily="34" charset="-122"/>
              </a:rPr>
              <a:t>的步骤三：清扫</a:t>
            </a:r>
            <a:endParaRPr lang="zh-CN" altLang="en-US" sz="1600" dirty="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en-US" altLang="zh-CN" sz="1600" dirty="0">
                <a:solidFill>
                  <a:srgbClr val="0070C0"/>
                </a:solidFill>
                <a:latin typeface="微软雅黑" panose="020B0503020204020204" pitchFamily="34" charset="-122"/>
                <a:ea typeface="微软雅黑" panose="020B0503020204020204" pitchFamily="34" charset="-122"/>
              </a:rPr>
              <a:t>6S</a:t>
            </a:r>
            <a:r>
              <a:rPr lang="zh-CN" altLang="en-US" sz="1600" dirty="0">
                <a:solidFill>
                  <a:srgbClr val="0070C0"/>
                </a:solidFill>
                <a:latin typeface="微软雅黑" panose="020B0503020204020204" pitchFamily="34" charset="-122"/>
                <a:ea typeface="微软雅黑" panose="020B0503020204020204" pitchFamily="34" charset="-122"/>
              </a:rPr>
              <a:t>的步骤四：清洁</a:t>
            </a:r>
            <a:endParaRPr lang="zh-CN" altLang="en-US" sz="1600" dirty="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en-US" altLang="zh-CN" sz="1600" dirty="0">
                <a:solidFill>
                  <a:srgbClr val="0070C0"/>
                </a:solidFill>
                <a:latin typeface="微软雅黑" panose="020B0503020204020204" pitchFamily="34" charset="-122"/>
                <a:ea typeface="微软雅黑" panose="020B0503020204020204" pitchFamily="34" charset="-122"/>
              </a:rPr>
              <a:t>6S</a:t>
            </a:r>
            <a:r>
              <a:rPr lang="zh-CN" altLang="en-US" sz="1600" dirty="0">
                <a:solidFill>
                  <a:srgbClr val="0070C0"/>
                </a:solidFill>
                <a:latin typeface="微软雅黑" panose="020B0503020204020204" pitchFamily="34" charset="-122"/>
                <a:ea typeface="微软雅黑" panose="020B0503020204020204" pitchFamily="34" charset="-122"/>
              </a:rPr>
              <a:t>的步骤五：素养</a:t>
            </a:r>
            <a:endParaRPr lang="zh-CN" altLang="en-US" sz="1600" dirty="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en-US" altLang="zh-CN" sz="1600" dirty="0">
                <a:solidFill>
                  <a:srgbClr val="0070C0"/>
                </a:solidFill>
                <a:latin typeface="微软雅黑" panose="020B0503020204020204" pitchFamily="34" charset="-122"/>
                <a:ea typeface="微软雅黑" panose="020B0503020204020204" pitchFamily="34" charset="-122"/>
              </a:rPr>
              <a:t>6S</a:t>
            </a:r>
            <a:r>
              <a:rPr lang="zh-CN" altLang="en-US" sz="1600" dirty="0">
                <a:solidFill>
                  <a:srgbClr val="0070C0"/>
                </a:solidFill>
                <a:latin typeface="微软雅黑" panose="020B0503020204020204" pitchFamily="34" charset="-122"/>
                <a:ea typeface="微软雅黑" panose="020B0503020204020204" pitchFamily="34" charset="-122"/>
              </a:rPr>
              <a:t>的步骤六：</a:t>
            </a:r>
            <a:r>
              <a:rPr lang="zh-CN" altLang="en-US" sz="1600" dirty="0" smtClean="0">
                <a:solidFill>
                  <a:srgbClr val="0070C0"/>
                </a:solidFill>
                <a:latin typeface="微软雅黑" panose="020B0503020204020204" pitchFamily="34" charset="-122"/>
                <a:ea typeface="微软雅黑" panose="020B0503020204020204" pitchFamily="34" charset="-122"/>
              </a:rPr>
              <a:t>安全</a:t>
            </a:r>
            <a:endParaRPr lang="en-US" altLang="zh-CN" sz="1600" dirty="0" smtClean="0">
              <a:solidFill>
                <a:srgbClr val="0070C0"/>
              </a:solidFill>
              <a:latin typeface="微软雅黑" panose="020B0503020204020204" pitchFamily="34" charset="-122"/>
              <a:ea typeface="微软雅黑" panose="020B0503020204020204" pitchFamily="34" charset="-122"/>
            </a:endParaRPr>
          </a:p>
          <a:p>
            <a:pPr marL="0" lvl="1"/>
            <a:endParaRPr lang="zh-CN" altLang="en-US" sz="800" dirty="0" smtClean="0">
              <a:solidFill>
                <a:srgbClr val="0070C0"/>
              </a:solidFill>
              <a:latin typeface="微软雅黑" panose="020B0503020204020204" pitchFamily="34" charset="-122"/>
              <a:ea typeface="微软雅黑" panose="020B0503020204020204" pitchFamily="34" charset="-122"/>
            </a:endParaRPr>
          </a:p>
          <a:p>
            <a:pPr marL="0" lvl="1"/>
            <a:r>
              <a:rPr lang="en-US" altLang="zh-CN" b="1" dirty="0">
                <a:solidFill>
                  <a:srgbClr val="0070C0"/>
                </a:solidFill>
                <a:latin typeface="微软雅黑" panose="020B0503020204020204" pitchFamily="34" charset="-122"/>
                <a:ea typeface="微软雅黑" panose="020B0503020204020204" pitchFamily="34" charset="-122"/>
              </a:rPr>
              <a:t>2.3 </a:t>
            </a:r>
            <a:r>
              <a:rPr lang="zh-CN" altLang="en-US" b="1" dirty="0">
                <a:solidFill>
                  <a:srgbClr val="0070C0"/>
                </a:solidFill>
                <a:latin typeface="微软雅黑" panose="020B0503020204020204" pitchFamily="34" charset="-122"/>
                <a:ea typeface="微软雅黑" panose="020B0503020204020204" pitchFamily="34" charset="-122"/>
              </a:rPr>
              <a:t>各现场实施</a:t>
            </a:r>
            <a:r>
              <a:rPr lang="en-US" altLang="zh-CN" b="1" dirty="0">
                <a:solidFill>
                  <a:srgbClr val="0070C0"/>
                </a:solidFill>
                <a:latin typeface="微软雅黑" panose="020B0503020204020204" pitchFamily="34" charset="-122"/>
                <a:ea typeface="微软雅黑" panose="020B0503020204020204" pitchFamily="34" charset="-122"/>
              </a:rPr>
              <a:t>6S</a:t>
            </a:r>
            <a:r>
              <a:rPr lang="zh-CN" altLang="en-US" b="1" dirty="0">
                <a:solidFill>
                  <a:srgbClr val="0070C0"/>
                </a:solidFill>
                <a:latin typeface="微软雅黑" panose="020B0503020204020204" pitchFamily="34" charset="-122"/>
                <a:ea typeface="微软雅黑" panose="020B0503020204020204" pitchFamily="34" charset="-122"/>
              </a:rPr>
              <a:t>要点</a:t>
            </a:r>
            <a:endParaRPr lang="zh-CN" altLang="en-US" b="1" dirty="0">
              <a:solidFill>
                <a:srgbClr val="0070C0"/>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10089318" y="4630166"/>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19" name="椭圆 18"/>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1" name="组合 20"/>
          <p:cNvGrpSpPr/>
          <p:nvPr/>
        </p:nvGrpSpPr>
        <p:grpSpPr>
          <a:xfrm>
            <a:off x="9873294" y="5336554"/>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22" name="椭圆 21"/>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4" name="组合 23"/>
          <p:cNvGrpSpPr/>
          <p:nvPr/>
        </p:nvGrpSpPr>
        <p:grpSpPr>
          <a:xfrm>
            <a:off x="7664319" y="4673438"/>
            <a:ext cx="946294" cy="946294"/>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25" name="椭圆 2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7" name="组合 26"/>
          <p:cNvGrpSpPr/>
          <p:nvPr/>
        </p:nvGrpSpPr>
        <p:grpSpPr>
          <a:xfrm>
            <a:off x="8798659" y="572397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28" name="椭圆 2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0" name="组合 29"/>
          <p:cNvGrpSpPr/>
          <p:nvPr/>
        </p:nvGrpSpPr>
        <p:grpSpPr>
          <a:xfrm>
            <a:off x="9481963" y="3656576"/>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31" name="椭圆 30"/>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3" name="组合 32"/>
          <p:cNvGrpSpPr/>
          <p:nvPr/>
        </p:nvGrpSpPr>
        <p:grpSpPr>
          <a:xfrm>
            <a:off x="9813699" y="4470560"/>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34" name="椭圆 33"/>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36" name="Freeform 5"/>
          <p:cNvSpPr/>
          <p:nvPr/>
        </p:nvSpPr>
        <p:spPr bwMode="auto">
          <a:xfrm>
            <a:off x="696987" y="1052736"/>
            <a:ext cx="1343999" cy="121176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F5EB0"/>
          </a:solidFill>
          <a:ln w="9525" cap="flat">
            <a:noFill/>
            <a:prstDash val="solid"/>
            <a:miter lim="800000"/>
          </a:ln>
          <a:effectLst>
            <a:innerShdw blurRad="63500" dist="50800" dir="13500000">
              <a:prstClr val="black">
                <a:alpha val="50000"/>
              </a:prstClr>
            </a:innerShdw>
          </a:effectLst>
        </p:spPr>
        <p:txBody>
          <a:bodyPr vert="horz" wrap="square" lIns="91422" tIns="45711" rIns="91422" bIns="45711" numCol="1" anchor="t" anchorCtr="0" compatLnSpc="1"/>
          <a:lstStyle/>
          <a:p>
            <a:endParaRPr lang="zh-CN" altLang="en-US" sz="1705">
              <a:solidFill>
                <a:srgbClr val="3CCCC7"/>
              </a:solidFill>
            </a:endParaRPr>
          </a:p>
        </p:txBody>
      </p:sp>
      <p:sp>
        <p:nvSpPr>
          <p:cNvPr id="37" name="KSO_Shape"/>
          <p:cNvSpPr/>
          <p:nvPr/>
        </p:nvSpPr>
        <p:spPr bwMode="auto">
          <a:xfrm>
            <a:off x="1048376" y="1378487"/>
            <a:ext cx="680640" cy="519103"/>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a:effectLst>
            <a:outerShdw blurRad="50800" dist="38100" dir="2700000" algn="tl" rotWithShape="0">
              <a:prstClr val="black">
                <a:alpha val="40000"/>
              </a:prstClr>
            </a:outerShdw>
          </a:effectLst>
        </p:spPr>
        <p:txBody>
          <a:bodyPr anchor="ctr">
            <a:scene3d>
              <a:camera prst="orthographicFront"/>
              <a:lightRig rig="threePt" dir="t"/>
            </a:scene3d>
            <a:sp3d contourW="12700">
              <a:contourClr>
                <a:srgbClr val="FFFFFF"/>
              </a:contourClr>
            </a:sp3d>
          </a:bodyPr>
          <a:lstStyle/>
          <a:p>
            <a:pPr algn="ctr">
              <a:defRPr/>
            </a:pPr>
            <a:endParaRPr lang="zh-CN" altLang="en-US" sz="1705">
              <a:solidFill>
                <a:srgbClr val="1C666E"/>
              </a:solidFill>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47"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1000"/>
                                        <p:tgtEl>
                                          <p:spTgt spid="37"/>
                                        </p:tgtEl>
                                      </p:cBhvr>
                                    </p:animEffect>
                                    <p:anim calcmode="lin" valueType="num">
                                      <p:cBhvr>
                                        <p:cTn id="12" dur="1000" fill="hold"/>
                                        <p:tgtEl>
                                          <p:spTgt spid="37"/>
                                        </p:tgtEl>
                                        <p:attrNameLst>
                                          <p:attrName>ppt_x</p:attrName>
                                        </p:attrNameLst>
                                      </p:cBhvr>
                                      <p:tavLst>
                                        <p:tav tm="0">
                                          <p:val>
                                            <p:strVal val="#ppt_x"/>
                                          </p:val>
                                        </p:tav>
                                        <p:tav tm="100000">
                                          <p:val>
                                            <p:strVal val="#ppt_x"/>
                                          </p:val>
                                        </p:tav>
                                      </p:tavLst>
                                    </p:anim>
                                    <p:anim calcmode="lin" valueType="num">
                                      <p:cBhvr>
                                        <p:cTn id="13" dur="1000" fill="hold"/>
                                        <p:tgtEl>
                                          <p:spTgt spid="37"/>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2" presetClass="entr" presetSubtype="3"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0-#ppt_h/2"/>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fade">
                                      <p:cBhvr>
                                        <p:cTn id="21" dur="1000"/>
                                        <p:tgtEl>
                                          <p:spTgt spid="70"/>
                                        </p:tgtEl>
                                      </p:cBhvr>
                                    </p:animEffect>
                                    <p:anim calcmode="lin" valueType="num">
                                      <p:cBhvr>
                                        <p:cTn id="22" dur="1000" fill="hold"/>
                                        <p:tgtEl>
                                          <p:spTgt spid="70"/>
                                        </p:tgtEl>
                                        <p:attrNameLst>
                                          <p:attrName>ppt_x</p:attrName>
                                        </p:attrNameLst>
                                      </p:cBhvr>
                                      <p:tavLst>
                                        <p:tav tm="0">
                                          <p:val>
                                            <p:strVal val="#ppt_x"/>
                                          </p:val>
                                        </p:tav>
                                        <p:tav tm="100000">
                                          <p:val>
                                            <p:strVal val="#ppt_x"/>
                                          </p:val>
                                        </p:tav>
                                      </p:tavLst>
                                    </p:anim>
                                    <p:anim calcmode="lin" valueType="num">
                                      <p:cBhvr>
                                        <p:cTn id="23" dur="1000" fill="hold"/>
                                        <p:tgtEl>
                                          <p:spTgt spid="70"/>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2" presetClass="entr" presetSubtype="6"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1+#ppt_w/2"/>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2" presetClass="entr" presetSubtype="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1+#ppt_w/2"/>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par>
                                <p:cTn id="39" presetID="2" presetClass="entr" presetSubtype="6"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1+#ppt_w/2"/>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par>
                                <p:cTn id="43" presetID="2" presetClass="entr" presetSubtype="6"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1+#ppt_w/2"/>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par>
                                <p:cTn id="47" presetID="2" presetClass="entr" presetSubtype="6"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500" fill="hold"/>
                                        <p:tgtEl>
                                          <p:spTgt spid="30"/>
                                        </p:tgtEl>
                                        <p:attrNameLst>
                                          <p:attrName>ppt_x</p:attrName>
                                        </p:attrNameLst>
                                      </p:cBhvr>
                                      <p:tavLst>
                                        <p:tav tm="0">
                                          <p:val>
                                            <p:strVal val="1+#ppt_w/2"/>
                                          </p:val>
                                        </p:tav>
                                        <p:tav tm="100000">
                                          <p:val>
                                            <p:strVal val="#ppt_x"/>
                                          </p:val>
                                        </p:tav>
                                      </p:tavLst>
                                    </p:anim>
                                    <p:anim calcmode="lin" valueType="num">
                                      <p:cBhvr additive="base">
                                        <p:cTn id="50" dur="500" fill="hold"/>
                                        <p:tgtEl>
                                          <p:spTgt spid="30"/>
                                        </p:tgtEl>
                                        <p:attrNameLst>
                                          <p:attrName>ppt_y</p:attrName>
                                        </p:attrNameLst>
                                      </p:cBhvr>
                                      <p:tavLst>
                                        <p:tav tm="0">
                                          <p:val>
                                            <p:strVal val="1+#ppt_h/2"/>
                                          </p:val>
                                        </p:tav>
                                        <p:tav tm="100000">
                                          <p:val>
                                            <p:strVal val="#ppt_y"/>
                                          </p:val>
                                        </p:tav>
                                      </p:tavLst>
                                    </p:anim>
                                  </p:childTnLst>
                                </p:cTn>
                              </p:par>
                              <p:par>
                                <p:cTn id="51" presetID="2" presetClass="entr" presetSubtype="6"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500" fill="hold"/>
                                        <p:tgtEl>
                                          <p:spTgt spid="33"/>
                                        </p:tgtEl>
                                        <p:attrNameLst>
                                          <p:attrName>ppt_x</p:attrName>
                                        </p:attrNameLst>
                                      </p:cBhvr>
                                      <p:tavLst>
                                        <p:tav tm="0">
                                          <p:val>
                                            <p:strVal val="1+#ppt_w/2"/>
                                          </p:val>
                                        </p:tav>
                                        <p:tav tm="100000">
                                          <p:val>
                                            <p:strVal val="#ppt_x"/>
                                          </p:val>
                                        </p:tav>
                                      </p:tavLst>
                                    </p:anim>
                                    <p:anim calcmode="lin" valueType="num">
                                      <p:cBhvr additive="base">
                                        <p:cTn id="5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17" grpId="0"/>
      <p:bldP spid="36"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331480" y="1805982"/>
            <a:ext cx="9337183" cy="3683358"/>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9"/>
          <p:cNvSpPr>
            <a:spLocks noChangeArrowheads="1"/>
          </p:cNvSpPr>
          <p:nvPr/>
        </p:nvSpPr>
        <p:spPr bwMode="auto">
          <a:xfrm>
            <a:off x="1782592" y="2420888"/>
            <a:ext cx="8461177" cy="2405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1" hangingPunct="1">
              <a:lnSpc>
                <a:spcPts val="2200"/>
              </a:lnSpc>
              <a:spcAft>
                <a:spcPts val="1200"/>
              </a:spcAft>
            </a:pPr>
            <a:r>
              <a:rPr lang="en-US" altLang="zh-CN"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十年树木，百年树人</a:t>
            </a:r>
            <a:r>
              <a:rPr lang="en-US" altLang="zh-CN"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改变员工的想法，行为，习惯进而改变其素养绝非一朝一夕就能实现的。员工整体素养要得到提升需要大的社会环境与小的企业环境的良性互动才能实现。因此企业创造良好的环境对员工素养的提升至关重要，这也就是所谓的</a:t>
            </a:r>
            <a:r>
              <a:rPr lang="en-US" altLang="zh-CN"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人造环境，环境育人</a:t>
            </a:r>
            <a:r>
              <a:rPr lang="en-US" altLang="zh-CN"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a:p>
            <a:pPr algn="just" eaLnBrk="1" hangingPunct="1">
              <a:lnSpc>
                <a:spcPts val="2200"/>
              </a:lnSpc>
              <a:spcAft>
                <a:spcPts val="1200"/>
              </a:spcAft>
            </a:pPr>
            <a:r>
              <a:rPr lang="zh-CN" altLang="en-US"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       员工</a:t>
            </a:r>
            <a:r>
              <a:rPr lang="zh-CN" altLang="en-US"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要将规范做事当成一种习惯，一种本能的自然反应，只有这样才能赢真正的攻坚战。习武者少不了温习基本步法，不温习，功夫就会退，唱歌的人要练嗓子，不练声音就会干涩；企业同样需要不厌其烦，踏踏实实的进行基本管理的修炼</a:t>
            </a:r>
            <a:r>
              <a:rPr lang="zh-CN" altLang="en-US"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a:p>
            <a:pPr algn="just" eaLnBrk="1" hangingPunct="1">
              <a:lnSpc>
                <a:spcPts val="2200"/>
              </a:lnSpc>
              <a:spcAft>
                <a:spcPts val="1200"/>
              </a:spcAft>
            </a:pPr>
            <a:r>
              <a:rPr lang="en-US" altLang="zh-CN"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所以我们今天学习“</a:t>
            </a:r>
            <a:r>
              <a:rPr lang="en-US" altLang="zh-CN"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6S</a:t>
            </a:r>
            <a:r>
              <a:rPr lang="zh-CN" altLang="en-US"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管理”，把这种“规范化”养成一种习惯，提升企业的整体竞争力。</a:t>
            </a:r>
            <a:endParaRPr lang="en-US" altLang="zh-CN"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5" name="组合 14"/>
          <p:cNvGrpSpPr/>
          <p:nvPr/>
        </p:nvGrpSpPr>
        <p:grpSpPr>
          <a:xfrm>
            <a:off x="1638576" y="548680"/>
            <a:ext cx="1756607" cy="1756607"/>
            <a:chOff x="4333987" y="2362200"/>
            <a:chExt cx="2905011" cy="2905012"/>
          </a:xfrm>
          <a:gradFill>
            <a:gsLst>
              <a:gs pos="62000">
                <a:srgbClr val="C69135"/>
              </a:gs>
              <a:gs pos="34200">
                <a:srgbClr val="E6D38F"/>
              </a:gs>
              <a:gs pos="0">
                <a:srgbClr val="FCD860"/>
              </a:gs>
              <a:gs pos="100000">
                <a:srgbClr val="F1DF97"/>
              </a:gs>
            </a:gsLst>
            <a:lin ang="12000000" scaled="0"/>
          </a:gradFill>
          <a:effectLst>
            <a:outerShdw blurRad="177800" dist="88900" dir="2700000" algn="tl" rotWithShape="0">
              <a:prstClr val="black">
                <a:alpha val="30000"/>
              </a:prstClr>
            </a:outerShdw>
          </a:effectLst>
        </p:grpSpPr>
        <p:sp>
          <p:nvSpPr>
            <p:cNvPr id="16" name="任意多边形 15"/>
            <p:cNvSpPr/>
            <p:nvPr/>
          </p:nvSpPr>
          <p:spPr>
            <a:xfrm>
              <a:off x="4333987" y="2362200"/>
              <a:ext cx="2905011" cy="2905012"/>
            </a:xfrm>
            <a:custGeom>
              <a:avLst/>
              <a:gdLst>
                <a:gd name="connsiteX0" fmla="*/ 1452506 w 2905012"/>
                <a:gd name="connsiteY0" fmla="*/ 376181 h 2905012"/>
                <a:gd name="connsiteX1" fmla="*/ 376181 w 2905012"/>
                <a:gd name="connsiteY1" fmla="*/ 1452506 h 2905012"/>
                <a:gd name="connsiteX2" fmla="*/ 1452506 w 2905012"/>
                <a:gd name="connsiteY2" fmla="*/ 2528831 h 2905012"/>
                <a:gd name="connsiteX3" fmla="*/ 2528831 w 2905012"/>
                <a:gd name="connsiteY3" fmla="*/ 1452506 h 2905012"/>
                <a:gd name="connsiteX4" fmla="*/ 1452506 w 2905012"/>
                <a:gd name="connsiteY4" fmla="*/ 376181 h 2905012"/>
                <a:gd name="connsiteX5" fmla="*/ 1452506 w 2905012"/>
                <a:gd name="connsiteY5" fmla="*/ 0 h 2905012"/>
                <a:gd name="connsiteX6" fmla="*/ 1601017 w 2905012"/>
                <a:gd name="connsiteY6" fmla="*/ 7499 h 2905012"/>
                <a:gd name="connsiteX7" fmla="*/ 1643977 w 2905012"/>
                <a:gd name="connsiteY7" fmla="*/ 14056 h 2905012"/>
                <a:gd name="connsiteX8" fmla="*/ 1695533 w 2905012"/>
                <a:gd name="connsiteY8" fmla="*/ 284571 h 2905012"/>
                <a:gd name="connsiteX9" fmla="*/ 1769616 w 2905012"/>
                <a:gd name="connsiteY9" fmla="*/ 301003 h 2905012"/>
                <a:gd name="connsiteX10" fmla="*/ 1825934 w 2905012"/>
                <a:gd name="connsiteY10" fmla="*/ 319615 h 2905012"/>
                <a:gd name="connsiteX11" fmla="*/ 2006748 w 2905012"/>
                <a:gd name="connsiteY11" fmla="*/ 110068 h 2905012"/>
                <a:gd name="connsiteX12" fmla="*/ 2017887 w 2905012"/>
                <a:gd name="connsiteY12" fmla="*/ 114145 h 2905012"/>
                <a:gd name="connsiteX13" fmla="*/ 2264616 w 2905012"/>
                <a:gd name="connsiteY13" fmla="*/ 248065 h 2905012"/>
                <a:gd name="connsiteX14" fmla="*/ 2337523 w 2905012"/>
                <a:gd name="connsiteY14" fmla="*/ 302584 h 2905012"/>
                <a:gd name="connsiteX15" fmla="*/ 2247066 w 2905012"/>
                <a:gd name="connsiteY15" fmla="*/ 562199 h 2905012"/>
                <a:gd name="connsiteX16" fmla="*/ 2280217 w 2905012"/>
                <a:gd name="connsiteY16" fmla="*/ 591137 h 2905012"/>
                <a:gd name="connsiteX17" fmla="*/ 2343125 w 2905012"/>
                <a:gd name="connsiteY17" fmla="*/ 657838 h 2905012"/>
                <a:gd name="connsiteX18" fmla="*/ 2602428 w 2905012"/>
                <a:gd name="connsiteY18" fmla="*/ 567489 h 2905012"/>
                <a:gd name="connsiteX19" fmla="*/ 2656947 w 2905012"/>
                <a:gd name="connsiteY19" fmla="*/ 640396 h 2905012"/>
                <a:gd name="connsiteX20" fmla="*/ 2790867 w 2905012"/>
                <a:gd name="connsiteY20" fmla="*/ 887125 h 2905012"/>
                <a:gd name="connsiteX21" fmla="*/ 2794944 w 2905012"/>
                <a:gd name="connsiteY21" fmla="*/ 898265 h 2905012"/>
                <a:gd name="connsiteX22" fmla="*/ 2586495 w 2905012"/>
                <a:gd name="connsiteY22" fmla="*/ 1078131 h 2905012"/>
                <a:gd name="connsiteX23" fmla="*/ 2616181 w 2905012"/>
                <a:gd name="connsiteY23" fmla="*/ 1182468 h 2905012"/>
                <a:gd name="connsiteX24" fmla="*/ 2621126 w 2905012"/>
                <a:gd name="connsiteY24" fmla="*/ 1209611 h 2905012"/>
                <a:gd name="connsiteX25" fmla="*/ 2890957 w 2905012"/>
                <a:gd name="connsiteY25" fmla="*/ 1261036 h 2905012"/>
                <a:gd name="connsiteX26" fmla="*/ 2897513 w 2905012"/>
                <a:gd name="connsiteY26" fmla="*/ 1303996 h 2905012"/>
                <a:gd name="connsiteX27" fmla="*/ 2905012 w 2905012"/>
                <a:gd name="connsiteY27" fmla="*/ 1452506 h 2905012"/>
                <a:gd name="connsiteX28" fmla="*/ 2897513 w 2905012"/>
                <a:gd name="connsiteY28" fmla="*/ 1601016 h 2905012"/>
                <a:gd name="connsiteX29" fmla="*/ 2890957 w 2905012"/>
                <a:gd name="connsiteY29" fmla="*/ 1643977 h 2905012"/>
                <a:gd name="connsiteX30" fmla="*/ 2620440 w 2905012"/>
                <a:gd name="connsiteY30" fmla="*/ 1695533 h 2905012"/>
                <a:gd name="connsiteX31" fmla="*/ 2604008 w 2905012"/>
                <a:gd name="connsiteY31" fmla="*/ 1769614 h 2905012"/>
                <a:gd name="connsiteX32" fmla="*/ 2585396 w 2905012"/>
                <a:gd name="connsiteY32" fmla="*/ 1825933 h 2905012"/>
                <a:gd name="connsiteX33" fmla="*/ 2794944 w 2905012"/>
                <a:gd name="connsiteY33" fmla="*/ 2006748 h 2905012"/>
                <a:gd name="connsiteX34" fmla="*/ 2790867 w 2905012"/>
                <a:gd name="connsiteY34" fmla="*/ 2017887 h 2905012"/>
                <a:gd name="connsiteX35" fmla="*/ 2656947 w 2905012"/>
                <a:gd name="connsiteY35" fmla="*/ 2264616 h 2905012"/>
                <a:gd name="connsiteX36" fmla="*/ 2602428 w 2905012"/>
                <a:gd name="connsiteY36" fmla="*/ 2337523 h 2905012"/>
                <a:gd name="connsiteX37" fmla="*/ 2342811 w 2905012"/>
                <a:gd name="connsiteY37" fmla="*/ 2247065 h 2905012"/>
                <a:gd name="connsiteX38" fmla="*/ 2313875 w 2905012"/>
                <a:gd name="connsiteY38" fmla="*/ 2280215 h 2905012"/>
                <a:gd name="connsiteX39" fmla="*/ 2247174 w 2905012"/>
                <a:gd name="connsiteY39" fmla="*/ 2343123 h 2905012"/>
                <a:gd name="connsiteX40" fmla="*/ 2337523 w 2905012"/>
                <a:gd name="connsiteY40" fmla="*/ 2602428 h 2905012"/>
                <a:gd name="connsiteX41" fmla="*/ 2264616 w 2905012"/>
                <a:gd name="connsiteY41" fmla="*/ 2656947 h 2905012"/>
                <a:gd name="connsiteX42" fmla="*/ 2017887 w 2905012"/>
                <a:gd name="connsiteY42" fmla="*/ 2790867 h 2905012"/>
                <a:gd name="connsiteX43" fmla="*/ 2006748 w 2905012"/>
                <a:gd name="connsiteY43" fmla="*/ 2794944 h 2905012"/>
                <a:gd name="connsiteX44" fmla="*/ 1826880 w 2905012"/>
                <a:gd name="connsiteY44" fmla="*/ 2586493 h 2905012"/>
                <a:gd name="connsiteX45" fmla="*/ 1722544 w 2905012"/>
                <a:gd name="connsiteY45" fmla="*/ 2616179 h 2905012"/>
                <a:gd name="connsiteX46" fmla="*/ 1695403 w 2905012"/>
                <a:gd name="connsiteY46" fmla="*/ 2621123 h 2905012"/>
                <a:gd name="connsiteX47" fmla="*/ 1643977 w 2905012"/>
                <a:gd name="connsiteY47" fmla="*/ 2890957 h 2905012"/>
                <a:gd name="connsiteX48" fmla="*/ 1601017 w 2905012"/>
                <a:gd name="connsiteY48" fmla="*/ 2897513 h 2905012"/>
                <a:gd name="connsiteX49" fmla="*/ 1452506 w 2905012"/>
                <a:gd name="connsiteY49" fmla="*/ 2905012 h 2905012"/>
                <a:gd name="connsiteX50" fmla="*/ 1303996 w 2905012"/>
                <a:gd name="connsiteY50" fmla="*/ 2897513 h 2905012"/>
                <a:gd name="connsiteX51" fmla="*/ 1261036 w 2905012"/>
                <a:gd name="connsiteY51" fmla="*/ 2890957 h 2905012"/>
                <a:gd name="connsiteX52" fmla="*/ 1209479 w 2905012"/>
                <a:gd name="connsiteY52" fmla="*/ 2620437 h 2905012"/>
                <a:gd name="connsiteX53" fmla="*/ 1135396 w 2905012"/>
                <a:gd name="connsiteY53" fmla="*/ 2604005 h 2905012"/>
                <a:gd name="connsiteX54" fmla="*/ 1079081 w 2905012"/>
                <a:gd name="connsiteY54" fmla="*/ 2585394 h 2905012"/>
                <a:gd name="connsiteX55" fmla="*/ 898265 w 2905012"/>
                <a:gd name="connsiteY55" fmla="*/ 2794944 h 2905012"/>
                <a:gd name="connsiteX56" fmla="*/ 887125 w 2905012"/>
                <a:gd name="connsiteY56" fmla="*/ 2790867 h 2905012"/>
                <a:gd name="connsiteX57" fmla="*/ 640396 w 2905012"/>
                <a:gd name="connsiteY57" fmla="*/ 2656947 h 2905012"/>
                <a:gd name="connsiteX58" fmla="*/ 567489 w 2905012"/>
                <a:gd name="connsiteY58" fmla="*/ 2602428 h 2905012"/>
                <a:gd name="connsiteX59" fmla="*/ 657947 w 2905012"/>
                <a:gd name="connsiteY59" fmla="*/ 2342810 h 2905012"/>
                <a:gd name="connsiteX60" fmla="*/ 624796 w 2905012"/>
                <a:gd name="connsiteY60" fmla="*/ 2313872 h 2905012"/>
                <a:gd name="connsiteX61" fmla="*/ 561890 w 2905012"/>
                <a:gd name="connsiteY61" fmla="*/ 2247174 h 2905012"/>
                <a:gd name="connsiteX62" fmla="*/ 302584 w 2905012"/>
                <a:gd name="connsiteY62" fmla="*/ 2337523 h 2905012"/>
                <a:gd name="connsiteX63" fmla="*/ 248066 w 2905012"/>
                <a:gd name="connsiteY63" fmla="*/ 2264616 h 2905012"/>
                <a:gd name="connsiteX64" fmla="*/ 114145 w 2905012"/>
                <a:gd name="connsiteY64" fmla="*/ 2017887 h 2905012"/>
                <a:gd name="connsiteX65" fmla="*/ 110068 w 2905012"/>
                <a:gd name="connsiteY65" fmla="*/ 2006748 h 2905012"/>
                <a:gd name="connsiteX66" fmla="*/ 318519 w 2905012"/>
                <a:gd name="connsiteY66" fmla="*/ 1826880 h 2905012"/>
                <a:gd name="connsiteX67" fmla="*/ 288831 w 2905012"/>
                <a:gd name="connsiteY67" fmla="*/ 1722541 h 2905012"/>
                <a:gd name="connsiteX68" fmla="*/ 283887 w 2905012"/>
                <a:gd name="connsiteY68" fmla="*/ 1695402 h 2905012"/>
                <a:gd name="connsiteX69" fmla="*/ 14056 w 2905012"/>
                <a:gd name="connsiteY69" fmla="*/ 1643977 h 2905012"/>
                <a:gd name="connsiteX70" fmla="*/ 7499 w 2905012"/>
                <a:gd name="connsiteY70" fmla="*/ 1601016 h 2905012"/>
                <a:gd name="connsiteX71" fmla="*/ 0 w 2905012"/>
                <a:gd name="connsiteY71" fmla="*/ 1452506 h 2905012"/>
                <a:gd name="connsiteX72" fmla="*/ 7499 w 2905012"/>
                <a:gd name="connsiteY72" fmla="*/ 1303996 h 2905012"/>
                <a:gd name="connsiteX73" fmla="*/ 14056 w 2905012"/>
                <a:gd name="connsiteY73" fmla="*/ 1261036 h 2905012"/>
                <a:gd name="connsiteX74" fmla="*/ 284572 w 2905012"/>
                <a:gd name="connsiteY74" fmla="*/ 1209480 h 2905012"/>
                <a:gd name="connsiteX75" fmla="*/ 301005 w 2905012"/>
                <a:gd name="connsiteY75" fmla="*/ 1135394 h 2905012"/>
                <a:gd name="connsiteX76" fmla="*/ 319616 w 2905012"/>
                <a:gd name="connsiteY76" fmla="*/ 1079079 h 2905012"/>
                <a:gd name="connsiteX77" fmla="*/ 110068 w 2905012"/>
                <a:gd name="connsiteY77" fmla="*/ 898264 h 2905012"/>
                <a:gd name="connsiteX78" fmla="*/ 114145 w 2905012"/>
                <a:gd name="connsiteY78" fmla="*/ 887125 h 2905012"/>
                <a:gd name="connsiteX79" fmla="*/ 248066 w 2905012"/>
                <a:gd name="connsiteY79" fmla="*/ 640396 h 2905012"/>
                <a:gd name="connsiteX80" fmla="*/ 302584 w 2905012"/>
                <a:gd name="connsiteY80" fmla="*/ 567489 h 2905012"/>
                <a:gd name="connsiteX81" fmla="*/ 562199 w 2905012"/>
                <a:gd name="connsiteY81" fmla="*/ 657946 h 2905012"/>
                <a:gd name="connsiteX82" fmla="*/ 591138 w 2905012"/>
                <a:gd name="connsiteY82" fmla="*/ 624794 h 2905012"/>
                <a:gd name="connsiteX83" fmla="*/ 657838 w 2905012"/>
                <a:gd name="connsiteY83" fmla="*/ 561888 h 2905012"/>
                <a:gd name="connsiteX84" fmla="*/ 567489 w 2905012"/>
                <a:gd name="connsiteY84" fmla="*/ 302584 h 2905012"/>
                <a:gd name="connsiteX85" fmla="*/ 640396 w 2905012"/>
                <a:gd name="connsiteY85" fmla="*/ 248065 h 2905012"/>
                <a:gd name="connsiteX86" fmla="*/ 887125 w 2905012"/>
                <a:gd name="connsiteY86" fmla="*/ 114145 h 2905012"/>
                <a:gd name="connsiteX87" fmla="*/ 898265 w 2905012"/>
                <a:gd name="connsiteY87" fmla="*/ 110068 h 2905012"/>
                <a:gd name="connsiteX88" fmla="*/ 1078131 w 2905012"/>
                <a:gd name="connsiteY88" fmla="*/ 318516 h 2905012"/>
                <a:gd name="connsiteX89" fmla="*/ 1182469 w 2905012"/>
                <a:gd name="connsiteY89" fmla="*/ 288830 h 2905012"/>
                <a:gd name="connsiteX90" fmla="*/ 1209611 w 2905012"/>
                <a:gd name="connsiteY90" fmla="*/ 283886 h 2905012"/>
                <a:gd name="connsiteX91" fmla="*/ 1261036 w 2905012"/>
                <a:gd name="connsiteY91" fmla="*/ 14056 h 2905012"/>
                <a:gd name="connsiteX92" fmla="*/ 1303996 w 2905012"/>
                <a:gd name="connsiteY92" fmla="*/ 7499 h 2905012"/>
                <a:gd name="connsiteX93" fmla="*/ 1452506 w 2905012"/>
                <a:gd name="connsiteY93" fmla="*/ 0 h 290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905012" h="2905012">
                  <a:moveTo>
                    <a:pt x="1452506" y="376181"/>
                  </a:moveTo>
                  <a:cubicBezTo>
                    <a:pt x="858068" y="376181"/>
                    <a:pt x="376181" y="858068"/>
                    <a:pt x="376181" y="1452506"/>
                  </a:cubicBezTo>
                  <a:cubicBezTo>
                    <a:pt x="376181" y="2046944"/>
                    <a:pt x="858068" y="2528831"/>
                    <a:pt x="1452506" y="2528831"/>
                  </a:cubicBezTo>
                  <a:cubicBezTo>
                    <a:pt x="2046944" y="2528831"/>
                    <a:pt x="2528831" y="2046944"/>
                    <a:pt x="2528831" y="1452506"/>
                  </a:cubicBezTo>
                  <a:cubicBezTo>
                    <a:pt x="2528831" y="858068"/>
                    <a:pt x="2046944" y="376181"/>
                    <a:pt x="1452506" y="376181"/>
                  </a:cubicBezTo>
                  <a:close/>
                  <a:moveTo>
                    <a:pt x="1452506" y="0"/>
                  </a:moveTo>
                  <a:cubicBezTo>
                    <a:pt x="1502644" y="0"/>
                    <a:pt x="1552188" y="2540"/>
                    <a:pt x="1601017" y="7499"/>
                  </a:cubicBezTo>
                  <a:lnTo>
                    <a:pt x="1643977" y="14056"/>
                  </a:lnTo>
                  <a:lnTo>
                    <a:pt x="1695533" y="284571"/>
                  </a:lnTo>
                  <a:lnTo>
                    <a:pt x="1769616" y="301003"/>
                  </a:lnTo>
                  <a:lnTo>
                    <a:pt x="1825934" y="319615"/>
                  </a:lnTo>
                  <a:lnTo>
                    <a:pt x="2006748" y="110068"/>
                  </a:lnTo>
                  <a:lnTo>
                    <a:pt x="2017887" y="114145"/>
                  </a:lnTo>
                  <a:cubicBezTo>
                    <a:pt x="2104775" y="150896"/>
                    <a:pt x="2187342" y="195860"/>
                    <a:pt x="2264616" y="248065"/>
                  </a:cubicBezTo>
                  <a:lnTo>
                    <a:pt x="2337523" y="302584"/>
                  </a:lnTo>
                  <a:lnTo>
                    <a:pt x="2247066" y="562199"/>
                  </a:lnTo>
                  <a:lnTo>
                    <a:pt x="2280217" y="591137"/>
                  </a:lnTo>
                  <a:lnTo>
                    <a:pt x="2343125" y="657838"/>
                  </a:lnTo>
                  <a:lnTo>
                    <a:pt x="2602428" y="567489"/>
                  </a:lnTo>
                  <a:lnTo>
                    <a:pt x="2656947" y="640396"/>
                  </a:lnTo>
                  <a:cubicBezTo>
                    <a:pt x="2709152" y="717670"/>
                    <a:pt x="2754117" y="800238"/>
                    <a:pt x="2790867" y="887125"/>
                  </a:cubicBezTo>
                  <a:lnTo>
                    <a:pt x="2794944" y="898265"/>
                  </a:lnTo>
                  <a:lnTo>
                    <a:pt x="2586495" y="1078131"/>
                  </a:lnTo>
                  <a:lnTo>
                    <a:pt x="2616181" y="1182468"/>
                  </a:lnTo>
                  <a:lnTo>
                    <a:pt x="2621126" y="1209611"/>
                  </a:lnTo>
                  <a:lnTo>
                    <a:pt x="2890957" y="1261036"/>
                  </a:lnTo>
                  <a:lnTo>
                    <a:pt x="2897513" y="1303996"/>
                  </a:lnTo>
                  <a:cubicBezTo>
                    <a:pt x="2902472" y="1352825"/>
                    <a:pt x="2905012" y="1402369"/>
                    <a:pt x="2905012" y="1452506"/>
                  </a:cubicBezTo>
                  <a:cubicBezTo>
                    <a:pt x="2905012" y="1502643"/>
                    <a:pt x="2902472" y="1552187"/>
                    <a:pt x="2897513" y="1601016"/>
                  </a:cubicBezTo>
                  <a:lnTo>
                    <a:pt x="2890957" y="1643977"/>
                  </a:lnTo>
                  <a:lnTo>
                    <a:pt x="2620440" y="1695533"/>
                  </a:lnTo>
                  <a:lnTo>
                    <a:pt x="2604008" y="1769614"/>
                  </a:lnTo>
                  <a:lnTo>
                    <a:pt x="2585396" y="1825933"/>
                  </a:lnTo>
                  <a:lnTo>
                    <a:pt x="2794944" y="2006748"/>
                  </a:lnTo>
                  <a:lnTo>
                    <a:pt x="2790867" y="2017887"/>
                  </a:lnTo>
                  <a:cubicBezTo>
                    <a:pt x="2754117" y="2104775"/>
                    <a:pt x="2709152" y="2187342"/>
                    <a:pt x="2656947" y="2264616"/>
                  </a:cubicBezTo>
                  <a:lnTo>
                    <a:pt x="2602428" y="2337523"/>
                  </a:lnTo>
                  <a:lnTo>
                    <a:pt x="2342811" y="2247065"/>
                  </a:lnTo>
                  <a:lnTo>
                    <a:pt x="2313875" y="2280215"/>
                  </a:lnTo>
                  <a:lnTo>
                    <a:pt x="2247174" y="2343123"/>
                  </a:lnTo>
                  <a:lnTo>
                    <a:pt x="2337523" y="2602428"/>
                  </a:lnTo>
                  <a:lnTo>
                    <a:pt x="2264616" y="2656947"/>
                  </a:lnTo>
                  <a:cubicBezTo>
                    <a:pt x="2187342" y="2709152"/>
                    <a:pt x="2104775" y="2754117"/>
                    <a:pt x="2017887" y="2790867"/>
                  </a:cubicBezTo>
                  <a:lnTo>
                    <a:pt x="2006748" y="2794944"/>
                  </a:lnTo>
                  <a:lnTo>
                    <a:pt x="1826880" y="2586493"/>
                  </a:lnTo>
                  <a:lnTo>
                    <a:pt x="1722544" y="2616179"/>
                  </a:lnTo>
                  <a:lnTo>
                    <a:pt x="1695403" y="2621123"/>
                  </a:lnTo>
                  <a:lnTo>
                    <a:pt x="1643977" y="2890957"/>
                  </a:lnTo>
                  <a:lnTo>
                    <a:pt x="1601017" y="2897513"/>
                  </a:lnTo>
                  <a:cubicBezTo>
                    <a:pt x="1552188" y="2902472"/>
                    <a:pt x="1502644" y="2905012"/>
                    <a:pt x="1452506" y="2905012"/>
                  </a:cubicBezTo>
                  <a:cubicBezTo>
                    <a:pt x="1402369" y="2905012"/>
                    <a:pt x="1352825" y="2902472"/>
                    <a:pt x="1303996" y="2897513"/>
                  </a:cubicBezTo>
                  <a:lnTo>
                    <a:pt x="1261036" y="2890957"/>
                  </a:lnTo>
                  <a:lnTo>
                    <a:pt x="1209479" y="2620437"/>
                  </a:lnTo>
                  <a:lnTo>
                    <a:pt x="1135396" y="2604005"/>
                  </a:lnTo>
                  <a:lnTo>
                    <a:pt x="1079081" y="2585394"/>
                  </a:lnTo>
                  <a:lnTo>
                    <a:pt x="898265" y="2794944"/>
                  </a:lnTo>
                  <a:lnTo>
                    <a:pt x="887125" y="2790867"/>
                  </a:lnTo>
                  <a:cubicBezTo>
                    <a:pt x="800238" y="2754117"/>
                    <a:pt x="717670" y="2709152"/>
                    <a:pt x="640396" y="2656947"/>
                  </a:cubicBezTo>
                  <a:lnTo>
                    <a:pt x="567489" y="2602428"/>
                  </a:lnTo>
                  <a:lnTo>
                    <a:pt x="657947" y="2342810"/>
                  </a:lnTo>
                  <a:lnTo>
                    <a:pt x="624796" y="2313872"/>
                  </a:lnTo>
                  <a:lnTo>
                    <a:pt x="561890" y="2247174"/>
                  </a:lnTo>
                  <a:lnTo>
                    <a:pt x="302584" y="2337523"/>
                  </a:lnTo>
                  <a:lnTo>
                    <a:pt x="248066" y="2264616"/>
                  </a:lnTo>
                  <a:cubicBezTo>
                    <a:pt x="195860" y="2187342"/>
                    <a:pt x="150896" y="2104775"/>
                    <a:pt x="114145" y="2017887"/>
                  </a:cubicBezTo>
                  <a:lnTo>
                    <a:pt x="110068" y="2006748"/>
                  </a:lnTo>
                  <a:lnTo>
                    <a:pt x="318519" y="1826880"/>
                  </a:lnTo>
                  <a:lnTo>
                    <a:pt x="288831" y="1722541"/>
                  </a:lnTo>
                  <a:lnTo>
                    <a:pt x="283887" y="1695402"/>
                  </a:lnTo>
                  <a:lnTo>
                    <a:pt x="14056" y="1643977"/>
                  </a:lnTo>
                  <a:lnTo>
                    <a:pt x="7499" y="1601016"/>
                  </a:lnTo>
                  <a:cubicBezTo>
                    <a:pt x="2541" y="1552187"/>
                    <a:pt x="0" y="1502643"/>
                    <a:pt x="0" y="1452506"/>
                  </a:cubicBezTo>
                  <a:cubicBezTo>
                    <a:pt x="0" y="1402369"/>
                    <a:pt x="2541" y="1352825"/>
                    <a:pt x="7499" y="1303996"/>
                  </a:cubicBezTo>
                  <a:lnTo>
                    <a:pt x="14056" y="1261036"/>
                  </a:lnTo>
                  <a:lnTo>
                    <a:pt x="284572" y="1209480"/>
                  </a:lnTo>
                  <a:lnTo>
                    <a:pt x="301005" y="1135394"/>
                  </a:lnTo>
                  <a:lnTo>
                    <a:pt x="319616" y="1079079"/>
                  </a:lnTo>
                  <a:lnTo>
                    <a:pt x="110068" y="898264"/>
                  </a:lnTo>
                  <a:lnTo>
                    <a:pt x="114145" y="887125"/>
                  </a:lnTo>
                  <a:cubicBezTo>
                    <a:pt x="150896" y="800238"/>
                    <a:pt x="195860" y="717670"/>
                    <a:pt x="248066" y="640396"/>
                  </a:cubicBezTo>
                  <a:lnTo>
                    <a:pt x="302584" y="567489"/>
                  </a:lnTo>
                  <a:lnTo>
                    <a:pt x="562199" y="657946"/>
                  </a:lnTo>
                  <a:lnTo>
                    <a:pt x="591138" y="624794"/>
                  </a:lnTo>
                  <a:lnTo>
                    <a:pt x="657838" y="561888"/>
                  </a:lnTo>
                  <a:lnTo>
                    <a:pt x="567489" y="302584"/>
                  </a:lnTo>
                  <a:lnTo>
                    <a:pt x="640396" y="248065"/>
                  </a:lnTo>
                  <a:cubicBezTo>
                    <a:pt x="717670" y="195860"/>
                    <a:pt x="800238" y="150896"/>
                    <a:pt x="887125" y="114145"/>
                  </a:cubicBezTo>
                  <a:lnTo>
                    <a:pt x="898265" y="110068"/>
                  </a:lnTo>
                  <a:lnTo>
                    <a:pt x="1078131" y="318516"/>
                  </a:lnTo>
                  <a:lnTo>
                    <a:pt x="1182469" y="288830"/>
                  </a:lnTo>
                  <a:lnTo>
                    <a:pt x="1209611" y="283886"/>
                  </a:lnTo>
                  <a:lnTo>
                    <a:pt x="1261036" y="14056"/>
                  </a:lnTo>
                  <a:lnTo>
                    <a:pt x="1303996" y="7499"/>
                  </a:lnTo>
                  <a:cubicBezTo>
                    <a:pt x="1352825" y="2540"/>
                    <a:pt x="1402369" y="0"/>
                    <a:pt x="1452506"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E932F"/>
                </a:solidFill>
              </a:endParaRPr>
            </a:p>
          </p:txBody>
        </p:sp>
        <p:sp>
          <p:nvSpPr>
            <p:cNvPr id="17" name="椭圆 16"/>
            <p:cNvSpPr/>
            <p:nvPr/>
          </p:nvSpPr>
          <p:spPr>
            <a:xfrm>
              <a:off x="4710168" y="2738381"/>
              <a:ext cx="2152649" cy="2152650"/>
            </a:xfrm>
            <a:prstGeom prst="ellipse">
              <a:avLst/>
            </a:prstGeom>
            <a:grpFill/>
            <a:ln w="19050">
              <a:gradFill>
                <a:gsLst>
                  <a:gs pos="100000">
                    <a:schemeClr val="accent1">
                      <a:lumMod val="5000"/>
                      <a:lumOff val="95000"/>
                    </a:schemeClr>
                  </a:gs>
                  <a:gs pos="0">
                    <a:srgbClr val="EEEEEE"/>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E932F"/>
                </a:solidFill>
              </a:endParaRPr>
            </a:p>
          </p:txBody>
        </p:sp>
        <p:sp>
          <p:nvSpPr>
            <p:cNvPr id="18" name="椭圆 17"/>
            <p:cNvSpPr/>
            <p:nvPr/>
          </p:nvSpPr>
          <p:spPr>
            <a:xfrm>
              <a:off x="4710169" y="2738382"/>
              <a:ext cx="2152650" cy="2152648"/>
            </a:xfrm>
            <a:prstGeom prst="ellipse">
              <a:avLst/>
            </a:prstGeom>
            <a:solidFill>
              <a:schemeClr val="bg1">
                <a:lumMod val="9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E932F"/>
                </a:solidFill>
              </a:endParaRPr>
            </a:p>
          </p:txBody>
        </p:sp>
      </p:grpSp>
      <p:sp>
        <p:nvSpPr>
          <p:cNvPr id="20" name="TextBox 7"/>
          <p:cNvSpPr>
            <a:spLocks noChangeArrowheads="1"/>
          </p:cNvSpPr>
          <p:nvPr/>
        </p:nvSpPr>
        <p:spPr bwMode="auto">
          <a:xfrm>
            <a:off x="1773343" y="1199985"/>
            <a:ext cx="1487074"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前言</a:t>
            </a:r>
            <a:endPar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3" name="组合 22"/>
          <p:cNvGrpSpPr/>
          <p:nvPr/>
        </p:nvGrpSpPr>
        <p:grpSpPr>
          <a:xfrm>
            <a:off x="10994131"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24" name="椭圆 23"/>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6" name="组合 25"/>
          <p:cNvGrpSpPr/>
          <p:nvPr/>
        </p:nvGrpSpPr>
        <p:grpSpPr>
          <a:xfrm>
            <a:off x="10778107"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27" name="椭圆 26"/>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9" name="组合 28"/>
          <p:cNvGrpSpPr/>
          <p:nvPr/>
        </p:nvGrpSpPr>
        <p:grpSpPr>
          <a:xfrm>
            <a:off x="8569132" y="5243790"/>
            <a:ext cx="946294" cy="946294"/>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30" name="椭圆 29"/>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2" name="组合 31"/>
          <p:cNvGrpSpPr/>
          <p:nvPr/>
        </p:nvGrpSpPr>
        <p:grpSpPr>
          <a:xfrm>
            <a:off x="9703472"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33" name="椭圆 3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5" name="组合 34"/>
          <p:cNvGrpSpPr/>
          <p:nvPr/>
        </p:nvGrpSpPr>
        <p:grpSpPr>
          <a:xfrm>
            <a:off x="10386776"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36" name="椭圆 3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8" name="组合 37"/>
          <p:cNvGrpSpPr/>
          <p:nvPr/>
        </p:nvGrpSpPr>
        <p:grpSpPr>
          <a:xfrm>
            <a:off x="10718512"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39" name="椭圆 38"/>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 calcmode="lin" valueType="num">
                                      <p:cBhvr>
                                        <p:cTn id="13" dur="500" fill="hold"/>
                                        <p:tgtEl>
                                          <p:spTgt spid="15"/>
                                        </p:tgtEl>
                                        <p:attrNameLst>
                                          <p:attrName>style.rotation</p:attrName>
                                        </p:attrNameLst>
                                      </p:cBhvr>
                                      <p:tavLst>
                                        <p:tav tm="0">
                                          <p:val>
                                            <p:fltVal val="90"/>
                                          </p:val>
                                        </p:tav>
                                        <p:tav tm="100000">
                                          <p:val>
                                            <p:fltVal val="0"/>
                                          </p:val>
                                        </p:tav>
                                      </p:tavLst>
                                    </p:anim>
                                    <p:animEffect transition="in" filter="fade">
                                      <p:cBhvr>
                                        <p:cTn id="14" dur="500"/>
                                        <p:tgtEl>
                                          <p:spTgt spid="15"/>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y+.1"/>
                                          </p:val>
                                        </p:tav>
                                        <p:tav tm="100000">
                                          <p:val>
                                            <p:strVal val="#ppt_y"/>
                                          </p:val>
                                        </p:tav>
                                      </p:tavLst>
                                    </p:anim>
                                  </p:childTnLst>
                                </p:cTn>
                              </p:par>
                              <p:par>
                                <p:cTn id="27" presetID="2" presetClass="entr" presetSubtype="6" fill="hold" nodeType="withEffect">
                                  <p:stCondLst>
                                    <p:cond delay="75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1+#ppt_w/2"/>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6" fill="hold" nodeType="withEffect">
                                  <p:stCondLst>
                                    <p:cond delay="75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1+#ppt_w/2"/>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par>
                                <p:cTn id="35" presetID="2" presetClass="entr" presetSubtype="6" fill="hold" nodeType="withEffect">
                                  <p:stCondLst>
                                    <p:cond delay="75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1+#ppt_w/2"/>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par>
                                <p:cTn id="39" presetID="2" presetClass="entr" presetSubtype="6" fill="hold" nodeType="withEffect">
                                  <p:stCondLst>
                                    <p:cond delay="75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1+#ppt_w/2"/>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par>
                                <p:cTn id="43" presetID="2" presetClass="entr" presetSubtype="6" fill="hold" nodeType="withEffect">
                                  <p:stCondLst>
                                    <p:cond delay="750"/>
                                  </p:stCondLst>
                                  <p:childTnLst>
                                    <p:set>
                                      <p:cBhvr>
                                        <p:cTn id="44" dur="1" fill="hold">
                                          <p:stCondLst>
                                            <p:cond delay="0"/>
                                          </p:stCondLst>
                                        </p:cTn>
                                        <p:tgtEl>
                                          <p:spTgt spid="35"/>
                                        </p:tgtEl>
                                        <p:attrNameLst>
                                          <p:attrName>style.visibility</p:attrName>
                                        </p:attrNameLst>
                                      </p:cBhvr>
                                      <p:to>
                                        <p:strVal val="visible"/>
                                      </p:to>
                                    </p:set>
                                    <p:anim calcmode="lin" valueType="num">
                                      <p:cBhvr additive="base">
                                        <p:cTn id="45" dur="500" fill="hold"/>
                                        <p:tgtEl>
                                          <p:spTgt spid="35"/>
                                        </p:tgtEl>
                                        <p:attrNameLst>
                                          <p:attrName>ppt_x</p:attrName>
                                        </p:attrNameLst>
                                      </p:cBhvr>
                                      <p:tavLst>
                                        <p:tav tm="0">
                                          <p:val>
                                            <p:strVal val="1+#ppt_w/2"/>
                                          </p:val>
                                        </p:tav>
                                        <p:tav tm="100000">
                                          <p:val>
                                            <p:strVal val="#ppt_x"/>
                                          </p:val>
                                        </p:tav>
                                      </p:tavLst>
                                    </p:anim>
                                    <p:anim calcmode="lin" valueType="num">
                                      <p:cBhvr additive="base">
                                        <p:cTn id="46" dur="500" fill="hold"/>
                                        <p:tgtEl>
                                          <p:spTgt spid="35"/>
                                        </p:tgtEl>
                                        <p:attrNameLst>
                                          <p:attrName>ppt_y</p:attrName>
                                        </p:attrNameLst>
                                      </p:cBhvr>
                                      <p:tavLst>
                                        <p:tav tm="0">
                                          <p:val>
                                            <p:strVal val="1+#ppt_h/2"/>
                                          </p:val>
                                        </p:tav>
                                        <p:tav tm="100000">
                                          <p:val>
                                            <p:strVal val="#ppt_y"/>
                                          </p:val>
                                        </p:tav>
                                      </p:tavLst>
                                    </p:anim>
                                  </p:childTnLst>
                                </p:cTn>
                              </p:par>
                              <p:par>
                                <p:cTn id="47" presetID="2" presetClass="entr" presetSubtype="6" fill="hold" nodeType="withEffect">
                                  <p:stCondLst>
                                    <p:cond delay="75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500" fill="hold"/>
                                        <p:tgtEl>
                                          <p:spTgt spid="38"/>
                                        </p:tgtEl>
                                        <p:attrNameLst>
                                          <p:attrName>ppt_x</p:attrName>
                                        </p:attrNameLst>
                                      </p:cBhvr>
                                      <p:tavLst>
                                        <p:tav tm="0">
                                          <p:val>
                                            <p:strVal val="1+#ppt_w/2"/>
                                          </p:val>
                                        </p:tav>
                                        <p:tav tm="100000">
                                          <p:val>
                                            <p:strVal val="#ppt_x"/>
                                          </p:val>
                                        </p:tav>
                                      </p:tavLst>
                                    </p:anim>
                                    <p:anim calcmode="lin" valueType="num">
                                      <p:cBhvr additive="base">
                                        <p:cTn id="5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800211" y="764704"/>
            <a:ext cx="5369384" cy="830997"/>
          </a:xfrm>
          <a:prstGeom prst="rect">
            <a:avLst/>
          </a:prstGeom>
          <a:noFill/>
        </p:spPr>
        <p:txBody>
          <a:bodyPr wrap="square" rtlCol="0">
            <a:spAutoFit/>
          </a:bodyPr>
          <a:lstStyle/>
          <a:p>
            <a:r>
              <a:rPr lang="en-US" altLang="zh-CN" sz="4800" b="1" dirty="0">
                <a:solidFill>
                  <a:srgbClr val="0070C0"/>
                </a:solidFill>
                <a:latin typeface="微软雅黑" panose="020B0503020204020204" pitchFamily="34" charset="-122"/>
                <a:ea typeface="微软雅黑" panose="020B0503020204020204" pitchFamily="34" charset="-122"/>
              </a:rPr>
              <a:t>2.1  6S</a:t>
            </a:r>
            <a:r>
              <a:rPr lang="zh-CN" altLang="en-US" sz="4800" b="1" dirty="0">
                <a:solidFill>
                  <a:srgbClr val="0070C0"/>
                </a:solidFill>
                <a:latin typeface="微软雅黑" panose="020B0503020204020204" pitchFamily="34" charset="-122"/>
                <a:ea typeface="微软雅黑" panose="020B0503020204020204" pitchFamily="34" charset="-122"/>
              </a:rPr>
              <a:t>定义</a:t>
            </a:r>
            <a:endParaRPr lang="zh-CN" altLang="en-US" sz="4800" b="1" dirty="0">
              <a:solidFill>
                <a:srgbClr val="0070C0"/>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1529320" y="1855567"/>
            <a:ext cx="9824851" cy="4237729"/>
            <a:chOff x="1529320" y="1855567"/>
            <a:chExt cx="9824851" cy="4237729"/>
          </a:xfrm>
        </p:grpSpPr>
        <p:sp>
          <p:nvSpPr>
            <p:cNvPr id="3" name="圆角矩形 2"/>
            <p:cNvSpPr/>
            <p:nvPr/>
          </p:nvSpPr>
          <p:spPr>
            <a:xfrm>
              <a:off x="1530015" y="1855567"/>
              <a:ext cx="1121060" cy="493313"/>
            </a:xfrm>
            <a:prstGeom prst="round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633091" y="1887215"/>
              <a:ext cx="1107996" cy="461665"/>
            </a:xfrm>
            <a:prstGeom prst="rect">
              <a:avLst/>
            </a:prstGeom>
            <a:noFill/>
          </p:spPr>
          <p:txBody>
            <a:bodyPr wrap="non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整理：</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60" name="TextBox 7"/>
            <p:cNvSpPr>
              <a:spLocks noChangeArrowheads="1"/>
            </p:cNvSpPr>
            <p:nvPr/>
          </p:nvSpPr>
          <p:spPr bwMode="auto">
            <a:xfrm>
              <a:off x="2913031" y="1964159"/>
              <a:ext cx="844114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20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按照标准区分开必要的和不必要的物品，对不必要的物品进行处理。</a:t>
              </a:r>
              <a:endParaRPr lang="zh-CN" altLang="en-US" sz="20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圆角矩形 60"/>
            <p:cNvSpPr/>
            <p:nvPr/>
          </p:nvSpPr>
          <p:spPr>
            <a:xfrm>
              <a:off x="1530015" y="2614460"/>
              <a:ext cx="1121060" cy="493313"/>
            </a:xfrm>
            <a:prstGeom prst="round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62" name="文本框 61"/>
            <p:cNvSpPr txBox="1"/>
            <p:nvPr/>
          </p:nvSpPr>
          <p:spPr>
            <a:xfrm>
              <a:off x="1633091" y="2646108"/>
              <a:ext cx="1107996" cy="461665"/>
            </a:xfrm>
            <a:prstGeom prst="rect">
              <a:avLst/>
            </a:prstGeom>
            <a:noFill/>
          </p:spPr>
          <p:txBody>
            <a:bodyPr wrap="non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整顿：</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63" name="TextBox 7"/>
            <p:cNvSpPr>
              <a:spLocks noChangeArrowheads="1"/>
            </p:cNvSpPr>
            <p:nvPr/>
          </p:nvSpPr>
          <p:spPr bwMode="auto">
            <a:xfrm>
              <a:off x="2913031" y="2608166"/>
              <a:ext cx="7865076" cy="615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20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必要的物品按需要量、分门别类、依规定的位置放置，并摆放整齐，加以标识。</a:t>
              </a:r>
              <a:endParaRPr lang="zh-CN" altLang="en-US" sz="20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 name="圆角矩形 63"/>
            <p:cNvSpPr/>
            <p:nvPr/>
          </p:nvSpPr>
          <p:spPr>
            <a:xfrm>
              <a:off x="1529320" y="3367735"/>
              <a:ext cx="1121060" cy="493313"/>
            </a:xfrm>
            <a:prstGeom prst="round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65" name="文本框 64"/>
            <p:cNvSpPr txBox="1"/>
            <p:nvPr/>
          </p:nvSpPr>
          <p:spPr>
            <a:xfrm>
              <a:off x="1632396" y="3399383"/>
              <a:ext cx="1107996" cy="461665"/>
            </a:xfrm>
            <a:prstGeom prst="rect">
              <a:avLst/>
            </a:prstGeom>
            <a:noFill/>
          </p:spPr>
          <p:txBody>
            <a:bodyPr wrap="non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清扫：</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66" name="TextBox 7"/>
            <p:cNvSpPr>
              <a:spLocks noChangeArrowheads="1"/>
            </p:cNvSpPr>
            <p:nvPr/>
          </p:nvSpPr>
          <p:spPr bwMode="auto">
            <a:xfrm>
              <a:off x="2912336" y="3367735"/>
              <a:ext cx="7865076" cy="615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20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清除工作场所的脏污（灰尘、污垢、异物等），并防止脏污的再发生，保持工作场所干净亮丽。</a:t>
              </a:r>
              <a:endParaRPr lang="zh-CN" altLang="en-US" sz="20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 name="圆角矩形 66"/>
            <p:cNvSpPr/>
            <p:nvPr/>
          </p:nvSpPr>
          <p:spPr>
            <a:xfrm>
              <a:off x="1530015" y="4130206"/>
              <a:ext cx="1121060" cy="493313"/>
            </a:xfrm>
            <a:prstGeom prst="round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68" name="文本框 67"/>
            <p:cNvSpPr txBox="1"/>
            <p:nvPr/>
          </p:nvSpPr>
          <p:spPr>
            <a:xfrm>
              <a:off x="1633091" y="4161854"/>
              <a:ext cx="1107996" cy="461665"/>
            </a:xfrm>
            <a:prstGeom prst="rect">
              <a:avLst/>
            </a:prstGeom>
            <a:noFill/>
          </p:spPr>
          <p:txBody>
            <a:bodyPr wrap="non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清洁：</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69" name="TextBox 7"/>
            <p:cNvSpPr>
              <a:spLocks noChangeArrowheads="1"/>
            </p:cNvSpPr>
            <p:nvPr/>
          </p:nvSpPr>
          <p:spPr bwMode="auto">
            <a:xfrm>
              <a:off x="2913031" y="4087815"/>
              <a:ext cx="8441140" cy="615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20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将前面</a:t>
              </a:r>
              <a:r>
                <a:rPr lang="en-US" altLang="zh-CN" sz="20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3S</a:t>
              </a:r>
              <a:r>
                <a:rPr lang="zh-CN" altLang="en-US" sz="20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（整理、整顿、清扫）的做法制度化、规范化，并贯彻执行及维持，意即“标准化”。</a:t>
              </a:r>
              <a:endParaRPr lang="zh-CN" altLang="en-US" sz="20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 name="圆角矩形 69"/>
            <p:cNvSpPr/>
            <p:nvPr/>
          </p:nvSpPr>
          <p:spPr>
            <a:xfrm>
              <a:off x="1530015" y="4879903"/>
              <a:ext cx="1121060" cy="493313"/>
            </a:xfrm>
            <a:prstGeom prst="round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71" name="文本框 70"/>
            <p:cNvSpPr txBox="1"/>
            <p:nvPr/>
          </p:nvSpPr>
          <p:spPr>
            <a:xfrm>
              <a:off x="1633091" y="4892580"/>
              <a:ext cx="1107996" cy="461665"/>
            </a:xfrm>
            <a:prstGeom prst="rect">
              <a:avLst/>
            </a:prstGeom>
            <a:noFill/>
          </p:spPr>
          <p:txBody>
            <a:bodyPr wrap="non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素养：</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72" name="TextBox 7"/>
            <p:cNvSpPr>
              <a:spLocks noChangeArrowheads="1"/>
            </p:cNvSpPr>
            <p:nvPr/>
          </p:nvSpPr>
          <p:spPr bwMode="auto">
            <a:xfrm>
              <a:off x="2913031" y="4969524"/>
              <a:ext cx="7865076"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20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人人依照规定和制度行事，养成好习惯，培养积极进取的精神。</a:t>
              </a:r>
              <a:endParaRPr lang="zh-CN" altLang="en-US" sz="20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圆角矩形 72"/>
            <p:cNvSpPr/>
            <p:nvPr/>
          </p:nvSpPr>
          <p:spPr>
            <a:xfrm>
              <a:off x="1529320" y="5599983"/>
              <a:ext cx="1121060" cy="493313"/>
            </a:xfrm>
            <a:prstGeom prst="round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74" name="文本框 73"/>
            <p:cNvSpPr txBox="1"/>
            <p:nvPr/>
          </p:nvSpPr>
          <p:spPr>
            <a:xfrm>
              <a:off x="1632396" y="5631631"/>
              <a:ext cx="979755" cy="461665"/>
            </a:xfrm>
            <a:prstGeom prst="rect">
              <a:avLst/>
            </a:prstGeom>
            <a:noFill/>
          </p:spPr>
          <p:txBody>
            <a:bodyPr wrap="non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安全</a:t>
              </a:r>
              <a:r>
                <a:rPr lang="en-US" altLang="zh-CN" sz="2400" b="1" dirty="0">
                  <a:solidFill>
                    <a:schemeClr val="bg1"/>
                  </a:solidFill>
                  <a:latin typeface="微软雅黑" panose="020B0503020204020204" pitchFamily="34" charset="-122"/>
                  <a:ea typeface="微软雅黑" panose="020B0503020204020204" pitchFamily="34" charset="-122"/>
                </a:rPr>
                <a:t>: </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75" name="TextBox 7"/>
            <p:cNvSpPr>
              <a:spLocks noChangeArrowheads="1"/>
            </p:cNvSpPr>
            <p:nvPr/>
          </p:nvSpPr>
          <p:spPr bwMode="auto">
            <a:xfrm>
              <a:off x="2912336" y="5708575"/>
              <a:ext cx="7865076"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20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消除隐患</a:t>
              </a:r>
              <a:r>
                <a:rPr lang="en-US" altLang="zh-CN" sz="20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排除险情</a:t>
              </a:r>
              <a:r>
                <a:rPr lang="en-US" altLang="zh-CN" sz="20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预防事故的发生</a:t>
              </a:r>
              <a:r>
                <a:rPr lang="en-US" altLang="zh-CN" sz="20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20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1" name="矩形 20"/>
          <p:cNvSpPr/>
          <p:nvPr/>
        </p:nvSpPr>
        <p:spPr>
          <a:xfrm>
            <a:off x="0" y="869811"/>
            <a:ext cx="624979" cy="614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800211" y="764704"/>
            <a:ext cx="5369384" cy="830997"/>
          </a:xfrm>
          <a:prstGeom prst="rect">
            <a:avLst/>
          </a:prstGeom>
          <a:noFill/>
        </p:spPr>
        <p:txBody>
          <a:bodyPr wrap="square" rtlCol="0">
            <a:spAutoFit/>
          </a:bodyPr>
          <a:lstStyle/>
          <a:p>
            <a:r>
              <a:rPr lang="en-US" altLang="zh-CN" sz="4800" b="1" dirty="0">
                <a:solidFill>
                  <a:srgbClr val="0070C0"/>
                </a:solidFill>
                <a:latin typeface="微软雅黑" panose="020B0503020204020204" pitchFamily="34" charset="-122"/>
                <a:ea typeface="微软雅黑" panose="020B0503020204020204" pitchFamily="34" charset="-122"/>
              </a:rPr>
              <a:t>2.2  6S</a:t>
            </a:r>
            <a:r>
              <a:rPr lang="zh-CN" altLang="en-US" sz="4800" b="1" dirty="0">
                <a:solidFill>
                  <a:srgbClr val="0070C0"/>
                </a:solidFill>
                <a:latin typeface="微软雅黑" panose="020B0503020204020204" pitchFamily="34" charset="-122"/>
                <a:ea typeface="微软雅黑" panose="020B0503020204020204" pitchFamily="34" charset="-122"/>
              </a:rPr>
              <a:t>具体要求</a:t>
            </a:r>
            <a:endParaRPr lang="zh-CN" altLang="en-US" sz="4800" b="1" dirty="0">
              <a:solidFill>
                <a:srgbClr val="0070C0"/>
              </a:solidFill>
              <a:latin typeface="微软雅黑" panose="020B0503020204020204" pitchFamily="34" charset="-122"/>
              <a:ea typeface="微软雅黑" panose="020B0503020204020204" pitchFamily="34" charset="-122"/>
            </a:endParaRPr>
          </a:p>
        </p:txBody>
      </p:sp>
      <p:sp>
        <p:nvSpPr>
          <p:cNvPr id="22" name="TextBox 28"/>
          <p:cNvSpPr txBox="1"/>
          <p:nvPr/>
        </p:nvSpPr>
        <p:spPr>
          <a:xfrm>
            <a:off x="1299394" y="1998673"/>
            <a:ext cx="5544616" cy="830997"/>
          </a:xfrm>
          <a:prstGeom prst="rect">
            <a:avLst/>
          </a:prstGeom>
          <a:noFill/>
        </p:spPr>
        <p:txBody>
          <a:bodyPr wrap="square" rtlCol="0">
            <a:spAutoFit/>
          </a:bodyPr>
          <a:lstStyle>
            <a:defPPr>
              <a:defRPr lang="zh-CN"/>
            </a:defPPr>
            <a:lvl1pPr>
              <a:defRPr sz="4800" b="1">
                <a:solidFill>
                  <a:srgbClr val="0070C0"/>
                </a:solidFill>
                <a:latin typeface="微软雅黑" panose="020B0503020204020204" pitchFamily="34" charset="-122"/>
                <a:ea typeface="微软雅黑" panose="020B0503020204020204" pitchFamily="34" charset="-122"/>
              </a:defRPr>
            </a:lvl1pPr>
          </a:lstStyle>
          <a:p>
            <a:r>
              <a:rPr lang="en-US" altLang="zh-CN" dirty="0">
                <a:solidFill>
                  <a:srgbClr val="C00000"/>
                </a:solidFill>
              </a:rPr>
              <a:t>6S</a:t>
            </a:r>
            <a:r>
              <a:rPr lang="zh-CN" altLang="en-US" dirty="0">
                <a:solidFill>
                  <a:srgbClr val="C00000"/>
                </a:solidFill>
              </a:rPr>
              <a:t>的步骤一：整理</a:t>
            </a:r>
            <a:endParaRPr lang="zh-CN" altLang="en-US" dirty="0">
              <a:solidFill>
                <a:srgbClr val="C00000"/>
              </a:solidFill>
            </a:endParaRPr>
          </a:p>
        </p:txBody>
      </p:sp>
      <p:grpSp>
        <p:nvGrpSpPr>
          <p:cNvPr id="3" name="组合 2"/>
          <p:cNvGrpSpPr/>
          <p:nvPr/>
        </p:nvGrpSpPr>
        <p:grpSpPr>
          <a:xfrm>
            <a:off x="1129035" y="2900992"/>
            <a:ext cx="7488832" cy="2832264"/>
            <a:chOff x="1129035" y="2900992"/>
            <a:chExt cx="7488832" cy="2832264"/>
          </a:xfrm>
        </p:grpSpPr>
        <p:sp>
          <p:nvSpPr>
            <p:cNvPr id="23" name="文本框 9"/>
            <p:cNvSpPr txBox="1"/>
            <p:nvPr/>
          </p:nvSpPr>
          <p:spPr>
            <a:xfrm>
              <a:off x="1443410" y="2900992"/>
              <a:ext cx="6480720"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整理的定义</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24" name="椭圆 23"/>
            <p:cNvSpPr/>
            <p:nvPr/>
          </p:nvSpPr>
          <p:spPr>
            <a:xfrm>
              <a:off x="1129035" y="3058180"/>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25" name="文本框 24"/>
            <p:cNvSpPr txBox="1"/>
            <p:nvPr/>
          </p:nvSpPr>
          <p:spPr>
            <a:xfrm>
              <a:off x="1470285" y="3280354"/>
              <a:ext cx="7147582" cy="484734"/>
            </a:xfrm>
            <a:prstGeom prst="rect">
              <a:avLst/>
            </a:prstGeom>
            <a:noFill/>
          </p:spPr>
          <p:txBody>
            <a:bodyPr wrap="square" lIns="68566" tIns="34283" rIns="68566" bIns="34283" rtlCol="0">
              <a:spAutoFit/>
            </a:bodyPr>
            <a:lstStyle/>
            <a:p>
              <a:pPr marL="0" lvl="1">
                <a:lnSpc>
                  <a:spcPct val="150000"/>
                </a:lnSpc>
              </a:pPr>
              <a:r>
                <a:rPr lang="zh-CN" altLang="en-US" dirty="0">
                  <a:ln w="0"/>
                  <a:latin typeface="微软雅黑" panose="020B0503020204020204" pitchFamily="34" charset="-122"/>
                  <a:ea typeface="微软雅黑" panose="020B0503020204020204" pitchFamily="34" charset="-122"/>
                </a:rPr>
                <a:t>按照标准区分开必要的和不必要的物品，对</a:t>
              </a:r>
              <a:r>
                <a:rPr lang="zh-CN" altLang="en-US" dirty="0" smtClean="0">
                  <a:ln w="0"/>
                  <a:latin typeface="微软雅黑" panose="020B0503020204020204" pitchFamily="34" charset="-122"/>
                  <a:ea typeface="微软雅黑" panose="020B0503020204020204" pitchFamily="34" charset="-122"/>
                </a:rPr>
                <a:t>不必要的</a:t>
              </a:r>
              <a:r>
                <a:rPr lang="zh-CN" altLang="en-US" dirty="0">
                  <a:ln w="0"/>
                  <a:latin typeface="微软雅黑" panose="020B0503020204020204" pitchFamily="34" charset="-122"/>
                  <a:ea typeface="微软雅黑" panose="020B0503020204020204" pitchFamily="34" charset="-122"/>
                </a:rPr>
                <a:t>物品进行处理。</a:t>
              </a:r>
              <a:endParaRPr lang="zh-CN" altLang="en-US" dirty="0">
                <a:ln w="0"/>
                <a:latin typeface="微软雅黑" panose="020B0503020204020204" pitchFamily="34" charset="-122"/>
                <a:ea typeface="微软雅黑" panose="020B0503020204020204" pitchFamily="34" charset="-122"/>
              </a:endParaRPr>
            </a:p>
          </p:txBody>
        </p:sp>
        <p:sp>
          <p:nvSpPr>
            <p:cNvPr id="30" name="文本框 9"/>
            <p:cNvSpPr txBox="1"/>
            <p:nvPr/>
          </p:nvSpPr>
          <p:spPr>
            <a:xfrm>
              <a:off x="1443410" y="3906452"/>
              <a:ext cx="6480720"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整理的目的</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31" name="椭圆 30"/>
            <p:cNvSpPr/>
            <p:nvPr/>
          </p:nvSpPr>
          <p:spPr>
            <a:xfrm>
              <a:off x="1129035" y="4063640"/>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2" name="文本框 31"/>
            <p:cNvSpPr txBox="1"/>
            <p:nvPr/>
          </p:nvSpPr>
          <p:spPr>
            <a:xfrm>
              <a:off x="1470285" y="4285814"/>
              <a:ext cx="7147582" cy="435811"/>
            </a:xfrm>
            <a:prstGeom prst="rect">
              <a:avLst/>
            </a:prstGeom>
            <a:noFill/>
          </p:spPr>
          <p:txBody>
            <a:bodyPr wrap="square" lIns="68566" tIns="34283" rIns="68566" bIns="34283" rtlCol="0">
              <a:spAutoFit/>
            </a:bodyPr>
            <a:lstStyle/>
            <a:p>
              <a:pPr marL="0" lvl="1">
                <a:lnSpc>
                  <a:spcPct val="150000"/>
                </a:lnSpc>
              </a:pPr>
              <a:r>
                <a:rPr lang="zh-CN" altLang="en-US" dirty="0">
                  <a:ln w="0"/>
                  <a:latin typeface="微软雅黑" panose="020B0503020204020204" pitchFamily="34" charset="-122"/>
                  <a:ea typeface="微软雅黑" panose="020B0503020204020204" pitchFamily="34" charset="-122"/>
                </a:rPr>
                <a:t>腾出空间  </a:t>
              </a:r>
              <a:r>
                <a:rPr lang="en-US" altLang="zh-CN" dirty="0" smtClean="0">
                  <a:ln w="0"/>
                  <a:latin typeface="微软雅黑" panose="020B0503020204020204" pitchFamily="34" charset="-122"/>
                  <a:ea typeface="微软雅黑" panose="020B0503020204020204" pitchFamily="34" charset="-122"/>
                </a:rPr>
                <a:t>/</a:t>
              </a:r>
              <a:r>
                <a:rPr lang="zh-CN" altLang="en-US" dirty="0" smtClean="0">
                  <a:ln w="0"/>
                  <a:latin typeface="微软雅黑" panose="020B0503020204020204" pitchFamily="34" charset="-122"/>
                  <a:ea typeface="微软雅黑" panose="020B0503020204020204" pitchFamily="34" charset="-122"/>
                </a:rPr>
                <a:t>  减少</a:t>
              </a:r>
              <a:r>
                <a:rPr lang="zh-CN" altLang="en-US" dirty="0">
                  <a:ln w="0"/>
                  <a:latin typeface="微软雅黑" panose="020B0503020204020204" pitchFamily="34" charset="-122"/>
                  <a:ea typeface="微软雅黑" panose="020B0503020204020204" pitchFamily="34" charset="-122"/>
                </a:rPr>
                <a:t>误用、误</a:t>
              </a:r>
              <a:r>
                <a:rPr lang="zh-CN" altLang="en-US" dirty="0" smtClean="0">
                  <a:ln w="0"/>
                  <a:latin typeface="微软雅黑" panose="020B0503020204020204" pitchFamily="34" charset="-122"/>
                  <a:ea typeface="微软雅黑" panose="020B0503020204020204" pitchFamily="34" charset="-122"/>
                </a:rPr>
                <a:t>送  </a:t>
              </a:r>
              <a:r>
                <a:rPr lang="en-US" altLang="zh-CN" dirty="0" smtClean="0">
                  <a:ln w="0"/>
                  <a:latin typeface="微软雅黑" panose="020B0503020204020204" pitchFamily="34" charset="-122"/>
                  <a:ea typeface="微软雅黑" panose="020B0503020204020204" pitchFamily="34" charset="-122"/>
                </a:rPr>
                <a:t>/</a:t>
              </a:r>
              <a:r>
                <a:rPr lang="zh-CN" altLang="en-US" dirty="0" smtClean="0">
                  <a:ln w="0"/>
                  <a:latin typeface="微软雅黑" panose="020B0503020204020204" pitchFamily="34" charset="-122"/>
                  <a:ea typeface="微软雅黑" panose="020B0503020204020204" pitchFamily="34" charset="-122"/>
                </a:rPr>
                <a:t>  </a:t>
              </a:r>
              <a:r>
                <a:rPr lang="zh-CN" altLang="en-US" dirty="0">
                  <a:ln w="0"/>
                  <a:latin typeface="微软雅黑" panose="020B0503020204020204" pitchFamily="34" charset="-122"/>
                  <a:ea typeface="微软雅黑" panose="020B0503020204020204" pitchFamily="34" charset="-122"/>
                </a:rPr>
                <a:t>营造清爽工作环境</a:t>
              </a:r>
              <a:endParaRPr lang="zh-CN" altLang="en-US" dirty="0">
                <a:ln w="0"/>
                <a:latin typeface="微软雅黑" panose="020B0503020204020204" pitchFamily="34" charset="-122"/>
                <a:ea typeface="微软雅黑" panose="020B0503020204020204" pitchFamily="34" charset="-122"/>
              </a:endParaRPr>
            </a:p>
          </p:txBody>
        </p:sp>
        <p:sp>
          <p:nvSpPr>
            <p:cNvPr id="33" name="文本框 9"/>
            <p:cNvSpPr txBox="1"/>
            <p:nvPr/>
          </p:nvSpPr>
          <p:spPr>
            <a:xfrm>
              <a:off x="1443410" y="4918083"/>
              <a:ext cx="6480720"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整理的注意点</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34" name="椭圆 33"/>
            <p:cNvSpPr/>
            <p:nvPr/>
          </p:nvSpPr>
          <p:spPr>
            <a:xfrm>
              <a:off x="1129035" y="5075271"/>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5" name="文本框 34"/>
            <p:cNvSpPr txBox="1"/>
            <p:nvPr/>
          </p:nvSpPr>
          <p:spPr>
            <a:xfrm>
              <a:off x="1470285" y="5297445"/>
              <a:ext cx="7147582" cy="435811"/>
            </a:xfrm>
            <a:prstGeom prst="rect">
              <a:avLst/>
            </a:prstGeom>
            <a:noFill/>
          </p:spPr>
          <p:txBody>
            <a:bodyPr wrap="square" lIns="68566" tIns="34283" rIns="68566" bIns="34283" rtlCol="0">
              <a:spAutoFit/>
            </a:bodyPr>
            <a:lstStyle/>
            <a:p>
              <a:pPr marL="0" lvl="1">
                <a:lnSpc>
                  <a:spcPct val="150000"/>
                </a:lnSpc>
              </a:pPr>
              <a:r>
                <a:rPr lang="zh-CN" altLang="en-US" dirty="0" smtClean="0">
                  <a:ln w="0"/>
                  <a:latin typeface="微软雅黑" panose="020B0503020204020204" pitchFamily="34" charset="-122"/>
                  <a:ea typeface="微软雅黑" panose="020B0503020204020204" pitchFamily="34" charset="-122"/>
                </a:rPr>
                <a:t>要</a:t>
              </a:r>
              <a:r>
                <a:rPr lang="zh-CN" altLang="en-US" dirty="0">
                  <a:ln w="0"/>
                  <a:latin typeface="微软雅黑" panose="020B0503020204020204" pitchFamily="34" charset="-122"/>
                  <a:ea typeface="微软雅黑" panose="020B0503020204020204" pitchFamily="34" charset="-122"/>
                </a:rPr>
                <a:t>有决心，不需要的物品一定要断然加以处置，这是</a:t>
              </a:r>
              <a:r>
                <a:rPr lang="en-US" altLang="zh-CN" dirty="0">
                  <a:ln w="0"/>
                  <a:latin typeface="微软雅黑" panose="020B0503020204020204" pitchFamily="34" charset="-122"/>
                  <a:ea typeface="微软雅黑" panose="020B0503020204020204" pitchFamily="34" charset="-122"/>
                </a:rPr>
                <a:t>6S</a:t>
              </a:r>
              <a:r>
                <a:rPr lang="zh-CN" altLang="en-US" dirty="0">
                  <a:ln w="0"/>
                  <a:latin typeface="微软雅黑" panose="020B0503020204020204" pitchFamily="34" charset="-122"/>
                  <a:ea typeface="微软雅黑" panose="020B0503020204020204" pitchFamily="34" charset="-122"/>
                </a:rPr>
                <a:t>的第一步</a:t>
              </a:r>
              <a:endParaRPr lang="zh-CN" altLang="en-US" dirty="0">
                <a:ln w="0"/>
                <a:latin typeface="微软雅黑" panose="020B0503020204020204" pitchFamily="34" charset="-122"/>
                <a:ea typeface="微软雅黑" panose="020B0503020204020204" pitchFamily="34" charset="-122"/>
              </a:endParaRPr>
            </a:p>
          </p:txBody>
        </p:sp>
      </p:grpSp>
      <p:pic>
        <p:nvPicPr>
          <p:cNvPr id="36" name="图片 3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594352" y="2179281"/>
            <a:ext cx="2892558" cy="3553975"/>
          </a:xfrm>
          <a:prstGeom prst="rect">
            <a:avLst/>
          </a:prstGeom>
        </p:spPr>
      </p:pic>
      <p:sp>
        <p:nvSpPr>
          <p:cNvPr id="2" name="矩形 1"/>
          <p:cNvSpPr/>
          <p:nvPr/>
        </p:nvSpPr>
        <p:spPr>
          <a:xfrm>
            <a:off x="0" y="869811"/>
            <a:ext cx="624979" cy="614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bwMode="auto">
          <a:xfrm>
            <a:off x="1489074" y="1381127"/>
            <a:ext cx="2520281"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22" name="TextBox 28"/>
          <p:cNvSpPr txBox="1"/>
          <p:nvPr/>
        </p:nvSpPr>
        <p:spPr>
          <a:xfrm>
            <a:off x="1633091" y="1412776"/>
            <a:ext cx="2376264" cy="461665"/>
          </a:xfrm>
          <a:prstGeom prst="rect">
            <a:avLst/>
          </a:prstGeom>
          <a:noFill/>
        </p:spPr>
        <p:txBody>
          <a:bodyPr wrap="square" rtlCol="0">
            <a:spAutoFit/>
          </a:bodyPr>
          <a:lstStyle/>
          <a:p>
            <a:r>
              <a:rPr lang="zh-CN" altLang="en-US" sz="2400" b="1" dirty="0">
                <a:solidFill>
                  <a:schemeClr val="bg1">
                    <a:lumMod val="95000"/>
                  </a:schemeClr>
                </a:solidFill>
                <a:latin typeface="微软雅黑" panose="020B0503020204020204" pitchFamily="34" charset="-122"/>
                <a:ea typeface="微软雅黑" panose="020B0503020204020204" pitchFamily="34" charset="-122"/>
              </a:rPr>
              <a:t>整理的实施要领</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1606748" y="2492896"/>
            <a:ext cx="6795095" cy="2223040"/>
            <a:chOff x="1606748" y="2492896"/>
            <a:chExt cx="6795095" cy="2223040"/>
          </a:xfrm>
        </p:grpSpPr>
        <p:sp>
          <p:nvSpPr>
            <p:cNvPr id="23" name="文本框 9"/>
            <p:cNvSpPr txBox="1"/>
            <p:nvPr/>
          </p:nvSpPr>
          <p:spPr>
            <a:xfrm>
              <a:off x="1921123" y="2492896"/>
              <a:ext cx="6480720"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全面检查</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30" name="文本框 9"/>
            <p:cNvSpPr txBox="1"/>
            <p:nvPr/>
          </p:nvSpPr>
          <p:spPr>
            <a:xfrm>
              <a:off x="1921123" y="2941655"/>
              <a:ext cx="6480720"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制定“要”和“不要”的判别基准</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33" name="文本框 9"/>
            <p:cNvSpPr txBox="1"/>
            <p:nvPr/>
          </p:nvSpPr>
          <p:spPr>
            <a:xfrm>
              <a:off x="1921123" y="3384684"/>
              <a:ext cx="6480720"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按基准清除不需要的物品</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5" name="文本框 9"/>
            <p:cNvSpPr txBox="1"/>
            <p:nvPr/>
          </p:nvSpPr>
          <p:spPr>
            <a:xfrm>
              <a:off x="1921123" y="3837096"/>
              <a:ext cx="6480720"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决定不需要物品的处理方法</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7" name="文本框 9"/>
            <p:cNvSpPr txBox="1"/>
            <p:nvPr/>
          </p:nvSpPr>
          <p:spPr>
            <a:xfrm>
              <a:off x="1921123" y="4280125"/>
              <a:ext cx="6480720"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每日自我检查    </a:t>
              </a:r>
              <a:r>
                <a:rPr lang="en-US" altLang="zh-CN" b="1" dirty="0">
                  <a:ln w="0"/>
                  <a:solidFill>
                    <a:srgbClr val="0070C0"/>
                  </a:solidFill>
                  <a:latin typeface="微软雅黑" panose="020B0503020204020204" pitchFamily="34" charset="-122"/>
                  <a:ea typeface="微软雅黑" panose="020B0503020204020204" pitchFamily="34" charset="-122"/>
                </a:rPr>
                <a:t>----   </a:t>
              </a:r>
              <a:r>
                <a:rPr lang="zh-CN" altLang="en-US" b="1" dirty="0">
                  <a:ln w="0"/>
                  <a:solidFill>
                    <a:srgbClr val="0070C0"/>
                  </a:solidFill>
                  <a:latin typeface="微软雅黑" panose="020B0503020204020204" pitchFamily="34" charset="-122"/>
                  <a:ea typeface="微软雅黑" panose="020B0503020204020204" pitchFamily="34" charset="-122"/>
                </a:rPr>
                <a:t>不是一事一天</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1606748" y="2647492"/>
              <a:ext cx="170359" cy="1957588"/>
              <a:chOff x="1606748" y="2647492"/>
              <a:chExt cx="170359" cy="1957588"/>
            </a:xfrm>
          </p:grpSpPr>
          <p:sp>
            <p:nvSpPr>
              <p:cNvPr id="24" name="椭圆 23"/>
              <p:cNvSpPr/>
              <p:nvPr/>
            </p:nvSpPr>
            <p:spPr>
              <a:xfrm>
                <a:off x="1606748" y="264749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1" name="椭圆 30"/>
              <p:cNvSpPr/>
              <p:nvPr/>
            </p:nvSpPr>
            <p:spPr>
              <a:xfrm>
                <a:off x="1606748" y="3096251"/>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4" name="椭圆 33"/>
              <p:cNvSpPr/>
              <p:nvPr/>
            </p:nvSpPr>
            <p:spPr>
              <a:xfrm>
                <a:off x="1606748" y="3539280"/>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6" name="椭圆 15"/>
              <p:cNvSpPr/>
              <p:nvPr/>
            </p:nvSpPr>
            <p:spPr>
              <a:xfrm>
                <a:off x="1606748" y="399169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8" name="椭圆 17"/>
              <p:cNvSpPr/>
              <p:nvPr/>
            </p:nvSpPr>
            <p:spPr>
              <a:xfrm>
                <a:off x="1606748" y="4434721"/>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grpSp>
      </p:grpSp>
      <p:sp>
        <p:nvSpPr>
          <p:cNvPr id="19" name="TextBox 28"/>
          <p:cNvSpPr txBox="1"/>
          <p:nvPr/>
        </p:nvSpPr>
        <p:spPr>
          <a:xfrm>
            <a:off x="1561083" y="5104821"/>
            <a:ext cx="4680520" cy="461665"/>
          </a:xfrm>
          <a:prstGeom prst="rect">
            <a:avLst/>
          </a:prstGeom>
          <a:noFill/>
        </p:spPr>
        <p:txBody>
          <a:bodyPr wrap="square" rtlCol="0">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明白“舍得”的道理</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28686" y="1913603"/>
            <a:ext cx="4753477" cy="396366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bwMode="auto">
          <a:xfrm>
            <a:off x="1489074" y="949079"/>
            <a:ext cx="1656185"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22" name="TextBox 28"/>
          <p:cNvSpPr txBox="1"/>
          <p:nvPr/>
        </p:nvSpPr>
        <p:spPr>
          <a:xfrm>
            <a:off x="1633091" y="980728"/>
            <a:ext cx="1512168" cy="461665"/>
          </a:xfrm>
          <a:prstGeom prst="rect">
            <a:avLst/>
          </a:prstGeom>
          <a:noFill/>
        </p:spPr>
        <p:txBody>
          <a:bodyPr wrap="square" rtlCol="0">
            <a:spAutoFit/>
          </a:bodyPr>
          <a:lstStyle/>
          <a:p>
            <a:r>
              <a:rPr lang="zh-CN" altLang="en-US" sz="2400" b="1" dirty="0">
                <a:solidFill>
                  <a:schemeClr val="bg1">
                    <a:lumMod val="95000"/>
                  </a:schemeClr>
                </a:solidFill>
                <a:latin typeface="微软雅黑" panose="020B0503020204020204" pitchFamily="34" charset="-122"/>
                <a:ea typeface="微软雅黑" panose="020B0503020204020204" pitchFamily="34" charset="-122"/>
              </a:rPr>
              <a:t>整理举例</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1129035" y="1761801"/>
            <a:ext cx="7488832" cy="4043463"/>
            <a:chOff x="1129035" y="1761801"/>
            <a:chExt cx="7488832" cy="4043463"/>
          </a:xfrm>
        </p:grpSpPr>
        <p:sp>
          <p:nvSpPr>
            <p:cNvPr id="20" name="文本框 9"/>
            <p:cNvSpPr txBox="1"/>
            <p:nvPr/>
          </p:nvSpPr>
          <p:spPr>
            <a:xfrm>
              <a:off x="1443410" y="1761801"/>
              <a:ext cx="6480720"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请您把如下东西请出工作台：</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25" name="椭圆 24"/>
            <p:cNvSpPr/>
            <p:nvPr/>
          </p:nvSpPr>
          <p:spPr>
            <a:xfrm>
              <a:off x="1129035" y="1918989"/>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26" name="文本框 25"/>
            <p:cNvSpPr txBox="1"/>
            <p:nvPr/>
          </p:nvSpPr>
          <p:spPr>
            <a:xfrm>
              <a:off x="1470285" y="2141163"/>
              <a:ext cx="7147582" cy="435811"/>
            </a:xfrm>
            <a:prstGeom prst="rect">
              <a:avLst/>
            </a:prstGeom>
            <a:noFill/>
          </p:spPr>
          <p:txBody>
            <a:bodyPr wrap="square" lIns="68566" tIns="34283" rIns="68566" bIns="34283" rtlCol="0">
              <a:spAutoFit/>
            </a:bodyPr>
            <a:lstStyle/>
            <a:p>
              <a:pPr marL="0" lvl="1">
                <a:lnSpc>
                  <a:spcPct val="150000"/>
                </a:lnSpc>
              </a:pPr>
              <a:r>
                <a:rPr lang="zh-CN" altLang="en-US" dirty="0">
                  <a:ln w="0"/>
                  <a:latin typeface="微软雅黑" panose="020B0503020204020204" pitchFamily="34" charset="-122"/>
                  <a:ea typeface="微软雅黑" panose="020B0503020204020204" pitchFamily="34" charset="-122"/>
                </a:rPr>
                <a:t>报纸、杂志、茶杯、无用书籍、扑克、书包、围巾、</a:t>
              </a:r>
              <a:r>
                <a:rPr lang="en-US" altLang="zh-CN" dirty="0">
                  <a:ln w="0"/>
                  <a:latin typeface="微软雅黑" panose="020B0503020204020204" pitchFamily="34" charset="-122"/>
                  <a:ea typeface="微软雅黑" panose="020B0503020204020204" pitchFamily="34" charset="-122"/>
                </a:rPr>
                <a:t>……</a:t>
              </a:r>
              <a:endParaRPr lang="zh-CN" altLang="en-US" dirty="0">
                <a:ln w="0"/>
                <a:latin typeface="微软雅黑" panose="020B0503020204020204" pitchFamily="34" charset="-122"/>
                <a:ea typeface="微软雅黑" panose="020B0503020204020204" pitchFamily="34" charset="-122"/>
              </a:endParaRPr>
            </a:p>
          </p:txBody>
        </p:sp>
        <p:sp>
          <p:nvSpPr>
            <p:cNvPr id="27" name="文本框 9"/>
            <p:cNvSpPr txBox="1"/>
            <p:nvPr/>
          </p:nvSpPr>
          <p:spPr>
            <a:xfrm>
              <a:off x="1443410" y="2757843"/>
              <a:ext cx="6480720"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请您把如下东西请出办公室：</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28" name="椭圆 27"/>
            <p:cNvSpPr/>
            <p:nvPr/>
          </p:nvSpPr>
          <p:spPr>
            <a:xfrm>
              <a:off x="1129035" y="2915031"/>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29" name="文本框 28"/>
            <p:cNvSpPr txBox="1"/>
            <p:nvPr/>
          </p:nvSpPr>
          <p:spPr>
            <a:xfrm>
              <a:off x="1470285" y="3137205"/>
              <a:ext cx="7147582" cy="435811"/>
            </a:xfrm>
            <a:prstGeom prst="rect">
              <a:avLst/>
            </a:prstGeom>
            <a:noFill/>
          </p:spPr>
          <p:txBody>
            <a:bodyPr wrap="square" lIns="68566" tIns="34283" rIns="68566" bIns="34283" rtlCol="0">
              <a:spAutoFit/>
            </a:bodyPr>
            <a:lstStyle/>
            <a:p>
              <a:pPr marL="0" lvl="1">
                <a:lnSpc>
                  <a:spcPct val="150000"/>
                </a:lnSpc>
              </a:pPr>
              <a:r>
                <a:rPr lang="zh-CN" altLang="en-US" dirty="0">
                  <a:ln w="0"/>
                  <a:latin typeface="微软雅黑" panose="020B0503020204020204" pitchFamily="34" charset="-122"/>
                  <a:ea typeface="微软雅黑" panose="020B0503020204020204" pitchFamily="34" charset="-122"/>
                </a:rPr>
                <a:t>外衣、私用物品、饭盒、水果、点心、运动鞋、棋类</a:t>
              </a:r>
              <a:r>
                <a:rPr lang="en-US" altLang="zh-CN" dirty="0">
                  <a:ln w="0"/>
                  <a:latin typeface="微软雅黑" panose="020B0503020204020204" pitchFamily="34" charset="-122"/>
                  <a:ea typeface="微软雅黑" panose="020B0503020204020204" pitchFamily="34" charset="-122"/>
                </a:rPr>
                <a:t>……</a:t>
              </a:r>
              <a:endParaRPr lang="zh-CN" altLang="en-US" dirty="0">
                <a:ln w="0"/>
                <a:latin typeface="微软雅黑" panose="020B0503020204020204" pitchFamily="34" charset="-122"/>
                <a:ea typeface="微软雅黑" panose="020B0503020204020204" pitchFamily="34" charset="-122"/>
              </a:endParaRPr>
            </a:p>
          </p:txBody>
        </p:sp>
        <p:sp>
          <p:nvSpPr>
            <p:cNvPr id="32" name="文本框 9"/>
            <p:cNvSpPr txBox="1"/>
            <p:nvPr/>
          </p:nvSpPr>
          <p:spPr>
            <a:xfrm>
              <a:off x="1443410" y="3734472"/>
              <a:ext cx="6480720"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请您把如下东西请出车间：</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35" name="椭圆 34"/>
            <p:cNvSpPr/>
            <p:nvPr/>
          </p:nvSpPr>
          <p:spPr>
            <a:xfrm>
              <a:off x="1129035" y="3891660"/>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6" name="文本框 35"/>
            <p:cNvSpPr txBox="1"/>
            <p:nvPr/>
          </p:nvSpPr>
          <p:spPr>
            <a:xfrm>
              <a:off x="1470285" y="4113834"/>
              <a:ext cx="7147582" cy="623233"/>
            </a:xfrm>
            <a:prstGeom prst="rect">
              <a:avLst/>
            </a:prstGeom>
            <a:noFill/>
          </p:spPr>
          <p:txBody>
            <a:bodyPr wrap="square" lIns="68566" tIns="34283" rIns="68566" bIns="34283" rtlCol="0">
              <a:spAutoFit/>
            </a:bodyPr>
            <a:lstStyle/>
            <a:p>
              <a:pPr marL="0" lvl="1"/>
              <a:r>
                <a:rPr lang="zh-CN" altLang="en-US" dirty="0">
                  <a:ln w="0"/>
                  <a:latin typeface="微软雅黑" panose="020B0503020204020204" pitchFamily="34" charset="-122"/>
                  <a:ea typeface="微软雅黑" panose="020B0503020204020204" pitchFamily="34" charset="-122"/>
                </a:rPr>
                <a:t>由设备拆下的包装箱、私用车辆、与生产无关的旧物品、运动器具、旧的无用家具、垃圾、废报纸杂志、废零件</a:t>
              </a:r>
              <a:r>
                <a:rPr lang="en-US" altLang="zh-CN" dirty="0">
                  <a:ln w="0"/>
                  <a:latin typeface="微软雅黑" panose="020B0503020204020204" pitchFamily="34" charset="-122"/>
                  <a:ea typeface="微软雅黑" panose="020B0503020204020204" pitchFamily="34" charset="-122"/>
                </a:rPr>
                <a:t>…...</a:t>
              </a:r>
              <a:endParaRPr lang="zh-CN" altLang="en-US" dirty="0">
                <a:ln w="0"/>
                <a:latin typeface="微软雅黑" panose="020B0503020204020204" pitchFamily="34" charset="-122"/>
                <a:ea typeface="微软雅黑" panose="020B0503020204020204" pitchFamily="34" charset="-122"/>
              </a:endParaRPr>
            </a:p>
          </p:txBody>
        </p:sp>
        <p:sp>
          <p:nvSpPr>
            <p:cNvPr id="37" name="文本框 9"/>
            <p:cNvSpPr txBox="1"/>
            <p:nvPr/>
          </p:nvSpPr>
          <p:spPr>
            <a:xfrm>
              <a:off x="1443410" y="4990091"/>
              <a:ext cx="6480720"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请您把如下东西请出仓库：</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38" name="椭圆 37"/>
            <p:cNvSpPr/>
            <p:nvPr/>
          </p:nvSpPr>
          <p:spPr>
            <a:xfrm>
              <a:off x="1129035" y="5147279"/>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9" name="文本框 38"/>
            <p:cNvSpPr txBox="1"/>
            <p:nvPr/>
          </p:nvSpPr>
          <p:spPr>
            <a:xfrm>
              <a:off x="1470285" y="5369453"/>
              <a:ext cx="7147582" cy="435811"/>
            </a:xfrm>
            <a:prstGeom prst="rect">
              <a:avLst/>
            </a:prstGeom>
            <a:noFill/>
          </p:spPr>
          <p:txBody>
            <a:bodyPr wrap="square" lIns="68566" tIns="34283" rIns="68566" bIns="34283" rtlCol="0">
              <a:spAutoFit/>
            </a:bodyPr>
            <a:lstStyle/>
            <a:p>
              <a:pPr marL="0" lvl="1">
                <a:lnSpc>
                  <a:spcPct val="150000"/>
                </a:lnSpc>
              </a:pPr>
              <a:r>
                <a:rPr lang="zh-CN" altLang="en-US" dirty="0">
                  <a:ln w="0"/>
                  <a:latin typeface="微软雅黑" panose="020B0503020204020204" pitchFamily="34" charset="-122"/>
                  <a:ea typeface="微软雅黑" panose="020B0503020204020204" pitchFamily="34" charset="-122"/>
                </a:rPr>
                <a:t>垃圾、废包装箱、废弃物、生活用品、个人用品、</a:t>
              </a:r>
              <a:r>
                <a:rPr lang="en-US" altLang="zh-CN" dirty="0">
                  <a:ln w="0"/>
                  <a:latin typeface="微软雅黑" panose="020B0503020204020204" pitchFamily="34" charset="-122"/>
                  <a:ea typeface="微软雅黑" panose="020B0503020204020204" pitchFamily="34" charset="-122"/>
                </a:rPr>
                <a:t>……</a:t>
              </a:r>
              <a:endParaRPr lang="zh-CN" altLang="en-US" dirty="0">
                <a:ln w="0"/>
                <a:latin typeface="微软雅黑" panose="020B0503020204020204" pitchFamily="34" charset="-122"/>
                <a:ea typeface="微软雅黑" panose="020B0503020204020204" pitchFamily="34" charset="-122"/>
              </a:endParaRPr>
            </a:p>
          </p:txBody>
        </p:sp>
      </p:gr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473851" y="1918989"/>
            <a:ext cx="2847384" cy="40242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bwMode="auto">
          <a:xfrm>
            <a:off x="1201043" y="949079"/>
            <a:ext cx="1656185"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22" name="TextBox 28"/>
          <p:cNvSpPr txBox="1"/>
          <p:nvPr/>
        </p:nvSpPr>
        <p:spPr>
          <a:xfrm>
            <a:off x="1345060" y="980728"/>
            <a:ext cx="1512168" cy="461665"/>
          </a:xfrm>
          <a:prstGeom prst="rect">
            <a:avLst/>
          </a:prstGeom>
          <a:noFill/>
        </p:spPr>
        <p:txBody>
          <a:bodyPr wrap="square" rtlCol="0">
            <a:spAutoFit/>
          </a:bodyPr>
          <a:lstStyle/>
          <a:p>
            <a:r>
              <a:rPr lang="zh-CN" altLang="en-US" sz="2400" b="1" dirty="0" smtClean="0">
                <a:solidFill>
                  <a:schemeClr val="bg1">
                    <a:lumMod val="95000"/>
                  </a:schemeClr>
                </a:solidFill>
                <a:latin typeface="微软雅黑" panose="020B0503020204020204" pitchFamily="34" charset="-122"/>
                <a:ea typeface="微软雅黑" panose="020B0503020204020204" pitchFamily="34" charset="-122"/>
              </a:rPr>
              <a:t>整理基准</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graphicFrame>
        <p:nvGraphicFramePr>
          <p:cNvPr id="17" name="Group 4"/>
          <p:cNvGraphicFramePr>
            <a:graphicFrameLocks noGrp="1"/>
          </p:cNvGraphicFramePr>
          <p:nvPr/>
        </p:nvGraphicFramePr>
        <p:xfrm>
          <a:off x="1201044" y="1762472"/>
          <a:ext cx="9793086" cy="3970784"/>
        </p:xfrm>
        <a:graphic>
          <a:graphicData uri="http://schemas.openxmlformats.org/drawingml/2006/table">
            <a:tbl>
              <a:tblPr/>
              <a:tblGrid>
                <a:gridCol w="1643593"/>
                <a:gridCol w="5437561"/>
                <a:gridCol w="2711932"/>
              </a:tblGrid>
              <a:tr h="69215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zh-CN" altLang="en-US" sz="1800"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rPr>
                        <a:t>利用程度</a:t>
                      </a:r>
                      <a:endParaRPr kumimoji="0" lang="zh-CN" altLang="en-US" sz="1800"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zh-CN" altLang="en-US" sz="1800"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rPr>
                        <a:t>必需的程度（使用频率）</a:t>
                      </a:r>
                      <a:endParaRPr kumimoji="0" lang="zh-CN" altLang="en-US" sz="1800"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zh-CN" altLang="en-US" sz="1800"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rPr>
                        <a:t>保存方法</a:t>
                      </a:r>
                      <a:endParaRPr kumimoji="0" lang="zh-CN" altLang="en-US" sz="1800"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4378">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zh-CN" altLang="en-US" sz="1800" b="1" i="0" u="none" strike="noStrike" cap="none" normalizeH="0" baseline="0" smtClean="0">
                          <a:ln>
                            <a:noFill/>
                          </a:ln>
                          <a:solidFill>
                            <a:srgbClr val="0070C0"/>
                          </a:solidFill>
                          <a:effectLst/>
                          <a:latin typeface="微软雅黑" panose="020B0503020204020204" pitchFamily="34" charset="-122"/>
                          <a:ea typeface="微软雅黑" panose="020B0503020204020204" pitchFamily="34" charset="-122"/>
                        </a:rPr>
                        <a:t>低</a:t>
                      </a:r>
                      <a:endParaRPr kumimoji="0" lang="zh-CN" altLang="en-US" sz="1800" b="1" i="0" u="none" strike="noStrike" cap="none" normalizeH="0" baseline="0" smtClean="0">
                        <a:ln>
                          <a:noFill/>
                        </a:ln>
                        <a:solidFill>
                          <a:srgbClr val="0070C0"/>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7325" marR="0" lvl="0" indent="-187325"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Ø"/>
                      </a:pPr>
                      <a:r>
                        <a:rPr kumimoji="0" lang="zh-CN" altLang="en-US" sz="1800"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rPr>
                        <a:t>过去一年都没有使用的物品</a:t>
                      </a:r>
                      <a:endParaRPr kumimoji="0" lang="zh-CN" altLang="en-US" sz="1800"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endParaRPr>
                    </a:p>
                    <a:p>
                      <a:pPr marL="187325" marR="0" lvl="0" indent="-187325"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Ø"/>
                      </a:pPr>
                      <a:r>
                        <a:rPr kumimoji="0" lang="zh-CN" altLang="en-US" sz="1800"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rPr>
                        <a:t>在过去的</a:t>
                      </a:r>
                      <a:r>
                        <a:rPr kumimoji="0" lang="en-US" sz="1800"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rPr>
                        <a:t>6~12</a:t>
                      </a:r>
                      <a:r>
                        <a:rPr kumimoji="0" lang="zh-CN" altLang="en-US" sz="1800"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rPr>
                        <a:t>个月中，只使用一次以上的物品</a:t>
                      </a:r>
                      <a:endParaRPr kumimoji="0" lang="zh-CN" altLang="en-US" sz="1800"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Ø"/>
                      </a:pPr>
                      <a:r>
                        <a:rPr kumimoji="0" lang="zh-CN" altLang="en-US" sz="1800" b="1" i="0" u="none" strike="noStrike" cap="none" normalizeH="0" baseline="0" smtClean="0">
                          <a:ln>
                            <a:noFill/>
                          </a:ln>
                          <a:solidFill>
                            <a:srgbClr val="0070C0"/>
                          </a:solidFill>
                          <a:effectLst/>
                          <a:latin typeface="微软雅黑" panose="020B0503020204020204" pitchFamily="34" charset="-122"/>
                          <a:ea typeface="微软雅黑" panose="020B0503020204020204" pitchFamily="34" charset="-122"/>
                        </a:rPr>
                        <a:t>扔掉</a:t>
                      </a:r>
                      <a:endParaRPr kumimoji="0" lang="zh-CN" altLang="en-US" sz="1800" b="1" i="0" u="none" strike="noStrike" cap="none" normalizeH="0" baseline="0" smtClean="0">
                        <a:ln>
                          <a:noFill/>
                        </a:ln>
                        <a:solidFill>
                          <a:srgbClr val="0070C0"/>
                        </a:solidFill>
                        <a:effectLst/>
                        <a:latin typeface="微软雅黑" panose="020B0503020204020204" pitchFamily="34" charset="-122"/>
                        <a:ea typeface="微软雅黑"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Ø"/>
                      </a:pPr>
                      <a:r>
                        <a:rPr kumimoji="0" lang="zh-CN" altLang="en-US" sz="1800" b="1" i="0" u="none" strike="noStrike" cap="none" normalizeH="0" baseline="0" smtClean="0">
                          <a:ln>
                            <a:noFill/>
                          </a:ln>
                          <a:solidFill>
                            <a:srgbClr val="0070C0"/>
                          </a:solidFill>
                          <a:effectLst/>
                          <a:latin typeface="微软雅黑" panose="020B0503020204020204" pitchFamily="34" charset="-122"/>
                          <a:ea typeface="微软雅黑" panose="020B0503020204020204" pitchFamily="34" charset="-122"/>
                        </a:rPr>
                        <a:t>保存在远处</a:t>
                      </a:r>
                      <a:endParaRPr kumimoji="0" lang="zh-CN" altLang="en-US" sz="1800" b="1" i="0" u="none" strike="noStrike" cap="none" normalizeH="0" baseline="0" smtClean="0">
                        <a:ln>
                          <a:noFill/>
                        </a:ln>
                        <a:solidFill>
                          <a:srgbClr val="0070C0"/>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8012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zh-CN" altLang="en-US" sz="1800" b="1" i="0" u="none" strike="noStrike" cap="none" normalizeH="0" baseline="0" smtClean="0">
                          <a:ln>
                            <a:noFill/>
                          </a:ln>
                          <a:solidFill>
                            <a:srgbClr val="0070C0"/>
                          </a:solidFill>
                          <a:effectLst/>
                          <a:latin typeface="微软雅黑" panose="020B0503020204020204" pitchFamily="34" charset="-122"/>
                          <a:ea typeface="微软雅黑" panose="020B0503020204020204" pitchFamily="34" charset="-122"/>
                        </a:rPr>
                        <a:t>中</a:t>
                      </a:r>
                      <a:endParaRPr kumimoji="0" lang="zh-CN" altLang="en-US" sz="1800" b="1" i="0" u="none" strike="noStrike" cap="none" normalizeH="0" baseline="0" smtClean="0">
                        <a:ln>
                          <a:noFill/>
                        </a:ln>
                        <a:solidFill>
                          <a:srgbClr val="0070C0"/>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7325" marR="0" lvl="0" indent="-187325"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Ø"/>
                      </a:pPr>
                      <a:r>
                        <a:rPr kumimoji="0" lang="zh-CN" altLang="en-US" sz="1800"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rPr>
                        <a:t>在过去的</a:t>
                      </a:r>
                      <a:r>
                        <a:rPr kumimoji="0" lang="en-US" sz="1800"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rPr>
                        <a:t>2~6</a:t>
                      </a:r>
                      <a:r>
                        <a:rPr kumimoji="0" lang="zh-CN" altLang="en-US" sz="1800"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rPr>
                        <a:t>个月中，只使用过一次的物品</a:t>
                      </a:r>
                      <a:endParaRPr kumimoji="0" lang="zh-CN" altLang="en-US" sz="1800"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endParaRPr>
                    </a:p>
                    <a:p>
                      <a:pPr marL="187325" marR="0" lvl="0" indent="-187325"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Ø"/>
                      </a:pPr>
                      <a:r>
                        <a:rPr kumimoji="0" lang="zh-CN" altLang="en-US" sz="1800"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rPr>
                        <a:t>一个月使用过一次以上的物品</a:t>
                      </a:r>
                      <a:endParaRPr kumimoji="0" lang="zh-CN" altLang="en-US" sz="1800"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7325" marR="0" lvl="0" indent="-187325"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Ø"/>
                      </a:pPr>
                      <a:r>
                        <a:rPr kumimoji="0" lang="zh-CN" altLang="en-US" sz="1800"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rPr>
                        <a:t>保存在工作区域的中间位置</a:t>
                      </a:r>
                      <a:endParaRPr kumimoji="0" lang="zh-CN" altLang="en-US" sz="1800"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24136">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zh-CN" altLang="en-US" sz="1800" b="1" i="0" u="none" strike="noStrike" cap="none" normalizeH="0" baseline="0" smtClean="0">
                          <a:ln>
                            <a:noFill/>
                          </a:ln>
                          <a:solidFill>
                            <a:srgbClr val="0070C0"/>
                          </a:solidFill>
                          <a:effectLst/>
                          <a:latin typeface="微软雅黑" panose="020B0503020204020204" pitchFamily="34" charset="-122"/>
                          <a:ea typeface="微软雅黑" panose="020B0503020204020204" pitchFamily="34" charset="-122"/>
                        </a:rPr>
                        <a:t>高</a:t>
                      </a:r>
                      <a:endParaRPr kumimoji="0" lang="zh-CN" altLang="en-US" sz="1800" b="1" i="0" u="none" strike="noStrike" cap="none" normalizeH="0" baseline="0" smtClean="0">
                        <a:ln>
                          <a:noFill/>
                        </a:ln>
                        <a:solidFill>
                          <a:srgbClr val="0070C0"/>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Ø"/>
                      </a:pPr>
                      <a:r>
                        <a:rPr kumimoji="0" lang="zh-CN" altLang="en-US" sz="1800" b="1" i="0" u="none" strike="noStrike" cap="none" normalizeH="0" baseline="0" smtClean="0">
                          <a:ln>
                            <a:noFill/>
                          </a:ln>
                          <a:solidFill>
                            <a:srgbClr val="0070C0"/>
                          </a:solidFill>
                          <a:effectLst/>
                          <a:latin typeface="微软雅黑" panose="020B0503020204020204" pitchFamily="34" charset="-122"/>
                          <a:ea typeface="微软雅黑" panose="020B0503020204020204" pitchFamily="34" charset="-122"/>
                        </a:rPr>
                        <a:t>一周要使用一次的物品</a:t>
                      </a:r>
                      <a:endParaRPr kumimoji="0" lang="zh-CN" altLang="en-US" sz="1800" b="1" i="0" u="none" strike="noStrike" cap="none" normalizeH="0" baseline="0" smtClean="0">
                        <a:ln>
                          <a:noFill/>
                        </a:ln>
                        <a:solidFill>
                          <a:srgbClr val="0070C0"/>
                        </a:solidFill>
                        <a:effectLst/>
                        <a:latin typeface="微软雅黑" panose="020B0503020204020204" pitchFamily="34" charset="-122"/>
                        <a:ea typeface="微软雅黑"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Ø"/>
                      </a:pPr>
                      <a:r>
                        <a:rPr kumimoji="0" lang="zh-CN" altLang="en-US" sz="1800" b="1" i="0" u="none" strike="noStrike" cap="none" normalizeH="0" baseline="0" smtClean="0">
                          <a:ln>
                            <a:noFill/>
                          </a:ln>
                          <a:solidFill>
                            <a:srgbClr val="0070C0"/>
                          </a:solidFill>
                          <a:effectLst/>
                          <a:latin typeface="微软雅黑" panose="020B0503020204020204" pitchFamily="34" charset="-122"/>
                          <a:ea typeface="微软雅黑" panose="020B0503020204020204" pitchFamily="34" charset="-122"/>
                        </a:rPr>
                        <a:t>每天都要使用的物品</a:t>
                      </a:r>
                      <a:endParaRPr kumimoji="0" lang="zh-CN" altLang="en-US" sz="1800" b="1" i="0" u="none" strike="noStrike" cap="none" normalizeH="0" baseline="0" smtClean="0">
                        <a:ln>
                          <a:noFill/>
                        </a:ln>
                        <a:solidFill>
                          <a:srgbClr val="0070C0"/>
                        </a:solidFill>
                        <a:effectLst/>
                        <a:latin typeface="微软雅黑" panose="020B0503020204020204" pitchFamily="34" charset="-122"/>
                        <a:ea typeface="微软雅黑"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Ø"/>
                      </a:pPr>
                      <a:r>
                        <a:rPr kumimoji="0" lang="zh-CN" altLang="en-US" sz="1800" b="1" i="0" u="none" strike="noStrike" cap="none" normalizeH="0" baseline="0" smtClean="0">
                          <a:ln>
                            <a:noFill/>
                          </a:ln>
                          <a:solidFill>
                            <a:srgbClr val="0070C0"/>
                          </a:solidFill>
                          <a:effectLst/>
                          <a:latin typeface="微软雅黑" panose="020B0503020204020204" pitchFamily="34" charset="-122"/>
                          <a:ea typeface="微软雅黑" panose="020B0503020204020204" pitchFamily="34" charset="-122"/>
                        </a:rPr>
                        <a:t>每小时都要使用的物品</a:t>
                      </a:r>
                      <a:endParaRPr kumimoji="0" lang="zh-CN" altLang="en-US" sz="1800" b="1" i="0" u="none" strike="noStrike" cap="none" normalizeH="0" baseline="0" smtClean="0">
                        <a:ln>
                          <a:noFill/>
                        </a:ln>
                        <a:solidFill>
                          <a:srgbClr val="0070C0"/>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7325" marR="0" lvl="0" indent="-187325"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Ø"/>
                      </a:pPr>
                      <a:r>
                        <a:rPr kumimoji="0" lang="zh-CN" altLang="en-US" sz="1800"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rPr>
                        <a:t>保存在工作现场附近或随身携带</a:t>
                      </a:r>
                      <a:endParaRPr kumimoji="0" lang="zh-CN" altLang="en-US" sz="1800"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bwMode="auto">
          <a:xfrm>
            <a:off x="1489074" y="1700808"/>
            <a:ext cx="3744417"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22" name="TextBox 28"/>
          <p:cNvSpPr txBox="1"/>
          <p:nvPr/>
        </p:nvSpPr>
        <p:spPr>
          <a:xfrm>
            <a:off x="1633090" y="1732457"/>
            <a:ext cx="3816425" cy="461665"/>
          </a:xfrm>
          <a:prstGeom prst="rect">
            <a:avLst/>
          </a:prstGeom>
          <a:noFill/>
        </p:spPr>
        <p:txBody>
          <a:bodyPr wrap="square" rtlCol="0">
            <a:spAutoFit/>
          </a:bodyPr>
          <a:lstStyle/>
          <a:p>
            <a:r>
              <a:rPr lang="zh-CN" altLang="en-US" sz="2400" b="1" dirty="0">
                <a:solidFill>
                  <a:schemeClr val="bg1">
                    <a:lumMod val="95000"/>
                  </a:schemeClr>
                </a:solidFill>
                <a:latin typeface="微软雅黑" panose="020B0503020204020204" pitchFamily="34" charset="-122"/>
                <a:ea typeface="微软雅黑" panose="020B0503020204020204" pitchFamily="34" charset="-122"/>
              </a:rPr>
              <a:t>因为不整理而发生的浪费</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1534740" y="2603823"/>
            <a:ext cx="6795095" cy="2985417"/>
            <a:chOff x="1534740" y="2603823"/>
            <a:chExt cx="6795095" cy="2985417"/>
          </a:xfrm>
        </p:grpSpPr>
        <p:sp>
          <p:nvSpPr>
            <p:cNvPr id="20" name="文本框 9"/>
            <p:cNvSpPr txBox="1"/>
            <p:nvPr/>
          </p:nvSpPr>
          <p:spPr>
            <a:xfrm>
              <a:off x="1849115" y="2603823"/>
              <a:ext cx="6480720"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空间的浪费；</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27" name="文本框 9"/>
            <p:cNvSpPr txBox="1"/>
            <p:nvPr/>
          </p:nvSpPr>
          <p:spPr>
            <a:xfrm>
              <a:off x="1849115" y="3118894"/>
              <a:ext cx="6480720"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使用棚架或壁柜的浪费；</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32" name="文本框 9"/>
            <p:cNvSpPr txBox="1"/>
            <p:nvPr/>
          </p:nvSpPr>
          <p:spPr>
            <a:xfrm>
              <a:off x="1849115" y="3646035"/>
              <a:ext cx="6480720"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零件或产品变旧、过期而不能使用的浪费；</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37" name="文本框 9"/>
            <p:cNvSpPr txBox="1"/>
            <p:nvPr/>
          </p:nvSpPr>
          <p:spPr>
            <a:xfrm>
              <a:off x="1849115" y="4132651"/>
              <a:ext cx="6480720"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放置需要处变得窄小；</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8" name="文本框 9"/>
            <p:cNvSpPr txBox="1"/>
            <p:nvPr/>
          </p:nvSpPr>
          <p:spPr>
            <a:xfrm>
              <a:off x="1849115" y="4666813"/>
              <a:ext cx="6480720"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连不要的东西也要管理的浪费；</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23" name="文本框 9"/>
            <p:cNvSpPr txBox="1"/>
            <p:nvPr/>
          </p:nvSpPr>
          <p:spPr>
            <a:xfrm>
              <a:off x="1849115" y="5153429"/>
              <a:ext cx="6480720"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库存管理或盘点花时间的浪费。</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1534740" y="2761011"/>
              <a:ext cx="170359" cy="2719965"/>
              <a:chOff x="1534740" y="2761011"/>
              <a:chExt cx="170359" cy="2719965"/>
            </a:xfrm>
          </p:grpSpPr>
          <p:sp>
            <p:nvSpPr>
              <p:cNvPr id="25" name="椭圆 24"/>
              <p:cNvSpPr/>
              <p:nvPr/>
            </p:nvSpPr>
            <p:spPr>
              <a:xfrm>
                <a:off x="1534740" y="2761011"/>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28" name="椭圆 27"/>
              <p:cNvSpPr/>
              <p:nvPr/>
            </p:nvSpPr>
            <p:spPr>
              <a:xfrm>
                <a:off x="1534740" y="327608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5" name="椭圆 34"/>
              <p:cNvSpPr/>
              <p:nvPr/>
            </p:nvSpPr>
            <p:spPr>
              <a:xfrm>
                <a:off x="1534740" y="3803223"/>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8" name="椭圆 37"/>
              <p:cNvSpPr/>
              <p:nvPr/>
            </p:nvSpPr>
            <p:spPr>
              <a:xfrm>
                <a:off x="1534740" y="4289839"/>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9" name="椭圆 18"/>
              <p:cNvSpPr/>
              <p:nvPr/>
            </p:nvSpPr>
            <p:spPr>
              <a:xfrm>
                <a:off x="1534740" y="4824001"/>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24" name="椭圆 23"/>
              <p:cNvSpPr/>
              <p:nvPr/>
            </p:nvSpPr>
            <p:spPr>
              <a:xfrm>
                <a:off x="1534740" y="5310617"/>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grpSp>
      </p:gr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329835" y="1315217"/>
            <a:ext cx="2639573" cy="474879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bwMode="auto">
          <a:xfrm>
            <a:off x="1169377" y="1052736"/>
            <a:ext cx="1687850"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22" name="TextBox 28"/>
          <p:cNvSpPr txBox="1"/>
          <p:nvPr/>
        </p:nvSpPr>
        <p:spPr>
          <a:xfrm>
            <a:off x="1313392" y="1084385"/>
            <a:ext cx="1543835" cy="461665"/>
          </a:xfrm>
          <a:prstGeom prst="rect">
            <a:avLst/>
          </a:prstGeom>
          <a:noFill/>
        </p:spPr>
        <p:txBody>
          <a:bodyPr wrap="square" rtlCol="0">
            <a:spAutoFit/>
          </a:bodyPr>
          <a:lstStyle/>
          <a:p>
            <a:r>
              <a:rPr lang="zh-CN" altLang="en-US" sz="2400" b="1" dirty="0">
                <a:solidFill>
                  <a:schemeClr val="bg1">
                    <a:lumMod val="95000"/>
                  </a:schemeClr>
                </a:solidFill>
                <a:latin typeface="微软雅黑" panose="020B0503020204020204" pitchFamily="34" charset="-122"/>
                <a:ea typeface="微软雅黑" panose="020B0503020204020204" pitchFamily="34" charset="-122"/>
              </a:rPr>
              <a:t>整理流程</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26" name="Group 1294"/>
          <p:cNvGrpSpPr/>
          <p:nvPr/>
        </p:nvGrpSpPr>
        <p:grpSpPr>
          <a:xfrm>
            <a:off x="2728084" y="2204864"/>
            <a:ext cx="679737" cy="679737"/>
            <a:chOff x="0" y="0"/>
            <a:chExt cx="1243363" cy="1243363"/>
          </a:xfrm>
        </p:grpSpPr>
        <p:sp>
          <p:nvSpPr>
            <p:cNvPr id="53" name="Shape 1290"/>
            <p:cNvSpPr/>
            <p:nvPr/>
          </p:nvSpPr>
          <p:spPr>
            <a:xfrm>
              <a:off x="0" y="0"/>
              <a:ext cx="1243364" cy="1243364"/>
            </a:xfrm>
            <a:prstGeom prst="rect">
              <a:avLst/>
            </a:prstGeom>
            <a:solidFill>
              <a:srgbClr val="0070C0"/>
            </a:solidFill>
            <a:ln w="12700" cap="flat">
              <a:noFill/>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grpSp>
          <p:nvGrpSpPr>
            <p:cNvPr id="54" name="Group 1293"/>
            <p:cNvGrpSpPr/>
            <p:nvPr/>
          </p:nvGrpSpPr>
          <p:grpSpPr>
            <a:xfrm>
              <a:off x="374055" y="351222"/>
              <a:ext cx="495253" cy="540919"/>
              <a:chOff x="0" y="0"/>
              <a:chExt cx="495252" cy="540918"/>
            </a:xfrm>
          </p:grpSpPr>
          <p:sp>
            <p:nvSpPr>
              <p:cNvPr id="55" name="Shape 1291"/>
              <p:cNvSpPr/>
              <p:nvPr/>
            </p:nvSpPr>
            <p:spPr>
              <a:xfrm>
                <a:off x="107933" y="0"/>
                <a:ext cx="270131" cy="270131"/>
              </a:xfrm>
              <a:custGeom>
                <a:avLst/>
                <a:gdLst/>
                <a:ahLst/>
                <a:cxnLst>
                  <a:cxn ang="0">
                    <a:pos x="wd2" y="hd2"/>
                  </a:cxn>
                  <a:cxn ang="5400000">
                    <a:pos x="wd2" y="hd2"/>
                  </a:cxn>
                  <a:cxn ang="10800000">
                    <a:pos x="wd2" y="hd2"/>
                  </a:cxn>
                  <a:cxn ang="16200000">
                    <a:pos x="wd2" y="hd2"/>
                  </a:cxn>
                </a:cxnLst>
                <a:rect l="0" t="0" r="r" b="b"/>
                <a:pathLst>
                  <a:path w="21600" h="21600" extrusionOk="0">
                    <a:moveTo>
                      <a:pt x="3164" y="18436"/>
                    </a:moveTo>
                    <a:cubicBezTo>
                      <a:pt x="5273" y="20546"/>
                      <a:pt x="7818" y="21600"/>
                      <a:pt x="10800" y="21600"/>
                    </a:cubicBezTo>
                    <a:cubicBezTo>
                      <a:pt x="13782" y="21600"/>
                      <a:pt x="16327" y="20546"/>
                      <a:pt x="18436" y="18436"/>
                    </a:cubicBezTo>
                    <a:cubicBezTo>
                      <a:pt x="20546" y="16327"/>
                      <a:pt x="21600" y="13782"/>
                      <a:pt x="21600" y="10800"/>
                    </a:cubicBezTo>
                    <a:cubicBezTo>
                      <a:pt x="21600" y="7818"/>
                      <a:pt x="20546" y="5273"/>
                      <a:pt x="18436" y="3164"/>
                    </a:cubicBezTo>
                    <a:cubicBezTo>
                      <a:pt x="16327" y="1054"/>
                      <a:pt x="13782" y="0"/>
                      <a:pt x="10800" y="0"/>
                    </a:cubicBezTo>
                    <a:cubicBezTo>
                      <a:pt x="7818" y="0"/>
                      <a:pt x="5273" y="1055"/>
                      <a:pt x="3164" y="3164"/>
                    </a:cubicBezTo>
                    <a:cubicBezTo>
                      <a:pt x="1055" y="5273"/>
                      <a:pt x="0" y="7818"/>
                      <a:pt x="0" y="10800"/>
                    </a:cubicBezTo>
                    <a:cubicBezTo>
                      <a:pt x="0" y="13782"/>
                      <a:pt x="1055" y="16327"/>
                      <a:pt x="3164" y="18436"/>
                    </a:cubicBezTo>
                    <a:cubicBezTo>
                      <a:pt x="3164" y="18436"/>
                      <a:pt x="3164" y="18436"/>
                      <a:pt x="3164" y="18436"/>
                    </a:cubicBezTo>
                    <a:close/>
                  </a:path>
                </a:pathLst>
              </a:custGeom>
              <a:solidFill>
                <a:srgbClr val="FFFFFF"/>
              </a:solid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56" name="Shape 1292"/>
              <p:cNvSpPr/>
              <p:nvPr/>
            </p:nvSpPr>
            <p:spPr>
              <a:xfrm>
                <a:off x="0" y="248248"/>
                <a:ext cx="495253" cy="292671"/>
              </a:xfrm>
              <a:custGeom>
                <a:avLst/>
                <a:gdLst/>
                <a:ahLst/>
                <a:cxnLst>
                  <a:cxn ang="0">
                    <a:pos x="wd2" y="hd2"/>
                  </a:cxn>
                  <a:cxn ang="5400000">
                    <a:pos x="wd2" y="hd2"/>
                  </a:cxn>
                  <a:cxn ang="10800000">
                    <a:pos x="wd2" y="hd2"/>
                  </a:cxn>
                  <a:cxn ang="16200000">
                    <a:pos x="wd2" y="hd2"/>
                  </a:cxn>
                </a:cxnLst>
                <a:rect l="0" t="0" r="r" b="b"/>
                <a:pathLst>
                  <a:path w="21600" h="21600" extrusionOk="0">
                    <a:moveTo>
                      <a:pt x="21332" y="9360"/>
                    </a:moveTo>
                    <a:cubicBezTo>
                      <a:pt x="21225" y="8347"/>
                      <a:pt x="21089" y="7408"/>
                      <a:pt x="20925" y="6543"/>
                    </a:cubicBezTo>
                    <a:cubicBezTo>
                      <a:pt x="20761" y="5678"/>
                      <a:pt x="20542" y="4834"/>
                      <a:pt x="20266" y="4011"/>
                    </a:cubicBezTo>
                    <a:cubicBezTo>
                      <a:pt x="19989" y="3190"/>
                      <a:pt x="19673" y="2489"/>
                      <a:pt x="19314" y="1909"/>
                    </a:cubicBezTo>
                    <a:cubicBezTo>
                      <a:pt x="18957" y="1329"/>
                      <a:pt x="18519" y="867"/>
                      <a:pt x="18002" y="520"/>
                    </a:cubicBezTo>
                    <a:cubicBezTo>
                      <a:pt x="17487" y="175"/>
                      <a:pt x="16916" y="0"/>
                      <a:pt x="16292" y="0"/>
                    </a:cubicBezTo>
                    <a:cubicBezTo>
                      <a:pt x="16190" y="0"/>
                      <a:pt x="15970" y="187"/>
                      <a:pt x="15632" y="559"/>
                    </a:cubicBezTo>
                    <a:cubicBezTo>
                      <a:pt x="15295" y="931"/>
                      <a:pt x="14922" y="1348"/>
                      <a:pt x="14512" y="1805"/>
                    </a:cubicBezTo>
                    <a:cubicBezTo>
                      <a:pt x="14103" y="2264"/>
                      <a:pt x="13557" y="2680"/>
                      <a:pt x="12871" y="3051"/>
                    </a:cubicBezTo>
                    <a:cubicBezTo>
                      <a:pt x="12185" y="3423"/>
                      <a:pt x="11496" y="3610"/>
                      <a:pt x="10800" y="3610"/>
                    </a:cubicBezTo>
                    <a:cubicBezTo>
                      <a:pt x="10104" y="3610"/>
                      <a:pt x="9414" y="3423"/>
                      <a:pt x="8729" y="3051"/>
                    </a:cubicBezTo>
                    <a:cubicBezTo>
                      <a:pt x="8043" y="2680"/>
                      <a:pt x="7496" y="2264"/>
                      <a:pt x="7087" y="1805"/>
                    </a:cubicBezTo>
                    <a:cubicBezTo>
                      <a:pt x="6678" y="1348"/>
                      <a:pt x="6304" y="931"/>
                      <a:pt x="5967" y="559"/>
                    </a:cubicBezTo>
                    <a:cubicBezTo>
                      <a:pt x="5630" y="187"/>
                      <a:pt x="5410" y="0"/>
                      <a:pt x="5308" y="0"/>
                    </a:cubicBezTo>
                    <a:cubicBezTo>
                      <a:pt x="4684" y="0"/>
                      <a:pt x="4113" y="175"/>
                      <a:pt x="3597" y="520"/>
                    </a:cubicBezTo>
                    <a:cubicBezTo>
                      <a:pt x="3081" y="867"/>
                      <a:pt x="2643" y="1329"/>
                      <a:pt x="2286" y="1909"/>
                    </a:cubicBezTo>
                    <a:cubicBezTo>
                      <a:pt x="1927" y="2488"/>
                      <a:pt x="1611" y="3190"/>
                      <a:pt x="1334" y="4011"/>
                    </a:cubicBezTo>
                    <a:cubicBezTo>
                      <a:pt x="1058" y="4834"/>
                      <a:pt x="839" y="5678"/>
                      <a:pt x="675" y="6543"/>
                    </a:cubicBezTo>
                    <a:cubicBezTo>
                      <a:pt x="511" y="7408"/>
                      <a:pt x="375" y="8347"/>
                      <a:pt x="268" y="9360"/>
                    </a:cubicBezTo>
                    <a:cubicBezTo>
                      <a:pt x="161" y="10371"/>
                      <a:pt x="89" y="11314"/>
                      <a:pt x="53" y="12189"/>
                    </a:cubicBezTo>
                    <a:cubicBezTo>
                      <a:pt x="17" y="13063"/>
                      <a:pt x="0" y="13959"/>
                      <a:pt x="0" y="14877"/>
                    </a:cubicBezTo>
                    <a:cubicBezTo>
                      <a:pt x="0" y="16953"/>
                      <a:pt x="372" y="18593"/>
                      <a:pt x="1119" y="19795"/>
                    </a:cubicBezTo>
                    <a:cubicBezTo>
                      <a:pt x="1866" y="20998"/>
                      <a:pt x="2858" y="21600"/>
                      <a:pt x="4096" y="21600"/>
                    </a:cubicBezTo>
                    <a:lnTo>
                      <a:pt x="17504" y="21600"/>
                    </a:lnTo>
                    <a:cubicBezTo>
                      <a:pt x="18741" y="21600"/>
                      <a:pt x="19734" y="20998"/>
                      <a:pt x="20480" y="19795"/>
                    </a:cubicBezTo>
                    <a:cubicBezTo>
                      <a:pt x="21227" y="18593"/>
                      <a:pt x="21600" y="16953"/>
                      <a:pt x="21600" y="14877"/>
                    </a:cubicBezTo>
                    <a:cubicBezTo>
                      <a:pt x="21600" y="13959"/>
                      <a:pt x="21582" y="13063"/>
                      <a:pt x="21547" y="12189"/>
                    </a:cubicBezTo>
                    <a:cubicBezTo>
                      <a:pt x="21511" y="11314"/>
                      <a:pt x="21439" y="10371"/>
                      <a:pt x="21332" y="9360"/>
                    </a:cubicBezTo>
                    <a:cubicBezTo>
                      <a:pt x="21332" y="9360"/>
                      <a:pt x="21332" y="9360"/>
                      <a:pt x="21332" y="9360"/>
                    </a:cubicBezTo>
                    <a:close/>
                  </a:path>
                </a:pathLst>
              </a:custGeom>
              <a:solidFill>
                <a:srgbClr val="FFFFFF"/>
              </a:solid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grpSp>
      </p:grpSp>
      <p:grpSp>
        <p:nvGrpSpPr>
          <p:cNvPr id="29" name="Group 1335"/>
          <p:cNvGrpSpPr/>
          <p:nvPr/>
        </p:nvGrpSpPr>
        <p:grpSpPr>
          <a:xfrm>
            <a:off x="4995601" y="2204864"/>
            <a:ext cx="679737" cy="679737"/>
            <a:chOff x="0" y="0"/>
            <a:chExt cx="1243363" cy="1243363"/>
          </a:xfrm>
        </p:grpSpPr>
        <p:sp>
          <p:nvSpPr>
            <p:cNvPr id="49" name="Shape 1331"/>
            <p:cNvSpPr/>
            <p:nvPr/>
          </p:nvSpPr>
          <p:spPr>
            <a:xfrm>
              <a:off x="0" y="0"/>
              <a:ext cx="1243364" cy="1243364"/>
            </a:xfrm>
            <a:prstGeom prst="rect">
              <a:avLst/>
            </a:prstGeom>
            <a:solidFill>
              <a:srgbClr val="0070C0"/>
            </a:solidFill>
            <a:ln w="12700" cap="flat">
              <a:noFill/>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grpSp>
          <p:nvGrpSpPr>
            <p:cNvPr id="50" name="Group 1334"/>
            <p:cNvGrpSpPr/>
            <p:nvPr/>
          </p:nvGrpSpPr>
          <p:grpSpPr>
            <a:xfrm>
              <a:off x="452618" y="384509"/>
              <a:ext cx="335923" cy="474346"/>
              <a:chOff x="0" y="0"/>
              <a:chExt cx="335921" cy="474344"/>
            </a:xfrm>
          </p:grpSpPr>
          <p:sp>
            <p:nvSpPr>
              <p:cNvPr id="51" name="Shape 1332"/>
              <p:cNvSpPr/>
              <p:nvPr/>
            </p:nvSpPr>
            <p:spPr>
              <a:xfrm>
                <a:off x="0" y="42435"/>
                <a:ext cx="335922" cy="431910"/>
              </a:xfrm>
              <a:custGeom>
                <a:avLst/>
                <a:gdLst/>
                <a:ahLst/>
                <a:cxnLst>
                  <a:cxn ang="0">
                    <a:pos x="wd2" y="hd2"/>
                  </a:cxn>
                  <a:cxn ang="5400000">
                    <a:pos x="wd2" y="hd2"/>
                  </a:cxn>
                  <a:cxn ang="10800000">
                    <a:pos x="wd2" y="hd2"/>
                  </a:cxn>
                  <a:cxn ang="16200000">
                    <a:pos x="wd2" y="hd2"/>
                  </a:cxn>
                </a:cxnLst>
                <a:rect l="0" t="0" r="r" b="b"/>
                <a:pathLst>
                  <a:path w="21600" h="21600" extrusionOk="0">
                    <a:moveTo>
                      <a:pt x="19441" y="0"/>
                    </a:moveTo>
                    <a:lnTo>
                      <a:pt x="17589" y="3600"/>
                    </a:lnTo>
                    <a:lnTo>
                      <a:pt x="4011" y="3600"/>
                    </a:lnTo>
                    <a:lnTo>
                      <a:pt x="2159" y="0"/>
                    </a:lnTo>
                    <a:cubicBezTo>
                      <a:pt x="972" y="0"/>
                      <a:pt x="0" y="756"/>
                      <a:pt x="0" y="1679"/>
                    </a:cubicBezTo>
                    <a:lnTo>
                      <a:pt x="0" y="19921"/>
                    </a:lnTo>
                    <a:cubicBezTo>
                      <a:pt x="0" y="20844"/>
                      <a:pt x="972" y="21600"/>
                      <a:pt x="2159" y="21600"/>
                    </a:cubicBezTo>
                    <a:lnTo>
                      <a:pt x="19441" y="21600"/>
                    </a:lnTo>
                    <a:cubicBezTo>
                      <a:pt x="20628" y="21600"/>
                      <a:pt x="21600" y="20844"/>
                      <a:pt x="21600" y="19921"/>
                    </a:cubicBezTo>
                    <a:lnTo>
                      <a:pt x="21600" y="1679"/>
                    </a:lnTo>
                    <a:cubicBezTo>
                      <a:pt x="21600" y="756"/>
                      <a:pt x="20628" y="0"/>
                      <a:pt x="19441" y="0"/>
                    </a:cubicBezTo>
                    <a:close/>
                  </a:path>
                </a:pathLst>
              </a:custGeom>
              <a:solidFill>
                <a:srgbClr val="FFFFFF"/>
              </a:solid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52" name="Shape 1333"/>
              <p:cNvSpPr/>
              <p:nvPr/>
            </p:nvSpPr>
            <p:spPr>
              <a:xfrm>
                <a:off x="59175" y="0"/>
                <a:ext cx="215954" cy="95985"/>
              </a:xfrm>
              <a:custGeom>
                <a:avLst/>
                <a:gdLst/>
                <a:ahLst/>
                <a:cxnLst>
                  <a:cxn ang="0">
                    <a:pos x="wd2" y="hd2"/>
                  </a:cxn>
                  <a:cxn ang="5400000">
                    <a:pos x="wd2" y="hd2"/>
                  </a:cxn>
                  <a:cxn ang="10800000">
                    <a:pos x="wd2" y="hd2"/>
                  </a:cxn>
                  <a:cxn ang="16200000">
                    <a:pos x="wd2" y="hd2"/>
                  </a:cxn>
                </a:cxnLst>
                <a:rect l="0" t="0" r="r" b="b"/>
                <a:pathLst>
                  <a:path w="21600" h="21600" extrusionOk="0">
                    <a:moveTo>
                      <a:pt x="19441" y="21600"/>
                    </a:moveTo>
                    <a:lnTo>
                      <a:pt x="21600" y="10800"/>
                    </a:lnTo>
                    <a:lnTo>
                      <a:pt x="16369" y="10800"/>
                    </a:lnTo>
                    <a:lnTo>
                      <a:pt x="14641" y="0"/>
                    </a:lnTo>
                    <a:lnTo>
                      <a:pt x="6959" y="0"/>
                    </a:lnTo>
                    <a:lnTo>
                      <a:pt x="5231" y="10800"/>
                    </a:lnTo>
                    <a:lnTo>
                      <a:pt x="0" y="10800"/>
                    </a:lnTo>
                    <a:lnTo>
                      <a:pt x="2159" y="21600"/>
                    </a:lnTo>
                    <a:cubicBezTo>
                      <a:pt x="2159" y="21600"/>
                      <a:pt x="19441" y="21600"/>
                      <a:pt x="19441" y="21600"/>
                    </a:cubicBezTo>
                    <a:close/>
                  </a:path>
                </a:pathLst>
              </a:custGeom>
              <a:solidFill>
                <a:srgbClr val="FFFFFF"/>
              </a:solid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grpSp>
      </p:grpSp>
      <p:grpSp>
        <p:nvGrpSpPr>
          <p:cNvPr id="30" name="Group 1338"/>
          <p:cNvGrpSpPr/>
          <p:nvPr/>
        </p:nvGrpSpPr>
        <p:grpSpPr>
          <a:xfrm>
            <a:off x="7284695" y="2204864"/>
            <a:ext cx="679737" cy="679737"/>
            <a:chOff x="0" y="0"/>
            <a:chExt cx="1243363" cy="1243363"/>
          </a:xfrm>
        </p:grpSpPr>
        <p:sp>
          <p:nvSpPr>
            <p:cNvPr id="47" name="Shape 1336"/>
            <p:cNvSpPr/>
            <p:nvPr/>
          </p:nvSpPr>
          <p:spPr>
            <a:xfrm>
              <a:off x="0" y="0"/>
              <a:ext cx="1243364" cy="1243364"/>
            </a:xfrm>
            <a:prstGeom prst="rect">
              <a:avLst/>
            </a:prstGeom>
            <a:solidFill>
              <a:srgbClr val="0070C0"/>
            </a:solidFill>
            <a:ln w="12700" cap="flat">
              <a:noFill/>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48" name="Shape 1337"/>
            <p:cNvSpPr/>
            <p:nvPr/>
          </p:nvSpPr>
          <p:spPr>
            <a:xfrm>
              <a:off x="384508" y="384509"/>
              <a:ext cx="474347" cy="474346"/>
            </a:xfrm>
            <a:custGeom>
              <a:avLst/>
              <a:gdLst/>
              <a:ahLst/>
              <a:cxnLst>
                <a:cxn ang="0">
                  <a:pos x="wd2" y="hd2"/>
                </a:cxn>
                <a:cxn ang="5400000">
                  <a:pos x="wd2" y="hd2"/>
                </a:cxn>
                <a:cxn ang="10800000">
                  <a:pos x="wd2" y="hd2"/>
                </a:cxn>
                <a:cxn ang="16200000">
                  <a:pos x="wd2" y="hd2"/>
                </a:cxn>
              </a:cxnLst>
              <a:rect l="0" t="0" r="r" b="b"/>
              <a:pathLst>
                <a:path w="20814" h="20814" extrusionOk="0">
                  <a:moveTo>
                    <a:pt x="16063" y="4751"/>
                  </a:moveTo>
                  <a:cubicBezTo>
                    <a:pt x="14562" y="3251"/>
                    <a:pt x="14186" y="1270"/>
                    <a:pt x="14318" y="1137"/>
                  </a:cubicBezTo>
                  <a:cubicBezTo>
                    <a:pt x="14452" y="1003"/>
                    <a:pt x="16354" y="1458"/>
                    <a:pt x="17856" y="2959"/>
                  </a:cubicBezTo>
                  <a:cubicBezTo>
                    <a:pt x="19356" y="4460"/>
                    <a:pt x="19807" y="6366"/>
                    <a:pt x="19677" y="6496"/>
                  </a:cubicBezTo>
                  <a:cubicBezTo>
                    <a:pt x="19548" y="6625"/>
                    <a:pt x="17564" y="6252"/>
                    <a:pt x="16063" y="4751"/>
                  </a:cubicBezTo>
                  <a:close/>
                  <a:moveTo>
                    <a:pt x="8257" y="11610"/>
                  </a:moveTo>
                  <a:cubicBezTo>
                    <a:pt x="7827" y="11179"/>
                    <a:pt x="7967" y="10342"/>
                    <a:pt x="8569" y="9739"/>
                  </a:cubicBezTo>
                  <a:cubicBezTo>
                    <a:pt x="9172" y="9137"/>
                    <a:pt x="10009" y="8997"/>
                    <a:pt x="10440" y="9428"/>
                  </a:cubicBezTo>
                  <a:cubicBezTo>
                    <a:pt x="10869" y="9858"/>
                    <a:pt x="10730" y="10696"/>
                    <a:pt x="10128" y="11298"/>
                  </a:cubicBezTo>
                  <a:cubicBezTo>
                    <a:pt x="9526" y="11900"/>
                    <a:pt x="8687" y="12040"/>
                    <a:pt x="8257" y="11610"/>
                  </a:cubicBezTo>
                  <a:close/>
                  <a:moveTo>
                    <a:pt x="18634" y="2180"/>
                  </a:moveTo>
                  <a:cubicBezTo>
                    <a:pt x="16698" y="243"/>
                    <a:pt x="14265" y="-466"/>
                    <a:pt x="13491" y="308"/>
                  </a:cubicBezTo>
                  <a:lnTo>
                    <a:pt x="10372" y="3426"/>
                  </a:lnTo>
                  <a:cubicBezTo>
                    <a:pt x="9900" y="3899"/>
                    <a:pt x="9488" y="5482"/>
                    <a:pt x="9676" y="7085"/>
                  </a:cubicBezTo>
                  <a:lnTo>
                    <a:pt x="240" y="16521"/>
                  </a:lnTo>
                  <a:cubicBezTo>
                    <a:pt x="-320" y="17081"/>
                    <a:pt x="134" y="18442"/>
                    <a:pt x="1253" y="19561"/>
                  </a:cubicBezTo>
                  <a:cubicBezTo>
                    <a:pt x="2373" y="20681"/>
                    <a:pt x="3733" y="21134"/>
                    <a:pt x="4293" y="20574"/>
                  </a:cubicBezTo>
                  <a:lnTo>
                    <a:pt x="13729" y="11138"/>
                  </a:lnTo>
                  <a:cubicBezTo>
                    <a:pt x="15332" y="11327"/>
                    <a:pt x="16915" y="10914"/>
                    <a:pt x="17388" y="10442"/>
                  </a:cubicBezTo>
                  <a:lnTo>
                    <a:pt x="20506" y="7324"/>
                  </a:lnTo>
                  <a:cubicBezTo>
                    <a:pt x="21280" y="6549"/>
                    <a:pt x="20573" y="4116"/>
                    <a:pt x="18634" y="2180"/>
                  </a:cubicBezTo>
                  <a:close/>
                </a:path>
              </a:pathLst>
            </a:custGeom>
            <a:solidFill>
              <a:srgbClr val="FFFFFF"/>
            </a:solid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grpSp>
      <p:grpSp>
        <p:nvGrpSpPr>
          <p:cNvPr id="31" name="Group 1347"/>
          <p:cNvGrpSpPr/>
          <p:nvPr/>
        </p:nvGrpSpPr>
        <p:grpSpPr>
          <a:xfrm>
            <a:off x="9471202" y="2204864"/>
            <a:ext cx="679737" cy="679737"/>
            <a:chOff x="0" y="0"/>
            <a:chExt cx="1243363" cy="1243363"/>
          </a:xfrm>
        </p:grpSpPr>
        <p:sp>
          <p:nvSpPr>
            <p:cNvPr id="45" name="Shape 1345"/>
            <p:cNvSpPr/>
            <p:nvPr/>
          </p:nvSpPr>
          <p:spPr>
            <a:xfrm>
              <a:off x="0" y="0"/>
              <a:ext cx="1243364" cy="1243364"/>
            </a:xfrm>
            <a:prstGeom prst="rect">
              <a:avLst/>
            </a:prstGeom>
            <a:solidFill>
              <a:srgbClr val="0070C0"/>
            </a:solidFill>
            <a:ln w="12700" cap="flat">
              <a:noFill/>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46" name="Shape 1346"/>
            <p:cNvSpPr/>
            <p:nvPr/>
          </p:nvSpPr>
          <p:spPr>
            <a:xfrm>
              <a:off x="351222" y="372464"/>
              <a:ext cx="540919" cy="540920"/>
            </a:xfrm>
            <a:custGeom>
              <a:avLst/>
              <a:gdLst/>
              <a:ahLst/>
              <a:cxnLst>
                <a:cxn ang="0">
                  <a:pos x="wd2" y="hd2"/>
                </a:cxn>
                <a:cxn ang="5400000">
                  <a:pos x="wd2" y="hd2"/>
                </a:cxn>
                <a:cxn ang="10800000">
                  <a:pos x="wd2" y="hd2"/>
                </a:cxn>
                <a:cxn ang="16200000">
                  <a:pos x="wd2" y="hd2"/>
                </a:cxn>
              </a:cxnLst>
              <a:rect l="0" t="0" r="r" b="b"/>
              <a:pathLst>
                <a:path w="21395" h="21474" extrusionOk="0">
                  <a:moveTo>
                    <a:pt x="2578" y="8409"/>
                  </a:moveTo>
                  <a:cubicBezTo>
                    <a:pt x="2578" y="5193"/>
                    <a:pt x="5174" y="2587"/>
                    <a:pt x="8376" y="2587"/>
                  </a:cubicBezTo>
                  <a:cubicBezTo>
                    <a:pt x="11580" y="2587"/>
                    <a:pt x="14435" y="5451"/>
                    <a:pt x="14435" y="8666"/>
                  </a:cubicBezTo>
                  <a:cubicBezTo>
                    <a:pt x="14435" y="11882"/>
                    <a:pt x="11838" y="14488"/>
                    <a:pt x="8635" y="14488"/>
                  </a:cubicBezTo>
                  <a:cubicBezTo>
                    <a:pt x="5431" y="14488"/>
                    <a:pt x="2578" y="11624"/>
                    <a:pt x="2578" y="8409"/>
                  </a:cubicBezTo>
                  <a:close/>
                  <a:moveTo>
                    <a:pt x="20914" y="18167"/>
                  </a:moveTo>
                  <a:lnTo>
                    <a:pt x="15797" y="13032"/>
                  </a:lnTo>
                  <a:cubicBezTo>
                    <a:pt x="16568" y="11759"/>
                    <a:pt x="17013" y="10265"/>
                    <a:pt x="17013" y="8666"/>
                  </a:cubicBezTo>
                  <a:cubicBezTo>
                    <a:pt x="17013" y="4023"/>
                    <a:pt x="13004" y="0"/>
                    <a:pt x="8376" y="0"/>
                  </a:cubicBezTo>
                  <a:cubicBezTo>
                    <a:pt x="3750" y="0"/>
                    <a:pt x="0" y="3765"/>
                    <a:pt x="0" y="8409"/>
                  </a:cubicBezTo>
                  <a:cubicBezTo>
                    <a:pt x="0" y="13052"/>
                    <a:pt x="4008" y="17075"/>
                    <a:pt x="8635" y="17075"/>
                  </a:cubicBezTo>
                  <a:cubicBezTo>
                    <a:pt x="10173" y="17075"/>
                    <a:pt x="11614" y="16657"/>
                    <a:pt x="12852" y="15931"/>
                  </a:cubicBezTo>
                  <a:lnTo>
                    <a:pt x="17996" y="21094"/>
                  </a:lnTo>
                  <a:cubicBezTo>
                    <a:pt x="18500" y="21600"/>
                    <a:pt x="19317" y="21600"/>
                    <a:pt x="19819" y="21094"/>
                  </a:cubicBezTo>
                  <a:lnTo>
                    <a:pt x="21096" y="19815"/>
                  </a:lnTo>
                  <a:cubicBezTo>
                    <a:pt x="21600" y="19309"/>
                    <a:pt x="21417" y="18672"/>
                    <a:pt x="20914" y="18167"/>
                  </a:cubicBezTo>
                  <a:close/>
                </a:path>
              </a:pathLst>
            </a:custGeom>
            <a:solidFill>
              <a:srgbClr val="FFFFFF"/>
            </a:solid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grpSp>
      <p:grpSp>
        <p:nvGrpSpPr>
          <p:cNvPr id="33" name="Group 1350"/>
          <p:cNvGrpSpPr/>
          <p:nvPr/>
        </p:nvGrpSpPr>
        <p:grpSpPr>
          <a:xfrm>
            <a:off x="9471202" y="4399732"/>
            <a:ext cx="679737" cy="679737"/>
            <a:chOff x="0" y="0"/>
            <a:chExt cx="1243363" cy="1243363"/>
          </a:xfrm>
        </p:grpSpPr>
        <p:sp>
          <p:nvSpPr>
            <p:cNvPr id="43" name="Shape 1348"/>
            <p:cNvSpPr/>
            <p:nvPr/>
          </p:nvSpPr>
          <p:spPr>
            <a:xfrm>
              <a:off x="0" y="0"/>
              <a:ext cx="1243364" cy="1243364"/>
            </a:xfrm>
            <a:prstGeom prst="rect">
              <a:avLst/>
            </a:prstGeom>
            <a:solidFill>
              <a:srgbClr val="0070C0"/>
            </a:solidFill>
            <a:ln w="12700" cap="flat">
              <a:noFill/>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44" name="Shape 1349"/>
            <p:cNvSpPr/>
            <p:nvPr/>
          </p:nvSpPr>
          <p:spPr>
            <a:xfrm>
              <a:off x="351222" y="393269"/>
              <a:ext cx="540919" cy="499310"/>
            </a:xfrm>
            <a:custGeom>
              <a:avLst/>
              <a:gdLst/>
              <a:ahLst/>
              <a:cxnLst>
                <a:cxn ang="0">
                  <a:pos x="wd2" y="hd2"/>
                </a:cxn>
                <a:cxn ang="5400000">
                  <a:pos x="wd2" y="hd2"/>
                </a:cxn>
                <a:cxn ang="10800000">
                  <a:pos x="wd2" y="hd2"/>
                </a:cxn>
                <a:cxn ang="16200000">
                  <a:pos x="wd2" y="hd2"/>
                </a:cxn>
              </a:cxnLst>
              <a:rect l="0" t="0" r="r" b="b"/>
              <a:pathLst>
                <a:path w="21600" h="21600" extrusionOk="0">
                  <a:moveTo>
                    <a:pt x="19692" y="12333"/>
                  </a:moveTo>
                  <a:cubicBezTo>
                    <a:pt x="19528" y="12511"/>
                    <a:pt x="19333" y="12600"/>
                    <a:pt x="19107" y="12600"/>
                  </a:cubicBezTo>
                  <a:cubicBezTo>
                    <a:pt x="18882" y="12600"/>
                    <a:pt x="18688" y="12511"/>
                    <a:pt x="18524" y="12333"/>
                  </a:cubicBezTo>
                  <a:cubicBezTo>
                    <a:pt x="18360" y="12155"/>
                    <a:pt x="18277" y="11944"/>
                    <a:pt x="18277" y="11700"/>
                  </a:cubicBezTo>
                  <a:cubicBezTo>
                    <a:pt x="18277" y="11456"/>
                    <a:pt x="18360" y="11245"/>
                    <a:pt x="18524" y="11067"/>
                  </a:cubicBezTo>
                  <a:cubicBezTo>
                    <a:pt x="18688" y="10889"/>
                    <a:pt x="18882" y="10800"/>
                    <a:pt x="19107" y="10800"/>
                  </a:cubicBezTo>
                  <a:cubicBezTo>
                    <a:pt x="19333" y="10800"/>
                    <a:pt x="19528" y="10889"/>
                    <a:pt x="19692" y="11067"/>
                  </a:cubicBezTo>
                  <a:cubicBezTo>
                    <a:pt x="19857" y="11245"/>
                    <a:pt x="19938" y="11456"/>
                    <a:pt x="19938" y="11700"/>
                  </a:cubicBezTo>
                  <a:cubicBezTo>
                    <a:pt x="19938" y="11944"/>
                    <a:pt x="19857" y="12155"/>
                    <a:pt x="19692" y="12333"/>
                  </a:cubicBezTo>
                  <a:cubicBezTo>
                    <a:pt x="19692" y="12333"/>
                    <a:pt x="19692" y="12333"/>
                    <a:pt x="19692" y="12333"/>
                  </a:cubicBezTo>
                  <a:close/>
                  <a:moveTo>
                    <a:pt x="16616" y="10800"/>
                  </a:moveTo>
                  <a:lnTo>
                    <a:pt x="4984" y="10800"/>
                  </a:lnTo>
                  <a:lnTo>
                    <a:pt x="4984" y="1800"/>
                  </a:lnTo>
                  <a:lnTo>
                    <a:pt x="13292" y="1800"/>
                  </a:lnTo>
                  <a:lnTo>
                    <a:pt x="13292" y="4050"/>
                  </a:lnTo>
                  <a:cubicBezTo>
                    <a:pt x="13292" y="4425"/>
                    <a:pt x="13414" y="4744"/>
                    <a:pt x="13655" y="5006"/>
                  </a:cubicBezTo>
                  <a:cubicBezTo>
                    <a:pt x="13898" y="5269"/>
                    <a:pt x="14192" y="5400"/>
                    <a:pt x="14538" y="5400"/>
                  </a:cubicBezTo>
                  <a:lnTo>
                    <a:pt x="16616" y="5400"/>
                  </a:lnTo>
                  <a:cubicBezTo>
                    <a:pt x="16616" y="5400"/>
                    <a:pt x="16616" y="10800"/>
                    <a:pt x="16616" y="10800"/>
                  </a:cubicBezTo>
                  <a:close/>
                  <a:moveTo>
                    <a:pt x="16616" y="19800"/>
                  </a:moveTo>
                  <a:lnTo>
                    <a:pt x="4984" y="19800"/>
                  </a:lnTo>
                  <a:lnTo>
                    <a:pt x="4984" y="16200"/>
                  </a:lnTo>
                  <a:lnTo>
                    <a:pt x="16616" y="16200"/>
                  </a:lnTo>
                  <a:cubicBezTo>
                    <a:pt x="16616" y="16200"/>
                    <a:pt x="16616" y="19800"/>
                    <a:pt x="16616" y="19800"/>
                  </a:cubicBezTo>
                  <a:close/>
                  <a:moveTo>
                    <a:pt x="20867" y="9795"/>
                  </a:moveTo>
                  <a:cubicBezTo>
                    <a:pt x="20378" y="9265"/>
                    <a:pt x="19791" y="9000"/>
                    <a:pt x="19107" y="9000"/>
                  </a:cubicBezTo>
                  <a:lnTo>
                    <a:pt x="18277" y="9000"/>
                  </a:lnTo>
                  <a:lnTo>
                    <a:pt x="18277" y="5400"/>
                  </a:lnTo>
                  <a:cubicBezTo>
                    <a:pt x="18277" y="5025"/>
                    <a:pt x="18190" y="4613"/>
                    <a:pt x="18018" y="4163"/>
                  </a:cubicBezTo>
                  <a:cubicBezTo>
                    <a:pt x="17844" y="3712"/>
                    <a:pt x="17637" y="3356"/>
                    <a:pt x="17394" y="3094"/>
                  </a:cubicBezTo>
                  <a:lnTo>
                    <a:pt x="15421" y="957"/>
                  </a:lnTo>
                  <a:cubicBezTo>
                    <a:pt x="15179" y="694"/>
                    <a:pt x="14850" y="469"/>
                    <a:pt x="14435" y="281"/>
                  </a:cubicBezTo>
                  <a:cubicBezTo>
                    <a:pt x="14020" y="94"/>
                    <a:pt x="13638" y="0"/>
                    <a:pt x="13292" y="0"/>
                  </a:cubicBezTo>
                  <a:lnTo>
                    <a:pt x="4569" y="0"/>
                  </a:lnTo>
                  <a:cubicBezTo>
                    <a:pt x="4223" y="0"/>
                    <a:pt x="3929" y="132"/>
                    <a:pt x="3687" y="394"/>
                  </a:cubicBezTo>
                  <a:cubicBezTo>
                    <a:pt x="3444" y="656"/>
                    <a:pt x="3323" y="975"/>
                    <a:pt x="3323" y="1350"/>
                  </a:cubicBezTo>
                  <a:lnTo>
                    <a:pt x="3323" y="9000"/>
                  </a:lnTo>
                  <a:lnTo>
                    <a:pt x="2493" y="9000"/>
                  </a:lnTo>
                  <a:cubicBezTo>
                    <a:pt x="1809" y="9000"/>
                    <a:pt x="1222" y="9265"/>
                    <a:pt x="734" y="9795"/>
                  </a:cubicBezTo>
                  <a:cubicBezTo>
                    <a:pt x="244" y="10324"/>
                    <a:pt x="0" y="10960"/>
                    <a:pt x="0" y="11700"/>
                  </a:cubicBezTo>
                  <a:lnTo>
                    <a:pt x="0" y="17550"/>
                  </a:lnTo>
                  <a:cubicBezTo>
                    <a:pt x="0" y="17673"/>
                    <a:pt x="41" y="17777"/>
                    <a:pt x="124" y="17866"/>
                  </a:cubicBezTo>
                  <a:cubicBezTo>
                    <a:pt x="205" y="17956"/>
                    <a:pt x="303" y="18000"/>
                    <a:pt x="415" y="18000"/>
                  </a:cubicBezTo>
                  <a:lnTo>
                    <a:pt x="3323" y="18000"/>
                  </a:lnTo>
                  <a:lnTo>
                    <a:pt x="3323" y="20250"/>
                  </a:lnTo>
                  <a:cubicBezTo>
                    <a:pt x="3323" y="20625"/>
                    <a:pt x="3444" y="20944"/>
                    <a:pt x="3687" y="21206"/>
                  </a:cubicBezTo>
                  <a:cubicBezTo>
                    <a:pt x="3929" y="21468"/>
                    <a:pt x="4223" y="21600"/>
                    <a:pt x="4569" y="21600"/>
                  </a:cubicBezTo>
                  <a:lnTo>
                    <a:pt x="17031" y="21600"/>
                  </a:lnTo>
                  <a:cubicBezTo>
                    <a:pt x="17377" y="21600"/>
                    <a:pt x="17671" y="21468"/>
                    <a:pt x="17913" y="21206"/>
                  </a:cubicBezTo>
                  <a:cubicBezTo>
                    <a:pt x="18156" y="20943"/>
                    <a:pt x="18277" y="20625"/>
                    <a:pt x="18277" y="20250"/>
                  </a:cubicBezTo>
                  <a:lnTo>
                    <a:pt x="18277" y="18000"/>
                  </a:lnTo>
                  <a:lnTo>
                    <a:pt x="21185" y="18000"/>
                  </a:lnTo>
                  <a:cubicBezTo>
                    <a:pt x="21297" y="18000"/>
                    <a:pt x="21395" y="17956"/>
                    <a:pt x="21476" y="17866"/>
                  </a:cubicBezTo>
                  <a:cubicBezTo>
                    <a:pt x="21559" y="17777"/>
                    <a:pt x="21600" y="17673"/>
                    <a:pt x="21600" y="17550"/>
                  </a:cubicBezTo>
                  <a:lnTo>
                    <a:pt x="21600" y="11700"/>
                  </a:lnTo>
                  <a:cubicBezTo>
                    <a:pt x="21600" y="10960"/>
                    <a:pt x="21356" y="10324"/>
                    <a:pt x="20867" y="9795"/>
                  </a:cubicBezTo>
                  <a:cubicBezTo>
                    <a:pt x="20867" y="9795"/>
                    <a:pt x="20867" y="9795"/>
                    <a:pt x="20867" y="9795"/>
                  </a:cubicBezTo>
                  <a:close/>
                </a:path>
              </a:pathLst>
            </a:custGeom>
            <a:solidFill>
              <a:srgbClr val="FFFFFF"/>
            </a:solid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grpSp>
      <p:grpSp>
        <p:nvGrpSpPr>
          <p:cNvPr id="34" name="Group 1356"/>
          <p:cNvGrpSpPr/>
          <p:nvPr/>
        </p:nvGrpSpPr>
        <p:grpSpPr>
          <a:xfrm>
            <a:off x="7284695" y="4399732"/>
            <a:ext cx="679737" cy="679737"/>
            <a:chOff x="0" y="0"/>
            <a:chExt cx="1243363" cy="1243363"/>
          </a:xfrm>
        </p:grpSpPr>
        <p:sp>
          <p:nvSpPr>
            <p:cNvPr id="36" name="Shape 1351"/>
            <p:cNvSpPr/>
            <p:nvPr/>
          </p:nvSpPr>
          <p:spPr>
            <a:xfrm>
              <a:off x="0" y="0"/>
              <a:ext cx="1243364" cy="1243364"/>
            </a:xfrm>
            <a:prstGeom prst="rect">
              <a:avLst/>
            </a:prstGeom>
            <a:solidFill>
              <a:srgbClr val="0070C0"/>
            </a:solidFill>
            <a:ln w="12700" cap="flat">
              <a:noFill/>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grpSp>
          <p:nvGrpSpPr>
            <p:cNvPr id="39" name="Group 1355"/>
            <p:cNvGrpSpPr/>
            <p:nvPr/>
          </p:nvGrpSpPr>
          <p:grpSpPr>
            <a:xfrm>
              <a:off x="356142" y="391541"/>
              <a:ext cx="533285" cy="457201"/>
              <a:chOff x="0" y="0"/>
              <a:chExt cx="533283" cy="457200"/>
            </a:xfrm>
          </p:grpSpPr>
          <p:sp>
            <p:nvSpPr>
              <p:cNvPr id="40" name="Shape 1352"/>
              <p:cNvSpPr/>
              <p:nvPr/>
            </p:nvSpPr>
            <p:spPr>
              <a:xfrm>
                <a:off x="0" y="76178"/>
                <a:ext cx="85718" cy="381010"/>
              </a:xfrm>
              <a:custGeom>
                <a:avLst/>
                <a:gdLst/>
                <a:ahLst/>
                <a:cxnLst>
                  <a:cxn ang="0">
                    <a:pos x="wd2" y="hd2"/>
                  </a:cxn>
                  <a:cxn ang="5400000">
                    <a:pos x="wd2" y="hd2"/>
                  </a:cxn>
                  <a:cxn ang="10800000">
                    <a:pos x="wd2" y="hd2"/>
                  </a:cxn>
                  <a:cxn ang="16200000">
                    <a:pos x="wd2" y="hd2"/>
                  </a:cxn>
                </a:cxnLst>
                <a:rect l="0" t="0" r="r" b="b"/>
                <a:pathLst>
                  <a:path w="21600" h="21600" extrusionOk="0">
                    <a:moveTo>
                      <a:pt x="4949" y="1114"/>
                    </a:moveTo>
                    <a:cubicBezTo>
                      <a:pt x="1650" y="1857"/>
                      <a:pt x="0" y="2746"/>
                      <a:pt x="0" y="3780"/>
                    </a:cubicBezTo>
                    <a:lnTo>
                      <a:pt x="0" y="17820"/>
                    </a:lnTo>
                    <a:cubicBezTo>
                      <a:pt x="0" y="18855"/>
                      <a:pt x="1650" y="19744"/>
                      <a:pt x="4949" y="20487"/>
                    </a:cubicBezTo>
                    <a:cubicBezTo>
                      <a:pt x="8249" y="21229"/>
                      <a:pt x="12200" y="21600"/>
                      <a:pt x="16803" y="21600"/>
                    </a:cubicBezTo>
                    <a:lnTo>
                      <a:pt x="21600" y="21600"/>
                    </a:lnTo>
                    <a:lnTo>
                      <a:pt x="21600" y="0"/>
                    </a:lnTo>
                    <a:lnTo>
                      <a:pt x="16803" y="0"/>
                    </a:lnTo>
                    <a:cubicBezTo>
                      <a:pt x="12200" y="0"/>
                      <a:pt x="8249" y="372"/>
                      <a:pt x="4949" y="1114"/>
                    </a:cubicBezTo>
                    <a:cubicBezTo>
                      <a:pt x="4949" y="1114"/>
                      <a:pt x="4949" y="1114"/>
                      <a:pt x="4949" y="1114"/>
                    </a:cubicBezTo>
                    <a:close/>
                  </a:path>
                </a:pathLst>
              </a:custGeom>
              <a:solidFill>
                <a:srgbClr val="FFFFFF"/>
              </a:solid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41" name="Shape 1353"/>
              <p:cNvSpPr/>
              <p:nvPr/>
            </p:nvSpPr>
            <p:spPr>
              <a:xfrm>
                <a:off x="113393" y="0"/>
                <a:ext cx="304819" cy="457200"/>
              </a:xfrm>
              <a:custGeom>
                <a:avLst/>
                <a:gdLst/>
                <a:ahLst/>
                <a:cxnLst>
                  <a:cxn ang="0">
                    <a:pos x="wd2" y="hd2"/>
                  </a:cxn>
                  <a:cxn ang="5400000">
                    <a:pos x="wd2" y="hd2"/>
                  </a:cxn>
                  <a:cxn ang="10800000">
                    <a:pos x="wd2" y="hd2"/>
                  </a:cxn>
                  <a:cxn ang="16200000">
                    <a:pos x="wd2" y="hd2"/>
                  </a:cxn>
                </a:cxnLst>
                <a:rect l="0" t="0" r="r" b="b"/>
                <a:pathLst>
                  <a:path w="21600" h="21600" extrusionOk="0">
                    <a:moveTo>
                      <a:pt x="16200" y="3600"/>
                    </a:moveTo>
                    <a:lnTo>
                      <a:pt x="5400" y="3600"/>
                    </a:lnTo>
                    <a:lnTo>
                      <a:pt x="5400" y="1800"/>
                    </a:lnTo>
                    <a:lnTo>
                      <a:pt x="16200" y="1800"/>
                    </a:lnTo>
                    <a:cubicBezTo>
                      <a:pt x="16200" y="1800"/>
                      <a:pt x="16200" y="3600"/>
                      <a:pt x="16200" y="3600"/>
                    </a:cubicBezTo>
                    <a:close/>
                    <a:moveTo>
                      <a:pt x="18900" y="1350"/>
                    </a:moveTo>
                    <a:cubicBezTo>
                      <a:pt x="18900" y="975"/>
                      <a:pt x="18703" y="657"/>
                      <a:pt x="18308" y="394"/>
                    </a:cubicBezTo>
                    <a:cubicBezTo>
                      <a:pt x="17915" y="131"/>
                      <a:pt x="17437" y="0"/>
                      <a:pt x="16875" y="0"/>
                    </a:cubicBezTo>
                    <a:lnTo>
                      <a:pt x="4725" y="0"/>
                    </a:lnTo>
                    <a:cubicBezTo>
                      <a:pt x="4163" y="0"/>
                      <a:pt x="3685" y="131"/>
                      <a:pt x="3291" y="394"/>
                    </a:cubicBezTo>
                    <a:cubicBezTo>
                      <a:pt x="2897" y="656"/>
                      <a:pt x="2700" y="975"/>
                      <a:pt x="2700" y="1350"/>
                    </a:cubicBezTo>
                    <a:lnTo>
                      <a:pt x="2700" y="3600"/>
                    </a:lnTo>
                    <a:lnTo>
                      <a:pt x="0" y="3600"/>
                    </a:lnTo>
                    <a:lnTo>
                      <a:pt x="0" y="21600"/>
                    </a:lnTo>
                    <a:lnTo>
                      <a:pt x="21600" y="21600"/>
                    </a:lnTo>
                    <a:lnTo>
                      <a:pt x="21600" y="3600"/>
                    </a:lnTo>
                    <a:lnTo>
                      <a:pt x="18900" y="3600"/>
                    </a:lnTo>
                    <a:cubicBezTo>
                      <a:pt x="18900" y="3600"/>
                      <a:pt x="18900" y="1350"/>
                      <a:pt x="18900" y="1350"/>
                    </a:cubicBezTo>
                    <a:close/>
                  </a:path>
                </a:pathLst>
              </a:custGeom>
              <a:solidFill>
                <a:srgbClr val="FFFFFF"/>
              </a:solid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42" name="Shape 1354"/>
              <p:cNvSpPr/>
              <p:nvPr/>
            </p:nvSpPr>
            <p:spPr>
              <a:xfrm>
                <a:off x="447548" y="76178"/>
                <a:ext cx="85736" cy="381010"/>
              </a:xfrm>
              <a:custGeom>
                <a:avLst/>
                <a:gdLst/>
                <a:ahLst/>
                <a:cxnLst>
                  <a:cxn ang="0">
                    <a:pos x="wd2" y="hd2"/>
                  </a:cxn>
                  <a:cxn ang="5400000">
                    <a:pos x="wd2" y="hd2"/>
                  </a:cxn>
                  <a:cxn ang="10800000">
                    <a:pos x="wd2" y="hd2"/>
                  </a:cxn>
                  <a:cxn ang="16200000">
                    <a:pos x="wd2" y="hd2"/>
                  </a:cxn>
                </a:cxnLst>
                <a:rect l="0" t="0" r="r" b="b"/>
                <a:pathLst>
                  <a:path w="21600" h="21600" extrusionOk="0">
                    <a:moveTo>
                      <a:pt x="16652" y="1114"/>
                    </a:moveTo>
                    <a:cubicBezTo>
                      <a:pt x="13348" y="372"/>
                      <a:pt x="9402" y="0"/>
                      <a:pt x="4800" y="0"/>
                    </a:cubicBezTo>
                    <a:lnTo>
                      <a:pt x="0" y="0"/>
                    </a:lnTo>
                    <a:lnTo>
                      <a:pt x="0" y="21600"/>
                    </a:lnTo>
                    <a:lnTo>
                      <a:pt x="4800" y="21600"/>
                    </a:lnTo>
                    <a:cubicBezTo>
                      <a:pt x="9402" y="21600"/>
                      <a:pt x="13348" y="21229"/>
                      <a:pt x="16652" y="20487"/>
                    </a:cubicBezTo>
                    <a:cubicBezTo>
                      <a:pt x="19951" y="19744"/>
                      <a:pt x="21600" y="18855"/>
                      <a:pt x="21600" y="17820"/>
                    </a:cubicBezTo>
                    <a:lnTo>
                      <a:pt x="21600" y="3780"/>
                    </a:lnTo>
                    <a:cubicBezTo>
                      <a:pt x="21600" y="2746"/>
                      <a:pt x="19951" y="1857"/>
                      <a:pt x="16652" y="1114"/>
                    </a:cubicBezTo>
                    <a:cubicBezTo>
                      <a:pt x="16652" y="1114"/>
                      <a:pt x="16652" y="1114"/>
                      <a:pt x="16652" y="1114"/>
                    </a:cubicBezTo>
                    <a:close/>
                  </a:path>
                </a:pathLst>
              </a:custGeom>
              <a:solidFill>
                <a:srgbClr val="FFFFFF"/>
              </a:solid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grpSp>
      </p:grpSp>
      <p:sp>
        <p:nvSpPr>
          <p:cNvPr id="57" name="文本框 9"/>
          <p:cNvSpPr txBox="1"/>
          <p:nvPr/>
        </p:nvSpPr>
        <p:spPr>
          <a:xfrm>
            <a:off x="2425179" y="2879856"/>
            <a:ext cx="1285546" cy="530900"/>
          </a:xfrm>
          <a:prstGeom prst="rect">
            <a:avLst/>
          </a:prstGeom>
          <a:noFill/>
        </p:spPr>
        <p:txBody>
          <a:bodyPr wrap="square" lIns="68566" tIns="34283" rIns="68566" bIns="34283" rtlCol="0">
            <a:spAutoFit/>
          </a:bodyPr>
          <a:lstStyle/>
          <a:p>
            <a:pPr marL="0" lvl="1" algn="ctr">
              <a:lnSpc>
                <a:spcPct val="150000"/>
              </a:lnSpc>
            </a:pPr>
            <a:r>
              <a:rPr lang="zh-CN" altLang="en-US" sz="2000" b="1" dirty="0">
                <a:ln w="0"/>
                <a:solidFill>
                  <a:srgbClr val="0070C0"/>
                </a:solidFill>
                <a:latin typeface="微软雅黑" panose="020B0503020204020204" pitchFamily="34" charset="-122"/>
                <a:ea typeface="微软雅黑" panose="020B0503020204020204" pitchFamily="34" charset="-122"/>
              </a:rPr>
              <a:t>意识培训</a:t>
            </a:r>
            <a:endParaRPr lang="zh-CN" altLang="en-US" sz="2000" b="1" dirty="0">
              <a:ln w="0"/>
              <a:solidFill>
                <a:srgbClr val="0070C0"/>
              </a:solidFill>
              <a:latin typeface="微软雅黑" panose="020B0503020204020204" pitchFamily="34" charset="-122"/>
              <a:ea typeface="微软雅黑" panose="020B0503020204020204" pitchFamily="34" charset="-122"/>
            </a:endParaRPr>
          </a:p>
        </p:txBody>
      </p:sp>
      <p:sp>
        <p:nvSpPr>
          <p:cNvPr id="58" name="文本框 9"/>
          <p:cNvSpPr txBox="1"/>
          <p:nvPr/>
        </p:nvSpPr>
        <p:spPr>
          <a:xfrm>
            <a:off x="4692696" y="2907043"/>
            <a:ext cx="1285546" cy="476527"/>
          </a:xfrm>
          <a:prstGeom prst="rect">
            <a:avLst/>
          </a:prstGeom>
          <a:noFill/>
        </p:spPr>
        <p:txBody>
          <a:bodyPr wrap="square" lIns="68566" tIns="34283" rIns="68566" bIns="34283" rtlCol="0">
            <a:spAutoFit/>
          </a:bodyPr>
          <a:lstStyle/>
          <a:p>
            <a:pPr marL="0" lvl="1" algn="ctr">
              <a:lnSpc>
                <a:spcPct val="150000"/>
              </a:lnSpc>
            </a:pPr>
            <a:r>
              <a:rPr lang="zh-CN" altLang="en-US" sz="2000" b="1" dirty="0">
                <a:ln w="0"/>
                <a:solidFill>
                  <a:srgbClr val="0070C0"/>
                </a:solidFill>
                <a:latin typeface="微软雅黑" panose="020B0503020204020204" pitchFamily="34" charset="-122"/>
                <a:ea typeface="微软雅黑" panose="020B0503020204020204" pitchFamily="34" charset="-122"/>
              </a:rPr>
              <a:t>调查家底</a:t>
            </a:r>
            <a:endParaRPr lang="zh-CN" altLang="en-US" sz="2000" b="1" dirty="0">
              <a:ln w="0"/>
              <a:solidFill>
                <a:srgbClr val="0070C0"/>
              </a:solidFill>
              <a:latin typeface="微软雅黑" panose="020B0503020204020204" pitchFamily="34" charset="-122"/>
              <a:ea typeface="微软雅黑" panose="020B0503020204020204" pitchFamily="34" charset="-122"/>
            </a:endParaRPr>
          </a:p>
        </p:txBody>
      </p:sp>
      <p:sp>
        <p:nvSpPr>
          <p:cNvPr id="59" name="文本框 9"/>
          <p:cNvSpPr txBox="1"/>
          <p:nvPr/>
        </p:nvSpPr>
        <p:spPr>
          <a:xfrm>
            <a:off x="6981790" y="2907043"/>
            <a:ext cx="1285546" cy="476527"/>
          </a:xfrm>
          <a:prstGeom prst="rect">
            <a:avLst/>
          </a:prstGeom>
          <a:noFill/>
        </p:spPr>
        <p:txBody>
          <a:bodyPr wrap="square" lIns="68566" tIns="34283" rIns="68566" bIns="34283" rtlCol="0">
            <a:spAutoFit/>
          </a:bodyPr>
          <a:lstStyle/>
          <a:p>
            <a:pPr marL="0" lvl="1" algn="ctr">
              <a:lnSpc>
                <a:spcPct val="150000"/>
              </a:lnSpc>
            </a:pPr>
            <a:r>
              <a:rPr lang="zh-CN" altLang="en-US" sz="2000" b="1" dirty="0">
                <a:ln w="0"/>
                <a:solidFill>
                  <a:srgbClr val="0070C0"/>
                </a:solidFill>
                <a:latin typeface="微软雅黑" panose="020B0503020204020204" pitchFamily="34" charset="-122"/>
                <a:ea typeface="微软雅黑" panose="020B0503020204020204" pitchFamily="34" charset="-122"/>
              </a:rPr>
              <a:t>制定标准</a:t>
            </a:r>
            <a:endParaRPr lang="zh-CN" altLang="en-US" sz="2000" b="1" dirty="0">
              <a:ln w="0"/>
              <a:solidFill>
                <a:srgbClr val="0070C0"/>
              </a:solidFill>
              <a:latin typeface="微软雅黑" panose="020B0503020204020204" pitchFamily="34" charset="-122"/>
              <a:ea typeface="微软雅黑" panose="020B0503020204020204" pitchFamily="34" charset="-122"/>
            </a:endParaRPr>
          </a:p>
        </p:txBody>
      </p:sp>
      <p:sp>
        <p:nvSpPr>
          <p:cNvPr id="60" name="文本框 9"/>
          <p:cNvSpPr txBox="1"/>
          <p:nvPr/>
        </p:nvSpPr>
        <p:spPr>
          <a:xfrm>
            <a:off x="6981790" y="5103072"/>
            <a:ext cx="1285546" cy="476527"/>
          </a:xfrm>
          <a:prstGeom prst="rect">
            <a:avLst/>
          </a:prstGeom>
          <a:noFill/>
        </p:spPr>
        <p:txBody>
          <a:bodyPr wrap="square" lIns="68566" tIns="34283" rIns="68566" bIns="34283" rtlCol="0">
            <a:spAutoFit/>
          </a:bodyPr>
          <a:lstStyle/>
          <a:p>
            <a:pPr marL="0" lvl="1" algn="ctr">
              <a:lnSpc>
                <a:spcPct val="150000"/>
              </a:lnSpc>
            </a:pPr>
            <a:r>
              <a:rPr lang="zh-CN" altLang="en-US" sz="2000" b="1" dirty="0">
                <a:ln w="0"/>
                <a:solidFill>
                  <a:srgbClr val="0070C0"/>
                </a:solidFill>
                <a:latin typeface="微软雅黑" panose="020B0503020204020204" pitchFamily="34" charset="-122"/>
                <a:ea typeface="微软雅黑" panose="020B0503020204020204" pitchFamily="34" charset="-122"/>
              </a:rPr>
              <a:t>相互检查</a:t>
            </a:r>
            <a:endParaRPr lang="zh-CN" altLang="en-US" sz="2000" b="1" dirty="0">
              <a:ln w="0"/>
              <a:solidFill>
                <a:srgbClr val="0070C0"/>
              </a:solidFill>
              <a:latin typeface="微软雅黑" panose="020B0503020204020204" pitchFamily="34" charset="-122"/>
              <a:ea typeface="微软雅黑" panose="020B0503020204020204" pitchFamily="34" charset="-122"/>
            </a:endParaRPr>
          </a:p>
        </p:txBody>
      </p:sp>
      <p:sp>
        <p:nvSpPr>
          <p:cNvPr id="61" name="文本框 9"/>
          <p:cNvSpPr txBox="1"/>
          <p:nvPr/>
        </p:nvSpPr>
        <p:spPr>
          <a:xfrm>
            <a:off x="9168297" y="5103072"/>
            <a:ext cx="1285546" cy="476527"/>
          </a:xfrm>
          <a:prstGeom prst="rect">
            <a:avLst/>
          </a:prstGeom>
          <a:noFill/>
        </p:spPr>
        <p:txBody>
          <a:bodyPr wrap="square" lIns="68566" tIns="34283" rIns="68566" bIns="34283" rtlCol="0">
            <a:spAutoFit/>
          </a:bodyPr>
          <a:lstStyle/>
          <a:p>
            <a:pPr marL="0" lvl="1" algn="ctr">
              <a:lnSpc>
                <a:spcPct val="150000"/>
              </a:lnSpc>
            </a:pPr>
            <a:r>
              <a:rPr lang="zh-CN" altLang="en-US" sz="2000" b="1" dirty="0">
                <a:ln w="0"/>
                <a:solidFill>
                  <a:srgbClr val="0070C0"/>
                </a:solidFill>
                <a:latin typeface="微软雅黑" panose="020B0503020204020204" pitchFamily="34" charset="-122"/>
                <a:ea typeface="微软雅黑" panose="020B0503020204020204" pitchFamily="34" charset="-122"/>
              </a:rPr>
              <a:t>废物处理</a:t>
            </a:r>
            <a:endParaRPr lang="zh-CN" altLang="en-US" sz="2000" b="1" dirty="0">
              <a:ln w="0"/>
              <a:solidFill>
                <a:srgbClr val="0070C0"/>
              </a:solidFill>
              <a:latin typeface="微软雅黑" panose="020B0503020204020204" pitchFamily="34" charset="-122"/>
              <a:ea typeface="微软雅黑" panose="020B0503020204020204" pitchFamily="34" charset="-122"/>
            </a:endParaRPr>
          </a:p>
        </p:txBody>
      </p:sp>
      <p:sp>
        <p:nvSpPr>
          <p:cNvPr id="62" name="文本框 9"/>
          <p:cNvSpPr txBox="1"/>
          <p:nvPr/>
        </p:nvSpPr>
        <p:spPr>
          <a:xfrm>
            <a:off x="9168297" y="2907043"/>
            <a:ext cx="1285546" cy="476527"/>
          </a:xfrm>
          <a:prstGeom prst="rect">
            <a:avLst/>
          </a:prstGeom>
          <a:noFill/>
        </p:spPr>
        <p:txBody>
          <a:bodyPr wrap="square" lIns="68566" tIns="34283" rIns="68566" bIns="34283" rtlCol="0">
            <a:spAutoFit/>
          </a:bodyPr>
          <a:lstStyle/>
          <a:p>
            <a:pPr marL="0" lvl="1" algn="ctr">
              <a:lnSpc>
                <a:spcPct val="150000"/>
              </a:lnSpc>
            </a:pPr>
            <a:r>
              <a:rPr lang="zh-CN" altLang="en-US" sz="2000" b="1" dirty="0">
                <a:ln w="0"/>
                <a:solidFill>
                  <a:srgbClr val="0070C0"/>
                </a:solidFill>
                <a:latin typeface="微软雅黑" panose="020B0503020204020204" pitchFamily="34" charset="-122"/>
                <a:ea typeface="微软雅黑" panose="020B0503020204020204" pitchFamily="34" charset="-122"/>
              </a:rPr>
              <a:t>集中行动</a:t>
            </a:r>
            <a:endParaRPr lang="zh-CN" altLang="en-US" sz="2000" b="1" dirty="0">
              <a:ln w="0"/>
              <a:solidFill>
                <a:srgbClr val="0070C0"/>
              </a:solidFill>
              <a:latin typeface="微软雅黑" panose="020B0503020204020204" pitchFamily="34" charset="-122"/>
              <a:ea typeface="微软雅黑" panose="020B0503020204020204" pitchFamily="34" charset="-122"/>
            </a:endParaRPr>
          </a:p>
        </p:txBody>
      </p:sp>
      <p:grpSp>
        <p:nvGrpSpPr>
          <p:cNvPr id="63" name="Group 1341"/>
          <p:cNvGrpSpPr/>
          <p:nvPr/>
        </p:nvGrpSpPr>
        <p:grpSpPr>
          <a:xfrm>
            <a:off x="4986472" y="4389151"/>
            <a:ext cx="697994" cy="700898"/>
            <a:chOff x="0" y="0"/>
            <a:chExt cx="1243363" cy="1243363"/>
          </a:xfrm>
        </p:grpSpPr>
        <p:sp>
          <p:nvSpPr>
            <p:cNvPr id="64" name="Shape 1339"/>
            <p:cNvSpPr/>
            <p:nvPr/>
          </p:nvSpPr>
          <p:spPr>
            <a:xfrm>
              <a:off x="0" y="0"/>
              <a:ext cx="1243364" cy="1243364"/>
            </a:xfrm>
            <a:prstGeom prst="rect">
              <a:avLst/>
            </a:prstGeom>
            <a:solidFill>
              <a:srgbClr val="0070C0"/>
            </a:solidFill>
            <a:ln w="12700" cap="flat">
              <a:noFill/>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65" name="Shape 1340"/>
            <p:cNvSpPr/>
            <p:nvPr/>
          </p:nvSpPr>
          <p:spPr>
            <a:xfrm>
              <a:off x="383421" y="384509"/>
              <a:ext cx="474315" cy="474346"/>
            </a:xfrm>
            <a:custGeom>
              <a:avLst/>
              <a:gdLst/>
              <a:ahLst/>
              <a:cxnLst>
                <a:cxn ang="0">
                  <a:pos x="wd2" y="hd2"/>
                </a:cxn>
                <a:cxn ang="5400000">
                  <a:pos x="wd2" y="hd2"/>
                </a:cxn>
                <a:cxn ang="10800000">
                  <a:pos x="wd2" y="hd2"/>
                </a:cxn>
                <a:cxn ang="16200000">
                  <a:pos x="wd2" y="hd2"/>
                </a:cxn>
              </a:cxnLst>
              <a:rect l="0" t="0" r="r" b="b"/>
              <a:pathLst>
                <a:path w="21318" h="21320" extrusionOk="0">
                  <a:moveTo>
                    <a:pt x="6122" y="19157"/>
                  </a:moveTo>
                  <a:lnTo>
                    <a:pt x="3902" y="19634"/>
                  </a:lnTo>
                  <a:cubicBezTo>
                    <a:pt x="3688" y="19233"/>
                    <a:pt x="3431" y="18833"/>
                    <a:pt x="2957" y="18361"/>
                  </a:cubicBezTo>
                  <a:cubicBezTo>
                    <a:pt x="2486" y="17889"/>
                    <a:pt x="2085" y="17631"/>
                    <a:pt x="1685" y="17417"/>
                  </a:cubicBezTo>
                  <a:lnTo>
                    <a:pt x="2162" y="15198"/>
                  </a:lnTo>
                  <a:lnTo>
                    <a:pt x="2804" y="14556"/>
                  </a:lnTo>
                  <a:cubicBezTo>
                    <a:pt x="2804" y="14556"/>
                    <a:pt x="4012" y="14580"/>
                    <a:pt x="5374" y="15944"/>
                  </a:cubicBezTo>
                  <a:cubicBezTo>
                    <a:pt x="6737" y="17307"/>
                    <a:pt x="6762" y="18516"/>
                    <a:pt x="6762" y="18516"/>
                  </a:cubicBezTo>
                  <a:cubicBezTo>
                    <a:pt x="6762" y="18516"/>
                    <a:pt x="6122" y="19157"/>
                    <a:pt x="6122" y="19157"/>
                  </a:cubicBezTo>
                  <a:close/>
                  <a:moveTo>
                    <a:pt x="19625" y="1692"/>
                  </a:moveTo>
                  <a:cubicBezTo>
                    <a:pt x="17654" y="-280"/>
                    <a:pt x="16174" y="15"/>
                    <a:pt x="16174" y="15"/>
                  </a:cubicBezTo>
                  <a:lnTo>
                    <a:pt x="9270" y="6920"/>
                  </a:lnTo>
                  <a:lnTo>
                    <a:pt x="1379" y="14810"/>
                  </a:lnTo>
                  <a:lnTo>
                    <a:pt x="0" y="21320"/>
                  </a:lnTo>
                  <a:lnTo>
                    <a:pt x="6508" y="19939"/>
                  </a:lnTo>
                  <a:lnTo>
                    <a:pt x="14399" y="12048"/>
                  </a:lnTo>
                  <a:lnTo>
                    <a:pt x="21302" y="5145"/>
                  </a:lnTo>
                  <a:cubicBezTo>
                    <a:pt x="21302" y="5145"/>
                    <a:pt x="21600" y="3665"/>
                    <a:pt x="19625" y="1692"/>
                  </a:cubicBezTo>
                  <a:close/>
                </a:path>
              </a:pathLst>
            </a:custGeom>
            <a:solidFill>
              <a:srgbClr val="FFFFFF"/>
            </a:solid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grpSp>
      <p:sp>
        <p:nvSpPr>
          <p:cNvPr id="66" name="文本框 9"/>
          <p:cNvSpPr txBox="1"/>
          <p:nvPr/>
        </p:nvSpPr>
        <p:spPr>
          <a:xfrm>
            <a:off x="4692696" y="5103072"/>
            <a:ext cx="1285546" cy="476527"/>
          </a:xfrm>
          <a:prstGeom prst="rect">
            <a:avLst/>
          </a:prstGeom>
          <a:noFill/>
        </p:spPr>
        <p:txBody>
          <a:bodyPr wrap="square" lIns="68566" tIns="34283" rIns="68566" bIns="34283" rtlCol="0">
            <a:spAutoFit/>
          </a:bodyPr>
          <a:lstStyle/>
          <a:p>
            <a:pPr marL="0" lvl="1" algn="ctr">
              <a:lnSpc>
                <a:spcPct val="150000"/>
              </a:lnSpc>
            </a:pPr>
            <a:r>
              <a:rPr lang="zh-CN" altLang="en-US" sz="2000" b="1" dirty="0">
                <a:ln w="0"/>
                <a:solidFill>
                  <a:srgbClr val="0070C0"/>
                </a:solidFill>
                <a:latin typeface="微软雅黑" panose="020B0503020204020204" pitchFamily="34" charset="-122"/>
                <a:ea typeface="微软雅黑" panose="020B0503020204020204" pitchFamily="34" charset="-122"/>
              </a:rPr>
              <a:t>日常整理</a:t>
            </a:r>
            <a:endParaRPr lang="zh-CN" altLang="en-US" sz="2000" b="1" dirty="0">
              <a:ln w="0"/>
              <a:solidFill>
                <a:srgbClr val="0070C0"/>
              </a:solidFill>
              <a:latin typeface="微软雅黑" panose="020B0503020204020204" pitchFamily="34" charset="-122"/>
              <a:ea typeface="微软雅黑" panose="020B0503020204020204" pitchFamily="34" charset="-122"/>
            </a:endParaRPr>
          </a:p>
        </p:txBody>
      </p:sp>
      <p:sp>
        <p:nvSpPr>
          <p:cNvPr id="68" name="Shape 1328"/>
          <p:cNvSpPr/>
          <p:nvPr/>
        </p:nvSpPr>
        <p:spPr>
          <a:xfrm flipH="1">
            <a:off x="10150939" y="2555795"/>
            <a:ext cx="734951" cy="0"/>
          </a:xfrm>
          <a:prstGeom prst="line">
            <a:avLst/>
          </a:prstGeom>
          <a:ln w="28575">
            <a:solidFill>
              <a:srgbClr val="0070C0"/>
            </a:solidFill>
            <a:miter lim="400000"/>
          </a:ln>
        </p:spPr>
        <p:txBody>
          <a:bodyPr lIns="38100" tIns="38100" rIns="38100" bIns="38100"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69" name="Shape 1329"/>
          <p:cNvSpPr/>
          <p:nvPr/>
        </p:nvSpPr>
        <p:spPr>
          <a:xfrm flipV="1">
            <a:off x="10885890" y="2534992"/>
            <a:ext cx="0" cy="2204608"/>
          </a:xfrm>
          <a:prstGeom prst="line">
            <a:avLst/>
          </a:prstGeom>
          <a:ln w="28575">
            <a:solidFill>
              <a:srgbClr val="0070C0"/>
            </a:solidFill>
            <a:miter lim="400000"/>
          </a:ln>
        </p:spPr>
        <p:txBody>
          <a:bodyPr lIns="38100" tIns="38100" rIns="38100" bIns="38100"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70" name="Shape 1330"/>
          <p:cNvSpPr/>
          <p:nvPr/>
        </p:nvSpPr>
        <p:spPr>
          <a:xfrm>
            <a:off x="3267258" y="2555795"/>
            <a:ext cx="1641969" cy="0"/>
          </a:xfrm>
          <a:prstGeom prst="line">
            <a:avLst/>
          </a:prstGeom>
          <a:ln w="28575">
            <a:solidFill>
              <a:srgbClr val="0070C0"/>
            </a:solidFill>
            <a:miter lim="400000"/>
            <a:tailEnd type="triangle"/>
          </a:ln>
        </p:spPr>
        <p:txBody>
          <a:bodyPr lIns="38100" tIns="38100" rIns="38100" bIns="38100"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72" name="Shape 1330"/>
          <p:cNvSpPr/>
          <p:nvPr/>
        </p:nvSpPr>
        <p:spPr>
          <a:xfrm>
            <a:off x="5557299" y="2555795"/>
            <a:ext cx="1641969" cy="0"/>
          </a:xfrm>
          <a:prstGeom prst="line">
            <a:avLst/>
          </a:prstGeom>
          <a:ln w="28575">
            <a:solidFill>
              <a:srgbClr val="0070C0"/>
            </a:solidFill>
            <a:miter lim="400000"/>
            <a:tailEnd type="triangle"/>
          </a:ln>
        </p:spPr>
        <p:txBody>
          <a:bodyPr lIns="38100" tIns="38100" rIns="38100" bIns="38100"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73" name="Shape 1330"/>
          <p:cNvSpPr/>
          <p:nvPr/>
        </p:nvSpPr>
        <p:spPr>
          <a:xfrm>
            <a:off x="7731754" y="2555795"/>
            <a:ext cx="1641969" cy="0"/>
          </a:xfrm>
          <a:prstGeom prst="line">
            <a:avLst/>
          </a:prstGeom>
          <a:ln w="28575">
            <a:solidFill>
              <a:srgbClr val="0070C0"/>
            </a:solidFill>
            <a:miter lim="400000"/>
            <a:tailEnd type="triangle"/>
          </a:ln>
        </p:spPr>
        <p:txBody>
          <a:bodyPr lIns="38100" tIns="38100" rIns="38100" bIns="38100"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74" name="Shape 1330"/>
          <p:cNvSpPr/>
          <p:nvPr/>
        </p:nvSpPr>
        <p:spPr>
          <a:xfrm flipH="1">
            <a:off x="10246146" y="4739600"/>
            <a:ext cx="639744" cy="0"/>
          </a:xfrm>
          <a:prstGeom prst="line">
            <a:avLst/>
          </a:prstGeom>
          <a:ln w="28575">
            <a:solidFill>
              <a:srgbClr val="0070C0"/>
            </a:solidFill>
            <a:miter lim="400000"/>
            <a:tailEnd type="triangle"/>
          </a:ln>
        </p:spPr>
        <p:txBody>
          <a:bodyPr lIns="38100" tIns="38100" rIns="38100" bIns="38100"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75" name="Shape 1330"/>
          <p:cNvSpPr/>
          <p:nvPr/>
        </p:nvSpPr>
        <p:spPr>
          <a:xfrm flipH="1">
            <a:off x="8077578" y="4739600"/>
            <a:ext cx="1393623" cy="0"/>
          </a:xfrm>
          <a:prstGeom prst="line">
            <a:avLst/>
          </a:prstGeom>
          <a:ln w="28575">
            <a:solidFill>
              <a:srgbClr val="0070C0"/>
            </a:solidFill>
            <a:miter lim="400000"/>
            <a:tailEnd type="triangle"/>
          </a:ln>
        </p:spPr>
        <p:txBody>
          <a:bodyPr lIns="38100" tIns="38100" rIns="38100" bIns="38100"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76" name="Shape 1330"/>
          <p:cNvSpPr/>
          <p:nvPr/>
        </p:nvSpPr>
        <p:spPr>
          <a:xfrm flipH="1">
            <a:off x="5773323" y="4739600"/>
            <a:ext cx="1511372" cy="0"/>
          </a:xfrm>
          <a:prstGeom prst="line">
            <a:avLst/>
          </a:prstGeom>
          <a:ln w="28575">
            <a:solidFill>
              <a:srgbClr val="0070C0"/>
            </a:solidFill>
            <a:miter lim="400000"/>
            <a:tailEnd type="triangle"/>
          </a:ln>
        </p:spPr>
        <p:txBody>
          <a:bodyPr lIns="38100" tIns="38100" rIns="38100" bIns="38100"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77" name="Shape 1328"/>
          <p:cNvSpPr/>
          <p:nvPr/>
        </p:nvSpPr>
        <p:spPr>
          <a:xfrm flipH="1">
            <a:off x="4260650" y="4741435"/>
            <a:ext cx="734951" cy="0"/>
          </a:xfrm>
          <a:prstGeom prst="line">
            <a:avLst/>
          </a:prstGeom>
          <a:ln w="28575">
            <a:solidFill>
              <a:srgbClr val="0070C0"/>
            </a:solidFill>
            <a:miter lim="400000"/>
          </a:ln>
        </p:spPr>
        <p:txBody>
          <a:bodyPr lIns="38100" tIns="38100" rIns="38100" bIns="38100"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78" name="Shape 1329"/>
          <p:cNvSpPr/>
          <p:nvPr/>
        </p:nvSpPr>
        <p:spPr>
          <a:xfrm>
            <a:off x="4260650" y="4005062"/>
            <a:ext cx="0" cy="734537"/>
          </a:xfrm>
          <a:prstGeom prst="line">
            <a:avLst/>
          </a:prstGeom>
          <a:ln w="28575">
            <a:solidFill>
              <a:srgbClr val="0070C0"/>
            </a:solidFill>
            <a:miter lim="400000"/>
          </a:ln>
        </p:spPr>
        <p:txBody>
          <a:bodyPr lIns="38100" tIns="38100" rIns="38100" bIns="38100"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79" name="Shape 1328"/>
          <p:cNvSpPr/>
          <p:nvPr/>
        </p:nvSpPr>
        <p:spPr>
          <a:xfrm flipH="1">
            <a:off x="4260649" y="4005063"/>
            <a:ext cx="5545122" cy="0"/>
          </a:xfrm>
          <a:prstGeom prst="line">
            <a:avLst/>
          </a:prstGeom>
          <a:ln w="28575">
            <a:solidFill>
              <a:srgbClr val="0070C0"/>
            </a:solidFill>
            <a:miter lim="400000"/>
          </a:ln>
        </p:spPr>
        <p:txBody>
          <a:bodyPr lIns="38100" tIns="38100" rIns="38100" bIns="38100"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80" name="Shape 1330"/>
          <p:cNvSpPr/>
          <p:nvPr/>
        </p:nvSpPr>
        <p:spPr>
          <a:xfrm rot="16200000" flipH="1">
            <a:off x="9621571" y="4197106"/>
            <a:ext cx="384089" cy="0"/>
          </a:xfrm>
          <a:prstGeom prst="line">
            <a:avLst/>
          </a:prstGeom>
          <a:ln w="28575">
            <a:solidFill>
              <a:srgbClr val="0070C0"/>
            </a:solidFill>
            <a:miter lim="400000"/>
            <a:tailEnd type="triangle"/>
          </a:ln>
        </p:spPr>
        <p:txBody>
          <a:bodyPr lIns="38100" tIns="38100" rIns="38100" bIns="38100"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pic>
        <p:nvPicPr>
          <p:cNvPr id="81" name="图片 8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25681" y="2169359"/>
            <a:ext cx="3435068" cy="45720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wipe(left)">
                                      <p:cBhvr>
                                        <p:cTn id="15" dur="500"/>
                                        <p:tgtEl>
                                          <p:spTgt spid="5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wipe(left)">
                                      <p:cBhvr>
                                        <p:cTn id="18" dur="500"/>
                                        <p:tgtEl>
                                          <p:spTgt spid="5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left)">
                                      <p:cBhvr>
                                        <p:cTn id="21" dur="500"/>
                                        <p:tgtEl>
                                          <p:spTgt spid="5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wipe(left)">
                                      <p:cBhvr>
                                        <p:cTn id="24" dur="500"/>
                                        <p:tgtEl>
                                          <p:spTgt spid="6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wipe(left)">
                                      <p:cBhvr>
                                        <p:cTn id="27" dur="500"/>
                                        <p:tgtEl>
                                          <p:spTgt spid="61"/>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wipe(left)">
                                      <p:cBhvr>
                                        <p:cTn id="30" dur="500"/>
                                        <p:tgtEl>
                                          <p:spTgt spid="62"/>
                                        </p:tgtEl>
                                      </p:cBhvr>
                                    </p:animEffect>
                                  </p:childTnLst>
                                </p:cTn>
                              </p:par>
                              <p:par>
                                <p:cTn id="31" presetID="22" presetClass="entr" presetSubtype="8" fill="hold" nodeType="with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wipe(left)">
                                      <p:cBhvr>
                                        <p:cTn id="33" dur="500"/>
                                        <p:tgtEl>
                                          <p:spTgt spid="63"/>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wipe(left)">
                                      <p:cBhvr>
                                        <p:cTn id="36" dur="500"/>
                                        <p:tgtEl>
                                          <p:spTgt spid="66"/>
                                        </p:tgtEl>
                                      </p:cBhvr>
                                    </p:animEffect>
                                  </p:childTnLst>
                                </p:cTn>
                              </p:par>
                              <p:par>
                                <p:cTn id="37" presetID="22" presetClass="entr" presetSubtype="8"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cTn>
                              </p:par>
                              <p:par>
                                <p:cTn id="40" presetID="22" presetClass="entr" presetSubtype="8"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par>
                                <p:cTn id="43" presetID="22" presetClass="entr" presetSubtype="8"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par>
                                <p:cTn id="46" presetID="22" presetClass="entr" presetSubtype="8"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left)">
                                      <p:cBhvr>
                                        <p:cTn id="48" dur="500"/>
                                        <p:tgtEl>
                                          <p:spTgt spid="31"/>
                                        </p:tgtEl>
                                      </p:cBhvr>
                                    </p:animEffect>
                                  </p:childTnLst>
                                </p:cTn>
                              </p:par>
                              <p:par>
                                <p:cTn id="49" presetID="22" presetClass="entr" presetSubtype="8"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wipe(left)">
                                      <p:cBhvr>
                                        <p:cTn id="51" dur="500"/>
                                        <p:tgtEl>
                                          <p:spTgt spid="33"/>
                                        </p:tgtEl>
                                      </p:cBhvr>
                                    </p:animEffect>
                                  </p:childTnLst>
                                </p:cTn>
                              </p:par>
                              <p:par>
                                <p:cTn id="52" presetID="22" presetClass="entr" presetSubtype="8" fill="hold"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wipe(left)">
                                      <p:cBhvr>
                                        <p:cTn id="54" dur="500"/>
                                        <p:tgtEl>
                                          <p:spTgt spid="34"/>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wipe(left)">
                                      <p:cBhvr>
                                        <p:cTn id="57" dur="500"/>
                                        <p:tgtEl>
                                          <p:spTgt spid="68"/>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9"/>
                                        </p:tgtEl>
                                        <p:attrNameLst>
                                          <p:attrName>style.visibility</p:attrName>
                                        </p:attrNameLst>
                                      </p:cBhvr>
                                      <p:to>
                                        <p:strVal val="visible"/>
                                      </p:to>
                                    </p:set>
                                    <p:animEffect transition="in" filter="wipe(left)">
                                      <p:cBhvr>
                                        <p:cTn id="60" dur="500"/>
                                        <p:tgtEl>
                                          <p:spTgt spid="69"/>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70"/>
                                        </p:tgtEl>
                                        <p:attrNameLst>
                                          <p:attrName>style.visibility</p:attrName>
                                        </p:attrNameLst>
                                      </p:cBhvr>
                                      <p:to>
                                        <p:strVal val="visible"/>
                                      </p:to>
                                    </p:set>
                                    <p:animEffect transition="in" filter="wipe(left)">
                                      <p:cBhvr>
                                        <p:cTn id="63" dur="500"/>
                                        <p:tgtEl>
                                          <p:spTgt spid="70"/>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72"/>
                                        </p:tgtEl>
                                        <p:attrNameLst>
                                          <p:attrName>style.visibility</p:attrName>
                                        </p:attrNameLst>
                                      </p:cBhvr>
                                      <p:to>
                                        <p:strVal val="visible"/>
                                      </p:to>
                                    </p:set>
                                    <p:animEffect transition="in" filter="wipe(left)">
                                      <p:cBhvr>
                                        <p:cTn id="66" dur="500"/>
                                        <p:tgtEl>
                                          <p:spTgt spid="72"/>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73"/>
                                        </p:tgtEl>
                                        <p:attrNameLst>
                                          <p:attrName>style.visibility</p:attrName>
                                        </p:attrNameLst>
                                      </p:cBhvr>
                                      <p:to>
                                        <p:strVal val="visible"/>
                                      </p:to>
                                    </p:set>
                                    <p:animEffect transition="in" filter="wipe(left)">
                                      <p:cBhvr>
                                        <p:cTn id="69" dur="500"/>
                                        <p:tgtEl>
                                          <p:spTgt spid="73"/>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74"/>
                                        </p:tgtEl>
                                        <p:attrNameLst>
                                          <p:attrName>style.visibility</p:attrName>
                                        </p:attrNameLst>
                                      </p:cBhvr>
                                      <p:to>
                                        <p:strVal val="visible"/>
                                      </p:to>
                                    </p:set>
                                    <p:animEffect transition="in" filter="wipe(left)">
                                      <p:cBhvr>
                                        <p:cTn id="72" dur="500"/>
                                        <p:tgtEl>
                                          <p:spTgt spid="74"/>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500"/>
                                        <p:tgtEl>
                                          <p:spTgt spid="75"/>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76"/>
                                        </p:tgtEl>
                                        <p:attrNameLst>
                                          <p:attrName>style.visibility</p:attrName>
                                        </p:attrNameLst>
                                      </p:cBhvr>
                                      <p:to>
                                        <p:strVal val="visible"/>
                                      </p:to>
                                    </p:set>
                                    <p:animEffect transition="in" filter="wipe(left)">
                                      <p:cBhvr>
                                        <p:cTn id="78" dur="500"/>
                                        <p:tgtEl>
                                          <p:spTgt spid="76"/>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77"/>
                                        </p:tgtEl>
                                        <p:attrNameLst>
                                          <p:attrName>style.visibility</p:attrName>
                                        </p:attrNameLst>
                                      </p:cBhvr>
                                      <p:to>
                                        <p:strVal val="visible"/>
                                      </p:to>
                                    </p:set>
                                    <p:animEffect transition="in" filter="wipe(left)">
                                      <p:cBhvr>
                                        <p:cTn id="81" dur="500"/>
                                        <p:tgtEl>
                                          <p:spTgt spid="77"/>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78"/>
                                        </p:tgtEl>
                                        <p:attrNameLst>
                                          <p:attrName>style.visibility</p:attrName>
                                        </p:attrNameLst>
                                      </p:cBhvr>
                                      <p:to>
                                        <p:strVal val="visible"/>
                                      </p:to>
                                    </p:set>
                                    <p:animEffect transition="in" filter="wipe(left)">
                                      <p:cBhvr>
                                        <p:cTn id="84" dur="500"/>
                                        <p:tgtEl>
                                          <p:spTgt spid="78"/>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79"/>
                                        </p:tgtEl>
                                        <p:attrNameLst>
                                          <p:attrName>style.visibility</p:attrName>
                                        </p:attrNameLst>
                                      </p:cBhvr>
                                      <p:to>
                                        <p:strVal val="visible"/>
                                      </p:to>
                                    </p:set>
                                    <p:animEffect transition="in" filter="wipe(left)">
                                      <p:cBhvr>
                                        <p:cTn id="87" dur="500"/>
                                        <p:tgtEl>
                                          <p:spTgt spid="79"/>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80"/>
                                        </p:tgtEl>
                                        <p:attrNameLst>
                                          <p:attrName>style.visibility</p:attrName>
                                        </p:attrNameLst>
                                      </p:cBhvr>
                                      <p:to>
                                        <p:strVal val="visible"/>
                                      </p:to>
                                    </p:set>
                                    <p:animEffect transition="in" filter="wipe(left)">
                                      <p:cBhvr>
                                        <p:cTn id="9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57" grpId="0"/>
      <p:bldP spid="58" grpId="0"/>
      <p:bldP spid="59" grpId="0"/>
      <p:bldP spid="60" grpId="0"/>
      <p:bldP spid="61" grpId="0"/>
      <p:bldP spid="62" grpId="0"/>
      <p:bldP spid="66" grpId="0"/>
      <p:bldP spid="68" grpId="0" animBg="1"/>
      <p:bldP spid="69" grpId="0" animBg="1"/>
      <p:bldP spid="70" grpId="0" animBg="1"/>
      <p:bldP spid="72" grpId="0" animBg="1"/>
      <p:bldP spid="73" grpId="0" animBg="1"/>
      <p:bldP spid="74" grpId="0" animBg="1"/>
      <p:bldP spid="75" grpId="0" animBg="1"/>
      <p:bldP spid="76" grpId="0" animBg="1"/>
      <p:bldP spid="77" grpId="0" animBg="1"/>
      <p:bldP spid="78" grpId="0" animBg="1"/>
      <p:bldP spid="79" grpId="0" animBg="1"/>
      <p:bldP spid="8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8"/>
          <p:cNvSpPr txBox="1"/>
          <p:nvPr/>
        </p:nvSpPr>
        <p:spPr>
          <a:xfrm>
            <a:off x="1299394" y="980728"/>
            <a:ext cx="5544616" cy="830997"/>
          </a:xfrm>
          <a:prstGeom prst="rect">
            <a:avLst/>
          </a:prstGeom>
          <a:noFill/>
        </p:spPr>
        <p:txBody>
          <a:bodyPr wrap="square" rtlCol="0">
            <a:spAutoFit/>
          </a:bodyPr>
          <a:lstStyle>
            <a:defPPr>
              <a:defRPr lang="zh-CN"/>
            </a:defPPr>
            <a:lvl1pPr>
              <a:defRPr sz="4800" b="1">
                <a:solidFill>
                  <a:srgbClr val="0070C0"/>
                </a:solidFill>
                <a:latin typeface="微软雅黑" panose="020B0503020204020204" pitchFamily="34" charset="-122"/>
                <a:ea typeface="微软雅黑" panose="020B0503020204020204" pitchFamily="34" charset="-122"/>
              </a:defRPr>
            </a:lvl1pPr>
          </a:lstStyle>
          <a:p>
            <a:r>
              <a:rPr lang="en-US" altLang="zh-CN" dirty="0">
                <a:solidFill>
                  <a:srgbClr val="C00000"/>
                </a:solidFill>
              </a:rPr>
              <a:t>6S</a:t>
            </a:r>
            <a:r>
              <a:rPr lang="zh-CN" altLang="en-US" dirty="0">
                <a:solidFill>
                  <a:srgbClr val="C00000"/>
                </a:solidFill>
              </a:rPr>
              <a:t>的步骤二：整顿</a:t>
            </a:r>
            <a:endParaRPr lang="zh-CN" altLang="en-US" dirty="0">
              <a:solidFill>
                <a:srgbClr val="C00000"/>
              </a:solidFill>
            </a:endParaRPr>
          </a:p>
        </p:txBody>
      </p:sp>
      <p:sp>
        <p:nvSpPr>
          <p:cNvPr id="23" name="文本框 9"/>
          <p:cNvSpPr txBox="1"/>
          <p:nvPr/>
        </p:nvSpPr>
        <p:spPr>
          <a:xfrm>
            <a:off x="1443410" y="2111057"/>
            <a:ext cx="3430041"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整顿的定义</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24" name="椭圆 23"/>
          <p:cNvSpPr/>
          <p:nvPr/>
        </p:nvSpPr>
        <p:spPr>
          <a:xfrm>
            <a:off x="1129035" y="2268245"/>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25" name="文本框 24"/>
          <p:cNvSpPr txBox="1"/>
          <p:nvPr/>
        </p:nvSpPr>
        <p:spPr>
          <a:xfrm>
            <a:off x="1470285" y="2471097"/>
            <a:ext cx="7147582" cy="623233"/>
          </a:xfrm>
          <a:prstGeom prst="rect">
            <a:avLst/>
          </a:prstGeom>
          <a:noFill/>
        </p:spPr>
        <p:txBody>
          <a:bodyPr wrap="square" lIns="68566" tIns="34283" rIns="68566" bIns="34283" rtlCol="0">
            <a:spAutoFit/>
          </a:bodyPr>
          <a:lstStyle/>
          <a:p>
            <a:pPr marL="0" lvl="1"/>
            <a:r>
              <a:rPr lang="zh-CN" altLang="en-US" dirty="0">
                <a:ln w="0"/>
                <a:latin typeface="微软雅黑" panose="020B0503020204020204" pitchFamily="34" charset="-122"/>
                <a:ea typeface="微软雅黑" panose="020B0503020204020204" pitchFamily="34" charset="-122"/>
              </a:rPr>
              <a:t>必要的物品按需要量、分门别类、依规定的</a:t>
            </a:r>
            <a:r>
              <a:rPr lang="zh-CN" altLang="en-US" dirty="0" smtClean="0">
                <a:ln w="0"/>
                <a:latin typeface="微软雅黑" panose="020B0503020204020204" pitchFamily="34" charset="-122"/>
                <a:ea typeface="微软雅黑" panose="020B0503020204020204" pitchFamily="34" charset="-122"/>
              </a:rPr>
              <a:t>位置放置</a:t>
            </a:r>
            <a:r>
              <a:rPr lang="zh-CN" altLang="en-US" dirty="0">
                <a:ln w="0"/>
                <a:latin typeface="微软雅黑" panose="020B0503020204020204" pitchFamily="34" charset="-122"/>
                <a:ea typeface="微软雅黑" panose="020B0503020204020204" pitchFamily="34" charset="-122"/>
              </a:rPr>
              <a:t>，并摆放整齐，加以标识。</a:t>
            </a:r>
            <a:endParaRPr lang="zh-CN" altLang="en-US" dirty="0">
              <a:ln w="0"/>
              <a:latin typeface="微软雅黑" panose="020B0503020204020204" pitchFamily="34" charset="-122"/>
              <a:ea typeface="微软雅黑" panose="020B0503020204020204" pitchFamily="34" charset="-122"/>
            </a:endParaRPr>
          </a:p>
        </p:txBody>
      </p:sp>
      <p:sp>
        <p:nvSpPr>
          <p:cNvPr id="30" name="文本框 9"/>
          <p:cNvSpPr txBox="1"/>
          <p:nvPr/>
        </p:nvSpPr>
        <p:spPr>
          <a:xfrm>
            <a:off x="1443410" y="3263185"/>
            <a:ext cx="6480720"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整顿的目的</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31" name="椭圆 30"/>
          <p:cNvSpPr/>
          <p:nvPr/>
        </p:nvSpPr>
        <p:spPr>
          <a:xfrm>
            <a:off x="1129035" y="3420373"/>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2" name="文本框 31"/>
          <p:cNvSpPr txBox="1"/>
          <p:nvPr/>
        </p:nvSpPr>
        <p:spPr>
          <a:xfrm>
            <a:off x="1470285" y="3642547"/>
            <a:ext cx="7147582" cy="900232"/>
          </a:xfrm>
          <a:prstGeom prst="rect">
            <a:avLst/>
          </a:prstGeom>
          <a:noFill/>
        </p:spPr>
        <p:txBody>
          <a:bodyPr wrap="square" lIns="68566" tIns="34283" rIns="68566" bIns="34283" rtlCol="0">
            <a:spAutoFit/>
          </a:bodyPr>
          <a:lstStyle/>
          <a:p>
            <a:pPr marL="0" lvl="1"/>
            <a:r>
              <a:rPr lang="zh-CN" altLang="en-US" dirty="0">
                <a:ln w="0"/>
                <a:latin typeface="微软雅黑" panose="020B0503020204020204" pitchFamily="34" charset="-122"/>
                <a:ea typeface="微软雅黑" panose="020B0503020204020204" pitchFamily="34" charset="-122"/>
              </a:rPr>
              <a:t>避免寻找时浪费时间</a:t>
            </a:r>
            <a:endParaRPr lang="zh-CN" altLang="en-US" dirty="0">
              <a:ln w="0"/>
              <a:latin typeface="微软雅黑" panose="020B0503020204020204" pitchFamily="34" charset="-122"/>
              <a:ea typeface="微软雅黑" panose="020B0503020204020204" pitchFamily="34" charset="-122"/>
            </a:endParaRPr>
          </a:p>
          <a:p>
            <a:pPr marL="0" lvl="1"/>
            <a:r>
              <a:rPr lang="zh-CN" altLang="en-US" dirty="0">
                <a:ln w="0"/>
                <a:latin typeface="微软雅黑" panose="020B0503020204020204" pitchFamily="34" charset="-122"/>
                <a:ea typeface="微软雅黑" panose="020B0503020204020204" pitchFamily="34" charset="-122"/>
              </a:rPr>
              <a:t>物品摆放一目了然（在库数量多少清楚明了，消除积压）</a:t>
            </a:r>
            <a:endParaRPr lang="zh-CN" altLang="en-US" dirty="0">
              <a:ln w="0"/>
              <a:latin typeface="微软雅黑" panose="020B0503020204020204" pitchFamily="34" charset="-122"/>
              <a:ea typeface="微软雅黑" panose="020B0503020204020204" pitchFamily="34" charset="-122"/>
            </a:endParaRPr>
          </a:p>
          <a:p>
            <a:pPr marL="0" lvl="1"/>
            <a:r>
              <a:rPr lang="zh-CN" altLang="en-US" dirty="0">
                <a:ln w="0"/>
                <a:latin typeface="微软雅黑" panose="020B0503020204020204" pitchFamily="34" charset="-122"/>
                <a:ea typeface="微软雅黑" panose="020B0503020204020204" pitchFamily="34" charset="-122"/>
              </a:rPr>
              <a:t>工作场所整齐、有序（工作好心情）</a:t>
            </a:r>
            <a:endParaRPr lang="zh-CN" altLang="en-US" dirty="0">
              <a:ln w="0"/>
              <a:latin typeface="微软雅黑" panose="020B0503020204020204" pitchFamily="34" charset="-122"/>
              <a:ea typeface="微软雅黑" panose="020B0503020204020204" pitchFamily="34" charset="-122"/>
            </a:endParaRPr>
          </a:p>
        </p:txBody>
      </p:sp>
      <p:sp>
        <p:nvSpPr>
          <p:cNvPr id="33" name="文本框 9"/>
          <p:cNvSpPr txBox="1"/>
          <p:nvPr/>
        </p:nvSpPr>
        <p:spPr>
          <a:xfrm>
            <a:off x="1443410" y="4703345"/>
            <a:ext cx="6480720"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整顿的注意点</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34" name="椭圆 33"/>
          <p:cNvSpPr/>
          <p:nvPr/>
        </p:nvSpPr>
        <p:spPr>
          <a:xfrm>
            <a:off x="1129035" y="4860533"/>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5" name="文本框 34"/>
          <p:cNvSpPr txBox="1"/>
          <p:nvPr/>
        </p:nvSpPr>
        <p:spPr>
          <a:xfrm>
            <a:off x="1470285" y="5082707"/>
            <a:ext cx="7147582" cy="435811"/>
          </a:xfrm>
          <a:prstGeom prst="rect">
            <a:avLst/>
          </a:prstGeom>
          <a:noFill/>
        </p:spPr>
        <p:txBody>
          <a:bodyPr wrap="square" lIns="68566" tIns="34283" rIns="68566" bIns="34283" rtlCol="0">
            <a:spAutoFit/>
          </a:bodyPr>
          <a:lstStyle/>
          <a:p>
            <a:pPr marL="0" lvl="1">
              <a:lnSpc>
                <a:spcPct val="150000"/>
              </a:lnSpc>
            </a:pPr>
            <a:r>
              <a:rPr lang="zh-CN" altLang="en-US" dirty="0">
                <a:ln w="0"/>
                <a:latin typeface="微软雅黑" panose="020B0503020204020204" pitchFamily="34" charset="-122"/>
                <a:ea typeface="微软雅黑" panose="020B0503020204020204" pitchFamily="34" charset="-122"/>
              </a:rPr>
              <a:t>杜绝浪费的开始，高效率的基础</a:t>
            </a:r>
            <a:endParaRPr lang="zh-CN" altLang="en-US" dirty="0">
              <a:ln w="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401843" y="1065138"/>
            <a:ext cx="2764077" cy="5365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fltVal val="0"/>
                                          </p:val>
                                        </p:tav>
                                        <p:tav tm="100000">
                                          <p:val>
                                            <p:strVal val="#ppt_w"/>
                                          </p:val>
                                        </p:tav>
                                      </p:tavLst>
                                    </p:anim>
                                    <p:anim calcmode="lin" valueType="num">
                                      <p:cBhvr>
                                        <p:cTn id="12" dur="500" fill="hold"/>
                                        <p:tgtEl>
                                          <p:spTgt spid="24"/>
                                        </p:tgtEl>
                                        <p:attrNameLst>
                                          <p:attrName>ppt_h</p:attrName>
                                        </p:attrNameLst>
                                      </p:cBhvr>
                                      <p:tavLst>
                                        <p:tav tm="0">
                                          <p:val>
                                            <p:fltVal val="0"/>
                                          </p:val>
                                        </p:tav>
                                        <p:tav tm="100000">
                                          <p:val>
                                            <p:strVal val="#ppt_h"/>
                                          </p:val>
                                        </p:tav>
                                      </p:tavLst>
                                    </p:anim>
                                    <p:animEffect transition="in" filter="fade">
                                      <p:cBhvr>
                                        <p:cTn id="13" dur="500"/>
                                        <p:tgtEl>
                                          <p:spTgt spid="24"/>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53" presetClass="entr" presetSubtype="16"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1000"/>
                                        <p:tgtEl>
                                          <p:spTgt spid="30"/>
                                        </p:tgtEl>
                                      </p:cBhvr>
                                    </p:animEffect>
                                    <p:anim calcmode="lin" valueType="num">
                                      <p:cBhvr>
                                        <p:cTn id="33" dur="1000" fill="hold"/>
                                        <p:tgtEl>
                                          <p:spTgt spid="30"/>
                                        </p:tgtEl>
                                        <p:attrNameLst>
                                          <p:attrName>ppt_x</p:attrName>
                                        </p:attrNameLst>
                                      </p:cBhvr>
                                      <p:tavLst>
                                        <p:tav tm="0">
                                          <p:val>
                                            <p:strVal val="#ppt_x"/>
                                          </p:val>
                                        </p:tav>
                                        <p:tav tm="100000">
                                          <p:val>
                                            <p:strVal val="#ppt_x"/>
                                          </p:val>
                                        </p:tav>
                                      </p:tavLst>
                                    </p:anim>
                                    <p:anim calcmode="lin" valueType="num">
                                      <p:cBhvr>
                                        <p:cTn id="34" dur="1000" fill="hold"/>
                                        <p:tgtEl>
                                          <p:spTgt spid="3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1000" fill="hold"/>
                                        <p:tgtEl>
                                          <p:spTgt spid="32"/>
                                        </p:tgtEl>
                                        <p:attrNameLst>
                                          <p:attrName>ppt_y</p:attrName>
                                        </p:attrNameLst>
                                      </p:cBhvr>
                                      <p:tavLst>
                                        <p:tav tm="0">
                                          <p:val>
                                            <p:strVal val="#ppt_y+.1"/>
                                          </p:val>
                                        </p:tav>
                                        <p:tav tm="100000">
                                          <p:val>
                                            <p:strVal val="#ppt_y"/>
                                          </p:val>
                                        </p:tav>
                                      </p:tavLst>
                                    </p:anim>
                                  </p:childTnLst>
                                </p:cTn>
                              </p:par>
                              <p:par>
                                <p:cTn id="40" presetID="53" presetClass="entr" presetSubtype="16"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p:cTn id="42" dur="500" fill="hold"/>
                                        <p:tgtEl>
                                          <p:spTgt spid="34"/>
                                        </p:tgtEl>
                                        <p:attrNameLst>
                                          <p:attrName>ppt_w</p:attrName>
                                        </p:attrNameLst>
                                      </p:cBhvr>
                                      <p:tavLst>
                                        <p:tav tm="0">
                                          <p:val>
                                            <p:fltVal val="0"/>
                                          </p:val>
                                        </p:tav>
                                        <p:tav tm="100000">
                                          <p:val>
                                            <p:strVal val="#ppt_w"/>
                                          </p:val>
                                        </p:tav>
                                      </p:tavLst>
                                    </p:anim>
                                    <p:anim calcmode="lin" valueType="num">
                                      <p:cBhvr>
                                        <p:cTn id="43" dur="500" fill="hold"/>
                                        <p:tgtEl>
                                          <p:spTgt spid="34"/>
                                        </p:tgtEl>
                                        <p:attrNameLst>
                                          <p:attrName>ppt_h</p:attrName>
                                        </p:attrNameLst>
                                      </p:cBhvr>
                                      <p:tavLst>
                                        <p:tav tm="0">
                                          <p:val>
                                            <p:fltVal val="0"/>
                                          </p:val>
                                        </p:tav>
                                        <p:tav tm="100000">
                                          <p:val>
                                            <p:strVal val="#ppt_h"/>
                                          </p:val>
                                        </p:tav>
                                      </p:tavLst>
                                    </p:anim>
                                    <p:animEffect transition="in" filter="fade">
                                      <p:cBhvr>
                                        <p:cTn id="44" dur="500"/>
                                        <p:tgtEl>
                                          <p:spTgt spid="34"/>
                                        </p:tgtEl>
                                      </p:cBhvr>
                                    </p:animEffect>
                                  </p:childTnLst>
                                </p:cTn>
                              </p:par>
                              <p:par>
                                <p:cTn id="45" presetID="42"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1000"/>
                                        <p:tgtEl>
                                          <p:spTgt spid="33"/>
                                        </p:tgtEl>
                                      </p:cBhvr>
                                    </p:animEffect>
                                    <p:anim calcmode="lin" valueType="num">
                                      <p:cBhvr>
                                        <p:cTn id="48" dur="1000" fill="hold"/>
                                        <p:tgtEl>
                                          <p:spTgt spid="33"/>
                                        </p:tgtEl>
                                        <p:attrNameLst>
                                          <p:attrName>ppt_x</p:attrName>
                                        </p:attrNameLst>
                                      </p:cBhvr>
                                      <p:tavLst>
                                        <p:tav tm="0">
                                          <p:val>
                                            <p:strVal val="#ppt_x"/>
                                          </p:val>
                                        </p:tav>
                                        <p:tav tm="100000">
                                          <p:val>
                                            <p:strVal val="#ppt_x"/>
                                          </p:val>
                                        </p:tav>
                                      </p:tavLst>
                                    </p:anim>
                                    <p:anim calcmode="lin" valueType="num">
                                      <p:cBhvr>
                                        <p:cTn id="49" dur="1000" fill="hold"/>
                                        <p:tgtEl>
                                          <p:spTgt spid="3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1000"/>
                                        <p:tgtEl>
                                          <p:spTgt spid="35"/>
                                        </p:tgtEl>
                                      </p:cBhvr>
                                    </p:animEffect>
                                    <p:anim calcmode="lin" valueType="num">
                                      <p:cBhvr>
                                        <p:cTn id="53" dur="1000" fill="hold"/>
                                        <p:tgtEl>
                                          <p:spTgt spid="35"/>
                                        </p:tgtEl>
                                        <p:attrNameLst>
                                          <p:attrName>ppt_x</p:attrName>
                                        </p:attrNameLst>
                                      </p:cBhvr>
                                      <p:tavLst>
                                        <p:tav tm="0">
                                          <p:val>
                                            <p:strVal val="#ppt_x"/>
                                          </p:val>
                                        </p:tav>
                                        <p:tav tm="100000">
                                          <p:val>
                                            <p:strVal val="#ppt_x"/>
                                          </p:val>
                                        </p:tav>
                                      </p:tavLst>
                                    </p:anim>
                                    <p:anim calcmode="lin" valueType="num">
                                      <p:cBhvr>
                                        <p:cTn id="5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animBg="1"/>
      <p:bldP spid="25" grpId="0"/>
      <p:bldP spid="30" grpId="0"/>
      <p:bldP spid="31" grpId="0" animBg="1"/>
      <p:bldP spid="32" grpId="0"/>
      <p:bldP spid="33" grpId="0"/>
      <p:bldP spid="34" grpId="0" animBg="1"/>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bwMode="auto">
          <a:xfrm>
            <a:off x="1129033" y="949079"/>
            <a:ext cx="1656185"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22" name="TextBox 28"/>
          <p:cNvSpPr txBox="1"/>
          <p:nvPr/>
        </p:nvSpPr>
        <p:spPr>
          <a:xfrm>
            <a:off x="1273050" y="980728"/>
            <a:ext cx="1512168" cy="461665"/>
          </a:xfrm>
          <a:prstGeom prst="rect">
            <a:avLst/>
          </a:prstGeom>
          <a:noFill/>
        </p:spPr>
        <p:txBody>
          <a:bodyPr wrap="square" rtlCol="0">
            <a:spAutoFit/>
          </a:bodyPr>
          <a:lstStyle/>
          <a:p>
            <a:r>
              <a:rPr lang="zh-CN" altLang="en-US" sz="2400" b="1" dirty="0">
                <a:solidFill>
                  <a:schemeClr val="bg1">
                    <a:lumMod val="95000"/>
                  </a:schemeClr>
                </a:solidFill>
                <a:latin typeface="微软雅黑" panose="020B0503020204020204" pitchFamily="34" charset="-122"/>
                <a:ea typeface="微软雅黑" panose="020B0503020204020204" pitchFamily="34" charset="-122"/>
              </a:rPr>
              <a:t>整顿目标</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913011" y="1806289"/>
            <a:ext cx="8928991" cy="2630823"/>
            <a:chOff x="913011" y="1806289"/>
            <a:chExt cx="8928991" cy="2630823"/>
          </a:xfrm>
        </p:grpSpPr>
        <p:sp>
          <p:nvSpPr>
            <p:cNvPr id="20" name="文本框 9"/>
            <p:cNvSpPr txBox="1"/>
            <p:nvPr/>
          </p:nvSpPr>
          <p:spPr>
            <a:xfrm>
              <a:off x="1227386" y="1806289"/>
              <a:ext cx="6480720"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整顿要形成不明白的人能立即取出所要的东西的状态。</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25" name="椭圆 24"/>
            <p:cNvSpPr/>
            <p:nvPr/>
          </p:nvSpPr>
          <p:spPr>
            <a:xfrm>
              <a:off x="913011" y="1961320"/>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27" name="文本框 9"/>
            <p:cNvSpPr txBox="1"/>
            <p:nvPr/>
          </p:nvSpPr>
          <p:spPr>
            <a:xfrm>
              <a:off x="1227385" y="2355042"/>
              <a:ext cx="8614617"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要站在新人、其它现场的人的立场上来看，使得什么东西该在什 么地方更加明确。</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28" name="椭圆 27"/>
            <p:cNvSpPr/>
            <p:nvPr/>
          </p:nvSpPr>
          <p:spPr>
            <a:xfrm>
              <a:off x="913011" y="2515529"/>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2" name="文本框 9"/>
            <p:cNvSpPr txBox="1"/>
            <p:nvPr/>
          </p:nvSpPr>
          <p:spPr>
            <a:xfrm>
              <a:off x="1227386" y="2903795"/>
              <a:ext cx="6480720"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对于放置处与被放置物，都要想办法使其能立即取出使用。</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35" name="椭圆 34"/>
            <p:cNvSpPr/>
            <p:nvPr/>
          </p:nvSpPr>
          <p:spPr>
            <a:xfrm>
              <a:off x="913011" y="3036520"/>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7" name="文本框 9"/>
            <p:cNvSpPr txBox="1"/>
            <p:nvPr/>
          </p:nvSpPr>
          <p:spPr>
            <a:xfrm>
              <a:off x="1227385" y="3452548"/>
              <a:ext cx="8254577"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另外，使用后要能立即恢复到原位，没有放回或误放了马上就可以知道。</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38" name="椭圆 37"/>
            <p:cNvSpPr/>
            <p:nvPr/>
          </p:nvSpPr>
          <p:spPr>
            <a:xfrm>
              <a:off x="913011" y="3637498"/>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7" name="文本框 9"/>
            <p:cNvSpPr txBox="1"/>
            <p:nvPr/>
          </p:nvSpPr>
          <p:spPr>
            <a:xfrm>
              <a:off x="1227386" y="4001301"/>
              <a:ext cx="6480720"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使无用时间最小化。</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8" name="椭圆 17"/>
            <p:cNvSpPr/>
            <p:nvPr/>
          </p:nvSpPr>
          <p:spPr>
            <a:xfrm>
              <a:off x="913011" y="4158489"/>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gr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689875" y="3452548"/>
            <a:ext cx="2898683" cy="24967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bwMode="auto">
          <a:xfrm>
            <a:off x="1489074" y="764704"/>
            <a:ext cx="2304257"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22" name="TextBox 28"/>
          <p:cNvSpPr txBox="1"/>
          <p:nvPr/>
        </p:nvSpPr>
        <p:spPr>
          <a:xfrm>
            <a:off x="1633091" y="796353"/>
            <a:ext cx="2016224" cy="461665"/>
          </a:xfrm>
          <a:prstGeom prst="rect">
            <a:avLst/>
          </a:prstGeom>
          <a:noFill/>
        </p:spPr>
        <p:txBody>
          <a:bodyPr wrap="square" rtlCol="0">
            <a:spAutoFit/>
          </a:bodyPr>
          <a:lstStyle/>
          <a:p>
            <a:r>
              <a:rPr lang="zh-CN" altLang="en-US" sz="2400" b="1" dirty="0">
                <a:solidFill>
                  <a:schemeClr val="bg1">
                    <a:lumMod val="95000"/>
                  </a:schemeClr>
                </a:solidFill>
                <a:latin typeface="微软雅黑" panose="020B0503020204020204" pitchFamily="34" charset="-122"/>
                <a:ea typeface="微软雅黑" panose="020B0503020204020204" pitchFamily="34" charset="-122"/>
              </a:rPr>
              <a:t>整顿</a:t>
            </a:r>
            <a:r>
              <a:rPr lang="zh-CN" altLang="en-US" sz="2400" b="1" dirty="0" smtClean="0">
                <a:solidFill>
                  <a:schemeClr val="bg1">
                    <a:lumMod val="95000"/>
                  </a:schemeClr>
                </a:solidFill>
                <a:latin typeface="微软雅黑" panose="020B0503020204020204" pitchFamily="34" charset="-122"/>
                <a:ea typeface="微软雅黑" panose="020B0503020204020204" pitchFamily="34" charset="-122"/>
              </a:rPr>
              <a:t>四</a:t>
            </a: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大</a:t>
            </a:r>
            <a:r>
              <a:rPr lang="zh-CN" altLang="en-US" sz="2400" b="1" dirty="0" smtClean="0">
                <a:solidFill>
                  <a:schemeClr val="bg1">
                    <a:lumMod val="95000"/>
                  </a:schemeClr>
                </a:solidFill>
                <a:latin typeface="微软雅黑" panose="020B0503020204020204" pitchFamily="34" charset="-122"/>
                <a:ea typeface="微软雅黑" panose="020B0503020204020204" pitchFamily="34" charset="-122"/>
              </a:rPr>
              <a:t>原则</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4" name="文本框 9"/>
          <p:cNvSpPr txBox="1"/>
          <p:nvPr/>
        </p:nvSpPr>
        <p:spPr>
          <a:xfrm>
            <a:off x="1443410" y="1469264"/>
            <a:ext cx="3430041"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原则一：规定放置场所（定置）</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5" name="椭圆 14"/>
          <p:cNvSpPr/>
          <p:nvPr/>
        </p:nvSpPr>
        <p:spPr>
          <a:xfrm>
            <a:off x="1129035" y="162645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6" name="文本框 15"/>
          <p:cNvSpPr txBox="1"/>
          <p:nvPr/>
        </p:nvSpPr>
        <p:spPr>
          <a:xfrm>
            <a:off x="1417067" y="2327316"/>
            <a:ext cx="7723646" cy="3725621"/>
          </a:xfrm>
          <a:prstGeom prst="rect">
            <a:avLst/>
          </a:prstGeom>
          <a:noFill/>
        </p:spPr>
        <p:txBody>
          <a:bodyPr wrap="square" lIns="68566" tIns="34283" rIns="68566" bIns="34283" rtlCol="0">
            <a:spAutoFit/>
          </a:bodyPr>
          <a:lstStyle/>
          <a:p>
            <a:pPr marL="0" lvl="1">
              <a:lnSpc>
                <a:spcPct val="120000"/>
              </a:lnSpc>
            </a:pPr>
            <a:r>
              <a:rPr lang="en-US" altLang="zh-CN" dirty="0">
                <a:ln w="0"/>
                <a:latin typeface="微软雅黑" panose="020B0503020204020204" pitchFamily="34" charset="-122"/>
                <a:ea typeface="微软雅黑" panose="020B0503020204020204" pitchFamily="34" charset="-122"/>
              </a:rPr>
              <a:t>1</a:t>
            </a:r>
            <a:r>
              <a:rPr lang="en-US" altLang="zh-CN" dirty="0" smtClean="0">
                <a:ln w="0"/>
                <a:latin typeface="微软雅黑" panose="020B0503020204020204" pitchFamily="34" charset="-122"/>
                <a:ea typeface="微软雅黑" panose="020B0503020204020204" pitchFamily="34" charset="-122"/>
              </a:rPr>
              <a:t>. </a:t>
            </a:r>
            <a:r>
              <a:rPr lang="zh-CN" altLang="en-US" dirty="0" smtClean="0">
                <a:ln w="0"/>
                <a:latin typeface="微软雅黑" panose="020B0503020204020204" pitchFamily="34" charset="-122"/>
                <a:ea typeface="微软雅黑" panose="020B0503020204020204" pitchFamily="34" charset="-122"/>
              </a:rPr>
              <a:t>只</a:t>
            </a:r>
            <a:r>
              <a:rPr lang="zh-CN" altLang="en-US" dirty="0">
                <a:ln w="0"/>
                <a:latin typeface="微软雅黑" panose="020B0503020204020204" pitchFamily="34" charset="-122"/>
                <a:ea typeface="微软雅黑" panose="020B0503020204020204" pitchFamily="34" charset="-122"/>
              </a:rPr>
              <a:t>存放有用的；</a:t>
            </a:r>
            <a:endParaRPr lang="zh-CN" altLang="en-US" dirty="0">
              <a:ln w="0"/>
              <a:latin typeface="微软雅黑" panose="020B0503020204020204" pitchFamily="34" charset="-122"/>
              <a:ea typeface="微软雅黑" panose="020B0503020204020204" pitchFamily="34" charset="-122"/>
            </a:endParaRPr>
          </a:p>
          <a:p>
            <a:pPr marL="0" lvl="1">
              <a:lnSpc>
                <a:spcPct val="120000"/>
              </a:lnSpc>
            </a:pPr>
            <a:r>
              <a:rPr lang="en-US" altLang="zh-CN" dirty="0">
                <a:ln w="0"/>
                <a:latin typeface="微软雅黑" panose="020B0503020204020204" pitchFamily="34" charset="-122"/>
                <a:ea typeface="微软雅黑" panose="020B0503020204020204" pitchFamily="34" charset="-122"/>
              </a:rPr>
              <a:t>2</a:t>
            </a:r>
            <a:r>
              <a:rPr lang="en-US" altLang="zh-CN" dirty="0" smtClean="0">
                <a:ln w="0"/>
                <a:latin typeface="微软雅黑" panose="020B0503020204020204" pitchFamily="34" charset="-122"/>
                <a:ea typeface="微软雅黑" panose="020B0503020204020204" pitchFamily="34" charset="-122"/>
              </a:rPr>
              <a:t>. </a:t>
            </a:r>
            <a:r>
              <a:rPr lang="zh-CN" altLang="en-US" dirty="0" smtClean="0">
                <a:ln w="0"/>
                <a:latin typeface="微软雅黑" panose="020B0503020204020204" pitchFamily="34" charset="-122"/>
                <a:ea typeface="微软雅黑" panose="020B0503020204020204" pitchFamily="34" charset="-122"/>
              </a:rPr>
              <a:t>依</a:t>
            </a:r>
            <a:r>
              <a:rPr lang="zh-CN" altLang="en-US" dirty="0">
                <a:ln w="0"/>
                <a:latin typeface="微软雅黑" panose="020B0503020204020204" pitchFamily="34" charset="-122"/>
                <a:ea typeface="微软雅黑" panose="020B0503020204020204" pitchFamily="34" charset="-122"/>
              </a:rPr>
              <a:t>使用频率，来决定放置场所和位置；</a:t>
            </a:r>
            <a:endParaRPr lang="zh-CN" altLang="en-US" dirty="0">
              <a:ln w="0"/>
              <a:latin typeface="微软雅黑" panose="020B0503020204020204" pitchFamily="34" charset="-122"/>
              <a:ea typeface="微软雅黑" panose="020B0503020204020204" pitchFamily="34" charset="-122"/>
            </a:endParaRPr>
          </a:p>
          <a:p>
            <a:pPr marL="0" lvl="1">
              <a:lnSpc>
                <a:spcPct val="120000"/>
              </a:lnSpc>
            </a:pPr>
            <a:r>
              <a:rPr lang="en-US" altLang="zh-CN" dirty="0">
                <a:ln w="0"/>
                <a:latin typeface="微软雅黑" panose="020B0503020204020204" pitchFamily="34" charset="-122"/>
                <a:ea typeface="微软雅黑" panose="020B0503020204020204" pitchFamily="34" charset="-122"/>
              </a:rPr>
              <a:t>3</a:t>
            </a:r>
            <a:r>
              <a:rPr lang="en-US" altLang="zh-CN" dirty="0" smtClean="0">
                <a:ln w="0"/>
                <a:latin typeface="微软雅黑" panose="020B0503020204020204" pitchFamily="34" charset="-122"/>
                <a:ea typeface="微软雅黑" panose="020B0503020204020204" pitchFamily="34" charset="-122"/>
              </a:rPr>
              <a:t>. </a:t>
            </a:r>
            <a:r>
              <a:rPr lang="zh-CN" altLang="en-US" dirty="0" smtClean="0">
                <a:ln w="0"/>
                <a:latin typeface="微软雅黑" panose="020B0503020204020204" pitchFamily="34" charset="-122"/>
                <a:ea typeface="微软雅黑" panose="020B0503020204020204" pitchFamily="34" charset="-122"/>
              </a:rPr>
              <a:t>人</a:t>
            </a:r>
            <a:r>
              <a:rPr lang="zh-CN" altLang="en-US" dirty="0">
                <a:ln w="0"/>
                <a:latin typeface="微软雅黑" panose="020B0503020204020204" pitchFamily="34" charset="-122"/>
                <a:ea typeface="微软雅黑" panose="020B0503020204020204" pitchFamily="34" charset="-122"/>
              </a:rPr>
              <a:t>机工程学；</a:t>
            </a:r>
            <a:endParaRPr lang="zh-CN" altLang="en-US" dirty="0">
              <a:ln w="0"/>
              <a:latin typeface="微软雅黑" panose="020B0503020204020204" pitchFamily="34" charset="-122"/>
              <a:ea typeface="微软雅黑" panose="020B0503020204020204" pitchFamily="34" charset="-122"/>
            </a:endParaRPr>
          </a:p>
          <a:p>
            <a:pPr marL="0" lvl="1">
              <a:lnSpc>
                <a:spcPct val="120000"/>
              </a:lnSpc>
            </a:pPr>
            <a:r>
              <a:rPr lang="en-US" altLang="zh-CN" dirty="0">
                <a:ln w="0"/>
                <a:latin typeface="微软雅黑" panose="020B0503020204020204" pitchFamily="34" charset="-122"/>
                <a:ea typeface="微软雅黑" panose="020B0503020204020204" pitchFamily="34" charset="-122"/>
              </a:rPr>
              <a:t>4</a:t>
            </a:r>
            <a:r>
              <a:rPr lang="en-US" altLang="zh-CN" dirty="0" smtClean="0">
                <a:ln w="0"/>
                <a:latin typeface="微软雅黑" panose="020B0503020204020204" pitchFamily="34" charset="-122"/>
                <a:ea typeface="微软雅黑" panose="020B0503020204020204" pitchFamily="34" charset="-122"/>
              </a:rPr>
              <a:t>. </a:t>
            </a:r>
            <a:r>
              <a:rPr lang="zh-CN" altLang="en-US" dirty="0" smtClean="0">
                <a:ln w="0"/>
                <a:latin typeface="微软雅黑" panose="020B0503020204020204" pitchFamily="34" charset="-122"/>
                <a:ea typeface="微软雅黑" panose="020B0503020204020204" pitchFamily="34" charset="-122"/>
              </a:rPr>
              <a:t>用</a:t>
            </a:r>
            <a:r>
              <a:rPr lang="zh-CN" altLang="en-US" dirty="0">
                <a:ln w="0"/>
                <a:latin typeface="微软雅黑" panose="020B0503020204020204" pitchFamily="34" charset="-122"/>
                <a:ea typeface="微软雅黑" panose="020B0503020204020204" pitchFamily="34" charset="-122"/>
              </a:rPr>
              <a:t>标志漆颜色划分通道与作业区域；</a:t>
            </a:r>
            <a:endParaRPr lang="zh-CN" altLang="en-US" dirty="0">
              <a:ln w="0"/>
              <a:latin typeface="微软雅黑" panose="020B0503020204020204" pitchFamily="34" charset="-122"/>
              <a:ea typeface="微软雅黑" panose="020B0503020204020204" pitchFamily="34" charset="-122"/>
            </a:endParaRPr>
          </a:p>
          <a:p>
            <a:pPr marL="0" lvl="1">
              <a:lnSpc>
                <a:spcPct val="120000"/>
              </a:lnSpc>
            </a:pPr>
            <a:r>
              <a:rPr lang="en-US" altLang="zh-CN" dirty="0">
                <a:ln w="0"/>
                <a:latin typeface="微软雅黑" panose="020B0503020204020204" pitchFamily="34" charset="-122"/>
                <a:ea typeface="微软雅黑" panose="020B0503020204020204" pitchFamily="34" charset="-122"/>
              </a:rPr>
              <a:t>5</a:t>
            </a:r>
            <a:r>
              <a:rPr lang="en-US" altLang="zh-CN" dirty="0" smtClean="0">
                <a:ln w="0"/>
                <a:latin typeface="微软雅黑" panose="020B0503020204020204" pitchFamily="34" charset="-122"/>
                <a:ea typeface="微软雅黑" panose="020B0503020204020204" pitchFamily="34" charset="-122"/>
              </a:rPr>
              <a:t>. </a:t>
            </a:r>
            <a:r>
              <a:rPr lang="zh-CN" altLang="en-US" dirty="0" smtClean="0">
                <a:ln w="0"/>
                <a:latin typeface="微软雅黑" panose="020B0503020204020204" pitchFamily="34" charset="-122"/>
                <a:ea typeface="微软雅黑" panose="020B0503020204020204" pitchFamily="34" charset="-122"/>
              </a:rPr>
              <a:t>不许</a:t>
            </a:r>
            <a:r>
              <a:rPr lang="zh-CN" altLang="en-US" dirty="0">
                <a:ln w="0"/>
                <a:latin typeface="微软雅黑" panose="020B0503020204020204" pitchFamily="34" charset="-122"/>
                <a:ea typeface="微软雅黑" panose="020B0503020204020204" pitchFamily="34" charset="-122"/>
              </a:rPr>
              <a:t>堵塞通道；</a:t>
            </a:r>
            <a:endParaRPr lang="zh-CN" altLang="en-US" dirty="0">
              <a:ln w="0"/>
              <a:latin typeface="微软雅黑" panose="020B0503020204020204" pitchFamily="34" charset="-122"/>
              <a:ea typeface="微软雅黑" panose="020B0503020204020204" pitchFamily="34" charset="-122"/>
            </a:endParaRPr>
          </a:p>
          <a:p>
            <a:pPr marL="0" lvl="1">
              <a:lnSpc>
                <a:spcPct val="120000"/>
              </a:lnSpc>
            </a:pPr>
            <a:r>
              <a:rPr lang="en-US" altLang="zh-CN" dirty="0">
                <a:ln w="0"/>
                <a:latin typeface="微软雅黑" panose="020B0503020204020204" pitchFamily="34" charset="-122"/>
                <a:ea typeface="微软雅黑" panose="020B0503020204020204" pitchFamily="34" charset="-122"/>
              </a:rPr>
              <a:t>6</a:t>
            </a:r>
            <a:r>
              <a:rPr lang="en-US" altLang="zh-CN" dirty="0" smtClean="0">
                <a:ln w="0"/>
                <a:latin typeface="微软雅黑" panose="020B0503020204020204" pitchFamily="34" charset="-122"/>
                <a:ea typeface="微软雅黑" panose="020B0503020204020204" pitchFamily="34" charset="-122"/>
              </a:rPr>
              <a:t>. </a:t>
            </a:r>
            <a:r>
              <a:rPr lang="zh-CN" altLang="en-US" dirty="0" smtClean="0">
                <a:ln w="0"/>
                <a:latin typeface="微软雅黑" panose="020B0503020204020204" pitchFamily="34" charset="-122"/>
                <a:ea typeface="微软雅黑" panose="020B0503020204020204" pitchFamily="34" charset="-122"/>
              </a:rPr>
              <a:t>限定</a:t>
            </a:r>
            <a:r>
              <a:rPr lang="zh-CN" altLang="en-US" dirty="0">
                <a:ln w="0"/>
                <a:latin typeface="微软雅黑" panose="020B0503020204020204" pitchFamily="34" charset="-122"/>
                <a:ea typeface="微软雅黑" panose="020B0503020204020204" pitchFamily="34" charset="-122"/>
              </a:rPr>
              <a:t>高度堆高；</a:t>
            </a:r>
            <a:endParaRPr lang="zh-CN" altLang="en-US" dirty="0">
              <a:ln w="0"/>
              <a:latin typeface="微软雅黑" panose="020B0503020204020204" pitchFamily="34" charset="-122"/>
              <a:ea typeface="微软雅黑" panose="020B0503020204020204" pitchFamily="34" charset="-122"/>
            </a:endParaRPr>
          </a:p>
          <a:p>
            <a:pPr marL="0" lvl="1">
              <a:lnSpc>
                <a:spcPct val="120000"/>
              </a:lnSpc>
            </a:pPr>
            <a:r>
              <a:rPr lang="en-US" altLang="zh-CN" dirty="0">
                <a:ln w="0"/>
                <a:latin typeface="微软雅黑" panose="020B0503020204020204" pitchFamily="34" charset="-122"/>
                <a:ea typeface="微软雅黑" panose="020B0503020204020204" pitchFamily="34" charset="-122"/>
              </a:rPr>
              <a:t>7</a:t>
            </a:r>
            <a:r>
              <a:rPr lang="en-US" altLang="zh-CN" dirty="0" smtClean="0">
                <a:ln w="0"/>
                <a:latin typeface="微软雅黑" panose="020B0503020204020204" pitchFamily="34" charset="-122"/>
                <a:ea typeface="微软雅黑" panose="020B0503020204020204" pitchFamily="34" charset="-122"/>
              </a:rPr>
              <a:t>. </a:t>
            </a:r>
            <a:r>
              <a:rPr lang="zh-CN" altLang="en-US" dirty="0" smtClean="0">
                <a:ln w="0"/>
                <a:latin typeface="微软雅黑" panose="020B0503020204020204" pitchFamily="34" charset="-122"/>
                <a:ea typeface="微软雅黑" panose="020B0503020204020204" pitchFamily="34" charset="-122"/>
              </a:rPr>
              <a:t>不合格品</a:t>
            </a:r>
            <a:r>
              <a:rPr lang="zh-CN" altLang="en-US" dirty="0">
                <a:ln w="0"/>
                <a:latin typeface="微软雅黑" panose="020B0503020204020204" pitchFamily="34" charset="-122"/>
                <a:ea typeface="微软雅黑" panose="020B0503020204020204" pitchFamily="34" charset="-122"/>
              </a:rPr>
              <a:t>隔离工作现场；</a:t>
            </a:r>
            <a:endParaRPr lang="zh-CN" altLang="en-US" dirty="0">
              <a:ln w="0"/>
              <a:latin typeface="微软雅黑" panose="020B0503020204020204" pitchFamily="34" charset="-122"/>
              <a:ea typeface="微软雅黑" panose="020B0503020204020204" pitchFamily="34" charset="-122"/>
            </a:endParaRPr>
          </a:p>
          <a:p>
            <a:pPr marL="0" lvl="1">
              <a:lnSpc>
                <a:spcPct val="120000"/>
              </a:lnSpc>
            </a:pPr>
            <a:r>
              <a:rPr lang="en-US" altLang="zh-CN" dirty="0">
                <a:ln w="0"/>
                <a:latin typeface="微软雅黑" panose="020B0503020204020204" pitchFamily="34" charset="-122"/>
                <a:ea typeface="微软雅黑" panose="020B0503020204020204" pitchFamily="34" charset="-122"/>
              </a:rPr>
              <a:t>8</a:t>
            </a:r>
            <a:r>
              <a:rPr lang="en-US" altLang="zh-CN" dirty="0" smtClean="0">
                <a:ln w="0"/>
                <a:latin typeface="微软雅黑" panose="020B0503020204020204" pitchFamily="34" charset="-122"/>
                <a:ea typeface="微软雅黑" panose="020B0503020204020204" pitchFamily="34" charset="-122"/>
              </a:rPr>
              <a:t>. </a:t>
            </a:r>
            <a:r>
              <a:rPr lang="zh-CN" altLang="en-US" dirty="0" smtClean="0">
                <a:ln w="0"/>
                <a:latin typeface="微软雅黑" panose="020B0503020204020204" pitchFamily="34" charset="-122"/>
                <a:ea typeface="微软雅黑" panose="020B0503020204020204" pitchFamily="34" charset="-122"/>
              </a:rPr>
              <a:t>不明</a:t>
            </a:r>
            <a:r>
              <a:rPr lang="zh-CN" altLang="en-US" dirty="0">
                <a:ln w="0"/>
                <a:latin typeface="微软雅黑" panose="020B0503020204020204" pitchFamily="34" charset="-122"/>
                <a:ea typeface="微软雅黑" panose="020B0503020204020204" pitchFamily="34" charset="-122"/>
              </a:rPr>
              <a:t>物撤离工作现场；</a:t>
            </a:r>
            <a:endParaRPr lang="zh-CN" altLang="en-US" dirty="0">
              <a:ln w="0"/>
              <a:latin typeface="微软雅黑" panose="020B0503020204020204" pitchFamily="34" charset="-122"/>
              <a:ea typeface="微软雅黑" panose="020B0503020204020204" pitchFamily="34" charset="-122"/>
            </a:endParaRPr>
          </a:p>
          <a:p>
            <a:pPr marL="0" lvl="1">
              <a:lnSpc>
                <a:spcPct val="120000"/>
              </a:lnSpc>
            </a:pPr>
            <a:r>
              <a:rPr lang="en-US" altLang="zh-CN" dirty="0">
                <a:ln w="0"/>
                <a:latin typeface="微软雅黑" panose="020B0503020204020204" pitchFamily="34" charset="-122"/>
                <a:ea typeface="微软雅黑" panose="020B0503020204020204" pitchFamily="34" charset="-122"/>
              </a:rPr>
              <a:t>9</a:t>
            </a:r>
            <a:r>
              <a:rPr lang="en-US" altLang="zh-CN" dirty="0" smtClean="0">
                <a:ln w="0"/>
                <a:latin typeface="微软雅黑" panose="020B0503020204020204" pitchFamily="34" charset="-122"/>
                <a:ea typeface="微软雅黑" panose="020B0503020204020204" pitchFamily="34" charset="-122"/>
              </a:rPr>
              <a:t>. </a:t>
            </a:r>
            <a:r>
              <a:rPr lang="zh-CN" altLang="en-US" dirty="0" smtClean="0">
                <a:ln w="0"/>
                <a:latin typeface="微软雅黑" panose="020B0503020204020204" pitchFamily="34" charset="-122"/>
                <a:ea typeface="微软雅黑" panose="020B0503020204020204" pitchFamily="34" charset="-122"/>
              </a:rPr>
              <a:t>看</a:t>
            </a:r>
            <a:r>
              <a:rPr lang="zh-CN" altLang="en-US" dirty="0">
                <a:ln w="0"/>
                <a:latin typeface="微软雅黑" panose="020B0503020204020204" pitchFamily="34" charset="-122"/>
                <a:ea typeface="微软雅黑" panose="020B0503020204020204" pitchFamily="34" charset="-122"/>
              </a:rPr>
              <a:t>板要置于显目的地方，且不妨碍现场的视线；</a:t>
            </a:r>
            <a:endParaRPr lang="zh-CN" altLang="en-US" dirty="0">
              <a:ln w="0"/>
              <a:latin typeface="微软雅黑" panose="020B0503020204020204" pitchFamily="34" charset="-122"/>
              <a:ea typeface="微软雅黑" panose="020B0503020204020204" pitchFamily="34" charset="-122"/>
            </a:endParaRPr>
          </a:p>
          <a:p>
            <a:pPr marL="0" lvl="1">
              <a:lnSpc>
                <a:spcPct val="120000"/>
              </a:lnSpc>
            </a:pPr>
            <a:r>
              <a:rPr lang="en-US" altLang="zh-CN" dirty="0">
                <a:ln w="0"/>
                <a:latin typeface="微软雅黑" panose="020B0503020204020204" pitchFamily="34" charset="-122"/>
                <a:ea typeface="微软雅黑" panose="020B0503020204020204" pitchFamily="34" charset="-122"/>
              </a:rPr>
              <a:t>10</a:t>
            </a:r>
            <a:r>
              <a:rPr lang="en-US" altLang="zh-CN" dirty="0" smtClean="0">
                <a:ln w="0"/>
                <a:latin typeface="微软雅黑" panose="020B0503020204020204" pitchFamily="34" charset="-122"/>
                <a:ea typeface="微软雅黑" panose="020B0503020204020204" pitchFamily="34" charset="-122"/>
              </a:rPr>
              <a:t>. </a:t>
            </a:r>
            <a:r>
              <a:rPr lang="zh-CN" altLang="en-US" dirty="0" smtClean="0">
                <a:ln w="0"/>
                <a:latin typeface="微软雅黑" panose="020B0503020204020204" pitchFamily="34" charset="-122"/>
                <a:ea typeface="微软雅黑" panose="020B0503020204020204" pitchFamily="34" charset="-122"/>
              </a:rPr>
              <a:t>危险物</a:t>
            </a:r>
            <a:r>
              <a:rPr lang="zh-CN" altLang="en-US" dirty="0">
                <a:ln w="0"/>
                <a:latin typeface="微软雅黑" panose="020B0503020204020204" pitchFamily="34" charset="-122"/>
                <a:ea typeface="微软雅黑" panose="020B0503020204020204" pitchFamily="34" charset="-122"/>
              </a:rPr>
              <a:t>、有机物、溶剂应放在特定的地方；</a:t>
            </a:r>
            <a:endParaRPr lang="zh-CN" altLang="en-US" dirty="0">
              <a:ln w="0"/>
              <a:latin typeface="微软雅黑" panose="020B0503020204020204" pitchFamily="34" charset="-122"/>
              <a:ea typeface="微软雅黑" panose="020B0503020204020204" pitchFamily="34" charset="-122"/>
            </a:endParaRPr>
          </a:p>
          <a:p>
            <a:pPr marL="0" lvl="1">
              <a:lnSpc>
                <a:spcPct val="120000"/>
              </a:lnSpc>
            </a:pPr>
            <a:r>
              <a:rPr lang="en-US" altLang="zh-CN" dirty="0">
                <a:ln w="0"/>
                <a:latin typeface="微软雅黑" panose="020B0503020204020204" pitchFamily="34" charset="-122"/>
                <a:ea typeface="微软雅黑" panose="020B0503020204020204" pitchFamily="34" charset="-122"/>
              </a:rPr>
              <a:t>11</a:t>
            </a:r>
            <a:r>
              <a:rPr lang="en-US" altLang="zh-CN" dirty="0" smtClean="0">
                <a:ln w="0"/>
                <a:latin typeface="微软雅黑" panose="020B0503020204020204" pitchFamily="34" charset="-122"/>
                <a:ea typeface="微软雅黑" panose="020B0503020204020204" pitchFamily="34" charset="-122"/>
              </a:rPr>
              <a:t>. </a:t>
            </a:r>
            <a:r>
              <a:rPr lang="zh-CN" altLang="en-US" dirty="0" smtClean="0">
                <a:ln w="0"/>
                <a:latin typeface="微软雅黑" panose="020B0503020204020204" pitchFamily="34" charset="-122"/>
                <a:ea typeface="微软雅黑" panose="020B0503020204020204" pitchFamily="34" charset="-122"/>
              </a:rPr>
              <a:t>无法</a:t>
            </a:r>
            <a:r>
              <a:rPr lang="zh-CN" altLang="en-US" dirty="0">
                <a:ln w="0"/>
                <a:latin typeface="微软雅黑" panose="020B0503020204020204" pitchFamily="34" charset="-122"/>
                <a:ea typeface="微软雅黑" panose="020B0503020204020204" pitchFamily="34" charset="-122"/>
              </a:rPr>
              <a:t>避免将物品放于定置区域时，可悬挂“暂放”牌，并注明理由时间。</a:t>
            </a:r>
            <a:endParaRPr lang="zh-CN" altLang="en-US" dirty="0">
              <a:ln w="0"/>
              <a:latin typeface="微软雅黑" panose="020B0503020204020204" pitchFamily="34" charset="-122"/>
              <a:ea typeface="微软雅黑" panose="020B0503020204020204" pitchFamily="34" charset="-122"/>
            </a:endParaRPr>
          </a:p>
        </p:txBody>
      </p:sp>
      <p:sp>
        <p:nvSpPr>
          <p:cNvPr id="19" name="文本框 9"/>
          <p:cNvSpPr txBox="1"/>
          <p:nvPr/>
        </p:nvSpPr>
        <p:spPr>
          <a:xfrm>
            <a:off x="1443410" y="1879246"/>
            <a:ext cx="3430041"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确定定置内容的几项原则：</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257827" y="1469197"/>
            <a:ext cx="2736304" cy="41779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42"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anim calcmode="lin" valueType="num">
                                      <p:cBhvr>
                                        <p:cTn id="34" dur="500" fill="hold"/>
                                        <p:tgtEl>
                                          <p:spTgt spid="16"/>
                                        </p:tgtEl>
                                        <p:attrNameLst>
                                          <p:attrName>ppt_x</p:attrName>
                                        </p:attrNameLst>
                                      </p:cBhvr>
                                      <p:tavLst>
                                        <p:tav tm="0">
                                          <p:val>
                                            <p:strVal val="#ppt_x"/>
                                          </p:val>
                                        </p:tav>
                                        <p:tav tm="100000">
                                          <p:val>
                                            <p:strVal val="#ppt_x"/>
                                          </p:val>
                                        </p:tav>
                                      </p:tavLst>
                                    </p:anim>
                                    <p:anim calcmode="lin" valueType="num">
                                      <p:cBhvr>
                                        <p:cTn id="35"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14" grpId="0"/>
      <p:bldP spid="15" grpId="0" animBg="1"/>
      <p:bldP spid="16"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345059" y="1805982"/>
            <a:ext cx="9337183" cy="3683358"/>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9"/>
          <p:cNvSpPr>
            <a:spLocks noChangeArrowheads="1"/>
          </p:cNvSpPr>
          <p:nvPr/>
        </p:nvSpPr>
        <p:spPr bwMode="auto">
          <a:xfrm>
            <a:off x="1759930" y="2341045"/>
            <a:ext cx="8605193" cy="253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ts val="2200"/>
              </a:lnSpc>
              <a:spcAft>
                <a:spcPts val="1200"/>
              </a:spcAft>
            </a:pPr>
            <a:r>
              <a:rPr lang="zh-CN" altLang="en-US"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500" b="1"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通过</a:t>
            </a:r>
            <a:r>
              <a:rPr lang="zh-CN" altLang="en-US" sz="15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本次“</a:t>
            </a:r>
            <a:r>
              <a:rPr lang="en-US" altLang="zh-CN" sz="15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6S</a:t>
            </a:r>
            <a:r>
              <a:rPr lang="zh-CN" altLang="en-US" sz="15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管理”培训，认真学习掌握，长期应用到实际工作种，以求达到以下的目的：</a:t>
            </a:r>
            <a:endParaRPr lang="zh-CN" altLang="en-US" sz="15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lnSpc>
                <a:spcPts val="2200"/>
              </a:lnSpc>
              <a:spcAft>
                <a:spcPts val="1200"/>
              </a:spcAft>
            </a:pPr>
            <a:r>
              <a:rPr lang="zh-CN" altLang="en-US"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）提升企业形象：整齐清洁的工作环境，能够吸引客户，并且增强自信心</a:t>
            </a:r>
            <a:r>
              <a:rPr lang="zh-CN" altLang="en-US"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a:t>
            </a:r>
            <a:br>
              <a:rPr lang="en-US" altLang="zh-CN"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）减少浪费：由于场地杂物乱放，致使其他东西无处堆放，这是一种空间的浪费</a:t>
            </a:r>
            <a:r>
              <a:rPr lang="zh-CN" altLang="en-US"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a:t>
            </a:r>
            <a:br>
              <a:rPr lang="en-US" altLang="zh-CN"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）提高效率：拥有一个良好的工作环境，可以使个人心情愉悦；东西摆放有序，能够提高工作效率，</a:t>
            </a:r>
            <a:r>
              <a:rPr lang="zh-CN" altLang="en-US"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减 </a:t>
            </a:r>
            <a:br>
              <a:rPr lang="en-US" altLang="zh-CN"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少</a:t>
            </a:r>
            <a:r>
              <a:rPr lang="zh-CN" altLang="en-US"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搬运作业</a:t>
            </a:r>
            <a:r>
              <a:rPr lang="zh-CN" altLang="en-US"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a:t>
            </a:r>
            <a:br>
              <a:rPr lang="en-US" altLang="zh-CN"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4</a:t>
            </a:r>
            <a:r>
              <a:rPr lang="zh-CN" altLang="en-US"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）质量保证：一旦员工养成了做事认真严谨的习惯，他们生产的产品返修率会大大降低，提高产品品质</a:t>
            </a:r>
            <a:r>
              <a:rPr lang="zh-CN" altLang="en-US"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a:t>
            </a:r>
            <a:br>
              <a:rPr lang="en-US" altLang="zh-CN"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5</a:t>
            </a:r>
            <a:r>
              <a:rPr lang="zh-CN" altLang="en-US"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）安全保障：通道保持畅通，员工养成认真负责的习惯，会使生产及非生产事故减少</a:t>
            </a:r>
            <a:r>
              <a:rPr lang="zh-CN" altLang="en-US"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a:t>
            </a:r>
            <a:br>
              <a:rPr lang="en-US" altLang="zh-CN"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6</a:t>
            </a:r>
            <a:r>
              <a:rPr lang="zh-CN" altLang="en-US" sz="1400"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）降低成本</a:t>
            </a:r>
            <a:r>
              <a:rPr lang="zh-CN" altLang="en-US"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：做好</a:t>
            </a:r>
            <a:r>
              <a:rPr lang="en-US" altLang="zh-CN"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6</a:t>
            </a:r>
            <a:r>
              <a:rPr lang="zh-CN" altLang="en-US"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个</a:t>
            </a:r>
            <a:r>
              <a:rPr lang="en-US" altLang="zh-CN"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S</a:t>
            </a:r>
            <a:r>
              <a:rPr lang="zh-CN" altLang="en-US"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可以减少跑冒滴漏和来回搬运，从而降低成本。</a:t>
            </a:r>
            <a:endParaRPr lang="zh-CN" altLang="en-US" sz="1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5" name="组合 14"/>
          <p:cNvGrpSpPr/>
          <p:nvPr/>
        </p:nvGrpSpPr>
        <p:grpSpPr>
          <a:xfrm>
            <a:off x="1652155" y="548680"/>
            <a:ext cx="1756607" cy="1756607"/>
            <a:chOff x="4333988" y="2362200"/>
            <a:chExt cx="2905011" cy="2905013"/>
          </a:xfrm>
          <a:gradFill>
            <a:gsLst>
              <a:gs pos="62000">
                <a:srgbClr val="C69135"/>
              </a:gs>
              <a:gs pos="34200">
                <a:srgbClr val="E6D38F"/>
              </a:gs>
              <a:gs pos="0">
                <a:srgbClr val="FCD860"/>
              </a:gs>
              <a:gs pos="100000">
                <a:srgbClr val="F1DF97"/>
              </a:gs>
            </a:gsLst>
            <a:lin ang="12000000" scaled="0"/>
          </a:gradFill>
          <a:effectLst>
            <a:outerShdw blurRad="177800" dist="88900" dir="2700000" algn="tl" rotWithShape="0">
              <a:prstClr val="black">
                <a:alpha val="30000"/>
              </a:prstClr>
            </a:outerShdw>
          </a:effectLst>
        </p:grpSpPr>
        <p:sp>
          <p:nvSpPr>
            <p:cNvPr id="16" name="任意多边形 15"/>
            <p:cNvSpPr/>
            <p:nvPr/>
          </p:nvSpPr>
          <p:spPr>
            <a:xfrm>
              <a:off x="4333988" y="2362200"/>
              <a:ext cx="2905011" cy="2905013"/>
            </a:xfrm>
            <a:custGeom>
              <a:avLst/>
              <a:gdLst>
                <a:gd name="connsiteX0" fmla="*/ 1452506 w 2905012"/>
                <a:gd name="connsiteY0" fmla="*/ 376181 h 2905012"/>
                <a:gd name="connsiteX1" fmla="*/ 376181 w 2905012"/>
                <a:gd name="connsiteY1" fmla="*/ 1452506 h 2905012"/>
                <a:gd name="connsiteX2" fmla="*/ 1452506 w 2905012"/>
                <a:gd name="connsiteY2" fmla="*/ 2528831 h 2905012"/>
                <a:gd name="connsiteX3" fmla="*/ 2528831 w 2905012"/>
                <a:gd name="connsiteY3" fmla="*/ 1452506 h 2905012"/>
                <a:gd name="connsiteX4" fmla="*/ 1452506 w 2905012"/>
                <a:gd name="connsiteY4" fmla="*/ 376181 h 2905012"/>
                <a:gd name="connsiteX5" fmla="*/ 1452506 w 2905012"/>
                <a:gd name="connsiteY5" fmla="*/ 0 h 2905012"/>
                <a:gd name="connsiteX6" fmla="*/ 1601017 w 2905012"/>
                <a:gd name="connsiteY6" fmla="*/ 7499 h 2905012"/>
                <a:gd name="connsiteX7" fmla="*/ 1643977 w 2905012"/>
                <a:gd name="connsiteY7" fmla="*/ 14056 h 2905012"/>
                <a:gd name="connsiteX8" fmla="*/ 1695533 w 2905012"/>
                <a:gd name="connsiteY8" fmla="*/ 284571 h 2905012"/>
                <a:gd name="connsiteX9" fmla="*/ 1769616 w 2905012"/>
                <a:gd name="connsiteY9" fmla="*/ 301003 h 2905012"/>
                <a:gd name="connsiteX10" fmla="*/ 1825934 w 2905012"/>
                <a:gd name="connsiteY10" fmla="*/ 319615 h 2905012"/>
                <a:gd name="connsiteX11" fmla="*/ 2006748 w 2905012"/>
                <a:gd name="connsiteY11" fmla="*/ 110068 h 2905012"/>
                <a:gd name="connsiteX12" fmla="*/ 2017887 w 2905012"/>
                <a:gd name="connsiteY12" fmla="*/ 114145 h 2905012"/>
                <a:gd name="connsiteX13" fmla="*/ 2264616 w 2905012"/>
                <a:gd name="connsiteY13" fmla="*/ 248065 h 2905012"/>
                <a:gd name="connsiteX14" fmla="*/ 2337523 w 2905012"/>
                <a:gd name="connsiteY14" fmla="*/ 302584 h 2905012"/>
                <a:gd name="connsiteX15" fmla="*/ 2247066 w 2905012"/>
                <a:gd name="connsiteY15" fmla="*/ 562199 h 2905012"/>
                <a:gd name="connsiteX16" fmla="*/ 2280217 w 2905012"/>
                <a:gd name="connsiteY16" fmla="*/ 591137 h 2905012"/>
                <a:gd name="connsiteX17" fmla="*/ 2343125 w 2905012"/>
                <a:gd name="connsiteY17" fmla="*/ 657838 h 2905012"/>
                <a:gd name="connsiteX18" fmla="*/ 2602428 w 2905012"/>
                <a:gd name="connsiteY18" fmla="*/ 567489 h 2905012"/>
                <a:gd name="connsiteX19" fmla="*/ 2656947 w 2905012"/>
                <a:gd name="connsiteY19" fmla="*/ 640396 h 2905012"/>
                <a:gd name="connsiteX20" fmla="*/ 2790867 w 2905012"/>
                <a:gd name="connsiteY20" fmla="*/ 887125 h 2905012"/>
                <a:gd name="connsiteX21" fmla="*/ 2794944 w 2905012"/>
                <a:gd name="connsiteY21" fmla="*/ 898265 h 2905012"/>
                <a:gd name="connsiteX22" fmla="*/ 2586495 w 2905012"/>
                <a:gd name="connsiteY22" fmla="*/ 1078131 h 2905012"/>
                <a:gd name="connsiteX23" fmla="*/ 2616181 w 2905012"/>
                <a:gd name="connsiteY23" fmla="*/ 1182468 h 2905012"/>
                <a:gd name="connsiteX24" fmla="*/ 2621126 w 2905012"/>
                <a:gd name="connsiteY24" fmla="*/ 1209611 h 2905012"/>
                <a:gd name="connsiteX25" fmla="*/ 2890957 w 2905012"/>
                <a:gd name="connsiteY25" fmla="*/ 1261036 h 2905012"/>
                <a:gd name="connsiteX26" fmla="*/ 2897513 w 2905012"/>
                <a:gd name="connsiteY26" fmla="*/ 1303996 h 2905012"/>
                <a:gd name="connsiteX27" fmla="*/ 2905012 w 2905012"/>
                <a:gd name="connsiteY27" fmla="*/ 1452506 h 2905012"/>
                <a:gd name="connsiteX28" fmla="*/ 2897513 w 2905012"/>
                <a:gd name="connsiteY28" fmla="*/ 1601016 h 2905012"/>
                <a:gd name="connsiteX29" fmla="*/ 2890957 w 2905012"/>
                <a:gd name="connsiteY29" fmla="*/ 1643977 h 2905012"/>
                <a:gd name="connsiteX30" fmla="*/ 2620440 w 2905012"/>
                <a:gd name="connsiteY30" fmla="*/ 1695533 h 2905012"/>
                <a:gd name="connsiteX31" fmla="*/ 2604008 w 2905012"/>
                <a:gd name="connsiteY31" fmla="*/ 1769614 h 2905012"/>
                <a:gd name="connsiteX32" fmla="*/ 2585396 w 2905012"/>
                <a:gd name="connsiteY32" fmla="*/ 1825933 h 2905012"/>
                <a:gd name="connsiteX33" fmla="*/ 2794944 w 2905012"/>
                <a:gd name="connsiteY33" fmla="*/ 2006748 h 2905012"/>
                <a:gd name="connsiteX34" fmla="*/ 2790867 w 2905012"/>
                <a:gd name="connsiteY34" fmla="*/ 2017887 h 2905012"/>
                <a:gd name="connsiteX35" fmla="*/ 2656947 w 2905012"/>
                <a:gd name="connsiteY35" fmla="*/ 2264616 h 2905012"/>
                <a:gd name="connsiteX36" fmla="*/ 2602428 w 2905012"/>
                <a:gd name="connsiteY36" fmla="*/ 2337523 h 2905012"/>
                <a:gd name="connsiteX37" fmla="*/ 2342811 w 2905012"/>
                <a:gd name="connsiteY37" fmla="*/ 2247065 h 2905012"/>
                <a:gd name="connsiteX38" fmla="*/ 2313875 w 2905012"/>
                <a:gd name="connsiteY38" fmla="*/ 2280215 h 2905012"/>
                <a:gd name="connsiteX39" fmla="*/ 2247174 w 2905012"/>
                <a:gd name="connsiteY39" fmla="*/ 2343123 h 2905012"/>
                <a:gd name="connsiteX40" fmla="*/ 2337523 w 2905012"/>
                <a:gd name="connsiteY40" fmla="*/ 2602428 h 2905012"/>
                <a:gd name="connsiteX41" fmla="*/ 2264616 w 2905012"/>
                <a:gd name="connsiteY41" fmla="*/ 2656947 h 2905012"/>
                <a:gd name="connsiteX42" fmla="*/ 2017887 w 2905012"/>
                <a:gd name="connsiteY42" fmla="*/ 2790867 h 2905012"/>
                <a:gd name="connsiteX43" fmla="*/ 2006748 w 2905012"/>
                <a:gd name="connsiteY43" fmla="*/ 2794944 h 2905012"/>
                <a:gd name="connsiteX44" fmla="*/ 1826880 w 2905012"/>
                <a:gd name="connsiteY44" fmla="*/ 2586493 h 2905012"/>
                <a:gd name="connsiteX45" fmla="*/ 1722544 w 2905012"/>
                <a:gd name="connsiteY45" fmla="*/ 2616179 h 2905012"/>
                <a:gd name="connsiteX46" fmla="*/ 1695403 w 2905012"/>
                <a:gd name="connsiteY46" fmla="*/ 2621123 h 2905012"/>
                <a:gd name="connsiteX47" fmla="*/ 1643977 w 2905012"/>
                <a:gd name="connsiteY47" fmla="*/ 2890957 h 2905012"/>
                <a:gd name="connsiteX48" fmla="*/ 1601017 w 2905012"/>
                <a:gd name="connsiteY48" fmla="*/ 2897513 h 2905012"/>
                <a:gd name="connsiteX49" fmla="*/ 1452506 w 2905012"/>
                <a:gd name="connsiteY49" fmla="*/ 2905012 h 2905012"/>
                <a:gd name="connsiteX50" fmla="*/ 1303996 w 2905012"/>
                <a:gd name="connsiteY50" fmla="*/ 2897513 h 2905012"/>
                <a:gd name="connsiteX51" fmla="*/ 1261036 w 2905012"/>
                <a:gd name="connsiteY51" fmla="*/ 2890957 h 2905012"/>
                <a:gd name="connsiteX52" fmla="*/ 1209479 w 2905012"/>
                <a:gd name="connsiteY52" fmla="*/ 2620437 h 2905012"/>
                <a:gd name="connsiteX53" fmla="*/ 1135396 w 2905012"/>
                <a:gd name="connsiteY53" fmla="*/ 2604005 h 2905012"/>
                <a:gd name="connsiteX54" fmla="*/ 1079081 w 2905012"/>
                <a:gd name="connsiteY54" fmla="*/ 2585394 h 2905012"/>
                <a:gd name="connsiteX55" fmla="*/ 898265 w 2905012"/>
                <a:gd name="connsiteY55" fmla="*/ 2794944 h 2905012"/>
                <a:gd name="connsiteX56" fmla="*/ 887125 w 2905012"/>
                <a:gd name="connsiteY56" fmla="*/ 2790867 h 2905012"/>
                <a:gd name="connsiteX57" fmla="*/ 640396 w 2905012"/>
                <a:gd name="connsiteY57" fmla="*/ 2656947 h 2905012"/>
                <a:gd name="connsiteX58" fmla="*/ 567489 w 2905012"/>
                <a:gd name="connsiteY58" fmla="*/ 2602428 h 2905012"/>
                <a:gd name="connsiteX59" fmla="*/ 657947 w 2905012"/>
                <a:gd name="connsiteY59" fmla="*/ 2342810 h 2905012"/>
                <a:gd name="connsiteX60" fmla="*/ 624796 w 2905012"/>
                <a:gd name="connsiteY60" fmla="*/ 2313872 h 2905012"/>
                <a:gd name="connsiteX61" fmla="*/ 561890 w 2905012"/>
                <a:gd name="connsiteY61" fmla="*/ 2247174 h 2905012"/>
                <a:gd name="connsiteX62" fmla="*/ 302584 w 2905012"/>
                <a:gd name="connsiteY62" fmla="*/ 2337523 h 2905012"/>
                <a:gd name="connsiteX63" fmla="*/ 248066 w 2905012"/>
                <a:gd name="connsiteY63" fmla="*/ 2264616 h 2905012"/>
                <a:gd name="connsiteX64" fmla="*/ 114145 w 2905012"/>
                <a:gd name="connsiteY64" fmla="*/ 2017887 h 2905012"/>
                <a:gd name="connsiteX65" fmla="*/ 110068 w 2905012"/>
                <a:gd name="connsiteY65" fmla="*/ 2006748 h 2905012"/>
                <a:gd name="connsiteX66" fmla="*/ 318519 w 2905012"/>
                <a:gd name="connsiteY66" fmla="*/ 1826880 h 2905012"/>
                <a:gd name="connsiteX67" fmla="*/ 288831 w 2905012"/>
                <a:gd name="connsiteY67" fmla="*/ 1722541 h 2905012"/>
                <a:gd name="connsiteX68" fmla="*/ 283887 w 2905012"/>
                <a:gd name="connsiteY68" fmla="*/ 1695402 h 2905012"/>
                <a:gd name="connsiteX69" fmla="*/ 14056 w 2905012"/>
                <a:gd name="connsiteY69" fmla="*/ 1643977 h 2905012"/>
                <a:gd name="connsiteX70" fmla="*/ 7499 w 2905012"/>
                <a:gd name="connsiteY70" fmla="*/ 1601016 h 2905012"/>
                <a:gd name="connsiteX71" fmla="*/ 0 w 2905012"/>
                <a:gd name="connsiteY71" fmla="*/ 1452506 h 2905012"/>
                <a:gd name="connsiteX72" fmla="*/ 7499 w 2905012"/>
                <a:gd name="connsiteY72" fmla="*/ 1303996 h 2905012"/>
                <a:gd name="connsiteX73" fmla="*/ 14056 w 2905012"/>
                <a:gd name="connsiteY73" fmla="*/ 1261036 h 2905012"/>
                <a:gd name="connsiteX74" fmla="*/ 284572 w 2905012"/>
                <a:gd name="connsiteY74" fmla="*/ 1209480 h 2905012"/>
                <a:gd name="connsiteX75" fmla="*/ 301005 w 2905012"/>
                <a:gd name="connsiteY75" fmla="*/ 1135394 h 2905012"/>
                <a:gd name="connsiteX76" fmla="*/ 319616 w 2905012"/>
                <a:gd name="connsiteY76" fmla="*/ 1079079 h 2905012"/>
                <a:gd name="connsiteX77" fmla="*/ 110068 w 2905012"/>
                <a:gd name="connsiteY77" fmla="*/ 898264 h 2905012"/>
                <a:gd name="connsiteX78" fmla="*/ 114145 w 2905012"/>
                <a:gd name="connsiteY78" fmla="*/ 887125 h 2905012"/>
                <a:gd name="connsiteX79" fmla="*/ 248066 w 2905012"/>
                <a:gd name="connsiteY79" fmla="*/ 640396 h 2905012"/>
                <a:gd name="connsiteX80" fmla="*/ 302584 w 2905012"/>
                <a:gd name="connsiteY80" fmla="*/ 567489 h 2905012"/>
                <a:gd name="connsiteX81" fmla="*/ 562199 w 2905012"/>
                <a:gd name="connsiteY81" fmla="*/ 657946 h 2905012"/>
                <a:gd name="connsiteX82" fmla="*/ 591138 w 2905012"/>
                <a:gd name="connsiteY82" fmla="*/ 624794 h 2905012"/>
                <a:gd name="connsiteX83" fmla="*/ 657838 w 2905012"/>
                <a:gd name="connsiteY83" fmla="*/ 561888 h 2905012"/>
                <a:gd name="connsiteX84" fmla="*/ 567489 w 2905012"/>
                <a:gd name="connsiteY84" fmla="*/ 302584 h 2905012"/>
                <a:gd name="connsiteX85" fmla="*/ 640396 w 2905012"/>
                <a:gd name="connsiteY85" fmla="*/ 248065 h 2905012"/>
                <a:gd name="connsiteX86" fmla="*/ 887125 w 2905012"/>
                <a:gd name="connsiteY86" fmla="*/ 114145 h 2905012"/>
                <a:gd name="connsiteX87" fmla="*/ 898265 w 2905012"/>
                <a:gd name="connsiteY87" fmla="*/ 110068 h 2905012"/>
                <a:gd name="connsiteX88" fmla="*/ 1078131 w 2905012"/>
                <a:gd name="connsiteY88" fmla="*/ 318516 h 2905012"/>
                <a:gd name="connsiteX89" fmla="*/ 1182469 w 2905012"/>
                <a:gd name="connsiteY89" fmla="*/ 288830 h 2905012"/>
                <a:gd name="connsiteX90" fmla="*/ 1209611 w 2905012"/>
                <a:gd name="connsiteY90" fmla="*/ 283886 h 2905012"/>
                <a:gd name="connsiteX91" fmla="*/ 1261036 w 2905012"/>
                <a:gd name="connsiteY91" fmla="*/ 14056 h 2905012"/>
                <a:gd name="connsiteX92" fmla="*/ 1303996 w 2905012"/>
                <a:gd name="connsiteY92" fmla="*/ 7499 h 2905012"/>
                <a:gd name="connsiteX93" fmla="*/ 1452506 w 2905012"/>
                <a:gd name="connsiteY93" fmla="*/ 0 h 290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905012" h="2905012">
                  <a:moveTo>
                    <a:pt x="1452506" y="376181"/>
                  </a:moveTo>
                  <a:cubicBezTo>
                    <a:pt x="858068" y="376181"/>
                    <a:pt x="376181" y="858068"/>
                    <a:pt x="376181" y="1452506"/>
                  </a:cubicBezTo>
                  <a:cubicBezTo>
                    <a:pt x="376181" y="2046944"/>
                    <a:pt x="858068" y="2528831"/>
                    <a:pt x="1452506" y="2528831"/>
                  </a:cubicBezTo>
                  <a:cubicBezTo>
                    <a:pt x="2046944" y="2528831"/>
                    <a:pt x="2528831" y="2046944"/>
                    <a:pt x="2528831" y="1452506"/>
                  </a:cubicBezTo>
                  <a:cubicBezTo>
                    <a:pt x="2528831" y="858068"/>
                    <a:pt x="2046944" y="376181"/>
                    <a:pt x="1452506" y="376181"/>
                  </a:cubicBezTo>
                  <a:close/>
                  <a:moveTo>
                    <a:pt x="1452506" y="0"/>
                  </a:moveTo>
                  <a:cubicBezTo>
                    <a:pt x="1502644" y="0"/>
                    <a:pt x="1552188" y="2540"/>
                    <a:pt x="1601017" y="7499"/>
                  </a:cubicBezTo>
                  <a:lnTo>
                    <a:pt x="1643977" y="14056"/>
                  </a:lnTo>
                  <a:lnTo>
                    <a:pt x="1695533" y="284571"/>
                  </a:lnTo>
                  <a:lnTo>
                    <a:pt x="1769616" y="301003"/>
                  </a:lnTo>
                  <a:lnTo>
                    <a:pt x="1825934" y="319615"/>
                  </a:lnTo>
                  <a:lnTo>
                    <a:pt x="2006748" y="110068"/>
                  </a:lnTo>
                  <a:lnTo>
                    <a:pt x="2017887" y="114145"/>
                  </a:lnTo>
                  <a:cubicBezTo>
                    <a:pt x="2104775" y="150896"/>
                    <a:pt x="2187342" y="195860"/>
                    <a:pt x="2264616" y="248065"/>
                  </a:cubicBezTo>
                  <a:lnTo>
                    <a:pt x="2337523" y="302584"/>
                  </a:lnTo>
                  <a:lnTo>
                    <a:pt x="2247066" y="562199"/>
                  </a:lnTo>
                  <a:lnTo>
                    <a:pt x="2280217" y="591137"/>
                  </a:lnTo>
                  <a:lnTo>
                    <a:pt x="2343125" y="657838"/>
                  </a:lnTo>
                  <a:lnTo>
                    <a:pt x="2602428" y="567489"/>
                  </a:lnTo>
                  <a:lnTo>
                    <a:pt x="2656947" y="640396"/>
                  </a:lnTo>
                  <a:cubicBezTo>
                    <a:pt x="2709152" y="717670"/>
                    <a:pt x="2754117" y="800238"/>
                    <a:pt x="2790867" y="887125"/>
                  </a:cubicBezTo>
                  <a:lnTo>
                    <a:pt x="2794944" y="898265"/>
                  </a:lnTo>
                  <a:lnTo>
                    <a:pt x="2586495" y="1078131"/>
                  </a:lnTo>
                  <a:lnTo>
                    <a:pt x="2616181" y="1182468"/>
                  </a:lnTo>
                  <a:lnTo>
                    <a:pt x="2621126" y="1209611"/>
                  </a:lnTo>
                  <a:lnTo>
                    <a:pt x="2890957" y="1261036"/>
                  </a:lnTo>
                  <a:lnTo>
                    <a:pt x="2897513" y="1303996"/>
                  </a:lnTo>
                  <a:cubicBezTo>
                    <a:pt x="2902472" y="1352825"/>
                    <a:pt x="2905012" y="1402369"/>
                    <a:pt x="2905012" y="1452506"/>
                  </a:cubicBezTo>
                  <a:cubicBezTo>
                    <a:pt x="2905012" y="1502643"/>
                    <a:pt x="2902472" y="1552187"/>
                    <a:pt x="2897513" y="1601016"/>
                  </a:cubicBezTo>
                  <a:lnTo>
                    <a:pt x="2890957" y="1643977"/>
                  </a:lnTo>
                  <a:lnTo>
                    <a:pt x="2620440" y="1695533"/>
                  </a:lnTo>
                  <a:lnTo>
                    <a:pt x="2604008" y="1769614"/>
                  </a:lnTo>
                  <a:lnTo>
                    <a:pt x="2585396" y="1825933"/>
                  </a:lnTo>
                  <a:lnTo>
                    <a:pt x="2794944" y="2006748"/>
                  </a:lnTo>
                  <a:lnTo>
                    <a:pt x="2790867" y="2017887"/>
                  </a:lnTo>
                  <a:cubicBezTo>
                    <a:pt x="2754117" y="2104775"/>
                    <a:pt x="2709152" y="2187342"/>
                    <a:pt x="2656947" y="2264616"/>
                  </a:cubicBezTo>
                  <a:lnTo>
                    <a:pt x="2602428" y="2337523"/>
                  </a:lnTo>
                  <a:lnTo>
                    <a:pt x="2342811" y="2247065"/>
                  </a:lnTo>
                  <a:lnTo>
                    <a:pt x="2313875" y="2280215"/>
                  </a:lnTo>
                  <a:lnTo>
                    <a:pt x="2247174" y="2343123"/>
                  </a:lnTo>
                  <a:lnTo>
                    <a:pt x="2337523" y="2602428"/>
                  </a:lnTo>
                  <a:lnTo>
                    <a:pt x="2264616" y="2656947"/>
                  </a:lnTo>
                  <a:cubicBezTo>
                    <a:pt x="2187342" y="2709152"/>
                    <a:pt x="2104775" y="2754117"/>
                    <a:pt x="2017887" y="2790867"/>
                  </a:cubicBezTo>
                  <a:lnTo>
                    <a:pt x="2006748" y="2794944"/>
                  </a:lnTo>
                  <a:lnTo>
                    <a:pt x="1826880" y="2586493"/>
                  </a:lnTo>
                  <a:lnTo>
                    <a:pt x="1722544" y="2616179"/>
                  </a:lnTo>
                  <a:lnTo>
                    <a:pt x="1695403" y="2621123"/>
                  </a:lnTo>
                  <a:lnTo>
                    <a:pt x="1643977" y="2890957"/>
                  </a:lnTo>
                  <a:lnTo>
                    <a:pt x="1601017" y="2897513"/>
                  </a:lnTo>
                  <a:cubicBezTo>
                    <a:pt x="1552188" y="2902472"/>
                    <a:pt x="1502644" y="2905012"/>
                    <a:pt x="1452506" y="2905012"/>
                  </a:cubicBezTo>
                  <a:cubicBezTo>
                    <a:pt x="1402369" y="2905012"/>
                    <a:pt x="1352825" y="2902472"/>
                    <a:pt x="1303996" y="2897513"/>
                  </a:cubicBezTo>
                  <a:lnTo>
                    <a:pt x="1261036" y="2890957"/>
                  </a:lnTo>
                  <a:lnTo>
                    <a:pt x="1209479" y="2620437"/>
                  </a:lnTo>
                  <a:lnTo>
                    <a:pt x="1135396" y="2604005"/>
                  </a:lnTo>
                  <a:lnTo>
                    <a:pt x="1079081" y="2585394"/>
                  </a:lnTo>
                  <a:lnTo>
                    <a:pt x="898265" y="2794944"/>
                  </a:lnTo>
                  <a:lnTo>
                    <a:pt x="887125" y="2790867"/>
                  </a:lnTo>
                  <a:cubicBezTo>
                    <a:pt x="800238" y="2754117"/>
                    <a:pt x="717670" y="2709152"/>
                    <a:pt x="640396" y="2656947"/>
                  </a:cubicBezTo>
                  <a:lnTo>
                    <a:pt x="567489" y="2602428"/>
                  </a:lnTo>
                  <a:lnTo>
                    <a:pt x="657947" y="2342810"/>
                  </a:lnTo>
                  <a:lnTo>
                    <a:pt x="624796" y="2313872"/>
                  </a:lnTo>
                  <a:lnTo>
                    <a:pt x="561890" y="2247174"/>
                  </a:lnTo>
                  <a:lnTo>
                    <a:pt x="302584" y="2337523"/>
                  </a:lnTo>
                  <a:lnTo>
                    <a:pt x="248066" y="2264616"/>
                  </a:lnTo>
                  <a:cubicBezTo>
                    <a:pt x="195860" y="2187342"/>
                    <a:pt x="150896" y="2104775"/>
                    <a:pt x="114145" y="2017887"/>
                  </a:cubicBezTo>
                  <a:lnTo>
                    <a:pt x="110068" y="2006748"/>
                  </a:lnTo>
                  <a:lnTo>
                    <a:pt x="318519" y="1826880"/>
                  </a:lnTo>
                  <a:lnTo>
                    <a:pt x="288831" y="1722541"/>
                  </a:lnTo>
                  <a:lnTo>
                    <a:pt x="283887" y="1695402"/>
                  </a:lnTo>
                  <a:lnTo>
                    <a:pt x="14056" y="1643977"/>
                  </a:lnTo>
                  <a:lnTo>
                    <a:pt x="7499" y="1601016"/>
                  </a:lnTo>
                  <a:cubicBezTo>
                    <a:pt x="2541" y="1552187"/>
                    <a:pt x="0" y="1502643"/>
                    <a:pt x="0" y="1452506"/>
                  </a:cubicBezTo>
                  <a:cubicBezTo>
                    <a:pt x="0" y="1402369"/>
                    <a:pt x="2541" y="1352825"/>
                    <a:pt x="7499" y="1303996"/>
                  </a:cubicBezTo>
                  <a:lnTo>
                    <a:pt x="14056" y="1261036"/>
                  </a:lnTo>
                  <a:lnTo>
                    <a:pt x="284572" y="1209480"/>
                  </a:lnTo>
                  <a:lnTo>
                    <a:pt x="301005" y="1135394"/>
                  </a:lnTo>
                  <a:lnTo>
                    <a:pt x="319616" y="1079079"/>
                  </a:lnTo>
                  <a:lnTo>
                    <a:pt x="110068" y="898264"/>
                  </a:lnTo>
                  <a:lnTo>
                    <a:pt x="114145" y="887125"/>
                  </a:lnTo>
                  <a:cubicBezTo>
                    <a:pt x="150896" y="800238"/>
                    <a:pt x="195860" y="717670"/>
                    <a:pt x="248066" y="640396"/>
                  </a:cubicBezTo>
                  <a:lnTo>
                    <a:pt x="302584" y="567489"/>
                  </a:lnTo>
                  <a:lnTo>
                    <a:pt x="562199" y="657946"/>
                  </a:lnTo>
                  <a:lnTo>
                    <a:pt x="591138" y="624794"/>
                  </a:lnTo>
                  <a:lnTo>
                    <a:pt x="657838" y="561888"/>
                  </a:lnTo>
                  <a:lnTo>
                    <a:pt x="567489" y="302584"/>
                  </a:lnTo>
                  <a:lnTo>
                    <a:pt x="640396" y="248065"/>
                  </a:lnTo>
                  <a:cubicBezTo>
                    <a:pt x="717670" y="195860"/>
                    <a:pt x="800238" y="150896"/>
                    <a:pt x="887125" y="114145"/>
                  </a:cubicBezTo>
                  <a:lnTo>
                    <a:pt x="898265" y="110068"/>
                  </a:lnTo>
                  <a:lnTo>
                    <a:pt x="1078131" y="318516"/>
                  </a:lnTo>
                  <a:lnTo>
                    <a:pt x="1182469" y="288830"/>
                  </a:lnTo>
                  <a:lnTo>
                    <a:pt x="1209611" y="283886"/>
                  </a:lnTo>
                  <a:lnTo>
                    <a:pt x="1261036" y="14056"/>
                  </a:lnTo>
                  <a:lnTo>
                    <a:pt x="1303996" y="7499"/>
                  </a:lnTo>
                  <a:cubicBezTo>
                    <a:pt x="1352825" y="2540"/>
                    <a:pt x="1402369" y="0"/>
                    <a:pt x="1452506"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E932F"/>
                </a:solidFill>
              </a:endParaRPr>
            </a:p>
          </p:txBody>
        </p:sp>
        <p:sp>
          <p:nvSpPr>
            <p:cNvPr id="17" name="椭圆 16"/>
            <p:cNvSpPr/>
            <p:nvPr/>
          </p:nvSpPr>
          <p:spPr>
            <a:xfrm>
              <a:off x="4710168" y="2738381"/>
              <a:ext cx="2152649" cy="2152650"/>
            </a:xfrm>
            <a:prstGeom prst="ellipse">
              <a:avLst/>
            </a:prstGeom>
            <a:grpFill/>
            <a:ln w="19050">
              <a:gradFill>
                <a:gsLst>
                  <a:gs pos="100000">
                    <a:schemeClr val="accent1">
                      <a:lumMod val="5000"/>
                      <a:lumOff val="95000"/>
                    </a:schemeClr>
                  </a:gs>
                  <a:gs pos="0">
                    <a:srgbClr val="EEEEEE"/>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E932F"/>
                </a:solidFill>
              </a:endParaRPr>
            </a:p>
          </p:txBody>
        </p:sp>
        <p:sp>
          <p:nvSpPr>
            <p:cNvPr id="18" name="椭圆 17"/>
            <p:cNvSpPr/>
            <p:nvPr/>
          </p:nvSpPr>
          <p:spPr>
            <a:xfrm>
              <a:off x="4710169" y="2738382"/>
              <a:ext cx="2152650" cy="2152648"/>
            </a:xfrm>
            <a:prstGeom prst="ellipse">
              <a:avLst/>
            </a:prstGeom>
            <a:solidFill>
              <a:schemeClr val="bg1">
                <a:lumMod val="9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E932F"/>
                </a:solidFill>
              </a:endParaRPr>
            </a:p>
          </p:txBody>
        </p:sp>
      </p:grpSp>
      <p:sp>
        <p:nvSpPr>
          <p:cNvPr id="20" name="TextBox 7"/>
          <p:cNvSpPr>
            <a:spLocks noChangeArrowheads="1"/>
          </p:cNvSpPr>
          <p:nvPr/>
        </p:nvSpPr>
        <p:spPr bwMode="auto">
          <a:xfrm>
            <a:off x="1786922" y="1208365"/>
            <a:ext cx="1487074"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zh-CN" altLang="en-US" sz="3200" b="1"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目的</a:t>
            </a:r>
            <a:endPar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3" name="组合 22"/>
          <p:cNvGrpSpPr/>
          <p:nvPr/>
        </p:nvGrpSpPr>
        <p:grpSpPr>
          <a:xfrm>
            <a:off x="1100771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24" name="椭圆 23"/>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6" name="组合 25"/>
          <p:cNvGrpSpPr/>
          <p:nvPr/>
        </p:nvGrpSpPr>
        <p:grpSpPr>
          <a:xfrm>
            <a:off x="1079168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27" name="椭圆 26"/>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9" name="组合 28"/>
          <p:cNvGrpSpPr/>
          <p:nvPr/>
        </p:nvGrpSpPr>
        <p:grpSpPr>
          <a:xfrm>
            <a:off x="8582711" y="5243790"/>
            <a:ext cx="946294" cy="946294"/>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30" name="椭圆 29"/>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2" name="组合 31"/>
          <p:cNvGrpSpPr/>
          <p:nvPr/>
        </p:nvGrpSpPr>
        <p:grpSpPr>
          <a:xfrm>
            <a:off x="971705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33" name="椭圆 3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5" name="组合 34"/>
          <p:cNvGrpSpPr/>
          <p:nvPr/>
        </p:nvGrpSpPr>
        <p:grpSpPr>
          <a:xfrm>
            <a:off x="1040035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36" name="椭圆 3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8" name="组合 37"/>
          <p:cNvGrpSpPr/>
          <p:nvPr/>
        </p:nvGrpSpPr>
        <p:grpSpPr>
          <a:xfrm>
            <a:off x="1073209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39" name="椭圆 38"/>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 calcmode="lin" valueType="num">
                                      <p:cBhvr>
                                        <p:cTn id="13" dur="500" fill="hold"/>
                                        <p:tgtEl>
                                          <p:spTgt spid="15"/>
                                        </p:tgtEl>
                                        <p:attrNameLst>
                                          <p:attrName>style.rotation</p:attrName>
                                        </p:attrNameLst>
                                      </p:cBhvr>
                                      <p:tavLst>
                                        <p:tav tm="0">
                                          <p:val>
                                            <p:fltVal val="90"/>
                                          </p:val>
                                        </p:tav>
                                        <p:tav tm="100000">
                                          <p:val>
                                            <p:fltVal val="0"/>
                                          </p:val>
                                        </p:tav>
                                      </p:tavLst>
                                    </p:anim>
                                    <p:animEffect transition="in" filter="fade">
                                      <p:cBhvr>
                                        <p:cTn id="14" dur="500"/>
                                        <p:tgtEl>
                                          <p:spTgt spid="15"/>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y+.1"/>
                                          </p:val>
                                        </p:tav>
                                        <p:tav tm="100000">
                                          <p:val>
                                            <p:strVal val="#ppt_y"/>
                                          </p:val>
                                        </p:tav>
                                      </p:tavLst>
                                    </p:anim>
                                  </p:childTnLst>
                                </p:cTn>
                              </p:par>
                              <p:par>
                                <p:cTn id="27" presetID="2" presetClass="entr" presetSubtype="6" fill="hold" nodeType="withEffect">
                                  <p:stCondLst>
                                    <p:cond delay="75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1+#ppt_w/2"/>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6" fill="hold" nodeType="withEffect">
                                  <p:stCondLst>
                                    <p:cond delay="75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1+#ppt_w/2"/>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par>
                                <p:cTn id="35" presetID="2" presetClass="entr" presetSubtype="6" fill="hold" nodeType="withEffect">
                                  <p:stCondLst>
                                    <p:cond delay="75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1+#ppt_w/2"/>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par>
                                <p:cTn id="39" presetID="2" presetClass="entr" presetSubtype="6" fill="hold" nodeType="withEffect">
                                  <p:stCondLst>
                                    <p:cond delay="75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1+#ppt_w/2"/>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par>
                                <p:cTn id="43" presetID="2" presetClass="entr" presetSubtype="6" fill="hold" nodeType="withEffect">
                                  <p:stCondLst>
                                    <p:cond delay="750"/>
                                  </p:stCondLst>
                                  <p:childTnLst>
                                    <p:set>
                                      <p:cBhvr>
                                        <p:cTn id="44" dur="1" fill="hold">
                                          <p:stCondLst>
                                            <p:cond delay="0"/>
                                          </p:stCondLst>
                                        </p:cTn>
                                        <p:tgtEl>
                                          <p:spTgt spid="35"/>
                                        </p:tgtEl>
                                        <p:attrNameLst>
                                          <p:attrName>style.visibility</p:attrName>
                                        </p:attrNameLst>
                                      </p:cBhvr>
                                      <p:to>
                                        <p:strVal val="visible"/>
                                      </p:to>
                                    </p:set>
                                    <p:anim calcmode="lin" valueType="num">
                                      <p:cBhvr additive="base">
                                        <p:cTn id="45" dur="500" fill="hold"/>
                                        <p:tgtEl>
                                          <p:spTgt spid="35"/>
                                        </p:tgtEl>
                                        <p:attrNameLst>
                                          <p:attrName>ppt_x</p:attrName>
                                        </p:attrNameLst>
                                      </p:cBhvr>
                                      <p:tavLst>
                                        <p:tav tm="0">
                                          <p:val>
                                            <p:strVal val="1+#ppt_w/2"/>
                                          </p:val>
                                        </p:tav>
                                        <p:tav tm="100000">
                                          <p:val>
                                            <p:strVal val="#ppt_x"/>
                                          </p:val>
                                        </p:tav>
                                      </p:tavLst>
                                    </p:anim>
                                    <p:anim calcmode="lin" valueType="num">
                                      <p:cBhvr additive="base">
                                        <p:cTn id="46" dur="500" fill="hold"/>
                                        <p:tgtEl>
                                          <p:spTgt spid="35"/>
                                        </p:tgtEl>
                                        <p:attrNameLst>
                                          <p:attrName>ppt_y</p:attrName>
                                        </p:attrNameLst>
                                      </p:cBhvr>
                                      <p:tavLst>
                                        <p:tav tm="0">
                                          <p:val>
                                            <p:strVal val="1+#ppt_h/2"/>
                                          </p:val>
                                        </p:tav>
                                        <p:tav tm="100000">
                                          <p:val>
                                            <p:strVal val="#ppt_y"/>
                                          </p:val>
                                        </p:tav>
                                      </p:tavLst>
                                    </p:anim>
                                  </p:childTnLst>
                                </p:cTn>
                              </p:par>
                              <p:par>
                                <p:cTn id="47" presetID="2" presetClass="entr" presetSubtype="6" fill="hold" nodeType="withEffect">
                                  <p:stCondLst>
                                    <p:cond delay="75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500" fill="hold"/>
                                        <p:tgtEl>
                                          <p:spTgt spid="38"/>
                                        </p:tgtEl>
                                        <p:attrNameLst>
                                          <p:attrName>ppt_x</p:attrName>
                                        </p:attrNameLst>
                                      </p:cBhvr>
                                      <p:tavLst>
                                        <p:tav tm="0">
                                          <p:val>
                                            <p:strVal val="1+#ppt_w/2"/>
                                          </p:val>
                                        </p:tav>
                                        <p:tav tm="100000">
                                          <p:val>
                                            <p:strVal val="#ppt_x"/>
                                          </p:val>
                                        </p:tav>
                                      </p:tavLst>
                                    </p:anim>
                                    <p:anim calcmode="lin" valueType="num">
                                      <p:cBhvr additive="base">
                                        <p:cTn id="5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9"/>
          <p:cNvSpPr txBox="1"/>
          <p:nvPr/>
        </p:nvSpPr>
        <p:spPr>
          <a:xfrm>
            <a:off x="1443410" y="832949"/>
            <a:ext cx="3430041"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原则二：确定放置容量（定容）</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5" name="椭圆 14"/>
          <p:cNvSpPr/>
          <p:nvPr/>
        </p:nvSpPr>
        <p:spPr>
          <a:xfrm>
            <a:off x="1129035" y="990137"/>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6" name="文本框 15"/>
          <p:cNvSpPr txBox="1"/>
          <p:nvPr/>
        </p:nvSpPr>
        <p:spPr>
          <a:xfrm>
            <a:off x="1417067" y="2136619"/>
            <a:ext cx="3168352" cy="1731229"/>
          </a:xfrm>
          <a:prstGeom prst="rect">
            <a:avLst/>
          </a:prstGeom>
          <a:noFill/>
        </p:spPr>
        <p:txBody>
          <a:bodyPr wrap="square" lIns="68566" tIns="34283" rIns="68566" bIns="34283" rtlCol="0">
            <a:spAutoFit/>
          </a:bodyPr>
          <a:lstStyle/>
          <a:p>
            <a:pPr marL="0" lvl="1">
              <a:lnSpc>
                <a:spcPct val="120000"/>
              </a:lnSpc>
            </a:pPr>
            <a:r>
              <a:rPr lang="en-US" altLang="zh-CN" dirty="0">
                <a:ln w="0"/>
                <a:latin typeface="微软雅黑" panose="020B0503020204020204" pitchFamily="34" charset="-122"/>
                <a:ea typeface="微软雅黑" panose="020B0503020204020204" pitchFamily="34" charset="-122"/>
              </a:rPr>
              <a:t>1.</a:t>
            </a:r>
            <a:r>
              <a:rPr lang="zh-CN" altLang="en-US" dirty="0">
                <a:ln w="0"/>
                <a:latin typeface="微软雅黑" panose="020B0503020204020204" pitchFamily="34" charset="-122"/>
                <a:ea typeface="微软雅黑" panose="020B0503020204020204" pitchFamily="34" charset="-122"/>
              </a:rPr>
              <a:t>位置离工作现场远近；</a:t>
            </a:r>
            <a:endParaRPr lang="zh-CN" altLang="en-US" dirty="0">
              <a:ln w="0"/>
              <a:latin typeface="微软雅黑" panose="020B0503020204020204" pitchFamily="34" charset="-122"/>
              <a:ea typeface="微软雅黑" panose="020B0503020204020204" pitchFamily="34" charset="-122"/>
            </a:endParaRPr>
          </a:p>
          <a:p>
            <a:pPr marL="0" lvl="1">
              <a:lnSpc>
                <a:spcPct val="120000"/>
              </a:lnSpc>
            </a:pPr>
            <a:r>
              <a:rPr lang="en-US" altLang="zh-CN" dirty="0">
                <a:ln w="0"/>
                <a:latin typeface="微软雅黑" panose="020B0503020204020204" pitchFamily="34" charset="-122"/>
                <a:ea typeface="微软雅黑" panose="020B0503020204020204" pitchFamily="34" charset="-122"/>
              </a:rPr>
              <a:t>2.</a:t>
            </a:r>
            <a:r>
              <a:rPr lang="zh-CN" altLang="en-US" dirty="0">
                <a:ln w="0"/>
                <a:latin typeface="微软雅黑" panose="020B0503020204020204" pitchFamily="34" charset="-122"/>
                <a:ea typeface="微软雅黑" panose="020B0503020204020204" pitchFamily="34" charset="-122"/>
              </a:rPr>
              <a:t>日使用频数多少；</a:t>
            </a:r>
            <a:endParaRPr lang="zh-CN" altLang="en-US" dirty="0">
              <a:ln w="0"/>
              <a:latin typeface="微软雅黑" panose="020B0503020204020204" pitchFamily="34" charset="-122"/>
              <a:ea typeface="微软雅黑" panose="020B0503020204020204" pitchFamily="34" charset="-122"/>
            </a:endParaRPr>
          </a:p>
          <a:p>
            <a:pPr marL="0" lvl="1">
              <a:lnSpc>
                <a:spcPct val="120000"/>
              </a:lnSpc>
            </a:pPr>
            <a:r>
              <a:rPr lang="en-US" altLang="zh-CN" dirty="0">
                <a:ln w="0"/>
                <a:latin typeface="微软雅黑" panose="020B0503020204020204" pitchFamily="34" charset="-122"/>
                <a:ea typeface="微软雅黑" panose="020B0503020204020204" pitchFamily="34" charset="-122"/>
              </a:rPr>
              <a:t>3.</a:t>
            </a:r>
            <a:r>
              <a:rPr lang="zh-CN" altLang="en-US" dirty="0">
                <a:ln w="0"/>
                <a:latin typeface="微软雅黑" panose="020B0503020204020204" pitchFamily="34" charset="-122"/>
                <a:ea typeface="微软雅黑" panose="020B0503020204020204" pitchFamily="34" charset="-122"/>
              </a:rPr>
              <a:t>搬运易繁程度；</a:t>
            </a:r>
            <a:endParaRPr lang="zh-CN" altLang="en-US" dirty="0">
              <a:ln w="0"/>
              <a:latin typeface="微软雅黑" panose="020B0503020204020204" pitchFamily="34" charset="-122"/>
              <a:ea typeface="微软雅黑" panose="020B0503020204020204" pitchFamily="34" charset="-122"/>
            </a:endParaRPr>
          </a:p>
          <a:p>
            <a:pPr marL="0" lvl="1">
              <a:lnSpc>
                <a:spcPct val="120000"/>
              </a:lnSpc>
            </a:pPr>
            <a:r>
              <a:rPr lang="en-US" altLang="zh-CN" dirty="0">
                <a:ln w="0"/>
                <a:latin typeface="微软雅黑" panose="020B0503020204020204" pitchFamily="34" charset="-122"/>
                <a:ea typeface="微软雅黑" panose="020B0503020204020204" pitchFamily="34" charset="-122"/>
              </a:rPr>
              <a:t>4.</a:t>
            </a:r>
            <a:r>
              <a:rPr lang="zh-CN" altLang="en-US" dirty="0">
                <a:ln w="0"/>
                <a:latin typeface="微软雅黑" panose="020B0503020204020204" pitchFamily="34" charset="-122"/>
                <a:ea typeface="微软雅黑" panose="020B0503020204020204" pitchFamily="34" charset="-122"/>
              </a:rPr>
              <a:t>现场空间大小；</a:t>
            </a:r>
            <a:endParaRPr lang="zh-CN" altLang="en-US" dirty="0">
              <a:ln w="0"/>
              <a:latin typeface="微软雅黑" panose="020B0503020204020204" pitchFamily="34" charset="-122"/>
              <a:ea typeface="微软雅黑" panose="020B0503020204020204" pitchFamily="34" charset="-122"/>
            </a:endParaRPr>
          </a:p>
          <a:p>
            <a:pPr marL="0" lvl="1">
              <a:lnSpc>
                <a:spcPct val="120000"/>
              </a:lnSpc>
            </a:pPr>
            <a:r>
              <a:rPr lang="en-US" altLang="zh-CN" dirty="0">
                <a:ln w="0"/>
                <a:latin typeface="微软雅黑" panose="020B0503020204020204" pitchFamily="34" charset="-122"/>
                <a:ea typeface="微软雅黑" panose="020B0503020204020204" pitchFamily="34" charset="-122"/>
              </a:rPr>
              <a:t>5.</a:t>
            </a:r>
            <a:r>
              <a:rPr lang="zh-CN" altLang="en-US" dirty="0">
                <a:ln w="0"/>
                <a:latin typeface="微软雅黑" panose="020B0503020204020204" pitchFamily="34" charset="-122"/>
                <a:ea typeface="微软雅黑" panose="020B0503020204020204" pitchFamily="34" charset="-122"/>
              </a:rPr>
              <a:t>部品的保管性等。</a:t>
            </a:r>
            <a:endParaRPr lang="zh-CN" altLang="en-US" dirty="0">
              <a:ln w="0"/>
              <a:latin typeface="微软雅黑" panose="020B0503020204020204" pitchFamily="34" charset="-122"/>
              <a:ea typeface="微软雅黑" panose="020B0503020204020204" pitchFamily="34" charset="-122"/>
            </a:endParaRPr>
          </a:p>
        </p:txBody>
      </p:sp>
      <p:sp>
        <p:nvSpPr>
          <p:cNvPr id="19" name="文本框 9"/>
          <p:cNvSpPr txBox="1"/>
          <p:nvPr/>
        </p:nvSpPr>
        <p:spPr>
          <a:xfrm>
            <a:off x="1443410" y="1700808"/>
            <a:ext cx="3430041"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确定容量依据：</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4991124" y="2136619"/>
            <a:ext cx="3168352" cy="1370682"/>
          </a:xfrm>
          <a:prstGeom prst="rect">
            <a:avLst/>
          </a:prstGeom>
          <a:noFill/>
        </p:spPr>
        <p:txBody>
          <a:bodyPr wrap="square" lIns="68566" tIns="34283" rIns="68566" bIns="34283" rtlCol="0">
            <a:spAutoFit/>
          </a:bodyPr>
          <a:lstStyle/>
          <a:p>
            <a:pPr marL="0" lvl="1">
              <a:lnSpc>
                <a:spcPct val="120000"/>
              </a:lnSpc>
            </a:pPr>
            <a:r>
              <a:rPr lang="en-US" altLang="zh-CN" dirty="0">
                <a:ln w="0"/>
                <a:latin typeface="微软雅黑" panose="020B0503020204020204" pitchFamily="34" charset="-122"/>
                <a:ea typeface="微软雅黑" panose="020B0503020204020204" pitchFamily="34" charset="-122"/>
              </a:rPr>
              <a:t>1.</a:t>
            </a:r>
            <a:r>
              <a:rPr lang="zh-CN" altLang="en-US" dirty="0">
                <a:ln w="0"/>
                <a:latin typeface="微软雅黑" panose="020B0503020204020204" pitchFamily="34" charset="-122"/>
                <a:ea typeface="微软雅黑" panose="020B0503020204020204" pitchFamily="34" charset="-122"/>
              </a:rPr>
              <a:t>便于生产；</a:t>
            </a:r>
            <a:endParaRPr lang="zh-CN" altLang="en-US" dirty="0">
              <a:ln w="0"/>
              <a:latin typeface="微软雅黑" panose="020B0503020204020204" pitchFamily="34" charset="-122"/>
              <a:ea typeface="微软雅黑" panose="020B0503020204020204" pitchFamily="34" charset="-122"/>
            </a:endParaRPr>
          </a:p>
          <a:p>
            <a:pPr marL="0" lvl="1">
              <a:lnSpc>
                <a:spcPct val="120000"/>
              </a:lnSpc>
            </a:pPr>
            <a:r>
              <a:rPr lang="en-US" altLang="zh-CN" dirty="0">
                <a:ln w="0"/>
                <a:latin typeface="微软雅黑" panose="020B0503020204020204" pitchFamily="34" charset="-122"/>
                <a:ea typeface="微软雅黑" panose="020B0503020204020204" pitchFamily="34" charset="-122"/>
              </a:rPr>
              <a:t>2.</a:t>
            </a:r>
            <a:r>
              <a:rPr lang="zh-CN" altLang="en-US" dirty="0">
                <a:ln w="0"/>
                <a:latin typeface="微软雅黑" panose="020B0503020204020204" pitchFamily="34" charset="-122"/>
                <a:ea typeface="微软雅黑" panose="020B0503020204020204" pitchFamily="34" charset="-122"/>
              </a:rPr>
              <a:t>无用工时最低；</a:t>
            </a:r>
            <a:endParaRPr lang="zh-CN" altLang="en-US" dirty="0">
              <a:ln w="0"/>
              <a:latin typeface="微软雅黑" panose="020B0503020204020204" pitchFamily="34" charset="-122"/>
              <a:ea typeface="微软雅黑" panose="020B0503020204020204" pitchFamily="34" charset="-122"/>
            </a:endParaRPr>
          </a:p>
          <a:p>
            <a:pPr marL="0" lvl="1">
              <a:lnSpc>
                <a:spcPct val="120000"/>
              </a:lnSpc>
            </a:pPr>
            <a:r>
              <a:rPr lang="en-US" altLang="zh-CN" dirty="0">
                <a:ln w="0"/>
                <a:latin typeface="微软雅黑" panose="020B0503020204020204" pitchFamily="34" charset="-122"/>
                <a:ea typeface="微软雅黑" panose="020B0503020204020204" pitchFamily="34" charset="-122"/>
              </a:rPr>
              <a:t>3.</a:t>
            </a:r>
            <a:r>
              <a:rPr lang="zh-CN" altLang="en-US" dirty="0">
                <a:ln w="0"/>
                <a:latin typeface="微软雅黑" panose="020B0503020204020204" pitchFamily="34" charset="-122"/>
                <a:ea typeface="微软雅黑" panose="020B0503020204020204" pitchFamily="34" charset="-122"/>
              </a:rPr>
              <a:t>现场整齐；</a:t>
            </a:r>
            <a:endParaRPr lang="zh-CN" altLang="en-US" dirty="0">
              <a:ln w="0"/>
              <a:latin typeface="微软雅黑" panose="020B0503020204020204" pitchFamily="34" charset="-122"/>
              <a:ea typeface="微软雅黑" panose="020B0503020204020204" pitchFamily="34" charset="-122"/>
            </a:endParaRPr>
          </a:p>
          <a:p>
            <a:pPr marL="0" lvl="1">
              <a:lnSpc>
                <a:spcPct val="120000"/>
              </a:lnSpc>
            </a:pPr>
            <a:r>
              <a:rPr lang="en-US" altLang="zh-CN" dirty="0">
                <a:ln w="0"/>
                <a:latin typeface="微软雅黑" panose="020B0503020204020204" pitchFamily="34" charset="-122"/>
                <a:ea typeface="微软雅黑" panose="020B0503020204020204" pitchFamily="34" charset="-122"/>
              </a:rPr>
              <a:t>4.</a:t>
            </a:r>
            <a:r>
              <a:rPr lang="zh-CN" altLang="en-US" dirty="0">
                <a:ln w="0"/>
                <a:latin typeface="微软雅黑" panose="020B0503020204020204" pitchFamily="34" charset="-122"/>
                <a:ea typeface="微软雅黑" panose="020B0503020204020204" pitchFamily="34" charset="-122"/>
              </a:rPr>
              <a:t>安全。</a:t>
            </a:r>
            <a:endParaRPr lang="zh-CN" altLang="en-US" dirty="0">
              <a:ln w="0"/>
              <a:latin typeface="微软雅黑" panose="020B0503020204020204" pitchFamily="34" charset="-122"/>
              <a:ea typeface="微软雅黑" panose="020B0503020204020204" pitchFamily="34" charset="-122"/>
            </a:endParaRPr>
          </a:p>
        </p:txBody>
      </p:sp>
      <p:sp>
        <p:nvSpPr>
          <p:cNvPr id="9" name="文本框 9"/>
          <p:cNvSpPr txBox="1"/>
          <p:nvPr/>
        </p:nvSpPr>
        <p:spPr>
          <a:xfrm>
            <a:off x="5017467" y="1700808"/>
            <a:ext cx="3430041"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确定容量原则：</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1417067" y="4685157"/>
            <a:ext cx="3168352" cy="1038283"/>
          </a:xfrm>
          <a:prstGeom prst="rect">
            <a:avLst/>
          </a:prstGeom>
          <a:noFill/>
        </p:spPr>
        <p:txBody>
          <a:bodyPr wrap="square" lIns="68566" tIns="34283" rIns="68566" bIns="34283" rtlCol="0">
            <a:spAutoFit/>
          </a:bodyPr>
          <a:lstStyle/>
          <a:p>
            <a:pPr marL="0" lvl="1">
              <a:lnSpc>
                <a:spcPct val="120000"/>
              </a:lnSpc>
            </a:pPr>
            <a:r>
              <a:rPr lang="en-US" altLang="zh-CN" dirty="0">
                <a:ln w="0"/>
                <a:latin typeface="微软雅黑" panose="020B0503020204020204" pitchFamily="34" charset="-122"/>
                <a:ea typeface="微软雅黑" panose="020B0503020204020204" pitchFamily="34" charset="-122"/>
              </a:rPr>
              <a:t>1.</a:t>
            </a:r>
            <a:r>
              <a:rPr lang="zh-CN" altLang="en-US" dirty="0">
                <a:ln w="0"/>
                <a:latin typeface="微软雅黑" panose="020B0503020204020204" pitchFamily="34" charset="-122"/>
                <a:ea typeface="微软雅黑" panose="020B0503020204020204" pitchFamily="34" charset="-122"/>
              </a:rPr>
              <a:t>一旦确定，就是法规；</a:t>
            </a:r>
            <a:endParaRPr lang="zh-CN" altLang="en-US" dirty="0">
              <a:ln w="0"/>
              <a:latin typeface="微软雅黑" panose="020B0503020204020204" pitchFamily="34" charset="-122"/>
              <a:ea typeface="微软雅黑" panose="020B0503020204020204" pitchFamily="34" charset="-122"/>
            </a:endParaRPr>
          </a:p>
          <a:p>
            <a:pPr marL="0" lvl="1">
              <a:lnSpc>
                <a:spcPct val="120000"/>
              </a:lnSpc>
            </a:pPr>
            <a:r>
              <a:rPr lang="en-US" altLang="zh-CN" dirty="0">
                <a:ln w="0"/>
                <a:latin typeface="微软雅黑" panose="020B0503020204020204" pitchFamily="34" charset="-122"/>
                <a:ea typeface="微软雅黑" panose="020B0503020204020204" pitchFamily="34" charset="-122"/>
              </a:rPr>
              <a:t>2.</a:t>
            </a:r>
            <a:r>
              <a:rPr lang="zh-CN" altLang="en-US" dirty="0">
                <a:ln w="0"/>
                <a:latin typeface="微软雅黑" panose="020B0503020204020204" pitchFamily="34" charset="-122"/>
                <a:ea typeface="微软雅黑" panose="020B0503020204020204" pitchFamily="34" charset="-122"/>
              </a:rPr>
              <a:t>文件化；</a:t>
            </a:r>
            <a:endParaRPr lang="zh-CN" altLang="en-US" dirty="0">
              <a:ln w="0"/>
              <a:latin typeface="微软雅黑" panose="020B0503020204020204" pitchFamily="34" charset="-122"/>
              <a:ea typeface="微软雅黑" panose="020B0503020204020204" pitchFamily="34" charset="-122"/>
            </a:endParaRPr>
          </a:p>
          <a:p>
            <a:pPr marL="0" lvl="1">
              <a:lnSpc>
                <a:spcPct val="120000"/>
              </a:lnSpc>
            </a:pPr>
            <a:r>
              <a:rPr lang="en-US" altLang="zh-CN" dirty="0">
                <a:ln w="0"/>
                <a:latin typeface="微软雅黑" panose="020B0503020204020204" pitchFamily="34" charset="-122"/>
                <a:ea typeface="微软雅黑" panose="020B0503020204020204" pitchFamily="34" charset="-122"/>
              </a:rPr>
              <a:t>3.</a:t>
            </a:r>
            <a:r>
              <a:rPr lang="zh-CN" altLang="en-US" dirty="0">
                <a:ln w="0"/>
                <a:latin typeface="微软雅黑" panose="020B0503020204020204" pitchFamily="34" charset="-122"/>
                <a:ea typeface="微软雅黑" panose="020B0503020204020204" pitchFamily="34" charset="-122"/>
              </a:rPr>
              <a:t>经常检查 </a:t>
            </a:r>
            <a:endParaRPr lang="zh-CN" altLang="en-US" dirty="0">
              <a:ln w="0"/>
              <a:latin typeface="微软雅黑" panose="020B0503020204020204" pitchFamily="34" charset="-122"/>
              <a:ea typeface="微软雅黑" panose="020B0503020204020204" pitchFamily="34" charset="-122"/>
            </a:endParaRPr>
          </a:p>
        </p:txBody>
      </p:sp>
      <p:sp>
        <p:nvSpPr>
          <p:cNvPr id="11" name="文本框 9"/>
          <p:cNvSpPr txBox="1"/>
          <p:nvPr/>
        </p:nvSpPr>
        <p:spPr>
          <a:xfrm>
            <a:off x="1443410" y="4249346"/>
            <a:ext cx="3430041"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确定容量要点：</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322456" y="1844824"/>
            <a:ext cx="3118730" cy="441015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anim calcmode="lin" valueType="num">
                                      <p:cBhvr>
                                        <p:cTn id="20" dur="500" fill="hold"/>
                                        <p:tgtEl>
                                          <p:spTgt spid="19"/>
                                        </p:tgtEl>
                                        <p:attrNameLst>
                                          <p:attrName>ppt_x</p:attrName>
                                        </p:attrNameLst>
                                      </p:cBhvr>
                                      <p:tavLst>
                                        <p:tav tm="0">
                                          <p:val>
                                            <p:strVal val="#ppt_x"/>
                                          </p:val>
                                        </p:tav>
                                        <p:tav tm="100000">
                                          <p:val>
                                            <p:strVal val="#ppt_x"/>
                                          </p:val>
                                        </p:tav>
                                      </p:tavLst>
                                    </p:anim>
                                    <p:anim calcmode="lin" valueType="num">
                                      <p:cBhvr>
                                        <p:cTn id="21" dur="500" fill="hold"/>
                                        <p:tgtEl>
                                          <p:spTgt spid="1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anim calcmode="lin" valueType="num">
                                      <p:cBhvr>
                                        <p:cTn id="26" dur="500" fill="hold"/>
                                        <p:tgtEl>
                                          <p:spTgt spid="16"/>
                                        </p:tgtEl>
                                        <p:attrNameLst>
                                          <p:attrName>ppt_x</p:attrName>
                                        </p:attrNameLst>
                                      </p:cBhvr>
                                      <p:tavLst>
                                        <p:tav tm="0">
                                          <p:val>
                                            <p:strVal val="#ppt_x"/>
                                          </p:val>
                                        </p:tav>
                                        <p:tav tm="100000">
                                          <p:val>
                                            <p:strVal val="#ppt_x"/>
                                          </p:val>
                                        </p:tav>
                                      </p:tavLst>
                                    </p:anim>
                                    <p:anim calcmode="lin" valueType="num">
                                      <p:cBhvr>
                                        <p:cTn id="27" dur="500" fill="hold"/>
                                        <p:tgtEl>
                                          <p:spTgt spid="16"/>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anim calcmode="lin" valueType="num">
                                      <p:cBhvr>
                                        <p:cTn id="32" dur="500" fill="hold"/>
                                        <p:tgtEl>
                                          <p:spTgt spid="9"/>
                                        </p:tgtEl>
                                        <p:attrNameLst>
                                          <p:attrName>ppt_x</p:attrName>
                                        </p:attrNameLst>
                                      </p:cBhvr>
                                      <p:tavLst>
                                        <p:tav tm="0">
                                          <p:val>
                                            <p:strVal val="#ppt_x"/>
                                          </p:val>
                                        </p:tav>
                                        <p:tav tm="100000">
                                          <p:val>
                                            <p:strVal val="#ppt_x"/>
                                          </p:val>
                                        </p:tav>
                                      </p:tavLst>
                                    </p:anim>
                                    <p:anim calcmode="lin" valueType="num">
                                      <p:cBhvr>
                                        <p:cTn id="33" dur="5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anim calcmode="lin" valueType="num">
                                      <p:cBhvr>
                                        <p:cTn id="38" dur="500" fill="hold"/>
                                        <p:tgtEl>
                                          <p:spTgt spid="8"/>
                                        </p:tgtEl>
                                        <p:attrNameLst>
                                          <p:attrName>ppt_x</p:attrName>
                                        </p:attrNameLst>
                                      </p:cBhvr>
                                      <p:tavLst>
                                        <p:tav tm="0">
                                          <p:val>
                                            <p:strVal val="#ppt_x"/>
                                          </p:val>
                                        </p:tav>
                                        <p:tav tm="100000">
                                          <p:val>
                                            <p:strVal val="#ppt_x"/>
                                          </p:val>
                                        </p:tav>
                                      </p:tavLst>
                                    </p:anim>
                                    <p:anim calcmode="lin" valueType="num">
                                      <p:cBhvr>
                                        <p:cTn id="39" dur="500" fill="hold"/>
                                        <p:tgtEl>
                                          <p:spTgt spid="8"/>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anim calcmode="lin" valueType="num">
                                      <p:cBhvr>
                                        <p:cTn id="44" dur="500" fill="hold"/>
                                        <p:tgtEl>
                                          <p:spTgt spid="11"/>
                                        </p:tgtEl>
                                        <p:attrNameLst>
                                          <p:attrName>ppt_x</p:attrName>
                                        </p:attrNameLst>
                                      </p:cBhvr>
                                      <p:tavLst>
                                        <p:tav tm="0">
                                          <p:val>
                                            <p:strVal val="#ppt_x"/>
                                          </p:val>
                                        </p:tav>
                                        <p:tav tm="100000">
                                          <p:val>
                                            <p:strVal val="#ppt_x"/>
                                          </p:val>
                                        </p:tav>
                                      </p:tavLst>
                                    </p:anim>
                                    <p:anim calcmode="lin" valueType="num">
                                      <p:cBhvr>
                                        <p:cTn id="45" dur="500" fill="hold"/>
                                        <p:tgtEl>
                                          <p:spTgt spid="11"/>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anim calcmode="lin" valueType="num">
                                      <p:cBhvr>
                                        <p:cTn id="50" dur="500" fill="hold"/>
                                        <p:tgtEl>
                                          <p:spTgt spid="10"/>
                                        </p:tgtEl>
                                        <p:attrNameLst>
                                          <p:attrName>ppt_x</p:attrName>
                                        </p:attrNameLst>
                                      </p:cBhvr>
                                      <p:tavLst>
                                        <p:tav tm="0">
                                          <p:val>
                                            <p:strVal val="#ppt_x"/>
                                          </p:val>
                                        </p:tav>
                                        <p:tav tm="100000">
                                          <p:val>
                                            <p:strVal val="#ppt_x"/>
                                          </p:val>
                                        </p:tav>
                                      </p:tavLst>
                                    </p:anim>
                                    <p:anim calcmode="lin" valueType="num">
                                      <p:cBhvr>
                                        <p:cTn id="51"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9" grpId="0"/>
      <p:bldP spid="8" grpId="0"/>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9"/>
          <p:cNvSpPr txBox="1"/>
          <p:nvPr/>
        </p:nvSpPr>
        <p:spPr>
          <a:xfrm>
            <a:off x="1443410" y="832949"/>
            <a:ext cx="3430041"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原则三：规定放置方法</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5" name="椭圆 14"/>
          <p:cNvSpPr/>
          <p:nvPr/>
        </p:nvSpPr>
        <p:spPr>
          <a:xfrm>
            <a:off x="1129035" y="990137"/>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6" name="文本框 15"/>
          <p:cNvSpPr txBox="1"/>
          <p:nvPr/>
        </p:nvSpPr>
        <p:spPr>
          <a:xfrm>
            <a:off x="1443410" y="1753494"/>
            <a:ext cx="5760640" cy="1731229"/>
          </a:xfrm>
          <a:prstGeom prst="rect">
            <a:avLst/>
          </a:prstGeom>
          <a:noFill/>
        </p:spPr>
        <p:txBody>
          <a:bodyPr wrap="square" lIns="68566" tIns="34283" rIns="68566" bIns="34283" rtlCol="0">
            <a:spAutoFit/>
          </a:bodyPr>
          <a:lstStyle/>
          <a:p>
            <a:pPr marL="0" lvl="1">
              <a:lnSpc>
                <a:spcPct val="120000"/>
              </a:lnSpc>
            </a:pPr>
            <a:r>
              <a:rPr lang="zh-CN" altLang="en-US" dirty="0" smtClean="0">
                <a:ln w="0"/>
                <a:latin typeface="微软雅黑" panose="020B0503020204020204" pitchFamily="34" charset="-122"/>
                <a:ea typeface="微软雅黑" panose="020B0503020204020204" pitchFamily="34" charset="-122"/>
              </a:rPr>
              <a:t>■ 简单</a:t>
            </a:r>
            <a:r>
              <a:rPr lang="zh-CN" altLang="en-US" dirty="0">
                <a:ln w="0"/>
                <a:latin typeface="微软雅黑" panose="020B0503020204020204" pitchFamily="34" charset="-122"/>
                <a:ea typeface="微软雅黑" panose="020B0503020204020204" pitchFamily="34" charset="-122"/>
              </a:rPr>
              <a:t>、</a:t>
            </a:r>
            <a:r>
              <a:rPr lang="zh-CN" altLang="en-US" dirty="0" smtClean="0">
                <a:ln w="0"/>
                <a:latin typeface="微软雅黑" panose="020B0503020204020204" pitchFamily="34" charset="-122"/>
                <a:ea typeface="微软雅黑" panose="020B0503020204020204" pitchFamily="34" charset="-122"/>
              </a:rPr>
              <a:t>易行</a:t>
            </a:r>
            <a:r>
              <a:rPr lang="zh-CN" altLang="en-US" dirty="0">
                <a:ln w="0"/>
                <a:latin typeface="微软雅黑" panose="020B0503020204020204" pitchFamily="34" charset="-122"/>
                <a:ea typeface="微软雅黑" panose="020B0503020204020204" pitchFamily="34" charset="-122"/>
              </a:rPr>
              <a:t>；</a:t>
            </a:r>
            <a:r>
              <a:rPr lang="zh-CN" altLang="en-US" dirty="0" smtClean="0">
                <a:ln w="0"/>
                <a:latin typeface="微软雅黑" panose="020B0503020204020204" pitchFamily="34" charset="-122"/>
                <a:ea typeface="微软雅黑" panose="020B0503020204020204" pitchFamily="34" charset="-122"/>
              </a:rPr>
              <a:t>              </a:t>
            </a:r>
            <a:r>
              <a:rPr lang="zh-CN" altLang="en-US" sz="1600" dirty="0" smtClean="0">
                <a:ln w="0"/>
                <a:latin typeface="微软雅黑" panose="020B0503020204020204" pitchFamily="34" charset="-122"/>
                <a:ea typeface="微软雅黑" panose="020B0503020204020204" pitchFamily="34" charset="-122"/>
              </a:rPr>
              <a:t>  </a:t>
            </a:r>
            <a:r>
              <a:rPr lang="zh-CN" altLang="en-US" dirty="0" smtClean="0">
                <a:ln w="0"/>
                <a:latin typeface="微软雅黑" panose="020B0503020204020204" pitchFamily="34" charset="-122"/>
                <a:ea typeface="微软雅黑" panose="020B0503020204020204" pitchFamily="34" charset="-122"/>
              </a:rPr>
              <a:t>■分类</a:t>
            </a:r>
            <a:r>
              <a:rPr lang="zh-CN" altLang="en-US" dirty="0">
                <a:ln w="0"/>
                <a:latin typeface="微软雅黑" panose="020B0503020204020204" pitchFamily="34" charset="-122"/>
                <a:ea typeface="微软雅黑" panose="020B0503020204020204" pitchFamily="34" charset="-122"/>
              </a:rPr>
              <a:t>放置，同类集中；</a:t>
            </a:r>
            <a:endParaRPr lang="zh-CN" altLang="en-US" dirty="0">
              <a:ln w="0"/>
              <a:latin typeface="微软雅黑" panose="020B0503020204020204" pitchFamily="34" charset="-122"/>
              <a:ea typeface="微软雅黑" panose="020B0503020204020204" pitchFamily="34" charset="-122"/>
            </a:endParaRPr>
          </a:p>
          <a:p>
            <a:pPr marL="0" lvl="1">
              <a:lnSpc>
                <a:spcPct val="120000"/>
              </a:lnSpc>
            </a:pPr>
            <a:r>
              <a:rPr lang="zh-CN" altLang="en-US" dirty="0" smtClean="0">
                <a:ln w="0"/>
                <a:latin typeface="微软雅黑" panose="020B0503020204020204" pitchFamily="34" charset="-122"/>
                <a:ea typeface="微软雅黑" panose="020B0503020204020204" pitchFamily="34" charset="-122"/>
              </a:rPr>
              <a:t>■ 取</a:t>
            </a:r>
            <a:r>
              <a:rPr lang="zh-CN" altLang="en-US" dirty="0">
                <a:ln w="0"/>
                <a:latin typeface="微软雅黑" panose="020B0503020204020204" pitchFamily="34" charset="-122"/>
                <a:ea typeface="微软雅黑" panose="020B0503020204020204" pitchFamily="34" charset="-122"/>
              </a:rPr>
              <a:t>拿方便</a:t>
            </a:r>
            <a:r>
              <a:rPr lang="zh-CN" altLang="en-US" dirty="0" smtClean="0">
                <a:ln w="0"/>
                <a:latin typeface="微软雅黑" panose="020B0503020204020204" pitchFamily="34" charset="-122"/>
                <a:ea typeface="微软雅黑" panose="020B0503020204020204" pitchFamily="34" charset="-122"/>
              </a:rPr>
              <a:t>；                   </a:t>
            </a:r>
            <a:r>
              <a:rPr lang="zh-CN" altLang="en-US" dirty="0">
                <a:ln w="0"/>
                <a:latin typeface="微软雅黑" panose="020B0503020204020204" pitchFamily="34" charset="-122"/>
                <a:ea typeface="微软雅黑" panose="020B0503020204020204" pitchFamily="34" charset="-122"/>
              </a:rPr>
              <a:t>■</a:t>
            </a:r>
            <a:r>
              <a:rPr lang="zh-CN" altLang="en-US" dirty="0" smtClean="0">
                <a:ln w="0"/>
                <a:latin typeface="微软雅黑" panose="020B0503020204020204" pitchFamily="34" charset="-122"/>
                <a:ea typeface="微软雅黑" panose="020B0503020204020204" pitchFamily="34" charset="-122"/>
              </a:rPr>
              <a:t>立体</a:t>
            </a:r>
            <a:r>
              <a:rPr lang="zh-CN" altLang="en-US" dirty="0">
                <a:ln w="0"/>
                <a:latin typeface="微软雅黑" panose="020B0503020204020204" pitchFamily="34" charset="-122"/>
                <a:ea typeface="微软雅黑" panose="020B0503020204020204" pitchFamily="34" charset="-122"/>
              </a:rPr>
              <a:t>放置，提高容率；</a:t>
            </a:r>
            <a:endParaRPr lang="zh-CN" altLang="en-US" dirty="0">
              <a:ln w="0"/>
              <a:latin typeface="微软雅黑" panose="020B0503020204020204" pitchFamily="34" charset="-122"/>
              <a:ea typeface="微软雅黑" panose="020B0503020204020204" pitchFamily="34" charset="-122"/>
            </a:endParaRPr>
          </a:p>
          <a:p>
            <a:pPr marL="0" lvl="1">
              <a:lnSpc>
                <a:spcPct val="120000"/>
              </a:lnSpc>
            </a:pPr>
            <a:r>
              <a:rPr lang="zh-CN" altLang="en-US" dirty="0" smtClean="0">
                <a:ln w="0"/>
                <a:latin typeface="微软雅黑" panose="020B0503020204020204" pitchFamily="34" charset="-122"/>
                <a:ea typeface="微软雅黑" panose="020B0503020204020204" pitchFamily="34" charset="-122"/>
              </a:rPr>
              <a:t>■ 防</a:t>
            </a:r>
            <a:r>
              <a:rPr lang="zh-CN" altLang="en-US" dirty="0">
                <a:ln w="0"/>
                <a:latin typeface="微软雅黑" panose="020B0503020204020204" pitchFamily="34" charset="-122"/>
                <a:ea typeface="微软雅黑" panose="020B0503020204020204" pitchFamily="34" charset="-122"/>
              </a:rPr>
              <a:t>错装置</a:t>
            </a:r>
            <a:r>
              <a:rPr lang="zh-CN" altLang="en-US" dirty="0" smtClean="0">
                <a:ln w="0"/>
                <a:latin typeface="微软雅黑" panose="020B0503020204020204" pitchFamily="34" charset="-122"/>
                <a:ea typeface="微软雅黑" panose="020B0503020204020204" pitchFamily="34" charset="-122"/>
              </a:rPr>
              <a:t>；                   ■ 容量</a:t>
            </a:r>
            <a:r>
              <a:rPr lang="zh-CN" altLang="en-US" dirty="0">
                <a:ln w="0"/>
                <a:latin typeface="微软雅黑" panose="020B0503020204020204" pitchFamily="34" charset="-122"/>
                <a:ea typeface="微软雅黑" panose="020B0503020204020204" pitchFamily="34" charset="-122"/>
              </a:rPr>
              <a:t>限制，一目了然；</a:t>
            </a:r>
            <a:endParaRPr lang="zh-CN" altLang="en-US" dirty="0">
              <a:ln w="0"/>
              <a:latin typeface="微软雅黑" panose="020B0503020204020204" pitchFamily="34" charset="-122"/>
              <a:ea typeface="微软雅黑" panose="020B0503020204020204" pitchFamily="34" charset="-122"/>
            </a:endParaRPr>
          </a:p>
          <a:p>
            <a:pPr marL="0" lvl="1">
              <a:lnSpc>
                <a:spcPct val="120000"/>
              </a:lnSpc>
            </a:pPr>
            <a:r>
              <a:rPr lang="zh-CN" altLang="en-US" dirty="0" smtClean="0">
                <a:ln w="0"/>
                <a:latin typeface="微软雅黑" panose="020B0503020204020204" pitchFamily="34" charset="-122"/>
                <a:ea typeface="微软雅黑" panose="020B0503020204020204" pitchFamily="34" charset="-122"/>
              </a:rPr>
              <a:t>■ 先进先出</a:t>
            </a:r>
            <a:r>
              <a:rPr lang="zh-CN" altLang="en-US" dirty="0">
                <a:ln w="0"/>
                <a:latin typeface="微软雅黑" panose="020B0503020204020204" pitchFamily="34" charset="-122"/>
                <a:ea typeface="微软雅黑" panose="020B0503020204020204" pitchFamily="34" charset="-122"/>
              </a:rPr>
              <a:t>； </a:t>
            </a:r>
            <a:r>
              <a:rPr lang="zh-CN" altLang="en-US" dirty="0" smtClean="0">
                <a:ln w="0"/>
                <a:latin typeface="微软雅黑" panose="020B0503020204020204" pitchFamily="34" charset="-122"/>
                <a:ea typeface="微软雅黑" panose="020B0503020204020204" pitchFamily="34" charset="-122"/>
              </a:rPr>
              <a:t>                  ■ 总体</a:t>
            </a:r>
            <a:r>
              <a:rPr lang="zh-CN" altLang="en-US" dirty="0">
                <a:ln w="0"/>
                <a:latin typeface="微软雅黑" panose="020B0503020204020204" pitchFamily="34" charset="-122"/>
                <a:ea typeface="微软雅黑" panose="020B0503020204020204" pitchFamily="34" charset="-122"/>
              </a:rPr>
              <a:t>外观整齐划一；</a:t>
            </a:r>
            <a:endParaRPr lang="zh-CN" altLang="en-US" dirty="0">
              <a:ln w="0"/>
              <a:latin typeface="微软雅黑" panose="020B0503020204020204" pitchFamily="34" charset="-122"/>
              <a:ea typeface="微软雅黑" panose="020B0503020204020204" pitchFamily="34" charset="-122"/>
            </a:endParaRPr>
          </a:p>
          <a:p>
            <a:pPr marL="0" lvl="1">
              <a:lnSpc>
                <a:spcPct val="120000"/>
              </a:lnSpc>
            </a:pPr>
            <a:r>
              <a:rPr lang="zh-CN" altLang="en-US" dirty="0" smtClean="0">
                <a:ln w="0"/>
                <a:latin typeface="微软雅黑" panose="020B0503020204020204" pitchFamily="34" charset="-122"/>
                <a:ea typeface="微软雅黑" panose="020B0503020204020204" pitchFamily="34" charset="-122"/>
              </a:rPr>
              <a:t>■ 标识</a:t>
            </a:r>
            <a:r>
              <a:rPr lang="zh-CN" altLang="en-US" dirty="0">
                <a:ln w="0"/>
                <a:latin typeface="微软雅黑" panose="020B0503020204020204" pitchFamily="34" charset="-122"/>
                <a:ea typeface="微软雅黑" panose="020B0503020204020204" pitchFamily="34" charset="-122"/>
              </a:rPr>
              <a:t>清楚； </a:t>
            </a:r>
            <a:r>
              <a:rPr lang="zh-CN" altLang="en-US" dirty="0" smtClean="0">
                <a:ln w="0"/>
                <a:latin typeface="微软雅黑" panose="020B0503020204020204" pitchFamily="34" charset="-122"/>
                <a:ea typeface="微软雅黑" panose="020B0503020204020204" pitchFamily="34" charset="-122"/>
              </a:rPr>
              <a:t>                  ■ 看</a:t>
            </a:r>
            <a:r>
              <a:rPr lang="zh-CN" altLang="en-US" dirty="0">
                <a:ln w="0"/>
                <a:latin typeface="微软雅黑" panose="020B0503020204020204" pitchFamily="34" charset="-122"/>
                <a:ea typeface="微软雅黑" panose="020B0503020204020204" pitchFamily="34" charset="-122"/>
              </a:rPr>
              <a:t>板管理。</a:t>
            </a:r>
            <a:endParaRPr lang="zh-CN" altLang="en-US" dirty="0">
              <a:ln w="0"/>
              <a:latin typeface="微软雅黑" panose="020B0503020204020204" pitchFamily="34" charset="-122"/>
              <a:ea typeface="微软雅黑" panose="020B0503020204020204" pitchFamily="34" charset="-122"/>
            </a:endParaRPr>
          </a:p>
        </p:txBody>
      </p:sp>
      <p:sp>
        <p:nvSpPr>
          <p:cNvPr id="19" name="文本框 9"/>
          <p:cNvSpPr txBox="1"/>
          <p:nvPr/>
        </p:nvSpPr>
        <p:spPr>
          <a:xfrm>
            <a:off x="1443410" y="1268760"/>
            <a:ext cx="4366145"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确定放置方法应考虑的几个方面</a:t>
            </a:r>
            <a:r>
              <a:rPr lang="zh-CN" altLang="en-US" b="1" dirty="0" smtClean="0">
                <a:ln w="0"/>
                <a:solidFill>
                  <a:srgbClr val="0070C0"/>
                </a:solidFill>
                <a:latin typeface="微软雅黑" panose="020B0503020204020204" pitchFamily="34" charset="-122"/>
                <a:ea typeface="微软雅黑" panose="020B0503020204020204" pitchFamily="34" charset="-122"/>
              </a:rPr>
              <a:t>：</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2" name="文本框 9"/>
          <p:cNvSpPr txBox="1"/>
          <p:nvPr/>
        </p:nvSpPr>
        <p:spPr>
          <a:xfrm>
            <a:off x="1443410" y="3751551"/>
            <a:ext cx="3430041"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原则四：遵守保管规则</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3" name="椭圆 12"/>
          <p:cNvSpPr/>
          <p:nvPr/>
        </p:nvSpPr>
        <p:spPr>
          <a:xfrm>
            <a:off x="1129035" y="3908739"/>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7" name="文本框 16"/>
          <p:cNvSpPr txBox="1"/>
          <p:nvPr/>
        </p:nvSpPr>
        <p:spPr>
          <a:xfrm>
            <a:off x="1443410" y="4672096"/>
            <a:ext cx="5014217" cy="1398830"/>
          </a:xfrm>
          <a:prstGeom prst="rect">
            <a:avLst/>
          </a:prstGeom>
          <a:noFill/>
        </p:spPr>
        <p:txBody>
          <a:bodyPr wrap="square" lIns="68566" tIns="34283" rIns="68566" bIns="34283" rtlCol="0">
            <a:spAutoFit/>
          </a:bodyPr>
          <a:lstStyle/>
          <a:p>
            <a:pPr marL="0" lvl="1">
              <a:lnSpc>
                <a:spcPct val="120000"/>
              </a:lnSpc>
            </a:pPr>
            <a:r>
              <a:rPr lang="en-US" altLang="zh-CN" dirty="0">
                <a:ln w="0"/>
                <a:latin typeface="微软雅黑" panose="020B0503020204020204" pitchFamily="34" charset="-122"/>
                <a:ea typeface="微软雅黑" panose="020B0503020204020204" pitchFamily="34" charset="-122"/>
              </a:rPr>
              <a:t>1.</a:t>
            </a:r>
            <a:r>
              <a:rPr lang="zh-CN" altLang="en-US" dirty="0">
                <a:ln w="0"/>
                <a:latin typeface="微软雅黑" panose="020B0503020204020204" pitchFamily="34" charset="-122"/>
                <a:ea typeface="微软雅黑" panose="020B0503020204020204" pitchFamily="34" charset="-122"/>
              </a:rPr>
              <a:t>定置、定容、定法标准化；</a:t>
            </a:r>
            <a:endParaRPr lang="zh-CN" altLang="en-US" dirty="0">
              <a:ln w="0"/>
              <a:latin typeface="微软雅黑" panose="020B0503020204020204" pitchFamily="34" charset="-122"/>
              <a:ea typeface="微软雅黑" panose="020B0503020204020204" pitchFamily="34" charset="-122"/>
            </a:endParaRPr>
          </a:p>
          <a:p>
            <a:pPr marL="0" lvl="1">
              <a:lnSpc>
                <a:spcPct val="120000"/>
              </a:lnSpc>
            </a:pPr>
            <a:r>
              <a:rPr lang="en-US" altLang="zh-CN" dirty="0">
                <a:ln w="0"/>
                <a:latin typeface="微软雅黑" panose="020B0503020204020204" pitchFamily="34" charset="-122"/>
                <a:ea typeface="微软雅黑" panose="020B0503020204020204" pitchFamily="34" charset="-122"/>
              </a:rPr>
              <a:t>2.</a:t>
            </a:r>
            <a:r>
              <a:rPr lang="zh-CN" altLang="en-US" dirty="0">
                <a:ln w="0"/>
                <a:latin typeface="微软雅黑" panose="020B0503020204020204" pitchFamily="34" charset="-122"/>
                <a:ea typeface="微软雅黑" panose="020B0503020204020204" pitchFamily="34" charset="-122"/>
              </a:rPr>
              <a:t>标准内容醒目化；</a:t>
            </a:r>
            <a:endParaRPr lang="zh-CN" altLang="en-US" dirty="0">
              <a:ln w="0"/>
              <a:latin typeface="微软雅黑" panose="020B0503020204020204" pitchFamily="34" charset="-122"/>
              <a:ea typeface="微软雅黑" panose="020B0503020204020204" pitchFamily="34" charset="-122"/>
            </a:endParaRPr>
          </a:p>
          <a:p>
            <a:pPr marL="0" lvl="1">
              <a:lnSpc>
                <a:spcPct val="120000"/>
              </a:lnSpc>
            </a:pPr>
            <a:r>
              <a:rPr lang="en-US" altLang="zh-CN" dirty="0">
                <a:ln w="0"/>
                <a:latin typeface="微软雅黑" panose="020B0503020204020204" pitchFamily="34" charset="-122"/>
                <a:ea typeface="微软雅黑" panose="020B0503020204020204" pitchFamily="34" charset="-122"/>
              </a:rPr>
              <a:t>3.</a:t>
            </a:r>
            <a:r>
              <a:rPr lang="zh-CN" altLang="en-US" dirty="0">
                <a:ln w="0"/>
                <a:latin typeface="微软雅黑" panose="020B0503020204020204" pitchFamily="34" charset="-122"/>
                <a:ea typeface="微软雅黑" panose="020B0503020204020204" pitchFamily="34" charset="-122"/>
              </a:rPr>
              <a:t>确定维持规定的方法；</a:t>
            </a:r>
            <a:endParaRPr lang="zh-CN" altLang="en-US" dirty="0">
              <a:ln w="0"/>
              <a:latin typeface="微软雅黑" panose="020B0503020204020204" pitchFamily="34" charset="-122"/>
              <a:ea typeface="微软雅黑" panose="020B0503020204020204" pitchFamily="34" charset="-122"/>
            </a:endParaRPr>
          </a:p>
          <a:p>
            <a:pPr marL="0" lvl="1">
              <a:lnSpc>
                <a:spcPct val="120000"/>
              </a:lnSpc>
            </a:pPr>
            <a:r>
              <a:rPr lang="en-US" altLang="zh-CN" dirty="0">
                <a:ln w="0"/>
                <a:latin typeface="微软雅黑" panose="020B0503020204020204" pitchFamily="34" charset="-122"/>
                <a:ea typeface="微软雅黑" panose="020B0503020204020204" pitchFamily="34" charset="-122"/>
              </a:rPr>
              <a:t>4.</a:t>
            </a:r>
            <a:r>
              <a:rPr lang="zh-CN" altLang="en-US" dirty="0">
                <a:ln w="0"/>
                <a:latin typeface="微软雅黑" panose="020B0503020204020204" pitchFamily="34" charset="-122"/>
                <a:ea typeface="微软雅黑" panose="020B0503020204020204" pitchFamily="34" charset="-122"/>
              </a:rPr>
              <a:t>确定物品周转、流通办法（取、放、检查</a:t>
            </a:r>
            <a:r>
              <a:rPr lang="zh-CN" altLang="en-US" dirty="0" smtClean="0">
                <a:ln w="0"/>
                <a:latin typeface="微软雅黑" panose="020B0503020204020204" pitchFamily="34" charset="-122"/>
                <a:ea typeface="微软雅黑" panose="020B0503020204020204" pitchFamily="34" charset="-122"/>
              </a:rPr>
              <a:t>）</a:t>
            </a:r>
            <a:endParaRPr lang="zh-CN" altLang="en-US" dirty="0">
              <a:ln w="0"/>
              <a:latin typeface="微软雅黑" panose="020B0503020204020204" pitchFamily="34" charset="-122"/>
              <a:ea typeface="微软雅黑" panose="020B0503020204020204" pitchFamily="34" charset="-122"/>
            </a:endParaRPr>
          </a:p>
        </p:txBody>
      </p:sp>
      <p:sp>
        <p:nvSpPr>
          <p:cNvPr id="18" name="文本框 9"/>
          <p:cNvSpPr txBox="1"/>
          <p:nvPr/>
        </p:nvSpPr>
        <p:spPr>
          <a:xfrm>
            <a:off x="1443410" y="4187362"/>
            <a:ext cx="4366145"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应考虑的内容：</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6313611" y="4672096"/>
            <a:ext cx="5256584" cy="1398830"/>
          </a:xfrm>
          <a:prstGeom prst="rect">
            <a:avLst/>
          </a:prstGeom>
          <a:noFill/>
        </p:spPr>
        <p:txBody>
          <a:bodyPr wrap="square" lIns="68566" tIns="34283" rIns="68566" bIns="34283" rtlCol="0">
            <a:spAutoFit/>
          </a:bodyPr>
          <a:lstStyle/>
          <a:p>
            <a:pPr marL="0" lvl="1">
              <a:lnSpc>
                <a:spcPct val="120000"/>
              </a:lnSpc>
            </a:pPr>
            <a:r>
              <a:rPr lang="en-US" altLang="zh-CN" dirty="0" smtClean="0">
                <a:ln w="0"/>
                <a:latin typeface="微软雅黑" panose="020B0503020204020204" pitchFamily="34" charset="-122"/>
                <a:ea typeface="微软雅黑" panose="020B0503020204020204" pitchFamily="34" charset="-122"/>
              </a:rPr>
              <a:t>5</a:t>
            </a:r>
            <a:r>
              <a:rPr lang="en-US" altLang="zh-CN" dirty="0">
                <a:ln w="0"/>
                <a:latin typeface="微软雅黑" panose="020B0503020204020204" pitchFamily="34" charset="-122"/>
                <a:ea typeface="微软雅黑" panose="020B0503020204020204" pitchFamily="34" charset="-122"/>
              </a:rPr>
              <a:t>.</a:t>
            </a:r>
            <a:r>
              <a:rPr lang="zh-CN" altLang="en-US" dirty="0">
                <a:ln w="0"/>
                <a:latin typeface="微软雅黑" panose="020B0503020204020204" pitchFamily="34" charset="-122"/>
                <a:ea typeface="微软雅黑" panose="020B0503020204020204" pitchFamily="34" charset="-122"/>
              </a:rPr>
              <a:t>确定最小库存与定容的关系；</a:t>
            </a:r>
            <a:endParaRPr lang="zh-CN" altLang="en-US" dirty="0">
              <a:ln w="0"/>
              <a:latin typeface="微软雅黑" panose="020B0503020204020204" pitchFamily="34" charset="-122"/>
              <a:ea typeface="微软雅黑" panose="020B0503020204020204" pitchFamily="34" charset="-122"/>
            </a:endParaRPr>
          </a:p>
          <a:p>
            <a:pPr marL="0" lvl="1">
              <a:lnSpc>
                <a:spcPct val="120000"/>
              </a:lnSpc>
            </a:pPr>
            <a:r>
              <a:rPr lang="en-US" altLang="zh-CN" dirty="0">
                <a:ln w="0"/>
                <a:latin typeface="微软雅黑" panose="020B0503020204020204" pitchFamily="34" charset="-122"/>
                <a:ea typeface="微软雅黑" panose="020B0503020204020204" pitchFamily="34" charset="-122"/>
              </a:rPr>
              <a:t>6.</a:t>
            </a:r>
            <a:r>
              <a:rPr lang="zh-CN" altLang="en-US" dirty="0">
                <a:ln w="0"/>
                <a:latin typeface="微软雅黑" panose="020B0503020204020204" pitchFamily="34" charset="-122"/>
                <a:ea typeface="微软雅黑" panose="020B0503020204020204" pitchFamily="34" charset="-122"/>
              </a:rPr>
              <a:t>明确保管人员的责任；</a:t>
            </a:r>
            <a:endParaRPr lang="zh-CN" altLang="en-US" dirty="0">
              <a:ln w="0"/>
              <a:latin typeface="微软雅黑" panose="020B0503020204020204" pitchFamily="34" charset="-122"/>
              <a:ea typeface="微软雅黑" panose="020B0503020204020204" pitchFamily="34" charset="-122"/>
            </a:endParaRPr>
          </a:p>
          <a:p>
            <a:pPr marL="0" lvl="1">
              <a:lnSpc>
                <a:spcPct val="120000"/>
              </a:lnSpc>
            </a:pPr>
            <a:r>
              <a:rPr lang="en-US" altLang="zh-CN" dirty="0">
                <a:ln w="0"/>
                <a:latin typeface="微软雅黑" panose="020B0503020204020204" pitchFamily="34" charset="-122"/>
                <a:ea typeface="微软雅黑" panose="020B0503020204020204" pitchFamily="34" charset="-122"/>
              </a:rPr>
              <a:t>7.</a:t>
            </a:r>
            <a:r>
              <a:rPr lang="zh-CN" altLang="en-US" dirty="0">
                <a:ln w="0"/>
                <a:latin typeface="微软雅黑" panose="020B0503020204020204" pitchFamily="34" charset="-122"/>
                <a:ea typeface="微软雅黑" panose="020B0503020204020204" pitchFamily="34" charset="-122"/>
              </a:rPr>
              <a:t>建立信息沟通渠道；（库存信息、定容信息）</a:t>
            </a:r>
            <a:endParaRPr lang="zh-CN" altLang="en-US" dirty="0">
              <a:ln w="0"/>
              <a:latin typeface="微软雅黑" panose="020B0503020204020204" pitchFamily="34" charset="-122"/>
              <a:ea typeface="微软雅黑" panose="020B0503020204020204" pitchFamily="34" charset="-122"/>
            </a:endParaRPr>
          </a:p>
          <a:p>
            <a:pPr marL="0" lvl="1">
              <a:lnSpc>
                <a:spcPct val="120000"/>
              </a:lnSpc>
            </a:pPr>
            <a:r>
              <a:rPr lang="en-US" altLang="zh-CN" dirty="0">
                <a:ln w="0"/>
                <a:latin typeface="微软雅黑" panose="020B0503020204020204" pitchFamily="34" charset="-122"/>
                <a:ea typeface="微软雅黑" panose="020B0503020204020204" pitchFamily="34" charset="-122"/>
              </a:rPr>
              <a:t>8.</a:t>
            </a:r>
            <a:r>
              <a:rPr lang="zh-CN" altLang="en-US" dirty="0">
                <a:ln w="0"/>
                <a:latin typeface="微软雅黑" panose="020B0503020204020204" pitchFamily="34" charset="-122"/>
                <a:ea typeface="微软雅黑" panose="020B0503020204020204" pitchFamily="34" charset="-122"/>
              </a:rPr>
              <a:t>建立并严格执行检查制度；</a:t>
            </a:r>
            <a:endParaRPr lang="zh-CN" altLang="en-US" dirty="0">
              <a:ln w="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113811" y="1597071"/>
            <a:ext cx="2841863" cy="248202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anim calcmode="lin" valueType="num">
                                      <p:cBhvr>
                                        <p:cTn id="20" dur="500" fill="hold"/>
                                        <p:tgtEl>
                                          <p:spTgt spid="19"/>
                                        </p:tgtEl>
                                        <p:attrNameLst>
                                          <p:attrName>ppt_x</p:attrName>
                                        </p:attrNameLst>
                                      </p:cBhvr>
                                      <p:tavLst>
                                        <p:tav tm="0">
                                          <p:val>
                                            <p:strVal val="#ppt_x"/>
                                          </p:val>
                                        </p:tav>
                                        <p:tav tm="100000">
                                          <p:val>
                                            <p:strVal val="#ppt_x"/>
                                          </p:val>
                                        </p:tav>
                                      </p:tavLst>
                                    </p:anim>
                                    <p:anim calcmode="lin" valueType="num">
                                      <p:cBhvr>
                                        <p:cTn id="21" dur="500" fill="hold"/>
                                        <p:tgtEl>
                                          <p:spTgt spid="1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anim calcmode="lin" valueType="num">
                                      <p:cBhvr>
                                        <p:cTn id="26" dur="500" fill="hold"/>
                                        <p:tgtEl>
                                          <p:spTgt spid="16"/>
                                        </p:tgtEl>
                                        <p:attrNameLst>
                                          <p:attrName>ppt_x</p:attrName>
                                        </p:attrNameLst>
                                      </p:cBhvr>
                                      <p:tavLst>
                                        <p:tav tm="0">
                                          <p:val>
                                            <p:strVal val="#ppt_x"/>
                                          </p:val>
                                        </p:tav>
                                        <p:tav tm="100000">
                                          <p:val>
                                            <p:strVal val="#ppt_x"/>
                                          </p:val>
                                        </p:tav>
                                      </p:tavLst>
                                    </p:anim>
                                    <p:anim calcmode="lin" valueType="num">
                                      <p:cBhvr>
                                        <p:cTn id="27" dur="500" fill="hold"/>
                                        <p:tgtEl>
                                          <p:spTgt spid="16"/>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anim calcmode="lin" valueType="num">
                                      <p:cBhvr>
                                        <p:cTn id="38" dur="500" fill="hold"/>
                                        <p:tgtEl>
                                          <p:spTgt spid="12"/>
                                        </p:tgtEl>
                                        <p:attrNameLst>
                                          <p:attrName>ppt_x</p:attrName>
                                        </p:attrNameLst>
                                      </p:cBhvr>
                                      <p:tavLst>
                                        <p:tav tm="0">
                                          <p:val>
                                            <p:strVal val="#ppt_x"/>
                                          </p:val>
                                        </p:tav>
                                        <p:tav tm="100000">
                                          <p:val>
                                            <p:strVal val="#ppt_x"/>
                                          </p:val>
                                        </p:tav>
                                      </p:tavLst>
                                    </p:anim>
                                    <p:anim calcmode="lin" valueType="num">
                                      <p:cBhvr>
                                        <p:cTn id="39" dur="500" fill="hold"/>
                                        <p:tgtEl>
                                          <p:spTgt spid="12"/>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anim calcmode="lin" valueType="num">
                                      <p:cBhvr>
                                        <p:cTn id="44" dur="500" fill="hold"/>
                                        <p:tgtEl>
                                          <p:spTgt spid="18"/>
                                        </p:tgtEl>
                                        <p:attrNameLst>
                                          <p:attrName>ppt_x</p:attrName>
                                        </p:attrNameLst>
                                      </p:cBhvr>
                                      <p:tavLst>
                                        <p:tav tm="0">
                                          <p:val>
                                            <p:strVal val="#ppt_x"/>
                                          </p:val>
                                        </p:tav>
                                        <p:tav tm="100000">
                                          <p:val>
                                            <p:strVal val="#ppt_x"/>
                                          </p:val>
                                        </p:tav>
                                      </p:tavLst>
                                    </p:anim>
                                    <p:anim calcmode="lin" valueType="num">
                                      <p:cBhvr>
                                        <p:cTn id="45" dur="500" fill="hold"/>
                                        <p:tgtEl>
                                          <p:spTgt spid="18"/>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anim calcmode="lin" valueType="num">
                                      <p:cBhvr>
                                        <p:cTn id="50" dur="500" fill="hold"/>
                                        <p:tgtEl>
                                          <p:spTgt spid="17"/>
                                        </p:tgtEl>
                                        <p:attrNameLst>
                                          <p:attrName>ppt_x</p:attrName>
                                        </p:attrNameLst>
                                      </p:cBhvr>
                                      <p:tavLst>
                                        <p:tav tm="0">
                                          <p:val>
                                            <p:strVal val="#ppt_x"/>
                                          </p:val>
                                        </p:tav>
                                        <p:tav tm="100000">
                                          <p:val>
                                            <p:strVal val="#ppt_x"/>
                                          </p:val>
                                        </p:tav>
                                      </p:tavLst>
                                    </p:anim>
                                    <p:anim calcmode="lin" valueType="num">
                                      <p:cBhvr>
                                        <p:cTn id="51" dur="500" fill="hold"/>
                                        <p:tgtEl>
                                          <p:spTgt spid="17"/>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anim calcmode="lin" valueType="num">
                                      <p:cBhvr>
                                        <p:cTn id="55" dur="500" fill="hold"/>
                                        <p:tgtEl>
                                          <p:spTgt spid="20"/>
                                        </p:tgtEl>
                                        <p:attrNameLst>
                                          <p:attrName>ppt_x</p:attrName>
                                        </p:attrNameLst>
                                      </p:cBhvr>
                                      <p:tavLst>
                                        <p:tav tm="0">
                                          <p:val>
                                            <p:strVal val="#ppt_x"/>
                                          </p:val>
                                        </p:tav>
                                        <p:tav tm="100000">
                                          <p:val>
                                            <p:strVal val="#ppt_x"/>
                                          </p:val>
                                        </p:tav>
                                      </p:tavLst>
                                    </p:anim>
                                    <p:anim calcmode="lin" valueType="num">
                                      <p:cBhvr>
                                        <p:cTn id="56"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9" grpId="0"/>
      <p:bldP spid="12" grpId="0"/>
      <p:bldP spid="13" grpId="0" animBg="1"/>
      <p:bldP spid="17" grpId="0"/>
      <p:bldP spid="18"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bwMode="auto">
          <a:xfrm>
            <a:off x="1489074" y="1007144"/>
            <a:ext cx="3240361"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22" name="TextBox 28"/>
          <p:cNvSpPr txBox="1"/>
          <p:nvPr/>
        </p:nvSpPr>
        <p:spPr>
          <a:xfrm>
            <a:off x="1633091" y="1038793"/>
            <a:ext cx="3096344" cy="461665"/>
          </a:xfrm>
          <a:prstGeom prst="rect">
            <a:avLst/>
          </a:prstGeom>
          <a:noFill/>
        </p:spPr>
        <p:txBody>
          <a:bodyPr wrap="square" rtlCol="0">
            <a:spAutoFit/>
          </a:bodyPr>
          <a:lstStyle/>
          <a:p>
            <a:r>
              <a:rPr lang="zh-CN" altLang="en-US" sz="2400" b="1" dirty="0">
                <a:solidFill>
                  <a:schemeClr val="bg1">
                    <a:lumMod val="95000"/>
                  </a:schemeClr>
                </a:solidFill>
                <a:latin typeface="微软雅黑" panose="020B0503020204020204" pitchFamily="34" charset="-122"/>
                <a:ea typeface="微软雅黑" panose="020B0503020204020204" pitchFamily="34" charset="-122"/>
              </a:rPr>
              <a:t>整顿：订立保管规则</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1417067" y="2564904"/>
            <a:ext cx="9145016" cy="2146727"/>
          </a:xfrm>
          <a:prstGeom prst="rect">
            <a:avLst/>
          </a:prstGeom>
          <a:noFill/>
        </p:spPr>
        <p:txBody>
          <a:bodyPr wrap="square" lIns="68566" tIns="34283" rIns="68566" bIns="34283" rtlCol="0">
            <a:spAutoFit/>
          </a:bodyPr>
          <a:lstStyle/>
          <a:p>
            <a:pPr marL="0" lvl="1">
              <a:lnSpc>
                <a:spcPct val="150000"/>
              </a:lnSpc>
            </a:pPr>
            <a:r>
              <a:rPr lang="zh-CN" altLang="en-US" dirty="0">
                <a:ln w="0"/>
                <a:latin typeface="微软雅黑" panose="020B0503020204020204" pitchFamily="34" charset="-122"/>
                <a:ea typeface="微软雅黑" panose="020B0503020204020204" pitchFamily="34" charset="-122"/>
              </a:rPr>
              <a:t>（</a:t>
            </a:r>
            <a:r>
              <a:rPr lang="en-US" altLang="zh-CN" dirty="0">
                <a:ln w="0"/>
                <a:latin typeface="微软雅黑" panose="020B0503020204020204" pitchFamily="34" charset="-122"/>
                <a:ea typeface="微软雅黑" panose="020B0503020204020204" pitchFamily="34" charset="-122"/>
              </a:rPr>
              <a:t>1</a:t>
            </a:r>
            <a:r>
              <a:rPr lang="zh-CN" altLang="en-US" dirty="0">
                <a:ln w="0"/>
                <a:latin typeface="微软雅黑" panose="020B0503020204020204" pitchFamily="34" charset="-122"/>
                <a:ea typeface="微软雅黑" panose="020B0503020204020204" pitchFamily="34" charset="-122"/>
              </a:rPr>
              <a:t>）订立最低存货数量。如果存货果真不足的话，也应该有订货说明，注明数目和日期。</a:t>
            </a:r>
            <a:endParaRPr lang="zh-CN" altLang="en-US" dirty="0">
              <a:ln w="0"/>
              <a:latin typeface="微软雅黑" panose="020B0503020204020204" pitchFamily="34" charset="-122"/>
              <a:ea typeface="微软雅黑" panose="020B0503020204020204" pitchFamily="34" charset="-122"/>
            </a:endParaRPr>
          </a:p>
          <a:p>
            <a:pPr marL="0" lvl="1">
              <a:lnSpc>
                <a:spcPct val="150000"/>
              </a:lnSpc>
            </a:pPr>
            <a:r>
              <a:rPr lang="zh-CN" altLang="en-US" dirty="0">
                <a:ln w="0"/>
                <a:latin typeface="微软雅黑" panose="020B0503020204020204" pitchFamily="34" charset="-122"/>
                <a:ea typeface="微软雅黑" panose="020B0503020204020204" pitchFamily="34" charset="-122"/>
              </a:rPr>
              <a:t>（</a:t>
            </a:r>
            <a:r>
              <a:rPr lang="en-US" altLang="zh-CN" dirty="0">
                <a:ln w="0"/>
                <a:latin typeface="微软雅黑" panose="020B0503020204020204" pitchFamily="34" charset="-122"/>
                <a:ea typeface="微软雅黑" panose="020B0503020204020204" pitchFamily="34" charset="-122"/>
              </a:rPr>
              <a:t>2</a:t>
            </a:r>
            <a:r>
              <a:rPr lang="zh-CN" altLang="en-US" dirty="0">
                <a:ln w="0"/>
                <a:latin typeface="微软雅黑" panose="020B0503020204020204" pitchFamily="34" charset="-122"/>
                <a:ea typeface="微软雅黑" panose="020B0503020204020204" pitchFamily="34" charset="-122"/>
              </a:rPr>
              <a:t>）为了补充库存，对物品达到最低库存量时的订货起点要明确标示或用颜色区别</a:t>
            </a:r>
            <a:endParaRPr lang="zh-CN" altLang="en-US" dirty="0">
              <a:ln w="0"/>
              <a:latin typeface="微软雅黑" panose="020B0503020204020204" pitchFamily="34" charset="-122"/>
              <a:ea typeface="微软雅黑" panose="020B0503020204020204" pitchFamily="34" charset="-122"/>
            </a:endParaRPr>
          </a:p>
          <a:p>
            <a:pPr marL="0" lvl="1">
              <a:lnSpc>
                <a:spcPct val="150000"/>
              </a:lnSpc>
            </a:pPr>
            <a:r>
              <a:rPr lang="zh-CN" altLang="en-US" dirty="0">
                <a:ln w="0"/>
                <a:latin typeface="微软雅黑" panose="020B0503020204020204" pitchFamily="34" charset="-122"/>
                <a:ea typeface="微软雅黑" panose="020B0503020204020204" pitchFamily="34" charset="-122"/>
              </a:rPr>
              <a:t>（</a:t>
            </a:r>
            <a:r>
              <a:rPr lang="en-US" altLang="zh-CN" dirty="0">
                <a:ln w="0"/>
                <a:latin typeface="微软雅黑" panose="020B0503020204020204" pitchFamily="34" charset="-122"/>
                <a:ea typeface="微软雅黑" panose="020B0503020204020204" pitchFamily="34" charset="-122"/>
              </a:rPr>
              <a:t>3</a:t>
            </a:r>
            <a:r>
              <a:rPr lang="zh-CN" altLang="en-US" dirty="0">
                <a:ln w="0"/>
                <a:latin typeface="微软雅黑" panose="020B0503020204020204" pitchFamily="34" charset="-122"/>
                <a:ea typeface="微软雅黑" panose="020B0503020204020204" pitchFamily="34" charset="-122"/>
              </a:rPr>
              <a:t>）清楚标明应有数量，有哪些物品不见了，就能一目了然</a:t>
            </a:r>
            <a:endParaRPr lang="zh-CN" altLang="en-US" dirty="0">
              <a:ln w="0"/>
              <a:latin typeface="微软雅黑" panose="020B0503020204020204" pitchFamily="34" charset="-122"/>
              <a:ea typeface="微软雅黑" panose="020B0503020204020204" pitchFamily="34" charset="-122"/>
            </a:endParaRPr>
          </a:p>
          <a:p>
            <a:pPr marL="0" lvl="1">
              <a:lnSpc>
                <a:spcPct val="150000"/>
              </a:lnSpc>
            </a:pPr>
            <a:r>
              <a:rPr lang="zh-CN" altLang="en-US" dirty="0">
                <a:ln w="0"/>
                <a:latin typeface="微软雅黑" panose="020B0503020204020204" pitchFamily="34" charset="-122"/>
                <a:ea typeface="微软雅黑" panose="020B0503020204020204" pitchFamily="34" charset="-122"/>
              </a:rPr>
              <a:t>（</a:t>
            </a:r>
            <a:r>
              <a:rPr lang="en-US" altLang="zh-CN" dirty="0">
                <a:ln w="0"/>
                <a:latin typeface="微软雅黑" panose="020B0503020204020204" pitchFamily="34" charset="-122"/>
                <a:ea typeface="微软雅黑" panose="020B0503020204020204" pitchFamily="34" charset="-122"/>
              </a:rPr>
              <a:t>4</a:t>
            </a:r>
            <a:r>
              <a:rPr lang="zh-CN" altLang="en-US" dirty="0">
                <a:ln w="0"/>
                <a:latin typeface="微软雅黑" panose="020B0503020204020204" pitchFamily="34" charset="-122"/>
                <a:ea typeface="微软雅黑" panose="020B0503020204020204" pitchFamily="34" charset="-122"/>
              </a:rPr>
              <a:t>）如果所需物品他人正在使用，应该清楚标明使用者是谁，什么时候归还</a:t>
            </a:r>
            <a:endParaRPr lang="zh-CN" altLang="en-US" dirty="0">
              <a:ln w="0"/>
              <a:latin typeface="微软雅黑" panose="020B0503020204020204" pitchFamily="34" charset="-122"/>
              <a:ea typeface="微软雅黑" panose="020B0503020204020204" pitchFamily="34" charset="-122"/>
            </a:endParaRPr>
          </a:p>
          <a:p>
            <a:pPr marL="0" lvl="1">
              <a:lnSpc>
                <a:spcPct val="150000"/>
              </a:lnSpc>
            </a:pPr>
            <a:r>
              <a:rPr lang="zh-CN" altLang="en-US" dirty="0">
                <a:ln w="0"/>
                <a:latin typeface="微软雅黑" panose="020B0503020204020204" pitchFamily="34" charset="-122"/>
                <a:ea typeface="微软雅黑" panose="020B0503020204020204" pitchFamily="34" charset="-122"/>
              </a:rPr>
              <a:t>（</a:t>
            </a:r>
            <a:r>
              <a:rPr lang="en-US" altLang="zh-CN" dirty="0">
                <a:ln w="0"/>
                <a:latin typeface="微软雅黑" panose="020B0503020204020204" pitchFamily="34" charset="-122"/>
                <a:ea typeface="微软雅黑" panose="020B0503020204020204" pitchFamily="34" charset="-122"/>
              </a:rPr>
              <a:t>5</a:t>
            </a:r>
            <a:r>
              <a:rPr lang="zh-CN" altLang="en-US" dirty="0">
                <a:ln w="0"/>
                <a:latin typeface="微软雅黑" panose="020B0503020204020204" pitchFamily="34" charset="-122"/>
                <a:ea typeface="微软雅黑" panose="020B0503020204020204" pitchFamily="34" charset="-122"/>
              </a:rPr>
              <a:t>）放置场所要明确标明：“库存无货、未退货或丢失”等</a:t>
            </a:r>
            <a:endParaRPr lang="zh-CN" altLang="en-US" dirty="0">
              <a:ln w="0"/>
              <a:latin typeface="微软雅黑" panose="020B0503020204020204" pitchFamily="34" charset="-122"/>
              <a:ea typeface="微软雅黑" panose="020B0503020204020204" pitchFamily="34" charset="-122"/>
            </a:endParaRPr>
          </a:p>
        </p:txBody>
      </p:sp>
      <p:sp>
        <p:nvSpPr>
          <p:cNvPr id="19" name="文本框 9"/>
          <p:cNvSpPr txBox="1"/>
          <p:nvPr/>
        </p:nvSpPr>
        <p:spPr>
          <a:xfrm>
            <a:off x="1633091" y="1916832"/>
            <a:ext cx="3430041"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日常存货管理、避免缺货的方法</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anim calcmode="lin" valueType="num">
                                      <p:cBhvr>
                                        <p:cTn id="16" dur="500" fill="hold"/>
                                        <p:tgtEl>
                                          <p:spTgt spid="19"/>
                                        </p:tgtEl>
                                        <p:attrNameLst>
                                          <p:attrName>ppt_x</p:attrName>
                                        </p:attrNameLst>
                                      </p:cBhvr>
                                      <p:tavLst>
                                        <p:tav tm="0">
                                          <p:val>
                                            <p:strVal val="#ppt_x"/>
                                          </p:val>
                                        </p:tav>
                                        <p:tav tm="100000">
                                          <p:val>
                                            <p:strVal val="#ppt_x"/>
                                          </p:val>
                                        </p:tav>
                                      </p:tavLst>
                                    </p:anim>
                                    <p:anim calcmode="lin" valueType="num">
                                      <p:cBhvr>
                                        <p:cTn id="17" dur="5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anim calcmode="lin" valueType="num">
                                      <p:cBhvr>
                                        <p:cTn id="22" dur="500" fill="hold"/>
                                        <p:tgtEl>
                                          <p:spTgt spid="16"/>
                                        </p:tgtEl>
                                        <p:attrNameLst>
                                          <p:attrName>ppt_x</p:attrName>
                                        </p:attrNameLst>
                                      </p:cBhvr>
                                      <p:tavLst>
                                        <p:tav tm="0">
                                          <p:val>
                                            <p:strVal val="#ppt_x"/>
                                          </p:val>
                                        </p:tav>
                                        <p:tav tm="100000">
                                          <p:val>
                                            <p:strVal val="#ppt_x"/>
                                          </p:val>
                                        </p:tav>
                                      </p:tavLst>
                                    </p:anim>
                                    <p:anim calcmode="lin" valueType="num">
                                      <p:cBhvr>
                                        <p:cTn id="2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16"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bwMode="auto">
          <a:xfrm>
            <a:off x="1489074" y="1007144"/>
            <a:ext cx="1800201"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22" name="TextBox 28"/>
          <p:cNvSpPr txBox="1"/>
          <p:nvPr/>
        </p:nvSpPr>
        <p:spPr>
          <a:xfrm>
            <a:off x="1633091" y="1038793"/>
            <a:ext cx="1944216" cy="461665"/>
          </a:xfrm>
          <a:prstGeom prst="rect">
            <a:avLst/>
          </a:prstGeom>
          <a:noFill/>
        </p:spPr>
        <p:txBody>
          <a:bodyPr wrap="square" rtlCol="0">
            <a:spAutoFit/>
          </a:bodyPr>
          <a:lstStyle/>
          <a:p>
            <a:r>
              <a:rPr lang="zh-CN" altLang="en-US" sz="2400" b="1" spc="300" dirty="0">
                <a:solidFill>
                  <a:schemeClr val="bg1">
                    <a:lumMod val="95000"/>
                  </a:schemeClr>
                </a:solidFill>
                <a:latin typeface="微软雅黑" panose="020B0503020204020204" pitchFamily="34" charset="-122"/>
                <a:ea typeface="微软雅黑" panose="020B0503020204020204" pitchFamily="34" charset="-122"/>
              </a:rPr>
              <a:t>整顿举例</a:t>
            </a:r>
            <a:endParaRPr lang="zh-CN" altLang="en-US" sz="2400" b="1" spc="3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1633091" y="1772816"/>
            <a:ext cx="9145016" cy="4029872"/>
          </a:xfrm>
          <a:prstGeom prst="rect">
            <a:avLst/>
          </a:prstGeom>
          <a:noFill/>
        </p:spPr>
        <p:txBody>
          <a:bodyPr wrap="square" lIns="68566" tIns="34283" rIns="68566" bIns="34283" rtlCol="0">
            <a:spAutoFit/>
          </a:bodyPr>
          <a:lstStyle/>
          <a:p>
            <a:pPr marL="285750" lvl="1" indent="-285750">
              <a:lnSpc>
                <a:spcPct val="120000"/>
              </a:lnSpc>
              <a:buFont typeface="Wingdings" panose="05000000000000000000" pitchFamily="2" charset="2"/>
              <a:buChar char="l"/>
            </a:pPr>
            <a:r>
              <a:rPr lang="zh-CN" altLang="en-US" dirty="0" smtClean="0">
                <a:ln w="0"/>
                <a:latin typeface="微软雅黑" panose="020B0503020204020204" pitchFamily="34" charset="-122"/>
                <a:ea typeface="微软雅黑" panose="020B0503020204020204" pitchFamily="34" charset="-122"/>
              </a:rPr>
              <a:t>应有部门场地</a:t>
            </a:r>
            <a:r>
              <a:rPr lang="zh-CN" altLang="en-US" dirty="0">
                <a:ln w="0"/>
                <a:latin typeface="微软雅黑" panose="020B0503020204020204" pitchFamily="34" charset="-122"/>
                <a:ea typeface="微软雅黑" panose="020B0503020204020204" pitchFamily="34" charset="-122"/>
              </a:rPr>
              <a:t>布置总体规划</a:t>
            </a:r>
            <a:r>
              <a:rPr lang="en-US" altLang="zh-CN" dirty="0">
                <a:ln w="0"/>
                <a:latin typeface="微软雅黑" panose="020B0503020204020204" pitchFamily="34" charset="-122"/>
                <a:ea typeface="微软雅黑" panose="020B0503020204020204" pitchFamily="34" charset="-122"/>
              </a:rPr>
              <a:t>, </a:t>
            </a:r>
            <a:r>
              <a:rPr lang="zh-CN" altLang="en-US" dirty="0">
                <a:ln w="0"/>
                <a:latin typeface="微软雅黑" panose="020B0503020204020204" pitchFamily="34" charset="-122"/>
                <a:ea typeface="微软雅黑" panose="020B0503020204020204" pitchFamily="34" charset="-122"/>
              </a:rPr>
              <a:t>并画出规划图        </a:t>
            </a:r>
            <a:endParaRPr lang="zh-CN" altLang="en-US" dirty="0">
              <a:ln w="0"/>
              <a:latin typeface="微软雅黑" panose="020B0503020204020204" pitchFamily="34" charset="-122"/>
              <a:ea typeface="微软雅黑" panose="020B0503020204020204" pitchFamily="34" charset="-122"/>
            </a:endParaRPr>
          </a:p>
          <a:p>
            <a:pPr marL="285750" lvl="1" indent="-285750">
              <a:lnSpc>
                <a:spcPct val="120000"/>
              </a:lnSpc>
              <a:buFont typeface="Wingdings" panose="05000000000000000000" pitchFamily="2" charset="2"/>
              <a:buChar char="l"/>
            </a:pPr>
            <a:r>
              <a:rPr lang="zh-CN" altLang="en-US" dirty="0">
                <a:ln w="0"/>
                <a:latin typeface="微软雅黑" panose="020B0503020204020204" pitchFamily="34" charset="-122"/>
                <a:ea typeface="微软雅黑" panose="020B0503020204020204" pitchFamily="34" charset="-122"/>
              </a:rPr>
              <a:t>不同的生产线、工序应设牌标识</a:t>
            </a:r>
            <a:endParaRPr lang="zh-CN" altLang="en-US" dirty="0">
              <a:ln w="0"/>
              <a:latin typeface="微软雅黑" panose="020B0503020204020204" pitchFamily="34" charset="-122"/>
              <a:ea typeface="微软雅黑" panose="020B0503020204020204" pitchFamily="34" charset="-122"/>
            </a:endParaRPr>
          </a:p>
          <a:p>
            <a:pPr marL="285750" lvl="1" indent="-285750">
              <a:lnSpc>
                <a:spcPct val="120000"/>
              </a:lnSpc>
              <a:buFont typeface="Wingdings" panose="05000000000000000000" pitchFamily="2" charset="2"/>
              <a:buChar char="l"/>
            </a:pPr>
            <a:r>
              <a:rPr lang="zh-CN" altLang="en-US" dirty="0" smtClean="0">
                <a:ln w="0"/>
                <a:latin typeface="微软雅黑" panose="020B0503020204020204" pitchFamily="34" charset="-122"/>
                <a:ea typeface="微软雅黑" panose="020B0503020204020204" pitchFamily="34" charset="-122"/>
              </a:rPr>
              <a:t>场地</a:t>
            </a:r>
            <a:r>
              <a:rPr lang="zh-CN" altLang="en-US" dirty="0">
                <a:ln w="0"/>
                <a:latin typeface="微软雅黑" panose="020B0503020204020204" pitchFamily="34" charset="-122"/>
                <a:ea typeface="微软雅黑" panose="020B0503020204020204" pitchFamily="34" charset="-122"/>
              </a:rPr>
              <a:t>布置总体规划，物料、物品放置应有总体规划 </a:t>
            </a:r>
            <a:endParaRPr lang="zh-CN" altLang="en-US" dirty="0">
              <a:ln w="0"/>
              <a:latin typeface="微软雅黑" panose="020B0503020204020204" pitchFamily="34" charset="-122"/>
              <a:ea typeface="微软雅黑" panose="020B0503020204020204" pitchFamily="34" charset="-122"/>
            </a:endParaRPr>
          </a:p>
          <a:p>
            <a:pPr marL="285750" lvl="1" indent="-285750">
              <a:lnSpc>
                <a:spcPct val="120000"/>
              </a:lnSpc>
              <a:buFont typeface="Wingdings" panose="05000000000000000000" pitchFamily="2" charset="2"/>
              <a:buChar char="l"/>
            </a:pPr>
            <a:r>
              <a:rPr lang="zh-CN" altLang="en-US" dirty="0">
                <a:ln w="0"/>
                <a:latin typeface="微软雅黑" panose="020B0503020204020204" pitchFamily="34" charset="-122"/>
                <a:ea typeface="微软雅黑" panose="020B0503020204020204" pitchFamily="34" charset="-122"/>
              </a:rPr>
              <a:t>区域划分应有标识 物料架应有标识      </a:t>
            </a:r>
            <a:endParaRPr lang="zh-CN" altLang="en-US" dirty="0">
              <a:ln w="0"/>
              <a:latin typeface="微软雅黑" panose="020B0503020204020204" pitchFamily="34" charset="-122"/>
              <a:ea typeface="微软雅黑" panose="020B0503020204020204" pitchFamily="34" charset="-122"/>
            </a:endParaRPr>
          </a:p>
          <a:p>
            <a:pPr marL="285750" lvl="1" indent="-285750">
              <a:lnSpc>
                <a:spcPct val="120000"/>
              </a:lnSpc>
              <a:buFont typeface="Wingdings" panose="05000000000000000000" pitchFamily="2" charset="2"/>
              <a:buChar char="l"/>
            </a:pPr>
            <a:r>
              <a:rPr lang="zh-CN" altLang="en-US" dirty="0">
                <a:ln w="0"/>
                <a:latin typeface="微软雅黑" panose="020B0503020204020204" pitchFamily="34" charset="-122"/>
                <a:ea typeface="微软雅黑" panose="020B0503020204020204" pitchFamily="34" charset="-122"/>
              </a:rPr>
              <a:t>物料放置应整齐、美观    通道要空出、不杂乱 </a:t>
            </a:r>
            <a:endParaRPr lang="zh-CN" altLang="en-US" dirty="0">
              <a:ln w="0"/>
              <a:latin typeface="微软雅黑" panose="020B0503020204020204" pitchFamily="34" charset="-122"/>
              <a:ea typeface="微软雅黑" panose="020B0503020204020204" pitchFamily="34" charset="-122"/>
            </a:endParaRPr>
          </a:p>
          <a:p>
            <a:pPr marL="285750" lvl="1" indent="-285750">
              <a:lnSpc>
                <a:spcPct val="120000"/>
              </a:lnSpc>
              <a:buFont typeface="Wingdings" panose="05000000000000000000" pitchFamily="2" charset="2"/>
              <a:buChar char="l"/>
            </a:pPr>
            <a:r>
              <a:rPr lang="zh-CN" altLang="en-US" dirty="0">
                <a:ln w="0"/>
                <a:latin typeface="微软雅黑" panose="020B0503020204020204" pitchFamily="34" charset="-122"/>
                <a:ea typeface="微软雅黑" panose="020B0503020204020204" pitchFamily="34" charset="-122"/>
              </a:rPr>
              <a:t>工位摆放应</a:t>
            </a:r>
            <a:r>
              <a:rPr lang="zh-CN" altLang="en-US" dirty="0" smtClean="0">
                <a:ln w="0"/>
                <a:latin typeface="微软雅黑" panose="020B0503020204020204" pitchFamily="34" charset="-122"/>
                <a:ea typeface="微软雅黑" panose="020B0503020204020204" pitchFamily="34" charset="-122"/>
              </a:rPr>
              <a:t>整齐、设备</a:t>
            </a:r>
            <a:r>
              <a:rPr lang="zh-CN" altLang="en-US" dirty="0">
                <a:ln w="0"/>
                <a:latin typeface="微软雅黑" panose="020B0503020204020204" pitchFamily="34" charset="-122"/>
                <a:ea typeface="微软雅黑" panose="020B0503020204020204" pitchFamily="34" charset="-122"/>
              </a:rPr>
              <a:t>摆放应整齐    </a:t>
            </a:r>
            <a:endParaRPr lang="zh-CN" altLang="en-US" dirty="0">
              <a:ln w="0"/>
              <a:latin typeface="微软雅黑" panose="020B0503020204020204" pitchFamily="34" charset="-122"/>
              <a:ea typeface="微软雅黑" panose="020B0503020204020204" pitchFamily="34" charset="-122"/>
            </a:endParaRPr>
          </a:p>
          <a:p>
            <a:pPr marL="285750" lvl="1" indent="-285750">
              <a:lnSpc>
                <a:spcPct val="120000"/>
              </a:lnSpc>
              <a:buFont typeface="Wingdings" panose="05000000000000000000" pitchFamily="2" charset="2"/>
              <a:buChar char="l"/>
            </a:pPr>
            <a:r>
              <a:rPr lang="zh-CN" altLang="en-US" dirty="0">
                <a:ln w="0"/>
                <a:latin typeface="微软雅黑" panose="020B0503020204020204" pitchFamily="34" charset="-122"/>
                <a:ea typeface="微软雅黑" panose="020B0503020204020204" pitchFamily="34" charset="-122"/>
              </a:rPr>
              <a:t>工人工作台面应</a:t>
            </a:r>
            <a:r>
              <a:rPr lang="zh-CN" altLang="en-US" dirty="0" smtClean="0">
                <a:ln w="0"/>
                <a:latin typeface="微软雅黑" panose="020B0503020204020204" pitchFamily="34" charset="-122"/>
                <a:ea typeface="微软雅黑" panose="020B0503020204020204" pitchFamily="34" charset="-122"/>
              </a:rPr>
              <a:t>整齐；文件</a:t>
            </a:r>
            <a:r>
              <a:rPr lang="zh-CN" altLang="en-US" dirty="0">
                <a:ln w="0"/>
                <a:latin typeface="微软雅黑" panose="020B0503020204020204" pitchFamily="34" charset="-122"/>
                <a:ea typeface="微软雅黑" panose="020B0503020204020204" pitchFamily="34" charset="-122"/>
              </a:rPr>
              <a:t>、记录等物品放置应有规划     </a:t>
            </a:r>
            <a:endParaRPr lang="zh-CN" altLang="en-US" dirty="0">
              <a:ln w="0"/>
              <a:latin typeface="微软雅黑" panose="020B0503020204020204" pitchFamily="34" charset="-122"/>
              <a:ea typeface="微软雅黑" panose="020B0503020204020204" pitchFamily="34" charset="-122"/>
            </a:endParaRPr>
          </a:p>
          <a:p>
            <a:pPr marL="285750" lvl="1" indent="-285750">
              <a:lnSpc>
                <a:spcPct val="120000"/>
              </a:lnSpc>
              <a:buFont typeface="Wingdings" panose="05000000000000000000" pitchFamily="2" charset="2"/>
              <a:buChar char="l"/>
            </a:pPr>
            <a:r>
              <a:rPr lang="zh-CN" altLang="en-US" dirty="0">
                <a:ln w="0"/>
                <a:latin typeface="微软雅黑" panose="020B0503020204020204" pitchFamily="34" charset="-122"/>
                <a:ea typeface="微软雅黑" panose="020B0503020204020204" pitchFamily="34" charset="-122"/>
              </a:rPr>
              <a:t>档案柜应整齐，有必要的</a:t>
            </a:r>
            <a:r>
              <a:rPr lang="zh-CN" altLang="en-US" dirty="0" smtClean="0">
                <a:ln w="0"/>
                <a:latin typeface="微软雅黑" panose="020B0503020204020204" pitchFamily="34" charset="-122"/>
                <a:ea typeface="微软雅黑" panose="020B0503020204020204" pitchFamily="34" charset="-122"/>
              </a:rPr>
              <a:t>标识；抽屉</a:t>
            </a:r>
            <a:r>
              <a:rPr lang="zh-CN" altLang="en-US" dirty="0">
                <a:ln w="0"/>
                <a:latin typeface="微软雅黑" panose="020B0503020204020204" pitchFamily="34" charset="-122"/>
                <a:ea typeface="微软雅黑" panose="020B0503020204020204" pitchFamily="34" charset="-122"/>
              </a:rPr>
              <a:t>应整齐，不杂乱 </a:t>
            </a:r>
            <a:endParaRPr lang="zh-CN" altLang="en-US" dirty="0">
              <a:ln w="0"/>
              <a:latin typeface="微软雅黑" panose="020B0503020204020204" pitchFamily="34" charset="-122"/>
              <a:ea typeface="微软雅黑" panose="020B0503020204020204" pitchFamily="34" charset="-122"/>
            </a:endParaRPr>
          </a:p>
          <a:p>
            <a:pPr marL="285750" lvl="1" indent="-285750">
              <a:lnSpc>
                <a:spcPct val="120000"/>
              </a:lnSpc>
              <a:buFont typeface="Wingdings" panose="05000000000000000000" pitchFamily="2" charset="2"/>
              <a:buChar char="l"/>
            </a:pPr>
            <a:r>
              <a:rPr lang="zh-CN" altLang="en-US" dirty="0">
                <a:ln w="0"/>
                <a:latin typeface="微软雅黑" panose="020B0503020204020204" pitchFamily="34" charset="-122"/>
                <a:ea typeface="微软雅黑" panose="020B0503020204020204" pitchFamily="34" charset="-122"/>
              </a:rPr>
              <a:t>员工应有员工卡 </a:t>
            </a:r>
            <a:endParaRPr lang="zh-CN" altLang="en-US" dirty="0">
              <a:ln w="0"/>
              <a:latin typeface="微软雅黑" panose="020B0503020204020204" pitchFamily="34" charset="-122"/>
              <a:ea typeface="微软雅黑" panose="020B0503020204020204" pitchFamily="34" charset="-122"/>
            </a:endParaRPr>
          </a:p>
          <a:p>
            <a:pPr marL="285750" lvl="1" indent="-285750">
              <a:lnSpc>
                <a:spcPct val="120000"/>
              </a:lnSpc>
              <a:buFont typeface="Wingdings" panose="05000000000000000000" pitchFamily="2" charset="2"/>
              <a:buChar char="l"/>
            </a:pPr>
            <a:r>
              <a:rPr lang="zh-CN" altLang="en-US" dirty="0">
                <a:ln w="0"/>
                <a:latin typeface="微软雅黑" panose="020B0503020204020204" pitchFamily="34" charset="-122"/>
                <a:ea typeface="微软雅黑" panose="020B0503020204020204" pitchFamily="34" charset="-122"/>
              </a:rPr>
              <a:t>要设置文件布告栏	</a:t>
            </a:r>
            <a:endParaRPr lang="zh-CN" altLang="en-US" dirty="0">
              <a:ln w="0"/>
              <a:latin typeface="微软雅黑" panose="020B0503020204020204" pitchFamily="34" charset="-122"/>
              <a:ea typeface="微软雅黑" panose="020B0503020204020204" pitchFamily="34" charset="-122"/>
            </a:endParaRPr>
          </a:p>
          <a:p>
            <a:pPr marL="285750" lvl="1" indent="-285750">
              <a:lnSpc>
                <a:spcPct val="120000"/>
              </a:lnSpc>
              <a:buFont typeface="Wingdings" panose="05000000000000000000" pitchFamily="2" charset="2"/>
              <a:buChar char="l"/>
            </a:pPr>
            <a:r>
              <a:rPr lang="zh-CN" altLang="en-US" dirty="0">
                <a:ln w="0"/>
                <a:latin typeface="微软雅黑" panose="020B0503020204020204" pitchFamily="34" charset="-122"/>
                <a:ea typeface="微软雅黑" panose="020B0503020204020204" pitchFamily="34" charset="-122"/>
              </a:rPr>
              <a:t>地面要</a:t>
            </a:r>
            <a:r>
              <a:rPr lang="zh-CN" altLang="en-US" dirty="0" smtClean="0">
                <a:ln w="0"/>
                <a:latin typeface="微软雅黑" panose="020B0503020204020204" pitchFamily="34" charset="-122"/>
                <a:ea typeface="微软雅黑" panose="020B0503020204020204" pitchFamily="34" charset="-122"/>
              </a:rPr>
              <a:t>清洁、墙</a:t>
            </a:r>
            <a:r>
              <a:rPr lang="zh-CN" altLang="en-US" dirty="0">
                <a:ln w="0"/>
                <a:latin typeface="微软雅黑" panose="020B0503020204020204" pitchFamily="34" charset="-122"/>
                <a:ea typeface="微软雅黑" panose="020B0503020204020204" pitchFamily="34" charset="-122"/>
              </a:rPr>
              <a:t>面要清洁	</a:t>
            </a:r>
            <a:endParaRPr lang="zh-CN" altLang="en-US" dirty="0">
              <a:ln w="0"/>
              <a:latin typeface="微软雅黑" panose="020B0503020204020204" pitchFamily="34" charset="-122"/>
              <a:ea typeface="微软雅黑" panose="020B0503020204020204" pitchFamily="34" charset="-122"/>
            </a:endParaRPr>
          </a:p>
          <a:p>
            <a:pPr marL="285750" lvl="1" indent="-285750">
              <a:lnSpc>
                <a:spcPct val="120000"/>
              </a:lnSpc>
              <a:buFont typeface="Wingdings" panose="05000000000000000000" pitchFamily="2" charset="2"/>
              <a:buChar char="l"/>
            </a:pPr>
            <a:r>
              <a:rPr lang="zh-CN" altLang="en-US" dirty="0">
                <a:ln w="0"/>
                <a:latin typeface="微软雅黑" panose="020B0503020204020204" pitchFamily="34" charset="-122"/>
                <a:ea typeface="微软雅黑" panose="020B0503020204020204" pitchFamily="34" charset="-122"/>
              </a:rPr>
              <a:t>物料架要清洁</a:t>
            </a:r>
            <a:endParaRPr lang="zh-CN" altLang="en-US" dirty="0">
              <a:ln w="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969795" y="1373731"/>
            <a:ext cx="3425959" cy="482804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anim calcmode="lin" valueType="num">
                                      <p:cBhvr>
                                        <p:cTn id="16" dur="500" fill="hold"/>
                                        <p:tgtEl>
                                          <p:spTgt spid="16"/>
                                        </p:tgtEl>
                                        <p:attrNameLst>
                                          <p:attrName>ppt_x</p:attrName>
                                        </p:attrNameLst>
                                      </p:cBhvr>
                                      <p:tavLst>
                                        <p:tav tm="0">
                                          <p:val>
                                            <p:strVal val="#ppt_x"/>
                                          </p:val>
                                        </p:tav>
                                        <p:tav tm="100000">
                                          <p:val>
                                            <p:strVal val="#ppt_x"/>
                                          </p:val>
                                        </p:tav>
                                      </p:tavLst>
                                    </p:anim>
                                    <p:anim calcmode="lin" valueType="num">
                                      <p:cBhvr>
                                        <p:cTn id="17"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bwMode="auto">
          <a:xfrm>
            <a:off x="1057027" y="620688"/>
            <a:ext cx="1728193"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22" name="TextBox 28"/>
          <p:cNvSpPr txBox="1"/>
          <p:nvPr/>
        </p:nvSpPr>
        <p:spPr>
          <a:xfrm>
            <a:off x="1201044" y="652337"/>
            <a:ext cx="1512168" cy="461665"/>
          </a:xfrm>
          <a:prstGeom prst="rect">
            <a:avLst/>
          </a:prstGeom>
          <a:noFill/>
        </p:spPr>
        <p:txBody>
          <a:bodyPr wrap="square" rtlCol="0">
            <a:spAutoFit/>
          </a:bodyPr>
          <a:lstStyle/>
          <a:p>
            <a:r>
              <a:rPr lang="zh-CN" altLang="en-US" sz="2400" b="1" dirty="0">
                <a:solidFill>
                  <a:schemeClr val="bg1">
                    <a:lumMod val="95000"/>
                  </a:schemeClr>
                </a:solidFill>
                <a:latin typeface="微软雅黑" panose="020B0503020204020204" pitchFamily="34" charset="-122"/>
                <a:ea typeface="微软雅黑" panose="020B0503020204020204" pitchFamily="34" charset="-122"/>
              </a:rPr>
              <a:t>整顿技巧</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6" name="文本框 9"/>
          <p:cNvSpPr txBox="1"/>
          <p:nvPr/>
        </p:nvSpPr>
        <p:spPr>
          <a:xfrm>
            <a:off x="1328727" y="1268760"/>
            <a:ext cx="3735977" cy="623233"/>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C00000"/>
                </a:solidFill>
                <a:latin typeface="微软雅黑" panose="020B0503020204020204" pitchFamily="34" charset="-122"/>
                <a:ea typeface="微软雅黑" panose="020B0503020204020204" pitchFamily="34" charset="-122"/>
              </a:rPr>
              <a:t>整顿</a:t>
            </a:r>
            <a:r>
              <a:rPr lang="zh-CN" altLang="en-US" sz="2400" b="1" dirty="0" smtClean="0">
                <a:ln w="0"/>
                <a:solidFill>
                  <a:srgbClr val="C00000"/>
                </a:solidFill>
                <a:latin typeface="微软雅黑" panose="020B0503020204020204" pitchFamily="34" charset="-122"/>
                <a:ea typeface="微软雅黑" panose="020B0503020204020204" pitchFamily="34" charset="-122"/>
              </a:rPr>
              <a:t>技巧：划定</a:t>
            </a:r>
            <a:r>
              <a:rPr lang="zh-CN" altLang="en-US" sz="2400" b="1" dirty="0">
                <a:ln w="0"/>
                <a:solidFill>
                  <a:srgbClr val="C00000"/>
                </a:solidFill>
                <a:latin typeface="微软雅黑" panose="020B0503020204020204" pitchFamily="34" charset="-122"/>
                <a:ea typeface="微软雅黑" panose="020B0503020204020204" pitchFamily="34" charset="-122"/>
              </a:rPr>
              <a:t>场所</a:t>
            </a:r>
            <a:endParaRPr lang="zh-CN" altLang="en-US" sz="2400" b="1" dirty="0">
              <a:ln w="0"/>
              <a:solidFill>
                <a:srgbClr val="C00000"/>
              </a:solidFill>
              <a:latin typeface="微软雅黑" panose="020B0503020204020204" pitchFamily="34" charset="-122"/>
              <a:ea typeface="微软雅黑" panose="020B0503020204020204" pitchFamily="34" charset="-122"/>
            </a:endParaRPr>
          </a:p>
        </p:txBody>
      </p:sp>
      <p:sp>
        <p:nvSpPr>
          <p:cNvPr id="7" name="椭圆 6"/>
          <p:cNvSpPr/>
          <p:nvPr/>
        </p:nvSpPr>
        <p:spPr>
          <a:xfrm>
            <a:off x="1057027" y="1536394"/>
            <a:ext cx="170359" cy="170359"/>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srgbClr val="C00000"/>
              </a:solidFill>
            </a:endParaRPr>
          </a:p>
        </p:txBody>
      </p:sp>
      <p:sp>
        <p:nvSpPr>
          <p:cNvPr id="32" name="文本框 9"/>
          <p:cNvSpPr txBox="1"/>
          <p:nvPr/>
        </p:nvSpPr>
        <p:spPr>
          <a:xfrm>
            <a:off x="985019" y="1947256"/>
            <a:ext cx="3430041" cy="435811"/>
          </a:xfrm>
          <a:prstGeom prst="rect">
            <a:avLst/>
          </a:prstGeom>
          <a:noFill/>
        </p:spPr>
        <p:txBody>
          <a:bodyPr wrap="square" lIns="68566" tIns="34283" rIns="68566" bIns="34283" rtlCol="0">
            <a:spAutoFit/>
          </a:bodyPr>
          <a:lstStyle/>
          <a:p>
            <a:pPr marL="0" lvl="1">
              <a:lnSpc>
                <a:spcPct val="150000"/>
              </a:lnSpc>
            </a:pPr>
            <a:r>
              <a:rPr lang="zh-CN" altLang="en-US" b="1" dirty="0" smtClean="0">
                <a:ln w="0"/>
                <a:solidFill>
                  <a:srgbClr val="0070C0"/>
                </a:solidFill>
                <a:latin typeface="微软雅黑" panose="020B0503020204020204" pitchFamily="34" charset="-122"/>
                <a:ea typeface="微软雅黑" panose="020B0503020204020204" pitchFamily="34" charset="-122"/>
              </a:rPr>
              <a:t>色带</a:t>
            </a:r>
            <a:r>
              <a:rPr lang="zh-CN" altLang="en-US" b="1" dirty="0">
                <a:ln w="0"/>
                <a:solidFill>
                  <a:srgbClr val="0070C0"/>
                </a:solidFill>
                <a:latin typeface="微软雅黑" panose="020B0503020204020204" pitchFamily="34" charset="-122"/>
                <a:ea typeface="微软雅黑" panose="020B0503020204020204" pitchFamily="34" charset="-122"/>
              </a:rPr>
              <a:t>宽度参考</a:t>
            </a:r>
            <a:r>
              <a:rPr lang="zh-CN" altLang="en-US" b="1" dirty="0" smtClean="0">
                <a:ln w="0"/>
                <a:solidFill>
                  <a:srgbClr val="0070C0"/>
                </a:solidFill>
                <a:latin typeface="微软雅黑" panose="020B0503020204020204" pitchFamily="34" charset="-122"/>
                <a:ea typeface="微软雅黑" panose="020B0503020204020204" pitchFamily="34" charset="-122"/>
              </a:rPr>
              <a:t>标准</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985019" y="2307286"/>
            <a:ext cx="6166345" cy="401634"/>
          </a:xfrm>
          <a:prstGeom prst="rect">
            <a:avLst/>
          </a:prstGeom>
          <a:noFill/>
        </p:spPr>
        <p:txBody>
          <a:bodyPr wrap="square" lIns="68566" tIns="34283" rIns="68566" bIns="34283" rtlCol="0">
            <a:spAutoFit/>
          </a:bodyPr>
          <a:lstStyle/>
          <a:p>
            <a:pPr marL="0" lvl="1">
              <a:lnSpc>
                <a:spcPct val="120000"/>
              </a:lnSpc>
            </a:pPr>
            <a:r>
              <a:rPr lang="zh-CN" altLang="en-US" dirty="0">
                <a:ln w="0"/>
                <a:latin typeface="微软雅黑" panose="020B0503020204020204" pitchFamily="34" charset="-122"/>
                <a:ea typeface="微软雅黑" panose="020B0503020204020204" pitchFamily="34" charset="-122"/>
              </a:rPr>
              <a:t>① 主通道：</a:t>
            </a:r>
            <a:r>
              <a:rPr lang="en-US" altLang="zh-CN" dirty="0">
                <a:ln w="0"/>
                <a:latin typeface="微软雅黑" panose="020B0503020204020204" pitchFamily="34" charset="-122"/>
                <a:ea typeface="微软雅黑" panose="020B0503020204020204" pitchFamily="34" charset="-122"/>
              </a:rPr>
              <a:t>10cm   ② </a:t>
            </a:r>
            <a:r>
              <a:rPr lang="zh-CN" altLang="en-US" dirty="0">
                <a:ln w="0"/>
                <a:latin typeface="微软雅黑" panose="020B0503020204020204" pitchFamily="34" charset="-122"/>
                <a:ea typeface="微软雅黑" panose="020B0503020204020204" pitchFamily="34" charset="-122"/>
              </a:rPr>
              <a:t>次通道或区域线：</a:t>
            </a:r>
            <a:r>
              <a:rPr lang="en-US" altLang="zh-CN" dirty="0">
                <a:ln w="0"/>
                <a:latin typeface="微软雅黑" panose="020B0503020204020204" pitchFamily="34" charset="-122"/>
                <a:ea typeface="微软雅黑" panose="020B0503020204020204" pitchFamily="34" charset="-122"/>
              </a:rPr>
              <a:t>5</a:t>
            </a:r>
            <a:r>
              <a:rPr lang="zh-CN" altLang="en-US" dirty="0">
                <a:ln w="0"/>
                <a:latin typeface="微软雅黑" panose="020B0503020204020204" pitchFamily="34" charset="-122"/>
                <a:ea typeface="微软雅黑" panose="020B0503020204020204" pitchFamily="34" charset="-122"/>
              </a:rPr>
              <a:t>～</a:t>
            </a:r>
            <a:r>
              <a:rPr lang="en-US" altLang="zh-CN" dirty="0">
                <a:ln w="0"/>
                <a:latin typeface="微软雅黑" panose="020B0503020204020204" pitchFamily="34" charset="-122"/>
                <a:ea typeface="微软雅黑" panose="020B0503020204020204" pitchFamily="34" charset="-122"/>
              </a:rPr>
              <a:t>7cm</a:t>
            </a:r>
            <a:endParaRPr lang="zh-CN" altLang="en-US" dirty="0">
              <a:ln w="0"/>
              <a:latin typeface="微软雅黑" panose="020B0503020204020204" pitchFamily="34" charset="-122"/>
              <a:ea typeface="微软雅黑" panose="020B0503020204020204" pitchFamily="34" charset="-122"/>
            </a:endParaRPr>
          </a:p>
        </p:txBody>
      </p:sp>
      <p:sp>
        <p:nvSpPr>
          <p:cNvPr id="34" name="文本框 9"/>
          <p:cNvSpPr txBox="1"/>
          <p:nvPr/>
        </p:nvSpPr>
        <p:spPr>
          <a:xfrm>
            <a:off x="985019" y="2822775"/>
            <a:ext cx="3430041" cy="435811"/>
          </a:xfrm>
          <a:prstGeom prst="rect">
            <a:avLst/>
          </a:prstGeom>
          <a:noFill/>
        </p:spPr>
        <p:txBody>
          <a:bodyPr wrap="square" lIns="68566" tIns="34283" rIns="68566" bIns="34283" rtlCol="0">
            <a:spAutoFit/>
          </a:bodyPr>
          <a:lstStyle/>
          <a:p>
            <a:pPr marL="0" lvl="1">
              <a:lnSpc>
                <a:spcPct val="150000"/>
              </a:lnSpc>
            </a:pPr>
            <a:r>
              <a:rPr lang="zh-CN" altLang="en-US" b="1" dirty="0" smtClean="0">
                <a:ln w="0"/>
                <a:solidFill>
                  <a:srgbClr val="0070C0"/>
                </a:solidFill>
                <a:latin typeface="微软雅黑" panose="020B0503020204020204" pitchFamily="34" charset="-122"/>
                <a:ea typeface="微软雅黑" panose="020B0503020204020204" pitchFamily="34" charset="-122"/>
              </a:rPr>
              <a:t>通道</a:t>
            </a:r>
            <a:r>
              <a:rPr lang="zh-CN" altLang="en-US" b="1" dirty="0">
                <a:ln w="0"/>
                <a:solidFill>
                  <a:srgbClr val="0070C0"/>
                </a:solidFill>
                <a:latin typeface="微软雅黑" panose="020B0503020204020204" pitchFamily="34" charset="-122"/>
                <a:ea typeface="微软雅黑" panose="020B0503020204020204" pitchFamily="34" charset="-122"/>
              </a:rPr>
              <a:t>宽度参考标准</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985019" y="3182805"/>
            <a:ext cx="6166345" cy="1038283"/>
          </a:xfrm>
          <a:prstGeom prst="rect">
            <a:avLst/>
          </a:prstGeom>
          <a:noFill/>
        </p:spPr>
        <p:txBody>
          <a:bodyPr wrap="square" lIns="68566" tIns="34283" rIns="68566" bIns="34283" rtlCol="0">
            <a:spAutoFit/>
          </a:bodyPr>
          <a:lstStyle/>
          <a:p>
            <a:pPr marL="0" lvl="1">
              <a:lnSpc>
                <a:spcPct val="120000"/>
              </a:lnSpc>
            </a:pPr>
            <a:r>
              <a:rPr lang="zh-CN" altLang="en-US" dirty="0">
                <a:ln w="0"/>
                <a:latin typeface="微软雅黑" panose="020B0503020204020204" pitchFamily="34" charset="-122"/>
                <a:ea typeface="微软雅黑" panose="020B0503020204020204" pitchFamily="34" charset="-122"/>
              </a:rPr>
              <a:t>① 纯粹人行道：约</a:t>
            </a:r>
            <a:r>
              <a:rPr lang="en-US" altLang="zh-CN" dirty="0">
                <a:ln w="0"/>
                <a:latin typeface="微软雅黑" panose="020B0503020204020204" pitchFamily="34" charset="-122"/>
                <a:ea typeface="微软雅黑" panose="020B0503020204020204" pitchFamily="34" charset="-122"/>
              </a:rPr>
              <a:t>80cm</a:t>
            </a:r>
            <a:r>
              <a:rPr lang="zh-CN" altLang="en-US" dirty="0">
                <a:ln w="0"/>
                <a:latin typeface="微软雅黑" panose="020B0503020204020204" pitchFamily="34" charset="-122"/>
                <a:ea typeface="微软雅黑" panose="020B0503020204020204" pitchFamily="34" charset="-122"/>
              </a:rPr>
              <a:t>以上</a:t>
            </a:r>
            <a:endParaRPr lang="zh-CN" altLang="en-US" dirty="0">
              <a:ln w="0"/>
              <a:latin typeface="微软雅黑" panose="020B0503020204020204" pitchFamily="34" charset="-122"/>
              <a:ea typeface="微软雅黑" panose="020B0503020204020204" pitchFamily="34" charset="-122"/>
            </a:endParaRPr>
          </a:p>
          <a:p>
            <a:pPr marL="0" lvl="1">
              <a:lnSpc>
                <a:spcPct val="120000"/>
              </a:lnSpc>
            </a:pPr>
            <a:r>
              <a:rPr lang="zh-CN" altLang="en-US" dirty="0">
                <a:ln w="0"/>
                <a:latin typeface="微软雅黑" panose="020B0503020204020204" pitchFamily="34" charset="-122"/>
                <a:ea typeface="微软雅黑" panose="020B0503020204020204" pitchFamily="34" charset="-122"/>
              </a:rPr>
              <a:t>② 单向车通道，</a:t>
            </a:r>
            <a:r>
              <a:rPr lang="en-US" altLang="zh-CN" dirty="0">
                <a:ln w="0"/>
                <a:latin typeface="微软雅黑" panose="020B0503020204020204" pitchFamily="34" charset="-122"/>
                <a:ea typeface="微软雅黑" panose="020B0503020204020204" pitchFamily="34" charset="-122"/>
              </a:rPr>
              <a:t>W</a:t>
            </a:r>
            <a:r>
              <a:rPr lang="zh-CN" altLang="en-US" dirty="0">
                <a:ln w="0"/>
                <a:latin typeface="微软雅黑" panose="020B0503020204020204" pitchFamily="34" charset="-122"/>
                <a:ea typeface="微软雅黑" panose="020B0503020204020204" pitchFamily="34" charset="-122"/>
              </a:rPr>
              <a:t>车</a:t>
            </a:r>
            <a:r>
              <a:rPr lang="en-US" altLang="zh-CN" dirty="0">
                <a:ln w="0"/>
                <a:latin typeface="微软雅黑" panose="020B0503020204020204" pitchFamily="34" charset="-122"/>
                <a:ea typeface="微软雅黑" panose="020B0503020204020204" pitchFamily="34" charset="-122"/>
              </a:rPr>
              <a:t>+60cm</a:t>
            </a:r>
            <a:r>
              <a:rPr lang="zh-CN" altLang="en-US" dirty="0">
                <a:ln w="0"/>
                <a:latin typeface="微软雅黑" panose="020B0503020204020204" pitchFamily="34" charset="-122"/>
                <a:ea typeface="微软雅黑" panose="020B0503020204020204" pitchFamily="34" charset="-122"/>
              </a:rPr>
              <a:t>以上，（</a:t>
            </a:r>
            <a:r>
              <a:rPr lang="en-US" altLang="zh-CN" dirty="0">
                <a:ln w="0"/>
                <a:latin typeface="微软雅黑" panose="020B0503020204020204" pitchFamily="34" charset="-122"/>
                <a:ea typeface="微软雅黑" panose="020B0503020204020204" pitchFamily="34" charset="-122"/>
              </a:rPr>
              <a:t>W</a:t>
            </a:r>
            <a:r>
              <a:rPr lang="zh-CN" altLang="en-US" dirty="0">
                <a:ln w="0"/>
                <a:latin typeface="微软雅黑" panose="020B0503020204020204" pitchFamily="34" charset="-122"/>
                <a:ea typeface="微软雅黑" panose="020B0503020204020204" pitchFamily="34" charset="-122"/>
              </a:rPr>
              <a:t>车最大宽度）</a:t>
            </a:r>
            <a:endParaRPr lang="zh-CN" altLang="en-US" dirty="0">
              <a:ln w="0"/>
              <a:latin typeface="微软雅黑" panose="020B0503020204020204" pitchFamily="34" charset="-122"/>
              <a:ea typeface="微软雅黑" panose="020B0503020204020204" pitchFamily="34" charset="-122"/>
            </a:endParaRPr>
          </a:p>
          <a:p>
            <a:pPr marL="0" lvl="1">
              <a:lnSpc>
                <a:spcPct val="120000"/>
              </a:lnSpc>
            </a:pPr>
            <a:r>
              <a:rPr lang="zh-CN" altLang="en-US" dirty="0">
                <a:ln w="0"/>
                <a:latin typeface="微软雅黑" panose="020B0503020204020204" pitchFamily="34" charset="-122"/>
                <a:ea typeface="微软雅黑" panose="020B0503020204020204" pitchFamily="34" charset="-122"/>
              </a:rPr>
              <a:t>③ 双向车通道，</a:t>
            </a:r>
            <a:r>
              <a:rPr lang="en-US" altLang="zh-CN" dirty="0">
                <a:ln w="0"/>
                <a:latin typeface="微软雅黑" panose="020B0503020204020204" pitchFamily="34" charset="-122"/>
                <a:ea typeface="微软雅黑" panose="020B0503020204020204" pitchFamily="34" charset="-122"/>
              </a:rPr>
              <a:t>W</a:t>
            </a:r>
            <a:r>
              <a:rPr lang="zh-CN" altLang="en-US" dirty="0">
                <a:ln w="0"/>
                <a:latin typeface="微软雅黑" panose="020B0503020204020204" pitchFamily="34" charset="-122"/>
                <a:ea typeface="微软雅黑" panose="020B0503020204020204" pitchFamily="34" charset="-122"/>
              </a:rPr>
              <a:t>车</a:t>
            </a:r>
            <a:r>
              <a:rPr lang="en-US" altLang="zh-CN" dirty="0">
                <a:ln w="0"/>
                <a:latin typeface="微软雅黑" panose="020B0503020204020204" pitchFamily="34" charset="-122"/>
                <a:ea typeface="微软雅黑" panose="020B0503020204020204" pitchFamily="34" charset="-122"/>
              </a:rPr>
              <a:t>1+W</a:t>
            </a:r>
            <a:r>
              <a:rPr lang="zh-CN" altLang="en-US" dirty="0">
                <a:ln w="0"/>
                <a:latin typeface="微软雅黑" panose="020B0503020204020204" pitchFamily="34" charset="-122"/>
                <a:ea typeface="微软雅黑" panose="020B0503020204020204" pitchFamily="34" charset="-122"/>
              </a:rPr>
              <a:t>车</a:t>
            </a:r>
            <a:r>
              <a:rPr lang="en-US" altLang="zh-CN" dirty="0">
                <a:ln w="0"/>
                <a:latin typeface="微软雅黑" panose="020B0503020204020204" pitchFamily="34" charset="-122"/>
                <a:ea typeface="微软雅黑" panose="020B0503020204020204" pitchFamily="34" charset="-122"/>
              </a:rPr>
              <a:t>2+90cm</a:t>
            </a:r>
            <a:r>
              <a:rPr lang="zh-CN" altLang="en-US" dirty="0">
                <a:ln w="0"/>
                <a:latin typeface="微软雅黑" panose="020B0503020204020204" pitchFamily="34" charset="-122"/>
                <a:ea typeface="微软雅黑" panose="020B0503020204020204" pitchFamily="34" charset="-122"/>
              </a:rPr>
              <a:t>以上</a:t>
            </a:r>
            <a:endParaRPr lang="zh-CN" altLang="en-US" dirty="0">
              <a:ln w="0"/>
              <a:latin typeface="微软雅黑" panose="020B0503020204020204" pitchFamily="34" charset="-122"/>
              <a:ea typeface="微软雅黑" panose="020B0503020204020204" pitchFamily="34" charset="-122"/>
            </a:endParaRPr>
          </a:p>
        </p:txBody>
      </p:sp>
      <p:sp>
        <p:nvSpPr>
          <p:cNvPr id="36" name="文本框 9"/>
          <p:cNvSpPr txBox="1"/>
          <p:nvPr/>
        </p:nvSpPr>
        <p:spPr>
          <a:xfrm>
            <a:off x="985019" y="4279153"/>
            <a:ext cx="3430041"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划线定位</a:t>
            </a:r>
            <a:r>
              <a:rPr lang="zh-CN" altLang="en-US" b="1" dirty="0" smtClean="0">
                <a:ln w="0"/>
                <a:solidFill>
                  <a:srgbClr val="0070C0"/>
                </a:solidFill>
                <a:latin typeface="微软雅黑" panose="020B0503020204020204" pitchFamily="34" charset="-122"/>
                <a:ea typeface="微软雅黑" panose="020B0503020204020204" pitchFamily="34" charset="-122"/>
              </a:rPr>
              <a:t>方式</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985019" y="4639183"/>
            <a:ext cx="6166345" cy="373486"/>
          </a:xfrm>
          <a:prstGeom prst="rect">
            <a:avLst/>
          </a:prstGeom>
          <a:noFill/>
        </p:spPr>
        <p:txBody>
          <a:bodyPr wrap="square" lIns="68566" tIns="34283" rIns="68566" bIns="34283" rtlCol="0">
            <a:spAutoFit/>
          </a:bodyPr>
          <a:lstStyle/>
          <a:p>
            <a:pPr marL="0" lvl="1">
              <a:lnSpc>
                <a:spcPct val="120000"/>
              </a:lnSpc>
            </a:pPr>
            <a:r>
              <a:rPr lang="zh-CN" altLang="en-US" dirty="0">
                <a:ln w="0"/>
                <a:latin typeface="微软雅黑" panose="020B0503020204020204" pitchFamily="34" charset="-122"/>
                <a:ea typeface="微软雅黑" panose="020B0503020204020204" pitchFamily="34" charset="-122"/>
              </a:rPr>
              <a:t>① 油漆   ② 胶带   ③ 磁砖   ④ 栏杆</a:t>
            </a:r>
            <a:endParaRPr lang="zh-CN" altLang="en-US" dirty="0">
              <a:ln w="0"/>
              <a:latin typeface="微软雅黑" panose="020B0503020204020204" pitchFamily="34" charset="-122"/>
              <a:ea typeface="微软雅黑" panose="020B0503020204020204" pitchFamily="34" charset="-122"/>
            </a:endParaRPr>
          </a:p>
        </p:txBody>
      </p:sp>
      <p:sp>
        <p:nvSpPr>
          <p:cNvPr id="38" name="文本框 9"/>
          <p:cNvSpPr txBox="1"/>
          <p:nvPr/>
        </p:nvSpPr>
        <p:spPr>
          <a:xfrm>
            <a:off x="985019" y="5085184"/>
            <a:ext cx="3430041"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颜色表示</a:t>
            </a:r>
            <a:r>
              <a:rPr lang="zh-CN" altLang="en-US" b="1" dirty="0" smtClean="0">
                <a:ln w="0"/>
                <a:solidFill>
                  <a:srgbClr val="0070C0"/>
                </a:solidFill>
                <a:latin typeface="微软雅黑" panose="020B0503020204020204" pitchFamily="34" charset="-122"/>
                <a:ea typeface="微软雅黑" panose="020B0503020204020204" pitchFamily="34" charset="-122"/>
              </a:rPr>
              <a:t>法</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985019" y="5445214"/>
            <a:ext cx="8758633" cy="734033"/>
          </a:xfrm>
          <a:prstGeom prst="rect">
            <a:avLst/>
          </a:prstGeom>
          <a:noFill/>
        </p:spPr>
        <p:txBody>
          <a:bodyPr wrap="square" lIns="68566" tIns="34283" rIns="68566" bIns="34283" rtlCol="0">
            <a:spAutoFit/>
          </a:bodyPr>
          <a:lstStyle/>
          <a:p>
            <a:pPr marL="0" lvl="1">
              <a:lnSpc>
                <a:spcPct val="120000"/>
              </a:lnSpc>
            </a:pPr>
            <a:r>
              <a:rPr lang="zh-CN" altLang="en-US" dirty="0">
                <a:ln w="0"/>
                <a:latin typeface="微软雅黑" panose="020B0503020204020204" pitchFamily="34" charset="-122"/>
                <a:ea typeface="微软雅黑" panose="020B0503020204020204" pitchFamily="34" charset="-122"/>
              </a:rPr>
              <a:t>① 黄色：一般通道、区域</a:t>
            </a:r>
            <a:r>
              <a:rPr lang="zh-CN" altLang="en-US" dirty="0" smtClean="0">
                <a:ln w="0"/>
                <a:latin typeface="微软雅黑" panose="020B0503020204020204" pitchFamily="34" charset="-122"/>
                <a:ea typeface="微软雅黑" panose="020B0503020204020204" pitchFamily="34" charset="-122"/>
              </a:rPr>
              <a:t>线           ② </a:t>
            </a:r>
            <a:r>
              <a:rPr lang="zh-CN" altLang="en-US" dirty="0">
                <a:ln w="0"/>
                <a:latin typeface="微软雅黑" panose="020B0503020204020204" pitchFamily="34" charset="-122"/>
                <a:ea typeface="微软雅黑" panose="020B0503020204020204" pitchFamily="34" charset="-122"/>
              </a:rPr>
              <a:t>白色：工作区域</a:t>
            </a:r>
            <a:endParaRPr lang="zh-CN" altLang="en-US" dirty="0">
              <a:ln w="0"/>
              <a:latin typeface="微软雅黑" panose="020B0503020204020204" pitchFamily="34" charset="-122"/>
              <a:ea typeface="微软雅黑" panose="020B0503020204020204" pitchFamily="34" charset="-122"/>
            </a:endParaRPr>
          </a:p>
          <a:p>
            <a:pPr marL="0" lvl="1">
              <a:lnSpc>
                <a:spcPct val="120000"/>
              </a:lnSpc>
            </a:pPr>
            <a:r>
              <a:rPr lang="zh-CN" altLang="en-US" dirty="0">
                <a:ln w="0"/>
                <a:latin typeface="微软雅黑" panose="020B0503020204020204" pitchFamily="34" charset="-122"/>
                <a:ea typeface="微软雅黑" panose="020B0503020204020204" pitchFamily="34" charset="-122"/>
              </a:rPr>
              <a:t>③ 绿色：料区、成品</a:t>
            </a:r>
            <a:r>
              <a:rPr lang="zh-CN" altLang="en-US" dirty="0" smtClean="0">
                <a:ln w="0"/>
                <a:latin typeface="微软雅黑" panose="020B0503020204020204" pitchFamily="34" charset="-122"/>
                <a:ea typeface="微软雅黑" panose="020B0503020204020204" pitchFamily="34" charset="-122"/>
              </a:rPr>
              <a:t>区                  ④ </a:t>
            </a:r>
            <a:r>
              <a:rPr lang="zh-CN" altLang="en-US" dirty="0">
                <a:ln w="0"/>
                <a:latin typeface="微软雅黑" panose="020B0503020204020204" pitchFamily="34" charset="-122"/>
                <a:ea typeface="微软雅黑" panose="020B0503020204020204" pitchFamily="34" charset="-122"/>
              </a:rPr>
              <a:t>红色：不良品区警告、安全管制等</a:t>
            </a:r>
            <a:endParaRPr lang="zh-CN" altLang="en-US" dirty="0">
              <a:ln w="0"/>
              <a:latin typeface="微软雅黑" panose="020B0503020204020204" pitchFamily="34" charset="-122"/>
              <a:ea typeface="微软雅黑" panose="020B0503020204020204" pitchFamily="34" charset="-122"/>
            </a:endParaRPr>
          </a:p>
        </p:txBody>
      </p:sp>
      <p:grpSp>
        <p:nvGrpSpPr>
          <p:cNvPr id="2" name="组合 1"/>
          <p:cNvGrpSpPr/>
          <p:nvPr/>
        </p:nvGrpSpPr>
        <p:grpSpPr>
          <a:xfrm>
            <a:off x="7401339" y="1477998"/>
            <a:ext cx="3980256" cy="4038600"/>
            <a:chOff x="7401339" y="1477998"/>
            <a:chExt cx="3980256" cy="4038600"/>
          </a:xfrm>
        </p:grpSpPr>
        <p:sp>
          <p:nvSpPr>
            <p:cNvPr id="8" name="Rectangle 3"/>
            <p:cNvSpPr>
              <a:spLocks noChangeArrowheads="1"/>
            </p:cNvSpPr>
            <p:nvPr/>
          </p:nvSpPr>
          <p:spPr bwMode="auto">
            <a:xfrm>
              <a:off x="7643340" y="4809340"/>
              <a:ext cx="1747664"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algn="ctr" eaLnBrk="1" hangingPunct="1"/>
              <a:r>
                <a:rPr lang="zh-CN" altLang="en-US" sz="2000" b="1" dirty="0">
                  <a:solidFill>
                    <a:srgbClr val="C00000"/>
                  </a:solidFill>
                  <a:latin typeface="微软雅黑" panose="020B0503020204020204" pitchFamily="34" charset="-122"/>
                  <a:ea typeface="微软雅黑" panose="020B0503020204020204" pitchFamily="34" charset="-122"/>
                </a:rPr>
                <a:t>定位置、标识</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nvGrpSpPr>
            <p:cNvPr id="10" name="Group 6"/>
            <p:cNvGrpSpPr/>
            <p:nvPr/>
          </p:nvGrpSpPr>
          <p:grpSpPr bwMode="auto">
            <a:xfrm>
              <a:off x="9888155" y="1477998"/>
              <a:ext cx="1493440" cy="1143000"/>
              <a:chOff x="0" y="0"/>
              <a:chExt cx="1344" cy="1248"/>
            </a:xfrm>
          </p:grpSpPr>
          <p:sp>
            <p:nvSpPr>
              <p:cNvPr id="11" name="Rectangle 6"/>
              <p:cNvSpPr>
                <a:spLocks noChangeArrowheads="1"/>
              </p:cNvSpPr>
              <p:nvPr/>
            </p:nvSpPr>
            <p:spPr bwMode="auto">
              <a:xfrm>
                <a:off x="0" y="0"/>
                <a:ext cx="1344" cy="1248"/>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12" name="Rectangle 7"/>
              <p:cNvSpPr>
                <a:spLocks noChangeArrowheads="1"/>
              </p:cNvSpPr>
              <p:nvPr/>
            </p:nvSpPr>
            <p:spPr bwMode="auto">
              <a:xfrm>
                <a:off x="144" y="144"/>
                <a:ext cx="1056" cy="9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grpSp>
        <p:grpSp>
          <p:nvGrpSpPr>
            <p:cNvPr id="13" name="Group 9"/>
            <p:cNvGrpSpPr/>
            <p:nvPr/>
          </p:nvGrpSpPr>
          <p:grpSpPr bwMode="auto">
            <a:xfrm>
              <a:off x="9888155" y="2925798"/>
              <a:ext cx="1493440" cy="1143000"/>
              <a:chOff x="0" y="0"/>
              <a:chExt cx="960" cy="816"/>
            </a:xfrm>
          </p:grpSpPr>
          <p:sp>
            <p:nvSpPr>
              <p:cNvPr id="14" name="Rectangle 9"/>
              <p:cNvSpPr>
                <a:spLocks noChangeArrowheads="1"/>
              </p:cNvSpPr>
              <p:nvPr/>
            </p:nvSpPr>
            <p:spPr bwMode="auto">
              <a:xfrm>
                <a:off x="0" y="0"/>
                <a:ext cx="960" cy="816"/>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15" name="Rectangle 10"/>
              <p:cNvSpPr>
                <a:spLocks noChangeArrowheads="1"/>
              </p:cNvSpPr>
              <p:nvPr/>
            </p:nvSpPr>
            <p:spPr bwMode="auto">
              <a:xfrm>
                <a:off x="103" y="94"/>
                <a:ext cx="754" cy="6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grpSp>
        <p:grpSp>
          <p:nvGrpSpPr>
            <p:cNvPr id="17" name="Group 12"/>
            <p:cNvGrpSpPr/>
            <p:nvPr/>
          </p:nvGrpSpPr>
          <p:grpSpPr bwMode="auto">
            <a:xfrm>
              <a:off x="9888155" y="4373598"/>
              <a:ext cx="1493440" cy="1143000"/>
              <a:chOff x="0" y="0"/>
              <a:chExt cx="960" cy="816"/>
            </a:xfrm>
          </p:grpSpPr>
          <p:sp>
            <p:nvSpPr>
              <p:cNvPr id="18" name="Rectangle 12"/>
              <p:cNvSpPr>
                <a:spLocks noChangeArrowheads="1"/>
              </p:cNvSpPr>
              <p:nvPr/>
            </p:nvSpPr>
            <p:spPr bwMode="auto">
              <a:xfrm>
                <a:off x="0" y="0"/>
                <a:ext cx="960" cy="81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20" name="Rectangle 13"/>
              <p:cNvSpPr>
                <a:spLocks noChangeArrowheads="1"/>
              </p:cNvSpPr>
              <p:nvPr/>
            </p:nvSpPr>
            <p:spPr bwMode="auto">
              <a:xfrm>
                <a:off x="103" y="94"/>
                <a:ext cx="754" cy="6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grpSp>
        <p:grpSp>
          <p:nvGrpSpPr>
            <p:cNvPr id="23" name="Group 15"/>
            <p:cNvGrpSpPr/>
            <p:nvPr/>
          </p:nvGrpSpPr>
          <p:grpSpPr bwMode="auto">
            <a:xfrm>
              <a:off x="7401339" y="1502821"/>
              <a:ext cx="2236354" cy="2236354"/>
              <a:chOff x="0" y="0"/>
              <a:chExt cx="2544" cy="2544"/>
            </a:xfrm>
            <a:solidFill>
              <a:srgbClr val="FFC000"/>
            </a:solidFill>
          </p:grpSpPr>
          <p:sp>
            <p:nvSpPr>
              <p:cNvPr id="24" name="Rectangle 15"/>
              <p:cNvSpPr>
                <a:spLocks noChangeArrowheads="1"/>
              </p:cNvSpPr>
              <p:nvPr/>
            </p:nvSpPr>
            <p:spPr bwMode="auto">
              <a:xfrm>
                <a:off x="1632" y="0"/>
                <a:ext cx="144" cy="187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25" name="Rectangle 16"/>
              <p:cNvSpPr>
                <a:spLocks noChangeArrowheads="1"/>
              </p:cNvSpPr>
              <p:nvPr/>
            </p:nvSpPr>
            <p:spPr bwMode="auto">
              <a:xfrm>
                <a:off x="2400" y="0"/>
                <a:ext cx="144" cy="25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26" name="Rectangle 17"/>
              <p:cNvSpPr>
                <a:spLocks noChangeArrowheads="1"/>
              </p:cNvSpPr>
              <p:nvPr/>
            </p:nvSpPr>
            <p:spPr bwMode="auto">
              <a:xfrm rot="5400000">
                <a:off x="1128" y="1272"/>
                <a:ext cx="144" cy="2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27" name="Rectangle 18"/>
              <p:cNvSpPr>
                <a:spLocks noChangeArrowheads="1"/>
              </p:cNvSpPr>
              <p:nvPr/>
            </p:nvSpPr>
            <p:spPr bwMode="auto">
              <a:xfrm rot="5400000">
                <a:off x="744" y="984"/>
                <a:ext cx="144" cy="16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grpSp>
        <p:sp>
          <p:nvSpPr>
            <p:cNvPr id="28" name="Text Box 19"/>
            <p:cNvSpPr txBox="1">
              <a:spLocks noChangeArrowheads="1"/>
            </p:cNvSpPr>
            <p:nvPr/>
          </p:nvSpPr>
          <p:spPr bwMode="auto">
            <a:xfrm>
              <a:off x="8989013" y="2469904"/>
              <a:ext cx="609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spcBef>
                  <a:spcPct val="50000"/>
                </a:spcBef>
                <a:defRPr sz="2400" b="1">
                  <a:solidFill>
                    <a:srgbClr val="C00000"/>
                  </a:solidFill>
                  <a:latin typeface="微软雅黑" panose="020B0503020204020204" pitchFamily="34" charset="-122"/>
                  <a:ea typeface="微软雅黑" panose="020B0503020204020204" pitchFamily="34"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r>
                <a:rPr lang="zh-CN" altLang="en-US" dirty="0">
                  <a:solidFill>
                    <a:schemeClr val="tx1"/>
                  </a:solidFill>
                </a:rPr>
                <a:t>通道</a:t>
              </a:r>
              <a:endParaRPr lang="zh-CN" altLang="en-US" dirty="0">
                <a:solidFill>
                  <a:schemeClr val="tx1"/>
                </a:solidFill>
              </a:endParaRPr>
            </a:p>
          </p:txBody>
        </p:sp>
        <p:sp>
          <p:nvSpPr>
            <p:cNvPr id="29" name="Text Box 20"/>
            <p:cNvSpPr txBox="1">
              <a:spLocks noChangeArrowheads="1"/>
            </p:cNvSpPr>
            <p:nvPr/>
          </p:nvSpPr>
          <p:spPr bwMode="auto">
            <a:xfrm>
              <a:off x="10149507" y="1826318"/>
              <a:ext cx="9707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algn="ctr" eaLnBrk="1" hangingPunct="1">
                <a:spcBef>
                  <a:spcPct val="50000"/>
                </a:spcBef>
              </a:pPr>
              <a:r>
                <a:rPr lang="zh-CN" altLang="en-US" sz="2400" b="1" dirty="0">
                  <a:solidFill>
                    <a:srgbClr val="00B050"/>
                  </a:solidFill>
                  <a:latin typeface="微软雅黑" panose="020B0503020204020204" pitchFamily="34" charset="-122"/>
                  <a:ea typeface="微软雅黑" panose="020B0503020204020204" pitchFamily="34" charset="-122"/>
                </a:rPr>
                <a:t>良品</a:t>
              </a:r>
              <a:endParaRPr lang="zh-CN" altLang="en-US" sz="2400" b="1" dirty="0">
                <a:solidFill>
                  <a:srgbClr val="00B050"/>
                </a:solidFill>
                <a:latin typeface="微软雅黑" panose="020B0503020204020204" pitchFamily="34" charset="-122"/>
                <a:ea typeface="微软雅黑" panose="020B0503020204020204" pitchFamily="34" charset="-122"/>
              </a:endParaRPr>
            </a:p>
          </p:txBody>
        </p:sp>
        <p:sp>
          <p:nvSpPr>
            <p:cNvPr id="30" name="Text Box 21"/>
            <p:cNvSpPr txBox="1">
              <a:spLocks noChangeArrowheads="1"/>
            </p:cNvSpPr>
            <p:nvPr/>
          </p:nvSpPr>
          <p:spPr bwMode="auto">
            <a:xfrm>
              <a:off x="10074835" y="3252687"/>
              <a:ext cx="11200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algn="ctr" eaLnBrk="1" hangingPunct="1">
                <a:spcBef>
                  <a:spcPct val="50000"/>
                </a:spcBef>
              </a:pPr>
              <a:r>
                <a:rPr lang="zh-CN" altLang="en-US" sz="2400" b="1" dirty="0">
                  <a:solidFill>
                    <a:srgbClr val="0070C0"/>
                  </a:solidFill>
                  <a:latin typeface="微软雅黑" panose="020B0503020204020204" pitchFamily="34" charset="-122"/>
                  <a:ea typeface="微软雅黑" panose="020B0503020204020204" pitchFamily="34" charset="-122"/>
                </a:rPr>
                <a:t>待检品</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31" name="Text Box 22"/>
            <p:cNvSpPr txBox="1">
              <a:spLocks noChangeArrowheads="1"/>
            </p:cNvSpPr>
            <p:nvPr/>
          </p:nvSpPr>
          <p:spPr bwMode="auto">
            <a:xfrm>
              <a:off x="10074835" y="4706638"/>
              <a:ext cx="11200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algn="ctr" eaLnBrk="1" hangingPunct="1">
                <a:spcBef>
                  <a:spcPct val="50000"/>
                </a:spcBef>
              </a:pPr>
              <a:r>
                <a:rPr lang="zh-CN" altLang="en-US" sz="2400" b="1">
                  <a:solidFill>
                    <a:srgbClr val="C00000"/>
                  </a:solidFill>
                  <a:latin typeface="微软雅黑" panose="020B0503020204020204" pitchFamily="34" charset="-122"/>
                  <a:ea typeface="微软雅黑" panose="020B0503020204020204" pitchFamily="34" charset="-122"/>
                </a:rPr>
                <a:t>不良品</a:t>
              </a:r>
              <a:endParaRPr lang="zh-CN" altLang="en-US" sz="2400" b="1">
                <a:solidFill>
                  <a:srgbClr val="C00000"/>
                </a:solidFill>
                <a:latin typeface="微软雅黑" panose="020B0503020204020204" pitchFamily="34" charset="-122"/>
                <a:ea typeface="微软雅黑" panose="020B0503020204020204" pitchFamily="34" charset="-122"/>
              </a:endParaRPr>
            </a:p>
          </p:txBody>
        </p:sp>
        <p:sp>
          <p:nvSpPr>
            <p:cNvPr id="40" name="圆角矩形 39"/>
            <p:cNvSpPr/>
            <p:nvPr/>
          </p:nvSpPr>
          <p:spPr bwMode="auto">
            <a:xfrm>
              <a:off x="7653076" y="4260264"/>
              <a:ext cx="1728193" cy="535705"/>
            </a:xfrm>
            <a:prstGeom prst="roundRect">
              <a:avLst>
                <a:gd name="adj" fmla="val 23012"/>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41" name="TextBox 28"/>
            <p:cNvSpPr txBox="1"/>
            <p:nvPr/>
          </p:nvSpPr>
          <p:spPr>
            <a:xfrm>
              <a:off x="7797093" y="4291913"/>
              <a:ext cx="1512168" cy="461665"/>
            </a:xfrm>
            <a:prstGeom prst="rect">
              <a:avLst/>
            </a:prstGeom>
            <a:noFill/>
          </p:spPr>
          <p:txBody>
            <a:bodyPr wrap="square" rtlCol="0">
              <a:spAutoFit/>
            </a:bodyPr>
            <a:lstStyle/>
            <a:p>
              <a:pPr algn="ctr"/>
              <a:r>
                <a:rPr lang="zh-CN" altLang="en-US" sz="2400" b="1" spc="300" dirty="0" smtClean="0">
                  <a:solidFill>
                    <a:schemeClr val="bg1">
                      <a:lumMod val="95000"/>
                    </a:schemeClr>
                  </a:solidFill>
                  <a:latin typeface="微软雅黑" panose="020B0503020204020204" pitchFamily="34" charset="-122"/>
                  <a:ea typeface="微软雅黑" panose="020B0503020204020204" pitchFamily="34" charset="-122"/>
                </a:rPr>
                <a:t>画区线</a:t>
              </a:r>
              <a:endParaRPr lang="zh-CN" altLang="en-US" sz="2400" b="1" spc="300" dirty="0">
                <a:solidFill>
                  <a:schemeClr val="bg1">
                    <a:lumMod val="9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42" presetClass="entr" presetSubtype="0"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anim calcmode="lin" valueType="num">
                                      <p:cBhvr>
                                        <p:cTn id="34" dur="500" fill="hold"/>
                                        <p:tgtEl>
                                          <p:spTgt spid="32"/>
                                        </p:tgtEl>
                                        <p:attrNameLst>
                                          <p:attrName>ppt_x</p:attrName>
                                        </p:attrNameLst>
                                      </p:cBhvr>
                                      <p:tavLst>
                                        <p:tav tm="0">
                                          <p:val>
                                            <p:strVal val="#ppt_x"/>
                                          </p:val>
                                        </p:tav>
                                        <p:tav tm="100000">
                                          <p:val>
                                            <p:strVal val="#ppt_x"/>
                                          </p:val>
                                        </p:tav>
                                      </p:tavLst>
                                    </p:anim>
                                    <p:anim calcmode="lin" valueType="num">
                                      <p:cBhvr>
                                        <p:cTn id="35" dur="500" fill="hold"/>
                                        <p:tgtEl>
                                          <p:spTgt spid="32"/>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2" presetClass="entr" presetSubtype="0"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anim calcmode="lin" valueType="num">
                                      <p:cBhvr>
                                        <p:cTn id="40" dur="500" fill="hold"/>
                                        <p:tgtEl>
                                          <p:spTgt spid="33"/>
                                        </p:tgtEl>
                                        <p:attrNameLst>
                                          <p:attrName>ppt_x</p:attrName>
                                        </p:attrNameLst>
                                      </p:cBhvr>
                                      <p:tavLst>
                                        <p:tav tm="0">
                                          <p:val>
                                            <p:strVal val="#ppt_x"/>
                                          </p:val>
                                        </p:tav>
                                        <p:tav tm="100000">
                                          <p:val>
                                            <p:strVal val="#ppt_x"/>
                                          </p:val>
                                        </p:tav>
                                      </p:tavLst>
                                    </p:anim>
                                    <p:anim calcmode="lin" valueType="num">
                                      <p:cBhvr>
                                        <p:cTn id="41" dur="500" fill="hold"/>
                                        <p:tgtEl>
                                          <p:spTgt spid="33"/>
                                        </p:tgtEl>
                                        <p:attrNameLst>
                                          <p:attrName>ppt_y</p:attrName>
                                        </p:attrNameLst>
                                      </p:cBhvr>
                                      <p:tavLst>
                                        <p:tav tm="0">
                                          <p:val>
                                            <p:strVal val="#ppt_y+.1"/>
                                          </p:val>
                                        </p:tav>
                                        <p:tav tm="100000">
                                          <p:val>
                                            <p:strVal val="#ppt_y"/>
                                          </p:val>
                                        </p:tav>
                                      </p:tavLst>
                                    </p:anim>
                                  </p:childTnLst>
                                </p:cTn>
                              </p:par>
                            </p:childTnLst>
                          </p:cTn>
                        </p:par>
                        <p:par>
                          <p:cTn id="42" fill="hold">
                            <p:stCondLst>
                              <p:cond delay="3500"/>
                            </p:stCondLst>
                            <p:childTnLst>
                              <p:par>
                                <p:cTn id="43" presetID="42" presetClass="entr" presetSubtype="0" fill="hold" grpId="0" nodeType="after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anim calcmode="lin" valueType="num">
                                      <p:cBhvr>
                                        <p:cTn id="46" dur="500" fill="hold"/>
                                        <p:tgtEl>
                                          <p:spTgt spid="34"/>
                                        </p:tgtEl>
                                        <p:attrNameLst>
                                          <p:attrName>ppt_x</p:attrName>
                                        </p:attrNameLst>
                                      </p:cBhvr>
                                      <p:tavLst>
                                        <p:tav tm="0">
                                          <p:val>
                                            <p:strVal val="#ppt_x"/>
                                          </p:val>
                                        </p:tav>
                                        <p:tav tm="100000">
                                          <p:val>
                                            <p:strVal val="#ppt_x"/>
                                          </p:val>
                                        </p:tav>
                                      </p:tavLst>
                                    </p:anim>
                                    <p:anim calcmode="lin" valueType="num">
                                      <p:cBhvr>
                                        <p:cTn id="47" dur="500" fill="hold"/>
                                        <p:tgtEl>
                                          <p:spTgt spid="34"/>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42" presetClass="entr" presetSubtype="0" fill="hold" grpId="0" nodeType="after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anim calcmode="lin" valueType="num">
                                      <p:cBhvr>
                                        <p:cTn id="52" dur="500" fill="hold"/>
                                        <p:tgtEl>
                                          <p:spTgt spid="35"/>
                                        </p:tgtEl>
                                        <p:attrNameLst>
                                          <p:attrName>ppt_x</p:attrName>
                                        </p:attrNameLst>
                                      </p:cBhvr>
                                      <p:tavLst>
                                        <p:tav tm="0">
                                          <p:val>
                                            <p:strVal val="#ppt_x"/>
                                          </p:val>
                                        </p:tav>
                                        <p:tav tm="100000">
                                          <p:val>
                                            <p:strVal val="#ppt_x"/>
                                          </p:val>
                                        </p:tav>
                                      </p:tavLst>
                                    </p:anim>
                                    <p:anim calcmode="lin" valueType="num">
                                      <p:cBhvr>
                                        <p:cTn id="53" dur="500" fill="hold"/>
                                        <p:tgtEl>
                                          <p:spTgt spid="35"/>
                                        </p:tgtEl>
                                        <p:attrNameLst>
                                          <p:attrName>ppt_y</p:attrName>
                                        </p:attrNameLst>
                                      </p:cBhvr>
                                      <p:tavLst>
                                        <p:tav tm="0">
                                          <p:val>
                                            <p:strVal val="#ppt_y+.1"/>
                                          </p:val>
                                        </p:tav>
                                        <p:tav tm="100000">
                                          <p:val>
                                            <p:strVal val="#ppt_y"/>
                                          </p:val>
                                        </p:tav>
                                      </p:tavLst>
                                    </p:anim>
                                  </p:childTnLst>
                                </p:cTn>
                              </p:par>
                            </p:childTnLst>
                          </p:cTn>
                        </p:par>
                        <p:par>
                          <p:cTn id="54" fill="hold">
                            <p:stCondLst>
                              <p:cond delay="4500"/>
                            </p:stCondLst>
                            <p:childTnLst>
                              <p:par>
                                <p:cTn id="55" presetID="42" presetClass="entr" presetSubtype="0" fill="hold" grpId="0" nodeType="after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anim calcmode="lin" valueType="num">
                                      <p:cBhvr>
                                        <p:cTn id="58" dur="500" fill="hold"/>
                                        <p:tgtEl>
                                          <p:spTgt spid="36"/>
                                        </p:tgtEl>
                                        <p:attrNameLst>
                                          <p:attrName>ppt_x</p:attrName>
                                        </p:attrNameLst>
                                      </p:cBhvr>
                                      <p:tavLst>
                                        <p:tav tm="0">
                                          <p:val>
                                            <p:strVal val="#ppt_x"/>
                                          </p:val>
                                        </p:tav>
                                        <p:tav tm="100000">
                                          <p:val>
                                            <p:strVal val="#ppt_x"/>
                                          </p:val>
                                        </p:tav>
                                      </p:tavLst>
                                    </p:anim>
                                    <p:anim calcmode="lin" valueType="num">
                                      <p:cBhvr>
                                        <p:cTn id="59" dur="500" fill="hold"/>
                                        <p:tgtEl>
                                          <p:spTgt spid="36"/>
                                        </p:tgtEl>
                                        <p:attrNameLst>
                                          <p:attrName>ppt_y</p:attrName>
                                        </p:attrNameLst>
                                      </p:cBhvr>
                                      <p:tavLst>
                                        <p:tav tm="0">
                                          <p:val>
                                            <p:strVal val="#ppt_y+.1"/>
                                          </p:val>
                                        </p:tav>
                                        <p:tav tm="100000">
                                          <p:val>
                                            <p:strVal val="#ppt_y"/>
                                          </p:val>
                                        </p:tav>
                                      </p:tavLst>
                                    </p:anim>
                                  </p:childTnLst>
                                </p:cTn>
                              </p:par>
                            </p:childTnLst>
                          </p:cTn>
                        </p:par>
                        <p:par>
                          <p:cTn id="60" fill="hold">
                            <p:stCondLst>
                              <p:cond delay="5000"/>
                            </p:stCondLst>
                            <p:childTnLst>
                              <p:par>
                                <p:cTn id="61" presetID="42" presetClass="entr" presetSubtype="0" fill="hold" grpId="0" nodeType="after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500"/>
                                        <p:tgtEl>
                                          <p:spTgt spid="37"/>
                                        </p:tgtEl>
                                      </p:cBhvr>
                                    </p:animEffect>
                                    <p:anim calcmode="lin" valueType="num">
                                      <p:cBhvr>
                                        <p:cTn id="64" dur="500" fill="hold"/>
                                        <p:tgtEl>
                                          <p:spTgt spid="37"/>
                                        </p:tgtEl>
                                        <p:attrNameLst>
                                          <p:attrName>ppt_x</p:attrName>
                                        </p:attrNameLst>
                                      </p:cBhvr>
                                      <p:tavLst>
                                        <p:tav tm="0">
                                          <p:val>
                                            <p:strVal val="#ppt_x"/>
                                          </p:val>
                                        </p:tav>
                                        <p:tav tm="100000">
                                          <p:val>
                                            <p:strVal val="#ppt_x"/>
                                          </p:val>
                                        </p:tav>
                                      </p:tavLst>
                                    </p:anim>
                                    <p:anim calcmode="lin" valueType="num">
                                      <p:cBhvr>
                                        <p:cTn id="65" dur="500" fill="hold"/>
                                        <p:tgtEl>
                                          <p:spTgt spid="37"/>
                                        </p:tgtEl>
                                        <p:attrNameLst>
                                          <p:attrName>ppt_y</p:attrName>
                                        </p:attrNameLst>
                                      </p:cBhvr>
                                      <p:tavLst>
                                        <p:tav tm="0">
                                          <p:val>
                                            <p:strVal val="#ppt_y+.1"/>
                                          </p:val>
                                        </p:tav>
                                        <p:tav tm="100000">
                                          <p:val>
                                            <p:strVal val="#ppt_y"/>
                                          </p:val>
                                        </p:tav>
                                      </p:tavLst>
                                    </p:anim>
                                  </p:childTnLst>
                                </p:cTn>
                              </p:par>
                            </p:childTnLst>
                          </p:cTn>
                        </p:par>
                        <p:par>
                          <p:cTn id="66" fill="hold">
                            <p:stCondLst>
                              <p:cond delay="5500"/>
                            </p:stCondLst>
                            <p:childTnLst>
                              <p:par>
                                <p:cTn id="67" presetID="42" presetClass="entr" presetSubtype="0" fill="hold" grpId="0" nodeType="after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500"/>
                                        <p:tgtEl>
                                          <p:spTgt spid="38"/>
                                        </p:tgtEl>
                                      </p:cBhvr>
                                    </p:animEffect>
                                    <p:anim calcmode="lin" valueType="num">
                                      <p:cBhvr>
                                        <p:cTn id="70" dur="500" fill="hold"/>
                                        <p:tgtEl>
                                          <p:spTgt spid="38"/>
                                        </p:tgtEl>
                                        <p:attrNameLst>
                                          <p:attrName>ppt_x</p:attrName>
                                        </p:attrNameLst>
                                      </p:cBhvr>
                                      <p:tavLst>
                                        <p:tav tm="0">
                                          <p:val>
                                            <p:strVal val="#ppt_x"/>
                                          </p:val>
                                        </p:tav>
                                        <p:tav tm="100000">
                                          <p:val>
                                            <p:strVal val="#ppt_x"/>
                                          </p:val>
                                        </p:tav>
                                      </p:tavLst>
                                    </p:anim>
                                    <p:anim calcmode="lin" valueType="num">
                                      <p:cBhvr>
                                        <p:cTn id="71" dur="500" fill="hold"/>
                                        <p:tgtEl>
                                          <p:spTgt spid="38"/>
                                        </p:tgtEl>
                                        <p:attrNameLst>
                                          <p:attrName>ppt_y</p:attrName>
                                        </p:attrNameLst>
                                      </p:cBhvr>
                                      <p:tavLst>
                                        <p:tav tm="0">
                                          <p:val>
                                            <p:strVal val="#ppt_y+.1"/>
                                          </p:val>
                                        </p:tav>
                                        <p:tav tm="100000">
                                          <p:val>
                                            <p:strVal val="#ppt_y"/>
                                          </p:val>
                                        </p:tav>
                                      </p:tavLst>
                                    </p:anim>
                                  </p:childTnLst>
                                </p:cTn>
                              </p:par>
                            </p:childTnLst>
                          </p:cTn>
                        </p:par>
                        <p:par>
                          <p:cTn id="72" fill="hold">
                            <p:stCondLst>
                              <p:cond delay="6000"/>
                            </p:stCondLst>
                            <p:childTnLst>
                              <p:par>
                                <p:cTn id="73" presetID="42" presetClass="entr" presetSubtype="0" fill="hold" grpId="0" nodeType="after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500"/>
                                        <p:tgtEl>
                                          <p:spTgt spid="39"/>
                                        </p:tgtEl>
                                      </p:cBhvr>
                                    </p:animEffect>
                                    <p:anim calcmode="lin" valueType="num">
                                      <p:cBhvr>
                                        <p:cTn id="76" dur="500" fill="hold"/>
                                        <p:tgtEl>
                                          <p:spTgt spid="39"/>
                                        </p:tgtEl>
                                        <p:attrNameLst>
                                          <p:attrName>ppt_x</p:attrName>
                                        </p:attrNameLst>
                                      </p:cBhvr>
                                      <p:tavLst>
                                        <p:tav tm="0">
                                          <p:val>
                                            <p:strVal val="#ppt_x"/>
                                          </p:val>
                                        </p:tav>
                                        <p:tav tm="100000">
                                          <p:val>
                                            <p:strVal val="#ppt_x"/>
                                          </p:val>
                                        </p:tav>
                                      </p:tavLst>
                                    </p:anim>
                                    <p:anim calcmode="lin" valueType="num">
                                      <p:cBhvr>
                                        <p:cTn id="77"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6" grpId="0"/>
      <p:bldP spid="7" grpId="0" animBg="1"/>
      <p:bldP spid="32" grpId="0"/>
      <p:bldP spid="33" grpId="0"/>
      <p:bldP spid="34" grpId="0"/>
      <p:bldP spid="35" grpId="0"/>
      <p:bldP spid="36" grpId="0"/>
      <p:bldP spid="37" grpId="0"/>
      <p:bldP spid="38" grpId="0"/>
      <p:bldP spid="3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1328727" y="901450"/>
            <a:ext cx="4048780" cy="623233"/>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C00000"/>
                </a:solidFill>
                <a:latin typeface="微软雅黑" panose="020B0503020204020204" pitchFamily="34" charset="-122"/>
                <a:ea typeface="微软雅黑" panose="020B0503020204020204" pitchFamily="34" charset="-122"/>
              </a:rPr>
              <a:t>整顿的</a:t>
            </a:r>
            <a:r>
              <a:rPr lang="zh-CN" altLang="en-US" sz="2400" b="1" dirty="0" smtClean="0">
                <a:ln w="0"/>
                <a:solidFill>
                  <a:srgbClr val="C00000"/>
                </a:solidFill>
                <a:latin typeface="微软雅黑" panose="020B0503020204020204" pitchFamily="34" charset="-122"/>
                <a:ea typeface="微软雅黑" panose="020B0503020204020204" pitchFamily="34" charset="-122"/>
              </a:rPr>
              <a:t>技巧：放置</a:t>
            </a:r>
            <a:r>
              <a:rPr lang="zh-CN" altLang="en-US" sz="2400" b="1" dirty="0">
                <a:ln w="0"/>
                <a:solidFill>
                  <a:srgbClr val="C00000"/>
                </a:solidFill>
                <a:latin typeface="微软雅黑" panose="020B0503020204020204" pitchFamily="34" charset="-122"/>
                <a:ea typeface="微软雅黑" panose="020B0503020204020204" pitchFamily="34" charset="-122"/>
              </a:rPr>
              <a:t>方法</a:t>
            </a:r>
            <a:endParaRPr lang="zh-CN" altLang="en-US" sz="2400" b="1" dirty="0">
              <a:ln w="0"/>
              <a:solidFill>
                <a:srgbClr val="C00000"/>
              </a:solidFill>
              <a:latin typeface="微软雅黑" panose="020B0503020204020204" pitchFamily="34" charset="-122"/>
              <a:ea typeface="微软雅黑" panose="020B0503020204020204" pitchFamily="34" charset="-122"/>
            </a:endParaRPr>
          </a:p>
        </p:txBody>
      </p:sp>
      <p:sp>
        <p:nvSpPr>
          <p:cNvPr id="7" name="椭圆 6"/>
          <p:cNvSpPr/>
          <p:nvPr/>
        </p:nvSpPr>
        <p:spPr>
          <a:xfrm>
            <a:off x="1057027" y="1169084"/>
            <a:ext cx="170359" cy="170359"/>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srgbClr val="C00000"/>
              </a:solidFill>
            </a:endParaRPr>
          </a:p>
        </p:txBody>
      </p:sp>
      <p:sp>
        <p:nvSpPr>
          <p:cNvPr id="40" name="Rectangle 3"/>
          <p:cNvSpPr>
            <a:spLocks noChangeArrowheads="1"/>
          </p:cNvSpPr>
          <p:nvPr/>
        </p:nvSpPr>
        <p:spPr bwMode="auto">
          <a:xfrm>
            <a:off x="1022846" y="2927763"/>
            <a:ext cx="1747664"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algn="ctr" eaLnBrk="1" hangingPunct="1"/>
            <a:r>
              <a:rPr lang="zh-CN" altLang="en-US" sz="2000" b="1" dirty="0">
                <a:solidFill>
                  <a:srgbClr val="C00000"/>
                </a:solidFill>
                <a:latin typeface="微软雅黑" panose="020B0503020204020204" pitchFamily="34" charset="-122"/>
                <a:ea typeface="微软雅黑" panose="020B0503020204020204" pitchFamily="34" charset="-122"/>
              </a:rPr>
              <a:t>定位置、标识</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41" name="圆角矩形 40"/>
          <p:cNvSpPr/>
          <p:nvPr/>
        </p:nvSpPr>
        <p:spPr bwMode="auto">
          <a:xfrm>
            <a:off x="1032582" y="2378687"/>
            <a:ext cx="1728193" cy="535705"/>
          </a:xfrm>
          <a:prstGeom prst="roundRect">
            <a:avLst>
              <a:gd name="adj" fmla="val 23012"/>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42" name="TextBox 28"/>
          <p:cNvSpPr txBox="1"/>
          <p:nvPr/>
        </p:nvSpPr>
        <p:spPr>
          <a:xfrm>
            <a:off x="1099722" y="2420943"/>
            <a:ext cx="1593911" cy="461665"/>
          </a:xfrm>
          <a:prstGeom prst="rect">
            <a:avLst/>
          </a:prstGeom>
          <a:noFill/>
        </p:spPr>
        <p:txBody>
          <a:bodyPr wrap="square" rtlCol="0">
            <a:spAutoFit/>
          </a:bodyPr>
          <a:lstStyle/>
          <a:p>
            <a:pPr algn="ctr"/>
            <a:r>
              <a:rPr lang="zh-CN" altLang="en-US" sz="2400" b="1" spc="300" dirty="0">
                <a:solidFill>
                  <a:schemeClr val="bg1">
                    <a:lumMod val="95000"/>
                  </a:schemeClr>
                </a:solidFill>
                <a:latin typeface="微软雅黑" panose="020B0503020204020204" pitchFamily="34" charset="-122"/>
                <a:ea typeface="微软雅黑" panose="020B0503020204020204" pitchFamily="34" charset="-122"/>
              </a:rPr>
              <a:t>形迹管理</a:t>
            </a:r>
            <a:endParaRPr lang="zh-CN" altLang="en-US" sz="2400" b="1" spc="300"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1024334" y="4090484"/>
            <a:ext cx="4734670" cy="1509845"/>
            <a:chOff x="1024334" y="4090484"/>
            <a:chExt cx="4734670" cy="1509845"/>
          </a:xfrm>
        </p:grpSpPr>
        <p:grpSp>
          <p:nvGrpSpPr>
            <p:cNvPr id="46" name="Group 5"/>
            <p:cNvGrpSpPr/>
            <p:nvPr/>
          </p:nvGrpSpPr>
          <p:grpSpPr bwMode="auto">
            <a:xfrm>
              <a:off x="4246836" y="4090484"/>
              <a:ext cx="1512168" cy="1509845"/>
              <a:chOff x="0" y="0"/>
              <a:chExt cx="1488" cy="1200"/>
            </a:xfrm>
            <a:solidFill>
              <a:schemeClr val="bg1">
                <a:lumMod val="50000"/>
              </a:schemeClr>
            </a:solidFill>
          </p:grpSpPr>
          <p:sp>
            <p:nvSpPr>
              <p:cNvPr id="47" name="Rectangle 5"/>
              <p:cNvSpPr>
                <a:spLocks noChangeArrowheads="1"/>
              </p:cNvSpPr>
              <p:nvPr/>
            </p:nvSpPr>
            <p:spPr bwMode="auto">
              <a:xfrm>
                <a:off x="0" y="0"/>
                <a:ext cx="1488" cy="240"/>
              </a:xfrm>
              <a:prstGeom prst="rect">
                <a:avLst/>
              </a:prstGeom>
              <a:grpFill/>
              <a:ln w="9525">
                <a:noFill/>
                <a:miter lim="800000"/>
              </a:ln>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48" name="Rectangle 6"/>
              <p:cNvSpPr>
                <a:spLocks noChangeArrowheads="1"/>
              </p:cNvSpPr>
              <p:nvPr/>
            </p:nvSpPr>
            <p:spPr bwMode="auto">
              <a:xfrm>
                <a:off x="624" y="240"/>
                <a:ext cx="288" cy="960"/>
              </a:xfrm>
              <a:prstGeom prst="rect">
                <a:avLst/>
              </a:prstGeom>
              <a:grpFill/>
              <a:ln w="9525">
                <a:noFill/>
                <a:miter lim="800000"/>
              </a:ln>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grpSp>
        <p:grpSp>
          <p:nvGrpSpPr>
            <p:cNvPr id="49" name="Group 8"/>
            <p:cNvGrpSpPr/>
            <p:nvPr/>
          </p:nvGrpSpPr>
          <p:grpSpPr bwMode="auto">
            <a:xfrm>
              <a:off x="2557332" y="4090484"/>
              <a:ext cx="1512168" cy="1509845"/>
              <a:chOff x="0" y="0"/>
              <a:chExt cx="1488" cy="1200"/>
            </a:xfrm>
          </p:grpSpPr>
          <p:sp>
            <p:nvSpPr>
              <p:cNvPr id="50" name="Rectangle 8"/>
              <p:cNvSpPr>
                <a:spLocks noChangeArrowheads="1"/>
              </p:cNvSpPr>
              <p:nvPr/>
            </p:nvSpPr>
            <p:spPr bwMode="auto">
              <a:xfrm>
                <a:off x="0" y="0"/>
                <a:ext cx="1488" cy="240"/>
              </a:xfrm>
              <a:prstGeom prst="rect">
                <a:avLst/>
              </a:prstGeom>
              <a:noFill/>
              <a:ln w="28575">
                <a:solidFill>
                  <a:schemeClr val="bg1">
                    <a:lumMod val="50000"/>
                  </a:schemeClr>
                </a:solidFill>
                <a:prstDash val="sysDash"/>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51" name="Rectangle 9"/>
              <p:cNvSpPr>
                <a:spLocks noChangeArrowheads="1"/>
              </p:cNvSpPr>
              <p:nvPr/>
            </p:nvSpPr>
            <p:spPr bwMode="auto">
              <a:xfrm>
                <a:off x="624" y="240"/>
                <a:ext cx="288" cy="960"/>
              </a:xfrm>
              <a:prstGeom prst="rect">
                <a:avLst/>
              </a:prstGeom>
              <a:noFill/>
              <a:ln w="28575">
                <a:solidFill>
                  <a:schemeClr val="bg1">
                    <a:lumMod val="50000"/>
                  </a:schemeClr>
                </a:solidFill>
                <a:prstDash val="sysDash"/>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grpSp>
        <p:sp>
          <p:nvSpPr>
            <p:cNvPr id="58" name="AutoShape 11"/>
            <p:cNvSpPr>
              <a:spLocks noChangeArrowheads="1"/>
            </p:cNvSpPr>
            <p:nvPr/>
          </p:nvSpPr>
          <p:spPr bwMode="auto">
            <a:xfrm>
              <a:off x="1024334" y="4737511"/>
              <a:ext cx="1421107" cy="695820"/>
            </a:xfrm>
            <a:prstGeom prst="wedgeRoundRectCallout">
              <a:avLst>
                <a:gd name="adj1" fmla="val 51620"/>
                <a:gd name="adj2" fmla="val -81250"/>
                <a:gd name="adj3" fmla="val 16667"/>
              </a:avLst>
            </a:prstGeom>
            <a:noFill/>
            <a:ln w="9525">
              <a:solidFill>
                <a:schemeClr val="tx1">
                  <a:lumMod val="95000"/>
                  <a:lumOff val="5000"/>
                </a:schemeClr>
              </a:solidFill>
              <a:miter lim="800000"/>
            </a:ln>
            <a:extLst>
              <a:ext uri="{909E8E84-426E-40DD-AFC4-6F175D3DCCD1}">
                <a14:hiddenFill xmlns:a14="http://schemas.microsoft.com/office/drawing/2010/main">
                  <a:solidFill>
                    <a:srgbClr val="FFFFFF"/>
                  </a:solidFill>
                </a14:hiddenFill>
              </a:ext>
            </a:extLst>
          </p:spPr>
          <p:txBody>
            <a:bodyP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algn="ctr" eaLnBrk="1" hangingPunct="1"/>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创造容易放回去的状态</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pic>
        <p:nvPicPr>
          <p:cNvPr id="59" name="Picture 12" descr="5S10"/>
          <p:cNvPicPr>
            <a:picLocks noChangeAspect="1" noChangeArrowheads="1"/>
          </p:cNvPicPr>
          <p:nvPr/>
        </p:nvPicPr>
        <p:blipFill rotWithShape="1">
          <a:blip r:embed="rId1">
            <a:extLst>
              <a:ext uri="{28A0092B-C50C-407E-A947-70E740481C1C}">
                <a14:useLocalDpi xmlns:a14="http://schemas.microsoft.com/office/drawing/2010/main" val="0"/>
              </a:ext>
            </a:extLst>
          </a:blip>
          <a:srcRect l="4725" t="6516" r="13769" b="13649"/>
          <a:stretch>
            <a:fillRect/>
          </a:stretch>
        </p:blipFill>
        <p:spPr bwMode="auto">
          <a:xfrm>
            <a:off x="6457627" y="2265782"/>
            <a:ext cx="4695587" cy="333454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left)">
                                      <p:cBhvr>
                                        <p:cTn id="19" dur="500"/>
                                        <p:tgtEl>
                                          <p:spTgt spid="41"/>
                                        </p:tgtEl>
                                      </p:cBhvr>
                                    </p:animEffect>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randombar(horizontal)">
                                      <p:cBhvr>
                                        <p:cTn id="23" dur="500"/>
                                        <p:tgtEl>
                                          <p:spTgt spid="42"/>
                                        </p:tgtEl>
                                      </p:cBhvr>
                                    </p:animEffect>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anim calcmode="lin" valueType="num">
                                      <p:cBhvr>
                                        <p:cTn id="28" dur="500" fill="hold"/>
                                        <p:tgtEl>
                                          <p:spTgt spid="40"/>
                                        </p:tgtEl>
                                        <p:attrNameLst>
                                          <p:attrName>ppt_x</p:attrName>
                                        </p:attrNameLst>
                                      </p:cBhvr>
                                      <p:tavLst>
                                        <p:tav tm="0">
                                          <p:val>
                                            <p:strVal val="#ppt_x"/>
                                          </p:val>
                                        </p:tav>
                                        <p:tav tm="100000">
                                          <p:val>
                                            <p:strVal val="#ppt_x"/>
                                          </p:val>
                                        </p:tav>
                                      </p:tavLst>
                                    </p:anim>
                                    <p:anim calcmode="lin" valueType="num">
                                      <p:cBhvr>
                                        <p:cTn id="29" dur="500" fill="hold"/>
                                        <p:tgtEl>
                                          <p:spTgt spid="40"/>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42"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anim calcmode="lin" valueType="num">
                                      <p:cBhvr>
                                        <p:cTn id="34" dur="500" fill="hold"/>
                                        <p:tgtEl>
                                          <p:spTgt spid="2"/>
                                        </p:tgtEl>
                                        <p:attrNameLst>
                                          <p:attrName>ppt_x</p:attrName>
                                        </p:attrNameLst>
                                      </p:cBhvr>
                                      <p:tavLst>
                                        <p:tav tm="0">
                                          <p:val>
                                            <p:strVal val="#ppt_x"/>
                                          </p:val>
                                        </p:tav>
                                        <p:tav tm="100000">
                                          <p:val>
                                            <p:strVal val="#ppt_x"/>
                                          </p:val>
                                        </p:tav>
                                      </p:tavLst>
                                    </p:anim>
                                    <p:anim calcmode="lin" valueType="num">
                                      <p:cBhvr>
                                        <p:cTn id="3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40" grpId="0"/>
      <p:bldP spid="41" grpId="0" animBg="1"/>
      <p:bldP spid="4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1328727" y="901450"/>
            <a:ext cx="4048780"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C00000"/>
                </a:solidFill>
                <a:latin typeface="微软雅黑" panose="020B0503020204020204" pitchFamily="34" charset="-122"/>
                <a:ea typeface="微软雅黑" panose="020B0503020204020204" pitchFamily="34" charset="-122"/>
              </a:rPr>
              <a:t>整顿的</a:t>
            </a:r>
            <a:r>
              <a:rPr lang="zh-CN" altLang="en-US" sz="2400" b="1" dirty="0" smtClean="0">
                <a:ln w="0"/>
                <a:solidFill>
                  <a:srgbClr val="C00000"/>
                </a:solidFill>
                <a:latin typeface="微软雅黑" panose="020B0503020204020204" pitchFamily="34" charset="-122"/>
                <a:ea typeface="微软雅黑" panose="020B0503020204020204" pitchFamily="34" charset="-122"/>
              </a:rPr>
              <a:t>技巧：放置</a:t>
            </a:r>
            <a:r>
              <a:rPr lang="zh-CN" altLang="en-US" sz="2400" b="1" dirty="0">
                <a:ln w="0"/>
                <a:solidFill>
                  <a:srgbClr val="C00000"/>
                </a:solidFill>
                <a:latin typeface="微软雅黑" panose="020B0503020204020204" pitchFamily="34" charset="-122"/>
                <a:ea typeface="微软雅黑" panose="020B0503020204020204" pitchFamily="34" charset="-122"/>
              </a:rPr>
              <a:t>方法</a:t>
            </a:r>
            <a:endParaRPr lang="zh-CN" altLang="en-US" sz="2400" b="1" dirty="0">
              <a:ln w="0"/>
              <a:solidFill>
                <a:srgbClr val="C00000"/>
              </a:solidFill>
              <a:latin typeface="微软雅黑" panose="020B0503020204020204" pitchFamily="34" charset="-122"/>
              <a:ea typeface="微软雅黑" panose="020B0503020204020204" pitchFamily="34" charset="-122"/>
            </a:endParaRPr>
          </a:p>
        </p:txBody>
      </p:sp>
      <p:sp>
        <p:nvSpPr>
          <p:cNvPr id="7" name="椭圆 6"/>
          <p:cNvSpPr/>
          <p:nvPr/>
        </p:nvSpPr>
        <p:spPr>
          <a:xfrm>
            <a:off x="1057027" y="1169084"/>
            <a:ext cx="170359" cy="170359"/>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srgbClr val="C00000"/>
              </a:solidFill>
            </a:endParaRPr>
          </a:p>
        </p:txBody>
      </p:sp>
      <p:sp>
        <p:nvSpPr>
          <p:cNvPr id="41" name="圆角矩形 40"/>
          <p:cNvSpPr/>
          <p:nvPr/>
        </p:nvSpPr>
        <p:spPr bwMode="auto">
          <a:xfrm>
            <a:off x="1436538" y="2286099"/>
            <a:ext cx="1728193" cy="535705"/>
          </a:xfrm>
          <a:prstGeom prst="roundRect">
            <a:avLst>
              <a:gd name="adj" fmla="val 23012"/>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42" name="TextBox 28"/>
          <p:cNvSpPr txBox="1"/>
          <p:nvPr/>
        </p:nvSpPr>
        <p:spPr>
          <a:xfrm>
            <a:off x="1503678" y="2328355"/>
            <a:ext cx="1593911" cy="461665"/>
          </a:xfrm>
          <a:prstGeom prst="rect">
            <a:avLst/>
          </a:prstGeom>
          <a:noFill/>
        </p:spPr>
        <p:txBody>
          <a:bodyPr wrap="square" rtlCol="0">
            <a:spAutoFit/>
          </a:bodyPr>
          <a:lstStyle/>
          <a:p>
            <a:pPr algn="ctr"/>
            <a:r>
              <a:rPr lang="zh-CN" altLang="en-US" sz="2400" b="1" spc="300" dirty="0" smtClean="0">
                <a:solidFill>
                  <a:schemeClr val="bg1">
                    <a:lumMod val="95000"/>
                  </a:schemeClr>
                </a:solidFill>
                <a:latin typeface="微软雅黑" panose="020B0503020204020204" pitchFamily="34" charset="-122"/>
                <a:ea typeface="微软雅黑" panose="020B0503020204020204" pitchFamily="34" charset="-122"/>
              </a:rPr>
              <a:t>颜色管理</a:t>
            </a:r>
            <a:endParaRPr lang="zh-CN" altLang="en-US" sz="2400" b="1" spc="300" dirty="0">
              <a:solidFill>
                <a:schemeClr val="bg1">
                  <a:lumMod val="95000"/>
                </a:schemeClr>
              </a:solidFill>
              <a:latin typeface="微软雅黑" panose="020B0503020204020204" pitchFamily="34" charset="-122"/>
              <a:ea typeface="微软雅黑" panose="020B0503020204020204" pitchFamily="34" charset="-122"/>
            </a:endParaRPr>
          </a:p>
        </p:txBody>
      </p:sp>
      <p:pic>
        <p:nvPicPr>
          <p:cNvPr id="15" name="Picture 1028" descr="DSC0001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93531" y="1692605"/>
            <a:ext cx="5400600" cy="389663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ctangle 3"/>
          <p:cNvSpPr>
            <a:spLocks noChangeArrowheads="1"/>
          </p:cNvSpPr>
          <p:nvPr/>
        </p:nvSpPr>
        <p:spPr bwMode="auto">
          <a:xfrm>
            <a:off x="1417067" y="3327648"/>
            <a:ext cx="1747664"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algn="ctr" eaLnBrk="1" hangingPunct="1"/>
            <a:r>
              <a:rPr lang="zh-CN" altLang="en-US" sz="2000" b="1" dirty="0" smtClean="0">
                <a:solidFill>
                  <a:srgbClr val="C00000"/>
                </a:solidFill>
                <a:latin typeface="微软雅黑" panose="020B0503020204020204" pitchFamily="34" charset="-122"/>
                <a:ea typeface="微软雅黑" panose="020B0503020204020204" pitchFamily="34" charset="-122"/>
              </a:rPr>
              <a:t>划分颜色区域</a:t>
            </a:r>
            <a:endParaRPr lang="en-US" altLang="zh-CN" sz="2000" b="1" dirty="0" smtClean="0">
              <a:solidFill>
                <a:srgbClr val="C00000"/>
              </a:solidFill>
              <a:latin typeface="微软雅黑" panose="020B0503020204020204" pitchFamily="34" charset="-122"/>
              <a:ea typeface="微软雅黑" panose="020B0503020204020204" pitchFamily="34" charset="-122"/>
            </a:endParaRPr>
          </a:p>
          <a:p>
            <a:pPr algn="ctr" eaLnBrk="1" hangingPunct="1"/>
            <a:r>
              <a:rPr lang="zh-CN" altLang="en-US" sz="2000" b="1" dirty="0" smtClean="0">
                <a:solidFill>
                  <a:srgbClr val="C00000"/>
                </a:solidFill>
                <a:latin typeface="微软雅黑" panose="020B0503020204020204" pitchFamily="34" charset="-122"/>
                <a:ea typeface="微软雅黑" panose="020B0503020204020204" pitchFamily="34" charset="-122"/>
              </a:rPr>
              <a:t>分类放置</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left)">
                                      <p:cBhvr>
                                        <p:cTn id="19" dur="500"/>
                                        <p:tgtEl>
                                          <p:spTgt spid="41"/>
                                        </p:tgtEl>
                                      </p:cBhvr>
                                    </p:animEffect>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randombar(horizontal)">
                                      <p:cBhvr>
                                        <p:cTn id="23" dur="500"/>
                                        <p:tgtEl>
                                          <p:spTgt spid="42"/>
                                        </p:tgtEl>
                                      </p:cBhvr>
                                    </p:animEffect>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41" grpId="0" animBg="1"/>
      <p:bldP spid="42"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9"/>
          <p:cNvSpPr txBox="1"/>
          <p:nvPr/>
        </p:nvSpPr>
        <p:spPr>
          <a:xfrm>
            <a:off x="1328727" y="901450"/>
            <a:ext cx="4048780" cy="623233"/>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C00000"/>
                </a:solidFill>
                <a:latin typeface="微软雅黑" panose="020B0503020204020204" pitchFamily="34" charset="-122"/>
                <a:ea typeface="微软雅黑" panose="020B0503020204020204" pitchFamily="34" charset="-122"/>
              </a:rPr>
              <a:t>整顿的</a:t>
            </a:r>
            <a:r>
              <a:rPr lang="zh-CN" altLang="en-US" sz="2400" b="1" dirty="0" smtClean="0">
                <a:ln w="0"/>
                <a:solidFill>
                  <a:srgbClr val="C00000"/>
                </a:solidFill>
                <a:latin typeface="微软雅黑" panose="020B0503020204020204" pitchFamily="34" charset="-122"/>
                <a:ea typeface="微软雅黑" panose="020B0503020204020204" pitchFamily="34" charset="-122"/>
              </a:rPr>
              <a:t>技巧：放置</a:t>
            </a:r>
            <a:r>
              <a:rPr lang="zh-CN" altLang="en-US" sz="2400" b="1" dirty="0">
                <a:ln w="0"/>
                <a:solidFill>
                  <a:srgbClr val="C00000"/>
                </a:solidFill>
                <a:latin typeface="微软雅黑" panose="020B0503020204020204" pitchFamily="34" charset="-122"/>
                <a:ea typeface="微软雅黑" panose="020B0503020204020204" pitchFamily="34" charset="-122"/>
              </a:rPr>
              <a:t>方法</a:t>
            </a:r>
            <a:endParaRPr lang="zh-CN" altLang="en-US" sz="2400" b="1" dirty="0">
              <a:ln w="0"/>
              <a:solidFill>
                <a:srgbClr val="C00000"/>
              </a:solidFill>
              <a:latin typeface="微软雅黑" panose="020B0503020204020204" pitchFamily="34" charset="-122"/>
              <a:ea typeface="微软雅黑" panose="020B0503020204020204" pitchFamily="34" charset="-122"/>
            </a:endParaRPr>
          </a:p>
        </p:txBody>
      </p:sp>
      <p:sp>
        <p:nvSpPr>
          <p:cNvPr id="3" name="椭圆 2"/>
          <p:cNvSpPr/>
          <p:nvPr/>
        </p:nvSpPr>
        <p:spPr>
          <a:xfrm>
            <a:off x="1057027" y="1169084"/>
            <a:ext cx="170359" cy="170359"/>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srgbClr val="C00000"/>
              </a:solidFill>
            </a:endParaRPr>
          </a:p>
        </p:txBody>
      </p:sp>
      <p:sp>
        <p:nvSpPr>
          <p:cNvPr id="4" name="Rectangle 3"/>
          <p:cNvSpPr>
            <a:spLocks noChangeArrowheads="1"/>
          </p:cNvSpPr>
          <p:nvPr/>
        </p:nvSpPr>
        <p:spPr bwMode="auto">
          <a:xfrm>
            <a:off x="1129035" y="3492307"/>
            <a:ext cx="1747664"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algn="ctr" eaLnBrk="1" hangingPunct="1"/>
            <a:r>
              <a:rPr lang="zh-CN" altLang="en-US" sz="2000" b="1" dirty="0">
                <a:solidFill>
                  <a:srgbClr val="C00000"/>
                </a:solidFill>
                <a:latin typeface="微软雅黑" panose="020B0503020204020204" pitchFamily="34" charset="-122"/>
                <a:ea typeface="微软雅黑" panose="020B0503020204020204" pitchFamily="34" charset="-122"/>
              </a:rPr>
              <a:t>定位置、标识</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5" name="圆角矩形 4"/>
          <p:cNvSpPr/>
          <p:nvPr/>
        </p:nvSpPr>
        <p:spPr bwMode="auto">
          <a:xfrm>
            <a:off x="1020908" y="2943231"/>
            <a:ext cx="1968661" cy="535705"/>
          </a:xfrm>
          <a:prstGeom prst="roundRect">
            <a:avLst>
              <a:gd name="adj" fmla="val 23012"/>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6" name="TextBox 28"/>
          <p:cNvSpPr txBox="1"/>
          <p:nvPr/>
        </p:nvSpPr>
        <p:spPr>
          <a:xfrm>
            <a:off x="1088048" y="2985487"/>
            <a:ext cx="1901521" cy="461665"/>
          </a:xfrm>
          <a:prstGeom prst="rect">
            <a:avLst/>
          </a:prstGeom>
          <a:noFill/>
        </p:spPr>
        <p:txBody>
          <a:bodyPr wrap="square" rtlCol="0">
            <a:spAutoFit/>
          </a:bodyPr>
          <a:lstStyle/>
          <a:p>
            <a:pPr algn="ctr"/>
            <a:r>
              <a:rPr lang="zh-CN" altLang="en-US" sz="2400" b="1" spc="300" dirty="0">
                <a:solidFill>
                  <a:schemeClr val="bg1">
                    <a:lumMod val="95000"/>
                  </a:schemeClr>
                </a:solidFill>
                <a:latin typeface="微软雅黑" panose="020B0503020204020204" pitchFamily="34" charset="-122"/>
                <a:ea typeface="微软雅黑" panose="020B0503020204020204" pitchFamily="34" charset="-122"/>
              </a:rPr>
              <a:t>连接线标识</a:t>
            </a:r>
            <a:endParaRPr lang="zh-CN" altLang="en-US" sz="2400" b="1" spc="300"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43" name="组合 42"/>
          <p:cNvGrpSpPr/>
          <p:nvPr/>
        </p:nvGrpSpPr>
        <p:grpSpPr>
          <a:xfrm>
            <a:off x="913011" y="4416468"/>
            <a:ext cx="3981006" cy="1460804"/>
            <a:chOff x="768995" y="3768396"/>
            <a:chExt cx="4568552" cy="1676400"/>
          </a:xfrm>
        </p:grpSpPr>
        <p:sp>
          <p:nvSpPr>
            <p:cNvPr id="7" name="Line 5"/>
            <p:cNvSpPr>
              <a:spLocks noChangeShapeType="1"/>
            </p:cNvSpPr>
            <p:nvPr/>
          </p:nvSpPr>
          <p:spPr bwMode="auto">
            <a:xfrm>
              <a:off x="768995" y="5444796"/>
              <a:ext cx="4568552" cy="0"/>
            </a:xfrm>
            <a:prstGeom prst="line">
              <a:avLst/>
            </a:prstGeom>
            <a:noFill/>
            <a:ln w="9525">
              <a:solidFill>
                <a:schemeClr val="accent1">
                  <a:lumMod val="75000"/>
                </a:schemeClr>
              </a:solidFill>
              <a:round/>
            </a:ln>
            <a:extLst>
              <a:ext uri="{909E8E84-426E-40DD-AFC4-6F175D3DCCD1}">
                <a14:hiddenFill xmlns:a14="http://schemas.microsoft.com/office/drawing/2010/main">
                  <a:noFill/>
                </a14:hiddenFill>
              </a:ext>
            </a:extLst>
          </p:spPr>
          <p:txBody>
            <a:bodyPr wrap="none"/>
            <a:lstStyle/>
            <a:p>
              <a:endParaRPr lang="zh-CN" altLang="en-US"/>
            </a:p>
          </p:txBody>
        </p:sp>
        <p:grpSp>
          <p:nvGrpSpPr>
            <p:cNvPr id="8" name="Group 7"/>
            <p:cNvGrpSpPr/>
            <p:nvPr/>
          </p:nvGrpSpPr>
          <p:grpSpPr bwMode="auto">
            <a:xfrm>
              <a:off x="917947" y="3768396"/>
              <a:ext cx="533400" cy="1676400"/>
              <a:chOff x="0" y="0"/>
              <a:chExt cx="336" cy="1056"/>
            </a:xfrm>
          </p:grpSpPr>
          <p:sp>
            <p:nvSpPr>
              <p:cNvPr id="9" name="Rectangle 7"/>
              <p:cNvSpPr>
                <a:spLocks noChangeArrowheads="1"/>
              </p:cNvSpPr>
              <p:nvPr/>
            </p:nvSpPr>
            <p:spPr bwMode="auto">
              <a:xfrm>
                <a:off x="0" y="0"/>
                <a:ext cx="336" cy="1056"/>
              </a:xfrm>
              <a:prstGeom prst="rect">
                <a:avLst/>
              </a:prstGeom>
              <a:noFill/>
              <a:ln w="12700">
                <a:solidFill>
                  <a:schemeClr val="accent1">
                    <a:lumMod val="75000"/>
                  </a:schemeClr>
                </a:solidFill>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10" name="Rectangle 8"/>
              <p:cNvSpPr>
                <a:spLocks noChangeArrowheads="1"/>
              </p:cNvSpPr>
              <p:nvPr/>
            </p:nvSpPr>
            <p:spPr bwMode="auto">
              <a:xfrm>
                <a:off x="96" y="96"/>
                <a:ext cx="144" cy="288"/>
              </a:xfrm>
              <a:prstGeom prst="rect">
                <a:avLst/>
              </a:prstGeom>
              <a:solidFill>
                <a:schemeClr val="accent1"/>
              </a:solidFill>
              <a:ln w="9525">
                <a:solidFill>
                  <a:schemeClr val="accent1">
                    <a:lumMod val="75000"/>
                  </a:schemeClr>
                </a:solidFill>
                <a:miter lim="800000"/>
              </a:ln>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grpSp>
        <p:grpSp>
          <p:nvGrpSpPr>
            <p:cNvPr id="11" name="Group 10"/>
            <p:cNvGrpSpPr/>
            <p:nvPr/>
          </p:nvGrpSpPr>
          <p:grpSpPr bwMode="auto">
            <a:xfrm>
              <a:off x="1527547" y="3768396"/>
              <a:ext cx="533400" cy="1676400"/>
              <a:chOff x="0" y="0"/>
              <a:chExt cx="336" cy="1056"/>
            </a:xfrm>
          </p:grpSpPr>
          <p:sp>
            <p:nvSpPr>
              <p:cNvPr id="12" name="Rectangle 10"/>
              <p:cNvSpPr>
                <a:spLocks noChangeArrowheads="1"/>
              </p:cNvSpPr>
              <p:nvPr/>
            </p:nvSpPr>
            <p:spPr bwMode="auto">
              <a:xfrm>
                <a:off x="0" y="0"/>
                <a:ext cx="336" cy="1056"/>
              </a:xfrm>
              <a:prstGeom prst="rect">
                <a:avLst/>
              </a:prstGeom>
              <a:noFill/>
              <a:ln w="12700">
                <a:solidFill>
                  <a:schemeClr val="accent1">
                    <a:lumMod val="75000"/>
                  </a:schemeClr>
                </a:solidFill>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13" name="Rectangle 11"/>
              <p:cNvSpPr>
                <a:spLocks noChangeArrowheads="1"/>
              </p:cNvSpPr>
              <p:nvPr/>
            </p:nvSpPr>
            <p:spPr bwMode="auto">
              <a:xfrm>
                <a:off x="96" y="96"/>
                <a:ext cx="144" cy="288"/>
              </a:xfrm>
              <a:prstGeom prst="rect">
                <a:avLst/>
              </a:prstGeom>
              <a:solidFill>
                <a:schemeClr val="accent1"/>
              </a:solidFill>
              <a:ln w="9525">
                <a:solidFill>
                  <a:schemeClr val="accent1">
                    <a:lumMod val="75000"/>
                  </a:schemeClr>
                </a:solidFill>
                <a:miter lim="800000"/>
              </a:ln>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grpSp>
        <p:grpSp>
          <p:nvGrpSpPr>
            <p:cNvPr id="14" name="Group 13"/>
            <p:cNvGrpSpPr/>
            <p:nvPr/>
          </p:nvGrpSpPr>
          <p:grpSpPr bwMode="auto">
            <a:xfrm>
              <a:off x="2137147" y="3768396"/>
              <a:ext cx="533400" cy="1676400"/>
              <a:chOff x="0" y="0"/>
              <a:chExt cx="336" cy="1056"/>
            </a:xfrm>
          </p:grpSpPr>
          <p:sp>
            <p:nvSpPr>
              <p:cNvPr id="15" name="Rectangle 13"/>
              <p:cNvSpPr>
                <a:spLocks noChangeArrowheads="1"/>
              </p:cNvSpPr>
              <p:nvPr/>
            </p:nvSpPr>
            <p:spPr bwMode="auto">
              <a:xfrm>
                <a:off x="0" y="0"/>
                <a:ext cx="336" cy="1056"/>
              </a:xfrm>
              <a:prstGeom prst="rect">
                <a:avLst/>
              </a:prstGeom>
              <a:noFill/>
              <a:ln w="12700">
                <a:solidFill>
                  <a:schemeClr val="accent1">
                    <a:lumMod val="75000"/>
                  </a:schemeClr>
                </a:solidFill>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16" name="Rectangle 14"/>
              <p:cNvSpPr>
                <a:spLocks noChangeArrowheads="1"/>
              </p:cNvSpPr>
              <p:nvPr/>
            </p:nvSpPr>
            <p:spPr bwMode="auto">
              <a:xfrm>
                <a:off x="96" y="96"/>
                <a:ext cx="144" cy="288"/>
              </a:xfrm>
              <a:prstGeom prst="rect">
                <a:avLst/>
              </a:prstGeom>
              <a:solidFill>
                <a:schemeClr val="accent1"/>
              </a:solidFill>
              <a:ln w="9525">
                <a:solidFill>
                  <a:schemeClr val="accent1">
                    <a:lumMod val="75000"/>
                  </a:schemeClr>
                </a:solidFill>
                <a:miter lim="800000"/>
              </a:ln>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grpSp>
        <p:grpSp>
          <p:nvGrpSpPr>
            <p:cNvPr id="17" name="Group 16"/>
            <p:cNvGrpSpPr/>
            <p:nvPr/>
          </p:nvGrpSpPr>
          <p:grpSpPr bwMode="auto">
            <a:xfrm>
              <a:off x="2746747" y="3768396"/>
              <a:ext cx="533400" cy="1676400"/>
              <a:chOff x="0" y="0"/>
              <a:chExt cx="336" cy="1056"/>
            </a:xfrm>
          </p:grpSpPr>
          <p:sp>
            <p:nvSpPr>
              <p:cNvPr id="18" name="Rectangle 16"/>
              <p:cNvSpPr>
                <a:spLocks noChangeArrowheads="1"/>
              </p:cNvSpPr>
              <p:nvPr/>
            </p:nvSpPr>
            <p:spPr bwMode="auto">
              <a:xfrm>
                <a:off x="0" y="0"/>
                <a:ext cx="336" cy="1056"/>
              </a:xfrm>
              <a:prstGeom prst="rect">
                <a:avLst/>
              </a:prstGeom>
              <a:noFill/>
              <a:ln w="12700">
                <a:solidFill>
                  <a:schemeClr val="accent1">
                    <a:lumMod val="75000"/>
                  </a:schemeClr>
                </a:solidFill>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19" name="Rectangle 17"/>
              <p:cNvSpPr>
                <a:spLocks noChangeArrowheads="1"/>
              </p:cNvSpPr>
              <p:nvPr/>
            </p:nvSpPr>
            <p:spPr bwMode="auto">
              <a:xfrm>
                <a:off x="96" y="96"/>
                <a:ext cx="144" cy="288"/>
              </a:xfrm>
              <a:prstGeom prst="rect">
                <a:avLst/>
              </a:prstGeom>
              <a:solidFill>
                <a:schemeClr val="accent1"/>
              </a:solidFill>
              <a:ln w="9525">
                <a:solidFill>
                  <a:schemeClr val="accent1">
                    <a:lumMod val="75000"/>
                  </a:schemeClr>
                </a:solidFill>
                <a:miter lim="800000"/>
              </a:ln>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grpSp>
        <p:grpSp>
          <p:nvGrpSpPr>
            <p:cNvPr id="20" name="Group 19"/>
            <p:cNvGrpSpPr/>
            <p:nvPr/>
          </p:nvGrpSpPr>
          <p:grpSpPr bwMode="auto">
            <a:xfrm>
              <a:off x="3356347" y="3768396"/>
              <a:ext cx="533400" cy="1676400"/>
              <a:chOff x="0" y="0"/>
              <a:chExt cx="336" cy="1056"/>
            </a:xfrm>
          </p:grpSpPr>
          <p:sp>
            <p:nvSpPr>
              <p:cNvPr id="21" name="Rectangle 19"/>
              <p:cNvSpPr>
                <a:spLocks noChangeArrowheads="1"/>
              </p:cNvSpPr>
              <p:nvPr/>
            </p:nvSpPr>
            <p:spPr bwMode="auto">
              <a:xfrm>
                <a:off x="0" y="0"/>
                <a:ext cx="336" cy="1056"/>
              </a:xfrm>
              <a:prstGeom prst="rect">
                <a:avLst/>
              </a:prstGeom>
              <a:noFill/>
              <a:ln w="12700">
                <a:solidFill>
                  <a:schemeClr val="accent1">
                    <a:lumMod val="75000"/>
                  </a:schemeClr>
                </a:solidFill>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22" name="Rectangle 20"/>
              <p:cNvSpPr>
                <a:spLocks noChangeArrowheads="1"/>
              </p:cNvSpPr>
              <p:nvPr/>
            </p:nvSpPr>
            <p:spPr bwMode="auto">
              <a:xfrm>
                <a:off x="96" y="96"/>
                <a:ext cx="144" cy="288"/>
              </a:xfrm>
              <a:prstGeom prst="rect">
                <a:avLst/>
              </a:prstGeom>
              <a:solidFill>
                <a:schemeClr val="accent1"/>
              </a:solidFill>
              <a:ln w="9525">
                <a:solidFill>
                  <a:schemeClr val="accent1">
                    <a:lumMod val="75000"/>
                  </a:schemeClr>
                </a:solidFill>
                <a:miter lim="800000"/>
              </a:ln>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grpSp>
        <p:grpSp>
          <p:nvGrpSpPr>
            <p:cNvPr id="23" name="Group 22"/>
            <p:cNvGrpSpPr/>
            <p:nvPr/>
          </p:nvGrpSpPr>
          <p:grpSpPr bwMode="auto">
            <a:xfrm>
              <a:off x="3965947" y="3768396"/>
              <a:ext cx="533400" cy="1676400"/>
              <a:chOff x="0" y="0"/>
              <a:chExt cx="336" cy="1056"/>
            </a:xfrm>
          </p:grpSpPr>
          <p:sp>
            <p:nvSpPr>
              <p:cNvPr id="24" name="Rectangle 22"/>
              <p:cNvSpPr>
                <a:spLocks noChangeArrowheads="1"/>
              </p:cNvSpPr>
              <p:nvPr/>
            </p:nvSpPr>
            <p:spPr bwMode="auto">
              <a:xfrm>
                <a:off x="0" y="0"/>
                <a:ext cx="336" cy="1056"/>
              </a:xfrm>
              <a:prstGeom prst="rect">
                <a:avLst/>
              </a:prstGeom>
              <a:noFill/>
              <a:ln w="12700">
                <a:solidFill>
                  <a:schemeClr val="accent1">
                    <a:lumMod val="75000"/>
                  </a:schemeClr>
                </a:solidFill>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25" name="Rectangle 23"/>
              <p:cNvSpPr>
                <a:spLocks noChangeArrowheads="1"/>
              </p:cNvSpPr>
              <p:nvPr/>
            </p:nvSpPr>
            <p:spPr bwMode="auto">
              <a:xfrm>
                <a:off x="96" y="96"/>
                <a:ext cx="144" cy="288"/>
              </a:xfrm>
              <a:prstGeom prst="rect">
                <a:avLst/>
              </a:prstGeom>
              <a:solidFill>
                <a:schemeClr val="accent1"/>
              </a:solidFill>
              <a:ln w="9525">
                <a:solidFill>
                  <a:schemeClr val="accent1">
                    <a:lumMod val="75000"/>
                  </a:schemeClr>
                </a:solidFill>
                <a:miter lim="800000"/>
              </a:ln>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grpSp>
        <p:grpSp>
          <p:nvGrpSpPr>
            <p:cNvPr id="26" name="Group 25"/>
            <p:cNvGrpSpPr/>
            <p:nvPr/>
          </p:nvGrpSpPr>
          <p:grpSpPr bwMode="auto">
            <a:xfrm>
              <a:off x="4575547" y="3768396"/>
              <a:ext cx="533400" cy="1676400"/>
              <a:chOff x="0" y="0"/>
              <a:chExt cx="336" cy="1056"/>
            </a:xfrm>
          </p:grpSpPr>
          <p:sp>
            <p:nvSpPr>
              <p:cNvPr id="27" name="Rectangle 25"/>
              <p:cNvSpPr>
                <a:spLocks noChangeArrowheads="1"/>
              </p:cNvSpPr>
              <p:nvPr/>
            </p:nvSpPr>
            <p:spPr bwMode="auto">
              <a:xfrm>
                <a:off x="0" y="0"/>
                <a:ext cx="336" cy="1056"/>
              </a:xfrm>
              <a:prstGeom prst="rect">
                <a:avLst/>
              </a:prstGeom>
              <a:noFill/>
              <a:ln w="12700">
                <a:solidFill>
                  <a:schemeClr val="accent1">
                    <a:lumMod val="75000"/>
                  </a:schemeClr>
                </a:solidFill>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28" name="Rectangle 26"/>
              <p:cNvSpPr>
                <a:spLocks noChangeArrowheads="1"/>
              </p:cNvSpPr>
              <p:nvPr/>
            </p:nvSpPr>
            <p:spPr bwMode="auto">
              <a:xfrm>
                <a:off x="96" y="96"/>
                <a:ext cx="144" cy="288"/>
              </a:xfrm>
              <a:prstGeom prst="rect">
                <a:avLst/>
              </a:prstGeom>
              <a:solidFill>
                <a:schemeClr val="accent1"/>
              </a:solidFill>
              <a:ln w="9525">
                <a:solidFill>
                  <a:schemeClr val="accent1">
                    <a:lumMod val="75000"/>
                  </a:schemeClr>
                </a:solidFill>
                <a:miter lim="800000"/>
              </a:ln>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grpSp>
        <p:grpSp>
          <p:nvGrpSpPr>
            <p:cNvPr id="29" name="Group 28"/>
            <p:cNvGrpSpPr/>
            <p:nvPr/>
          </p:nvGrpSpPr>
          <p:grpSpPr bwMode="auto">
            <a:xfrm>
              <a:off x="917947" y="4530396"/>
              <a:ext cx="4189413" cy="762000"/>
              <a:chOff x="0" y="0"/>
              <a:chExt cx="2639" cy="480"/>
            </a:xfrm>
          </p:grpSpPr>
          <p:sp>
            <p:nvSpPr>
              <p:cNvPr id="30" name="Rectangle 28"/>
              <p:cNvSpPr>
                <a:spLocks noChangeArrowheads="1"/>
              </p:cNvSpPr>
              <p:nvPr/>
            </p:nvSpPr>
            <p:spPr bwMode="auto">
              <a:xfrm rot="-544178">
                <a:off x="0" y="187"/>
                <a:ext cx="2639" cy="104"/>
              </a:xfrm>
              <a:prstGeom prst="rect">
                <a:avLst/>
              </a:prstGeom>
              <a:solidFill>
                <a:srgbClr val="FF6600"/>
              </a:solidFill>
              <a:ln w="9525">
                <a:noFill/>
                <a:miter lim="800000"/>
              </a:ln>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31" name="Rectangle 29"/>
              <p:cNvSpPr>
                <a:spLocks noChangeArrowheads="1"/>
              </p:cNvSpPr>
              <p:nvPr/>
            </p:nvSpPr>
            <p:spPr bwMode="auto">
              <a:xfrm>
                <a:off x="336" y="336"/>
                <a:ext cx="48" cy="144"/>
              </a:xfrm>
              <a:prstGeom prst="rect">
                <a:avLst/>
              </a:prstGeom>
              <a:solidFill>
                <a:srgbClr val="FF6600"/>
              </a:solidFill>
              <a:ln w="9525">
                <a:noFill/>
                <a:miter lim="800000"/>
              </a:ln>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32" name="Rectangle 30"/>
              <p:cNvSpPr>
                <a:spLocks noChangeArrowheads="1"/>
              </p:cNvSpPr>
              <p:nvPr/>
            </p:nvSpPr>
            <p:spPr bwMode="auto">
              <a:xfrm>
                <a:off x="720" y="288"/>
                <a:ext cx="48" cy="144"/>
              </a:xfrm>
              <a:prstGeom prst="rect">
                <a:avLst/>
              </a:prstGeom>
              <a:solidFill>
                <a:srgbClr val="FF6600"/>
              </a:solidFill>
              <a:ln w="9525">
                <a:noFill/>
                <a:miter lim="800000"/>
              </a:ln>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33" name="Rectangle 31"/>
              <p:cNvSpPr>
                <a:spLocks noChangeArrowheads="1"/>
              </p:cNvSpPr>
              <p:nvPr/>
            </p:nvSpPr>
            <p:spPr bwMode="auto">
              <a:xfrm>
                <a:off x="1104" y="192"/>
                <a:ext cx="48" cy="144"/>
              </a:xfrm>
              <a:prstGeom prst="rect">
                <a:avLst/>
              </a:prstGeom>
              <a:solidFill>
                <a:srgbClr val="FF6600"/>
              </a:solidFill>
              <a:ln w="9525">
                <a:noFill/>
                <a:miter lim="800000"/>
              </a:ln>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34" name="Rectangle 32"/>
              <p:cNvSpPr>
                <a:spLocks noChangeArrowheads="1"/>
              </p:cNvSpPr>
              <p:nvPr/>
            </p:nvSpPr>
            <p:spPr bwMode="auto">
              <a:xfrm>
                <a:off x="1488" y="144"/>
                <a:ext cx="48" cy="144"/>
              </a:xfrm>
              <a:prstGeom prst="rect">
                <a:avLst/>
              </a:prstGeom>
              <a:solidFill>
                <a:srgbClr val="FF6600"/>
              </a:solidFill>
              <a:ln w="9525">
                <a:noFill/>
                <a:miter lim="800000"/>
              </a:ln>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35" name="Rectangle 33"/>
              <p:cNvSpPr>
                <a:spLocks noChangeArrowheads="1"/>
              </p:cNvSpPr>
              <p:nvPr/>
            </p:nvSpPr>
            <p:spPr bwMode="auto">
              <a:xfrm>
                <a:off x="1872" y="96"/>
                <a:ext cx="48" cy="144"/>
              </a:xfrm>
              <a:prstGeom prst="rect">
                <a:avLst/>
              </a:prstGeom>
              <a:solidFill>
                <a:srgbClr val="FF6600"/>
              </a:solidFill>
              <a:ln w="9525">
                <a:noFill/>
                <a:miter lim="800000"/>
              </a:ln>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36" name="Rectangle 34"/>
              <p:cNvSpPr>
                <a:spLocks noChangeArrowheads="1"/>
              </p:cNvSpPr>
              <p:nvPr/>
            </p:nvSpPr>
            <p:spPr bwMode="auto">
              <a:xfrm>
                <a:off x="2256" y="0"/>
                <a:ext cx="48" cy="144"/>
              </a:xfrm>
              <a:prstGeom prst="rect">
                <a:avLst/>
              </a:prstGeom>
              <a:solidFill>
                <a:srgbClr val="FF6600"/>
              </a:solidFill>
              <a:ln w="9525">
                <a:noFill/>
                <a:miter lim="800000"/>
              </a:ln>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grpSp>
        <p:sp>
          <p:nvSpPr>
            <p:cNvPr id="37" name="AutoShape 35"/>
            <p:cNvSpPr>
              <a:spLocks noChangeArrowheads="1"/>
            </p:cNvSpPr>
            <p:nvPr/>
          </p:nvSpPr>
          <p:spPr bwMode="auto">
            <a:xfrm>
              <a:off x="1451347" y="3768396"/>
              <a:ext cx="76200" cy="1676400"/>
            </a:xfrm>
            <a:prstGeom prst="roundRect">
              <a:avLst>
                <a:gd name="adj" fmla="val 16667"/>
              </a:avLst>
            </a:prstGeom>
            <a:solidFill>
              <a:schemeClr val="tx2"/>
            </a:solidFill>
            <a:ln w="9525">
              <a:solidFill>
                <a:schemeClr val="accent1">
                  <a:lumMod val="75000"/>
                </a:schemeClr>
              </a:solidFill>
              <a:round/>
            </a:ln>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38" name="AutoShape 38"/>
            <p:cNvSpPr>
              <a:spLocks noChangeArrowheads="1"/>
            </p:cNvSpPr>
            <p:nvPr/>
          </p:nvSpPr>
          <p:spPr bwMode="auto">
            <a:xfrm>
              <a:off x="2060947" y="3768396"/>
              <a:ext cx="76200" cy="1676400"/>
            </a:xfrm>
            <a:prstGeom prst="roundRect">
              <a:avLst>
                <a:gd name="adj" fmla="val 16667"/>
              </a:avLst>
            </a:prstGeom>
            <a:solidFill>
              <a:schemeClr val="tx2"/>
            </a:solidFill>
            <a:ln w="9525">
              <a:solidFill>
                <a:schemeClr val="accent1">
                  <a:lumMod val="75000"/>
                </a:schemeClr>
              </a:solidFill>
              <a:round/>
            </a:ln>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39" name="AutoShape 39"/>
            <p:cNvSpPr>
              <a:spLocks noChangeArrowheads="1"/>
            </p:cNvSpPr>
            <p:nvPr/>
          </p:nvSpPr>
          <p:spPr bwMode="auto">
            <a:xfrm>
              <a:off x="2670547" y="3768396"/>
              <a:ext cx="76200" cy="1676400"/>
            </a:xfrm>
            <a:prstGeom prst="roundRect">
              <a:avLst>
                <a:gd name="adj" fmla="val 16667"/>
              </a:avLst>
            </a:prstGeom>
            <a:solidFill>
              <a:schemeClr val="tx2"/>
            </a:solidFill>
            <a:ln w="9525">
              <a:solidFill>
                <a:schemeClr val="accent1">
                  <a:lumMod val="75000"/>
                </a:schemeClr>
              </a:solidFill>
              <a:round/>
            </a:ln>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40" name="AutoShape 40"/>
            <p:cNvSpPr>
              <a:spLocks noChangeArrowheads="1"/>
            </p:cNvSpPr>
            <p:nvPr/>
          </p:nvSpPr>
          <p:spPr bwMode="auto">
            <a:xfrm>
              <a:off x="3280147" y="3768396"/>
              <a:ext cx="76200" cy="1676400"/>
            </a:xfrm>
            <a:prstGeom prst="roundRect">
              <a:avLst>
                <a:gd name="adj" fmla="val 16667"/>
              </a:avLst>
            </a:prstGeom>
            <a:solidFill>
              <a:schemeClr val="tx2"/>
            </a:solidFill>
            <a:ln w="9525">
              <a:solidFill>
                <a:schemeClr val="accent1">
                  <a:lumMod val="75000"/>
                </a:schemeClr>
              </a:solidFill>
              <a:round/>
            </a:ln>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41" name="AutoShape 41"/>
            <p:cNvSpPr>
              <a:spLocks noChangeArrowheads="1"/>
            </p:cNvSpPr>
            <p:nvPr/>
          </p:nvSpPr>
          <p:spPr bwMode="auto">
            <a:xfrm>
              <a:off x="3889747" y="3768396"/>
              <a:ext cx="76200" cy="1676400"/>
            </a:xfrm>
            <a:prstGeom prst="roundRect">
              <a:avLst>
                <a:gd name="adj" fmla="val 16667"/>
              </a:avLst>
            </a:prstGeom>
            <a:solidFill>
              <a:schemeClr val="tx2"/>
            </a:solidFill>
            <a:ln w="9525">
              <a:solidFill>
                <a:schemeClr val="accent1">
                  <a:lumMod val="75000"/>
                </a:schemeClr>
              </a:solidFill>
              <a:round/>
            </a:ln>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42" name="AutoShape 42"/>
            <p:cNvSpPr>
              <a:spLocks noChangeArrowheads="1"/>
            </p:cNvSpPr>
            <p:nvPr/>
          </p:nvSpPr>
          <p:spPr bwMode="auto">
            <a:xfrm>
              <a:off x="4499347" y="3768396"/>
              <a:ext cx="76200" cy="1676400"/>
            </a:xfrm>
            <a:prstGeom prst="roundRect">
              <a:avLst>
                <a:gd name="adj" fmla="val 16667"/>
              </a:avLst>
            </a:prstGeom>
            <a:solidFill>
              <a:schemeClr val="tx2"/>
            </a:solidFill>
            <a:ln w="9525">
              <a:solidFill>
                <a:schemeClr val="accent1">
                  <a:lumMod val="75000"/>
                </a:schemeClr>
              </a:solidFill>
              <a:round/>
            </a:ln>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endParaRPr lang="zh-CN" altLang="en-US"/>
            </a:p>
          </p:txBody>
        </p:sp>
      </p:grpSp>
      <p:pic>
        <p:nvPicPr>
          <p:cNvPr id="44" name="Picture 43"/>
          <p:cNvPicPr>
            <a:picLocks noChangeAspect="1" noChangeArrowheads="1"/>
          </p:cNvPicPr>
          <p:nvPr/>
        </p:nvPicPr>
        <p:blipFill rotWithShape="1">
          <a:blip r:embed="rId1">
            <a:extLst>
              <a:ext uri="{28A0092B-C50C-407E-A947-70E740481C1C}">
                <a14:useLocalDpi xmlns:a14="http://schemas.microsoft.com/office/drawing/2010/main" val="0"/>
              </a:ext>
            </a:extLst>
          </a:blip>
          <a:srcRect l="7844" t="7227"/>
          <a:stretch>
            <a:fillRect/>
          </a:stretch>
        </p:blipFill>
        <p:spPr bwMode="auto">
          <a:xfrm>
            <a:off x="5226364" y="1832265"/>
            <a:ext cx="3728783" cy="2785373"/>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5" name="Picture 45" descr="资料柜1"/>
          <p:cNvPicPr>
            <a:picLocks noChangeAspect="1" noChangeArrowheads="1"/>
          </p:cNvPicPr>
          <p:nvPr/>
        </p:nvPicPr>
        <p:blipFill rotWithShape="1">
          <a:blip r:embed="rId2">
            <a:extLst>
              <a:ext uri="{28A0092B-C50C-407E-A947-70E740481C1C}">
                <a14:useLocalDpi xmlns:a14="http://schemas.microsoft.com/office/drawing/2010/main" val="0"/>
              </a:ext>
            </a:extLst>
          </a:blip>
          <a:srcRect l="14473" r="18346"/>
          <a:stretch>
            <a:fillRect/>
          </a:stretch>
        </p:blipFill>
        <p:spPr bwMode="auto">
          <a:xfrm>
            <a:off x="8628206" y="2985487"/>
            <a:ext cx="2563736" cy="286210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500" fill="hold"/>
                                        <p:tgtEl>
                                          <p:spTgt spid="43"/>
                                        </p:tgtEl>
                                        <p:attrNameLst>
                                          <p:attrName>ppt_w</p:attrName>
                                        </p:attrNameLst>
                                      </p:cBhvr>
                                      <p:tavLst>
                                        <p:tav tm="0">
                                          <p:val>
                                            <p:fltVal val="0"/>
                                          </p:val>
                                        </p:tav>
                                        <p:tav tm="100000">
                                          <p:val>
                                            <p:strVal val="#ppt_w"/>
                                          </p:val>
                                        </p:tav>
                                      </p:tavLst>
                                    </p:anim>
                                    <p:anim calcmode="lin" valueType="num">
                                      <p:cBhvr>
                                        <p:cTn id="34" dur="500" fill="hold"/>
                                        <p:tgtEl>
                                          <p:spTgt spid="43"/>
                                        </p:tgtEl>
                                        <p:attrNameLst>
                                          <p:attrName>ppt_h</p:attrName>
                                        </p:attrNameLst>
                                      </p:cBhvr>
                                      <p:tavLst>
                                        <p:tav tm="0">
                                          <p:val>
                                            <p:fltVal val="0"/>
                                          </p:val>
                                        </p:tav>
                                        <p:tav tm="100000">
                                          <p:val>
                                            <p:strVal val="#ppt_h"/>
                                          </p:val>
                                        </p:tav>
                                      </p:tavLst>
                                    </p:anim>
                                    <p:animEffect transition="in" filter="fade">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animBg="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9"/>
          <p:cNvSpPr txBox="1"/>
          <p:nvPr/>
        </p:nvSpPr>
        <p:spPr>
          <a:xfrm>
            <a:off x="1139046" y="1052736"/>
            <a:ext cx="4048780" cy="623233"/>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C00000"/>
                </a:solidFill>
                <a:latin typeface="微软雅黑" panose="020B0503020204020204" pitchFamily="34" charset="-122"/>
                <a:ea typeface="微软雅黑" panose="020B0503020204020204" pitchFamily="34" charset="-122"/>
              </a:rPr>
              <a:t>整顿的</a:t>
            </a:r>
            <a:r>
              <a:rPr lang="zh-CN" altLang="en-US" sz="2400" b="1" dirty="0" smtClean="0">
                <a:ln w="0"/>
                <a:solidFill>
                  <a:srgbClr val="C00000"/>
                </a:solidFill>
                <a:latin typeface="微软雅黑" panose="020B0503020204020204" pitchFamily="34" charset="-122"/>
                <a:ea typeface="微软雅黑" panose="020B0503020204020204" pitchFamily="34" charset="-122"/>
              </a:rPr>
              <a:t>技巧：放置</a:t>
            </a:r>
            <a:r>
              <a:rPr lang="zh-CN" altLang="en-US" sz="2400" b="1" dirty="0">
                <a:ln w="0"/>
                <a:solidFill>
                  <a:srgbClr val="C00000"/>
                </a:solidFill>
                <a:latin typeface="微软雅黑" panose="020B0503020204020204" pitchFamily="34" charset="-122"/>
                <a:ea typeface="微软雅黑" panose="020B0503020204020204" pitchFamily="34" charset="-122"/>
              </a:rPr>
              <a:t>方法</a:t>
            </a:r>
            <a:endParaRPr lang="zh-CN" altLang="en-US" sz="2400" b="1" dirty="0">
              <a:ln w="0"/>
              <a:solidFill>
                <a:srgbClr val="C00000"/>
              </a:solidFill>
              <a:latin typeface="微软雅黑" panose="020B0503020204020204" pitchFamily="34" charset="-122"/>
              <a:ea typeface="微软雅黑" panose="020B0503020204020204" pitchFamily="34" charset="-122"/>
            </a:endParaRPr>
          </a:p>
        </p:txBody>
      </p:sp>
      <p:sp>
        <p:nvSpPr>
          <p:cNvPr id="3" name="椭圆 2"/>
          <p:cNvSpPr/>
          <p:nvPr/>
        </p:nvSpPr>
        <p:spPr>
          <a:xfrm>
            <a:off x="841003" y="1320370"/>
            <a:ext cx="170359" cy="170359"/>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srgbClr val="C00000"/>
              </a:solidFill>
            </a:endParaRPr>
          </a:p>
        </p:txBody>
      </p:sp>
      <p:grpSp>
        <p:nvGrpSpPr>
          <p:cNvPr id="7" name="组合 6"/>
          <p:cNvGrpSpPr/>
          <p:nvPr/>
        </p:nvGrpSpPr>
        <p:grpSpPr>
          <a:xfrm>
            <a:off x="1225244" y="2276872"/>
            <a:ext cx="10488967" cy="546312"/>
            <a:chOff x="1225244" y="2276872"/>
            <a:chExt cx="10488967" cy="546312"/>
          </a:xfrm>
        </p:grpSpPr>
        <p:sp>
          <p:nvSpPr>
            <p:cNvPr id="4" name="Rectangle 3"/>
            <p:cNvSpPr>
              <a:spLocks noChangeArrowheads="1"/>
            </p:cNvSpPr>
            <p:nvPr/>
          </p:nvSpPr>
          <p:spPr bwMode="auto">
            <a:xfrm>
              <a:off x="3349595" y="2289784"/>
              <a:ext cx="8364616"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备品为从人们的膝盖到头部为宜；工作用工具类，从腰到肩的高度为宜。</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 name="圆角矩形 4"/>
            <p:cNvSpPr/>
            <p:nvPr/>
          </p:nvSpPr>
          <p:spPr bwMode="auto">
            <a:xfrm>
              <a:off x="1225244" y="2276872"/>
              <a:ext cx="1968661" cy="535705"/>
            </a:xfrm>
            <a:prstGeom prst="roundRect">
              <a:avLst>
                <a:gd name="adj" fmla="val 23012"/>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6" name="TextBox 28"/>
            <p:cNvSpPr txBox="1"/>
            <p:nvPr/>
          </p:nvSpPr>
          <p:spPr>
            <a:xfrm>
              <a:off x="1292384" y="2319128"/>
              <a:ext cx="1901521" cy="461665"/>
            </a:xfrm>
            <a:prstGeom prst="rect">
              <a:avLst/>
            </a:prstGeom>
            <a:noFill/>
          </p:spPr>
          <p:txBody>
            <a:bodyPr wrap="square" rtlCol="0">
              <a:spAutoFit/>
            </a:bodyPr>
            <a:lstStyle/>
            <a:p>
              <a:pPr algn="ctr"/>
              <a:r>
                <a:rPr lang="zh-CN" altLang="en-US" sz="2400" b="1" spc="300" dirty="0">
                  <a:solidFill>
                    <a:schemeClr val="bg1">
                      <a:lumMod val="95000"/>
                    </a:schemeClr>
                  </a:solidFill>
                  <a:latin typeface="微软雅黑" panose="020B0503020204020204" pitchFamily="34" charset="-122"/>
                  <a:ea typeface="微软雅黑" panose="020B0503020204020204" pitchFamily="34" charset="-122"/>
                </a:rPr>
                <a:t>高度标准</a:t>
              </a:r>
              <a:endParaRPr lang="zh-CN" altLang="en-US" sz="2400" b="1" spc="300" dirty="0">
                <a:solidFill>
                  <a:schemeClr val="bg1">
                    <a:lumMod val="95000"/>
                  </a:schemeClr>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1225244" y="3106740"/>
            <a:ext cx="10488967" cy="546890"/>
            <a:chOff x="1225244" y="3106740"/>
            <a:chExt cx="10488967" cy="546890"/>
          </a:xfrm>
        </p:grpSpPr>
        <p:sp>
          <p:nvSpPr>
            <p:cNvPr id="46" name="Rectangle 3"/>
            <p:cNvSpPr>
              <a:spLocks noChangeArrowheads="1"/>
            </p:cNvSpPr>
            <p:nvPr/>
          </p:nvSpPr>
          <p:spPr bwMode="auto">
            <a:xfrm>
              <a:off x="3349595" y="3106740"/>
              <a:ext cx="8364616"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要在一个地方备齐，特别要以成套或用工具箱比较容易地把它备齐。</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a:p>
              <a:pPr eaLnBrk="1" hangingPunct="1"/>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对备品等要以组装部件的方式准备好。</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7" name="圆角矩形 46"/>
            <p:cNvSpPr/>
            <p:nvPr/>
          </p:nvSpPr>
          <p:spPr bwMode="auto">
            <a:xfrm>
              <a:off x="1225244" y="3117925"/>
              <a:ext cx="1968661" cy="535705"/>
            </a:xfrm>
            <a:prstGeom prst="roundRect">
              <a:avLst>
                <a:gd name="adj" fmla="val 23012"/>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48" name="TextBox 28"/>
            <p:cNvSpPr txBox="1"/>
            <p:nvPr/>
          </p:nvSpPr>
          <p:spPr>
            <a:xfrm>
              <a:off x="1292384" y="3160181"/>
              <a:ext cx="1901521" cy="461665"/>
            </a:xfrm>
            <a:prstGeom prst="rect">
              <a:avLst/>
            </a:prstGeom>
            <a:noFill/>
          </p:spPr>
          <p:txBody>
            <a:bodyPr wrap="square" rtlCol="0">
              <a:spAutoFit/>
            </a:bodyPr>
            <a:lstStyle/>
            <a:p>
              <a:pPr algn="ctr"/>
              <a:r>
                <a:rPr lang="zh-CN" altLang="en-US" sz="2400" b="1" spc="300" dirty="0">
                  <a:solidFill>
                    <a:schemeClr val="bg1">
                      <a:lumMod val="95000"/>
                    </a:schemeClr>
                  </a:solidFill>
                  <a:latin typeface="微软雅黑" panose="020B0503020204020204" pitchFamily="34" charset="-122"/>
                  <a:ea typeface="微软雅黑" panose="020B0503020204020204" pitchFamily="34" charset="-122"/>
                </a:rPr>
                <a:t>集中放置</a:t>
              </a:r>
              <a:endParaRPr lang="zh-CN" altLang="en-US" sz="2400" b="1" spc="300" dirty="0">
                <a:solidFill>
                  <a:schemeClr val="bg1">
                    <a:lumMod val="95000"/>
                  </a:schemeClr>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1225244" y="3937961"/>
            <a:ext cx="7596959" cy="546890"/>
            <a:chOff x="1225244" y="3937961"/>
            <a:chExt cx="7596959" cy="546890"/>
          </a:xfrm>
        </p:grpSpPr>
        <p:sp>
          <p:nvSpPr>
            <p:cNvPr id="49" name="Rectangle 3"/>
            <p:cNvSpPr>
              <a:spLocks noChangeArrowheads="1"/>
            </p:cNvSpPr>
            <p:nvPr/>
          </p:nvSpPr>
          <p:spPr bwMode="auto">
            <a:xfrm>
              <a:off x="3349595" y="3937961"/>
              <a:ext cx="547260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r>
                <a:rPr lang="zh-CN" altLang="en-US" sz="1800" dirty="0" smtClean="0">
                  <a:solidFill>
                    <a:schemeClr val="tx1">
                      <a:lumMod val="75000"/>
                      <a:lumOff val="25000"/>
                    </a:schemeClr>
                  </a:solidFill>
                  <a:latin typeface="微软雅黑" panose="020B0503020204020204" pitchFamily="34" charset="-122"/>
                  <a:ea typeface="微软雅黑" panose="020B0503020204020204" pitchFamily="34" charset="-122"/>
                </a:rPr>
                <a:t>物品放置处，在后期取用或搬运必须方便快捷。</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0" name="圆角矩形 49"/>
            <p:cNvSpPr/>
            <p:nvPr/>
          </p:nvSpPr>
          <p:spPr bwMode="auto">
            <a:xfrm>
              <a:off x="1225244" y="3949146"/>
              <a:ext cx="1968661" cy="535705"/>
            </a:xfrm>
            <a:prstGeom prst="roundRect">
              <a:avLst>
                <a:gd name="adj" fmla="val 23012"/>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51" name="TextBox 28"/>
            <p:cNvSpPr txBox="1"/>
            <p:nvPr/>
          </p:nvSpPr>
          <p:spPr>
            <a:xfrm>
              <a:off x="1292384" y="3991402"/>
              <a:ext cx="1901521" cy="461665"/>
            </a:xfrm>
            <a:prstGeom prst="rect">
              <a:avLst/>
            </a:prstGeom>
            <a:noFill/>
          </p:spPr>
          <p:txBody>
            <a:bodyPr wrap="square" rtlCol="0">
              <a:spAutoFit/>
            </a:bodyPr>
            <a:lstStyle/>
            <a:p>
              <a:pPr algn="ct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搬运灵活度</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1225244" y="4802057"/>
            <a:ext cx="8317039" cy="546890"/>
            <a:chOff x="1225244" y="4802057"/>
            <a:chExt cx="8317039" cy="546890"/>
          </a:xfrm>
        </p:grpSpPr>
        <p:sp>
          <p:nvSpPr>
            <p:cNvPr id="52" name="Rectangle 3"/>
            <p:cNvSpPr>
              <a:spLocks noChangeArrowheads="1"/>
            </p:cNvSpPr>
            <p:nvPr/>
          </p:nvSpPr>
          <p:spPr bwMode="auto">
            <a:xfrm>
              <a:off x="3349595" y="4802057"/>
              <a:ext cx="61926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沉重的东西放靠下摆放</a:t>
              </a:r>
              <a:r>
                <a:rPr lang="zh-CN" altLang="en-US" sz="1800" dirty="0" smtClean="0">
                  <a:solidFill>
                    <a:schemeClr val="tx1">
                      <a:lumMod val="75000"/>
                      <a:lumOff val="25000"/>
                    </a:schemeClr>
                  </a:solidFill>
                  <a:latin typeface="微软雅黑" panose="020B0503020204020204" pitchFamily="34" charset="-122"/>
                  <a:ea typeface="微软雅黑" panose="020B0503020204020204" pitchFamily="34" charset="-122"/>
                </a:rPr>
                <a:t>；任何物品的摆放高度都要</a:t>
              </a: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有限制。</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3" name="圆角矩形 52"/>
            <p:cNvSpPr/>
            <p:nvPr/>
          </p:nvSpPr>
          <p:spPr bwMode="auto">
            <a:xfrm>
              <a:off x="1225244" y="4813242"/>
              <a:ext cx="1968661" cy="535705"/>
            </a:xfrm>
            <a:prstGeom prst="roundRect">
              <a:avLst>
                <a:gd name="adj" fmla="val 23012"/>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54" name="TextBox 28"/>
            <p:cNvSpPr txBox="1"/>
            <p:nvPr/>
          </p:nvSpPr>
          <p:spPr>
            <a:xfrm>
              <a:off x="1292384" y="4855498"/>
              <a:ext cx="1901521" cy="461665"/>
            </a:xfrm>
            <a:prstGeom prst="rect">
              <a:avLst/>
            </a:prstGeom>
            <a:noFill/>
          </p:spPr>
          <p:txBody>
            <a:bodyPr wrap="square" rtlCol="0">
              <a:spAutoFit/>
            </a:bodyPr>
            <a:lstStyle/>
            <a:p>
              <a:pPr algn="ctr"/>
              <a:r>
                <a:rPr lang="zh-CN" altLang="en-US" sz="2400" b="1" spc="300" dirty="0">
                  <a:solidFill>
                    <a:schemeClr val="bg1">
                      <a:lumMod val="95000"/>
                    </a:schemeClr>
                  </a:solidFill>
                  <a:latin typeface="微软雅黑" panose="020B0503020204020204" pitchFamily="34" charset="-122"/>
                  <a:ea typeface="微软雅黑" panose="020B0503020204020204" pitchFamily="34" charset="-122"/>
                </a:rPr>
                <a:t>考虑安全</a:t>
              </a:r>
              <a:endParaRPr lang="zh-CN" altLang="en-US" sz="2400" b="1" spc="300" dirty="0">
                <a:solidFill>
                  <a:schemeClr val="bg1">
                    <a:lumMod val="9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9"/>
          <p:cNvSpPr txBox="1"/>
          <p:nvPr/>
        </p:nvSpPr>
        <p:spPr>
          <a:xfrm>
            <a:off x="1139046" y="764704"/>
            <a:ext cx="3446374" cy="623233"/>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C00000"/>
                </a:solidFill>
                <a:latin typeface="微软雅黑" panose="020B0503020204020204" pitchFamily="34" charset="-122"/>
                <a:ea typeface="微软雅黑" panose="020B0503020204020204" pitchFamily="34" charset="-122"/>
              </a:rPr>
              <a:t>工具等用品的</a:t>
            </a:r>
            <a:r>
              <a:rPr lang="zh-CN" altLang="en-US" sz="2400" b="1" dirty="0" smtClean="0">
                <a:ln w="0"/>
                <a:solidFill>
                  <a:srgbClr val="C00000"/>
                </a:solidFill>
                <a:latin typeface="微软雅黑" panose="020B0503020204020204" pitchFamily="34" charset="-122"/>
                <a:ea typeface="微软雅黑" panose="020B0503020204020204" pitchFamily="34" charset="-122"/>
              </a:rPr>
              <a:t>整顿技巧</a:t>
            </a:r>
            <a:endParaRPr lang="zh-CN" altLang="en-US" sz="2400" b="1" dirty="0">
              <a:ln w="0"/>
              <a:solidFill>
                <a:srgbClr val="C00000"/>
              </a:solidFill>
              <a:latin typeface="微软雅黑" panose="020B0503020204020204" pitchFamily="34" charset="-122"/>
              <a:ea typeface="微软雅黑" panose="020B0503020204020204" pitchFamily="34" charset="-122"/>
            </a:endParaRPr>
          </a:p>
        </p:txBody>
      </p:sp>
      <p:sp>
        <p:nvSpPr>
          <p:cNvPr id="3" name="椭圆 2"/>
          <p:cNvSpPr/>
          <p:nvPr/>
        </p:nvSpPr>
        <p:spPr>
          <a:xfrm>
            <a:off x="841003" y="1032338"/>
            <a:ext cx="170359" cy="170359"/>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srgbClr val="C00000"/>
              </a:solidFill>
            </a:endParaRPr>
          </a:p>
        </p:txBody>
      </p:sp>
      <p:sp>
        <p:nvSpPr>
          <p:cNvPr id="4" name="Rectangle 3"/>
          <p:cNvSpPr>
            <a:spLocks noChangeArrowheads="1"/>
          </p:cNvSpPr>
          <p:nvPr/>
        </p:nvSpPr>
        <p:spPr bwMode="auto">
          <a:xfrm>
            <a:off x="1129035" y="1387937"/>
            <a:ext cx="8457557"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marL="285750" indent="-285750" eaLnBrk="1" hangingPunct="1">
              <a:lnSpc>
                <a:spcPct val="120000"/>
              </a:lnSpc>
              <a:buFont typeface="Arial" panose="020B0604020202020204" pitchFamily="34" charset="0"/>
              <a:buChar cha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放在取拿方便的地方</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20000"/>
              </a:lnSpc>
              <a:buFont typeface="Arial" panose="020B0604020202020204" pitchFamily="34" charset="0"/>
              <a:buChar cha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按照使用顺序摆放工具</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20000"/>
              </a:lnSpc>
              <a:buFont typeface="Arial" panose="020B0604020202020204" pitchFamily="34" charset="0"/>
              <a:buChar cha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拿起工具不用改变姿式马上就能工作</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20000"/>
              </a:lnSpc>
              <a:buFont typeface="Arial" panose="020B0604020202020204" pitchFamily="34" charset="0"/>
              <a:buChar cha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工具挂起来松开手就能恢复到原来的位置</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 name="文本框 9"/>
          <p:cNvSpPr txBox="1"/>
          <p:nvPr/>
        </p:nvSpPr>
        <p:spPr>
          <a:xfrm>
            <a:off x="1139045" y="3573016"/>
            <a:ext cx="5174565" cy="623233"/>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C00000"/>
                </a:solidFill>
                <a:latin typeface="微软雅黑" panose="020B0503020204020204" pitchFamily="34" charset="-122"/>
                <a:ea typeface="微软雅黑" panose="020B0503020204020204" pitchFamily="34" charset="-122"/>
              </a:rPr>
              <a:t>刀具或模具等的</a:t>
            </a:r>
            <a:r>
              <a:rPr lang="zh-CN" altLang="en-US" sz="2400" b="1" dirty="0" smtClean="0">
                <a:ln w="0"/>
                <a:solidFill>
                  <a:srgbClr val="C00000"/>
                </a:solidFill>
                <a:latin typeface="微软雅黑" panose="020B0503020204020204" pitchFamily="34" charset="-122"/>
                <a:ea typeface="微软雅黑" panose="020B0503020204020204" pitchFamily="34" charset="-122"/>
              </a:rPr>
              <a:t>整顿技巧</a:t>
            </a:r>
            <a:endParaRPr lang="zh-CN" altLang="en-US" sz="2400" b="1" dirty="0">
              <a:ln w="0"/>
              <a:solidFill>
                <a:srgbClr val="C00000"/>
              </a:solidFill>
              <a:latin typeface="微软雅黑" panose="020B0503020204020204" pitchFamily="34" charset="-122"/>
              <a:ea typeface="微软雅黑" panose="020B0503020204020204" pitchFamily="34" charset="-122"/>
            </a:endParaRPr>
          </a:p>
        </p:txBody>
      </p:sp>
      <p:sp>
        <p:nvSpPr>
          <p:cNvPr id="17" name="椭圆 16"/>
          <p:cNvSpPr/>
          <p:nvPr/>
        </p:nvSpPr>
        <p:spPr>
          <a:xfrm>
            <a:off x="841003" y="3840650"/>
            <a:ext cx="170359" cy="170359"/>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srgbClr val="C00000"/>
              </a:solidFill>
            </a:endParaRPr>
          </a:p>
        </p:txBody>
      </p:sp>
      <p:sp>
        <p:nvSpPr>
          <p:cNvPr id="18" name="Rectangle 3"/>
          <p:cNvSpPr>
            <a:spLocks noChangeArrowheads="1"/>
          </p:cNvSpPr>
          <p:nvPr/>
        </p:nvSpPr>
        <p:spPr bwMode="auto">
          <a:xfrm>
            <a:off x="1129036" y="4196249"/>
            <a:ext cx="6768752"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marL="285750" indent="-285750" eaLnBrk="1" hangingPunct="1">
              <a:lnSpc>
                <a:spcPct val="120000"/>
              </a:lnSpc>
              <a:buFont typeface="Arial" panose="020B0604020202020204" pitchFamily="34" charset="0"/>
              <a:buChar cha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精确度和寿命很重要，它们是消耗型的东西</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20000"/>
              </a:lnSpc>
              <a:buFont typeface="Arial" panose="020B0604020202020204" pitchFamily="34" charset="0"/>
              <a:buChar cha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不能搞错品名。保管场所要具备不致于使之掉齿、损坏、生锈、弄脏的条件</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20000"/>
              </a:lnSpc>
              <a:buFont typeface="Arial" panose="020B0604020202020204" pitchFamily="34" charset="0"/>
              <a:buChar cha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减少库存数量</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20000"/>
              </a:lnSpc>
              <a:buFont typeface="Arial" panose="020B0604020202020204" pitchFamily="34" charset="0"/>
              <a:buChar cha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有时把刀具立起来保管，从安全上考虑一定要戴上套</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761883" y="1708841"/>
            <a:ext cx="2806859" cy="42636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anim calcmode="lin" valueType="num">
                                      <p:cBhvr>
                                        <p:cTn id="38" dur="500" fill="hold"/>
                                        <p:tgtEl>
                                          <p:spTgt spid="18"/>
                                        </p:tgtEl>
                                        <p:attrNameLst>
                                          <p:attrName>ppt_x</p:attrName>
                                        </p:attrNameLst>
                                      </p:cBhvr>
                                      <p:tavLst>
                                        <p:tav tm="0">
                                          <p:val>
                                            <p:strVal val="#ppt_x"/>
                                          </p:val>
                                        </p:tav>
                                        <p:tav tm="100000">
                                          <p:val>
                                            <p:strVal val="#ppt_x"/>
                                          </p:val>
                                        </p:tav>
                                      </p:tavLst>
                                    </p:anim>
                                    <p:anim calcmode="lin" valueType="num">
                                      <p:cBhvr>
                                        <p:cTn id="3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16" grpId="0"/>
      <p:bldP spid="17" grpId="0" animBg="1"/>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5"/>
          <p:cNvSpPr/>
          <p:nvPr/>
        </p:nvSpPr>
        <p:spPr bwMode="auto">
          <a:xfrm>
            <a:off x="4513738" y="-26673"/>
            <a:ext cx="3166792" cy="1340492"/>
          </a:xfrm>
          <a:custGeom>
            <a:avLst/>
            <a:gdLst/>
            <a:ahLst/>
            <a:cxnLst/>
            <a:rect l="l" t="t" r="r" b="b"/>
            <a:pathLst>
              <a:path w="1212931" h="513429">
                <a:moveTo>
                  <a:pt x="0" y="0"/>
                </a:moveTo>
                <a:lnTo>
                  <a:pt x="1212931" y="0"/>
                </a:lnTo>
                <a:cubicBezTo>
                  <a:pt x="1210875" y="8189"/>
                  <a:pt x="1207259" y="15721"/>
                  <a:pt x="1202896" y="22772"/>
                </a:cubicBezTo>
                <a:lnTo>
                  <a:pt x="956422" y="454561"/>
                </a:lnTo>
                <a:cubicBezTo>
                  <a:pt x="946115" y="471761"/>
                  <a:pt x="931774" y="486697"/>
                  <a:pt x="913401" y="497559"/>
                </a:cubicBezTo>
                <a:cubicBezTo>
                  <a:pt x="894131" y="508874"/>
                  <a:pt x="873069" y="513853"/>
                  <a:pt x="852006" y="513401"/>
                </a:cubicBezTo>
                <a:lnTo>
                  <a:pt x="358161" y="513401"/>
                </a:lnTo>
                <a:cubicBezTo>
                  <a:pt x="338443" y="513401"/>
                  <a:pt x="317829" y="508422"/>
                  <a:pt x="299456" y="497559"/>
                </a:cubicBezTo>
                <a:cubicBezTo>
                  <a:pt x="281082" y="486697"/>
                  <a:pt x="266294" y="471761"/>
                  <a:pt x="256435" y="454109"/>
                </a:cubicBezTo>
                <a:lnTo>
                  <a:pt x="8616" y="20509"/>
                </a:lnTo>
                <a:close/>
              </a:path>
            </a:pathLst>
          </a:custGeom>
          <a:solidFill>
            <a:srgbClr val="2F5EB0"/>
          </a:solidFill>
          <a:ln w="9525" cap="flat">
            <a:noFill/>
            <a:prstDash val="solid"/>
            <a:miter lim="800000"/>
          </a:ln>
          <a:effectLst>
            <a:innerShdw blurRad="63500" dist="50800" dir="13500000">
              <a:prstClr val="black">
                <a:alpha val="50000"/>
              </a:prstClr>
            </a:innerShdw>
          </a:effectLst>
        </p:spPr>
        <p:txBody>
          <a:bodyPr vert="horz" wrap="square" lIns="91422" tIns="45711" rIns="91422" bIns="45711" numCol="1" anchor="t" anchorCtr="0" compatLnSpc="1"/>
          <a:lstStyle/>
          <a:p>
            <a:endParaRPr lang="zh-CN" altLang="en-US" sz="1705"/>
          </a:p>
        </p:txBody>
      </p:sp>
      <p:sp>
        <p:nvSpPr>
          <p:cNvPr id="67" name="TextBox 59"/>
          <p:cNvSpPr txBox="1">
            <a:spLocks noChangeArrowheads="1"/>
          </p:cNvSpPr>
          <p:nvPr/>
        </p:nvSpPr>
        <p:spPr bwMode="auto">
          <a:xfrm>
            <a:off x="4441743" y="421656"/>
            <a:ext cx="3311688" cy="149553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4400">
              <a:lnSpc>
                <a:spcPct val="120000"/>
              </a:lnSpc>
              <a:defRPr/>
            </a:pPr>
            <a:r>
              <a:rPr lang="zh-CN" altLang="en-US" sz="4800" b="1" kern="0" dirty="0">
                <a:solidFill>
                  <a:schemeClr val="bg1"/>
                </a:solidFill>
                <a:latin typeface="微软雅黑" panose="020B0503020204020204" pitchFamily="34" charset="-122"/>
                <a:ea typeface="微软雅黑" panose="020B0503020204020204" pitchFamily="34" charset="-122"/>
              </a:rPr>
              <a:t>目录</a:t>
            </a:r>
            <a:r>
              <a:rPr lang="zh-CN" altLang="en-US" sz="4000" b="1" kern="0" dirty="0">
                <a:solidFill>
                  <a:schemeClr val="bg1"/>
                </a:solidFill>
                <a:latin typeface="微软雅黑" panose="020B0503020204020204" pitchFamily="34" charset="-122"/>
                <a:ea typeface="微软雅黑" panose="020B0503020204020204" pitchFamily="34" charset="-122"/>
              </a:rPr>
              <a:t> </a:t>
            </a:r>
            <a:endParaRPr lang="en-US" altLang="zh-CN" sz="4000" b="1" kern="0" dirty="0">
              <a:solidFill>
                <a:schemeClr val="bg1"/>
              </a:solidFill>
              <a:latin typeface="微软雅黑" panose="020B0503020204020204" pitchFamily="34" charset="-122"/>
              <a:ea typeface="微软雅黑" panose="020B0503020204020204" pitchFamily="34" charset="-122"/>
            </a:endParaRPr>
          </a:p>
          <a:p>
            <a:pPr algn="ctr" defTabSz="914400">
              <a:lnSpc>
                <a:spcPct val="120000"/>
              </a:lnSpc>
              <a:defRPr/>
            </a:pPr>
            <a:r>
              <a:rPr lang="en-US" altLang="zh-CN" sz="2800" kern="0" dirty="0">
                <a:solidFill>
                  <a:srgbClr val="2F5EB0"/>
                </a:solidFill>
                <a:latin typeface="微软雅黑" panose="020B0503020204020204" pitchFamily="34" charset="-122"/>
                <a:ea typeface="微软雅黑" panose="020B0503020204020204" pitchFamily="34" charset="-122"/>
              </a:rPr>
              <a:t>Contents</a:t>
            </a:r>
            <a:endParaRPr lang="en-US" altLang="ko-KR" sz="2800" kern="0" dirty="0">
              <a:solidFill>
                <a:srgbClr val="2F5EB0"/>
              </a:solidFill>
              <a:latin typeface="微软雅黑" panose="020B0503020204020204" pitchFamily="34" charset="-122"/>
              <a:ea typeface="微软雅黑" panose="020B0503020204020204" pitchFamily="34" charset="-122"/>
            </a:endParaRPr>
          </a:p>
        </p:txBody>
      </p:sp>
      <p:sp>
        <p:nvSpPr>
          <p:cNvPr id="69" name="Freeform 5"/>
          <p:cNvSpPr/>
          <p:nvPr/>
        </p:nvSpPr>
        <p:spPr bwMode="auto">
          <a:xfrm>
            <a:off x="2223531" y="2449895"/>
            <a:ext cx="1183746" cy="106728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F5EB0"/>
          </a:solidFill>
          <a:ln w="9525" cap="flat">
            <a:noFill/>
            <a:prstDash val="solid"/>
            <a:miter lim="800000"/>
          </a:ln>
          <a:effectLst>
            <a:innerShdw blurRad="63500" dist="50800" dir="13500000">
              <a:prstClr val="black">
                <a:alpha val="50000"/>
              </a:prstClr>
            </a:innerShdw>
          </a:effectLst>
        </p:spPr>
        <p:txBody>
          <a:bodyPr vert="horz" wrap="square" lIns="91422" tIns="45711" rIns="91422" bIns="45711" numCol="1" anchor="t" anchorCtr="0" compatLnSpc="1"/>
          <a:lstStyle/>
          <a:p>
            <a:endParaRPr lang="zh-CN" altLang="en-US" sz="1705">
              <a:solidFill>
                <a:srgbClr val="3CCCC7"/>
              </a:solidFill>
            </a:endParaRPr>
          </a:p>
        </p:txBody>
      </p:sp>
      <p:sp>
        <p:nvSpPr>
          <p:cNvPr id="70" name="文本框 9"/>
          <p:cNvSpPr txBox="1"/>
          <p:nvPr/>
        </p:nvSpPr>
        <p:spPr>
          <a:xfrm>
            <a:off x="1776767" y="3667828"/>
            <a:ext cx="2664636" cy="1546563"/>
          </a:xfrm>
          <a:prstGeom prst="rect">
            <a:avLst/>
          </a:prstGeom>
          <a:noFill/>
        </p:spPr>
        <p:txBody>
          <a:bodyPr wrap="square" lIns="68566" tIns="34283" rIns="68566" bIns="34283" rtlCol="0">
            <a:spAutoFit/>
          </a:bodyPr>
          <a:lstStyle/>
          <a:p>
            <a:pPr marL="0" lvl="1"/>
            <a:r>
              <a:rPr lang="zh-CN" altLang="en-US" sz="2000" b="1" dirty="0" smtClean="0">
                <a:solidFill>
                  <a:srgbClr val="0070C0"/>
                </a:solidFill>
                <a:latin typeface="微软雅黑" panose="020B0503020204020204" pitchFamily="34" charset="-122"/>
                <a:ea typeface="微软雅黑" panose="020B0503020204020204" pitchFamily="34" charset="-122"/>
              </a:rPr>
              <a:t>   </a:t>
            </a:r>
            <a:r>
              <a:rPr lang="zh-CN" altLang="en-US" sz="2400" b="1" dirty="0" smtClean="0">
                <a:solidFill>
                  <a:srgbClr val="0070C0"/>
                </a:solidFill>
                <a:latin typeface="微软雅黑" panose="020B0503020204020204" pitchFamily="34" charset="-122"/>
                <a:ea typeface="微软雅黑" panose="020B0503020204020204" pitchFamily="34" charset="-122"/>
              </a:rPr>
              <a:t>第</a:t>
            </a:r>
            <a:r>
              <a:rPr lang="zh-CN" altLang="en-US" sz="2400" b="1" dirty="0">
                <a:solidFill>
                  <a:srgbClr val="0070C0"/>
                </a:solidFill>
                <a:latin typeface="微软雅黑" panose="020B0503020204020204" pitchFamily="34" charset="-122"/>
                <a:ea typeface="微软雅黑" panose="020B0503020204020204" pitchFamily="34" charset="-122"/>
              </a:rPr>
              <a:t>一部分  </a:t>
            </a:r>
            <a:r>
              <a:rPr lang="zh-CN" altLang="en-US" sz="2400" b="1" dirty="0" smtClean="0">
                <a:solidFill>
                  <a:srgbClr val="0070C0"/>
                </a:solidFill>
                <a:latin typeface="微软雅黑" panose="020B0503020204020204" pitchFamily="34" charset="-122"/>
                <a:ea typeface="微软雅黑" panose="020B0503020204020204" pitchFamily="34" charset="-122"/>
              </a:rPr>
              <a:t>概论</a:t>
            </a:r>
            <a:endParaRPr lang="en-US" altLang="zh-CN" sz="2400" b="1" dirty="0">
              <a:solidFill>
                <a:srgbClr val="0070C0"/>
              </a:solidFill>
              <a:latin typeface="微软雅黑" panose="020B0503020204020204" pitchFamily="34" charset="-122"/>
              <a:ea typeface="微软雅黑" panose="020B0503020204020204" pitchFamily="34" charset="-122"/>
            </a:endParaRPr>
          </a:p>
          <a:p>
            <a:pPr marL="0" lvl="1"/>
            <a:endParaRPr lang="en-US" altLang="zh-CN" sz="800" b="1" dirty="0" smtClean="0">
              <a:solidFill>
                <a:srgbClr val="0070C0"/>
              </a:solidFill>
              <a:latin typeface="微软雅黑" panose="020B0503020204020204" pitchFamily="34" charset="-122"/>
              <a:ea typeface="微软雅黑" panose="020B0503020204020204" pitchFamily="34" charset="-122"/>
            </a:endParaRPr>
          </a:p>
          <a:p>
            <a:pPr marL="0" lvl="1"/>
            <a:r>
              <a:rPr lang="en-US" altLang="zh-CN" sz="1600" dirty="0" smtClean="0">
                <a:solidFill>
                  <a:srgbClr val="0070C0"/>
                </a:solidFill>
                <a:latin typeface="微软雅黑" panose="020B0503020204020204" pitchFamily="34" charset="-122"/>
                <a:ea typeface="微软雅黑" panose="020B0503020204020204" pitchFamily="34" charset="-122"/>
              </a:rPr>
              <a:t> 1.1 </a:t>
            </a:r>
            <a:r>
              <a:rPr lang="zh-CN" altLang="en-US" sz="1600" dirty="0">
                <a:solidFill>
                  <a:srgbClr val="0070C0"/>
                </a:solidFill>
                <a:latin typeface="微软雅黑" panose="020B0503020204020204" pitchFamily="34" charset="-122"/>
                <a:ea typeface="微软雅黑" panose="020B0503020204020204" pitchFamily="34" charset="-122"/>
              </a:rPr>
              <a:t>关于</a:t>
            </a:r>
            <a:r>
              <a:rPr lang="en-US" altLang="zh-CN" sz="1600" dirty="0">
                <a:solidFill>
                  <a:srgbClr val="0070C0"/>
                </a:solidFill>
                <a:latin typeface="微软雅黑" panose="020B0503020204020204" pitchFamily="34" charset="-122"/>
                <a:ea typeface="微软雅黑" panose="020B0503020204020204" pitchFamily="34" charset="-122"/>
              </a:rPr>
              <a:t>6S</a:t>
            </a:r>
            <a:endParaRPr lang="en-US" altLang="zh-CN" sz="1600" dirty="0">
              <a:solidFill>
                <a:srgbClr val="0070C0"/>
              </a:solidFill>
              <a:latin typeface="微软雅黑" panose="020B0503020204020204" pitchFamily="34" charset="-122"/>
              <a:ea typeface="微软雅黑" panose="020B0503020204020204" pitchFamily="34" charset="-122"/>
            </a:endParaRPr>
          </a:p>
          <a:p>
            <a:pPr marL="0" lvl="1"/>
            <a:r>
              <a:rPr lang="en-US" altLang="zh-CN" sz="1600" dirty="0" smtClean="0">
                <a:solidFill>
                  <a:srgbClr val="0070C0"/>
                </a:solidFill>
                <a:latin typeface="微软雅黑" panose="020B0503020204020204" pitchFamily="34" charset="-122"/>
                <a:ea typeface="微软雅黑" panose="020B0503020204020204" pitchFamily="34" charset="-122"/>
              </a:rPr>
              <a:t> 1.2 </a:t>
            </a:r>
            <a:r>
              <a:rPr lang="zh-CN" altLang="en-US" sz="1600" dirty="0">
                <a:solidFill>
                  <a:srgbClr val="0070C0"/>
                </a:solidFill>
                <a:latin typeface="微软雅黑" panose="020B0503020204020204" pitchFamily="34" charset="-122"/>
                <a:ea typeface="微软雅黑" panose="020B0503020204020204" pitchFamily="34" charset="-122"/>
              </a:rPr>
              <a:t>为什么要做</a:t>
            </a:r>
            <a:r>
              <a:rPr lang="en-US" altLang="zh-CN" sz="1600" dirty="0">
                <a:solidFill>
                  <a:srgbClr val="0070C0"/>
                </a:solidFill>
                <a:latin typeface="微软雅黑" panose="020B0503020204020204" pitchFamily="34" charset="-122"/>
                <a:ea typeface="微软雅黑" panose="020B0503020204020204" pitchFamily="34" charset="-122"/>
              </a:rPr>
              <a:t>6S</a:t>
            </a:r>
            <a:r>
              <a:rPr lang="zh-CN" altLang="en-US" sz="1600" dirty="0">
                <a:solidFill>
                  <a:srgbClr val="0070C0"/>
                </a:solidFill>
                <a:latin typeface="微软雅黑" panose="020B0503020204020204" pitchFamily="34" charset="-122"/>
                <a:ea typeface="微软雅黑" panose="020B0503020204020204" pitchFamily="34" charset="-122"/>
              </a:rPr>
              <a:t>？</a:t>
            </a:r>
            <a:endParaRPr lang="zh-CN" altLang="en-US" sz="1600" dirty="0">
              <a:solidFill>
                <a:srgbClr val="0070C0"/>
              </a:solidFill>
              <a:latin typeface="微软雅黑" panose="020B0503020204020204" pitchFamily="34" charset="-122"/>
              <a:ea typeface="微软雅黑" panose="020B0503020204020204" pitchFamily="34" charset="-122"/>
            </a:endParaRPr>
          </a:p>
          <a:p>
            <a:pPr marL="0" lvl="1"/>
            <a:r>
              <a:rPr lang="en-US" altLang="zh-CN" sz="1600" dirty="0" smtClean="0">
                <a:solidFill>
                  <a:srgbClr val="0070C0"/>
                </a:solidFill>
                <a:latin typeface="微软雅黑" panose="020B0503020204020204" pitchFamily="34" charset="-122"/>
                <a:ea typeface="微软雅黑" panose="020B0503020204020204" pitchFamily="34" charset="-122"/>
              </a:rPr>
              <a:t> 1.3  </a:t>
            </a:r>
            <a:r>
              <a:rPr lang="en-US" altLang="zh-CN" sz="1600" dirty="0">
                <a:solidFill>
                  <a:srgbClr val="0070C0"/>
                </a:solidFill>
                <a:latin typeface="微软雅黑" panose="020B0503020204020204" pitchFamily="34" charset="-122"/>
                <a:ea typeface="微软雅黑" panose="020B0503020204020204" pitchFamily="34" charset="-122"/>
              </a:rPr>
              <a:t>6S</a:t>
            </a:r>
            <a:r>
              <a:rPr lang="zh-CN" altLang="en-US" sz="1600" dirty="0">
                <a:solidFill>
                  <a:srgbClr val="0070C0"/>
                </a:solidFill>
                <a:latin typeface="微软雅黑" panose="020B0503020204020204" pitchFamily="34" charset="-122"/>
                <a:ea typeface="微软雅黑" panose="020B0503020204020204" pitchFamily="34" charset="-122"/>
              </a:rPr>
              <a:t>之间的关系与推行</a:t>
            </a:r>
            <a:endParaRPr lang="zh-CN" altLang="en-US" sz="1600" dirty="0">
              <a:solidFill>
                <a:srgbClr val="0070C0"/>
              </a:solidFill>
              <a:latin typeface="微软雅黑" panose="020B0503020204020204" pitchFamily="34" charset="-122"/>
              <a:ea typeface="微软雅黑" panose="020B0503020204020204" pitchFamily="34" charset="-122"/>
            </a:endParaRPr>
          </a:p>
          <a:p>
            <a:pPr marL="0" lvl="1"/>
            <a:r>
              <a:rPr lang="en-US" altLang="zh-CN" sz="1600" dirty="0" smtClean="0">
                <a:solidFill>
                  <a:srgbClr val="0070C0"/>
                </a:solidFill>
                <a:latin typeface="微软雅黑" panose="020B0503020204020204" pitchFamily="34" charset="-122"/>
                <a:ea typeface="微软雅黑" panose="020B0503020204020204" pitchFamily="34" charset="-122"/>
              </a:rPr>
              <a:t> 1.4 </a:t>
            </a:r>
            <a:r>
              <a:rPr lang="zh-CN" altLang="en-US" sz="1600" dirty="0">
                <a:solidFill>
                  <a:srgbClr val="0070C0"/>
                </a:solidFill>
                <a:latin typeface="微软雅黑" panose="020B0503020204020204" pitchFamily="34" charset="-122"/>
                <a:ea typeface="微软雅黑" panose="020B0503020204020204" pitchFamily="34" charset="-122"/>
              </a:rPr>
              <a:t>开展工作的基本</a:t>
            </a:r>
            <a:r>
              <a:rPr lang="zh-CN" altLang="en-US" sz="1600" dirty="0" smtClean="0">
                <a:solidFill>
                  <a:srgbClr val="0070C0"/>
                </a:solidFill>
                <a:latin typeface="微软雅黑" panose="020B0503020204020204" pitchFamily="34" charset="-122"/>
                <a:ea typeface="微软雅黑" panose="020B0503020204020204" pitchFamily="34" charset="-122"/>
              </a:rPr>
              <a:t>方法</a:t>
            </a:r>
            <a:endParaRPr lang="zh-CN" altLang="en-US" sz="1600" dirty="0">
              <a:solidFill>
                <a:srgbClr val="0070C0"/>
              </a:solidFill>
              <a:latin typeface="微软雅黑" panose="020B0503020204020204" pitchFamily="34" charset="-122"/>
              <a:ea typeface="微软雅黑" panose="020B0503020204020204" pitchFamily="34" charset="-122"/>
            </a:endParaRPr>
          </a:p>
        </p:txBody>
      </p:sp>
      <p:sp>
        <p:nvSpPr>
          <p:cNvPr id="71" name="Freeform 5"/>
          <p:cNvSpPr/>
          <p:nvPr/>
        </p:nvSpPr>
        <p:spPr bwMode="auto">
          <a:xfrm>
            <a:off x="5563841" y="2449895"/>
            <a:ext cx="1183746" cy="106728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F5EB0"/>
          </a:solidFill>
          <a:ln w="9525" cap="flat">
            <a:noFill/>
            <a:prstDash val="solid"/>
            <a:miter lim="800000"/>
          </a:ln>
          <a:effectLst>
            <a:innerShdw blurRad="63500" dist="50800" dir="13500000">
              <a:prstClr val="black">
                <a:alpha val="50000"/>
              </a:prstClr>
            </a:innerShdw>
          </a:effectLst>
        </p:spPr>
        <p:txBody>
          <a:bodyPr vert="horz" wrap="square" lIns="91422" tIns="45711" rIns="91422" bIns="45711" numCol="1" anchor="t" anchorCtr="0" compatLnSpc="1"/>
          <a:lstStyle/>
          <a:p>
            <a:endParaRPr lang="zh-CN" altLang="en-US" sz="1705">
              <a:solidFill>
                <a:srgbClr val="3CCCC7"/>
              </a:solidFill>
            </a:endParaRPr>
          </a:p>
        </p:txBody>
      </p:sp>
      <p:sp>
        <p:nvSpPr>
          <p:cNvPr id="72" name="Freeform 5"/>
          <p:cNvSpPr/>
          <p:nvPr/>
        </p:nvSpPr>
        <p:spPr bwMode="auto">
          <a:xfrm>
            <a:off x="8802273" y="2449895"/>
            <a:ext cx="1183746" cy="106728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F5EB0"/>
          </a:solidFill>
          <a:ln w="9525" cap="flat">
            <a:noFill/>
            <a:prstDash val="solid"/>
            <a:miter lim="800000"/>
          </a:ln>
          <a:effectLst>
            <a:innerShdw blurRad="63500" dist="50800" dir="13500000">
              <a:prstClr val="black">
                <a:alpha val="50000"/>
              </a:prstClr>
            </a:innerShdw>
          </a:effectLst>
        </p:spPr>
        <p:txBody>
          <a:bodyPr vert="horz" wrap="square" lIns="91422" tIns="45711" rIns="91422" bIns="45711" numCol="1" anchor="t" anchorCtr="0" compatLnSpc="1"/>
          <a:lstStyle/>
          <a:p>
            <a:endParaRPr lang="zh-CN" altLang="en-US" sz="1705"/>
          </a:p>
        </p:txBody>
      </p:sp>
      <p:sp>
        <p:nvSpPr>
          <p:cNvPr id="75" name="KSO_Shape"/>
          <p:cNvSpPr/>
          <p:nvPr/>
        </p:nvSpPr>
        <p:spPr bwMode="auto">
          <a:xfrm>
            <a:off x="5870157" y="2762704"/>
            <a:ext cx="599483" cy="457207"/>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a:effectLst>
            <a:outerShdw blurRad="50800" dist="38100" dir="2700000" algn="tl" rotWithShape="0">
              <a:prstClr val="black">
                <a:alpha val="40000"/>
              </a:prstClr>
            </a:outerShdw>
          </a:effectLst>
        </p:spPr>
        <p:txBody>
          <a:bodyPr anchor="ctr">
            <a:scene3d>
              <a:camera prst="orthographicFront"/>
              <a:lightRig rig="threePt" dir="t"/>
            </a:scene3d>
            <a:sp3d contourW="12700">
              <a:contourClr>
                <a:srgbClr val="FFFFFF"/>
              </a:contourClr>
            </a:sp3d>
          </a:bodyPr>
          <a:lstStyle/>
          <a:p>
            <a:pPr algn="ctr">
              <a:defRPr/>
            </a:pPr>
            <a:endParaRPr lang="zh-CN" altLang="en-US" sz="1705">
              <a:solidFill>
                <a:srgbClr val="1C666E"/>
              </a:solidFill>
              <a:ea typeface="宋体" panose="02010600030101010101" pitchFamily="2" charset="-122"/>
            </a:endParaRPr>
          </a:p>
        </p:txBody>
      </p:sp>
      <p:sp>
        <p:nvSpPr>
          <p:cNvPr id="76" name="KSO_Shape"/>
          <p:cNvSpPr/>
          <p:nvPr/>
        </p:nvSpPr>
        <p:spPr bwMode="auto">
          <a:xfrm>
            <a:off x="9094716" y="2706214"/>
            <a:ext cx="587403" cy="581530"/>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a:effectLst>
            <a:outerShdw blurRad="50800" dist="38100" dir="2700000" algn="tl" rotWithShape="0">
              <a:prstClr val="black">
                <a:alpha val="40000"/>
              </a:prstClr>
            </a:outerShdw>
          </a:effectLst>
        </p:spPr>
        <p:txBody>
          <a:bodyPr anchor="ctr">
            <a:scene3d>
              <a:camera prst="orthographicFront"/>
              <a:lightRig rig="threePt" dir="t"/>
            </a:scene3d>
            <a:sp3d contourW="12700">
              <a:contourClr>
                <a:srgbClr val="FFFFFF"/>
              </a:contourClr>
            </a:sp3d>
          </a:bodyPr>
          <a:lstStyle/>
          <a:p>
            <a:pPr algn="ctr">
              <a:defRPr/>
            </a:pPr>
            <a:endParaRPr lang="zh-CN" altLang="en-US" sz="1705">
              <a:solidFill>
                <a:srgbClr val="1C666E"/>
              </a:solidFill>
              <a:ea typeface="宋体" panose="02010600030101010101" pitchFamily="2" charset="-122"/>
            </a:endParaRPr>
          </a:p>
        </p:txBody>
      </p:sp>
      <p:sp>
        <p:nvSpPr>
          <p:cNvPr id="78" name="文本框 9"/>
          <p:cNvSpPr txBox="1"/>
          <p:nvPr/>
        </p:nvSpPr>
        <p:spPr>
          <a:xfrm>
            <a:off x="4513411" y="3667828"/>
            <a:ext cx="3367989" cy="1300342"/>
          </a:xfrm>
          <a:prstGeom prst="rect">
            <a:avLst/>
          </a:prstGeom>
          <a:noFill/>
        </p:spPr>
        <p:txBody>
          <a:bodyPr wrap="square" lIns="68566" tIns="34283" rIns="68566" bIns="34283" rtlCol="0">
            <a:spAutoFit/>
          </a:bodyPr>
          <a:lstStyle/>
          <a:p>
            <a:pPr marL="0" lvl="1" algn="ctr"/>
            <a:r>
              <a:rPr lang="zh-CN" altLang="en-US" sz="2400" b="1" dirty="0">
                <a:solidFill>
                  <a:srgbClr val="0070C0"/>
                </a:solidFill>
                <a:latin typeface="微软雅黑" panose="020B0503020204020204" pitchFamily="34" charset="-122"/>
                <a:ea typeface="微软雅黑" panose="020B0503020204020204" pitchFamily="34" charset="-122"/>
              </a:rPr>
              <a:t>第二部分 </a:t>
            </a:r>
            <a:r>
              <a:rPr lang="en-US" altLang="zh-CN" sz="2400" b="1" dirty="0">
                <a:solidFill>
                  <a:srgbClr val="0070C0"/>
                </a:solidFill>
                <a:latin typeface="微软雅黑" panose="020B0503020204020204" pitchFamily="34" charset="-122"/>
                <a:ea typeface="微软雅黑" panose="020B0503020204020204" pitchFamily="34" charset="-122"/>
              </a:rPr>
              <a:t>6S</a:t>
            </a:r>
            <a:r>
              <a:rPr lang="zh-CN" altLang="en-US" sz="2400" b="1" dirty="0">
                <a:solidFill>
                  <a:srgbClr val="0070C0"/>
                </a:solidFill>
                <a:latin typeface="微软雅黑" panose="020B0503020204020204" pitchFamily="34" charset="-122"/>
                <a:ea typeface="微软雅黑" panose="020B0503020204020204" pitchFamily="34" charset="-122"/>
              </a:rPr>
              <a:t>理论与</a:t>
            </a:r>
            <a:r>
              <a:rPr lang="zh-CN" altLang="en-US" sz="2400" b="1" dirty="0" smtClean="0">
                <a:solidFill>
                  <a:srgbClr val="0070C0"/>
                </a:solidFill>
                <a:latin typeface="微软雅黑" panose="020B0503020204020204" pitchFamily="34" charset="-122"/>
                <a:ea typeface="微软雅黑" panose="020B0503020204020204" pitchFamily="34" charset="-122"/>
              </a:rPr>
              <a:t>实践</a:t>
            </a:r>
            <a:endParaRPr lang="en-US" altLang="zh-CN" sz="2400" b="1" dirty="0" smtClean="0">
              <a:solidFill>
                <a:srgbClr val="0070C0"/>
              </a:solidFill>
              <a:latin typeface="微软雅黑" panose="020B0503020204020204" pitchFamily="34" charset="-122"/>
              <a:ea typeface="微软雅黑" panose="020B0503020204020204" pitchFamily="34" charset="-122"/>
            </a:endParaRPr>
          </a:p>
          <a:p>
            <a:pPr marL="0" lvl="1"/>
            <a:endParaRPr lang="en-US" altLang="zh-CN" sz="800" b="1" dirty="0">
              <a:solidFill>
                <a:srgbClr val="0070C0"/>
              </a:solidFill>
              <a:latin typeface="微软雅黑" panose="020B0503020204020204" pitchFamily="34" charset="-122"/>
              <a:ea typeface="微软雅黑" panose="020B0503020204020204" pitchFamily="34" charset="-122"/>
            </a:endParaRPr>
          </a:p>
          <a:p>
            <a:pPr marL="0" lvl="1"/>
            <a:r>
              <a:rPr lang="en-US" altLang="zh-CN" sz="1600" dirty="0" smtClean="0">
                <a:solidFill>
                  <a:srgbClr val="0070C0"/>
                </a:solidFill>
                <a:latin typeface="微软雅黑" panose="020B0503020204020204" pitchFamily="34" charset="-122"/>
                <a:ea typeface="微软雅黑" panose="020B0503020204020204" pitchFamily="34" charset="-122"/>
              </a:rPr>
              <a:t>           2.1 </a:t>
            </a:r>
            <a:r>
              <a:rPr lang="en-US" altLang="zh-CN" sz="1600" dirty="0">
                <a:solidFill>
                  <a:srgbClr val="0070C0"/>
                </a:solidFill>
                <a:latin typeface="微软雅黑" panose="020B0503020204020204" pitchFamily="34" charset="-122"/>
                <a:ea typeface="微软雅黑" panose="020B0503020204020204" pitchFamily="34" charset="-122"/>
              </a:rPr>
              <a:t>6S</a:t>
            </a:r>
            <a:r>
              <a:rPr lang="zh-CN" altLang="en-US" sz="1600" dirty="0">
                <a:solidFill>
                  <a:srgbClr val="0070C0"/>
                </a:solidFill>
                <a:latin typeface="微软雅黑" panose="020B0503020204020204" pitchFamily="34" charset="-122"/>
                <a:ea typeface="微软雅黑" panose="020B0503020204020204" pitchFamily="34" charset="-122"/>
              </a:rPr>
              <a:t>定义</a:t>
            </a:r>
            <a:endParaRPr lang="zh-CN" altLang="en-US" sz="1600" dirty="0">
              <a:solidFill>
                <a:srgbClr val="0070C0"/>
              </a:solidFill>
              <a:latin typeface="微软雅黑" panose="020B0503020204020204" pitchFamily="34" charset="-122"/>
              <a:ea typeface="微软雅黑" panose="020B0503020204020204" pitchFamily="34" charset="-122"/>
            </a:endParaRPr>
          </a:p>
          <a:p>
            <a:pPr marL="0" lvl="1"/>
            <a:r>
              <a:rPr lang="en-US" altLang="zh-CN" sz="1600" dirty="0" smtClean="0">
                <a:solidFill>
                  <a:srgbClr val="0070C0"/>
                </a:solidFill>
                <a:latin typeface="微软雅黑" panose="020B0503020204020204" pitchFamily="34" charset="-122"/>
                <a:ea typeface="微软雅黑" panose="020B0503020204020204" pitchFamily="34" charset="-122"/>
              </a:rPr>
              <a:t>           2.2 </a:t>
            </a:r>
            <a:r>
              <a:rPr lang="en-US" altLang="zh-CN" sz="1600" dirty="0">
                <a:solidFill>
                  <a:srgbClr val="0070C0"/>
                </a:solidFill>
                <a:latin typeface="微软雅黑" panose="020B0503020204020204" pitchFamily="34" charset="-122"/>
                <a:ea typeface="微软雅黑" panose="020B0503020204020204" pitchFamily="34" charset="-122"/>
              </a:rPr>
              <a:t>6S</a:t>
            </a:r>
            <a:r>
              <a:rPr lang="zh-CN" altLang="en-US" sz="1600" dirty="0">
                <a:solidFill>
                  <a:srgbClr val="0070C0"/>
                </a:solidFill>
                <a:latin typeface="微软雅黑" panose="020B0503020204020204" pitchFamily="34" charset="-122"/>
                <a:ea typeface="微软雅黑" panose="020B0503020204020204" pitchFamily="34" charset="-122"/>
              </a:rPr>
              <a:t>具体要求</a:t>
            </a:r>
            <a:endParaRPr lang="zh-CN" altLang="en-US" sz="1600" dirty="0">
              <a:solidFill>
                <a:srgbClr val="0070C0"/>
              </a:solidFill>
              <a:latin typeface="微软雅黑" panose="020B0503020204020204" pitchFamily="34" charset="-122"/>
              <a:ea typeface="微软雅黑" panose="020B0503020204020204" pitchFamily="34" charset="-122"/>
            </a:endParaRPr>
          </a:p>
          <a:p>
            <a:pPr marL="0" lvl="1"/>
            <a:r>
              <a:rPr lang="en-US" altLang="zh-CN" sz="1600" dirty="0" smtClean="0">
                <a:solidFill>
                  <a:srgbClr val="0070C0"/>
                </a:solidFill>
                <a:latin typeface="微软雅黑" panose="020B0503020204020204" pitchFamily="34" charset="-122"/>
                <a:ea typeface="微软雅黑" panose="020B0503020204020204" pitchFamily="34" charset="-122"/>
              </a:rPr>
              <a:t>           2.3 </a:t>
            </a:r>
            <a:r>
              <a:rPr lang="zh-CN" altLang="en-US" sz="1600" dirty="0">
                <a:solidFill>
                  <a:srgbClr val="0070C0"/>
                </a:solidFill>
                <a:latin typeface="微软雅黑" panose="020B0503020204020204" pitchFamily="34" charset="-122"/>
                <a:ea typeface="微软雅黑" panose="020B0503020204020204" pitchFamily="34" charset="-122"/>
              </a:rPr>
              <a:t>各现场实施</a:t>
            </a:r>
            <a:r>
              <a:rPr lang="en-US" altLang="zh-CN" sz="1600" dirty="0">
                <a:solidFill>
                  <a:srgbClr val="0070C0"/>
                </a:solidFill>
                <a:latin typeface="微软雅黑" panose="020B0503020204020204" pitchFamily="34" charset="-122"/>
                <a:ea typeface="微软雅黑" panose="020B0503020204020204" pitchFamily="34" charset="-122"/>
              </a:rPr>
              <a:t>6S</a:t>
            </a:r>
            <a:r>
              <a:rPr lang="zh-CN" altLang="en-US" sz="1600" dirty="0">
                <a:solidFill>
                  <a:srgbClr val="0070C0"/>
                </a:solidFill>
                <a:latin typeface="微软雅黑" panose="020B0503020204020204" pitchFamily="34" charset="-122"/>
                <a:ea typeface="微软雅黑" panose="020B0503020204020204" pitchFamily="34" charset="-122"/>
              </a:rPr>
              <a:t>要点</a:t>
            </a:r>
            <a:endParaRPr lang="zh-CN" altLang="en-US" sz="1600" dirty="0">
              <a:solidFill>
                <a:srgbClr val="0070C0"/>
              </a:solidFill>
              <a:latin typeface="微软雅黑" panose="020B0503020204020204" pitchFamily="34" charset="-122"/>
              <a:ea typeface="微软雅黑" panose="020B0503020204020204" pitchFamily="34" charset="-122"/>
            </a:endParaRPr>
          </a:p>
        </p:txBody>
      </p:sp>
      <p:sp>
        <p:nvSpPr>
          <p:cNvPr id="79" name="文本框 9"/>
          <p:cNvSpPr txBox="1"/>
          <p:nvPr/>
        </p:nvSpPr>
        <p:spPr>
          <a:xfrm>
            <a:off x="8243451" y="3667828"/>
            <a:ext cx="2534656" cy="1777396"/>
          </a:xfrm>
          <a:prstGeom prst="rect">
            <a:avLst/>
          </a:prstGeom>
          <a:noFill/>
        </p:spPr>
        <p:txBody>
          <a:bodyPr wrap="square" lIns="68566" tIns="34283" rIns="68566" bIns="34283" rtlCol="0">
            <a:spAutoFit/>
          </a:bodyPr>
          <a:lstStyle/>
          <a:p>
            <a:pPr marL="0" lvl="1"/>
            <a:r>
              <a:rPr lang="zh-CN" altLang="en-US" sz="2400" b="1" dirty="0">
                <a:solidFill>
                  <a:srgbClr val="0070C0"/>
                </a:solidFill>
                <a:latin typeface="微软雅黑" panose="020B0503020204020204" pitchFamily="34" charset="-122"/>
                <a:ea typeface="微软雅黑" panose="020B0503020204020204" pitchFamily="34" charset="-122"/>
              </a:rPr>
              <a:t>第三部分  </a:t>
            </a:r>
            <a:r>
              <a:rPr lang="en-US" altLang="zh-CN" sz="2400" b="1" dirty="0">
                <a:solidFill>
                  <a:srgbClr val="0070C0"/>
                </a:solidFill>
                <a:latin typeface="微软雅黑" panose="020B0503020204020204" pitchFamily="34" charset="-122"/>
                <a:ea typeface="微软雅黑" panose="020B0503020204020204" pitchFamily="34" charset="-122"/>
              </a:rPr>
              <a:t>6S</a:t>
            </a:r>
            <a:r>
              <a:rPr lang="zh-CN" altLang="en-US" sz="2400" b="1" dirty="0" smtClean="0">
                <a:solidFill>
                  <a:srgbClr val="0070C0"/>
                </a:solidFill>
                <a:latin typeface="微软雅黑" panose="020B0503020204020204" pitchFamily="34" charset="-122"/>
                <a:ea typeface="微软雅黑" panose="020B0503020204020204" pitchFamily="34" charset="-122"/>
              </a:rPr>
              <a:t>推进</a:t>
            </a:r>
            <a:endParaRPr lang="en-US" altLang="zh-CN" sz="2400" b="1" dirty="0">
              <a:solidFill>
                <a:srgbClr val="0070C0"/>
              </a:solidFill>
              <a:latin typeface="微软雅黑" panose="020B0503020204020204" pitchFamily="34" charset="-122"/>
              <a:ea typeface="微软雅黑" panose="020B0503020204020204" pitchFamily="34" charset="-122"/>
            </a:endParaRPr>
          </a:p>
          <a:p>
            <a:pPr marL="0" lvl="1"/>
            <a:endParaRPr lang="en-US" altLang="zh-CN" sz="700" b="1" dirty="0">
              <a:solidFill>
                <a:srgbClr val="0070C0"/>
              </a:solidFill>
              <a:latin typeface="微软雅黑" panose="020B0503020204020204" pitchFamily="34" charset="-122"/>
              <a:ea typeface="微软雅黑" panose="020B0503020204020204" pitchFamily="34" charset="-122"/>
            </a:endParaRPr>
          </a:p>
          <a:p>
            <a:pPr marL="0" lvl="1"/>
            <a:r>
              <a:rPr lang="en-US" altLang="zh-CN" sz="1600" dirty="0" smtClean="0">
                <a:solidFill>
                  <a:srgbClr val="0070C0"/>
                </a:solidFill>
                <a:latin typeface="微软雅黑" panose="020B0503020204020204" pitchFamily="34" charset="-122"/>
                <a:ea typeface="微软雅黑" panose="020B0503020204020204" pitchFamily="34" charset="-122"/>
              </a:rPr>
              <a:t>         3.1 </a:t>
            </a:r>
            <a:r>
              <a:rPr lang="zh-CN" altLang="en-US" sz="1600" dirty="0">
                <a:solidFill>
                  <a:srgbClr val="0070C0"/>
                </a:solidFill>
                <a:latin typeface="微软雅黑" panose="020B0503020204020204" pitchFamily="34" charset="-122"/>
                <a:ea typeface="微软雅黑" panose="020B0503020204020204" pitchFamily="34" charset="-122"/>
              </a:rPr>
              <a:t>推进原则</a:t>
            </a:r>
            <a:endParaRPr lang="zh-CN" altLang="en-US" sz="1600" dirty="0">
              <a:solidFill>
                <a:srgbClr val="0070C0"/>
              </a:solidFill>
              <a:latin typeface="微软雅黑" panose="020B0503020204020204" pitchFamily="34" charset="-122"/>
              <a:ea typeface="微软雅黑" panose="020B0503020204020204" pitchFamily="34" charset="-122"/>
            </a:endParaRPr>
          </a:p>
          <a:p>
            <a:pPr marL="0" lvl="1"/>
            <a:r>
              <a:rPr lang="en-US" altLang="zh-CN" sz="1600" dirty="0" smtClean="0">
                <a:solidFill>
                  <a:srgbClr val="0070C0"/>
                </a:solidFill>
                <a:latin typeface="微软雅黑" panose="020B0503020204020204" pitchFamily="34" charset="-122"/>
                <a:ea typeface="微软雅黑" panose="020B0503020204020204" pitchFamily="34" charset="-122"/>
              </a:rPr>
              <a:t>         3.2 </a:t>
            </a:r>
            <a:r>
              <a:rPr lang="zh-CN" altLang="en-US" sz="1600" dirty="0">
                <a:solidFill>
                  <a:srgbClr val="0070C0"/>
                </a:solidFill>
                <a:latin typeface="微软雅黑" panose="020B0503020204020204" pitchFamily="34" charset="-122"/>
                <a:ea typeface="微软雅黑" panose="020B0503020204020204" pitchFamily="34" charset="-122"/>
              </a:rPr>
              <a:t>推进组织</a:t>
            </a:r>
            <a:endParaRPr lang="zh-CN" altLang="en-US" sz="1600" dirty="0">
              <a:solidFill>
                <a:srgbClr val="0070C0"/>
              </a:solidFill>
              <a:latin typeface="微软雅黑" panose="020B0503020204020204" pitchFamily="34" charset="-122"/>
              <a:ea typeface="微软雅黑" panose="020B0503020204020204" pitchFamily="34" charset="-122"/>
            </a:endParaRPr>
          </a:p>
          <a:p>
            <a:pPr marL="0" lvl="1"/>
            <a:r>
              <a:rPr lang="en-US" altLang="zh-CN" sz="1600" dirty="0" smtClean="0">
                <a:solidFill>
                  <a:srgbClr val="0070C0"/>
                </a:solidFill>
                <a:latin typeface="微软雅黑" panose="020B0503020204020204" pitchFamily="34" charset="-122"/>
                <a:ea typeface="微软雅黑" panose="020B0503020204020204" pitchFamily="34" charset="-122"/>
              </a:rPr>
              <a:t>         3.3 </a:t>
            </a:r>
            <a:r>
              <a:rPr lang="zh-CN" altLang="en-US" sz="1600" dirty="0">
                <a:solidFill>
                  <a:srgbClr val="0070C0"/>
                </a:solidFill>
                <a:latin typeface="微软雅黑" panose="020B0503020204020204" pitchFamily="34" charset="-122"/>
                <a:ea typeface="微软雅黑" panose="020B0503020204020204" pitchFamily="34" charset="-122"/>
              </a:rPr>
              <a:t>推进制度  </a:t>
            </a:r>
            <a:endParaRPr lang="zh-CN" altLang="en-US" sz="1600" dirty="0">
              <a:solidFill>
                <a:srgbClr val="0070C0"/>
              </a:solidFill>
              <a:latin typeface="微软雅黑" panose="020B0503020204020204" pitchFamily="34" charset="-122"/>
              <a:ea typeface="微软雅黑" panose="020B0503020204020204" pitchFamily="34" charset="-122"/>
            </a:endParaRPr>
          </a:p>
          <a:p>
            <a:pPr marL="0" lvl="1"/>
            <a:r>
              <a:rPr lang="en-US" altLang="zh-CN" sz="1600" dirty="0" smtClean="0">
                <a:solidFill>
                  <a:srgbClr val="0070C0"/>
                </a:solidFill>
                <a:latin typeface="微软雅黑" panose="020B0503020204020204" pitchFamily="34" charset="-122"/>
                <a:ea typeface="微软雅黑" panose="020B0503020204020204" pitchFamily="34" charset="-122"/>
              </a:rPr>
              <a:t>         3.4 </a:t>
            </a:r>
            <a:r>
              <a:rPr lang="zh-CN" altLang="en-US" sz="1600" dirty="0">
                <a:solidFill>
                  <a:srgbClr val="0070C0"/>
                </a:solidFill>
                <a:latin typeface="微软雅黑" panose="020B0503020204020204" pitchFamily="34" charset="-122"/>
                <a:ea typeface="微软雅黑" panose="020B0503020204020204" pitchFamily="34" charset="-122"/>
              </a:rPr>
              <a:t>推进策略</a:t>
            </a:r>
            <a:endParaRPr lang="zh-CN" altLang="en-US" sz="1600" dirty="0">
              <a:solidFill>
                <a:srgbClr val="0070C0"/>
              </a:solidFill>
              <a:latin typeface="微软雅黑" panose="020B0503020204020204" pitchFamily="34" charset="-122"/>
              <a:ea typeface="微软雅黑" panose="020B0503020204020204" pitchFamily="34" charset="-122"/>
            </a:endParaRPr>
          </a:p>
          <a:p>
            <a:pPr marL="0" lvl="1"/>
            <a:r>
              <a:rPr lang="en-US" altLang="zh-CN" sz="1600" dirty="0" smtClean="0">
                <a:solidFill>
                  <a:srgbClr val="0070C0"/>
                </a:solidFill>
                <a:latin typeface="微软雅黑" panose="020B0503020204020204" pitchFamily="34" charset="-122"/>
                <a:ea typeface="微软雅黑" panose="020B0503020204020204" pitchFamily="34" charset="-122"/>
              </a:rPr>
              <a:t>         3.5 </a:t>
            </a:r>
            <a:r>
              <a:rPr lang="zh-CN" altLang="en-US" sz="1600" dirty="0">
                <a:solidFill>
                  <a:srgbClr val="0070C0"/>
                </a:solidFill>
                <a:latin typeface="微软雅黑" panose="020B0503020204020204" pitchFamily="34" charset="-122"/>
                <a:ea typeface="微软雅黑" panose="020B0503020204020204" pitchFamily="34" charset="-122"/>
              </a:rPr>
              <a:t>推进</a:t>
            </a:r>
            <a:r>
              <a:rPr lang="zh-CN" altLang="en-US" sz="1600" dirty="0" smtClean="0">
                <a:solidFill>
                  <a:srgbClr val="0070C0"/>
                </a:solidFill>
                <a:latin typeface="微软雅黑" panose="020B0503020204020204" pitchFamily="34" charset="-122"/>
                <a:ea typeface="微软雅黑" panose="020B0503020204020204" pitchFamily="34" charset="-122"/>
              </a:rPr>
              <a:t>案例 </a:t>
            </a:r>
            <a:endParaRPr lang="zh-CN" altLang="en-US" sz="1600" dirty="0">
              <a:solidFill>
                <a:srgbClr val="0070C0"/>
              </a:solidFill>
              <a:latin typeface="微软雅黑" panose="020B0503020204020204" pitchFamily="34" charset="-122"/>
              <a:ea typeface="微软雅黑" panose="020B0503020204020204" pitchFamily="34" charset="-122"/>
            </a:endParaRPr>
          </a:p>
        </p:txBody>
      </p:sp>
      <p:sp>
        <p:nvSpPr>
          <p:cNvPr id="83" name="KSO_Shape"/>
          <p:cNvSpPr/>
          <p:nvPr/>
        </p:nvSpPr>
        <p:spPr bwMode="auto">
          <a:xfrm>
            <a:off x="2535298" y="2761516"/>
            <a:ext cx="585547" cy="444038"/>
          </a:xfrm>
          <a:custGeom>
            <a:avLst/>
            <a:gdLst>
              <a:gd name="T0" fmla="*/ 104753 w 3040062"/>
              <a:gd name="T1" fmla="*/ 1241540 h 2303463"/>
              <a:gd name="T2" fmla="*/ 251725 w 3040062"/>
              <a:gd name="T3" fmla="*/ 1260899 h 2303463"/>
              <a:gd name="T4" fmla="*/ 265692 w 3040062"/>
              <a:gd name="T5" fmla="*/ 1110467 h 2303463"/>
              <a:gd name="T6" fmla="*/ 844867 w 3040062"/>
              <a:gd name="T7" fmla="*/ 970596 h 2303463"/>
              <a:gd name="T8" fmla="*/ 870584 w 3040062"/>
              <a:gd name="T9" fmla="*/ 987377 h 2303463"/>
              <a:gd name="T10" fmla="*/ 872172 w 3040062"/>
              <a:gd name="T11" fmla="*/ 1402771 h 2303463"/>
              <a:gd name="T12" fmla="*/ 848359 w 3040062"/>
              <a:gd name="T13" fmla="*/ 1421768 h 2303463"/>
              <a:gd name="T14" fmla="*/ 615315 w 3040062"/>
              <a:gd name="T15" fmla="*/ 1415119 h 2303463"/>
              <a:gd name="T16" fmla="*/ 603250 w 3040062"/>
              <a:gd name="T17" fmla="*/ 1002891 h 2303463"/>
              <a:gd name="T18" fmla="*/ 617855 w 3040062"/>
              <a:gd name="T19" fmla="*/ 975662 h 2303463"/>
              <a:gd name="T20" fmla="*/ 1240437 w 3040062"/>
              <a:gd name="T21" fmla="*/ 749300 h 2303463"/>
              <a:gd name="T22" fmla="*/ 1265867 w 3040062"/>
              <a:gd name="T23" fmla="*/ 766421 h 2303463"/>
              <a:gd name="T24" fmla="*/ 1267138 w 3040062"/>
              <a:gd name="T25" fmla="*/ 1402743 h 2303463"/>
              <a:gd name="T26" fmla="*/ 1243616 w 3040062"/>
              <a:gd name="T27" fmla="*/ 1421766 h 2303463"/>
              <a:gd name="T28" fmla="*/ 1010298 w 3040062"/>
              <a:gd name="T29" fmla="*/ 1415108 h 2303463"/>
              <a:gd name="T30" fmla="*/ 998537 w 3040062"/>
              <a:gd name="T31" fmla="*/ 782273 h 2303463"/>
              <a:gd name="T32" fmla="*/ 1012841 w 3040062"/>
              <a:gd name="T33" fmla="*/ 755007 h 2303463"/>
              <a:gd name="T34" fmla="*/ 2175011 w 3040062"/>
              <a:gd name="T35" fmla="*/ 666432 h 2303463"/>
              <a:gd name="T36" fmla="*/ 2235666 w 3040062"/>
              <a:gd name="T37" fmla="*/ 692135 h 2303463"/>
              <a:gd name="T38" fmla="*/ 2277268 w 3040062"/>
              <a:gd name="T39" fmla="*/ 742271 h 2303463"/>
              <a:gd name="T40" fmla="*/ 2290605 w 3040062"/>
              <a:gd name="T41" fmla="*/ 1286150 h 2303463"/>
              <a:gd name="T42" fmla="*/ 2948603 w 3040062"/>
              <a:gd name="T43" fmla="*/ 1365796 h 2303463"/>
              <a:gd name="T44" fmla="*/ 3005765 w 3040062"/>
              <a:gd name="T45" fmla="*/ 1408316 h 2303463"/>
              <a:gd name="T46" fmla="*/ 3036887 w 3040062"/>
              <a:gd name="T47" fmla="*/ 1473366 h 2303463"/>
              <a:gd name="T48" fmla="*/ 3035616 w 3040062"/>
              <a:gd name="T49" fmla="*/ 2191451 h 2303463"/>
              <a:gd name="T50" fmla="*/ 3001319 w 3040062"/>
              <a:gd name="T51" fmla="*/ 2254597 h 2303463"/>
              <a:gd name="T52" fmla="*/ 2941934 w 3040062"/>
              <a:gd name="T53" fmla="*/ 2294578 h 2303463"/>
              <a:gd name="T54" fmla="*/ 2171200 w 3040062"/>
              <a:gd name="T55" fmla="*/ 2303146 h 2303463"/>
              <a:gd name="T56" fmla="*/ 2113403 w 3040062"/>
              <a:gd name="T57" fmla="*/ 2292040 h 2303463"/>
              <a:gd name="T58" fmla="*/ 1552263 w 3040062"/>
              <a:gd name="T59" fmla="*/ 1741815 h 2303463"/>
              <a:gd name="T60" fmla="*/ 1526223 w 3040062"/>
              <a:gd name="T61" fmla="*/ 1686919 h 2303463"/>
              <a:gd name="T62" fmla="*/ 1529081 w 3040062"/>
              <a:gd name="T63" fmla="*/ 1626946 h 2303463"/>
              <a:gd name="T64" fmla="*/ 1560520 w 3040062"/>
              <a:gd name="T65" fmla="*/ 1574272 h 2303463"/>
              <a:gd name="T66" fmla="*/ 1612919 w 3040062"/>
              <a:gd name="T67" fmla="*/ 1542858 h 2303463"/>
              <a:gd name="T68" fmla="*/ 1673891 w 3040062"/>
              <a:gd name="T69" fmla="*/ 1539685 h 2303463"/>
              <a:gd name="T70" fmla="*/ 1728513 w 3040062"/>
              <a:gd name="T71" fmla="*/ 1565705 h 2303463"/>
              <a:gd name="T72" fmla="*/ 2024167 w 3040062"/>
              <a:gd name="T73" fmla="*/ 760992 h 2303463"/>
              <a:gd name="T74" fmla="*/ 2057829 w 3040062"/>
              <a:gd name="T75" fmla="*/ 704828 h 2303463"/>
              <a:gd name="T76" fmla="*/ 2113721 w 3040062"/>
              <a:gd name="T77" fmla="*/ 670875 h 2303463"/>
              <a:gd name="T78" fmla="*/ 1640947 w 3040062"/>
              <a:gd name="T79" fmla="*/ 485773 h 2303463"/>
              <a:gd name="T80" fmla="*/ 1662436 w 3040062"/>
              <a:gd name="T81" fmla="*/ 507334 h 2303463"/>
              <a:gd name="T82" fmla="*/ 1658328 w 3040062"/>
              <a:gd name="T83" fmla="*/ 1408133 h 2303463"/>
              <a:gd name="T84" fmla="*/ 1631151 w 3040062"/>
              <a:gd name="T85" fmla="*/ 1422401 h 2303463"/>
              <a:gd name="T86" fmla="*/ 1401409 w 3040062"/>
              <a:gd name="T87" fmla="*/ 1410669 h 2303463"/>
              <a:gd name="T88" fmla="*/ 1394457 w 3040062"/>
              <a:gd name="T89" fmla="*/ 510505 h 2303463"/>
              <a:gd name="T90" fmla="*/ 1413734 w 3040062"/>
              <a:gd name="T91" fmla="*/ 486725 h 2303463"/>
              <a:gd name="T92" fmla="*/ 2856582 w 3040062"/>
              <a:gd name="T93" fmla="*/ 2539 h 2303463"/>
              <a:gd name="T94" fmla="*/ 2942924 w 3040062"/>
              <a:gd name="T95" fmla="*/ 45384 h 2303463"/>
              <a:gd name="T96" fmla="*/ 3001649 w 3040062"/>
              <a:gd name="T97" fmla="*/ 130121 h 2303463"/>
              <a:gd name="T98" fmla="*/ 3021012 w 3040062"/>
              <a:gd name="T99" fmla="*/ 1276768 h 2303463"/>
              <a:gd name="T100" fmla="*/ 2944193 w 3040062"/>
              <a:gd name="T101" fmla="*/ 1247252 h 2303463"/>
              <a:gd name="T102" fmla="*/ 374889 w 3040062"/>
              <a:gd name="T103" fmla="*/ 1959424 h 2303463"/>
              <a:gd name="T104" fmla="*/ 127291 w 3040062"/>
              <a:gd name="T105" fmla="*/ 2259336 h 2303463"/>
              <a:gd name="T106" fmla="*/ 50472 w 3040062"/>
              <a:gd name="T107" fmla="*/ 2198402 h 2303463"/>
              <a:gd name="T108" fmla="*/ 6349 w 3040062"/>
              <a:gd name="T109" fmla="*/ 2100970 h 2303463"/>
              <a:gd name="T110" fmla="*/ 3809 w 3040062"/>
              <a:gd name="T111" fmla="*/ 183438 h 2303463"/>
              <a:gd name="T112" fmla="*/ 44441 w 3040062"/>
              <a:gd name="T113" fmla="*/ 83468 h 2303463"/>
              <a:gd name="T114" fmla="*/ 118720 w 3040062"/>
              <a:gd name="T115" fmla="*/ 17773 h 2303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40062" h="2303463">
                <a:moveTo>
                  <a:pt x="124116" y="1098725"/>
                </a:moveTo>
                <a:lnTo>
                  <a:pt x="120307" y="1099042"/>
                </a:lnTo>
                <a:lnTo>
                  <a:pt x="116498" y="1099994"/>
                </a:lnTo>
                <a:lnTo>
                  <a:pt x="113324" y="1101898"/>
                </a:lnTo>
                <a:lnTo>
                  <a:pt x="110467" y="1104120"/>
                </a:lnTo>
                <a:lnTo>
                  <a:pt x="108245" y="1107294"/>
                </a:lnTo>
                <a:lnTo>
                  <a:pt x="106340" y="1110467"/>
                </a:lnTo>
                <a:lnTo>
                  <a:pt x="105071" y="1114276"/>
                </a:lnTo>
                <a:lnTo>
                  <a:pt x="104753" y="1118084"/>
                </a:lnTo>
                <a:lnTo>
                  <a:pt x="104753" y="1241540"/>
                </a:lnTo>
                <a:lnTo>
                  <a:pt x="105071" y="1245348"/>
                </a:lnTo>
                <a:lnTo>
                  <a:pt x="106340" y="1249157"/>
                </a:lnTo>
                <a:lnTo>
                  <a:pt x="108245" y="1252330"/>
                </a:lnTo>
                <a:lnTo>
                  <a:pt x="110467" y="1255187"/>
                </a:lnTo>
                <a:lnTo>
                  <a:pt x="113324" y="1257726"/>
                </a:lnTo>
                <a:lnTo>
                  <a:pt x="116498" y="1259312"/>
                </a:lnTo>
                <a:lnTo>
                  <a:pt x="120307" y="1260899"/>
                </a:lnTo>
                <a:lnTo>
                  <a:pt x="124116" y="1261217"/>
                </a:lnTo>
                <a:lnTo>
                  <a:pt x="247598" y="1261217"/>
                </a:lnTo>
                <a:lnTo>
                  <a:pt x="251725" y="1260899"/>
                </a:lnTo>
                <a:lnTo>
                  <a:pt x="255216" y="1259312"/>
                </a:lnTo>
                <a:lnTo>
                  <a:pt x="258708" y="1257726"/>
                </a:lnTo>
                <a:lnTo>
                  <a:pt x="261565" y="1255187"/>
                </a:lnTo>
                <a:lnTo>
                  <a:pt x="264105" y="1252330"/>
                </a:lnTo>
                <a:lnTo>
                  <a:pt x="265692" y="1249157"/>
                </a:lnTo>
                <a:lnTo>
                  <a:pt x="266644" y="1245348"/>
                </a:lnTo>
                <a:lnTo>
                  <a:pt x="266961" y="1241540"/>
                </a:lnTo>
                <a:lnTo>
                  <a:pt x="266961" y="1118084"/>
                </a:lnTo>
                <a:lnTo>
                  <a:pt x="266644" y="1114276"/>
                </a:lnTo>
                <a:lnTo>
                  <a:pt x="265692" y="1110467"/>
                </a:lnTo>
                <a:lnTo>
                  <a:pt x="264105" y="1107294"/>
                </a:lnTo>
                <a:lnTo>
                  <a:pt x="261565" y="1104120"/>
                </a:lnTo>
                <a:lnTo>
                  <a:pt x="258708" y="1101898"/>
                </a:lnTo>
                <a:lnTo>
                  <a:pt x="255216" y="1099994"/>
                </a:lnTo>
                <a:lnTo>
                  <a:pt x="251725" y="1099042"/>
                </a:lnTo>
                <a:lnTo>
                  <a:pt x="247598" y="1098725"/>
                </a:lnTo>
                <a:lnTo>
                  <a:pt x="124116" y="1098725"/>
                </a:lnTo>
                <a:close/>
                <a:moveTo>
                  <a:pt x="636270" y="969963"/>
                </a:moveTo>
                <a:lnTo>
                  <a:pt x="841692" y="969963"/>
                </a:lnTo>
                <a:lnTo>
                  <a:pt x="844867" y="970596"/>
                </a:lnTo>
                <a:lnTo>
                  <a:pt x="848359" y="970913"/>
                </a:lnTo>
                <a:lnTo>
                  <a:pt x="851534" y="971546"/>
                </a:lnTo>
                <a:lnTo>
                  <a:pt x="854709" y="972813"/>
                </a:lnTo>
                <a:lnTo>
                  <a:pt x="857567" y="974396"/>
                </a:lnTo>
                <a:lnTo>
                  <a:pt x="860107" y="975662"/>
                </a:lnTo>
                <a:lnTo>
                  <a:pt x="862647" y="977878"/>
                </a:lnTo>
                <a:lnTo>
                  <a:pt x="865187" y="979778"/>
                </a:lnTo>
                <a:lnTo>
                  <a:pt x="867092" y="982311"/>
                </a:lnTo>
                <a:lnTo>
                  <a:pt x="868997" y="984844"/>
                </a:lnTo>
                <a:lnTo>
                  <a:pt x="870584" y="987377"/>
                </a:lnTo>
                <a:lnTo>
                  <a:pt x="872172" y="990226"/>
                </a:lnTo>
                <a:lnTo>
                  <a:pt x="873124" y="993076"/>
                </a:lnTo>
                <a:lnTo>
                  <a:pt x="873760" y="996242"/>
                </a:lnTo>
                <a:lnTo>
                  <a:pt x="874712" y="999725"/>
                </a:lnTo>
                <a:lnTo>
                  <a:pt x="874712" y="1002891"/>
                </a:lnTo>
                <a:lnTo>
                  <a:pt x="874712" y="1389790"/>
                </a:lnTo>
                <a:lnTo>
                  <a:pt x="874712" y="1393273"/>
                </a:lnTo>
                <a:lnTo>
                  <a:pt x="873760" y="1396439"/>
                </a:lnTo>
                <a:lnTo>
                  <a:pt x="873124" y="1399605"/>
                </a:lnTo>
                <a:lnTo>
                  <a:pt x="872172" y="1402771"/>
                </a:lnTo>
                <a:lnTo>
                  <a:pt x="870584" y="1405304"/>
                </a:lnTo>
                <a:lnTo>
                  <a:pt x="868997" y="1408154"/>
                </a:lnTo>
                <a:lnTo>
                  <a:pt x="867092" y="1410686"/>
                </a:lnTo>
                <a:lnTo>
                  <a:pt x="865187" y="1413219"/>
                </a:lnTo>
                <a:lnTo>
                  <a:pt x="862647" y="1415119"/>
                </a:lnTo>
                <a:lnTo>
                  <a:pt x="860107" y="1417019"/>
                </a:lnTo>
                <a:lnTo>
                  <a:pt x="857567" y="1418602"/>
                </a:lnTo>
                <a:lnTo>
                  <a:pt x="854709" y="1420185"/>
                </a:lnTo>
                <a:lnTo>
                  <a:pt x="851534" y="1421135"/>
                </a:lnTo>
                <a:lnTo>
                  <a:pt x="848359" y="1421768"/>
                </a:lnTo>
                <a:lnTo>
                  <a:pt x="844867" y="1422401"/>
                </a:lnTo>
                <a:lnTo>
                  <a:pt x="841692" y="1422401"/>
                </a:lnTo>
                <a:lnTo>
                  <a:pt x="636270" y="1422401"/>
                </a:lnTo>
                <a:lnTo>
                  <a:pt x="632777" y="1422401"/>
                </a:lnTo>
                <a:lnTo>
                  <a:pt x="629920" y="1421768"/>
                </a:lnTo>
                <a:lnTo>
                  <a:pt x="626745" y="1421135"/>
                </a:lnTo>
                <a:lnTo>
                  <a:pt x="623570" y="1420185"/>
                </a:lnTo>
                <a:lnTo>
                  <a:pt x="620713" y="1418602"/>
                </a:lnTo>
                <a:lnTo>
                  <a:pt x="617855" y="1417019"/>
                </a:lnTo>
                <a:lnTo>
                  <a:pt x="615315" y="1415119"/>
                </a:lnTo>
                <a:lnTo>
                  <a:pt x="613093" y="1413219"/>
                </a:lnTo>
                <a:lnTo>
                  <a:pt x="610870" y="1410686"/>
                </a:lnTo>
                <a:lnTo>
                  <a:pt x="608965" y="1408154"/>
                </a:lnTo>
                <a:lnTo>
                  <a:pt x="607378" y="1405304"/>
                </a:lnTo>
                <a:lnTo>
                  <a:pt x="606108" y="1402771"/>
                </a:lnTo>
                <a:lnTo>
                  <a:pt x="605155" y="1399605"/>
                </a:lnTo>
                <a:lnTo>
                  <a:pt x="603885" y="1396439"/>
                </a:lnTo>
                <a:lnTo>
                  <a:pt x="603568" y="1393273"/>
                </a:lnTo>
                <a:lnTo>
                  <a:pt x="603250" y="1389790"/>
                </a:lnTo>
                <a:lnTo>
                  <a:pt x="603250" y="1002891"/>
                </a:lnTo>
                <a:lnTo>
                  <a:pt x="603568" y="999725"/>
                </a:lnTo>
                <a:lnTo>
                  <a:pt x="603885" y="996242"/>
                </a:lnTo>
                <a:lnTo>
                  <a:pt x="605155" y="993076"/>
                </a:lnTo>
                <a:lnTo>
                  <a:pt x="606108" y="990226"/>
                </a:lnTo>
                <a:lnTo>
                  <a:pt x="607378" y="987377"/>
                </a:lnTo>
                <a:lnTo>
                  <a:pt x="608965" y="984844"/>
                </a:lnTo>
                <a:lnTo>
                  <a:pt x="610870" y="982311"/>
                </a:lnTo>
                <a:lnTo>
                  <a:pt x="613093" y="979778"/>
                </a:lnTo>
                <a:lnTo>
                  <a:pt x="615315" y="977878"/>
                </a:lnTo>
                <a:lnTo>
                  <a:pt x="617855" y="975662"/>
                </a:lnTo>
                <a:lnTo>
                  <a:pt x="620713" y="974396"/>
                </a:lnTo>
                <a:lnTo>
                  <a:pt x="623570" y="972813"/>
                </a:lnTo>
                <a:lnTo>
                  <a:pt x="626745" y="971546"/>
                </a:lnTo>
                <a:lnTo>
                  <a:pt x="629920" y="970913"/>
                </a:lnTo>
                <a:lnTo>
                  <a:pt x="632777" y="970596"/>
                </a:lnTo>
                <a:lnTo>
                  <a:pt x="636270" y="969963"/>
                </a:lnTo>
                <a:close/>
                <a:moveTo>
                  <a:pt x="1027781" y="749300"/>
                </a:moveTo>
                <a:lnTo>
                  <a:pt x="1031278" y="749300"/>
                </a:lnTo>
                <a:lnTo>
                  <a:pt x="1236940" y="749300"/>
                </a:lnTo>
                <a:lnTo>
                  <a:pt x="1240437" y="749300"/>
                </a:lnTo>
                <a:lnTo>
                  <a:pt x="1243616" y="750251"/>
                </a:lnTo>
                <a:lnTo>
                  <a:pt x="1246476" y="750885"/>
                </a:lnTo>
                <a:lnTo>
                  <a:pt x="1249655" y="751837"/>
                </a:lnTo>
                <a:lnTo>
                  <a:pt x="1252516" y="753105"/>
                </a:lnTo>
                <a:lnTo>
                  <a:pt x="1255377" y="755007"/>
                </a:lnTo>
                <a:lnTo>
                  <a:pt x="1257920" y="756592"/>
                </a:lnTo>
                <a:lnTo>
                  <a:pt x="1260145" y="758812"/>
                </a:lnTo>
                <a:lnTo>
                  <a:pt x="1262370" y="761348"/>
                </a:lnTo>
                <a:lnTo>
                  <a:pt x="1264595" y="763567"/>
                </a:lnTo>
                <a:lnTo>
                  <a:pt x="1265867" y="766421"/>
                </a:lnTo>
                <a:lnTo>
                  <a:pt x="1267138" y="769274"/>
                </a:lnTo>
                <a:lnTo>
                  <a:pt x="1268410" y="772445"/>
                </a:lnTo>
                <a:lnTo>
                  <a:pt x="1269363" y="775615"/>
                </a:lnTo>
                <a:lnTo>
                  <a:pt x="1269681" y="778786"/>
                </a:lnTo>
                <a:lnTo>
                  <a:pt x="1269999" y="782273"/>
                </a:lnTo>
                <a:lnTo>
                  <a:pt x="1269999" y="1389744"/>
                </a:lnTo>
                <a:lnTo>
                  <a:pt x="1269681" y="1393231"/>
                </a:lnTo>
                <a:lnTo>
                  <a:pt x="1269363" y="1396402"/>
                </a:lnTo>
                <a:lnTo>
                  <a:pt x="1268410" y="1399572"/>
                </a:lnTo>
                <a:lnTo>
                  <a:pt x="1267138" y="1402743"/>
                </a:lnTo>
                <a:lnTo>
                  <a:pt x="1265867" y="1405279"/>
                </a:lnTo>
                <a:lnTo>
                  <a:pt x="1264595" y="1408133"/>
                </a:lnTo>
                <a:lnTo>
                  <a:pt x="1262370" y="1410669"/>
                </a:lnTo>
                <a:lnTo>
                  <a:pt x="1260145" y="1413206"/>
                </a:lnTo>
                <a:lnTo>
                  <a:pt x="1257920" y="1415108"/>
                </a:lnTo>
                <a:lnTo>
                  <a:pt x="1255377" y="1417010"/>
                </a:lnTo>
                <a:lnTo>
                  <a:pt x="1252516" y="1418595"/>
                </a:lnTo>
                <a:lnTo>
                  <a:pt x="1249655" y="1420181"/>
                </a:lnTo>
                <a:lnTo>
                  <a:pt x="1246476" y="1421132"/>
                </a:lnTo>
                <a:lnTo>
                  <a:pt x="1243616" y="1421766"/>
                </a:lnTo>
                <a:lnTo>
                  <a:pt x="1240437" y="1422400"/>
                </a:lnTo>
                <a:lnTo>
                  <a:pt x="1236940" y="1422400"/>
                </a:lnTo>
                <a:lnTo>
                  <a:pt x="1031278" y="1422400"/>
                </a:lnTo>
                <a:lnTo>
                  <a:pt x="1027781" y="1422400"/>
                </a:lnTo>
                <a:lnTo>
                  <a:pt x="1024602" y="1421766"/>
                </a:lnTo>
                <a:lnTo>
                  <a:pt x="1021424" y="1421132"/>
                </a:lnTo>
                <a:lnTo>
                  <a:pt x="1018245" y="1420181"/>
                </a:lnTo>
                <a:lnTo>
                  <a:pt x="1015384" y="1418595"/>
                </a:lnTo>
                <a:lnTo>
                  <a:pt x="1012841" y="1417010"/>
                </a:lnTo>
                <a:lnTo>
                  <a:pt x="1010298" y="1415108"/>
                </a:lnTo>
                <a:lnTo>
                  <a:pt x="1007755" y="1413206"/>
                </a:lnTo>
                <a:lnTo>
                  <a:pt x="1005848" y="1410669"/>
                </a:lnTo>
                <a:lnTo>
                  <a:pt x="1003941" y="1408133"/>
                </a:lnTo>
                <a:lnTo>
                  <a:pt x="1002351" y="1405279"/>
                </a:lnTo>
                <a:lnTo>
                  <a:pt x="1000762" y="1402743"/>
                </a:lnTo>
                <a:lnTo>
                  <a:pt x="999808" y="1399572"/>
                </a:lnTo>
                <a:lnTo>
                  <a:pt x="999173" y="1396402"/>
                </a:lnTo>
                <a:lnTo>
                  <a:pt x="998537" y="1393231"/>
                </a:lnTo>
                <a:lnTo>
                  <a:pt x="998537" y="1389744"/>
                </a:lnTo>
                <a:lnTo>
                  <a:pt x="998537" y="782273"/>
                </a:lnTo>
                <a:lnTo>
                  <a:pt x="998537" y="778786"/>
                </a:lnTo>
                <a:lnTo>
                  <a:pt x="999173" y="775615"/>
                </a:lnTo>
                <a:lnTo>
                  <a:pt x="999808" y="772445"/>
                </a:lnTo>
                <a:lnTo>
                  <a:pt x="1000762" y="769274"/>
                </a:lnTo>
                <a:lnTo>
                  <a:pt x="1002351" y="766421"/>
                </a:lnTo>
                <a:lnTo>
                  <a:pt x="1003941" y="763567"/>
                </a:lnTo>
                <a:lnTo>
                  <a:pt x="1005848" y="761348"/>
                </a:lnTo>
                <a:lnTo>
                  <a:pt x="1007755" y="758812"/>
                </a:lnTo>
                <a:lnTo>
                  <a:pt x="1010298" y="756592"/>
                </a:lnTo>
                <a:lnTo>
                  <a:pt x="1012841" y="755007"/>
                </a:lnTo>
                <a:lnTo>
                  <a:pt x="1015384" y="753105"/>
                </a:lnTo>
                <a:lnTo>
                  <a:pt x="1018245" y="751837"/>
                </a:lnTo>
                <a:lnTo>
                  <a:pt x="1021424" y="750885"/>
                </a:lnTo>
                <a:lnTo>
                  <a:pt x="1024602" y="750251"/>
                </a:lnTo>
                <a:lnTo>
                  <a:pt x="1027781" y="749300"/>
                </a:lnTo>
                <a:close/>
                <a:moveTo>
                  <a:pt x="2147065" y="665163"/>
                </a:moveTo>
                <a:lnTo>
                  <a:pt x="2154052" y="665163"/>
                </a:lnTo>
                <a:lnTo>
                  <a:pt x="2161038" y="665163"/>
                </a:lnTo>
                <a:lnTo>
                  <a:pt x="2168025" y="665798"/>
                </a:lnTo>
                <a:lnTo>
                  <a:pt x="2175011" y="666432"/>
                </a:lnTo>
                <a:lnTo>
                  <a:pt x="2181680" y="667702"/>
                </a:lnTo>
                <a:lnTo>
                  <a:pt x="2188349" y="669288"/>
                </a:lnTo>
                <a:lnTo>
                  <a:pt x="2194700" y="670875"/>
                </a:lnTo>
                <a:lnTo>
                  <a:pt x="2201369" y="673413"/>
                </a:lnTo>
                <a:lnTo>
                  <a:pt x="2207085" y="675952"/>
                </a:lnTo>
                <a:lnTo>
                  <a:pt x="2213437" y="678173"/>
                </a:lnTo>
                <a:lnTo>
                  <a:pt x="2219471" y="681346"/>
                </a:lnTo>
                <a:lnTo>
                  <a:pt x="2224869" y="684519"/>
                </a:lnTo>
                <a:lnTo>
                  <a:pt x="2230585" y="688327"/>
                </a:lnTo>
                <a:lnTo>
                  <a:pt x="2235666" y="692135"/>
                </a:lnTo>
                <a:lnTo>
                  <a:pt x="2241065" y="695943"/>
                </a:lnTo>
                <a:lnTo>
                  <a:pt x="2245829" y="700702"/>
                </a:lnTo>
                <a:lnTo>
                  <a:pt x="2250910" y="704828"/>
                </a:lnTo>
                <a:lnTo>
                  <a:pt x="2255356" y="709587"/>
                </a:lnTo>
                <a:lnTo>
                  <a:pt x="2259484" y="714347"/>
                </a:lnTo>
                <a:lnTo>
                  <a:pt x="2263612" y="719741"/>
                </a:lnTo>
                <a:lnTo>
                  <a:pt x="2267423" y="724819"/>
                </a:lnTo>
                <a:lnTo>
                  <a:pt x="2270916" y="730530"/>
                </a:lnTo>
                <a:lnTo>
                  <a:pt x="2274092" y="736559"/>
                </a:lnTo>
                <a:lnTo>
                  <a:pt x="2277268" y="742271"/>
                </a:lnTo>
                <a:lnTo>
                  <a:pt x="2280126" y="748300"/>
                </a:lnTo>
                <a:lnTo>
                  <a:pt x="2282666" y="754646"/>
                </a:lnTo>
                <a:lnTo>
                  <a:pt x="2284572" y="760992"/>
                </a:lnTo>
                <a:lnTo>
                  <a:pt x="2286477" y="767021"/>
                </a:lnTo>
                <a:lnTo>
                  <a:pt x="2287747" y="773685"/>
                </a:lnTo>
                <a:lnTo>
                  <a:pt x="2289018" y="780349"/>
                </a:lnTo>
                <a:lnTo>
                  <a:pt x="2289970" y="787330"/>
                </a:lnTo>
                <a:lnTo>
                  <a:pt x="2290605" y="794311"/>
                </a:lnTo>
                <a:lnTo>
                  <a:pt x="2290605" y="801292"/>
                </a:lnTo>
                <a:lnTo>
                  <a:pt x="2290605" y="1286150"/>
                </a:lnTo>
                <a:lnTo>
                  <a:pt x="2884137" y="1353738"/>
                </a:lnTo>
                <a:lnTo>
                  <a:pt x="2890488" y="1354055"/>
                </a:lnTo>
                <a:lnTo>
                  <a:pt x="2898110" y="1354372"/>
                </a:lnTo>
                <a:lnTo>
                  <a:pt x="2905732" y="1355007"/>
                </a:lnTo>
                <a:lnTo>
                  <a:pt x="2913353" y="1355642"/>
                </a:lnTo>
                <a:lnTo>
                  <a:pt x="2920657" y="1357228"/>
                </a:lnTo>
                <a:lnTo>
                  <a:pt x="2927644" y="1358815"/>
                </a:lnTo>
                <a:lnTo>
                  <a:pt x="2934948" y="1361036"/>
                </a:lnTo>
                <a:lnTo>
                  <a:pt x="2941934" y="1362940"/>
                </a:lnTo>
                <a:lnTo>
                  <a:pt x="2948603" y="1365796"/>
                </a:lnTo>
                <a:lnTo>
                  <a:pt x="2955272" y="1368969"/>
                </a:lnTo>
                <a:lnTo>
                  <a:pt x="2961941" y="1372142"/>
                </a:lnTo>
                <a:lnTo>
                  <a:pt x="2968292" y="1375633"/>
                </a:lnTo>
                <a:lnTo>
                  <a:pt x="2974008" y="1379758"/>
                </a:lnTo>
                <a:lnTo>
                  <a:pt x="2980042" y="1383883"/>
                </a:lnTo>
                <a:lnTo>
                  <a:pt x="2985758" y="1388008"/>
                </a:lnTo>
                <a:lnTo>
                  <a:pt x="2990839" y="1393085"/>
                </a:lnTo>
                <a:lnTo>
                  <a:pt x="2996238" y="1397845"/>
                </a:lnTo>
                <a:lnTo>
                  <a:pt x="3001319" y="1403239"/>
                </a:lnTo>
                <a:lnTo>
                  <a:pt x="3005765" y="1408316"/>
                </a:lnTo>
                <a:lnTo>
                  <a:pt x="3010529" y="1414345"/>
                </a:lnTo>
                <a:lnTo>
                  <a:pt x="3014657" y="1419739"/>
                </a:lnTo>
                <a:lnTo>
                  <a:pt x="3018468" y="1426086"/>
                </a:lnTo>
                <a:lnTo>
                  <a:pt x="3021961" y="1432432"/>
                </a:lnTo>
                <a:lnTo>
                  <a:pt x="3025454" y="1438778"/>
                </a:lnTo>
                <a:lnTo>
                  <a:pt x="3028312" y="1445125"/>
                </a:lnTo>
                <a:lnTo>
                  <a:pt x="3030853" y="1452106"/>
                </a:lnTo>
                <a:lnTo>
                  <a:pt x="3033393" y="1459087"/>
                </a:lnTo>
                <a:lnTo>
                  <a:pt x="3035616" y="1466067"/>
                </a:lnTo>
                <a:lnTo>
                  <a:pt x="3036887" y="1473366"/>
                </a:lnTo>
                <a:lnTo>
                  <a:pt x="3038474" y="1480664"/>
                </a:lnTo>
                <a:lnTo>
                  <a:pt x="3039427" y="1488280"/>
                </a:lnTo>
                <a:lnTo>
                  <a:pt x="3040062" y="1495895"/>
                </a:lnTo>
                <a:lnTo>
                  <a:pt x="3040062" y="1503511"/>
                </a:lnTo>
                <a:lnTo>
                  <a:pt x="3040062" y="2154008"/>
                </a:lnTo>
                <a:lnTo>
                  <a:pt x="3040062" y="2161623"/>
                </a:lnTo>
                <a:lnTo>
                  <a:pt x="3039427" y="2169556"/>
                </a:lnTo>
                <a:lnTo>
                  <a:pt x="3038474" y="2177172"/>
                </a:lnTo>
                <a:lnTo>
                  <a:pt x="3036887" y="2184470"/>
                </a:lnTo>
                <a:lnTo>
                  <a:pt x="3035616" y="2191451"/>
                </a:lnTo>
                <a:lnTo>
                  <a:pt x="3033393" y="2198749"/>
                </a:lnTo>
                <a:lnTo>
                  <a:pt x="3030853" y="2205730"/>
                </a:lnTo>
                <a:lnTo>
                  <a:pt x="3028312" y="2212394"/>
                </a:lnTo>
                <a:lnTo>
                  <a:pt x="3025454" y="2219057"/>
                </a:lnTo>
                <a:lnTo>
                  <a:pt x="3021961" y="2225404"/>
                </a:lnTo>
                <a:lnTo>
                  <a:pt x="3018468" y="2231433"/>
                </a:lnTo>
                <a:lnTo>
                  <a:pt x="3014657" y="2237779"/>
                </a:lnTo>
                <a:lnTo>
                  <a:pt x="3010529" y="2243808"/>
                </a:lnTo>
                <a:lnTo>
                  <a:pt x="3005765" y="2249202"/>
                </a:lnTo>
                <a:lnTo>
                  <a:pt x="3001319" y="2254597"/>
                </a:lnTo>
                <a:lnTo>
                  <a:pt x="2996238" y="2259674"/>
                </a:lnTo>
                <a:lnTo>
                  <a:pt x="2990839" y="2264433"/>
                </a:lnTo>
                <a:lnTo>
                  <a:pt x="2985758" y="2269510"/>
                </a:lnTo>
                <a:lnTo>
                  <a:pt x="2980042" y="2273953"/>
                </a:lnTo>
                <a:lnTo>
                  <a:pt x="2974008" y="2278078"/>
                </a:lnTo>
                <a:lnTo>
                  <a:pt x="2968292" y="2281886"/>
                </a:lnTo>
                <a:lnTo>
                  <a:pt x="2961941" y="2285376"/>
                </a:lnTo>
                <a:lnTo>
                  <a:pt x="2955272" y="2288867"/>
                </a:lnTo>
                <a:lnTo>
                  <a:pt x="2948603" y="2291723"/>
                </a:lnTo>
                <a:lnTo>
                  <a:pt x="2941934" y="2294578"/>
                </a:lnTo>
                <a:lnTo>
                  <a:pt x="2934948" y="2297117"/>
                </a:lnTo>
                <a:lnTo>
                  <a:pt x="2927644" y="2298703"/>
                </a:lnTo>
                <a:lnTo>
                  <a:pt x="2920657" y="2300607"/>
                </a:lnTo>
                <a:lnTo>
                  <a:pt x="2913353" y="2301877"/>
                </a:lnTo>
                <a:lnTo>
                  <a:pt x="2905732" y="2302829"/>
                </a:lnTo>
                <a:lnTo>
                  <a:pt x="2898110" y="2303146"/>
                </a:lnTo>
                <a:lnTo>
                  <a:pt x="2890488" y="2303463"/>
                </a:lnTo>
                <a:lnTo>
                  <a:pt x="2177552" y="2303463"/>
                </a:lnTo>
                <a:lnTo>
                  <a:pt x="2173423" y="2303146"/>
                </a:lnTo>
                <a:lnTo>
                  <a:pt x="2171200" y="2303146"/>
                </a:lnTo>
                <a:lnTo>
                  <a:pt x="2169613" y="2303146"/>
                </a:lnTo>
                <a:lnTo>
                  <a:pt x="2162944" y="2303146"/>
                </a:lnTo>
                <a:lnTo>
                  <a:pt x="2156275" y="2303146"/>
                </a:lnTo>
                <a:lnTo>
                  <a:pt x="2149924" y="2302511"/>
                </a:lnTo>
                <a:lnTo>
                  <a:pt x="2143572" y="2301559"/>
                </a:lnTo>
                <a:lnTo>
                  <a:pt x="2137538" y="2300607"/>
                </a:lnTo>
                <a:lnTo>
                  <a:pt x="2131187" y="2298703"/>
                </a:lnTo>
                <a:lnTo>
                  <a:pt x="2125153" y="2297117"/>
                </a:lnTo>
                <a:lnTo>
                  <a:pt x="2119437" y="2294896"/>
                </a:lnTo>
                <a:lnTo>
                  <a:pt x="2113403" y="2292040"/>
                </a:lnTo>
                <a:lnTo>
                  <a:pt x="2107370" y="2289501"/>
                </a:lnTo>
                <a:lnTo>
                  <a:pt x="2101971" y="2286645"/>
                </a:lnTo>
                <a:lnTo>
                  <a:pt x="2096572" y="2283155"/>
                </a:lnTo>
                <a:lnTo>
                  <a:pt x="2091491" y="2279665"/>
                </a:lnTo>
                <a:lnTo>
                  <a:pt x="2086093" y="2275222"/>
                </a:lnTo>
                <a:lnTo>
                  <a:pt x="2081329" y="2271097"/>
                </a:lnTo>
                <a:lnTo>
                  <a:pt x="2076883" y="2266972"/>
                </a:lnTo>
                <a:lnTo>
                  <a:pt x="1560520" y="1751334"/>
                </a:lnTo>
                <a:lnTo>
                  <a:pt x="1556074" y="1746574"/>
                </a:lnTo>
                <a:lnTo>
                  <a:pt x="1552263" y="1741815"/>
                </a:lnTo>
                <a:lnTo>
                  <a:pt x="1548135" y="1737055"/>
                </a:lnTo>
                <a:lnTo>
                  <a:pt x="1544642" y="1731661"/>
                </a:lnTo>
                <a:lnTo>
                  <a:pt x="1541466" y="1726583"/>
                </a:lnTo>
                <a:lnTo>
                  <a:pt x="1538291" y="1720872"/>
                </a:lnTo>
                <a:lnTo>
                  <a:pt x="1535432" y="1715477"/>
                </a:lnTo>
                <a:lnTo>
                  <a:pt x="1532892" y="1709766"/>
                </a:lnTo>
                <a:lnTo>
                  <a:pt x="1530987" y="1704054"/>
                </a:lnTo>
                <a:lnTo>
                  <a:pt x="1529081" y="1698342"/>
                </a:lnTo>
                <a:lnTo>
                  <a:pt x="1527493" y="1692631"/>
                </a:lnTo>
                <a:lnTo>
                  <a:pt x="1526223" y="1686919"/>
                </a:lnTo>
                <a:lnTo>
                  <a:pt x="1525270" y="1680890"/>
                </a:lnTo>
                <a:lnTo>
                  <a:pt x="1524635" y="1674544"/>
                </a:lnTo>
                <a:lnTo>
                  <a:pt x="1524000" y="1668515"/>
                </a:lnTo>
                <a:lnTo>
                  <a:pt x="1524000" y="1662803"/>
                </a:lnTo>
                <a:lnTo>
                  <a:pt x="1524000" y="1656774"/>
                </a:lnTo>
                <a:lnTo>
                  <a:pt x="1524635" y="1650428"/>
                </a:lnTo>
                <a:lnTo>
                  <a:pt x="1525270" y="1644716"/>
                </a:lnTo>
                <a:lnTo>
                  <a:pt x="1526223" y="1638687"/>
                </a:lnTo>
                <a:lnTo>
                  <a:pt x="1527493" y="1632658"/>
                </a:lnTo>
                <a:lnTo>
                  <a:pt x="1529081" y="1626946"/>
                </a:lnTo>
                <a:lnTo>
                  <a:pt x="1530987" y="1621235"/>
                </a:lnTo>
                <a:lnTo>
                  <a:pt x="1532892" y="1615523"/>
                </a:lnTo>
                <a:lnTo>
                  <a:pt x="1535432" y="1609811"/>
                </a:lnTo>
                <a:lnTo>
                  <a:pt x="1538291" y="1604417"/>
                </a:lnTo>
                <a:lnTo>
                  <a:pt x="1541466" y="1599023"/>
                </a:lnTo>
                <a:lnTo>
                  <a:pt x="1544642" y="1593628"/>
                </a:lnTo>
                <a:lnTo>
                  <a:pt x="1548135" y="1588551"/>
                </a:lnTo>
                <a:lnTo>
                  <a:pt x="1552263" y="1583474"/>
                </a:lnTo>
                <a:lnTo>
                  <a:pt x="1556074" y="1578714"/>
                </a:lnTo>
                <a:lnTo>
                  <a:pt x="1560520" y="1574272"/>
                </a:lnTo>
                <a:lnTo>
                  <a:pt x="1564966" y="1569830"/>
                </a:lnTo>
                <a:lnTo>
                  <a:pt x="1570047" y="1565705"/>
                </a:lnTo>
                <a:lnTo>
                  <a:pt x="1574811" y="1561897"/>
                </a:lnTo>
                <a:lnTo>
                  <a:pt x="1579574" y="1558406"/>
                </a:lnTo>
                <a:lnTo>
                  <a:pt x="1584973" y="1554916"/>
                </a:lnTo>
                <a:lnTo>
                  <a:pt x="1590054" y="1552060"/>
                </a:lnTo>
                <a:lnTo>
                  <a:pt x="1595770" y="1549521"/>
                </a:lnTo>
                <a:lnTo>
                  <a:pt x="1601486" y="1546666"/>
                </a:lnTo>
                <a:lnTo>
                  <a:pt x="1606885" y="1544444"/>
                </a:lnTo>
                <a:lnTo>
                  <a:pt x="1612919" y="1542858"/>
                </a:lnTo>
                <a:lnTo>
                  <a:pt x="1618635" y="1540954"/>
                </a:lnTo>
                <a:lnTo>
                  <a:pt x="1624669" y="1539685"/>
                </a:lnTo>
                <a:lnTo>
                  <a:pt x="1630702" y="1538733"/>
                </a:lnTo>
                <a:lnTo>
                  <a:pt x="1637054" y="1538098"/>
                </a:lnTo>
                <a:lnTo>
                  <a:pt x="1642770" y="1537463"/>
                </a:lnTo>
                <a:lnTo>
                  <a:pt x="1649121" y="1537146"/>
                </a:lnTo>
                <a:lnTo>
                  <a:pt x="1655473" y="1537463"/>
                </a:lnTo>
                <a:lnTo>
                  <a:pt x="1661824" y="1538098"/>
                </a:lnTo>
                <a:lnTo>
                  <a:pt x="1667858" y="1538733"/>
                </a:lnTo>
                <a:lnTo>
                  <a:pt x="1673891" y="1539685"/>
                </a:lnTo>
                <a:lnTo>
                  <a:pt x="1679925" y="1540954"/>
                </a:lnTo>
                <a:lnTo>
                  <a:pt x="1685641" y="1542858"/>
                </a:lnTo>
                <a:lnTo>
                  <a:pt x="1691675" y="1544444"/>
                </a:lnTo>
                <a:lnTo>
                  <a:pt x="1697391" y="1546666"/>
                </a:lnTo>
                <a:lnTo>
                  <a:pt x="1702790" y="1549521"/>
                </a:lnTo>
                <a:lnTo>
                  <a:pt x="1708506" y="1552060"/>
                </a:lnTo>
                <a:lnTo>
                  <a:pt x="1713587" y="1554916"/>
                </a:lnTo>
                <a:lnTo>
                  <a:pt x="1718986" y="1558406"/>
                </a:lnTo>
                <a:lnTo>
                  <a:pt x="1723749" y="1561897"/>
                </a:lnTo>
                <a:lnTo>
                  <a:pt x="1728513" y="1565705"/>
                </a:lnTo>
                <a:lnTo>
                  <a:pt x="1733594" y="1569830"/>
                </a:lnTo>
                <a:lnTo>
                  <a:pt x="1738040" y="1574272"/>
                </a:lnTo>
                <a:lnTo>
                  <a:pt x="2017816" y="1853827"/>
                </a:lnTo>
                <a:lnTo>
                  <a:pt x="2017816" y="801292"/>
                </a:lnTo>
                <a:lnTo>
                  <a:pt x="2018133" y="794311"/>
                </a:lnTo>
                <a:lnTo>
                  <a:pt x="2018451" y="787330"/>
                </a:lnTo>
                <a:lnTo>
                  <a:pt x="2019404" y="780349"/>
                </a:lnTo>
                <a:lnTo>
                  <a:pt x="2020674" y="773685"/>
                </a:lnTo>
                <a:lnTo>
                  <a:pt x="2021944" y="767021"/>
                </a:lnTo>
                <a:lnTo>
                  <a:pt x="2024167" y="760992"/>
                </a:lnTo>
                <a:lnTo>
                  <a:pt x="2026073" y="754646"/>
                </a:lnTo>
                <a:lnTo>
                  <a:pt x="2028613" y="748300"/>
                </a:lnTo>
                <a:lnTo>
                  <a:pt x="2031471" y="742271"/>
                </a:lnTo>
                <a:lnTo>
                  <a:pt x="2034329" y="736559"/>
                </a:lnTo>
                <a:lnTo>
                  <a:pt x="2037823" y="730530"/>
                </a:lnTo>
                <a:lnTo>
                  <a:pt x="2040998" y="724819"/>
                </a:lnTo>
                <a:lnTo>
                  <a:pt x="2045127" y="719741"/>
                </a:lnTo>
                <a:lnTo>
                  <a:pt x="2048937" y="714347"/>
                </a:lnTo>
                <a:lnTo>
                  <a:pt x="2053383" y="709587"/>
                </a:lnTo>
                <a:lnTo>
                  <a:pt x="2057829" y="704828"/>
                </a:lnTo>
                <a:lnTo>
                  <a:pt x="2062275" y="700702"/>
                </a:lnTo>
                <a:lnTo>
                  <a:pt x="2067674" y="695943"/>
                </a:lnTo>
                <a:lnTo>
                  <a:pt x="2072437" y="692135"/>
                </a:lnTo>
                <a:lnTo>
                  <a:pt x="2078154" y="688327"/>
                </a:lnTo>
                <a:lnTo>
                  <a:pt x="2083552" y="684519"/>
                </a:lnTo>
                <a:lnTo>
                  <a:pt x="2089268" y="681346"/>
                </a:lnTo>
                <a:lnTo>
                  <a:pt x="2095302" y="678173"/>
                </a:lnTo>
                <a:lnTo>
                  <a:pt x="2101018" y="675952"/>
                </a:lnTo>
                <a:lnTo>
                  <a:pt x="2107370" y="673413"/>
                </a:lnTo>
                <a:lnTo>
                  <a:pt x="2113721" y="670875"/>
                </a:lnTo>
                <a:lnTo>
                  <a:pt x="2120390" y="669288"/>
                </a:lnTo>
                <a:lnTo>
                  <a:pt x="2127059" y="667702"/>
                </a:lnTo>
                <a:lnTo>
                  <a:pt x="2133728" y="666432"/>
                </a:lnTo>
                <a:lnTo>
                  <a:pt x="2140079" y="665798"/>
                </a:lnTo>
                <a:lnTo>
                  <a:pt x="2147065" y="665163"/>
                </a:lnTo>
                <a:close/>
                <a:moveTo>
                  <a:pt x="1426690" y="484188"/>
                </a:moveTo>
                <a:lnTo>
                  <a:pt x="1631151" y="484188"/>
                </a:lnTo>
                <a:lnTo>
                  <a:pt x="1634627" y="484505"/>
                </a:lnTo>
                <a:lnTo>
                  <a:pt x="1637787" y="484822"/>
                </a:lnTo>
                <a:lnTo>
                  <a:pt x="1640947" y="485773"/>
                </a:lnTo>
                <a:lnTo>
                  <a:pt x="1644107" y="486725"/>
                </a:lnTo>
                <a:lnTo>
                  <a:pt x="1646635" y="488310"/>
                </a:lnTo>
                <a:lnTo>
                  <a:pt x="1649479" y="489895"/>
                </a:lnTo>
                <a:lnTo>
                  <a:pt x="1652008" y="491798"/>
                </a:lnTo>
                <a:lnTo>
                  <a:pt x="1654536" y="493700"/>
                </a:lnTo>
                <a:lnTo>
                  <a:pt x="1656432" y="496237"/>
                </a:lnTo>
                <a:lnTo>
                  <a:pt x="1658328" y="498773"/>
                </a:lnTo>
                <a:lnTo>
                  <a:pt x="1659908" y="501310"/>
                </a:lnTo>
                <a:lnTo>
                  <a:pt x="1661488" y="504164"/>
                </a:lnTo>
                <a:lnTo>
                  <a:pt x="1662436" y="507334"/>
                </a:lnTo>
                <a:lnTo>
                  <a:pt x="1663068" y="510505"/>
                </a:lnTo>
                <a:lnTo>
                  <a:pt x="1663700" y="513676"/>
                </a:lnTo>
                <a:lnTo>
                  <a:pt x="1663700" y="517164"/>
                </a:lnTo>
                <a:lnTo>
                  <a:pt x="1663700" y="1389743"/>
                </a:lnTo>
                <a:lnTo>
                  <a:pt x="1663700" y="1393231"/>
                </a:lnTo>
                <a:lnTo>
                  <a:pt x="1663068" y="1396401"/>
                </a:lnTo>
                <a:lnTo>
                  <a:pt x="1662436" y="1399572"/>
                </a:lnTo>
                <a:lnTo>
                  <a:pt x="1661488" y="1402743"/>
                </a:lnTo>
                <a:lnTo>
                  <a:pt x="1659908" y="1405279"/>
                </a:lnTo>
                <a:lnTo>
                  <a:pt x="1658328" y="1408133"/>
                </a:lnTo>
                <a:lnTo>
                  <a:pt x="1656432" y="1410669"/>
                </a:lnTo>
                <a:lnTo>
                  <a:pt x="1654536" y="1413206"/>
                </a:lnTo>
                <a:lnTo>
                  <a:pt x="1652008" y="1415108"/>
                </a:lnTo>
                <a:lnTo>
                  <a:pt x="1649479" y="1417011"/>
                </a:lnTo>
                <a:lnTo>
                  <a:pt x="1646635" y="1418596"/>
                </a:lnTo>
                <a:lnTo>
                  <a:pt x="1644107" y="1420182"/>
                </a:lnTo>
                <a:lnTo>
                  <a:pt x="1640947" y="1421133"/>
                </a:lnTo>
                <a:lnTo>
                  <a:pt x="1637787" y="1421767"/>
                </a:lnTo>
                <a:lnTo>
                  <a:pt x="1634627" y="1422401"/>
                </a:lnTo>
                <a:lnTo>
                  <a:pt x="1631151" y="1422401"/>
                </a:lnTo>
                <a:lnTo>
                  <a:pt x="1426690" y="1422401"/>
                </a:lnTo>
                <a:lnTo>
                  <a:pt x="1423214" y="1422401"/>
                </a:lnTo>
                <a:lnTo>
                  <a:pt x="1420054" y="1421767"/>
                </a:lnTo>
                <a:lnTo>
                  <a:pt x="1416894" y="1421133"/>
                </a:lnTo>
                <a:lnTo>
                  <a:pt x="1413734" y="1420182"/>
                </a:lnTo>
                <a:lnTo>
                  <a:pt x="1411206" y="1418596"/>
                </a:lnTo>
                <a:lnTo>
                  <a:pt x="1408362" y="1417011"/>
                </a:lnTo>
                <a:lnTo>
                  <a:pt x="1405834" y="1415108"/>
                </a:lnTo>
                <a:lnTo>
                  <a:pt x="1403622" y="1413206"/>
                </a:lnTo>
                <a:lnTo>
                  <a:pt x="1401409" y="1410669"/>
                </a:lnTo>
                <a:lnTo>
                  <a:pt x="1399513" y="1408133"/>
                </a:lnTo>
                <a:lnTo>
                  <a:pt x="1397933" y="1405279"/>
                </a:lnTo>
                <a:lnTo>
                  <a:pt x="1396669" y="1402743"/>
                </a:lnTo>
                <a:lnTo>
                  <a:pt x="1395405" y="1399572"/>
                </a:lnTo>
                <a:lnTo>
                  <a:pt x="1394457" y="1396401"/>
                </a:lnTo>
                <a:lnTo>
                  <a:pt x="1394141" y="1393231"/>
                </a:lnTo>
                <a:lnTo>
                  <a:pt x="1393825" y="1389743"/>
                </a:lnTo>
                <a:lnTo>
                  <a:pt x="1393825" y="517164"/>
                </a:lnTo>
                <a:lnTo>
                  <a:pt x="1394141" y="513676"/>
                </a:lnTo>
                <a:lnTo>
                  <a:pt x="1394457" y="510505"/>
                </a:lnTo>
                <a:lnTo>
                  <a:pt x="1395405" y="507334"/>
                </a:lnTo>
                <a:lnTo>
                  <a:pt x="1396669" y="504164"/>
                </a:lnTo>
                <a:lnTo>
                  <a:pt x="1397933" y="501310"/>
                </a:lnTo>
                <a:lnTo>
                  <a:pt x="1399513" y="498773"/>
                </a:lnTo>
                <a:lnTo>
                  <a:pt x="1401409" y="496237"/>
                </a:lnTo>
                <a:lnTo>
                  <a:pt x="1403622" y="493700"/>
                </a:lnTo>
                <a:lnTo>
                  <a:pt x="1405834" y="491798"/>
                </a:lnTo>
                <a:lnTo>
                  <a:pt x="1408362" y="489895"/>
                </a:lnTo>
                <a:lnTo>
                  <a:pt x="1411206" y="488310"/>
                </a:lnTo>
                <a:lnTo>
                  <a:pt x="1413734" y="486725"/>
                </a:lnTo>
                <a:lnTo>
                  <a:pt x="1416894" y="485773"/>
                </a:lnTo>
                <a:lnTo>
                  <a:pt x="1420054" y="484822"/>
                </a:lnTo>
                <a:lnTo>
                  <a:pt x="1423214" y="484505"/>
                </a:lnTo>
                <a:lnTo>
                  <a:pt x="1426690" y="484188"/>
                </a:lnTo>
                <a:close/>
                <a:moveTo>
                  <a:pt x="183794" y="0"/>
                </a:moveTo>
                <a:lnTo>
                  <a:pt x="193952" y="0"/>
                </a:lnTo>
                <a:lnTo>
                  <a:pt x="2827060" y="0"/>
                </a:lnTo>
                <a:lnTo>
                  <a:pt x="2837218" y="0"/>
                </a:lnTo>
                <a:lnTo>
                  <a:pt x="2847059" y="952"/>
                </a:lnTo>
                <a:lnTo>
                  <a:pt x="2856582" y="2539"/>
                </a:lnTo>
                <a:lnTo>
                  <a:pt x="2866105" y="4443"/>
                </a:lnTo>
                <a:lnTo>
                  <a:pt x="2875628" y="6982"/>
                </a:lnTo>
                <a:lnTo>
                  <a:pt x="2884516" y="10156"/>
                </a:lnTo>
                <a:lnTo>
                  <a:pt x="2893721" y="13964"/>
                </a:lnTo>
                <a:lnTo>
                  <a:pt x="2902292" y="17773"/>
                </a:lnTo>
                <a:lnTo>
                  <a:pt x="2911180" y="22851"/>
                </a:lnTo>
                <a:lnTo>
                  <a:pt x="2919433" y="27611"/>
                </a:lnTo>
                <a:lnTo>
                  <a:pt x="2927369" y="33324"/>
                </a:lnTo>
                <a:lnTo>
                  <a:pt x="2935623" y="39036"/>
                </a:lnTo>
                <a:lnTo>
                  <a:pt x="2942924" y="45384"/>
                </a:lnTo>
                <a:lnTo>
                  <a:pt x="2950225" y="52366"/>
                </a:lnTo>
                <a:lnTo>
                  <a:pt x="2957525" y="59665"/>
                </a:lnTo>
                <a:lnTo>
                  <a:pt x="2964192" y="67282"/>
                </a:lnTo>
                <a:lnTo>
                  <a:pt x="2970540" y="74899"/>
                </a:lnTo>
                <a:lnTo>
                  <a:pt x="2976571" y="83468"/>
                </a:lnTo>
                <a:lnTo>
                  <a:pt x="2982285" y="92037"/>
                </a:lnTo>
                <a:lnTo>
                  <a:pt x="2987682" y="101240"/>
                </a:lnTo>
                <a:lnTo>
                  <a:pt x="2992761" y="110444"/>
                </a:lnTo>
                <a:lnTo>
                  <a:pt x="2997522" y="119965"/>
                </a:lnTo>
                <a:lnTo>
                  <a:pt x="3001649" y="130121"/>
                </a:lnTo>
                <a:lnTo>
                  <a:pt x="3005458" y="140276"/>
                </a:lnTo>
                <a:lnTo>
                  <a:pt x="3008950" y="150749"/>
                </a:lnTo>
                <a:lnTo>
                  <a:pt x="3012124" y="161540"/>
                </a:lnTo>
                <a:lnTo>
                  <a:pt x="3014663" y="172330"/>
                </a:lnTo>
                <a:lnTo>
                  <a:pt x="3016885" y="183438"/>
                </a:lnTo>
                <a:lnTo>
                  <a:pt x="3018473" y="194546"/>
                </a:lnTo>
                <a:lnTo>
                  <a:pt x="3019742" y="205971"/>
                </a:lnTo>
                <a:lnTo>
                  <a:pt x="3020695" y="218031"/>
                </a:lnTo>
                <a:lnTo>
                  <a:pt x="3021012" y="229774"/>
                </a:lnTo>
                <a:lnTo>
                  <a:pt x="3021012" y="1276768"/>
                </a:lnTo>
                <a:lnTo>
                  <a:pt x="3013711" y="1272642"/>
                </a:lnTo>
                <a:lnTo>
                  <a:pt x="3006410" y="1268833"/>
                </a:lnTo>
                <a:lnTo>
                  <a:pt x="2999109" y="1265342"/>
                </a:lnTo>
                <a:lnTo>
                  <a:pt x="2991808" y="1262169"/>
                </a:lnTo>
                <a:lnTo>
                  <a:pt x="2983872" y="1258995"/>
                </a:lnTo>
                <a:lnTo>
                  <a:pt x="2976254" y="1256139"/>
                </a:lnTo>
                <a:lnTo>
                  <a:pt x="2968318" y="1253282"/>
                </a:lnTo>
                <a:lnTo>
                  <a:pt x="2960382" y="1251061"/>
                </a:lnTo>
                <a:lnTo>
                  <a:pt x="2952129" y="1248839"/>
                </a:lnTo>
                <a:lnTo>
                  <a:pt x="2944193" y="1247252"/>
                </a:lnTo>
                <a:lnTo>
                  <a:pt x="2935940" y="1245348"/>
                </a:lnTo>
                <a:lnTo>
                  <a:pt x="2927369" y="1244079"/>
                </a:lnTo>
                <a:lnTo>
                  <a:pt x="2919116" y="1242809"/>
                </a:lnTo>
                <a:lnTo>
                  <a:pt x="2910863" y="1242175"/>
                </a:lnTo>
                <a:lnTo>
                  <a:pt x="2901975" y="1241540"/>
                </a:lnTo>
                <a:lnTo>
                  <a:pt x="2893404" y="1241540"/>
                </a:lnTo>
                <a:lnTo>
                  <a:pt x="2646123" y="1213294"/>
                </a:lnTo>
                <a:lnTo>
                  <a:pt x="2646123" y="313876"/>
                </a:lnTo>
                <a:lnTo>
                  <a:pt x="374889" y="313876"/>
                </a:lnTo>
                <a:lnTo>
                  <a:pt x="374889" y="1959424"/>
                </a:lnTo>
                <a:lnTo>
                  <a:pt x="1610021" y="1959424"/>
                </a:lnTo>
                <a:lnTo>
                  <a:pt x="1923646" y="2273300"/>
                </a:lnTo>
                <a:lnTo>
                  <a:pt x="193952" y="2273300"/>
                </a:lnTo>
                <a:lnTo>
                  <a:pt x="183794" y="2273300"/>
                </a:lnTo>
                <a:lnTo>
                  <a:pt x="173953" y="2272348"/>
                </a:lnTo>
                <a:lnTo>
                  <a:pt x="164113" y="2270761"/>
                </a:lnTo>
                <a:lnTo>
                  <a:pt x="154908" y="2268857"/>
                </a:lnTo>
                <a:lnTo>
                  <a:pt x="145385" y="2266318"/>
                </a:lnTo>
                <a:lnTo>
                  <a:pt x="136496" y="2263144"/>
                </a:lnTo>
                <a:lnTo>
                  <a:pt x="127291" y="2259336"/>
                </a:lnTo>
                <a:lnTo>
                  <a:pt x="118720" y="2255528"/>
                </a:lnTo>
                <a:lnTo>
                  <a:pt x="109832" y="2250450"/>
                </a:lnTo>
                <a:lnTo>
                  <a:pt x="101579" y="2245689"/>
                </a:lnTo>
                <a:lnTo>
                  <a:pt x="93326" y="2240294"/>
                </a:lnTo>
                <a:lnTo>
                  <a:pt x="85390" y="2234264"/>
                </a:lnTo>
                <a:lnTo>
                  <a:pt x="77771" y="2227917"/>
                </a:lnTo>
                <a:lnTo>
                  <a:pt x="70470" y="2220935"/>
                </a:lnTo>
                <a:lnTo>
                  <a:pt x="63487" y="2213635"/>
                </a:lnTo>
                <a:lnTo>
                  <a:pt x="56821" y="2206018"/>
                </a:lnTo>
                <a:lnTo>
                  <a:pt x="50472" y="2198402"/>
                </a:lnTo>
                <a:lnTo>
                  <a:pt x="44441" y="2189833"/>
                </a:lnTo>
                <a:lnTo>
                  <a:pt x="38727" y="2181264"/>
                </a:lnTo>
                <a:lnTo>
                  <a:pt x="33013" y="2172060"/>
                </a:lnTo>
                <a:lnTo>
                  <a:pt x="28252" y="2162856"/>
                </a:lnTo>
                <a:lnTo>
                  <a:pt x="23490" y="2153335"/>
                </a:lnTo>
                <a:lnTo>
                  <a:pt x="19364" y="2143180"/>
                </a:lnTo>
                <a:lnTo>
                  <a:pt x="15237" y="2133024"/>
                </a:lnTo>
                <a:lnTo>
                  <a:pt x="11745" y="2122551"/>
                </a:lnTo>
                <a:lnTo>
                  <a:pt x="8888" y="2112078"/>
                </a:lnTo>
                <a:lnTo>
                  <a:pt x="6349" y="2100970"/>
                </a:lnTo>
                <a:lnTo>
                  <a:pt x="3809" y="2089862"/>
                </a:lnTo>
                <a:lnTo>
                  <a:pt x="2540" y="2078754"/>
                </a:lnTo>
                <a:lnTo>
                  <a:pt x="952" y="2067329"/>
                </a:lnTo>
                <a:lnTo>
                  <a:pt x="318" y="2055269"/>
                </a:lnTo>
                <a:lnTo>
                  <a:pt x="0" y="2043844"/>
                </a:lnTo>
                <a:lnTo>
                  <a:pt x="0" y="229774"/>
                </a:lnTo>
                <a:lnTo>
                  <a:pt x="318" y="218031"/>
                </a:lnTo>
                <a:lnTo>
                  <a:pt x="952" y="205971"/>
                </a:lnTo>
                <a:lnTo>
                  <a:pt x="2540" y="194546"/>
                </a:lnTo>
                <a:lnTo>
                  <a:pt x="3809" y="183438"/>
                </a:lnTo>
                <a:lnTo>
                  <a:pt x="6349" y="172330"/>
                </a:lnTo>
                <a:lnTo>
                  <a:pt x="8888" y="161540"/>
                </a:lnTo>
                <a:lnTo>
                  <a:pt x="11745" y="150749"/>
                </a:lnTo>
                <a:lnTo>
                  <a:pt x="15237" y="140276"/>
                </a:lnTo>
                <a:lnTo>
                  <a:pt x="19364" y="130121"/>
                </a:lnTo>
                <a:lnTo>
                  <a:pt x="23490" y="119965"/>
                </a:lnTo>
                <a:lnTo>
                  <a:pt x="28252" y="110444"/>
                </a:lnTo>
                <a:lnTo>
                  <a:pt x="33013" y="101240"/>
                </a:lnTo>
                <a:lnTo>
                  <a:pt x="38727" y="92037"/>
                </a:lnTo>
                <a:lnTo>
                  <a:pt x="44441" y="83468"/>
                </a:lnTo>
                <a:lnTo>
                  <a:pt x="50472" y="74899"/>
                </a:lnTo>
                <a:lnTo>
                  <a:pt x="56821" y="67282"/>
                </a:lnTo>
                <a:lnTo>
                  <a:pt x="63487" y="59665"/>
                </a:lnTo>
                <a:lnTo>
                  <a:pt x="70470" y="52366"/>
                </a:lnTo>
                <a:lnTo>
                  <a:pt x="77771" y="45384"/>
                </a:lnTo>
                <a:lnTo>
                  <a:pt x="85390" y="39036"/>
                </a:lnTo>
                <a:lnTo>
                  <a:pt x="93326" y="33324"/>
                </a:lnTo>
                <a:lnTo>
                  <a:pt x="101579" y="27611"/>
                </a:lnTo>
                <a:lnTo>
                  <a:pt x="109832" y="22851"/>
                </a:lnTo>
                <a:lnTo>
                  <a:pt x="118720" y="17773"/>
                </a:lnTo>
                <a:lnTo>
                  <a:pt x="127291" y="13964"/>
                </a:lnTo>
                <a:lnTo>
                  <a:pt x="136496" y="10156"/>
                </a:lnTo>
                <a:lnTo>
                  <a:pt x="145385" y="6982"/>
                </a:lnTo>
                <a:lnTo>
                  <a:pt x="154908" y="4443"/>
                </a:lnTo>
                <a:lnTo>
                  <a:pt x="164113" y="2539"/>
                </a:lnTo>
                <a:lnTo>
                  <a:pt x="173953" y="952"/>
                </a:lnTo>
                <a:lnTo>
                  <a:pt x="183794" y="0"/>
                </a:lnTo>
                <a:close/>
              </a:path>
            </a:pathLst>
          </a:custGeom>
          <a:solidFill>
            <a:schemeClr val="bg1"/>
          </a:solidFill>
          <a:ln>
            <a:noFill/>
          </a:ln>
          <a:effectLst>
            <a:outerShdw blurRad="50800" dist="38100" dir="2700000" algn="tl" rotWithShape="0">
              <a:prstClr val="black">
                <a:alpha val="40000"/>
              </a:prstClr>
            </a:outerShdw>
          </a:effectLst>
        </p:spPr>
        <p:txBody>
          <a:bodyPr anchor="ctr">
            <a:scene3d>
              <a:camera prst="orthographicFront"/>
              <a:lightRig rig="threePt" dir="t"/>
            </a:scene3d>
            <a:sp3d>
              <a:contourClr>
                <a:srgbClr val="FFFFFF"/>
              </a:contourClr>
            </a:sp3d>
          </a:bodyPr>
          <a:lstStyle/>
          <a:p>
            <a:pPr algn="ctr">
              <a:defRPr/>
            </a:pPr>
            <a:endParaRPr lang="zh-CN" altLang="en-US" sz="1705">
              <a:solidFill>
                <a:schemeClr val="bg1"/>
              </a:solidFill>
              <a:latin typeface="微软雅黑" panose="020B0503020204020204" pitchFamily="34" charset="-122"/>
              <a:ea typeface="微软雅黑" panose="020B0503020204020204" pitchFamily="34" charset="-122"/>
            </a:endParaRPr>
          </a:p>
        </p:txBody>
      </p:sp>
      <p:sp>
        <p:nvSpPr>
          <p:cNvPr id="84" name="矩形 83"/>
          <p:cNvSpPr/>
          <p:nvPr/>
        </p:nvSpPr>
        <p:spPr>
          <a:xfrm flipH="1">
            <a:off x="1251" y="6524709"/>
            <a:ext cx="12192671" cy="360436"/>
          </a:xfrm>
          <a:prstGeom prst="rect">
            <a:avLst/>
          </a:prstGeom>
          <a:gradFill>
            <a:gsLst>
              <a:gs pos="0">
                <a:srgbClr val="0E1A40"/>
              </a:gs>
              <a:gs pos="100000">
                <a:srgbClr val="2F5EB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85" name="矩形 84"/>
          <p:cNvSpPr/>
          <p:nvPr/>
        </p:nvSpPr>
        <p:spPr>
          <a:xfrm flipH="1">
            <a:off x="1250" y="6595759"/>
            <a:ext cx="12192671" cy="28891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anim calcmode="lin" valueType="num">
                                      <p:cBhvr>
                                        <p:cTn id="8" dur="500" fill="hold"/>
                                        <p:tgtEl>
                                          <p:spTgt spid="47"/>
                                        </p:tgtEl>
                                        <p:attrNameLst>
                                          <p:attrName>ppt_x</p:attrName>
                                        </p:attrNameLst>
                                      </p:cBhvr>
                                      <p:tavLst>
                                        <p:tav tm="0">
                                          <p:val>
                                            <p:strVal val="#ppt_x"/>
                                          </p:val>
                                        </p:tav>
                                        <p:tav tm="100000">
                                          <p:val>
                                            <p:strVal val="#ppt_x"/>
                                          </p:val>
                                        </p:tav>
                                      </p:tavLst>
                                    </p:anim>
                                    <p:anim calcmode="lin" valueType="num">
                                      <p:cBhvr>
                                        <p:cTn id="9" dur="500" fill="hold"/>
                                        <p:tgtEl>
                                          <p:spTgt spid="4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67"/>
                                        </p:tgtEl>
                                        <p:attrNameLst>
                                          <p:attrName>style.visibility</p:attrName>
                                        </p:attrNameLst>
                                      </p:cBhvr>
                                      <p:to>
                                        <p:strVal val="visible"/>
                                      </p:to>
                                    </p:set>
                                    <p:anim calcmode="lin" valueType="num">
                                      <p:cBhvr>
                                        <p:cTn id="13" dur="500" fill="hold"/>
                                        <p:tgtEl>
                                          <p:spTgt spid="6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67"/>
                                        </p:tgtEl>
                                        <p:attrNameLst>
                                          <p:attrName>ppt_y</p:attrName>
                                        </p:attrNameLst>
                                      </p:cBhvr>
                                      <p:tavLst>
                                        <p:tav tm="0">
                                          <p:val>
                                            <p:strVal val="#ppt_y"/>
                                          </p:val>
                                        </p:tav>
                                        <p:tav tm="100000">
                                          <p:val>
                                            <p:strVal val="#ppt_y"/>
                                          </p:val>
                                        </p:tav>
                                      </p:tavLst>
                                    </p:anim>
                                    <p:anim calcmode="lin" valueType="num">
                                      <p:cBhvr>
                                        <p:cTn id="15" dur="500" fill="hold"/>
                                        <p:tgtEl>
                                          <p:spTgt spid="6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6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67"/>
                                        </p:tgtEl>
                                      </p:cBhvr>
                                    </p:animEffect>
                                  </p:childTnLst>
                                </p:cTn>
                              </p:par>
                              <p:par>
                                <p:cTn id="18" presetID="2" presetClass="entr" presetSubtype="12" fill="hold" grpId="0" nodeType="withEffect">
                                  <p:stCondLst>
                                    <p:cond delay="1000"/>
                                  </p:stCondLst>
                                  <p:childTnLst>
                                    <p:set>
                                      <p:cBhvr>
                                        <p:cTn id="19" dur="1" fill="hold">
                                          <p:stCondLst>
                                            <p:cond delay="0"/>
                                          </p:stCondLst>
                                        </p:cTn>
                                        <p:tgtEl>
                                          <p:spTgt spid="69"/>
                                        </p:tgtEl>
                                        <p:attrNameLst>
                                          <p:attrName>style.visibility</p:attrName>
                                        </p:attrNameLst>
                                      </p:cBhvr>
                                      <p:to>
                                        <p:strVal val="visible"/>
                                      </p:to>
                                    </p:set>
                                    <p:anim calcmode="lin" valueType="num">
                                      <p:cBhvr additive="base">
                                        <p:cTn id="20" dur="500" fill="hold"/>
                                        <p:tgtEl>
                                          <p:spTgt spid="69"/>
                                        </p:tgtEl>
                                        <p:attrNameLst>
                                          <p:attrName>ppt_x</p:attrName>
                                        </p:attrNameLst>
                                      </p:cBhvr>
                                      <p:tavLst>
                                        <p:tav tm="0">
                                          <p:val>
                                            <p:strVal val="0-#ppt_w/2"/>
                                          </p:val>
                                        </p:tav>
                                        <p:tav tm="100000">
                                          <p:val>
                                            <p:strVal val="#ppt_x"/>
                                          </p:val>
                                        </p:tav>
                                      </p:tavLst>
                                    </p:anim>
                                    <p:anim calcmode="lin" valueType="num">
                                      <p:cBhvr additive="base">
                                        <p:cTn id="21" dur="500" fill="hold"/>
                                        <p:tgtEl>
                                          <p:spTgt spid="69"/>
                                        </p:tgtEl>
                                        <p:attrNameLst>
                                          <p:attrName>ppt_y</p:attrName>
                                        </p:attrNameLst>
                                      </p:cBhvr>
                                      <p:tavLst>
                                        <p:tav tm="0">
                                          <p:val>
                                            <p:strVal val="1+#ppt_h/2"/>
                                          </p:val>
                                        </p:tav>
                                        <p:tav tm="100000">
                                          <p:val>
                                            <p:strVal val="#ppt_y"/>
                                          </p:val>
                                        </p:tav>
                                      </p:tavLst>
                                    </p:anim>
                                  </p:childTnLst>
                                </p:cTn>
                              </p:par>
                              <p:par>
                                <p:cTn id="22" presetID="2" presetClass="entr" presetSubtype="12" fill="hold" grpId="0" nodeType="withEffect">
                                  <p:stCondLst>
                                    <p:cond delay="1000"/>
                                  </p:stCondLst>
                                  <p:childTnLst>
                                    <p:set>
                                      <p:cBhvr>
                                        <p:cTn id="23" dur="1" fill="hold">
                                          <p:stCondLst>
                                            <p:cond delay="0"/>
                                          </p:stCondLst>
                                        </p:cTn>
                                        <p:tgtEl>
                                          <p:spTgt spid="71"/>
                                        </p:tgtEl>
                                        <p:attrNameLst>
                                          <p:attrName>style.visibility</p:attrName>
                                        </p:attrNameLst>
                                      </p:cBhvr>
                                      <p:to>
                                        <p:strVal val="visible"/>
                                      </p:to>
                                    </p:set>
                                    <p:anim calcmode="lin" valueType="num">
                                      <p:cBhvr additive="base">
                                        <p:cTn id="24" dur="500" fill="hold"/>
                                        <p:tgtEl>
                                          <p:spTgt spid="71"/>
                                        </p:tgtEl>
                                        <p:attrNameLst>
                                          <p:attrName>ppt_x</p:attrName>
                                        </p:attrNameLst>
                                      </p:cBhvr>
                                      <p:tavLst>
                                        <p:tav tm="0">
                                          <p:val>
                                            <p:strVal val="0-#ppt_w/2"/>
                                          </p:val>
                                        </p:tav>
                                        <p:tav tm="100000">
                                          <p:val>
                                            <p:strVal val="#ppt_x"/>
                                          </p:val>
                                        </p:tav>
                                      </p:tavLst>
                                    </p:anim>
                                    <p:anim calcmode="lin" valueType="num">
                                      <p:cBhvr additive="base">
                                        <p:cTn id="25" dur="500" fill="hold"/>
                                        <p:tgtEl>
                                          <p:spTgt spid="71"/>
                                        </p:tgtEl>
                                        <p:attrNameLst>
                                          <p:attrName>ppt_y</p:attrName>
                                        </p:attrNameLst>
                                      </p:cBhvr>
                                      <p:tavLst>
                                        <p:tav tm="0">
                                          <p:val>
                                            <p:strVal val="1+#ppt_h/2"/>
                                          </p:val>
                                        </p:tav>
                                        <p:tav tm="100000">
                                          <p:val>
                                            <p:strVal val="#ppt_y"/>
                                          </p:val>
                                        </p:tav>
                                      </p:tavLst>
                                    </p:anim>
                                  </p:childTnLst>
                                </p:cTn>
                              </p:par>
                              <p:par>
                                <p:cTn id="26" presetID="2" presetClass="entr" presetSubtype="12" fill="hold" grpId="0" nodeType="withEffect">
                                  <p:stCondLst>
                                    <p:cond delay="1000"/>
                                  </p:stCondLst>
                                  <p:childTnLst>
                                    <p:set>
                                      <p:cBhvr>
                                        <p:cTn id="27" dur="1" fill="hold">
                                          <p:stCondLst>
                                            <p:cond delay="0"/>
                                          </p:stCondLst>
                                        </p:cTn>
                                        <p:tgtEl>
                                          <p:spTgt spid="72"/>
                                        </p:tgtEl>
                                        <p:attrNameLst>
                                          <p:attrName>style.visibility</p:attrName>
                                        </p:attrNameLst>
                                      </p:cBhvr>
                                      <p:to>
                                        <p:strVal val="visible"/>
                                      </p:to>
                                    </p:set>
                                    <p:anim calcmode="lin" valueType="num">
                                      <p:cBhvr additive="base">
                                        <p:cTn id="28" dur="500" fill="hold"/>
                                        <p:tgtEl>
                                          <p:spTgt spid="72"/>
                                        </p:tgtEl>
                                        <p:attrNameLst>
                                          <p:attrName>ppt_x</p:attrName>
                                        </p:attrNameLst>
                                      </p:cBhvr>
                                      <p:tavLst>
                                        <p:tav tm="0">
                                          <p:val>
                                            <p:strVal val="0-#ppt_w/2"/>
                                          </p:val>
                                        </p:tav>
                                        <p:tav tm="100000">
                                          <p:val>
                                            <p:strVal val="#ppt_x"/>
                                          </p:val>
                                        </p:tav>
                                      </p:tavLst>
                                    </p:anim>
                                    <p:anim calcmode="lin" valueType="num">
                                      <p:cBhvr additive="base">
                                        <p:cTn id="29" dur="500" fill="hold"/>
                                        <p:tgtEl>
                                          <p:spTgt spid="72"/>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47" presetClass="entr" presetSubtype="0" fill="hold" grpId="0" nodeType="afterEffect">
                                  <p:stCondLst>
                                    <p:cond delay="0"/>
                                  </p:stCondLst>
                                  <p:childTnLst>
                                    <p:set>
                                      <p:cBhvr>
                                        <p:cTn id="32" dur="1" fill="hold">
                                          <p:stCondLst>
                                            <p:cond delay="0"/>
                                          </p:stCondLst>
                                        </p:cTn>
                                        <p:tgtEl>
                                          <p:spTgt spid="83"/>
                                        </p:tgtEl>
                                        <p:attrNameLst>
                                          <p:attrName>style.visibility</p:attrName>
                                        </p:attrNameLst>
                                      </p:cBhvr>
                                      <p:to>
                                        <p:strVal val="visible"/>
                                      </p:to>
                                    </p:set>
                                    <p:animEffect transition="in" filter="fade">
                                      <p:cBhvr>
                                        <p:cTn id="33" dur="500"/>
                                        <p:tgtEl>
                                          <p:spTgt spid="83"/>
                                        </p:tgtEl>
                                      </p:cBhvr>
                                    </p:animEffect>
                                    <p:anim calcmode="lin" valueType="num">
                                      <p:cBhvr>
                                        <p:cTn id="34" dur="500" fill="hold"/>
                                        <p:tgtEl>
                                          <p:spTgt spid="83"/>
                                        </p:tgtEl>
                                        <p:attrNameLst>
                                          <p:attrName>ppt_x</p:attrName>
                                        </p:attrNameLst>
                                      </p:cBhvr>
                                      <p:tavLst>
                                        <p:tav tm="0">
                                          <p:val>
                                            <p:strVal val="#ppt_x"/>
                                          </p:val>
                                        </p:tav>
                                        <p:tav tm="100000">
                                          <p:val>
                                            <p:strVal val="#ppt_x"/>
                                          </p:val>
                                        </p:tav>
                                      </p:tavLst>
                                    </p:anim>
                                    <p:anim calcmode="lin" valueType="num">
                                      <p:cBhvr>
                                        <p:cTn id="35" dur="500" fill="hold"/>
                                        <p:tgtEl>
                                          <p:spTgt spid="83"/>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75"/>
                                        </p:tgtEl>
                                        <p:attrNameLst>
                                          <p:attrName>style.visibility</p:attrName>
                                        </p:attrNameLst>
                                      </p:cBhvr>
                                      <p:to>
                                        <p:strVal val="visible"/>
                                      </p:to>
                                    </p:set>
                                    <p:animEffect transition="in" filter="fade">
                                      <p:cBhvr>
                                        <p:cTn id="38" dur="500"/>
                                        <p:tgtEl>
                                          <p:spTgt spid="75"/>
                                        </p:tgtEl>
                                      </p:cBhvr>
                                    </p:animEffect>
                                    <p:anim calcmode="lin" valueType="num">
                                      <p:cBhvr>
                                        <p:cTn id="39" dur="500" fill="hold"/>
                                        <p:tgtEl>
                                          <p:spTgt spid="75"/>
                                        </p:tgtEl>
                                        <p:attrNameLst>
                                          <p:attrName>ppt_x</p:attrName>
                                        </p:attrNameLst>
                                      </p:cBhvr>
                                      <p:tavLst>
                                        <p:tav tm="0">
                                          <p:val>
                                            <p:strVal val="#ppt_x"/>
                                          </p:val>
                                        </p:tav>
                                        <p:tav tm="100000">
                                          <p:val>
                                            <p:strVal val="#ppt_x"/>
                                          </p:val>
                                        </p:tav>
                                      </p:tavLst>
                                    </p:anim>
                                    <p:anim calcmode="lin" valueType="num">
                                      <p:cBhvr>
                                        <p:cTn id="40" dur="500" fill="hold"/>
                                        <p:tgtEl>
                                          <p:spTgt spid="75"/>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fade">
                                      <p:cBhvr>
                                        <p:cTn id="43" dur="500"/>
                                        <p:tgtEl>
                                          <p:spTgt spid="76"/>
                                        </p:tgtEl>
                                      </p:cBhvr>
                                    </p:animEffect>
                                    <p:anim calcmode="lin" valueType="num">
                                      <p:cBhvr>
                                        <p:cTn id="44" dur="500" fill="hold"/>
                                        <p:tgtEl>
                                          <p:spTgt spid="76"/>
                                        </p:tgtEl>
                                        <p:attrNameLst>
                                          <p:attrName>ppt_x</p:attrName>
                                        </p:attrNameLst>
                                      </p:cBhvr>
                                      <p:tavLst>
                                        <p:tav tm="0">
                                          <p:val>
                                            <p:strVal val="#ppt_x"/>
                                          </p:val>
                                        </p:tav>
                                        <p:tav tm="100000">
                                          <p:val>
                                            <p:strVal val="#ppt_x"/>
                                          </p:val>
                                        </p:tav>
                                      </p:tavLst>
                                    </p:anim>
                                    <p:anim calcmode="lin" valueType="num">
                                      <p:cBhvr>
                                        <p:cTn id="45" dur="500" fill="hold"/>
                                        <p:tgtEl>
                                          <p:spTgt spid="7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70"/>
                                        </p:tgtEl>
                                        <p:attrNameLst>
                                          <p:attrName>style.visibility</p:attrName>
                                        </p:attrNameLst>
                                      </p:cBhvr>
                                      <p:to>
                                        <p:strVal val="visible"/>
                                      </p:to>
                                    </p:set>
                                    <p:animEffect transition="in" filter="fade">
                                      <p:cBhvr>
                                        <p:cTn id="48" dur="500"/>
                                        <p:tgtEl>
                                          <p:spTgt spid="70"/>
                                        </p:tgtEl>
                                      </p:cBhvr>
                                    </p:animEffect>
                                    <p:anim calcmode="lin" valueType="num">
                                      <p:cBhvr>
                                        <p:cTn id="49" dur="500" fill="hold"/>
                                        <p:tgtEl>
                                          <p:spTgt spid="70"/>
                                        </p:tgtEl>
                                        <p:attrNameLst>
                                          <p:attrName>ppt_x</p:attrName>
                                        </p:attrNameLst>
                                      </p:cBhvr>
                                      <p:tavLst>
                                        <p:tav tm="0">
                                          <p:val>
                                            <p:strVal val="#ppt_x"/>
                                          </p:val>
                                        </p:tav>
                                        <p:tav tm="100000">
                                          <p:val>
                                            <p:strVal val="#ppt_x"/>
                                          </p:val>
                                        </p:tav>
                                      </p:tavLst>
                                    </p:anim>
                                    <p:anim calcmode="lin" valueType="num">
                                      <p:cBhvr>
                                        <p:cTn id="50" dur="500" fill="hold"/>
                                        <p:tgtEl>
                                          <p:spTgt spid="70"/>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78"/>
                                        </p:tgtEl>
                                        <p:attrNameLst>
                                          <p:attrName>style.visibility</p:attrName>
                                        </p:attrNameLst>
                                      </p:cBhvr>
                                      <p:to>
                                        <p:strVal val="visible"/>
                                      </p:to>
                                    </p:set>
                                    <p:animEffect transition="in" filter="fade">
                                      <p:cBhvr>
                                        <p:cTn id="53" dur="500"/>
                                        <p:tgtEl>
                                          <p:spTgt spid="78"/>
                                        </p:tgtEl>
                                      </p:cBhvr>
                                    </p:animEffect>
                                    <p:anim calcmode="lin" valueType="num">
                                      <p:cBhvr>
                                        <p:cTn id="54" dur="500" fill="hold"/>
                                        <p:tgtEl>
                                          <p:spTgt spid="78"/>
                                        </p:tgtEl>
                                        <p:attrNameLst>
                                          <p:attrName>ppt_x</p:attrName>
                                        </p:attrNameLst>
                                      </p:cBhvr>
                                      <p:tavLst>
                                        <p:tav tm="0">
                                          <p:val>
                                            <p:strVal val="#ppt_x"/>
                                          </p:val>
                                        </p:tav>
                                        <p:tav tm="100000">
                                          <p:val>
                                            <p:strVal val="#ppt_x"/>
                                          </p:val>
                                        </p:tav>
                                      </p:tavLst>
                                    </p:anim>
                                    <p:anim calcmode="lin" valueType="num">
                                      <p:cBhvr>
                                        <p:cTn id="55" dur="500" fill="hold"/>
                                        <p:tgtEl>
                                          <p:spTgt spid="78"/>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79"/>
                                        </p:tgtEl>
                                        <p:attrNameLst>
                                          <p:attrName>style.visibility</p:attrName>
                                        </p:attrNameLst>
                                      </p:cBhvr>
                                      <p:to>
                                        <p:strVal val="visible"/>
                                      </p:to>
                                    </p:set>
                                    <p:animEffect transition="in" filter="fade">
                                      <p:cBhvr>
                                        <p:cTn id="58" dur="500"/>
                                        <p:tgtEl>
                                          <p:spTgt spid="79"/>
                                        </p:tgtEl>
                                      </p:cBhvr>
                                    </p:animEffect>
                                    <p:anim calcmode="lin" valueType="num">
                                      <p:cBhvr>
                                        <p:cTn id="59" dur="500" fill="hold"/>
                                        <p:tgtEl>
                                          <p:spTgt spid="79"/>
                                        </p:tgtEl>
                                        <p:attrNameLst>
                                          <p:attrName>ppt_x</p:attrName>
                                        </p:attrNameLst>
                                      </p:cBhvr>
                                      <p:tavLst>
                                        <p:tav tm="0">
                                          <p:val>
                                            <p:strVal val="#ppt_x"/>
                                          </p:val>
                                        </p:tav>
                                        <p:tav tm="100000">
                                          <p:val>
                                            <p:strVal val="#ppt_x"/>
                                          </p:val>
                                        </p:tav>
                                      </p:tavLst>
                                    </p:anim>
                                    <p:anim calcmode="lin" valueType="num">
                                      <p:cBhvr>
                                        <p:cTn id="60" dur="5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67" grpId="0"/>
      <p:bldP spid="69" grpId="0" animBg="1"/>
      <p:bldP spid="70" grpId="0"/>
      <p:bldP spid="71" grpId="0" animBg="1"/>
      <p:bldP spid="72" grpId="0" animBg="1"/>
      <p:bldP spid="75" grpId="0" animBg="1"/>
      <p:bldP spid="76" grpId="0" animBg="1"/>
      <p:bldP spid="78" grpId="0"/>
      <p:bldP spid="79" grpId="0"/>
      <p:bldP spid="8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9"/>
          <p:cNvSpPr txBox="1"/>
          <p:nvPr/>
        </p:nvSpPr>
        <p:spPr>
          <a:xfrm>
            <a:off x="1139046" y="764704"/>
            <a:ext cx="5174564" cy="623233"/>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C00000"/>
                </a:solidFill>
                <a:latin typeface="微软雅黑" panose="020B0503020204020204" pitchFamily="34" charset="-122"/>
                <a:ea typeface="微软雅黑" panose="020B0503020204020204" pitchFamily="34" charset="-122"/>
              </a:rPr>
              <a:t>材料、在制品的</a:t>
            </a:r>
            <a:r>
              <a:rPr lang="zh-CN" altLang="en-US" sz="2400" b="1" dirty="0" smtClean="0">
                <a:ln w="0"/>
                <a:solidFill>
                  <a:srgbClr val="C00000"/>
                </a:solidFill>
                <a:latin typeface="微软雅黑" panose="020B0503020204020204" pitchFamily="34" charset="-122"/>
                <a:ea typeface="微软雅黑" panose="020B0503020204020204" pitchFamily="34" charset="-122"/>
              </a:rPr>
              <a:t>整顿技巧</a:t>
            </a:r>
            <a:endParaRPr lang="zh-CN" altLang="en-US" sz="2400" b="1" dirty="0">
              <a:ln w="0"/>
              <a:solidFill>
                <a:srgbClr val="C00000"/>
              </a:solidFill>
              <a:latin typeface="微软雅黑" panose="020B0503020204020204" pitchFamily="34" charset="-122"/>
              <a:ea typeface="微软雅黑" panose="020B0503020204020204" pitchFamily="34" charset="-122"/>
            </a:endParaRPr>
          </a:p>
        </p:txBody>
      </p:sp>
      <p:sp>
        <p:nvSpPr>
          <p:cNvPr id="3" name="椭圆 2"/>
          <p:cNvSpPr/>
          <p:nvPr/>
        </p:nvSpPr>
        <p:spPr>
          <a:xfrm>
            <a:off x="841003" y="1032338"/>
            <a:ext cx="170359" cy="170359"/>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srgbClr val="C00000"/>
              </a:solidFill>
            </a:endParaRPr>
          </a:p>
        </p:txBody>
      </p:sp>
      <p:sp>
        <p:nvSpPr>
          <p:cNvPr id="4" name="Rectangle 3"/>
          <p:cNvSpPr>
            <a:spLocks noChangeArrowheads="1"/>
          </p:cNvSpPr>
          <p:nvPr/>
        </p:nvSpPr>
        <p:spPr bwMode="auto">
          <a:xfrm>
            <a:off x="1129035" y="1387937"/>
            <a:ext cx="9289032" cy="153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marL="285750" indent="-285750" eaLnBrk="1" hangingPunct="1">
              <a:lnSpc>
                <a:spcPct val="120000"/>
              </a:lnSpc>
              <a:buFont typeface="Arial" panose="020B0604020202020204" pitchFamily="34" charset="0"/>
              <a:buChar cha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对材料、在制品首先固定场所，规定数量和位置。超过就应视为异常，另行管理</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20000"/>
              </a:lnSpc>
              <a:buFont typeface="Arial" panose="020B0604020202020204" pitchFamily="34" charset="0"/>
              <a:buChar cha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在产品、产成品、备品等必须按“先入先出法”使用</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20000"/>
              </a:lnSpc>
              <a:buFont typeface="Arial" panose="020B0604020202020204" pitchFamily="34" charset="0"/>
              <a:buChar cha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对不良品、保留品要专设放置场所，使用别种箱子，特别是应以红色或黄色加以区别</a:t>
            </a:r>
            <a:r>
              <a:rPr lang="zh-CN" altLang="en-US" sz="1800" dirty="0" smtClean="0">
                <a:solidFill>
                  <a:schemeClr val="tx1">
                    <a:lumMod val="75000"/>
                    <a:lumOff val="25000"/>
                  </a:schemeClr>
                </a:solidFill>
                <a:latin typeface="微软雅黑" panose="020B0503020204020204" pitchFamily="34" charset="-122"/>
                <a:ea typeface="微软雅黑" panose="020B0503020204020204" pitchFamily="34" charset="-122"/>
              </a:rPr>
              <a:t>，</a:t>
            </a:r>
            <a:br>
              <a:rPr lang="en-US" altLang="zh-CN" sz="1800" dirty="0" smtClean="0">
                <a:solidFill>
                  <a:schemeClr val="tx1">
                    <a:lumMod val="75000"/>
                    <a:lumOff val="25000"/>
                  </a:schemeClr>
                </a:solidFill>
                <a:latin typeface="微软雅黑" panose="020B0503020204020204" pitchFamily="34" charset="-122"/>
                <a:ea typeface="微软雅黑" panose="020B0503020204020204" pitchFamily="34" charset="-122"/>
              </a:rPr>
            </a:br>
            <a:r>
              <a:rPr lang="zh-CN" altLang="en-US" sz="1800" dirty="0" smtClean="0">
                <a:solidFill>
                  <a:schemeClr val="tx1">
                    <a:lumMod val="75000"/>
                    <a:lumOff val="25000"/>
                  </a:schemeClr>
                </a:solidFill>
                <a:latin typeface="微软雅黑" panose="020B0503020204020204" pitchFamily="34" charset="-122"/>
                <a:ea typeface="微软雅黑" panose="020B0503020204020204" pitchFamily="34" charset="-122"/>
              </a:rPr>
              <a:t>放</a:t>
            </a: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在明显的通道边上，使人一看便知道</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 name="文本框 9"/>
          <p:cNvSpPr txBox="1"/>
          <p:nvPr/>
        </p:nvSpPr>
        <p:spPr>
          <a:xfrm>
            <a:off x="1139045" y="3573016"/>
            <a:ext cx="5174565" cy="623233"/>
          </a:xfrm>
          <a:prstGeom prst="rect">
            <a:avLst/>
          </a:prstGeom>
          <a:noFill/>
        </p:spPr>
        <p:txBody>
          <a:bodyPr wrap="square" lIns="68566" tIns="34283" rIns="68566" bIns="34283" rtlCol="0">
            <a:spAutoFit/>
          </a:bodyPr>
          <a:lstStyle/>
          <a:p>
            <a:pPr marL="0" lvl="1">
              <a:lnSpc>
                <a:spcPct val="150000"/>
              </a:lnSpc>
            </a:pPr>
            <a:r>
              <a:rPr lang="zh-CN" altLang="en-US" sz="2400" b="1" dirty="0" smtClean="0">
                <a:ln w="0"/>
                <a:solidFill>
                  <a:srgbClr val="C00000"/>
                </a:solidFill>
                <a:latin typeface="微软雅黑" panose="020B0503020204020204" pitchFamily="34" charset="-122"/>
                <a:ea typeface="微软雅黑" panose="020B0503020204020204" pitchFamily="34" charset="-122"/>
              </a:rPr>
              <a:t>备</a:t>
            </a:r>
            <a:r>
              <a:rPr lang="zh-CN" altLang="en-US" sz="2400" b="1" dirty="0">
                <a:ln w="0"/>
                <a:solidFill>
                  <a:srgbClr val="C00000"/>
                </a:solidFill>
                <a:latin typeface="微软雅黑" panose="020B0503020204020204" pitchFamily="34" charset="-122"/>
                <a:ea typeface="微软雅黑" panose="020B0503020204020204" pitchFamily="34" charset="-122"/>
              </a:rPr>
              <a:t>用</a:t>
            </a:r>
            <a:r>
              <a:rPr lang="zh-CN" altLang="en-US" sz="2400" b="1" dirty="0" smtClean="0">
                <a:ln w="0"/>
                <a:solidFill>
                  <a:srgbClr val="C00000"/>
                </a:solidFill>
                <a:latin typeface="微软雅黑" panose="020B0503020204020204" pitchFamily="34" charset="-122"/>
                <a:ea typeface="微软雅黑" panose="020B0503020204020204" pitchFamily="34" charset="-122"/>
              </a:rPr>
              <a:t>品的整顿技巧</a:t>
            </a:r>
            <a:endParaRPr lang="zh-CN" altLang="en-US" sz="2400" b="1" dirty="0">
              <a:ln w="0"/>
              <a:solidFill>
                <a:srgbClr val="C00000"/>
              </a:solidFill>
              <a:latin typeface="微软雅黑" panose="020B0503020204020204" pitchFamily="34" charset="-122"/>
              <a:ea typeface="微软雅黑" panose="020B0503020204020204" pitchFamily="34" charset="-122"/>
            </a:endParaRPr>
          </a:p>
        </p:txBody>
      </p:sp>
      <p:sp>
        <p:nvSpPr>
          <p:cNvPr id="17" name="椭圆 16"/>
          <p:cNvSpPr/>
          <p:nvPr/>
        </p:nvSpPr>
        <p:spPr>
          <a:xfrm>
            <a:off x="841003" y="3840650"/>
            <a:ext cx="170359" cy="170359"/>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srgbClr val="C00000"/>
              </a:solidFill>
            </a:endParaRPr>
          </a:p>
        </p:txBody>
      </p:sp>
      <p:sp>
        <p:nvSpPr>
          <p:cNvPr id="18" name="Rectangle 3"/>
          <p:cNvSpPr>
            <a:spLocks noChangeArrowheads="1"/>
          </p:cNvSpPr>
          <p:nvPr/>
        </p:nvSpPr>
        <p:spPr bwMode="auto">
          <a:xfrm>
            <a:off x="1129035" y="4196249"/>
            <a:ext cx="8457557"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marL="285750" indent="-285750" eaLnBrk="1" hangingPunct="1">
              <a:lnSpc>
                <a:spcPct val="120000"/>
              </a:lnSpc>
              <a:buFont typeface="Arial" panose="020B0604020202020204" pitchFamily="34" charset="0"/>
              <a:buChar cha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备品的保管，可以考虑保存双份或确定最低库存量</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20000"/>
              </a:lnSpc>
              <a:buFont typeface="Arial" panose="020B0604020202020204" pitchFamily="34" charset="0"/>
              <a:buChar cha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保管中的东西要保持任何时候都能使用的状态</a:t>
            </a:r>
            <a:r>
              <a:rPr lang="zh-CN" altLang="en-US" sz="1800" dirty="0" smtClean="0">
                <a:solidFill>
                  <a:schemeClr val="tx1">
                    <a:lumMod val="75000"/>
                    <a:lumOff val="25000"/>
                  </a:schemeClr>
                </a:solidFill>
                <a:latin typeface="微软雅黑" panose="020B0503020204020204" pitchFamily="34" charset="-122"/>
                <a:ea typeface="微软雅黑" panose="020B0503020204020204" pitchFamily="34" charset="-122"/>
              </a:rPr>
              <a:t>。</a:t>
            </a:r>
            <a:br>
              <a:rPr lang="en-US" altLang="zh-CN" sz="1800" dirty="0" smtClean="0">
                <a:solidFill>
                  <a:schemeClr val="tx1">
                    <a:lumMod val="75000"/>
                    <a:lumOff val="25000"/>
                  </a:schemeClr>
                </a:solidFill>
                <a:latin typeface="微软雅黑" panose="020B0503020204020204" pitchFamily="34" charset="-122"/>
                <a:ea typeface="微软雅黑" panose="020B0503020204020204" pitchFamily="34" charset="-122"/>
              </a:rPr>
            </a:br>
            <a:r>
              <a:rPr lang="zh-CN" altLang="en-US" sz="1800" dirty="0" smtClean="0">
                <a:solidFill>
                  <a:schemeClr val="tx1">
                    <a:lumMod val="75000"/>
                    <a:lumOff val="25000"/>
                  </a:schemeClr>
                </a:solidFill>
                <a:latin typeface="微软雅黑" panose="020B0503020204020204" pitchFamily="34" charset="-122"/>
                <a:ea typeface="微软雅黑" panose="020B0503020204020204" pitchFamily="34" charset="-122"/>
              </a:rPr>
              <a:t>保管</a:t>
            </a: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的要点，如污垢、伤痕、生锈等要有明确的标示。</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145933" y="3217140"/>
            <a:ext cx="2901337" cy="241926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anim calcmode="lin" valueType="num">
                                      <p:cBhvr>
                                        <p:cTn id="38" dur="500" fill="hold"/>
                                        <p:tgtEl>
                                          <p:spTgt spid="18"/>
                                        </p:tgtEl>
                                        <p:attrNameLst>
                                          <p:attrName>ppt_x</p:attrName>
                                        </p:attrNameLst>
                                      </p:cBhvr>
                                      <p:tavLst>
                                        <p:tav tm="0">
                                          <p:val>
                                            <p:strVal val="#ppt_x"/>
                                          </p:val>
                                        </p:tav>
                                        <p:tav tm="100000">
                                          <p:val>
                                            <p:strVal val="#ppt_x"/>
                                          </p:val>
                                        </p:tav>
                                      </p:tavLst>
                                    </p:anim>
                                    <p:anim calcmode="lin" valueType="num">
                                      <p:cBhvr>
                                        <p:cTn id="3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16" grpId="0"/>
      <p:bldP spid="17" grpId="0" animBg="1"/>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9"/>
          <p:cNvSpPr txBox="1"/>
          <p:nvPr/>
        </p:nvSpPr>
        <p:spPr>
          <a:xfrm>
            <a:off x="1139046" y="764704"/>
            <a:ext cx="5174564" cy="623233"/>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C00000"/>
                </a:solidFill>
                <a:latin typeface="微软雅黑" panose="020B0503020204020204" pitchFamily="34" charset="-122"/>
                <a:ea typeface="微软雅黑" panose="020B0503020204020204" pitchFamily="34" charset="-122"/>
              </a:rPr>
              <a:t>润滑油、动作油等油脂</a:t>
            </a:r>
            <a:r>
              <a:rPr lang="zh-CN" altLang="en-US" sz="2400" b="1" dirty="0" smtClean="0">
                <a:ln w="0"/>
                <a:solidFill>
                  <a:srgbClr val="C00000"/>
                </a:solidFill>
                <a:latin typeface="微软雅黑" panose="020B0503020204020204" pitchFamily="34" charset="-122"/>
                <a:ea typeface="微软雅黑" panose="020B0503020204020204" pitchFamily="34" charset="-122"/>
              </a:rPr>
              <a:t>的整顿技巧</a:t>
            </a:r>
            <a:endParaRPr lang="zh-CN" altLang="en-US" sz="2400" b="1" dirty="0">
              <a:ln w="0"/>
              <a:solidFill>
                <a:srgbClr val="C00000"/>
              </a:solidFill>
              <a:latin typeface="微软雅黑" panose="020B0503020204020204" pitchFamily="34" charset="-122"/>
              <a:ea typeface="微软雅黑" panose="020B0503020204020204" pitchFamily="34" charset="-122"/>
            </a:endParaRPr>
          </a:p>
        </p:txBody>
      </p:sp>
      <p:sp>
        <p:nvSpPr>
          <p:cNvPr id="3" name="椭圆 2"/>
          <p:cNvSpPr/>
          <p:nvPr/>
        </p:nvSpPr>
        <p:spPr>
          <a:xfrm>
            <a:off x="841003" y="1032338"/>
            <a:ext cx="170359" cy="170359"/>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srgbClr val="C00000"/>
              </a:solidFill>
            </a:endParaRPr>
          </a:p>
        </p:txBody>
      </p:sp>
      <p:sp>
        <p:nvSpPr>
          <p:cNvPr id="4" name="Rectangle 3"/>
          <p:cNvSpPr>
            <a:spLocks noChangeArrowheads="1"/>
          </p:cNvSpPr>
          <p:nvPr/>
        </p:nvSpPr>
        <p:spPr bwMode="auto">
          <a:xfrm>
            <a:off x="1129035" y="1387936"/>
            <a:ext cx="9289032" cy="218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marL="285750" indent="-285750" eaLnBrk="1" hangingPunct="1">
              <a:lnSpc>
                <a:spcPct val="120000"/>
              </a:lnSpc>
              <a:buFont typeface="Arial" panose="020B0604020202020204" pitchFamily="34" charset="0"/>
              <a:buChar cha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减少和合并油种名称，以减少种类</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20000"/>
              </a:lnSpc>
              <a:buFont typeface="Arial" panose="020B0604020202020204" pitchFamily="34" charset="0"/>
              <a:buChar cha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色彩管理</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20000"/>
              </a:lnSpc>
              <a:buFont typeface="Arial" panose="020B0604020202020204" pitchFamily="34" charset="0"/>
              <a:buChar cha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集中管理、分开标志管理，都要遵守规定的保管场所、数量和规则</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20000"/>
              </a:lnSpc>
              <a:buFont typeface="Arial" panose="020B0604020202020204" pitchFamily="34" charset="0"/>
              <a:buChar cha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根据油种和注油口的形状准备好用具</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20000"/>
              </a:lnSpc>
              <a:buFont typeface="Arial" panose="020B0604020202020204" pitchFamily="34" charset="0"/>
              <a:buChar cha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对防火、公害、安全方面都要考虑周到</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20000"/>
              </a:lnSpc>
              <a:buFont typeface="Arial" panose="020B0604020202020204" pitchFamily="34" charset="0"/>
              <a:buChar cha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改进注油方法和延长注油周期</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 name="文本框 9"/>
          <p:cNvSpPr txBox="1"/>
          <p:nvPr/>
        </p:nvSpPr>
        <p:spPr>
          <a:xfrm>
            <a:off x="1139045" y="3861048"/>
            <a:ext cx="6038662" cy="623233"/>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C00000"/>
                </a:solidFill>
                <a:latin typeface="微软雅黑" panose="020B0503020204020204" pitchFamily="34" charset="-122"/>
                <a:ea typeface="微软雅黑" panose="020B0503020204020204" pitchFamily="34" charset="-122"/>
              </a:rPr>
              <a:t>计测器具等管理精确度工具的的</a:t>
            </a:r>
            <a:r>
              <a:rPr lang="zh-CN" altLang="en-US" sz="2400" b="1" dirty="0" smtClean="0">
                <a:ln w="0"/>
                <a:solidFill>
                  <a:srgbClr val="C00000"/>
                </a:solidFill>
                <a:latin typeface="微软雅黑" panose="020B0503020204020204" pitchFamily="34" charset="-122"/>
                <a:ea typeface="微软雅黑" panose="020B0503020204020204" pitchFamily="34" charset="-122"/>
              </a:rPr>
              <a:t>整顿技巧</a:t>
            </a:r>
            <a:endParaRPr lang="zh-CN" altLang="en-US" sz="2400" b="1" dirty="0">
              <a:ln w="0"/>
              <a:solidFill>
                <a:srgbClr val="C00000"/>
              </a:solidFill>
              <a:latin typeface="微软雅黑" panose="020B0503020204020204" pitchFamily="34" charset="-122"/>
              <a:ea typeface="微软雅黑" panose="020B0503020204020204" pitchFamily="34" charset="-122"/>
            </a:endParaRPr>
          </a:p>
        </p:txBody>
      </p:sp>
      <p:sp>
        <p:nvSpPr>
          <p:cNvPr id="17" name="椭圆 16"/>
          <p:cNvSpPr/>
          <p:nvPr/>
        </p:nvSpPr>
        <p:spPr>
          <a:xfrm>
            <a:off x="841003" y="4128682"/>
            <a:ext cx="170359" cy="170359"/>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srgbClr val="C00000"/>
              </a:solidFill>
            </a:endParaRPr>
          </a:p>
        </p:txBody>
      </p:sp>
      <p:sp>
        <p:nvSpPr>
          <p:cNvPr id="18" name="Rectangle 3"/>
          <p:cNvSpPr>
            <a:spLocks noChangeArrowheads="1"/>
          </p:cNvSpPr>
          <p:nvPr/>
        </p:nvSpPr>
        <p:spPr bwMode="auto">
          <a:xfrm>
            <a:off x="1129035" y="4484281"/>
            <a:ext cx="8457557"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eaLnBrk="1" hangingPunct="1">
              <a:lnSpc>
                <a:spcPct val="120000"/>
              </a:lnSpc>
            </a:pPr>
            <a:r>
              <a:rPr lang="zh-CN" altLang="en-US" sz="1800" dirty="0" smtClean="0">
                <a:solidFill>
                  <a:schemeClr val="tx1">
                    <a:lumMod val="75000"/>
                    <a:lumOff val="25000"/>
                  </a:schemeClr>
                </a:solidFill>
                <a:latin typeface="微软雅黑" panose="020B0503020204020204" pitchFamily="34" charset="-122"/>
                <a:ea typeface="微软雅黑" panose="020B0503020204020204" pitchFamily="34" charset="-122"/>
              </a:rPr>
              <a:t>    计</a:t>
            </a: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测器具、检查工夹具等需要管理精确度</a:t>
            </a:r>
            <a:r>
              <a:rPr lang="zh-CN" altLang="en-US" sz="1800" dirty="0" smtClean="0">
                <a:solidFill>
                  <a:schemeClr val="tx1">
                    <a:lumMod val="75000"/>
                    <a:lumOff val="25000"/>
                  </a:schemeClr>
                </a:solidFill>
                <a:latin typeface="微软雅黑" panose="020B0503020204020204" pitchFamily="34" charset="-122"/>
                <a:ea typeface="微软雅黑" panose="020B0503020204020204" pitchFamily="34" charset="-122"/>
              </a:rPr>
              <a:t>的东西</a:t>
            </a:r>
            <a:endParaRPr lang="en-US" altLang="zh-CN" sz="18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20000"/>
              </a:lnSpc>
              <a:buFont typeface="Arial" panose="020B0604020202020204" pitchFamily="34" charset="0"/>
              <a:buChar char="•"/>
            </a:pPr>
            <a:r>
              <a:rPr lang="zh-CN" altLang="en-US" sz="1800" dirty="0" smtClean="0">
                <a:solidFill>
                  <a:schemeClr val="tx1">
                    <a:lumMod val="75000"/>
                    <a:lumOff val="25000"/>
                  </a:schemeClr>
                </a:solidFill>
                <a:latin typeface="微软雅黑" panose="020B0503020204020204" pitchFamily="34" charset="-122"/>
                <a:ea typeface="微软雅黑" panose="020B0503020204020204" pitchFamily="34" charset="-122"/>
              </a:rPr>
              <a:t>在</a:t>
            </a: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实物上标明计量管理规定、精确度管理、精确度保证等级等</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20000"/>
              </a:lnSpc>
              <a:buFont typeface="Arial" panose="020B0604020202020204" pitchFamily="34" charset="0"/>
              <a:buChar cha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对日常保管用的容器以及放置方法要下功夫研究</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545859" y="2402204"/>
            <a:ext cx="2736304" cy="34529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anim calcmode="lin" valueType="num">
                                      <p:cBhvr>
                                        <p:cTn id="38" dur="500" fill="hold"/>
                                        <p:tgtEl>
                                          <p:spTgt spid="18"/>
                                        </p:tgtEl>
                                        <p:attrNameLst>
                                          <p:attrName>ppt_x</p:attrName>
                                        </p:attrNameLst>
                                      </p:cBhvr>
                                      <p:tavLst>
                                        <p:tav tm="0">
                                          <p:val>
                                            <p:strVal val="#ppt_x"/>
                                          </p:val>
                                        </p:tav>
                                        <p:tav tm="100000">
                                          <p:val>
                                            <p:strVal val="#ppt_x"/>
                                          </p:val>
                                        </p:tav>
                                      </p:tavLst>
                                    </p:anim>
                                    <p:anim calcmode="lin" valueType="num">
                                      <p:cBhvr>
                                        <p:cTn id="3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16" grpId="0"/>
      <p:bldP spid="17" grpId="0" animBg="1"/>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9"/>
          <p:cNvSpPr txBox="1"/>
          <p:nvPr/>
        </p:nvSpPr>
        <p:spPr>
          <a:xfrm>
            <a:off x="1139046" y="764704"/>
            <a:ext cx="5174564" cy="623233"/>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C00000"/>
                </a:solidFill>
                <a:latin typeface="微软雅黑" panose="020B0503020204020204" pitchFamily="34" charset="-122"/>
                <a:ea typeface="微软雅黑" panose="020B0503020204020204" pitchFamily="34" charset="-122"/>
              </a:rPr>
              <a:t>小东西、消耗品等的</a:t>
            </a:r>
            <a:r>
              <a:rPr lang="zh-CN" altLang="en-US" sz="2400" b="1" dirty="0" smtClean="0">
                <a:ln w="0"/>
                <a:solidFill>
                  <a:srgbClr val="C00000"/>
                </a:solidFill>
                <a:latin typeface="微软雅黑" panose="020B0503020204020204" pitchFamily="34" charset="-122"/>
                <a:ea typeface="微软雅黑" panose="020B0503020204020204" pitchFamily="34" charset="-122"/>
              </a:rPr>
              <a:t>整顿技巧</a:t>
            </a:r>
            <a:endParaRPr lang="zh-CN" altLang="en-US" sz="2400" b="1" dirty="0">
              <a:ln w="0"/>
              <a:solidFill>
                <a:srgbClr val="C00000"/>
              </a:solidFill>
              <a:latin typeface="微软雅黑" panose="020B0503020204020204" pitchFamily="34" charset="-122"/>
              <a:ea typeface="微软雅黑" panose="020B0503020204020204" pitchFamily="34" charset="-122"/>
            </a:endParaRPr>
          </a:p>
        </p:txBody>
      </p:sp>
      <p:sp>
        <p:nvSpPr>
          <p:cNvPr id="3" name="椭圆 2"/>
          <p:cNvSpPr/>
          <p:nvPr/>
        </p:nvSpPr>
        <p:spPr>
          <a:xfrm>
            <a:off x="841003" y="1032338"/>
            <a:ext cx="170359" cy="170359"/>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srgbClr val="C00000"/>
              </a:solidFill>
            </a:endParaRPr>
          </a:p>
        </p:txBody>
      </p:sp>
      <p:sp>
        <p:nvSpPr>
          <p:cNvPr id="4" name="Rectangle 3"/>
          <p:cNvSpPr>
            <a:spLocks noChangeArrowheads="1"/>
          </p:cNvSpPr>
          <p:nvPr/>
        </p:nvSpPr>
        <p:spPr bwMode="auto">
          <a:xfrm>
            <a:off x="1129035" y="1387937"/>
            <a:ext cx="9289032" cy="153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marL="285750" indent="-285750" eaLnBrk="1" hangingPunct="1">
              <a:lnSpc>
                <a:spcPct val="120000"/>
              </a:lnSpc>
              <a:buFont typeface="Arial" panose="020B0604020202020204" pitchFamily="34" charset="0"/>
              <a:buChar cha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作为经常储备品，要管理好订货</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20000"/>
              </a:lnSpc>
              <a:buFont typeface="Arial" panose="020B0604020202020204" pitchFamily="34" charset="0"/>
              <a:buChar cha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属于散落部品，要防止在生产线上飞散和落下</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20000"/>
              </a:lnSpc>
              <a:buFont typeface="Arial" panose="020B0604020202020204" pitchFamily="34" charset="0"/>
              <a:buChar cha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像弹簧那样缠绕的东西，垫圈那样不好存放的东西，要少量保管</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 name="文本框 9"/>
          <p:cNvSpPr txBox="1"/>
          <p:nvPr/>
        </p:nvSpPr>
        <p:spPr>
          <a:xfrm>
            <a:off x="1139045" y="3573016"/>
            <a:ext cx="7838862" cy="623233"/>
          </a:xfrm>
          <a:prstGeom prst="rect">
            <a:avLst/>
          </a:prstGeom>
          <a:noFill/>
        </p:spPr>
        <p:txBody>
          <a:bodyPr wrap="square" lIns="68566" tIns="34283" rIns="68566" bIns="34283" rtlCol="0">
            <a:spAutoFit/>
          </a:bodyPr>
          <a:lstStyle/>
          <a:p>
            <a:pPr marL="0" lvl="1">
              <a:lnSpc>
                <a:spcPct val="150000"/>
              </a:lnSpc>
            </a:pPr>
            <a:r>
              <a:rPr lang="zh-CN" altLang="en-US" sz="2400" b="1" dirty="0" smtClean="0">
                <a:ln w="0"/>
                <a:solidFill>
                  <a:srgbClr val="C00000"/>
                </a:solidFill>
                <a:latin typeface="微软雅黑" panose="020B0503020204020204" pitchFamily="34" charset="-122"/>
                <a:ea typeface="微软雅黑" panose="020B0503020204020204" pitchFamily="34" charset="-122"/>
              </a:rPr>
              <a:t>公示</a:t>
            </a:r>
            <a:r>
              <a:rPr lang="zh-CN" altLang="en-US" sz="2400" b="1" dirty="0">
                <a:ln w="0"/>
                <a:solidFill>
                  <a:srgbClr val="C00000"/>
                </a:solidFill>
                <a:latin typeface="微软雅黑" panose="020B0503020204020204" pitchFamily="34" charset="-122"/>
                <a:ea typeface="微软雅黑" panose="020B0503020204020204" pitchFamily="34" charset="-122"/>
              </a:rPr>
              <a:t>、布告、文字、条件表、图纸、粘胶带的</a:t>
            </a:r>
            <a:r>
              <a:rPr lang="zh-CN" altLang="en-US" sz="2400" b="1" dirty="0" smtClean="0">
                <a:ln w="0"/>
                <a:solidFill>
                  <a:srgbClr val="C00000"/>
                </a:solidFill>
                <a:latin typeface="微软雅黑" panose="020B0503020204020204" pitchFamily="34" charset="-122"/>
                <a:ea typeface="微软雅黑" panose="020B0503020204020204" pitchFamily="34" charset="-122"/>
              </a:rPr>
              <a:t>整顿技巧</a:t>
            </a:r>
            <a:endParaRPr lang="zh-CN" altLang="en-US" sz="2400" b="1" dirty="0">
              <a:ln w="0"/>
              <a:solidFill>
                <a:srgbClr val="C00000"/>
              </a:solidFill>
              <a:latin typeface="微软雅黑" panose="020B0503020204020204" pitchFamily="34" charset="-122"/>
              <a:ea typeface="微软雅黑" panose="020B0503020204020204" pitchFamily="34" charset="-122"/>
            </a:endParaRPr>
          </a:p>
        </p:txBody>
      </p:sp>
      <p:sp>
        <p:nvSpPr>
          <p:cNvPr id="17" name="椭圆 16"/>
          <p:cNvSpPr/>
          <p:nvPr/>
        </p:nvSpPr>
        <p:spPr>
          <a:xfrm>
            <a:off x="841003" y="3840650"/>
            <a:ext cx="170359" cy="170359"/>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srgbClr val="C00000"/>
              </a:solidFill>
            </a:endParaRPr>
          </a:p>
        </p:txBody>
      </p:sp>
      <p:sp>
        <p:nvSpPr>
          <p:cNvPr id="18" name="Rectangle 3"/>
          <p:cNvSpPr>
            <a:spLocks noChangeArrowheads="1"/>
          </p:cNvSpPr>
          <p:nvPr/>
        </p:nvSpPr>
        <p:spPr bwMode="auto">
          <a:xfrm>
            <a:off x="1129035" y="4196249"/>
            <a:ext cx="8457557"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marL="285750" indent="-285750" eaLnBrk="1" hangingPunct="1">
              <a:lnSpc>
                <a:spcPct val="120000"/>
              </a:lnSpc>
              <a:buFont typeface="Arial" panose="020B0604020202020204" pitchFamily="34" charset="0"/>
              <a:buChar cha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不是什么地方都可以张贴（粘），要规定张贴的地方范围</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20000"/>
              </a:lnSpc>
              <a:buFont typeface="Arial" panose="020B0604020202020204" pitchFamily="34" charset="0"/>
              <a:buChar cha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布告上要写上期限，没有期限的不能张贴</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20000"/>
              </a:lnSpc>
              <a:buFont typeface="Arial" panose="020B0604020202020204" pitchFamily="34" charset="0"/>
              <a:buChar cha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粘胶带的痕迹要擦干净</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eaLnBrk="1" hangingPunct="1">
              <a:lnSpc>
                <a:spcPct val="120000"/>
              </a:lnSpc>
              <a:buFont typeface="Arial" panose="020B0604020202020204" pitchFamily="34" charset="0"/>
              <a:buChar cha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贴纸时上面的高度要一齐</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545859" y="2780928"/>
            <a:ext cx="2880320" cy="321750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anim calcmode="lin" valueType="num">
                                      <p:cBhvr>
                                        <p:cTn id="38" dur="500" fill="hold"/>
                                        <p:tgtEl>
                                          <p:spTgt spid="18"/>
                                        </p:tgtEl>
                                        <p:attrNameLst>
                                          <p:attrName>ppt_x</p:attrName>
                                        </p:attrNameLst>
                                      </p:cBhvr>
                                      <p:tavLst>
                                        <p:tav tm="0">
                                          <p:val>
                                            <p:strVal val="#ppt_x"/>
                                          </p:val>
                                        </p:tav>
                                        <p:tav tm="100000">
                                          <p:val>
                                            <p:strVal val="#ppt_x"/>
                                          </p:val>
                                        </p:tav>
                                      </p:tavLst>
                                    </p:anim>
                                    <p:anim calcmode="lin" valueType="num">
                                      <p:cBhvr>
                                        <p:cTn id="3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16" grpId="0"/>
      <p:bldP spid="17" grpId="0" animBg="1"/>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bwMode="auto">
          <a:xfrm>
            <a:off x="1057027" y="1412776"/>
            <a:ext cx="1687850"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22" name="TextBox 28"/>
          <p:cNvSpPr txBox="1"/>
          <p:nvPr/>
        </p:nvSpPr>
        <p:spPr>
          <a:xfrm>
            <a:off x="1201042" y="1444425"/>
            <a:ext cx="1543835" cy="461665"/>
          </a:xfrm>
          <a:prstGeom prst="rect">
            <a:avLst/>
          </a:prstGeom>
          <a:noFill/>
        </p:spPr>
        <p:txBody>
          <a:bodyPr wrap="square" rtlCol="0">
            <a:spAutoFit/>
          </a:bodyPr>
          <a:lstStyle/>
          <a:p>
            <a:r>
              <a:rPr lang="zh-CN" altLang="en-US" sz="2400" b="1" dirty="0" smtClean="0">
                <a:solidFill>
                  <a:schemeClr val="bg1">
                    <a:lumMod val="95000"/>
                  </a:schemeClr>
                </a:solidFill>
                <a:latin typeface="微软雅黑" panose="020B0503020204020204" pitchFamily="34" charset="-122"/>
                <a:ea typeface="微软雅黑" panose="020B0503020204020204" pitchFamily="34" charset="-122"/>
              </a:rPr>
              <a:t>整顿流程</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4291816" y="692696"/>
            <a:ext cx="5766211" cy="5400600"/>
            <a:chOff x="4291816" y="692696"/>
            <a:chExt cx="5766211" cy="5400600"/>
          </a:xfrm>
        </p:grpSpPr>
        <p:sp>
          <p:nvSpPr>
            <p:cNvPr id="69" name="Shape 1329"/>
            <p:cNvSpPr/>
            <p:nvPr/>
          </p:nvSpPr>
          <p:spPr>
            <a:xfrm flipV="1">
              <a:off x="4297387" y="1736660"/>
              <a:ext cx="0" cy="4123474"/>
            </a:xfrm>
            <a:prstGeom prst="line">
              <a:avLst/>
            </a:prstGeom>
            <a:ln w="28575">
              <a:solidFill>
                <a:srgbClr val="0070C0"/>
              </a:solidFill>
              <a:miter lim="400000"/>
            </a:ln>
          </p:spPr>
          <p:txBody>
            <a:bodyPr lIns="38100" tIns="38100" rIns="38100" bIns="38100"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70" name="Shape 1330"/>
            <p:cNvSpPr/>
            <p:nvPr/>
          </p:nvSpPr>
          <p:spPr>
            <a:xfrm>
              <a:off x="6380050" y="3372938"/>
              <a:ext cx="509626" cy="0"/>
            </a:xfrm>
            <a:prstGeom prst="line">
              <a:avLst/>
            </a:prstGeom>
            <a:ln w="28575">
              <a:solidFill>
                <a:srgbClr val="0070C0"/>
              </a:solidFill>
              <a:miter lim="400000"/>
              <a:tailEnd type="triangle"/>
            </a:ln>
          </p:spPr>
          <p:txBody>
            <a:bodyPr lIns="38100" tIns="38100" rIns="38100" bIns="38100"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77" name="Shape 1328"/>
            <p:cNvSpPr/>
            <p:nvPr/>
          </p:nvSpPr>
          <p:spPr>
            <a:xfrm flipH="1">
              <a:off x="4297386" y="5860134"/>
              <a:ext cx="504056" cy="0"/>
            </a:xfrm>
            <a:prstGeom prst="line">
              <a:avLst/>
            </a:prstGeom>
            <a:ln w="28575">
              <a:solidFill>
                <a:srgbClr val="0070C0"/>
              </a:solidFill>
              <a:miter lim="400000"/>
            </a:ln>
          </p:spPr>
          <p:txBody>
            <a:bodyPr lIns="38100" tIns="38100" rIns="38100" bIns="38100"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grpSp>
          <p:nvGrpSpPr>
            <p:cNvPr id="3" name="组合 2"/>
            <p:cNvGrpSpPr/>
            <p:nvPr/>
          </p:nvGrpSpPr>
          <p:grpSpPr>
            <a:xfrm>
              <a:off x="4801443" y="1439298"/>
              <a:ext cx="1437380" cy="523991"/>
              <a:chOff x="4009355" y="1027185"/>
              <a:chExt cx="1437380" cy="523991"/>
            </a:xfrm>
          </p:grpSpPr>
          <p:sp>
            <p:nvSpPr>
              <p:cNvPr id="2" name="圆角矩形 1"/>
              <p:cNvSpPr/>
              <p:nvPr/>
            </p:nvSpPr>
            <p:spPr>
              <a:xfrm>
                <a:off x="4009355" y="1066471"/>
                <a:ext cx="1437380" cy="484705"/>
              </a:xfrm>
              <a:prstGeom prst="round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57" name="文本框 9"/>
              <p:cNvSpPr txBox="1"/>
              <p:nvPr/>
            </p:nvSpPr>
            <p:spPr>
              <a:xfrm>
                <a:off x="4085272" y="1027185"/>
                <a:ext cx="1285546" cy="476527"/>
              </a:xfrm>
              <a:prstGeom prst="rect">
                <a:avLst/>
              </a:prstGeom>
              <a:noFill/>
            </p:spPr>
            <p:txBody>
              <a:bodyPr wrap="square" lIns="68566" tIns="34283" rIns="68566" bIns="34283" rtlCol="0" anchor="ctr">
                <a:spAutoFit/>
              </a:bodyPr>
              <a:lstStyle/>
              <a:p>
                <a:pPr marL="0" lvl="1" algn="ctr">
                  <a:lnSpc>
                    <a:spcPct val="150000"/>
                  </a:lnSpc>
                </a:pPr>
                <a:r>
                  <a:rPr lang="zh-CN" altLang="en-US" sz="2000" b="1" dirty="0" smtClean="0">
                    <a:ln w="0"/>
                    <a:solidFill>
                      <a:schemeClr val="bg1"/>
                    </a:solidFill>
                    <a:latin typeface="微软雅黑" panose="020B0503020204020204" pitchFamily="34" charset="-122"/>
                    <a:ea typeface="微软雅黑" panose="020B0503020204020204" pitchFamily="34" charset="-122"/>
                  </a:rPr>
                  <a:t>分 类</a:t>
                </a:r>
                <a:endParaRPr lang="zh-CN" altLang="en-US" sz="2000" b="1" dirty="0">
                  <a:ln w="0"/>
                  <a:solidFill>
                    <a:schemeClr val="bg1"/>
                  </a:solidFill>
                  <a:latin typeface="微软雅黑" panose="020B0503020204020204" pitchFamily="34" charset="-122"/>
                  <a:ea typeface="微软雅黑" panose="020B0503020204020204" pitchFamily="34" charset="-122"/>
                </a:endParaRPr>
              </a:p>
            </p:txBody>
          </p:sp>
        </p:grpSp>
        <p:grpSp>
          <p:nvGrpSpPr>
            <p:cNvPr id="82" name="组合 81"/>
            <p:cNvGrpSpPr/>
            <p:nvPr/>
          </p:nvGrpSpPr>
          <p:grpSpPr>
            <a:xfrm>
              <a:off x="4801443" y="2265299"/>
              <a:ext cx="1437380" cy="523991"/>
              <a:chOff x="4009355" y="1027185"/>
              <a:chExt cx="1437380" cy="523991"/>
            </a:xfrm>
          </p:grpSpPr>
          <p:sp>
            <p:nvSpPr>
              <p:cNvPr id="83" name="圆角矩形 82"/>
              <p:cNvSpPr/>
              <p:nvPr/>
            </p:nvSpPr>
            <p:spPr>
              <a:xfrm>
                <a:off x="4009355" y="1066471"/>
                <a:ext cx="1437380" cy="484705"/>
              </a:xfrm>
              <a:prstGeom prst="round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84" name="文本框 9"/>
              <p:cNvSpPr txBox="1"/>
              <p:nvPr/>
            </p:nvSpPr>
            <p:spPr>
              <a:xfrm>
                <a:off x="4085272" y="1027185"/>
                <a:ext cx="1285546" cy="476527"/>
              </a:xfrm>
              <a:prstGeom prst="rect">
                <a:avLst/>
              </a:prstGeom>
              <a:noFill/>
            </p:spPr>
            <p:txBody>
              <a:bodyPr wrap="square" lIns="68566" tIns="34283" rIns="68566" bIns="34283" rtlCol="0" anchor="ctr">
                <a:spAutoFit/>
              </a:bodyPr>
              <a:lstStyle/>
              <a:p>
                <a:pPr marL="0" lvl="1" algn="ctr">
                  <a:lnSpc>
                    <a:spcPct val="150000"/>
                  </a:lnSpc>
                </a:pPr>
                <a:r>
                  <a:rPr lang="zh-CN" altLang="en-US" sz="2000" b="1" dirty="0" smtClean="0">
                    <a:ln w="0"/>
                    <a:solidFill>
                      <a:schemeClr val="bg1"/>
                    </a:solidFill>
                    <a:latin typeface="微软雅黑" panose="020B0503020204020204" pitchFamily="34" charset="-122"/>
                    <a:ea typeface="微软雅黑" panose="020B0503020204020204" pitchFamily="34" charset="-122"/>
                  </a:rPr>
                  <a:t>集 中</a:t>
                </a:r>
                <a:endParaRPr lang="zh-CN" altLang="en-US" sz="2000" b="1" dirty="0">
                  <a:ln w="0"/>
                  <a:solidFill>
                    <a:schemeClr val="bg1"/>
                  </a:solidFill>
                  <a:latin typeface="微软雅黑" panose="020B0503020204020204" pitchFamily="34" charset="-122"/>
                  <a:ea typeface="微软雅黑" panose="020B0503020204020204" pitchFamily="34" charset="-122"/>
                </a:endParaRPr>
              </a:p>
            </p:txBody>
          </p:sp>
        </p:grpSp>
        <p:grpSp>
          <p:nvGrpSpPr>
            <p:cNvPr id="85" name="组合 84"/>
            <p:cNvGrpSpPr/>
            <p:nvPr/>
          </p:nvGrpSpPr>
          <p:grpSpPr>
            <a:xfrm>
              <a:off x="4801443" y="3091300"/>
              <a:ext cx="1437380" cy="523991"/>
              <a:chOff x="4009355" y="1027185"/>
              <a:chExt cx="1437380" cy="523991"/>
            </a:xfrm>
          </p:grpSpPr>
          <p:sp>
            <p:nvSpPr>
              <p:cNvPr id="86" name="圆角矩形 85"/>
              <p:cNvSpPr/>
              <p:nvPr/>
            </p:nvSpPr>
            <p:spPr>
              <a:xfrm>
                <a:off x="4009355" y="1066471"/>
                <a:ext cx="1437380" cy="484705"/>
              </a:xfrm>
              <a:prstGeom prst="round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87" name="文本框 9"/>
              <p:cNvSpPr txBox="1"/>
              <p:nvPr/>
            </p:nvSpPr>
            <p:spPr>
              <a:xfrm>
                <a:off x="4085272" y="1027185"/>
                <a:ext cx="1285546" cy="476527"/>
              </a:xfrm>
              <a:prstGeom prst="rect">
                <a:avLst/>
              </a:prstGeom>
              <a:noFill/>
            </p:spPr>
            <p:txBody>
              <a:bodyPr wrap="square" lIns="68566" tIns="34283" rIns="68566" bIns="34283" rtlCol="0" anchor="ctr">
                <a:spAutoFit/>
              </a:bodyPr>
              <a:lstStyle/>
              <a:p>
                <a:pPr marL="0" lvl="1" algn="ctr">
                  <a:lnSpc>
                    <a:spcPct val="150000"/>
                  </a:lnSpc>
                </a:pPr>
                <a:r>
                  <a:rPr lang="zh-CN" altLang="en-US" sz="2000" b="1" dirty="0" smtClean="0">
                    <a:ln w="0"/>
                    <a:solidFill>
                      <a:schemeClr val="bg1"/>
                    </a:solidFill>
                    <a:latin typeface="微软雅黑" panose="020B0503020204020204" pitchFamily="34" charset="-122"/>
                    <a:ea typeface="微软雅黑" panose="020B0503020204020204" pitchFamily="34" charset="-122"/>
                  </a:rPr>
                  <a:t>标 识</a:t>
                </a:r>
                <a:endParaRPr lang="zh-CN" altLang="en-US" sz="2000" b="1" dirty="0">
                  <a:ln w="0"/>
                  <a:solidFill>
                    <a:schemeClr val="bg1"/>
                  </a:solidFill>
                  <a:latin typeface="微软雅黑" panose="020B0503020204020204" pitchFamily="34" charset="-122"/>
                  <a:ea typeface="微软雅黑" panose="020B0503020204020204" pitchFamily="34" charset="-122"/>
                </a:endParaRPr>
              </a:p>
            </p:txBody>
          </p:sp>
        </p:grpSp>
        <p:grpSp>
          <p:nvGrpSpPr>
            <p:cNvPr id="88" name="组合 87"/>
            <p:cNvGrpSpPr/>
            <p:nvPr/>
          </p:nvGrpSpPr>
          <p:grpSpPr>
            <a:xfrm>
              <a:off x="4801443" y="3917301"/>
              <a:ext cx="1437380" cy="523991"/>
              <a:chOff x="4009355" y="1027185"/>
              <a:chExt cx="1437380" cy="523991"/>
            </a:xfrm>
          </p:grpSpPr>
          <p:sp>
            <p:nvSpPr>
              <p:cNvPr id="89" name="圆角矩形 88"/>
              <p:cNvSpPr/>
              <p:nvPr/>
            </p:nvSpPr>
            <p:spPr>
              <a:xfrm>
                <a:off x="4009355" y="1066471"/>
                <a:ext cx="1437380" cy="484705"/>
              </a:xfrm>
              <a:prstGeom prst="round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90" name="文本框 9"/>
              <p:cNvSpPr txBox="1"/>
              <p:nvPr/>
            </p:nvSpPr>
            <p:spPr>
              <a:xfrm>
                <a:off x="4085272" y="1027185"/>
                <a:ext cx="1285546" cy="476527"/>
              </a:xfrm>
              <a:prstGeom prst="rect">
                <a:avLst/>
              </a:prstGeom>
              <a:noFill/>
            </p:spPr>
            <p:txBody>
              <a:bodyPr wrap="square" lIns="68566" tIns="34283" rIns="68566" bIns="34283" rtlCol="0" anchor="ctr">
                <a:spAutoFit/>
              </a:bodyPr>
              <a:lstStyle/>
              <a:p>
                <a:pPr marL="0" lvl="1" algn="ctr">
                  <a:lnSpc>
                    <a:spcPct val="150000"/>
                  </a:lnSpc>
                </a:pPr>
                <a:r>
                  <a:rPr lang="zh-CN" altLang="en-US" sz="2000" b="1" dirty="0">
                    <a:ln w="0"/>
                    <a:solidFill>
                      <a:schemeClr val="bg1"/>
                    </a:solidFill>
                    <a:latin typeface="微软雅黑" panose="020B0503020204020204" pitchFamily="34" charset="-122"/>
                    <a:ea typeface="微软雅黑" panose="020B0503020204020204" pitchFamily="34" charset="-122"/>
                  </a:rPr>
                  <a:t>四原则</a:t>
                </a:r>
                <a:endParaRPr lang="zh-CN" altLang="en-US" sz="2000" b="1" dirty="0">
                  <a:ln w="0"/>
                  <a:solidFill>
                    <a:schemeClr val="bg1"/>
                  </a:solidFill>
                  <a:latin typeface="微软雅黑" panose="020B0503020204020204" pitchFamily="34" charset="-122"/>
                  <a:ea typeface="微软雅黑" panose="020B0503020204020204" pitchFamily="34" charset="-122"/>
                </a:endParaRPr>
              </a:p>
            </p:txBody>
          </p:sp>
        </p:grpSp>
        <p:grpSp>
          <p:nvGrpSpPr>
            <p:cNvPr id="91" name="组合 90"/>
            <p:cNvGrpSpPr/>
            <p:nvPr/>
          </p:nvGrpSpPr>
          <p:grpSpPr>
            <a:xfrm>
              <a:off x="4801443" y="4743302"/>
              <a:ext cx="1437380" cy="523991"/>
              <a:chOff x="4009355" y="1027185"/>
              <a:chExt cx="1437380" cy="523991"/>
            </a:xfrm>
          </p:grpSpPr>
          <p:sp>
            <p:nvSpPr>
              <p:cNvPr id="92" name="圆角矩形 91"/>
              <p:cNvSpPr/>
              <p:nvPr/>
            </p:nvSpPr>
            <p:spPr>
              <a:xfrm>
                <a:off x="4009355" y="1066471"/>
                <a:ext cx="1437380" cy="484705"/>
              </a:xfrm>
              <a:prstGeom prst="round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93" name="文本框 9"/>
              <p:cNvSpPr txBox="1"/>
              <p:nvPr/>
            </p:nvSpPr>
            <p:spPr>
              <a:xfrm>
                <a:off x="4085272" y="1027185"/>
                <a:ext cx="1285546" cy="476527"/>
              </a:xfrm>
              <a:prstGeom prst="rect">
                <a:avLst/>
              </a:prstGeom>
              <a:noFill/>
            </p:spPr>
            <p:txBody>
              <a:bodyPr wrap="square" lIns="68566" tIns="34283" rIns="68566" bIns="34283" rtlCol="0" anchor="ctr">
                <a:spAutoFit/>
              </a:bodyPr>
              <a:lstStyle/>
              <a:p>
                <a:pPr marL="0" lvl="1" algn="ctr">
                  <a:lnSpc>
                    <a:spcPct val="150000"/>
                  </a:lnSpc>
                </a:pPr>
                <a:r>
                  <a:rPr lang="zh-CN" altLang="en-US" sz="2000" b="1" dirty="0">
                    <a:ln w="0"/>
                    <a:solidFill>
                      <a:schemeClr val="bg1"/>
                    </a:solidFill>
                    <a:latin typeface="微软雅黑" panose="020B0503020204020204" pitchFamily="34" charset="-122"/>
                    <a:ea typeface="微软雅黑" panose="020B0503020204020204" pitchFamily="34" charset="-122"/>
                  </a:rPr>
                  <a:t>标准化</a:t>
                </a:r>
                <a:endParaRPr lang="zh-CN" altLang="en-US" sz="2000" b="1" dirty="0">
                  <a:ln w="0"/>
                  <a:solidFill>
                    <a:schemeClr val="bg1"/>
                  </a:solidFill>
                  <a:latin typeface="微软雅黑" panose="020B0503020204020204" pitchFamily="34" charset="-122"/>
                  <a:ea typeface="微软雅黑" panose="020B0503020204020204" pitchFamily="34" charset="-122"/>
                </a:endParaRPr>
              </a:p>
            </p:txBody>
          </p:sp>
        </p:grpSp>
        <p:grpSp>
          <p:nvGrpSpPr>
            <p:cNvPr id="94" name="组合 93"/>
            <p:cNvGrpSpPr/>
            <p:nvPr/>
          </p:nvGrpSpPr>
          <p:grpSpPr>
            <a:xfrm>
              <a:off x="4801443" y="5569305"/>
              <a:ext cx="1437380" cy="523991"/>
              <a:chOff x="4009355" y="1027185"/>
              <a:chExt cx="1437380" cy="523991"/>
            </a:xfrm>
          </p:grpSpPr>
          <p:sp>
            <p:nvSpPr>
              <p:cNvPr id="95" name="圆角矩形 94"/>
              <p:cNvSpPr/>
              <p:nvPr/>
            </p:nvSpPr>
            <p:spPr>
              <a:xfrm>
                <a:off x="4009355" y="1066471"/>
                <a:ext cx="1437380" cy="484705"/>
              </a:xfrm>
              <a:prstGeom prst="round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96" name="文本框 9"/>
              <p:cNvSpPr txBox="1"/>
              <p:nvPr/>
            </p:nvSpPr>
            <p:spPr>
              <a:xfrm>
                <a:off x="4085272" y="1027185"/>
                <a:ext cx="1285546" cy="476527"/>
              </a:xfrm>
              <a:prstGeom prst="rect">
                <a:avLst/>
              </a:prstGeom>
              <a:noFill/>
            </p:spPr>
            <p:txBody>
              <a:bodyPr wrap="square" lIns="68566" tIns="34283" rIns="68566" bIns="34283" rtlCol="0" anchor="ctr">
                <a:spAutoFit/>
              </a:bodyPr>
              <a:lstStyle/>
              <a:p>
                <a:pPr marL="0" lvl="1" algn="ctr">
                  <a:lnSpc>
                    <a:spcPct val="150000"/>
                  </a:lnSpc>
                </a:pPr>
                <a:r>
                  <a:rPr lang="zh-CN" altLang="en-US" sz="2000" b="1" dirty="0">
                    <a:ln w="0"/>
                    <a:solidFill>
                      <a:schemeClr val="bg1"/>
                    </a:solidFill>
                    <a:latin typeface="微软雅黑" panose="020B0503020204020204" pitchFamily="34" charset="-122"/>
                    <a:ea typeface="微软雅黑" panose="020B0503020204020204" pitchFamily="34" charset="-122"/>
                  </a:rPr>
                  <a:t>定期检查</a:t>
                </a:r>
                <a:endParaRPr lang="zh-CN" altLang="en-US" sz="2000" b="1" dirty="0">
                  <a:ln w="0"/>
                  <a:solidFill>
                    <a:schemeClr val="bg1"/>
                  </a:solidFill>
                  <a:latin typeface="微软雅黑" panose="020B0503020204020204" pitchFamily="34" charset="-122"/>
                  <a:ea typeface="微软雅黑" panose="020B0503020204020204" pitchFamily="34" charset="-122"/>
                </a:endParaRPr>
              </a:p>
            </p:txBody>
          </p:sp>
        </p:grpSp>
        <p:sp>
          <p:nvSpPr>
            <p:cNvPr id="4" name="右大括号 3"/>
            <p:cNvSpPr/>
            <p:nvPr/>
          </p:nvSpPr>
          <p:spPr>
            <a:xfrm>
              <a:off x="6673651" y="1551488"/>
              <a:ext cx="288032" cy="1190338"/>
            </a:xfrm>
            <a:prstGeom prst="rightBrace">
              <a:avLst>
                <a:gd name="adj1" fmla="val 80140"/>
                <a:gd name="adj2" fmla="val 50000"/>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7" name="TextBox 28"/>
            <p:cNvSpPr txBox="1"/>
            <p:nvPr/>
          </p:nvSpPr>
          <p:spPr>
            <a:xfrm>
              <a:off x="7054854" y="1967594"/>
              <a:ext cx="1543835" cy="369332"/>
            </a:xfrm>
            <a:prstGeom prst="rect">
              <a:avLst/>
            </a:prstGeom>
            <a:noFill/>
          </p:spPr>
          <p:txBody>
            <a:bodyPr wrap="square" rtlCol="0">
              <a:spAutoFit/>
            </a:bodyPr>
            <a:lstStyle/>
            <a:p>
              <a:r>
                <a:rPr lang="zh-CN" altLang="en-US" b="1" dirty="0">
                  <a:solidFill>
                    <a:srgbClr val="C00000"/>
                  </a:solidFill>
                  <a:latin typeface="微软雅黑" panose="020B0503020204020204" pitchFamily="34" charset="-122"/>
                  <a:ea typeface="微软雅黑" panose="020B0503020204020204" pitchFamily="34" charset="-122"/>
                </a:rPr>
                <a:t>方便</a:t>
              </a:r>
              <a:endParaRPr lang="zh-CN" altLang="en-US" b="1" dirty="0">
                <a:solidFill>
                  <a:srgbClr val="C00000"/>
                </a:solidFill>
                <a:latin typeface="微软雅黑" panose="020B0503020204020204" pitchFamily="34" charset="-122"/>
                <a:ea typeface="微软雅黑" panose="020B0503020204020204" pitchFamily="34" charset="-122"/>
              </a:endParaRPr>
            </a:p>
          </p:txBody>
        </p:sp>
        <p:sp>
          <p:nvSpPr>
            <p:cNvPr id="98" name="TextBox 28"/>
            <p:cNvSpPr txBox="1"/>
            <p:nvPr/>
          </p:nvSpPr>
          <p:spPr>
            <a:xfrm>
              <a:off x="7054854" y="3189304"/>
              <a:ext cx="1274981" cy="369332"/>
            </a:xfrm>
            <a:prstGeom prst="rect">
              <a:avLst/>
            </a:prstGeom>
            <a:noFill/>
          </p:spPr>
          <p:txBody>
            <a:bodyPr wrap="square" rtlCol="0">
              <a:spAutoFit/>
            </a:bodyPr>
            <a:lstStyle/>
            <a:p>
              <a:r>
                <a:rPr lang="zh-CN" altLang="en-US" b="1" dirty="0">
                  <a:solidFill>
                    <a:srgbClr val="C00000"/>
                  </a:solidFill>
                  <a:latin typeface="微软雅黑" panose="020B0503020204020204" pitchFamily="34" charset="-122"/>
                  <a:ea typeface="微软雅黑" panose="020B0503020204020204" pitchFamily="34" charset="-122"/>
                </a:rPr>
                <a:t>一目了然</a:t>
              </a:r>
              <a:endParaRPr lang="zh-CN" altLang="en-US" b="1" dirty="0">
                <a:solidFill>
                  <a:srgbClr val="C00000"/>
                </a:solidFill>
                <a:latin typeface="微软雅黑" panose="020B0503020204020204" pitchFamily="34" charset="-122"/>
                <a:ea typeface="微软雅黑" panose="020B0503020204020204" pitchFamily="34" charset="-122"/>
              </a:endParaRPr>
            </a:p>
          </p:txBody>
        </p:sp>
        <p:sp>
          <p:nvSpPr>
            <p:cNvPr id="99" name="Shape 1330"/>
            <p:cNvSpPr/>
            <p:nvPr/>
          </p:nvSpPr>
          <p:spPr>
            <a:xfrm>
              <a:off x="6380049" y="4197110"/>
              <a:ext cx="509627" cy="0"/>
            </a:xfrm>
            <a:prstGeom prst="line">
              <a:avLst/>
            </a:prstGeom>
            <a:ln w="28575">
              <a:solidFill>
                <a:srgbClr val="0070C0"/>
              </a:solidFill>
              <a:miter lim="400000"/>
              <a:tailEnd type="triangle"/>
            </a:ln>
          </p:spPr>
          <p:txBody>
            <a:bodyPr lIns="38100" tIns="38100" rIns="38100" bIns="38100"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100" name="TextBox 28"/>
            <p:cNvSpPr txBox="1"/>
            <p:nvPr/>
          </p:nvSpPr>
          <p:spPr>
            <a:xfrm>
              <a:off x="7054854" y="4013476"/>
              <a:ext cx="3003173" cy="369332"/>
            </a:xfrm>
            <a:prstGeom prst="rect">
              <a:avLst/>
            </a:prstGeom>
            <a:noFill/>
          </p:spPr>
          <p:txBody>
            <a:bodyPr wrap="square" rtlCol="0">
              <a:spAutoFit/>
            </a:bodyPr>
            <a:lstStyle/>
            <a:p>
              <a:r>
                <a:rPr lang="zh-CN" altLang="en-US" b="1" dirty="0">
                  <a:solidFill>
                    <a:srgbClr val="C00000"/>
                  </a:solidFill>
                  <a:latin typeface="微软雅黑" panose="020B0503020204020204" pitchFamily="34" charset="-122"/>
                  <a:ea typeface="微软雅黑" panose="020B0503020204020204" pitchFamily="34" charset="-122"/>
                </a:rPr>
                <a:t>定置、定容、定法、定保管</a:t>
              </a:r>
              <a:endParaRPr lang="zh-CN" altLang="en-US" b="1" dirty="0">
                <a:solidFill>
                  <a:srgbClr val="C00000"/>
                </a:solidFill>
                <a:latin typeface="微软雅黑" panose="020B0503020204020204" pitchFamily="34" charset="-122"/>
                <a:ea typeface="微软雅黑" panose="020B0503020204020204" pitchFamily="34" charset="-122"/>
              </a:endParaRPr>
            </a:p>
          </p:txBody>
        </p:sp>
        <p:sp>
          <p:nvSpPr>
            <p:cNvPr id="101" name="Shape 1330"/>
            <p:cNvSpPr/>
            <p:nvPr/>
          </p:nvSpPr>
          <p:spPr>
            <a:xfrm>
              <a:off x="6380049" y="5021282"/>
              <a:ext cx="509627" cy="0"/>
            </a:xfrm>
            <a:prstGeom prst="line">
              <a:avLst/>
            </a:prstGeom>
            <a:ln w="28575">
              <a:solidFill>
                <a:srgbClr val="0070C0"/>
              </a:solidFill>
              <a:miter lim="400000"/>
              <a:tailEnd type="triangle"/>
            </a:ln>
          </p:spPr>
          <p:txBody>
            <a:bodyPr lIns="38100" tIns="38100" rIns="38100" bIns="38100"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102" name="TextBox 28"/>
            <p:cNvSpPr txBox="1"/>
            <p:nvPr/>
          </p:nvSpPr>
          <p:spPr>
            <a:xfrm>
              <a:off x="7054854" y="4837648"/>
              <a:ext cx="3003173" cy="369332"/>
            </a:xfrm>
            <a:prstGeom prst="rect">
              <a:avLst/>
            </a:prstGeom>
            <a:noFill/>
          </p:spPr>
          <p:txBody>
            <a:bodyPr wrap="square" rtlCol="0">
              <a:spAutoFit/>
            </a:bodyPr>
            <a:lstStyle/>
            <a:p>
              <a:r>
                <a:rPr lang="zh-CN" altLang="en-US" b="1" dirty="0">
                  <a:solidFill>
                    <a:srgbClr val="C00000"/>
                  </a:solidFill>
                  <a:latin typeface="微软雅黑" panose="020B0503020204020204" pitchFamily="34" charset="-122"/>
                  <a:ea typeface="微软雅黑" panose="020B0503020204020204" pitchFamily="34" charset="-122"/>
                </a:rPr>
                <a:t>规范化、永久化、传承化</a:t>
              </a:r>
              <a:endParaRPr lang="zh-CN" altLang="en-US" b="1" dirty="0">
                <a:solidFill>
                  <a:srgbClr val="C00000"/>
                </a:solidFill>
                <a:latin typeface="微软雅黑" panose="020B0503020204020204" pitchFamily="34" charset="-122"/>
                <a:ea typeface="微软雅黑" panose="020B0503020204020204" pitchFamily="34" charset="-122"/>
              </a:endParaRPr>
            </a:p>
          </p:txBody>
        </p:sp>
        <p:sp>
          <p:nvSpPr>
            <p:cNvPr id="103" name="Shape 1330"/>
            <p:cNvSpPr/>
            <p:nvPr/>
          </p:nvSpPr>
          <p:spPr>
            <a:xfrm>
              <a:off x="6380049" y="5860134"/>
              <a:ext cx="509627" cy="0"/>
            </a:xfrm>
            <a:prstGeom prst="line">
              <a:avLst/>
            </a:prstGeom>
            <a:ln w="28575">
              <a:solidFill>
                <a:srgbClr val="0070C0"/>
              </a:solidFill>
              <a:miter lim="400000"/>
              <a:tailEnd type="triangle"/>
            </a:ln>
          </p:spPr>
          <p:txBody>
            <a:bodyPr lIns="38100" tIns="38100" rIns="38100" bIns="38100"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104" name="TextBox 28"/>
            <p:cNvSpPr txBox="1"/>
            <p:nvPr/>
          </p:nvSpPr>
          <p:spPr>
            <a:xfrm>
              <a:off x="7054854" y="5676500"/>
              <a:ext cx="3003173" cy="369332"/>
            </a:xfrm>
            <a:prstGeom prst="rect">
              <a:avLst/>
            </a:prstGeom>
            <a:noFill/>
          </p:spPr>
          <p:txBody>
            <a:bodyPr wrap="square" rtlCol="0">
              <a:spAutoFit/>
            </a:bodyPr>
            <a:lstStyle/>
            <a:p>
              <a:r>
                <a:rPr lang="zh-CN" altLang="en-US" b="1" dirty="0">
                  <a:solidFill>
                    <a:srgbClr val="C00000"/>
                  </a:solidFill>
                  <a:latin typeface="微软雅黑" panose="020B0503020204020204" pitchFamily="34" charset="-122"/>
                  <a:ea typeface="微软雅黑" panose="020B0503020204020204" pitchFamily="34" charset="-122"/>
                </a:rPr>
                <a:t>形式</a:t>
              </a:r>
              <a:r>
                <a:rPr lang="en-US" altLang="zh-CN" b="1" dirty="0">
                  <a:solidFill>
                    <a:srgbClr val="C00000"/>
                  </a:solidFill>
                  <a:latin typeface="微软雅黑" panose="020B0503020204020204" pitchFamily="34" charset="-122"/>
                  <a:ea typeface="微软雅黑" panose="020B0503020204020204" pitchFamily="34" charset="-122"/>
                </a:rPr>
                <a:t>----</a:t>
              </a:r>
              <a:r>
                <a:rPr lang="zh-CN" altLang="en-US" b="1" dirty="0">
                  <a:solidFill>
                    <a:srgbClr val="C00000"/>
                  </a:solidFill>
                  <a:latin typeface="微软雅黑" panose="020B0503020204020204" pitchFamily="34" charset="-122"/>
                  <a:ea typeface="微软雅黑" panose="020B0503020204020204" pitchFamily="34" charset="-122"/>
                </a:rPr>
                <a:t>制度</a:t>
              </a:r>
              <a:r>
                <a:rPr lang="en-US" altLang="zh-CN" b="1" dirty="0">
                  <a:solidFill>
                    <a:srgbClr val="C00000"/>
                  </a:solidFill>
                  <a:latin typeface="微软雅黑" panose="020B0503020204020204" pitchFamily="34" charset="-122"/>
                  <a:ea typeface="微软雅黑" panose="020B0503020204020204" pitchFamily="34" charset="-122"/>
                </a:rPr>
                <a:t>----</a:t>
              </a:r>
              <a:r>
                <a:rPr lang="zh-CN" altLang="en-US" b="1" dirty="0">
                  <a:solidFill>
                    <a:srgbClr val="C00000"/>
                  </a:solidFill>
                  <a:latin typeface="微软雅黑" panose="020B0503020204020204" pitchFamily="34" charset="-122"/>
                  <a:ea typeface="微软雅黑" panose="020B0503020204020204" pitchFamily="34" charset="-122"/>
                </a:rPr>
                <a:t>习惯</a:t>
              </a:r>
              <a:endParaRPr lang="zh-CN" altLang="en-US" b="1" dirty="0">
                <a:solidFill>
                  <a:srgbClr val="C00000"/>
                </a:solidFill>
                <a:latin typeface="微软雅黑" panose="020B0503020204020204" pitchFamily="34" charset="-122"/>
                <a:ea typeface="微软雅黑" panose="020B0503020204020204" pitchFamily="34" charset="-122"/>
              </a:endParaRPr>
            </a:p>
          </p:txBody>
        </p:sp>
        <p:sp>
          <p:nvSpPr>
            <p:cNvPr id="105" name="Shape 1330"/>
            <p:cNvSpPr/>
            <p:nvPr/>
          </p:nvSpPr>
          <p:spPr>
            <a:xfrm>
              <a:off x="4291816" y="1736660"/>
              <a:ext cx="509626" cy="0"/>
            </a:xfrm>
            <a:prstGeom prst="line">
              <a:avLst/>
            </a:prstGeom>
            <a:ln w="28575">
              <a:solidFill>
                <a:srgbClr val="0070C0"/>
              </a:solidFill>
              <a:miter lim="400000"/>
              <a:tailEnd type="triangle"/>
            </a:ln>
          </p:spPr>
          <p:txBody>
            <a:bodyPr lIns="38100" tIns="38100" rIns="38100" bIns="38100"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106" name="Shape 1330"/>
            <p:cNvSpPr/>
            <p:nvPr/>
          </p:nvSpPr>
          <p:spPr>
            <a:xfrm rot="16200000" flipH="1">
              <a:off x="5431588" y="2151946"/>
              <a:ext cx="177091" cy="0"/>
            </a:xfrm>
            <a:prstGeom prst="line">
              <a:avLst/>
            </a:prstGeom>
            <a:ln w="28575">
              <a:solidFill>
                <a:srgbClr val="0070C0"/>
              </a:solidFill>
              <a:miter lim="400000"/>
              <a:tailEnd type="triangle"/>
            </a:ln>
          </p:spPr>
          <p:txBody>
            <a:bodyPr lIns="38100" tIns="38100" rIns="38100" bIns="38100"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107" name="Shape 1330"/>
            <p:cNvSpPr/>
            <p:nvPr/>
          </p:nvSpPr>
          <p:spPr>
            <a:xfrm rot="16200000" flipH="1">
              <a:off x="5431588" y="2994577"/>
              <a:ext cx="177091" cy="0"/>
            </a:xfrm>
            <a:prstGeom prst="line">
              <a:avLst/>
            </a:prstGeom>
            <a:ln w="28575">
              <a:solidFill>
                <a:srgbClr val="0070C0"/>
              </a:solidFill>
              <a:miter lim="400000"/>
              <a:tailEnd type="triangle"/>
            </a:ln>
          </p:spPr>
          <p:txBody>
            <a:bodyPr lIns="38100" tIns="38100" rIns="38100" bIns="38100"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108" name="Shape 1330"/>
            <p:cNvSpPr/>
            <p:nvPr/>
          </p:nvSpPr>
          <p:spPr>
            <a:xfrm rot="16200000" flipH="1">
              <a:off x="5431589" y="3820578"/>
              <a:ext cx="177091" cy="0"/>
            </a:xfrm>
            <a:prstGeom prst="line">
              <a:avLst/>
            </a:prstGeom>
            <a:ln w="28575">
              <a:solidFill>
                <a:srgbClr val="0070C0"/>
              </a:solidFill>
              <a:miter lim="400000"/>
              <a:tailEnd type="triangle"/>
            </a:ln>
          </p:spPr>
          <p:txBody>
            <a:bodyPr lIns="38100" tIns="38100" rIns="38100" bIns="38100"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109" name="Shape 1330"/>
            <p:cNvSpPr/>
            <p:nvPr/>
          </p:nvSpPr>
          <p:spPr>
            <a:xfrm rot="16200000" flipH="1">
              <a:off x="5431590" y="4654757"/>
              <a:ext cx="177091" cy="0"/>
            </a:xfrm>
            <a:prstGeom prst="line">
              <a:avLst/>
            </a:prstGeom>
            <a:ln w="28575">
              <a:solidFill>
                <a:srgbClr val="0070C0"/>
              </a:solidFill>
              <a:miter lim="400000"/>
              <a:tailEnd type="triangle"/>
            </a:ln>
          </p:spPr>
          <p:txBody>
            <a:bodyPr lIns="38100" tIns="38100" rIns="38100" bIns="38100"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110" name="Shape 1330"/>
            <p:cNvSpPr/>
            <p:nvPr/>
          </p:nvSpPr>
          <p:spPr>
            <a:xfrm rot="16200000" flipH="1">
              <a:off x="5431591" y="5472582"/>
              <a:ext cx="177091" cy="0"/>
            </a:xfrm>
            <a:prstGeom prst="line">
              <a:avLst/>
            </a:prstGeom>
            <a:ln w="28575">
              <a:solidFill>
                <a:srgbClr val="0070C0"/>
              </a:solidFill>
              <a:miter lim="400000"/>
              <a:tailEnd type="triangle"/>
            </a:ln>
          </p:spPr>
          <p:txBody>
            <a:bodyPr lIns="38100" tIns="38100" rIns="38100" bIns="38100"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grpSp>
          <p:nvGrpSpPr>
            <p:cNvPr id="111" name="组合 110"/>
            <p:cNvGrpSpPr/>
            <p:nvPr/>
          </p:nvGrpSpPr>
          <p:grpSpPr>
            <a:xfrm>
              <a:off x="4546629" y="692696"/>
              <a:ext cx="1796291" cy="484705"/>
              <a:chOff x="3754541" y="1066471"/>
              <a:chExt cx="1796291" cy="484705"/>
            </a:xfrm>
          </p:grpSpPr>
          <p:sp>
            <p:nvSpPr>
              <p:cNvPr id="112" name="圆角矩形 111"/>
              <p:cNvSpPr/>
              <p:nvPr/>
            </p:nvSpPr>
            <p:spPr>
              <a:xfrm>
                <a:off x="4009355" y="1066471"/>
                <a:ext cx="1437380" cy="484705"/>
              </a:xfrm>
              <a:prstGeom prst="roundRect">
                <a:avLst/>
              </a:prstGeom>
              <a:solidFill>
                <a:schemeClr val="bg1">
                  <a:lumMod val="5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13" name="文本框 9"/>
              <p:cNvSpPr txBox="1"/>
              <p:nvPr/>
            </p:nvSpPr>
            <p:spPr>
              <a:xfrm>
                <a:off x="3754541" y="1077965"/>
                <a:ext cx="1796291" cy="438567"/>
              </a:xfrm>
              <a:prstGeom prst="rect">
                <a:avLst/>
              </a:prstGeom>
              <a:noFill/>
            </p:spPr>
            <p:txBody>
              <a:bodyPr wrap="square" lIns="68566" tIns="34283" rIns="68566" bIns="34283" rtlCol="0" anchor="ctr">
                <a:spAutoFit/>
              </a:bodyPr>
              <a:lstStyle/>
              <a:p>
                <a:pPr marL="0" lvl="1" algn="ctr">
                  <a:lnSpc>
                    <a:spcPct val="150000"/>
                  </a:lnSpc>
                </a:pPr>
                <a:r>
                  <a:rPr lang="zh-CN" altLang="en-US" sz="1600" b="1" spc="-150" dirty="0" smtClean="0">
                    <a:ln w="0"/>
                    <a:solidFill>
                      <a:schemeClr val="bg1"/>
                    </a:solidFill>
                    <a:latin typeface="微软雅黑" panose="020B0503020204020204" pitchFamily="34" charset="-122"/>
                    <a:ea typeface="微软雅黑" panose="020B0503020204020204" pitchFamily="34" charset="-122"/>
                  </a:rPr>
                  <a:t>“整 理”完成</a:t>
                </a:r>
                <a:endParaRPr lang="zh-CN" altLang="en-US" sz="1600" b="1" spc="-150" dirty="0">
                  <a:ln w="0"/>
                  <a:solidFill>
                    <a:schemeClr val="bg1"/>
                  </a:solidFill>
                  <a:latin typeface="微软雅黑" panose="020B0503020204020204" pitchFamily="34" charset="-122"/>
                  <a:ea typeface="微软雅黑" panose="020B0503020204020204" pitchFamily="34" charset="-122"/>
                </a:endParaRPr>
              </a:p>
            </p:txBody>
          </p:sp>
        </p:grpSp>
        <p:sp>
          <p:nvSpPr>
            <p:cNvPr id="114" name="Shape 1330"/>
            <p:cNvSpPr/>
            <p:nvPr/>
          </p:nvSpPr>
          <p:spPr>
            <a:xfrm rot="16200000" flipH="1">
              <a:off x="5431589" y="1357306"/>
              <a:ext cx="177091" cy="0"/>
            </a:xfrm>
            <a:prstGeom prst="line">
              <a:avLst/>
            </a:prstGeom>
            <a:ln w="28575">
              <a:solidFill>
                <a:srgbClr val="0070C0"/>
              </a:solidFill>
              <a:miter lim="400000"/>
              <a:tailEnd type="triangle"/>
            </a:ln>
          </p:spPr>
          <p:txBody>
            <a:bodyPr lIns="38100" tIns="38100" rIns="38100" bIns="38100"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gr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02864" y="3048991"/>
            <a:ext cx="2751752" cy="311610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8"/>
          <p:cNvSpPr txBox="1"/>
          <p:nvPr/>
        </p:nvSpPr>
        <p:spPr>
          <a:xfrm>
            <a:off x="1299394" y="980728"/>
            <a:ext cx="5544616" cy="830997"/>
          </a:xfrm>
          <a:prstGeom prst="rect">
            <a:avLst/>
          </a:prstGeom>
          <a:noFill/>
        </p:spPr>
        <p:txBody>
          <a:bodyPr wrap="square" rtlCol="0">
            <a:spAutoFit/>
          </a:bodyPr>
          <a:lstStyle>
            <a:defPPr>
              <a:defRPr lang="zh-CN"/>
            </a:defPPr>
            <a:lvl1pPr>
              <a:defRPr sz="4800" b="1">
                <a:solidFill>
                  <a:srgbClr val="0070C0"/>
                </a:solidFill>
                <a:latin typeface="微软雅黑" panose="020B0503020204020204" pitchFamily="34" charset="-122"/>
                <a:ea typeface="微软雅黑" panose="020B0503020204020204" pitchFamily="34" charset="-122"/>
              </a:defRPr>
            </a:lvl1pPr>
          </a:lstStyle>
          <a:p>
            <a:r>
              <a:rPr lang="en-US" altLang="zh-CN" dirty="0">
                <a:solidFill>
                  <a:srgbClr val="C00000"/>
                </a:solidFill>
              </a:rPr>
              <a:t>6S</a:t>
            </a:r>
            <a:r>
              <a:rPr lang="zh-CN" altLang="en-US" dirty="0">
                <a:solidFill>
                  <a:srgbClr val="C00000"/>
                </a:solidFill>
              </a:rPr>
              <a:t>的步骤三：清扫</a:t>
            </a:r>
            <a:endParaRPr lang="zh-CN" altLang="en-US" dirty="0">
              <a:solidFill>
                <a:srgbClr val="C00000"/>
              </a:solidFill>
            </a:endParaRPr>
          </a:p>
        </p:txBody>
      </p:sp>
      <p:sp>
        <p:nvSpPr>
          <p:cNvPr id="23" name="文本框 9"/>
          <p:cNvSpPr txBox="1"/>
          <p:nvPr/>
        </p:nvSpPr>
        <p:spPr>
          <a:xfrm>
            <a:off x="1443410" y="2111057"/>
            <a:ext cx="3430041"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清扫的定义</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24" name="椭圆 23"/>
          <p:cNvSpPr/>
          <p:nvPr/>
        </p:nvSpPr>
        <p:spPr>
          <a:xfrm>
            <a:off x="1129035" y="2268245"/>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25" name="文本框 24"/>
          <p:cNvSpPr txBox="1"/>
          <p:nvPr/>
        </p:nvSpPr>
        <p:spPr>
          <a:xfrm>
            <a:off x="1470285" y="2564904"/>
            <a:ext cx="7147582" cy="623233"/>
          </a:xfrm>
          <a:prstGeom prst="rect">
            <a:avLst/>
          </a:prstGeom>
          <a:noFill/>
        </p:spPr>
        <p:txBody>
          <a:bodyPr wrap="square" lIns="68566" tIns="34283" rIns="68566" bIns="34283" rtlCol="0">
            <a:spAutoFit/>
          </a:bodyPr>
          <a:lstStyle/>
          <a:p>
            <a:pPr marL="0" lvl="1"/>
            <a:r>
              <a:rPr lang="zh-CN" altLang="en-US" dirty="0">
                <a:ln w="0"/>
                <a:latin typeface="微软雅黑" panose="020B0503020204020204" pitchFamily="34" charset="-122"/>
                <a:ea typeface="微软雅黑" panose="020B0503020204020204" pitchFamily="34" charset="-122"/>
              </a:rPr>
              <a:t>清除工作场所的脏污（灰尘、污垢、异物等），并防止脏污的再发生，保持工作场所干净亮丽。</a:t>
            </a:r>
            <a:endParaRPr lang="zh-CN" altLang="en-US" dirty="0">
              <a:ln w="0"/>
              <a:latin typeface="微软雅黑" panose="020B0503020204020204" pitchFamily="34" charset="-122"/>
              <a:ea typeface="微软雅黑" panose="020B0503020204020204" pitchFamily="34" charset="-122"/>
            </a:endParaRPr>
          </a:p>
        </p:txBody>
      </p:sp>
      <p:sp>
        <p:nvSpPr>
          <p:cNvPr id="30" name="文本框 9"/>
          <p:cNvSpPr txBox="1"/>
          <p:nvPr/>
        </p:nvSpPr>
        <p:spPr>
          <a:xfrm>
            <a:off x="1443410" y="3263185"/>
            <a:ext cx="6480720"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清扫的目的</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31" name="椭圆 30"/>
          <p:cNvSpPr/>
          <p:nvPr/>
        </p:nvSpPr>
        <p:spPr>
          <a:xfrm>
            <a:off x="1129035" y="3420373"/>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2" name="文本框 31"/>
          <p:cNvSpPr txBox="1"/>
          <p:nvPr/>
        </p:nvSpPr>
        <p:spPr>
          <a:xfrm>
            <a:off x="1470285" y="3736354"/>
            <a:ext cx="7147582" cy="900232"/>
          </a:xfrm>
          <a:prstGeom prst="rect">
            <a:avLst/>
          </a:prstGeom>
          <a:noFill/>
        </p:spPr>
        <p:txBody>
          <a:bodyPr wrap="square" lIns="68566" tIns="34283" rIns="68566" bIns="34283" rtlCol="0">
            <a:spAutoFit/>
          </a:bodyPr>
          <a:lstStyle/>
          <a:p>
            <a:pPr marL="0" lvl="1"/>
            <a:r>
              <a:rPr lang="zh-CN" altLang="en-US" dirty="0">
                <a:ln w="0"/>
                <a:latin typeface="微软雅黑" panose="020B0503020204020204" pitchFamily="34" charset="-122"/>
                <a:ea typeface="微软雅黑" panose="020B0503020204020204" pitchFamily="34" charset="-122"/>
              </a:rPr>
              <a:t>保持令人心情愉快、干净亮丽的工作环境</a:t>
            </a:r>
            <a:endParaRPr lang="zh-CN" altLang="en-US" dirty="0">
              <a:ln w="0"/>
              <a:latin typeface="微软雅黑" panose="020B0503020204020204" pitchFamily="34" charset="-122"/>
              <a:ea typeface="微软雅黑" panose="020B0503020204020204" pitchFamily="34" charset="-122"/>
            </a:endParaRPr>
          </a:p>
          <a:p>
            <a:pPr marL="0" lvl="1"/>
            <a:r>
              <a:rPr lang="zh-CN" altLang="en-US" dirty="0">
                <a:ln w="0"/>
                <a:latin typeface="微软雅黑" panose="020B0503020204020204" pitchFamily="34" charset="-122"/>
                <a:ea typeface="微软雅黑" panose="020B0503020204020204" pitchFamily="34" charset="-122"/>
              </a:rPr>
              <a:t>减少脏污对品质的影响</a:t>
            </a:r>
            <a:endParaRPr lang="zh-CN" altLang="en-US" dirty="0">
              <a:ln w="0"/>
              <a:latin typeface="微软雅黑" panose="020B0503020204020204" pitchFamily="34" charset="-122"/>
              <a:ea typeface="微软雅黑" panose="020B0503020204020204" pitchFamily="34" charset="-122"/>
            </a:endParaRPr>
          </a:p>
          <a:p>
            <a:pPr marL="0" lvl="1"/>
            <a:r>
              <a:rPr lang="zh-CN" altLang="en-US" dirty="0">
                <a:ln w="0"/>
                <a:latin typeface="微软雅黑" panose="020B0503020204020204" pitchFamily="34" charset="-122"/>
                <a:ea typeface="微软雅黑" panose="020B0503020204020204" pitchFamily="34" charset="-122"/>
              </a:rPr>
              <a:t>消除微小的缺陷，排除隐患</a:t>
            </a:r>
            <a:endParaRPr lang="zh-CN" altLang="en-US" dirty="0">
              <a:ln w="0"/>
              <a:latin typeface="微软雅黑" panose="020B0503020204020204" pitchFamily="34" charset="-122"/>
              <a:ea typeface="微软雅黑" panose="020B0503020204020204" pitchFamily="34" charset="-122"/>
            </a:endParaRPr>
          </a:p>
        </p:txBody>
      </p:sp>
      <p:sp>
        <p:nvSpPr>
          <p:cNvPr id="33" name="文本框 9"/>
          <p:cNvSpPr txBox="1"/>
          <p:nvPr/>
        </p:nvSpPr>
        <p:spPr>
          <a:xfrm>
            <a:off x="1443410" y="4703345"/>
            <a:ext cx="6480720"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清扫的注意点</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34" name="椭圆 33"/>
          <p:cNvSpPr/>
          <p:nvPr/>
        </p:nvSpPr>
        <p:spPr>
          <a:xfrm>
            <a:off x="1129035" y="4860533"/>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5" name="文本框 34"/>
          <p:cNvSpPr txBox="1"/>
          <p:nvPr/>
        </p:nvSpPr>
        <p:spPr>
          <a:xfrm>
            <a:off x="1470285" y="5176514"/>
            <a:ext cx="7147582" cy="435811"/>
          </a:xfrm>
          <a:prstGeom prst="rect">
            <a:avLst/>
          </a:prstGeom>
          <a:noFill/>
        </p:spPr>
        <p:txBody>
          <a:bodyPr wrap="square" lIns="68566" tIns="34283" rIns="68566" bIns="34283" rtlCol="0">
            <a:spAutoFit/>
          </a:bodyPr>
          <a:lstStyle/>
          <a:p>
            <a:pPr marL="0" lvl="1">
              <a:lnSpc>
                <a:spcPct val="150000"/>
              </a:lnSpc>
            </a:pPr>
            <a:r>
              <a:rPr lang="zh-CN" altLang="en-US" dirty="0">
                <a:ln w="0"/>
                <a:latin typeface="微软雅黑" panose="020B0503020204020204" pitchFamily="34" charset="-122"/>
                <a:ea typeface="微软雅黑" panose="020B0503020204020204" pitchFamily="34" charset="-122"/>
              </a:rPr>
              <a:t>责任化、标准化</a:t>
            </a:r>
            <a:endParaRPr lang="zh-CN" altLang="en-US" dirty="0">
              <a:ln w="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833891" y="2144593"/>
            <a:ext cx="2596940" cy="39525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fltVal val="0"/>
                                          </p:val>
                                        </p:tav>
                                        <p:tav tm="100000">
                                          <p:val>
                                            <p:strVal val="#ppt_w"/>
                                          </p:val>
                                        </p:tav>
                                      </p:tavLst>
                                    </p:anim>
                                    <p:anim calcmode="lin" valueType="num">
                                      <p:cBhvr>
                                        <p:cTn id="12" dur="500" fill="hold"/>
                                        <p:tgtEl>
                                          <p:spTgt spid="24"/>
                                        </p:tgtEl>
                                        <p:attrNameLst>
                                          <p:attrName>ppt_h</p:attrName>
                                        </p:attrNameLst>
                                      </p:cBhvr>
                                      <p:tavLst>
                                        <p:tav tm="0">
                                          <p:val>
                                            <p:fltVal val="0"/>
                                          </p:val>
                                        </p:tav>
                                        <p:tav tm="100000">
                                          <p:val>
                                            <p:strVal val="#ppt_h"/>
                                          </p:val>
                                        </p:tav>
                                      </p:tavLst>
                                    </p:anim>
                                    <p:animEffect transition="in" filter="fade">
                                      <p:cBhvr>
                                        <p:cTn id="13" dur="500"/>
                                        <p:tgtEl>
                                          <p:spTgt spid="24"/>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anim calcmode="lin" valueType="num">
                                      <p:cBhvr>
                                        <p:cTn id="24" dur="500" fill="hold"/>
                                        <p:tgtEl>
                                          <p:spTgt spid="25"/>
                                        </p:tgtEl>
                                        <p:attrNameLst>
                                          <p:attrName>ppt_x</p:attrName>
                                        </p:attrNameLst>
                                      </p:cBhvr>
                                      <p:tavLst>
                                        <p:tav tm="0">
                                          <p:val>
                                            <p:strVal val="#ppt_x"/>
                                          </p:val>
                                        </p:tav>
                                        <p:tav tm="100000">
                                          <p:val>
                                            <p:strVal val="#ppt_x"/>
                                          </p:val>
                                        </p:tav>
                                      </p:tavLst>
                                    </p:anim>
                                    <p:anim calcmode="lin" valueType="num">
                                      <p:cBhvr>
                                        <p:cTn id="25" dur="500" fill="hold"/>
                                        <p:tgtEl>
                                          <p:spTgt spid="25"/>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par>
                          <p:cTn id="32" fill="hold">
                            <p:stCondLst>
                              <p:cond delay="2500"/>
                            </p:stCondLst>
                            <p:childTnLst>
                              <p:par>
                                <p:cTn id="33" presetID="42" presetClass="entr" presetSubtype="0"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anim calcmode="lin" valueType="num">
                                      <p:cBhvr>
                                        <p:cTn id="36" dur="500" fill="hold"/>
                                        <p:tgtEl>
                                          <p:spTgt spid="30"/>
                                        </p:tgtEl>
                                        <p:attrNameLst>
                                          <p:attrName>ppt_x</p:attrName>
                                        </p:attrNameLst>
                                      </p:cBhvr>
                                      <p:tavLst>
                                        <p:tav tm="0">
                                          <p:val>
                                            <p:strVal val="#ppt_x"/>
                                          </p:val>
                                        </p:tav>
                                        <p:tav tm="100000">
                                          <p:val>
                                            <p:strVal val="#ppt_x"/>
                                          </p:val>
                                        </p:tav>
                                      </p:tavLst>
                                    </p:anim>
                                    <p:anim calcmode="lin" valueType="num">
                                      <p:cBhvr>
                                        <p:cTn id="37" dur="500" fill="hold"/>
                                        <p:tgtEl>
                                          <p:spTgt spid="30"/>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anim calcmode="lin" valueType="num">
                                      <p:cBhvr>
                                        <p:cTn id="42" dur="500" fill="hold"/>
                                        <p:tgtEl>
                                          <p:spTgt spid="32"/>
                                        </p:tgtEl>
                                        <p:attrNameLst>
                                          <p:attrName>ppt_x</p:attrName>
                                        </p:attrNameLst>
                                      </p:cBhvr>
                                      <p:tavLst>
                                        <p:tav tm="0">
                                          <p:val>
                                            <p:strVal val="#ppt_x"/>
                                          </p:val>
                                        </p:tav>
                                        <p:tav tm="100000">
                                          <p:val>
                                            <p:strVal val="#ppt_x"/>
                                          </p:val>
                                        </p:tav>
                                      </p:tavLst>
                                    </p:anim>
                                    <p:anim calcmode="lin" valueType="num">
                                      <p:cBhvr>
                                        <p:cTn id="43" dur="500" fill="hold"/>
                                        <p:tgtEl>
                                          <p:spTgt spid="32"/>
                                        </p:tgtEl>
                                        <p:attrNameLst>
                                          <p:attrName>ppt_y</p:attrName>
                                        </p:attrNameLst>
                                      </p:cBhvr>
                                      <p:tavLst>
                                        <p:tav tm="0">
                                          <p:val>
                                            <p:strVal val="#ppt_y+.1"/>
                                          </p:val>
                                        </p:tav>
                                        <p:tav tm="100000">
                                          <p:val>
                                            <p:strVal val="#ppt_y"/>
                                          </p:val>
                                        </p:tav>
                                      </p:tavLst>
                                    </p:anim>
                                  </p:childTnLst>
                                </p:cTn>
                              </p:par>
                            </p:childTnLst>
                          </p:cTn>
                        </p:par>
                        <p:par>
                          <p:cTn id="44" fill="hold">
                            <p:stCondLst>
                              <p:cond delay="3500"/>
                            </p:stCondLst>
                            <p:childTnLst>
                              <p:par>
                                <p:cTn id="45" presetID="53" presetClass="entr" presetSubtype="16" fill="hold" grpId="0" nodeType="after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childTnLst>
                          </p:cTn>
                        </p:par>
                        <p:par>
                          <p:cTn id="50" fill="hold">
                            <p:stCondLst>
                              <p:cond delay="4000"/>
                            </p:stCondLst>
                            <p:childTnLst>
                              <p:par>
                                <p:cTn id="51" presetID="42" presetClass="entr" presetSubtype="0" fill="hold" grpId="0" nodeType="after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anim calcmode="lin" valueType="num">
                                      <p:cBhvr>
                                        <p:cTn id="54" dur="500" fill="hold"/>
                                        <p:tgtEl>
                                          <p:spTgt spid="33"/>
                                        </p:tgtEl>
                                        <p:attrNameLst>
                                          <p:attrName>ppt_x</p:attrName>
                                        </p:attrNameLst>
                                      </p:cBhvr>
                                      <p:tavLst>
                                        <p:tav tm="0">
                                          <p:val>
                                            <p:strVal val="#ppt_x"/>
                                          </p:val>
                                        </p:tav>
                                        <p:tav tm="100000">
                                          <p:val>
                                            <p:strVal val="#ppt_x"/>
                                          </p:val>
                                        </p:tav>
                                      </p:tavLst>
                                    </p:anim>
                                    <p:anim calcmode="lin" valueType="num">
                                      <p:cBhvr>
                                        <p:cTn id="55" dur="500" fill="hold"/>
                                        <p:tgtEl>
                                          <p:spTgt spid="33"/>
                                        </p:tgtEl>
                                        <p:attrNameLst>
                                          <p:attrName>ppt_y</p:attrName>
                                        </p:attrNameLst>
                                      </p:cBhvr>
                                      <p:tavLst>
                                        <p:tav tm="0">
                                          <p:val>
                                            <p:strVal val="#ppt_y+.1"/>
                                          </p:val>
                                        </p:tav>
                                        <p:tav tm="100000">
                                          <p:val>
                                            <p:strVal val="#ppt_y"/>
                                          </p:val>
                                        </p:tav>
                                      </p:tavLst>
                                    </p:anim>
                                  </p:childTnLst>
                                </p:cTn>
                              </p:par>
                            </p:childTnLst>
                          </p:cTn>
                        </p:par>
                        <p:par>
                          <p:cTn id="56" fill="hold">
                            <p:stCondLst>
                              <p:cond delay="4500"/>
                            </p:stCondLst>
                            <p:childTnLst>
                              <p:par>
                                <p:cTn id="57" presetID="42" presetClass="entr" presetSubtype="0" fill="hold" grpId="0" nodeType="after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anim calcmode="lin" valueType="num">
                                      <p:cBhvr>
                                        <p:cTn id="60" dur="500" fill="hold"/>
                                        <p:tgtEl>
                                          <p:spTgt spid="35"/>
                                        </p:tgtEl>
                                        <p:attrNameLst>
                                          <p:attrName>ppt_x</p:attrName>
                                        </p:attrNameLst>
                                      </p:cBhvr>
                                      <p:tavLst>
                                        <p:tav tm="0">
                                          <p:val>
                                            <p:strVal val="#ppt_x"/>
                                          </p:val>
                                        </p:tav>
                                        <p:tav tm="100000">
                                          <p:val>
                                            <p:strVal val="#ppt_x"/>
                                          </p:val>
                                        </p:tav>
                                      </p:tavLst>
                                    </p:anim>
                                    <p:anim calcmode="lin" valueType="num">
                                      <p:cBhvr>
                                        <p:cTn id="61"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animBg="1"/>
      <p:bldP spid="25" grpId="0"/>
      <p:bldP spid="30" grpId="0"/>
      <p:bldP spid="31" grpId="0" animBg="1"/>
      <p:bldP spid="32" grpId="0"/>
      <p:bldP spid="33" grpId="0"/>
      <p:bldP spid="34" grpId="0" animBg="1"/>
      <p:bldP spid="3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bwMode="auto">
          <a:xfrm>
            <a:off x="1417067" y="1284474"/>
            <a:ext cx="2088233"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22" name="TextBox 28"/>
          <p:cNvSpPr txBox="1"/>
          <p:nvPr/>
        </p:nvSpPr>
        <p:spPr>
          <a:xfrm>
            <a:off x="1561084" y="1316123"/>
            <a:ext cx="2088233" cy="461665"/>
          </a:xfrm>
          <a:prstGeom prst="rect">
            <a:avLst/>
          </a:prstGeom>
          <a:noFill/>
        </p:spPr>
        <p:txBody>
          <a:bodyPr wrap="square" rtlCol="0">
            <a:spAutoFit/>
          </a:bodyPr>
          <a:lstStyle/>
          <a:p>
            <a:r>
              <a:rPr lang="zh-CN" altLang="en-US" sz="2400" b="1" dirty="0" smtClean="0">
                <a:solidFill>
                  <a:schemeClr val="bg1">
                    <a:lumMod val="95000"/>
                  </a:schemeClr>
                </a:solidFill>
                <a:latin typeface="微软雅黑" panose="020B0503020204020204" pitchFamily="34" charset="-122"/>
                <a:ea typeface="微软雅黑" panose="020B0503020204020204" pitchFamily="34" charset="-122"/>
              </a:rPr>
              <a:t>如果不清扫</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1417068" y="1985548"/>
            <a:ext cx="2952327" cy="3747708"/>
            <a:chOff x="1417068" y="1985548"/>
            <a:chExt cx="2952327" cy="3747708"/>
          </a:xfrm>
        </p:grpSpPr>
        <p:sp>
          <p:nvSpPr>
            <p:cNvPr id="20" name="文本框 9"/>
            <p:cNvSpPr txBox="1"/>
            <p:nvPr/>
          </p:nvSpPr>
          <p:spPr>
            <a:xfrm>
              <a:off x="1731443" y="1985548"/>
              <a:ext cx="2637952"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办公室</a:t>
              </a:r>
              <a:r>
                <a:rPr lang="en-US" altLang="zh-CN" b="1" dirty="0">
                  <a:ln w="0"/>
                  <a:solidFill>
                    <a:srgbClr val="0070C0"/>
                  </a:solidFill>
                  <a:latin typeface="微软雅黑" panose="020B0503020204020204" pitchFamily="34" charset="-122"/>
                  <a:ea typeface="微软雅黑" panose="020B0503020204020204" pitchFamily="34" charset="-122"/>
                </a:rPr>
                <a:t>-------</a:t>
              </a:r>
              <a:r>
                <a:rPr lang="zh-CN" altLang="en-US" b="1" dirty="0">
                  <a:ln w="0"/>
                  <a:solidFill>
                    <a:srgbClr val="0070C0"/>
                  </a:solidFill>
                  <a:latin typeface="微软雅黑" panose="020B0503020204020204" pitchFamily="34" charset="-122"/>
                  <a:ea typeface="微软雅黑" panose="020B0503020204020204" pitchFamily="34" charset="-122"/>
                </a:rPr>
                <a:t>垃圾成堆</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25" name="椭圆 24"/>
            <p:cNvSpPr/>
            <p:nvPr/>
          </p:nvSpPr>
          <p:spPr>
            <a:xfrm>
              <a:off x="1417068" y="2140579"/>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6" name="文本框 9"/>
            <p:cNvSpPr txBox="1"/>
            <p:nvPr/>
          </p:nvSpPr>
          <p:spPr>
            <a:xfrm>
              <a:off x="1731443" y="2320488"/>
              <a:ext cx="2637952" cy="484734"/>
            </a:xfrm>
            <a:prstGeom prst="rect">
              <a:avLst/>
            </a:prstGeom>
            <a:noFill/>
          </p:spPr>
          <p:txBody>
            <a:bodyPr wrap="square" lIns="68566" tIns="34283" rIns="68566" bIns="34283" rtlCol="0">
              <a:spAutoFit/>
            </a:bodyPr>
            <a:lstStyle/>
            <a:p>
              <a:pPr marL="0" lvl="1">
                <a:lnSpc>
                  <a:spcPct val="150000"/>
                </a:lnSpc>
              </a:pPr>
              <a:r>
                <a:rPr lang="zh-CN" altLang="en-US" b="1" dirty="0" smtClean="0">
                  <a:ln w="0"/>
                  <a:solidFill>
                    <a:srgbClr val="0070C0"/>
                  </a:solidFill>
                  <a:latin typeface="微软雅黑" panose="020B0503020204020204" pitchFamily="34" charset="-122"/>
                  <a:ea typeface="微软雅黑" panose="020B0503020204020204" pitchFamily="34" charset="-122"/>
                </a:rPr>
                <a:t>仓   库</a:t>
              </a:r>
              <a:r>
                <a:rPr lang="en-US" altLang="zh-CN" b="1" dirty="0" smtClean="0">
                  <a:ln w="0"/>
                  <a:solidFill>
                    <a:srgbClr val="0070C0"/>
                  </a:solidFill>
                  <a:latin typeface="微软雅黑" panose="020B0503020204020204" pitchFamily="34" charset="-122"/>
                  <a:ea typeface="微软雅黑" panose="020B0503020204020204" pitchFamily="34" charset="-122"/>
                </a:rPr>
                <a:t>-------</a:t>
              </a:r>
              <a:r>
                <a:rPr lang="zh-CN" altLang="en-US" b="1" dirty="0">
                  <a:ln w="0"/>
                  <a:solidFill>
                    <a:srgbClr val="0070C0"/>
                  </a:solidFill>
                  <a:latin typeface="微软雅黑" panose="020B0503020204020204" pitchFamily="34" charset="-122"/>
                  <a:ea typeface="微软雅黑" panose="020B0503020204020204" pitchFamily="34" charset="-122"/>
                </a:rPr>
                <a:t>乱扔杂物</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9" name="椭圆 18"/>
            <p:cNvSpPr/>
            <p:nvPr/>
          </p:nvSpPr>
          <p:spPr>
            <a:xfrm>
              <a:off x="1417068" y="2475519"/>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44" name="文本框 9"/>
            <p:cNvSpPr txBox="1"/>
            <p:nvPr/>
          </p:nvSpPr>
          <p:spPr>
            <a:xfrm>
              <a:off x="1731443" y="2678042"/>
              <a:ext cx="2637952"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办公桌</a:t>
              </a:r>
              <a:r>
                <a:rPr lang="en-US" altLang="zh-CN" b="1" dirty="0">
                  <a:ln w="0"/>
                  <a:solidFill>
                    <a:srgbClr val="0070C0"/>
                  </a:solidFill>
                  <a:latin typeface="微软雅黑" panose="020B0503020204020204" pitchFamily="34" charset="-122"/>
                  <a:ea typeface="微软雅黑" panose="020B0503020204020204" pitchFamily="34" charset="-122"/>
                </a:rPr>
                <a:t>-------</a:t>
              </a:r>
              <a:r>
                <a:rPr lang="zh-CN" altLang="en-US" b="1" dirty="0">
                  <a:ln w="0"/>
                  <a:solidFill>
                    <a:srgbClr val="0070C0"/>
                  </a:solidFill>
                  <a:latin typeface="微软雅黑" panose="020B0503020204020204" pitchFamily="34" charset="-122"/>
                  <a:ea typeface="微软雅黑" panose="020B0503020204020204" pitchFamily="34" charset="-122"/>
                </a:rPr>
                <a:t>灰厚三尺</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45" name="椭圆 44"/>
            <p:cNvSpPr/>
            <p:nvPr/>
          </p:nvSpPr>
          <p:spPr>
            <a:xfrm>
              <a:off x="1417068" y="2833073"/>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46" name="文本框 9"/>
            <p:cNvSpPr txBox="1"/>
            <p:nvPr/>
          </p:nvSpPr>
          <p:spPr>
            <a:xfrm>
              <a:off x="1731443" y="3065668"/>
              <a:ext cx="2637952" cy="484734"/>
            </a:xfrm>
            <a:prstGeom prst="rect">
              <a:avLst/>
            </a:prstGeom>
            <a:noFill/>
          </p:spPr>
          <p:txBody>
            <a:bodyPr wrap="square" lIns="68566" tIns="34283" rIns="68566" bIns="34283" rtlCol="0">
              <a:spAutoFit/>
            </a:bodyPr>
            <a:lstStyle/>
            <a:p>
              <a:pPr marL="0" lvl="1">
                <a:lnSpc>
                  <a:spcPct val="150000"/>
                </a:lnSpc>
              </a:pPr>
              <a:r>
                <a:rPr lang="zh-CN" altLang="en-US" b="1" dirty="0" smtClean="0">
                  <a:ln w="0"/>
                  <a:solidFill>
                    <a:srgbClr val="0070C0"/>
                  </a:solidFill>
                  <a:latin typeface="微软雅黑" panose="020B0503020204020204" pitchFamily="34" charset="-122"/>
                  <a:ea typeface="微软雅黑" panose="020B0503020204020204" pitchFamily="34" charset="-122"/>
                </a:rPr>
                <a:t>院   庭</a:t>
              </a:r>
              <a:r>
                <a:rPr lang="en-US" altLang="zh-CN" b="1" dirty="0" smtClean="0">
                  <a:ln w="0"/>
                  <a:solidFill>
                    <a:srgbClr val="0070C0"/>
                  </a:solidFill>
                  <a:latin typeface="微软雅黑" panose="020B0503020204020204" pitchFamily="34" charset="-122"/>
                  <a:ea typeface="微软雅黑" panose="020B0503020204020204" pitchFamily="34" charset="-122"/>
                </a:rPr>
                <a:t>-------</a:t>
              </a:r>
              <a:r>
                <a:rPr lang="zh-CN" altLang="en-US" b="1" dirty="0">
                  <a:ln w="0"/>
                  <a:solidFill>
                    <a:srgbClr val="0070C0"/>
                  </a:solidFill>
                  <a:latin typeface="微软雅黑" panose="020B0503020204020204" pitchFamily="34" charset="-122"/>
                  <a:ea typeface="微软雅黑" panose="020B0503020204020204" pitchFamily="34" charset="-122"/>
                </a:rPr>
                <a:t>杂草丛生 </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47" name="椭圆 46"/>
            <p:cNvSpPr/>
            <p:nvPr/>
          </p:nvSpPr>
          <p:spPr>
            <a:xfrm>
              <a:off x="1417068" y="3220699"/>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48" name="文本框 9"/>
            <p:cNvSpPr txBox="1"/>
            <p:nvPr/>
          </p:nvSpPr>
          <p:spPr>
            <a:xfrm>
              <a:off x="1731443" y="3423222"/>
              <a:ext cx="2637952"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自我形象</a:t>
              </a:r>
              <a:r>
                <a:rPr lang="en-US" altLang="zh-CN" b="1" dirty="0">
                  <a:ln w="0"/>
                  <a:solidFill>
                    <a:srgbClr val="0070C0"/>
                  </a:solidFill>
                  <a:latin typeface="微软雅黑" panose="020B0503020204020204" pitchFamily="34" charset="-122"/>
                  <a:ea typeface="微软雅黑" panose="020B0503020204020204" pitchFamily="34" charset="-122"/>
                </a:rPr>
                <a:t>----</a:t>
              </a:r>
              <a:r>
                <a:rPr lang="zh-CN" altLang="en-US" b="1" dirty="0">
                  <a:ln w="0"/>
                  <a:solidFill>
                    <a:srgbClr val="0070C0"/>
                  </a:solidFill>
                  <a:latin typeface="微软雅黑" panose="020B0503020204020204" pitchFamily="34" charset="-122"/>
                  <a:ea typeface="微软雅黑" panose="020B0503020204020204" pitchFamily="34" charset="-122"/>
                </a:rPr>
                <a:t>蓬头垢面</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49" name="椭圆 48"/>
            <p:cNvSpPr/>
            <p:nvPr/>
          </p:nvSpPr>
          <p:spPr>
            <a:xfrm>
              <a:off x="1417068" y="3578253"/>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50" name="文本框 9"/>
            <p:cNvSpPr txBox="1"/>
            <p:nvPr/>
          </p:nvSpPr>
          <p:spPr>
            <a:xfrm>
              <a:off x="1731443" y="3810848"/>
              <a:ext cx="2637952"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洗手池</a:t>
              </a:r>
              <a:r>
                <a:rPr lang="en-US" altLang="zh-CN" b="1" dirty="0" smtClean="0">
                  <a:ln w="0"/>
                  <a:solidFill>
                    <a:srgbClr val="0070C0"/>
                  </a:solidFill>
                  <a:latin typeface="微软雅黑" panose="020B0503020204020204" pitchFamily="34" charset="-122"/>
                  <a:ea typeface="微软雅黑" panose="020B0503020204020204" pitchFamily="34" charset="-122"/>
                </a:rPr>
                <a:t>-------</a:t>
              </a:r>
              <a:r>
                <a:rPr lang="zh-CN" altLang="en-US" b="1" dirty="0">
                  <a:ln w="0"/>
                  <a:solidFill>
                    <a:srgbClr val="0070C0"/>
                  </a:solidFill>
                  <a:latin typeface="微软雅黑" panose="020B0503020204020204" pitchFamily="34" charset="-122"/>
                  <a:ea typeface="微软雅黑" panose="020B0503020204020204" pitchFamily="34" charset="-122"/>
                </a:rPr>
                <a:t>油渍尺厚</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51" name="椭圆 50"/>
            <p:cNvSpPr/>
            <p:nvPr/>
          </p:nvSpPr>
          <p:spPr>
            <a:xfrm>
              <a:off x="1417068" y="3965879"/>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52" name="文本框 9"/>
            <p:cNvSpPr txBox="1"/>
            <p:nvPr/>
          </p:nvSpPr>
          <p:spPr>
            <a:xfrm>
              <a:off x="1731443" y="4145788"/>
              <a:ext cx="2637952"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工作服</a:t>
              </a:r>
              <a:r>
                <a:rPr lang="en-US" altLang="zh-CN" b="1" dirty="0">
                  <a:ln w="0"/>
                  <a:solidFill>
                    <a:srgbClr val="0070C0"/>
                  </a:solidFill>
                  <a:latin typeface="微软雅黑" panose="020B0503020204020204" pitchFamily="34" charset="-122"/>
                  <a:ea typeface="微软雅黑" panose="020B0503020204020204" pitchFamily="34" charset="-122"/>
                </a:rPr>
                <a:t>-------</a:t>
              </a:r>
              <a:r>
                <a:rPr lang="zh-CN" altLang="en-US" b="1" dirty="0">
                  <a:ln w="0"/>
                  <a:solidFill>
                    <a:srgbClr val="0070C0"/>
                  </a:solidFill>
                  <a:latin typeface="微软雅黑" panose="020B0503020204020204" pitchFamily="34" charset="-122"/>
                  <a:ea typeface="微软雅黑" panose="020B0503020204020204" pitchFamily="34" charset="-122"/>
                </a:rPr>
                <a:t>脏不忍睹</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53" name="椭圆 52"/>
            <p:cNvSpPr/>
            <p:nvPr/>
          </p:nvSpPr>
          <p:spPr>
            <a:xfrm>
              <a:off x="1417068" y="4300819"/>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54" name="文本框 9"/>
            <p:cNvSpPr txBox="1"/>
            <p:nvPr/>
          </p:nvSpPr>
          <p:spPr>
            <a:xfrm>
              <a:off x="1731443" y="4503342"/>
              <a:ext cx="2637952"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食堂餐桌</a:t>
              </a:r>
              <a:r>
                <a:rPr lang="en-US" altLang="zh-CN" b="1" dirty="0" smtClean="0">
                  <a:ln w="0"/>
                  <a:solidFill>
                    <a:srgbClr val="0070C0"/>
                  </a:solidFill>
                  <a:latin typeface="微软雅黑" panose="020B0503020204020204" pitchFamily="34" charset="-122"/>
                  <a:ea typeface="微软雅黑" panose="020B0503020204020204" pitchFamily="34" charset="-122"/>
                </a:rPr>
                <a:t>----</a:t>
              </a:r>
              <a:r>
                <a:rPr lang="zh-CN" altLang="en-US" b="1" dirty="0">
                  <a:ln w="0"/>
                  <a:solidFill>
                    <a:srgbClr val="0070C0"/>
                  </a:solidFill>
                  <a:latin typeface="微软雅黑" panose="020B0503020204020204" pitchFamily="34" charset="-122"/>
                  <a:ea typeface="微软雅黑" panose="020B0503020204020204" pitchFamily="34" charset="-122"/>
                </a:rPr>
                <a:t>残羹到处</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55" name="椭圆 54"/>
            <p:cNvSpPr/>
            <p:nvPr/>
          </p:nvSpPr>
          <p:spPr>
            <a:xfrm>
              <a:off x="1417068" y="4658373"/>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56" name="文本框 9"/>
            <p:cNvSpPr txBox="1"/>
            <p:nvPr/>
          </p:nvSpPr>
          <p:spPr>
            <a:xfrm>
              <a:off x="1731443" y="4890968"/>
              <a:ext cx="2637952" cy="484734"/>
            </a:xfrm>
            <a:prstGeom prst="rect">
              <a:avLst/>
            </a:prstGeom>
            <a:noFill/>
          </p:spPr>
          <p:txBody>
            <a:bodyPr wrap="square" lIns="68566" tIns="34283" rIns="68566" bIns="34283" rtlCol="0">
              <a:spAutoFit/>
            </a:bodyPr>
            <a:lstStyle/>
            <a:p>
              <a:pPr marL="0" lvl="1">
                <a:lnSpc>
                  <a:spcPct val="150000"/>
                </a:lnSpc>
              </a:pPr>
              <a:r>
                <a:rPr lang="zh-CN" altLang="en-US" b="1" dirty="0" smtClean="0">
                  <a:ln w="0"/>
                  <a:solidFill>
                    <a:srgbClr val="0070C0"/>
                  </a:solidFill>
                  <a:latin typeface="微软雅黑" panose="020B0503020204020204" pitchFamily="34" charset="-122"/>
                  <a:ea typeface="微软雅黑" panose="020B0503020204020204" pitchFamily="34" charset="-122"/>
                </a:rPr>
                <a:t>车   间</a:t>
              </a:r>
              <a:r>
                <a:rPr lang="en-US" altLang="zh-CN" b="1" dirty="0" smtClean="0">
                  <a:ln w="0"/>
                  <a:solidFill>
                    <a:srgbClr val="0070C0"/>
                  </a:solidFill>
                  <a:latin typeface="微软雅黑" panose="020B0503020204020204" pitchFamily="34" charset="-122"/>
                  <a:ea typeface="微软雅黑" panose="020B0503020204020204" pitchFamily="34" charset="-122"/>
                </a:rPr>
                <a:t>-------</a:t>
              </a:r>
              <a:r>
                <a:rPr lang="zh-CN" altLang="en-US" b="1" dirty="0">
                  <a:ln w="0"/>
                  <a:solidFill>
                    <a:srgbClr val="0070C0"/>
                  </a:solidFill>
                  <a:latin typeface="微软雅黑" panose="020B0503020204020204" pitchFamily="34" charset="-122"/>
                  <a:ea typeface="微软雅黑" panose="020B0503020204020204" pitchFamily="34" charset="-122"/>
                </a:rPr>
                <a:t>破烂不堪</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57" name="椭圆 56"/>
            <p:cNvSpPr/>
            <p:nvPr/>
          </p:nvSpPr>
          <p:spPr>
            <a:xfrm>
              <a:off x="1417068" y="5045999"/>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58" name="文本框 9"/>
            <p:cNvSpPr txBox="1"/>
            <p:nvPr/>
          </p:nvSpPr>
          <p:spPr>
            <a:xfrm>
              <a:off x="1731443" y="5248522"/>
              <a:ext cx="2637952" cy="484734"/>
            </a:xfrm>
            <a:prstGeom prst="rect">
              <a:avLst/>
            </a:prstGeom>
            <a:noFill/>
          </p:spPr>
          <p:txBody>
            <a:bodyPr wrap="square" lIns="68566" tIns="34283" rIns="68566" bIns="34283" rtlCol="0">
              <a:spAutoFit/>
            </a:bodyPr>
            <a:lstStyle/>
            <a:p>
              <a:pPr marL="0" lvl="1">
                <a:lnSpc>
                  <a:spcPct val="150000"/>
                </a:lnSpc>
              </a:pPr>
              <a:r>
                <a:rPr lang="zh-CN" altLang="en-US" b="1" dirty="0" smtClean="0">
                  <a:ln w="0"/>
                  <a:solidFill>
                    <a:srgbClr val="0070C0"/>
                  </a:solidFill>
                  <a:latin typeface="微软雅黑" panose="020B0503020204020204" pitchFamily="34" charset="-122"/>
                  <a:ea typeface="微软雅黑" panose="020B0503020204020204" pitchFamily="34" charset="-122"/>
                </a:rPr>
                <a:t>厕   所</a:t>
              </a:r>
              <a:r>
                <a:rPr lang="en-US" altLang="zh-CN" b="1" dirty="0" smtClean="0">
                  <a:ln w="0"/>
                  <a:solidFill>
                    <a:srgbClr val="0070C0"/>
                  </a:solidFill>
                  <a:latin typeface="微软雅黑" panose="020B0503020204020204" pitchFamily="34" charset="-122"/>
                  <a:ea typeface="微软雅黑" panose="020B0503020204020204" pitchFamily="34" charset="-122"/>
                </a:rPr>
                <a:t>-------</a:t>
              </a:r>
              <a:r>
                <a:rPr lang="zh-CN" altLang="en-US" b="1" dirty="0">
                  <a:ln w="0"/>
                  <a:solidFill>
                    <a:srgbClr val="0070C0"/>
                  </a:solidFill>
                  <a:latin typeface="微软雅黑" panose="020B0503020204020204" pitchFamily="34" charset="-122"/>
                  <a:ea typeface="微软雅黑" panose="020B0503020204020204" pitchFamily="34" charset="-122"/>
                </a:rPr>
                <a:t>无处立脚</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59" name="椭圆 58"/>
            <p:cNvSpPr/>
            <p:nvPr/>
          </p:nvSpPr>
          <p:spPr>
            <a:xfrm>
              <a:off x="1417068" y="5403553"/>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grpSp>
      <p:sp>
        <p:nvSpPr>
          <p:cNvPr id="60" name="圆角矩形 59"/>
          <p:cNvSpPr/>
          <p:nvPr/>
        </p:nvSpPr>
        <p:spPr bwMode="auto">
          <a:xfrm>
            <a:off x="6097587" y="1284474"/>
            <a:ext cx="2088233"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61" name="TextBox 28"/>
          <p:cNvSpPr txBox="1"/>
          <p:nvPr/>
        </p:nvSpPr>
        <p:spPr>
          <a:xfrm>
            <a:off x="6457628" y="1316123"/>
            <a:ext cx="1584176" cy="461665"/>
          </a:xfrm>
          <a:prstGeom prst="rect">
            <a:avLst/>
          </a:prstGeom>
          <a:noFill/>
        </p:spPr>
        <p:txBody>
          <a:bodyPr wrap="square" rtlCol="0">
            <a:spAutoFit/>
          </a:bodyPr>
          <a:lstStyle/>
          <a:p>
            <a:r>
              <a:rPr lang="zh-CN" altLang="en-US" sz="2400" b="1" dirty="0" smtClean="0">
                <a:solidFill>
                  <a:schemeClr val="bg1">
                    <a:lumMod val="95000"/>
                  </a:schemeClr>
                </a:solidFill>
                <a:latin typeface="微软雅黑" panose="020B0503020204020204" pitchFamily="34" charset="-122"/>
                <a:ea typeface="微软雅黑" panose="020B0503020204020204" pitchFamily="34" charset="-122"/>
              </a:rPr>
              <a:t>清扫</a:t>
            </a: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举例</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6033416" y="1985548"/>
            <a:ext cx="3880595" cy="3698785"/>
            <a:chOff x="6033416" y="1985548"/>
            <a:chExt cx="3880595" cy="3698785"/>
          </a:xfrm>
        </p:grpSpPr>
        <p:sp>
          <p:nvSpPr>
            <p:cNvPr id="62" name="文本框 9"/>
            <p:cNvSpPr txBox="1"/>
            <p:nvPr/>
          </p:nvSpPr>
          <p:spPr>
            <a:xfrm>
              <a:off x="6347791" y="1985548"/>
              <a:ext cx="3566220"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每日上班前打扫办公室</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63" name="椭圆 62"/>
            <p:cNvSpPr/>
            <p:nvPr/>
          </p:nvSpPr>
          <p:spPr>
            <a:xfrm>
              <a:off x="6033416" y="2140579"/>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64" name="文本框 9"/>
            <p:cNvSpPr txBox="1"/>
            <p:nvPr/>
          </p:nvSpPr>
          <p:spPr>
            <a:xfrm>
              <a:off x="6347791" y="2320488"/>
              <a:ext cx="3566220"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每日下班后打扫工作现场</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65" name="椭圆 64"/>
            <p:cNvSpPr/>
            <p:nvPr/>
          </p:nvSpPr>
          <p:spPr>
            <a:xfrm>
              <a:off x="6033416" y="2475519"/>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66" name="文本框 9"/>
            <p:cNvSpPr txBox="1"/>
            <p:nvPr/>
          </p:nvSpPr>
          <p:spPr>
            <a:xfrm>
              <a:off x="6347791" y="2678042"/>
              <a:ext cx="3566220"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每日下班后</a:t>
              </a:r>
              <a:r>
                <a:rPr lang="zh-CN" altLang="en-US" b="1" dirty="0" smtClean="0">
                  <a:ln w="0"/>
                  <a:solidFill>
                    <a:srgbClr val="0070C0"/>
                  </a:solidFill>
                  <a:latin typeface="微软雅黑" panose="020B0503020204020204" pitchFamily="34" charset="-122"/>
                  <a:ea typeface="微软雅黑" panose="020B0503020204020204" pitchFamily="34" charset="-122"/>
                </a:rPr>
                <a:t>打扫桌面</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67" name="椭圆 66"/>
            <p:cNvSpPr/>
            <p:nvPr/>
          </p:nvSpPr>
          <p:spPr>
            <a:xfrm>
              <a:off x="6033416" y="2833073"/>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68" name="文本框 9"/>
            <p:cNvSpPr txBox="1"/>
            <p:nvPr/>
          </p:nvSpPr>
          <p:spPr>
            <a:xfrm>
              <a:off x="6347791" y="3065668"/>
              <a:ext cx="3566220"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随时清理工作现场垃圾</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69" name="椭圆 68"/>
            <p:cNvSpPr/>
            <p:nvPr/>
          </p:nvSpPr>
          <p:spPr>
            <a:xfrm>
              <a:off x="6033416" y="3220699"/>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70" name="文本框 9"/>
            <p:cNvSpPr txBox="1"/>
            <p:nvPr/>
          </p:nvSpPr>
          <p:spPr>
            <a:xfrm>
              <a:off x="6347791" y="3423222"/>
              <a:ext cx="3566220"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及时处理</a:t>
              </a:r>
              <a:r>
                <a:rPr lang="zh-CN" altLang="en-US" b="1" dirty="0" smtClean="0">
                  <a:ln w="0"/>
                  <a:solidFill>
                    <a:srgbClr val="0070C0"/>
                  </a:solidFill>
                  <a:latin typeface="微软雅黑" panose="020B0503020204020204" pitchFamily="34" charset="-122"/>
                  <a:ea typeface="微软雅黑" panose="020B0503020204020204" pitchFamily="34" charset="-122"/>
                </a:rPr>
                <a:t>设备问题</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71" name="椭圆 70"/>
            <p:cNvSpPr/>
            <p:nvPr/>
          </p:nvSpPr>
          <p:spPr>
            <a:xfrm>
              <a:off x="6033416" y="3578253"/>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72" name="文本框 9"/>
            <p:cNvSpPr txBox="1"/>
            <p:nvPr/>
          </p:nvSpPr>
          <p:spPr>
            <a:xfrm>
              <a:off x="6347791" y="3810848"/>
              <a:ext cx="3566220"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及时处理从垃圾箱散落出的垃圾</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73" name="椭圆 72"/>
            <p:cNvSpPr/>
            <p:nvPr/>
          </p:nvSpPr>
          <p:spPr>
            <a:xfrm>
              <a:off x="6033416" y="3965879"/>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74" name="文本框 9"/>
            <p:cNvSpPr txBox="1"/>
            <p:nvPr/>
          </p:nvSpPr>
          <p:spPr>
            <a:xfrm>
              <a:off x="6347791" y="4145788"/>
              <a:ext cx="3566220"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及时处理丢落的纸片烟头垃圾</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75" name="椭圆 74"/>
            <p:cNvSpPr/>
            <p:nvPr/>
          </p:nvSpPr>
          <p:spPr>
            <a:xfrm>
              <a:off x="6033416" y="4300819"/>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76" name="文本框 9"/>
            <p:cNvSpPr txBox="1"/>
            <p:nvPr/>
          </p:nvSpPr>
          <p:spPr>
            <a:xfrm>
              <a:off x="6347791" y="4503342"/>
              <a:ext cx="3566220"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每日打扫院庭</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77" name="椭圆 76"/>
            <p:cNvSpPr/>
            <p:nvPr/>
          </p:nvSpPr>
          <p:spPr>
            <a:xfrm>
              <a:off x="6033416" y="4658373"/>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78" name="文本框 9"/>
            <p:cNvSpPr txBox="1"/>
            <p:nvPr/>
          </p:nvSpPr>
          <p:spPr>
            <a:xfrm>
              <a:off x="6347791" y="4890968"/>
              <a:ext cx="3566220"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随时擦净桌面</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79" name="椭圆 78"/>
            <p:cNvSpPr/>
            <p:nvPr/>
          </p:nvSpPr>
          <p:spPr>
            <a:xfrm>
              <a:off x="6033416" y="5045999"/>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80" name="文本框 9"/>
            <p:cNvSpPr txBox="1"/>
            <p:nvPr/>
          </p:nvSpPr>
          <p:spPr>
            <a:xfrm>
              <a:off x="6347791" y="5248522"/>
              <a:ext cx="3566220"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及时清理不用的包装箱</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81" name="椭圆 80"/>
            <p:cNvSpPr/>
            <p:nvPr/>
          </p:nvSpPr>
          <p:spPr>
            <a:xfrm>
              <a:off x="6033416" y="5403553"/>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wipe(left)">
                                      <p:cBhvr>
                                        <p:cTn id="19" dur="500"/>
                                        <p:tgtEl>
                                          <p:spTgt spid="60"/>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randombar(horizontal)">
                                      <p:cBhvr>
                                        <p:cTn id="23" dur="500"/>
                                        <p:tgtEl>
                                          <p:spTgt spid="61"/>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up)">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60" grpId="0" animBg="1"/>
      <p:bldP spid="6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bwMode="auto">
          <a:xfrm>
            <a:off x="1273051" y="1363459"/>
            <a:ext cx="2088232"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22" name="TextBox 28"/>
          <p:cNvSpPr txBox="1"/>
          <p:nvPr/>
        </p:nvSpPr>
        <p:spPr>
          <a:xfrm>
            <a:off x="1417068" y="1395108"/>
            <a:ext cx="2232247" cy="461665"/>
          </a:xfrm>
          <a:prstGeom prst="rect">
            <a:avLst/>
          </a:prstGeom>
          <a:noFill/>
        </p:spPr>
        <p:txBody>
          <a:bodyPr wrap="square" rtlCol="0">
            <a:spAutoFit/>
          </a:bodyPr>
          <a:lstStyle/>
          <a:p>
            <a:r>
              <a:rPr lang="zh-CN" altLang="en-US" sz="2400" b="1" dirty="0" smtClean="0">
                <a:solidFill>
                  <a:schemeClr val="bg1">
                    <a:lumMod val="95000"/>
                  </a:schemeClr>
                </a:solidFill>
                <a:latin typeface="微软雅黑" panose="020B0503020204020204" pitchFamily="34" charset="-122"/>
                <a:ea typeface="微软雅黑" panose="020B0503020204020204" pitchFamily="34" charset="-122"/>
              </a:rPr>
              <a:t>清扫的意义</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82" name="文本框 81"/>
          <p:cNvSpPr txBox="1"/>
          <p:nvPr/>
        </p:nvSpPr>
        <p:spPr>
          <a:xfrm>
            <a:off x="1273051" y="2427865"/>
            <a:ext cx="7416824" cy="2562226"/>
          </a:xfrm>
          <a:prstGeom prst="rect">
            <a:avLst/>
          </a:prstGeom>
          <a:noFill/>
        </p:spPr>
        <p:txBody>
          <a:bodyPr wrap="square" lIns="68566" tIns="34283" rIns="68566" bIns="34283" rtlCol="0">
            <a:spAutoFit/>
          </a:bodyPr>
          <a:lstStyle/>
          <a:p>
            <a:pPr marL="285750" lvl="1" indent="-285750">
              <a:lnSpc>
                <a:spcPct val="150000"/>
              </a:lnSpc>
              <a:buFont typeface="Arial" panose="020B0604020202020204" pitchFamily="34" charset="0"/>
              <a:buChar char="•"/>
            </a:pPr>
            <a:r>
              <a:rPr lang="zh-CN" altLang="en-US" dirty="0">
                <a:ln w="0"/>
                <a:latin typeface="微软雅黑" panose="020B0503020204020204" pitchFamily="34" charset="-122"/>
                <a:ea typeface="微软雅黑" panose="020B0503020204020204" pitchFamily="34" charset="-122"/>
              </a:rPr>
              <a:t>就是使现场成为没有垃圾、没有污脏的状态。</a:t>
            </a:r>
            <a:endParaRPr lang="zh-CN" altLang="en-US" dirty="0">
              <a:ln w="0"/>
              <a:latin typeface="微软雅黑" panose="020B0503020204020204" pitchFamily="34" charset="-122"/>
              <a:ea typeface="微软雅黑" panose="020B0503020204020204" pitchFamily="34" charset="-122"/>
            </a:endParaRPr>
          </a:p>
          <a:p>
            <a:pPr marL="285750" lvl="1" indent="-285750">
              <a:lnSpc>
                <a:spcPct val="150000"/>
              </a:lnSpc>
              <a:buFont typeface="Arial" panose="020B0604020202020204" pitchFamily="34" charset="0"/>
              <a:buChar char="•"/>
            </a:pPr>
            <a:r>
              <a:rPr lang="zh-CN" altLang="en-US" dirty="0" smtClean="0">
                <a:ln w="0"/>
                <a:latin typeface="微软雅黑" panose="020B0503020204020204" pitchFamily="34" charset="-122"/>
                <a:ea typeface="微软雅黑" panose="020B0503020204020204" pitchFamily="34" charset="-122"/>
              </a:rPr>
              <a:t>虽然</a:t>
            </a:r>
            <a:r>
              <a:rPr lang="zh-CN" altLang="en-US" dirty="0">
                <a:ln w="0"/>
                <a:latin typeface="微软雅黑" panose="020B0503020204020204" pitchFamily="34" charset="-122"/>
                <a:ea typeface="微软雅黑" panose="020B0503020204020204" pitchFamily="34" charset="-122"/>
              </a:rPr>
              <a:t>已经整理、整顿过，要的东西马上就能取得，但是被取出的东西要处于能被正常使用的状态才行。</a:t>
            </a:r>
            <a:endParaRPr lang="zh-CN" altLang="en-US" dirty="0">
              <a:ln w="0"/>
              <a:latin typeface="微软雅黑" panose="020B0503020204020204" pitchFamily="34" charset="-122"/>
              <a:ea typeface="微软雅黑" panose="020B0503020204020204" pitchFamily="34" charset="-122"/>
            </a:endParaRPr>
          </a:p>
          <a:p>
            <a:pPr marL="285750" lvl="1" indent="-285750">
              <a:lnSpc>
                <a:spcPct val="150000"/>
              </a:lnSpc>
              <a:buFont typeface="Arial" panose="020B0604020202020204" pitchFamily="34" charset="0"/>
              <a:buChar char="•"/>
            </a:pPr>
            <a:r>
              <a:rPr lang="zh-CN" altLang="en-US" dirty="0">
                <a:ln w="0"/>
                <a:latin typeface="微软雅黑" panose="020B0503020204020204" pitchFamily="34" charset="-122"/>
                <a:ea typeface="微软雅黑" panose="020B0503020204020204" pitchFamily="34" charset="-122"/>
              </a:rPr>
              <a:t> </a:t>
            </a:r>
            <a:r>
              <a:rPr lang="zh-CN" altLang="en-US" dirty="0" smtClean="0">
                <a:ln w="0"/>
                <a:latin typeface="微软雅黑" panose="020B0503020204020204" pitchFamily="34" charset="-122"/>
                <a:ea typeface="微软雅黑" panose="020B0503020204020204" pitchFamily="34" charset="-122"/>
              </a:rPr>
              <a:t>而</a:t>
            </a:r>
            <a:r>
              <a:rPr lang="zh-CN" altLang="en-US" dirty="0">
                <a:ln w="0"/>
                <a:latin typeface="微软雅黑" panose="020B0503020204020204" pitchFamily="34" charset="-122"/>
                <a:ea typeface="微软雅黑" panose="020B0503020204020204" pitchFamily="34" charset="-122"/>
              </a:rPr>
              <a:t>达成这样状态就是清扫的第一目的。对于高品质、高附加价值产品的制造，更不允许有垃圾或灰尘的污染，从而造成产品的不良！！！</a:t>
            </a:r>
            <a:endParaRPr lang="zh-CN" altLang="en-US" dirty="0">
              <a:ln w="0"/>
              <a:latin typeface="微软雅黑" panose="020B0503020204020204" pitchFamily="34" charset="-122"/>
              <a:ea typeface="微软雅黑" panose="020B0503020204020204" pitchFamily="34" charset="-122"/>
            </a:endParaRPr>
          </a:p>
          <a:p>
            <a:pPr marL="285750" lvl="1" indent="-285750">
              <a:lnSpc>
                <a:spcPct val="150000"/>
              </a:lnSpc>
              <a:buFont typeface="Arial" panose="020B0604020202020204" pitchFamily="34" charset="0"/>
              <a:buChar char="•"/>
            </a:pPr>
            <a:r>
              <a:rPr lang="zh-CN" altLang="en-US" dirty="0">
                <a:ln w="0"/>
                <a:latin typeface="微软雅黑" panose="020B0503020204020204" pitchFamily="34" charset="-122"/>
                <a:ea typeface="微软雅黑" panose="020B0503020204020204" pitchFamily="34" charset="-122"/>
              </a:rPr>
              <a:t>清扫尤为重要</a:t>
            </a:r>
            <a:endParaRPr lang="zh-CN" altLang="en-US" dirty="0">
              <a:ln w="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193931" y="2276872"/>
            <a:ext cx="2031881" cy="36555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fade">
                                      <p:cBhvr>
                                        <p:cTn id="15" dur="1000"/>
                                        <p:tgtEl>
                                          <p:spTgt spid="82"/>
                                        </p:tgtEl>
                                      </p:cBhvr>
                                    </p:animEffect>
                                    <p:anim calcmode="lin" valueType="num">
                                      <p:cBhvr>
                                        <p:cTn id="16" dur="1000" fill="hold"/>
                                        <p:tgtEl>
                                          <p:spTgt spid="82"/>
                                        </p:tgtEl>
                                        <p:attrNameLst>
                                          <p:attrName>ppt_x</p:attrName>
                                        </p:attrNameLst>
                                      </p:cBhvr>
                                      <p:tavLst>
                                        <p:tav tm="0">
                                          <p:val>
                                            <p:strVal val="#ppt_x"/>
                                          </p:val>
                                        </p:tav>
                                        <p:tav tm="100000">
                                          <p:val>
                                            <p:strVal val="#ppt_x"/>
                                          </p:val>
                                        </p:tav>
                                      </p:tavLst>
                                    </p:anim>
                                    <p:anim calcmode="lin" valueType="num">
                                      <p:cBhvr>
                                        <p:cTn id="17"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8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bwMode="auto">
          <a:xfrm>
            <a:off x="1273051" y="1700808"/>
            <a:ext cx="2592288"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22" name="TextBox 28"/>
          <p:cNvSpPr txBox="1"/>
          <p:nvPr/>
        </p:nvSpPr>
        <p:spPr>
          <a:xfrm>
            <a:off x="1417068" y="1732457"/>
            <a:ext cx="2664295" cy="461665"/>
          </a:xfrm>
          <a:prstGeom prst="rect">
            <a:avLst/>
          </a:prstGeom>
          <a:noFill/>
        </p:spPr>
        <p:txBody>
          <a:bodyPr wrap="square" rtlCol="0">
            <a:spAutoFit/>
          </a:bodyPr>
          <a:lstStyle/>
          <a:p>
            <a:r>
              <a:rPr lang="zh-CN" altLang="en-US" sz="2400" b="1" dirty="0">
                <a:solidFill>
                  <a:schemeClr val="bg1">
                    <a:lumMod val="95000"/>
                  </a:schemeClr>
                </a:solidFill>
                <a:latin typeface="微软雅黑" panose="020B0503020204020204" pitchFamily="34" charset="-122"/>
                <a:ea typeface="微软雅黑" panose="020B0503020204020204" pitchFamily="34" charset="-122"/>
              </a:rPr>
              <a:t>清扫的实施要领</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1129035" y="2527391"/>
            <a:ext cx="5400600" cy="2110031"/>
            <a:chOff x="1129035" y="2527391"/>
            <a:chExt cx="5400600" cy="2110031"/>
          </a:xfrm>
        </p:grpSpPr>
        <p:sp>
          <p:nvSpPr>
            <p:cNvPr id="5" name="文本框 9"/>
            <p:cNvSpPr txBox="1"/>
            <p:nvPr/>
          </p:nvSpPr>
          <p:spPr>
            <a:xfrm>
              <a:off x="1443410" y="2527391"/>
              <a:ext cx="5086225"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建立清扫责任区（室内、室外、公用设备）</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6" name="椭圆 5"/>
            <p:cNvSpPr/>
            <p:nvPr/>
          </p:nvSpPr>
          <p:spPr>
            <a:xfrm>
              <a:off x="1129035" y="2684579"/>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7" name="文本框 9"/>
            <p:cNvSpPr txBox="1"/>
            <p:nvPr/>
          </p:nvSpPr>
          <p:spPr>
            <a:xfrm>
              <a:off x="1443410" y="2959855"/>
              <a:ext cx="5086225"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执行例行清扫，清理脏污</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8" name="椭圆 7"/>
            <p:cNvSpPr/>
            <p:nvPr/>
          </p:nvSpPr>
          <p:spPr>
            <a:xfrm>
              <a:off x="1129035" y="3117043"/>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9" name="文本框 9"/>
            <p:cNvSpPr txBox="1"/>
            <p:nvPr/>
          </p:nvSpPr>
          <p:spPr>
            <a:xfrm>
              <a:off x="1443410" y="3345394"/>
              <a:ext cx="5086225"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调查污染源，予以杜绝和隔离</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0" name="椭圆 9"/>
            <p:cNvSpPr/>
            <p:nvPr/>
          </p:nvSpPr>
          <p:spPr>
            <a:xfrm>
              <a:off x="1129035" y="350258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1" name="文本框 9"/>
            <p:cNvSpPr txBox="1"/>
            <p:nvPr/>
          </p:nvSpPr>
          <p:spPr>
            <a:xfrm>
              <a:off x="1443410" y="3777858"/>
              <a:ext cx="5086225"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建立基准，保持制度化</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2" name="椭圆 11"/>
            <p:cNvSpPr/>
            <p:nvPr/>
          </p:nvSpPr>
          <p:spPr>
            <a:xfrm>
              <a:off x="1129035" y="3935046"/>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3" name="文本框 9"/>
            <p:cNvSpPr txBox="1"/>
            <p:nvPr/>
          </p:nvSpPr>
          <p:spPr>
            <a:xfrm>
              <a:off x="1443410" y="4201611"/>
              <a:ext cx="5086225"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寻找污染源，实施改善</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4" name="椭圆 13"/>
            <p:cNvSpPr/>
            <p:nvPr/>
          </p:nvSpPr>
          <p:spPr>
            <a:xfrm>
              <a:off x="1129035" y="4358799"/>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gr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06679" y="1533570"/>
            <a:ext cx="4572009" cy="39380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bwMode="auto">
          <a:xfrm>
            <a:off x="1057026" y="1412776"/>
            <a:ext cx="2012041"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22" name="TextBox 28"/>
          <p:cNvSpPr txBox="1"/>
          <p:nvPr/>
        </p:nvSpPr>
        <p:spPr>
          <a:xfrm>
            <a:off x="1201042" y="1444425"/>
            <a:ext cx="1937257" cy="461665"/>
          </a:xfrm>
          <a:prstGeom prst="rect">
            <a:avLst/>
          </a:prstGeom>
          <a:noFill/>
        </p:spPr>
        <p:txBody>
          <a:bodyPr wrap="square" rtlCol="0">
            <a:spAutoFit/>
          </a:bodyPr>
          <a:lstStyle/>
          <a:p>
            <a:r>
              <a:rPr lang="zh-CN" altLang="en-US" sz="2400" b="1" dirty="0">
                <a:solidFill>
                  <a:schemeClr val="bg1">
                    <a:lumMod val="95000"/>
                  </a:schemeClr>
                </a:solidFill>
                <a:latin typeface="微软雅黑" panose="020B0503020204020204" pitchFamily="34" charset="-122"/>
                <a:ea typeface="微软雅黑" panose="020B0503020204020204" pitchFamily="34" charset="-122"/>
              </a:rPr>
              <a:t>清扫制度化</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4153371" y="764704"/>
            <a:ext cx="5404536" cy="5400600"/>
            <a:chOff x="4153371" y="764704"/>
            <a:chExt cx="5404536" cy="5400600"/>
          </a:xfrm>
        </p:grpSpPr>
        <p:grpSp>
          <p:nvGrpSpPr>
            <p:cNvPr id="3" name="组合 2"/>
            <p:cNvGrpSpPr/>
            <p:nvPr/>
          </p:nvGrpSpPr>
          <p:grpSpPr>
            <a:xfrm>
              <a:off x="4447429" y="1511306"/>
              <a:ext cx="2376264" cy="523991"/>
              <a:chOff x="4009355" y="1027185"/>
              <a:chExt cx="1437380" cy="523991"/>
            </a:xfrm>
          </p:grpSpPr>
          <p:sp>
            <p:nvSpPr>
              <p:cNvPr id="2" name="圆角矩形 1"/>
              <p:cNvSpPr/>
              <p:nvPr/>
            </p:nvSpPr>
            <p:spPr>
              <a:xfrm>
                <a:off x="4009355" y="1066471"/>
                <a:ext cx="1437380" cy="484705"/>
              </a:xfrm>
              <a:prstGeom prst="round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57" name="文本框 9"/>
              <p:cNvSpPr txBox="1"/>
              <p:nvPr/>
            </p:nvSpPr>
            <p:spPr>
              <a:xfrm>
                <a:off x="4085272" y="1027185"/>
                <a:ext cx="1285546" cy="476527"/>
              </a:xfrm>
              <a:prstGeom prst="rect">
                <a:avLst/>
              </a:prstGeom>
              <a:noFill/>
            </p:spPr>
            <p:txBody>
              <a:bodyPr wrap="square" lIns="68566" tIns="34283" rIns="68566" bIns="34283" rtlCol="0" anchor="ctr">
                <a:spAutoFit/>
              </a:bodyPr>
              <a:lstStyle/>
              <a:p>
                <a:pPr marL="0" lvl="1" algn="ctr">
                  <a:lnSpc>
                    <a:spcPct val="150000"/>
                  </a:lnSpc>
                </a:pPr>
                <a:r>
                  <a:rPr lang="zh-CN" altLang="en-US" sz="2000" b="1" dirty="0">
                    <a:ln w="0"/>
                    <a:solidFill>
                      <a:schemeClr val="bg1"/>
                    </a:solidFill>
                    <a:latin typeface="微软雅黑" panose="020B0503020204020204" pitchFamily="34" charset="-122"/>
                    <a:ea typeface="微软雅黑" panose="020B0503020204020204" pitchFamily="34" charset="-122"/>
                  </a:rPr>
                  <a:t>建立责任区</a:t>
                </a:r>
                <a:endParaRPr lang="zh-CN" altLang="en-US" sz="2000" b="1" dirty="0">
                  <a:ln w="0"/>
                  <a:solidFill>
                    <a:schemeClr val="bg1"/>
                  </a:solidFill>
                  <a:latin typeface="微软雅黑" panose="020B0503020204020204" pitchFamily="34" charset="-122"/>
                  <a:ea typeface="微软雅黑" panose="020B0503020204020204" pitchFamily="34" charset="-122"/>
                </a:endParaRPr>
              </a:p>
            </p:txBody>
          </p:sp>
        </p:grpSp>
        <p:grpSp>
          <p:nvGrpSpPr>
            <p:cNvPr id="82" name="组合 81"/>
            <p:cNvGrpSpPr/>
            <p:nvPr/>
          </p:nvGrpSpPr>
          <p:grpSpPr>
            <a:xfrm>
              <a:off x="4447429" y="2337307"/>
              <a:ext cx="2376264" cy="523991"/>
              <a:chOff x="4009355" y="1027185"/>
              <a:chExt cx="1437380" cy="523991"/>
            </a:xfrm>
          </p:grpSpPr>
          <p:sp>
            <p:nvSpPr>
              <p:cNvPr id="83" name="圆角矩形 82"/>
              <p:cNvSpPr/>
              <p:nvPr/>
            </p:nvSpPr>
            <p:spPr>
              <a:xfrm>
                <a:off x="4009355" y="1066471"/>
                <a:ext cx="1437380" cy="484705"/>
              </a:xfrm>
              <a:prstGeom prst="round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84" name="文本框 9"/>
              <p:cNvSpPr txBox="1"/>
              <p:nvPr/>
            </p:nvSpPr>
            <p:spPr>
              <a:xfrm>
                <a:off x="4085272" y="1027185"/>
                <a:ext cx="1285546" cy="476527"/>
              </a:xfrm>
              <a:prstGeom prst="rect">
                <a:avLst/>
              </a:prstGeom>
              <a:noFill/>
            </p:spPr>
            <p:txBody>
              <a:bodyPr wrap="square" lIns="68566" tIns="34283" rIns="68566" bIns="34283" rtlCol="0" anchor="ctr">
                <a:spAutoFit/>
              </a:bodyPr>
              <a:lstStyle/>
              <a:p>
                <a:pPr marL="0" lvl="1" algn="ctr">
                  <a:lnSpc>
                    <a:spcPct val="150000"/>
                  </a:lnSpc>
                </a:pPr>
                <a:r>
                  <a:rPr lang="zh-CN" altLang="en-US" sz="2000" b="1" dirty="0">
                    <a:ln w="0"/>
                    <a:solidFill>
                      <a:schemeClr val="bg1"/>
                    </a:solidFill>
                    <a:latin typeface="微软雅黑" panose="020B0503020204020204" pitchFamily="34" charset="-122"/>
                    <a:ea typeface="微软雅黑" panose="020B0503020204020204" pitchFamily="34" charset="-122"/>
                  </a:rPr>
                  <a:t>建立三项制度</a:t>
                </a:r>
                <a:endParaRPr lang="zh-CN" altLang="en-US" sz="2000" b="1" dirty="0">
                  <a:ln w="0"/>
                  <a:solidFill>
                    <a:schemeClr val="bg1"/>
                  </a:solidFill>
                  <a:latin typeface="微软雅黑" panose="020B0503020204020204" pitchFamily="34" charset="-122"/>
                  <a:ea typeface="微软雅黑" panose="020B0503020204020204" pitchFamily="34" charset="-122"/>
                </a:endParaRPr>
              </a:p>
            </p:txBody>
          </p:sp>
        </p:grpSp>
        <p:grpSp>
          <p:nvGrpSpPr>
            <p:cNvPr id="85" name="组合 84"/>
            <p:cNvGrpSpPr/>
            <p:nvPr/>
          </p:nvGrpSpPr>
          <p:grpSpPr>
            <a:xfrm>
              <a:off x="4447429" y="3163308"/>
              <a:ext cx="2376264" cy="523991"/>
              <a:chOff x="4009355" y="1027185"/>
              <a:chExt cx="1437380" cy="523991"/>
            </a:xfrm>
          </p:grpSpPr>
          <p:sp>
            <p:nvSpPr>
              <p:cNvPr id="86" name="圆角矩形 85"/>
              <p:cNvSpPr/>
              <p:nvPr/>
            </p:nvSpPr>
            <p:spPr>
              <a:xfrm>
                <a:off x="4009355" y="1066471"/>
                <a:ext cx="1437380" cy="484705"/>
              </a:xfrm>
              <a:prstGeom prst="round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87" name="文本框 9"/>
              <p:cNvSpPr txBox="1"/>
              <p:nvPr/>
            </p:nvSpPr>
            <p:spPr>
              <a:xfrm>
                <a:off x="4085272" y="1027185"/>
                <a:ext cx="1285546" cy="476527"/>
              </a:xfrm>
              <a:prstGeom prst="rect">
                <a:avLst/>
              </a:prstGeom>
              <a:noFill/>
            </p:spPr>
            <p:txBody>
              <a:bodyPr wrap="square" lIns="68566" tIns="34283" rIns="68566" bIns="34283" rtlCol="0" anchor="ctr">
                <a:spAutoFit/>
              </a:bodyPr>
              <a:lstStyle/>
              <a:p>
                <a:pPr marL="0" lvl="1" algn="ctr">
                  <a:lnSpc>
                    <a:spcPct val="150000"/>
                  </a:lnSpc>
                </a:pPr>
                <a:r>
                  <a:rPr lang="zh-CN" altLang="en-US" sz="2000" b="1" dirty="0">
                    <a:ln w="0"/>
                    <a:solidFill>
                      <a:schemeClr val="bg1"/>
                    </a:solidFill>
                    <a:latin typeface="微软雅黑" panose="020B0503020204020204" pitchFamily="34" charset="-122"/>
                    <a:ea typeface="微软雅黑" panose="020B0503020204020204" pitchFamily="34" charset="-122"/>
                  </a:rPr>
                  <a:t>经常清扫</a:t>
                </a:r>
                <a:endParaRPr lang="zh-CN" altLang="en-US" sz="2000" b="1" dirty="0">
                  <a:ln w="0"/>
                  <a:solidFill>
                    <a:schemeClr val="bg1"/>
                  </a:solidFill>
                  <a:latin typeface="微软雅黑" panose="020B0503020204020204" pitchFamily="34" charset="-122"/>
                  <a:ea typeface="微软雅黑" panose="020B0503020204020204" pitchFamily="34" charset="-122"/>
                </a:endParaRPr>
              </a:p>
            </p:txBody>
          </p:sp>
        </p:grpSp>
        <p:grpSp>
          <p:nvGrpSpPr>
            <p:cNvPr id="88" name="组合 87"/>
            <p:cNvGrpSpPr/>
            <p:nvPr/>
          </p:nvGrpSpPr>
          <p:grpSpPr>
            <a:xfrm>
              <a:off x="4447429" y="3989309"/>
              <a:ext cx="2376264" cy="523991"/>
              <a:chOff x="4009355" y="1027185"/>
              <a:chExt cx="1437380" cy="523991"/>
            </a:xfrm>
          </p:grpSpPr>
          <p:sp>
            <p:nvSpPr>
              <p:cNvPr id="89" name="圆角矩形 88"/>
              <p:cNvSpPr/>
              <p:nvPr/>
            </p:nvSpPr>
            <p:spPr>
              <a:xfrm>
                <a:off x="4009355" y="1066471"/>
                <a:ext cx="1437380" cy="484705"/>
              </a:xfrm>
              <a:prstGeom prst="round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90" name="文本框 9"/>
              <p:cNvSpPr txBox="1"/>
              <p:nvPr/>
            </p:nvSpPr>
            <p:spPr>
              <a:xfrm>
                <a:off x="4085272" y="1027185"/>
                <a:ext cx="1285546" cy="476527"/>
              </a:xfrm>
              <a:prstGeom prst="rect">
                <a:avLst/>
              </a:prstGeom>
              <a:noFill/>
            </p:spPr>
            <p:txBody>
              <a:bodyPr wrap="square" lIns="68566" tIns="34283" rIns="68566" bIns="34283" rtlCol="0" anchor="ctr">
                <a:spAutoFit/>
              </a:bodyPr>
              <a:lstStyle/>
              <a:p>
                <a:pPr marL="0" lvl="1" algn="ctr">
                  <a:lnSpc>
                    <a:spcPct val="150000"/>
                  </a:lnSpc>
                </a:pPr>
                <a:r>
                  <a:rPr lang="zh-CN" altLang="en-US" sz="2000" b="1" dirty="0">
                    <a:ln w="0"/>
                    <a:solidFill>
                      <a:schemeClr val="bg1"/>
                    </a:solidFill>
                    <a:latin typeface="微软雅黑" panose="020B0503020204020204" pitchFamily="34" charset="-122"/>
                    <a:ea typeface="微软雅黑" panose="020B0503020204020204" pitchFamily="34" charset="-122"/>
                  </a:rPr>
                  <a:t>经常检查</a:t>
                </a:r>
                <a:endParaRPr lang="zh-CN" altLang="en-US" sz="2000" b="1" dirty="0">
                  <a:ln w="0"/>
                  <a:solidFill>
                    <a:schemeClr val="bg1"/>
                  </a:solidFill>
                  <a:latin typeface="微软雅黑" panose="020B0503020204020204" pitchFamily="34" charset="-122"/>
                  <a:ea typeface="微软雅黑" panose="020B0503020204020204" pitchFamily="34" charset="-122"/>
                </a:endParaRPr>
              </a:p>
            </p:txBody>
          </p:sp>
        </p:grpSp>
        <p:grpSp>
          <p:nvGrpSpPr>
            <p:cNvPr id="91" name="组合 90"/>
            <p:cNvGrpSpPr/>
            <p:nvPr/>
          </p:nvGrpSpPr>
          <p:grpSpPr>
            <a:xfrm>
              <a:off x="4447429" y="4815310"/>
              <a:ext cx="2376264" cy="523991"/>
              <a:chOff x="4009355" y="1027185"/>
              <a:chExt cx="1437380" cy="523991"/>
            </a:xfrm>
          </p:grpSpPr>
          <p:sp>
            <p:nvSpPr>
              <p:cNvPr id="92" name="圆角矩形 91"/>
              <p:cNvSpPr/>
              <p:nvPr/>
            </p:nvSpPr>
            <p:spPr>
              <a:xfrm>
                <a:off x="4009355" y="1066471"/>
                <a:ext cx="1437380" cy="484705"/>
              </a:xfrm>
              <a:prstGeom prst="round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93" name="文本框 9"/>
              <p:cNvSpPr txBox="1"/>
              <p:nvPr/>
            </p:nvSpPr>
            <p:spPr>
              <a:xfrm>
                <a:off x="4085272" y="1027185"/>
                <a:ext cx="1285546" cy="476527"/>
              </a:xfrm>
              <a:prstGeom prst="rect">
                <a:avLst/>
              </a:prstGeom>
              <a:noFill/>
            </p:spPr>
            <p:txBody>
              <a:bodyPr wrap="square" lIns="68566" tIns="34283" rIns="68566" bIns="34283" rtlCol="0" anchor="ctr">
                <a:spAutoFit/>
              </a:bodyPr>
              <a:lstStyle/>
              <a:p>
                <a:pPr marL="0" lvl="1" algn="ctr">
                  <a:lnSpc>
                    <a:spcPct val="150000"/>
                  </a:lnSpc>
                </a:pPr>
                <a:r>
                  <a:rPr lang="zh-CN" altLang="en-US" sz="2000" b="1" dirty="0">
                    <a:ln w="0"/>
                    <a:solidFill>
                      <a:schemeClr val="bg1"/>
                    </a:solidFill>
                    <a:latin typeface="微软雅黑" panose="020B0503020204020204" pitchFamily="34" charset="-122"/>
                    <a:ea typeface="微软雅黑" panose="020B0503020204020204" pitchFamily="34" charset="-122"/>
                  </a:rPr>
                  <a:t>定期评比</a:t>
                </a:r>
                <a:endParaRPr lang="zh-CN" altLang="en-US" sz="2000" b="1" dirty="0">
                  <a:ln w="0"/>
                  <a:solidFill>
                    <a:schemeClr val="bg1"/>
                  </a:solidFill>
                  <a:latin typeface="微软雅黑" panose="020B0503020204020204" pitchFamily="34" charset="-122"/>
                  <a:ea typeface="微软雅黑" panose="020B0503020204020204" pitchFamily="34" charset="-122"/>
                </a:endParaRPr>
              </a:p>
            </p:txBody>
          </p:sp>
        </p:grpSp>
        <p:grpSp>
          <p:nvGrpSpPr>
            <p:cNvPr id="94" name="组合 93"/>
            <p:cNvGrpSpPr/>
            <p:nvPr/>
          </p:nvGrpSpPr>
          <p:grpSpPr>
            <a:xfrm>
              <a:off x="4447429" y="5641313"/>
              <a:ext cx="2376264" cy="523991"/>
              <a:chOff x="4009355" y="1027185"/>
              <a:chExt cx="1437380" cy="523991"/>
            </a:xfrm>
          </p:grpSpPr>
          <p:sp>
            <p:nvSpPr>
              <p:cNvPr id="95" name="圆角矩形 94"/>
              <p:cNvSpPr/>
              <p:nvPr/>
            </p:nvSpPr>
            <p:spPr>
              <a:xfrm>
                <a:off x="4009355" y="1066471"/>
                <a:ext cx="1437380" cy="484705"/>
              </a:xfrm>
              <a:prstGeom prst="round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96" name="文本框 9"/>
              <p:cNvSpPr txBox="1"/>
              <p:nvPr/>
            </p:nvSpPr>
            <p:spPr>
              <a:xfrm>
                <a:off x="4085272" y="1027185"/>
                <a:ext cx="1285546" cy="476527"/>
              </a:xfrm>
              <a:prstGeom prst="rect">
                <a:avLst/>
              </a:prstGeom>
              <a:noFill/>
            </p:spPr>
            <p:txBody>
              <a:bodyPr wrap="square" lIns="68566" tIns="34283" rIns="68566" bIns="34283" rtlCol="0" anchor="ctr">
                <a:spAutoFit/>
              </a:bodyPr>
              <a:lstStyle/>
              <a:p>
                <a:pPr marL="0" lvl="1" algn="ctr">
                  <a:lnSpc>
                    <a:spcPct val="150000"/>
                  </a:lnSpc>
                </a:pPr>
                <a:r>
                  <a:rPr lang="zh-CN" altLang="en-US" sz="2000" b="1" dirty="0">
                    <a:ln w="0"/>
                    <a:solidFill>
                      <a:schemeClr val="bg1"/>
                    </a:solidFill>
                    <a:latin typeface="微软雅黑" panose="020B0503020204020204" pitchFamily="34" charset="-122"/>
                    <a:ea typeface="微软雅黑" panose="020B0503020204020204" pitchFamily="34" charset="-122"/>
                  </a:rPr>
                  <a:t>定期总结</a:t>
                </a:r>
                <a:endParaRPr lang="zh-CN" altLang="en-US" sz="2000" b="1" dirty="0">
                  <a:ln w="0"/>
                  <a:solidFill>
                    <a:schemeClr val="bg1"/>
                  </a:solidFill>
                  <a:latin typeface="微软雅黑" panose="020B0503020204020204" pitchFamily="34" charset="-122"/>
                  <a:ea typeface="微软雅黑" panose="020B0503020204020204" pitchFamily="34" charset="-122"/>
                </a:endParaRPr>
              </a:p>
            </p:txBody>
          </p:sp>
        </p:grpSp>
        <p:sp>
          <p:nvSpPr>
            <p:cNvPr id="69" name="Shape 1329"/>
            <p:cNvSpPr/>
            <p:nvPr/>
          </p:nvSpPr>
          <p:spPr>
            <a:xfrm flipV="1">
              <a:off x="7357727" y="1772816"/>
              <a:ext cx="0" cy="1728190"/>
            </a:xfrm>
            <a:prstGeom prst="line">
              <a:avLst/>
            </a:prstGeom>
            <a:ln w="28575">
              <a:solidFill>
                <a:srgbClr val="0070C0"/>
              </a:solidFill>
              <a:miter lim="400000"/>
            </a:ln>
          </p:spPr>
          <p:txBody>
            <a:bodyPr lIns="38100" tIns="38100" rIns="38100" bIns="38100"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77" name="Shape 1328"/>
            <p:cNvSpPr/>
            <p:nvPr/>
          </p:nvSpPr>
          <p:spPr>
            <a:xfrm flipH="1">
              <a:off x="6853671" y="2636912"/>
              <a:ext cx="756084" cy="0"/>
            </a:xfrm>
            <a:prstGeom prst="line">
              <a:avLst/>
            </a:prstGeom>
            <a:ln w="28575">
              <a:solidFill>
                <a:srgbClr val="0070C0"/>
              </a:solidFill>
              <a:miter lim="400000"/>
            </a:ln>
          </p:spPr>
          <p:txBody>
            <a:bodyPr lIns="38100" tIns="38100" rIns="38100" bIns="38100"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106" name="Shape 1330"/>
            <p:cNvSpPr/>
            <p:nvPr/>
          </p:nvSpPr>
          <p:spPr>
            <a:xfrm rot="16200000" flipH="1">
              <a:off x="5503595" y="2223954"/>
              <a:ext cx="177091" cy="0"/>
            </a:xfrm>
            <a:prstGeom prst="line">
              <a:avLst/>
            </a:prstGeom>
            <a:ln w="28575">
              <a:solidFill>
                <a:srgbClr val="0070C0"/>
              </a:solidFill>
              <a:miter lim="400000"/>
              <a:tailEnd type="triangle"/>
            </a:ln>
          </p:spPr>
          <p:txBody>
            <a:bodyPr lIns="38100" tIns="38100" rIns="38100" bIns="38100"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107" name="Shape 1330"/>
            <p:cNvSpPr/>
            <p:nvPr/>
          </p:nvSpPr>
          <p:spPr>
            <a:xfrm rot="16200000" flipH="1">
              <a:off x="5503595" y="3066585"/>
              <a:ext cx="177091" cy="0"/>
            </a:xfrm>
            <a:prstGeom prst="line">
              <a:avLst/>
            </a:prstGeom>
            <a:ln w="28575">
              <a:solidFill>
                <a:srgbClr val="0070C0"/>
              </a:solidFill>
              <a:miter lim="400000"/>
              <a:tailEnd type="triangle"/>
            </a:ln>
          </p:spPr>
          <p:txBody>
            <a:bodyPr lIns="38100" tIns="38100" rIns="38100" bIns="38100"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108" name="Shape 1330"/>
            <p:cNvSpPr/>
            <p:nvPr/>
          </p:nvSpPr>
          <p:spPr>
            <a:xfrm rot="16200000" flipH="1">
              <a:off x="5503596" y="3892586"/>
              <a:ext cx="177091" cy="0"/>
            </a:xfrm>
            <a:prstGeom prst="line">
              <a:avLst/>
            </a:prstGeom>
            <a:ln w="28575">
              <a:solidFill>
                <a:srgbClr val="0070C0"/>
              </a:solidFill>
              <a:miter lim="400000"/>
              <a:tailEnd type="triangle"/>
            </a:ln>
          </p:spPr>
          <p:txBody>
            <a:bodyPr lIns="38100" tIns="38100" rIns="38100" bIns="38100"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109" name="Shape 1330"/>
            <p:cNvSpPr/>
            <p:nvPr/>
          </p:nvSpPr>
          <p:spPr>
            <a:xfrm rot="16200000" flipH="1">
              <a:off x="5503597" y="4726765"/>
              <a:ext cx="177091" cy="0"/>
            </a:xfrm>
            <a:prstGeom prst="line">
              <a:avLst/>
            </a:prstGeom>
            <a:ln w="28575">
              <a:solidFill>
                <a:srgbClr val="0070C0"/>
              </a:solidFill>
              <a:miter lim="400000"/>
              <a:tailEnd type="triangle"/>
            </a:ln>
          </p:spPr>
          <p:txBody>
            <a:bodyPr lIns="38100" tIns="38100" rIns="38100" bIns="38100"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110" name="Shape 1330"/>
            <p:cNvSpPr/>
            <p:nvPr/>
          </p:nvSpPr>
          <p:spPr>
            <a:xfrm rot="16200000" flipH="1">
              <a:off x="5503598" y="5544590"/>
              <a:ext cx="177091" cy="0"/>
            </a:xfrm>
            <a:prstGeom prst="line">
              <a:avLst/>
            </a:prstGeom>
            <a:ln w="28575">
              <a:solidFill>
                <a:srgbClr val="0070C0"/>
              </a:solidFill>
              <a:miter lim="400000"/>
              <a:tailEnd type="triangle"/>
            </a:ln>
          </p:spPr>
          <p:txBody>
            <a:bodyPr lIns="38100" tIns="38100" rIns="38100" bIns="38100"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grpSp>
          <p:nvGrpSpPr>
            <p:cNvPr id="111" name="组合 110"/>
            <p:cNvGrpSpPr/>
            <p:nvPr/>
          </p:nvGrpSpPr>
          <p:grpSpPr>
            <a:xfrm>
              <a:off x="4153371" y="764704"/>
              <a:ext cx="2952328" cy="484705"/>
              <a:chOff x="3842523" y="1066471"/>
              <a:chExt cx="1796291" cy="484705"/>
            </a:xfrm>
          </p:grpSpPr>
          <p:sp>
            <p:nvSpPr>
              <p:cNvPr id="112" name="圆角矩形 111"/>
              <p:cNvSpPr/>
              <p:nvPr/>
            </p:nvSpPr>
            <p:spPr>
              <a:xfrm>
                <a:off x="4009355" y="1066471"/>
                <a:ext cx="1437380" cy="484705"/>
              </a:xfrm>
              <a:prstGeom prst="roundRect">
                <a:avLst/>
              </a:prstGeom>
              <a:solidFill>
                <a:schemeClr val="bg1">
                  <a:lumMod val="5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13" name="文本框 9"/>
              <p:cNvSpPr txBox="1"/>
              <p:nvPr/>
            </p:nvSpPr>
            <p:spPr>
              <a:xfrm>
                <a:off x="3842523" y="1077965"/>
                <a:ext cx="1796291" cy="438567"/>
              </a:xfrm>
              <a:prstGeom prst="rect">
                <a:avLst/>
              </a:prstGeom>
              <a:noFill/>
            </p:spPr>
            <p:txBody>
              <a:bodyPr wrap="square" lIns="68566" tIns="34283" rIns="68566" bIns="34283" rtlCol="0" anchor="ctr">
                <a:spAutoFit/>
              </a:bodyPr>
              <a:lstStyle/>
              <a:p>
                <a:pPr marL="0" lvl="1" algn="ctr">
                  <a:lnSpc>
                    <a:spcPct val="150000"/>
                  </a:lnSpc>
                </a:pPr>
                <a:r>
                  <a:rPr lang="zh-CN" altLang="en-US" sz="1600" b="1" spc="300" dirty="0">
                    <a:ln w="0"/>
                    <a:solidFill>
                      <a:schemeClr val="bg1"/>
                    </a:solidFill>
                    <a:latin typeface="微软雅黑" panose="020B0503020204020204" pitchFamily="34" charset="-122"/>
                    <a:ea typeface="微软雅黑" panose="020B0503020204020204" pitchFamily="34" charset="-122"/>
                  </a:rPr>
                  <a:t>整顿后的物品</a:t>
                </a:r>
                <a:endParaRPr lang="zh-CN" altLang="en-US" sz="1600" b="1" spc="300" dirty="0">
                  <a:ln w="0"/>
                  <a:solidFill>
                    <a:schemeClr val="bg1"/>
                  </a:solidFill>
                  <a:latin typeface="微软雅黑" panose="020B0503020204020204" pitchFamily="34" charset="-122"/>
                  <a:ea typeface="微软雅黑" panose="020B0503020204020204" pitchFamily="34" charset="-122"/>
                </a:endParaRPr>
              </a:p>
            </p:txBody>
          </p:sp>
        </p:grpSp>
        <p:sp>
          <p:nvSpPr>
            <p:cNvPr id="114" name="Shape 1330"/>
            <p:cNvSpPr/>
            <p:nvPr/>
          </p:nvSpPr>
          <p:spPr>
            <a:xfrm rot="16200000" flipH="1">
              <a:off x="5503596" y="1429314"/>
              <a:ext cx="177091" cy="0"/>
            </a:xfrm>
            <a:prstGeom prst="line">
              <a:avLst/>
            </a:prstGeom>
            <a:ln w="28575">
              <a:solidFill>
                <a:srgbClr val="0070C0"/>
              </a:solidFill>
              <a:miter lim="400000"/>
              <a:tailEnd type="triangle"/>
            </a:ln>
          </p:spPr>
          <p:txBody>
            <a:bodyPr lIns="38100" tIns="38100" rIns="38100" bIns="38100"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45" name="Shape 1328"/>
            <p:cNvSpPr/>
            <p:nvPr/>
          </p:nvSpPr>
          <p:spPr>
            <a:xfrm flipH="1">
              <a:off x="7357727" y="1772816"/>
              <a:ext cx="252028" cy="0"/>
            </a:xfrm>
            <a:prstGeom prst="line">
              <a:avLst/>
            </a:prstGeom>
            <a:ln w="28575">
              <a:solidFill>
                <a:srgbClr val="0070C0"/>
              </a:solidFill>
              <a:miter lim="400000"/>
            </a:ln>
          </p:spPr>
          <p:txBody>
            <a:bodyPr lIns="38100" tIns="38100" rIns="38100" bIns="38100"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46" name="Shape 1328"/>
            <p:cNvSpPr/>
            <p:nvPr/>
          </p:nvSpPr>
          <p:spPr>
            <a:xfrm flipH="1">
              <a:off x="7357727" y="3501007"/>
              <a:ext cx="252028" cy="0"/>
            </a:xfrm>
            <a:prstGeom prst="line">
              <a:avLst/>
            </a:prstGeom>
            <a:ln w="28575">
              <a:solidFill>
                <a:srgbClr val="0070C0"/>
              </a:solidFill>
              <a:miter lim="400000"/>
            </a:ln>
          </p:spPr>
          <p:txBody>
            <a:bodyPr lIns="38100" tIns="38100" rIns="38100" bIns="38100"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47" name="TextBox 28"/>
            <p:cNvSpPr txBox="1"/>
            <p:nvPr/>
          </p:nvSpPr>
          <p:spPr>
            <a:xfrm>
              <a:off x="7620650" y="1575876"/>
              <a:ext cx="1937257" cy="400110"/>
            </a:xfrm>
            <a:prstGeom prst="rect">
              <a:avLst/>
            </a:prstGeom>
            <a:noFill/>
          </p:spPr>
          <p:txBody>
            <a:bodyPr wrap="square" rtlCol="0">
              <a:spAutoFit/>
            </a:bodyPr>
            <a:lstStyle/>
            <a:p>
              <a:r>
                <a:rPr lang="zh-CN" altLang="en-US" sz="2000" b="1" dirty="0">
                  <a:solidFill>
                    <a:srgbClr val="0070C0"/>
                  </a:solidFill>
                  <a:latin typeface="微软雅黑" panose="020B0503020204020204" pitchFamily="34" charset="-122"/>
                  <a:ea typeface="微软雅黑" panose="020B0503020204020204" pitchFamily="34" charset="-122"/>
                </a:rPr>
                <a:t>建立</a:t>
              </a:r>
              <a:r>
                <a:rPr lang="zh-CN" altLang="en-US" sz="2000" b="1" dirty="0" smtClean="0">
                  <a:solidFill>
                    <a:srgbClr val="0070C0"/>
                  </a:solidFill>
                  <a:latin typeface="微软雅黑" panose="020B0503020204020204" pitchFamily="34" charset="-122"/>
                  <a:ea typeface="微软雅黑" panose="020B0503020204020204" pitchFamily="34" charset="-122"/>
                </a:rPr>
                <a:t>清扫</a:t>
              </a:r>
              <a:r>
                <a:rPr lang="zh-CN" altLang="en-US" sz="2000" b="1" dirty="0">
                  <a:solidFill>
                    <a:srgbClr val="0070C0"/>
                  </a:solidFill>
                  <a:latin typeface="微软雅黑" panose="020B0503020204020204" pitchFamily="34" charset="-122"/>
                  <a:ea typeface="微软雅黑" panose="020B0503020204020204" pitchFamily="34" charset="-122"/>
                </a:rPr>
                <a:t>制度</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sp>
          <p:nvSpPr>
            <p:cNvPr id="48" name="TextBox 28"/>
            <p:cNvSpPr txBox="1"/>
            <p:nvPr/>
          </p:nvSpPr>
          <p:spPr>
            <a:xfrm>
              <a:off x="7620650" y="2436856"/>
              <a:ext cx="1937257" cy="400110"/>
            </a:xfrm>
            <a:prstGeom prst="rect">
              <a:avLst/>
            </a:prstGeom>
            <a:noFill/>
          </p:spPr>
          <p:txBody>
            <a:bodyPr wrap="square" rtlCol="0">
              <a:spAutoFit/>
            </a:bodyPr>
            <a:lstStyle/>
            <a:p>
              <a:r>
                <a:rPr lang="zh-CN" altLang="en-US" sz="2000" b="1" dirty="0">
                  <a:solidFill>
                    <a:srgbClr val="0070C0"/>
                  </a:solidFill>
                  <a:latin typeface="微软雅黑" panose="020B0503020204020204" pitchFamily="34" charset="-122"/>
                  <a:ea typeface="微软雅黑" panose="020B0503020204020204" pitchFamily="34" charset="-122"/>
                </a:rPr>
                <a:t>建立检查制度</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sp>
          <p:nvSpPr>
            <p:cNvPr id="49" name="TextBox 28"/>
            <p:cNvSpPr txBox="1"/>
            <p:nvPr/>
          </p:nvSpPr>
          <p:spPr>
            <a:xfrm>
              <a:off x="7620650" y="3300951"/>
              <a:ext cx="1937257" cy="400110"/>
            </a:xfrm>
            <a:prstGeom prst="rect">
              <a:avLst/>
            </a:prstGeom>
            <a:noFill/>
          </p:spPr>
          <p:txBody>
            <a:bodyPr wrap="square" rtlCol="0">
              <a:spAutoFit/>
            </a:bodyPr>
            <a:lstStyle/>
            <a:p>
              <a:r>
                <a:rPr lang="zh-CN" altLang="en-US" sz="2000" b="1" dirty="0">
                  <a:solidFill>
                    <a:srgbClr val="0070C0"/>
                  </a:solidFill>
                  <a:latin typeface="微软雅黑" panose="020B0503020204020204" pitchFamily="34" charset="-122"/>
                  <a:ea typeface="微软雅黑" panose="020B0503020204020204" pitchFamily="34" charset="-122"/>
                </a:rPr>
                <a:t>建立奖励制度</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81213" y="2878499"/>
            <a:ext cx="2857227" cy="304445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8"/>
          <p:cNvSpPr txBox="1"/>
          <p:nvPr/>
        </p:nvSpPr>
        <p:spPr>
          <a:xfrm>
            <a:off x="1299394" y="980728"/>
            <a:ext cx="5544616" cy="830997"/>
          </a:xfrm>
          <a:prstGeom prst="rect">
            <a:avLst/>
          </a:prstGeom>
          <a:noFill/>
        </p:spPr>
        <p:txBody>
          <a:bodyPr wrap="square" rtlCol="0">
            <a:spAutoFit/>
          </a:bodyPr>
          <a:lstStyle>
            <a:defPPr>
              <a:defRPr lang="zh-CN"/>
            </a:defPPr>
            <a:lvl1pPr>
              <a:defRPr sz="4800" b="1">
                <a:solidFill>
                  <a:srgbClr val="0070C0"/>
                </a:solidFill>
                <a:latin typeface="微软雅黑" panose="020B0503020204020204" pitchFamily="34" charset="-122"/>
                <a:ea typeface="微软雅黑" panose="020B0503020204020204" pitchFamily="34" charset="-122"/>
              </a:defRPr>
            </a:lvl1pPr>
          </a:lstStyle>
          <a:p>
            <a:r>
              <a:rPr lang="en-US" altLang="zh-CN" dirty="0">
                <a:solidFill>
                  <a:srgbClr val="C00000"/>
                </a:solidFill>
              </a:rPr>
              <a:t>6S</a:t>
            </a:r>
            <a:r>
              <a:rPr lang="zh-CN" altLang="en-US" dirty="0">
                <a:solidFill>
                  <a:srgbClr val="C00000"/>
                </a:solidFill>
              </a:rPr>
              <a:t>的步骤四：清洁</a:t>
            </a:r>
            <a:endParaRPr lang="zh-CN" altLang="en-US" dirty="0">
              <a:solidFill>
                <a:srgbClr val="C00000"/>
              </a:solidFill>
            </a:endParaRPr>
          </a:p>
        </p:txBody>
      </p:sp>
      <p:sp>
        <p:nvSpPr>
          <p:cNvPr id="23" name="文本框 9"/>
          <p:cNvSpPr txBox="1"/>
          <p:nvPr/>
        </p:nvSpPr>
        <p:spPr>
          <a:xfrm>
            <a:off x="1443410" y="2111057"/>
            <a:ext cx="3430041"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清洁的定义</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24" name="椭圆 23"/>
          <p:cNvSpPr/>
          <p:nvPr/>
        </p:nvSpPr>
        <p:spPr>
          <a:xfrm>
            <a:off x="1129035" y="2268245"/>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25" name="文本框 24"/>
          <p:cNvSpPr txBox="1"/>
          <p:nvPr/>
        </p:nvSpPr>
        <p:spPr>
          <a:xfrm>
            <a:off x="1470285" y="2471097"/>
            <a:ext cx="7147582" cy="623233"/>
          </a:xfrm>
          <a:prstGeom prst="rect">
            <a:avLst/>
          </a:prstGeom>
          <a:noFill/>
        </p:spPr>
        <p:txBody>
          <a:bodyPr wrap="square" lIns="68566" tIns="34283" rIns="68566" bIns="34283" rtlCol="0">
            <a:spAutoFit/>
          </a:bodyPr>
          <a:lstStyle/>
          <a:p>
            <a:pPr marL="0" lvl="1"/>
            <a:r>
              <a:rPr lang="zh-CN" altLang="en-US" dirty="0">
                <a:ln w="0"/>
                <a:latin typeface="微软雅黑" panose="020B0503020204020204" pitchFamily="34" charset="-122"/>
                <a:ea typeface="微软雅黑" panose="020B0503020204020204" pitchFamily="34" charset="-122"/>
              </a:rPr>
              <a:t>将前面</a:t>
            </a:r>
            <a:r>
              <a:rPr lang="en-US" altLang="zh-CN" dirty="0">
                <a:ln w="0"/>
                <a:latin typeface="微软雅黑" panose="020B0503020204020204" pitchFamily="34" charset="-122"/>
                <a:ea typeface="微软雅黑" panose="020B0503020204020204" pitchFamily="34" charset="-122"/>
              </a:rPr>
              <a:t>3S</a:t>
            </a:r>
            <a:r>
              <a:rPr lang="zh-CN" altLang="en-US" dirty="0">
                <a:ln w="0"/>
                <a:latin typeface="微软雅黑" panose="020B0503020204020204" pitchFamily="34" charset="-122"/>
                <a:ea typeface="微软雅黑" panose="020B0503020204020204" pitchFamily="34" charset="-122"/>
              </a:rPr>
              <a:t>（整理、整顿、清扫）的做法制度化、规范化，并贯彻执行及维持，意即“标准化”。</a:t>
            </a:r>
            <a:endParaRPr lang="zh-CN" altLang="en-US" dirty="0">
              <a:ln w="0"/>
              <a:latin typeface="微软雅黑" panose="020B0503020204020204" pitchFamily="34" charset="-122"/>
              <a:ea typeface="微软雅黑" panose="020B0503020204020204" pitchFamily="34" charset="-122"/>
            </a:endParaRPr>
          </a:p>
        </p:txBody>
      </p:sp>
      <p:sp>
        <p:nvSpPr>
          <p:cNvPr id="30" name="文本框 9"/>
          <p:cNvSpPr txBox="1"/>
          <p:nvPr/>
        </p:nvSpPr>
        <p:spPr>
          <a:xfrm>
            <a:off x="1443410" y="3263185"/>
            <a:ext cx="6480720"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清洁的目的</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31" name="椭圆 30"/>
          <p:cNvSpPr/>
          <p:nvPr/>
        </p:nvSpPr>
        <p:spPr>
          <a:xfrm>
            <a:off x="1129035" y="3420373"/>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2" name="文本框 31"/>
          <p:cNvSpPr txBox="1"/>
          <p:nvPr/>
        </p:nvSpPr>
        <p:spPr>
          <a:xfrm>
            <a:off x="1470285" y="3642547"/>
            <a:ext cx="7147582" cy="623233"/>
          </a:xfrm>
          <a:prstGeom prst="rect">
            <a:avLst/>
          </a:prstGeom>
          <a:noFill/>
        </p:spPr>
        <p:txBody>
          <a:bodyPr wrap="square" lIns="68566" tIns="34283" rIns="68566" bIns="34283" rtlCol="0">
            <a:spAutoFit/>
          </a:bodyPr>
          <a:lstStyle/>
          <a:p>
            <a:pPr marL="0" lvl="1"/>
            <a:r>
              <a:rPr lang="zh-CN" altLang="en-US" dirty="0">
                <a:ln w="0"/>
                <a:latin typeface="微软雅黑" panose="020B0503020204020204" pitchFamily="34" charset="-122"/>
                <a:ea typeface="微软雅黑" panose="020B0503020204020204" pitchFamily="34" charset="-122"/>
              </a:rPr>
              <a:t>维持前面</a:t>
            </a:r>
            <a:r>
              <a:rPr lang="en-US" altLang="zh-CN" dirty="0">
                <a:ln w="0"/>
                <a:latin typeface="微软雅黑" panose="020B0503020204020204" pitchFamily="34" charset="-122"/>
                <a:ea typeface="微软雅黑" panose="020B0503020204020204" pitchFamily="34" charset="-122"/>
              </a:rPr>
              <a:t>3S</a:t>
            </a:r>
            <a:r>
              <a:rPr lang="zh-CN" altLang="en-US" dirty="0">
                <a:ln w="0"/>
                <a:latin typeface="微软雅黑" panose="020B0503020204020204" pitchFamily="34" charset="-122"/>
                <a:ea typeface="微软雅黑" panose="020B0503020204020204" pitchFamily="34" charset="-122"/>
              </a:rPr>
              <a:t>（整理、整顿、清扫）的效果</a:t>
            </a:r>
            <a:endParaRPr lang="zh-CN" altLang="en-US" dirty="0">
              <a:ln w="0"/>
              <a:latin typeface="微软雅黑" panose="020B0503020204020204" pitchFamily="34" charset="-122"/>
              <a:ea typeface="微软雅黑" panose="020B0503020204020204" pitchFamily="34" charset="-122"/>
            </a:endParaRPr>
          </a:p>
          <a:p>
            <a:pPr marL="0" lvl="1"/>
            <a:r>
              <a:rPr lang="zh-CN" altLang="en-US" dirty="0">
                <a:ln w="0"/>
                <a:latin typeface="微软雅黑" panose="020B0503020204020204" pitchFamily="34" charset="-122"/>
                <a:ea typeface="微软雅黑" panose="020B0503020204020204" pitchFamily="34" charset="-122"/>
              </a:rPr>
              <a:t>实现</a:t>
            </a:r>
            <a:r>
              <a:rPr lang="en-US" altLang="zh-CN" dirty="0">
                <a:ln w="0"/>
                <a:latin typeface="微软雅黑" panose="020B0503020204020204" pitchFamily="34" charset="-122"/>
                <a:ea typeface="微软雅黑" panose="020B0503020204020204" pitchFamily="34" charset="-122"/>
              </a:rPr>
              <a:t>6S</a:t>
            </a:r>
            <a:r>
              <a:rPr lang="zh-CN" altLang="en-US" dirty="0">
                <a:ln w="0"/>
                <a:latin typeface="微软雅黑" panose="020B0503020204020204" pitchFamily="34" charset="-122"/>
                <a:ea typeface="微软雅黑" panose="020B0503020204020204" pitchFamily="34" charset="-122"/>
              </a:rPr>
              <a:t>标准化管理</a:t>
            </a:r>
            <a:endParaRPr lang="zh-CN" altLang="en-US" dirty="0">
              <a:ln w="0"/>
              <a:latin typeface="微软雅黑" panose="020B0503020204020204" pitchFamily="34" charset="-122"/>
              <a:ea typeface="微软雅黑" panose="020B0503020204020204" pitchFamily="34" charset="-122"/>
            </a:endParaRPr>
          </a:p>
        </p:txBody>
      </p:sp>
      <p:sp>
        <p:nvSpPr>
          <p:cNvPr id="33" name="文本框 9"/>
          <p:cNvSpPr txBox="1"/>
          <p:nvPr/>
        </p:nvSpPr>
        <p:spPr>
          <a:xfrm>
            <a:off x="1443410" y="4703345"/>
            <a:ext cx="6480720"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清洁的注意点</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34" name="椭圆 33"/>
          <p:cNvSpPr/>
          <p:nvPr/>
        </p:nvSpPr>
        <p:spPr>
          <a:xfrm>
            <a:off x="1129035" y="4860533"/>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5" name="文本框 34"/>
          <p:cNvSpPr txBox="1"/>
          <p:nvPr/>
        </p:nvSpPr>
        <p:spPr>
          <a:xfrm>
            <a:off x="1470285" y="5082707"/>
            <a:ext cx="7147582" cy="435811"/>
          </a:xfrm>
          <a:prstGeom prst="rect">
            <a:avLst/>
          </a:prstGeom>
          <a:noFill/>
        </p:spPr>
        <p:txBody>
          <a:bodyPr wrap="square" lIns="68566" tIns="34283" rIns="68566" bIns="34283" rtlCol="0">
            <a:spAutoFit/>
          </a:bodyPr>
          <a:lstStyle/>
          <a:p>
            <a:pPr marL="0" lvl="1">
              <a:lnSpc>
                <a:spcPct val="150000"/>
              </a:lnSpc>
            </a:pPr>
            <a:r>
              <a:rPr lang="zh-CN" altLang="en-US" dirty="0">
                <a:ln w="0"/>
                <a:latin typeface="微软雅黑" panose="020B0503020204020204" pitchFamily="34" charset="-122"/>
                <a:ea typeface="微软雅黑" panose="020B0503020204020204" pitchFamily="34" charset="-122"/>
              </a:rPr>
              <a:t>制度化，定期检查评比。</a:t>
            </a:r>
            <a:endParaRPr lang="zh-CN" altLang="en-US" dirty="0">
              <a:ln w="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121923" y="1894174"/>
            <a:ext cx="1886469" cy="411997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fltVal val="0"/>
                                          </p:val>
                                        </p:tav>
                                        <p:tav tm="100000">
                                          <p:val>
                                            <p:strVal val="#ppt_w"/>
                                          </p:val>
                                        </p:tav>
                                      </p:tavLst>
                                    </p:anim>
                                    <p:anim calcmode="lin" valueType="num">
                                      <p:cBhvr>
                                        <p:cTn id="12" dur="500" fill="hold"/>
                                        <p:tgtEl>
                                          <p:spTgt spid="24"/>
                                        </p:tgtEl>
                                        <p:attrNameLst>
                                          <p:attrName>ppt_h</p:attrName>
                                        </p:attrNameLst>
                                      </p:cBhvr>
                                      <p:tavLst>
                                        <p:tav tm="0">
                                          <p:val>
                                            <p:fltVal val="0"/>
                                          </p:val>
                                        </p:tav>
                                        <p:tav tm="100000">
                                          <p:val>
                                            <p:strVal val="#ppt_h"/>
                                          </p:val>
                                        </p:tav>
                                      </p:tavLst>
                                    </p:anim>
                                    <p:animEffect transition="in" filter="fade">
                                      <p:cBhvr>
                                        <p:cTn id="13" dur="500"/>
                                        <p:tgtEl>
                                          <p:spTgt spid="24"/>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anim calcmode="lin" valueType="num">
                                      <p:cBhvr>
                                        <p:cTn id="24" dur="500" fill="hold"/>
                                        <p:tgtEl>
                                          <p:spTgt spid="25"/>
                                        </p:tgtEl>
                                        <p:attrNameLst>
                                          <p:attrName>ppt_x</p:attrName>
                                        </p:attrNameLst>
                                      </p:cBhvr>
                                      <p:tavLst>
                                        <p:tav tm="0">
                                          <p:val>
                                            <p:strVal val="#ppt_x"/>
                                          </p:val>
                                        </p:tav>
                                        <p:tav tm="100000">
                                          <p:val>
                                            <p:strVal val="#ppt_x"/>
                                          </p:val>
                                        </p:tav>
                                      </p:tavLst>
                                    </p:anim>
                                    <p:anim calcmode="lin" valueType="num">
                                      <p:cBhvr>
                                        <p:cTn id="25" dur="500" fill="hold"/>
                                        <p:tgtEl>
                                          <p:spTgt spid="25"/>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par>
                          <p:cTn id="32" fill="hold">
                            <p:stCondLst>
                              <p:cond delay="2500"/>
                            </p:stCondLst>
                            <p:childTnLst>
                              <p:par>
                                <p:cTn id="33" presetID="42" presetClass="entr" presetSubtype="0"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anim calcmode="lin" valueType="num">
                                      <p:cBhvr>
                                        <p:cTn id="36" dur="500" fill="hold"/>
                                        <p:tgtEl>
                                          <p:spTgt spid="30"/>
                                        </p:tgtEl>
                                        <p:attrNameLst>
                                          <p:attrName>ppt_x</p:attrName>
                                        </p:attrNameLst>
                                      </p:cBhvr>
                                      <p:tavLst>
                                        <p:tav tm="0">
                                          <p:val>
                                            <p:strVal val="#ppt_x"/>
                                          </p:val>
                                        </p:tav>
                                        <p:tav tm="100000">
                                          <p:val>
                                            <p:strVal val="#ppt_x"/>
                                          </p:val>
                                        </p:tav>
                                      </p:tavLst>
                                    </p:anim>
                                    <p:anim calcmode="lin" valueType="num">
                                      <p:cBhvr>
                                        <p:cTn id="37" dur="500" fill="hold"/>
                                        <p:tgtEl>
                                          <p:spTgt spid="30"/>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anim calcmode="lin" valueType="num">
                                      <p:cBhvr>
                                        <p:cTn id="42" dur="500" fill="hold"/>
                                        <p:tgtEl>
                                          <p:spTgt spid="32"/>
                                        </p:tgtEl>
                                        <p:attrNameLst>
                                          <p:attrName>ppt_x</p:attrName>
                                        </p:attrNameLst>
                                      </p:cBhvr>
                                      <p:tavLst>
                                        <p:tav tm="0">
                                          <p:val>
                                            <p:strVal val="#ppt_x"/>
                                          </p:val>
                                        </p:tav>
                                        <p:tav tm="100000">
                                          <p:val>
                                            <p:strVal val="#ppt_x"/>
                                          </p:val>
                                        </p:tav>
                                      </p:tavLst>
                                    </p:anim>
                                    <p:anim calcmode="lin" valueType="num">
                                      <p:cBhvr>
                                        <p:cTn id="43" dur="500" fill="hold"/>
                                        <p:tgtEl>
                                          <p:spTgt spid="32"/>
                                        </p:tgtEl>
                                        <p:attrNameLst>
                                          <p:attrName>ppt_y</p:attrName>
                                        </p:attrNameLst>
                                      </p:cBhvr>
                                      <p:tavLst>
                                        <p:tav tm="0">
                                          <p:val>
                                            <p:strVal val="#ppt_y+.1"/>
                                          </p:val>
                                        </p:tav>
                                        <p:tav tm="100000">
                                          <p:val>
                                            <p:strVal val="#ppt_y"/>
                                          </p:val>
                                        </p:tav>
                                      </p:tavLst>
                                    </p:anim>
                                  </p:childTnLst>
                                </p:cTn>
                              </p:par>
                            </p:childTnLst>
                          </p:cTn>
                        </p:par>
                        <p:par>
                          <p:cTn id="44" fill="hold">
                            <p:stCondLst>
                              <p:cond delay="3500"/>
                            </p:stCondLst>
                            <p:childTnLst>
                              <p:par>
                                <p:cTn id="45" presetID="53" presetClass="entr" presetSubtype="16" fill="hold" grpId="0" nodeType="after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childTnLst>
                          </p:cTn>
                        </p:par>
                        <p:par>
                          <p:cTn id="50" fill="hold">
                            <p:stCondLst>
                              <p:cond delay="4000"/>
                            </p:stCondLst>
                            <p:childTnLst>
                              <p:par>
                                <p:cTn id="51" presetID="42" presetClass="entr" presetSubtype="0" fill="hold" grpId="0" nodeType="after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anim calcmode="lin" valueType="num">
                                      <p:cBhvr>
                                        <p:cTn id="54" dur="500" fill="hold"/>
                                        <p:tgtEl>
                                          <p:spTgt spid="33"/>
                                        </p:tgtEl>
                                        <p:attrNameLst>
                                          <p:attrName>ppt_x</p:attrName>
                                        </p:attrNameLst>
                                      </p:cBhvr>
                                      <p:tavLst>
                                        <p:tav tm="0">
                                          <p:val>
                                            <p:strVal val="#ppt_x"/>
                                          </p:val>
                                        </p:tav>
                                        <p:tav tm="100000">
                                          <p:val>
                                            <p:strVal val="#ppt_x"/>
                                          </p:val>
                                        </p:tav>
                                      </p:tavLst>
                                    </p:anim>
                                    <p:anim calcmode="lin" valueType="num">
                                      <p:cBhvr>
                                        <p:cTn id="55" dur="500" fill="hold"/>
                                        <p:tgtEl>
                                          <p:spTgt spid="33"/>
                                        </p:tgtEl>
                                        <p:attrNameLst>
                                          <p:attrName>ppt_y</p:attrName>
                                        </p:attrNameLst>
                                      </p:cBhvr>
                                      <p:tavLst>
                                        <p:tav tm="0">
                                          <p:val>
                                            <p:strVal val="#ppt_y+.1"/>
                                          </p:val>
                                        </p:tav>
                                        <p:tav tm="100000">
                                          <p:val>
                                            <p:strVal val="#ppt_y"/>
                                          </p:val>
                                        </p:tav>
                                      </p:tavLst>
                                    </p:anim>
                                  </p:childTnLst>
                                </p:cTn>
                              </p:par>
                            </p:childTnLst>
                          </p:cTn>
                        </p:par>
                        <p:par>
                          <p:cTn id="56" fill="hold">
                            <p:stCondLst>
                              <p:cond delay="4500"/>
                            </p:stCondLst>
                            <p:childTnLst>
                              <p:par>
                                <p:cTn id="57" presetID="42" presetClass="entr" presetSubtype="0" fill="hold" grpId="0" nodeType="after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anim calcmode="lin" valueType="num">
                                      <p:cBhvr>
                                        <p:cTn id="60" dur="500" fill="hold"/>
                                        <p:tgtEl>
                                          <p:spTgt spid="35"/>
                                        </p:tgtEl>
                                        <p:attrNameLst>
                                          <p:attrName>ppt_x</p:attrName>
                                        </p:attrNameLst>
                                      </p:cBhvr>
                                      <p:tavLst>
                                        <p:tav tm="0">
                                          <p:val>
                                            <p:strVal val="#ppt_x"/>
                                          </p:val>
                                        </p:tav>
                                        <p:tav tm="100000">
                                          <p:val>
                                            <p:strVal val="#ppt_x"/>
                                          </p:val>
                                        </p:tav>
                                      </p:tavLst>
                                    </p:anim>
                                    <p:anim calcmode="lin" valueType="num">
                                      <p:cBhvr>
                                        <p:cTn id="61"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animBg="1"/>
      <p:bldP spid="25" grpId="0"/>
      <p:bldP spid="30" grpId="0"/>
      <p:bldP spid="31" grpId="0" animBg="1"/>
      <p:bldP spid="32" grpId="0"/>
      <p:bldP spid="33" grpId="0"/>
      <p:bldP spid="34" grpId="0" animBg="1"/>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Freeform 5"/>
          <p:cNvSpPr/>
          <p:nvPr/>
        </p:nvSpPr>
        <p:spPr bwMode="auto">
          <a:xfrm>
            <a:off x="809385" y="921558"/>
            <a:ext cx="1183746" cy="106728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F5EB0"/>
          </a:solidFill>
          <a:ln w="9525" cap="flat">
            <a:noFill/>
            <a:prstDash val="solid"/>
            <a:miter lim="800000"/>
          </a:ln>
          <a:effectLst>
            <a:innerShdw blurRad="63500" dist="50800" dir="13500000">
              <a:prstClr val="black">
                <a:alpha val="50000"/>
              </a:prstClr>
            </a:innerShdw>
          </a:effectLst>
        </p:spPr>
        <p:txBody>
          <a:bodyPr vert="horz" wrap="square" lIns="91422" tIns="45711" rIns="91422" bIns="45711" numCol="1" anchor="t" anchorCtr="0" compatLnSpc="1"/>
          <a:lstStyle/>
          <a:p>
            <a:endParaRPr lang="zh-CN" altLang="en-US" sz="1705">
              <a:solidFill>
                <a:srgbClr val="3CCCC7"/>
              </a:solidFill>
            </a:endParaRPr>
          </a:p>
        </p:txBody>
      </p:sp>
      <p:sp>
        <p:nvSpPr>
          <p:cNvPr id="70" name="文本框 9"/>
          <p:cNvSpPr txBox="1"/>
          <p:nvPr/>
        </p:nvSpPr>
        <p:spPr>
          <a:xfrm>
            <a:off x="2256786" y="979240"/>
            <a:ext cx="4817445" cy="807899"/>
          </a:xfrm>
          <a:prstGeom prst="rect">
            <a:avLst/>
          </a:prstGeom>
          <a:noFill/>
        </p:spPr>
        <p:txBody>
          <a:bodyPr wrap="square" lIns="68566" tIns="34283" rIns="68566" bIns="34283" rtlCol="0">
            <a:spAutoFit/>
          </a:bodyPr>
          <a:lstStyle/>
          <a:p>
            <a:pPr marL="0" lvl="1"/>
            <a:r>
              <a:rPr lang="zh-CN" altLang="en-US" sz="4800" b="1" dirty="0" smtClean="0">
                <a:solidFill>
                  <a:srgbClr val="C00000"/>
                </a:solidFill>
                <a:latin typeface="微软雅黑" panose="020B0503020204020204" pitchFamily="34" charset="-122"/>
                <a:ea typeface="微软雅黑" panose="020B0503020204020204" pitchFamily="34" charset="-122"/>
              </a:rPr>
              <a:t>第</a:t>
            </a:r>
            <a:r>
              <a:rPr lang="zh-CN" altLang="en-US" sz="4800" b="1" dirty="0">
                <a:solidFill>
                  <a:srgbClr val="C00000"/>
                </a:solidFill>
                <a:latin typeface="微软雅黑" panose="020B0503020204020204" pitchFamily="34" charset="-122"/>
                <a:ea typeface="微软雅黑" panose="020B0503020204020204" pitchFamily="34" charset="-122"/>
              </a:rPr>
              <a:t>一部分  </a:t>
            </a:r>
            <a:r>
              <a:rPr lang="zh-CN" altLang="en-US" sz="4800" b="1" dirty="0" smtClean="0">
                <a:solidFill>
                  <a:srgbClr val="C00000"/>
                </a:solidFill>
                <a:latin typeface="微软雅黑" panose="020B0503020204020204" pitchFamily="34" charset="-122"/>
                <a:ea typeface="微软雅黑" panose="020B0503020204020204" pitchFamily="34" charset="-122"/>
              </a:rPr>
              <a:t>概论</a:t>
            </a:r>
            <a:endParaRPr lang="en-US" altLang="zh-CN" sz="4800" b="1" dirty="0">
              <a:solidFill>
                <a:srgbClr val="C00000"/>
              </a:solidFill>
              <a:latin typeface="微软雅黑" panose="020B0503020204020204" pitchFamily="34" charset="-122"/>
              <a:ea typeface="微软雅黑" panose="020B0503020204020204" pitchFamily="34" charset="-122"/>
            </a:endParaRPr>
          </a:p>
        </p:txBody>
      </p:sp>
      <p:sp>
        <p:nvSpPr>
          <p:cNvPr id="83" name="KSO_Shape"/>
          <p:cNvSpPr/>
          <p:nvPr/>
        </p:nvSpPr>
        <p:spPr bwMode="auto">
          <a:xfrm>
            <a:off x="1121152" y="1233179"/>
            <a:ext cx="585547" cy="444038"/>
          </a:xfrm>
          <a:custGeom>
            <a:avLst/>
            <a:gdLst>
              <a:gd name="T0" fmla="*/ 104753 w 3040062"/>
              <a:gd name="T1" fmla="*/ 1241540 h 2303463"/>
              <a:gd name="T2" fmla="*/ 251725 w 3040062"/>
              <a:gd name="T3" fmla="*/ 1260899 h 2303463"/>
              <a:gd name="T4" fmla="*/ 265692 w 3040062"/>
              <a:gd name="T5" fmla="*/ 1110467 h 2303463"/>
              <a:gd name="T6" fmla="*/ 844867 w 3040062"/>
              <a:gd name="T7" fmla="*/ 970596 h 2303463"/>
              <a:gd name="T8" fmla="*/ 870584 w 3040062"/>
              <a:gd name="T9" fmla="*/ 987377 h 2303463"/>
              <a:gd name="T10" fmla="*/ 872172 w 3040062"/>
              <a:gd name="T11" fmla="*/ 1402771 h 2303463"/>
              <a:gd name="T12" fmla="*/ 848359 w 3040062"/>
              <a:gd name="T13" fmla="*/ 1421768 h 2303463"/>
              <a:gd name="T14" fmla="*/ 615315 w 3040062"/>
              <a:gd name="T15" fmla="*/ 1415119 h 2303463"/>
              <a:gd name="T16" fmla="*/ 603250 w 3040062"/>
              <a:gd name="T17" fmla="*/ 1002891 h 2303463"/>
              <a:gd name="T18" fmla="*/ 617855 w 3040062"/>
              <a:gd name="T19" fmla="*/ 975662 h 2303463"/>
              <a:gd name="T20" fmla="*/ 1240437 w 3040062"/>
              <a:gd name="T21" fmla="*/ 749300 h 2303463"/>
              <a:gd name="T22" fmla="*/ 1265867 w 3040062"/>
              <a:gd name="T23" fmla="*/ 766421 h 2303463"/>
              <a:gd name="T24" fmla="*/ 1267138 w 3040062"/>
              <a:gd name="T25" fmla="*/ 1402743 h 2303463"/>
              <a:gd name="T26" fmla="*/ 1243616 w 3040062"/>
              <a:gd name="T27" fmla="*/ 1421766 h 2303463"/>
              <a:gd name="T28" fmla="*/ 1010298 w 3040062"/>
              <a:gd name="T29" fmla="*/ 1415108 h 2303463"/>
              <a:gd name="T30" fmla="*/ 998537 w 3040062"/>
              <a:gd name="T31" fmla="*/ 782273 h 2303463"/>
              <a:gd name="T32" fmla="*/ 1012841 w 3040062"/>
              <a:gd name="T33" fmla="*/ 755007 h 2303463"/>
              <a:gd name="T34" fmla="*/ 2175011 w 3040062"/>
              <a:gd name="T35" fmla="*/ 666432 h 2303463"/>
              <a:gd name="T36" fmla="*/ 2235666 w 3040062"/>
              <a:gd name="T37" fmla="*/ 692135 h 2303463"/>
              <a:gd name="T38" fmla="*/ 2277268 w 3040062"/>
              <a:gd name="T39" fmla="*/ 742271 h 2303463"/>
              <a:gd name="T40" fmla="*/ 2290605 w 3040062"/>
              <a:gd name="T41" fmla="*/ 1286150 h 2303463"/>
              <a:gd name="T42" fmla="*/ 2948603 w 3040062"/>
              <a:gd name="T43" fmla="*/ 1365796 h 2303463"/>
              <a:gd name="T44" fmla="*/ 3005765 w 3040062"/>
              <a:gd name="T45" fmla="*/ 1408316 h 2303463"/>
              <a:gd name="T46" fmla="*/ 3036887 w 3040062"/>
              <a:gd name="T47" fmla="*/ 1473366 h 2303463"/>
              <a:gd name="T48" fmla="*/ 3035616 w 3040062"/>
              <a:gd name="T49" fmla="*/ 2191451 h 2303463"/>
              <a:gd name="T50" fmla="*/ 3001319 w 3040062"/>
              <a:gd name="T51" fmla="*/ 2254597 h 2303463"/>
              <a:gd name="T52" fmla="*/ 2941934 w 3040062"/>
              <a:gd name="T53" fmla="*/ 2294578 h 2303463"/>
              <a:gd name="T54" fmla="*/ 2171200 w 3040062"/>
              <a:gd name="T55" fmla="*/ 2303146 h 2303463"/>
              <a:gd name="T56" fmla="*/ 2113403 w 3040062"/>
              <a:gd name="T57" fmla="*/ 2292040 h 2303463"/>
              <a:gd name="T58" fmla="*/ 1552263 w 3040062"/>
              <a:gd name="T59" fmla="*/ 1741815 h 2303463"/>
              <a:gd name="T60" fmla="*/ 1526223 w 3040062"/>
              <a:gd name="T61" fmla="*/ 1686919 h 2303463"/>
              <a:gd name="T62" fmla="*/ 1529081 w 3040062"/>
              <a:gd name="T63" fmla="*/ 1626946 h 2303463"/>
              <a:gd name="T64" fmla="*/ 1560520 w 3040062"/>
              <a:gd name="T65" fmla="*/ 1574272 h 2303463"/>
              <a:gd name="T66" fmla="*/ 1612919 w 3040062"/>
              <a:gd name="T67" fmla="*/ 1542858 h 2303463"/>
              <a:gd name="T68" fmla="*/ 1673891 w 3040062"/>
              <a:gd name="T69" fmla="*/ 1539685 h 2303463"/>
              <a:gd name="T70" fmla="*/ 1728513 w 3040062"/>
              <a:gd name="T71" fmla="*/ 1565705 h 2303463"/>
              <a:gd name="T72" fmla="*/ 2024167 w 3040062"/>
              <a:gd name="T73" fmla="*/ 760992 h 2303463"/>
              <a:gd name="T74" fmla="*/ 2057829 w 3040062"/>
              <a:gd name="T75" fmla="*/ 704828 h 2303463"/>
              <a:gd name="T76" fmla="*/ 2113721 w 3040062"/>
              <a:gd name="T77" fmla="*/ 670875 h 2303463"/>
              <a:gd name="T78" fmla="*/ 1640947 w 3040062"/>
              <a:gd name="T79" fmla="*/ 485773 h 2303463"/>
              <a:gd name="T80" fmla="*/ 1662436 w 3040062"/>
              <a:gd name="T81" fmla="*/ 507334 h 2303463"/>
              <a:gd name="T82" fmla="*/ 1658328 w 3040062"/>
              <a:gd name="T83" fmla="*/ 1408133 h 2303463"/>
              <a:gd name="T84" fmla="*/ 1631151 w 3040062"/>
              <a:gd name="T85" fmla="*/ 1422401 h 2303463"/>
              <a:gd name="T86" fmla="*/ 1401409 w 3040062"/>
              <a:gd name="T87" fmla="*/ 1410669 h 2303463"/>
              <a:gd name="T88" fmla="*/ 1394457 w 3040062"/>
              <a:gd name="T89" fmla="*/ 510505 h 2303463"/>
              <a:gd name="T90" fmla="*/ 1413734 w 3040062"/>
              <a:gd name="T91" fmla="*/ 486725 h 2303463"/>
              <a:gd name="T92" fmla="*/ 2856582 w 3040062"/>
              <a:gd name="T93" fmla="*/ 2539 h 2303463"/>
              <a:gd name="T94" fmla="*/ 2942924 w 3040062"/>
              <a:gd name="T95" fmla="*/ 45384 h 2303463"/>
              <a:gd name="T96" fmla="*/ 3001649 w 3040062"/>
              <a:gd name="T97" fmla="*/ 130121 h 2303463"/>
              <a:gd name="T98" fmla="*/ 3021012 w 3040062"/>
              <a:gd name="T99" fmla="*/ 1276768 h 2303463"/>
              <a:gd name="T100" fmla="*/ 2944193 w 3040062"/>
              <a:gd name="T101" fmla="*/ 1247252 h 2303463"/>
              <a:gd name="T102" fmla="*/ 374889 w 3040062"/>
              <a:gd name="T103" fmla="*/ 1959424 h 2303463"/>
              <a:gd name="T104" fmla="*/ 127291 w 3040062"/>
              <a:gd name="T105" fmla="*/ 2259336 h 2303463"/>
              <a:gd name="T106" fmla="*/ 50472 w 3040062"/>
              <a:gd name="T107" fmla="*/ 2198402 h 2303463"/>
              <a:gd name="T108" fmla="*/ 6349 w 3040062"/>
              <a:gd name="T109" fmla="*/ 2100970 h 2303463"/>
              <a:gd name="T110" fmla="*/ 3809 w 3040062"/>
              <a:gd name="T111" fmla="*/ 183438 h 2303463"/>
              <a:gd name="T112" fmla="*/ 44441 w 3040062"/>
              <a:gd name="T113" fmla="*/ 83468 h 2303463"/>
              <a:gd name="T114" fmla="*/ 118720 w 3040062"/>
              <a:gd name="T115" fmla="*/ 17773 h 2303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40062" h="2303463">
                <a:moveTo>
                  <a:pt x="124116" y="1098725"/>
                </a:moveTo>
                <a:lnTo>
                  <a:pt x="120307" y="1099042"/>
                </a:lnTo>
                <a:lnTo>
                  <a:pt x="116498" y="1099994"/>
                </a:lnTo>
                <a:lnTo>
                  <a:pt x="113324" y="1101898"/>
                </a:lnTo>
                <a:lnTo>
                  <a:pt x="110467" y="1104120"/>
                </a:lnTo>
                <a:lnTo>
                  <a:pt x="108245" y="1107294"/>
                </a:lnTo>
                <a:lnTo>
                  <a:pt x="106340" y="1110467"/>
                </a:lnTo>
                <a:lnTo>
                  <a:pt x="105071" y="1114276"/>
                </a:lnTo>
                <a:lnTo>
                  <a:pt x="104753" y="1118084"/>
                </a:lnTo>
                <a:lnTo>
                  <a:pt x="104753" y="1241540"/>
                </a:lnTo>
                <a:lnTo>
                  <a:pt x="105071" y="1245348"/>
                </a:lnTo>
                <a:lnTo>
                  <a:pt x="106340" y="1249157"/>
                </a:lnTo>
                <a:lnTo>
                  <a:pt x="108245" y="1252330"/>
                </a:lnTo>
                <a:lnTo>
                  <a:pt x="110467" y="1255187"/>
                </a:lnTo>
                <a:lnTo>
                  <a:pt x="113324" y="1257726"/>
                </a:lnTo>
                <a:lnTo>
                  <a:pt x="116498" y="1259312"/>
                </a:lnTo>
                <a:lnTo>
                  <a:pt x="120307" y="1260899"/>
                </a:lnTo>
                <a:lnTo>
                  <a:pt x="124116" y="1261217"/>
                </a:lnTo>
                <a:lnTo>
                  <a:pt x="247598" y="1261217"/>
                </a:lnTo>
                <a:lnTo>
                  <a:pt x="251725" y="1260899"/>
                </a:lnTo>
                <a:lnTo>
                  <a:pt x="255216" y="1259312"/>
                </a:lnTo>
                <a:lnTo>
                  <a:pt x="258708" y="1257726"/>
                </a:lnTo>
                <a:lnTo>
                  <a:pt x="261565" y="1255187"/>
                </a:lnTo>
                <a:lnTo>
                  <a:pt x="264105" y="1252330"/>
                </a:lnTo>
                <a:lnTo>
                  <a:pt x="265692" y="1249157"/>
                </a:lnTo>
                <a:lnTo>
                  <a:pt x="266644" y="1245348"/>
                </a:lnTo>
                <a:lnTo>
                  <a:pt x="266961" y="1241540"/>
                </a:lnTo>
                <a:lnTo>
                  <a:pt x="266961" y="1118084"/>
                </a:lnTo>
                <a:lnTo>
                  <a:pt x="266644" y="1114276"/>
                </a:lnTo>
                <a:lnTo>
                  <a:pt x="265692" y="1110467"/>
                </a:lnTo>
                <a:lnTo>
                  <a:pt x="264105" y="1107294"/>
                </a:lnTo>
                <a:lnTo>
                  <a:pt x="261565" y="1104120"/>
                </a:lnTo>
                <a:lnTo>
                  <a:pt x="258708" y="1101898"/>
                </a:lnTo>
                <a:lnTo>
                  <a:pt x="255216" y="1099994"/>
                </a:lnTo>
                <a:lnTo>
                  <a:pt x="251725" y="1099042"/>
                </a:lnTo>
                <a:lnTo>
                  <a:pt x="247598" y="1098725"/>
                </a:lnTo>
                <a:lnTo>
                  <a:pt x="124116" y="1098725"/>
                </a:lnTo>
                <a:close/>
                <a:moveTo>
                  <a:pt x="636270" y="969963"/>
                </a:moveTo>
                <a:lnTo>
                  <a:pt x="841692" y="969963"/>
                </a:lnTo>
                <a:lnTo>
                  <a:pt x="844867" y="970596"/>
                </a:lnTo>
                <a:lnTo>
                  <a:pt x="848359" y="970913"/>
                </a:lnTo>
                <a:lnTo>
                  <a:pt x="851534" y="971546"/>
                </a:lnTo>
                <a:lnTo>
                  <a:pt x="854709" y="972813"/>
                </a:lnTo>
                <a:lnTo>
                  <a:pt x="857567" y="974396"/>
                </a:lnTo>
                <a:lnTo>
                  <a:pt x="860107" y="975662"/>
                </a:lnTo>
                <a:lnTo>
                  <a:pt x="862647" y="977878"/>
                </a:lnTo>
                <a:lnTo>
                  <a:pt x="865187" y="979778"/>
                </a:lnTo>
                <a:lnTo>
                  <a:pt x="867092" y="982311"/>
                </a:lnTo>
                <a:lnTo>
                  <a:pt x="868997" y="984844"/>
                </a:lnTo>
                <a:lnTo>
                  <a:pt x="870584" y="987377"/>
                </a:lnTo>
                <a:lnTo>
                  <a:pt x="872172" y="990226"/>
                </a:lnTo>
                <a:lnTo>
                  <a:pt x="873124" y="993076"/>
                </a:lnTo>
                <a:lnTo>
                  <a:pt x="873760" y="996242"/>
                </a:lnTo>
                <a:lnTo>
                  <a:pt x="874712" y="999725"/>
                </a:lnTo>
                <a:lnTo>
                  <a:pt x="874712" y="1002891"/>
                </a:lnTo>
                <a:lnTo>
                  <a:pt x="874712" y="1389790"/>
                </a:lnTo>
                <a:lnTo>
                  <a:pt x="874712" y="1393273"/>
                </a:lnTo>
                <a:lnTo>
                  <a:pt x="873760" y="1396439"/>
                </a:lnTo>
                <a:lnTo>
                  <a:pt x="873124" y="1399605"/>
                </a:lnTo>
                <a:lnTo>
                  <a:pt x="872172" y="1402771"/>
                </a:lnTo>
                <a:lnTo>
                  <a:pt x="870584" y="1405304"/>
                </a:lnTo>
                <a:lnTo>
                  <a:pt x="868997" y="1408154"/>
                </a:lnTo>
                <a:lnTo>
                  <a:pt x="867092" y="1410686"/>
                </a:lnTo>
                <a:lnTo>
                  <a:pt x="865187" y="1413219"/>
                </a:lnTo>
                <a:lnTo>
                  <a:pt x="862647" y="1415119"/>
                </a:lnTo>
                <a:lnTo>
                  <a:pt x="860107" y="1417019"/>
                </a:lnTo>
                <a:lnTo>
                  <a:pt x="857567" y="1418602"/>
                </a:lnTo>
                <a:lnTo>
                  <a:pt x="854709" y="1420185"/>
                </a:lnTo>
                <a:lnTo>
                  <a:pt x="851534" y="1421135"/>
                </a:lnTo>
                <a:lnTo>
                  <a:pt x="848359" y="1421768"/>
                </a:lnTo>
                <a:lnTo>
                  <a:pt x="844867" y="1422401"/>
                </a:lnTo>
                <a:lnTo>
                  <a:pt x="841692" y="1422401"/>
                </a:lnTo>
                <a:lnTo>
                  <a:pt x="636270" y="1422401"/>
                </a:lnTo>
                <a:lnTo>
                  <a:pt x="632777" y="1422401"/>
                </a:lnTo>
                <a:lnTo>
                  <a:pt x="629920" y="1421768"/>
                </a:lnTo>
                <a:lnTo>
                  <a:pt x="626745" y="1421135"/>
                </a:lnTo>
                <a:lnTo>
                  <a:pt x="623570" y="1420185"/>
                </a:lnTo>
                <a:lnTo>
                  <a:pt x="620713" y="1418602"/>
                </a:lnTo>
                <a:lnTo>
                  <a:pt x="617855" y="1417019"/>
                </a:lnTo>
                <a:lnTo>
                  <a:pt x="615315" y="1415119"/>
                </a:lnTo>
                <a:lnTo>
                  <a:pt x="613093" y="1413219"/>
                </a:lnTo>
                <a:lnTo>
                  <a:pt x="610870" y="1410686"/>
                </a:lnTo>
                <a:lnTo>
                  <a:pt x="608965" y="1408154"/>
                </a:lnTo>
                <a:lnTo>
                  <a:pt x="607378" y="1405304"/>
                </a:lnTo>
                <a:lnTo>
                  <a:pt x="606108" y="1402771"/>
                </a:lnTo>
                <a:lnTo>
                  <a:pt x="605155" y="1399605"/>
                </a:lnTo>
                <a:lnTo>
                  <a:pt x="603885" y="1396439"/>
                </a:lnTo>
                <a:lnTo>
                  <a:pt x="603568" y="1393273"/>
                </a:lnTo>
                <a:lnTo>
                  <a:pt x="603250" y="1389790"/>
                </a:lnTo>
                <a:lnTo>
                  <a:pt x="603250" y="1002891"/>
                </a:lnTo>
                <a:lnTo>
                  <a:pt x="603568" y="999725"/>
                </a:lnTo>
                <a:lnTo>
                  <a:pt x="603885" y="996242"/>
                </a:lnTo>
                <a:lnTo>
                  <a:pt x="605155" y="993076"/>
                </a:lnTo>
                <a:lnTo>
                  <a:pt x="606108" y="990226"/>
                </a:lnTo>
                <a:lnTo>
                  <a:pt x="607378" y="987377"/>
                </a:lnTo>
                <a:lnTo>
                  <a:pt x="608965" y="984844"/>
                </a:lnTo>
                <a:lnTo>
                  <a:pt x="610870" y="982311"/>
                </a:lnTo>
                <a:lnTo>
                  <a:pt x="613093" y="979778"/>
                </a:lnTo>
                <a:lnTo>
                  <a:pt x="615315" y="977878"/>
                </a:lnTo>
                <a:lnTo>
                  <a:pt x="617855" y="975662"/>
                </a:lnTo>
                <a:lnTo>
                  <a:pt x="620713" y="974396"/>
                </a:lnTo>
                <a:lnTo>
                  <a:pt x="623570" y="972813"/>
                </a:lnTo>
                <a:lnTo>
                  <a:pt x="626745" y="971546"/>
                </a:lnTo>
                <a:lnTo>
                  <a:pt x="629920" y="970913"/>
                </a:lnTo>
                <a:lnTo>
                  <a:pt x="632777" y="970596"/>
                </a:lnTo>
                <a:lnTo>
                  <a:pt x="636270" y="969963"/>
                </a:lnTo>
                <a:close/>
                <a:moveTo>
                  <a:pt x="1027781" y="749300"/>
                </a:moveTo>
                <a:lnTo>
                  <a:pt x="1031278" y="749300"/>
                </a:lnTo>
                <a:lnTo>
                  <a:pt x="1236940" y="749300"/>
                </a:lnTo>
                <a:lnTo>
                  <a:pt x="1240437" y="749300"/>
                </a:lnTo>
                <a:lnTo>
                  <a:pt x="1243616" y="750251"/>
                </a:lnTo>
                <a:lnTo>
                  <a:pt x="1246476" y="750885"/>
                </a:lnTo>
                <a:lnTo>
                  <a:pt x="1249655" y="751837"/>
                </a:lnTo>
                <a:lnTo>
                  <a:pt x="1252516" y="753105"/>
                </a:lnTo>
                <a:lnTo>
                  <a:pt x="1255377" y="755007"/>
                </a:lnTo>
                <a:lnTo>
                  <a:pt x="1257920" y="756592"/>
                </a:lnTo>
                <a:lnTo>
                  <a:pt x="1260145" y="758812"/>
                </a:lnTo>
                <a:lnTo>
                  <a:pt x="1262370" y="761348"/>
                </a:lnTo>
                <a:lnTo>
                  <a:pt x="1264595" y="763567"/>
                </a:lnTo>
                <a:lnTo>
                  <a:pt x="1265867" y="766421"/>
                </a:lnTo>
                <a:lnTo>
                  <a:pt x="1267138" y="769274"/>
                </a:lnTo>
                <a:lnTo>
                  <a:pt x="1268410" y="772445"/>
                </a:lnTo>
                <a:lnTo>
                  <a:pt x="1269363" y="775615"/>
                </a:lnTo>
                <a:lnTo>
                  <a:pt x="1269681" y="778786"/>
                </a:lnTo>
                <a:lnTo>
                  <a:pt x="1269999" y="782273"/>
                </a:lnTo>
                <a:lnTo>
                  <a:pt x="1269999" y="1389744"/>
                </a:lnTo>
                <a:lnTo>
                  <a:pt x="1269681" y="1393231"/>
                </a:lnTo>
                <a:lnTo>
                  <a:pt x="1269363" y="1396402"/>
                </a:lnTo>
                <a:lnTo>
                  <a:pt x="1268410" y="1399572"/>
                </a:lnTo>
                <a:lnTo>
                  <a:pt x="1267138" y="1402743"/>
                </a:lnTo>
                <a:lnTo>
                  <a:pt x="1265867" y="1405279"/>
                </a:lnTo>
                <a:lnTo>
                  <a:pt x="1264595" y="1408133"/>
                </a:lnTo>
                <a:lnTo>
                  <a:pt x="1262370" y="1410669"/>
                </a:lnTo>
                <a:lnTo>
                  <a:pt x="1260145" y="1413206"/>
                </a:lnTo>
                <a:lnTo>
                  <a:pt x="1257920" y="1415108"/>
                </a:lnTo>
                <a:lnTo>
                  <a:pt x="1255377" y="1417010"/>
                </a:lnTo>
                <a:lnTo>
                  <a:pt x="1252516" y="1418595"/>
                </a:lnTo>
                <a:lnTo>
                  <a:pt x="1249655" y="1420181"/>
                </a:lnTo>
                <a:lnTo>
                  <a:pt x="1246476" y="1421132"/>
                </a:lnTo>
                <a:lnTo>
                  <a:pt x="1243616" y="1421766"/>
                </a:lnTo>
                <a:lnTo>
                  <a:pt x="1240437" y="1422400"/>
                </a:lnTo>
                <a:lnTo>
                  <a:pt x="1236940" y="1422400"/>
                </a:lnTo>
                <a:lnTo>
                  <a:pt x="1031278" y="1422400"/>
                </a:lnTo>
                <a:lnTo>
                  <a:pt x="1027781" y="1422400"/>
                </a:lnTo>
                <a:lnTo>
                  <a:pt x="1024602" y="1421766"/>
                </a:lnTo>
                <a:lnTo>
                  <a:pt x="1021424" y="1421132"/>
                </a:lnTo>
                <a:lnTo>
                  <a:pt x="1018245" y="1420181"/>
                </a:lnTo>
                <a:lnTo>
                  <a:pt x="1015384" y="1418595"/>
                </a:lnTo>
                <a:lnTo>
                  <a:pt x="1012841" y="1417010"/>
                </a:lnTo>
                <a:lnTo>
                  <a:pt x="1010298" y="1415108"/>
                </a:lnTo>
                <a:lnTo>
                  <a:pt x="1007755" y="1413206"/>
                </a:lnTo>
                <a:lnTo>
                  <a:pt x="1005848" y="1410669"/>
                </a:lnTo>
                <a:lnTo>
                  <a:pt x="1003941" y="1408133"/>
                </a:lnTo>
                <a:lnTo>
                  <a:pt x="1002351" y="1405279"/>
                </a:lnTo>
                <a:lnTo>
                  <a:pt x="1000762" y="1402743"/>
                </a:lnTo>
                <a:lnTo>
                  <a:pt x="999808" y="1399572"/>
                </a:lnTo>
                <a:lnTo>
                  <a:pt x="999173" y="1396402"/>
                </a:lnTo>
                <a:lnTo>
                  <a:pt x="998537" y="1393231"/>
                </a:lnTo>
                <a:lnTo>
                  <a:pt x="998537" y="1389744"/>
                </a:lnTo>
                <a:lnTo>
                  <a:pt x="998537" y="782273"/>
                </a:lnTo>
                <a:lnTo>
                  <a:pt x="998537" y="778786"/>
                </a:lnTo>
                <a:lnTo>
                  <a:pt x="999173" y="775615"/>
                </a:lnTo>
                <a:lnTo>
                  <a:pt x="999808" y="772445"/>
                </a:lnTo>
                <a:lnTo>
                  <a:pt x="1000762" y="769274"/>
                </a:lnTo>
                <a:lnTo>
                  <a:pt x="1002351" y="766421"/>
                </a:lnTo>
                <a:lnTo>
                  <a:pt x="1003941" y="763567"/>
                </a:lnTo>
                <a:lnTo>
                  <a:pt x="1005848" y="761348"/>
                </a:lnTo>
                <a:lnTo>
                  <a:pt x="1007755" y="758812"/>
                </a:lnTo>
                <a:lnTo>
                  <a:pt x="1010298" y="756592"/>
                </a:lnTo>
                <a:lnTo>
                  <a:pt x="1012841" y="755007"/>
                </a:lnTo>
                <a:lnTo>
                  <a:pt x="1015384" y="753105"/>
                </a:lnTo>
                <a:lnTo>
                  <a:pt x="1018245" y="751837"/>
                </a:lnTo>
                <a:lnTo>
                  <a:pt x="1021424" y="750885"/>
                </a:lnTo>
                <a:lnTo>
                  <a:pt x="1024602" y="750251"/>
                </a:lnTo>
                <a:lnTo>
                  <a:pt x="1027781" y="749300"/>
                </a:lnTo>
                <a:close/>
                <a:moveTo>
                  <a:pt x="2147065" y="665163"/>
                </a:moveTo>
                <a:lnTo>
                  <a:pt x="2154052" y="665163"/>
                </a:lnTo>
                <a:lnTo>
                  <a:pt x="2161038" y="665163"/>
                </a:lnTo>
                <a:lnTo>
                  <a:pt x="2168025" y="665798"/>
                </a:lnTo>
                <a:lnTo>
                  <a:pt x="2175011" y="666432"/>
                </a:lnTo>
                <a:lnTo>
                  <a:pt x="2181680" y="667702"/>
                </a:lnTo>
                <a:lnTo>
                  <a:pt x="2188349" y="669288"/>
                </a:lnTo>
                <a:lnTo>
                  <a:pt x="2194700" y="670875"/>
                </a:lnTo>
                <a:lnTo>
                  <a:pt x="2201369" y="673413"/>
                </a:lnTo>
                <a:lnTo>
                  <a:pt x="2207085" y="675952"/>
                </a:lnTo>
                <a:lnTo>
                  <a:pt x="2213437" y="678173"/>
                </a:lnTo>
                <a:lnTo>
                  <a:pt x="2219471" y="681346"/>
                </a:lnTo>
                <a:lnTo>
                  <a:pt x="2224869" y="684519"/>
                </a:lnTo>
                <a:lnTo>
                  <a:pt x="2230585" y="688327"/>
                </a:lnTo>
                <a:lnTo>
                  <a:pt x="2235666" y="692135"/>
                </a:lnTo>
                <a:lnTo>
                  <a:pt x="2241065" y="695943"/>
                </a:lnTo>
                <a:lnTo>
                  <a:pt x="2245829" y="700702"/>
                </a:lnTo>
                <a:lnTo>
                  <a:pt x="2250910" y="704828"/>
                </a:lnTo>
                <a:lnTo>
                  <a:pt x="2255356" y="709587"/>
                </a:lnTo>
                <a:lnTo>
                  <a:pt x="2259484" y="714347"/>
                </a:lnTo>
                <a:lnTo>
                  <a:pt x="2263612" y="719741"/>
                </a:lnTo>
                <a:lnTo>
                  <a:pt x="2267423" y="724819"/>
                </a:lnTo>
                <a:lnTo>
                  <a:pt x="2270916" y="730530"/>
                </a:lnTo>
                <a:lnTo>
                  <a:pt x="2274092" y="736559"/>
                </a:lnTo>
                <a:lnTo>
                  <a:pt x="2277268" y="742271"/>
                </a:lnTo>
                <a:lnTo>
                  <a:pt x="2280126" y="748300"/>
                </a:lnTo>
                <a:lnTo>
                  <a:pt x="2282666" y="754646"/>
                </a:lnTo>
                <a:lnTo>
                  <a:pt x="2284572" y="760992"/>
                </a:lnTo>
                <a:lnTo>
                  <a:pt x="2286477" y="767021"/>
                </a:lnTo>
                <a:lnTo>
                  <a:pt x="2287747" y="773685"/>
                </a:lnTo>
                <a:lnTo>
                  <a:pt x="2289018" y="780349"/>
                </a:lnTo>
                <a:lnTo>
                  <a:pt x="2289970" y="787330"/>
                </a:lnTo>
                <a:lnTo>
                  <a:pt x="2290605" y="794311"/>
                </a:lnTo>
                <a:lnTo>
                  <a:pt x="2290605" y="801292"/>
                </a:lnTo>
                <a:lnTo>
                  <a:pt x="2290605" y="1286150"/>
                </a:lnTo>
                <a:lnTo>
                  <a:pt x="2884137" y="1353738"/>
                </a:lnTo>
                <a:lnTo>
                  <a:pt x="2890488" y="1354055"/>
                </a:lnTo>
                <a:lnTo>
                  <a:pt x="2898110" y="1354372"/>
                </a:lnTo>
                <a:lnTo>
                  <a:pt x="2905732" y="1355007"/>
                </a:lnTo>
                <a:lnTo>
                  <a:pt x="2913353" y="1355642"/>
                </a:lnTo>
                <a:lnTo>
                  <a:pt x="2920657" y="1357228"/>
                </a:lnTo>
                <a:lnTo>
                  <a:pt x="2927644" y="1358815"/>
                </a:lnTo>
                <a:lnTo>
                  <a:pt x="2934948" y="1361036"/>
                </a:lnTo>
                <a:lnTo>
                  <a:pt x="2941934" y="1362940"/>
                </a:lnTo>
                <a:lnTo>
                  <a:pt x="2948603" y="1365796"/>
                </a:lnTo>
                <a:lnTo>
                  <a:pt x="2955272" y="1368969"/>
                </a:lnTo>
                <a:lnTo>
                  <a:pt x="2961941" y="1372142"/>
                </a:lnTo>
                <a:lnTo>
                  <a:pt x="2968292" y="1375633"/>
                </a:lnTo>
                <a:lnTo>
                  <a:pt x="2974008" y="1379758"/>
                </a:lnTo>
                <a:lnTo>
                  <a:pt x="2980042" y="1383883"/>
                </a:lnTo>
                <a:lnTo>
                  <a:pt x="2985758" y="1388008"/>
                </a:lnTo>
                <a:lnTo>
                  <a:pt x="2990839" y="1393085"/>
                </a:lnTo>
                <a:lnTo>
                  <a:pt x="2996238" y="1397845"/>
                </a:lnTo>
                <a:lnTo>
                  <a:pt x="3001319" y="1403239"/>
                </a:lnTo>
                <a:lnTo>
                  <a:pt x="3005765" y="1408316"/>
                </a:lnTo>
                <a:lnTo>
                  <a:pt x="3010529" y="1414345"/>
                </a:lnTo>
                <a:lnTo>
                  <a:pt x="3014657" y="1419739"/>
                </a:lnTo>
                <a:lnTo>
                  <a:pt x="3018468" y="1426086"/>
                </a:lnTo>
                <a:lnTo>
                  <a:pt x="3021961" y="1432432"/>
                </a:lnTo>
                <a:lnTo>
                  <a:pt x="3025454" y="1438778"/>
                </a:lnTo>
                <a:lnTo>
                  <a:pt x="3028312" y="1445125"/>
                </a:lnTo>
                <a:lnTo>
                  <a:pt x="3030853" y="1452106"/>
                </a:lnTo>
                <a:lnTo>
                  <a:pt x="3033393" y="1459087"/>
                </a:lnTo>
                <a:lnTo>
                  <a:pt x="3035616" y="1466067"/>
                </a:lnTo>
                <a:lnTo>
                  <a:pt x="3036887" y="1473366"/>
                </a:lnTo>
                <a:lnTo>
                  <a:pt x="3038474" y="1480664"/>
                </a:lnTo>
                <a:lnTo>
                  <a:pt x="3039427" y="1488280"/>
                </a:lnTo>
                <a:lnTo>
                  <a:pt x="3040062" y="1495895"/>
                </a:lnTo>
                <a:lnTo>
                  <a:pt x="3040062" y="1503511"/>
                </a:lnTo>
                <a:lnTo>
                  <a:pt x="3040062" y="2154008"/>
                </a:lnTo>
                <a:lnTo>
                  <a:pt x="3040062" y="2161623"/>
                </a:lnTo>
                <a:lnTo>
                  <a:pt x="3039427" y="2169556"/>
                </a:lnTo>
                <a:lnTo>
                  <a:pt x="3038474" y="2177172"/>
                </a:lnTo>
                <a:lnTo>
                  <a:pt x="3036887" y="2184470"/>
                </a:lnTo>
                <a:lnTo>
                  <a:pt x="3035616" y="2191451"/>
                </a:lnTo>
                <a:lnTo>
                  <a:pt x="3033393" y="2198749"/>
                </a:lnTo>
                <a:lnTo>
                  <a:pt x="3030853" y="2205730"/>
                </a:lnTo>
                <a:lnTo>
                  <a:pt x="3028312" y="2212394"/>
                </a:lnTo>
                <a:lnTo>
                  <a:pt x="3025454" y="2219057"/>
                </a:lnTo>
                <a:lnTo>
                  <a:pt x="3021961" y="2225404"/>
                </a:lnTo>
                <a:lnTo>
                  <a:pt x="3018468" y="2231433"/>
                </a:lnTo>
                <a:lnTo>
                  <a:pt x="3014657" y="2237779"/>
                </a:lnTo>
                <a:lnTo>
                  <a:pt x="3010529" y="2243808"/>
                </a:lnTo>
                <a:lnTo>
                  <a:pt x="3005765" y="2249202"/>
                </a:lnTo>
                <a:lnTo>
                  <a:pt x="3001319" y="2254597"/>
                </a:lnTo>
                <a:lnTo>
                  <a:pt x="2996238" y="2259674"/>
                </a:lnTo>
                <a:lnTo>
                  <a:pt x="2990839" y="2264433"/>
                </a:lnTo>
                <a:lnTo>
                  <a:pt x="2985758" y="2269510"/>
                </a:lnTo>
                <a:lnTo>
                  <a:pt x="2980042" y="2273953"/>
                </a:lnTo>
                <a:lnTo>
                  <a:pt x="2974008" y="2278078"/>
                </a:lnTo>
                <a:lnTo>
                  <a:pt x="2968292" y="2281886"/>
                </a:lnTo>
                <a:lnTo>
                  <a:pt x="2961941" y="2285376"/>
                </a:lnTo>
                <a:lnTo>
                  <a:pt x="2955272" y="2288867"/>
                </a:lnTo>
                <a:lnTo>
                  <a:pt x="2948603" y="2291723"/>
                </a:lnTo>
                <a:lnTo>
                  <a:pt x="2941934" y="2294578"/>
                </a:lnTo>
                <a:lnTo>
                  <a:pt x="2934948" y="2297117"/>
                </a:lnTo>
                <a:lnTo>
                  <a:pt x="2927644" y="2298703"/>
                </a:lnTo>
                <a:lnTo>
                  <a:pt x="2920657" y="2300607"/>
                </a:lnTo>
                <a:lnTo>
                  <a:pt x="2913353" y="2301877"/>
                </a:lnTo>
                <a:lnTo>
                  <a:pt x="2905732" y="2302829"/>
                </a:lnTo>
                <a:lnTo>
                  <a:pt x="2898110" y="2303146"/>
                </a:lnTo>
                <a:lnTo>
                  <a:pt x="2890488" y="2303463"/>
                </a:lnTo>
                <a:lnTo>
                  <a:pt x="2177552" y="2303463"/>
                </a:lnTo>
                <a:lnTo>
                  <a:pt x="2173423" y="2303146"/>
                </a:lnTo>
                <a:lnTo>
                  <a:pt x="2171200" y="2303146"/>
                </a:lnTo>
                <a:lnTo>
                  <a:pt x="2169613" y="2303146"/>
                </a:lnTo>
                <a:lnTo>
                  <a:pt x="2162944" y="2303146"/>
                </a:lnTo>
                <a:lnTo>
                  <a:pt x="2156275" y="2303146"/>
                </a:lnTo>
                <a:lnTo>
                  <a:pt x="2149924" y="2302511"/>
                </a:lnTo>
                <a:lnTo>
                  <a:pt x="2143572" y="2301559"/>
                </a:lnTo>
                <a:lnTo>
                  <a:pt x="2137538" y="2300607"/>
                </a:lnTo>
                <a:lnTo>
                  <a:pt x="2131187" y="2298703"/>
                </a:lnTo>
                <a:lnTo>
                  <a:pt x="2125153" y="2297117"/>
                </a:lnTo>
                <a:lnTo>
                  <a:pt x="2119437" y="2294896"/>
                </a:lnTo>
                <a:lnTo>
                  <a:pt x="2113403" y="2292040"/>
                </a:lnTo>
                <a:lnTo>
                  <a:pt x="2107370" y="2289501"/>
                </a:lnTo>
                <a:lnTo>
                  <a:pt x="2101971" y="2286645"/>
                </a:lnTo>
                <a:lnTo>
                  <a:pt x="2096572" y="2283155"/>
                </a:lnTo>
                <a:lnTo>
                  <a:pt x="2091491" y="2279665"/>
                </a:lnTo>
                <a:lnTo>
                  <a:pt x="2086093" y="2275222"/>
                </a:lnTo>
                <a:lnTo>
                  <a:pt x="2081329" y="2271097"/>
                </a:lnTo>
                <a:lnTo>
                  <a:pt x="2076883" y="2266972"/>
                </a:lnTo>
                <a:lnTo>
                  <a:pt x="1560520" y="1751334"/>
                </a:lnTo>
                <a:lnTo>
                  <a:pt x="1556074" y="1746574"/>
                </a:lnTo>
                <a:lnTo>
                  <a:pt x="1552263" y="1741815"/>
                </a:lnTo>
                <a:lnTo>
                  <a:pt x="1548135" y="1737055"/>
                </a:lnTo>
                <a:lnTo>
                  <a:pt x="1544642" y="1731661"/>
                </a:lnTo>
                <a:lnTo>
                  <a:pt x="1541466" y="1726583"/>
                </a:lnTo>
                <a:lnTo>
                  <a:pt x="1538291" y="1720872"/>
                </a:lnTo>
                <a:lnTo>
                  <a:pt x="1535432" y="1715477"/>
                </a:lnTo>
                <a:lnTo>
                  <a:pt x="1532892" y="1709766"/>
                </a:lnTo>
                <a:lnTo>
                  <a:pt x="1530987" y="1704054"/>
                </a:lnTo>
                <a:lnTo>
                  <a:pt x="1529081" y="1698342"/>
                </a:lnTo>
                <a:lnTo>
                  <a:pt x="1527493" y="1692631"/>
                </a:lnTo>
                <a:lnTo>
                  <a:pt x="1526223" y="1686919"/>
                </a:lnTo>
                <a:lnTo>
                  <a:pt x="1525270" y="1680890"/>
                </a:lnTo>
                <a:lnTo>
                  <a:pt x="1524635" y="1674544"/>
                </a:lnTo>
                <a:lnTo>
                  <a:pt x="1524000" y="1668515"/>
                </a:lnTo>
                <a:lnTo>
                  <a:pt x="1524000" y="1662803"/>
                </a:lnTo>
                <a:lnTo>
                  <a:pt x="1524000" y="1656774"/>
                </a:lnTo>
                <a:lnTo>
                  <a:pt x="1524635" y="1650428"/>
                </a:lnTo>
                <a:lnTo>
                  <a:pt x="1525270" y="1644716"/>
                </a:lnTo>
                <a:lnTo>
                  <a:pt x="1526223" y="1638687"/>
                </a:lnTo>
                <a:lnTo>
                  <a:pt x="1527493" y="1632658"/>
                </a:lnTo>
                <a:lnTo>
                  <a:pt x="1529081" y="1626946"/>
                </a:lnTo>
                <a:lnTo>
                  <a:pt x="1530987" y="1621235"/>
                </a:lnTo>
                <a:lnTo>
                  <a:pt x="1532892" y="1615523"/>
                </a:lnTo>
                <a:lnTo>
                  <a:pt x="1535432" y="1609811"/>
                </a:lnTo>
                <a:lnTo>
                  <a:pt x="1538291" y="1604417"/>
                </a:lnTo>
                <a:lnTo>
                  <a:pt x="1541466" y="1599023"/>
                </a:lnTo>
                <a:lnTo>
                  <a:pt x="1544642" y="1593628"/>
                </a:lnTo>
                <a:lnTo>
                  <a:pt x="1548135" y="1588551"/>
                </a:lnTo>
                <a:lnTo>
                  <a:pt x="1552263" y="1583474"/>
                </a:lnTo>
                <a:lnTo>
                  <a:pt x="1556074" y="1578714"/>
                </a:lnTo>
                <a:lnTo>
                  <a:pt x="1560520" y="1574272"/>
                </a:lnTo>
                <a:lnTo>
                  <a:pt x="1564966" y="1569830"/>
                </a:lnTo>
                <a:lnTo>
                  <a:pt x="1570047" y="1565705"/>
                </a:lnTo>
                <a:lnTo>
                  <a:pt x="1574811" y="1561897"/>
                </a:lnTo>
                <a:lnTo>
                  <a:pt x="1579574" y="1558406"/>
                </a:lnTo>
                <a:lnTo>
                  <a:pt x="1584973" y="1554916"/>
                </a:lnTo>
                <a:lnTo>
                  <a:pt x="1590054" y="1552060"/>
                </a:lnTo>
                <a:lnTo>
                  <a:pt x="1595770" y="1549521"/>
                </a:lnTo>
                <a:lnTo>
                  <a:pt x="1601486" y="1546666"/>
                </a:lnTo>
                <a:lnTo>
                  <a:pt x="1606885" y="1544444"/>
                </a:lnTo>
                <a:lnTo>
                  <a:pt x="1612919" y="1542858"/>
                </a:lnTo>
                <a:lnTo>
                  <a:pt x="1618635" y="1540954"/>
                </a:lnTo>
                <a:lnTo>
                  <a:pt x="1624669" y="1539685"/>
                </a:lnTo>
                <a:lnTo>
                  <a:pt x="1630702" y="1538733"/>
                </a:lnTo>
                <a:lnTo>
                  <a:pt x="1637054" y="1538098"/>
                </a:lnTo>
                <a:lnTo>
                  <a:pt x="1642770" y="1537463"/>
                </a:lnTo>
                <a:lnTo>
                  <a:pt x="1649121" y="1537146"/>
                </a:lnTo>
                <a:lnTo>
                  <a:pt x="1655473" y="1537463"/>
                </a:lnTo>
                <a:lnTo>
                  <a:pt x="1661824" y="1538098"/>
                </a:lnTo>
                <a:lnTo>
                  <a:pt x="1667858" y="1538733"/>
                </a:lnTo>
                <a:lnTo>
                  <a:pt x="1673891" y="1539685"/>
                </a:lnTo>
                <a:lnTo>
                  <a:pt x="1679925" y="1540954"/>
                </a:lnTo>
                <a:lnTo>
                  <a:pt x="1685641" y="1542858"/>
                </a:lnTo>
                <a:lnTo>
                  <a:pt x="1691675" y="1544444"/>
                </a:lnTo>
                <a:lnTo>
                  <a:pt x="1697391" y="1546666"/>
                </a:lnTo>
                <a:lnTo>
                  <a:pt x="1702790" y="1549521"/>
                </a:lnTo>
                <a:lnTo>
                  <a:pt x="1708506" y="1552060"/>
                </a:lnTo>
                <a:lnTo>
                  <a:pt x="1713587" y="1554916"/>
                </a:lnTo>
                <a:lnTo>
                  <a:pt x="1718986" y="1558406"/>
                </a:lnTo>
                <a:lnTo>
                  <a:pt x="1723749" y="1561897"/>
                </a:lnTo>
                <a:lnTo>
                  <a:pt x="1728513" y="1565705"/>
                </a:lnTo>
                <a:lnTo>
                  <a:pt x="1733594" y="1569830"/>
                </a:lnTo>
                <a:lnTo>
                  <a:pt x="1738040" y="1574272"/>
                </a:lnTo>
                <a:lnTo>
                  <a:pt x="2017816" y="1853827"/>
                </a:lnTo>
                <a:lnTo>
                  <a:pt x="2017816" y="801292"/>
                </a:lnTo>
                <a:lnTo>
                  <a:pt x="2018133" y="794311"/>
                </a:lnTo>
                <a:lnTo>
                  <a:pt x="2018451" y="787330"/>
                </a:lnTo>
                <a:lnTo>
                  <a:pt x="2019404" y="780349"/>
                </a:lnTo>
                <a:lnTo>
                  <a:pt x="2020674" y="773685"/>
                </a:lnTo>
                <a:lnTo>
                  <a:pt x="2021944" y="767021"/>
                </a:lnTo>
                <a:lnTo>
                  <a:pt x="2024167" y="760992"/>
                </a:lnTo>
                <a:lnTo>
                  <a:pt x="2026073" y="754646"/>
                </a:lnTo>
                <a:lnTo>
                  <a:pt x="2028613" y="748300"/>
                </a:lnTo>
                <a:lnTo>
                  <a:pt x="2031471" y="742271"/>
                </a:lnTo>
                <a:lnTo>
                  <a:pt x="2034329" y="736559"/>
                </a:lnTo>
                <a:lnTo>
                  <a:pt x="2037823" y="730530"/>
                </a:lnTo>
                <a:lnTo>
                  <a:pt x="2040998" y="724819"/>
                </a:lnTo>
                <a:lnTo>
                  <a:pt x="2045127" y="719741"/>
                </a:lnTo>
                <a:lnTo>
                  <a:pt x="2048937" y="714347"/>
                </a:lnTo>
                <a:lnTo>
                  <a:pt x="2053383" y="709587"/>
                </a:lnTo>
                <a:lnTo>
                  <a:pt x="2057829" y="704828"/>
                </a:lnTo>
                <a:lnTo>
                  <a:pt x="2062275" y="700702"/>
                </a:lnTo>
                <a:lnTo>
                  <a:pt x="2067674" y="695943"/>
                </a:lnTo>
                <a:lnTo>
                  <a:pt x="2072437" y="692135"/>
                </a:lnTo>
                <a:lnTo>
                  <a:pt x="2078154" y="688327"/>
                </a:lnTo>
                <a:lnTo>
                  <a:pt x="2083552" y="684519"/>
                </a:lnTo>
                <a:lnTo>
                  <a:pt x="2089268" y="681346"/>
                </a:lnTo>
                <a:lnTo>
                  <a:pt x="2095302" y="678173"/>
                </a:lnTo>
                <a:lnTo>
                  <a:pt x="2101018" y="675952"/>
                </a:lnTo>
                <a:lnTo>
                  <a:pt x="2107370" y="673413"/>
                </a:lnTo>
                <a:lnTo>
                  <a:pt x="2113721" y="670875"/>
                </a:lnTo>
                <a:lnTo>
                  <a:pt x="2120390" y="669288"/>
                </a:lnTo>
                <a:lnTo>
                  <a:pt x="2127059" y="667702"/>
                </a:lnTo>
                <a:lnTo>
                  <a:pt x="2133728" y="666432"/>
                </a:lnTo>
                <a:lnTo>
                  <a:pt x="2140079" y="665798"/>
                </a:lnTo>
                <a:lnTo>
                  <a:pt x="2147065" y="665163"/>
                </a:lnTo>
                <a:close/>
                <a:moveTo>
                  <a:pt x="1426690" y="484188"/>
                </a:moveTo>
                <a:lnTo>
                  <a:pt x="1631151" y="484188"/>
                </a:lnTo>
                <a:lnTo>
                  <a:pt x="1634627" y="484505"/>
                </a:lnTo>
                <a:lnTo>
                  <a:pt x="1637787" y="484822"/>
                </a:lnTo>
                <a:lnTo>
                  <a:pt x="1640947" y="485773"/>
                </a:lnTo>
                <a:lnTo>
                  <a:pt x="1644107" y="486725"/>
                </a:lnTo>
                <a:lnTo>
                  <a:pt x="1646635" y="488310"/>
                </a:lnTo>
                <a:lnTo>
                  <a:pt x="1649479" y="489895"/>
                </a:lnTo>
                <a:lnTo>
                  <a:pt x="1652008" y="491798"/>
                </a:lnTo>
                <a:lnTo>
                  <a:pt x="1654536" y="493700"/>
                </a:lnTo>
                <a:lnTo>
                  <a:pt x="1656432" y="496237"/>
                </a:lnTo>
                <a:lnTo>
                  <a:pt x="1658328" y="498773"/>
                </a:lnTo>
                <a:lnTo>
                  <a:pt x="1659908" y="501310"/>
                </a:lnTo>
                <a:lnTo>
                  <a:pt x="1661488" y="504164"/>
                </a:lnTo>
                <a:lnTo>
                  <a:pt x="1662436" y="507334"/>
                </a:lnTo>
                <a:lnTo>
                  <a:pt x="1663068" y="510505"/>
                </a:lnTo>
                <a:lnTo>
                  <a:pt x="1663700" y="513676"/>
                </a:lnTo>
                <a:lnTo>
                  <a:pt x="1663700" y="517164"/>
                </a:lnTo>
                <a:lnTo>
                  <a:pt x="1663700" y="1389743"/>
                </a:lnTo>
                <a:lnTo>
                  <a:pt x="1663700" y="1393231"/>
                </a:lnTo>
                <a:lnTo>
                  <a:pt x="1663068" y="1396401"/>
                </a:lnTo>
                <a:lnTo>
                  <a:pt x="1662436" y="1399572"/>
                </a:lnTo>
                <a:lnTo>
                  <a:pt x="1661488" y="1402743"/>
                </a:lnTo>
                <a:lnTo>
                  <a:pt x="1659908" y="1405279"/>
                </a:lnTo>
                <a:lnTo>
                  <a:pt x="1658328" y="1408133"/>
                </a:lnTo>
                <a:lnTo>
                  <a:pt x="1656432" y="1410669"/>
                </a:lnTo>
                <a:lnTo>
                  <a:pt x="1654536" y="1413206"/>
                </a:lnTo>
                <a:lnTo>
                  <a:pt x="1652008" y="1415108"/>
                </a:lnTo>
                <a:lnTo>
                  <a:pt x="1649479" y="1417011"/>
                </a:lnTo>
                <a:lnTo>
                  <a:pt x="1646635" y="1418596"/>
                </a:lnTo>
                <a:lnTo>
                  <a:pt x="1644107" y="1420182"/>
                </a:lnTo>
                <a:lnTo>
                  <a:pt x="1640947" y="1421133"/>
                </a:lnTo>
                <a:lnTo>
                  <a:pt x="1637787" y="1421767"/>
                </a:lnTo>
                <a:lnTo>
                  <a:pt x="1634627" y="1422401"/>
                </a:lnTo>
                <a:lnTo>
                  <a:pt x="1631151" y="1422401"/>
                </a:lnTo>
                <a:lnTo>
                  <a:pt x="1426690" y="1422401"/>
                </a:lnTo>
                <a:lnTo>
                  <a:pt x="1423214" y="1422401"/>
                </a:lnTo>
                <a:lnTo>
                  <a:pt x="1420054" y="1421767"/>
                </a:lnTo>
                <a:lnTo>
                  <a:pt x="1416894" y="1421133"/>
                </a:lnTo>
                <a:lnTo>
                  <a:pt x="1413734" y="1420182"/>
                </a:lnTo>
                <a:lnTo>
                  <a:pt x="1411206" y="1418596"/>
                </a:lnTo>
                <a:lnTo>
                  <a:pt x="1408362" y="1417011"/>
                </a:lnTo>
                <a:lnTo>
                  <a:pt x="1405834" y="1415108"/>
                </a:lnTo>
                <a:lnTo>
                  <a:pt x="1403622" y="1413206"/>
                </a:lnTo>
                <a:lnTo>
                  <a:pt x="1401409" y="1410669"/>
                </a:lnTo>
                <a:lnTo>
                  <a:pt x="1399513" y="1408133"/>
                </a:lnTo>
                <a:lnTo>
                  <a:pt x="1397933" y="1405279"/>
                </a:lnTo>
                <a:lnTo>
                  <a:pt x="1396669" y="1402743"/>
                </a:lnTo>
                <a:lnTo>
                  <a:pt x="1395405" y="1399572"/>
                </a:lnTo>
                <a:lnTo>
                  <a:pt x="1394457" y="1396401"/>
                </a:lnTo>
                <a:lnTo>
                  <a:pt x="1394141" y="1393231"/>
                </a:lnTo>
                <a:lnTo>
                  <a:pt x="1393825" y="1389743"/>
                </a:lnTo>
                <a:lnTo>
                  <a:pt x="1393825" y="517164"/>
                </a:lnTo>
                <a:lnTo>
                  <a:pt x="1394141" y="513676"/>
                </a:lnTo>
                <a:lnTo>
                  <a:pt x="1394457" y="510505"/>
                </a:lnTo>
                <a:lnTo>
                  <a:pt x="1395405" y="507334"/>
                </a:lnTo>
                <a:lnTo>
                  <a:pt x="1396669" y="504164"/>
                </a:lnTo>
                <a:lnTo>
                  <a:pt x="1397933" y="501310"/>
                </a:lnTo>
                <a:lnTo>
                  <a:pt x="1399513" y="498773"/>
                </a:lnTo>
                <a:lnTo>
                  <a:pt x="1401409" y="496237"/>
                </a:lnTo>
                <a:lnTo>
                  <a:pt x="1403622" y="493700"/>
                </a:lnTo>
                <a:lnTo>
                  <a:pt x="1405834" y="491798"/>
                </a:lnTo>
                <a:lnTo>
                  <a:pt x="1408362" y="489895"/>
                </a:lnTo>
                <a:lnTo>
                  <a:pt x="1411206" y="488310"/>
                </a:lnTo>
                <a:lnTo>
                  <a:pt x="1413734" y="486725"/>
                </a:lnTo>
                <a:lnTo>
                  <a:pt x="1416894" y="485773"/>
                </a:lnTo>
                <a:lnTo>
                  <a:pt x="1420054" y="484822"/>
                </a:lnTo>
                <a:lnTo>
                  <a:pt x="1423214" y="484505"/>
                </a:lnTo>
                <a:lnTo>
                  <a:pt x="1426690" y="484188"/>
                </a:lnTo>
                <a:close/>
                <a:moveTo>
                  <a:pt x="183794" y="0"/>
                </a:moveTo>
                <a:lnTo>
                  <a:pt x="193952" y="0"/>
                </a:lnTo>
                <a:lnTo>
                  <a:pt x="2827060" y="0"/>
                </a:lnTo>
                <a:lnTo>
                  <a:pt x="2837218" y="0"/>
                </a:lnTo>
                <a:lnTo>
                  <a:pt x="2847059" y="952"/>
                </a:lnTo>
                <a:lnTo>
                  <a:pt x="2856582" y="2539"/>
                </a:lnTo>
                <a:lnTo>
                  <a:pt x="2866105" y="4443"/>
                </a:lnTo>
                <a:lnTo>
                  <a:pt x="2875628" y="6982"/>
                </a:lnTo>
                <a:lnTo>
                  <a:pt x="2884516" y="10156"/>
                </a:lnTo>
                <a:lnTo>
                  <a:pt x="2893721" y="13964"/>
                </a:lnTo>
                <a:lnTo>
                  <a:pt x="2902292" y="17773"/>
                </a:lnTo>
                <a:lnTo>
                  <a:pt x="2911180" y="22851"/>
                </a:lnTo>
                <a:lnTo>
                  <a:pt x="2919433" y="27611"/>
                </a:lnTo>
                <a:lnTo>
                  <a:pt x="2927369" y="33324"/>
                </a:lnTo>
                <a:lnTo>
                  <a:pt x="2935623" y="39036"/>
                </a:lnTo>
                <a:lnTo>
                  <a:pt x="2942924" y="45384"/>
                </a:lnTo>
                <a:lnTo>
                  <a:pt x="2950225" y="52366"/>
                </a:lnTo>
                <a:lnTo>
                  <a:pt x="2957525" y="59665"/>
                </a:lnTo>
                <a:lnTo>
                  <a:pt x="2964192" y="67282"/>
                </a:lnTo>
                <a:lnTo>
                  <a:pt x="2970540" y="74899"/>
                </a:lnTo>
                <a:lnTo>
                  <a:pt x="2976571" y="83468"/>
                </a:lnTo>
                <a:lnTo>
                  <a:pt x="2982285" y="92037"/>
                </a:lnTo>
                <a:lnTo>
                  <a:pt x="2987682" y="101240"/>
                </a:lnTo>
                <a:lnTo>
                  <a:pt x="2992761" y="110444"/>
                </a:lnTo>
                <a:lnTo>
                  <a:pt x="2997522" y="119965"/>
                </a:lnTo>
                <a:lnTo>
                  <a:pt x="3001649" y="130121"/>
                </a:lnTo>
                <a:lnTo>
                  <a:pt x="3005458" y="140276"/>
                </a:lnTo>
                <a:lnTo>
                  <a:pt x="3008950" y="150749"/>
                </a:lnTo>
                <a:lnTo>
                  <a:pt x="3012124" y="161540"/>
                </a:lnTo>
                <a:lnTo>
                  <a:pt x="3014663" y="172330"/>
                </a:lnTo>
                <a:lnTo>
                  <a:pt x="3016885" y="183438"/>
                </a:lnTo>
                <a:lnTo>
                  <a:pt x="3018473" y="194546"/>
                </a:lnTo>
                <a:lnTo>
                  <a:pt x="3019742" y="205971"/>
                </a:lnTo>
                <a:lnTo>
                  <a:pt x="3020695" y="218031"/>
                </a:lnTo>
                <a:lnTo>
                  <a:pt x="3021012" y="229774"/>
                </a:lnTo>
                <a:lnTo>
                  <a:pt x="3021012" y="1276768"/>
                </a:lnTo>
                <a:lnTo>
                  <a:pt x="3013711" y="1272642"/>
                </a:lnTo>
                <a:lnTo>
                  <a:pt x="3006410" y="1268833"/>
                </a:lnTo>
                <a:lnTo>
                  <a:pt x="2999109" y="1265342"/>
                </a:lnTo>
                <a:lnTo>
                  <a:pt x="2991808" y="1262169"/>
                </a:lnTo>
                <a:lnTo>
                  <a:pt x="2983872" y="1258995"/>
                </a:lnTo>
                <a:lnTo>
                  <a:pt x="2976254" y="1256139"/>
                </a:lnTo>
                <a:lnTo>
                  <a:pt x="2968318" y="1253282"/>
                </a:lnTo>
                <a:lnTo>
                  <a:pt x="2960382" y="1251061"/>
                </a:lnTo>
                <a:lnTo>
                  <a:pt x="2952129" y="1248839"/>
                </a:lnTo>
                <a:lnTo>
                  <a:pt x="2944193" y="1247252"/>
                </a:lnTo>
                <a:lnTo>
                  <a:pt x="2935940" y="1245348"/>
                </a:lnTo>
                <a:lnTo>
                  <a:pt x="2927369" y="1244079"/>
                </a:lnTo>
                <a:lnTo>
                  <a:pt x="2919116" y="1242809"/>
                </a:lnTo>
                <a:lnTo>
                  <a:pt x="2910863" y="1242175"/>
                </a:lnTo>
                <a:lnTo>
                  <a:pt x="2901975" y="1241540"/>
                </a:lnTo>
                <a:lnTo>
                  <a:pt x="2893404" y="1241540"/>
                </a:lnTo>
                <a:lnTo>
                  <a:pt x="2646123" y="1213294"/>
                </a:lnTo>
                <a:lnTo>
                  <a:pt x="2646123" y="313876"/>
                </a:lnTo>
                <a:lnTo>
                  <a:pt x="374889" y="313876"/>
                </a:lnTo>
                <a:lnTo>
                  <a:pt x="374889" y="1959424"/>
                </a:lnTo>
                <a:lnTo>
                  <a:pt x="1610021" y="1959424"/>
                </a:lnTo>
                <a:lnTo>
                  <a:pt x="1923646" y="2273300"/>
                </a:lnTo>
                <a:lnTo>
                  <a:pt x="193952" y="2273300"/>
                </a:lnTo>
                <a:lnTo>
                  <a:pt x="183794" y="2273300"/>
                </a:lnTo>
                <a:lnTo>
                  <a:pt x="173953" y="2272348"/>
                </a:lnTo>
                <a:lnTo>
                  <a:pt x="164113" y="2270761"/>
                </a:lnTo>
                <a:lnTo>
                  <a:pt x="154908" y="2268857"/>
                </a:lnTo>
                <a:lnTo>
                  <a:pt x="145385" y="2266318"/>
                </a:lnTo>
                <a:lnTo>
                  <a:pt x="136496" y="2263144"/>
                </a:lnTo>
                <a:lnTo>
                  <a:pt x="127291" y="2259336"/>
                </a:lnTo>
                <a:lnTo>
                  <a:pt x="118720" y="2255528"/>
                </a:lnTo>
                <a:lnTo>
                  <a:pt x="109832" y="2250450"/>
                </a:lnTo>
                <a:lnTo>
                  <a:pt x="101579" y="2245689"/>
                </a:lnTo>
                <a:lnTo>
                  <a:pt x="93326" y="2240294"/>
                </a:lnTo>
                <a:lnTo>
                  <a:pt x="85390" y="2234264"/>
                </a:lnTo>
                <a:lnTo>
                  <a:pt x="77771" y="2227917"/>
                </a:lnTo>
                <a:lnTo>
                  <a:pt x="70470" y="2220935"/>
                </a:lnTo>
                <a:lnTo>
                  <a:pt x="63487" y="2213635"/>
                </a:lnTo>
                <a:lnTo>
                  <a:pt x="56821" y="2206018"/>
                </a:lnTo>
                <a:lnTo>
                  <a:pt x="50472" y="2198402"/>
                </a:lnTo>
                <a:lnTo>
                  <a:pt x="44441" y="2189833"/>
                </a:lnTo>
                <a:lnTo>
                  <a:pt x="38727" y="2181264"/>
                </a:lnTo>
                <a:lnTo>
                  <a:pt x="33013" y="2172060"/>
                </a:lnTo>
                <a:lnTo>
                  <a:pt x="28252" y="2162856"/>
                </a:lnTo>
                <a:lnTo>
                  <a:pt x="23490" y="2153335"/>
                </a:lnTo>
                <a:lnTo>
                  <a:pt x="19364" y="2143180"/>
                </a:lnTo>
                <a:lnTo>
                  <a:pt x="15237" y="2133024"/>
                </a:lnTo>
                <a:lnTo>
                  <a:pt x="11745" y="2122551"/>
                </a:lnTo>
                <a:lnTo>
                  <a:pt x="8888" y="2112078"/>
                </a:lnTo>
                <a:lnTo>
                  <a:pt x="6349" y="2100970"/>
                </a:lnTo>
                <a:lnTo>
                  <a:pt x="3809" y="2089862"/>
                </a:lnTo>
                <a:lnTo>
                  <a:pt x="2540" y="2078754"/>
                </a:lnTo>
                <a:lnTo>
                  <a:pt x="952" y="2067329"/>
                </a:lnTo>
                <a:lnTo>
                  <a:pt x="318" y="2055269"/>
                </a:lnTo>
                <a:lnTo>
                  <a:pt x="0" y="2043844"/>
                </a:lnTo>
                <a:lnTo>
                  <a:pt x="0" y="229774"/>
                </a:lnTo>
                <a:lnTo>
                  <a:pt x="318" y="218031"/>
                </a:lnTo>
                <a:lnTo>
                  <a:pt x="952" y="205971"/>
                </a:lnTo>
                <a:lnTo>
                  <a:pt x="2540" y="194546"/>
                </a:lnTo>
                <a:lnTo>
                  <a:pt x="3809" y="183438"/>
                </a:lnTo>
                <a:lnTo>
                  <a:pt x="6349" y="172330"/>
                </a:lnTo>
                <a:lnTo>
                  <a:pt x="8888" y="161540"/>
                </a:lnTo>
                <a:lnTo>
                  <a:pt x="11745" y="150749"/>
                </a:lnTo>
                <a:lnTo>
                  <a:pt x="15237" y="140276"/>
                </a:lnTo>
                <a:lnTo>
                  <a:pt x="19364" y="130121"/>
                </a:lnTo>
                <a:lnTo>
                  <a:pt x="23490" y="119965"/>
                </a:lnTo>
                <a:lnTo>
                  <a:pt x="28252" y="110444"/>
                </a:lnTo>
                <a:lnTo>
                  <a:pt x="33013" y="101240"/>
                </a:lnTo>
                <a:lnTo>
                  <a:pt x="38727" y="92037"/>
                </a:lnTo>
                <a:lnTo>
                  <a:pt x="44441" y="83468"/>
                </a:lnTo>
                <a:lnTo>
                  <a:pt x="50472" y="74899"/>
                </a:lnTo>
                <a:lnTo>
                  <a:pt x="56821" y="67282"/>
                </a:lnTo>
                <a:lnTo>
                  <a:pt x="63487" y="59665"/>
                </a:lnTo>
                <a:lnTo>
                  <a:pt x="70470" y="52366"/>
                </a:lnTo>
                <a:lnTo>
                  <a:pt x="77771" y="45384"/>
                </a:lnTo>
                <a:lnTo>
                  <a:pt x="85390" y="39036"/>
                </a:lnTo>
                <a:lnTo>
                  <a:pt x="93326" y="33324"/>
                </a:lnTo>
                <a:lnTo>
                  <a:pt x="101579" y="27611"/>
                </a:lnTo>
                <a:lnTo>
                  <a:pt x="109832" y="22851"/>
                </a:lnTo>
                <a:lnTo>
                  <a:pt x="118720" y="17773"/>
                </a:lnTo>
                <a:lnTo>
                  <a:pt x="127291" y="13964"/>
                </a:lnTo>
                <a:lnTo>
                  <a:pt x="136496" y="10156"/>
                </a:lnTo>
                <a:lnTo>
                  <a:pt x="145385" y="6982"/>
                </a:lnTo>
                <a:lnTo>
                  <a:pt x="154908" y="4443"/>
                </a:lnTo>
                <a:lnTo>
                  <a:pt x="164113" y="2539"/>
                </a:lnTo>
                <a:lnTo>
                  <a:pt x="173953" y="952"/>
                </a:lnTo>
                <a:lnTo>
                  <a:pt x="183794" y="0"/>
                </a:lnTo>
                <a:close/>
              </a:path>
            </a:pathLst>
          </a:custGeom>
          <a:solidFill>
            <a:schemeClr val="bg1"/>
          </a:solidFill>
          <a:ln>
            <a:noFill/>
          </a:ln>
          <a:effectLst>
            <a:outerShdw blurRad="50800" dist="38100" dir="2700000" algn="tl" rotWithShape="0">
              <a:prstClr val="black">
                <a:alpha val="40000"/>
              </a:prstClr>
            </a:outerShdw>
          </a:effectLst>
        </p:spPr>
        <p:txBody>
          <a:bodyPr anchor="ctr">
            <a:scene3d>
              <a:camera prst="orthographicFront"/>
              <a:lightRig rig="threePt" dir="t"/>
            </a:scene3d>
            <a:sp3d>
              <a:contourClr>
                <a:srgbClr val="FFFFFF"/>
              </a:contourClr>
            </a:sp3d>
          </a:bodyPr>
          <a:lstStyle/>
          <a:p>
            <a:pPr algn="ctr">
              <a:defRPr/>
            </a:pPr>
            <a:endParaRPr lang="zh-CN" altLang="en-US" sz="1705">
              <a:solidFill>
                <a:schemeClr val="bg1"/>
              </a:solidFill>
              <a:latin typeface="微软雅黑" panose="020B0503020204020204" pitchFamily="34" charset="-122"/>
              <a:ea typeface="微软雅黑" panose="020B0503020204020204" pitchFamily="34" charset="-122"/>
            </a:endParaRPr>
          </a:p>
        </p:txBody>
      </p:sp>
      <p:sp>
        <p:nvSpPr>
          <p:cNvPr id="84" name="矩形 83"/>
          <p:cNvSpPr/>
          <p:nvPr/>
        </p:nvSpPr>
        <p:spPr>
          <a:xfrm flipH="1">
            <a:off x="1251" y="6524709"/>
            <a:ext cx="12192671" cy="360436"/>
          </a:xfrm>
          <a:prstGeom prst="rect">
            <a:avLst/>
          </a:prstGeom>
          <a:gradFill>
            <a:gsLst>
              <a:gs pos="0">
                <a:srgbClr val="0E1A40"/>
              </a:gs>
              <a:gs pos="100000">
                <a:srgbClr val="2F5EB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85" name="矩形 84"/>
          <p:cNvSpPr/>
          <p:nvPr/>
        </p:nvSpPr>
        <p:spPr>
          <a:xfrm flipH="1">
            <a:off x="1250" y="6595759"/>
            <a:ext cx="12192671" cy="28891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321723" y="836712"/>
            <a:ext cx="4392488" cy="3108854"/>
          </a:xfrm>
          <a:prstGeom prst="rect">
            <a:avLst/>
          </a:prstGeom>
        </p:spPr>
      </p:pic>
      <p:sp>
        <p:nvSpPr>
          <p:cNvPr id="17" name="文本框 9"/>
          <p:cNvSpPr txBox="1"/>
          <p:nvPr/>
        </p:nvSpPr>
        <p:spPr>
          <a:xfrm>
            <a:off x="2362895" y="1844824"/>
            <a:ext cx="4817445" cy="4008776"/>
          </a:xfrm>
          <a:prstGeom prst="rect">
            <a:avLst/>
          </a:prstGeom>
          <a:noFill/>
        </p:spPr>
        <p:txBody>
          <a:bodyPr wrap="square" lIns="68566" tIns="34283" rIns="68566" bIns="34283" rtlCol="0">
            <a:spAutoFit/>
          </a:bodyPr>
          <a:lstStyle/>
          <a:p>
            <a:pPr marL="0" lvl="1"/>
            <a:r>
              <a:rPr lang="en-US" altLang="zh-CN" sz="2000" b="1" dirty="0">
                <a:solidFill>
                  <a:srgbClr val="0070C0"/>
                </a:solidFill>
                <a:latin typeface="微软雅黑" panose="020B0503020204020204" pitchFamily="34" charset="-122"/>
                <a:ea typeface="微软雅黑" panose="020B0503020204020204" pitchFamily="34" charset="-122"/>
              </a:rPr>
              <a:t>1.1 </a:t>
            </a:r>
            <a:r>
              <a:rPr lang="zh-CN" altLang="en-US" sz="2000" b="1" dirty="0">
                <a:solidFill>
                  <a:srgbClr val="0070C0"/>
                </a:solidFill>
                <a:latin typeface="微软雅黑" panose="020B0503020204020204" pitchFamily="34" charset="-122"/>
                <a:ea typeface="微软雅黑" panose="020B0503020204020204" pitchFamily="34" charset="-122"/>
              </a:rPr>
              <a:t>关于</a:t>
            </a:r>
            <a:r>
              <a:rPr lang="en-US" altLang="zh-CN" sz="2000" b="1" dirty="0">
                <a:solidFill>
                  <a:srgbClr val="0070C0"/>
                </a:solidFill>
                <a:latin typeface="微软雅黑" panose="020B0503020204020204" pitchFamily="34" charset="-122"/>
                <a:ea typeface="微软雅黑" panose="020B0503020204020204" pitchFamily="34" charset="-122"/>
              </a:rPr>
              <a:t>6S</a:t>
            </a:r>
            <a:endParaRPr lang="en-US" altLang="zh-CN" sz="2000" b="1" dirty="0">
              <a:solidFill>
                <a:srgbClr val="0070C0"/>
              </a:solidFill>
              <a:latin typeface="微软雅黑" panose="020B0503020204020204" pitchFamily="34" charset="-122"/>
              <a:ea typeface="微软雅黑" panose="020B0503020204020204" pitchFamily="34" charset="-122"/>
            </a:endParaRPr>
          </a:p>
          <a:p>
            <a:pPr marL="0" lvl="1"/>
            <a:r>
              <a:rPr lang="en-US" altLang="zh-CN" sz="1600" dirty="0">
                <a:solidFill>
                  <a:srgbClr val="0070C0"/>
                </a:solidFill>
                <a:latin typeface="微软雅黑" panose="020B0503020204020204" pitchFamily="34" charset="-122"/>
                <a:ea typeface="微软雅黑" panose="020B0503020204020204" pitchFamily="34" charset="-122"/>
              </a:rPr>
              <a:t>a</a:t>
            </a:r>
            <a:r>
              <a:rPr lang="zh-CN" altLang="en-US" sz="1600" dirty="0">
                <a:solidFill>
                  <a:srgbClr val="0070C0"/>
                </a:solidFill>
                <a:latin typeface="微软雅黑" panose="020B0503020204020204" pitchFamily="34" charset="-122"/>
                <a:ea typeface="微软雅黑" panose="020B0503020204020204" pitchFamily="34" charset="-122"/>
              </a:rPr>
              <a:t>）我们有下列“症状”吗？</a:t>
            </a:r>
            <a:endParaRPr lang="zh-CN" altLang="en-US" sz="1600" dirty="0">
              <a:solidFill>
                <a:srgbClr val="0070C0"/>
              </a:solidFill>
              <a:latin typeface="微软雅黑" panose="020B0503020204020204" pitchFamily="34" charset="-122"/>
              <a:ea typeface="微软雅黑" panose="020B0503020204020204" pitchFamily="34" charset="-122"/>
            </a:endParaRPr>
          </a:p>
          <a:p>
            <a:pPr marL="0" lvl="1"/>
            <a:r>
              <a:rPr lang="en-US" altLang="zh-CN" sz="1600" dirty="0">
                <a:solidFill>
                  <a:srgbClr val="0070C0"/>
                </a:solidFill>
                <a:latin typeface="微软雅黑" panose="020B0503020204020204" pitchFamily="34" charset="-122"/>
                <a:ea typeface="微软雅黑" panose="020B0503020204020204" pitchFamily="34" charset="-122"/>
              </a:rPr>
              <a:t>b</a:t>
            </a:r>
            <a:r>
              <a:rPr lang="zh-CN" altLang="en-US" sz="1600" dirty="0">
                <a:solidFill>
                  <a:srgbClr val="0070C0"/>
                </a:solidFill>
                <a:latin typeface="微软雅黑" panose="020B0503020204020204" pitchFamily="34" charset="-122"/>
                <a:ea typeface="微软雅黑" panose="020B0503020204020204" pitchFamily="34" charset="-122"/>
              </a:rPr>
              <a:t>）日本的第一感觉</a:t>
            </a:r>
            <a:endParaRPr lang="zh-CN" altLang="en-US" sz="1600" dirty="0">
              <a:solidFill>
                <a:srgbClr val="0070C0"/>
              </a:solidFill>
              <a:latin typeface="微软雅黑" panose="020B0503020204020204" pitchFamily="34" charset="-122"/>
              <a:ea typeface="微软雅黑" panose="020B0503020204020204" pitchFamily="34" charset="-122"/>
            </a:endParaRPr>
          </a:p>
          <a:p>
            <a:pPr marL="0" lvl="1"/>
            <a:r>
              <a:rPr lang="en-US" altLang="zh-CN" sz="1600" dirty="0">
                <a:solidFill>
                  <a:srgbClr val="0070C0"/>
                </a:solidFill>
                <a:latin typeface="微软雅黑" panose="020B0503020204020204" pitchFamily="34" charset="-122"/>
                <a:ea typeface="微软雅黑" panose="020B0503020204020204" pitchFamily="34" charset="-122"/>
              </a:rPr>
              <a:t>C</a:t>
            </a:r>
            <a:r>
              <a:rPr lang="zh-CN" altLang="en-US" sz="1600" dirty="0">
                <a:solidFill>
                  <a:srgbClr val="0070C0"/>
                </a:solidFill>
                <a:latin typeface="微软雅黑" panose="020B0503020204020204" pitchFamily="34" charset="-122"/>
                <a:ea typeface="微软雅黑" panose="020B0503020204020204" pitchFamily="34" charset="-122"/>
              </a:rPr>
              <a:t>）为什么称之为“</a:t>
            </a:r>
            <a:r>
              <a:rPr lang="en-US" altLang="zh-CN" sz="1600" dirty="0">
                <a:solidFill>
                  <a:srgbClr val="0070C0"/>
                </a:solidFill>
                <a:latin typeface="微软雅黑" panose="020B0503020204020204" pitchFamily="34" charset="-122"/>
                <a:ea typeface="微软雅黑" panose="020B0503020204020204" pitchFamily="34" charset="-122"/>
              </a:rPr>
              <a:t>6S”</a:t>
            </a:r>
            <a:r>
              <a:rPr lang="zh-CN" altLang="en-US" sz="1600" dirty="0">
                <a:solidFill>
                  <a:srgbClr val="0070C0"/>
                </a:solidFill>
                <a:latin typeface="微软雅黑" panose="020B0503020204020204" pitchFamily="34" charset="-122"/>
                <a:ea typeface="微软雅黑" panose="020B0503020204020204" pitchFamily="34" charset="-122"/>
              </a:rPr>
              <a:t>？</a:t>
            </a:r>
            <a:endParaRPr lang="zh-CN" altLang="en-US" sz="1600" dirty="0">
              <a:solidFill>
                <a:srgbClr val="0070C0"/>
              </a:solidFill>
              <a:latin typeface="微软雅黑" panose="020B0503020204020204" pitchFamily="34" charset="-122"/>
              <a:ea typeface="微软雅黑" panose="020B0503020204020204" pitchFamily="34" charset="-122"/>
            </a:endParaRPr>
          </a:p>
          <a:p>
            <a:pPr marL="0" lvl="1"/>
            <a:r>
              <a:rPr lang="en-US" altLang="zh-CN" sz="1600" dirty="0">
                <a:solidFill>
                  <a:srgbClr val="0070C0"/>
                </a:solidFill>
                <a:latin typeface="微软雅黑" panose="020B0503020204020204" pitchFamily="34" charset="-122"/>
                <a:ea typeface="微软雅黑" panose="020B0503020204020204" pitchFamily="34" charset="-122"/>
              </a:rPr>
              <a:t>d</a:t>
            </a:r>
            <a:r>
              <a:rPr lang="zh-CN" altLang="en-US" sz="1600" dirty="0">
                <a:solidFill>
                  <a:srgbClr val="0070C0"/>
                </a:solidFill>
                <a:latin typeface="微软雅黑" panose="020B0503020204020204" pitchFamily="34" charset="-122"/>
                <a:ea typeface="微软雅黑" panose="020B0503020204020204" pitchFamily="34" charset="-122"/>
              </a:rPr>
              <a:t>）</a:t>
            </a:r>
            <a:r>
              <a:rPr lang="en-US" altLang="zh-CN" sz="1600" dirty="0">
                <a:solidFill>
                  <a:srgbClr val="0070C0"/>
                </a:solidFill>
                <a:latin typeface="微软雅黑" panose="020B0503020204020204" pitchFamily="34" charset="-122"/>
                <a:ea typeface="微软雅黑" panose="020B0503020204020204" pitchFamily="34" charset="-122"/>
              </a:rPr>
              <a:t>6S</a:t>
            </a:r>
            <a:r>
              <a:rPr lang="zh-CN" altLang="en-US" sz="1600" dirty="0">
                <a:solidFill>
                  <a:srgbClr val="0070C0"/>
                </a:solidFill>
                <a:latin typeface="微软雅黑" panose="020B0503020204020204" pitchFamily="34" charset="-122"/>
                <a:ea typeface="微软雅黑" panose="020B0503020204020204" pitchFamily="34" charset="-122"/>
              </a:rPr>
              <a:t>的三大支柱</a:t>
            </a:r>
            <a:endParaRPr lang="zh-CN" altLang="en-US" sz="1600" dirty="0">
              <a:solidFill>
                <a:srgbClr val="0070C0"/>
              </a:solidFill>
              <a:latin typeface="微软雅黑" panose="020B0503020204020204" pitchFamily="34" charset="-122"/>
              <a:ea typeface="微软雅黑" panose="020B0503020204020204" pitchFamily="34" charset="-122"/>
            </a:endParaRPr>
          </a:p>
          <a:p>
            <a:pPr marL="0" lvl="1"/>
            <a:r>
              <a:rPr lang="en-US" altLang="zh-CN" sz="1600" dirty="0">
                <a:solidFill>
                  <a:srgbClr val="0070C0"/>
                </a:solidFill>
                <a:latin typeface="微软雅黑" panose="020B0503020204020204" pitchFamily="34" charset="-122"/>
                <a:ea typeface="微软雅黑" panose="020B0503020204020204" pitchFamily="34" charset="-122"/>
              </a:rPr>
              <a:t>e</a:t>
            </a:r>
            <a:r>
              <a:rPr lang="zh-CN" altLang="en-US" sz="1600" dirty="0">
                <a:solidFill>
                  <a:srgbClr val="0070C0"/>
                </a:solidFill>
                <a:latin typeface="微软雅黑" panose="020B0503020204020204" pitchFamily="34" charset="-122"/>
                <a:ea typeface="微软雅黑" panose="020B0503020204020204" pitchFamily="34" charset="-122"/>
              </a:rPr>
              <a:t>）</a:t>
            </a:r>
            <a:r>
              <a:rPr lang="en-US" altLang="zh-CN" sz="1600" dirty="0">
                <a:solidFill>
                  <a:srgbClr val="0070C0"/>
                </a:solidFill>
                <a:latin typeface="微软雅黑" panose="020B0503020204020204" pitchFamily="34" charset="-122"/>
                <a:ea typeface="微软雅黑" panose="020B0503020204020204" pitchFamily="34" charset="-122"/>
              </a:rPr>
              <a:t>6S</a:t>
            </a:r>
            <a:r>
              <a:rPr lang="zh-CN" altLang="en-US" sz="1600" dirty="0">
                <a:solidFill>
                  <a:srgbClr val="0070C0"/>
                </a:solidFill>
                <a:latin typeface="微软雅黑" panose="020B0503020204020204" pitchFamily="34" charset="-122"/>
                <a:ea typeface="微软雅黑" panose="020B0503020204020204" pitchFamily="34" charset="-122"/>
              </a:rPr>
              <a:t>的特点</a:t>
            </a:r>
            <a:endParaRPr lang="zh-CN" altLang="en-US" sz="1600" dirty="0">
              <a:solidFill>
                <a:srgbClr val="0070C0"/>
              </a:solidFill>
              <a:latin typeface="微软雅黑" panose="020B0503020204020204" pitchFamily="34" charset="-122"/>
              <a:ea typeface="微软雅黑" panose="020B0503020204020204" pitchFamily="34" charset="-122"/>
            </a:endParaRPr>
          </a:p>
          <a:p>
            <a:pPr marL="0" lvl="1"/>
            <a:r>
              <a:rPr lang="en-US" altLang="zh-CN" sz="1600" dirty="0">
                <a:solidFill>
                  <a:srgbClr val="0070C0"/>
                </a:solidFill>
                <a:latin typeface="微软雅黑" panose="020B0503020204020204" pitchFamily="34" charset="-122"/>
                <a:ea typeface="微软雅黑" panose="020B0503020204020204" pitchFamily="34" charset="-122"/>
              </a:rPr>
              <a:t>f</a:t>
            </a:r>
            <a:r>
              <a:rPr lang="zh-CN" altLang="en-US" sz="1600" dirty="0">
                <a:solidFill>
                  <a:srgbClr val="0070C0"/>
                </a:solidFill>
                <a:latin typeface="微软雅黑" panose="020B0503020204020204" pitchFamily="34" charset="-122"/>
                <a:ea typeface="微软雅黑" panose="020B0503020204020204" pitchFamily="34" charset="-122"/>
              </a:rPr>
              <a:t>）</a:t>
            </a:r>
            <a:r>
              <a:rPr lang="en-US" altLang="zh-CN" sz="1600" dirty="0">
                <a:solidFill>
                  <a:srgbClr val="0070C0"/>
                </a:solidFill>
                <a:latin typeface="微软雅黑" panose="020B0503020204020204" pitchFamily="34" charset="-122"/>
                <a:ea typeface="微软雅黑" panose="020B0503020204020204" pitchFamily="34" charset="-122"/>
              </a:rPr>
              <a:t>6S</a:t>
            </a:r>
            <a:r>
              <a:rPr lang="zh-CN" altLang="en-US" sz="1600" dirty="0">
                <a:solidFill>
                  <a:srgbClr val="0070C0"/>
                </a:solidFill>
                <a:latin typeface="微软雅黑" panose="020B0503020204020204" pitchFamily="34" charset="-122"/>
                <a:ea typeface="微软雅黑" panose="020B0503020204020204" pitchFamily="34" charset="-122"/>
              </a:rPr>
              <a:t>的</a:t>
            </a:r>
            <a:r>
              <a:rPr lang="zh-CN" altLang="en-US" sz="1600" dirty="0" smtClean="0">
                <a:solidFill>
                  <a:srgbClr val="0070C0"/>
                </a:solidFill>
                <a:latin typeface="微软雅黑" panose="020B0503020204020204" pitchFamily="34" charset="-122"/>
                <a:ea typeface="微软雅黑" panose="020B0503020204020204" pitchFamily="34" charset="-122"/>
              </a:rPr>
              <a:t>作用</a:t>
            </a:r>
            <a:endParaRPr lang="en-US" altLang="zh-CN" sz="1600" dirty="0" smtClean="0">
              <a:solidFill>
                <a:srgbClr val="0070C0"/>
              </a:solidFill>
              <a:latin typeface="微软雅黑" panose="020B0503020204020204" pitchFamily="34" charset="-122"/>
              <a:ea typeface="微软雅黑" panose="020B0503020204020204" pitchFamily="34" charset="-122"/>
            </a:endParaRPr>
          </a:p>
          <a:p>
            <a:pPr marL="0" lvl="1"/>
            <a:r>
              <a:rPr lang="en-US" altLang="zh-CN" sz="1600" dirty="0">
                <a:solidFill>
                  <a:srgbClr val="0070C0"/>
                </a:solidFill>
                <a:latin typeface="微软雅黑" panose="020B0503020204020204" pitchFamily="34" charset="-122"/>
                <a:ea typeface="微软雅黑" panose="020B0503020204020204" pitchFamily="34" charset="-122"/>
              </a:rPr>
              <a:t>g</a:t>
            </a:r>
            <a:r>
              <a:rPr lang="zh-CN" altLang="en-US" sz="1600" dirty="0" smtClean="0">
                <a:solidFill>
                  <a:srgbClr val="0070C0"/>
                </a:solidFill>
                <a:latin typeface="微软雅黑" panose="020B0503020204020204" pitchFamily="34" charset="-122"/>
                <a:ea typeface="微软雅黑" panose="020B0503020204020204" pitchFamily="34" charset="-122"/>
              </a:rPr>
              <a:t>）</a:t>
            </a:r>
            <a:r>
              <a:rPr lang="en-US" altLang="zh-CN" sz="1600" dirty="0">
                <a:solidFill>
                  <a:srgbClr val="0070C0"/>
                </a:solidFill>
                <a:latin typeface="微软雅黑" panose="020B0503020204020204" pitchFamily="34" charset="-122"/>
                <a:ea typeface="微软雅黑" panose="020B0503020204020204" pitchFamily="34" charset="-122"/>
              </a:rPr>
              <a:t>6S</a:t>
            </a:r>
            <a:r>
              <a:rPr lang="zh-CN" altLang="en-US" sz="1600" dirty="0" smtClean="0">
                <a:solidFill>
                  <a:srgbClr val="0070C0"/>
                </a:solidFill>
                <a:latin typeface="微软雅黑" panose="020B0503020204020204" pitchFamily="34" charset="-122"/>
                <a:ea typeface="微软雅黑" panose="020B0503020204020204" pitchFamily="34" charset="-122"/>
              </a:rPr>
              <a:t>的效能</a:t>
            </a:r>
            <a:endParaRPr lang="en-US" altLang="zh-CN" sz="1600" dirty="0" smtClean="0">
              <a:solidFill>
                <a:srgbClr val="0070C0"/>
              </a:solidFill>
              <a:latin typeface="微软雅黑" panose="020B0503020204020204" pitchFamily="34" charset="-122"/>
              <a:ea typeface="微软雅黑" panose="020B0503020204020204" pitchFamily="34" charset="-122"/>
            </a:endParaRPr>
          </a:p>
          <a:p>
            <a:pPr marL="0" lvl="1"/>
            <a:r>
              <a:rPr lang="en-US" altLang="zh-CN" sz="1600" dirty="0" smtClean="0">
                <a:solidFill>
                  <a:srgbClr val="0070C0"/>
                </a:solidFill>
                <a:latin typeface="微软雅黑" panose="020B0503020204020204" pitchFamily="34" charset="-122"/>
                <a:ea typeface="微软雅黑" panose="020B0503020204020204" pitchFamily="34" charset="-122"/>
              </a:rPr>
              <a:t>h</a:t>
            </a:r>
            <a:r>
              <a:rPr lang="zh-CN" altLang="en-US" sz="1600" dirty="0" smtClean="0">
                <a:solidFill>
                  <a:srgbClr val="0070C0"/>
                </a:solidFill>
                <a:latin typeface="微软雅黑" panose="020B0503020204020204" pitchFamily="34" charset="-122"/>
                <a:ea typeface="微软雅黑" panose="020B0503020204020204" pitchFamily="34" charset="-122"/>
              </a:rPr>
              <a:t>）</a:t>
            </a:r>
            <a:r>
              <a:rPr lang="en-US" altLang="zh-CN" sz="1600" dirty="0">
                <a:solidFill>
                  <a:srgbClr val="0070C0"/>
                </a:solidFill>
                <a:latin typeface="微软雅黑" panose="020B0503020204020204" pitchFamily="34" charset="-122"/>
                <a:ea typeface="微软雅黑" panose="020B0503020204020204" pitchFamily="34" charset="-122"/>
              </a:rPr>
              <a:t>6S</a:t>
            </a:r>
            <a:r>
              <a:rPr lang="zh-CN" altLang="en-US" sz="1600" dirty="0" smtClean="0">
                <a:solidFill>
                  <a:srgbClr val="0070C0"/>
                </a:solidFill>
                <a:latin typeface="微软雅黑" panose="020B0503020204020204" pitchFamily="34" charset="-122"/>
                <a:ea typeface="微软雅黑" panose="020B0503020204020204" pitchFamily="34" charset="-122"/>
              </a:rPr>
              <a:t>的重要性</a:t>
            </a:r>
            <a:endParaRPr lang="en-US" altLang="zh-CN" sz="1600" dirty="0" smtClean="0">
              <a:solidFill>
                <a:srgbClr val="0070C0"/>
              </a:solidFill>
              <a:latin typeface="微软雅黑" panose="020B0503020204020204" pitchFamily="34" charset="-122"/>
              <a:ea typeface="微软雅黑" panose="020B0503020204020204" pitchFamily="34" charset="-122"/>
            </a:endParaRPr>
          </a:p>
          <a:p>
            <a:pPr marL="0" lvl="1"/>
            <a:endParaRPr lang="zh-CN" altLang="en-US" sz="800" dirty="0">
              <a:solidFill>
                <a:srgbClr val="0070C0"/>
              </a:solidFill>
              <a:latin typeface="微软雅黑" panose="020B0503020204020204" pitchFamily="34" charset="-122"/>
              <a:ea typeface="微软雅黑" panose="020B0503020204020204" pitchFamily="34" charset="-122"/>
            </a:endParaRPr>
          </a:p>
          <a:p>
            <a:pPr marL="0" lvl="1"/>
            <a:r>
              <a:rPr lang="en-US" altLang="zh-CN" b="1" dirty="0">
                <a:solidFill>
                  <a:srgbClr val="0070C0"/>
                </a:solidFill>
                <a:latin typeface="微软雅黑" panose="020B0503020204020204" pitchFamily="34" charset="-122"/>
                <a:ea typeface="微软雅黑" panose="020B0503020204020204" pitchFamily="34" charset="-122"/>
              </a:rPr>
              <a:t>1.2 </a:t>
            </a:r>
            <a:r>
              <a:rPr lang="zh-CN" altLang="en-US" b="1" dirty="0">
                <a:solidFill>
                  <a:srgbClr val="0070C0"/>
                </a:solidFill>
                <a:latin typeface="微软雅黑" panose="020B0503020204020204" pitchFamily="34" charset="-122"/>
                <a:ea typeface="微软雅黑" panose="020B0503020204020204" pitchFamily="34" charset="-122"/>
              </a:rPr>
              <a:t>为什么要做</a:t>
            </a:r>
            <a:r>
              <a:rPr lang="en-US" altLang="zh-CN" b="1" dirty="0">
                <a:solidFill>
                  <a:srgbClr val="0070C0"/>
                </a:solidFill>
                <a:latin typeface="微软雅黑" panose="020B0503020204020204" pitchFamily="34" charset="-122"/>
                <a:ea typeface="微软雅黑" panose="020B0503020204020204" pitchFamily="34" charset="-122"/>
              </a:rPr>
              <a:t>6S</a:t>
            </a:r>
            <a:r>
              <a:rPr lang="zh-CN" altLang="en-US" b="1" dirty="0">
                <a:solidFill>
                  <a:srgbClr val="0070C0"/>
                </a:solidFill>
                <a:latin typeface="微软雅黑" panose="020B0503020204020204" pitchFamily="34" charset="-122"/>
                <a:ea typeface="微软雅黑" panose="020B0503020204020204" pitchFamily="34" charset="-122"/>
              </a:rPr>
              <a:t>？</a:t>
            </a:r>
            <a:endParaRPr lang="zh-CN" altLang="en-US" b="1" dirty="0">
              <a:solidFill>
                <a:srgbClr val="0070C0"/>
              </a:solidFill>
              <a:latin typeface="微软雅黑" panose="020B0503020204020204" pitchFamily="34" charset="-122"/>
              <a:ea typeface="微软雅黑" panose="020B0503020204020204" pitchFamily="34" charset="-122"/>
            </a:endParaRPr>
          </a:p>
          <a:p>
            <a:pPr marL="0" lvl="1"/>
            <a:r>
              <a:rPr lang="en-US" altLang="zh-CN" sz="1600" dirty="0">
                <a:solidFill>
                  <a:srgbClr val="0070C0"/>
                </a:solidFill>
                <a:latin typeface="微软雅黑" panose="020B0503020204020204" pitchFamily="34" charset="-122"/>
                <a:ea typeface="微软雅黑" panose="020B0503020204020204" pitchFamily="34" charset="-122"/>
              </a:rPr>
              <a:t>a</a:t>
            </a:r>
            <a:r>
              <a:rPr lang="zh-CN" altLang="en-US" sz="1600" dirty="0">
                <a:solidFill>
                  <a:srgbClr val="0070C0"/>
                </a:solidFill>
                <a:latin typeface="微软雅黑" panose="020B0503020204020204" pitchFamily="34" charset="-122"/>
                <a:ea typeface="微软雅黑" panose="020B0503020204020204" pitchFamily="34" charset="-122"/>
              </a:rPr>
              <a:t>）时代的需要</a:t>
            </a:r>
            <a:endParaRPr lang="zh-CN" altLang="en-US" sz="1600" dirty="0">
              <a:solidFill>
                <a:srgbClr val="0070C0"/>
              </a:solidFill>
              <a:latin typeface="微软雅黑" panose="020B0503020204020204" pitchFamily="34" charset="-122"/>
              <a:ea typeface="微软雅黑" panose="020B0503020204020204" pitchFamily="34" charset="-122"/>
            </a:endParaRPr>
          </a:p>
          <a:p>
            <a:pPr marL="0" lvl="1"/>
            <a:r>
              <a:rPr lang="en-US" altLang="zh-CN" sz="1600" dirty="0">
                <a:solidFill>
                  <a:srgbClr val="0070C0"/>
                </a:solidFill>
                <a:latin typeface="微软雅黑" panose="020B0503020204020204" pitchFamily="34" charset="-122"/>
                <a:ea typeface="微软雅黑" panose="020B0503020204020204" pitchFamily="34" charset="-122"/>
              </a:rPr>
              <a:t>b</a:t>
            </a:r>
            <a:r>
              <a:rPr lang="zh-CN" altLang="en-US" sz="1600" dirty="0">
                <a:solidFill>
                  <a:srgbClr val="0070C0"/>
                </a:solidFill>
                <a:latin typeface="微软雅黑" panose="020B0503020204020204" pitchFamily="34" charset="-122"/>
                <a:ea typeface="微软雅黑" panose="020B0503020204020204" pitchFamily="34" charset="-122"/>
              </a:rPr>
              <a:t>）塑造个人行为的需要</a:t>
            </a:r>
            <a:endParaRPr lang="zh-CN" altLang="en-US" sz="1600" dirty="0">
              <a:solidFill>
                <a:srgbClr val="0070C0"/>
              </a:solidFill>
              <a:latin typeface="微软雅黑" panose="020B0503020204020204" pitchFamily="34" charset="-122"/>
              <a:ea typeface="微软雅黑" panose="020B0503020204020204" pitchFamily="34" charset="-122"/>
            </a:endParaRPr>
          </a:p>
          <a:p>
            <a:pPr marL="0" lvl="1"/>
            <a:r>
              <a:rPr lang="en-US" altLang="zh-CN" sz="1600" dirty="0">
                <a:solidFill>
                  <a:srgbClr val="0070C0"/>
                </a:solidFill>
                <a:latin typeface="微软雅黑" panose="020B0503020204020204" pitchFamily="34" charset="-122"/>
                <a:ea typeface="微软雅黑" panose="020B0503020204020204" pitchFamily="34" charset="-122"/>
              </a:rPr>
              <a:t>C</a:t>
            </a:r>
            <a:r>
              <a:rPr lang="zh-CN" altLang="en-US" sz="1600" dirty="0">
                <a:solidFill>
                  <a:srgbClr val="0070C0"/>
                </a:solidFill>
                <a:latin typeface="微软雅黑" panose="020B0503020204020204" pitchFamily="34" charset="-122"/>
                <a:ea typeface="微软雅黑" panose="020B0503020204020204" pitchFamily="34" charset="-122"/>
              </a:rPr>
              <a:t>）企业生存的</a:t>
            </a:r>
            <a:r>
              <a:rPr lang="zh-CN" altLang="en-US" sz="1600" dirty="0" smtClean="0">
                <a:solidFill>
                  <a:srgbClr val="0070C0"/>
                </a:solidFill>
                <a:latin typeface="微软雅黑" panose="020B0503020204020204" pitchFamily="34" charset="-122"/>
                <a:ea typeface="微软雅黑" panose="020B0503020204020204" pitchFamily="34" charset="-122"/>
              </a:rPr>
              <a:t>需要</a:t>
            </a:r>
            <a:endParaRPr lang="en-US" altLang="zh-CN" sz="1600" dirty="0" smtClean="0">
              <a:solidFill>
                <a:srgbClr val="0070C0"/>
              </a:solidFill>
              <a:latin typeface="微软雅黑" panose="020B0503020204020204" pitchFamily="34" charset="-122"/>
              <a:ea typeface="微软雅黑" panose="020B0503020204020204" pitchFamily="34" charset="-122"/>
            </a:endParaRPr>
          </a:p>
          <a:p>
            <a:pPr marL="0" lvl="1"/>
            <a:endParaRPr lang="zh-CN" altLang="en-US" sz="1000" dirty="0">
              <a:solidFill>
                <a:srgbClr val="0070C0"/>
              </a:solidFill>
              <a:latin typeface="微软雅黑" panose="020B0503020204020204" pitchFamily="34" charset="-122"/>
              <a:ea typeface="微软雅黑" panose="020B0503020204020204" pitchFamily="34" charset="-122"/>
            </a:endParaRPr>
          </a:p>
          <a:p>
            <a:pPr marL="0" lvl="1"/>
            <a:r>
              <a:rPr lang="en-US" altLang="zh-CN" b="1" dirty="0" smtClean="0">
                <a:solidFill>
                  <a:srgbClr val="0070C0"/>
                </a:solidFill>
                <a:latin typeface="微软雅黑" panose="020B0503020204020204" pitchFamily="34" charset="-122"/>
                <a:ea typeface="微软雅黑" panose="020B0503020204020204" pitchFamily="34" charset="-122"/>
              </a:rPr>
              <a:t>1.3 </a:t>
            </a:r>
            <a:r>
              <a:rPr lang="en-US" altLang="zh-CN" b="1" dirty="0">
                <a:solidFill>
                  <a:srgbClr val="0070C0"/>
                </a:solidFill>
                <a:latin typeface="微软雅黑" panose="020B0503020204020204" pitchFamily="34" charset="-122"/>
                <a:ea typeface="微软雅黑" panose="020B0503020204020204" pitchFamily="34" charset="-122"/>
              </a:rPr>
              <a:t>6S</a:t>
            </a:r>
            <a:r>
              <a:rPr lang="zh-CN" altLang="en-US" b="1" dirty="0">
                <a:solidFill>
                  <a:srgbClr val="0070C0"/>
                </a:solidFill>
                <a:latin typeface="微软雅黑" panose="020B0503020204020204" pitchFamily="34" charset="-122"/>
                <a:ea typeface="微软雅黑" panose="020B0503020204020204" pitchFamily="34" charset="-122"/>
              </a:rPr>
              <a:t>之间的关系与</a:t>
            </a:r>
            <a:r>
              <a:rPr lang="zh-CN" altLang="en-US" b="1" dirty="0" smtClean="0">
                <a:solidFill>
                  <a:srgbClr val="0070C0"/>
                </a:solidFill>
                <a:latin typeface="微软雅黑" panose="020B0503020204020204" pitchFamily="34" charset="-122"/>
                <a:ea typeface="微软雅黑" panose="020B0503020204020204" pitchFamily="34" charset="-122"/>
              </a:rPr>
              <a:t>推行</a:t>
            </a:r>
            <a:endParaRPr lang="zh-CN" altLang="en-US" b="1" dirty="0">
              <a:solidFill>
                <a:srgbClr val="0070C0"/>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10089318" y="4630166"/>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19" name="椭圆 18"/>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1" name="组合 20"/>
          <p:cNvGrpSpPr/>
          <p:nvPr/>
        </p:nvGrpSpPr>
        <p:grpSpPr>
          <a:xfrm>
            <a:off x="9873294" y="5336554"/>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22" name="椭圆 21"/>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4" name="组合 23"/>
          <p:cNvGrpSpPr/>
          <p:nvPr/>
        </p:nvGrpSpPr>
        <p:grpSpPr>
          <a:xfrm>
            <a:off x="7664319" y="4673438"/>
            <a:ext cx="946294" cy="946294"/>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25" name="椭圆 2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7" name="组合 26"/>
          <p:cNvGrpSpPr/>
          <p:nvPr/>
        </p:nvGrpSpPr>
        <p:grpSpPr>
          <a:xfrm>
            <a:off x="8798659" y="572397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28" name="椭圆 2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0" name="组合 29"/>
          <p:cNvGrpSpPr/>
          <p:nvPr/>
        </p:nvGrpSpPr>
        <p:grpSpPr>
          <a:xfrm>
            <a:off x="9481963" y="3656576"/>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31" name="椭圆 30"/>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3" name="组合 32"/>
          <p:cNvGrpSpPr/>
          <p:nvPr/>
        </p:nvGrpSpPr>
        <p:grpSpPr>
          <a:xfrm>
            <a:off x="9813699" y="4470560"/>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34" name="椭圆 33"/>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100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0-#ppt_w/2"/>
                                          </p:val>
                                        </p:tav>
                                        <p:tav tm="100000">
                                          <p:val>
                                            <p:strVal val="#ppt_x"/>
                                          </p:val>
                                        </p:tav>
                                      </p:tavLst>
                                    </p:anim>
                                    <p:anim calcmode="lin" valueType="num">
                                      <p:cBhvr additive="base">
                                        <p:cTn id="8" dur="500" fill="hold"/>
                                        <p:tgtEl>
                                          <p:spTgt spid="69"/>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3"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47" presetClass="entr" presetSubtype="0" fill="hold" grpId="0" nodeType="afterEffect">
                                  <p:stCondLst>
                                    <p:cond delay="0"/>
                                  </p:stCondLst>
                                  <p:childTnLst>
                                    <p:set>
                                      <p:cBhvr>
                                        <p:cTn id="16" dur="1" fill="hold">
                                          <p:stCondLst>
                                            <p:cond delay="0"/>
                                          </p:stCondLst>
                                        </p:cTn>
                                        <p:tgtEl>
                                          <p:spTgt spid="83"/>
                                        </p:tgtEl>
                                        <p:attrNameLst>
                                          <p:attrName>style.visibility</p:attrName>
                                        </p:attrNameLst>
                                      </p:cBhvr>
                                      <p:to>
                                        <p:strVal val="visible"/>
                                      </p:to>
                                    </p:set>
                                    <p:animEffect transition="in" filter="fade">
                                      <p:cBhvr>
                                        <p:cTn id="17" dur="500"/>
                                        <p:tgtEl>
                                          <p:spTgt spid="83"/>
                                        </p:tgtEl>
                                      </p:cBhvr>
                                    </p:animEffect>
                                    <p:anim calcmode="lin" valueType="num">
                                      <p:cBhvr>
                                        <p:cTn id="18" dur="500" fill="hold"/>
                                        <p:tgtEl>
                                          <p:spTgt spid="83"/>
                                        </p:tgtEl>
                                        <p:attrNameLst>
                                          <p:attrName>ppt_x</p:attrName>
                                        </p:attrNameLst>
                                      </p:cBhvr>
                                      <p:tavLst>
                                        <p:tav tm="0">
                                          <p:val>
                                            <p:strVal val="#ppt_x"/>
                                          </p:val>
                                        </p:tav>
                                        <p:tav tm="100000">
                                          <p:val>
                                            <p:strVal val="#ppt_x"/>
                                          </p:val>
                                        </p:tav>
                                      </p:tavLst>
                                    </p:anim>
                                    <p:anim calcmode="lin" valueType="num">
                                      <p:cBhvr>
                                        <p:cTn id="19" dur="500" fill="hold"/>
                                        <p:tgtEl>
                                          <p:spTgt spid="8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anim calcmode="lin" valueType="num">
                                      <p:cBhvr>
                                        <p:cTn id="23" dur="500" fill="hold"/>
                                        <p:tgtEl>
                                          <p:spTgt spid="70"/>
                                        </p:tgtEl>
                                        <p:attrNameLst>
                                          <p:attrName>ppt_x</p:attrName>
                                        </p:attrNameLst>
                                      </p:cBhvr>
                                      <p:tavLst>
                                        <p:tav tm="0">
                                          <p:val>
                                            <p:strVal val="#ppt_x"/>
                                          </p:val>
                                        </p:tav>
                                        <p:tav tm="100000">
                                          <p:val>
                                            <p:strVal val="#ppt_x"/>
                                          </p:val>
                                        </p:tav>
                                      </p:tavLst>
                                    </p:anim>
                                    <p:anim calcmode="lin" valueType="num">
                                      <p:cBhvr>
                                        <p:cTn id="24" dur="500" fill="hold"/>
                                        <p:tgtEl>
                                          <p:spTgt spid="70"/>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anim calcmode="lin" valueType="num">
                                      <p:cBhvr>
                                        <p:cTn id="29" dur="500" fill="hold"/>
                                        <p:tgtEl>
                                          <p:spTgt spid="17"/>
                                        </p:tgtEl>
                                        <p:attrNameLst>
                                          <p:attrName>ppt_x</p:attrName>
                                        </p:attrNameLst>
                                      </p:cBhvr>
                                      <p:tavLst>
                                        <p:tav tm="0">
                                          <p:val>
                                            <p:strVal val="#ppt_x"/>
                                          </p:val>
                                        </p:tav>
                                        <p:tav tm="100000">
                                          <p:val>
                                            <p:strVal val="#ppt_x"/>
                                          </p:val>
                                        </p:tav>
                                      </p:tavLst>
                                    </p:anim>
                                    <p:anim calcmode="lin" valueType="num">
                                      <p:cBhvr>
                                        <p:cTn id="30" dur="500" fill="hold"/>
                                        <p:tgtEl>
                                          <p:spTgt spid="17"/>
                                        </p:tgtEl>
                                        <p:attrNameLst>
                                          <p:attrName>ppt_y</p:attrName>
                                        </p:attrNameLst>
                                      </p:cBhvr>
                                      <p:tavLst>
                                        <p:tav tm="0">
                                          <p:val>
                                            <p:strVal val="#ppt_y+.1"/>
                                          </p:val>
                                        </p:tav>
                                        <p:tav tm="100000">
                                          <p:val>
                                            <p:strVal val="#ppt_y"/>
                                          </p:val>
                                        </p:tav>
                                      </p:tavLst>
                                    </p:anim>
                                  </p:childTnLst>
                                </p:cTn>
                              </p:par>
                            </p:childTnLst>
                          </p:cTn>
                        </p:par>
                        <p:par>
                          <p:cTn id="31" fill="hold">
                            <p:stCondLst>
                              <p:cond delay="3000"/>
                            </p:stCondLst>
                            <p:childTnLst>
                              <p:par>
                                <p:cTn id="32" presetID="2" presetClass="entr" presetSubtype="6"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1+#ppt_w/2"/>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par>
                                <p:cTn id="36" presetID="2" presetClass="entr" presetSubtype="6"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1+#ppt_w/2"/>
                                          </p:val>
                                        </p:tav>
                                        <p:tav tm="100000">
                                          <p:val>
                                            <p:strVal val="#ppt_x"/>
                                          </p:val>
                                        </p:tav>
                                      </p:tavLst>
                                    </p:anim>
                                    <p:anim calcmode="lin" valueType="num">
                                      <p:cBhvr additive="base">
                                        <p:cTn id="39" dur="500" fill="hold"/>
                                        <p:tgtEl>
                                          <p:spTgt spid="21"/>
                                        </p:tgtEl>
                                        <p:attrNameLst>
                                          <p:attrName>ppt_y</p:attrName>
                                        </p:attrNameLst>
                                      </p:cBhvr>
                                      <p:tavLst>
                                        <p:tav tm="0">
                                          <p:val>
                                            <p:strVal val="1+#ppt_h/2"/>
                                          </p:val>
                                        </p:tav>
                                        <p:tav tm="100000">
                                          <p:val>
                                            <p:strVal val="#ppt_y"/>
                                          </p:val>
                                        </p:tav>
                                      </p:tavLst>
                                    </p:anim>
                                  </p:childTnLst>
                                </p:cTn>
                              </p:par>
                              <p:par>
                                <p:cTn id="40" presetID="2" presetClass="entr" presetSubtype="6"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500" fill="hold"/>
                                        <p:tgtEl>
                                          <p:spTgt spid="24"/>
                                        </p:tgtEl>
                                        <p:attrNameLst>
                                          <p:attrName>ppt_x</p:attrName>
                                        </p:attrNameLst>
                                      </p:cBhvr>
                                      <p:tavLst>
                                        <p:tav tm="0">
                                          <p:val>
                                            <p:strVal val="1+#ppt_w/2"/>
                                          </p:val>
                                        </p:tav>
                                        <p:tav tm="100000">
                                          <p:val>
                                            <p:strVal val="#ppt_x"/>
                                          </p:val>
                                        </p:tav>
                                      </p:tavLst>
                                    </p:anim>
                                    <p:anim calcmode="lin" valueType="num">
                                      <p:cBhvr additive="base">
                                        <p:cTn id="43" dur="500" fill="hold"/>
                                        <p:tgtEl>
                                          <p:spTgt spid="24"/>
                                        </p:tgtEl>
                                        <p:attrNameLst>
                                          <p:attrName>ppt_y</p:attrName>
                                        </p:attrNameLst>
                                      </p:cBhvr>
                                      <p:tavLst>
                                        <p:tav tm="0">
                                          <p:val>
                                            <p:strVal val="1+#ppt_h/2"/>
                                          </p:val>
                                        </p:tav>
                                        <p:tav tm="100000">
                                          <p:val>
                                            <p:strVal val="#ppt_y"/>
                                          </p:val>
                                        </p:tav>
                                      </p:tavLst>
                                    </p:anim>
                                  </p:childTnLst>
                                </p:cTn>
                              </p:par>
                              <p:par>
                                <p:cTn id="44" presetID="2" presetClass="entr" presetSubtype="6"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500" fill="hold"/>
                                        <p:tgtEl>
                                          <p:spTgt spid="27"/>
                                        </p:tgtEl>
                                        <p:attrNameLst>
                                          <p:attrName>ppt_x</p:attrName>
                                        </p:attrNameLst>
                                      </p:cBhvr>
                                      <p:tavLst>
                                        <p:tav tm="0">
                                          <p:val>
                                            <p:strVal val="1+#ppt_w/2"/>
                                          </p:val>
                                        </p:tav>
                                        <p:tav tm="100000">
                                          <p:val>
                                            <p:strVal val="#ppt_x"/>
                                          </p:val>
                                        </p:tav>
                                      </p:tavLst>
                                    </p:anim>
                                    <p:anim calcmode="lin" valueType="num">
                                      <p:cBhvr additive="base">
                                        <p:cTn id="47" dur="500" fill="hold"/>
                                        <p:tgtEl>
                                          <p:spTgt spid="27"/>
                                        </p:tgtEl>
                                        <p:attrNameLst>
                                          <p:attrName>ppt_y</p:attrName>
                                        </p:attrNameLst>
                                      </p:cBhvr>
                                      <p:tavLst>
                                        <p:tav tm="0">
                                          <p:val>
                                            <p:strVal val="1+#ppt_h/2"/>
                                          </p:val>
                                        </p:tav>
                                        <p:tav tm="100000">
                                          <p:val>
                                            <p:strVal val="#ppt_y"/>
                                          </p:val>
                                        </p:tav>
                                      </p:tavLst>
                                    </p:anim>
                                  </p:childTnLst>
                                </p:cTn>
                              </p:par>
                              <p:par>
                                <p:cTn id="48" presetID="2" presetClass="entr" presetSubtype="6"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additive="base">
                                        <p:cTn id="50" dur="500" fill="hold"/>
                                        <p:tgtEl>
                                          <p:spTgt spid="30"/>
                                        </p:tgtEl>
                                        <p:attrNameLst>
                                          <p:attrName>ppt_x</p:attrName>
                                        </p:attrNameLst>
                                      </p:cBhvr>
                                      <p:tavLst>
                                        <p:tav tm="0">
                                          <p:val>
                                            <p:strVal val="1+#ppt_w/2"/>
                                          </p:val>
                                        </p:tav>
                                        <p:tav tm="100000">
                                          <p:val>
                                            <p:strVal val="#ppt_x"/>
                                          </p:val>
                                        </p:tav>
                                      </p:tavLst>
                                    </p:anim>
                                    <p:anim calcmode="lin" valueType="num">
                                      <p:cBhvr additive="base">
                                        <p:cTn id="51" dur="500" fill="hold"/>
                                        <p:tgtEl>
                                          <p:spTgt spid="30"/>
                                        </p:tgtEl>
                                        <p:attrNameLst>
                                          <p:attrName>ppt_y</p:attrName>
                                        </p:attrNameLst>
                                      </p:cBhvr>
                                      <p:tavLst>
                                        <p:tav tm="0">
                                          <p:val>
                                            <p:strVal val="1+#ppt_h/2"/>
                                          </p:val>
                                        </p:tav>
                                        <p:tav tm="100000">
                                          <p:val>
                                            <p:strVal val="#ppt_y"/>
                                          </p:val>
                                        </p:tav>
                                      </p:tavLst>
                                    </p:anim>
                                  </p:childTnLst>
                                </p:cTn>
                              </p:par>
                              <p:par>
                                <p:cTn id="52" presetID="2" presetClass="entr" presetSubtype="6" fill="hold" nodeType="withEffect">
                                  <p:stCondLst>
                                    <p:cond delay="0"/>
                                  </p:stCondLst>
                                  <p:childTnLst>
                                    <p:set>
                                      <p:cBhvr>
                                        <p:cTn id="53" dur="1" fill="hold">
                                          <p:stCondLst>
                                            <p:cond delay="0"/>
                                          </p:stCondLst>
                                        </p:cTn>
                                        <p:tgtEl>
                                          <p:spTgt spid="33"/>
                                        </p:tgtEl>
                                        <p:attrNameLst>
                                          <p:attrName>style.visibility</p:attrName>
                                        </p:attrNameLst>
                                      </p:cBhvr>
                                      <p:to>
                                        <p:strVal val="visible"/>
                                      </p:to>
                                    </p:set>
                                    <p:anim calcmode="lin" valueType="num">
                                      <p:cBhvr additive="base">
                                        <p:cTn id="54" dur="500" fill="hold"/>
                                        <p:tgtEl>
                                          <p:spTgt spid="33"/>
                                        </p:tgtEl>
                                        <p:attrNameLst>
                                          <p:attrName>ppt_x</p:attrName>
                                        </p:attrNameLst>
                                      </p:cBhvr>
                                      <p:tavLst>
                                        <p:tav tm="0">
                                          <p:val>
                                            <p:strVal val="1+#ppt_w/2"/>
                                          </p:val>
                                        </p:tav>
                                        <p:tav tm="100000">
                                          <p:val>
                                            <p:strVal val="#ppt_x"/>
                                          </p:val>
                                        </p:tav>
                                      </p:tavLst>
                                    </p:anim>
                                    <p:anim calcmode="lin" valueType="num">
                                      <p:cBhvr additive="base">
                                        <p:cTn id="5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p:bldP spid="83" grpId="0" animBg="1"/>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bwMode="auto">
          <a:xfrm>
            <a:off x="1273051" y="1700808"/>
            <a:ext cx="2592288"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22" name="TextBox 28"/>
          <p:cNvSpPr txBox="1"/>
          <p:nvPr/>
        </p:nvSpPr>
        <p:spPr>
          <a:xfrm>
            <a:off x="1417068" y="1732457"/>
            <a:ext cx="2664295" cy="461665"/>
          </a:xfrm>
          <a:prstGeom prst="rect">
            <a:avLst/>
          </a:prstGeom>
          <a:noFill/>
        </p:spPr>
        <p:txBody>
          <a:bodyPr wrap="square" rtlCol="0">
            <a:spAutoFit/>
          </a:bodyPr>
          <a:lstStyle/>
          <a:p>
            <a:r>
              <a:rPr lang="zh-CN" altLang="en-US" sz="2400" b="1" dirty="0">
                <a:solidFill>
                  <a:schemeClr val="bg1">
                    <a:lumMod val="95000"/>
                  </a:schemeClr>
                </a:solidFill>
                <a:latin typeface="微软雅黑" panose="020B0503020204020204" pitchFamily="34" charset="-122"/>
                <a:ea typeface="微软雅黑" panose="020B0503020204020204" pitchFamily="34" charset="-122"/>
              </a:rPr>
              <a:t>清洁的推行要点</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1129035" y="2527391"/>
            <a:ext cx="5400600" cy="2508014"/>
            <a:chOff x="1129035" y="2527391"/>
            <a:chExt cx="5400600" cy="2508014"/>
          </a:xfrm>
        </p:grpSpPr>
        <p:sp>
          <p:nvSpPr>
            <p:cNvPr id="5" name="文本框 9"/>
            <p:cNvSpPr txBox="1"/>
            <p:nvPr/>
          </p:nvSpPr>
          <p:spPr>
            <a:xfrm>
              <a:off x="1443410" y="2527391"/>
              <a:ext cx="5086225"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落实前面</a:t>
              </a:r>
              <a:r>
                <a:rPr lang="en-US" altLang="zh-CN" b="1" dirty="0">
                  <a:ln w="0"/>
                  <a:solidFill>
                    <a:srgbClr val="0070C0"/>
                  </a:solidFill>
                  <a:latin typeface="微软雅黑" panose="020B0503020204020204" pitchFamily="34" charset="-122"/>
                  <a:ea typeface="微软雅黑" panose="020B0503020204020204" pitchFamily="34" charset="-122"/>
                </a:rPr>
                <a:t>3S</a:t>
              </a:r>
              <a:r>
                <a:rPr lang="zh-CN" altLang="en-US" b="1" dirty="0">
                  <a:ln w="0"/>
                  <a:solidFill>
                    <a:srgbClr val="0070C0"/>
                  </a:solidFill>
                  <a:latin typeface="微软雅黑" panose="020B0503020204020204" pitchFamily="34" charset="-122"/>
                  <a:ea typeface="微软雅黑" panose="020B0503020204020204" pitchFamily="34" charset="-122"/>
                </a:rPr>
                <a:t>工作；</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6" name="椭圆 5"/>
            <p:cNvSpPr/>
            <p:nvPr/>
          </p:nvSpPr>
          <p:spPr>
            <a:xfrm>
              <a:off x="1129035" y="2684579"/>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7" name="文本框 9"/>
            <p:cNvSpPr txBox="1"/>
            <p:nvPr/>
          </p:nvSpPr>
          <p:spPr>
            <a:xfrm>
              <a:off x="1443410" y="2959855"/>
              <a:ext cx="5086225"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制定目视管理及看板管理的标准；</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8" name="椭圆 7"/>
            <p:cNvSpPr/>
            <p:nvPr/>
          </p:nvSpPr>
          <p:spPr>
            <a:xfrm>
              <a:off x="1129035" y="3117043"/>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9" name="文本框 9"/>
            <p:cNvSpPr txBox="1"/>
            <p:nvPr/>
          </p:nvSpPr>
          <p:spPr>
            <a:xfrm>
              <a:off x="1443410" y="3345394"/>
              <a:ext cx="5086225"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制订</a:t>
              </a:r>
              <a:r>
                <a:rPr lang="en-US" altLang="zh-CN" b="1" dirty="0">
                  <a:ln w="0"/>
                  <a:solidFill>
                    <a:srgbClr val="0070C0"/>
                  </a:solidFill>
                  <a:latin typeface="微软雅黑" panose="020B0503020204020204" pitchFamily="34" charset="-122"/>
                  <a:ea typeface="微软雅黑" panose="020B0503020204020204" pitchFamily="34" charset="-122"/>
                </a:rPr>
                <a:t>6S</a:t>
              </a:r>
              <a:r>
                <a:rPr lang="zh-CN" altLang="en-US" b="1" dirty="0">
                  <a:ln w="0"/>
                  <a:solidFill>
                    <a:srgbClr val="0070C0"/>
                  </a:solidFill>
                  <a:latin typeface="微软雅黑" panose="020B0503020204020204" pitchFamily="34" charset="-122"/>
                  <a:ea typeface="微软雅黑" panose="020B0503020204020204" pitchFamily="34" charset="-122"/>
                </a:rPr>
                <a:t>实施办法；</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0" name="椭圆 9"/>
            <p:cNvSpPr/>
            <p:nvPr/>
          </p:nvSpPr>
          <p:spPr>
            <a:xfrm>
              <a:off x="1129035" y="350258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1" name="文本框 9"/>
            <p:cNvSpPr txBox="1"/>
            <p:nvPr/>
          </p:nvSpPr>
          <p:spPr>
            <a:xfrm>
              <a:off x="1443410" y="3777858"/>
              <a:ext cx="5086225"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制订稽核方法；</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2" name="椭圆 11"/>
            <p:cNvSpPr/>
            <p:nvPr/>
          </p:nvSpPr>
          <p:spPr>
            <a:xfrm>
              <a:off x="1129035" y="3935046"/>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3" name="文本框 9"/>
            <p:cNvSpPr txBox="1"/>
            <p:nvPr/>
          </p:nvSpPr>
          <p:spPr>
            <a:xfrm>
              <a:off x="1443410" y="4201611"/>
              <a:ext cx="5086225"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制定奖惩制度，强化推行；</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4" name="椭圆 13"/>
            <p:cNvSpPr/>
            <p:nvPr/>
          </p:nvSpPr>
          <p:spPr>
            <a:xfrm>
              <a:off x="1129035" y="4358799"/>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5" name="文本框 9"/>
            <p:cNvSpPr txBox="1"/>
            <p:nvPr/>
          </p:nvSpPr>
          <p:spPr>
            <a:xfrm>
              <a:off x="1443410" y="4599594"/>
              <a:ext cx="5086225"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高层主管定期巡查，带动全员重视</a:t>
              </a:r>
              <a:r>
                <a:rPr lang="en-US" altLang="zh-CN" b="1" dirty="0">
                  <a:ln w="0"/>
                  <a:solidFill>
                    <a:srgbClr val="0070C0"/>
                  </a:solidFill>
                  <a:latin typeface="微软雅黑" panose="020B0503020204020204" pitchFamily="34" charset="-122"/>
                  <a:ea typeface="微软雅黑" panose="020B0503020204020204" pitchFamily="34" charset="-122"/>
                </a:rPr>
                <a:t>6S</a:t>
              </a:r>
              <a:r>
                <a:rPr lang="zh-CN" altLang="en-US" b="1" dirty="0" smtClean="0">
                  <a:ln w="0"/>
                  <a:solidFill>
                    <a:srgbClr val="0070C0"/>
                  </a:solidFill>
                  <a:latin typeface="微软雅黑" panose="020B0503020204020204" pitchFamily="34" charset="-122"/>
                  <a:ea typeface="微软雅黑" panose="020B0503020204020204" pitchFamily="34" charset="-122"/>
                </a:rPr>
                <a:t>活动。</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6" name="椭圆 15"/>
            <p:cNvSpPr/>
            <p:nvPr/>
          </p:nvSpPr>
          <p:spPr>
            <a:xfrm>
              <a:off x="1129035" y="475678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gr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686733" y="1451712"/>
            <a:ext cx="3586304" cy="496666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bwMode="auto">
          <a:xfrm>
            <a:off x="1680864" y="808333"/>
            <a:ext cx="1872208"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22" name="TextBox 28"/>
          <p:cNvSpPr txBox="1"/>
          <p:nvPr/>
        </p:nvSpPr>
        <p:spPr>
          <a:xfrm>
            <a:off x="1824881" y="839982"/>
            <a:ext cx="1512167" cy="461665"/>
          </a:xfrm>
          <a:prstGeom prst="rect">
            <a:avLst/>
          </a:prstGeom>
          <a:noFill/>
        </p:spPr>
        <p:txBody>
          <a:bodyPr wrap="square" rtlCol="0">
            <a:spAutoFit/>
          </a:bodyPr>
          <a:lstStyle/>
          <a:p>
            <a:r>
              <a:rPr lang="zh-CN" altLang="en-US" sz="2400" b="1" dirty="0">
                <a:solidFill>
                  <a:schemeClr val="bg1">
                    <a:lumMod val="95000"/>
                  </a:schemeClr>
                </a:solidFill>
                <a:latin typeface="微软雅黑" panose="020B0503020204020204" pitchFamily="34" charset="-122"/>
                <a:ea typeface="微软雅黑" panose="020B0503020204020204" pitchFamily="34" charset="-122"/>
              </a:rPr>
              <a:t>清洁举例</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1675953" y="2276872"/>
            <a:ext cx="2786881" cy="3549442"/>
            <a:chOff x="1675953" y="2276872"/>
            <a:chExt cx="2786881" cy="3549442"/>
          </a:xfrm>
        </p:grpSpPr>
        <p:sp>
          <p:nvSpPr>
            <p:cNvPr id="5" name="文本框 9"/>
            <p:cNvSpPr txBox="1"/>
            <p:nvPr/>
          </p:nvSpPr>
          <p:spPr>
            <a:xfrm>
              <a:off x="1824881" y="2370494"/>
              <a:ext cx="2637953" cy="3393222"/>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工作台保持清洁                  </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工作服保持清洁                   </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保持工作环境的清洁            </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随时清洁设备                       </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食堂桌面干净                       </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食堂地面无丢弃物                </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厕所干净                              </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厕所无异味</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8" name="矩形 17"/>
            <p:cNvSpPr/>
            <p:nvPr/>
          </p:nvSpPr>
          <p:spPr>
            <a:xfrm>
              <a:off x="1675953" y="2276872"/>
              <a:ext cx="2786881" cy="354944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grpSp>
        <p:nvGrpSpPr>
          <p:cNvPr id="4" name="组合 3"/>
          <p:cNvGrpSpPr/>
          <p:nvPr/>
        </p:nvGrpSpPr>
        <p:grpSpPr>
          <a:xfrm>
            <a:off x="7847210" y="2276872"/>
            <a:ext cx="2786881" cy="3549442"/>
            <a:chOff x="7847210" y="2276872"/>
            <a:chExt cx="2786881" cy="3549442"/>
          </a:xfrm>
        </p:grpSpPr>
        <p:sp>
          <p:nvSpPr>
            <p:cNvPr id="17" name="文本框 9"/>
            <p:cNvSpPr txBox="1"/>
            <p:nvPr/>
          </p:nvSpPr>
          <p:spPr>
            <a:xfrm>
              <a:off x="8665641" y="2382698"/>
              <a:ext cx="1341809" cy="3393222"/>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精神萎靡</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不修边幅</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随手丢物</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脚踏桌椅</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随地吐痰</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口吐秽言</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大声喧哗</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乱折花木</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9" name="矩形 18"/>
            <p:cNvSpPr/>
            <p:nvPr/>
          </p:nvSpPr>
          <p:spPr>
            <a:xfrm>
              <a:off x="7847210" y="2276872"/>
              <a:ext cx="2786881" cy="354944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sp>
        <p:nvSpPr>
          <p:cNvPr id="23" name="TextBox 28"/>
          <p:cNvSpPr txBox="1"/>
          <p:nvPr/>
        </p:nvSpPr>
        <p:spPr>
          <a:xfrm>
            <a:off x="2493329" y="1651402"/>
            <a:ext cx="1152128" cy="461665"/>
          </a:xfrm>
          <a:prstGeom prst="rect">
            <a:avLst/>
          </a:prstGeom>
          <a:noFill/>
        </p:spPr>
        <p:txBody>
          <a:bodyPr wrap="square" rtlCol="0">
            <a:spAutoFit/>
          </a:bodyPr>
          <a:lstStyle/>
          <a:p>
            <a:pPr algn="ctr"/>
            <a:r>
              <a:rPr lang="zh-CN" altLang="en-US" sz="2400" b="1" dirty="0" smtClean="0">
                <a:solidFill>
                  <a:srgbClr val="C00000"/>
                </a:solidFill>
                <a:latin typeface="微软雅黑" panose="020B0503020204020204" pitchFamily="34" charset="-122"/>
                <a:ea typeface="微软雅黑" panose="020B0503020204020204" pitchFamily="34" charset="-122"/>
              </a:rPr>
              <a:t>正 面</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24" name="TextBox 28"/>
          <p:cNvSpPr txBox="1"/>
          <p:nvPr/>
        </p:nvSpPr>
        <p:spPr>
          <a:xfrm>
            <a:off x="8545859" y="1651402"/>
            <a:ext cx="1152128" cy="461665"/>
          </a:xfrm>
          <a:prstGeom prst="rect">
            <a:avLst/>
          </a:prstGeom>
          <a:noFill/>
        </p:spPr>
        <p:txBody>
          <a:bodyPr wrap="square" rtlCol="0">
            <a:spAutoFit/>
          </a:bodyPr>
          <a:lstStyle/>
          <a:p>
            <a:pPr algn="ctr"/>
            <a:r>
              <a:rPr lang="zh-CN" altLang="en-US" sz="2400" b="1" dirty="0" smtClean="0">
                <a:solidFill>
                  <a:srgbClr val="C00000"/>
                </a:solidFill>
                <a:latin typeface="微软雅黑" panose="020B0503020204020204" pitchFamily="34" charset="-122"/>
                <a:ea typeface="微软雅黑" panose="020B0503020204020204" pitchFamily="34" charset="-122"/>
              </a:rPr>
              <a:t>反 面</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4966890" y="2780928"/>
            <a:ext cx="2376264" cy="2376264"/>
            <a:chOff x="4966890" y="2780928"/>
            <a:chExt cx="2376264" cy="2376264"/>
          </a:xfrm>
        </p:grpSpPr>
        <p:sp>
          <p:nvSpPr>
            <p:cNvPr id="2" name="椭圆 1"/>
            <p:cNvSpPr/>
            <p:nvPr/>
          </p:nvSpPr>
          <p:spPr>
            <a:xfrm>
              <a:off x="4966890" y="2780928"/>
              <a:ext cx="2376264" cy="2376264"/>
            </a:xfrm>
            <a:prstGeom prst="ellipse">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25" name="TextBox 28"/>
            <p:cNvSpPr txBox="1"/>
            <p:nvPr/>
          </p:nvSpPr>
          <p:spPr>
            <a:xfrm>
              <a:off x="5398939" y="3584340"/>
              <a:ext cx="1512167" cy="769441"/>
            </a:xfrm>
            <a:prstGeom prst="rect">
              <a:avLst/>
            </a:prstGeom>
            <a:noFill/>
          </p:spPr>
          <p:txBody>
            <a:bodyPr wrap="square" rtlCol="0">
              <a:spAutoFit/>
            </a:bodyPr>
            <a:lstStyle/>
            <a:p>
              <a:pPr algn="ctr"/>
              <a:r>
                <a:rPr lang="zh-CN" altLang="en-US" sz="4400" b="1" dirty="0" smtClean="0">
                  <a:solidFill>
                    <a:schemeClr val="bg1">
                      <a:lumMod val="95000"/>
                    </a:schemeClr>
                  </a:solidFill>
                  <a:latin typeface="微软雅黑" panose="020B0503020204020204" pitchFamily="34" charset="-122"/>
                  <a:ea typeface="微软雅黑" panose="020B0503020204020204" pitchFamily="34" charset="-122"/>
                </a:rPr>
                <a:t>对 比</a:t>
              </a:r>
              <a:endParaRPr lang="zh-CN" altLang="en-US" sz="4400" b="1" dirty="0">
                <a:solidFill>
                  <a:schemeClr val="bg1">
                    <a:lumMod val="9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53" presetClass="entr" presetSubtype="16"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par>
                                <p:cTn id="31" presetID="53" presetClass="entr" presetSubtype="16"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p:bldP spid="2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bwMode="auto">
          <a:xfrm>
            <a:off x="1176807" y="808333"/>
            <a:ext cx="3768652"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22" name="TextBox 28"/>
          <p:cNvSpPr txBox="1"/>
          <p:nvPr/>
        </p:nvSpPr>
        <p:spPr>
          <a:xfrm>
            <a:off x="1320823" y="839982"/>
            <a:ext cx="3480620" cy="461665"/>
          </a:xfrm>
          <a:prstGeom prst="rect">
            <a:avLst/>
          </a:prstGeom>
          <a:noFill/>
        </p:spPr>
        <p:txBody>
          <a:bodyPr wrap="square" rtlCol="0">
            <a:spAutoFit/>
          </a:bodyPr>
          <a:lstStyle/>
          <a:p>
            <a:r>
              <a:rPr lang="zh-CN" altLang="en-US" sz="2400" b="1" dirty="0" smtClean="0">
                <a:solidFill>
                  <a:schemeClr val="bg1">
                    <a:lumMod val="95000"/>
                  </a:schemeClr>
                </a:solidFill>
                <a:latin typeface="微软雅黑" panose="020B0503020204020204" pitchFamily="34" charset="-122"/>
                <a:ea typeface="微软雅黑" panose="020B0503020204020204" pitchFamily="34" charset="-122"/>
              </a:rPr>
              <a:t>清洁的</a:t>
            </a: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检查点（着眼点）</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2" name="Freeform 5"/>
          <p:cNvSpPr/>
          <p:nvPr/>
        </p:nvSpPr>
        <p:spPr bwMode="auto">
          <a:xfrm>
            <a:off x="4081363" y="2204864"/>
            <a:ext cx="1467988" cy="132355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70C0"/>
          </a:solidFill>
          <a:ln w="9525" cap="flat">
            <a:noFill/>
            <a:prstDash val="solid"/>
            <a:miter lim="800000"/>
          </a:ln>
        </p:spPr>
        <p:txBody>
          <a:bodyPr vert="horz" wrap="square" lIns="91440" tIns="45720" rIns="91440" bIns="45720" numCol="1" anchor="t" anchorCtr="0" compatLnSpc="1"/>
          <a:lstStyle/>
          <a:p>
            <a:endParaRPr lang="zh-CN" altLang="en-US">
              <a:solidFill>
                <a:schemeClr val="bg1"/>
              </a:solidFill>
            </a:endParaRPr>
          </a:p>
        </p:txBody>
      </p:sp>
      <p:sp>
        <p:nvSpPr>
          <p:cNvPr id="13" name="TextBox 42"/>
          <p:cNvSpPr txBox="1"/>
          <p:nvPr/>
        </p:nvSpPr>
        <p:spPr>
          <a:xfrm>
            <a:off x="4314323" y="2474312"/>
            <a:ext cx="969036" cy="738664"/>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r>
              <a:rPr lang="en-US" altLang="zh-CN" sz="4800" b="1" dirty="0" smtClean="0"/>
              <a:t>02</a:t>
            </a:r>
            <a:endParaRPr lang="zh-CN" altLang="en-US" sz="4800" b="1" dirty="0"/>
          </a:p>
        </p:txBody>
      </p:sp>
      <p:sp>
        <p:nvSpPr>
          <p:cNvPr id="14" name="Freeform 5"/>
          <p:cNvSpPr/>
          <p:nvPr/>
        </p:nvSpPr>
        <p:spPr bwMode="auto">
          <a:xfrm>
            <a:off x="1709152" y="2204864"/>
            <a:ext cx="1467988" cy="132355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70C0"/>
          </a:solidFill>
          <a:ln w="9525" cap="flat">
            <a:noFill/>
            <a:prstDash val="solid"/>
            <a:miter lim="800000"/>
          </a:ln>
        </p:spPr>
        <p:txBody>
          <a:bodyPr vert="horz" wrap="square" lIns="91440" tIns="45720" rIns="91440" bIns="45720" numCol="1" anchor="t" anchorCtr="0" compatLnSpc="1"/>
          <a:lstStyle/>
          <a:p>
            <a:endParaRPr lang="zh-CN" altLang="en-US">
              <a:solidFill>
                <a:schemeClr val="bg1"/>
              </a:solidFill>
            </a:endParaRPr>
          </a:p>
        </p:txBody>
      </p:sp>
      <p:sp>
        <p:nvSpPr>
          <p:cNvPr id="15" name="Freeform 5"/>
          <p:cNvSpPr/>
          <p:nvPr/>
        </p:nvSpPr>
        <p:spPr bwMode="auto">
          <a:xfrm>
            <a:off x="6451713" y="2204864"/>
            <a:ext cx="1467988" cy="132355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70C0"/>
          </a:solidFill>
          <a:ln w="9525" cap="flat">
            <a:noFill/>
            <a:prstDash val="solid"/>
            <a:miter lim="800000"/>
          </a:ln>
        </p:spPr>
        <p:txBody>
          <a:bodyPr vert="horz" wrap="square" lIns="91440" tIns="45720" rIns="91440" bIns="45720" numCol="1" anchor="t" anchorCtr="0" compatLnSpc="1"/>
          <a:lstStyle/>
          <a:p>
            <a:endParaRPr lang="zh-CN" altLang="en-US">
              <a:solidFill>
                <a:schemeClr val="bg1"/>
              </a:solidFill>
            </a:endParaRPr>
          </a:p>
        </p:txBody>
      </p:sp>
      <p:sp>
        <p:nvSpPr>
          <p:cNvPr id="16" name="Freeform 5"/>
          <p:cNvSpPr/>
          <p:nvPr/>
        </p:nvSpPr>
        <p:spPr bwMode="auto">
          <a:xfrm>
            <a:off x="8822063" y="2204864"/>
            <a:ext cx="1467988" cy="132355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70C0"/>
          </a:solidFill>
          <a:ln w="9525" cap="flat">
            <a:noFill/>
            <a:prstDash val="solid"/>
            <a:miter lim="800000"/>
          </a:ln>
        </p:spPr>
        <p:txBody>
          <a:bodyPr vert="horz" wrap="square" lIns="91440" tIns="45720" rIns="91440" bIns="45720" numCol="1" anchor="t" anchorCtr="0" compatLnSpc="1"/>
          <a:lstStyle/>
          <a:p>
            <a:endParaRPr lang="zh-CN" altLang="en-US">
              <a:solidFill>
                <a:schemeClr val="bg1"/>
              </a:solidFill>
            </a:endParaRPr>
          </a:p>
        </p:txBody>
      </p:sp>
      <p:sp>
        <p:nvSpPr>
          <p:cNvPr id="20" name="TextBox 46"/>
          <p:cNvSpPr txBox="1"/>
          <p:nvPr/>
        </p:nvSpPr>
        <p:spPr>
          <a:xfrm>
            <a:off x="1958628" y="2474312"/>
            <a:ext cx="969036" cy="738664"/>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r>
              <a:rPr lang="en-US" altLang="zh-CN" sz="4800" b="1" dirty="0" smtClean="0"/>
              <a:t>01</a:t>
            </a:r>
            <a:endParaRPr lang="zh-CN" altLang="en-US" sz="4800" b="1" dirty="0"/>
          </a:p>
        </p:txBody>
      </p:sp>
      <p:sp>
        <p:nvSpPr>
          <p:cNvPr id="26" name="TextBox 47"/>
          <p:cNvSpPr txBox="1"/>
          <p:nvPr/>
        </p:nvSpPr>
        <p:spPr>
          <a:xfrm>
            <a:off x="6701189" y="2474312"/>
            <a:ext cx="969036" cy="738664"/>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r>
              <a:rPr lang="en-US" altLang="zh-CN" sz="4800" b="1" dirty="0" smtClean="0"/>
              <a:t>03</a:t>
            </a:r>
            <a:endParaRPr lang="zh-CN" altLang="en-US" sz="4800" b="1" dirty="0"/>
          </a:p>
        </p:txBody>
      </p:sp>
      <p:sp>
        <p:nvSpPr>
          <p:cNvPr id="27" name="TextBox 48"/>
          <p:cNvSpPr txBox="1"/>
          <p:nvPr/>
        </p:nvSpPr>
        <p:spPr>
          <a:xfrm>
            <a:off x="9071539" y="2474312"/>
            <a:ext cx="969036" cy="738664"/>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r>
              <a:rPr lang="en-US" altLang="zh-CN" sz="4800" b="1" dirty="0" smtClean="0"/>
              <a:t>04</a:t>
            </a:r>
            <a:endParaRPr lang="zh-CN" altLang="en-US" sz="4800" b="1" dirty="0"/>
          </a:p>
        </p:txBody>
      </p:sp>
      <p:sp>
        <p:nvSpPr>
          <p:cNvPr id="28" name="文本框 27"/>
          <p:cNvSpPr txBox="1"/>
          <p:nvPr/>
        </p:nvSpPr>
        <p:spPr>
          <a:xfrm>
            <a:off x="1603916" y="3933055"/>
            <a:ext cx="1762306" cy="1315731"/>
          </a:xfrm>
          <a:prstGeom prst="rect">
            <a:avLst/>
          </a:prstGeom>
          <a:noFill/>
        </p:spPr>
        <p:txBody>
          <a:bodyPr wrap="square" lIns="68566" tIns="34283" rIns="68566" bIns="34283" rtlCol="0">
            <a:spAutoFit/>
          </a:bodyPr>
          <a:lstStyle/>
          <a:p>
            <a:pPr marL="0" lvl="1">
              <a:lnSpc>
                <a:spcPct val="150000"/>
              </a:lnSpc>
            </a:pPr>
            <a:r>
              <a:rPr lang="zh-CN" altLang="en-US" dirty="0">
                <a:ln w="0"/>
                <a:latin typeface="微软雅黑" panose="020B0503020204020204" pitchFamily="34" charset="-122"/>
                <a:ea typeface="微软雅黑" panose="020B0503020204020204" pitchFamily="34" charset="-122"/>
              </a:rPr>
              <a:t>您的工作场所是否明亮、整洁，灯光供应充裕吗？</a:t>
            </a:r>
            <a:endParaRPr lang="zh-CN" altLang="en-US" dirty="0">
              <a:ln w="0"/>
              <a:latin typeface="微软雅黑" panose="020B0503020204020204" pitchFamily="34" charset="-122"/>
              <a:ea typeface="微软雅黑" panose="020B0503020204020204" pitchFamily="34" charset="-122"/>
            </a:endParaRPr>
          </a:p>
        </p:txBody>
      </p:sp>
      <p:sp>
        <p:nvSpPr>
          <p:cNvPr id="30" name="文本框 29"/>
          <p:cNvSpPr txBox="1"/>
          <p:nvPr/>
        </p:nvSpPr>
        <p:spPr>
          <a:xfrm>
            <a:off x="3934204" y="3933055"/>
            <a:ext cx="1762306" cy="1315731"/>
          </a:xfrm>
          <a:prstGeom prst="rect">
            <a:avLst/>
          </a:prstGeom>
          <a:noFill/>
        </p:spPr>
        <p:txBody>
          <a:bodyPr wrap="square" lIns="68566" tIns="34283" rIns="68566" bIns="34283" rtlCol="0">
            <a:spAutoFit/>
          </a:bodyPr>
          <a:lstStyle/>
          <a:p>
            <a:pPr marL="0" lvl="1">
              <a:lnSpc>
                <a:spcPct val="150000"/>
              </a:lnSpc>
            </a:pPr>
            <a:r>
              <a:rPr lang="zh-CN" altLang="en-US" dirty="0" smtClean="0">
                <a:ln w="0"/>
                <a:latin typeface="微软雅黑" panose="020B0503020204020204" pitchFamily="34" charset="-122"/>
                <a:ea typeface="微软雅黑" panose="020B0503020204020204" pitchFamily="34" charset="-122"/>
              </a:rPr>
              <a:t>公司内</a:t>
            </a:r>
            <a:r>
              <a:rPr lang="zh-CN" altLang="en-US" dirty="0">
                <a:ln w="0"/>
                <a:latin typeface="微软雅黑" panose="020B0503020204020204" pitchFamily="34" charset="-122"/>
                <a:ea typeface="微软雅黑" panose="020B0503020204020204" pitchFamily="34" charset="-122"/>
              </a:rPr>
              <a:t>是否有固定的用餐、休息、吸烟等场所？</a:t>
            </a:r>
            <a:endParaRPr lang="zh-CN" altLang="en-US" dirty="0">
              <a:ln w="0"/>
              <a:latin typeface="微软雅黑" panose="020B0503020204020204" pitchFamily="34" charset="-122"/>
              <a:ea typeface="微软雅黑" panose="020B0503020204020204" pitchFamily="34" charset="-122"/>
            </a:endParaRPr>
          </a:p>
        </p:txBody>
      </p:sp>
      <p:sp>
        <p:nvSpPr>
          <p:cNvPr id="31" name="文本框 30"/>
          <p:cNvSpPr txBox="1"/>
          <p:nvPr/>
        </p:nvSpPr>
        <p:spPr>
          <a:xfrm>
            <a:off x="6304554" y="3933055"/>
            <a:ext cx="1762306" cy="1315731"/>
          </a:xfrm>
          <a:prstGeom prst="rect">
            <a:avLst/>
          </a:prstGeom>
          <a:noFill/>
        </p:spPr>
        <p:txBody>
          <a:bodyPr wrap="square" lIns="68566" tIns="34283" rIns="68566" bIns="34283" rtlCol="0">
            <a:spAutoFit/>
          </a:bodyPr>
          <a:lstStyle/>
          <a:p>
            <a:pPr marL="0" lvl="1">
              <a:lnSpc>
                <a:spcPct val="150000"/>
              </a:lnSpc>
            </a:pPr>
            <a:r>
              <a:rPr lang="zh-CN" altLang="en-US" dirty="0">
                <a:ln w="0"/>
                <a:latin typeface="微软雅黑" panose="020B0503020204020204" pitchFamily="34" charset="-122"/>
                <a:ea typeface="微软雅黑" panose="020B0503020204020204" pitchFamily="34" charset="-122"/>
              </a:rPr>
              <a:t>目视化管理是否做到了“一目了然”？</a:t>
            </a:r>
            <a:endParaRPr lang="zh-CN" altLang="en-US" dirty="0">
              <a:ln w="0"/>
              <a:latin typeface="微软雅黑" panose="020B0503020204020204" pitchFamily="34" charset="-122"/>
              <a:ea typeface="微软雅黑" panose="020B0503020204020204" pitchFamily="34" charset="-122"/>
            </a:endParaRPr>
          </a:p>
        </p:txBody>
      </p:sp>
      <p:sp>
        <p:nvSpPr>
          <p:cNvPr id="32" name="文本框 31"/>
          <p:cNvSpPr txBox="1"/>
          <p:nvPr/>
        </p:nvSpPr>
        <p:spPr>
          <a:xfrm>
            <a:off x="8674904" y="3933055"/>
            <a:ext cx="1762306" cy="1315731"/>
          </a:xfrm>
          <a:prstGeom prst="rect">
            <a:avLst/>
          </a:prstGeom>
          <a:noFill/>
        </p:spPr>
        <p:txBody>
          <a:bodyPr wrap="square" lIns="68566" tIns="34283" rIns="68566" bIns="34283" rtlCol="0">
            <a:spAutoFit/>
          </a:bodyPr>
          <a:lstStyle/>
          <a:p>
            <a:pPr marL="0" lvl="1">
              <a:lnSpc>
                <a:spcPct val="150000"/>
              </a:lnSpc>
            </a:pPr>
            <a:r>
              <a:rPr lang="zh-CN" altLang="en-US" dirty="0">
                <a:ln w="0"/>
                <a:latin typeface="微软雅黑" panose="020B0503020204020204" pitchFamily="34" charset="-122"/>
                <a:ea typeface="微软雅黑" panose="020B0503020204020204" pitchFamily="34" charset="-122"/>
              </a:rPr>
              <a:t>是否有部门</a:t>
            </a:r>
            <a:r>
              <a:rPr lang="en-US" altLang="zh-CN" dirty="0">
                <a:ln w="0"/>
                <a:latin typeface="微软雅黑" panose="020B0503020204020204" pitchFamily="34" charset="-122"/>
                <a:ea typeface="微软雅黑" panose="020B0503020204020204" pitchFamily="34" charset="-122"/>
              </a:rPr>
              <a:t>6S</a:t>
            </a:r>
            <a:r>
              <a:rPr lang="zh-CN" altLang="en-US" dirty="0">
                <a:ln w="0"/>
                <a:latin typeface="微软雅黑" panose="020B0503020204020204" pitchFamily="34" charset="-122"/>
                <a:ea typeface="微软雅黑" panose="020B0503020204020204" pitchFamily="34" charset="-122"/>
              </a:rPr>
              <a:t>工作计划，是否有检查评比计划？</a:t>
            </a:r>
            <a:endParaRPr lang="zh-CN" altLang="en-US" dirty="0">
              <a:ln w="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3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3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6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60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grpId="0" nodeType="withEffect">
                                  <p:stCondLst>
                                    <p:cond delay="90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90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par>
                          <p:cTn id="37" fill="hold">
                            <p:stCondLst>
                              <p:cond delay="1500"/>
                            </p:stCondLst>
                            <p:childTnLst>
                              <p:par>
                                <p:cTn id="38" presetID="42" presetClass="entr" presetSubtype="0" fill="hold" grpId="0" nodeType="after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anim calcmode="lin" valueType="num">
                                      <p:cBhvr>
                                        <p:cTn id="41" dur="500" fill="hold"/>
                                        <p:tgtEl>
                                          <p:spTgt spid="28"/>
                                        </p:tgtEl>
                                        <p:attrNameLst>
                                          <p:attrName>ppt_x</p:attrName>
                                        </p:attrNameLst>
                                      </p:cBhvr>
                                      <p:tavLst>
                                        <p:tav tm="0">
                                          <p:val>
                                            <p:strVal val="#ppt_x"/>
                                          </p:val>
                                        </p:tav>
                                        <p:tav tm="100000">
                                          <p:val>
                                            <p:strVal val="#ppt_x"/>
                                          </p:val>
                                        </p:tav>
                                      </p:tavLst>
                                    </p:anim>
                                    <p:anim calcmode="lin" valueType="num">
                                      <p:cBhvr>
                                        <p:cTn id="42" dur="500" fill="hold"/>
                                        <p:tgtEl>
                                          <p:spTgt spid="28"/>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42" presetClass="entr" presetSubtype="0" fill="hold" grpId="0"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anim calcmode="lin" valueType="num">
                                      <p:cBhvr>
                                        <p:cTn id="47" dur="500" fill="hold"/>
                                        <p:tgtEl>
                                          <p:spTgt spid="30"/>
                                        </p:tgtEl>
                                        <p:attrNameLst>
                                          <p:attrName>ppt_x</p:attrName>
                                        </p:attrNameLst>
                                      </p:cBhvr>
                                      <p:tavLst>
                                        <p:tav tm="0">
                                          <p:val>
                                            <p:strVal val="#ppt_x"/>
                                          </p:val>
                                        </p:tav>
                                        <p:tav tm="100000">
                                          <p:val>
                                            <p:strVal val="#ppt_x"/>
                                          </p:val>
                                        </p:tav>
                                      </p:tavLst>
                                    </p:anim>
                                    <p:anim calcmode="lin" valueType="num">
                                      <p:cBhvr>
                                        <p:cTn id="48" dur="500" fill="hold"/>
                                        <p:tgtEl>
                                          <p:spTgt spid="30"/>
                                        </p:tgtEl>
                                        <p:attrNameLst>
                                          <p:attrName>ppt_y</p:attrName>
                                        </p:attrNameLst>
                                      </p:cBhvr>
                                      <p:tavLst>
                                        <p:tav tm="0">
                                          <p:val>
                                            <p:strVal val="#ppt_y+.1"/>
                                          </p:val>
                                        </p:tav>
                                        <p:tav tm="100000">
                                          <p:val>
                                            <p:strVal val="#ppt_y"/>
                                          </p:val>
                                        </p:tav>
                                      </p:tavLst>
                                    </p:anim>
                                  </p:childTnLst>
                                </p:cTn>
                              </p:par>
                            </p:childTnLst>
                          </p:cTn>
                        </p:par>
                        <p:par>
                          <p:cTn id="49" fill="hold">
                            <p:stCondLst>
                              <p:cond delay="2500"/>
                            </p:stCondLst>
                            <p:childTnLst>
                              <p:par>
                                <p:cTn id="50" presetID="42" presetClass="entr" presetSubtype="0"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childTnLst>
                          </p:cTn>
                        </p:par>
                        <p:par>
                          <p:cTn id="55" fill="hold">
                            <p:stCondLst>
                              <p:cond delay="3000"/>
                            </p:stCondLst>
                            <p:childTnLst>
                              <p:par>
                                <p:cTn id="56" presetID="42" presetClass="entr" presetSubtype="0" fill="hold" grpId="0" nodeType="after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anim calcmode="lin" valueType="num">
                                      <p:cBhvr>
                                        <p:cTn id="59" dur="500" fill="hold"/>
                                        <p:tgtEl>
                                          <p:spTgt spid="32"/>
                                        </p:tgtEl>
                                        <p:attrNameLst>
                                          <p:attrName>ppt_x</p:attrName>
                                        </p:attrNameLst>
                                      </p:cBhvr>
                                      <p:tavLst>
                                        <p:tav tm="0">
                                          <p:val>
                                            <p:strVal val="#ppt_x"/>
                                          </p:val>
                                        </p:tav>
                                        <p:tav tm="100000">
                                          <p:val>
                                            <p:strVal val="#ppt_x"/>
                                          </p:val>
                                        </p:tav>
                                      </p:tavLst>
                                    </p:anim>
                                    <p:anim calcmode="lin" valueType="num">
                                      <p:cBhvr>
                                        <p:cTn id="60"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12" grpId="0" animBg="1"/>
      <p:bldP spid="13" grpId="0"/>
      <p:bldP spid="14" grpId="0" animBg="1"/>
      <p:bldP spid="15" grpId="0" animBg="1"/>
      <p:bldP spid="16" grpId="0" animBg="1"/>
      <p:bldP spid="20" grpId="0"/>
      <p:bldP spid="26" grpId="0"/>
      <p:bldP spid="27" grpId="0"/>
      <p:bldP spid="28" grpId="0"/>
      <p:bldP spid="30" grpId="0"/>
      <p:bldP spid="31" grpId="0"/>
      <p:bldP spid="3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8"/>
          <p:cNvSpPr txBox="1"/>
          <p:nvPr/>
        </p:nvSpPr>
        <p:spPr>
          <a:xfrm>
            <a:off x="1299394" y="980728"/>
            <a:ext cx="5544616" cy="830997"/>
          </a:xfrm>
          <a:prstGeom prst="rect">
            <a:avLst/>
          </a:prstGeom>
          <a:noFill/>
        </p:spPr>
        <p:txBody>
          <a:bodyPr wrap="square" rtlCol="0">
            <a:spAutoFit/>
          </a:bodyPr>
          <a:lstStyle>
            <a:defPPr>
              <a:defRPr lang="zh-CN"/>
            </a:defPPr>
            <a:lvl1pPr>
              <a:defRPr sz="4800" b="1">
                <a:solidFill>
                  <a:srgbClr val="0070C0"/>
                </a:solidFill>
                <a:latin typeface="微软雅黑" panose="020B0503020204020204" pitchFamily="34" charset="-122"/>
                <a:ea typeface="微软雅黑" panose="020B0503020204020204" pitchFamily="34" charset="-122"/>
              </a:defRPr>
            </a:lvl1pPr>
          </a:lstStyle>
          <a:p>
            <a:r>
              <a:rPr lang="en-US" altLang="zh-CN" dirty="0">
                <a:solidFill>
                  <a:srgbClr val="C00000"/>
                </a:solidFill>
              </a:rPr>
              <a:t>6S</a:t>
            </a:r>
            <a:r>
              <a:rPr lang="zh-CN" altLang="en-US" dirty="0">
                <a:solidFill>
                  <a:srgbClr val="C00000"/>
                </a:solidFill>
              </a:rPr>
              <a:t>的步骤五：素养</a:t>
            </a:r>
            <a:endParaRPr lang="zh-CN" altLang="en-US" dirty="0">
              <a:solidFill>
                <a:srgbClr val="C00000"/>
              </a:solidFill>
            </a:endParaRPr>
          </a:p>
        </p:txBody>
      </p:sp>
      <p:grpSp>
        <p:nvGrpSpPr>
          <p:cNvPr id="3" name="组合 2"/>
          <p:cNvGrpSpPr/>
          <p:nvPr/>
        </p:nvGrpSpPr>
        <p:grpSpPr>
          <a:xfrm>
            <a:off x="1129035" y="2111057"/>
            <a:ext cx="7488832" cy="706274"/>
            <a:chOff x="1129035" y="2111057"/>
            <a:chExt cx="7488832" cy="706274"/>
          </a:xfrm>
        </p:grpSpPr>
        <p:sp>
          <p:nvSpPr>
            <p:cNvPr id="23" name="文本框 9"/>
            <p:cNvSpPr txBox="1"/>
            <p:nvPr/>
          </p:nvSpPr>
          <p:spPr>
            <a:xfrm>
              <a:off x="1443410" y="2111057"/>
              <a:ext cx="3430041"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素养的定义</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24" name="椭圆 23"/>
            <p:cNvSpPr/>
            <p:nvPr/>
          </p:nvSpPr>
          <p:spPr>
            <a:xfrm>
              <a:off x="1129035" y="2268245"/>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25" name="文本框 24"/>
            <p:cNvSpPr txBox="1"/>
            <p:nvPr/>
          </p:nvSpPr>
          <p:spPr>
            <a:xfrm>
              <a:off x="1470285" y="2471097"/>
              <a:ext cx="7147582" cy="346234"/>
            </a:xfrm>
            <a:prstGeom prst="rect">
              <a:avLst/>
            </a:prstGeom>
            <a:noFill/>
          </p:spPr>
          <p:txBody>
            <a:bodyPr wrap="square" lIns="68566" tIns="34283" rIns="68566" bIns="34283" rtlCol="0">
              <a:spAutoFit/>
            </a:bodyPr>
            <a:lstStyle/>
            <a:p>
              <a:pPr marL="0" lvl="1"/>
              <a:r>
                <a:rPr lang="zh-CN" altLang="en-US" dirty="0">
                  <a:ln w="0"/>
                  <a:latin typeface="微软雅黑" panose="020B0503020204020204" pitchFamily="34" charset="-122"/>
                  <a:ea typeface="微软雅黑" panose="020B0503020204020204" pitchFamily="34" charset="-122"/>
                </a:rPr>
                <a:t>人人依照规定和制度行事，养成好习惯，培养积极进取的精神。</a:t>
              </a:r>
              <a:endParaRPr lang="zh-CN" altLang="en-US" dirty="0">
                <a:ln w="0"/>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1129035" y="3263185"/>
            <a:ext cx="7488832" cy="1002595"/>
            <a:chOff x="1129035" y="3263185"/>
            <a:chExt cx="7488832" cy="1002595"/>
          </a:xfrm>
        </p:grpSpPr>
        <p:sp>
          <p:nvSpPr>
            <p:cNvPr id="30" name="文本框 9"/>
            <p:cNvSpPr txBox="1"/>
            <p:nvPr/>
          </p:nvSpPr>
          <p:spPr>
            <a:xfrm>
              <a:off x="1443410" y="3263185"/>
              <a:ext cx="6480720"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素养的目的</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1129035" y="3420373"/>
              <a:ext cx="7488832" cy="845407"/>
              <a:chOff x="1129035" y="3420373"/>
              <a:chExt cx="7488832" cy="845407"/>
            </a:xfrm>
          </p:grpSpPr>
          <p:sp>
            <p:nvSpPr>
              <p:cNvPr id="31" name="椭圆 30"/>
              <p:cNvSpPr/>
              <p:nvPr/>
            </p:nvSpPr>
            <p:spPr>
              <a:xfrm>
                <a:off x="1129035" y="3420373"/>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2" name="文本框 31"/>
              <p:cNvSpPr txBox="1"/>
              <p:nvPr/>
            </p:nvSpPr>
            <p:spPr>
              <a:xfrm>
                <a:off x="1470285" y="3642547"/>
                <a:ext cx="7147582" cy="623233"/>
              </a:xfrm>
              <a:prstGeom prst="rect">
                <a:avLst/>
              </a:prstGeom>
              <a:noFill/>
            </p:spPr>
            <p:txBody>
              <a:bodyPr wrap="square" lIns="68566" tIns="34283" rIns="68566" bIns="34283" rtlCol="0">
                <a:spAutoFit/>
              </a:bodyPr>
              <a:lstStyle/>
              <a:p>
                <a:pPr marL="0" lvl="1"/>
                <a:r>
                  <a:rPr lang="zh-CN" altLang="en-US" dirty="0">
                    <a:ln w="0"/>
                    <a:latin typeface="微软雅黑" panose="020B0503020204020204" pitchFamily="34" charset="-122"/>
                    <a:ea typeface="微软雅黑" panose="020B0503020204020204" pitchFamily="34" charset="-122"/>
                  </a:rPr>
                  <a:t>培养具有好习惯、遵守规则的员工</a:t>
                </a:r>
                <a:endParaRPr lang="zh-CN" altLang="en-US" dirty="0">
                  <a:ln w="0"/>
                  <a:latin typeface="微软雅黑" panose="020B0503020204020204" pitchFamily="34" charset="-122"/>
                  <a:ea typeface="微软雅黑" panose="020B0503020204020204" pitchFamily="34" charset="-122"/>
                </a:endParaRPr>
              </a:p>
              <a:p>
                <a:pPr marL="0" lvl="1"/>
                <a:r>
                  <a:rPr lang="zh-CN" altLang="en-US" dirty="0">
                    <a:ln w="0"/>
                    <a:latin typeface="微软雅黑" panose="020B0503020204020204" pitchFamily="34" charset="-122"/>
                    <a:ea typeface="微软雅黑" panose="020B0503020204020204" pitchFamily="34" charset="-122"/>
                  </a:rPr>
                  <a:t>营造团体精神</a:t>
                </a:r>
                <a:endParaRPr lang="zh-CN" altLang="en-US" dirty="0">
                  <a:ln w="0"/>
                  <a:latin typeface="微软雅黑" panose="020B0503020204020204" pitchFamily="34" charset="-122"/>
                  <a:ea typeface="微软雅黑" panose="020B0503020204020204" pitchFamily="34" charset="-122"/>
                </a:endParaRPr>
              </a:p>
            </p:txBody>
          </p:sp>
        </p:grpSp>
      </p:grpSp>
      <p:grpSp>
        <p:nvGrpSpPr>
          <p:cNvPr id="6" name="组合 5"/>
          <p:cNvGrpSpPr/>
          <p:nvPr/>
        </p:nvGrpSpPr>
        <p:grpSpPr>
          <a:xfrm>
            <a:off x="1129035" y="4703345"/>
            <a:ext cx="7488832" cy="815173"/>
            <a:chOff x="1129035" y="4703345"/>
            <a:chExt cx="7488832" cy="815173"/>
          </a:xfrm>
        </p:grpSpPr>
        <p:sp>
          <p:nvSpPr>
            <p:cNvPr id="33" name="文本框 9"/>
            <p:cNvSpPr txBox="1"/>
            <p:nvPr/>
          </p:nvSpPr>
          <p:spPr>
            <a:xfrm>
              <a:off x="1443410" y="4703345"/>
              <a:ext cx="6480720"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素养的注意点</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1129035" y="4860533"/>
              <a:ext cx="7488832" cy="657985"/>
              <a:chOff x="1129035" y="4860533"/>
              <a:chExt cx="7488832" cy="657985"/>
            </a:xfrm>
          </p:grpSpPr>
          <p:sp>
            <p:nvSpPr>
              <p:cNvPr id="34" name="椭圆 33"/>
              <p:cNvSpPr/>
              <p:nvPr/>
            </p:nvSpPr>
            <p:spPr>
              <a:xfrm>
                <a:off x="1129035" y="4860533"/>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5" name="文本框 34"/>
              <p:cNvSpPr txBox="1"/>
              <p:nvPr/>
            </p:nvSpPr>
            <p:spPr>
              <a:xfrm>
                <a:off x="1470285" y="5082707"/>
                <a:ext cx="7147582" cy="435811"/>
              </a:xfrm>
              <a:prstGeom prst="rect">
                <a:avLst/>
              </a:prstGeom>
              <a:noFill/>
            </p:spPr>
            <p:txBody>
              <a:bodyPr wrap="square" lIns="68566" tIns="34283" rIns="68566" bIns="34283" rtlCol="0">
                <a:spAutoFit/>
              </a:bodyPr>
              <a:lstStyle/>
              <a:p>
                <a:pPr marL="0" lvl="1">
                  <a:lnSpc>
                    <a:spcPct val="150000"/>
                  </a:lnSpc>
                </a:pPr>
                <a:r>
                  <a:rPr lang="zh-CN" altLang="en-US" dirty="0">
                    <a:ln w="0"/>
                    <a:latin typeface="微软雅黑" panose="020B0503020204020204" pitchFamily="34" charset="-122"/>
                    <a:ea typeface="微软雅黑" panose="020B0503020204020204" pitchFamily="34" charset="-122"/>
                  </a:rPr>
                  <a:t>坚持不懈地教育，才能养成良好的习惯</a:t>
                </a:r>
                <a:endParaRPr lang="zh-CN" altLang="en-US" dirty="0">
                  <a:ln w="0"/>
                  <a:latin typeface="微软雅黑" panose="020B0503020204020204" pitchFamily="34" charset="-122"/>
                  <a:ea typeface="微软雅黑" panose="020B0503020204020204" pitchFamily="34" charset="-122"/>
                </a:endParaRPr>
              </a:p>
            </p:txBody>
          </p:sp>
        </p:grpSp>
      </p:gr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473851" y="1811725"/>
            <a:ext cx="2595378" cy="39627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bwMode="auto">
          <a:xfrm>
            <a:off x="1273051" y="1700808"/>
            <a:ext cx="2592288"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22" name="TextBox 28"/>
          <p:cNvSpPr txBox="1"/>
          <p:nvPr/>
        </p:nvSpPr>
        <p:spPr>
          <a:xfrm>
            <a:off x="1417068" y="1732457"/>
            <a:ext cx="2664295" cy="461665"/>
          </a:xfrm>
          <a:prstGeom prst="rect">
            <a:avLst/>
          </a:prstGeom>
          <a:noFill/>
        </p:spPr>
        <p:txBody>
          <a:bodyPr wrap="square" rtlCol="0">
            <a:spAutoFit/>
          </a:bodyPr>
          <a:lstStyle/>
          <a:p>
            <a:r>
              <a:rPr lang="zh-CN" altLang="en-US" sz="2400" b="1" dirty="0">
                <a:solidFill>
                  <a:schemeClr val="bg1">
                    <a:lumMod val="95000"/>
                  </a:schemeClr>
                </a:solidFill>
                <a:latin typeface="微软雅黑" panose="020B0503020204020204" pitchFamily="34" charset="-122"/>
                <a:ea typeface="微软雅黑" panose="020B0503020204020204" pitchFamily="34" charset="-122"/>
              </a:rPr>
              <a:t>素养的实施要领</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1129035" y="2527391"/>
            <a:ext cx="5400600" cy="2110031"/>
            <a:chOff x="1129035" y="2527391"/>
            <a:chExt cx="5400600" cy="2110031"/>
          </a:xfrm>
        </p:grpSpPr>
        <p:sp>
          <p:nvSpPr>
            <p:cNvPr id="5" name="文本框 9"/>
            <p:cNvSpPr txBox="1"/>
            <p:nvPr/>
          </p:nvSpPr>
          <p:spPr>
            <a:xfrm>
              <a:off x="1443410" y="2527391"/>
              <a:ext cx="5086225"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明确服装、仪容、工作牌等标准</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6" name="椭圆 5"/>
            <p:cNvSpPr/>
            <p:nvPr/>
          </p:nvSpPr>
          <p:spPr>
            <a:xfrm>
              <a:off x="1129035" y="2684579"/>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7" name="文本框 9"/>
            <p:cNvSpPr txBox="1"/>
            <p:nvPr/>
          </p:nvSpPr>
          <p:spPr>
            <a:xfrm>
              <a:off x="1443410" y="2959855"/>
              <a:ext cx="5086225"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明确共同遵守的有关规则、规定</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8" name="椭圆 7"/>
            <p:cNvSpPr/>
            <p:nvPr/>
          </p:nvSpPr>
          <p:spPr>
            <a:xfrm>
              <a:off x="1129035" y="3117043"/>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9" name="文本框 9"/>
            <p:cNvSpPr txBox="1"/>
            <p:nvPr/>
          </p:nvSpPr>
          <p:spPr>
            <a:xfrm>
              <a:off x="1443410" y="3345394"/>
              <a:ext cx="5086225"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制定礼仪守则</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0" name="椭圆 9"/>
            <p:cNvSpPr/>
            <p:nvPr/>
          </p:nvSpPr>
          <p:spPr>
            <a:xfrm>
              <a:off x="1129035" y="350258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1" name="文本框 9"/>
            <p:cNvSpPr txBox="1"/>
            <p:nvPr/>
          </p:nvSpPr>
          <p:spPr>
            <a:xfrm>
              <a:off x="1443410" y="3777858"/>
              <a:ext cx="5086225"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教育训练，检查与纠正</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2" name="椭圆 11"/>
            <p:cNvSpPr/>
            <p:nvPr/>
          </p:nvSpPr>
          <p:spPr>
            <a:xfrm>
              <a:off x="1129035" y="3935046"/>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3" name="文本框 9"/>
            <p:cNvSpPr txBox="1"/>
            <p:nvPr/>
          </p:nvSpPr>
          <p:spPr>
            <a:xfrm>
              <a:off x="1443410" y="4201611"/>
              <a:ext cx="5086225"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推进各种精神提升活动（早会、礼貌运动等）</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4" name="椭圆 13"/>
            <p:cNvSpPr/>
            <p:nvPr/>
          </p:nvSpPr>
          <p:spPr>
            <a:xfrm>
              <a:off x="1129035" y="4358799"/>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gr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321723" y="418448"/>
            <a:ext cx="2376264" cy="573790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bwMode="auto">
          <a:xfrm>
            <a:off x="1201043" y="877071"/>
            <a:ext cx="2592288"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22" name="TextBox 28"/>
          <p:cNvSpPr txBox="1"/>
          <p:nvPr/>
        </p:nvSpPr>
        <p:spPr>
          <a:xfrm>
            <a:off x="1201043" y="908720"/>
            <a:ext cx="2664295" cy="461665"/>
          </a:xfrm>
          <a:prstGeom prst="rect">
            <a:avLst/>
          </a:prstGeom>
          <a:noFill/>
        </p:spPr>
        <p:txBody>
          <a:bodyPr wrap="square" rtlCol="0">
            <a:spAutoFit/>
          </a:bodyPr>
          <a:lstStyle/>
          <a:p>
            <a:r>
              <a:rPr lang="zh-CN" altLang="en-US" sz="2400" b="1" dirty="0">
                <a:solidFill>
                  <a:schemeClr val="bg1">
                    <a:lumMod val="95000"/>
                  </a:schemeClr>
                </a:solidFill>
                <a:latin typeface="微软雅黑" panose="020B0503020204020204" pitchFamily="34" charset="-122"/>
                <a:ea typeface="微软雅黑" panose="020B0503020204020204" pitchFamily="34" charset="-122"/>
              </a:rPr>
              <a:t>“素养”的重点</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1318716" y="1556792"/>
            <a:ext cx="9603407" cy="4561578"/>
            <a:chOff x="1318716" y="1556792"/>
            <a:chExt cx="9603407" cy="4561578"/>
          </a:xfrm>
        </p:grpSpPr>
        <p:grpSp>
          <p:nvGrpSpPr>
            <p:cNvPr id="4" name="组合 3"/>
            <p:cNvGrpSpPr/>
            <p:nvPr/>
          </p:nvGrpSpPr>
          <p:grpSpPr>
            <a:xfrm>
              <a:off x="1345059" y="1556792"/>
              <a:ext cx="3914775" cy="758960"/>
              <a:chOff x="1246708" y="1720130"/>
              <a:chExt cx="3914775" cy="758960"/>
            </a:xfrm>
          </p:grpSpPr>
          <p:sp>
            <p:nvSpPr>
              <p:cNvPr id="20" name="文本框 9"/>
              <p:cNvSpPr txBox="1"/>
              <p:nvPr/>
            </p:nvSpPr>
            <p:spPr>
              <a:xfrm>
                <a:off x="1443410" y="1720130"/>
                <a:ext cx="1773857" cy="484734"/>
              </a:xfrm>
              <a:prstGeom prst="rect">
                <a:avLst/>
              </a:prstGeom>
              <a:noFill/>
            </p:spPr>
            <p:txBody>
              <a:bodyPr wrap="square" lIns="68566" tIns="34283" rIns="68566" bIns="34283" rtlCol="0">
                <a:spAutoFit/>
              </a:bodyPr>
              <a:lstStyle/>
              <a:p>
                <a:pPr marL="0" lvl="1">
                  <a:lnSpc>
                    <a:spcPct val="150000"/>
                  </a:lnSpc>
                </a:pPr>
                <a:r>
                  <a:rPr lang="zh-CN" altLang="en-US" sz="2000" b="1" dirty="0">
                    <a:ln w="0"/>
                    <a:solidFill>
                      <a:srgbClr val="0070C0"/>
                    </a:solidFill>
                    <a:latin typeface="微软雅黑" panose="020B0503020204020204" pitchFamily="34" charset="-122"/>
                    <a:ea typeface="微软雅黑" panose="020B0503020204020204" pitchFamily="34" charset="-122"/>
                  </a:rPr>
                  <a:t>着装</a:t>
                </a:r>
                <a:r>
                  <a:rPr lang="en-US" altLang="zh-CN" sz="2000" b="1" dirty="0">
                    <a:ln w="0"/>
                    <a:solidFill>
                      <a:srgbClr val="0070C0"/>
                    </a:solidFill>
                    <a:latin typeface="微软雅黑" panose="020B0503020204020204" pitchFamily="34" charset="-122"/>
                    <a:ea typeface="微软雅黑" panose="020B0503020204020204" pitchFamily="34" charset="-122"/>
                  </a:rPr>
                  <a:t>---</a:t>
                </a:r>
                <a:r>
                  <a:rPr lang="zh-CN" altLang="en-US" sz="2000" b="1" dirty="0">
                    <a:ln w="0"/>
                    <a:solidFill>
                      <a:srgbClr val="0070C0"/>
                    </a:solidFill>
                    <a:latin typeface="微软雅黑" panose="020B0503020204020204" pitchFamily="34" charset="-122"/>
                    <a:ea typeface="微软雅黑" panose="020B0503020204020204" pitchFamily="34" charset="-122"/>
                  </a:rPr>
                  <a:t>端庄</a:t>
                </a:r>
                <a:endParaRPr lang="zh-CN" altLang="en-US" sz="2000" b="1" dirty="0">
                  <a:ln w="0"/>
                  <a:solidFill>
                    <a:srgbClr val="0070C0"/>
                  </a:solidFill>
                  <a:latin typeface="微软雅黑" panose="020B0503020204020204" pitchFamily="34" charset="-122"/>
                  <a:ea typeface="微软雅黑" panose="020B0503020204020204" pitchFamily="34" charset="-122"/>
                </a:endParaRPr>
              </a:p>
            </p:txBody>
          </p:sp>
          <p:sp>
            <p:nvSpPr>
              <p:cNvPr id="23" name="椭圆 22"/>
              <p:cNvSpPr/>
              <p:nvPr/>
            </p:nvSpPr>
            <p:spPr>
              <a:xfrm>
                <a:off x="1246708" y="191683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24" name="文本框 23"/>
              <p:cNvSpPr txBox="1"/>
              <p:nvPr/>
            </p:nvSpPr>
            <p:spPr>
              <a:xfrm>
                <a:off x="1470285" y="2132856"/>
                <a:ext cx="3691198" cy="346234"/>
              </a:xfrm>
              <a:prstGeom prst="rect">
                <a:avLst/>
              </a:prstGeom>
              <a:noFill/>
            </p:spPr>
            <p:txBody>
              <a:bodyPr wrap="square" lIns="68566" tIns="34283" rIns="68566" bIns="34283" rtlCol="0">
                <a:spAutoFit/>
              </a:bodyPr>
              <a:lstStyle/>
              <a:p>
                <a:pPr marL="0" lvl="1"/>
                <a:r>
                  <a:rPr lang="zh-CN" altLang="en-US" dirty="0">
                    <a:ln w="0"/>
                    <a:latin typeface="微软雅黑" panose="020B0503020204020204" pitchFamily="34" charset="-122"/>
                    <a:ea typeface="微软雅黑" panose="020B0503020204020204" pitchFamily="34" charset="-122"/>
                  </a:rPr>
                  <a:t>领扣、鞋袜、领带、臂章、胸牌</a:t>
                </a:r>
                <a:endParaRPr lang="zh-CN" altLang="en-US" dirty="0">
                  <a:ln w="0"/>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1345059" y="2473574"/>
              <a:ext cx="3914775" cy="778282"/>
              <a:chOff x="1246708" y="1720130"/>
              <a:chExt cx="3914775" cy="778282"/>
            </a:xfrm>
          </p:grpSpPr>
          <p:sp>
            <p:nvSpPr>
              <p:cNvPr id="26" name="文本框 9"/>
              <p:cNvSpPr txBox="1"/>
              <p:nvPr/>
            </p:nvSpPr>
            <p:spPr>
              <a:xfrm>
                <a:off x="1443410" y="1720130"/>
                <a:ext cx="1773857" cy="484734"/>
              </a:xfrm>
              <a:prstGeom prst="rect">
                <a:avLst/>
              </a:prstGeom>
              <a:noFill/>
            </p:spPr>
            <p:txBody>
              <a:bodyPr wrap="square" lIns="68566" tIns="34283" rIns="68566" bIns="34283" rtlCol="0">
                <a:spAutoFit/>
              </a:bodyPr>
              <a:lstStyle/>
              <a:p>
                <a:pPr marL="0" lvl="1">
                  <a:lnSpc>
                    <a:spcPct val="150000"/>
                  </a:lnSpc>
                </a:pPr>
                <a:r>
                  <a:rPr lang="zh-CN" altLang="en-US" sz="2000" b="1" dirty="0">
                    <a:ln w="0"/>
                    <a:solidFill>
                      <a:srgbClr val="0070C0"/>
                    </a:solidFill>
                    <a:latin typeface="微软雅黑" panose="020B0503020204020204" pitchFamily="34" charset="-122"/>
                    <a:ea typeface="微软雅黑" panose="020B0503020204020204" pitchFamily="34" charset="-122"/>
                  </a:rPr>
                  <a:t>举止</a:t>
                </a:r>
                <a:r>
                  <a:rPr lang="en-US" altLang="zh-CN" sz="2000" b="1" dirty="0">
                    <a:ln w="0"/>
                    <a:solidFill>
                      <a:srgbClr val="0070C0"/>
                    </a:solidFill>
                    <a:latin typeface="微软雅黑" panose="020B0503020204020204" pitchFamily="34" charset="-122"/>
                    <a:ea typeface="微软雅黑" panose="020B0503020204020204" pitchFamily="34" charset="-122"/>
                  </a:rPr>
                  <a:t>---</a:t>
                </a:r>
                <a:r>
                  <a:rPr lang="zh-CN" altLang="en-US" sz="2000" b="1" dirty="0">
                    <a:ln w="0"/>
                    <a:solidFill>
                      <a:srgbClr val="0070C0"/>
                    </a:solidFill>
                    <a:latin typeface="微软雅黑" panose="020B0503020204020204" pitchFamily="34" charset="-122"/>
                    <a:ea typeface="微软雅黑" panose="020B0503020204020204" pitchFamily="34" charset="-122"/>
                  </a:rPr>
                  <a:t>文雅</a:t>
                </a:r>
                <a:endParaRPr lang="zh-CN" altLang="en-US" sz="2000" b="1" dirty="0">
                  <a:ln w="0"/>
                  <a:solidFill>
                    <a:srgbClr val="0070C0"/>
                  </a:solidFill>
                  <a:latin typeface="微软雅黑" panose="020B0503020204020204" pitchFamily="34" charset="-122"/>
                  <a:ea typeface="微软雅黑" panose="020B0503020204020204" pitchFamily="34" charset="-122"/>
                </a:endParaRPr>
              </a:p>
            </p:txBody>
          </p:sp>
          <p:sp>
            <p:nvSpPr>
              <p:cNvPr id="27" name="椭圆 26"/>
              <p:cNvSpPr/>
              <p:nvPr/>
            </p:nvSpPr>
            <p:spPr>
              <a:xfrm>
                <a:off x="1246708" y="191683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28" name="文本框 27"/>
              <p:cNvSpPr txBox="1"/>
              <p:nvPr/>
            </p:nvSpPr>
            <p:spPr>
              <a:xfrm>
                <a:off x="1470285" y="2152178"/>
                <a:ext cx="3691198" cy="346234"/>
              </a:xfrm>
              <a:prstGeom prst="rect">
                <a:avLst/>
              </a:prstGeom>
              <a:noFill/>
            </p:spPr>
            <p:txBody>
              <a:bodyPr wrap="square" lIns="68566" tIns="34283" rIns="68566" bIns="34283" rtlCol="0">
                <a:spAutoFit/>
              </a:bodyPr>
              <a:lstStyle/>
              <a:p>
                <a:pPr marL="0" lvl="1"/>
                <a:r>
                  <a:rPr lang="zh-CN" altLang="en-US" dirty="0">
                    <a:ln w="0"/>
                    <a:latin typeface="微软雅黑" panose="020B0503020204020204" pitchFamily="34" charset="-122"/>
                    <a:ea typeface="微软雅黑" panose="020B0503020204020204" pitchFamily="34" charset="-122"/>
                  </a:rPr>
                  <a:t>站象、坐象、走路、起立、吃饭</a:t>
                </a:r>
                <a:endParaRPr lang="zh-CN" altLang="en-US" dirty="0">
                  <a:ln w="0"/>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1345059" y="3409678"/>
              <a:ext cx="4490839" cy="778282"/>
              <a:chOff x="1246708" y="1720130"/>
              <a:chExt cx="4490839" cy="778282"/>
            </a:xfrm>
          </p:grpSpPr>
          <p:sp>
            <p:nvSpPr>
              <p:cNvPr id="30" name="文本框 9"/>
              <p:cNvSpPr txBox="1"/>
              <p:nvPr/>
            </p:nvSpPr>
            <p:spPr>
              <a:xfrm>
                <a:off x="1443410" y="1720130"/>
                <a:ext cx="1773857" cy="484734"/>
              </a:xfrm>
              <a:prstGeom prst="rect">
                <a:avLst/>
              </a:prstGeom>
              <a:noFill/>
            </p:spPr>
            <p:txBody>
              <a:bodyPr wrap="square" lIns="68566" tIns="34283" rIns="68566" bIns="34283" rtlCol="0">
                <a:spAutoFit/>
              </a:bodyPr>
              <a:lstStyle/>
              <a:p>
                <a:pPr marL="0" lvl="1">
                  <a:lnSpc>
                    <a:spcPct val="150000"/>
                  </a:lnSpc>
                </a:pPr>
                <a:r>
                  <a:rPr lang="zh-CN" altLang="en-US" sz="2000" b="1" dirty="0">
                    <a:ln w="0"/>
                    <a:solidFill>
                      <a:srgbClr val="0070C0"/>
                    </a:solidFill>
                    <a:latin typeface="微软雅黑" panose="020B0503020204020204" pitchFamily="34" charset="-122"/>
                    <a:ea typeface="微软雅黑" panose="020B0503020204020204" pitchFamily="34" charset="-122"/>
                  </a:rPr>
                  <a:t>说话</a:t>
                </a:r>
                <a:r>
                  <a:rPr lang="en-US" altLang="zh-CN" sz="2000" b="1" dirty="0">
                    <a:ln w="0"/>
                    <a:solidFill>
                      <a:srgbClr val="0070C0"/>
                    </a:solidFill>
                    <a:latin typeface="微软雅黑" panose="020B0503020204020204" pitchFamily="34" charset="-122"/>
                    <a:ea typeface="微软雅黑" panose="020B0503020204020204" pitchFamily="34" charset="-122"/>
                  </a:rPr>
                  <a:t>---</a:t>
                </a:r>
                <a:r>
                  <a:rPr lang="zh-CN" altLang="en-US" sz="2000" b="1" dirty="0">
                    <a:ln w="0"/>
                    <a:solidFill>
                      <a:srgbClr val="0070C0"/>
                    </a:solidFill>
                    <a:latin typeface="微软雅黑" panose="020B0503020204020204" pitchFamily="34" charset="-122"/>
                    <a:ea typeface="微软雅黑" panose="020B0503020204020204" pitchFamily="34" charset="-122"/>
                  </a:rPr>
                  <a:t>文明</a:t>
                </a:r>
                <a:endParaRPr lang="zh-CN" altLang="en-US" sz="2000" b="1" dirty="0">
                  <a:ln w="0"/>
                  <a:solidFill>
                    <a:srgbClr val="0070C0"/>
                  </a:solidFill>
                  <a:latin typeface="微软雅黑" panose="020B0503020204020204" pitchFamily="34" charset="-122"/>
                  <a:ea typeface="微软雅黑" panose="020B0503020204020204" pitchFamily="34" charset="-122"/>
                </a:endParaRPr>
              </a:p>
            </p:txBody>
          </p:sp>
          <p:sp>
            <p:nvSpPr>
              <p:cNvPr id="31" name="椭圆 30"/>
              <p:cNvSpPr/>
              <p:nvPr/>
            </p:nvSpPr>
            <p:spPr>
              <a:xfrm>
                <a:off x="1246708" y="191683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2" name="文本框 31"/>
              <p:cNvSpPr txBox="1"/>
              <p:nvPr/>
            </p:nvSpPr>
            <p:spPr>
              <a:xfrm>
                <a:off x="1470285" y="2152178"/>
                <a:ext cx="4267262" cy="346234"/>
              </a:xfrm>
              <a:prstGeom prst="rect">
                <a:avLst/>
              </a:prstGeom>
              <a:noFill/>
            </p:spPr>
            <p:txBody>
              <a:bodyPr wrap="square" lIns="68566" tIns="34283" rIns="68566" bIns="34283" rtlCol="0">
                <a:spAutoFit/>
              </a:bodyPr>
              <a:lstStyle/>
              <a:p>
                <a:pPr marL="0" lvl="1"/>
                <a:r>
                  <a:rPr lang="zh-CN" altLang="en-US" dirty="0" smtClean="0">
                    <a:ln w="0"/>
                    <a:latin typeface="微软雅黑" panose="020B0503020204020204" pitchFamily="34" charset="-122"/>
                    <a:ea typeface="微软雅黑" panose="020B0503020204020204" pitchFamily="34" charset="-122"/>
                  </a:rPr>
                  <a:t>不说脏话、不喧嚣、不吵闹、要有耐心</a:t>
                </a:r>
                <a:endParaRPr lang="zh-CN" altLang="en-US" dirty="0">
                  <a:ln w="0"/>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1345059" y="4345782"/>
              <a:ext cx="5146464" cy="1055281"/>
              <a:chOff x="1246708" y="1720130"/>
              <a:chExt cx="3914775" cy="1055281"/>
            </a:xfrm>
          </p:grpSpPr>
          <p:sp>
            <p:nvSpPr>
              <p:cNvPr id="34" name="文本框 9"/>
              <p:cNvSpPr txBox="1"/>
              <p:nvPr/>
            </p:nvSpPr>
            <p:spPr>
              <a:xfrm>
                <a:off x="1443410" y="1720130"/>
                <a:ext cx="1773857" cy="484734"/>
              </a:xfrm>
              <a:prstGeom prst="rect">
                <a:avLst/>
              </a:prstGeom>
              <a:noFill/>
            </p:spPr>
            <p:txBody>
              <a:bodyPr wrap="square" lIns="68566" tIns="34283" rIns="68566" bIns="34283" rtlCol="0">
                <a:spAutoFit/>
              </a:bodyPr>
              <a:lstStyle/>
              <a:p>
                <a:pPr marL="0" lvl="1">
                  <a:lnSpc>
                    <a:spcPct val="150000"/>
                  </a:lnSpc>
                </a:pPr>
                <a:r>
                  <a:rPr lang="zh-CN" altLang="en-US" sz="2000" b="1" dirty="0">
                    <a:ln w="0"/>
                    <a:solidFill>
                      <a:srgbClr val="0070C0"/>
                    </a:solidFill>
                    <a:latin typeface="微软雅黑" panose="020B0503020204020204" pitchFamily="34" charset="-122"/>
                    <a:ea typeface="微软雅黑" panose="020B0503020204020204" pitchFamily="34" charset="-122"/>
                  </a:rPr>
                  <a:t>精神</a:t>
                </a:r>
                <a:r>
                  <a:rPr lang="en-US" altLang="zh-CN" sz="2000" b="1" dirty="0">
                    <a:ln w="0"/>
                    <a:solidFill>
                      <a:srgbClr val="0070C0"/>
                    </a:solidFill>
                    <a:latin typeface="微软雅黑" panose="020B0503020204020204" pitchFamily="34" charset="-122"/>
                    <a:ea typeface="微软雅黑" panose="020B0503020204020204" pitchFamily="34" charset="-122"/>
                  </a:rPr>
                  <a:t>---</a:t>
                </a:r>
                <a:r>
                  <a:rPr lang="zh-CN" altLang="en-US" sz="2000" b="1" dirty="0">
                    <a:ln w="0"/>
                    <a:solidFill>
                      <a:srgbClr val="0070C0"/>
                    </a:solidFill>
                    <a:latin typeface="微软雅黑" panose="020B0503020204020204" pitchFamily="34" charset="-122"/>
                    <a:ea typeface="微软雅黑" panose="020B0503020204020204" pitchFamily="34" charset="-122"/>
                  </a:rPr>
                  <a:t>饱满</a:t>
                </a:r>
                <a:endParaRPr lang="zh-CN" altLang="en-US" sz="2000" b="1" dirty="0">
                  <a:ln w="0"/>
                  <a:solidFill>
                    <a:srgbClr val="0070C0"/>
                  </a:solidFill>
                  <a:latin typeface="微软雅黑" panose="020B0503020204020204" pitchFamily="34" charset="-122"/>
                  <a:ea typeface="微软雅黑" panose="020B0503020204020204" pitchFamily="34" charset="-122"/>
                </a:endParaRPr>
              </a:p>
            </p:txBody>
          </p:sp>
          <p:sp>
            <p:nvSpPr>
              <p:cNvPr id="35" name="椭圆 34"/>
              <p:cNvSpPr/>
              <p:nvPr/>
            </p:nvSpPr>
            <p:spPr>
              <a:xfrm>
                <a:off x="1246708" y="191683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6" name="文本框 35"/>
              <p:cNvSpPr txBox="1"/>
              <p:nvPr/>
            </p:nvSpPr>
            <p:spPr>
              <a:xfrm>
                <a:off x="1470285" y="2152178"/>
                <a:ext cx="3691198" cy="623233"/>
              </a:xfrm>
              <a:prstGeom prst="rect">
                <a:avLst/>
              </a:prstGeom>
              <a:noFill/>
            </p:spPr>
            <p:txBody>
              <a:bodyPr wrap="square" lIns="68566" tIns="34283" rIns="68566" bIns="34283" rtlCol="0">
                <a:spAutoFit/>
              </a:bodyPr>
              <a:lstStyle/>
              <a:p>
                <a:pPr marL="0" lvl="1"/>
                <a:r>
                  <a:rPr lang="zh-CN" altLang="en-US" dirty="0" smtClean="0">
                    <a:ln w="0"/>
                    <a:latin typeface="微软雅黑" panose="020B0503020204020204" pitchFamily="34" charset="-122"/>
                    <a:ea typeface="微软雅黑" panose="020B0503020204020204" pitchFamily="34" charset="-122"/>
                  </a:rPr>
                  <a:t>不能委靡、不能哈欠连天、不上班打瞌睡</a:t>
                </a:r>
                <a:endParaRPr lang="zh-CN" altLang="en-US" dirty="0">
                  <a:ln w="0"/>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7007348" y="1556792"/>
              <a:ext cx="3914775" cy="758960"/>
              <a:chOff x="1246708" y="1720130"/>
              <a:chExt cx="3914775" cy="758960"/>
            </a:xfrm>
          </p:grpSpPr>
          <p:sp>
            <p:nvSpPr>
              <p:cNvPr id="38" name="文本框 9"/>
              <p:cNvSpPr txBox="1"/>
              <p:nvPr/>
            </p:nvSpPr>
            <p:spPr>
              <a:xfrm>
                <a:off x="1443410" y="1720130"/>
                <a:ext cx="1773857" cy="484734"/>
              </a:xfrm>
              <a:prstGeom prst="rect">
                <a:avLst/>
              </a:prstGeom>
              <a:noFill/>
            </p:spPr>
            <p:txBody>
              <a:bodyPr wrap="square" lIns="68566" tIns="34283" rIns="68566" bIns="34283" rtlCol="0">
                <a:spAutoFit/>
              </a:bodyPr>
              <a:lstStyle/>
              <a:p>
                <a:pPr marL="0" lvl="1">
                  <a:lnSpc>
                    <a:spcPct val="150000"/>
                  </a:lnSpc>
                </a:pPr>
                <a:r>
                  <a:rPr lang="zh-CN" altLang="en-US" sz="2000" b="1" dirty="0">
                    <a:ln w="0"/>
                    <a:solidFill>
                      <a:srgbClr val="0070C0"/>
                    </a:solidFill>
                    <a:latin typeface="微软雅黑" panose="020B0503020204020204" pitchFamily="34" charset="-122"/>
                    <a:ea typeface="微软雅黑" panose="020B0503020204020204" pitchFamily="34" charset="-122"/>
                  </a:rPr>
                  <a:t>仪表</a:t>
                </a:r>
                <a:r>
                  <a:rPr lang="en-US" altLang="zh-CN" sz="2000" b="1" dirty="0">
                    <a:ln w="0"/>
                    <a:solidFill>
                      <a:srgbClr val="0070C0"/>
                    </a:solidFill>
                    <a:latin typeface="微软雅黑" panose="020B0503020204020204" pitchFamily="34" charset="-122"/>
                    <a:ea typeface="微软雅黑" panose="020B0503020204020204" pitchFamily="34" charset="-122"/>
                  </a:rPr>
                  <a:t>---</a:t>
                </a:r>
                <a:r>
                  <a:rPr lang="zh-CN" altLang="en-US" sz="2000" b="1" dirty="0">
                    <a:ln w="0"/>
                    <a:solidFill>
                      <a:srgbClr val="0070C0"/>
                    </a:solidFill>
                    <a:latin typeface="微软雅黑" panose="020B0503020204020204" pitchFamily="34" charset="-122"/>
                    <a:ea typeface="微软雅黑" panose="020B0503020204020204" pitchFamily="34" charset="-122"/>
                  </a:rPr>
                  <a:t>大方</a:t>
                </a:r>
                <a:endParaRPr lang="zh-CN" altLang="en-US" sz="2000" b="1" dirty="0">
                  <a:ln w="0"/>
                  <a:solidFill>
                    <a:srgbClr val="0070C0"/>
                  </a:solidFill>
                  <a:latin typeface="微软雅黑" panose="020B0503020204020204" pitchFamily="34" charset="-122"/>
                  <a:ea typeface="微软雅黑" panose="020B0503020204020204" pitchFamily="34" charset="-122"/>
                </a:endParaRPr>
              </a:p>
            </p:txBody>
          </p:sp>
          <p:sp>
            <p:nvSpPr>
              <p:cNvPr id="39" name="椭圆 38"/>
              <p:cNvSpPr/>
              <p:nvPr/>
            </p:nvSpPr>
            <p:spPr>
              <a:xfrm>
                <a:off x="1246708" y="191683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40" name="文本框 39"/>
              <p:cNvSpPr txBox="1"/>
              <p:nvPr/>
            </p:nvSpPr>
            <p:spPr>
              <a:xfrm>
                <a:off x="1470285" y="2132856"/>
                <a:ext cx="3691198" cy="346234"/>
              </a:xfrm>
              <a:prstGeom prst="rect">
                <a:avLst/>
              </a:prstGeom>
              <a:noFill/>
            </p:spPr>
            <p:txBody>
              <a:bodyPr wrap="square" lIns="68566" tIns="34283" rIns="68566" bIns="34283" rtlCol="0">
                <a:spAutoFit/>
              </a:bodyPr>
              <a:lstStyle/>
              <a:p>
                <a:pPr marL="0" lvl="1"/>
                <a:r>
                  <a:rPr lang="zh-CN" altLang="en-US" dirty="0">
                    <a:ln w="0"/>
                    <a:latin typeface="微软雅黑" panose="020B0503020204020204" pitchFamily="34" charset="-122"/>
                    <a:ea typeface="微软雅黑" panose="020B0503020204020204" pitchFamily="34" charset="-122"/>
                  </a:rPr>
                  <a:t>化妆、饰物</a:t>
                </a:r>
                <a:r>
                  <a:rPr lang="zh-CN" altLang="en-US" dirty="0" smtClean="0">
                    <a:ln w="0"/>
                    <a:latin typeface="微软雅黑" panose="020B0503020204020204" pitchFamily="34" charset="-122"/>
                    <a:ea typeface="微软雅黑" panose="020B0503020204020204" pitchFamily="34" charset="-122"/>
                  </a:rPr>
                  <a:t>、穿着、不赤膊</a:t>
                </a:r>
                <a:endParaRPr lang="zh-CN" altLang="en-US" dirty="0">
                  <a:ln w="0"/>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7007348" y="2473574"/>
              <a:ext cx="3914775" cy="778282"/>
              <a:chOff x="1246708" y="1720130"/>
              <a:chExt cx="3914775" cy="778282"/>
            </a:xfrm>
          </p:grpSpPr>
          <p:sp>
            <p:nvSpPr>
              <p:cNvPr id="42" name="文本框 9"/>
              <p:cNvSpPr txBox="1"/>
              <p:nvPr/>
            </p:nvSpPr>
            <p:spPr>
              <a:xfrm>
                <a:off x="1443410" y="1720130"/>
                <a:ext cx="1773857" cy="484734"/>
              </a:xfrm>
              <a:prstGeom prst="rect">
                <a:avLst/>
              </a:prstGeom>
              <a:noFill/>
            </p:spPr>
            <p:txBody>
              <a:bodyPr wrap="square" lIns="68566" tIns="34283" rIns="68566" bIns="34283" rtlCol="0">
                <a:spAutoFit/>
              </a:bodyPr>
              <a:lstStyle/>
              <a:p>
                <a:pPr marL="0" lvl="1">
                  <a:lnSpc>
                    <a:spcPct val="150000"/>
                  </a:lnSpc>
                </a:pPr>
                <a:r>
                  <a:rPr lang="zh-CN" altLang="en-US" sz="2000" b="1" dirty="0">
                    <a:ln w="0"/>
                    <a:solidFill>
                      <a:srgbClr val="0070C0"/>
                    </a:solidFill>
                    <a:latin typeface="微软雅黑" panose="020B0503020204020204" pitchFamily="34" charset="-122"/>
                    <a:ea typeface="微软雅黑" panose="020B0503020204020204" pitchFamily="34" charset="-122"/>
                  </a:rPr>
                  <a:t>待人</a:t>
                </a:r>
                <a:r>
                  <a:rPr lang="en-US" altLang="zh-CN" sz="2000" b="1" dirty="0">
                    <a:ln w="0"/>
                    <a:solidFill>
                      <a:srgbClr val="0070C0"/>
                    </a:solidFill>
                    <a:latin typeface="微软雅黑" panose="020B0503020204020204" pitchFamily="34" charset="-122"/>
                    <a:ea typeface="微软雅黑" panose="020B0503020204020204" pitchFamily="34" charset="-122"/>
                  </a:rPr>
                  <a:t>---</a:t>
                </a:r>
                <a:r>
                  <a:rPr lang="zh-CN" altLang="en-US" sz="2000" b="1" dirty="0">
                    <a:ln w="0"/>
                    <a:solidFill>
                      <a:srgbClr val="0070C0"/>
                    </a:solidFill>
                    <a:latin typeface="微软雅黑" panose="020B0503020204020204" pitchFamily="34" charset="-122"/>
                    <a:ea typeface="微软雅黑" panose="020B0503020204020204" pitchFamily="34" charset="-122"/>
                  </a:rPr>
                  <a:t>客气</a:t>
                </a:r>
                <a:endParaRPr lang="zh-CN" altLang="en-US" sz="2000" b="1" dirty="0">
                  <a:ln w="0"/>
                  <a:solidFill>
                    <a:srgbClr val="0070C0"/>
                  </a:solidFill>
                  <a:latin typeface="微软雅黑" panose="020B0503020204020204" pitchFamily="34" charset="-122"/>
                  <a:ea typeface="微软雅黑" panose="020B0503020204020204" pitchFamily="34" charset="-122"/>
                </a:endParaRPr>
              </a:p>
            </p:txBody>
          </p:sp>
          <p:sp>
            <p:nvSpPr>
              <p:cNvPr id="43" name="椭圆 42"/>
              <p:cNvSpPr/>
              <p:nvPr/>
            </p:nvSpPr>
            <p:spPr>
              <a:xfrm>
                <a:off x="1246708" y="191683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44" name="文本框 43"/>
              <p:cNvSpPr txBox="1"/>
              <p:nvPr/>
            </p:nvSpPr>
            <p:spPr>
              <a:xfrm>
                <a:off x="1470285" y="2152178"/>
                <a:ext cx="3691198" cy="346234"/>
              </a:xfrm>
              <a:prstGeom prst="rect">
                <a:avLst/>
              </a:prstGeom>
              <a:noFill/>
            </p:spPr>
            <p:txBody>
              <a:bodyPr wrap="square" lIns="68566" tIns="34283" rIns="68566" bIns="34283" rtlCol="0">
                <a:spAutoFit/>
              </a:bodyPr>
              <a:lstStyle/>
              <a:p>
                <a:pPr marL="0" lvl="1"/>
                <a:r>
                  <a:rPr lang="zh-CN" altLang="en-US" dirty="0">
                    <a:ln w="0"/>
                    <a:latin typeface="微软雅黑" panose="020B0503020204020204" pitchFamily="34" charset="-122"/>
                    <a:ea typeface="微软雅黑" panose="020B0503020204020204" pitchFamily="34" charset="-122"/>
                  </a:rPr>
                  <a:t>寒暄、让路、倒茶、引路 </a:t>
                </a:r>
                <a:endParaRPr lang="zh-CN" altLang="en-US" dirty="0">
                  <a:ln w="0"/>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7007348" y="3409678"/>
              <a:ext cx="3914775" cy="778282"/>
              <a:chOff x="1246708" y="1720130"/>
              <a:chExt cx="3914775" cy="778282"/>
            </a:xfrm>
          </p:grpSpPr>
          <p:sp>
            <p:nvSpPr>
              <p:cNvPr id="46" name="文本框 9"/>
              <p:cNvSpPr txBox="1"/>
              <p:nvPr/>
            </p:nvSpPr>
            <p:spPr>
              <a:xfrm>
                <a:off x="1443410" y="1720130"/>
                <a:ext cx="1773857" cy="484734"/>
              </a:xfrm>
              <a:prstGeom prst="rect">
                <a:avLst/>
              </a:prstGeom>
              <a:noFill/>
            </p:spPr>
            <p:txBody>
              <a:bodyPr wrap="square" lIns="68566" tIns="34283" rIns="68566" bIns="34283" rtlCol="0">
                <a:spAutoFit/>
              </a:bodyPr>
              <a:lstStyle/>
              <a:p>
                <a:pPr marL="0" lvl="1">
                  <a:lnSpc>
                    <a:spcPct val="150000"/>
                  </a:lnSpc>
                </a:pPr>
                <a:r>
                  <a:rPr lang="zh-CN" altLang="en-US" sz="2000" b="1" dirty="0">
                    <a:ln w="0"/>
                    <a:solidFill>
                      <a:srgbClr val="0070C0"/>
                    </a:solidFill>
                    <a:latin typeface="微软雅黑" panose="020B0503020204020204" pitchFamily="34" charset="-122"/>
                    <a:ea typeface="微软雅黑" panose="020B0503020204020204" pitchFamily="34" charset="-122"/>
                  </a:rPr>
                  <a:t>行为</a:t>
                </a:r>
                <a:r>
                  <a:rPr lang="en-US" altLang="zh-CN" sz="2000" b="1" dirty="0">
                    <a:ln w="0"/>
                    <a:solidFill>
                      <a:srgbClr val="0070C0"/>
                    </a:solidFill>
                    <a:latin typeface="微软雅黑" panose="020B0503020204020204" pitchFamily="34" charset="-122"/>
                    <a:ea typeface="微软雅黑" panose="020B0503020204020204" pitchFamily="34" charset="-122"/>
                  </a:rPr>
                  <a:t>---</a:t>
                </a:r>
                <a:r>
                  <a:rPr lang="zh-CN" altLang="en-US" sz="2000" b="1" dirty="0">
                    <a:ln w="0"/>
                    <a:solidFill>
                      <a:srgbClr val="0070C0"/>
                    </a:solidFill>
                    <a:latin typeface="微软雅黑" panose="020B0503020204020204" pitchFamily="34" charset="-122"/>
                    <a:ea typeface="微软雅黑" panose="020B0503020204020204" pitchFamily="34" charset="-122"/>
                  </a:rPr>
                  <a:t>礼让</a:t>
                </a:r>
                <a:endParaRPr lang="zh-CN" altLang="en-US" sz="2000" b="1" dirty="0">
                  <a:ln w="0"/>
                  <a:solidFill>
                    <a:srgbClr val="0070C0"/>
                  </a:solidFill>
                  <a:latin typeface="微软雅黑" panose="020B0503020204020204" pitchFamily="34" charset="-122"/>
                  <a:ea typeface="微软雅黑" panose="020B0503020204020204" pitchFamily="34" charset="-122"/>
                </a:endParaRPr>
              </a:p>
            </p:txBody>
          </p:sp>
          <p:sp>
            <p:nvSpPr>
              <p:cNvPr id="47" name="椭圆 46"/>
              <p:cNvSpPr/>
              <p:nvPr/>
            </p:nvSpPr>
            <p:spPr>
              <a:xfrm>
                <a:off x="1246708" y="191683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48" name="文本框 47"/>
              <p:cNvSpPr txBox="1"/>
              <p:nvPr/>
            </p:nvSpPr>
            <p:spPr>
              <a:xfrm>
                <a:off x="1470285" y="2152178"/>
                <a:ext cx="3691198" cy="346234"/>
              </a:xfrm>
              <a:prstGeom prst="rect">
                <a:avLst/>
              </a:prstGeom>
              <a:noFill/>
            </p:spPr>
            <p:txBody>
              <a:bodyPr wrap="square" lIns="68566" tIns="34283" rIns="68566" bIns="34283" rtlCol="0">
                <a:spAutoFit/>
              </a:bodyPr>
              <a:lstStyle/>
              <a:p>
                <a:pPr marL="0" lvl="1"/>
                <a:r>
                  <a:rPr lang="zh-CN" altLang="en-US" dirty="0" smtClean="0">
                    <a:ln w="0"/>
                    <a:latin typeface="微软雅黑" panose="020B0503020204020204" pitchFamily="34" charset="-122"/>
                    <a:ea typeface="微软雅黑" panose="020B0503020204020204" pitchFamily="34" charset="-122"/>
                  </a:rPr>
                  <a:t>不争抢、不粗野、不打架</a:t>
                </a:r>
                <a:endParaRPr lang="zh-CN" altLang="en-US" dirty="0">
                  <a:ln w="0"/>
                  <a:latin typeface="微软雅黑" panose="020B0503020204020204" pitchFamily="34" charset="-122"/>
                  <a:ea typeface="微软雅黑" panose="020B0503020204020204" pitchFamily="34" charset="-122"/>
                </a:endParaRPr>
              </a:p>
            </p:txBody>
          </p:sp>
        </p:grpSp>
        <p:grpSp>
          <p:nvGrpSpPr>
            <p:cNvPr id="49" name="组合 48"/>
            <p:cNvGrpSpPr/>
            <p:nvPr/>
          </p:nvGrpSpPr>
          <p:grpSpPr>
            <a:xfrm>
              <a:off x="7007348" y="4345782"/>
              <a:ext cx="3914775" cy="778282"/>
              <a:chOff x="1246708" y="1720130"/>
              <a:chExt cx="3914775" cy="778282"/>
            </a:xfrm>
          </p:grpSpPr>
          <p:sp>
            <p:nvSpPr>
              <p:cNvPr id="50" name="文本框 9"/>
              <p:cNvSpPr txBox="1"/>
              <p:nvPr/>
            </p:nvSpPr>
            <p:spPr>
              <a:xfrm>
                <a:off x="1443410" y="1720130"/>
                <a:ext cx="1773857" cy="484734"/>
              </a:xfrm>
              <a:prstGeom prst="rect">
                <a:avLst/>
              </a:prstGeom>
              <a:noFill/>
            </p:spPr>
            <p:txBody>
              <a:bodyPr wrap="square" lIns="68566" tIns="34283" rIns="68566" bIns="34283" rtlCol="0">
                <a:spAutoFit/>
              </a:bodyPr>
              <a:lstStyle/>
              <a:p>
                <a:pPr marL="0" lvl="1">
                  <a:lnSpc>
                    <a:spcPct val="150000"/>
                  </a:lnSpc>
                </a:pPr>
                <a:r>
                  <a:rPr lang="zh-CN" altLang="en-US" sz="2000" b="1" dirty="0">
                    <a:ln w="0"/>
                    <a:solidFill>
                      <a:srgbClr val="0070C0"/>
                    </a:solidFill>
                    <a:latin typeface="微软雅黑" panose="020B0503020204020204" pitchFamily="34" charset="-122"/>
                    <a:ea typeface="微软雅黑" panose="020B0503020204020204" pitchFamily="34" charset="-122"/>
                  </a:rPr>
                  <a:t>工作</a:t>
                </a:r>
                <a:r>
                  <a:rPr lang="en-US" altLang="zh-CN" sz="2000" b="1" dirty="0">
                    <a:ln w="0"/>
                    <a:solidFill>
                      <a:srgbClr val="0070C0"/>
                    </a:solidFill>
                    <a:latin typeface="微软雅黑" panose="020B0503020204020204" pitchFamily="34" charset="-122"/>
                    <a:ea typeface="微软雅黑" panose="020B0503020204020204" pitchFamily="34" charset="-122"/>
                  </a:rPr>
                  <a:t>---</a:t>
                </a:r>
                <a:r>
                  <a:rPr lang="zh-CN" altLang="en-US" sz="2000" b="1" dirty="0">
                    <a:ln w="0"/>
                    <a:solidFill>
                      <a:srgbClr val="0070C0"/>
                    </a:solidFill>
                    <a:latin typeface="微软雅黑" panose="020B0503020204020204" pitchFamily="34" charset="-122"/>
                    <a:ea typeface="微软雅黑" panose="020B0503020204020204" pitchFamily="34" charset="-122"/>
                  </a:rPr>
                  <a:t>认真</a:t>
                </a:r>
                <a:endParaRPr lang="zh-CN" altLang="en-US" sz="2000" b="1" dirty="0">
                  <a:ln w="0"/>
                  <a:solidFill>
                    <a:srgbClr val="0070C0"/>
                  </a:solidFill>
                  <a:latin typeface="微软雅黑" panose="020B0503020204020204" pitchFamily="34" charset="-122"/>
                  <a:ea typeface="微软雅黑" panose="020B0503020204020204" pitchFamily="34" charset="-122"/>
                </a:endParaRPr>
              </a:p>
            </p:txBody>
          </p:sp>
          <p:sp>
            <p:nvSpPr>
              <p:cNvPr id="51" name="椭圆 50"/>
              <p:cNvSpPr/>
              <p:nvPr/>
            </p:nvSpPr>
            <p:spPr>
              <a:xfrm>
                <a:off x="1246708" y="191683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52" name="文本框 51"/>
              <p:cNvSpPr txBox="1"/>
              <p:nvPr/>
            </p:nvSpPr>
            <p:spPr>
              <a:xfrm>
                <a:off x="1470285" y="2152178"/>
                <a:ext cx="3691198" cy="346234"/>
              </a:xfrm>
              <a:prstGeom prst="rect">
                <a:avLst/>
              </a:prstGeom>
              <a:noFill/>
            </p:spPr>
            <p:txBody>
              <a:bodyPr wrap="square" lIns="68566" tIns="34283" rIns="68566" bIns="34283" rtlCol="0">
                <a:spAutoFit/>
              </a:bodyPr>
              <a:lstStyle/>
              <a:p>
                <a:pPr marL="0" lvl="1"/>
                <a:r>
                  <a:rPr lang="zh-CN" altLang="en-US" dirty="0" smtClean="0">
                    <a:ln w="0"/>
                    <a:latin typeface="微软雅黑" panose="020B0503020204020204" pitchFamily="34" charset="-122"/>
                    <a:ea typeface="微软雅黑" panose="020B0503020204020204" pitchFamily="34" charset="-122"/>
                  </a:rPr>
                  <a:t>不马虎、不草率、不应付</a:t>
                </a:r>
                <a:endParaRPr lang="zh-CN" altLang="en-US" dirty="0">
                  <a:ln w="0"/>
                  <a:latin typeface="微软雅黑" panose="020B0503020204020204" pitchFamily="34" charset="-122"/>
                  <a:ea typeface="微软雅黑" panose="020B0503020204020204" pitchFamily="34" charset="-122"/>
                </a:endParaRPr>
              </a:p>
            </p:txBody>
          </p:sp>
        </p:grpSp>
        <p:grpSp>
          <p:nvGrpSpPr>
            <p:cNvPr id="53" name="组合 52"/>
            <p:cNvGrpSpPr/>
            <p:nvPr/>
          </p:nvGrpSpPr>
          <p:grpSpPr>
            <a:xfrm>
              <a:off x="1318716" y="5340088"/>
              <a:ext cx="5642967" cy="778282"/>
              <a:chOff x="1246708" y="1720130"/>
              <a:chExt cx="5642967" cy="778282"/>
            </a:xfrm>
          </p:grpSpPr>
          <p:sp>
            <p:nvSpPr>
              <p:cNvPr id="54" name="文本框 9"/>
              <p:cNvSpPr txBox="1"/>
              <p:nvPr/>
            </p:nvSpPr>
            <p:spPr>
              <a:xfrm>
                <a:off x="1443410" y="1720130"/>
                <a:ext cx="1773857" cy="484734"/>
              </a:xfrm>
              <a:prstGeom prst="rect">
                <a:avLst/>
              </a:prstGeom>
              <a:noFill/>
            </p:spPr>
            <p:txBody>
              <a:bodyPr wrap="square" lIns="68566" tIns="34283" rIns="68566" bIns="34283" rtlCol="0">
                <a:spAutoFit/>
              </a:bodyPr>
              <a:lstStyle/>
              <a:p>
                <a:pPr marL="0" lvl="1">
                  <a:lnSpc>
                    <a:spcPct val="150000"/>
                  </a:lnSpc>
                </a:pPr>
                <a:r>
                  <a:rPr lang="zh-CN" altLang="en-US" sz="2000" b="1" dirty="0">
                    <a:ln w="0"/>
                    <a:solidFill>
                      <a:srgbClr val="0070C0"/>
                    </a:solidFill>
                    <a:latin typeface="微软雅黑" panose="020B0503020204020204" pitchFamily="34" charset="-122"/>
                    <a:ea typeface="微软雅黑" panose="020B0503020204020204" pitchFamily="34" charset="-122"/>
                  </a:rPr>
                  <a:t>气氛</a:t>
                </a:r>
                <a:r>
                  <a:rPr lang="en-US" altLang="zh-CN" sz="2000" b="1" dirty="0">
                    <a:ln w="0"/>
                    <a:solidFill>
                      <a:srgbClr val="0070C0"/>
                    </a:solidFill>
                    <a:latin typeface="微软雅黑" panose="020B0503020204020204" pitchFamily="34" charset="-122"/>
                    <a:ea typeface="微软雅黑" panose="020B0503020204020204" pitchFamily="34" charset="-122"/>
                  </a:rPr>
                  <a:t>---</a:t>
                </a:r>
                <a:r>
                  <a:rPr lang="zh-CN" altLang="en-US" sz="2000" b="1" dirty="0">
                    <a:ln w="0"/>
                    <a:solidFill>
                      <a:srgbClr val="0070C0"/>
                    </a:solidFill>
                    <a:latin typeface="微软雅黑" panose="020B0503020204020204" pitchFamily="34" charset="-122"/>
                    <a:ea typeface="微软雅黑" panose="020B0503020204020204" pitchFamily="34" charset="-122"/>
                  </a:rPr>
                  <a:t>和谐</a:t>
                </a:r>
                <a:endParaRPr lang="zh-CN" altLang="en-US" sz="2000" b="1" dirty="0">
                  <a:ln w="0"/>
                  <a:solidFill>
                    <a:srgbClr val="0070C0"/>
                  </a:solidFill>
                  <a:latin typeface="微软雅黑" panose="020B0503020204020204" pitchFamily="34" charset="-122"/>
                  <a:ea typeface="微软雅黑" panose="020B0503020204020204" pitchFamily="34" charset="-122"/>
                </a:endParaRPr>
              </a:p>
            </p:txBody>
          </p:sp>
          <p:sp>
            <p:nvSpPr>
              <p:cNvPr id="55" name="椭圆 54"/>
              <p:cNvSpPr/>
              <p:nvPr/>
            </p:nvSpPr>
            <p:spPr>
              <a:xfrm>
                <a:off x="1246708" y="191683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56" name="文本框 55"/>
              <p:cNvSpPr txBox="1"/>
              <p:nvPr/>
            </p:nvSpPr>
            <p:spPr>
              <a:xfrm>
                <a:off x="1470285" y="2152178"/>
                <a:ext cx="5419390" cy="346234"/>
              </a:xfrm>
              <a:prstGeom prst="rect">
                <a:avLst/>
              </a:prstGeom>
              <a:noFill/>
            </p:spPr>
            <p:txBody>
              <a:bodyPr wrap="square" lIns="68566" tIns="34283" rIns="68566" bIns="34283" rtlCol="0">
                <a:spAutoFit/>
              </a:bodyPr>
              <a:lstStyle/>
              <a:p>
                <a:pPr marL="0" lvl="1"/>
                <a:r>
                  <a:rPr lang="zh-CN" altLang="en-US" dirty="0" smtClean="0">
                    <a:ln w="0"/>
                    <a:latin typeface="微软雅黑" panose="020B0503020204020204" pitchFamily="34" charset="-122"/>
                    <a:ea typeface="微软雅黑" panose="020B0503020204020204" pitchFamily="34" charset="-122"/>
                  </a:rPr>
                  <a:t>不紧张、不勾心斗角、不议论是非、不职场暗算</a:t>
                </a:r>
                <a:endParaRPr lang="zh-CN" altLang="en-US" dirty="0">
                  <a:ln w="0"/>
                  <a:latin typeface="微软雅黑" panose="020B0503020204020204" pitchFamily="34" charset="-122"/>
                  <a:ea typeface="微软雅黑" panose="020B0503020204020204"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bwMode="auto">
          <a:xfrm>
            <a:off x="1201043" y="692696"/>
            <a:ext cx="1440161"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22" name="TextBox 28"/>
          <p:cNvSpPr txBox="1"/>
          <p:nvPr/>
        </p:nvSpPr>
        <p:spPr>
          <a:xfrm>
            <a:off x="1201044" y="724345"/>
            <a:ext cx="1440160" cy="461665"/>
          </a:xfrm>
          <a:prstGeom prst="rect">
            <a:avLst/>
          </a:prstGeom>
          <a:noFill/>
        </p:spPr>
        <p:txBody>
          <a:bodyPr wrap="square" rtlCol="0">
            <a:spAutoFit/>
          </a:bodyPr>
          <a:lstStyle/>
          <a:p>
            <a:r>
              <a:rPr lang="zh-CN" altLang="en-US" sz="2400" b="1" dirty="0">
                <a:solidFill>
                  <a:schemeClr val="bg1">
                    <a:lumMod val="95000"/>
                  </a:schemeClr>
                </a:solidFill>
                <a:latin typeface="微软雅黑" panose="020B0503020204020204" pitchFamily="34" charset="-122"/>
                <a:ea typeface="微软雅黑" panose="020B0503020204020204" pitchFamily="34" charset="-122"/>
              </a:rPr>
              <a:t>素养举例</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57" name="文本框 56"/>
          <p:cNvSpPr txBox="1"/>
          <p:nvPr/>
        </p:nvSpPr>
        <p:spPr>
          <a:xfrm>
            <a:off x="5934249" y="1700808"/>
            <a:ext cx="5040560" cy="1731229"/>
          </a:xfrm>
          <a:prstGeom prst="rect">
            <a:avLst/>
          </a:prstGeom>
          <a:noFill/>
        </p:spPr>
        <p:txBody>
          <a:bodyPr wrap="square" lIns="68566" tIns="34283" rIns="68566" bIns="34283" rtlCol="0">
            <a:spAutoFit/>
          </a:bodyPr>
          <a:lstStyle/>
          <a:p>
            <a:pPr marL="0" lvl="1">
              <a:lnSpc>
                <a:spcPct val="150000"/>
              </a:lnSpc>
            </a:pPr>
            <a:r>
              <a:rPr lang="zh-CN" altLang="en-US" dirty="0" smtClean="0">
                <a:ln w="0"/>
                <a:latin typeface="微软雅黑" panose="020B0503020204020204" pitchFamily="34" charset="-122"/>
                <a:ea typeface="微软雅黑" panose="020B0503020204020204" pitchFamily="34" charset="-122"/>
              </a:rPr>
              <a:t>       素养 </a:t>
            </a:r>
            <a:r>
              <a:rPr lang="zh-CN" altLang="en-US" dirty="0">
                <a:ln w="0"/>
                <a:latin typeface="微软雅黑" panose="020B0503020204020204" pitchFamily="34" charset="-122"/>
                <a:ea typeface="微软雅黑" panose="020B0503020204020204" pitchFamily="34" charset="-122"/>
              </a:rPr>
              <a:t>就是通过教育，使大家养成能遵守所规定的事的习惯。</a:t>
            </a:r>
            <a:r>
              <a:rPr lang="en-US" altLang="zh-CN" dirty="0">
                <a:ln w="0"/>
                <a:latin typeface="微软雅黑" panose="020B0503020204020204" pitchFamily="34" charset="-122"/>
                <a:ea typeface="微软雅黑" panose="020B0503020204020204" pitchFamily="34" charset="-122"/>
              </a:rPr>
              <a:t>6S</a:t>
            </a:r>
            <a:r>
              <a:rPr lang="zh-CN" altLang="en-US" dirty="0">
                <a:ln w="0"/>
                <a:latin typeface="微软雅黑" panose="020B0503020204020204" pitchFamily="34" charset="-122"/>
                <a:ea typeface="微软雅黑" panose="020B0503020204020204" pitchFamily="34" charset="-122"/>
              </a:rPr>
              <a:t>本意是以</a:t>
            </a:r>
            <a:r>
              <a:rPr lang="en-US" altLang="zh-CN" dirty="0">
                <a:ln w="0"/>
                <a:latin typeface="微软雅黑" panose="020B0503020204020204" pitchFamily="34" charset="-122"/>
                <a:ea typeface="微软雅黑" panose="020B0503020204020204" pitchFamily="34" charset="-122"/>
              </a:rPr>
              <a:t>4S</a:t>
            </a:r>
            <a:r>
              <a:rPr lang="zh-CN" altLang="en-US" dirty="0">
                <a:ln w="0"/>
                <a:latin typeface="微软雅黑" panose="020B0503020204020204" pitchFamily="34" charset="-122"/>
                <a:ea typeface="微软雅黑" panose="020B0503020204020204" pitchFamily="34" charset="-122"/>
              </a:rPr>
              <a:t>（整理、整顿、清扫、清洁）为手段完成基本工作，并借以养成良好习惯最终达成全员“品质”的提升。</a:t>
            </a:r>
            <a:endParaRPr lang="zh-CN" altLang="en-US" dirty="0">
              <a:ln w="0"/>
              <a:latin typeface="微软雅黑" panose="020B0503020204020204" pitchFamily="34" charset="-122"/>
              <a:ea typeface="微软雅黑" panose="020B0503020204020204" pitchFamily="34" charset="-122"/>
            </a:endParaRPr>
          </a:p>
        </p:txBody>
      </p:sp>
      <p:grpSp>
        <p:nvGrpSpPr>
          <p:cNvPr id="2" name="组合 1"/>
          <p:cNvGrpSpPr/>
          <p:nvPr/>
        </p:nvGrpSpPr>
        <p:grpSpPr>
          <a:xfrm>
            <a:off x="1345059" y="1556792"/>
            <a:ext cx="4320480" cy="4685884"/>
            <a:chOff x="1345059" y="1556792"/>
            <a:chExt cx="4320480" cy="4685884"/>
          </a:xfrm>
        </p:grpSpPr>
        <p:sp>
          <p:nvSpPr>
            <p:cNvPr id="20" name="文本框 9"/>
            <p:cNvSpPr txBox="1"/>
            <p:nvPr/>
          </p:nvSpPr>
          <p:spPr>
            <a:xfrm>
              <a:off x="1613769" y="1556792"/>
              <a:ext cx="4051770" cy="4685884"/>
            </a:xfrm>
            <a:prstGeom prst="rect">
              <a:avLst/>
            </a:prstGeom>
            <a:noFill/>
          </p:spPr>
          <p:txBody>
            <a:bodyPr wrap="square" lIns="68566" tIns="34283" rIns="68566" bIns="34283" rtlCol="0">
              <a:spAutoFit/>
            </a:bodyPr>
            <a:lstStyle/>
            <a:p>
              <a:pPr marL="0" lvl="1">
                <a:lnSpc>
                  <a:spcPct val="150000"/>
                </a:lnSpc>
              </a:pPr>
              <a:r>
                <a:rPr lang="zh-CN" altLang="en-US" sz="2000" b="1" dirty="0">
                  <a:ln w="0"/>
                  <a:solidFill>
                    <a:srgbClr val="0070C0"/>
                  </a:solidFill>
                  <a:latin typeface="微软雅黑" panose="020B0503020204020204" pitchFamily="34" charset="-122"/>
                  <a:ea typeface="微软雅黑" panose="020B0503020204020204" pitchFamily="34" charset="-122"/>
                </a:rPr>
                <a:t>站有站相 </a:t>
              </a:r>
              <a:r>
                <a:rPr lang="zh-CN" altLang="en-US" sz="2000" b="1" dirty="0" smtClean="0">
                  <a:ln w="0"/>
                  <a:solidFill>
                    <a:srgbClr val="0070C0"/>
                  </a:solidFill>
                  <a:latin typeface="微软雅黑" panose="020B0503020204020204" pitchFamily="34" charset="-122"/>
                  <a:ea typeface="微软雅黑" panose="020B0503020204020204" pitchFamily="34" charset="-122"/>
                </a:rPr>
                <a:t>   </a:t>
              </a:r>
              <a:r>
                <a:rPr lang="zh-CN" altLang="en-US" sz="2000" b="1" dirty="0">
                  <a:ln w="0"/>
                  <a:solidFill>
                    <a:srgbClr val="0070C0"/>
                  </a:solidFill>
                  <a:latin typeface="微软雅黑" panose="020B0503020204020204" pitchFamily="34" charset="-122"/>
                  <a:ea typeface="微软雅黑" panose="020B0503020204020204" pitchFamily="34" charset="-122"/>
                </a:rPr>
                <a:t>坐有坐态 </a:t>
              </a:r>
              <a:r>
                <a:rPr lang="zh-CN" altLang="en-US" sz="2000" b="1" dirty="0" smtClean="0">
                  <a:ln w="0"/>
                  <a:solidFill>
                    <a:srgbClr val="0070C0"/>
                  </a:solidFill>
                  <a:latin typeface="微软雅黑" panose="020B0503020204020204" pitchFamily="34" charset="-122"/>
                  <a:ea typeface="微软雅黑" panose="020B0503020204020204" pitchFamily="34" charset="-122"/>
                </a:rPr>
                <a:t>   </a:t>
              </a:r>
              <a:r>
                <a:rPr lang="zh-CN" altLang="en-US" sz="2000" b="1" dirty="0">
                  <a:ln w="0"/>
                  <a:solidFill>
                    <a:srgbClr val="0070C0"/>
                  </a:solidFill>
                  <a:latin typeface="微软雅黑" panose="020B0503020204020204" pitchFamily="34" charset="-122"/>
                  <a:ea typeface="微软雅黑" panose="020B0503020204020204" pitchFamily="34" charset="-122"/>
                </a:rPr>
                <a:t>走有走姿</a:t>
              </a:r>
              <a:endParaRPr lang="zh-CN" altLang="en-US" sz="2000"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sz="2000" b="1" dirty="0">
                  <a:ln w="0"/>
                  <a:solidFill>
                    <a:srgbClr val="0070C0"/>
                  </a:solidFill>
                  <a:latin typeface="微软雅黑" panose="020B0503020204020204" pitchFamily="34" charset="-122"/>
                  <a:ea typeface="微软雅黑" panose="020B0503020204020204" pitchFamily="34" charset="-122"/>
                </a:rPr>
                <a:t>精神饱满  </a:t>
              </a:r>
              <a:r>
                <a:rPr lang="zh-CN" altLang="en-US" sz="2000" b="1" dirty="0" smtClean="0">
                  <a:ln w="0"/>
                  <a:solidFill>
                    <a:srgbClr val="0070C0"/>
                  </a:solidFill>
                  <a:latin typeface="微软雅黑" panose="020B0503020204020204" pitchFamily="34" charset="-122"/>
                  <a:ea typeface="微软雅黑" panose="020B0503020204020204" pitchFamily="34" charset="-122"/>
                </a:rPr>
                <a:t>  满面春风    </a:t>
              </a:r>
              <a:r>
                <a:rPr lang="zh-CN" altLang="en-US" sz="2000" b="1" dirty="0">
                  <a:ln w="0"/>
                  <a:solidFill>
                    <a:srgbClr val="0070C0"/>
                  </a:solidFill>
                  <a:latin typeface="微软雅黑" panose="020B0503020204020204" pitchFamily="34" charset="-122"/>
                  <a:ea typeface="微软雅黑" panose="020B0503020204020204" pitchFamily="34" charset="-122"/>
                </a:rPr>
                <a:t>喜气洋洋</a:t>
              </a:r>
              <a:endParaRPr lang="zh-CN" altLang="en-US" sz="2000"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sz="2000" b="1" dirty="0">
                  <a:ln w="0"/>
                  <a:solidFill>
                    <a:srgbClr val="0070C0"/>
                  </a:solidFill>
                  <a:latin typeface="微软雅黑" panose="020B0503020204020204" pitchFamily="34" charset="-122"/>
                  <a:ea typeface="微软雅黑" panose="020B0503020204020204" pitchFamily="34" charset="-122"/>
                </a:rPr>
                <a:t>待人和气 </a:t>
              </a:r>
              <a:r>
                <a:rPr lang="zh-CN" altLang="en-US" sz="2000" b="1" dirty="0" smtClean="0">
                  <a:ln w="0"/>
                  <a:solidFill>
                    <a:srgbClr val="0070C0"/>
                  </a:solidFill>
                  <a:latin typeface="微软雅黑" panose="020B0503020204020204" pitchFamily="34" charset="-122"/>
                  <a:ea typeface="微软雅黑" panose="020B0503020204020204" pitchFamily="34" charset="-122"/>
                </a:rPr>
                <a:t>   </a:t>
              </a:r>
              <a:r>
                <a:rPr lang="zh-CN" altLang="en-US" sz="2000" b="1" dirty="0">
                  <a:ln w="0"/>
                  <a:solidFill>
                    <a:srgbClr val="0070C0"/>
                  </a:solidFill>
                  <a:latin typeface="微软雅黑" panose="020B0503020204020204" pitchFamily="34" charset="-122"/>
                  <a:ea typeface="微软雅黑" panose="020B0503020204020204" pitchFamily="34" charset="-122"/>
                </a:rPr>
                <a:t>言吐</a:t>
              </a:r>
              <a:r>
                <a:rPr lang="zh-CN" altLang="en-US" sz="2000" b="1" dirty="0" smtClean="0">
                  <a:ln w="0"/>
                  <a:solidFill>
                    <a:srgbClr val="0070C0"/>
                  </a:solidFill>
                  <a:latin typeface="微软雅黑" panose="020B0503020204020204" pitchFamily="34" charset="-122"/>
                  <a:ea typeface="微软雅黑" panose="020B0503020204020204" pitchFamily="34" charset="-122"/>
                </a:rPr>
                <a:t>雅致    </a:t>
              </a:r>
              <a:r>
                <a:rPr lang="zh-CN" altLang="en-US" sz="2000" b="1" dirty="0">
                  <a:ln w="0"/>
                  <a:solidFill>
                    <a:srgbClr val="0070C0"/>
                  </a:solidFill>
                  <a:latin typeface="微软雅黑" panose="020B0503020204020204" pitchFamily="34" charset="-122"/>
                  <a:ea typeface="微软雅黑" panose="020B0503020204020204" pitchFamily="34" charset="-122"/>
                </a:rPr>
                <a:t>视客如亲</a:t>
              </a:r>
              <a:endParaRPr lang="zh-CN" altLang="en-US" sz="2000"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sz="2000" b="1" dirty="0">
                  <a:ln w="0"/>
                  <a:solidFill>
                    <a:srgbClr val="0070C0"/>
                  </a:solidFill>
                  <a:latin typeface="微软雅黑" panose="020B0503020204020204" pitchFamily="34" charset="-122"/>
                  <a:ea typeface="微软雅黑" panose="020B0503020204020204" pitchFamily="34" charset="-122"/>
                </a:rPr>
                <a:t>工作紧张 </a:t>
              </a:r>
              <a:r>
                <a:rPr lang="zh-CN" altLang="en-US" sz="2000" b="1" dirty="0" smtClean="0">
                  <a:ln w="0"/>
                  <a:solidFill>
                    <a:srgbClr val="0070C0"/>
                  </a:solidFill>
                  <a:latin typeface="微软雅黑" panose="020B0503020204020204" pitchFamily="34" charset="-122"/>
                  <a:ea typeface="微软雅黑" panose="020B0503020204020204" pitchFamily="34" charset="-122"/>
                </a:rPr>
                <a:t>   </a:t>
              </a:r>
              <a:r>
                <a:rPr lang="zh-CN" altLang="en-US" sz="2000" b="1" dirty="0">
                  <a:ln w="0"/>
                  <a:solidFill>
                    <a:srgbClr val="0070C0"/>
                  </a:solidFill>
                  <a:latin typeface="微软雅黑" panose="020B0503020204020204" pitchFamily="34" charset="-122"/>
                  <a:ea typeface="微软雅黑" panose="020B0503020204020204" pitchFamily="34" charset="-122"/>
                </a:rPr>
                <a:t>工作及时 </a:t>
              </a:r>
              <a:r>
                <a:rPr lang="zh-CN" altLang="en-US" sz="2000" b="1" dirty="0" smtClean="0">
                  <a:ln w="0"/>
                  <a:solidFill>
                    <a:srgbClr val="0070C0"/>
                  </a:solidFill>
                  <a:latin typeface="微软雅黑" panose="020B0503020204020204" pitchFamily="34" charset="-122"/>
                  <a:ea typeface="微软雅黑" panose="020B0503020204020204" pitchFamily="34" charset="-122"/>
                </a:rPr>
                <a:t>   </a:t>
              </a:r>
              <a:r>
                <a:rPr lang="zh-CN" altLang="en-US" sz="2000" b="1" dirty="0">
                  <a:ln w="0"/>
                  <a:solidFill>
                    <a:srgbClr val="0070C0"/>
                  </a:solidFill>
                  <a:latin typeface="微软雅黑" panose="020B0503020204020204" pitchFamily="34" charset="-122"/>
                  <a:ea typeface="微软雅黑" panose="020B0503020204020204" pitchFamily="34" charset="-122"/>
                </a:rPr>
                <a:t>工作细致</a:t>
              </a:r>
              <a:endParaRPr lang="zh-CN" altLang="en-US" sz="2000"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sz="2000" b="1" dirty="0">
                  <a:ln w="0"/>
                  <a:solidFill>
                    <a:srgbClr val="0070C0"/>
                  </a:solidFill>
                  <a:latin typeface="微软雅黑" panose="020B0503020204020204" pitchFamily="34" charset="-122"/>
                  <a:ea typeface="微软雅黑" panose="020B0503020204020204" pitchFamily="34" charset="-122"/>
                </a:rPr>
                <a:t>上下和睦  </a:t>
              </a:r>
              <a:r>
                <a:rPr lang="zh-CN" altLang="en-US" sz="2000" b="1" dirty="0" smtClean="0">
                  <a:ln w="0"/>
                  <a:solidFill>
                    <a:srgbClr val="0070C0"/>
                  </a:solidFill>
                  <a:latin typeface="微软雅黑" panose="020B0503020204020204" pitchFamily="34" charset="-122"/>
                  <a:ea typeface="微软雅黑" panose="020B0503020204020204" pitchFamily="34" charset="-122"/>
                </a:rPr>
                <a:t>  左右团结    </a:t>
              </a:r>
              <a:r>
                <a:rPr lang="zh-CN" altLang="en-US" sz="2000" b="1" dirty="0">
                  <a:ln w="0"/>
                  <a:solidFill>
                    <a:srgbClr val="0070C0"/>
                  </a:solidFill>
                  <a:latin typeface="微软雅黑" panose="020B0503020204020204" pitchFamily="34" charset="-122"/>
                  <a:ea typeface="微软雅黑" panose="020B0503020204020204" pitchFamily="34" charset="-122"/>
                </a:rPr>
                <a:t>团队战斗</a:t>
              </a:r>
              <a:endParaRPr lang="zh-CN" altLang="en-US" sz="2000"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sz="2000" b="1" dirty="0">
                  <a:ln w="0"/>
                  <a:solidFill>
                    <a:srgbClr val="0070C0"/>
                  </a:solidFill>
                  <a:latin typeface="微软雅黑" panose="020B0503020204020204" pitchFamily="34" charset="-122"/>
                  <a:ea typeface="微软雅黑" panose="020B0503020204020204" pitchFamily="34" charset="-122"/>
                </a:rPr>
                <a:t>心想工作  </a:t>
              </a:r>
              <a:r>
                <a:rPr lang="zh-CN" altLang="en-US" sz="2000" b="1" dirty="0" smtClean="0">
                  <a:ln w="0"/>
                  <a:solidFill>
                    <a:srgbClr val="0070C0"/>
                  </a:solidFill>
                  <a:latin typeface="微软雅黑" panose="020B0503020204020204" pitchFamily="34" charset="-122"/>
                  <a:ea typeface="微软雅黑" panose="020B0503020204020204" pitchFamily="34" charset="-122"/>
                </a:rPr>
                <a:t>  心</a:t>
              </a:r>
              <a:r>
                <a:rPr lang="zh-CN" altLang="en-US" sz="2000" b="1" dirty="0">
                  <a:ln w="0"/>
                  <a:solidFill>
                    <a:srgbClr val="0070C0"/>
                  </a:solidFill>
                  <a:latin typeface="微软雅黑" panose="020B0503020204020204" pitchFamily="34" charset="-122"/>
                  <a:ea typeface="微软雅黑" panose="020B0503020204020204" pitchFamily="34" charset="-122"/>
                </a:rPr>
                <a:t>向集体 </a:t>
              </a:r>
              <a:r>
                <a:rPr lang="zh-CN" altLang="en-US" sz="2000" b="1" dirty="0" smtClean="0">
                  <a:ln w="0"/>
                  <a:solidFill>
                    <a:srgbClr val="0070C0"/>
                  </a:solidFill>
                  <a:latin typeface="微软雅黑" panose="020B0503020204020204" pitchFamily="34" charset="-122"/>
                  <a:ea typeface="微软雅黑" panose="020B0503020204020204" pitchFamily="34" charset="-122"/>
                </a:rPr>
                <a:t>   </a:t>
              </a:r>
              <a:r>
                <a:rPr lang="zh-CN" altLang="en-US" sz="2000" b="1" dirty="0">
                  <a:ln w="0"/>
                  <a:solidFill>
                    <a:srgbClr val="0070C0"/>
                  </a:solidFill>
                  <a:latin typeface="微软雅黑" panose="020B0503020204020204" pitchFamily="34" charset="-122"/>
                  <a:ea typeface="微软雅黑" panose="020B0503020204020204" pitchFamily="34" charset="-122"/>
                </a:rPr>
                <a:t>心为事业</a:t>
              </a:r>
              <a:endParaRPr lang="zh-CN" altLang="en-US" sz="2000"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sz="2000" b="1" dirty="0">
                  <a:ln w="0"/>
                  <a:solidFill>
                    <a:srgbClr val="0070C0"/>
                  </a:solidFill>
                  <a:latin typeface="微软雅黑" panose="020B0503020204020204" pitchFamily="34" charset="-122"/>
                  <a:ea typeface="微软雅黑" panose="020B0503020204020204" pitchFamily="34" charset="-122"/>
                </a:rPr>
                <a:t>诚信为本 </a:t>
              </a:r>
              <a:r>
                <a:rPr lang="zh-CN" altLang="en-US" sz="2000" b="1" dirty="0" smtClean="0">
                  <a:ln w="0"/>
                  <a:solidFill>
                    <a:srgbClr val="0070C0"/>
                  </a:solidFill>
                  <a:latin typeface="微软雅黑" panose="020B0503020204020204" pitchFamily="34" charset="-122"/>
                  <a:ea typeface="微软雅黑" panose="020B0503020204020204" pitchFamily="34" charset="-122"/>
                </a:rPr>
                <a:t>   </a:t>
              </a:r>
              <a:r>
                <a:rPr lang="zh-CN" altLang="en-US" sz="2000" b="1" dirty="0">
                  <a:ln w="0"/>
                  <a:solidFill>
                    <a:srgbClr val="0070C0"/>
                  </a:solidFill>
                  <a:latin typeface="微软雅黑" panose="020B0503020204020204" pitchFamily="34" charset="-122"/>
                  <a:ea typeface="微软雅黑" panose="020B0503020204020204" pitchFamily="34" charset="-122"/>
                </a:rPr>
                <a:t>勤恳工作 </a:t>
              </a:r>
              <a:r>
                <a:rPr lang="zh-CN" altLang="en-US" sz="2000" b="1" dirty="0" smtClean="0">
                  <a:ln w="0"/>
                  <a:solidFill>
                    <a:srgbClr val="0070C0"/>
                  </a:solidFill>
                  <a:latin typeface="微软雅黑" panose="020B0503020204020204" pitchFamily="34" charset="-122"/>
                  <a:ea typeface="微软雅黑" panose="020B0503020204020204" pitchFamily="34" charset="-122"/>
                </a:rPr>
                <a:t>   </a:t>
              </a:r>
              <a:r>
                <a:rPr lang="zh-CN" altLang="en-US" sz="2000" b="1" dirty="0">
                  <a:ln w="0"/>
                  <a:solidFill>
                    <a:srgbClr val="0070C0"/>
                  </a:solidFill>
                  <a:latin typeface="微软雅黑" panose="020B0503020204020204" pitchFamily="34" charset="-122"/>
                  <a:ea typeface="微软雅黑" panose="020B0503020204020204" pitchFamily="34" charset="-122"/>
                </a:rPr>
                <a:t>老实做人</a:t>
              </a:r>
              <a:endParaRPr lang="zh-CN" altLang="en-US" sz="2000"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sz="2000" b="1" dirty="0">
                  <a:ln w="0"/>
                  <a:solidFill>
                    <a:srgbClr val="0070C0"/>
                  </a:solidFill>
                  <a:latin typeface="微软雅黑" panose="020B0503020204020204" pitchFamily="34" charset="-122"/>
                  <a:ea typeface="微软雅黑" panose="020B0503020204020204" pitchFamily="34" charset="-122"/>
                </a:rPr>
                <a:t>无人苟且  </a:t>
              </a:r>
              <a:r>
                <a:rPr lang="zh-CN" altLang="en-US" sz="2000" b="1" dirty="0" smtClean="0">
                  <a:ln w="0"/>
                  <a:solidFill>
                    <a:srgbClr val="0070C0"/>
                  </a:solidFill>
                  <a:latin typeface="微软雅黑" panose="020B0503020204020204" pitchFamily="34" charset="-122"/>
                  <a:ea typeface="微软雅黑" panose="020B0503020204020204" pitchFamily="34" charset="-122"/>
                </a:rPr>
                <a:t>  无心贪财    </a:t>
              </a:r>
              <a:r>
                <a:rPr lang="zh-CN" altLang="en-US" sz="2000" b="1" dirty="0">
                  <a:ln w="0"/>
                  <a:solidFill>
                    <a:srgbClr val="0070C0"/>
                  </a:solidFill>
                  <a:latin typeface="微软雅黑" panose="020B0503020204020204" pitchFamily="34" charset="-122"/>
                  <a:ea typeface="微软雅黑" panose="020B0503020204020204" pitchFamily="34" charset="-122"/>
                </a:rPr>
                <a:t>无为而治</a:t>
              </a:r>
              <a:endParaRPr lang="zh-CN" altLang="en-US" sz="2000"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sz="2000" b="1" dirty="0">
                  <a:ln w="0"/>
                  <a:solidFill>
                    <a:srgbClr val="0070C0"/>
                  </a:solidFill>
                  <a:latin typeface="微软雅黑" panose="020B0503020204020204" pitchFamily="34" charset="-122"/>
                  <a:ea typeface="微软雅黑" panose="020B0503020204020204" pitchFamily="34" charset="-122"/>
                </a:rPr>
                <a:t>以</a:t>
              </a:r>
              <a:r>
                <a:rPr lang="zh-CN" altLang="en-US" sz="2000" b="1" dirty="0" smtClean="0">
                  <a:ln w="0"/>
                  <a:solidFill>
                    <a:srgbClr val="0070C0"/>
                  </a:solidFill>
                  <a:latin typeface="微软雅黑" panose="020B0503020204020204" pitchFamily="34" charset="-122"/>
                  <a:ea typeface="微软雅黑" panose="020B0503020204020204" pitchFamily="34" charset="-122"/>
                </a:rPr>
                <a:t>德安心    以</a:t>
              </a:r>
              <a:r>
                <a:rPr lang="zh-CN" altLang="en-US" sz="2000" b="1" dirty="0">
                  <a:ln w="0"/>
                  <a:solidFill>
                    <a:srgbClr val="0070C0"/>
                  </a:solidFill>
                  <a:latin typeface="微软雅黑" panose="020B0503020204020204" pitchFamily="34" charset="-122"/>
                  <a:ea typeface="微软雅黑" panose="020B0503020204020204" pitchFamily="34" charset="-122"/>
                </a:rPr>
                <a:t>诚养人  </a:t>
              </a:r>
              <a:r>
                <a:rPr lang="zh-CN" altLang="en-US" sz="2000" b="1" dirty="0" smtClean="0">
                  <a:ln w="0"/>
                  <a:solidFill>
                    <a:srgbClr val="0070C0"/>
                  </a:solidFill>
                  <a:latin typeface="微软雅黑" panose="020B0503020204020204" pitchFamily="34" charset="-122"/>
                  <a:ea typeface="微软雅黑" panose="020B0503020204020204" pitchFamily="34" charset="-122"/>
                </a:rPr>
                <a:t>  以</a:t>
              </a:r>
              <a:r>
                <a:rPr lang="zh-CN" altLang="en-US" sz="2000" b="1" dirty="0">
                  <a:ln w="0"/>
                  <a:solidFill>
                    <a:srgbClr val="0070C0"/>
                  </a:solidFill>
                  <a:latin typeface="微软雅黑" panose="020B0503020204020204" pitchFamily="34" charset="-122"/>
                  <a:ea typeface="微软雅黑" panose="020B0503020204020204" pitchFamily="34" charset="-122"/>
                </a:rPr>
                <a:t>才升迁</a:t>
              </a:r>
              <a:endParaRPr lang="zh-CN" altLang="en-US" sz="2000"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sz="2000" b="1" dirty="0">
                  <a:ln w="0"/>
                  <a:solidFill>
                    <a:srgbClr val="0070C0"/>
                  </a:solidFill>
                  <a:latin typeface="微软雅黑" panose="020B0503020204020204" pitchFamily="34" charset="-122"/>
                  <a:ea typeface="微软雅黑" panose="020B0503020204020204" pitchFamily="34" charset="-122"/>
                </a:rPr>
                <a:t>蒸蒸日上  </a:t>
              </a:r>
              <a:r>
                <a:rPr lang="zh-CN" altLang="en-US" sz="2000" b="1" dirty="0" smtClean="0">
                  <a:ln w="0"/>
                  <a:solidFill>
                    <a:srgbClr val="0070C0"/>
                  </a:solidFill>
                  <a:latin typeface="微软雅黑" panose="020B0503020204020204" pitchFamily="34" charset="-122"/>
                  <a:ea typeface="微软雅黑" panose="020B0503020204020204" pitchFamily="34" charset="-122"/>
                </a:rPr>
                <a:t>  欣欣向荣    </a:t>
              </a:r>
              <a:r>
                <a:rPr lang="zh-CN" altLang="en-US" sz="2000" b="1" dirty="0">
                  <a:ln w="0"/>
                  <a:solidFill>
                    <a:srgbClr val="0070C0"/>
                  </a:solidFill>
                  <a:latin typeface="微软雅黑" panose="020B0503020204020204" pitchFamily="34" charset="-122"/>
                  <a:ea typeface="微软雅黑" panose="020B0503020204020204" pitchFamily="34" charset="-122"/>
                </a:rPr>
                <a:t>兴旺发达</a:t>
              </a:r>
              <a:endParaRPr lang="zh-CN" altLang="en-US" sz="2000" b="1" dirty="0">
                <a:ln w="0"/>
                <a:solidFill>
                  <a:srgbClr val="0070C0"/>
                </a:solidFill>
                <a:latin typeface="微软雅黑" panose="020B0503020204020204" pitchFamily="34" charset="-122"/>
                <a:ea typeface="微软雅黑" panose="020B0503020204020204" pitchFamily="34" charset="-122"/>
              </a:endParaRPr>
            </a:p>
          </p:txBody>
        </p:sp>
        <p:sp>
          <p:nvSpPr>
            <p:cNvPr id="58" name="矩形 57"/>
            <p:cNvSpPr/>
            <p:nvPr/>
          </p:nvSpPr>
          <p:spPr>
            <a:xfrm>
              <a:off x="1345059" y="1556792"/>
              <a:ext cx="4320480" cy="468588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sp>
        <p:nvSpPr>
          <p:cNvPr id="59" name="文本框 9"/>
          <p:cNvSpPr txBox="1"/>
          <p:nvPr/>
        </p:nvSpPr>
        <p:spPr>
          <a:xfrm>
            <a:off x="6022939" y="4293096"/>
            <a:ext cx="4863180" cy="992565"/>
          </a:xfrm>
          <a:prstGeom prst="rect">
            <a:avLst/>
          </a:prstGeom>
          <a:noFill/>
        </p:spPr>
        <p:txBody>
          <a:bodyPr wrap="square" lIns="68566" tIns="34283" rIns="68566" bIns="34283" rtlCol="0">
            <a:spAutoFit/>
          </a:bodyPr>
          <a:lstStyle/>
          <a:p>
            <a:pPr marL="0" lvl="1">
              <a:lnSpc>
                <a:spcPct val="150000"/>
              </a:lnSpc>
            </a:pPr>
            <a:r>
              <a:rPr lang="zh-CN" altLang="en-US" sz="2000" b="1" dirty="0">
                <a:ln w="0"/>
                <a:solidFill>
                  <a:srgbClr val="C00000"/>
                </a:solidFill>
                <a:latin typeface="微软雅黑" panose="020B0503020204020204" pitchFamily="34" charset="-122"/>
                <a:ea typeface="微软雅黑" panose="020B0503020204020204" pitchFamily="34" charset="-122"/>
              </a:rPr>
              <a:t>“良言一句三冬暖，恶语伤人六月寒。”</a:t>
            </a:r>
            <a:endParaRPr lang="zh-CN" altLang="en-US" sz="2000" b="1" dirty="0">
              <a:ln w="0"/>
              <a:solidFill>
                <a:srgbClr val="C00000"/>
              </a:solidFill>
              <a:latin typeface="微软雅黑" panose="020B0503020204020204" pitchFamily="34" charset="-122"/>
              <a:ea typeface="微软雅黑" panose="020B0503020204020204" pitchFamily="34" charset="-122"/>
            </a:endParaRPr>
          </a:p>
          <a:p>
            <a:pPr marL="0" lvl="1">
              <a:lnSpc>
                <a:spcPct val="150000"/>
              </a:lnSpc>
            </a:pPr>
            <a:r>
              <a:rPr lang="zh-CN" altLang="en-US" sz="2000" b="1" dirty="0">
                <a:ln w="0"/>
                <a:solidFill>
                  <a:srgbClr val="C00000"/>
                </a:solidFill>
                <a:latin typeface="微软雅黑" panose="020B0503020204020204" pitchFamily="34" charset="-122"/>
                <a:ea typeface="微软雅黑" panose="020B0503020204020204" pitchFamily="34" charset="-122"/>
              </a:rPr>
              <a:t>“早上好、谢谢、对不起、辛苦啦、请</a:t>
            </a:r>
            <a:r>
              <a:rPr lang="en-US" altLang="zh-CN" sz="2000" b="1" dirty="0">
                <a:ln w="0"/>
                <a:solidFill>
                  <a:srgbClr val="C00000"/>
                </a:solidFill>
                <a:latin typeface="微软雅黑" panose="020B0503020204020204" pitchFamily="34" charset="-122"/>
                <a:ea typeface="微软雅黑" panose="020B0503020204020204" pitchFamily="34" charset="-122"/>
              </a:rPr>
              <a:t>~!”</a:t>
            </a:r>
            <a:endParaRPr lang="zh-CN" altLang="en-US" sz="2000" b="1" dirty="0">
              <a:ln w="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fade">
                                      <p:cBhvr>
                                        <p:cTn id="21" dur="1000"/>
                                        <p:tgtEl>
                                          <p:spTgt spid="57"/>
                                        </p:tgtEl>
                                      </p:cBhvr>
                                    </p:animEffect>
                                    <p:anim calcmode="lin" valueType="num">
                                      <p:cBhvr>
                                        <p:cTn id="22" dur="1000" fill="hold"/>
                                        <p:tgtEl>
                                          <p:spTgt spid="57"/>
                                        </p:tgtEl>
                                        <p:attrNameLst>
                                          <p:attrName>ppt_x</p:attrName>
                                        </p:attrNameLst>
                                      </p:cBhvr>
                                      <p:tavLst>
                                        <p:tav tm="0">
                                          <p:val>
                                            <p:strVal val="#ppt_x"/>
                                          </p:val>
                                        </p:tav>
                                        <p:tav tm="100000">
                                          <p:val>
                                            <p:strVal val="#ppt_x"/>
                                          </p:val>
                                        </p:tav>
                                      </p:tavLst>
                                    </p:anim>
                                    <p:anim calcmode="lin" valueType="num">
                                      <p:cBhvr>
                                        <p:cTn id="23" dur="1000" fill="hold"/>
                                        <p:tgtEl>
                                          <p:spTgt spid="57"/>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barn(inVertical)">
                                      <p:cBhvr>
                                        <p:cTn id="2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57" grpId="0"/>
      <p:bldP spid="5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bwMode="auto">
          <a:xfrm>
            <a:off x="1273051" y="1700808"/>
            <a:ext cx="2592288"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22" name="TextBox 28"/>
          <p:cNvSpPr txBox="1"/>
          <p:nvPr/>
        </p:nvSpPr>
        <p:spPr>
          <a:xfrm>
            <a:off x="1417068" y="1732457"/>
            <a:ext cx="2664295" cy="461665"/>
          </a:xfrm>
          <a:prstGeom prst="rect">
            <a:avLst/>
          </a:prstGeom>
          <a:noFill/>
        </p:spPr>
        <p:txBody>
          <a:bodyPr wrap="square" rtlCol="0">
            <a:spAutoFit/>
          </a:bodyPr>
          <a:lstStyle/>
          <a:p>
            <a:r>
              <a:rPr lang="zh-CN" altLang="en-US" sz="2400" b="1" dirty="0">
                <a:solidFill>
                  <a:schemeClr val="bg1">
                    <a:lumMod val="95000"/>
                  </a:schemeClr>
                </a:solidFill>
                <a:latin typeface="微软雅黑" panose="020B0503020204020204" pitchFamily="34" charset="-122"/>
                <a:ea typeface="微软雅黑" panose="020B0503020204020204" pitchFamily="34" charset="-122"/>
              </a:rPr>
              <a:t>素养的推行要点</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1129035" y="2527391"/>
            <a:ext cx="5400600" cy="2917528"/>
            <a:chOff x="1129035" y="2527391"/>
            <a:chExt cx="5400600" cy="2917528"/>
          </a:xfrm>
        </p:grpSpPr>
        <p:sp>
          <p:nvSpPr>
            <p:cNvPr id="5" name="文本框 9"/>
            <p:cNvSpPr txBox="1"/>
            <p:nvPr/>
          </p:nvSpPr>
          <p:spPr>
            <a:xfrm>
              <a:off x="1443410" y="2527391"/>
              <a:ext cx="5086225"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制定服装、标识牌、工作帽等识别标准</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6" name="椭圆 5"/>
            <p:cNvSpPr/>
            <p:nvPr/>
          </p:nvSpPr>
          <p:spPr>
            <a:xfrm>
              <a:off x="1129035" y="2684579"/>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7" name="文本框 9"/>
            <p:cNvSpPr txBox="1"/>
            <p:nvPr/>
          </p:nvSpPr>
          <p:spPr>
            <a:xfrm>
              <a:off x="1443410" y="2959855"/>
              <a:ext cx="5086225"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制定公司有关规则</a:t>
              </a:r>
              <a:r>
                <a:rPr lang="en-US" altLang="zh-CN" b="1" dirty="0">
                  <a:ln w="0"/>
                  <a:solidFill>
                    <a:srgbClr val="0070C0"/>
                  </a:solidFill>
                  <a:latin typeface="微软雅黑" panose="020B0503020204020204" pitchFamily="34" charset="-122"/>
                  <a:ea typeface="微软雅黑" panose="020B0503020204020204" pitchFamily="34" charset="-122"/>
                </a:rPr>
                <a:t>/</a:t>
              </a:r>
              <a:r>
                <a:rPr lang="zh-CN" altLang="en-US" b="1" dirty="0">
                  <a:ln w="0"/>
                  <a:solidFill>
                    <a:srgbClr val="0070C0"/>
                  </a:solidFill>
                  <a:latin typeface="微软雅黑" panose="020B0503020204020204" pitchFamily="34" charset="-122"/>
                  <a:ea typeface="微软雅黑" panose="020B0503020204020204" pitchFamily="34" charset="-122"/>
                </a:rPr>
                <a:t>规定并贯彻实施</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8" name="椭圆 7"/>
            <p:cNvSpPr/>
            <p:nvPr/>
          </p:nvSpPr>
          <p:spPr>
            <a:xfrm>
              <a:off x="1129035" y="3117043"/>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9" name="文本框 9"/>
            <p:cNvSpPr txBox="1"/>
            <p:nvPr/>
          </p:nvSpPr>
          <p:spPr>
            <a:xfrm>
              <a:off x="1443410" y="3345394"/>
              <a:ext cx="5086225"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制定礼仪守则</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0" name="椭圆 9"/>
            <p:cNvSpPr/>
            <p:nvPr/>
          </p:nvSpPr>
          <p:spPr>
            <a:xfrm>
              <a:off x="1129035" y="350258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1" name="文本框 9"/>
            <p:cNvSpPr txBox="1"/>
            <p:nvPr/>
          </p:nvSpPr>
          <p:spPr>
            <a:xfrm>
              <a:off x="1443410" y="3777858"/>
              <a:ext cx="5086225"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教育训练</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2" name="椭圆 11"/>
            <p:cNvSpPr/>
            <p:nvPr/>
          </p:nvSpPr>
          <p:spPr>
            <a:xfrm>
              <a:off x="1129035" y="3935046"/>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3" name="文本框 9"/>
            <p:cNvSpPr txBox="1"/>
            <p:nvPr/>
          </p:nvSpPr>
          <p:spPr>
            <a:xfrm>
              <a:off x="1443410" y="4201611"/>
              <a:ext cx="5086225"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推动各种激励活动</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4" name="椭圆 13"/>
            <p:cNvSpPr/>
            <p:nvPr/>
          </p:nvSpPr>
          <p:spPr>
            <a:xfrm>
              <a:off x="1129035" y="4358799"/>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5" name="文本框 9"/>
            <p:cNvSpPr txBox="1"/>
            <p:nvPr/>
          </p:nvSpPr>
          <p:spPr>
            <a:xfrm>
              <a:off x="1443410" y="4599594"/>
              <a:ext cx="5086225"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遵守规章制度</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6" name="椭圆 15"/>
            <p:cNvSpPr/>
            <p:nvPr/>
          </p:nvSpPr>
          <p:spPr>
            <a:xfrm>
              <a:off x="1129035" y="475678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7" name="文本框 9"/>
            <p:cNvSpPr txBox="1"/>
            <p:nvPr/>
          </p:nvSpPr>
          <p:spPr>
            <a:xfrm>
              <a:off x="1443410" y="5009108"/>
              <a:ext cx="5086225"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推行打招呼，礼貌活动</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8" name="椭圆 17"/>
            <p:cNvSpPr/>
            <p:nvPr/>
          </p:nvSpPr>
          <p:spPr>
            <a:xfrm>
              <a:off x="1129035" y="5166296"/>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gr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393731" y="1221864"/>
            <a:ext cx="3384376" cy="45614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bwMode="auto">
          <a:xfrm>
            <a:off x="1176806" y="808333"/>
            <a:ext cx="3696645"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22" name="TextBox 28"/>
          <p:cNvSpPr txBox="1"/>
          <p:nvPr/>
        </p:nvSpPr>
        <p:spPr>
          <a:xfrm>
            <a:off x="1320823" y="839982"/>
            <a:ext cx="3408612" cy="461665"/>
          </a:xfrm>
          <a:prstGeom prst="rect">
            <a:avLst/>
          </a:prstGeom>
          <a:noFill/>
        </p:spPr>
        <p:txBody>
          <a:bodyPr wrap="square" rtlCol="0">
            <a:spAutoFit/>
          </a:bodyPr>
          <a:lstStyle/>
          <a:p>
            <a:r>
              <a:rPr lang="zh-CN" altLang="en-US" sz="2400" b="1" dirty="0">
                <a:solidFill>
                  <a:schemeClr val="bg1">
                    <a:lumMod val="95000"/>
                  </a:schemeClr>
                </a:solidFill>
                <a:latin typeface="微软雅黑" panose="020B0503020204020204" pitchFamily="34" charset="-122"/>
                <a:ea typeface="微软雅黑" panose="020B0503020204020204" pitchFamily="34" charset="-122"/>
              </a:rPr>
              <a:t>素养的检查点（着眼点）</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4" name="Freeform 5"/>
          <p:cNvSpPr/>
          <p:nvPr/>
        </p:nvSpPr>
        <p:spPr bwMode="auto">
          <a:xfrm>
            <a:off x="1336524" y="2279366"/>
            <a:ext cx="716027" cy="64557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70C0"/>
          </a:solidFill>
          <a:ln w="9525" cap="flat">
            <a:noFill/>
            <a:prstDash val="solid"/>
            <a:miter lim="800000"/>
          </a:ln>
        </p:spPr>
        <p:txBody>
          <a:bodyPr vert="horz" wrap="square" lIns="91440" tIns="45720" rIns="91440" bIns="45720" numCol="1" anchor="t" anchorCtr="0" compatLnSpc="1"/>
          <a:lstStyle/>
          <a:p>
            <a:endParaRPr lang="zh-CN" altLang="en-US">
              <a:solidFill>
                <a:schemeClr val="bg1"/>
              </a:solidFill>
            </a:endParaRPr>
          </a:p>
        </p:txBody>
      </p:sp>
      <p:sp>
        <p:nvSpPr>
          <p:cNvPr id="20" name="TextBox 46"/>
          <p:cNvSpPr txBox="1"/>
          <p:nvPr/>
        </p:nvSpPr>
        <p:spPr>
          <a:xfrm>
            <a:off x="1210019" y="2370810"/>
            <a:ext cx="969036" cy="461665"/>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r>
              <a:rPr lang="en-US" altLang="zh-CN" sz="3000" b="1" dirty="0" smtClean="0"/>
              <a:t>01</a:t>
            </a:r>
            <a:endParaRPr lang="zh-CN" altLang="en-US" sz="3000" b="1" dirty="0"/>
          </a:p>
        </p:txBody>
      </p:sp>
      <p:sp>
        <p:nvSpPr>
          <p:cNvPr id="28" name="文本框 27"/>
          <p:cNvSpPr txBox="1"/>
          <p:nvPr/>
        </p:nvSpPr>
        <p:spPr>
          <a:xfrm>
            <a:off x="2179055" y="2273240"/>
            <a:ext cx="3689920" cy="530900"/>
          </a:xfrm>
          <a:prstGeom prst="rect">
            <a:avLst/>
          </a:prstGeom>
          <a:noFill/>
        </p:spPr>
        <p:txBody>
          <a:bodyPr wrap="square" lIns="68566" tIns="34283" rIns="68566" bIns="34283" rtlCol="0">
            <a:spAutoFit/>
          </a:bodyPr>
          <a:lstStyle/>
          <a:p>
            <a:pPr marL="0" lvl="1">
              <a:lnSpc>
                <a:spcPct val="150000"/>
              </a:lnSpc>
            </a:pPr>
            <a:r>
              <a:rPr lang="zh-CN" altLang="en-US" sz="2200" dirty="0">
                <a:ln w="0"/>
                <a:latin typeface="微软雅黑" panose="020B0503020204020204" pitchFamily="34" charset="-122"/>
                <a:ea typeface="微软雅黑" panose="020B0503020204020204" pitchFamily="34" charset="-122"/>
              </a:rPr>
              <a:t>是否遵守公司着装规定？</a:t>
            </a:r>
            <a:endParaRPr lang="zh-CN" altLang="en-US" sz="2200" dirty="0">
              <a:ln w="0"/>
              <a:latin typeface="微软雅黑" panose="020B0503020204020204" pitchFamily="34" charset="-122"/>
              <a:ea typeface="微软雅黑" panose="020B0503020204020204" pitchFamily="34" charset="-122"/>
            </a:endParaRPr>
          </a:p>
        </p:txBody>
      </p:sp>
      <p:sp>
        <p:nvSpPr>
          <p:cNvPr id="17" name="Freeform 5"/>
          <p:cNvSpPr/>
          <p:nvPr/>
        </p:nvSpPr>
        <p:spPr bwMode="auto">
          <a:xfrm>
            <a:off x="6149889" y="2279366"/>
            <a:ext cx="716027" cy="64557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70C0"/>
          </a:solidFill>
          <a:ln w="9525" cap="flat">
            <a:noFill/>
            <a:prstDash val="solid"/>
            <a:miter lim="800000"/>
          </a:ln>
        </p:spPr>
        <p:txBody>
          <a:bodyPr vert="horz" wrap="square" lIns="91440" tIns="45720" rIns="91440" bIns="45720" numCol="1" anchor="t" anchorCtr="0" compatLnSpc="1"/>
          <a:lstStyle/>
          <a:p>
            <a:endParaRPr lang="zh-CN" altLang="en-US">
              <a:solidFill>
                <a:schemeClr val="bg1"/>
              </a:solidFill>
            </a:endParaRPr>
          </a:p>
        </p:txBody>
      </p:sp>
      <p:sp>
        <p:nvSpPr>
          <p:cNvPr id="18" name="TextBox 46"/>
          <p:cNvSpPr txBox="1"/>
          <p:nvPr/>
        </p:nvSpPr>
        <p:spPr>
          <a:xfrm>
            <a:off x="6023384" y="2370810"/>
            <a:ext cx="969036" cy="461665"/>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r>
              <a:rPr lang="en-US" altLang="zh-CN" sz="3000" b="1" dirty="0" smtClean="0"/>
              <a:t>02</a:t>
            </a:r>
            <a:endParaRPr lang="zh-CN" altLang="en-US" sz="3000" b="1" dirty="0"/>
          </a:p>
        </p:txBody>
      </p:sp>
      <p:sp>
        <p:nvSpPr>
          <p:cNvPr id="19" name="文本框 18"/>
          <p:cNvSpPr txBox="1"/>
          <p:nvPr/>
        </p:nvSpPr>
        <p:spPr>
          <a:xfrm>
            <a:off x="6992420" y="2273240"/>
            <a:ext cx="3970834" cy="577067"/>
          </a:xfrm>
          <a:prstGeom prst="rect">
            <a:avLst/>
          </a:prstGeom>
          <a:noFill/>
        </p:spPr>
        <p:txBody>
          <a:bodyPr wrap="square" lIns="68566" tIns="34283" rIns="68566" bIns="34283" rtlCol="0">
            <a:spAutoFit/>
          </a:bodyPr>
          <a:lstStyle/>
          <a:p>
            <a:pPr marL="0" lvl="1">
              <a:lnSpc>
                <a:spcPct val="150000"/>
              </a:lnSpc>
            </a:pPr>
            <a:r>
              <a:rPr lang="zh-CN" altLang="en-US" sz="2200" dirty="0">
                <a:ln w="0"/>
                <a:latin typeface="微软雅黑" panose="020B0503020204020204" pitchFamily="34" charset="-122"/>
                <a:ea typeface="微软雅黑" panose="020B0503020204020204" pitchFamily="34" charset="-122"/>
              </a:rPr>
              <a:t>是否遵守公司的规则、规定？</a:t>
            </a:r>
            <a:endParaRPr lang="zh-CN" altLang="en-US" sz="2200" dirty="0">
              <a:ln w="0"/>
              <a:latin typeface="微软雅黑" panose="020B0503020204020204" pitchFamily="34" charset="-122"/>
              <a:ea typeface="微软雅黑" panose="020B0503020204020204" pitchFamily="34" charset="-122"/>
            </a:endParaRPr>
          </a:p>
        </p:txBody>
      </p:sp>
      <p:sp>
        <p:nvSpPr>
          <p:cNvPr id="23" name="Freeform 5"/>
          <p:cNvSpPr/>
          <p:nvPr/>
        </p:nvSpPr>
        <p:spPr bwMode="auto">
          <a:xfrm>
            <a:off x="1336524" y="3381777"/>
            <a:ext cx="716027" cy="64557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70C0"/>
          </a:solidFill>
          <a:ln w="9525" cap="flat">
            <a:noFill/>
            <a:prstDash val="solid"/>
            <a:miter lim="800000"/>
          </a:ln>
        </p:spPr>
        <p:txBody>
          <a:bodyPr vert="horz" wrap="square" lIns="91440" tIns="45720" rIns="91440" bIns="45720" numCol="1" anchor="t" anchorCtr="0" compatLnSpc="1"/>
          <a:lstStyle/>
          <a:p>
            <a:endParaRPr lang="zh-CN" altLang="en-US">
              <a:solidFill>
                <a:schemeClr val="bg1"/>
              </a:solidFill>
            </a:endParaRPr>
          </a:p>
        </p:txBody>
      </p:sp>
      <p:sp>
        <p:nvSpPr>
          <p:cNvPr id="24" name="TextBox 46"/>
          <p:cNvSpPr txBox="1"/>
          <p:nvPr/>
        </p:nvSpPr>
        <p:spPr>
          <a:xfrm>
            <a:off x="1210019" y="3473221"/>
            <a:ext cx="969036" cy="461665"/>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r>
              <a:rPr lang="en-US" altLang="zh-CN" sz="3000" b="1" dirty="0" smtClean="0"/>
              <a:t>03</a:t>
            </a:r>
            <a:endParaRPr lang="zh-CN" altLang="en-US" sz="3000" b="1" dirty="0"/>
          </a:p>
        </p:txBody>
      </p:sp>
      <p:sp>
        <p:nvSpPr>
          <p:cNvPr id="25" name="文本框 24"/>
          <p:cNvSpPr txBox="1"/>
          <p:nvPr/>
        </p:nvSpPr>
        <p:spPr>
          <a:xfrm>
            <a:off x="2179055" y="3375651"/>
            <a:ext cx="3689920" cy="577067"/>
          </a:xfrm>
          <a:prstGeom prst="rect">
            <a:avLst/>
          </a:prstGeom>
          <a:noFill/>
        </p:spPr>
        <p:txBody>
          <a:bodyPr wrap="square" lIns="68566" tIns="34283" rIns="68566" bIns="34283" rtlCol="0">
            <a:spAutoFit/>
          </a:bodyPr>
          <a:lstStyle/>
          <a:p>
            <a:pPr marL="0" lvl="1">
              <a:lnSpc>
                <a:spcPct val="150000"/>
              </a:lnSpc>
            </a:pPr>
            <a:r>
              <a:rPr lang="zh-CN" altLang="en-US" sz="2200" dirty="0">
                <a:ln w="0"/>
                <a:latin typeface="微软雅黑" panose="020B0503020204020204" pitchFamily="34" charset="-122"/>
                <a:ea typeface="微软雅黑" panose="020B0503020204020204" pitchFamily="34" charset="-122"/>
              </a:rPr>
              <a:t>是否遵守了公司的礼仪？</a:t>
            </a:r>
            <a:endParaRPr lang="zh-CN" altLang="en-US" sz="2200" dirty="0">
              <a:ln w="0"/>
              <a:latin typeface="微软雅黑" panose="020B0503020204020204" pitchFamily="34" charset="-122"/>
              <a:ea typeface="微软雅黑" panose="020B0503020204020204" pitchFamily="34" charset="-122"/>
            </a:endParaRPr>
          </a:p>
        </p:txBody>
      </p:sp>
      <p:sp>
        <p:nvSpPr>
          <p:cNvPr id="29" name="Freeform 5"/>
          <p:cNvSpPr/>
          <p:nvPr/>
        </p:nvSpPr>
        <p:spPr bwMode="auto">
          <a:xfrm>
            <a:off x="6149889" y="3381777"/>
            <a:ext cx="716027" cy="64557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70C0"/>
          </a:solidFill>
          <a:ln w="9525" cap="flat">
            <a:noFill/>
            <a:prstDash val="solid"/>
            <a:miter lim="800000"/>
          </a:ln>
        </p:spPr>
        <p:txBody>
          <a:bodyPr vert="horz" wrap="square" lIns="91440" tIns="45720" rIns="91440" bIns="45720" numCol="1" anchor="t" anchorCtr="0" compatLnSpc="1"/>
          <a:lstStyle/>
          <a:p>
            <a:endParaRPr lang="zh-CN" altLang="en-US">
              <a:solidFill>
                <a:schemeClr val="bg1"/>
              </a:solidFill>
            </a:endParaRPr>
          </a:p>
        </p:txBody>
      </p:sp>
      <p:sp>
        <p:nvSpPr>
          <p:cNvPr id="33" name="TextBox 46"/>
          <p:cNvSpPr txBox="1"/>
          <p:nvPr/>
        </p:nvSpPr>
        <p:spPr>
          <a:xfrm>
            <a:off x="6023384" y="3473221"/>
            <a:ext cx="969036" cy="461665"/>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r>
              <a:rPr lang="en-US" altLang="zh-CN" sz="3000" b="1" dirty="0" smtClean="0"/>
              <a:t>04</a:t>
            </a:r>
            <a:endParaRPr lang="zh-CN" altLang="en-US" sz="3000" b="1" dirty="0"/>
          </a:p>
        </p:txBody>
      </p:sp>
      <p:sp>
        <p:nvSpPr>
          <p:cNvPr id="34" name="文本框 33"/>
          <p:cNvSpPr txBox="1"/>
          <p:nvPr/>
        </p:nvSpPr>
        <p:spPr>
          <a:xfrm>
            <a:off x="6992419" y="3375651"/>
            <a:ext cx="3425648" cy="1084898"/>
          </a:xfrm>
          <a:prstGeom prst="rect">
            <a:avLst/>
          </a:prstGeom>
          <a:noFill/>
        </p:spPr>
        <p:txBody>
          <a:bodyPr wrap="square" lIns="68566" tIns="34283" rIns="68566" bIns="34283" rtlCol="0">
            <a:spAutoFit/>
          </a:bodyPr>
          <a:lstStyle/>
          <a:p>
            <a:pPr marL="0" lvl="1">
              <a:lnSpc>
                <a:spcPct val="150000"/>
              </a:lnSpc>
            </a:pPr>
            <a:r>
              <a:rPr lang="zh-CN" altLang="en-US" sz="2200" dirty="0" smtClean="0">
                <a:ln w="0"/>
                <a:latin typeface="微软雅黑" panose="020B0503020204020204" pitchFamily="34" charset="-122"/>
                <a:ea typeface="微软雅黑" panose="020B0503020204020204" pitchFamily="34" charset="-122"/>
              </a:rPr>
              <a:t>是否</a:t>
            </a:r>
            <a:r>
              <a:rPr lang="zh-CN" altLang="en-US" sz="2200" dirty="0">
                <a:ln w="0"/>
                <a:latin typeface="微软雅黑" panose="020B0503020204020204" pitchFamily="34" charset="-122"/>
                <a:ea typeface="微软雅黑" panose="020B0503020204020204" pitchFamily="34" charset="-122"/>
              </a:rPr>
              <a:t>作到事事有人管，人人都管事？</a:t>
            </a:r>
            <a:endParaRPr lang="zh-CN" altLang="en-US" sz="2200" dirty="0">
              <a:ln w="0"/>
              <a:latin typeface="微软雅黑" panose="020B0503020204020204" pitchFamily="34" charset="-122"/>
              <a:ea typeface="微软雅黑" panose="020B0503020204020204" pitchFamily="34" charset="-122"/>
            </a:endParaRPr>
          </a:p>
        </p:txBody>
      </p:sp>
      <p:sp>
        <p:nvSpPr>
          <p:cNvPr id="35" name="Freeform 5"/>
          <p:cNvSpPr/>
          <p:nvPr/>
        </p:nvSpPr>
        <p:spPr bwMode="auto">
          <a:xfrm>
            <a:off x="1336524" y="4418135"/>
            <a:ext cx="716027" cy="64557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70C0"/>
          </a:solidFill>
          <a:ln w="9525" cap="flat">
            <a:noFill/>
            <a:prstDash val="solid"/>
            <a:miter lim="800000"/>
          </a:ln>
        </p:spPr>
        <p:txBody>
          <a:bodyPr vert="horz" wrap="square" lIns="91440" tIns="45720" rIns="91440" bIns="45720" numCol="1" anchor="t" anchorCtr="0" compatLnSpc="1"/>
          <a:lstStyle/>
          <a:p>
            <a:endParaRPr lang="zh-CN" altLang="en-US">
              <a:solidFill>
                <a:schemeClr val="bg1"/>
              </a:solidFill>
            </a:endParaRPr>
          </a:p>
        </p:txBody>
      </p:sp>
      <p:sp>
        <p:nvSpPr>
          <p:cNvPr id="36" name="TextBox 46"/>
          <p:cNvSpPr txBox="1"/>
          <p:nvPr/>
        </p:nvSpPr>
        <p:spPr>
          <a:xfrm>
            <a:off x="1210019" y="4509579"/>
            <a:ext cx="969036" cy="461665"/>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r>
              <a:rPr lang="en-US" altLang="zh-CN" sz="3000" b="1" dirty="0" smtClean="0"/>
              <a:t>05</a:t>
            </a:r>
            <a:endParaRPr lang="zh-CN" altLang="en-US" sz="3000" b="1" dirty="0"/>
          </a:p>
        </p:txBody>
      </p:sp>
      <p:sp>
        <p:nvSpPr>
          <p:cNvPr id="37" name="文本框 36"/>
          <p:cNvSpPr txBox="1"/>
          <p:nvPr/>
        </p:nvSpPr>
        <p:spPr>
          <a:xfrm>
            <a:off x="2179055" y="4412009"/>
            <a:ext cx="3414476" cy="1084898"/>
          </a:xfrm>
          <a:prstGeom prst="rect">
            <a:avLst/>
          </a:prstGeom>
          <a:noFill/>
        </p:spPr>
        <p:txBody>
          <a:bodyPr wrap="square" lIns="68566" tIns="34283" rIns="68566" bIns="34283" rtlCol="0">
            <a:spAutoFit/>
          </a:bodyPr>
          <a:lstStyle/>
          <a:p>
            <a:pPr marL="0" lvl="1">
              <a:lnSpc>
                <a:spcPct val="150000"/>
              </a:lnSpc>
            </a:pPr>
            <a:r>
              <a:rPr lang="zh-CN" altLang="en-US" sz="2200" dirty="0">
                <a:ln w="0"/>
                <a:latin typeface="微软雅黑" panose="020B0503020204020204" pitchFamily="34" charset="-122"/>
                <a:ea typeface="微软雅黑" panose="020B0503020204020204" pitchFamily="34" charset="-122"/>
              </a:rPr>
              <a:t>是否作到企业是我家，我是家主人？</a:t>
            </a:r>
            <a:endParaRPr lang="zh-CN" altLang="en-US" sz="2200" dirty="0">
              <a:ln w="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anim calcmode="lin" valueType="num">
                                      <p:cBhvr>
                                        <p:cTn id="23" dur="500" fill="hold"/>
                                        <p:tgtEl>
                                          <p:spTgt spid="28"/>
                                        </p:tgtEl>
                                        <p:attrNameLst>
                                          <p:attrName>ppt_x</p:attrName>
                                        </p:attrNameLst>
                                      </p:cBhvr>
                                      <p:tavLst>
                                        <p:tav tm="0">
                                          <p:val>
                                            <p:strVal val="#ppt_x"/>
                                          </p:val>
                                        </p:tav>
                                        <p:tav tm="100000">
                                          <p:val>
                                            <p:strVal val="#ppt_x"/>
                                          </p:val>
                                        </p:tav>
                                      </p:tavLst>
                                    </p:anim>
                                    <p:anim calcmode="lin" valueType="num">
                                      <p:cBhvr>
                                        <p:cTn id="24" dur="500" fill="hold"/>
                                        <p:tgtEl>
                                          <p:spTgt spid="28"/>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par>
                          <p:cTn id="32" fill="hold">
                            <p:stCondLst>
                              <p:cond delay="2500"/>
                            </p:stCondLst>
                            <p:childTnLst>
                              <p:par>
                                <p:cTn id="33" presetID="42"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anim calcmode="lin" valueType="num">
                                      <p:cBhvr>
                                        <p:cTn id="36" dur="500" fill="hold"/>
                                        <p:tgtEl>
                                          <p:spTgt spid="19"/>
                                        </p:tgtEl>
                                        <p:attrNameLst>
                                          <p:attrName>ppt_x</p:attrName>
                                        </p:attrNameLst>
                                      </p:cBhvr>
                                      <p:tavLst>
                                        <p:tav tm="0">
                                          <p:val>
                                            <p:strVal val="#ppt_x"/>
                                          </p:val>
                                        </p:tav>
                                        <p:tav tm="100000">
                                          <p:val>
                                            <p:strVal val="#ppt_x"/>
                                          </p:val>
                                        </p:tav>
                                      </p:tavLst>
                                    </p:anim>
                                    <p:anim calcmode="lin" valueType="num">
                                      <p:cBhvr>
                                        <p:cTn id="37" dur="500" fill="hold"/>
                                        <p:tgtEl>
                                          <p:spTgt spid="19"/>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par>
                          <p:cTn id="45" fill="hold">
                            <p:stCondLst>
                              <p:cond delay="3500"/>
                            </p:stCondLst>
                            <p:childTnLst>
                              <p:par>
                                <p:cTn id="46" presetID="42" presetClass="entr" presetSubtype="0"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anim calcmode="lin" valueType="num">
                                      <p:cBhvr>
                                        <p:cTn id="49" dur="500" fill="hold"/>
                                        <p:tgtEl>
                                          <p:spTgt spid="25"/>
                                        </p:tgtEl>
                                        <p:attrNameLst>
                                          <p:attrName>ppt_x</p:attrName>
                                        </p:attrNameLst>
                                      </p:cBhvr>
                                      <p:tavLst>
                                        <p:tav tm="0">
                                          <p:val>
                                            <p:strVal val="#ppt_x"/>
                                          </p:val>
                                        </p:tav>
                                        <p:tav tm="100000">
                                          <p:val>
                                            <p:strVal val="#ppt_x"/>
                                          </p:val>
                                        </p:tav>
                                      </p:tavLst>
                                    </p:anim>
                                    <p:anim calcmode="lin" valueType="num">
                                      <p:cBhvr>
                                        <p:cTn id="50" dur="500" fill="hold"/>
                                        <p:tgtEl>
                                          <p:spTgt spid="25"/>
                                        </p:tgtEl>
                                        <p:attrNameLst>
                                          <p:attrName>ppt_y</p:attrName>
                                        </p:attrNameLst>
                                      </p:cBhvr>
                                      <p:tavLst>
                                        <p:tav tm="0">
                                          <p:val>
                                            <p:strVal val="#ppt_y+.1"/>
                                          </p:val>
                                        </p:tav>
                                        <p:tav tm="100000">
                                          <p:val>
                                            <p:strVal val="#ppt_y"/>
                                          </p:val>
                                        </p:tav>
                                      </p:tavLst>
                                    </p:anim>
                                  </p:childTnLst>
                                </p:cTn>
                              </p:par>
                            </p:childTnLst>
                          </p:cTn>
                        </p:par>
                        <p:par>
                          <p:cTn id="51" fill="hold">
                            <p:stCondLst>
                              <p:cond delay="4000"/>
                            </p:stCondLst>
                            <p:childTnLst>
                              <p:par>
                                <p:cTn id="52" presetID="10" presetClass="entr" presetSubtype="0"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childTnLst>
                          </p:cTn>
                        </p:par>
                        <p:par>
                          <p:cTn id="58" fill="hold">
                            <p:stCondLst>
                              <p:cond delay="4500"/>
                            </p:stCondLst>
                            <p:childTnLst>
                              <p:par>
                                <p:cTn id="59" presetID="42" presetClass="entr" presetSubtype="0" fill="hold" grpId="0" nodeType="after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anim calcmode="lin" valueType="num">
                                      <p:cBhvr>
                                        <p:cTn id="62" dur="500" fill="hold"/>
                                        <p:tgtEl>
                                          <p:spTgt spid="34"/>
                                        </p:tgtEl>
                                        <p:attrNameLst>
                                          <p:attrName>ppt_x</p:attrName>
                                        </p:attrNameLst>
                                      </p:cBhvr>
                                      <p:tavLst>
                                        <p:tav tm="0">
                                          <p:val>
                                            <p:strVal val="#ppt_x"/>
                                          </p:val>
                                        </p:tav>
                                        <p:tav tm="100000">
                                          <p:val>
                                            <p:strVal val="#ppt_x"/>
                                          </p:val>
                                        </p:tav>
                                      </p:tavLst>
                                    </p:anim>
                                    <p:anim calcmode="lin" valueType="num">
                                      <p:cBhvr>
                                        <p:cTn id="63" dur="500" fill="hold"/>
                                        <p:tgtEl>
                                          <p:spTgt spid="34"/>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10" presetClass="entr" presetSubtype="0" fill="hold" grpId="0" nodeType="after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500"/>
                                        <p:tgtEl>
                                          <p:spTgt spid="3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500"/>
                                        <p:tgtEl>
                                          <p:spTgt spid="36"/>
                                        </p:tgtEl>
                                      </p:cBhvr>
                                    </p:animEffect>
                                  </p:childTnLst>
                                </p:cTn>
                              </p:par>
                            </p:childTnLst>
                          </p:cTn>
                        </p:par>
                        <p:par>
                          <p:cTn id="71" fill="hold">
                            <p:stCondLst>
                              <p:cond delay="5500"/>
                            </p:stCondLst>
                            <p:childTnLst>
                              <p:par>
                                <p:cTn id="72" presetID="42" presetClass="entr" presetSubtype="0" fill="hold" grpId="0" nodeType="after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fade">
                                      <p:cBhvr>
                                        <p:cTn id="74" dur="500"/>
                                        <p:tgtEl>
                                          <p:spTgt spid="37"/>
                                        </p:tgtEl>
                                      </p:cBhvr>
                                    </p:animEffect>
                                    <p:anim calcmode="lin" valueType="num">
                                      <p:cBhvr>
                                        <p:cTn id="75" dur="500" fill="hold"/>
                                        <p:tgtEl>
                                          <p:spTgt spid="37"/>
                                        </p:tgtEl>
                                        <p:attrNameLst>
                                          <p:attrName>ppt_x</p:attrName>
                                        </p:attrNameLst>
                                      </p:cBhvr>
                                      <p:tavLst>
                                        <p:tav tm="0">
                                          <p:val>
                                            <p:strVal val="#ppt_x"/>
                                          </p:val>
                                        </p:tav>
                                        <p:tav tm="100000">
                                          <p:val>
                                            <p:strVal val="#ppt_x"/>
                                          </p:val>
                                        </p:tav>
                                      </p:tavLst>
                                    </p:anim>
                                    <p:anim calcmode="lin" valueType="num">
                                      <p:cBhvr>
                                        <p:cTn id="76"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14" grpId="0" animBg="1"/>
      <p:bldP spid="20" grpId="0"/>
      <p:bldP spid="28" grpId="0"/>
      <p:bldP spid="17" grpId="0" animBg="1"/>
      <p:bldP spid="18" grpId="0"/>
      <p:bldP spid="19" grpId="0"/>
      <p:bldP spid="23" grpId="0" animBg="1"/>
      <p:bldP spid="24" grpId="0"/>
      <p:bldP spid="25" grpId="0"/>
      <p:bldP spid="29" grpId="0" animBg="1"/>
      <p:bldP spid="33" grpId="0"/>
      <p:bldP spid="34" grpId="0"/>
      <p:bldP spid="35" grpId="0" animBg="1"/>
      <p:bldP spid="36" grpId="0"/>
      <p:bldP spid="3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8"/>
          <p:cNvSpPr txBox="1"/>
          <p:nvPr/>
        </p:nvSpPr>
        <p:spPr>
          <a:xfrm>
            <a:off x="1299394" y="980728"/>
            <a:ext cx="5544616" cy="830997"/>
          </a:xfrm>
          <a:prstGeom prst="rect">
            <a:avLst/>
          </a:prstGeom>
          <a:noFill/>
        </p:spPr>
        <p:txBody>
          <a:bodyPr wrap="square" rtlCol="0">
            <a:spAutoFit/>
          </a:bodyPr>
          <a:lstStyle>
            <a:defPPr>
              <a:defRPr lang="zh-CN"/>
            </a:defPPr>
            <a:lvl1pPr>
              <a:defRPr sz="4800" b="1">
                <a:solidFill>
                  <a:srgbClr val="0070C0"/>
                </a:solidFill>
                <a:latin typeface="微软雅黑" panose="020B0503020204020204" pitchFamily="34" charset="-122"/>
                <a:ea typeface="微软雅黑" panose="020B0503020204020204" pitchFamily="34" charset="-122"/>
              </a:defRPr>
            </a:lvl1pPr>
          </a:lstStyle>
          <a:p>
            <a:r>
              <a:rPr lang="en-US" altLang="zh-CN" dirty="0">
                <a:solidFill>
                  <a:srgbClr val="C00000"/>
                </a:solidFill>
              </a:rPr>
              <a:t>6S</a:t>
            </a:r>
            <a:r>
              <a:rPr lang="zh-CN" altLang="en-US" dirty="0">
                <a:solidFill>
                  <a:srgbClr val="C00000"/>
                </a:solidFill>
              </a:rPr>
              <a:t>的步骤六：安全</a:t>
            </a:r>
            <a:endParaRPr lang="zh-CN" altLang="en-US" dirty="0">
              <a:solidFill>
                <a:srgbClr val="C00000"/>
              </a:solidFill>
            </a:endParaRPr>
          </a:p>
        </p:txBody>
      </p:sp>
      <p:grpSp>
        <p:nvGrpSpPr>
          <p:cNvPr id="2" name="组合 1"/>
          <p:cNvGrpSpPr/>
          <p:nvPr/>
        </p:nvGrpSpPr>
        <p:grpSpPr>
          <a:xfrm>
            <a:off x="1129035" y="2204864"/>
            <a:ext cx="3744416" cy="900232"/>
            <a:chOff x="1129035" y="2204864"/>
            <a:chExt cx="3744416" cy="900232"/>
          </a:xfrm>
        </p:grpSpPr>
        <p:sp>
          <p:nvSpPr>
            <p:cNvPr id="23" name="文本框 9"/>
            <p:cNvSpPr txBox="1"/>
            <p:nvPr/>
          </p:nvSpPr>
          <p:spPr>
            <a:xfrm>
              <a:off x="1443410" y="2204864"/>
              <a:ext cx="3430041" cy="900232"/>
            </a:xfrm>
            <a:prstGeom prst="rect">
              <a:avLst/>
            </a:prstGeom>
            <a:noFill/>
          </p:spPr>
          <p:txBody>
            <a:bodyPr wrap="square" lIns="68566" tIns="34283" rIns="68566" bIns="34283" rtlCol="0">
              <a:spAutoFit/>
            </a:bodyPr>
            <a:lstStyle/>
            <a:p>
              <a:pPr marL="0" lvl="1">
                <a:lnSpc>
                  <a:spcPct val="150000"/>
                </a:lnSpc>
              </a:pPr>
              <a:r>
                <a:rPr lang="zh-CN" altLang="en-US" b="1" dirty="0" smtClean="0">
                  <a:ln w="0"/>
                  <a:solidFill>
                    <a:srgbClr val="0070C0"/>
                  </a:solidFill>
                  <a:latin typeface="微软雅黑" panose="020B0503020204020204" pitchFamily="34" charset="-122"/>
                  <a:ea typeface="微软雅黑" panose="020B0503020204020204" pitchFamily="34" charset="-122"/>
                </a:rPr>
                <a:t>安全的</a:t>
              </a:r>
              <a:r>
                <a:rPr lang="zh-CN" altLang="en-US" b="1" dirty="0">
                  <a:ln w="0"/>
                  <a:solidFill>
                    <a:srgbClr val="0070C0"/>
                  </a:solidFill>
                  <a:latin typeface="微软雅黑" panose="020B0503020204020204" pitchFamily="34" charset="-122"/>
                  <a:ea typeface="微软雅黑" panose="020B0503020204020204" pitchFamily="34" charset="-122"/>
                </a:rPr>
                <a:t>定义</a:t>
              </a:r>
              <a:r>
                <a:rPr lang="zh-CN" altLang="en-US" b="1" dirty="0" smtClean="0">
                  <a:ln w="0"/>
                  <a:solidFill>
                    <a:srgbClr val="0070C0"/>
                  </a:solidFill>
                  <a:latin typeface="微软雅黑" panose="020B0503020204020204" pitchFamily="34" charset="-122"/>
                  <a:ea typeface="微软雅黑" panose="020B0503020204020204" pitchFamily="34" charset="-122"/>
                </a:rPr>
                <a:t>：</a:t>
              </a:r>
              <a:endParaRPr lang="en-US" altLang="zh-CN" b="1" dirty="0" smtClean="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smtClean="0">
                  <a:ln w="0"/>
                  <a:latin typeface="微软雅黑" panose="020B0503020204020204" pitchFamily="34" charset="-122"/>
                  <a:ea typeface="微软雅黑" panose="020B0503020204020204" pitchFamily="34" charset="-122"/>
                </a:rPr>
                <a:t>消除</a:t>
              </a:r>
              <a:r>
                <a:rPr lang="zh-CN" altLang="en-US" dirty="0">
                  <a:ln w="0"/>
                  <a:latin typeface="微软雅黑" panose="020B0503020204020204" pitchFamily="34" charset="-122"/>
                  <a:ea typeface="微软雅黑" panose="020B0503020204020204" pitchFamily="34" charset="-122"/>
                </a:rPr>
                <a:t>隐患，预防事故。</a:t>
              </a:r>
              <a:endParaRPr lang="zh-CN" altLang="en-US" dirty="0">
                <a:ln w="0"/>
                <a:latin typeface="微软雅黑" panose="020B0503020204020204" pitchFamily="34" charset="-122"/>
                <a:ea typeface="微软雅黑" panose="020B0503020204020204" pitchFamily="34" charset="-122"/>
              </a:endParaRPr>
            </a:p>
          </p:txBody>
        </p:sp>
        <p:sp>
          <p:nvSpPr>
            <p:cNvPr id="24" name="椭圆 23"/>
            <p:cNvSpPr/>
            <p:nvPr/>
          </p:nvSpPr>
          <p:spPr>
            <a:xfrm>
              <a:off x="1129035" y="236205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grpSp>
      <p:grpSp>
        <p:nvGrpSpPr>
          <p:cNvPr id="3" name="组合 2"/>
          <p:cNvGrpSpPr/>
          <p:nvPr/>
        </p:nvGrpSpPr>
        <p:grpSpPr>
          <a:xfrm>
            <a:off x="1129035" y="3284984"/>
            <a:ext cx="6552728" cy="900232"/>
            <a:chOff x="1129035" y="3284984"/>
            <a:chExt cx="6552728" cy="900232"/>
          </a:xfrm>
        </p:grpSpPr>
        <p:sp>
          <p:nvSpPr>
            <p:cNvPr id="12" name="文本框 9"/>
            <p:cNvSpPr txBox="1"/>
            <p:nvPr/>
          </p:nvSpPr>
          <p:spPr>
            <a:xfrm>
              <a:off x="1443410" y="3284984"/>
              <a:ext cx="6238353" cy="900232"/>
            </a:xfrm>
            <a:prstGeom prst="rect">
              <a:avLst/>
            </a:prstGeom>
            <a:noFill/>
          </p:spPr>
          <p:txBody>
            <a:bodyPr wrap="square" lIns="68566" tIns="34283" rIns="68566" bIns="34283" rtlCol="0">
              <a:spAutoFit/>
            </a:bodyPr>
            <a:lstStyle/>
            <a:p>
              <a:pPr marL="0" lvl="1">
                <a:lnSpc>
                  <a:spcPct val="150000"/>
                </a:lnSpc>
              </a:pPr>
              <a:r>
                <a:rPr lang="zh-CN" altLang="en-US" b="1" dirty="0" smtClean="0">
                  <a:ln w="0"/>
                  <a:solidFill>
                    <a:srgbClr val="0070C0"/>
                  </a:solidFill>
                  <a:latin typeface="微软雅黑" panose="020B0503020204020204" pitchFamily="34" charset="-122"/>
                  <a:ea typeface="微软雅黑" panose="020B0503020204020204" pitchFamily="34" charset="-122"/>
                </a:rPr>
                <a:t>安全的分类：</a:t>
              </a:r>
              <a:endParaRPr lang="en-US" altLang="zh-CN" b="1" dirty="0" smtClean="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latin typeface="微软雅黑" panose="020B0503020204020204" pitchFamily="34" charset="-122"/>
                  <a:ea typeface="微软雅黑" panose="020B0503020204020204" pitchFamily="34" charset="-122"/>
                </a:rPr>
                <a:t>人身安全   </a:t>
              </a:r>
              <a:r>
                <a:rPr lang="zh-CN" altLang="en-US" dirty="0" smtClean="0">
                  <a:ln w="0"/>
                  <a:latin typeface="微软雅黑" panose="020B0503020204020204" pitchFamily="34" charset="-122"/>
                  <a:ea typeface="微软雅黑" panose="020B0503020204020204" pitchFamily="34" charset="-122"/>
                </a:rPr>
                <a:t>  </a:t>
              </a:r>
              <a:r>
                <a:rPr lang="zh-CN" altLang="en-US" dirty="0">
                  <a:ln w="0"/>
                  <a:latin typeface="微软雅黑" panose="020B0503020204020204" pitchFamily="34" charset="-122"/>
                  <a:ea typeface="微软雅黑" panose="020B0503020204020204" pitchFamily="34" charset="-122"/>
                </a:rPr>
                <a:t>产品</a:t>
              </a:r>
              <a:r>
                <a:rPr lang="zh-CN" altLang="en-US" dirty="0" smtClean="0">
                  <a:ln w="0"/>
                  <a:latin typeface="微软雅黑" panose="020B0503020204020204" pitchFamily="34" charset="-122"/>
                  <a:ea typeface="微软雅黑" panose="020B0503020204020204" pitchFamily="34" charset="-122"/>
                </a:rPr>
                <a:t>安全    设备安全     机密安全</a:t>
              </a:r>
              <a:endParaRPr lang="zh-CN" altLang="en-US" dirty="0">
                <a:ln w="0"/>
                <a:latin typeface="微软雅黑" panose="020B0503020204020204" pitchFamily="34" charset="-122"/>
                <a:ea typeface="微软雅黑" panose="020B0503020204020204" pitchFamily="34" charset="-122"/>
              </a:endParaRPr>
            </a:p>
          </p:txBody>
        </p:sp>
        <p:sp>
          <p:nvSpPr>
            <p:cNvPr id="13" name="椭圆 12"/>
            <p:cNvSpPr/>
            <p:nvPr/>
          </p:nvSpPr>
          <p:spPr>
            <a:xfrm>
              <a:off x="1129035" y="344217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grpSp>
      <p:grpSp>
        <p:nvGrpSpPr>
          <p:cNvPr id="4" name="组合 3"/>
          <p:cNvGrpSpPr/>
          <p:nvPr/>
        </p:nvGrpSpPr>
        <p:grpSpPr>
          <a:xfrm>
            <a:off x="1145902" y="4353419"/>
            <a:ext cx="9416181" cy="1315731"/>
            <a:chOff x="1145902" y="4353419"/>
            <a:chExt cx="9416181" cy="1315731"/>
          </a:xfrm>
        </p:grpSpPr>
        <p:sp>
          <p:nvSpPr>
            <p:cNvPr id="14" name="文本框 9"/>
            <p:cNvSpPr txBox="1"/>
            <p:nvPr/>
          </p:nvSpPr>
          <p:spPr>
            <a:xfrm>
              <a:off x="1460277" y="4353419"/>
              <a:ext cx="9101806" cy="131573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事故</a:t>
              </a:r>
              <a:r>
                <a:rPr lang="zh-CN" altLang="en-US" b="1" dirty="0" smtClean="0">
                  <a:ln w="0"/>
                  <a:solidFill>
                    <a:srgbClr val="0070C0"/>
                  </a:solidFill>
                  <a:latin typeface="微软雅黑" panose="020B0503020204020204" pitchFamily="34" charset="-122"/>
                  <a:ea typeface="微软雅黑" panose="020B0503020204020204" pitchFamily="34" charset="-122"/>
                </a:rPr>
                <a:t>的分类：</a:t>
              </a:r>
              <a:endParaRPr lang="en-US" altLang="zh-CN" b="1" dirty="0" smtClean="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latin typeface="微软雅黑" panose="020B0503020204020204" pitchFamily="34" charset="-122"/>
                  <a:ea typeface="微软雅黑" panose="020B0503020204020204" pitchFamily="34" charset="-122"/>
                </a:rPr>
                <a:t>火灾事故、机械事故、电器事故、化学品泄露事故、爆炸事故、跌</a:t>
              </a:r>
              <a:r>
                <a:rPr lang="en-US" altLang="zh-CN" dirty="0">
                  <a:ln w="0"/>
                  <a:latin typeface="微软雅黑" panose="020B0503020204020204" pitchFamily="34" charset="-122"/>
                  <a:ea typeface="微软雅黑" panose="020B0503020204020204" pitchFamily="34" charset="-122"/>
                </a:rPr>
                <a:t>/</a:t>
              </a:r>
              <a:r>
                <a:rPr lang="zh-CN" altLang="en-US" dirty="0">
                  <a:ln w="0"/>
                  <a:latin typeface="微软雅黑" panose="020B0503020204020204" pitchFamily="34" charset="-122"/>
                  <a:ea typeface="微软雅黑" panose="020B0503020204020204" pitchFamily="34" charset="-122"/>
                </a:rPr>
                <a:t>碰伤事故、中毒事故、劳保事故、产品事故。</a:t>
              </a:r>
              <a:endParaRPr lang="zh-CN" altLang="en-US" dirty="0">
                <a:ln w="0"/>
                <a:latin typeface="微软雅黑" panose="020B0503020204020204" pitchFamily="34" charset="-122"/>
                <a:ea typeface="微软雅黑" panose="020B0503020204020204" pitchFamily="34" charset="-122"/>
              </a:endParaRPr>
            </a:p>
          </p:txBody>
        </p:sp>
        <p:sp>
          <p:nvSpPr>
            <p:cNvPr id="15" name="椭圆 14"/>
            <p:cNvSpPr/>
            <p:nvPr/>
          </p:nvSpPr>
          <p:spPr>
            <a:xfrm>
              <a:off x="1145902" y="4510607"/>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800211" y="620688"/>
            <a:ext cx="3929223" cy="830997"/>
          </a:xfrm>
          <a:prstGeom prst="rect">
            <a:avLst/>
          </a:prstGeom>
          <a:noFill/>
        </p:spPr>
        <p:txBody>
          <a:bodyPr wrap="square" rtlCol="0">
            <a:spAutoFit/>
          </a:bodyPr>
          <a:lstStyle/>
          <a:p>
            <a:r>
              <a:rPr lang="en-US" altLang="zh-CN" sz="4800" b="1" dirty="0">
                <a:solidFill>
                  <a:srgbClr val="0070C0"/>
                </a:solidFill>
                <a:latin typeface="微软雅黑" panose="020B0503020204020204" pitchFamily="34" charset="-122"/>
                <a:ea typeface="微软雅黑" panose="020B0503020204020204" pitchFamily="34" charset="-122"/>
              </a:rPr>
              <a:t>1.1 </a:t>
            </a:r>
            <a:r>
              <a:rPr lang="zh-CN" altLang="en-US" sz="4800" b="1" dirty="0">
                <a:solidFill>
                  <a:srgbClr val="0070C0"/>
                </a:solidFill>
                <a:latin typeface="微软雅黑" panose="020B0503020204020204" pitchFamily="34" charset="-122"/>
                <a:ea typeface="微软雅黑" panose="020B0503020204020204" pitchFamily="34" charset="-122"/>
              </a:rPr>
              <a:t>关于</a:t>
            </a:r>
            <a:r>
              <a:rPr lang="en-US" altLang="zh-CN" sz="4800" b="1" dirty="0">
                <a:solidFill>
                  <a:srgbClr val="0070C0"/>
                </a:solidFill>
                <a:latin typeface="微软雅黑" panose="020B0503020204020204" pitchFamily="34" charset="-122"/>
                <a:ea typeface="微软雅黑" panose="020B0503020204020204" pitchFamily="34" charset="-122"/>
              </a:rPr>
              <a:t>6S</a:t>
            </a:r>
            <a:endParaRPr lang="zh-CN" altLang="en-US" sz="4800" b="1" dirty="0">
              <a:solidFill>
                <a:srgbClr val="0070C0"/>
              </a:solidFill>
              <a:latin typeface="微软雅黑" panose="020B0503020204020204" pitchFamily="34" charset="-122"/>
              <a:ea typeface="微软雅黑" panose="020B0503020204020204" pitchFamily="34" charset="-122"/>
            </a:endParaRPr>
          </a:p>
        </p:txBody>
      </p:sp>
      <p:sp>
        <p:nvSpPr>
          <p:cNvPr id="117" name="圆角矩形 116"/>
          <p:cNvSpPr/>
          <p:nvPr/>
        </p:nvSpPr>
        <p:spPr bwMode="auto">
          <a:xfrm>
            <a:off x="985019" y="1700808"/>
            <a:ext cx="4320480"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84" name="TextBox 28"/>
          <p:cNvSpPr txBox="1"/>
          <p:nvPr/>
        </p:nvSpPr>
        <p:spPr>
          <a:xfrm>
            <a:off x="1129035" y="1732457"/>
            <a:ext cx="4107477" cy="461665"/>
          </a:xfrm>
          <a:prstGeom prst="rect">
            <a:avLst/>
          </a:prstGeom>
          <a:noFill/>
        </p:spPr>
        <p:txBody>
          <a:bodyPr wrap="square" rtlCol="0">
            <a:spAutoFit/>
          </a:bodyPr>
          <a:lstStyle/>
          <a:p>
            <a:r>
              <a:rPr lang="en-US" altLang="zh-CN" sz="2400" b="1" dirty="0">
                <a:solidFill>
                  <a:schemeClr val="bg1">
                    <a:lumMod val="95000"/>
                  </a:schemeClr>
                </a:solidFill>
                <a:latin typeface="微软雅黑" panose="020B0503020204020204" pitchFamily="34" charset="-122"/>
                <a:ea typeface="微软雅黑" panose="020B0503020204020204" pitchFamily="34" charset="-122"/>
              </a:rPr>
              <a:t>a</a:t>
            </a: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）我们有下列“症状”吗？</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545859" y="1556792"/>
            <a:ext cx="1860726" cy="4337030"/>
          </a:xfrm>
          <a:prstGeom prst="rect">
            <a:avLst/>
          </a:prstGeom>
        </p:spPr>
      </p:pic>
      <p:sp>
        <p:nvSpPr>
          <p:cNvPr id="118" name="文本框 9"/>
          <p:cNvSpPr txBox="1"/>
          <p:nvPr/>
        </p:nvSpPr>
        <p:spPr>
          <a:xfrm>
            <a:off x="1273051" y="2996952"/>
            <a:ext cx="2808312" cy="2562226"/>
          </a:xfrm>
          <a:prstGeom prst="rect">
            <a:avLst/>
          </a:prstGeom>
          <a:noFill/>
        </p:spPr>
        <p:txBody>
          <a:bodyPr wrap="square" lIns="68566" tIns="34283" rIns="68566" bIns="34283" rtlCol="0">
            <a:spAutoFit/>
          </a:bodyPr>
          <a:lstStyle/>
          <a:p>
            <a:pPr marL="0" lvl="1">
              <a:lnSpc>
                <a:spcPct val="150000"/>
              </a:lnSpc>
            </a:pPr>
            <a:r>
              <a:rPr lang="zh-CN" altLang="en-US" b="1" dirty="0" smtClean="0">
                <a:ln w="0"/>
                <a:solidFill>
                  <a:srgbClr val="0070C0"/>
                </a:solidFill>
                <a:latin typeface="微软雅黑" panose="020B0503020204020204" pitchFamily="34" charset="-122"/>
                <a:ea typeface="微软雅黑" panose="020B0503020204020204" pitchFamily="34" charset="-122"/>
              </a:rPr>
              <a:t>急</a:t>
            </a:r>
            <a:r>
              <a:rPr lang="zh-CN" altLang="en-US" b="1" dirty="0">
                <a:ln w="0"/>
                <a:solidFill>
                  <a:srgbClr val="0070C0"/>
                </a:solidFill>
                <a:latin typeface="微软雅黑" panose="020B0503020204020204" pitchFamily="34" charset="-122"/>
                <a:ea typeface="微软雅黑" panose="020B0503020204020204" pitchFamily="34" charset="-122"/>
              </a:rPr>
              <a:t>找东西，心里烦燥      </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桌面零乱，工作不便</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积物满物，心情压抑     </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穿着不整，难登大雅</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找件东西，翻遍抽屉</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环境脏乱，情绪</a:t>
            </a:r>
            <a:r>
              <a:rPr lang="zh-CN" altLang="en-US" b="1" dirty="0" smtClean="0">
                <a:ln w="0"/>
                <a:solidFill>
                  <a:srgbClr val="0070C0"/>
                </a:solidFill>
                <a:latin typeface="微软雅黑" panose="020B0503020204020204" pitchFamily="34" charset="-122"/>
                <a:ea typeface="微软雅黑" panose="020B0503020204020204" pitchFamily="34" charset="-122"/>
              </a:rPr>
              <a:t>不佳</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19" name="文本框 9"/>
          <p:cNvSpPr txBox="1"/>
          <p:nvPr/>
        </p:nvSpPr>
        <p:spPr>
          <a:xfrm>
            <a:off x="4109823" y="3011983"/>
            <a:ext cx="2808312" cy="2562226"/>
          </a:xfrm>
          <a:prstGeom prst="rect">
            <a:avLst/>
          </a:prstGeom>
          <a:noFill/>
        </p:spPr>
        <p:txBody>
          <a:bodyPr wrap="square" lIns="68566" tIns="34283" rIns="68566" bIns="34283" rtlCol="0">
            <a:spAutoFit/>
          </a:bodyPr>
          <a:lstStyle/>
          <a:p>
            <a:pPr marL="0" lvl="1">
              <a:lnSpc>
                <a:spcPct val="150000"/>
              </a:lnSpc>
            </a:pPr>
            <a:r>
              <a:rPr lang="zh-CN" altLang="en-US" b="1" dirty="0" smtClean="0">
                <a:ln w="0"/>
                <a:solidFill>
                  <a:srgbClr val="0070C0"/>
                </a:solidFill>
                <a:latin typeface="微软雅黑" panose="020B0503020204020204" pitchFamily="34" charset="-122"/>
                <a:ea typeface="微软雅黑" panose="020B0503020204020204" pitchFamily="34" charset="-122"/>
              </a:rPr>
              <a:t>忙</a:t>
            </a:r>
            <a:r>
              <a:rPr lang="zh-CN" altLang="en-US" b="1" dirty="0">
                <a:ln w="0"/>
                <a:solidFill>
                  <a:srgbClr val="0070C0"/>
                </a:solidFill>
                <a:latin typeface="微软雅黑" panose="020B0503020204020204" pitchFamily="34" charset="-122"/>
                <a:ea typeface="微软雅黑" panose="020B0503020204020204" pitchFamily="34" charset="-122"/>
              </a:rPr>
              <a:t>无头绪，延误事务 </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仓库混乱，帐物不符</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东西杂乱，占用空间</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设备积尘，备件满地</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道路堵塞，无法通过    </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厕所恶臭，掩鼻而入</a:t>
            </a:r>
            <a:endParaRPr lang="en-US" altLang="zh-CN" b="1" dirty="0">
              <a:ln w="0"/>
              <a:solidFill>
                <a:srgbClr val="0070C0"/>
              </a:solidFill>
              <a:latin typeface="微软雅黑" panose="020B0503020204020204" pitchFamily="34" charset="-122"/>
              <a:ea typeface="微软雅黑" panose="020B0503020204020204" pitchFamily="34" charset="-122"/>
            </a:endParaRPr>
          </a:p>
        </p:txBody>
      </p:sp>
      <p:sp>
        <p:nvSpPr>
          <p:cNvPr id="4" name="矩形 3"/>
          <p:cNvSpPr/>
          <p:nvPr/>
        </p:nvSpPr>
        <p:spPr>
          <a:xfrm>
            <a:off x="985019" y="2924944"/>
            <a:ext cx="5616624" cy="2736304"/>
          </a:xfrm>
          <a:prstGeom prst="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725795"/>
            <a:ext cx="624979" cy="614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7"/>
                                        </p:tgtEl>
                                        <p:attrNameLst>
                                          <p:attrName>style.visibility</p:attrName>
                                        </p:attrNameLst>
                                      </p:cBhvr>
                                      <p:to>
                                        <p:strVal val="visible"/>
                                      </p:to>
                                    </p:set>
                                    <p:animEffect transition="in" filter="wipe(left)">
                                      <p:cBhvr>
                                        <p:cTn id="11" dur="500"/>
                                        <p:tgtEl>
                                          <p:spTgt spid="117"/>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84"/>
                                        </p:tgtEl>
                                        <p:attrNameLst>
                                          <p:attrName>style.visibility</p:attrName>
                                        </p:attrNameLst>
                                      </p:cBhvr>
                                      <p:to>
                                        <p:strVal val="visible"/>
                                      </p:to>
                                    </p:set>
                                    <p:animEffect transition="in" filter="randombar(horizontal)">
                                      <p:cBhvr>
                                        <p:cTn id="15" dur="500"/>
                                        <p:tgtEl>
                                          <p:spTgt spid="84"/>
                                        </p:tgtEl>
                                      </p:cBhvr>
                                    </p:animEffect>
                                  </p:childTnLst>
                                </p:cTn>
                              </p:par>
                            </p:childTnLst>
                          </p:cTn>
                        </p:par>
                        <p:par>
                          <p:cTn id="16" fill="hold">
                            <p:stCondLst>
                              <p:cond delay="1500"/>
                            </p:stCondLst>
                            <p:childTnLst>
                              <p:par>
                                <p:cTn id="17" presetID="21" presetClass="entr" presetSubtype="1"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500"/>
                                        <p:tgtEl>
                                          <p:spTgt spid="4"/>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18"/>
                                        </p:tgtEl>
                                        <p:attrNameLst>
                                          <p:attrName>style.visibility</p:attrName>
                                        </p:attrNameLst>
                                      </p:cBhvr>
                                      <p:to>
                                        <p:strVal val="visible"/>
                                      </p:to>
                                    </p:set>
                                    <p:animEffect transition="in" filter="fade">
                                      <p:cBhvr>
                                        <p:cTn id="23" dur="500"/>
                                        <p:tgtEl>
                                          <p:spTgt spid="118"/>
                                        </p:tgtEl>
                                      </p:cBhvr>
                                    </p:animEffect>
                                    <p:anim calcmode="lin" valueType="num">
                                      <p:cBhvr>
                                        <p:cTn id="24" dur="500" fill="hold"/>
                                        <p:tgtEl>
                                          <p:spTgt spid="118"/>
                                        </p:tgtEl>
                                        <p:attrNameLst>
                                          <p:attrName>ppt_x</p:attrName>
                                        </p:attrNameLst>
                                      </p:cBhvr>
                                      <p:tavLst>
                                        <p:tav tm="0">
                                          <p:val>
                                            <p:strVal val="#ppt_x"/>
                                          </p:val>
                                        </p:tav>
                                        <p:tav tm="100000">
                                          <p:val>
                                            <p:strVal val="#ppt_x"/>
                                          </p:val>
                                        </p:tav>
                                      </p:tavLst>
                                    </p:anim>
                                    <p:anim calcmode="lin" valueType="num">
                                      <p:cBhvr>
                                        <p:cTn id="25" dur="500" fill="hold"/>
                                        <p:tgtEl>
                                          <p:spTgt spid="118"/>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119"/>
                                        </p:tgtEl>
                                        <p:attrNameLst>
                                          <p:attrName>style.visibility</p:attrName>
                                        </p:attrNameLst>
                                      </p:cBhvr>
                                      <p:to>
                                        <p:strVal val="visible"/>
                                      </p:to>
                                    </p:set>
                                    <p:animEffect transition="in" filter="fade">
                                      <p:cBhvr>
                                        <p:cTn id="29" dur="500"/>
                                        <p:tgtEl>
                                          <p:spTgt spid="119"/>
                                        </p:tgtEl>
                                      </p:cBhvr>
                                    </p:animEffect>
                                    <p:anim calcmode="lin" valueType="num">
                                      <p:cBhvr>
                                        <p:cTn id="30" dur="500" fill="hold"/>
                                        <p:tgtEl>
                                          <p:spTgt spid="119"/>
                                        </p:tgtEl>
                                        <p:attrNameLst>
                                          <p:attrName>ppt_x</p:attrName>
                                        </p:attrNameLst>
                                      </p:cBhvr>
                                      <p:tavLst>
                                        <p:tav tm="0">
                                          <p:val>
                                            <p:strVal val="#ppt_x"/>
                                          </p:val>
                                        </p:tav>
                                        <p:tav tm="100000">
                                          <p:val>
                                            <p:strVal val="#ppt_x"/>
                                          </p:val>
                                        </p:tav>
                                      </p:tavLst>
                                    </p:anim>
                                    <p:anim calcmode="lin" valueType="num">
                                      <p:cBhvr>
                                        <p:cTn id="31" dur="500" fill="hold"/>
                                        <p:tgtEl>
                                          <p:spTgt spid="1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17" grpId="0" animBg="1"/>
      <p:bldP spid="84" grpId="0"/>
      <p:bldP spid="118" grpId="0"/>
      <p:bldP spid="119" grpId="0"/>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bwMode="auto">
          <a:xfrm>
            <a:off x="1273051" y="1280702"/>
            <a:ext cx="2592288"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22" name="TextBox 28"/>
          <p:cNvSpPr txBox="1"/>
          <p:nvPr/>
        </p:nvSpPr>
        <p:spPr>
          <a:xfrm>
            <a:off x="1417068" y="1312351"/>
            <a:ext cx="2664295" cy="461665"/>
          </a:xfrm>
          <a:prstGeom prst="rect">
            <a:avLst/>
          </a:prstGeom>
          <a:noFill/>
        </p:spPr>
        <p:txBody>
          <a:bodyPr wrap="square" rtlCol="0">
            <a:spAutoFit/>
          </a:bodyPr>
          <a:lstStyle/>
          <a:p>
            <a:r>
              <a:rPr lang="zh-CN" altLang="en-US" sz="2400" b="1" dirty="0">
                <a:solidFill>
                  <a:schemeClr val="bg1">
                    <a:lumMod val="95000"/>
                  </a:schemeClr>
                </a:solidFill>
                <a:latin typeface="微软雅黑" panose="020B0503020204020204" pitchFamily="34" charset="-122"/>
                <a:ea typeface="微软雅黑" panose="020B0503020204020204" pitchFamily="34" charset="-122"/>
              </a:rPr>
              <a:t>安全管理的作用</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9" name="Freeform 5"/>
          <p:cNvSpPr/>
          <p:nvPr/>
        </p:nvSpPr>
        <p:spPr bwMode="auto">
          <a:xfrm>
            <a:off x="1511417" y="2444853"/>
            <a:ext cx="716027" cy="64557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70C0"/>
          </a:solidFill>
          <a:ln w="9525" cap="flat">
            <a:noFill/>
            <a:prstDash val="solid"/>
            <a:miter lim="800000"/>
          </a:ln>
        </p:spPr>
        <p:txBody>
          <a:bodyPr vert="horz" wrap="square" lIns="91440" tIns="45720" rIns="91440" bIns="45720" numCol="1" anchor="t" anchorCtr="0" compatLnSpc="1"/>
          <a:lstStyle/>
          <a:p>
            <a:endParaRPr lang="zh-CN" altLang="en-US">
              <a:solidFill>
                <a:schemeClr val="bg1"/>
              </a:solidFill>
            </a:endParaRPr>
          </a:p>
        </p:txBody>
      </p:sp>
      <p:sp>
        <p:nvSpPr>
          <p:cNvPr id="20" name="TextBox 46"/>
          <p:cNvSpPr txBox="1"/>
          <p:nvPr/>
        </p:nvSpPr>
        <p:spPr>
          <a:xfrm>
            <a:off x="1384912" y="2536297"/>
            <a:ext cx="969036" cy="461665"/>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r>
              <a:rPr lang="en-US" altLang="zh-CN" sz="3000" b="1" dirty="0" smtClean="0"/>
              <a:t>01</a:t>
            </a:r>
            <a:endParaRPr lang="zh-CN" altLang="en-US" sz="3000" b="1" dirty="0"/>
          </a:p>
        </p:txBody>
      </p:sp>
      <p:sp>
        <p:nvSpPr>
          <p:cNvPr id="23" name="文本框 22"/>
          <p:cNvSpPr txBox="1"/>
          <p:nvPr/>
        </p:nvSpPr>
        <p:spPr>
          <a:xfrm>
            <a:off x="2353947" y="2438727"/>
            <a:ext cx="3844329" cy="530900"/>
          </a:xfrm>
          <a:prstGeom prst="rect">
            <a:avLst/>
          </a:prstGeom>
          <a:noFill/>
        </p:spPr>
        <p:txBody>
          <a:bodyPr wrap="square" lIns="68566" tIns="34283" rIns="68566" bIns="34283" rtlCol="0">
            <a:spAutoFit/>
          </a:bodyPr>
          <a:lstStyle/>
          <a:p>
            <a:pPr marL="0" lvl="1">
              <a:lnSpc>
                <a:spcPct val="150000"/>
              </a:lnSpc>
            </a:pPr>
            <a:r>
              <a:rPr lang="zh-CN" altLang="en-US" sz="2000" dirty="0">
                <a:ln w="0"/>
                <a:latin typeface="微软雅黑" panose="020B0503020204020204" pitchFamily="34" charset="-122"/>
                <a:ea typeface="微软雅黑" panose="020B0503020204020204" pitchFamily="34" charset="-122"/>
              </a:rPr>
              <a:t>员工工作安心，提高生产</a:t>
            </a:r>
            <a:r>
              <a:rPr lang="zh-CN" altLang="en-US" sz="2000" dirty="0" smtClean="0">
                <a:ln w="0"/>
                <a:latin typeface="微软雅黑" panose="020B0503020204020204" pitchFamily="34" charset="-122"/>
                <a:ea typeface="微软雅黑" panose="020B0503020204020204" pitchFamily="34" charset="-122"/>
              </a:rPr>
              <a:t>热情</a:t>
            </a:r>
            <a:endParaRPr lang="zh-CN" altLang="en-US" sz="2000" dirty="0">
              <a:ln w="0"/>
              <a:latin typeface="微软雅黑" panose="020B0503020204020204" pitchFamily="34" charset="-122"/>
              <a:ea typeface="微软雅黑" panose="020B0503020204020204" pitchFamily="34" charset="-122"/>
            </a:endParaRPr>
          </a:p>
        </p:txBody>
      </p:sp>
      <p:sp>
        <p:nvSpPr>
          <p:cNvPr id="24" name="Freeform 5"/>
          <p:cNvSpPr/>
          <p:nvPr/>
        </p:nvSpPr>
        <p:spPr bwMode="auto">
          <a:xfrm>
            <a:off x="6540806" y="2444853"/>
            <a:ext cx="716027" cy="64557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70C0"/>
          </a:solidFill>
          <a:ln w="9525" cap="flat">
            <a:noFill/>
            <a:prstDash val="solid"/>
            <a:miter lim="800000"/>
          </a:ln>
        </p:spPr>
        <p:txBody>
          <a:bodyPr vert="horz" wrap="square" lIns="91440" tIns="45720" rIns="91440" bIns="45720" numCol="1" anchor="t" anchorCtr="0" compatLnSpc="1"/>
          <a:lstStyle/>
          <a:p>
            <a:endParaRPr lang="zh-CN" altLang="en-US">
              <a:solidFill>
                <a:schemeClr val="bg1"/>
              </a:solidFill>
            </a:endParaRPr>
          </a:p>
        </p:txBody>
      </p:sp>
      <p:sp>
        <p:nvSpPr>
          <p:cNvPr id="25" name="TextBox 46"/>
          <p:cNvSpPr txBox="1"/>
          <p:nvPr/>
        </p:nvSpPr>
        <p:spPr>
          <a:xfrm>
            <a:off x="6414301" y="2536297"/>
            <a:ext cx="969036" cy="461665"/>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r>
              <a:rPr lang="en-US" altLang="zh-CN" sz="3000" b="1" dirty="0" smtClean="0"/>
              <a:t>02</a:t>
            </a:r>
            <a:endParaRPr lang="zh-CN" altLang="en-US" sz="3000" b="1" dirty="0"/>
          </a:p>
        </p:txBody>
      </p:sp>
      <p:sp>
        <p:nvSpPr>
          <p:cNvPr id="26" name="文本框 25"/>
          <p:cNvSpPr txBox="1"/>
          <p:nvPr/>
        </p:nvSpPr>
        <p:spPr>
          <a:xfrm>
            <a:off x="7383337" y="2438727"/>
            <a:ext cx="3970834" cy="530900"/>
          </a:xfrm>
          <a:prstGeom prst="rect">
            <a:avLst/>
          </a:prstGeom>
          <a:noFill/>
        </p:spPr>
        <p:txBody>
          <a:bodyPr wrap="square" lIns="68566" tIns="34283" rIns="68566" bIns="34283" rtlCol="0">
            <a:spAutoFit/>
          </a:bodyPr>
          <a:lstStyle/>
          <a:p>
            <a:pPr marL="0" lvl="1">
              <a:lnSpc>
                <a:spcPct val="150000"/>
              </a:lnSpc>
            </a:pPr>
            <a:r>
              <a:rPr lang="zh-CN" altLang="en-US" sz="2000" dirty="0">
                <a:ln w="0"/>
                <a:latin typeface="微软雅黑" panose="020B0503020204020204" pitchFamily="34" charset="-122"/>
                <a:ea typeface="微软雅黑" panose="020B0503020204020204" pitchFamily="34" charset="-122"/>
              </a:rPr>
              <a:t>生产顺利通畅，提高生产</a:t>
            </a:r>
            <a:r>
              <a:rPr lang="zh-CN" altLang="en-US" sz="2000" dirty="0" smtClean="0">
                <a:ln w="0"/>
                <a:latin typeface="微软雅黑" panose="020B0503020204020204" pitchFamily="34" charset="-122"/>
                <a:ea typeface="微软雅黑" panose="020B0503020204020204" pitchFamily="34" charset="-122"/>
              </a:rPr>
              <a:t>效率</a:t>
            </a:r>
            <a:endParaRPr lang="zh-CN" altLang="en-US" sz="2000" dirty="0">
              <a:ln w="0"/>
              <a:latin typeface="微软雅黑" panose="020B0503020204020204" pitchFamily="34" charset="-122"/>
              <a:ea typeface="微软雅黑" panose="020B0503020204020204" pitchFamily="34" charset="-122"/>
            </a:endParaRPr>
          </a:p>
        </p:txBody>
      </p:sp>
      <p:sp>
        <p:nvSpPr>
          <p:cNvPr id="27" name="Freeform 5"/>
          <p:cNvSpPr/>
          <p:nvPr/>
        </p:nvSpPr>
        <p:spPr bwMode="auto">
          <a:xfrm>
            <a:off x="1511417" y="3547264"/>
            <a:ext cx="716027" cy="64557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70C0"/>
          </a:solidFill>
          <a:ln w="9525" cap="flat">
            <a:noFill/>
            <a:prstDash val="solid"/>
            <a:miter lim="800000"/>
          </a:ln>
        </p:spPr>
        <p:txBody>
          <a:bodyPr vert="horz" wrap="square" lIns="91440" tIns="45720" rIns="91440" bIns="45720" numCol="1" anchor="t" anchorCtr="0" compatLnSpc="1"/>
          <a:lstStyle/>
          <a:p>
            <a:endParaRPr lang="zh-CN" altLang="en-US">
              <a:solidFill>
                <a:schemeClr val="bg1"/>
              </a:solidFill>
            </a:endParaRPr>
          </a:p>
        </p:txBody>
      </p:sp>
      <p:sp>
        <p:nvSpPr>
          <p:cNvPr id="28" name="TextBox 46"/>
          <p:cNvSpPr txBox="1"/>
          <p:nvPr/>
        </p:nvSpPr>
        <p:spPr>
          <a:xfrm>
            <a:off x="1384912" y="3638708"/>
            <a:ext cx="969036" cy="461665"/>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r>
              <a:rPr lang="en-US" altLang="zh-CN" sz="3000" b="1" dirty="0" smtClean="0"/>
              <a:t>03</a:t>
            </a:r>
            <a:endParaRPr lang="zh-CN" altLang="en-US" sz="3000" b="1" dirty="0"/>
          </a:p>
        </p:txBody>
      </p:sp>
      <p:sp>
        <p:nvSpPr>
          <p:cNvPr id="29" name="文本框 28"/>
          <p:cNvSpPr txBox="1"/>
          <p:nvPr/>
        </p:nvSpPr>
        <p:spPr>
          <a:xfrm>
            <a:off x="2353948" y="3541138"/>
            <a:ext cx="3689920" cy="530900"/>
          </a:xfrm>
          <a:prstGeom prst="rect">
            <a:avLst/>
          </a:prstGeom>
          <a:noFill/>
        </p:spPr>
        <p:txBody>
          <a:bodyPr wrap="square" lIns="68566" tIns="34283" rIns="68566" bIns="34283" rtlCol="0">
            <a:spAutoFit/>
          </a:bodyPr>
          <a:lstStyle/>
          <a:p>
            <a:pPr marL="0" lvl="1">
              <a:lnSpc>
                <a:spcPct val="150000"/>
              </a:lnSpc>
            </a:pPr>
            <a:r>
              <a:rPr lang="zh-CN" altLang="en-US" sz="2000" dirty="0">
                <a:ln w="0"/>
                <a:latin typeface="微软雅黑" panose="020B0503020204020204" pitchFamily="34" charset="-122"/>
                <a:ea typeface="微软雅黑" panose="020B0503020204020204" pitchFamily="34" charset="-122"/>
              </a:rPr>
              <a:t>避免经济损失，降低产品</a:t>
            </a:r>
            <a:r>
              <a:rPr lang="zh-CN" altLang="en-US" sz="2000" dirty="0" smtClean="0">
                <a:ln w="0"/>
                <a:latin typeface="微软雅黑" panose="020B0503020204020204" pitchFamily="34" charset="-122"/>
                <a:ea typeface="微软雅黑" panose="020B0503020204020204" pitchFamily="34" charset="-122"/>
              </a:rPr>
              <a:t>成本</a:t>
            </a:r>
            <a:endParaRPr lang="zh-CN" altLang="en-US" sz="2000" dirty="0">
              <a:ln w="0"/>
              <a:latin typeface="微软雅黑" panose="020B0503020204020204" pitchFamily="34" charset="-122"/>
              <a:ea typeface="微软雅黑" panose="020B0503020204020204" pitchFamily="34" charset="-122"/>
            </a:endParaRPr>
          </a:p>
        </p:txBody>
      </p:sp>
      <p:sp>
        <p:nvSpPr>
          <p:cNvPr id="30" name="Freeform 5"/>
          <p:cNvSpPr/>
          <p:nvPr/>
        </p:nvSpPr>
        <p:spPr bwMode="auto">
          <a:xfrm>
            <a:off x="6540806" y="3547264"/>
            <a:ext cx="716027" cy="64557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70C0"/>
          </a:solidFill>
          <a:ln w="9525" cap="flat">
            <a:noFill/>
            <a:prstDash val="solid"/>
            <a:miter lim="800000"/>
          </a:ln>
        </p:spPr>
        <p:txBody>
          <a:bodyPr vert="horz" wrap="square" lIns="91440" tIns="45720" rIns="91440" bIns="45720" numCol="1" anchor="t" anchorCtr="0" compatLnSpc="1"/>
          <a:lstStyle/>
          <a:p>
            <a:endParaRPr lang="zh-CN" altLang="en-US">
              <a:solidFill>
                <a:schemeClr val="bg1"/>
              </a:solidFill>
            </a:endParaRPr>
          </a:p>
        </p:txBody>
      </p:sp>
      <p:sp>
        <p:nvSpPr>
          <p:cNvPr id="31" name="TextBox 46"/>
          <p:cNvSpPr txBox="1"/>
          <p:nvPr/>
        </p:nvSpPr>
        <p:spPr>
          <a:xfrm>
            <a:off x="6414301" y="3638708"/>
            <a:ext cx="969036" cy="461665"/>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r>
              <a:rPr lang="en-US" altLang="zh-CN" sz="3000" b="1" dirty="0" smtClean="0"/>
              <a:t>04</a:t>
            </a:r>
            <a:endParaRPr lang="zh-CN" altLang="en-US" sz="3000" b="1" dirty="0"/>
          </a:p>
        </p:txBody>
      </p:sp>
      <p:sp>
        <p:nvSpPr>
          <p:cNvPr id="32" name="文本框 31"/>
          <p:cNvSpPr txBox="1"/>
          <p:nvPr/>
        </p:nvSpPr>
        <p:spPr>
          <a:xfrm>
            <a:off x="7383336" y="3541138"/>
            <a:ext cx="3425648" cy="530900"/>
          </a:xfrm>
          <a:prstGeom prst="rect">
            <a:avLst/>
          </a:prstGeom>
          <a:noFill/>
        </p:spPr>
        <p:txBody>
          <a:bodyPr wrap="square" lIns="68566" tIns="34283" rIns="68566" bIns="34283" rtlCol="0">
            <a:spAutoFit/>
          </a:bodyPr>
          <a:lstStyle/>
          <a:p>
            <a:pPr marL="0" lvl="1">
              <a:lnSpc>
                <a:spcPct val="150000"/>
              </a:lnSpc>
            </a:pPr>
            <a:r>
              <a:rPr lang="zh-CN" altLang="en-US" sz="2000" dirty="0">
                <a:ln w="0"/>
                <a:latin typeface="微软雅黑" panose="020B0503020204020204" pitchFamily="34" charset="-122"/>
                <a:ea typeface="微软雅黑" panose="020B0503020204020204" pitchFamily="34" charset="-122"/>
              </a:rPr>
              <a:t>责任到位，提高</a:t>
            </a:r>
            <a:r>
              <a:rPr lang="zh-CN" altLang="en-US" sz="2000" dirty="0" smtClean="0">
                <a:ln w="0"/>
                <a:latin typeface="微软雅黑" panose="020B0503020204020204" pitchFamily="34" charset="-122"/>
                <a:ea typeface="微软雅黑" panose="020B0503020204020204" pitchFamily="34" charset="-122"/>
              </a:rPr>
              <a:t>责任心</a:t>
            </a:r>
            <a:endParaRPr lang="zh-CN" altLang="en-US" sz="2000" dirty="0">
              <a:ln w="0"/>
              <a:latin typeface="微软雅黑" panose="020B0503020204020204" pitchFamily="34" charset="-122"/>
              <a:ea typeface="微软雅黑" panose="020B0503020204020204" pitchFamily="34" charset="-122"/>
            </a:endParaRPr>
          </a:p>
        </p:txBody>
      </p:sp>
      <p:sp>
        <p:nvSpPr>
          <p:cNvPr id="33" name="Freeform 5"/>
          <p:cNvSpPr/>
          <p:nvPr/>
        </p:nvSpPr>
        <p:spPr bwMode="auto">
          <a:xfrm>
            <a:off x="1511417" y="4583622"/>
            <a:ext cx="716027" cy="64557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70C0"/>
          </a:solidFill>
          <a:ln w="9525" cap="flat">
            <a:noFill/>
            <a:prstDash val="solid"/>
            <a:miter lim="800000"/>
          </a:ln>
        </p:spPr>
        <p:txBody>
          <a:bodyPr vert="horz" wrap="square" lIns="91440" tIns="45720" rIns="91440" bIns="45720" numCol="1" anchor="t" anchorCtr="0" compatLnSpc="1"/>
          <a:lstStyle/>
          <a:p>
            <a:endParaRPr lang="zh-CN" altLang="en-US">
              <a:solidFill>
                <a:schemeClr val="bg1"/>
              </a:solidFill>
            </a:endParaRPr>
          </a:p>
        </p:txBody>
      </p:sp>
      <p:sp>
        <p:nvSpPr>
          <p:cNvPr id="34" name="TextBox 46"/>
          <p:cNvSpPr txBox="1"/>
          <p:nvPr/>
        </p:nvSpPr>
        <p:spPr>
          <a:xfrm>
            <a:off x="1384912" y="4675066"/>
            <a:ext cx="969036" cy="461665"/>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r>
              <a:rPr lang="en-US" altLang="zh-CN" sz="3000" b="1" dirty="0" smtClean="0"/>
              <a:t>05</a:t>
            </a:r>
            <a:endParaRPr lang="zh-CN" altLang="en-US" sz="3000" b="1" dirty="0"/>
          </a:p>
        </p:txBody>
      </p:sp>
      <p:sp>
        <p:nvSpPr>
          <p:cNvPr id="35" name="文本框 34"/>
          <p:cNvSpPr txBox="1"/>
          <p:nvPr/>
        </p:nvSpPr>
        <p:spPr>
          <a:xfrm>
            <a:off x="2353948" y="4577496"/>
            <a:ext cx="3414476" cy="530900"/>
          </a:xfrm>
          <a:prstGeom prst="rect">
            <a:avLst/>
          </a:prstGeom>
          <a:noFill/>
        </p:spPr>
        <p:txBody>
          <a:bodyPr wrap="square" lIns="68566" tIns="34283" rIns="68566" bIns="34283" rtlCol="0">
            <a:spAutoFit/>
          </a:bodyPr>
          <a:lstStyle/>
          <a:p>
            <a:pPr marL="0" lvl="1">
              <a:lnSpc>
                <a:spcPct val="150000"/>
              </a:lnSpc>
            </a:pPr>
            <a:r>
              <a:rPr lang="zh-CN" altLang="en-US" sz="2000" dirty="0">
                <a:ln w="0"/>
                <a:latin typeface="微软雅黑" panose="020B0503020204020204" pitchFamily="34" charset="-122"/>
                <a:ea typeface="微软雅黑" panose="020B0503020204020204" pitchFamily="34" charset="-122"/>
              </a:rPr>
              <a:t>制度保障，临危不</a:t>
            </a:r>
            <a:r>
              <a:rPr lang="zh-CN" altLang="en-US" sz="2000" dirty="0" smtClean="0">
                <a:ln w="0"/>
                <a:latin typeface="微软雅黑" panose="020B0503020204020204" pitchFamily="34" charset="-122"/>
                <a:ea typeface="微软雅黑" panose="020B0503020204020204" pitchFamily="34" charset="-122"/>
              </a:rPr>
              <a:t>乱</a:t>
            </a:r>
            <a:endParaRPr lang="zh-CN" altLang="en-US" sz="2000" dirty="0">
              <a:ln w="0"/>
              <a:latin typeface="微软雅黑" panose="020B0503020204020204" pitchFamily="34" charset="-122"/>
              <a:ea typeface="微软雅黑" panose="020B0503020204020204" pitchFamily="34" charset="-122"/>
            </a:endParaRPr>
          </a:p>
        </p:txBody>
      </p:sp>
      <p:sp>
        <p:nvSpPr>
          <p:cNvPr id="36" name="Freeform 5"/>
          <p:cNvSpPr/>
          <p:nvPr/>
        </p:nvSpPr>
        <p:spPr bwMode="auto">
          <a:xfrm>
            <a:off x="6551977" y="4583622"/>
            <a:ext cx="716027" cy="64557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70C0"/>
          </a:solidFill>
          <a:ln w="9525" cap="flat">
            <a:noFill/>
            <a:prstDash val="solid"/>
            <a:miter lim="800000"/>
          </a:ln>
        </p:spPr>
        <p:txBody>
          <a:bodyPr vert="horz" wrap="square" lIns="91440" tIns="45720" rIns="91440" bIns="45720" numCol="1" anchor="t" anchorCtr="0" compatLnSpc="1"/>
          <a:lstStyle/>
          <a:p>
            <a:endParaRPr lang="zh-CN" altLang="en-US">
              <a:solidFill>
                <a:schemeClr val="bg1"/>
              </a:solidFill>
            </a:endParaRPr>
          </a:p>
        </p:txBody>
      </p:sp>
      <p:sp>
        <p:nvSpPr>
          <p:cNvPr id="37" name="TextBox 46"/>
          <p:cNvSpPr txBox="1"/>
          <p:nvPr/>
        </p:nvSpPr>
        <p:spPr>
          <a:xfrm>
            <a:off x="6425472" y="4675066"/>
            <a:ext cx="969036" cy="461665"/>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r>
              <a:rPr lang="en-US" altLang="zh-CN" sz="3000" b="1" dirty="0" smtClean="0"/>
              <a:t>05</a:t>
            </a:r>
            <a:endParaRPr lang="zh-CN" altLang="en-US" sz="3000" b="1" dirty="0"/>
          </a:p>
        </p:txBody>
      </p:sp>
      <p:sp>
        <p:nvSpPr>
          <p:cNvPr id="38" name="文本框 37"/>
          <p:cNvSpPr txBox="1"/>
          <p:nvPr/>
        </p:nvSpPr>
        <p:spPr>
          <a:xfrm>
            <a:off x="7394508" y="4577496"/>
            <a:ext cx="3414476" cy="530900"/>
          </a:xfrm>
          <a:prstGeom prst="rect">
            <a:avLst/>
          </a:prstGeom>
          <a:noFill/>
        </p:spPr>
        <p:txBody>
          <a:bodyPr wrap="square" lIns="68566" tIns="34283" rIns="68566" bIns="34283" rtlCol="0">
            <a:spAutoFit/>
          </a:bodyPr>
          <a:lstStyle/>
          <a:p>
            <a:pPr marL="0" lvl="1">
              <a:lnSpc>
                <a:spcPct val="150000"/>
              </a:lnSpc>
            </a:pPr>
            <a:r>
              <a:rPr lang="zh-CN" altLang="en-US" sz="2000" dirty="0">
                <a:ln w="0"/>
                <a:latin typeface="微软雅黑" panose="020B0503020204020204" pitchFamily="34" charset="-122"/>
                <a:ea typeface="微软雅黑" panose="020B0503020204020204" pitchFamily="34" charset="-122"/>
              </a:rPr>
              <a:t>顾客放心，赢得顾客</a:t>
            </a:r>
            <a:r>
              <a:rPr lang="zh-CN" altLang="en-US" sz="2000" dirty="0" smtClean="0">
                <a:ln w="0"/>
                <a:latin typeface="微软雅黑" panose="020B0503020204020204" pitchFamily="34" charset="-122"/>
                <a:ea typeface="微软雅黑" panose="020B0503020204020204" pitchFamily="34" charset="-122"/>
              </a:rPr>
              <a:t>满意</a:t>
            </a:r>
            <a:endParaRPr lang="zh-CN" altLang="en-US" sz="2000" dirty="0">
              <a:ln w="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par>
                          <p:cTn id="32" fill="hold">
                            <p:stCondLst>
                              <p:cond delay="2500"/>
                            </p:stCondLst>
                            <p:childTnLst>
                              <p:par>
                                <p:cTn id="33" presetID="42" presetClass="entr" presetSubtype="0"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anim calcmode="lin" valueType="num">
                                      <p:cBhvr>
                                        <p:cTn id="36" dur="500" fill="hold"/>
                                        <p:tgtEl>
                                          <p:spTgt spid="26"/>
                                        </p:tgtEl>
                                        <p:attrNameLst>
                                          <p:attrName>ppt_x</p:attrName>
                                        </p:attrNameLst>
                                      </p:cBhvr>
                                      <p:tavLst>
                                        <p:tav tm="0">
                                          <p:val>
                                            <p:strVal val="#ppt_x"/>
                                          </p:val>
                                        </p:tav>
                                        <p:tav tm="100000">
                                          <p:val>
                                            <p:strVal val="#ppt_x"/>
                                          </p:val>
                                        </p:tav>
                                      </p:tavLst>
                                    </p:anim>
                                    <p:anim calcmode="lin" valueType="num">
                                      <p:cBhvr>
                                        <p:cTn id="37" dur="500" fill="hold"/>
                                        <p:tgtEl>
                                          <p:spTgt spid="26"/>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par>
                          <p:cTn id="45" fill="hold">
                            <p:stCondLst>
                              <p:cond delay="3500"/>
                            </p:stCondLst>
                            <p:childTnLst>
                              <p:par>
                                <p:cTn id="46" presetID="42" presetClass="entr" presetSubtype="0"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anim calcmode="lin" valueType="num">
                                      <p:cBhvr>
                                        <p:cTn id="49" dur="500" fill="hold"/>
                                        <p:tgtEl>
                                          <p:spTgt spid="29"/>
                                        </p:tgtEl>
                                        <p:attrNameLst>
                                          <p:attrName>ppt_x</p:attrName>
                                        </p:attrNameLst>
                                      </p:cBhvr>
                                      <p:tavLst>
                                        <p:tav tm="0">
                                          <p:val>
                                            <p:strVal val="#ppt_x"/>
                                          </p:val>
                                        </p:tav>
                                        <p:tav tm="100000">
                                          <p:val>
                                            <p:strVal val="#ppt_x"/>
                                          </p:val>
                                        </p:tav>
                                      </p:tavLst>
                                    </p:anim>
                                    <p:anim calcmode="lin" valueType="num">
                                      <p:cBhvr>
                                        <p:cTn id="50" dur="500" fill="hold"/>
                                        <p:tgtEl>
                                          <p:spTgt spid="29"/>
                                        </p:tgtEl>
                                        <p:attrNameLst>
                                          <p:attrName>ppt_y</p:attrName>
                                        </p:attrNameLst>
                                      </p:cBhvr>
                                      <p:tavLst>
                                        <p:tav tm="0">
                                          <p:val>
                                            <p:strVal val="#ppt_y+.1"/>
                                          </p:val>
                                        </p:tav>
                                        <p:tav tm="100000">
                                          <p:val>
                                            <p:strVal val="#ppt_y"/>
                                          </p:val>
                                        </p:tav>
                                      </p:tavLst>
                                    </p:anim>
                                  </p:childTnLst>
                                </p:cTn>
                              </p:par>
                            </p:childTnLst>
                          </p:cTn>
                        </p:par>
                        <p:par>
                          <p:cTn id="51" fill="hold">
                            <p:stCondLst>
                              <p:cond delay="4000"/>
                            </p:stCondLst>
                            <p:childTnLst>
                              <p:par>
                                <p:cTn id="52" presetID="10" presetClass="entr" presetSubtype="0" fill="hold" grpId="0" nodeType="after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childTnLst>
                          </p:cTn>
                        </p:par>
                        <p:par>
                          <p:cTn id="58" fill="hold">
                            <p:stCondLst>
                              <p:cond delay="4500"/>
                            </p:stCondLst>
                            <p:childTnLst>
                              <p:par>
                                <p:cTn id="59" presetID="42" presetClass="entr" presetSubtype="0" fill="hold" grpId="0" nodeType="after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anim calcmode="lin" valueType="num">
                                      <p:cBhvr>
                                        <p:cTn id="62" dur="500" fill="hold"/>
                                        <p:tgtEl>
                                          <p:spTgt spid="32"/>
                                        </p:tgtEl>
                                        <p:attrNameLst>
                                          <p:attrName>ppt_x</p:attrName>
                                        </p:attrNameLst>
                                      </p:cBhvr>
                                      <p:tavLst>
                                        <p:tav tm="0">
                                          <p:val>
                                            <p:strVal val="#ppt_x"/>
                                          </p:val>
                                        </p:tav>
                                        <p:tav tm="100000">
                                          <p:val>
                                            <p:strVal val="#ppt_x"/>
                                          </p:val>
                                        </p:tav>
                                      </p:tavLst>
                                    </p:anim>
                                    <p:anim calcmode="lin" valueType="num">
                                      <p:cBhvr>
                                        <p:cTn id="63" dur="500" fill="hold"/>
                                        <p:tgtEl>
                                          <p:spTgt spid="32"/>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10" presetClass="entr" presetSubtype="0" fill="hold" grpId="0" nodeType="after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fade">
                                      <p:cBhvr>
                                        <p:cTn id="70" dur="500"/>
                                        <p:tgtEl>
                                          <p:spTgt spid="34"/>
                                        </p:tgtEl>
                                      </p:cBhvr>
                                    </p:animEffect>
                                  </p:childTnLst>
                                </p:cTn>
                              </p:par>
                            </p:childTnLst>
                          </p:cTn>
                        </p:par>
                        <p:par>
                          <p:cTn id="71" fill="hold">
                            <p:stCondLst>
                              <p:cond delay="5500"/>
                            </p:stCondLst>
                            <p:childTnLst>
                              <p:par>
                                <p:cTn id="72" presetID="42" presetClass="entr" presetSubtype="0" fill="hold" grpId="0" nodeType="after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fade">
                                      <p:cBhvr>
                                        <p:cTn id="74" dur="500"/>
                                        <p:tgtEl>
                                          <p:spTgt spid="35"/>
                                        </p:tgtEl>
                                      </p:cBhvr>
                                    </p:animEffect>
                                    <p:anim calcmode="lin" valueType="num">
                                      <p:cBhvr>
                                        <p:cTn id="75" dur="500" fill="hold"/>
                                        <p:tgtEl>
                                          <p:spTgt spid="35"/>
                                        </p:tgtEl>
                                        <p:attrNameLst>
                                          <p:attrName>ppt_x</p:attrName>
                                        </p:attrNameLst>
                                      </p:cBhvr>
                                      <p:tavLst>
                                        <p:tav tm="0">
                                          <p:val>
                                            <p:strVal val="#ppt_x"/>
                                          </p:val>
                                        </p:tav>
                                        <p:tav tm="100000">
                                          <p:val>
                                            <p:strVal val="#ppt_x"/>
                                          </p:val>
                                        </p:tav>
                                      </p:tavLst>
                                    </p:anim>
                                    <p:anim calcmode="lin" valueType="num">
                                      <p:cBhvr>
                                        <p:cTn id="76" dur="500" fill="hold"/>
                                        <p:tgtEl>
                                          <p:spTgt spid="35"/>
                                        </p:tgtEl>
                                        <p:attrNameLst>
                                          <p:attrName>ppt_y</p:attrName>
                                        </p:attrNameLst>
                                      </p:cBhvr>
                                      <p:tavLst>
                                        <p:tav tm="0">
                                          <p:val>
                                            <p:strVal val="#ppt_y+.1"/>
                                          </p:val>
                                        </p:tav>
                                        <p:tav tm="100000">
                                          <p:val>
                                            <p:strVal val="#ppt_y"/>
                                          </p:val>
                                        </p:tav>
                                      </p:tavLst>
                                    </p:anim>
                                  </p:childTnLst>
                                </p:cTn>
                              </p:par>
                            </p:childTnLst>
                          </p:cTn>
                        </p:par>
                        <p:par>
                          <p:cTn id="77" fill="hold">
                            <p:stCondLst>
                              <p:cond delay="6000"/>
                            </p:stCondLst>
                            <p:childTnLst>
                              <p:par>
                                <p:cTn id="78" presetID="10" presetClass="entr" presetSubtype="0" fill="hold" grpId="0" nodeType="after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fade">
                                      <p:cBhvr>
                                        <p:cTn id="80" dur="500"/>
                                        <p:tgtEl>
                                          <p:spTgt spid="36"/>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7"/>
                                        </p:tgtEl>
                                        <p:attrNameLst>
                                          <p:attrName>style.visibility</p:attrName>
                                        </p:attrNameLst>
                                      </p:cBhvr>
                                      <p:to>
                                        <p:strVal val="visible"/>
                                      </p:to>
                                    </p:set>
                                    <p:animEffect transition="in" filter="fade">
                                      <p:cBhvr>
                                        <p:cTn id="83" dur="500"/>
                                        <p:tgtEl>
                                          <p:spTgt spid="37"/>
                                        </p:tgtEl>
                                      </p:cBhvr>
                                    </p:animEffect>
                                  </p:childTnLst>
                                </p:cTn>
                              </p:par>
                            </p:childTnLst>
                          </p:cTn>
                        </p:par>
                        <p:par>
                          <p:cTn id="84" fill="hold">
                            <p:stCondLst>
                              <p:cond delay="6500"/>
                            </p:stCondLst>
                            <p:childTnLst>
                              <p:par>
                                <p:cTn id="85" presetID="42" presetClass="entr" presetSubtype="0" fill="hold" grpId="0" nodeType="after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fade">
                                      <p:cBhvr>
                                        <p:cTn id="87" dur="500"/>
                                        <p:tgtEl>
                                          <p:spTgt spid="38"/>
                                        </p:tgtEl>
                                      </p:cBhvr>
                                    </p:animEffect>
                                    <p:anim calcmode="lin" valueType="num">
                                      <p:cBhvr>
                                        <p:cTn id="88" dur="500" fill="hold"/>
                                        <p:tgtEl>
                                          <p:spTgt spid="38"/>
                                        </p:tgtEl>
                                        <p:attrNameLst>
                                          <p:attrName>ppt_x</p:attrName>
                                        </p:attrNameLst>
                                      </p:cBhvr>
                                      <p:tavLst>
                                        <p:tav tm="0">
                                          <p:val>
                                            <p:strVal val="#ppt_x"/>
                                          </p:val>
                                        </p:tav>
                                        <p:tav tm="100000">
                                          <p:val>
                                            <p:strVal val="#ppt_x"/>
                                          </p:val>
                                        </p:tav>
                                      </p:tavLst>
                                    </p:anim>
                                    <p:anim calcmode="lin" valueType="num">
                                      <p:cBhvr>
                                        <p:cTn id="89"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19" grpId="0" animBg="1"/>
      <p:bldP spid="20" grpId="0"/>
      <p:bldP spid="23" grpId="0"/>
      <p:bldP spid="24" grpId="0" animBg="1"/>
      <p:bldP spid="25" grpId="0"/>
      <p:bldP spid="26" grpId="0"/>
      <p:bldP spid="27" grpId="0" animBg="1"/>
      <p:bldP spid="28" grpId="0"/>
      <p:bldP spid="29" grpId="0"/>
      <p:bldP spid="30" grpId="0" animBg="1"/>
      <p:bldP spid="31" grpId="0"/>
      <p:bldP spid="32" grpId="0"/>
      <p:bldP spid="33" grpId="0" animBg="1"/>
      <p:bldP spid="34" grpId="0"/>
      <p:bldP spid="35" grpId="0"/>
      <p:bldP spid="36" grpId="0" animBg="1"/>
      <p:bldP spid="37" grpId="0"/>
      <p:bldP spid="3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bwMode="auto">
          <a:xfrm>
            <a:off x="1057027" y="695272"/>
            <a:ext cx="2304256"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22" name="TextBox 28"/>
          <p:cNvSpPr txBox="1"/>
          <p:nvPr/>
        </p:nvSpPr>
        <p:spPr>
          <a:xfrm>
            <a:off x="1201043" y="726921"/>
            <a:ext cx="2016223" cy="461665"/>
          </a:xfrm>
          <a:prstGeom prst="rect">
            <a:avLst/>
          </a:prstGeom>
          <a:noFill/>
        </p:spPr>
        <p:txBody>
          <a:bodyPr wrap="square" rtlCol="0">
            <a:spAutoFit/>
          </a:bodyPr>
          <a:lstStyle/>
          <a:p>
            <a:r>
              <a:rPr lang="zh-CN" altLang="en-US" sz="2400" b="1" dirty="0">
                <a:solidFill>
                  <a:schemeClr val="bg1">
                    <a:lumMod val="95000"/>
                  </a:schemeClr>
                </a:solidFill>
                <a:latin typeface="微软雅黑" panose="020B0503020204020204" pitchFamily="34" charset="-122"/>
                <a:ea typeface="微软雅黑" panose="020B0503020204020204" pitchFamily="34" charset="-122"/>
              </a:rPr>
              <a:t>事故隐患举例</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6" name="文本框 9"/>
          <p:cNvSpPr txBox="1"/>
          <p:nvPr/>
        </p:nvSpPr>
        <p:spPr>
          <a:xfrm>
            <a:off x="1328727" y="1415352"/>
            <a:ext cx="3735977"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C00000"/>
                </a:solidFill>
                <a:latin typeface="微软雅黑" panose="020B0503020204020204" pitchFamily="34" charset="-122"/>
                <a:ea typeface="微软雅黑" panose="020B0503020204020204" pitchFamily="34" charset="-122"/>
              </a:rPr>
              <a:t>火灾事故</a:t>
            </a:r>
            <a:endParaRPr lang="zh-CN" altLang="en-US" sz="2400" b="1" dirty="0">
              <a:ln w="0"/>
              <a:solidFill>
                <a:srgbClr val="C00000"/>
              </a:solidFill>
              <a:latin typeface="微软雅黑" panose="020B0503020204020204" pitchFamily="34" charset="-122"/>
              <a:ea typeface="微软雅黑" panose="020B0503020204020204" pitchFamily="34" charset="-122"/>
            </a:endParaRPr>
          </a:p>
        </p:txBody>
      </p:sp>
      <p:sp>
        <p:nvSpPr>
          <p:cNvPr id="7" name="椭圆 6"/>
          <p:cNvSpPr/>
          <p:nvPr/>
        </p:nvSpPr>
        <p:spPr>
          <a:xfrm>
            <a:off x="1057027" y="1682986"/>
            <a:ext cx="170359" cy="170359"/>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srgbClr val="C00000"/>
              </a:solidFill>
            </a:endParaRPr>
          </a:p>
        </p:txBody>
      </p:sp>
      <p:sp>
        <p:nvSpPr>
          <p:cNvPr id="33" name="文本框 32"/>
          <p:cNvSpPr txBox="1"/>
          <p:nvPr/>
        </p:nvSpPr>
        <p:spPr>
          <a:xfrm>
            <a:off x="1328727" y="2135432"/>
            <a:ext cx="3528392" cy="4029872"/>
          </a:xfrm>
          <a:prstGeom prst="rect">
            <a:avLst/>
          </a:prstGeom>
          <a:noFill/>
        </p:spPr>
        <p:txBody>
          <a:bodyPr wrap="square" lIns="68566" tIns="34283" rIns="68566" bIns="34283" rtlCol="0">
            <a:spAutoFit/>
          </a:bodyPr>
          <a:lstStyle/>
          <a:p>
            <a:pPr marL="0" lvl="1">
              <a:lnSpc>
                <a:spcPct val="120000"/>
              </a:lnSpc>
            </a:pPr>
            <a:r>
              <a:rPr lang="en-US" altLang="zh-CN" dirty="0">
                <a:ln w="0"/>
                <a:latin typeface="微软雅黑" panose="020B0503020204020204" pitchFamily="34" charset="-122"/>
                <a:ea typeface="微软雅黑" panose="020B0503020204020204" pitchFamily="34" charset="-122"/>
              </a:rPr>
              <a:t>1.</a:t>
            </a:r>
            <a:r>
              <a:rPr lang="zh-CN" altLang="en-US" dirty="0">
                <a:ln w="0"/>
                <a:latin typeface="微软雅黑" panose="020B0503020204020204" pitchFamily="34" charset="-122"/>
                <a:ea typeface="微软雅黑" panose="020B0503020204020204" pitchFamily="34" charset="-122"/>
              </a:rPr>
              <a:t>乱扔烟头</a:t>
            </a:r>
            <a:r>
              <a:rPr lang="en-US" altLang="zh-CN" dirty="0">
                <a:ln w="0"/>
                <a:latin typeface="微软雅黑" panose="020B0503020204020204" pitchFamily="34" charset="-122"/>
                <a:ea typeface="微软雅黑" panose="020B0503020204020204" pitchFamily="34" charset="-122"/>
              </a:rPr>
              <a:t>;</a:t>
            </a:r>
            <a:endParaRPr lang="en-US" altLang="zh-CN" dirty="0">
              <a:ln w="0"/>
              <a:latin typeface="微软雅黑" panose="020B0503020204020204" pitchFamily="34" charset="-122"/>
              <a:ea typeface="微软雅黑" panose="020B0503020204020204" pitchFamily="34" charset="-122"/>
            </a:endParaRPr>
          </a:p>
          <a:p>
            <a:pPr marL="0" lvl="1">
              <a:lnSpc>
                <a:spcPct val="120000"/>
              </a:lnSpc>
            </a:pPr>
            <a:r>
              <a:rPr lang="en-US" altLang="zh-CN" dirty="0">
                <a:ln w="0"/>
                <a:latin typeface="微软雅黑" panose="020B0503020204020204" pitchFamily="34" charset="-122"/>
                <a:ea typeface="微软雅黑" panose="020B0503020204020204" pitchFamily="34" charset="-122"/>
              </a:rPr>
              <a:t>2.</a:t>
            </a:r>
            <a:r>
              <a:rPr lang="zh-CN" altLang="en-US" dirty="0">
                <a:ln w="0"/>
                <a:latin typeface="微软雅黑" panose="020B0503020204020204" pitchFamily="34" charset="-122"/>
                <a:ea typeface="微软雅黑" panose="020B0503020204020204" pitchFamily="34" charset="-122"/>
              </a:rPr>
              <a:t>电焊无安保</a:t>
            </a:r>
            <a:r>
              <a:rPr lang="en-US" altLang="zh-CN" dirty="0">
                <a:ln w="0"/>
                <a:latin typeface="微软雅黑" panose="020B0503020204020204" pitchFamily="34" charset="-122"/>
                <a:ea typeface="微软雅黑" panose="020B0503020204020204" pitchFamily="34" charset="-122"/>
              </a:rPr>
              <a:t>;</a:t>
            </a:r>
            <a:endParaRPr lang="en-US" altLang="zh-CN" dirty="0">
              <a:ln w="0"/>
              <a:latin typeface="微软雅黑" panose="020B0503020204020204" pitchFamily="34" charset="-122"/>
              <a:ea typeface="微软雅黑" panose="020B0503020204020204" pitchFamily="34" charset="-122"/>
            </a:endParaRPr>
          </a:p>
          <a:p>
            <a:pPr marL="0" lvl="1">
              <a:lnSpc>
                <a:spcPct val="120000"/>
              </a:lnSpc>
            </a:pPr>
            <a:r>
              <a:rPr lang="en-US" altLang="zh-CN" dirty="0">
                <a:ln w="0"/>
                <a:latin typeface="微软雅黑" panose="020B0503020204020204" pitchFamily="34" charset="-122"/>
                <a:ea typeface="微软雅黑" panose="020B0503020204020204" pitchFamily="34" charset="-122"/>
              </a:rPr>
              <a:t>3.</a:t>
            </a:r>
            <a:r>
              <a:rPr lang="zh-CN" altLang="en-US" dirty="0">
                <a:ln w="0"/>
                <a:latin typeface="微软雅黑" panose="020B0503020204020204" pitchFamily="34" charset="-122"/>
                <a:ea typeface="微软雅黑" panose="020B0503020204020204" pitchFamily="34" charset="-122"/>
              </a:rPr>
              <a:t>电线老化</a:t>
            </a:r>
            <a:r>
              <a:rPr lang="en-US" altLang="zh-CN" dirty="0">
                <a:ln w="0"/>
                <a:latin typeface="微软雅黑" panose="020B0503020204020204" pitchFamily="34" charset="-122"/>
                <a:ea typeface="微软雅黑" panose="020B0503020204020204" pitchFamily="34" charset="-122"/>
              </a:rPr>
              <a:t>,</a:t>
            </a:r>
            <a:r>
              <a:rPr lang="zh-CN" altLang="en-US" dirty="0">
                <a:ln w="0"/>
                <a:latin typeface="微软雅黑" panose="020B0503020204020204" pitchFamily="34" charset="-122"/>
                <a:ea typeface="微软雅黑" panose="020B0503020204020204" pitchFamily="34" charset="-122"/>
              </a:rPr>
              <a:t>乱接临时线</a:t>
            </a:r>
            <a:r>
              <a:rPr lang="en-US" altLang="zh-CN" dirty="0">
                <a:ln w="0"/>
                <a:latin typeface="微软雅黑" panose="020B0503020204020204" pitchFamily="34" charset="-122"/>
                <a:ea typeface="微软雅黑" panose="020B0503020204020204" pitchFamily="34" charset="-122"/>
              </a:rPr>
              <a:t>;</a:t>
            </a:r>
            <a:endParaRPr lang="en-US" altLang="zh-CN" dirty="0">
              <a:ln w="0"/>
              <a:latin typeface="微软雅黑" panose="020B0503020204020204" pitchFamily="34" charset="-122"/>
              <a:ea typeface="微软雅黑" panose="020B0503020204020204" pitchFamily="34" charset="-122"/>
            </a:endParaRPr>
          </a:p>
          <a:p>
            <a:pPr marL="0" lvl="1">
              <a:lnSpc>
                <a:spcPct val="120000"/>
              </a:lnSpc>
            </a:pPr>
            <a:r>
              <a:rPr lang="en-US" altLang="zh-CN" dirty="0">
                <a:ln w="0"/>
                <a:latin typeface="微软雅黑" panose="020B0503020204020204" pitchFamily="34" charset="-122"/>
                <a:ea typeface="微软雅黑" panose="020B0503020204020204" pitchFamily="34" charset="-122"/>
              </a:rPr>
              <a:t>4.</a:t>
            </a:r>
            <a:r>
              <a:rPr lang="zh-CN" altLang="en-US" dirty="0">
                <a:ln w="0"/>
                <a:latin typeface="微软雅黑" panose="020B0503020204020204" pitchFamily="34" charset="-122"/>
                <a:ea typeface="微软雅黑" panose="020B0503020204020204" pitchFamily="34" charset="-122"/>
              </a:rPr>
              <a:t>瓦斯泄露</a:t>
            </a:r>
            <a:r>
              <a:rPr lang="en-US" altLang="zh-CN" dirty="0">
                <a:ln w="0"/>
                <a:latin typeface="微软雅黑" panose="020B0503020204020204" pitchFamily="34" charset="-122"/>
                <a:ea typeface="微软雅黑" panose="020B0503020204020204" pitchFamily="34" charset="-122"/>
              </a:rPr>
              <a:t>;</a:t>
            </a:r>
            <a:endParaRPr lang="en-US" altLang="zh-CN" dirty="0">
              <a:ln w="0"/>
              <a:latin typeface="微软雅黑" panose="020B0503020204020204" pitchFamily="34" charset="-122"/>
              <a:ea typeface="微软雅黑" panose="020B0503020204020204" pitchFamily="34" charset="-122"/>
            </a:endParaRPr>
          </a:p>
          <a:p>
            <a:pPr marL="0" lvl="1">
              <a:lnSpc>
                <a:spcPct val="120000"/>
              </a:lnSpc>
            </a:pPr>
            <a:r>
              <a:rPr lang="en-US" altLang="zh-CN" dirty="0">
                <a:ln w="0"/>
                <a:latin typeface="微软雅黑" panose="020B0503020204020204" pitchFamily="34" charset="-122"/>
                <a:ea typeface="微软雅黑" panose="020B0503020204020204" pitchFamily="34" charset="-122"/>
              </a:rPr>
              <a:t>5.</a:t>
            </a:r>
            <a:r>
              <a:rPr lang="zh-CN" altLang="en-US" dirty="0">
                <a:ln w="0"/>
                <a:latin typeface="微软雅黑" panose="020B0503020204020204" pitchFamily="34" charset="-122"/>
                <a:ea typeface="微软雅黑" panose="020B0503020204020204" pitchFamily="34" charset="-122"/>
              </a:rPr>
              <a:t>电器设备长期通电</a:t>
            </a:r>
            <a:r>
              <a:rPr lang="en-US" altLang="zh-CN" dirty="0">
                <a:ln w="0"/>
                <a:latin typeface="微软雅黑" panose="020B0503020204020204" pitchFamily="34" charset="-122"/>
                <a:ea typeface="微软雅黑" panose="020B0503020204020204" pitchFamily="34" charset="-122"/>
              </a:rPr>
              <a:t>;</a:t>
            </a:r>
            <a:endParaRPr lang="en-US" altLang="zh-CN" dirty="0">
              <a:ln w="0"/>
              <a:latin typeface="微软雅黑" panose="020B0503020204020204" pitchFamily="34" charset="-122"/>
              <a:ea typeface="微软雅黑" panose="020B0503020204020204" pitchFamily="34" charset="-122"/>
            </a:endParaRPr>
          </a:p>
          <a:p>
            <a:pPr marL="0" lvl="1">
              <a:lnSpc>
                <a:spcPct val="120000"/>
              </a:lnSpc>
            </a:pPr>
            <a:r>
              <a:rPr lang="en-US" altLang="zh-CN" dirty="0">
                <a:ln w="0"/>
                <a:latin typeface="微软雅黑" panose="020B0503020204020204" pitchFamily="34" charset="-122"/>
                <a:ea typeface="微软雅黑" panose="020B0503020204020204" pitchFamily="34" charset="-122"/>
              </a:rPr>
              <a:t>6.</a:t>
            </a:r>
            <a:r>
              <a:rPr lang="zh-CN" altLang="en-US" dirty="0">
                <a:ln w="0"/>
                <a:latin typeface="微软雅黑" panose="020B0503020204020204" pitchFamily="34" charset="-122"/>
                <a:ea typeface="微软雅黑" panose="020B0503020204020204" pitchFamily="34" charset="-122"/>
              </a:rPr>
              <a:t>电烙铁等不当使用</a:t>
            </a:r>
            <a:r>
              <a:rPr lang="en-US" altLang="zh-CN" dirty="0">
                <a:ln w="0"/>
                <a:latin typeface="微软雅黑" panose="020B0503020204020204" pitchFamily="34" charset="-122"/>
                <a:ea typeface="微软雅黑" panose="020B0503020204020204" pitchFamily="34" charset="-122"/>
              </a:rPr>
              <a:t>;</a:t>
            </a:r>
            <a:endParaRPr lang="en-US" altLang="zh-CN" dirty="0">
              <a:ln w="0"/>
              <a:latin typeface="微软雅黑" panose="020B0503020204020204" pitchFamily="34" charset="-122"/>
              <a:ea typeface="微软雅黑" panose="020B0503020204020204" pitchFamily="34" charset="-122"/>
            </a:endParaRPr>
          </a:p>
          <a:p>
            <a:pPr marL="0" lvl="1">
              <a:lnSpc>
                <a:spcPct val="120000"/>
              </a:lnSpc>
            </a:pPr>
            <a:r>
              <a:rPr lang="en-US" altLang="zh-CN" dirty="0">
                <a:ln w="0"/>
                <a:latin typeface="微软雅黑" panose="020B0503020204020204" pitchFamily="34" charset="-122"/>
                <a:ea typeface="微软雅黑" panose="020B0503020204020204" pitchFamily="34" charset="-122"/>
              </a:rPr>
              <a:t>7.</a:t>
            </a:r>
            <a:r>
              <a:rPr lang="zh-CN" altLang="en-US" dirty="0">
                <a:ln w="0"/>
                <a:latin typeface="微软雅黑" panose="020B0503020204020204" pitchFamily="34" charset="-122"/>
                <a:ea typeface="微软雅黑" panose="020B0503020204020204" pitchFamily="34" charset="-122"/>
              </a:rPr>
              <a:t>易燃品保管不当</a:t>
            </a:r>
            <a:r>
              <a:rPr lang="en-US" altLang="zh-CN" dirty="0">
                <a:ln w="0"/>
                <a:latin typeface="微软雅黑" panose="020B0503020204020204" pitchFamily="34" charset="-122"/>
                <a:ea typeface="微软雅黑" panose="020B0503020204020204" pitchFamily="34" charset="-122"/>
              </a:rPr>
              <a:t>;</a:t>
            </a:r>
            <a:endParaRPr lang="en-US" altLang="zh-CN" dirty="0">
              <a:ln w="0"/>
              <a:latin typeface="微软雅黑" panose="020B0503020204020204" pitchFamily="34" charset="-122"/>
              <a:ea typeface="微软雅黑" panose="020B0503020204020204" pitchFamily="34" charset="-122"/>
            </a:endParaRPr>
          </a:p>
          <a:p>
            <a:pPr marL="0" lvl="1">
              <a:lnSpc>
                <a:spcPct val="120000"/>
              </a:lnSpc>
            </a:pPr>
            <a:r>
              <a:rPr lang="en-US" altLang="zh-CN" dirty="0">
                <a:ln w="0"/>
                <a:latin typeface="微软雅黑" panose="020B0503020204020204" pitchFamily="34" charset="-122"/>
                <a:ea typeface="微软雅黑" panose="020B0503020204020204" pitchFamily="34" charset="-122"/>
              </a:rPr>
              <a:t>8.</a:t>
            </a:r>
            <a:r>
              <a:rPr lang="zh-CN" altLang="en-US" dirty="0">
                <a:ln w="0"/>
                <a:latin typeface="微软雅黑" panose="020B0503020204020204" pitchFamily="34" charset="-122"/>
                <a:ea typeface="微软雅黑" panose="020B0503020204020204" pitchFamily="34" charset="-122"/>
              </a:rPr>
              <a:t>避雷设施失效</a:t>
            </a:r>
            <a:r>
              <a:rPr lang="en-US" altLang="zh-CN" dirty="0">
                <a:ln w="0"/>
                <a:latin typeface="微软雅黑" panose="020B0503020204020204" pitchFamily="34" charset="-122"/>
                <a:ea typeface="微软雅黑" panose="020B0503020204020204" pitchFamily="34" charset="-122"/>
              </a:rPr>
              <a:t>;</a:t>
            </a:r>
            <a:endParaRPr lang="en-US" altLang="zh-CN" dirty="0">
              <a:ln w="0"/>
              <a:latin typeface="微软雅黑" panose="020B0503020204020204" pitchFamily="34" charset="-122"/>
              <a:ea typeface="微软雅黑" panose="020B0503020204020204" pitchFamily="34" charset="-122"/>
            </a:endParaRPr>
          </a:p>
          <a:p>
            <a:pPr marL="0" lvl="1">
              <a:lnSpc>
                <a:spcPct val="120000"/>
              </a:lnSpc>
            </a:pPr>
            <a:r>
              <a:rPr lang="en-US" altLang="zh-CN" dirty="0">
                <a:ln w="0"/>
                <a:latin typeface="微软雅黑" panose="020B0503020204020204" pitchFamily="34" charset="-122"/>
                <a:ea typeface="微软雅黑" panose="020B0503020204020204" pitchFamily="34" charset="-122"/>
              </a:rPr>
              <a:t>9.</a:t>
            </a:r>
            <a:r>
              <a:rPr lang="zh-CN" altLang="en-US" dirty="0">
                <a:ln w="0"/>
                <a:latin typeface="微软雅黑" panose="020B0503020204020204" pitchFamily="34" charset="-122"/>
                <a:ea typeface="微软雅黑" panose="020B0503020204020204" pitchFamily="34" charset="-122"/>
              </a:rPr>
              <a:t>消防设备无效</a:t>
            </a:r>
            <a:r>
              <a:rPr lang="en-US" altLang="zh-CN" dirty="0">
                <a:ln w="0"/>
                <a:latin typeface="微软雅黑" panose="020B0503020204020204" pitchFamily="34" charset="-122"/>
                <a:ea typeface="微软雅黑" panose="020B0503020204020204" pitchFamily="34" charset="-122"/>
              </a:rPr>
              <a:t>;</a:t>
            </a:r>
            <a:endParaRPr lang="en-US" altLang="zh-CN" dirty="0">
              <a:ln w="0"/>
              <a:latin typeface="微软雅黑" panose="020B0503020204020204" pitchFamily="34" charset="-122"/>
              <a:ea typeface="微软雅黑" panose="020B0503020204020204" pitchFamily="34" charset="-122"/>
            </a:endParaRPr>
          </a:p>
          <a:p>
            <a:pPr marL="0" lvl="1">
              <a:lnSpc>
                <a:spcPct val="120000"/>
              </a:lnSpc>
            </a:pPr>
            <a:r>
              <a:rPr lang="en-US" altLang="zh-CN" dirty="0">
                <a:ln w="0"/>
                <a:latin typeface="微软雅黑" panose="020B0503020204020204" pitchFamily="34" charset="-122"/>
                <a:ea typeface="微软雅黑" panose="020B0503020204020204" pitchFamily="34" charset="-122"/>
              </a:rPr>
              <a:t>10.</a:t>
            </a:r>
            <a:r>
              <a:rPr lang="zh-CN" altLang="en-US" dirty="0">
                <a:ln w="0"/>
                <a:latin typeface="微软雅黑" panose="020B0503020204020204" pitchFamily="34" charset="-122"/>
                <a:ea typeface="微软雅黑" panose="020B0503020204020204" pitchFamily="34" charset="-122"/>
              </a:rPr>
              <a:t>产品安全设施不当</a:t>
            </a:r>
            <a:r>
              <a:rPr lang="en-US" altLang="zh-CN" dirty="0">
                <a:ln w="0"/>
                <a:latin typeface="微软雅黑" panose="020B0503020204020204" pitchFamily="34" charset="-122"/>
                <a:ea typeface="微软雅黑" panose="020B0503020204020204" pitchFamily="34" charset="-122"/>
              </a:rPr>
              <a:t>;</a:t>
            </a:r>
            <a:endParaRPr lang="en-US" altLang="zh-CN" dirty="0">
              <a:ln w="0"/>
              <a:latin typeface="微软雅黑" panose="020B0503020204020204" pitchFamily="34" charset="-122"/>
              <a:ea typeface="微软雅黑" panose="020B0503020204020204" pitchFamily="34" charset="-122"/>
            </a:endParaRPr>
          </a:p>
          <a:p>
            <a:pPr marL="0" lvl="1">
              <a:lnSpc>
                <a:spcPct val="120000"/>
              </a:lnSpc>
            </a:pPr>
            <a:r>
              <a:rPr lang="en-US" altLang="zh-CN" dirty="0">
                <a:ln w="0"/>
                <a:latin typeface="微软雅黑" panose="020B0503020204020204" pitchFamily="34" charset="-122"/>
                <a:ea typeface="微软雅黑" panose="020B0503020204020204" pitchFamily="34" charset="-122"/>
              </a:rPr>
              <a:t>11.</a:t>
            </a:r>
            <a:r>
              <a:rPr lang="zh-CN" altLang="en-US" dirty="0">
                <a:ln w="0"/>
                <a:latin typeface="微软雅黑" panose="020B0503020204020204" pitchFamily="34" charset="-122"/>
                <a:ea typeface="微软雅黑" panose="020B0503020204020204" pitchFamily="34" charset="-122"/>
              </a:rPr>
              <a:t>危险品处铁器击火</a:t>
            </a:r>
            <a:r>
              <a:rPr lang="en-US" altLang="zh-CN" dirty="0">
                <a:ln w="0"/>
                <a:latin typeface="微软雅黑" panose="020B0503020204020204" pitchFamily="34" charset="-122"/>
                <a:ea typeface="微软雅黑" panose="020B0503020204020204" pitchFamily="34" charset="-122"/>
              </a:rPr>
              <a:t>;</a:t>
            </a:r>
            <a:endParaRPr lang="en-US" altLang="zh-CN" dirty="0">
              <a:ln w="0"/>
              <a:latin typeface="微软雅黑" panose="020B0503020204020204" pitchFamily="34" charset="-122"/>
              <a:ea typeface="微软雅黑" panose="020B0503020204020204" pitchFamily="34" charset="-122"/>
            </a:endParaRPr>
          </a:p>
          <a:p>
            <a:pPr marL="0" lvl="1">
              <a:lnSpc>
                <a:spcPct val="120000"/>
              </a:lnSpc>
            </a:pPr>
            <a:r>
              <a:rPr lang="en-US" altLang="zh-CN" dirty="0">
                <a:ln w="0"/>
                <a:latin typeface="微软雅黑" panose="020B0503020204020204" pitchFamily="34" charset="-122"/>
                <a:ea typeface="微软雅黑" panose="020B0503020204020204" pitchFamily="34" charset="-122"/>
              </a:rPr>
              <a:t>12.</a:t>
            </a:r>
            <a:r>
              <a:rPr lang="zh-CN" altLang="en-US" dirty="0">
                <a:ln w="0"/>
                <a:latin typeface="微软雅黑" panose="020B0503020204020204" pitchFamily="34" charset="-122"/>
                <a:ea typeface="微软雅黑" panose="020B0503020204020204" pitchFamily="34" charset="-122"/>
              </a:rPr>
              <a:t>人为破坏</a:t>
            </a:r>
            <a:r>
              <a:rPr lang="en-US" altLang="zh-CN" dirty="0">
                <a:ln w="0"/>
                <a:latin typeface="微软雅黑" panose="020B0503020204020204" pitchFamily="34" charset="-122"/>
                <a:ea typeface="微软雅黑" panose="020B0503020204020204" pitchFamily="34" charset="-122"/>
              </a:rPr>
              <a:t>;</a:t>
            </a:r>
            <a:endParaRPr lang="zh-CN" altLang="en-US" dirty="0">
              <a:ln w="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889675" y="1238482"/>
            <a:ext cx="3407671" cy="47000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anim calcmode="lin" valueType="num">
                                      <p:cBhvr>
                                        <p:cTn id="28" dur="500" fill="hold"/>
                                        <p:tgtEl>
                                          <p:spTgt spid="33"/>
                                        </p:tgtEl>
                                        <p:attrNameLst>
                                          <p:attrName>ppt_x</p:attrName>
                                        </p:attrNameLst>
                                      </p:cBhvr>
                                      <p:tavLst>
                                        <p:tav tm="0">
                                          <p:val>
                                            <p:strVal val="#ppt_x"/>
                                          </p:val>
                                        </p:tav>
                                        <p:tav tm="100000">
                                          <p:val>
                                            <p:strVal val="#ppt_x"/>
                                          </p:val>
                                        </p:tav>
                                      </p:tavLst>
                                    </p:anim>
                                    <p:anim calcmode="lin" valueType="num">
                                      <p:cBhvr>
                                        <p:cTn id="2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6" grpId="0"/>
      <p:bldP spid="7" grpId="0" animBg="1"/>
      <p:bldP spid="3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1328727" y="1669159"/>
            <a:ext cx="3735977"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C00000"/>
                </a:solidFill>
                <a:latin typeface="微软雅黑" panose="020B0503020204020204" pitchFamily="34" charset="-122"/>
                <a:ea typeface="微软雅黑" panose="020B0503020204020204" pitchFamily="34" charset="-122"/>
              </a:rPr>
              <a:t>人身事故</a:t>
            </a:r>
            <a:endParaRPr lang="zh-CN" altLang="en-US" sz="2400" b="1" dirty="0">
              <a:ln w="0"/>
              <a:solidFill>
                <a:srgbClr val="C00000"/>
              </a:solidFill>
              <a:latin typeface="微软雅黑" panose="020B0503020204020204" pitchFamily="34" charset="-122"/>
              <a:ea typeface="微软雅黑" panose="020B0503020204020204" pitchFamily="34" charset="-122"/>
            </a:endParaRPr>
          </a:p>
        </p:txBody>
      </p:sp>
      <p:sp>
        <p:nvSpPr>
          <p:cNvPr id="7" name="椭圆 6"/>
          <p:cNvSpPr/>
          <p:nvPr/>
        </p:nvSpPr>
        <p:spPr>
          <a:xfrm>
            <a:off x="1057027" y="1936793"/>
            <a:ext cx="170359" cy="170359"/>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srgbClr val="C00000"/>
              </a:solidFill>
            </a:endParaRPr>
          </a:p>
        </p:txBody>
      </p:sp>
      <p:sp>
        <p:nvSpPr>
          <p:cNvPr id="33" name="文本框 32"/>
          <p:cNvSpPr txBox="1"/>
          <p:nvPr/>
        </p:nvSpPr>
        <p:spPr>
          <a:xfrm>
            <a:off x="1328727" y="2389239"/>
            <a:ext cx="6137012" cy="2977724"/>
          </a:xfrm>
          <a:prstGeom prst="rect">
            <a:avLst/>
          </a:prstGeom>
          <a:noFill/>
        </p:spPr>
        <p:txBody>
          <a:bodyPr wrap="square" lIns="68566" tIns="34283" rIns="68566" bIns="34283" rtlCol="0">
            <a:spAutoFit/>
          </a:bodyPr>
          <a:lstStyle/>
          <a:p>
            <a:pPr marL="0" lvl="1">
              <a:lnSpc>
                <a:spcPct val="150000"/>
              </a:lnSpc>
            </a:pPr>
            <a:r>
              <a:rPr lang="en-US" altLang="zh-CN" dirty="0">
                <a:ln w="0"/>
                <a:latin typeface="微软雅黑" panose="020B0503020204020204" pitchFamily="34" charset="-122"/>
                <a:ea typeface="微软雅黑" panose="020B0503020204020204" pitchFamily="34" charset="-122"/>
              </a:rPr>
              <a:t>1.</a:t>
            </a:r>
            <a:r>
              <a:rPr lang="zh-CN" altLang="en-US" dirty="0">
                <a:ln w="0"/>
                <a:latin typeface="微软雅黑" panose="020B0503020204020204" pitchFamily="34" charset="-122"/>
                <a:ea typeface="微软雅黑" panose="020B0503020204020204" pitchFamily="34" charset="-122"/>
              </a:rPr>
              <a:t>操作不当：带电作业、起吊不牢、摆放不牢；</a:t>
            </a:r>
            <a:endParaRPr lang="zh-CN" altLang="en-US" dirty="0">
              <a:ln w="0"/>
              <a:latin typeface="微软雅黑" panose="020B0503020204020204" pitchFamily="34" charset="-122"/>
              <a:ea typeface="微软雅黑" panose="020B0503020204020204" pitchFamily="34" charset="-122"/>
            </a:endParaRPr>
          </a:p>
          <a:p>
            <a:pPr marL="0" lvl="1">
              <a:lnSpc>
                <a:spcPct val="150000"/>
              </a:lnSpc>
            </a:pPr>
            <a:r>
              <a:rPr lang="en-US" altLang="zh-CN" dirty="0">
                <a:ln w="0"/>
                <a:latin typeface="微软雅黑" panose="020B0503020204020204" pitchFamily="34" charset="-122"/>
                <a:ea typeface="微软雅黑" panose="020B0503020204020204" pitchFamily="34" charset="-122"/>
              </a:rPr>
              <a:t>2.</a:t>
            </a:r>
            <a:r>
              <a:rPr lang="zh-CN" altLang="en-US" dirty="0">
                <a:ln w="0"/>
                <a:latin typeface="微软雅黑" panose="020B0503020204020204" pitchFamily="34" charset="-122"/>
                <a:ea typeface="微软雅黑" panose="020B0503020204020204" pitchFamily="34" charset="-122"/>
              </a:rPr>
              <a:t>未能安全作业：带手套作业、不带帽作业、穿高跟鞋；</a:t>
            </a:r>
            <a:endParaRPr lang="zh-CN" altLang="en-US" dirty="0">
              <a:ln w="0"/>
              <a:latin typeface="微软雅黑" panose="020B0503020204020204" pitchFamily="34" charset="-122"/>
              <a:ea typeface="微软雅黑" panose="020B0503020204020204" pitchFamily="34" charset="-122"/>
            </a:endParaRPr>
          </a:p>
          <a:p>
            <a:pPr marL="0" lvl="1">
              <a:lnSpc>
                <a:spcPct val="150000"/>
              </a:lnSpc>
            </a:pPr>
            <a:r>
              <a:rPr lang="en-US" altLang="zh-CN" dirty="0">
                <a:ln w="0"/>
                <a:latin typeface="微软雅黑" panose="020B0503020204020204" pitchFamily="34" charset="-122"/>
                <a:ea typeface="微软雅黑" panose="020B0503020204020204" pitchFamily="34" charset="-122"/>
              </a:rPr>
              <a:t>3.</a:t>
            </a:r>
            <a:r>
              <a:rPr lang="zh-CN" altLang="en-US" dirty="0">
                <a:ln w="0"/>
                <a:latin typeface="微软雅黑" panose="020B0503020204020204" pitchFamily="34" charset="-122"/>
                <a:ea typeface="微软雅黑" panose="020B0503020204020204" pitchFamily="34" charset="-122"/>
              </a:rPr>
              <a:t>机械碰伤：通道不畅、 铁器毛刺、货物周转碰撞；</a:t>
            </a:r>
            <a:endParaRPr lang="zh-CN" altLang="en-US" dirty="0">
              <a:ln w="0"/>
              <a:latin typeface="微软雅黑" panose="020B0503020204020204" pitchFamily="34" charset="-122"/>
              <a:ea typeface="微软雅黑" panose="020B0503020204020204" pitchFamily="34" charset="-122"/>
            </a:endParaRPr>
          </a:p>
          <a:p>
            <a:pPr marL="0" lvl="1">
              <a:lnSpc>
                <a:spcPct val="150000"/>
              </a:lnSpc>
            </a:pPr>
            <a:r>
              <a:rPr lang="en-US" altLang="zh-CN" dirty="0">
                <a:ln w="0"/>
                <a:latin typeface="微软雅黑" panose="020B0503020204020204" pitchFamily="34" charset="-122"/>
                <a:ea typeface="微软雅黑" panose="020B0503020204020204" pitchFamily="34" charset="-122"/>
              </a:rPr>
              <a:t>4.</a:t>
            </a:r>
            <a:r>
              <a:rPr lang="zh-CN" altLang="en-US" dirty="0">
                <a:ln w="0"/>
                <a:latin typeface="微软雅黑" panose="020B0503020204020204" pitchFamily="34" charset="-122"/>
                <a:ea typeface="微软雅黑" panose="020B0503020204020204" pitchFamily="34" charset="-122"/>
              </a:rPr>
              <a:t>化学损伤； </a:t>
            </a:r>
            <a:endParaRPr lang="zh-CN" altLang="en-US" dirty="0">
              <a:ln w="0"/>
              <a:latin typeface="微软雅黑" panose="020B0503020204020204" pitchFamily="34" charset="-122"/>
              <a:ea typeface="微软雅黑" panose="020B0503020204020204" pitchFamily="34" charset="-122"/>
            </a:endParaRPr>
          </a:p>
          <a:p>
            <a:pPr marL="0" lvl="1">
              <a:lnSpc>
                <a:spcPct val="150000"/>
              </a:lnSpc>
            </a:pPr>
            <a:r>
              <a:rPr lang="en-US" altLang="zh-CN" dirty="0">
                <a:ln w="0"/>
                <a:latin typeface="微软雅黑" panose="020B0503020204020204" pitchFamily="34" charset="-122"/>
                <a:ea typeface="微软雅黑" panose="020B0503020204020204" pitchFamily="34" charset="-122"/>
              </a:rPr>
              <a:t>5.</a:t>
            </a:r>
            <a:r>
              <a:rPr lang="zh-CN" altLang="en-US" dirty="0">
                <a:ln w="0"/>
                <a:latin typeface="微软雅黑" panose="020B0503020204020204" pitchFamily="34" charset="-122"/>
                <a:ea typeface="微软雅黑" panose="020B0503020204020204" pitchFamily="34" charset="-122"/>
              </a:rPr>
              <a:t>电器击伤；</a:t>
            </a:r>
            <a:endParaRPr lang="zh-CN" altLang="en-US" dirty="0">
              <a:ln w="0"/>
              <a:latin typeface="微软雅黑" panose="020B0503020204020204" pitchFamily="34" charset="-122"/>
              <a:ea typeface="微软雅黑" panose="020B0503020204020204" pitchFamily="34" charset="-122"/>
            </a:endParaRPr>
          </a:p>
          <a:p>
            <a:pPr marL="0" lvl="1">
              <a:lnSpc>
                <a:spcPct val="150000"/>
              </a:lnSpc>
            </a:pPr>
            <a:r>
              <a:rPr lang="en-US" altLang="zh-CN" dirty="0">
                <a:ln w="0"/>
                <a:latin typeface="微软雅黑" panose="020B0503020204020204" pitchFamily="34" charset="-122"/>
                <a:ea typeface="微软雅黑" panose="020B0503020204020204" pitchFamily="34" charset="-122"/>
              </a:rPr>
              <a:t>6.</a:t>
            </a:r>
            <a:r>
              <a:rPr lang="zh-CN" altLang="en-US" dirty="0">
                <a:ln w="0"/>
                <a:latin typeface="微软雅黑" panose="020B0503020204020204" pitchFamily="34" charset="-122"/>
                <a:ea typeface="微软雅黑" panose="020B0503020204020204" pitchFamily="34" charset="-122"/>
              </a:rPr>
              <a:t>事物中毒；</a:t>
            </a:r>
            <a:endParaRPr lang="zh-CN" altLang="en-US" dirty="0">
              <a:ln w="0"/>
              <a:latin typeface="微软雅黑" panose="020B0503020204020204" pitchFamily="34" charset="-122"/>
              <a:ea typeface="微软雅黑" panose="020B0503020204020204" pitchFamily="34" charset="-122"/>
            </a:endParaRPr>
          </a:p>
          <a:p>
            <a:pPr marL="0" lvl="1">
              <a:lnSpc>
                <a:spcPct val="150000"/>
              </a:lnSpc>
            </a:pPr>
            <a:r>
              <a:rPr lang="en-US" altLang="zh-CN" dirty="0">
                <a:ln w="0"/>
                <a:latin typeface="微软雅黑" panose="020B0503020204020204" pitchFamily="34" charset="-122"/>
                <a:ea typeface="微软雅黑" panose="020B0503020204020204" pitchFamily="34" charset="-122"/>
              </a:rPr>
              <a:t>7.</a:t>
            </a:r>
            <a:r>
              <a:rPr lang="zh-CN" altLang="en-US" dirty="0">
                <a:ln w="0"/>
                <a:latin typeface="微软雅黑" panose="020B0503020204020204" pitchFamily="34" charset="-122"/>
                <a:ea typeface="微软雅黑" panose="020B0503020204020204" pitchFamily="34" charset="-122"/>
              </a:rPr>
              <a:t>劳保不当。</a:t>
            </a:r>
            <a:endParaRPr lang="zh-CN" altLang="en-US" dirty="0">
              <a:ln w="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177707" y="1196752"/>
            <a:ext cx="4553721" cy="454457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anim calcmode="lin" valueType="num">
                                      <p:cBhvr>
                                        <p:cTn id="20" dur="500" fill="hold"/>
                                        <p:tgtEl>
                                          <p:spTgt spid="33"/>
                                        </p:tgtEl>
                                        <p:attrNameLst>
                                          <p:attrName>ppt_x</p:attrName>
                                        </p:attrNameLst>
                                      </p:cBhvr>
                                      <p:tavLst>
                                        <p:tav tm="0">
                                          <p:val>
                                            <p:strVal val="#ppt_x"/>
                                          </p:val>
                                        </p:tav>
                                        <p:tav tm="100000">
                                          <p:val>
                                            <p:strVal val="#ppt_x"/>
                                          </p:val>
                                        </p:tav>
                                      </p:tavLst>
                                    </p:anim>
                                    <p:anim calcmode="lin" valueType="num">
                                      <p:cBhvr>
                                        <p:cTn id="21"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3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1328727" y="1885183"/>
            <a:ext cx="3735977"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C00000"/>
                </a:solidFill>
                <a:latin typeface="微软雅黑" panose="020B0503020204020204" pitchFamily="34" charset="-122"/>
                <a:ea typeface="微软雅黑" panose="020B0503020204020204" pitchFamily="34" charset="-122"/>
              </a:rPr>
              <a:t>设备事故</a:t>
            </a:r>
            <a:endParaRPr lang="zh-CN" altLang="en-US" sz="2400" b="1" dirty="0">
              <a:ln w="0"/>
              <a:solidFill>
                <a:srgbClr val="C00000"/>
              </a:solidFill>
              <a:latin typeface="微软雅黑" panose="020B0503020204020204" pitchFamily="34" charset="-122"/>
              <a:ea typeface="微软雅黑" panose="020B0503020204020204" pitchFamily="34" charset="-122"/>
            </a:endParaRPr>
          </a:p>
        </p:txBody>
      </p:sp>
      <p:sp>
        <p:nvSpPr>
          <p:cNvPr id="7" name="椭圆 6"/>
          <p:cNvSpPr/>
          <p:nvPr/>
        </p:nvSpPr>
        <p:spPr>
          <a:xfrm>
            <a:off x="1057027" y="2152817"/>
            <a:ext cx="170359" cy="170359"/>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srgbClr val="C00000"/>
              </a:solidFill>
            </a:endParaRPr>
          </a:p>
        </p:txBody>
      </p:sp>
      <p:sp>
        <p:nvSpPr>
          <p:cNvPr id="33" name="文本框 32"/>
          <p:cNvSpPr txBox="1"/>
          <p:nvPr/>
        </p:nvSpPr>
        <p:spPr>
          <a:xfrm>
            <a:off x="1328727" y="2605263"/>
            <a:ext cx="2392596" cy="2562226"/>
          </a:xfrm>
          <a:prstGeom prst="rect">
            <a:avLst/>
          </a:prstGeom>
          <a:noFill/>
        </p:spPr>
        <p:txBody>
          <a:bodyPr wrap="square" lIns="68566" tIns="34283" rIns="68566" bIns="34283" rtlCol="0">
            <a:spAutoFit/>
          </a:bodyPr>
          <a:lstStyle/>
          <a:p>
            <a:pPr marL="0" lvl="1">
              <a:lnSpc>
                <a:spcPct val="150000"/>
              </a:lnSpc>
            </a:pPr>
            <a:r>
              <a:rPr lang="en-US" altLang="zh-CN" dirty="0">
                <a:ln w="0"/>
                <a:latin typeface="微软雅黑" panose="020B0503020204020204" pitchFamily="34" charset="-122"/>
                <a:ea typeface="微软雅黑" panose="020B0503020204020204" pitchFamily="34" charset="-122"/>
              </a:rPr>
              <a:t>1.</a:t>
            </a:r>
            <a:r>
              <a:rPr lang="zh-CN" altLang="en-US" dirty="0">
                <a:ln w="0"/>
                <a:latin typeface="微软雅黑" panose="020B0503020204020204" pitchFamily="34" charset="-122"/>
                <a:ea typeface="微软雅黑" panose="020B0503020204020204" pitchFamily="34" charset="-122"/>
              </a:rPr>
              <a:t>违反操作工艺</a:t>
            </a:r>
            <a:r>
              <a:rPr lang="en-US" altLang="zh-CN" dirty="0">
                <a:ln w="0"/>
                <a:latin typeface="微软雅黑" panose="020B0503020204020204" pitchFamily="34" charset="-122"/>
                <a:ea typeface="微软雅黑" panose="020B0503020204020204" pitchFamily="34" charset="-122"/>
              </a:rPr>
              <a:t>;</a:t>
            </a:r>
            <a:endParaRPr lang="en-US" altLang="zh-CN" dirty="0">
              <a:ln w="0"/>
              <a:latin typeface="微软雅黑" panose="020B0503020204020204" pitchFamily="34" charset="-122"/>
              <a:ea typeface="微软雅黑" panose="020B0503020204020204" pitchFamily="34" charset="-122"/>
            </a:endParaRPr>
          </a:p>
          <a:p>
            <a:pPr marL="0" lvl="1">
              <a:lnSpc>
                <a:spcPct val="150000"/>
              </a:lnSpc>
            </a:pPr>
            <a:r>
              <a:rPr lang="en-US" altLang="zh-CN" dirty="0">
                <a:ln w="0"/>
                <a:latin typeface="微软雅黑" panose="020B0503020204020204" pitchFamily="34" charset="-122"/>
                <a:ea typeface="微软雅黑" panose="020B0503020204020204" pitchFamily="34" charset="-122"/>
              </a:rPr>
              <a:t>2.</a:t>
            </a:r>
            <a:r>
              <a:rPr lang="zh-CN" altLang="en-US" dirty="0">
                <a:ln w="0"/>
                <a:latin typeface="微软雅黑" panose="020B0503020204020204" pitchFamily="34" charset="-122"/>
                <a:ea typeface="微软雅黑" panose="020B0503020204020204" pitchFamily="34" charset="-122"/>
              </a:rPr>
              <a:t>程序错误</a:t>
            </a:r>
            <a:r>
              <a:rPr lang="en-US" altLang="zh-CN" dirty="0">
                <a:ln w="0"/>
                <a:latin typeface="微软雅黑" panose="020B0503020204020204" pitchFamily="34" charset="-122"/>
                <a:ea typeface="微软雅黑" panose="020B0503020204020204" pitchFamily="34" charset="-122"/>
              </a:rPr>
              <a:t>;</a:t>
            </a:r>
            <a:endParaRPr lang="en-US" altLang="zh-CN" dirty="0">
              <a:ln w="0"/>
              <a:latin typeface="微软雅黑" panose="020B0503020204020204" pitchFamily="34" charset="-122"/>
              <a:ea typeface="微软雅黑" panose="020B0503020204020204" pitchFamily="34" charset="-122"/>
            </a:endParaRPr>
          </a:p>
          <a:p>
            <a:pPr marL="0" lvl="1">
              <a:lnSpc>
                <a:spcPct val="150000"/>
              </a:lnSpc>
            </a:pPr>
            <a:r>
              <a:rPr lang="en-US" altLang="zh-CN" dirty="0">
                <a:ln w="0"/>
                <a:latin typeface="微软雅黑" panose="020B0503020204020204" pitchFamily="34" charset="-122"/>
                <a:ea typeface="微软雅黑" panose="020B0503020204020204" pitchFamily="34" charset="-122"/>
              </a:rPr>
              <a:t>3.</a:t>
            </a:r>
            <a:r>
              <a:rPr lang="zh-CN" altLang="en-US" dirty="0">
                <a:ln w="0"/>
                <a:latin typeface="微软雅黑" panose="020B0503020204020204" pitchFamily="34" charset="-122"/>
                <a:ea typeface="微软雅黑" panose="020B0503020204020204" pitchFamily="34" charset="-122"/>
              </a:rPr>
              <a:t>装卡不牢</a:t>
            </a:r>
            <a:r>
              <a:rPr lang="en-US" altLang="zh-CN" dirty="0">
                <a:ln w="0"/>
                <a:latin typeface="微软雅黑" panose="020B0503020204020204" pitchFamily="34" charset="-122"/>
                <a:ea typeface="微软雅黑" panose="020B0503020204020204" pitchFamily="34" charset="-122"/>
              </a:rPr>
              <a:t>;</a:t>
            </a:r>
            <a:endParaRPr lang="en-US" altLang="zh-CN" dirty="0">
              <a:ln w="0"/>
              <a:latin typeface="微软雅黑" panose="020B0503020204020204" pitchFamily="34" charset="-122"/>
              <a:ea typeface="微软雅黑" panose="020B0503020204020204" pitchFamily="34" charset="-122"/>
            </a:endParaRPr>
          </a:p>
          <a:p>
            <a:pPr marL="0" lvl="1">
              <a:lnSpc>
                <a:spcPct val="150000"/>
              </a:lnSpc>
            </a:pPr>
            <a:r>
              <a:rPr lang="en-US" altLang="zh-CN" dirty="0">
                <a:ln w="0"/>
                <a:latin typeface="微软雅黑" panose="020B0503020204020204" pitchFamily="34" charset="-122"/>
                <a:ea typeface="微软雅黑" panose="020B0503020204020204" pitchFamily="34" charset="-122"/>
              </a:rPr>
              <a:t>4.</a:t>
            </a:r>
            <a:r>
              <a:rPr lang="zh-CN" altLang="en-US" dirty="0">
                <a:ln w="0"/>
                <a:latin typeface="微软雅黑" panose="020B0503020204020204" pitchFamily="34" charset="-122"/>
                <a:ea typeface="微软雅黑" panose="020B0503020204020204" pitchFamily="34" charset="-122"/>
              </a:rPr>
              <a:t>电压使用错误</a:t>
            </a:r>
            <a:r>
              <a:rPr lang="en-US" altLang="zh-CN" dirty="0">
                <a:ln w="0"/>
                <a:latin typeface="微软雅黑" panose="020B0503020204020204" pitchFamily="34" charset="-122"/>
                <a:ea typeface="微软雅黑" panose="020B0503020204020204" pitchFamily="34" charset="-122"/>
              </a:rPr>
              <a:t>;</a:t>
            </a:r>
            <a:endParaRPr lang="en-US" altLang="zh-CN" dirty="0">
              <a:ln w="0"/>
              <a:latin typeface="微软雅黑" panose="020B0503020204020204" pitchFamily="34" charset="-122"/>
              <a:ea typeface="微软雅黑" panose="020B0503020204020204" pitchFamily="34" charset="-122"/>
            </a:endParaRPr>
          </a:p>
          <a:p>
            <a:pPr marL="0" lvl="1">
              <a:lnSpc>
                <a:spcPct val="150000"/>
              </a:lnSpc>
            </a:pPr>
            <a:r>
              <a:rPr lang="en-US" altLang="zh-CN" dirty="0">
                <a:ln w="0"/>
                <a:latin typeface="微软雅黑" panose="020B0503020204020204" pitchFamily="34" charset="-122"/>
                <a:ea typeface="微软雅黑" panose="020B0503020204020204" pitchFamily="34" charset="-122"/>
              </a:rPr>
              <a:t>5.</a:t>
            </a:r>
            <a:r>
              <a:rPr lang="zh-CN" altLang="en-US" dirty="0">
                <a:ln w="0"/>
                <a:latin typeface="微软雅黑" panose="020B0503020204020204" pitchFamily="34" charset="-122"/>
                <a:ea typeface="微软雅黑" panose="020B0503020204020204" pitchFamily="34" charset="-122"/>
              </a:rPr>
              <a:t>设备防错不善</a:t>
            </a:r>
            <a:r>
              <a:rPr lang="en-US" altLang="zh-CN" dirty="0">
                <a:ln w="0"/>
                <a:latin typeface="微软雅黑" panose="020B0503020204020204" pitchFamily="34" charset="-122"/>
                <a:ea typeface="微软雅黑" panose="020B0503020204020204" pitchFamily="34" charset="-122"/>
              </a:rPr>
              <a:t>;</a:t>
            </a:r>
            <a:endParaRPr lang="en-US" altLang="zh-CN" dirty="0">
              <a:ln w="0"/>
              <a:latin typeface="微软雅黑" panose="020B0503020204020204" pitchFamily="34" charset="-122"/>
              <a:ea typeface="微软雅黑" panose="020B0503020204020204" pitchFamily="34" charset="-122"/>
            </a:endParaRPr>
          </a:p>
          <a:p>
            <a:pPr marL="0" lvl="1">
              <a:lnSpc>
                <a:spcPct val="150000"/>
              </a:lnSpc>
            </a:pPr>
            <a:r>
              <a:rPr lang="en-US" altLang="zh-CN" dirty="0">
                <a:ln w="0"/>
                <a:latin typeface="微软雅黑" panose="020B0503020204020204" pitchFamily="34" charset="-122"/>
                <a:ea typeface="微软雅黑" panose="020B0503020204020204" pitchFamily="34" charset="-122"/>
              </a:rPr>
              <a:t>6.</a:t>
            </a:r>
            <a:r>
              <a:rPr lang="zh-CN" altLang="en-US" dirty="0">
                <a:ln w="0"/>
                <a:latin typeface="微软雅黑" panose="020B0503020204020204" pitchFamily="34" charset="-122"/>
                <a:ea typeface="微软雅黑" panose="020B0503020204020204" pitchFamily="34" charset="-122"/>
              </a:rPr>
              <a:t>设备保养不妥</a:t>
            </a:r>
            <a:r>
              <a:rPr lang="en-US" altLang="zh-CN" dirty="0">
                <a:ln w="0"/>
                <a:latin typeface="微软雅黑" panose="020B0503020204020204" pitchFamily="34" charset="-122"/>
                <a:ea typeface="微软雅黑" panose="020B0503020204020204" pitchFamily="34" charset="-122"/>
              </a:rPr>
              <a:t>;</a:t>
            </a:r>
            <a:endParaRPr lang="zh-CN" altLang="en-US" dirty="0">
              <a:ln w="0"/>
              <a:latin typeface="微软雅黑" panose="020B0503020204020204" pitchFamily="34" charset="-122"/>
              <a:ea typeface="微软雅黑" panose="020B0503020204020204" pitchFamily="34" charset="-122"/>
            </a:endParaRPr>
          </a:p>
        </p:txBody>
      </p:sp>
      <p:sp>
        <p:nvSpPr>
          <p:cNvPr id="8" name="文本框 7"/>
          <p:cNvSpPr txBox="1"/>
          <p:nvPr/>
        </p:nvSpPr>
        <p:spPr>
          <a:xfrm>
            <a:off x="4225379" y="2605263"/>
            <a:ext cx="2392596" cy="2562226"/>
          </a:xfrm>
          <a:prstGeom prst="rect">
            <a:avLst/>
          </a:prstGeom>
          <a:noFill/>
        </p:spPr>
        <p:txBody>
          <a:bodyPr wrap="square" lIns="68566" tIns="34283" rIns="68566" bIns="34283" rtlCol="0">
            <a:spAutoFit/>
          </a:bodyPr>
          <a:lstStyle/>
          <a:p>
            <a:pPr marL="0" lvl="1">
              <a:lnSpc>
                <a:spcPct val="150000"/>
              </a:lnSpc>
            </a:pPr>
            <a:r>
              <a:rPr lang="en-US" altLang="zh-CN" dirty="0">
                <a:ln w="0"/>
                <a:latin typeface="微软雅黑" panose="020B0503020204020204" pitchFamily="34" charset="-122"/>
                <a:ea typeface="微软雅黑" panose="020B0503020204020204" pitchFamily="34" charset="-122"/>
              </a:rPr>
              <a:t>7.</a:t>
            </a:r>
            <a:r>
              <a:rPr lang="zh-CN" altLang="en-US" dirty="0">
                <a:ln w="0"/>
                <a:latin typeface="微软雅黑" panose="020B0503020204020204" pitchFamily="34" charset="-122"/>
                <a:ea typeface="微软雅黑" panose="020B0503020204020204" pitchFamily="34" charset="-122"/>
              </a:rPr>
              <a:t>设备带病工作</a:t>
            </a:r>
            <a:r>
              <a:rPr lang="en-US" altLang="zh-CN" dirty="0">
                <a:ln w="0"/>
                <a:latin typeface="微软雅黑" panose="020B0503020204020204" pitchFamily="34" charset="-122"/>
                <a:ea typeface="微软雅黑" panose="020B0503020204020204" pitchFamily="34" charset="-122"/>
              </a:rPr>
              <a:t>;</a:t>
            </a:r>
            <a:endParaRPr lang="en-US" altLang="zh-CN" dirty="0">
              <a:ln w="0"/>
              <a:latin typeface="微软雅黑" panose="020B0503020204020204" pitchFamily="34" charset="-122"/>
              <a:ea typeface="微软雅黑" panose="020B0503020204020204" pitchFamily="34" charset="-122"/>
            </a:endParaRPr>
          </a:p>
          <a:p>
            <a:pPr marL="0" lvl="1">
              <a:lnSpc>
                <a:spcPct val="150000"/>
              </a:lnSpc>
            </a:pPr>
            <a:r>
              <a:rPr lang="en-US" altLang="zh-CN" dirty="0">
                <a:ln w="0"/>
                <a:latin typeface="微软雅黑" panose="020B0503020204020204" pitchFamily="34" charset="-122"/>
                <a:ea typeface="微软雅黑" panose="020B0503020204020204" pitchFamily="34" charset="-122"/>
              </a:rPr>
              <a:t>8.</a:t>
            </a:r>
            <a:r>
              <a:rPr lang="zh-CN" altLang="en-US" dirty="0">
                <a:ln w="0"/>
                <a:latin typeface="微软雅黑" panose="020B0503020204020204" pitchFamily="34" charset="-122"/>
                <a:ea typeface="微软雅黑" panose="020B0503020204020204" pitchFamily="34" charset="-122"/>
              </a:rPr>
              <a:t>超负荷使用</a:t>
            </a:r>
            <a:r>
              <a:rPr lang="en-US" altLang="zh-CN" dirty="0">
                <a:ln w="0"/>
                <a:latin typeface="微软雅黑" panose="020B0503020204020204" pitchFamily="34" charset="-122"/>
                <a:ea typeface="微软雅黑" panose="020B0503020204020204" pitchFamily="34" charset="-122"/>
              </a:rPr>
              <a:t>;</a:t>
            </a:r>
            <a:endParaRPr lang="en-US" altLang="zh-CN" dirty="0">
              <a:ln w="0"/>
              <a:latin typeface="微软雅黑" panose="020B0503020204020204" pitchFamily="34" charset="-122"/>
              <a:ea typeface="微软雅黑" panose="020B0503020204020204" pitchFamily="34" charset="-122"/>
            </a:endParaRPr>
          </a:p>
          <a:p>
            <a:pPr marL="0" lvl="1">
              <a:lnSpc>
                <a:spcPct val="150000"/>
              </a:lnSpc>
            </a:pPr>
            <a:r>
              <a:rPr lang="en-US" altLang="zh-CN" dirty="0">
                <a:ln w="0"/>
                <a:latin typeface="微软雅黑" panose="020B0503020204020204" pitchFamily="34" charset="-122"/>
                <a:ea typeface="微软雅黑" panose="020B0503020204020204" pitchFamily="34" charset="-122"/>
              </a:rPr>
              <a:t>9.</a:t>
            </a:r>
            <a:r>
              <a:rPr lang="zh-CN" altLang="en-US" dirty="0">
                <a:ln w="0"/>
                <a:latin typeface="微软雅黑" panose="020B0503020204020204" pitchFamily="34" charset="-122"/>
                <a:ea typeface="微软雅黑" panose="020B0503020204020204" pitchFamily="34" charset="-122"/>
              </a:rPr>
              <a:t>乱放重物</a:t>
            </a:r>
            <a:r>
              <a:rPr lang="en-US" altLang="zh-CN" dirty="0">
                <a:ln w="0"/>
                <a:latin typeface="微软雅黑" panose="020B0503020204020204" pitchFamily="34" charset="-122"/>
                <a:ea typeface="微软雅黑" panose="020B0503020204020204" pitchFamily="34" charset="-122"/>
              </a:rPr>
              <a:t>;</a:t>
            </a:r>
            <a:endParaRPr lang="en-US" altLang="zh-CN" dirty="0">
              <a:ln w="0"/>
              <a:latin typeface="微软雅黑" panose="020B0503020204020204" pitchFamily="34" charset="-122"/>
              <a:ea typeface="微软雅黑" panose="020B0503020204020204" pitchFamily="34" charset="-122"/>
            </a:endParaRPr>
          </a:p>
          <a:p>
            <a:pPr marL="0" lvl="1">
              <a:lnSpc>
                <a:spcPct val="150000"/>
              </a:lnSpc>
            </a:pPr>
            <a:r>
              <a:rPr lang="en-US" altLang="zh-CN" dirty="0">
                <a:ln w="0"/>
                <a:latin typeface="微软雅黑" panose="020B0503020204020204" pitchFamily="34" charset="-122"/>
                <a:ea typeface="微软雅黑" panose="020B0503020204020204" pitchFamily="34" charset="-122"/>
              </a:rPr>
              <a:t>10.</a:t>
            </a:r>
            <a:r>
              <a:rPr lang="zh-CN" altLang="en-US" dirty="0">
                <a:ln w="0"/>
                <a:latin typeface="微软雅黑" panose="020B0503020204020204" pitchFamily="34" charset="-122"/>
                <a:ea typeface="微软雅黑" panose="020B0503020204020204" pitchFamily="34" charset="-122"/>
              </a:rPr>
              <a:t>表头失灵</a:t>
            </a:r>
            <a:r>
              <a:rPr lang="en-US" altLang="zh-CN" dirty="0">
                <a:ln w="0"/>
                <a:latin typeface="微软雅黑" panose="020B0503020204020204" pitchFamily="34" charset="-122"/>
                <a:ea typeface="微软雅黑" panose="020B0503020204020204" pitchFamily="34" charset="-122"/>
              </a:rPr>
              <a:t>;</a:t>
            </a:r>
            <a:endParaRPr lang="en-US" altLang="zh-CN" dirty="0">
              <a:ln w="0"/>
              <a:latin typeface="微软雅黑" panose="020B0503020204020204" pitchFamily="34" charset="-122"/>
              <a:ea typeface="微软雅黑" panose="020B0503020204020204" pitchFamily="34" charset="-122"/>
            </a:endParaRPr>
          </a:p>
          <a:p>
            <a:pPr marL="0" lvl="1">
              <a:lnSpc>
                <a:spcPct val="150000"/>
              </a:lnSpc>
            </a:pPr>
            <a:r>
              <a:rPr lang="en-US" altLang="zh-CN" dirty="0">
                <a:ln w="0"/>
                <a:latin typeface="微软雅黑" panose="020B0503020204020204" pitchFamily="34" charset="-122"/>
                <a:ea typeface="微软雅黑" panose="020B0503020204020204" pitchFamily="34" charset="-122"/>
              </a:rPr>
              <a:t>11.</a:t>
            </a:r>
            <a:r>
              <a:rPr lang="zh-CN" altLang="en-US" dirty="0">
                <a:ln w="0"/>
                <a:latin typeface="微软雅黑" panose="020B0503020204020204" pitchFamily="34" charset="-122"/>
                <a:ea typeface="微软雅黑" panose="020B0503020204020204" pitchFamily="34" charset="-122"/>
              </a:rPr>
              <a:t>环境恶劣</a:t>
            </a:r>
            <a:r>
              <a:rPr lang="en-US" altLang="zh-CN" dirty="0">
                <a:ln w="0"/>
                <a:latin typeface="微软雅黑" panose="020B0503020204020204" pitchFamily="34" charset="-122"/>
                <a:ea typeface="微软雅黑" panose="020B0503020204020204" pitchFamily="34" charset="-122"/>
              </a:rPr>
              <a:t>;</a:t>
            </a:r>
            <a:endParaRPr lang="en-US" altLang="zh-CN" dirty="0">
              <a:ln w="0"/>
              <a:latin typeface="微软雅黑" panose="020B0503020204020204" pitchFamily="34" charset="-122"/>
              <a:ea typeface="微软雅黑" panose="020B0503020204020204" pitchFamily="34" charset="-122"/>
            </a:endParaRPr>
          </a:p>
          <a:p>
            <a:pPr marL="0" lvl="1">
              <a:lnSpc>
                <a:spcPct val="150000"/>
              </a:lnSpc>
            </a:pPr>
            <a:r>
              <a:rPr lang="en-US" altLang="zh-CN" dirty="0">
                <a:ln w="0"/>
                <a:latin typeface="微软雅黑" panose="020B0503020204020204" pitchFamily="34" charset="-122"/>
                <a:ea typeface="微软雅黑" panose="020B0503020204020204" pitchFamily="34" charset="-122"/>
              </a:rPr>
              <a:t>12.</a:t>
            </a:r>
            <a:r>
              <a:rPr lang="zh-CN" altLang="en-US" dirty="0">
                <a:ln w="0"/>
                <a:latin typeface="微软雅黑" panose="020B0503020204020204" pitchFamily="34" charset="-122"/>
                <a:ea typeface="微软雅黑" panose="020B0503020204020204" pitchFamily="34" charset="-122"/>
              </a:rPr>
              <a:t>人为破坏</a:t>
            </a:r>
            <a:r>
              <a:rPr lang="zh-CN" altLang="en-US" dirty="0" smtClean="0">
                <a:ln w="0"/>
                <a:latin typeface="微软雅黑" panose="020B0503020204020204" pitchFamily="34" charset="-122"/>
                <a:ea typeface="微软雅黑" panose="020B0503020204020204" pitchFamily="34" charset="-122"/>
              </a:rPr>
              <a:t>。</a:t>
            </a:r>
            <a:endParaRPr lang="zh-CN" altLang="en-US" dirty="0">
              <a:ln w="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321723" y="1757040"/>
            <a:ext cx="3816424" cy="425867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anim calcmode="lin" valueType="num">
                                      <p:cBhvr>
                                        <p:cTn id="20" dur="500" fill="hold"/>
                                        <p:tgtEl>
                                          <p:spTgt spid="33"/>
                                        </p:tgtEl>
                                        <p:attrNameLst>
                                          <p:attrName>ppt_x</p:attrName>
                                        </p:attrNameLst>
                                      </p:cBhvr>
                                      <p:tavLst>
                                        <p:tav tm="0">
                                          <p:val>
                                            <p:strVal val="#ppt_x"/>
                                          </p:val>
                                        </p:tav>
                                        <p:tav tm="100000">
                                          <p:val>
                                            <p:strVal val="#ppt_x"/>
                                          </p:val>
                                        </p:tav>
                                      </p:tavLst>
                                    </p:anim>
                                    <p:anim calcmode="lin" valueType="num">
                                      <p:cBhvr>
                                        <p:cTn id="21" dur="500" fill="hold"/>
                                        <p:tgtEl>
                                          <p:spTgt spid="3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anim calcmode="lin" valueType="num">
                                      <p:cBhvr>
                                        <p:cTn id="26" dur="500" fill="hold"/>
                                        <p:tgtEl>
                                          <p:spTgt spid="8"/>
                                        </p:tgtEl>
                                        <p:attrNameLst>
                                          <p:attrName>ppt_x</p:attrName>
                                        </p:attrNameLst>
                                      </p:cBhvr>
                                      <p:tavLst>
                                        <p:tav tm="0">
                                          <p:val>
                                            <p:strVal val="#ppt_x"/>
                                          </p:val>
                                        </p:tav>
                                        <p:tav tm="100000">
                                          <p:val>
                                            <p:strVal val="#ppt_x"/>
                                          </p:val>
                                        </p:tav>
                                      </p:tavLst>
                                    </p:anim>
                                    <p:anim calcmode="lin" valueType="num">
                                      <p:cBhvr>
                                        <p:cTn id="27"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33" grpId="0"/>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1328727" y="1556792"/>
            <a:ext cx="3735977"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C00000"/>
                </a:solidFill>
                <a:latin typeface="微软雅黑" panose="020B0503020204020204" pitchFamily="34" charset="-122"/>
                <a:ea typeface="微软雅黑" panose="020B0503020204020204" pitchFamily="34" charset="-122"/>
              </a:rPr>
              <a:t>保密安全事故</a:t>
            </a:r>
            <a:endParaRPr lang="zh-CN" altLang="en-US" sz="2400" b="1" dirty="0">
              <a:ln w="0"/>
              <a:solidFill>
                <a:srgbClr val="C00000"/>
              </a:solidFill>
              <a:latin typeface="微软雅黑" panose="020B0503020204020204" pitchFamily="34" charset="-122"/>
              <a:ea typeface="微软雅黑" panose="020B0503020204020204" pitchFamily="34" charset="-122"/>
            </a:endParaRPr>
          </a:p>
        </p:txBody>
      </p:sp>
      <p:sp>
        <p:nvSpPr>
          <p:cNvPr id="7" name="椭圆 6"/>
          <p:cNvSpPr/>
          <p:nvPr/>
        </p:nvSpPr>
        <p:spPr>
          <a:xfrm>
            <a:off x="1057027" y="1824426"/>
            <a:ext cx="170359" cy="170359"/>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srgbClr val="C00000"/>
              </a:solidFill>
            </a:endParaRPr>
          </a:p>
        </p:txBody>
      </p:sp>
      <p:sp>
        <p:nvSpPr>
          <p:cNvPr id="33" name="文本框 32"/>
          <p:cNvSpPr txBox="1"/>
          <p:nvPr/>
        </p:nvSpPr>
        <p:spPr>
          <a:xfrm>
            <a:off x="1057027" y="2132856"/>
            <a:ext cx="1888539" cy="435811"/>
          </a:xfrm>
          <a:prstGeom prst="rect">
            <a:avLst/>
          </a:prstGeom>
          <a:noFill/>
        </p:spPr>
        <p:txBody>
          <a:bodyPr wrap="square" lIns="68566" tIns="34283" rIns="68566" bIns="34283" rtlCol="0">
            <a:spAutoFit/>
          </a:bodyPr>
          <a:lstStyle/>
          <a:p>
            <a:pPr marL="0" lvl="1">
              <a:lnSpc>
                <a:spcPct val="150000"/>
              </a:lnSpc>
            </a:pPr>
            <a:r>
              <a:rPr lang="en-US" altLang="zh-CN" b="1" dirty="0">
                <a:ln w="0"/>
                <a:solidFill>
                  <a:srgbClr val="0070C0"/>
                </a:solidFill>
                <a:latin typeface="微软雅黑" panose="020B0503020204020204" pitchFamily="34" charset="-122"/>
                <a:ea typeface="微软雅黑" panose="020B0503020204020204" pitchFamily="34" charset="-122"/>
              </a:rPr>
              <a:t>1</a:t>
            </a:r>
            <a:r>
              <a:rPr lang="en-US" altLang="zh-CN" b="1" dirty="0" smtClean="0">
                <a:ln w="0"/>
                <a:solidFill>
                  <a:srgbClr val="0070C0"/>
                </a:solidFill>
                <a:latin typeface="微软雅黑" panose="020B0503020204020204" pitchFamily="34" charset="-122"/>
                <a:ea typeface="微软雅黑" panose="020B0503020204020204" pitchFamily="34" charset="-122"/>
              </a:rPr>
              <a:t>. </a:t>
            </a:r>
            <a:r>
              <a:rPr lang="zh-CN" altLang="en-US" b="1" dirty="0" smtClean="0">
                <a:ln w="0"/>
                <a:solidFill>
                  <a:srgbClr val="0070C0"/>
                </a:solidFill>
                <a:latin typeface="微软雅黑" panose="020B0503020204020204" pitchFamily="34" charset="-122"/>
                <a:ea typeface="微软雅黑" panose="020B0503020204020204" pitchFamily="34" charset="-122"/>
              </a:rPr>
              <a:t>保密</a:t>
            </a:r>
            <a:r>
              <a:rPr lang="zh-CN" altLang="en-US" b="1" dirty="0">
                <a:ln w="0"/>
                <a:solidFill>
                  <a:srgbClr val="0070C0"/>
                </a:solidFill>
                <a:latin typeface="微软雅黑" panose="020B0503020204020204" pitchFamily="34" charset="-122"/>
                <a:ea typeface="微软雅黑" panose="020B0503020204020204" pitchFamily="34" charset="-122"/>
              </a:rPr>
              <a:t>工作分类：</a:t>
            </a:r>
            <a:endParaRPr lang="en-US" altLang="zh-CN" b="1" dirty="0">
              <a:ln w="0"/>
              <a:solidFill>
                <a:srgbClr val="0070C0"/>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345059" y="2535485"/>
            <a:ext cx="5040560" cy="1177231"/>
          </a:xfrm>
          <a:prstGeom prst="rect">
            <a:avLst/>
          </a:prstGeom>
          <a:noFill/>
        </p:spPr>
        <p:txBody>
          <a:bodyPr wrap="square" lIns="68566" tIns="34283" rIns="68566" bIns="34283" rtlCol="0">
            <a:spAutoFit/>
          </a:bodyPr>
          <a:lstStyle/>
          <a:p>
            <a:pPr marL="342900" lvl="1" indent="-342900">
              <a:buFont typeface="+mj-ea"/>
              <a:buAutoNum type="circleNumDbPlain"/>
            </a:pPr>
            <a:r>
              <a:rPr lang="zh-CN" altLang="en-US" dirty="0">
                <a:ln w="0"/>
                <a:latin typeface="微软雅黑" panose="020B0503020204020204" pitchFamily="34" charset="-122"/>
                <a:ea typeface="微软雅黑" panose="020B0503020204020204" pitchFamily="34" charset="-122"/>
              </a:rPr>
              <a:t>军事机密；</a:t>
            </a:r>
            <a:endParaRPr lang="zh-CN" altLang="en-US" dirty="0">
              <a:ln w="0"/>
              <a:latin typeface="微软雅黑" panose="020B0503020204020204" pitchFamily="34" charset="-122"/>
              <a:ea typeface="微软雅黑" panose="020B0503020204020204" pitchFamily="34" charset="-122"/>
            </a:endParaRPr>
          </a:p>
          <a:p>
            <a:pPr marL="342900" lvl="1" indent="-342900">
              <a:buFont typeface="+mj-ea"/>
              <a:buAutoNum type="circleNumDbPlain"/>
            </a:pPr>
            <a:r>
              <a:rPr lang="zh-CN" altLang="en-US" dirty="0">
                <a:ln w="0"/>
                <a:latin typeface="微软雅黑" panose="020B0503020204020204" pitchFamily="34" charset="-122"/>
                <a:ea typeface="微软雅黑" panose="020B0503020204020204" pitchFamily="34" charset="-122"/>
              </a:rPr>
              <a:t>商业机密</a:t>
            </a:r>
            <a:r>
              <a:rPr lang="en-US" altLang="zh-CN" dirty="0">
                <a:ln w="0"/>
                <a:latin typeface="微软雅黑" panose="020B0503020204020204" pitchFamily="34" charset="-122"/>
                <a:ea typeface="微软雅黑" panose="020B0503020204020204" pitchFamily="34" charset="-122"/>
              </a:rPr>
              <a:t>—</a:t>
            </a:r>
            <a:r>
              <a:rPr lang="zh-CN" altLang="en-US" dirty="0">
                <a:ln w="0"/>
                <a:latin typeface="微软雅黑" panose="020B0503020204020204" pitchFamily="34" charset="-122"/>
                <a:ea typeface="微软雅黑" panose="020B0503020204020204" pitchFamily="34" charset="-122"/>
              </a:rPr>
              <a:t>客户、成本、投标要点、</a:t>
            </a:r>
            <a:endParaRPr lang="zh-CN" altLang="en-US" dirty="0">
              <a:ln w="0"/>
              <a:latin typeface="微软雅黑" panose="020B0503020204020204" pitchFamily="34" charset="-122"/>
              <a:ea typeface="微软雅黑" panose="020B0503020204020204" pitchFamily="34" charset="-122"/>
            </a:endParaRPr>
          </a:p>
          <a:p>
            <a:pPr marL="342900" lvl="1" indent="-342900">
              <a:buFont typeface="+mj-ea"/>
              <a:buAutoNum type="circleNumDbPlain"/>
            </a:pPr>
            <a:r>
              <a:rPr lang="zh-CN" altLang="en-US" dirty="0">
                <a:ln w="0"/>
                <a:latin typeface="微软雅黑" panose="020B0503020204020204" pitchFamily="34" charset="-122"/>
                <a:ea typeface="微软雅黑" panose="020B0503020204020204" pitchFamily="34" charset="-122"/>
              </a:rPr>
              <a:t>产品机密</a:t>
            </a:r>
            <a:r>
              <a:rPr lang="en-US" altLang="zh-CN" dirty="0">
                <a:ln w="0"/>
                <a:latin typeface="微软雅黑" panose="020B0503020204020204" pitchFamily="34" charset="-122"/>
                <a:ea typeface="微软雅黑" panose="020B0503020204020204" pitchFamily="34" charset="-122"/>
              </a:rPr>
              <a:t>—</a:t>
            </a:r>
            <a:r>
              <a:rPr lang="zh-CN" altLang="en-US" dirty="0">
                <a:ln w="0"/>
                <a:latin typeface="微软雅黑" panose="020B0503020204020204" pitchFamily="34" charset="-122"/>
                <a:ea typeface="微软雅黑" panose="020B0503020204020204" pitchFamily="34" charset="-122"/>
              </a:rPr>
              <a:t>核心技术、核心工艺、技术诀窍</a:t>
            </a:r>
            <a:endParaRPr lang="zh-CN" altLang="en-US" dirty="0">
              <a:ln w="0"/>
              <a:latin typeface="微软雅黑" panose="020B0503020204020204" pitchFamily="34" charset="-122"/>
              <a:ea typeface="微软雅黑" panose="020B0503020204020204" pitchFamily="34" charset="-122"/>
            </a:endParaRPr>
          </a:p>
          <a:p>
            <a:pPr marL="342900" lvl="1" indent="-342900">
              <a:buFont typeface="+mj-ea"/>
              <a:buAutoNum type="circleNumDbPlain"/>
            </a:pPr>
            <a:r>
              <a:rPr lang="zh-CN" altLang="en-US" dirty="0">
                <a:ln w="0"/>
                <a:latin typeface="微软雅黑" panose="020B0503020204020204" pitchFamily="34" charset="-122"/>
                <a:ea typeface="微软雅黑" panose="020B0503020204020204" pitchFamily="34" charset="-122"/>
              </a:rPr>
              <a:t>信息机密</a:t>
            </a:r>
            <a:r>
              <a:rPr lang="en-US" altLang="zh-CN" dirty="0">
                <a:ln w="0"/>
                <a:latin typeface="微软雅黑" panose="020B0503020204020204" pitchFamily="34" charset="-122"/>
                <a:ea typeface="微软雅黑" panose="020B0503020204020204" pitchFamily="34" charset="-122"/>
              </a:rPr>
              <a:t>—</a:t>
            </a:r>
            <a:r>
              <a:rPr lang="zh-CN" altLang="en-US" dirty="0">
                <a:ln w="0"/>
                <a:latin typeface="微软雅黑" panose="020B0503020204020204" pitchFamily="34" charset="-122"/>
                <a:ea typeface="微软雅黑" panose="020B0503020204020204" pitchFamily="34" charset="-122"/>
              </a:rPr>
              <a:t>技术情报、竟业动向、采购信息</a:t>
            </a:r>
            <a:endParaRPr lang="en-US" altLang="zh-CN" dirty="0">
              <a:ln w="0"/>
              <a:latin typeface="微软雅黑" panose="020B0503020204020204" pitchFamily="34" charset="-122"/>
              <a:ea typeface="微软雅黑" panose="020B0503020204020204" pitchFamily="34" charset="-122"/>
            </a:endParaRPr>
          </a:p>
        </p:txBody>
      </p:sp>
      <p:sp>
        <p:nvSpPr>
          <p:cNvPr id="9" name="文本框 8"/>
          <p:cNvSpPr txBox="1"/>
          <p:nvPr/>
        </p:nvSpPr>
        <p:spPr>
          <a:xfrm>
            <a:off x="7033691" y="2132856"/>
            <a:ext cx="1888539" cy="435811"/>
          </a:xfrm>
          <a:prstGeom prst="rect">
            <a:avLst/>
          </a:prstGeom>
          <a:noFill/>
        </p:spPr>
        <p:txBody>
          <a:bodyPr wrap="square" lIns="68566" tIns="34283" rIns="68566" bIns="34283" rtlCol="0">
            <a:spAutoFit/>
          </a:bodyPr>
          <a:lstStyle/>
          <a:p>
            <a:pPr marL="0" lvl="1">
              <a:lnSpc>
                <a:spcPct val="150000"/>
              </a:lnSpc>
            </a:pPr>
            <a:r>
              <a:rPr lang="en-US" altLang="zh-CN" b="1" dirty="0">
                <a:ln w="0"/>
                <a:solidFill>
                  <a:srgbClr val="0070C0"/>
                </a:solidFill>
                <a:latin typeface="微软雅黑" panose="020B0503020204020204" pitchFamily="34" charset="-122"/>
                <a:ea typeface="微软雅黑" panose="020B0503020204020204" pitchFamily="34" charset="-122"/>
              </a:rPr>
              <a:t>2.</a:t>
            </a:r>
            <a:r>
              <a:rPr lang="zh-CN" altLang="en-US" b="1" dirty="0">
                <a:ln w="0"/>
                <a:solidFill>
                  <a:srgbClr val="0070C0"/>
                </a:solidFill>
                <a:latin typeface="微软雅黑" panose="020B0503020204020204" pitchFamily="34" charset="-122"/>
                <a:ea typeface="微软雅黑" panose="020B0503020204020204" pitchFamily="34" charset="-122"/>
              </a:rPr>
              <a:t>避免办法</a:t>
            </a:r>
            <a:r>
              <a:rPr lang="zh-CN" altLang="en-US" b="1" dirty="0" smtClean="0">
                <a:ln w="0"/>
                <a:solidFill>
                  <a:srgbClr val="0070C0"/>
                </a:solidFill>
                <a:latin typeface="微软雅黑" panose="020B0503020204020204" pitchFamily="34" charset="-122"/>
                <a:ea typeface="微软雅黑" panose="020B0503020204020204" pitchFamily="34" charset="-122"/>
              </a:rPr>
              <a:t>：</a:t>
            </a:r>
            <a:endParaRPr lang="en-US" altLang="zh-CN" b="1" dirty="0">
              <a:ln w="0"/>
              <a:solidFill>
                <a:srgbClr val="0070C0"/>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7249715" y="2535485"/>
            <a:ext cx="4176464" cy="2008228"/>
          </a:xfrm>
          <a:prstGeom prst="rect">
            <a:avLst/>
          </a:prstGeom>
          <a:noFill/>
        </p:spPr>
        <p:txBody>
          <a:bodyPr wrap="square" lIns="68566" tIns="34283" rIns="68566" bIns="34283" rtlCol="0">
            <a:spAutoFit/>
          </a:bodyPr>
          <a:lstStyle/>
          <a:p>
            <a:pPr marL="342900" lvl="1" indent="-342900">
              <a:buFont typeface="+mj-ea"/>
              <a:buAutoNum type="circleNumDbPlain"/>
            </a:pPr>
            <a:r>
              <a:rPr lang="zh-CN" altLang="en-US" dirty="0" smtClean="0">
                <a:ln w="0"/>
                <a:latin typeface="微软雅黑" panose="020B0503020204020204" pitchFamily="34" charset="-122"/>
                <a:ea typeface="微软雅黑" panose="020B0503020204020204" pitchFamily="34" charset="-122"/>
              </a:rPr>
              <a:t>确定</a:t>
            </a:r>
            <a:r>
              <a:rPr lang="zh-CN" altLang="en-US" dirty="0">
                <a:ln w="0"/>
                <a:latin typeface="微软雅黑" panose="020B0503020204020204" pitchFamily="34" charset="-122"/>
                <a:ea typeface="微软雅黑" panose="020B0503020204020204" pitchFamily="34" charset="-122"/>
              </a:rPr>
              <a:t>保密范围；</a:t>
            </a:r>
            <a:endParaRPr lang="zh-CN" altLang="en-US" dirty="0">
              <a:ln w="0"/>
              <a:latin typeface="微软雅黑" panose="020B0503020204020204" pitchFamily="34" charset="-122"/>
              <a:ea typeface="微软雅黑" panose="020B0503020204020204" pitchFamily="34" charset="-122"/>
            </a:endParaRPr>
          </a:p>
          <a:p>
            <a:pPr marL="342900" lvl="1" indent="-342900">
              <a:buFont typeface="+mj-ea"/>
              <a:buAutoNum type="circleNumDbPlain"/>
            </a:pPr>
            <a:r>
              <a:rPr lang="zh-CN" altLang="en-US" dirty="0" smtClean="0">
                <a:ln w="0"/>
                <a:latin typeface="微软雅黑" panose="020B0503020204020204" pitchFamily="34" charset="-122"/>
                <a:ea typeface="微软雅黑" panose="020B0503020204020204" pitchFamily="34" charset="-122"/>
              </a:rPr>
              <a:t>专利</a:t>
            </a:r>
            <a:r>
              <a:rPr lang="zh-CN" altLang="en-US" dirty="0">
                <a:ln w="0"/>
                <a:latin typeface="微软雅黑" panose="020B0503020204020204" pitchFamily="34" charset="-122"/>
                <a:ea typeface="微软雅黑" panose="020B0503020204020204" pitchFamily="34" charset="-122"/>
              </a:rPr>
              <a:t>保护；</a:t>
            </a:r>
            <a:endParaRPr lang="zh-CN" altLang="en-US" dirty="0">
              <a:ln w="0"/>
              <a:latin typeface="微软雅黑" panose="020B0503020204020204" pitchFamily="34" charset="-122"/>
              <a:ea typeface="微软雅黑" panose="020B0503020204020204" pitchFamily="34" charset="-122"/>
            </a:endParaRPr>
          </a:p>
          <a:p>
            <a:pPr marL="342900" lvl="1" indent="-342900">
              <a:buFont typeface="+mj-ea"/>
              <a:buAutoNum type="circleNumDbPlain"/>
            </a:pPr>
            <a:r>
              <a:rPr lang="zh-CN" altLang="en-US" dirty="0" smtClean="0">
                <a:ln w="0"/>
                <a:latin typeface="微软雅黑" panose="020B0503020204020204" pitchFamily="34" charset="-122"/>
                <a:ea typeface="微软雅黑" panose="020B0503020204020204" pitchFamily="34" charset="-122"/>
              </a:rPr>
              <a:t>减少</a:t>
            </a:r>
            <a:r>
              <a:rPr lang="zh-CN" altLang="en-US" dirty="0">
                <a:ln w="0"/>
                <a:latin typeface="微软雅黑" panose="020B0503020204020204" pitchFamily="34" charset="-122"/>
                <a:ea typeface="微软雅黑" panose="020B0503020204020204" pitchFamily="34" charset="-122"/>
              </a:rPr>
              <a:t>知情人员数量；</a:t>
            </a:r>
            <a:endParaRPr lang="zh-CN" altLang="en-US" dirty="0">
              <a:ln w="0"/>
              <a:latin typeface="微软雅黑" panose="020B0503020204020204" pitchFamily="34" charset="-122"/>
              <a:ea typeface="微软雅黑" panose="020B0503020204020204" pitchFamily="34" charset="-122"/>
            </a:endParaRPr>
          </a:p>
          <a:p>
            <a:pPr marL="342900" lvl="1" indent="-342900">
              <a:buFont typeface="+mj-ea"/>
              <a:buAutoNum type="circleNumDbPlain"/>
            </a:pPr>
            <a:r>
              <a:rPr lang="zh-CN" altLang="en-US" dirty="0" smtClean="0">
                <a:ln w="0"/>
                <a:latin typeface="微软雅黑" panose="020B0503020204020204" pitchFamily="34" charset="-122"/>
                <a:ea typeface="微软雅黑" panose="020B0503020204020204" pitchFamily="34" charset="-122"/>
              </a:rPr>
              <a:t>建立</a:t>
            </a:r>
            <a:r>
              <a:rPr lang="zh-CN" altLang="en-US" dirty="0">
                <a:ln w="0"/>
                <a:latin typeface="微软雅黑" panose="020B0503020204020204" pitchFamily="34" charset="-122"/>
                <a:ea typeface="微软雅黑" panose="020B0503020204020204" pitchFamily="34" charset="-122"/>
              </a:rPr>
              <a:t>保密制度；</a:t>
            </a:r>
            <a:endParaRPr lang="zh-CN" altLang="en-US" dirty="0">
              <a:ln w="0"/>
              <a:latin typeface="微软雅黑" panose="020B0503020204020204" pitchFamily="34" charset="-122"/>
              <a:ea typeface="微软雅黑" panose="020B0503020204020204" pitchFamily="34" charset="-122"/>
            </a:endParaRPr>
          </a:p>
          <a:p>
            <a:pPr marL="342900" lvl="1" indent="-342900">
              <a:buFont typeface="+mj-ea"/>
              <a:buAutoNum type="circleNumDbPlain"/>
            </a:pPr>
            <a:r>
              <a:rPr lang="zh-CN" altLang="en-US" dirty="0" smtClean="0">
                <a:ln w="0"/>
                <a:latin typeface="微软雅黑" panose="020B0503020204020204" pitchFamily="34" charset="-122"/>
                <a:ea typeface="微软雅黑" panose="020B0503020204020204" pitchFamily="34" charset="-122"/>
              </a:rPr>
              <a:t>加强</a:t>
            </a:r>
            <a:r>
              <a:rPr lang="zh-CN" altLang="en-US" dirty="0">
                <a:ln w="0"/>
                <a:latin typeface="微软雅黑" panose="020B0503020204020204" pitchFamily="34" charset="-122"/>
                <a:ea typeface="微软雅黑" panose="020B0503020204020204" pitchFamily="34" charset="-122"/>
              </a:rPr>
              <a:t>资料、信息管理；</a:t>
            </a:r>
            <a:endParaRPr lang="zh-CN" altLang="en-US" dirty="0">
              <a:ln w="0"/>
              <a:latin typeface="微软雅黑" panose="020B0503020204020204" pitchFamily="34" charset="-122"/>
              <a:ea typeface="微软雅黑" panose="020B0503020204020204" pitchFamily="34" charset="-122"/>
            </a:endParaRPr>
          </a:p>
          <a:p>
            <a:pPr marL="342900" lvl="1" indent="-342900">
              <a:buFont typeface="+mj-ea"/>
              <a:buAutoNum type="circleNumDbPlain"/>
            </a:pPr>
            <a:r>
              <a:rPr lang="zh-CN" altLang="en-US" dirty="0" smtClean="0">
                <a:ln w="0"/>
                <a:latin typeface="微软雅黑" panose="020B0503020204020204" pitchFamily="34" charset="-122"/>
                <a:ea typeface="微软雅黑" panose="020B0503020204020204" pitchFamily="34" charset="-122"/>
              </a:rPr>
              <a:t>签定</a:t>
            </a:r>
            <a:r>
              <a:rPr lang="zh-CN" altLang="en-US" dirty="0">
                <a:ln w="0"/>
                <a:latin typeface="微软雅黑" panose="020B0503020204020204" pitchFamily="34" charset="-122"/>
                <a:ea typeface="微软雅黑" panose="020B0503020204020204" pitchFamily="34" charset="-122"/>
              </a:rPr>
              <a:t>竟业禁止协议；</a:t>
            </a:r>
            <a:endParaRPr lang="zh-CN" altLang="en-US" dirty="0">
              <a:ln w="0"/>
              <a:latin typeface="微软雅黑" panose="020B0503020204020204" pitchFamily="34" charset="-122"/>
              <a:ea typeface="微软雅黑" panose="020B0503020204020204" pitchFamily="34" charset="-122"/>
            </a:endParaRPr>
          </a:p>
          <a:p>
            <a:pPr marL="342900" lvl="1" indent="-342900">
              <a:buFont typeface="+mj-ea"/>
              <a:buAutoNum type="circleNumDbPlain"/>
            </a:pPr>
            <a:r>
              <a:rPr lang="zh-CN" altLang="en-US" dirty="0" smtClean="0">
                <a:ln w="0"/>
                <a:latin typeface="微软雅黑" panose="020B0503020204020204" pitchFamily="34" charset="-122"/>
                <a:ea typeface="微软雅黑" panose="020B0503020204020204" pitchFamily="34" charset="-122"/>
              </a:rPr>
              <a:t>违者</a:t>
            </a:r>
            <a:r>
              <a:rPr lang="zh-CN" altLang="en-US" dirty="0">
                <a:ln w="0"/>
                <a:latin typeface="微软雅黑" panose="020B0503020204020204" pitchFamily="34" charset="-122"/>
                <a:ea typeface="微软雅黑" panose="020B0503020204020204" pitchFamily="34" charset="-122"/>
              </a:rPr>
              <a:t>诉诸法律； </a:t>
            </a:r>
            <a:endParaRPr lang="en-US" altLang="zh-CN" dirty="0">
              <a:ln w="0"/>
              <a:latin typeface="微软雅黑" panose="020B0503020204020204" pitchFamily="34" charset="-122"/>
              <a:ea typeface="微软雅黑" panose="020B0503020204020204" pitchFamily="34" charset="-122"/>
            </a:endParaRPr>
          </a:p>
        </p:txBody>
      </p:sp>
      <p:sp>
        <p:nvSpPr>
          <p:cNvPr id="11" name="文本框 10"/>
          <p:cNvSpPr txBox="1"/>
          <p:nvPr/>
        </p:nvSpPr>
        <p:spPr>
          <a:xfrm>
            <a:off x="1057027" y="3915544"/>
            <a:ext cx="1888539" cy="435811"/>
          </a:xfrm>
          <a:prstGeom prst="rect">
            <a:avLst/>
          </a:prstGeom>
          <a:noFill/>
        </p:spPr>
        <p:txBody>
          <a:bodyPr wrap="square" lIns="68566" tIns="34283" rIns="68566" bIns="34283" rtlCol="0">
            <a:spAutoFit/>
          </a:bodyPr>
          <a:lstStyle/>
          <a:p>
            <a:pPr marL="0" lvl="1">
              <a:lnSpc>
                <a:spcPct val="150000"/>
              </a:lnSpc>
            </a:pPr>
            <a:r>
              <a:rPr lang="en-US" altLang="zh-CN" b="1" dirty="0">
                <a:ln w="0"/>
                <a:solidFill>
                  <a:srgbClr val="0070C0"/>
                </a:solidFill>
                <a:latin typeface="微软雅黑" panose="020B0503020204020204" pitchFamily="34" charset="-122"/>
                <a:ea typeface="微软雅黑" panose="020B0503020204020204" pitchFamily="34" charset="-122"/>
              </a:rPr>
              <a:t>3.</a:t>
            </a:r>
            <a:r>
              <a:rPr lang="zh-CN" altLang="en-US" b="1" dirty="0">
                <a:ln w="0"/>
                <a:solidFill>
                  <a:srgbClr val="0070C0"/>
                </a:solidFill>
                <a:latin typeface="微软雅黑" panose="020B0503020204020204" pitchFamily="34" charset="-122"/>
                <a:ea typeface="微软雅黑" panose="020B0503020204020204" pitchFamily="34" charset="-122"/>
              </a:rPr>
              <a:t>隐患举例：</a:t>
            </a:r>
            <a:endParaRPr lang="en-US" altLang="zh-CN" b="1" dirty="0">
              <a:ln w="0"/>
              <a:solidFill>
                <a:srgbClr val="0070C0"/>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1345059" y="4362765"/>
            <a:ext cx="4852960" cy="2008228"/>
          </a:xfrm>
          <a:prstGeom prst="rect">
            <a:avLst/>
          </a:prstGeom>
          <a:noFill/>
        </p:spPr>
        <p:txBody>
          <a:bodyPr wrap="square" lIns="68566" tIns="34283" rIns="68566" bIns="34283" rtlCol="0">
            <a:spAutoFit/>
          </a:bodyPr>
          <a:lstStyle/>
          <a:p>
            <a:pPr marL="342900" lvl="1" indent="-342900">
              <a:buFont typeface="+mj-ea"/>
              <a:buAutoNum type="circleNumDbPlain"/>
            </a:pPr>
            <a:r>
              <a:rPr lang="zh-CN" altLang="en-US" dirty="0">
                <a:ln w="0"/>
                <a:latin typeface="微软雅黑" panose="020B0503020204020204" pitchFamily="34" charset="-122"/>
                <a:ea typeface="微软雅黑" panose="020B0503020204020204" pitchFamily="34" charset="-122"/>
              </a:rPr>
              <a:t>没有安全意识；</a:t>
            </a:r>
            <a:endParaRPr lang="zh-CN" altLang="en-US" dirty="0">
              <a:ln w="0"/>
              <a:latin typeface="微软雅黑" panose="020B0503020204020204" pitchFamily="34" charset="-122"/>
              <a:ea typeface="微软雅黑" panose="020B0503020204020204" pitchFamily="34" charset="-122"/>
            </a:endParaRPr>
          </a:p>
          <a:p>
            <a:pPr marL="342900" lvl="1" indent="-342900">
              <a:buFont typeface="+mj-ea"/>
              <a:buAutoNum type="circleNumDbPlain"/>
            </a:pPr>
            <a:r>
              <a:rPr lang="zh-CN" altLang="en-US" dirty="0">
                <a:ln w="0"/>
                <a:latin typeface="微软雅黑" panose="020B0503020204020204" pitchFamily="34" charset="-122"/>
                <a:ea typeface="微软雅黑" panose="020B0503020204020204" pitchFamily="34" charset="-122"/>
              </a:rPr>
              <a:t>没有确定保密范围；或者笼统、无限范围；</a:t>
            </a:r>
            <a:endParaRPr lang="zh-CN" altLang="en-US" dirty="0">
              <a:ln w="0"/>
              <a:latin typeface="微软雅黑" panose="020B0503020204020204" pitchFamily="34" charset="-122"/>
              <a:ea typeface="微软雅黑" panose="020B0503020204020204" pitchFamily="34" charset="-122"/>
            </a:endParaRPr>
          </a:p>
          <a:p>
            <a:pPr marL="342900" lvl="1" indent="-342900">
              <a:buFont typeface="+mj-ea"/>
              <a:buAutoNum type="circleNumDbPlain"/>
            </a:pPr>
            <a:r>
              <a:rPr lang="zh-CN" altLang="en-US" dirty="0">
                <a:ln w="0"/>
                <a:latin typeface="微软雅黑" panose="020B0503020204020204" pitchFamily="34" charset="-122"/>
                <a:ea typeface="微软雅黑" panose="020B0503020204020204" pitchFamily="34" charset="-122"/>
              </a:rPr>
              <a:t>知情人员没有节制；</a:t>
            </a:r>
            <a:endParaRPr lang="zh-CN" altLang="en-US" dirty="0">
              <a:ln w="0"/>
              <a:latin typeface="微软雅黑" panose="020B0503020204020204" pitchFamily="34" charset="-122"/>
              <a:ea typeface="微软雅黑" panose="020B0503020204020204" pitchFamily="34" charset="-122"/>
            </a:endParaRPr>
          </a:p>
          <a:p>
            <a:pPr marL="342900" lvl="1" indent="-342900">
              <a:buFont typeface="+mj-ea"/>
              <a:buAutoNum type="circleNumDbPlain"/>
            </a:pPr>
            <a:r>
              <a:rPr lang="zh-CN" altLang="en-US" dirty="0">
                <a:ln w="0"/>
                <a:latin typeface="微软雅黑" panose="020B0503020204020204" pitchFamily="34" charset="-122"/>
                <a:ea typeface="微软雅黑" panose="020B0503020204020204" pitchFamily="34" charset="-122"/>
              </a:rPr>
              <a:t>没有建立保密制度；</a:t>
            </a:r>
            <a:endParaRPr lang="zh-CN" altLang="en-US" dirty="0">
              <a:ln w="0"/>
              <a:latin typeface="微软雅黑" panose="020B0503020204020204" pitchFamily="34" charset="-122"/>
              <a:ea typeface="微软雅黑" panose="020B0503020204020204" pitchFamily="34" charset="-122"/>
            </a:endParaRPr>
          </a:p>
          <a:p>
            <a:pPr marL="342900" lvl="1" indent="-342900">
              <a:buFont typeface="+mj-ea"/>
              <a:buAutoNum type="circleNumDbPlain"/>
            </a:pPr>
            <a:r>
              <a:rPr lang="zh-CN" altLang="en-US" dirty="0">
                <a:ln w="0"/>
                <a:latin typeface="微软雅黑" panose="020B0503020204020204" pitchFamily="34" charset="-122"/>
                <a:ea typeface="微软雅黑" panose="020B0503020204020204" pitchFamily="34" charset="-122"/>
              </a:rPr>
              <a:t>信息公开、局域网没权限限定；</a:t>
            </a:r>
            <a:endParaRPr lang="zh-CN" altLang="en-US" dirty="0">
              <a:ln w="0"/>
              <a:latin typeface="微软雅黑" panose="020B0503020204020204" pitchFamily="34" charset="-122"/>
              <a:ea typeface="微软雅黑" panose="020B0503020204020204" pitchFamily="34" charset="-122"/>
            </a:endParaRPr>
          </a:p>
          <a:p>
            <a:pPr marL="342900" lvl="1" indent="-342900">
              <a:buFont typeface="+mj-ea"/>
              <a:buAutoNum type="circleNumDbPlain"/>
            </a:pPr>
            <a:r>
              <a:rPr lang="zh-CN" altLang="en-US" dirty="0">
                <a:ln w="0"/>
                <a:latin typeface="微软雅黑" panose="020B0503020204020204" pitchFamily="34" charset="-122"/>
                <a:ea typeface="微软雅黑" panose="020B0503020204020204" pitchFamily="34" charset="-122"/>
              </a:rPr>
              <a:t>没有签定竟业禁止协议；</a:t>
            </a:r>
            <a:endParaRPr lang="zh-CN" altLang="en-US" dirty="0">
              <a:ln w="0"/>
              <a:latin typeface="微软雅黑" panose="020B0503020204020204" pitchFamily="34" charset="-122"/>
              <a:ea typeface="微软雅黑" panose="020B0503020204020204" pitchFamily="34" charset="-122"/>
            </a:endParaRPr>
          </a:p>
          <a:p>
            <a:pPr marL="342900" lvl="1" indent="-342900">
              <a:buFont typeface="+mj-ea"/>
              <a:buAutoNum type="circleNumDbPlain"/>
            </a:pPr>
            <a:r>
              <a:rPr lang="zh-CN" altLang="en-US" dirty="0">
                <a:ln w="0"/>
                <a:latin typeface="微软雅黑" panose="020B0503020204020204" pitchFamily="34" charset="-122"/>
                <a:ea typeface="微软雅黑" panose="020B0503020204020204" pitchFamily="34" charset="-122"/>
              </a:rPr>
              <a:t>违者不了了之； </a:t>
            </a:r>
            <a:endParaRPr lang="en-US" altLang="zh-CN" dirty="0">
              <a:ln w="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anim calcmode="lin" valueType="num">
                                      <p:cBhvr>
                                        <p:cTn id="20" dur="500" fill="hold"/>
                                        <p:tgtEl>
                                          <p:spTgt spid="33"/>
                                        </p:tgtEl>
                                        <p:attrNameLst>
                                          <p:attrName>ppt_x</p:attrName>
                                        </p:attrNameLst>
                                      </p:cBhvr>
                                      <p:tavLst>
                                        <p:tav tm="0">
                                          <p:val>
                                            <p:strVal val="#ppt_x"/>
                                          </p:val>
                                        </p:tav>
                                        <p:tav tm="100000">
                                          <p:val>
                                            <p:strVal val="#ppt_x"/>
                                          </p:val>
                                        </p:tav>
                                      </p:tavLst>
                                    </p:anim>
                                    <p:anim calcmode="lin" valueType="num">
                                      <p:cBhvr>
                                        <p:cTn id="21" dur="500" fill="hold"/>
                                        <p:tgtEl>
                                          <p:spTgt spid="3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anim calcmode="lin" valueType="num">
                                      <p:cBhvr>
                                        <p:cTn id="26" dur="500" fill="hold"/>
                                        <p:tgtEl>
                                          <p:spTgt spid="8"/>
                                        </p:tgtEl>
                                        <p:attrNameLst>
                                          <p:attrName>ppt_x</p:attrName>
                                        </p:attrNameLst>
                                      </p:cBhvr>
                                      <p:tavLst>
                                        <p:tav tm="0">
                                          <p:val>
                                            <p:strVal val="#ppt_x"/>
                                          </p:val>
                                        </p:tav>
                                        <p:tav tm="100000">
                                          <p:val>
                                            <p:strVal val="#ppt_x"/>
                                          </p:val>
                                        </p:tav>
                                      </p:tavLst>
                                    </p:anim>
                                    <p:anim calcmode="lin" valueType="num">
                                      <p:cBhvr>
                                        <p:cTn id="27" dur="5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anim calcmode="lin" valueType="num">
                                      <p:cBhvr>
                                        <p:cTn id="32" dur="500" fill="hold"/>
                                        <p:tgtEl>
                                          <p:spTgt spid="9"/>
                                        </p:tgtEl>
                                        <p:attrNameLst>
                                          <p:attrName>ppt_x</p:attrName>
                                        </p:attrNameLst>
                                      </p:cBhvr>
                                      <p:tavLst>
                                        <p:tav tm="0">
                                          <p:val>
                                            <p:strVal val="#ppt_x"/>
                                          </p:val>
                                        </p:tav>
                                        <p:tav tm="100000">
                                          <p:val>
                                            <p:strVal val="#ppt_x"/>
                                          </p:val>
                                        </p:tav>
                                      </p:tavLst>
                                    </p:anim>
                                    <p:anim calcmode="lin" valueType="num">
                                      <p:cBhvr>
                                        <p:cTn id="33" dur="5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anim calcmode="lin" valueType="num">
                                      <p:cBhvr>
                                        <p:cTn id="38" dur="500" fill="hold"/>
                                        <p:tgtEl>
                                          <p:spTgt spid="10"/>
                                        </p:tgtEl>
                                        <p:attrNameLst>
                                          <p:attrName>ppt_x</p:attrName>
                                        </p:attrNameLst>
                                      </p:cBhvr>
                                      <p:tavLst>
                                        <p:tav tm="0">
                                          <p:val>
                                            <p:strVal val="#ppt_x"/>
                                          </p:val>
                                        </p:tav>
                                        <p:tav tm="100000">
                                          <p:val>
                                            <p:strVal val="#ppt_x"/>
                                          </p:val>
                                        </p:tav>
                                      </p:tavLst>
                                    </p:anim>
                                    <p:anim calcmode="lin" valueType="num">
                                      <p:cBhvr>
                                        <p:cTn id="39" dur="500" fill="hold"/>
                                        <p:tgtEl>
                                          <p:spTgt spid="10"/>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anim calcmode="lin" valueType="num">
                                      <p:cBhvr>
                                        <p:cTn id="44" dur="500" fill="hold"/>
                                        <p:tgtEl>
                                          <p:spTgt spid="11"/>
                                        </p:tgtEl>
                                        <p:attrNameLst>
                                          <p:attrName>ppt_x</p:attrName>
                                        </p:attrNameLst>
                                      </p:cBhvr>
                                      <p:tavLst>
                                        <p:tav tm="0">
                                          <p:val>
                                            <p:strVal val="#ppt_x"/>
                                          </p:val>
                                        </p:tav>
                                        <p:tav tm="100000">
                                          <p:val>
                                            <p:strVal val="#ppt_x"/>
                                          </p:val>
                                        </p:tav>
                                      </p:tavLst>
                                    </p:anim>
                                    <p:anim calcmode="lin" valueType="num">
                                      <p:cBhvr>
                                        <p:cTn id="45" dur="500" fill="hold"/>
                                        <p:tgtEl>
                                          <p:spTgt spid="11"/>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anim calcmode="lin" valueType="num">
                                      <p:cBhvr>
                                        <p:cTn id="50" dur="500" fill="hold"/>
                                        <p:tgtEl>
                                          <p:spTgt spid="12"/>
                                        </p:tgtEl>
                                        <p:attrNameLst>
                                          <p:attrName>ppt_x</p:attrName>
                                        </p:attrNameLst>
                                      </p:cBhvr>
                                      <p:tavLst>
                                        <p:tav tm="0">
                                          <p:val>
                                            <p:strVal val="#ppt_x"/>
                                          </p:val>
                                        </p:tav>
                                        <p:tav tm="100000">
                                          <p:val>
                                            <p:strVal val="#ppt_x"/>
                                          </p:val>
                                        </p:tav>
                                      </p:tavLst>
                                    </p:anim>
                                    <p:anim calcmode="lin" valueType="num">
                                      <p:cBhvr>
                                        <p:cTn id="5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33" grpId="0"/>
      <p:bldP spid="8" grpId="0"/>
      <p:bldP spid="9" grpId="0"/>
      <p:bldP spid="10" grpId="0"/>
      <p:bldP spid="11" grpId="0"/>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bwMode="auto">
          <a:xfrm>
            <a:off x="1057027" y="1124744"/>
            <a:ext cx="2520280"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22" name="TextBox 28"/>
          <p:cNvSpPr txBox="1"/>
          <p:nvPr/>
        </p:nvSpPr>
        <p:spPr>
          <a:xfrm>
            <a:off x="1201043" y="1156393"/>
            <a:ext cx="2016223" cy="461665"/>
          </a:xfrm>
          <a:prstGeom prst="rect">
            <a:avLst/>
          </a:prstGeom>
          <a:noFill/>
        </p:spPr>
        <p:txBody>
          <a:bodyPr wrap="square" rtlCol="0">
            <a:spAutoFit/>
          </a:bodyPr>
          <a:lstStyle/>
          <a:p>
            <a:r>
              <a:rPr lang="zh-CN" altLang="en-US" sz="2400" b="1" dirty="0">
                <a:solidFill>
                  <a:schemeClr val="bg1">
                    <a:lumMod val="95000"/>
                  </a:schemeClr>
                </a:solidFill>
                <a:latin typeface="微软雅黑" panose="020B0503020204020204" pitchFamily="34" charset="-122"/>
                <a:ea typeface="微软雅黑" panose="020B0503020204020204" pitchFamily="34" charset="-122"/>
              </a:rPr>
              <a:t>安全推行要领：</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6" name="文本框 9"/>
          <p:cNvSpPr txBox="1"/>
          <p:nvPr/>
        </p:nvSpPr>
        <p:spPr>
          <a:xfrm>
            <a:off x="1328727" y="2204864"/>
            <a:ext cx="5056892" cy="623233"/>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原则：预防为主、领导亲自抓；</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7" name="椭圆 6"/>
          <p:cNvSpPr/>
          <p:nvPr/>
        </p:nvSpPr>
        <p:spPr>
          <a:xfrm>
            <a:off x="1057027" y="2472498"/>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srgbClr val="0070C0"/>
              </a:solidFill>
            </a:endParaRPr>
          </a:p>
        </p:txBody>
      </p:sp>
      <p:sp>
        <p:nvSpPr>
          <p:cNvPr id="9" name="文本框 9"/>
          <p:cNvSpPr txBox="1"/>
          <p:nvPr/>
        </p:nvSpPr>
        <p:spPr>
          <a:xfrm>
            <a:off x="1328727" y="2922368"/>
            <a:ext cx="5056892" cy="2773950"/>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要领：建立安全管理体制；</a:t>
            </a:r>
            <a:endParaRPr lang="zh-CN" altLang="en-US" sz="2400"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          员工教育培训长抓不懈；</a:t>
            </a:r>
            <a:endParaRPr lang="zh-CN" altLang="en-US" sz="2400"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          日常现场巡查、排除隐患；</a:t>
            </a:r>
            <a:endParaRPr lang="zh-CN" altLang="en-US" sz="2400"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          创造</a:t>
            </a:r>
            <a:r>
              <a:rPr lang="en-US" altLang="zh-CN" sz="2400" b="1" dirty="0">
                <a:ln w="0"/>
                <a:solidFill>
                  <a:srgbClr val="0070C0"/>
                </a:solidFill>
                <a:latin typeface="微软雅黑" panose="020B0503020204020204" pitchFamily="34" charset="-122"/>
                <a:ea typeface="微软雅黑" panose="020B0503020204020204" pitchFamily="34" charset="-122"/>
              </a:rPr>
              <a:t>6S</a:t>
            </a:r>
            <a:r>
              <a:rPr lang="zh-CN" altLang="en-US" sz="2400" b="1" dirty="0">
                <a:ln w="0"/>
                <a:solidFill>
                  <a:srgbClr val="0070C0"/>
                </a:solidFill>
                <a:latin typeface="微软雅黑" panose="020B0503020204020204" pitchFamily="34" charset="-122"/>
                <a:ea typeface="微软雅黑" panose="020B0503020204020204" pitchFamily="34" charset="-122"/>
              </a:rPr>
              <a:t>工作环境；</a:t>
            </a:r>
            <a:endParaRPr lang="zh-CN" altLang="en-US" sz="2400"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          完善应急予案；</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10" name="椭圆 9"/>
          <p:cNvSpPr/>
          <p:nvPr/>
        </p:nvSpPr>
        <p:spPr>
          <a:xfrm>
            <a:off x="1057027" y="319000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srgbClr val="0070C0"/>
              </a:solidFill>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105699" y="1566270"/>
            <a:ext cx="3697232" cy="41300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2500"/>
                            </p:stCondLst>
                            <p:childTnLst>
                              <p:par>
                                <p:cTn id="31" presetID="42"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anim calcmode="lin" valueType="num">
                                      <p:cBhvr>
                                        <p:cTn id="34" dur="500" fill="hold"/>
                                        <p:tgtEl>
                                          <p:spTgt spid="9"/>
                                        </p:tgtEl>
                                        <p:attrNameLst>
                                          <p:attrName>ppt_x</p:attrName>
                                        </p:attrNameLst>
                                      </p:cBhvr>
                                      <p:tavLst>
                                        <p:tav tm="0">
                                          <p:val>
                                            <p:strVal val="#ppt_x"/>
                                          </p:val>
                                        </p:tav>
                                        <p:tav tm="100000">
                                          <p:val>
                                            <p:strVal val="#ppt_x"/>
                                          </p:val>
                                        </p:tav>
                                      </p:tavLst>
                                    </p:anim>
                                    <p:anim calcmode="lin" valueType="num">
                                      <p:cBhvr>
                                        <p:cTn id="35"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6" grpId="0"/>
      <p:bldP spid="7" grpId="0" animBg="1"/>
      <p:bldP spid="9" grpId="0"/>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bwMode="auto">
          <a:xfrm>
            <a:off x="1057027" y="1124744"/>
            <a:ext cx="3744416"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22" name="TextBox 28"/>
          <p:cNvSpPr txBox="1"/>
          <p:nvPr/>
        </p:nvSpPr>
        <p:spPr>
          <a:xfrm>
            <a:off x="1201043" y="1156393"/>
            <a:ext cx="3600400" cy="461665"/>
          </a:xfrm>
          <a:prstGeom prst="rect">
            <a:avLst/>
          </a:prstGeom>
          <a:noFill/>
        </p:spPr>
        <p:txBody>
          <a:bodyPr wrap="square" rtlCol="0">
            <a:spAutoFit/>
          </a:bodyPr>
          <a:lstStyle/>
          <a:p>
            <a:r>
              <a:rPr lang="zh-CN" altLang="en-US" sz="2400" b="1" dirty="0">
                <a:solidFill>
                  <a:schemeClr val="bg1">
                    <a:lumMod val="95000"/>
                  </a:schemeClr>
                </a:solidFill>
                <a:latin typeface="微软雅黑" panose="020B0503020204020204" pitchFamily="34" charset="-122"/>
                <a:ea typeface="微软雅黑" panose="020B0503020204020204" pitchFamily="34" charset="-122"/>
              </a:rPr>
              <a:t>推进现场安全管理方法：</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345059" y="2420888"/>
            <a:ext cx="4852960" cy="2977724"/>
          </a:xfrm>
          <a:prstGeom prst="rect">
            <a:avLst/>
          </a:prstGeom>
          <a:noFill/>
        </p:spPr>
        <p:txBody>
          <a:bodyPr wrap="square" lIns="68566" tIns="34283" rIns="68566" bIns="34283" rtlCol="0">
            <a:spAutoFit/>
          </a:bodyPr>
          <a:lstStyle/>
          <a:p>
            <a:pPr marL="342900" lvl="1" indent="-342900">
              <a:lnSpc>
                <a:spcPct val="150000"/>
              </a:lnSpc>
              <a:buFont typeface="Wingdings" panose="05000000000000000000" pitchFamily="2" charset="2"/>
              <a:buChar char="l"/>
            </a:pPr>
            <a:r>
              <a:rPr lang="zh-CN" altLang="en-US" b="1" dirty="0" smtClean="0">
                <a:ln w="0"/>
                <a:solidFill>
                  <a:srgbClr val="0070C0"/>
                </a:solidFill>
                <a:latin typeface="微软雅黑" panose="020B0503020204020204" pitchFamily="34" charset="-122"/>
                <a:ea typeface="微软雅黑" panose="020B0503020204020204" pitchFamily="34" charset="-122"/>
              </a:rPr>
              <a:t>制定</a:t>
            </a:r>
            <a:r>
              <a:rPr lang="zh-CN" altLang="en-US" b="1" dirty="0">
                <a:ln w="0"/>
                <a:solidFill>
                  <a:srgbClr val="0070C0"/>
                </a:solidFill>
                <a:latin typeface="微软雅黑" panose="020B0503020204020204" pitchFamily="34" charset="-122"/>
                <a:ea typeface="微软雅黑" panose="020B0503020204020204" pitchFamily="34" charset="-122"/>
              </a:rPr>
              <a:t>现场安全作业基准</a:t>
            </a:r>
            <a:r>
              <a:rPr lang="en-US" altLang="zh-CN" b="1" dirty="0">
                <a:ln w="0"/>
                <a:solidFill>
                  <a:srgbClr val="0070C0"/>
                </a:solidFill>
                <a:latin typeface="微软雅黑" panose="020B0503020204020204" pitchFamily="34" charset="-122"/>
                <a:ea typeface="微软雅黑" panose="020B0503020204020204" pitchFamily="34" charset="-122"/>
              </a:rPr>
              <a:t>;</a:t>
            </a:r>
            <a:endParaRPr lang="en-US" altLang="zh-CN" b="1" dirty="0">
              <a:ln w="0"/>
              <a:solidFill>
                <a:srgbClr val="0070C0"/>
              </a:solidFill>
              <a:latin typeface="微软雅黑" panose="020B0503020204020204" pitchFamily="34" charset="-122"/>
              <a:ea typeface="微软雅黑" panose="020B0503020204020204" pitchFamily="34" charset="-122"/>
            </a:endParaRPr>
          </a:p>
          <a:p>
            <a:pPr marL="342900" lvl="1" indent="-342900">
              <a:lnSpc>
                <a:spcPct val="150000"/>
              </a:lnSpc>
              <a:buFont typeface="Wingdings" panose="05000000000000000000" pitchFamily="2" charset="2"/>
              <a:buChar char="l"/>
            </a:pPr>
            <a:r>
              <a:rPr lang="zh-CN" altLang="en-US" b="1" dirty="0" smtClean="0">
                <a:ln w="0"/>
                <a:solidFill>
                  <a:srgbClr val="0070C0"/>
                </a:solidFill>
                <a:latin typeface="微软雅黑" panose="020B0503020204020204" pitchFamily="34" charset="-122"/>
                <a:ea typeface="微软雅黑" panose="020B0503020204020204" pitchFamily="34" charset="-122"/>
              </a:rPr>
              <a:t>规定</a:t>
            </a:r>
            <a:r>
              <a:rPr lang="zh-CN" altLang="en-US" b="1" dirty="0">
                <a:ln w="0"/>
                <a:solidFill>
                  <a:srgbClr val="0070C0"/>
                </a:solidFill>
                <a:latin typeface="微软雅黑" panose="020B0503020204020204" pitchFamily="34" charset="-122"/>
                <a:ea typeface="微软雅黑" panose="020B0503020204020204" pitchFamily="34" charset="-122"/>
              </a:rPr>
              <a:t>员工着装要求</a:t>
            </a:r>
            <a:r>
              <a:rPr lang="en-US" altLang="zh-CN" b="1" dirty="0">
                <a:ln w="0"/>
                <a:solidFill>
                  <a:srgbClr val="0070C0"/>
                </a:solidFill>
                <a:latin typeface="微软雅黑" panose="020B0503020204020204" pitchFamily="34" charset="-122"/>
                <a:ea typeface="微软雅黑" panose="020B0503020204020204" pitchFamily="34" charset="-122"/>
              </a:rPr>
              <a:t>;</a:t>
            </a:r>
            <a:endParaRPr lang="en-US" altLang="zh-CN" b="1" dirty="0">
              <a:ln w="0"/>
              <a:solidFill>
                <a:srgbClr val="0070C0"/>
              </a:solidFill>
              <a:latin typeface="微软雅黑" panose="020B0503020204020204" pitchFamily="34" charset="-122"/>
              <a:ea typeface="微软雅黑" panose="020B0503020204020204" pitchFamily="34" charset="-122"/>
            </a:endParaRPr>
          </a:p>
          <a:p>
            <a:pPr marL="342900" lvl="1" indent="-342900">
              <a:lnSpc>
                <a:spcPct val="150000"/>
              </a:lnSpc>
              <a:buFont typeface="Wingdings" panose="05000000000000000000" pitchFamily="2" charset="2"/>
              <a:buChar char="l"/>
            </a:pPr>
            <a:r>
              <a:rPr lang="zh-CN" altLang="en-US" b="1" dirty="0" smtClean="0">
                <a:ln w="0"/>
                <a:solidFill>
                  <a:srgbClr val="0070C0"/>
                </a:solidFill>
                <a:latin typeface="微软雅黑" panose="020B0503020204020204" pitchFamily="34" charset="-122"/>
                <a:ea typeface="微软雅黑" panose="020B0503020204020204" pitchFamily="34" charset="-122"/>
              </a:rPr>
              <a:t>推进</a:t>
            </a:r>
            <a:r>
              <a:rPr lang="en-US" altLang="zh-CN" b="1" dirty="0">
                <a:ln w="0"/>
                <a:solidFill>
                  <a:srgbClr val="0070C0"/>
                </a:solidFill>
                <a:latin typeface="微软雅黑" panose="020B0503020204020204" pitchFamily="34" charset="-122"/>
                <a:ea typeface="微软雅黑" panose="020B0503020204020204" pitchFamily="34" charset="-122"/>
              </a:rPr>
              <a:t>6S</a:t>
            </a:r>
            <a:r>
              <a:rPr lang="zh-CN" altLang="en-US" b="1" dirty="0">
                <a:ln w="0"/>
                <a:solidFill>
                  <a:srgbClr val="0070C0"/>
                </a:solidFill>
                <a:latin typeface="微软雅黑" panose="020B0503020204020204" pitchFamily="34" charset="-122"/>
                <a:ea typeface="微软雅黑" panose="020B0503020204020204" pitchFamily="34" charset="-122"/>
              </a:rPr>
              <a:t>管理</a:t>
            </a:r>
            <a:r>
              <a:rPr lang="en-US" altLang="zh-CN" b="1" dirty="0">
                <a:ln w="0"/>
                <a:solidFill>
                  <a:srgbClr val="0070C0"/>
                </a:solidFill>
                <a:latin typeface="微软雅黑" panose="020B0503020204020204" pitchFamily="34" charset="-122"/>
                <a:ea typeface="微软雅黑" panose="020B0503020204020204" pitchFamily="34" charset="-122"/>
              </a:rPr>
              <a:t>;</a:t>
            </a:r>
            <a:endParaRPr lang="en-US" altLang="zh-CN" b="1" dirty="0">
              <a:ln w="0"/>
              <a:solidFill>
                <a:srgbClr val="0070C0"/>
              </a:solidFill>
              <a:latin typeface="微软雅黑" panose="020B0503020204020204" pitchFamily="34" charset="-122"/>
              <a:ea typeface="微软雅黑" panose="020B0503020204020204" pitchFamily="34" charset="-122"/>
            </a:endParaRPr>
          </a:p>
          <a:p>
            <a:pPr marL="342900" lvl="1" indent="-342900">
              <a:lnSpc>
                <a:spcPct val="150000"/>
              </a:lnSpc>
              <a:buFont typeface="Wingdings" panose="05000000000000000000" pitchFamily="2" charset="2"/>
              <a:buChar char="l"/>
            </a:pPr>
            <a:r>
              <a:rPr lang="zh-CN" altLang="en-US" b="1" dirty="0" smtClean="0">
                <a:ln w="0"/>
                <a:solidFill>
                  <a:srgbClr val="0070C0"/>
                </a:solidFill>
                <a:latin typeface="微软雅黑" panose="020B0503020204020204" pitchFamily="34" charset="-122"/>
                <a:ea typeface="微软雅黑" panose="020B0503020204020204" pitchFamily="34" charset="-122"/>
              </a:rPr>
              <a:t>建立</a:t>
            </a:r>
            <a:r>
              <a:rPr lang="zh-CN" altLang="en-US" b="1" dirty="0">
                <a:ln w="0"/>
                <a:solidFill>
                  <a:srgbClr val="0070C0"/>
                </a:solidFill>
                <a:latin typeface="微软雅黑" panose="020B0503020204020204" pitchFamily="34" charset="-122"/>
                <a:ea typeface="微软雅黑" panose="020B0503020204020204" pitchFamily="34" charset="-122"/>
              </a:rPr>
              <a:t>预防火灾</a:t>
            </a:r>
            <a:r>
              <a:rPr lang="en-US" altLang="zh-CN" b="1" dirty="0">
                <a:ln w="0"/>
                <a:solidFill>
                  <a:srgbClr val="0070C0"/>
                </a:solidFill>
                <a:latin typeface="微软雅黑" panose="020B0503020204020204" pitchFamily="34" charset="-122"/>
                <a:ea typeface="微软雅黑" panose="020B0503020204020204" pitchFamily="34" charset="-122"/>
              </a:rPr>
              <a:t>,</a:t>
            </a:r>
            <a:r>
              <a:rPr lang="zh-CN" altLang="en-US" b="1" dirty="0">
                <a:ln w="0"/>
                <a:solidFill>
                  <a:srgbClr val="0070C0"/>
                </a:solidFill>
                <a:latin typeface="微软雅黑" panose="020B0503020204020204" pitchFamily="34" charset="-122"/>
                <a:ea typeface="微软雅黑" panose="020B0503020204020204" pitchFamily="34" charset="-122"/>
              </a:rPr>
              <a:t>防盗制度</a:t>
            </a:r>
            <a:r>
              <a:rPr lang="en-US" altLang="zh-CN" b="1" dirty="0">
                <a:ln w="0"/>
                <a:solidFill>
                  <a:srgbClr val="0070C0"/>
                </a:solidFill>
                <a:latin typeface="微软雅黑" panose="020B0503020204020204" pitchFamily="34" charset="-122"/>
                <a:ea typeface="微软雅黑" panose="020B0503020204020204" pitchFamily="34" charset="-122"/>
              </a:rPr>
              <a:t>;</a:t>
            </a:r>
            <a:endParaRPr lang="en-US" altLang="zh-CN" b="1" dirty="0">
              <a:ln w="0"/>
              <a:solidFill>
                <a:srgbClr val="0070C0"/>
              </a:solidFill>
              <a:latin typeface="微软雅黑" panose="020B0503020204020204" pitchFamily="34" charset="-122"/>
              <a:ea typeface="微软雅黑" panose="020B0503020204020204" pitchFamily="34" charset="-122"/>
            </a:endParaRPr>
          </a:p>
          <a:p>
            <a:pPr marL="342900" lvl="1" indent="-342900">
              <a:lnSpc>
                <a:spcPct val="150000"/>
              </a:lnSpc>
              <a:buFont typeface="Wingdings" panose="05000000000000000000" pitchFamily="2" charset="2"/>
              <a:buChar char="l"/>
            </a:pPr>
            <a:r>
              <a:rPr lang="zh-CN" altLang="en-US" b="1" dirty="0" smtClean="0">
                <a:ln w="0"/>
                <a:solidFill>
                  <a:srgbClr val="0070C0"/>
                </a:solidFill>
                <a:latin typeface="微软雅黑" panose="020B0503020204020204" pitchFamily="34" charset="-122"/>
                <a:ea typeface="微软雅黑" panose="020B0503020204020204" pitchFamily="34" charset="-122"/>
              </a:rPr>
              <a:t>完善</a:t>
            </a:r>
            <a:r>
              <a:rPr lang="zh-CN" altLang="en-US" b="1" dirty="0">
                <a:ln w="0"/>
                <a:solidFill>
                  <a:srgbClr val="0070C0"/>
                </a:solidFill>
                <a:latin typeface="微软雅黑" panose="020B0503020204020204" pitchFamily="34" charset="-122"/>
                <a:ea typeface="微软雅黑" panose="020B0503020204020204" pitchFamily="34" charset="-122"/>
              </a:rPr>
              <a:t>应急予案</a:t>
            </a:r>
            <a:r>
              <a:rPr lang="en-US" altLang="zh-CN" b="1" dirty="0">
                <a:ln w="0"/>
                <a:solidFill>
                  <a:srgbClr val="0070C0"/>
                </a:solidFill>
                <a:latin typeface="微软雅黑" panose="020B0503020204020204" pitchFamily="34" charset="-122"/>
                <a:ea typeface="微软雅黑" panose="020B0503020204020204" pitchFamily="34" charset="-122"/>
              </a:rPr>
              <a:t>;</a:t>
            </a:r>
            <a:endParaRPr lang="en-US" altLang="zh-CN" b="1" dirty="0">
              <a:ln w="0"/>
              <a:solidFill>
                <a:srgbClr val="0070C0"/>
              </a:solidFill>
              <a:latin typeface="微软雅黑" panose="020B0503020204020204" pitchFamily="34" charset="-122"/>
              <a:ea typeface="微软雅黑" panose="020B0503020204020204" pitchFamily="34" charset="-122"/>
            </a:endParaRPr>
          </a:p>
          <a:p>
            <a:pPr marL="342900" lvl="1" indent="-342900">
              <a:lnSpc>
                <a:spcPct val="150000"/>
              </a:lnSpc>
              <a:buFont typeface="Wingdings" panose="05000000000000000000" pitchFamily="2" charset="2"/>
              <a:buChar char="l"/>
            </a:pPr>
            <a:r>
              <a:rPr lang="zh-CN" altLang="en-US" b="1" dirty="0" smtClean="0">
                <a:ln w="0"/>
                <a:solidFill>
                  <a:srgbClr val="0070C0"/>
                </a:solidFill>
                <a:latin typeface="微软雅黑" panose="020B0503020204020204" pitchFamily="34" charset="-122"/>
                <a:ea typeface="微软雅黑" panose="020B0503020204020204" pitchFamily="34" charset="-122"/>
              </a:rPr>
              <a:t>培训</a:t>
            </a:r>
            <a:r>
              <a:rPr lang="zh-CN" altLang="en-US" b="1" dirty="0">
                <a:ln w="0"/>
                <a:solidFill>
                  <a:srgbClr val="0070C0"/>
                </a:solidFill>
                <a:latin typeface="微软雅黑" panose="020B0503020204020204" pitchFamily="34" charset="-122"/>
                <a:ea typeface="微软雅黑" panose="020B0503020204020204" pitchFamily="34" charset="-122"/>
              </a:rPr>
              <a:t>员工</a:t>
            </a:r>
            <a:r>
              <a:rPr lang="en-US" altLang="zh-CN" b="1" dirty="0">
                <a:ln w="0"/>
                <a:solidFill>
                  <a:srgbClr val="0070C0"/>
                </a:solidFill>
                <a:latin typeface="微软雅黑" panose="020B0503020204020204" pitchFamily="34" charset="-122"/>
                <a:ea typeface="微软雅黑" panose="020B0503020204020204" pitchFamily="34" charset="-122"/>
              </a:rPr>
              <a:t>,</a:t>
            </a:r>
            <a:r>
              <a:rPr lang="zh-CN" altLang="en-US" b="1" dirty="0">
                <a:ln w="0"/>
                <a:solidFill>
                  <a:srgbClr val="0070C0"/>
                </a:solidFill>
                <a:latin typeface="微软雅黑" panose="020B0503020204020204" pitchFamily="34" charset="-122"/>
                <a:ea typeface="微软雅黑" panose="020B0503020204020204" pitchFamily="34" charset="-122"/>
              </a:rPr>
              <a:t>实战演习</a:t>
            </a:r>
            <a:r>
              <a:rPr lang="en-US" altLang="zh-CN" b="1" dirty="0">
                <a:ln w="0"/>
                <a:solidFill>
                  <a:srgbClr val="0070C0"/>
                </a:solidFill>
                <a:latin typeface="微软雅黑" panose="020B0503020204020204" pitchFamily="34" charset="-122"/>
                <a:ea typeface="微软雅黑" panose="020B0503020204020204" pitchFamily="34" charset="-122"/>
              </a:rPr>
              <a:t>;</a:t>
            </a:r>
            <a:endParaRPr lang="en-US" altLang="zh-CN" b="1" dirty="0">
              <a:ln w="0"/>
              <a:solidFill>
                <a:srgbClr val="0070C0"/>
              </a:solidFill>
              <a:latin typeface="微软雅黑" panose="020B0503020204020204" pitchFamily="34" charset="-122"/>
              <a:ea typeface="微软雅黑" panose="020B0503020204020204" pitchFamily="34" charset="-122"/>
            </a:endParaRPr>
          </a:p>
          <a:p>
            <a:pPr marL="342900" lvl="1" indent="-342900">
              <a:lnSpc>
                <a:spcPct val="150000"/>
              </a:lnSpc>
              <a:buFont typeface="Wingdings" panose="05000000000000000000" pitchFamily="2" charset="2"/>
              <a:buChar char="l"/>
            </a:pPr>
            <a:r>
              <a:rPr lang="zh-CN" altLang="en-US" b="1" dirty="0" smtClean="0">
                <a:ln w="0"/>
                <a:solidFill>
                  <a:srgbClr val="0070C0"/>
                </a:solidFill>
                <a:latin typeface="微软雅黑" panose="020B0503020204020204" pitchFamily="34" charset="-122"/>
                <a:ea typeface="微软雅黑" panose="020B0503020204020204" pitchFamily="34" charset="-122"/>
              </a:rPr>
              <a:t>日常</a:t>
            </a:r>
            <a:r>
              <a:rPr lang="zh-CN" altLang="en-US" b="1" dirty="0">
                <a:ln w="0"/>
                <a:solidFill>
                  <a:srgbClr val="0070C0"/>
                </a:solidFill>
                <a:latin typeface="微软雅黑" panose="020B0503020204020204" pitchFamily="34" charset="-122"/>
                <a:ea typeface="微软雅黑" panose="020B0503020204020204" pitchFamily="34" charset="-122"/>
              </a:rPr>
              <a:t>作业管理</a:t>
            </a:r>
            <a:r>
              <a:rPr lang="en-US" altLang="zh-CN" b="1" dirty="0">
                <a:ln w="0"/>
                <a:solidFill>
                  <a:srgbClr val="0070C0"/>
                </a:solidFill>
                <a:latin typeface="微软雅黑" panose="020B0503020204020204" pitchFamily="34" charset="-122"/>
                <a:ea typeface="微软雅黑" panose="020B0503020204020204" pitchFamily="34" charset="-122"/>
              </a:rPr>
              <a:t>,</a:t>
            </a:r>
            <a:r>
              <a:rPr lang="zh-CN" altLang="en-US" b="1" dirty="0">
                <a:ln w="0"/>
                <a:solidFill>
                  <a:srgbClr val="0070C0"/>
                </a:solidFill>
                <a:latin typeface="微软雅黑" panose="020B0503020204020204" pitchFamily="34" charset="-122"/>
                <a:ea typeface="微软雅黑" panose="020B0503020204020204" pitchFamily="34" charset="-122"/>
              </a:rPr>
              <a:t>日常检查</a:t>
            </a:r>
            <a:r>
              <a:rPr lang="en-US" altLang="zh-CN" b="1" dirty="0">
                <a:ln w="0"/>
                <a:solidFill>
                  <a:srgbClr val="0070C0"/>
                </a:solidFill>
                <a:latin typeface="微软雅黑" panose="020B0503020204020204" pitchFamily="34" charset="-122"/>
                <a:ea typeface="微软雅黑" panose="020B0503020204020204" pitchFamily="34" charset="-122"/>
              </a:rPr>
              <a:t>,</a:t>
            </a:r>
            <a:r>
              <a:rPr lang="zh-CN" altLang="en-US" b="1" dirty="0">
                <a:ln w="0"/>
                <a:solidFill>
                  <a:srgbClr val="0070C0"/>
                </a:solidFill>
                <a:latin typeface="微软雅黑" panose="020B0503020204020204" pitchFamily="34" charset="-122"/>
                <a:ea typeface="微软雅黑" panose="020B0503020204020204" pitchFamily="34" charset="-122"/>
              </a:rPr>
              <a:t>突击检查</a:t>
            </a:r>
            <a:r>
              <a:rPr lang="en-US" altLang="zh-CN" b="1" dirty="0">
                <a:ln w="0"/>
                <a:solidFill>
                  <a:srgbClr val="0070C0"/>
                </a:solidFill>
                <a:latin typeface="微软雅黑" panose="020B0503020204020204" pitchFamily="34" charset="-122"/>
                <a:ea typeface="微软雅黑" panose="020B0503020204020204" pitchFamily="34" charset="-122"/>
              </a:rPr>
              <a:t>;</a:t>
            </a:r>
            <a:endParaRPr lang="en-US" altLang="zh-CN" b="1" dirty="0">
              <a:ln w="0"/>
              <a:solidFill>
                <a:srgbClr val="0070C0"/>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5809555" y="2420888"/>
            <a:ext cx="4852960" cy="2977724"/>
          </a:xfrm>
          <a:prstGeom prst="rect">
            <a:avLst/>
          </a:prstGeom>
          <a:noFill/>
        </p:spPr>
        <p:txBody>
          <a:bodyPr wrap="square" lIns="68566" tIns="34283" rIns="68566" bIns="34283" rtlCol="0">
            <a:spAutoFit/>
          </a:bodyPr>
          <a:lstStyle/>
          <a:p>
            <a:pPr marL="342900" lvl="1" indent="-342900">
              <a:lnSpc>
                <a:spcPct val="150000"/>
              </a:lnSpc>
              <a:buFont typeface="Wingdings" panose="05000000000000000000" pitchFamily="2" charset="2"/>
              <a:buChar char="l"/>
            </a:pPr>
            <a:r>
              <a:rPr lang="zh-CN" altLang="en-US" b="1" dirty="0">
                <a:ln w="0"/>
                <a:solidFill>
                  <a:srgbClr val="0070C0"/>
                </a:solidFill>
                <a:latin typeface="微软雅黑" panose="020B0503020204020204" pitchFamily="34" charset="-122"/>
                <a:ea typeface="微软雅黑" panose="020B0503020204020204" pitchFamily="34" charset="-122"/>
              </a:rPr>
              <a:t>健全组织机构</a:t>
            </a:r>
            <a:r>
              <a:rPr lang="en-US" altLang="zh-CN" b="1" dirty="0">
                <a:ln w="0"/>
                <a:solidFill>
                  <a:srgbClr val="0070C0"/>
                </a:solidFill>
                <a:latin typeface="微软雅黑" panose="020B0503020204020204" pitchFamily="34" charset="-122"/>
                <a:ea typeface="微软雅黑" panose="020B0503020204020204" pitchFamily="34" charset="-122"/>
              </a:rPr>
              <a:t>;</a:t>
            </a:r>
            <a:endParaRPr lang="en-US" altLang="zh-CN" b="1" dirty="0">
              <a:ln w="0"/>
              <a:solidFill>
                <a:srgbClr val="0070C0"/>
              </a:solidFill>
              <a:latin typeface="微软雅黑" panose="020B0503020204020204" pitchFamily="34" charset="-122"/>
              <a:ea typeface="微软雅黑" panose="020B0503020204020204" pitchFamily="34" charset="-122"/>
            </a:endParaRPr>
          </a:p>
          <a:p>
            <a:pPr marL="342900" lvl="1" indent="-342900">
              <a:lnSpc>
                <a:spcPct val="150000"/>
              </a:lnSpc>
              <a:buFont typeface="Wingdings" panose="05000000000000000000" pitchFamily="2" charset="2"/>
              <a:buChar char="l"/>
            </a:pPr>
            <a:r>
              <a:rPr lang="zh-CN" altLang="en-US" b="1" dirty="0">
                <a:ln w="0"/>
                <a:solidFill>
                  <a:srgbClr val="0070C0"/>
                </a:solidFill>
                <a:latin typeface="微软雅黑" panose="020B0503020204020204" pitchFamily="34" charset="-122"/>
                <a:ea typeface="微软雅黑" panose="020B0503020204020204" pitchFamily="34" charset="-122"/>
              </a:rPr>
              <a:t>保障安全设施</a:t>
            </a:r>
            <a:r>
              <a:rPr lang="en-US" altLang="zh-CN" b="1" dirty="0">
                <a:ln w="0"/>
                <a:solidFill>
                  <a:srgbClr val="0070C0"/>
                </a:solidFill>
                <a:latin typeface="微软雅黑" panose="020B0503020204020204" pitchFamily="34" charset="-122"/>
                <a:ea typeface="微软雅黑" panose="020B0503020204020204" pitchFamily="34" charset="-122"/>
              </a:rPr>
              <a:t>;</a:t>
            </a:r>
            <a:endParaRPr lang="en-US" altLang="zh-CN" b="1" dirty="0">
              <a:ln w="0"/>
              <a:solidFill>
                <a:srgbClr val="0070C0"/>
              </a:solidFill>
              <a:latin typeface="微软雅黑" panose="020B0503020204020204" pitchFamily="34" charset="-122"/>
              <a:ea typeface="微软雅黑" panose="020B0503020204020204" pitchFamily="34" charset="-122"/>
            </a:endParaRPr>
          </a:p>
          <a:p>
            <a:pPr marL="342900" lvl="1" indent="-342900">
              <a:lnSpc>
                <a:spcPct val="150000"/>
              </a:lnSpc>
              <a:buFont typeface="Wingdings" panose="05000000000000000000" pitchFamily="2" charset="2"/>
              <a:buChar char="l"/>
            </a:pPr>
            <a:r>
              <a:rPr lang="zh-CN" altLang="en-US" b="1" dirty="0">
                <a:ln w="0"/>
                <a:solidFill>
                  <a:srgbClr val="0070C0"/>
                </a:solidFill>
                <a:latin typeface="微软雅黑" panose="020B0503020204020204" pitchFamily="34" charset="-122"/>
                <a:ea typeface="微软雅黑" panose="020B0503020204020204" pitchFamily="34" charset="-122"/>
              </a:rPr>
              <a:t>采用防错设计</a:t>
            </a:r>
            <a:r>
              <a:rPr lang="en-US" altLang="zh-CN" b="1" dirty="0">
                <a:ln w="0"/>
                <a:solidFill>
                  <a:srgbClr val="0070C0"/>
                </a:solidFill>
                <a:latin typeface="微软雅黑" panose="020B0503020204020204" pitchFamily="34" charset="-122"/>
                <a:ea typeface="微软雅黑" panose="020B0503020204020204" pitchFamily="34" charset="-122"/>
              </a:rPr>
              <a:t>;</a:t>
            </a:r>
            <a:endParaRPr lang="en-US" altLang="zh-CN" b="1" dirty="0">
              <a:ln w="0"/>
              <a:solidFill>
                <a:srgbClr val="0070C0"/>
              </a:solidFill>
              <a:latin typeface="微软雅黑" panose="020B0503020204020204" pitchFamily="34" charset="-122"/>
              <a:ea typeface="微软雅黑" panose="020B0503020204020204" pitchFamily="34" charset="-122"/>
            </a:endParaRPr>
          </a:p>
          <a:p>
            <a:pPr marL="342900" lvl="1" indent="-342900">
              <a:lnSpc>
                <a:spcPct val="150000"/>
              </a:lnSpc>
              <a:buFont typeface="Wingdings" panose="05000000000000000000" pitchFamily="2" charset="2"/>
              <a:buChar char="l"/>
            </a:pPr>
            <a:r>
              <a:rPr lang="zh-CN" altLang="en-US" b="1" dirty="0">
                <a:ln w="0"/>
                <a:solidFill>
                  <a:srgbClr val="0070C0"/>
                </a:solidFill>
                <a:latin typeface="微软雅黑" panose="020B0503020204020204" pitchFamily="34" charset="-122"/>
                <a:ea typeface="微软雅黑" panose="020B0503020204020204" pitchFamily="34" charset="-122"/>
              </a:rPr>
              <a:t>加强敬业教育</a:t>
            </a:r>
            <a:r>
              <a:rPr lang="en-US" altLang="zh-CN" b="1" dirty="0">
                <a:ln w="0"/>
                <a:solidFill>
                  <a:srgbClr val="0070C0"/>
                </a:solidFill>
                <a:latin typeface="微软雅黑" panose="020B0503020204020204" pitchFamily="34" charset="-122"/>
                <a:ea typeface="微软雅黑" panose="020B0503020204020204" pitchFamily="34" charset="-122"/>
              </a:rPr>
              <a:t>,</a:t>
            </a:r>
            <a:r>
              <a:rPr lang="zh-CN" altLang="en-US" b="1" dirty="0">
                <a:ln w="0"/>
                <a:solidFill>
                  <a:srgbClr val="0070C0"/>
                </a:solidFill>
                <a:latin typeface="微软雅黑" panose="020B0503020204020204" pitchFamily="34" charset="-122"/>
                <a:ea typeface="微软雅黑" panose="020B0503020204020204" pitchFamily="34" charset="-122"/>
              </a:rPr>
              <a:t>实行人文管理</a:t>
            </a:r>
            <a:r>
              <a:rPr lang="en-US" altLang="zh-CN" b="1" dirty="0">
                <a:ln w="0"/>
                <a:solidFill>
                  <a:srgbClr val="0070C0"/>
                </a:solidFill>
                <a:latin typeface="微软雅黑" panose="020B0503020204020204" pitchFamily="34" charset="-122"/>
                <a:ea typeface="微软雅黑" panose="020B0503020204020204" pitchFamily="34" charset="-122"/>
              </a:rPr>
              <a:t>;</a:t>
            </a:r>
            <a:endParaRPr lang="en-US" altLang="zh-CN" b="1" dirty="0">
              <a:ln w="0"/>
              <a:solidFill>
                <a:srgbClr val="0070C0"/>
              </a:solidFill>
              <a:latin typeface="微软雅黑" panose="020B0503020204020204" pitchFamily="34" charset="-122"/>
              <a:ea typeface="微软雅黑" panose="020B0503020204020204" pitchFamily="34" charset="-122"/>
            </a:endParaRPr>
          </a:p>
          <a:p>
            <a:pPr marL="342900" lvl="1" indent="-342900">
              <a:lnSpc>
                <a:spcPct val="150000"/>
              </a:lnSpc>
              <a:buFont typeface="Wingdings" panose="05000000000000000000" pitchFamily="2" charset="2"/>
              <a:buChar char="l"/>
            </a:pPr>
            <a:r>
              <a:rPr lang="zh-CN" altLang="en-US" b="1" dirty="0">
                <a:ln w="0"/>
                <a:solidFill>
                  <a:srgbClr val="0070C0"/>
                </a:solidFill>
                <a:latin typeface="微软雅黑" panose="020B0503020204020204" pitchFamily="34" charset="-122"/>
                <a:ea typeface="微软雅黑" panose="020B0503020204020204" pitchFamily="34" charset="-122"/>
              </a:rPr>
              <a:t>奖惩并举</a:t>
            </a:r>
            <a:r>
              <a:rPr lang="en-US" altLang="zh-CN" b="1" dirty="0">
                <a:ln w="0"/>
                <a:solidFill>
                  <a:srgbClr val="0070C0"/>
                </a:solidFill>
                <a:latin typeface="微软雅黑" panose="020B0503020204020204" pitchFamily="34" charset="-122"/>
                <a:ea typeface="微软雅黑" panose="020B0503020204020204" pitchFamily="34" charset="-122"/>
              </a:rPr>
              <a:t>;</a:t>
            </a:r>
            <a:endParaRPr lang="en-US" altLang="zh-CN" b="1" dirty="0">
              <a:ln w="0"/>
              <a:solidFill>
                <a:srgbClr val="0070C0"/>
              </a:solidFill>
              <a:latin typeface="微软雅黑" panose="020B0503020204020204" pitchFamily="34" charset="-122"/>
              <a:ea typeface="微软雅黑" panose="020B0503020204020204" pitchFamily="34" charset="-122"/>
            </a:endParaRPr>
          </a:p>
          <a:p>
            <a:pPr marL="342900" lvl="1" indent="-342900">
              <a:lnSpc>
                <a:spcPct val="150000"/>
              </a:lnSpc>
              <a:buFont typeface="Wingdings" panose="05000000000000000000" pitchFamily="2" charset="2"/>
              <a:buChar char="l"/>
            </a:pPr>
            <a:r>
              <a:rPr lang="zh-CN" altLang="en-US" b="1" dirty="0">
                <a:ln w="0"/>
                <a:solidFill>
                  <a:srgbClr val="0070C0"/>
                </a:solidFill>
                <a:latin typeface="微软雅黑" panose="020B0503020204020204" pitchFamily="34" charset="-122"/>
                <a:ea typeface="微软雅黑" panose="020B0503020204020204" pitchFamily="34" charset="-122"/>
              </a:rPr>
              <a:t>防微杜渐</a:t>
            </a:r>
            <a:r>
              <a:rPr lang="en-US" altLang="zh-CN" b="1" dirty="0">
                <a:ln w="0"/>
                <a:solidFill>
                  <a:srgbClr val="0070C0"/>
                </a:solidFill>
                <a:latin typeface="微软雅黑" panose="020B0503020204020204" pitchFamily="34" charset="-122"/>
                <a:ea typeface="微软雅黑" panose="020B0503020204020204" pitchFamily="34" charset="-122"/>
              </a:rPr>
              <a:t>,</a:t>
            </a:r>
            <a:r>
              <a:rPr lang="zh-CN" altLang="en-US" b="1" dirty="0">
                <a:ln w="0"/>
                <a:solidFill>
                  <a:srgbClr val="0070C0"/>
                </a:solidFill>
                <a:latin typeface="微软雅黑" panose="020B0503020204020204" pitchFamily="34" charset="-122"/>
                <a:ea typeface="微软雅黑" panose="020B0503020204020204" pitchFamily="34" charset="-122"/>
              </a:rPr>
              <a:t>不能因小失大</a:t>
            </a:r>
            <a:r>
              <a:rPr lang="en-US" altLang="zh-CN" b="1" dirty="0">
                <a:ln w="0"/>
                <a:solidFill>
                  <a:srgbClr val="0070C0"/>
                </a:solidFill>
                <a:latin typeface="微软雅黑" panose="020B0503020204020204" pitchFamily="34" charset="-122"/>
                <a:ea typeface="微软雅黑" panose="020B0503020204020204" pitchFamily="34" charset="-122"/>
              </a:rPr>
              <a:t>;</a:t>
            </a:r>
            <a:endParaRPr lang="en-US" altLang="zh-CN" b="1" dirty="0">
              <a:ln w="0"/>
              <a:solidFill>
                <a:srgbClr val="0070C0"/>
              </a:solidFill>
              <a:latin typeface="微软雅黑" panose="020B0503020204020204" pitchFamily="34" charset="-122"/>
              <a:ea typeface="微软雅黑" panose="020B0503020204020204" pitchFamily="34" charset="-122"/>
            </a:endParaRPr>
          </a:p>
          <a:p>
            <a:pPr marL="342900" lvl="1" indent="-342900">
              <a:lnSpc>
                <a:spcPct val="150000"/>
              </a:lnSpc>
              <a:buFont typeface="Wingdings" panose="05000000000000000000" pitchFamily="2" charset="2"/>
              <a:buChar char="l"/>
            </a:pPr>
            <a:r>
              <a:rPr lang="zh-CN" altLang="en-US" b="1" dirty="0">
                <a:ln w="0"/>
                <a:solidFill>
                  <a:srgbClr val="0070C0"/>
                </a:solidFill>
                <a:latin typeface="微软雅黑" panose="020B0503020204020204" pitchFamily="34" charset="-122"/>
                <a:ea typeface="微软雅黑" panose="020B0503020204020204" pitchFamily="34" charset="-122"/>
              </a:rPr>
              <a:t>目视化管理</a:t>
            </a:r>
            <a:r>
              <a:rPr lang="en-US" altLang="zh-CN" b="1" dirty="0">
                <a:ln w="0"/>
                <a:solidFill>
                  <a:srgbClr val="0070C0"/>
                </a:solidFill>
                <a:latin typeface="微软雅黑" panose="020B0503020204020204" pitchFamily="34" charset="-122"/>
                <a:ea typeface="微软雅黑" panose="020B0503020204020204" pitchFamily="34" charset="-122"/>
              </a:rPr>
              <a:t>;</a:t>
            </a:r>
            <a:endParaRPr lang="en-US" altLang="zh-CN" b="1" dirty="0">
              <a:ln w="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8" grpId="0"/>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800211" y="1445875"/>
            <a:ext cx="6521512" cy="830997"/>
          </a:xfrm>
          <a:prstGeom prst="rect">
            <a:avLst/>
          </a:prstGeom>
          <a:noFill/>
        </p:spPr>
        <p:txBody>
          <a:bodyPr wrap="square" rtlCol="0">
            <a:spAutoFit/>
          </a:bodyPr>
          <a:lstStyle/>
          <a:p>
            <a:r>
              <a:rPr lang="en-US" altLang="zh-CN" sz="4800" b="1" dirty="0">
                <a:solidFill>
                  <a:srgbClr val="0070C0"/>
                </a:solidFill>
                <a:latin typeface="微软雅黑" panose="020B0503020204020204" pitchFamily="34" charset="-122"/>
                <a:ea typeface="微软雅黑" panose="020B0503020204020204" pitchFamily="34" charset="-122"/>
              </a:rPr>
              <a:t>2.3</a:t>
            </a:r>
            <a:r>
              <a:rPr lang="zh-CN" altLang="en-US" sz="4800" b="1" dirty="0">
                <a:solidFill>
                  <a:srgbClr val="0070C0"/>
                </a:solidFill>
                <a:latin typeface="微软雅黑" panose="020B0503020204020204" pitchFamily="34" charset="-122"/>
                <a:ea typeface="微软雅黑" panose="020B0503020204020204" pitchFamily="34" charset="-122"/>
              </a:rPr>
              <a:t>各现场实施</a:t>
            </a:r>
            <a:r>
              <a:rPr lang="en-US" altLang="zh-CN" sz="4800" b="1" dirty="0">
                <a:solidFill>
                  <a:srgbClr val="0070C0"/>
                </a:solidFill>
                <a:latin typeface="微软雅黑" panose="020B0503020204020204" pitchFamily="34" charset="-122"/>
                <a:ea typeface="微软雅黑" panose="020B0503020204020204" pitchFamily="34" charset="-122"/>
              </a:rPr>
              <a:t>6S</a:t>
            </a:r>
            <a:r>
              <a:rPr lang="zh-CN" altLang="en-US" sz="4800" b="1" dirty="0">
                <a:solidFill>
                  <a:srgbClr val="0070C0"/>
                </a:solidFill>
                <a:latin typeface="微软雅黑" panose="020B0503020204020204" pitchFamily="34" charset="-122"/>
                <a:ea typeface="微软雅黑" panose="020B0503020204020204" pitchFamily="34" charset="-122"/>
              </a:rPr>
              <a:t>要点</a:t>
            </a:r>
            <a:endParaRPr lang="zh-CN" altLang="en-US" sz="4800" b="1" dirty="0">
              <a:solidFill>
                <a:srgbClr val="0070C0"/>
              </a:solidFill>
              <a:latin typeface="微软雅黑" panose="020B0503020204020204" pitchFamily="34" charset="-122"/>
              <a:ea typeface="微软雅黑" panose="020B0503020204020204" pitchFamily="34" charset="-122"/>
            </a:endParaRPr>
          </a:p>
        </p:txBody>
      </p:sp>
      <p:sp>
        <p:nvSpPr>
          <p:cNvPr id="2" name="矩形 1"/>
          <p:cNvSpPr/>
          <p:nvPr/>
        </p:nvSpPr>
        <p:spPr>
          <a:xfrm>
            <a:off x="0" y="1550982"/>
            <a:ext cx="624979" cy="614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28"/>
          <p:cNvSpPr txBox="1"/>
          <p:nvPr/>
        </p:nvSpPr>
        <p:spPr>
          <a:xfrm>
            <a:off x="1705099" y="2636912"/>
            <a:ext cx="2592288" cy="769441"/>
          </a:xfrm>
          <a:prstGeom prst="rect">
            <a:avLst/>
          </a:prstGeom>
          <a:noFill/>
        </p:spPr>
        <p:txBody>
          <a:bodyPr wrap="square" rtlCol="0">
            <a:spAutoFit/>
          </a:bodyPr>
          <a:lstStyle/>
          <a:p>
            <a:r>
              <a:rPr lang="zh-CN" altLang="en-US" sz="4400" b="1" dirty="0" smtClean="0">
                <a:solidFill>
                  <a:srgbClr val="C00000"/>
                </a:solidFill>
                <a:latin typeface="微软雅黑" panose="020B0503020204020204" pitchFamily="34" charset="-122"/>
                <a:ea typeface="微软雅黑" panose="020B0503020204020204" pitchFamily="34" charset="-122"/>
              </a:rPr>
              <a:t>四个方面</a:t>
            </a:r>
            <a:endParaRPr lang="zh-CN" altLang="en-US" sz="4400" b="1" dirty="0">
              <a:solidFill>
                <a:srgbClr val="C00000"/>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1534740" y="3545628"/>
            <a:ext cx="4634855" cy="1735718"/>
            <a:chOff x="1534740" y="3545628"/>
            <a:chExt cx="4634855" cy="1735718"/>
          </a:xfrm>
        </p:grpSpPr>
        <p:sp>
          <p:nvSpPr>
            <p:cNvPr id="16" name="文本框 9"/>
            <p:cNvSpPr txBox="1"/>
            <p:nvPr/>
          </p:nvSpPr>
          <p:spPr>
            <a:xfrm>
              <a:off x="1849115" y="3545628"/>
              <a:ext cx="3744416"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员工在</a:t>
              </a:r>
              <a:r>
                <a:rPr lang="en-US" altLang="zh-CN" b="1" dirty="0">
                  <a:ln w="0"/>
                  <a:solidFill>
                    <a:srgbClr val="0070C0"/>
                  </a:solidFill>
                  <a:latin typeface="微软雅黑" panose="020B0503020204020204" pitchFamily="34" charset="-122"/>
                  <a:ea typeface="微软雅黑" panose="020B0503020204020204" pitchFamily="34" charset="-122"/>
                </a:rPr>
                <a:t>6S</a:t>
              </a:r>
              <a:r>
                <a:rPr lang="zh-CN" altLang="en-US" b="1" dirty="0">
                  <a:ln w="0"/>
                  <a:solidFill>
                    <a:srgbClr val="0070C0"/>
                  </a:solidFill>
                  <a:latin typeface="微软雅黑" panose="020B0503020204020204" pitchFamily="34" charset="-122"/>
                  <a:ea typeface="微软雅黑" panose="020B0503020204020204" pitchFamily="34" charset="-122"/>
                </a:rPr>
                <a:t>中的义务和权限</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7" name="椭圆 16"/>
            <p:cNvSpPr/>
            <p:nvPr/>
          </p:nvSpPr>
          <p:spPr>
            <a:xfrm>
              <a:off x="1534740" y="3702816"/>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8" name="文本框 17"/>
            <p:cNvSpPr txBox="1"/>
            <p:nvPr/>
          </p:nvSpPr>
          <p:spPr>
            <a:xfrm>
              <a:off x="1849115" y="3973913"/>
              <a:ext cx="3744416"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管理者在</a:t>
              </a:r>
              <a:r>
                <a:rPr lang="en-US" altLang="zh-CN" b="1" dirty="0">
                  <a:ln w="0"/>
                  <a:solidFill>
                    <a:srgbClr val="0070C0"/>
                  </a:solidFill>
                  <a:latin typeface="微软雅黑" panose="020B0503020204020204" pitchFamily="34" charset="-122"/>
                  <a:ea typeface="微软雅黑" panose="020B0503020204020204" pitchFamily="34" charset="-122"/>
                </a:rPr>
                <a:t>6S</a:t>
              </a:r>
              <a:r>
                <a:rPr lang="zh-CN" altLang="en-US" b="1" dirty="0">
                  <a:ln w="0"/>
                  <a:solidFill>
                    <a:srgbClr val="0070C0"/>
                  </a:solidFill>
                  <a:latin typeface="微软雅黑" panose="020B0503020204020204" pitchFamily="34" charset="-122"/>
                  <a:ea typeface="微软雅黑" panose="020B0503020204020204" pitchFamily="34" charset="-122"/>
                </a:rPr>
                <a:t>中的义务和权限</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9" name="椭圆 18"/>
            <p:cNvSpPr/>
            <p:nvPr/>
          </p:nvSpPr>
          <p:spPr>
            <a:xfrm>
              <a:off x="1534740" y="4131101"/>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20" name="文本框 19"/>
            <p:cNvSpPr txBox="1"/>
            <p:nvPr/>
          </p:nvSpPr>
          <p:spPr>
            <a:xfrm>
              <a:off x="1849115" y="4409724"/>
              <a:ext cx="4320480"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办公区</a:t>
              </a:r>
              <a:r>
                <a:rPr lang="en-US" altLang="zh-CN" b="1" dirty="0">
                  <a:ln w="0"/>
                  <a:solidFill>
                    <a:srgbClr val="0070C0"/>
                  </a:solidFill>
                  <a:latin typeface="微软雅黑" panose="020B0503020204020204" pitchFamily="34" charset="-122"/>
                  <a:ea typeface="微软雅黑" panose="020B0503020204020204" pitchFamily="34" charset="-122"/>
                </a:rPr>
                <a:t>6S</a:t>
              </a:r>
              <a:r>
                <a:rPr lang="zh-CN" altLang="en-US" b="1" dirty="0">
                  <a:ln w="0"/>
                  <a:solidFill>
                    <a:srgbClr val="0070C0"/>
                  </a:solidFill>
                  <a:latin typeface="微软雅黑" panose="020B0503020204020204" pitchFamily="34" charset="-122"/>
                  <a:ea typeface="微软雅黑" panose="020B0503020204020204" pitchFamily="34" charset="-122"/>
                </a:rPr>
                <a:t>检查要点</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21" name="椭圆 20"/>
            <p:cNvSpPr/>
            <p:nvPr/>
          </p:nvSpPr>
          <p:spPr>
            <a:xfrm>
              <a:off x="1534740" y="456691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26" name="文本框 25"/>
            <p:cNvSpPr txBox="1"/>
            <p:nvPr/>
          </p:nvSpPr>
          <p:spPr>
            <a:xfrm>
              <a:off x="1849115" y="4845535"/>
              <a:ext cx="4320480"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车间现场</a:t>
              </a:r>
              <a:r>
                <a:rPr lang="en-US" altLang="zh-CN" b="1" dirty="0">
                  <a:ln w="0"/>
                  <a:solidFill>
                    <a:srgbClr val="0070C0"/>
                  </a:solidFill>
                  <a:latin typeface="微软雅黑" panose="020B0503020204020204" pitchFamily="34" charset="-122"/>
                  <a:ea typeface="微软雅黑" panose="020B0503020204020204" pitchFamily="34" charset="-122"/>
                </a:rPr>
                <a:t>6S</a:t>
              </a:r>
              <a:r>
                <a:rPr lang="zh-CN" altLang="en-US" b="1" dirty="0">
                  <a:ln w="0"/>
                  <a:solidFill>
                    <a:srgbClr val="0070C0"/>
                  </a:solidFill>
                  <a:latin typeface="微软雅黑" panose="020B0503020204020204" pitchFamily="34" charset="-122"/>
                  <a:ea typeface="微软雅黑" panose="020B0503020204020204" pitchFamily="34" charset="-122"/>
                </a:rPr>
                <a:t>检查要点</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27" name="椭圆 26"/>
            <p:cNvSpPr/>
            <p:nvPr/>
          </p:nvSpPr>
          <p:spPr>
            <a:xfrm>
              <a:off x="1534740" y="5002723"/>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gr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969795" y="1548843"/>
            <a:ext cx="3048006" cy="482804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bwMode="auto">
          <a:xfrm>
            <a:off x="1057027" y="1124744"/>
            <a:ext cx="4464496"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22" name="TextBox 28"/>
          <p:cNvSpPr txBox="1"/>
          <p:nvPr/>
        </p:nvSpPr>
        <p:spPr>
          <a:xfrm>
            <a:off x="1201043" y="1156393"/>
            <a:ext cx="4320480" cy="461665"/>
          </a:xfrm>
          <a:prstGeom prst="rect">
            <a:avLst/>
          </a:prstGeom>
          <a:noFill/>
        </p:spPr>
        <p:txBody>
          <a:bodyPr wrap="square" rtlCol="0">
            <a:spAutoFit/>
          </a:bodyPr>
          <a:lstStyle/>
          <a:p>
            <a:r>
              <a:rPr lang="zh-CN" altLang="en-US" sz="2400" b="1" dirty="0">
                <a:solidFill>
                  <a:schemeClr val="bg1">
                    <a:lumMod val="95000"/>
                  </a:schemeClr>
                </a:solidFill>
                <a:latin typeface="微软雅黑" panose="020B0503020204020204" pitchFamily="34" charset="-122"/>
                <a:ea typeface="微软雅黑" panose="020B0503020204020204" pitchFamily="34" charset="-122"/>
              </a:rPr>
              <a:t>一、员工在</a:t>
            </a:r>
            <a:r>
              <a:rPr lang="en-US" altLang="zh-CN" sz="2400" b="1" dirty="0">
                <a:solidFill>
                  <a:schemeClr val="bg1">
                    <a:lumMod val="95000"/>
                  </a:schemeClr>
                </a:solidFill>
                <a:latin typeface="微软雅黑" panose="020B0503020204020204" pitchFamily="34" charset="-122"/>
                <a:ea typeface="微软雅黑" panose="020B0503020204020204" pitchFamily="34" charset="-122"/>
              </a:rPr>
              <a:t>6S</a:t>
            </a: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中的义务和</a:t>
            </a:r>
            <a:r>
              <a:rPr lang="zh-CN" altLang="en-US" sz="2400" b="1" dirty="0" smtClean="0">
                <a:solidFill>
                  <a:schemeClr val="bg1">
                    <a:lumMod val="95000"/>
                  </a:schemeClr>
                </a:solidFill>
                <a:latin typeface="微软雅黑" panose="020B0503020204020204" pitchFamily="34" charset="-122"/>
                <a:ea typeface="微软雅黑" panose="020B0503020204020204" pitchFamily="34" charset="-122"/>
              </a:rPr>
              <a:t>权限</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345059" y="1869077"/>
            <a:ext cx="10441160" cy="4224219"/>
          </a:xfrm>
          <a:prstGeom prst="rect">
            <a:avLst/>
          </a:prstGeom>
          <a:noFill/>
        </p:spPr>
        <p:txBody>
          <a:bodyPr wrap="square" lIns="68566" tIns="34283" rIns="68566" bIns="34283" rtlCol="0">
            <a:spAutoFit/>
          </a:bodyPr>
          <a:lstStyle/>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1. </a:t>
            </a:r>
            <a:r>
              <a:rPr lang="zh-CN" altLang="en-US" dirty="0">
                <a:ln w="0"/>
                <a:solidFill>
                  <a:srgbClr val="0070C0"/>
                </a:solidFill>
                <a:latin typeface="微软雅黑" panose="020B0503020204020204" pitchFamily="34" charset="-122"/>
                <a:ea typeface="微软雅黑" panose="020B0503020204020204" pitchFamily="34" charset="-122"/>
              </a:rPr>
              <a:t>将身边工作环境不断整理、整顿，物品、材料及资料不可乱放；</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2. </a:t>
            </a:r>
            <a:r>
              <a:rPr lang="zh-CN" altLang="en-US" dirty="0">
                <a:ln w="0"/>
                <a:solidFill>
                  <a:srgbClr val="0070C0"/>
                </a:solidFill>
                <a:latin typeface="微软雅黑" panose="020B0503020204020204" pitchFamily="34" charset="-122"/>
                <a:ea typeface="微软雅黑" panose="020B0503020204020204" pitchFamily="34" charset="-122"/>
              </a:rPr>
              <a:t>不用的东西要立即处理，不可使其占用作业空间（货架</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工具箱）；</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3. </a:t>
            </a:r>
            <a:r>
              <a:rPr lang="zh-CN" altLang="en-US" dirty="0">
                <a:ln w="0"/>
                <a:solidFill>
                  <a:srgbClr val="0070C0"/>
                </a:solidFill>
                <a:latin typeface="微软雅黑" panose="020B0503020204020204" pitchFamily="34" charset="-122"/>
                <a:ea typeface="微软雅黑" panose="020B0503020204020204" pitchFamily="34" charset="-122"/>
              </a:rPr>
              <a:t>随时清洁通道，保持畅通；</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4. </a:t>
            </a:r>
            <a:r>
              <a:rPr lang="zh-CN" altLang="en-US" dirty="0">
                <a:ln w="0"/>
                <a:solidFill>
                  <a:srgbClr val="0070C0"/>
                </a:solidFill>
                <a:latin typeface="微软雅黑" panose="020B0503020204020204" pitchFamily="34" charset="-122"/>
                <a:ea typeface="微软雅黑" panose="020B0503020204020204" pitchFamily="34" charset="-122"/>
              </a:rPr>
              <a:t>将物品</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工具及文件放置于规定场所；</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5. </a:t>
            </a:r>
            <a:r>
              <a:rPr lang="zh-CN" altLang="en-US" dirty="0">
                <a:ln w="0"/>
                <a:solidFill>
                  <a:srgbClr val="0070C0"/>
                </a:solidFill>
                <a:latin typeface="微软雅黑" panose="020B0503020204020204" pitchFamily="34" charset="-122"/>
                <a:ea typeface="微软雅黑" panose="020B0503020204020204" pitchFamily="34" charset="-122"/>
              </a:rPr>
              <a:t>生产设备</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辅助设备，诸如灭火器、配电盘、开关箱、电动机、冷气机周围要时刻保持清洁。</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6. </a:t>
            </a:r>
            <a:r>
              <a:rPr lang="zh-CN" altLang="en-US" dirty="0">
                <a:ln w="0"/>
                <a:solidFill>
                  <a:srgbClr val="0070C0"/>
                </a:solidFill>
                <a:latin typeface="微软雅黑" panose="020B0503020204020204" pitchFamily="34" charset="-122"/>
                <a:ea typeface="微软雅黑" panose="020B0503020204020204" pitchFamily="34" charset="-122"/>
              </a:rPr>
              <a:t>准确轻放物品，注意安全，较大较重的置于下层；</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7. </a:t>
            </a:r>
            <a:r>
              <a:rPr lang="zh-CN" altLang="en-US" dirty="0">
                <a:ln w="0"/>
                <a:solidFill>
                  <a:srgbClr val="0070C0"/>
                </a:solidFill>
                <a:latin typeface="微软雅黑" panose="020B0503020204020204" pitchFamily="34" charset="-122"/>
                <a:ea typeface="微软雅黑" panose="020B0503020204020204" pitchFamily="34" charset="-122"/>
              </a:rPr>
              <a:t>保管的工具，设备及所负责的责任区要整理；</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8. </a:t>
            </a:r>
            <a:r>
              <a:rPr lang="zh-CN" altLang="en-US" dirty="0">
                <a:ln w="0"/>
                <a:solidFill>
                  <a:srgbClr val="0070C0"/>
                </a:solidFill>
                <a:latin typeface="微软雅黑" panose="020B0503020204020204" pitchFamily="34" charset="-122"/>
                <a:ea typeface="微软雅黑" panose="020B0503020204020204" pitchFamily="34" charset="-122"/>
              </a:rPr>
              <a:t>消耗的废纸屑、布屑、材料屑等要集中管理并置于规定场所；</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9. </a:t>
            </a:r>
            <a:r>
              <a:rPr lang="zh-CN" altLang="en-US" dirty="0">
                <a:ln w="0"/>
                <a:solidFill>
                  <a:srgbClr val="0070C0"/>
                </a:solidFill>
                <a:latin typeface="微软雅黑" panose="020B0503020204020204" pitchFamily="34" charset="-122"/>
                <a:ea typeface="微软雅黑" panose="020B0503020204020204" pitchFamily="34" charset="-122"/>
              </a:rPr>
              <a:t>不断清扫，保持清洁；</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10. </a:t>
            </a:r>
            <a:r>
              <a:rPr lang="zh-CN" altLang="en-US" dirty="0">
                <a:ln w="0"/>
                <a:solidFill>
                  <a:srgbClr val="0070C0"/>
                </a:solidFill>
                <a:latin typeface="微软雅黑" panose="020B0503020204020204" pitchFamily="34" charset="-122"/>
                <a:ea typeface="微软雅黑" panose="020B0503020204020204" pitchFamily="34" charset="-122"/>
              </a:rPr>
              <a:t>注意上级的指示，并加以配合</a:t>
            </a:r>
            <a:r>
              <a:rPr lang="zh-CN" altLang="en-US" dirty="0" smtClean="0">
                <a:ln w="0"/>
                <a:solidFill>
                  <a:srgbClr val="0070C0"/>
                </a:solidFill>
                <a:latin typeface="微软雅黑" panose="020B0503020204020204" pitchFamily="34" charset="-122"/>
                <a:ea typeface="微软雅黑" panose="020B0503020204020204" pitchFamily="34" charset="-122"/>
              </a:rPr>
              <a:t>。</a:t>
            </a:r>
            <a:endParaRPr lang="en-US" altLang="zh-CN" dirty="0">
              <a:ln w="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bwMode="auto">
          <a:xfrm>
            <a:off x="1057027" y="1124744"/>
            <a:ext cx="4896544"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22" name="TextBox 28"/>
          <p:cNvSpPr txBox="1"/>
          <p:nvPr/>
        </p:nvSpPr>
        <p:spPr>
          <a:xfrm>
            <a:off x="1201043" y="1156393"/>
            <a:ext cx="4608512" cy="461665"/>
          </a:xfrm>
          <a:prstGeom prst="rect">
            <a:avLst/>
          </a:prstGeom>
          <a:noFill/>
        </p:spPr>
        <p:txBody>
          <a:bodyPr wrap="square" rtlCol="0">
            <a:spAutoFit/>
          </a:bodyPr>
          <a:lstStyle/>
          <a:p>
            <a:r>
              <a:rPr lang="zh-CN" altLang="en-US" sz="2400" b="1" dirty="0">
                <a:solidFill>
                  <a:schemeClr val="bg1">
                    <a:lumMod val="95000"/>
                  </a:schemeClr>
                </a:solidFill>
                <a:latin typeface="微软雅黑" panose="020B0503020204020204" pitchFamily="34" charset="-122"/>
                <a:ea typeface="微软雅黑" panose="020B0503020204020204" pitchFamily="34" charset="-122"/>
              </a:rPr>
              <a:t>二、管理者在</a:t>
            </a:r>
            <a:r>
              <a:rPr lang="en-US" altLang="zh-CN" sz="2400" b="1" dirty="0">
                <a:solidFill>
                  <a:schemeClr val="bg1">
                    <a:lumMod val="95000"/>
                  </a:schemeClr>
                </a:solidFill>
                <a:latin typeface="微软雅黑" panose="020B0503020204020204" pitchFamily="34" charset="-122"/>
                <a:ea typeface="微软雅黑" panose="020B0503020204020204" pitchFamily="34" charset="-122"/>
              </a:rPr>
              <a:t>6S</a:t>
            </a: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中的义务和权限</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345059" y="1869077"/>
            <a:ext cx="10441160" cy="4224219"/>
          </a:xfrm>
          <a:prstGeom prst="rect">
            <a:avLst/>
          </a:prstGeom>
          <a:noFill/>
        </p:spPr>
        <p:txBody>
          <a:bodyPr wrap="square" lIns="68566" tIns="34283" rIns="68566" bIns="34283" rtlCol="0">
            <a:spAutoFit/>
          </a:bodyPr>
          <a:lstStyle/>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1. </a:t>
            </a:r>
            <a:r>
              <a:rPr lang="zh-CN" altLang="en-US" dirty="0">
                <a:ln w="0"/>
                <a:solidFill>
                  <a:srgbClr val="0070C0"/>
                </a:solidFill>
                <a:latin typeface="微软雅黑" panose="020B0503020204020204" pitchFamily="34" charset="-122"/>
                <a:ea typeface="微软雅黑" panose="020B0503020204020204" pitchFamily="34" charset="-122"/>
              </a:rPr>
              <a:t>配合公司政策，全力支持与推行</a:t>
            </a:r>
            <a:r>
              <a:rPr lang="en-US" altLang="zh-CN" dirty="0">
                <a:ln w="0"/>
                <a:solidFill>
                  <a:srgbClr val="0070C0"/>
                </a:solidFill>
                <a:latin typeface="微软雅黑" panose="020B0503020204020204" pitchFamily="34" charset="-122"/>
                <a:ea typeface="微软雅黑" panose="020B0503020204020204" pitchFamily="34" charset="-122"/>
              </a:rPr>
              <a:t>6S</a:t>
            </a:r>
            <a:r>
              <a:rPr lang="zh-CN" altLang="en-US" dirty="0">
                <a:ln w="0"/>
                <a:solidFill>
                  <a:srgbClr val="0070C0"/>
                </a:solidFill>
                <a:latin typeface="微软雅黑" panose="020B0503020204020204" pitchFamily="34" charset="-122"/>
                <a:ea typeface="微软雅黑" panose="020B0503020204020204" pitchFamily="34" charset="-122"/>
              </a:rPr>
              <a:t>；</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2. </a:t>
            </a:r>
            <a:r>
              <a:rPr lang="zh-CN" altLang="en-US" dirty="0">
                <a:ln w="0"/>
                <a:solidFill>
                  <a:srgbClr val="0070C0"/>
                </a:solidFill>
                <a:latin typeface="微软雅黑" panose="020B0503020204020204" pitchFamily="34" charset="-122"/>
                <a:ea typeface="微软雅黑" panose="020B0503020204020204" pitchFamily="34" charset="-122"/>
              </a:rPr>
              <a:t>参加有关</a:t>
            </a:r>
            <a:r>
              <a:rPr lang="en-US" altLang="zh-CN" dirty="0">
                <a:ln w="0"/>
                <a:solidFill>
                  <a:srgbClr val="0070C0"/>
                </a:solidFill>
                <a:latin typeface="微软雅黑" panose="020B0503020204020204" pitchFamily="34" charset="-122"/>
                <a:ea typeface="微软雅黑" panose="020B0503020204020204" pitchFamily="34" charset="-122"/>
              </a:rPr>
              <a:t>6S</a:t>
            </a:r>
            <a:r>
              <a:rPr lang="zh-CN" altLang="en-US" dirty="0">
                <a:ln w="0"/>
                <a:solidFill>
                  <a:srgbClr val="0070C0"/>
                </a:solidFill>
                <a:latin typeface="微软雅黑" panose="020B0503020204020204" pitchFamily="34" charset="-122"/>
                <a:ea typeface="微软雅黑" panose="020B0503020204020204" pitchFamily="34" charset="-122"/>
              </a:rPr>
              <a:t>教育训练，掌握</a:t>
            </a:r>
            <a:r>
              <a:rPr lang="en-US" altLang="zh-CN" dirty="0">
                <a:ln w="0"/>
                <a:solidFill>
                  <a:srgbClr val="0070C0"/>
                </a:solidFill>
                <a:latin typeface="微软雅黑" panose="020B0503020204020204" pitchFamily="34" charset="-122"/>
                <a:ea typeface="微软雅黑" panose="020B0503020204020204" pitchFamily="34" charset="-122"/>
              </a:rPr>
              <a:t>6S</a:t>
            </a:r>
            <a:r>
              <a:rPr lang="zh-CN" altLang="en-US" dirty="0">
                <a:ln w="0"/>
                <a:solidFill>
                  <a:srgbClr val="0070C0"/>
                </a:solidFill>
                <a:latin typeface="微软雅黑" panose="020B0503020204020204" pitchFamily="34" charset="-122"/>
                <a:ea typeface="微软雅黑" panose="020B0503020204020204" pitchFamily="34" charset="-122"/>
              </a:rPr>
              <a:t>工作技巧；</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3. </a:t>
            </a:r>
            <a:r>
              <a:rPr lang="zh-CN" altLang="en-US" dirty="0">
                <a:ln w="0"/>
                <a:solidFill>
                  <a:srgbClr val="0070C0"/>
                </a:solidFill>
                <a:latin typeface="微软雅黑" panose="020B0503020204020204" pitchFamily="34" charset="-122"/>
                <a:ea typeface="微软雅黑" panose="020B0503020204020204" pitchFamily="34" charset="-122"/>
              </a:rPr>
              <a:t>搜集资料，研读</a:t>
            </a:r>
            <a:r>
              <a:rPr lang="en-US" altLang="zh-CN" dirty="0">
                <a:ln w="0"/>
                <a:solidFill>
                  <a:srgbClr val="0070C0"/>
                </a:solidFill>
                <a:latin typeface="微软雅黑" panose="020B0503020204020204" pitchFamily="34" charset="-122"/>
                <a:ea typeface="微软雅黑" panose="020B0503020204020204" pitchFamily="34" charset="-122"/>
              </a:rPr>
              <a:t>6S</a:t>
            </a:r>
            <a:r>
              <a:rPr lang="zh-CN" altLang="en-US" dirty="0">
                <a:ln w="0"/>
                <a:solidFill>
                  <a:srgbClr val="0070C0"/>
                </a:solidFill>
                <a:latin typeface="微软雅黑" panose="020B0503020204020204" pitchFamily="34" charset="-122"/>
                <a:ea typeface="微软雅黑" panose="020B0503020204020204" pitchFamily="34" charset="-122"/>
              </a:rPr>
              <a:t>活动相关书籍；</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4. </a:t>
            </a:r>
            <a:r>
              <a:rPr lang="zh-CN" altLang="en-US" dirty="0">
                <a:ln w="0"/>
                <a:solidFill>
                  <a:srgbClr val="0070C0"/>
                </a:solidFill>
                <a:latin typeface="微软雅黑" panose="020B0503020204020204" pitchFamily="34" charset="-122"/>
                <a:ea typeface="微软雅黑" panose="020B0503020204020204" pitchFamily="34" charset="-122"/>
              </a:rPr>
              <a:t>负责本部门</a:t>
            </a:r>
            <a:r>
              <a:rPr lang="en-US" altLang="zh-CN" dirty="0">
                <a:ln w="0"/>
                <a:solidFill>
                  <a:srgbClr val="0070C0"/>
                </a:solidFill>
                <a:latin typeface="微软雅黑" panose="020B0503020204020204" pitchFamily="34" charset="-122"/>
                <a:ea typeface="微软雅黑" panose="020B0503020204020204" pitchFamily="34" charset="-122"/>
              </a:rPr>
              <a:t>6S</a:t>
            </a:r>
            <a:r>
              <a:rPr lang="zh-CN" altLang="en-US" dirty="0">
                <a:ln w="0"/>
                <a:solidFill>
                  <a:srgbClr val="0070C0"/>
                </a:solidFill>
                <a:latin typeface="微软雅黑" panose="020B0503020204020204" pitchFamily="34" charset="-122"/>
                <a:ea typeface="微软雅黑" panose="020B0503020204020204" pitchFamily="34" charset="-122"/>
              </a:rPr>
              <a:t>宣导，参与企业内部</a:t>
            </a:r>
            <a:r>
              <a:rPr lang="en-US" altLang="zh-CN" dirty="0">
                <a:ln w="0"/>
                <a:solidFill>
                  <a:srgbClr val="0070C0"/>
                </a:solidFill>
                <a:latin typeface="微软雅黑" panose="020B0503020204020204" pitchFamily="34" charset="-122"/>
                <a:ea typeface="微软雅黑" panose="020B0503020204020204" pitchFamily="34" charset="-122"/>
              </a:rPr>
              <a:t>6S</a:t>
            </a:r>
            <a:r>
              <a:rPr lang="zh-CN" altLang="en-US" dirty="0">
                <a:ln w="0"/>
                <a:solidFill>
                  <a:srgbClr val="0070C0"/>
                </a:solidFill>
                <a:latin typeface="微软雅黑" panose="020B0503020204020204" pitchFamily="34" charset="-122"/>
                <a:ea typeface="微软雅黑" panose="020B0503020204020204" pitchFamily="34" charset="-122"/>
              </a:rPr>
              <a:t>宣传活动；</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5. </a:t>
            </a:r>
            <a:r>
              <a:rPr lang="zh-CN" altLang="en-US" dirty="0">
                <a:ln w="0"/>
                <a:solidFill>
                  <a:srgbClr val="0070C0"/>
                </a:solidFill>
                <a:latin typeface="微软雅黑" panose="020B0503020204020204" pitchFamily="34" charset="-122"/>
                <a:ea typeface="微软雅黑" panose="020B0503020204020204" pitchFamily="34" charset="-122"/>
              </a:rPr>
              <a:t>负责制定“需要”和“不需要”物品标准，规划部门内工作区域的整理、定位和标识工作；</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6. </a:t>
            </a:r>
            <a:r>
              <a:rPr lang="zh-CN" altLang="en-US" dirty="0">
                <a:ln w="0"/>
                <a:solidFill>
                  <a:srgbClr val="0070C0"/>
                </a:solidFill>
                <a:latin typeface="微软雅黑" panose="020B0503020204020204" pitchFamily="34" charset="-122"/>
                <a:ea typeface="微软雅黑" panose="020B0503020204020204" pitchFamily="34" charset="-122"/>
              </a:rPr>
              <a:t>依</a:t>
            </a:r>
            <a:r>
              <a:rPr lang="en-US" altLang="zh-CN" dirty="0">
                <a:ln w="0"/>
                <a:solidFill>
                  <a:srgbClr val="0070C0"/>
                </a:solidFill>
                <a:latin typeface="微软雅黑" panose="020B0503020204020204" pitchFamily="34" charset="-122"/>
                <a:ea typeface="微软雅黑" panose="020B0503020204020204" pitchFamily="34" charset="-122"/>
              </a:rPr>
              <a:t>6S</a:t>
            </a:r>
            <a:r>
              <a:rPr lang="zh-CN" altLang="en-US" dirty="0">
                <a:ln w="0"/>
                <a:solidFill>
                  <a:srgbClr val="0070C0"/>
                </a:solidFill>
                <a:latin typeface="微软雅黑" panose="020B0503020204020204" pitchFamily="34" charset="-122"/>
                <a:ea typeface="微软雅黑" panose="020B0503020204020204" pitchFamily="34" charset="-122"/>
              </a:rPr>
              <a:t>进度表，部署克服</a:t>
            </a:r>
            <a:r>
              <a:rPr lang="en-US" altLang="zh-CN" dirty="0">
                <a:ln w="0"/>
                <a:solidFill>
                  <a:srgbClr val="0070C0"/>
                </a:solidFill>
                <a:latin typeface="微软雅黑" panose="020B0503020204020204" pitchFamily="34" charset="-122"/>
                <a:ea typeface="微软雅黑" panose="020B0503020204020204" pitchFamily="34" charset="-122"/>
              </a:rPr>
              <a:t>6S</a:t>
            </a:r>
            <a:r>
              <a:rPr lang="zh-CN" altLang="en-US" dirty="0">
                <a:ln w="0"/>
                <a:solidFill>
                  <a:srgbClr val="0070C0"/>
                </a:solidFill>
                <a:latin typeface="微软雅黑" panose="020B0503020204020204" pitchFamily="34" charset="-122"/>
                <a:ea typeface="微软雅黑" panose="020B0503020204020204" pitchFamily="34" charset="-122"/>
              </a:rPr>
              <a:t>的障碍与困难点，组织查找原因并分析根源，全面实施并持续改进；</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7. </a:t>
            </a:r>
            <a:r>
              <a:rPr lang="zh-CN" altLang="en-US" dirty="0">
                <a:ln w="0"/>
                <a:solidFill>
                  <a:srgbClr val="0070C0"/>
                </a:solidFill>
                <a:latin typeface="微软雅黑" panose="020B0503020204020204" pitchFamily="34" charset="-122"/>
                <a:ea typeface="微软雅黑" panose="020B0503020204020204" pitchFamily="34" charset="-122"/>
              </a:rPr>
              <a:t>熟知公司</a:t>
            </a:r>
            <a:r>
              <a:rPr lang="en-US" altLang="zh-CN" dirty="0">
                <a:ln w="0"/>
                <a:solidFill>
                  <a:srgbClr val="0070C0"/>
                </a:solidFill>
                <a:latin typeface="微软雅黑" panose="020B0503020204020204" pitchFamily="34" charset="-122"/>
                <a:ea typeface="微软雅黑" panose="020B0503020204020204" pitchFamily="34" charset="-122"/>
              </a:rPr>
              <a:t>6S</a:t>
            </a:r>
            <a:r>
              <a:rPr lang="zh-CN" altLang="en-US" dirty="0">
                <a:ln w="0"/>
                <a:solidFill>
                  <a:srgbClr val="0070C0"/>
                </a:solidFill>
                <a:latin typeface="微软雅黑" panose="020B0503020204020204" pitchFamily="34" charset="-122"/>
                <a:ea typeface="微软雅黑" panose="020B0503020204020204" pitchFamily="34" charset="-122"/>
              </a:rPr>
              <a:t>活动实施方法，并向部署解释；</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8. </a:t>
            </a:r>
            <a:r>
              <a:rPr lang="zh-CN" altLang="en-US" dirty="0">
                <a:ln w="0"/>
                <a:solidFill>
                  <a:srgbClr val="0070C0"/>
                </a:solidFill>
                <a:latin typeface="微软雅黑" panose="020B0503020204020204" pitchFamily="34" charset="-122"/>
                <a:ea typeface="微软雅黑" panose="020B0503020204020204" pitchFamily="34" charset="-122"/>
              </a:rPr>
              <a:t>参与企业内评分工作；</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9. </a:t>
            </a:r>
            <a:r>
              <a:rPr lang="zh-CN" altLang="en-US" dirty="0">
                <a:ln w="0"/>
                <a:solidFill>
                  <a:srgbClr val="0070C0"/>
                </a:solidFill>
                <a:latin typeface="微软雅黑" panose="020B0503020204020204" pitchFamily="34" charset="-122"/>
                <a:ea typeface="微软雅黑" panose="020B0503020204020204" pitchFamily="34" charset="-122"/>
              </a:rPr>
              <a:t>督促下属执行定期的清扫点检；</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10. </a:t>
            </a:r>
            <a:r>
              <a:rPr lang="zh-CN" altLang="en-US" dirty="0">
                <a:ln w="0"/>
                <a:solidFill>
                  <a:srgbClr val="0070C0"/>
                </a:solidFill>
                <a:latin typeface="微软雅黑" panose="020B0503020204020204" pitchFamily="34" charset="-122"/>
                <a:ea typeface="微软雅黑" panose="020B0503020204020204" pitchFamily="34" charset="-122"/>
              </a:rPr>
              <a:t>上班点名与服装仪容清查，下班前的安全</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保卫巡查。</a:t>
            </a:r>
            <a:endParaRPr lang="en-US" altLang="zh-CN" dirty="0">
              <a:ln w="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extBox 93"/>
          <p:cNvSpPr txBox="1"/>
          <p:nvPr/>
        </p:nvSpPr>
        <p:spPr>
          <a:xfrm>
            <a:off x="1057027" y="1774712"/>
            <a:ext cx="8136904" cy="369332"/>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1800" dirty="0" smtClean="0"/>
              <a:t>       综合</a:t>
            </a:r>
            <a:r>
              <a:rPr lang="zh-CN" altLang="en-US" sz="1800" dirty="0"/>
              <a:t>以上种种不良现象</a:t>
            </a:r>
            <a:r>
              <a:rPr lang="en-US" altLang="zh-CN" sz="1800" dirty="0"/>
              <a:t>,</a:t>
            </a:r>
            <a:r>
              <a:rPr lang="zh-CN" altLang="en-US" sz="1800" dirty="0"/>
              <a:t>可以看出</a:t>
            </a:r>
            <a:r>
              <a:rPr lang="en-US" altLang="zh-CN" sz="1800" dirty="0"/>
              <a:t>,</a:t>
            </a:r>
            <a:r>
              <a:rPr lang="zh-CN" altLang="en-US" sz="1800" dirty="0"/>
              <a:t>不良现象均会造成浪费</a:t>
            </a:r>
            <a:r>
              <a:rPr lang="en-US" altLang="zh-CN" sz="1800" dirty="0"/>
              <a:t>,</a:t>
            </a:r>
            <a:r>
              <a:rPr lang="zh-CN" altLang="en-US" sz="1800" dirty="0"/>
              <a:t>这些浪费包括</a:t>
            </a:r>
            <a:r>
              <a:rPr lang="en-US" altLang="zh-CN" sz="1800" dirty="0"/>
              <a:t>:</a:t>
            </a:r>
            <a:endParaRPr lang="zh-CN" altLang="en-US" sz="1800" dirty="0"/>
          </a:p>
        </p:txBody>
      </p:sp>
      <p:grpSp>
        <p:nvGrpSpPr>
          <p:cNvPr id="5" name="组合 4"/>
          <p:cNvGrpSpPr/>
          <p:nvPr/>
        </p:nvGrpSpPr>
        <p:grpSpPr>
          <a:xfrm>
            <a:off x="1633091" y="2420888"/>
            <a:ext cx="8856984" cy="1458182"/>
            <a:chOff x="1633091" y="2420888"/>
            <a:chExt cx="8856984" cy="1458182"/>
          </a:xfrm>
        </p:grpSpPr>
        <p:sp>
          <p:nvSpPr>
            <p:cNvPr id="2" name="圆角矩形 1"/>
            <p:cNvSpPr/>
            <p:nvPr/>
          </p:nvSpPr>
          <p:spPr>
            <a:xfrm>
              <a:off x="1633091" y="2420888"/>
              <a:ext cx="1584176" cy="546268"/>
            </a:xfrm>
            <a:prstGeom prst="roundRect">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dirty="0">
                <a:solidFill>
                  <a:prstClr val="white"/>
                </a:solidFill>
              </a:endParaRPr>
            </a:p>
          </p:txBody>
        </p:sp>
        <p:sp>
          <p:nvSpPr>
            <p:cNvPr id="3" name="十字形 2"/>
            <p:cNvSpPr/>
            <p:nvPr/>
          </p:nvSpPr>
          <p:spPr>
            <a:xfrm>
              <a:off x="3433291" y="2535108"/>
              <a:ext cx="360040" cy="360040"/>
            </a:xfrm>
            <a:prstGeom prst="plus">
              <a:avLst>
                <a:gd name="adj" fmla="val 36939"/>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22" name="TextBox 93"/>
            <p:cNvSpPr txBox="1"/>
            <p:nvPr/>
          </p:nvSpPr>
          <p:spPr>
            <a:xfrm>
              <a:off x="1705099" y="2495038"/>
              <a:ext cx="1512168" cy="400110"/>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2000" dirty="0">
                  <a:solidFill>
                    <a:schemeClr val="bg1"/>
                  </a:solidFill>
                </a:rPr>
                <a:t>资金的浪费</a:t>
              </a:r>
              <a:endParaRPr lang="zh-CN" altLang="en-US" sz="2000" dirty="0">
                <a:solidFill>
                  <a:schemeClr val="bg1"/>
                </a:solidFill>
              </a:endParaRPr>
            </a:p>
          </p:txBody>
        </p:sp>
        <p:sp>
          <p:nvSpPr>
            <p:cNvPr id="26" name="圆角矩形 25"/>
            <p:cNvSpPr/>
            <p:nvPr/>
          </p:nvSpPr>
          <p:spPr>
            <a:xfrm>
              <a:off x="4009355" y="2420888"/>
              <a:ext cx="1584176" cy="546268"/>
            </a:xfrm>
            <a:prstGeom prst="roundRect">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dirty="0">
                <a:solidFill>
                  <a:prstClr val="white"/>
                </a:solidFill>
              </a:endParaRPr>
            </a:p>
          </p:txBody>
        </p:sp>
        <p:sp>
          <p:nvSpPr>
            <p:cNvPr id="27" name="十字形 26"/>
            <p:cNvSpPr/>
            <p:nvPr/>
          </p:nvSpPr>
          <p:spPr>
            <a:xfrm>
              <a:off x="5809555" y="2535108"/>
              <a:ext cx="360040" cy="360040"/>
            </a:xfrm>
            <a:prstGeom prst="plus">
              <a:avLst>
                <a:gd name="adj" fmla="val 36939"/>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28" name="TextBox 93"/>
            <p:cNvSpPr txBox="1"/>
            <p:nvPr/>
          </p:nvSpPr>
          <p:spPr>
            <a:xfrm>
              <a:off x="4081363" y="2495038"/>
              <a:ext cx="1512168" cy="400110"/>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2000" dirty="0">
                  <a:solidFill>
                    <a:schemeClr val="bg1"/>
                  </a:solidFill>
                </a:rPr>
                <a:t>场所的浪费</a:t>
              </a:r>
              <a:endParaRPr lang="zh-CN" altLang="en-US" sz="2000" dirty="0">
                <a:solidFill>
                  <a:schemeClr val="bg1"/>
                </a:solidFill>
              </a:endParaRPr>
            </a:p>
          </p:txBody>
        </p:sp>
        <p:sp>
          <p:nvSpPr>
            <p:cNvPr id="30" name="圆角矩形 29"/>
            <p:cNvSpPr/>
            <p:nvPr/>
          </p:nvSpPr>
          <p:spPr>
            <a:xfrm>
              <a:off x="6457627" y="2420888"/>
              <a:ext cx="1584176" cy="546268"/>
            </a:xfrm>
            <a:prstGeom prst="roundRect">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dirty="0">
                <a:solidFill>
                  <a:prstClr val="white"/>
                </a:solidFill>
              </a:endParaRPr>
            </a:p>
          </p:txBody>
        </p:sp>
        <p:sp>
          <p:nvSpPr>
            <p:cNvPr id="31" name="十字形 30"/>
            <p:cNvSpPr/>
            <p:nvPr/>
          </p:nvSpPr>
          <p:spPr>
            <a:xfrm>
              <a:off x="8257827" y="2535108"/>
              <a:ext cx="360040" cy="360040"/>
            </a:xfrm>
            <a:prstGeom prst="plus">
              <a:avLst>
                <a:gd name="adj" fmla="val 36939"/>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2" name="TextBox 93"/>
            <p:cNvSpPr txBox="1"/>
            <p:nvPr/>
          </p:nvSpPr>
          <p:spPr>
            <a:xfrm>
              <a:off x="6529635" y="2495038"/>
              <a:ext cx="1512168" cy="400110"/>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2000" dirty="0">
                  <a:solidFill>
                    <a:schemeClr val="bg1"/>
                  </a:solidFill>
                </a:rPr>
                <a:t>人员的浪费</a:t>
              </a:r>
              <a:endParaRPr lang="zh-CN" altLang="en-US" sz="2000" dirty="0">
                <a:solidFill>
                  <a:schemeClr val="bg1"/>
                </a:solidFill>
              </a:endParaRPr>
            </a:p>
          </p:txBody>
        </p:sp>
        <p:sp>
          <p:nvSpPr>
            <p:cNvPr id="33" name="圆角矩形 32"/>
            <p:cNvSpPr/>
            <p:nvPr/>
          </p:nvSpPr>
          <p:spPr>
            <a:xfrm>
              <a:off x="8905899" y="2420888"/>
              <a:ext cx="1584176" cy="546268"/>
            </a:xfrm>
            <a:prstGeom prst="roundRect">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dirty="0">
                <a:solidFill>
                  <a:prstClr val="white"/>
                </a:solidFill>
              </a:endParaRPr>
            </a:p>
          </p:txBody>
        </p:sp>
        <p:sp>
          <p:nvSpPr>
            <p:cNvPr id="34" name="TextBox 93"/>
            <p:cNvSpPr txBox="1"/>
            <p:nvPr/>
          </p:nvSpPr>
          <p:spPr>
            <a:xfrm>
              <a:off x="8977907" y="2495038"/>
              <a:ext cx="1512168" cy="400110"/>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2000" dirty="0">
                  <a:solidFill>
                    <a:schemeClr val="bg1"/>
                  </a:solidFill>
                </a:rPr>
                <a:t>士气的浪费</a:t>
              </a:r>
              <a:endParaRPr lang="zh-CN" altLang="en-US" sz="2000" dirty="0">
                <a:solidFill>
                  <a:schemeClr val="bg1"/>
                </a:solidFill>
              </a:endParaRPr>
            </a:p>
          </p:txBody>
        </p:sp>
        <p:sp>
          <p:nvSpPr>
            <p:cNvPr id="36" name="圆角矩形 35"/>
            <p:cNvSpPr/>
            <p:nvPr/>
          </p:nvSpPr>
          <p:spPr>
            <a:xfrm>
              <a:off x="1633091" y="3332802"/>
              <a:ext cx="1584176" cy="546268"/>
            </a:xfrm>
            <a:prstGeom prst="roundRect">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dirty="0">
                <a:solidFill>
                  <a:prstClr val="white"/>
                </a:solidFill>
              </a:endParaRPr>
            </a:p>
          </p:txBody>
        </p:sp>
        <p:sp>
          <p:nvSpPr>
            <p:cNvPr id="37" name="十字形 36"/>
            <p:cNvSpPr/>
            <p:nvPr/>
          </p:nvSpPr>
          <p:spPr>
            <a:xfrm>
              <a:off x="3433291" y="3447022"/>
              <a:ext cx="360040" cy="360040"/>
            </a:xfrm>
            <a:prstGeom prst="plus">
              <a:avLst>
                <a:gd name="adj" fmla="val 36939"/>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8" name="TextBox 93"/>
            <p:cNvSpPr txBox="1"/>
            <p:nvPr/>
          </p:nvSpPr>
          <p:spPr>
            <a:xfrm>
              <a:off x="1705099" y="3406952"/>
              <a:ext cx="1512168" cy="400110"/>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2000" dirty="0">
                  <a:solidFill>
                    <a:schemeClr val="bg1"/>
                  </a:solidFill>
                </a:rPr>
                <a:t>形象的浪费</a:t>
              </a:r>
              <a:endParaRPr lang="zh-CN" altLang="en-US" sz="2000" dirty="0">
                <a:solidFill>
                  <a:schemeClr val="bg1"/>
                </a:solidFill>
              </a:endParaRPr>
            </a:p>
          </p:txBody>
        </p:sp>
        <p:sp>
          <p:nvSpPr>
            <p:cNvPr id="40" name="圆角矩形 39"/>
            <p:cNvSpPr/>
            <p:nvPr/>
          </p:nvSpPr>
          <p:spPr>
            <a:xfrm>
              <a:off x="4009355" y="3332802"/>
              <a:ext cx="1584176" cy="546268"/>
            </a:xfrm>
            <a:prstGeom prst="roundRect">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dirty="0">
                <a:solidFill>
                  <a:prstClr val="white"/>
                </a:solidFill>
              </a:endParaRPr>
            </a:p>
          </p:txBody>
        </p:sp>
        <p:sp>
          <p:nvSpPr>
            <p:cNvPr id="41" name="十字形 40"/>
            <p:cNvSpPr/>
            <p:nvPr/>
          </p:nvSpPr>
          <p:spPr>
            <a:xfrm>
              <a:off x="5809555" y="3447022"/>
              <a:ext cx="360040" cy="360040"/>
            </a:xfrm>
            <a:prstGeom prst="plus">
              <a:avLst>
                <a:gd name="adj" fmla="val 36939"/>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42" name="TextBox 93"/>
            <p:cNvSpPr txBox="1"/>
            <p:nvPr/>
          </p:nvSpPr>
          <p:spPr>
            <a:xfrm>
              <a:off x="4081363" y="3406952"/>
              <a:ext cx="1512168" cy="400110"/>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2000" dirty="0">
                  <a:solidFill>
                    <a:schemeClr val="bg1"/>
                  </a:solidFill>
                </a:rPr>
                <a:t>效率的浪费</a:t>
              </a:r>
              <a:endParaRPr lang="zh-CN" altLang="en-US" sz="2000" dirty="0">
                <a:solidFill>
                  <a:schemeClr val="bg1"/>
                </a:solidFill>
              </a:endParaRPr>
            </a:p>
          </p:txBody>
        </p:sp>
        <p:sp>
          <p:nvSpPr>
            <p:cNvPr id="43" name="圆角矩形 42"/>
            <p:cNvSpPr/>
            <p:nvPr/>
          </p:nvSpPr>
          <p:spPr>
            <a:xfrm>
              <a:off x="6457627" y="3332802"/>
              <a:ext cx="1584176" cy="546268"/>
            </a:xfrm>
            <a:prstGeom prst="roundRect">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dirty="0">
                <a:solidFill>
                  <a:prstClr val="white"/>
                </a:solidFill>
              </a:endParaRPr>
            </a:p>
          </p:txBody>
        </p:sp>
        <p:sp>
          <p:nvSpPr>
            <p:cNvPr id="44" name="十字形 43"/>
            <p:cNvSpPr/>
            <p:nvPr/>
          </p:nvSpPr>
          <p:spPr>
            <a:xfrm>
              <a:off x="8257827" y="3447022"/>
              <a:ext cx="360040" cy="360040"/>
            </a:xfrm>
            <a:prstGeom prst="plus">
              <a:avLst>
                <a:gd name="adj" fmla="val 36939"/>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45" name="TextBox 93"/>
            <p:cNvSpPr txBox="1"/>
            <p:nvPr/>
          </p:nvSpPr>
          <p:spPr>
            <a:xfrm>
              <a:off x="6529635" y="3406952"/>
              <a:ext cx="1512168" cy="400110"/>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2000" dirty="0">
                  <a:solidFill>
                    <a:schemeClr val="bg1"/>
                  </a:solidFill>
                </a:rPr>
                <a:t>品质的浪费</a:t>
              </a:r>
              <a:endParaRPr lang="zh-CN" altLang="en-US" sz="2000" dirty="0">
                <a:solidFill>
                  <a:schemeClr val="bg1"/>
                </a:solidFill>
              </a:endParaRPr>
            </a:p>
          </p:txBody>
        </p:sp>
        <p:sp>
          <p:nvSpPr>
            <p:cNvPr id="46" name="圆角矩形 45"/>
            <p:cNvSpPr/>
            <p:nvPr/>
          </p:nvSpPr>
          <p:spPr>
            <a:xfrm>
              <a:off x="8905899" y="3332802"/>
              <a:ext cx="1584176" cy="546268"/>
            </a:xfrm>
            <a:prstGeom prst="roundRect">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dirty="0">
                <a:solidFill>
                  <a:prstClr val="white"/>
                </a:solidFill>
              </a:endParaRPr>
            </a:p>
          </p:txBody>
        </p:sp>
        <p:sp>
          <p:nvSpPr>
            <p:cNvPr id="47" name="TextBox 93"/>
            <p:cNvSpPr txBox="1"/>
            <p:nvPr/>
          </p:nvSpPr>
          <p:spPr>
            <a:xfrm>
              <a:off x="8977907" y="3406952"/>
              <a:ext cx="1512168" cy="400110"/>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2000" dirty="0">
                  <a:solidFill>
                    <a:schemeClr val="bg1"/>
                  </a:solidFill>
                </a:rPr>
                <a:t>成品的浪费</a:t>
              </a:r>
              <a:endParaRPr lang="zh-CN" altLang="en-US" sz="2000" dirty="0">
                <a:solidFill>
                  <a:schemeClr val="bg1"/>
                </a:solidFill>
              </a:endParaRPr>
            </a:p>
          </p:txBody>
        </p:sp>
      </p:grpSp>
      <p:sp>
        <p:nvSpPr>
          <p:cNvPr id="48" name="TextBox 93"/>
          <p:cNvSpPr txBox="1"/>
          <p:nvPr/>
        </p:nvSpPr>
        <p:spPr>
          <a:xfrm>
            <a:off x="1057027" y="4322420"/>
            <a:ext cx="9829092" cy="1338828"/>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pPr>
              <a:lnSpc>
                <a:spcPct val="150000"/>
              </a:lnSpc>
            </a:pPr>
            <a:r>
              <a:rPr lang="zh-CN" altLang="en-US" sz="1800" b="0" dirty="0" smtClean="0"/>
              <a:t>       因此</a:t>
            </a:r>
            <a:r>
              <a:rPr lang="zh-CN" altLang="en-US" sz="1800" b="0" dirty="0"/>
              <a:t>如何成为一个有效率，高品质</a:t>
            </a:r>
            <a:r>
              <a:rPr lang="en-US" altLang="zh-CN" sz="1800" b="0" dirty="0"/>
              <a:t>,</a:t>
            </a:r>
            <a:r>
              <a:rPr lang="zh-CN" altLang="en-US" sz="1800" b="0" dirty="0"/>
              <a:t>低成本的企业</a:t>
            </a:r>
            <a:r>
              <a:rPr lang="en-US" altLang="zh-CN" sz="1800" b="0" dirty="0"/>
              <a:t>,</a:t>
            </a:r>
            <a:r>
              <a:rPr lang="zh-CN" altLang="en-US" sz="1800" b="0" dirty="0"/>
              <a:t>第一步就是要重视</a:t>
            </a:r>
            <a:r>
              <a:rPr lang="en-US" altLang="zh-CN" sz="1800" b="0" dirty="0"/>
              <a:t>[</a:t>
            </a:r>
            <a:r>
              <a:rPr lang="zh-CN" altLang="en-US" sz="1800" b="0" dirty="0"/>
              <a:t>整理，整顿，清洁</a:t>
            </a:r>
            <a:r>
              <a:rPr lang="en-US" altLang="zh-CN" sz="1800" b="0" dirty="0"/>
              <a:t>]</a:t>
            </a:r>
            <a:r>
              <a:rPr lang="zh-CN" altLang="en-US" sz="1800" b="0" dirty="0"/>
              <a:t>的工作</a:t>
            </a:r>
            <a:r>
              <a:rPr lang="en-US" altLang="zh-CN" sz="1800" b="0" dirty="0"/>
              <a:t>,</a:t>
            </a:r>
            <a:r>
              <a:rPr lang="zh-CN" altLang="en-US" sz="1800" b="0" dirty="0"/>
              <a:t>并彻底的把它做好</a:t>
            </a:r>
            <a:r>
              <a:rPr lang="en-US" altLang="zh-CN" sz="1800" b="0" dirty="0"/>
              <a:t>.</a:t>
            </a:r>
            <a:endParaRPr lang="en-US" altLang="zh-CN" sz="1800" b="0" dirty="0"/>
          </a:p>
          <a:p>
            <a:pPr>
              <a:lnSpc>
                <a:spcPct val="150000"/>
              </a:lnSpc>
            </a:pPr>
            <a:r>
              <a:rPr lang="zh-CN" altLang="en-US" sz="1800" b="0" dirty="0" smtClean="0"/>
              <a:t>       对</a:t>
            </a:r>
            <a:r>
              <a:rPr lang="zh-CN" altLang="en-US" sz="1800" b="0" dirty="0"/>
              <a:t>以上这些病症</a:t>
            </a:r>
            <a:r>
              <a:rPr lang="en-US" altLang="zh-CN" sz="1800" b="0" dirty="0"/>
              <a:t>,</a:t>
            </a:r>
            <a:r>
              <a:rPr lang="zh-CN" altLang="en-US" sz="1800" b="0" dirty="0"/>
              <a:t>我们开给一个处方</a:t>
            </a:r>
            <a:r>
              <a:rPr lang="en-US" altLang="zh-CN" sz="1800" b="0" dirty="0"/>
              <a:t>,</a:t>
            </a:r>
            <a:r>
              <a:rPr lang="zh-CN" altLang="en-US" sz="1800" b="0" dirty="0"/>
              <a:t>药名</a:t>
            </a:r>
            <a:r>
              <a:rPr lang="zh-CN" altLang="en-US" sz="1800" dirty="0" smtClean="0"/>
              <a:t>叫 </a:t>
            </a:r>
            <a:r>
              <a:rPr lang="en-US" altLang="zh-CN" sz="1800" dirty="0" smtClean="0">
                <a:solidFill>
                  <a:srgbClr val="C00000"/>
                </a:solidFill>
              </a:rPr>
              <a:t>[ 6S ] </a:t>
            </a:r>
            <a:r>
              <a:rPr lang="en-US" altLang="zh-CN" sz="1800" b="0" dirty="0" smtClean="0"/>
              <a:t>. </a:t>
            </a:r>
            <a:endParaRPr lang="zh-CN" altLang="en-US" sz="1800" b="0" dirty="0"/>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500"/>
                                        <p:tgtEl>
                                          <p:spTgt spid="9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left)">
                                      <p:cBhvr>
                                        <p:cTn id="1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4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bwMode="auto">
          <a:xfrm>
            <a:off x="1057027" y="764704"/>
            <a:ext cx="3816424"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22" name="TextBox 28"/>
          <p:cNvSpPr txBox="1"/>
          <p:nvPr/>
        </p:nvSpPr>
        <p:spPr>
          <a:xfrm>
            <a:off x="1201043" y="796353"/>
            <a:ext cx="3384376" cy="461665"/>
          </a:xfrm>
          <a:prstGeom prst="rect">
            <a:avLst/>
          </a:prstGeom>
          <a:noFill/>
        </p:spPr>
        <p:txBody>
          <a:bodyPr wrap="square" rtlCol="0">
            <a:spAutoFit/>
          </a:bodyPr>
          <a:lstStyle/>
          <a:p>
            <a:r>
              <a:rPr lang="zh-CN" altLang="en-US" sz="2400" b="1" dirty="0">
                <a:solidFill>
                  <a:schemeClr val="bg1">
                    <a:lumMod val="95000"/>
                  </a:schemeClr>
                </a:solidFill>
                <a:latin typeface="微软雅黑" panose="020B0503020204020204" pitchFamily="34" charset="-122"/>
                <a:ea typeface="微软雅黑" panose="020B0503020204020204" pitchFamily="34" charset="-122"/>
              </a:rPr>
              <a:t>三、办公区</a:t>
            </a:r>
            <a:r>
              <a:rPr lang="en-US" altLang="zh-CN" sz="2400" b="1" dirty="0">
                <a:solidFill>
                  <a:schemeClr val="bg1">
                    <a:lumMod val="95000"/>
                  </a:schemeClr>
                </a:solidFill>
                <a:latin typeface="微软雅黑" panose="020B0503020204020204" pitchFamily="34" charset="-122"/>
                <a:ea typeface="微软雅黑" panose="020B0503020204020204" pitchFamily="34" charset="-122"/>
              </a:rPr>
              <a:t>6S</a:t>
            </a: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检查要点</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273051" y="1484784"/>
            <a:ext cx="8496944" cy="4715444"/>
          </a:xfrm>
          <a:prstGeom prst="rect">
            <a:avLst/>
          </a:prstGeom>
          <a:noFill/>
        </p:spPr>
        <p:txBody>
          <a:bodyPr wrap="square" lIns="68566" tIns="34283" rIns="68566" bIns="34283" rtlCol="0">
            <a:spAutoFit/>
          </a:bodyPr>
          <a:lstStyle/>
          <a:p>
            <a:pPr marL="0" lvl="1">
              <a:lnSpc>
                <a:spcPct val="130000"/>
              </a:lnSpc>
            </a:pPr>
            <a:r>
              <a:rPr lang="en-US" altLang="zh-CN" dirty="0">
                <a:ln w="0"/>
                <a:solidFill>
                  <a:srgbClr val="0070C0"/>
                </a:solidFill>
                <a:latin typeface="微软雅黑" panose="020B0503020204020204" pitchFamily="34" charset="-122"/>
                <a:ea typeface="微软雅黑" panose="020B0503020204020204" pitchFamily="34" charset="-122"/>
              </a:rPr>
              <a:t>1. </a:t>
            </a:r>
            <a:r>
              <a:rPr lang="zh-CN" altLang="en-US" dirty="0">
                <a:ln w="0"/>
                <a:solidFill>
                  <a:srgbClr val="0070C0"/>
                </a:solidFill>
                <a:latin typeface="微软雅黑" panose="020B0503020204020204" pitchFamily="34" charset="-122"/>
                <a:ea typeface="微软雅黑" panose="020B0503020204020204" pitchFamily="34" charset="-122"/>
              </a:rPr>
              <a:t>是否将不要的东西丢弃（抽屉、橱、柜、架子、书籍、文件、档案、图表、</a:t>
            </a:r>
            <a:r>
              <a:rPr lang="zh-CN" altLang="en-US" dirty="0" smtClean="0">
                <a:ln w="0"/>
                <a:solidFill>
                  <a:srgbClr val="0070C0"/>
                </a:solidFill>
                <a:latin typeface="微软雅黑" panose="020B0503020204020204" pitchFamily="34" charset="-122"/>
                <a:ea typeface="微软雅黑" panose="020B0503020204020204" pitchFamily="34" charset="-122"/>
              </a:rPr>
              <a:t>文具</a:t>
            </a:r>
            <a:br>
              <a:rPr lang="en-US" altLang="zh-CN" dirty="0" smtClean="0">
                <a:ln w="0"/>
                <a:solidFill>
                  <a:srgbClr val="0070C0"/>
                </a:solidFill>
                <a:latin typeface="微软雅黑" panose="020B0503020204020204" pitchFamily="34" charset="-122"/>
                <a:ea typeface="微软雅黑" panose="020B0503020204020204" pitchFamily="34" charset="-122"/>
              </a:rPr>
            </a:br>
            <a:r>
              <a:rPr lang="en-US" altLang="zh-CN" dirty="0" smtClean="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用品</a:t>
            </a:r>
            <a:r>
              <a:rPr lang="zh-CN" altLang="en-US" dirty="0">
                <a:ln w="0"/>
                <a:solidFill>
                  <a:srgbClr val="0070C0"/>
                </a:solidFill>
                <a:latin typeface="微软雅黑" panose="020B0503020204020204" pitchFamily="34" charset="-122"/>
                <a:ea typeface="微软雅黑" panose="020B0503020204020204" pitchFamily="34" charset="-122"/>
              </a:rPr>
              <a:t>、墙上标语、海报、等）；</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30000"/>
              </a:lnSpc>
            </a:pPr>
            <a:r>
              <a:rPr lang="en-US" altLang="zh-CN" dirty="0">
                <a:ln w="0"/>
                <a:solidFill>
                  <a:srgbClr val="0070C0"/>
                </a:solidFill>
                <a:latin typeface="微软雅黑" panose="020B0503020204020204" pitchFamily="34" charset="-122"/>
                <a:ea typeface="微软雅黑" panose="020B0503020204020204" pitchFamily="34" charset="-122"/>
              </a:rPr>
              <a:t>2. </a:t>
            </a:r>
            <a:r>
              <a:rPr lang="zh-CN" altLang="en-US" dirty="0">
                <a:ln w="0"/>
                <a:solidFill>
                  <a:srgbClr val="0070C0"/>
                </a:solidFill>
                <a:latin typeface="微软雅黑" panose="020B0503020204020204" pitchFamily="34" charset="-122"/>
                <a:ea typeface="微软雅黑" panose="020B0503020204020204" pitchFamily="34" charset="-122"/>
              </a:rPr>
              <a:t>地面、桌面是否显得零乱；</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30000"/>
              </a:lnSpc>
            </a:pPr>
            <a:r>
              <a:rPr lang="en-US" altLang="zh-CN" dirty="0">
                <a:ln w="0"/>
                <a:solidFill>
                  <a:srgbClr val="0070C0"/>
                </a:solidFill>
                <a:latin typeface="微软雅黑" panose="020B0503020204020204" pitchFamily="34" charset="-122"/>
                <a:ea typeface="微软雅黑" panose="020B0503020204020204" pitchFamily="34" charset="-122"/>
              </a:rPr>
              <a:t>3. </a:t>
            </a:r>
            <a:r>
              <a:rPr lang="zh-CN" altLang="en-US" dirty="0">
                <a:ln w="0"/>
                <a:solidFill>
                  <a:srgbClr val="0070C0"/>
                </a:solidFill>
                <a:latin typeface="微软雅黑" panose="020B0503020204020204" pitchFamily="34" charset="-122"/>
                <a:ea typeface="微软雅黑" panose="020B0503020204020204" pitchFamily="34" charset="-122"/>
              </a:rPr>
              <a:t>垃圾桶是否装的太满，下班垃圾均能清理；</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30000"/>
              </a:lnSpc>
            </a:pPr>
            <a:r>
              <a:rPr lang="en-US" altLang="zh-CN" dirty="0">
                <a:ln w="0"/>
                <a:solidFill>
                  <a:srgbClr val="0070C0"/>
                </a:solidFill>
                <a:latin typeface="微软雅黑" panose="020B0503020204020204" pitchFamily="34" charset="-122"/>
                <a:ea typeface="微软雅黑" panose="020B0503020204020204" pitchFamily="34" charset="-122"/>
              </a:rPr>
              <a:t>4. </a:t>
            </a:r>
            <a:r>
              <a:rPr lang="zh-CN" altLang="en-US" dirty="0">
                <a:ln w="0"/>
                <a:solidFill>
                  <a:srgbClr val="0070C0"/>
                </a:solidFill>
                <a:latin typeface="微软雅黑" panose="020B0503020204020204" pitchFamily="34" charset="-122"/>
                <a:ea typeface="微软雅黑" panose="020B0503020204020204" pitchFamily="34" charset="-122"/>
              </a:rPr>
              <a:t>办公设备不会沾上污浊及灰尘；</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30000"/>
              </a:lnSpc>
            </a:pPr>
            <a:r>
              <a:rPr lang="en-US" altLang="zh-CN" dirty="0">
                <a:ln w="0"/>
                <a:solidFill>
                  <a:srgbClr val="0070C0"/>
                </a:solidFill>
                <a:latin typeface="微软雅黑" panose="020B0503020204020204" pitchFamily="34" charset="-122"/>
                <a:ea typeface="微软雅黑" panose="020B0503020204020204" pitchFamily="34" charset="-122"/>
              </a:rPr>
              <a:t>5. </a:t>
            </a:r>
            <a:r>
              <a:rPr lang="zh-CN" altLang="en-US" dirty="0">
                <a:ln w="0"/>
                <a:solidFill>
                  <a:srgbClr val="0070C0"/>
                </a:solidFill>
                <a:latin typeface="微软雅黑" panose="020B0503020204020204" pitchFamily="34" charset="-122"/>
                <a:ea typeface="微软雅黑" panose="020B0503020204020204" pitchFamily="34" charset="-122"/>
              </a:rPr>
              <a:t>桌子、文件夹、通道是否以画线来隔开；</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30000"/>
              </a:lnSpc>
            </a:pPr>
            <a:r>
              <a:rPr lang="en-US" altLang="zh-CN" dirty="0">
                <a:ln w="0"/>
                <a:solidFill>
                  <a:srgbClr val="0070C0"/>
                </a:solidFill>
                <a:latin typeface="微软雅黑" panose="020B0503020204020204" pitchFamily="34" charset="-122"/>
                <a:ea typeface="微软雅黑" panose="020B0503020204020204" pitchFamily="34" charset="-122"/>
              </a:rPr>
              <a:t>6. </a:t>
            </a:r>
            <a:r>
              <a:rPr lang="zh-CN" altLang="en-US" dirty="0">
                <a:ln w="0"/>
                <a:solidFill>
                  <a:srgbClr val="0070C0"/>
                </a:solidFill>
                <a:latin typeface="微软雅黑" panose="020B0503020204020204" pitchFamily="34" charset="-122"/>
                <a:ea typeface="微软雅黑" panose="020B0503020204020204" pitchFamily="34" charset="-122"/>
              </a:rPr>
              <a:t>下班时桌面是否整理清洁；</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30000"/>
              </a:lnSpc>
            </a:pPr>
            <a:r>
              <a:rPr lang="en-US" altLang="zh-CN" dirty="0">
                <a:ln w="0"/>
                <a:solidFill>
                  <a:srgbClr val="0070C0"/>
                </a:solidFill>
                <a:latin typeface="微软雅黑" panose="020B0503020204020204" pitchFamily="34" charset="-122"/>
                <a:ea typeface="微软雅黑" panose="020B0503020204020204" pitchFamily="34" charset="-122"/>
              </a:rPr>
              <a:t>7. </a:t>
            </a:r>
            <a:r>
              <a:rPr lang="zh-CN" altLang="en-US" dirty="0">
                <a:ln w="0"/>
                <a:solidFill>
                  <a:srgbClr val="0070C0"/>
                </a:solidFill>
                <a:latin typeface="微软雅黑" panose="020B0503020204020204" pitchFamily="34" charset="-122"/>
                <a:ea typeface="微软雅黑" panose="020B0503020204020204" pitchFamily="34" charset="-122"/>
              </a:rPr>
              <a:t>文件归档规则是否明确；是否按归档规则加以归类；</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30000"/>
              </a:lnSpc>
            </a:pPr>
            <a:r>
              <a:rPr lang="en-US" altLang="zh-CN" dirty="0">
                <a:ln w="0"/>
                <a:solidFill>
                  <a:srgbClr val="0070C0"/>
                </a:solidFill>
                <a:latin typeface="微软雅黑" panose="020B0503020204020204" pitchFamily="34" charset="-122"/>
                <a:ea typeface="微软雅黑" panose="020B0503020204020204" pitchFamily="34" charset="-122"/>
              </a:rPr>
              <a:t>8. </a:t>
            </a:r>
            <a:r>
              <a:rPr lang="zh-CN" altLang="en-US" dirty="0">
                <a:ln w="0"/>
                <a:solidFill>
                  <a:srgbClr val="0070C0"/>
                </a:solidFill>
                <a:latin typeface="微软雅黑" panose="020B0503020204020204" pitchFamily="34" charset="-122"/>
                <a:ea typeface="微软雅黑" panose="020B0503020204020204" pitchFamily="34" charset="-122"/>
              </a:rPr>
              <a:t>文件等有无实施定位化</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颜色或标记</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30000"/>
              </a:lnSpc>
            </a:pPr>
            <a:r>
              <a:rPr lang="en-US" altLang="zh-CN" dirty="0">
                <a:ln w="0"/>
                <a:solidFill>
                  <a:srgbClr val="0070C0"/>
                </a:solidFill>
                <a:latin typeface="微软雅黑" panose="020B0503020204020204" pitchFamily="34" charset="-122"/>
                <a:ea typeface="微软雅黑" panose="020B0503020204020204" pitchFamily="34" charset="-122"/>
              </a:rPr>
              <a:t>9. </a:t>
            </a:r>
            <a:r>
              <a:rPr lang="zh-CN" altLang="en-US" dirty="0">
                <a:ln w="0"/>
                <a:solidFill>
                  <a:srgbClr val="0070C0"/>
                </a:solidFill>
                <a:latin typeface="微软雅黑" panose="020B0503020204020204" pitchFamily="34" charset="-122"/>
                <a:ea typeface="微软雅黑" panose="020B0503020204020204" pitchFamily="34" charset="-122"/>
              </a:rPr>
              <a:t>需要的文件应容易取出、归位文件柜是否明确管理责任者；</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30000"/>
              </a:lnSpc>
            </a:pPr>
            <a:r>
              <a:rPr lang="en-US" altLang="zh-CN" dirty="0">
                <a:ln w="0"/>
                <a:solidFill>
                  <a:srgbClr val="0070C0"/>
                </a:solidFill>
                <a:latin typeface="微软雅黑" panose="020B0503020204020204" pitchFamily="34" charset="-122"/>
                <a:ea typeface="微软雅黑" panose="020B0503020204020204" pitchFamily="34" charset="-122"/>
              </a:rPr>
              <a:t>10. </a:t>
            </a:r>
            <a:r>
              <a:rPr lang="zh-CN" altLang="en-US" dirty="0">
                <a:ln w="0"/>
                <a:solidFill>
                  <a:srgbClr val="0070C0"/>
                </a:solidFill>
                <a:latin typeface="微软雅黑" panose="020B0503020204020204" pitchFamily="34" charset="-122"/>
                <a:ea typeface="微软雅黑" panose="020B0503020204020204" pitchFamily="34" charset="-122"/>
              </a:rPr>
              <a:t>办公室墙角没有蜘蛛网；</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30000"/>
              </a:lnSpc>
            </a:pPr>
            <a:r>
              <a:rPr lang="en-US" altLang="zh-CN" dirty="0">
                <a:ln w="0"/>
                <a:solidFill>
                  <a:srgbClr val="0070C0"/>
                </a:solidFill>
                <a:latin typeface="微软雅黑" panose="020B0503020204020204" pitchFamily="34" charset="-122"/>
                <a:ea typeface="微软雅黑" panose="020B0503020204020204" pitchFamily="34" charset="-122"/>
              </a:rPr>
              <a:t>11. </a:t>
            </a:r>
            <a:r>
              <a:rPr lang="zh-CN" altLang="en-US" dirty="0">
                <a:ln w="0"/>
                <a:solidFill>
                  <a:srgbClr val="0070C0"/>
                </a:solidFill>
                <a:latin typeface="微软雅黑" panose="020B0503020204020204" pitchFamily="34" charset="-122"/>
                <a:ea typeface="微软雅黑" panose="020B0503020204020204" pitchFamily="34" charset="-122"/>
              </a:rPr>
              <a:t>桌面</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柜子上没有灰尘；</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30000"/>
              </a:lnSpc>
            </a:pPr>
            <a:r>
              <a:rPr lang="en-US" altLang="zh-CN" dirty="0">
                <a:ln w="0"/>
                <a:solidFill>
                  <a:srgbClr val="0070C0"/>
                </a:solidFill>
                <a:latin typeface="微软雅黑" panose="020B0503020204020204" pitchFamily="34" charset="-122"/>
                <a:ea typeface="微软雅黑" panose="020B0503020204020204" pitchFamily="34" charset="-122"/>
              </a:rPr>
              <a:t>12. </a:t>
            </a:r>
            <a:r>
              <a:rPr lang="zh-CN" altLang="en-US" dirty="0">
                <a:ln w="0"/>
                <a:solidFill>
                  <a:srgbClr val="0070C0"/>
                </a:solidFill>
                <a:latin typeface="微软雅黑" panose="020B0503020204020204" pitchFamily="34" charset="-122"/>
                <a:ea typeface="微软雅黑" panose="020B0503020204020204" pitchFamily="34" charset="-122"/>
              </a:rPr>
              <a:t>公告栏没有过期</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破损的公告</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物品</a:t>
            </a:r>
            <a:r>
              <a:rPr lang="zh-CN" altLang="en-US" dirty="0" smtClean="0">
                <a:ln w="0"/>
                <a:solidFill>
                  <a:srgbClr val="0070C0"/>
                </a:solidFill>
                <a:latin typeface="微软雅黑" panose="020B0503020204020204" pitchFamily="34" charset="-122"/>
                <a:ea typeface="微软雅黑" panose="020B0503020204020204" pitchFamily="34" charset="-122"/>
              </a:rPr>
              <a:t>；</a:t>
            </a:r>
            <a:endParaRPr lang="zh-CN" altLang="en-US" dirty="0">
              <a:ln w="0"/>
              <a:solidFill>
                <a:srgbClr val="0070C0"/>
              </a:solidFill>
              <a:latin typeface="微软雅黑" panose="020B0503020204020204" pitchFamily="34" charset="-122"/>
              <a:ea typeface="微软雅黑" panose="020B0503020204020204" pitchFamily="34" charset="-122"/>
            </a:endParaRPr>
          </a:p>
        </p:txBody>
      </p:sp>
      <p:sp>
        <p:nvSpPr>
          <p:cNvPr id="2" name="圆角矩形 1"/>
          <p:cNvSpPr/>
          <p:nvPr/>
        </p:nvSpPr>
        <p:spPr>
          <a:xfrm>
            <a:off x="10130035" y="5618529"/>
            <a:ext cx="1224136" cy="40069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28"/>
          <p:cNvSpPr txBox="1"/>
          <p:nvPr/>
        </p:nvSpPr>
        <p:spPr>
          <a:xfrm>
            <a:off x="9914011" y="5634208"/>
            <a:ext cx="1656184" cy="369332"/>
          </a:xfrm>
          <a:prstGeom prst="rect">
            <a:avLst/>
          </a:prstGeom>
          <a:noFill/>
        </p:spPr>
        <p:txBody>
          <a:bodyPr wrap="square" rtlCol="0">
            <a:spAutoFit/>
          </a:bodyPr>
          <a:lstStyle/>
          <a:p>
            <a:pPr algn="ctr"/>
            <a:r>
              <a:rPr lang="en-US" altLang="zh-CN" b="1" dirty="0" smtClean="0">
                <a:solidFill>
                  <a:srgbClr val="C00000"/>
                </a:solidFill>
                <a:latin typeface="微软雅黑" panose="020B0503020204020204" pitchFamily="34" charset="-122"/>
                <a:ea typeface="微软雅黑" panose="020B0503020204020204" pitchFamily="34" charset="-122"/>
              </a:rPr>
              <a:t>[</a:t>
            </a:r>
            <a:r>
              <a:rPr lang="zh-CN" altLang="en-US" b="1" dirty="0" smtClean="0">
                <a:solidFill>
                  <a:srgbClr val="C00000"/>
                </a:solidFill>
                <a:latin typeface="微软雅黑" panose="020B0503020204020204" pitchFamily="34" charset="-122"/>
                <a:ea typeface="微软雅黑" panose="020B0503020204020204" pitchFamily="34" charset="-122"/>
              </a:rPr>
              <a:t>接下一页</a:t>
            </a:r>
            <a:r>
              <a:rPr lang="en-US" altLang="zh-CN" b="1" dirty="0" smtClean="0">
                <a:solidFill>
                  <a:srgbClr val="C00000"/>
                </a:solidFill>
                <a:latin typeface="微软雅黑" panose="020B0503020204020204" pitchFamily="34" charset="-122"/>
                <a:ea typeface="微软雅黑" panose="020B0503020204020204" pitchFamily="34" charset="-122"/>
              </a:rPr>
              <a:t>]</a:t>
            </a:r>
            <a:endParaRPr lang="zh-CN" altLang="en-US" b="1" dirty="0">
              <a:solidFill>
                <a:srgbClr val="C0000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029998" y="4128451"/>
            <a:ext cx="3479993" cy="138155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4" presetClass="entr" presetSubtype="1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8" grpId="0"/>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201043" y="980728"/>
            <a:ext cx="7344816" cy="5075542"/>
          </a:xfrm>
          <a:prstGeom prst="rect">
            <a:avLst/>
          </a:prstGeom>
          <a:noFill/>
        </p:spPr>
        <p:txBody>
          <a:bodyPr wrap="square" lIns="68566" tIns="34283" rIns="68566" bIns="34283" rtlCol="0">
            <a:spAutoFit/>
          </a:bodyPr>
          <a:lstStyle/>
          <a:p>
            <a:pPr marL="0" lvl="1">
              <a:lnSpc>
                <a:spcPct val="130000"/>
              </a:lnSpc>
            </a:pPr>
            <a:r>
              <a:rPr lang="en-US" altLang="zh-CN" dirty="0" smtClean="0">
                <a:ln w="0"/>
                <a:solidFill>
                  <a:srgbClr val="0070C0"/>
                </a:solidFill>
                <a:latin typeface="微软雅黑" panose="020B0503020204020204" pitchFamily="34" charset="-122"/>
                <a:ea typeface="微软雅黑" panose="020B0503020204020204" pitchFamily="34" charset="-122"/>
              </a:rPr>
              <a:t>13</a:t>
            </a:r>
            <a:r>
              <a:rPr lang="en-US" altLang="zh-CN" dirty="0">
                <a:ln w="0"/>
                <a:solidFill>
                  <a:srgbClr val="0070C0"/>
                </a:solidFill>
                <a:latin typeface="微软雅黑" panose="020B0503020204020204" pitchFamily="34" charset="-122"/>
                <a:ea typeface="微软雅黑" panose="020B0503020204020204" pitchFamily="34" charset="-122"/>
              </a:rPr>
              <a:t>. </a:t>
            </a:r>
            <a:r>
              <a:rPr lang="zh-CN" altLang="en-US" dirty="0">
                <a:ln w="0"/>
                <a:solidFill>
                  <a:srgbClr val="0070C0"/>
                </a:solidFill>
                <a:latin typeface="微软雅黑" panose="020B0503020204020204" pitchFamily="34" charset="-122"/>
                <a:ea typeface="微软雅黑" panose="020B0503020204020204" pitchFamily="34" charset="-122"/>
              </a:rPr>
              <a:t>管路配线是否杂乱，电话线、电源线固定得当；</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30000"/>
              </a:lnSpc>
            </a:pPr>
            <a:r>
              <a:rPr lang="en-US" altLang="zh-CN" dirty="0">
                <a:ln w="0"/>
                <a:solidFill>
                  <a:srgbClr val="0070C0"/>
                </a:solidFill>
                <a:latin typeface="微软雅黑" panose="020B0503020204020204" pitchFamily="34" charset="-122"/>
                <a:ea typeface="微软雅黑" panose="020B0503020204020204" pitchFamily="34" charset="-122"/>
              </a:rPr>
              <a:t>14. </a:t>
            </a:r>
            <a:r>
              <a:rPr lang="zh-CN" altLang="en-US" dirty="0">
                <a:ln w="0"/>
                <a:solidFill>
                  <a:srgbClr val="0070C0"/>
                </a:solidFill>
                <a:latin typeface="微软雅黑" panose="020B0503020204020204" pitchFamily="34" charset="-122"/>
                <a:ea typeface="微软雅黑" panose="020B0503020204020204" pitchFamily="34" charset="-122"/>
              </a:rPr>
              <a:t>抽屉内是否杂乱；</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30000"/>
              </a:lnSpc>
            </a:pPr>
            <a:r>
              <a:rPr lang="en-US" altLang="zh-CN" dirty="0">
                <a:ln w="0"/>
                <a:solidFill>
                  <a:srgbClr val="0070C0"/>
                </a:solidFill>
                <a:latin typeface="微软雅黑" panose="020B0503020204020204" pitchFamily="34" charset="-122"/>
                <a:ea typeface="微软雅黑" panose="020B0503020204020204" pitchFamily="34" charset="-122"/>
              </a:rPr>
              <a:t>15. </a:t>
            </a:r>
            <a:r>
              <a:rPr lang="zh-CN" altLang="en-US" dirty="0">
                <a:ln w="0"/>
                <a:solidFill>
                  <a:srgbClr val="0070C0"/>
                </a:solidFill>
                <a:latin typeface="微软雅黑" panose="020B0503020204020204" pitchFamily="34" charset="-122"/>
                <a:ea typeface="微软雅黑" panose="020B0503020204020204" pitchFamily="34" charset="-122"/>
              </a:rPr>
              <a:t>私人用品是否整齐地放置于一处；</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30000"/>
              </a:lnSpc>
            </a:pPr>
            <a:r>
              <a:rPr lang="en-US" altLang="zh-CN" dirty="0">
                <a:ln w="0"/>
                <a:solidFill>
                  <a:srgbClr val="0070C0"/>
                </a:solidFill>
                <a:latin typeface="微软雅黑" panose="020B0503020204020204" pitchFamily="34" charset="-122"/>
                <a:ea typeface="微软雅黑" panose="020B0503020204020204" pitchFamily="34" charset="-122"/>
              </a:rPr>
              <a:t>16. </a:t>
            </a:r>
            <a:r>
              <a:rPr lang="zh-CN" altLang="en-US" dirty="0">
                <a:ln w="0"/>
                <a:solidFill>
                  <a:srgbClr val="0070C0"/>
                </a:solidFill>
                <a:latin typeface="微软雅黑" panose="020B0503020204020204" pitchFamily="34" charset="-122"/>
                <a:ea typeface="微软雅黑" panose="020B0503020204020204" pitchFamily="34" charset="-122"/>
              </a:rPr>
              <a:t>报架上报纸整齐排放；</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30000"/>
              </a:lnSpc>
            </a:pPr>
            <a:r>
              <a:rPr lang="en-US" altLang="zh-CN" dirty="0">
                <a:ln w="0"/>
                <a:solidFill>
                  <a:srgbClr val="0070C0"/>
                </a:solidFill>
                <a:latin typeface="微软雅黑" panose="020B0503020204020204" pitchFamily="34" charset="-122"/>
                <a:ea typeface="微软雅黑" panose="020B0503020204020204" pitchFamily="34" charset="-122"/>
              </a:rPr>
              <a:t>17. </a:t>
            </a:r>
            <a:r>
              <a:rPr lang="zh-CN" altLang="en-US" dirty="0">
                <a:ln w="0"/>
                <a:solidFill>
                  <a:srgbClr val="0070C0"/>
                </a:solidFill>
                <a:latin typeface="微软雅黑" panose="020B0503020204020204" pitchFamily="34" charset="-122"/>
                <a:ea typeface="微软雅黑" panose="020B0503020204020204" pitchFamily="34" charset="-122"/>
              </a:rPr>
              <a:t>是否遵照规定着装；</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30000"/>
              </a:lnSpc>
            </a:pPr>
            <a:r>
              <a:rPr lang="en-US" altLang="zh-CN" dirty="0">
                <a:ln w="0"/>
                <a:solidFill>
                  <a:srgbClr val="0070C0"/>
                </a:solidFill>
                <a:latin typeface="微软雅黑" panose="020B0503020204020204" pitchFamily="34" charset="-122"/>
                <a:ea typeface="微软雅黑" panose="020B0503020204020204" pitchFamily="34" charset="-122"/>
              </a:rPr>
              <a:t>18. </a:t>
            </a:r>
            <a:r>
              <a:rPr lang="zh-CN" altLang="en-US" dirty="0">
                <a:ln w="0"/>
                <a:solidFill>
                  <a:srgbClr val="0070C0"/>
                </a:solidFill>
                <a:latin typeface="微软雅黑" panose="020B0503020204020204" pitchFamily="34" charset="-122"/>
                <a:ea typeface="微软雅黑" panose="020B0503020204020204" pitchFamily="34" charset="-122"/>
              </a:rPr>
              <a:t>中午及下班后，设备电源关好；</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30000"/>
              </a:lnSpc>
            </a:pPr>
            <a:r>
              <a:rPr lang="en-US" altLang="zh-CN" dirty="0">
                <a:ln w="0"/>
                <a:solidFill>
                  <a:srgbClr val="0070C0"/>
                </a:solidFill>
                <a:latin typeface="微软雅黑" panose="020B0503020204020204" pitchFamily="34" charset="-122"/>
                <a:ea typeface="微软雅黑" panose="020B0503020204020204" pitchFamily="34" charset="-122"/>
              </a:rPr>
              <a:t>19. </a:t>
            </a:r>
            <a:r>
              <a:rPr lang="zh-CN" altLang="en-US" dirty="0">
                <a:ln w="0"/>
                <a:solidFill>
                  <a:srgbClr val="0070C0"/>
                </a:solidFill>
                <a:latin typeface="微软雅黑" panose="020B0503020204020204" pitchFamily="34" charset="-122"/>
                <a:ea typeface="微软雅黑" panose="020B0503020204020204" pitchFamily="34" charset="-122"/>
              </a:rPr>
              <a:t>办公设备随时保持正常状态，无故障物；</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30000"/>
              </a:lnSpc>
            </a:pPr>
            <a:r>
              <a:rPr lang="en-US" altLang="zh-CN" dirty="0">
                <a:ln w="0"/>
                <a:solidFill>
                  <a:srgbClr val="0070C0"/>
                </a:solidFill>
                <a:latin typeface="微软雅黑" panose="020B0503020204020204" pitchFamily="34" charset="-122"/>
                <a:ea typeface="微软雅黑" panose="020B0503020204020204" pitchFamily="34" charset="-122"/>
              </a:rPr>
              <a:t>20. </a:t>
            </a:r>
            <a:r>
              <a:rPr lang="zh-CN" altLang="en-US" dirty="0">
                <a:ln w="0"/>
                <a:solidFill>
                  <a:srgbClr val="0070C0"/>
                </a:solidFill>
                <a:latin typeface="微软雅黑" panose="020B0503020204020204" pitchFamily="34" charset="-122"/>
                <a:ea typeface="微软雅黑" panose="020B0503020204020204" pitchFamily="34" charset="-122"/>
              </a:rPr>
              <a:t>盆景摆放，没有枯死或干黄；</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30000"/>
              </a:lnSpc>
            </a:pPr>
            <a:r>
              <a:rPr lang="en-US" altLang="zh-CN" dirty="0">
                <a:ln w="0"/>
                <a:solidFill>
                  <a:srgbClr val="0070C0"/>
                </a:solidFill>
                <a:latin typeface="微软雅黑" panose="020B0503020204020204" pitchFamily="34" charset="-122"/>
                <a:ea typeface="微软雅黑" panose="020B0503020204020204" pitchFamily="34" charset="-122"/>
              </a:rPr>
              <a:t>21. </a:t>
            </a:r>
            <a:r>
              <a:rPr lang="zh-CN" altLang="en-US" dirty="0">
                <a:ln w="0"/>
                <a:solidFill>
                  <a:srgbClr val="0070C0"/>
                </a:solidFill>
                <a:latin typeface="微软雅黑" panose="020B0503020204020204" pitchFamily="34" charset="-122"/>
                <a:ea typeface="微软雅黑" panose="020B0503020204020204" pitchFamily="34" charset="-122"/>
              </a:rPr>
              <a:t>是否有人员动向登记栏；</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30000"/>
              </a:lnSpc>
            </a:pPr>
            <a:r>
              <a:rPr lang="en-US" altLang="zh-CN" dirty="0">
                <a:ln w="0"/>
                <a:solidFill>
                  <a:srgbClr val="0070C0"/>
                </a:solidFill>
                <a:latin typeface="微软雅黑" panose="020B0503020204020204" pitchFamily="34" charset="-122"/>
                <a:ea typeface="微软雅黑" panose="020B0503020204020204" pitchFamily="34" charset="-122"/>
              </a:rPr>
              <a:t>22. </a:t>
            </a:r>
            <a:r>
              <a:rPr lang="zh-CN" altLang="en-US" dirty="0">
                <a:ln w="0"/>
                <a:solidFill>
                  <a:srgbClr val="0070C0"/>
                </a:solidFill>
                <a:latin typeface="微软雅黑" panose="020B0503020204020204" pitchFamily="34" charset="-122"/>
                <a:ea typeface="微软雅黑" panose="020B0503020204020204" pitchFamily="34" charset="-122"/>
              </a:rPr>
              <a:t>有无文件传阅的规则；</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30000"/>
              </a:lnSpc>
            </a:pPr>
            <a:r>
              <a:rPr lang="en-US" altLang="zh-CN" dirty="0">
                <a:ln w="0"/>
                <a:solidFill>
                  <a:srgbClr val="0070C0"/>
                </a:solidFill>
                <a:latin typeface="微软雅黑" panose="020B0503020204020204" pitchFamily="34" charset="-122"/>
                <a:ea typeface="微软雅黑" panose="020B0503020204020204" pitchFamily="34" charset="-122"/>
              </a:rPr>
              <a:t>23. </a:t>
            </a:r>
            <a:r>
              <a:rPr lang="zh-CN" altLang="en-US" dirty="0">
                <a:ln w="0"/>
                <a:solidFill>
                  <a:srgbClr val="0070C0"/>
                </a:solidFill>
                <a:latin typeface="微软雅黑" panose="020B0503020204020204" pitchFamily="34" charset="-122"/>
                <a:ea typeface="微软雅黑" panose="020B0503020204020204" pitchFamily="34" charset="-122"/>
              </a:rPr>
              <a:t>当事人不在，是否以“留话备忘”来联络；</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30000"/>
              </a:lnSpc>
            </a:pPr>
            <a:r>
              <a:rPr lang="en-US" altLang="zh-CN" dirty="0">
                <a:ln w="0"/>
                <a:solidFill>
                  <a:srgbClr val="0070C0"/>
                </a:solidFill>
                <a:latin typeface="微软雅黑" panose="020B0503020204020204" pitchFamily="34" charset="-122"/>
                <a:ea typeface="微软雅黑" panose="020B0503020204020204" pitchFamily="34" charset="-122"/>
              </a:rPr>
              <a:t>24. </a:t>
            </a:r>
            <a:r>
              <a:rPr lang="zh-CN" altLang="en-US" dirty="0">
                <a:ln w="0"/>
                <a:solidFill>
                  <a:srgbClr val="0070C0"/>
                </a:solidFill>
                <a:latin typeface="微软雅黑" panose="020B0503020204020204" pitchFamily="34" charset="-122"/>
                <a:ea typeface="微软雅黑" panose="020B0503020204020204" pitchFamily="34" charset="-122"/>
              </a:rPr>
              <a:t>会议室物品的定位摆设；</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30000"/>
              </a:lnSpc>
            </a:pPr>
            <a:r>
              <a:rPr lang="en-US" altLang="zh-CN" dirty="0">
                <a:ln w="0"/>
                <a:solidFill>
                  <a:srgbClr val="0070C0"/>
                </a:solidFill>
                <a:latin typeface="微软雅黑" panose="020B0503020204020204" pitchFamily="34" charset="-122"/>
                <a:ea typeface="微软雅黑" panose="020B0503020204020204" pitchFamily="34" charset="-122"/>
              </a:rPr>
              <a:t>25. </a:t>
            </a:r>
            <a:r>
              <a:rPr lang="zh-CN" altLang="en-US" dirty="0">
                <a:ln w="0"/>
                <a:solidFill>
                  <a:srgbClr val="0070C0"/>
                </a:solidFill>
                <a:latin typeface="微软雅黑" panose="020B0503020204020204" pitchFamily="34" charset="-122"/>
                <a:ea typeface="微软雅黑" panose="020B0503020204020204" pitchFamily="34" charset="-122"/>
              </a:rPr>
              <a:t>工作态度是否良好</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有无谈天、说笑、看小说、打瞌睡、吃东西）；</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30000"/>
              </a:lnSpc>
            </a:pPr>
            <a:r>
              <a:rPr lang="en-US" altLang="zh-CN" dirty="0">
                <a:ln w="0"/>
                <a:solidFill>
                  <a:srgbClr val="0070C0"/>
                </a:solidFill>
                <a:latin typeface="微软雅黑" panose="020B0503020204020204" pitchFamily="34" charset="-122"/>
                <a:ea typeface="微软雅黑" panose="020B0503020204020204" pitchFamily="34" charset="-122"/>
              </a:rPr>
              <a:t>26. </a:t>
            </a:r>
            <a:r>
              <a:rPr lang="zh-CN" altLang="en-US" dirty="0">
                <a:ln w="0"/>
                <a:solidFill>
                  <a:srgbClr val="0070C0"/>
                </a:solidFill>
                <a:latin typeface="微软雅黑" panose="020B0503020204020204" pitchFamily="34" charset="-122"/>
                <a:ea typeface="微软雅黑" panose="020B0503020204020204" pitchFamily="34" charset="-122"/>
              </a:rPr>
              <a:t>接待宾客的礼仪。</a:t>
            </a:r>
            <a:endParaRPr lang="en-US" altLang="zh-CN" dirty="0">
              <a:ln w="0"/>
              <a:solidFill>
                <a:srgbClr val="0070C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549678" y="1916832"/>
            <a:ext cx="2438405" cy="362712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文本框 9"/>
          <p:cNvSpPr txBox="1"/>
          <p:nvPr/>
        </p:nvSpPr>
        <p:spPr>
          <a:xfrm>
            <a:off x="2256786" y="908720"/>
            <a:ext cx="4817445" cy="1546563"/>
          </a:xfrm>
          <a:prstGeom prst="rect">
            <a:avLst/>
          </a:prstGeom>
          <a:noFill/>
        </p:spPr>
        <p:txBody>
          <a:bodyPr wrap="square" lIns="68566" tIns="34283" rIns="68566" bIns="34283" rtlCol="0">
            <a:spAutoFit/>
          </a:bodyPr>
          <a:lstStyle/>
          <a:p>
            <a:pPr marL="0" lvl="1"/>
            <a:r>
              <a:rPr lang="zh-CN" altLang="en-US" sz="4800" b="1" dirty="0" smtClean="0">
                <a:solidFill>
                  <a:srgbClr val="C00000"/>
                </a:solidFill>
                <a:latin typeface="微软雅黑" panose="020B0503020204020204" pitchFamily="34" charset="-122"/>
                <a:ea typeface="微软雅黑" panose="020B0503020204020204" pitchFamily="34" charset="-122"/>
              </a:rPr>
              <a:t>第三部分   </a:t>
            </a:r>
            <a:endParaRPr lang="en-US" altLang="zh-CN" sz="4800" b="1" dirty="0" smtClean="0">
              <a:solidFill>
                <a:srgbClr val="C00000"/>
              </a:solidFill>
              <a:latin typeface="微软雅黑" panose="020B0503020204020204" pitchFamily="34" charset="-122"/>
              <a:ea typeface="微软雅黑" panose="020B0503020204020204" pitchFamily="34" charset="-122"/>
            </a:endParaRPr>
          </a:p>
          <a:p>
            <a:pPr marL="0" lvl="1"/>
            <a:r>
              <a:rPr lang="en-US" altLang="zh-CN" sz="4800" b="1" dirty="0" smtClean="0">
                <a:solidFill>
                  <a:srgbClr val="C00000"/>
                </a:solidFill>
                <a:latin typeface="微软雅黑" panose="020B0503020204020204" pitchFamily="34" charset="-122"/>
                <a:ea typeface="微软雅黑" panose="020B0503020204020204" pitchFamily="34" charset="-122"/>
              </a:rPr>
              <a:t>         6S</a:t>
            </a:r>
            <a:r>
              <a:rPr lang="zh-CN" altLang="en-US" sz="4800" b="1" dirty="0">
                <a:solidFill>
                  <a:srgbClr val="C00000"/>
                </a:solidFill>
                <a:latin typeface="微软雅黑" panose="020B0503020204020204" pitchFamily="34" charset="-122"/>
                <a:ea typeface="微软雅黑" panose="020B0503020204020204" pitchFamily="34" charset="-122"/>
              </a:rPr>
              <a:t>推进</a:t>
            </a:r>
            <a:endParaRPr lang="en-US" altLang="zh-CN" sz="4800" b="1" dirty="0">
              <a:solidFill>
                <a:srgbClr val="C00000"/>
              </a:solidFill>
              <a:latin typeface="微软雅黑" panose="020B0503020204020204" pitchFamily="34" charset="-122"/>
              <a:ea typeface="微软雅黑" panose="020B0503020204020204" pitchFamily="34" charset="-122"/>
            </a:endParaRPr>
          </a:p>
        </p:txBody>
      </p:sp>
      <p:sp>
        <p:nvSpPr>
          <p:cNvPr id="84" name="矩形 83"/>
          <p:cNvSpPr/>
          <p:nvPr/>
        </p:nvSpPr>
        <p:spPr>
          <a:xfrm flipH="1">
            <a:off x="1251" y="6524709"/>
            <a:ext cx="12192671" cy="360436"/>
          </a:xfrm>
          <a:prstGeom prst="rect">
            <a:avLst/>
          </a:prstGeom>
          <a:gradFill>
            <a:gsLst>
              <a:gs pos="0">
                <a:srgbClr val="0E1A40"/>
              </a:gs>
              <a:gs pos="100000">
                <a:srgbClr val="2F5EB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85" name="矩形 84"/>
          <p:cNvSpPr/>
          <p:nvPr/>
        </p:nvSpPr>
        <p:spPr>
          <a:xfrm flipH="1">
            <a:off x="1250" y="6595759"/>
            <a:ext cx="12192671" cy="28891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321723" y="836712"/>
            <a:ext cx="4392488" cy="3108854"/>
          </a:xfrm>
          <a:prstGeom prst="rect">
            <a:avLst/>
          </a:prstGeom>
        </p:spPr>
      </p:pic>
      <p:sp>
        <p:nvSpPr>
          <p:cNvPr id="17" name="文本框 9"/>
          <p:cNvSpPr txBox="1"/>
          <p:nvPr/>
        </p:nvSpPr>
        <p:spPr>
          <a:xfrm>
            <a:off x="2339419" y="2906014"/>
            <a:ext cx="3158628" cy="2323186"/>
          </a:xfrm>
          <a:prstGeom prst="rect">
            <a:avLst/>
          </a:prstGeom>
          <a:noFill/>
        </p:spPr>
        <p:txBody>
          <a:bodyPr wrap="square" lIns="68566" tIns="34283" rIns="68566" bIns="34283" rtlCol="0">
            <a:spAutoFit/>
          </a:bodyPr>
          <a:lstStyle/>
          <a:p>
            <a:pPr marL="0" lvl="1">
              <a:lnSpc>
                <a:spcPct val="150000"/>
              </a:lnSpc>
            </a:pPr>
            <a:r>
              <a:rPr lang="en-US" altLang="zh-CN" sz="2000" b="1" dirty="0">
                <a:solidFill>
                  <a:srgbClr val="0070C0"/>
                </a:solidFill>
                <a:latin typeface="微软雅黑" panose="020B0503020204020204" pitchFamily="34" charset="-122"/>
                <a:ea typeface="微软雅黑" panose="020B0503020204020204" pitchFamily="34" charset="-122"/>
              </a:rPr>
              <a:t>3.1   </a:t>
            </a:r>
            <a:r>
              <a:rPr lang="zh-CN" altLang="en-US" sz="2000" b="1" dirty="0">
                <a:solidFill>
                  <a:srgbClr val="0070C0"/>
                </a:solidFill>
                <a:latin typeface="微软雅黑" panose="020B0503020204020204" pitchFamily="34" charset="-122"/>
                <a:ea typeface="微软雅黑" panose="020B0503020204020204" pitchFamily="34" charset="-122"/>
              </a:rPr>
              <a:t>推进原则</a:t>
            </a:r>
            <a:endParaRPr lang="zh-CN" altLang="en-US" sz="2000" b="1" dirty="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sz="2000" b="1" dirty="0">
                <a:solidFill>
                  <a:srgbClr val="0070C0"/>
                </a:solidFill>
                <a:latin typeface="微软雅黑" panose="020B0503020204020204" pitchFamily="34" charset="-122"/>
                <a:ea typeface="微软雅黑" panose="020B0503020204020204" pitchFamily="34" charset="-122"/>
              </a:rPr>
              <a:t>3.2   </a:t>
            </a:r>
            <a:r>
              <a:rPr lang="zh-CN" altLang="en-US" sz="2000" b="1" dirty="0">
                <a:solidFill>
                  <a:srgbClr val="0070C0"/>
                </a:solidFill>
                <a:latin typeface="微软雅黑" panose="020B0503020204020204" pitchFamily="34" charset="-122"/>
                <a:ea typeface="微软雅黑" panose="020B0503020204020204" pitchFamily="34" charset="-122"/>
              </a:rPr>
              <a:t>推进组织</a:t>
            </a:r>
            <a:endParaRPr lang="zh-CN" altLang="en-US" sz="2000" b="1" dirty="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sz="2000" b="1" dirty="0">
                <a:solidFill>
                  <a:srgbClr val="0070C0"/>
                </a:solidFill>
                <a:latin typeface="微软雅黑" panose="020B0503020204020204" pitchFamily="34" charset="-122"/>
                <a:ea typeface="微软雅黑" panose="020B0503020204020204" pitchFamily="34" charset="-122"/>
              </a:rPr>
              <a:t>3.3   </a:t>
            </a:r>
            <a:r>
              <a:rPr lang="zh-CN" altLang="en-US" sz="2000" b="1" dirty="0">
                <a:solidFill>
                  <a:srgbClr val="0070C0"/>
                </a:solidFill>
                <a:latin typeface="微软雅黑" panose="020B0503020204020204" pitchFamily="34" charset="-122"/>
                <a:ea typeface="微软雅黑" panose="020B0503020204020204" pitchFamily="34" charset="-122"/>
              </a:rPr>
              <a:t>推进制度  </a:t>
            </a:r>
            <a:endParaRPr lang="zh-CN" altLang="en-US" sz="2000" b="1" dirty="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sz="2000" b="1" dirty="0">
                <a:solidFill>
                  <a:srgbClr val="0070C0"/>
                </a:solidFill>
                <a:latin typeface="微软雅黑" panose="020B0503020204020204" pitchFamily="34" charset="-122"/>
                <a:ea typeface="微软雅黑" panose="020B0503020204020204" pitchFamily="34" charset="-122"/>
              </a:rPr>
              <a:t>3.4   </a:t>
            </a:r>
            <a:r>
              <a:rPr lang="zh-CN" altLang="en-US" sz="2000" b="1" dirty="0">
                <a:solidFill>
                  <a:srgbClr val="0070C0"/>
                </a:solidFill>
                <a:latin typeface="微软雅黑" panose="020B0503020204020204" pitchFamily="34" charset="-122"/>
                <a:ea typeface="微软雅黑" panose="020B0503020204020204" pitchFamily="34" charset="-122"/>
              </a:rPr>
              <a:t>推进策略</a:t>
            </a:r>
            <a:endParaRPr lang="zh-CN" altLang="en-US" sz="2000" b="1" dirty="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sz="2000" b="1" dirty="0">
                <a:solidFill>
                  <a:srgbClr val="0070C0"/>
                </a:solidFill>
                <a:latin typeface="微软雅黑" panose="020B0503020204020204" pitchFamily="34" charset="-122"/>
                <a:ea typeface="微软雅黑" panose="020B0503020204020204" pitchFamily="34" charset="-122"/>
              </a:rPr>
              <a:t>3.5   </a:t>
            </a:r>
            <a:r>
              <a:rPr lang="zh-CN" altLang="en-US" sz="2000" b="1" dirty="0">
                <a:solidFill>
                  <a:srgbClr val="0070C0"/>
                </a:solidFill>
                <a:latin typeface="微软雅黑" panose="020B0503020204020204" pitchFamily="34" charset="-122"/>
                <a:ea typeface="微软雅黑" panose="020B0503020204020204" pitchFamily="34" charset="-122"/>
              </a:rPr>
              <a:t>推进</a:t>
            </a:r>
            <a:r>
              <a:rPr lang="zh-CN" altLang="en-US" sz="2000" b="1" dirty="0" smtClean="0">
                <a:solidFill>
                  <a:srgbClr val="0070C0"/>
                </a:solidFill>
                <a:latin typeface="微软雅黑" panose="020B0503020204020204" pitchFamily="34" charset="-122"/>
                <a:ea typeface="微软雅黑" panose="020B0503020204020204" pitchFamily="34" charset="-122"/>
              </a:rPr>
              <a:t>案例</a:t>
            </a:r>
            <a:endParaRPr lang="zh-CN" altLang="en-US" sz="800" dirty="0" smtClean="0">
              <a:solidFill>
                <a:srgbClr val="0070C0"/>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10089318" y="4630166"/>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19" name="椭圆 18"/>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1" name="组合 20"/>
          <p:cNvGrpSpPr/>
          <p:nvPr/>
        </p:nvGrpSpPr>
        <p:grpSpPr>
          <a:xfrm>
            <a:off x="9873294" y="5336554"/>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22" name="椭圆 21"/>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4" name="组合 23"/>
          <p:cNvGrpSpPr/>
          <p:nvPr/>
        </p:nvGrpSpPr>
        <p:grpSpPr>
          <a:xfrm>
            <a:off x="7664319" y="4673438"/>
            <a:ext cx="946294" cy="946294"/>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25" name="椭圆 2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7" name="组合 26"/>
          <p:cNvGrpSpPr/>
          <p:nvPr/>
        </p:nvGrpSpPr>
        <p:grpSpPr>
          <a:xfrm>
            <a:off x="8798659" y="572397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28" name="椭圆 2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0" name="组合 29"/>
          <p:cNvGrpSpPr/>
          <p:nvPr/>
        </p:nvGrpSpPr>
        <p:grpSpPr>
          <a:xfrm>
            <a:off x="9481963" y="3656576"/>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31" name="椭圆 30"/>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3" name="组合 32"/>
          <p:cNvGrpSpPr/>
          <p:nvPr/>
        </p:nvGrpSpPr>
        <p:grpSpPr>
          <a:xfrm>
            <a:off x="9813699" y="4470560"/>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34" name="椭圆 33"/>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38" name="Freeform 5"/>
          <p:cNvSpPr/>
          <p:nvPr/>
        </p:nvSpPr>
        <p:spPr bwMode="auto">
          <a:xfrm>
            <a:off x="696987" y="1052736"/>
            <a:ext cx="1374924" cy="1239651"/>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F5EB0"/>
          </a:solidFill>
          <a:ln w="9525" cap="flat">
            <a:noFill/>
            <a:prstDash val="solid"/>
            <a:miter lim="800000"/>
          </a:ln>
          <a:effectLst>
            <a:innerShdw blurRad="63500" dist="50800" dir="13500000">
              <a:prstClr val="black">
                <a:alpha val="50000"/>
              </a:prstClr>
            </a:innerShdw>
          </a:effectLst>
        </p:spPr>
        <p:txBody>
          <a:bodyPr vert="horz" wrap="square" lIns="91422" tIns="45711" rIns="91422" bIns="45711" numCol="1" anchor="t" anchorCtr="0" compatLnSpc="1"/>
          <a:lstStyle/>
          <a:p>
            <a:endParaRPr lang="zh-CN" altLang="en-US" sz="1705"/>
          </a:p>
        </p:txBody>
      </p:sp>
      <p:sp>
        <p:nvSpPr>
          <p:cNvPr id="39" name="KSO_Shape"/>
          <p:cNvSpPr/>
          <p:nvPr/>
        </p:nvSpPr>
        <p:spPr bwMode="auto">
          <a:xfrm>
            <a:off x="1043314" y="1334837"/>
            <a:ext cx="682271" cy="675449"/>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a:effectLst>
            <a:outerShdw blurRad="50800" dist="38100" dir="2700000" algn="tl" rotWithShape="0">
              <a:prstClr val="black">
                <a:alpha val="40000"/>
              </a:prstClr>
            </a:outerShdw>
          </a:effectLst>
        </p:spPr>
        <p:txBody>
          <a:bodyPr anchor="ctr">
            <a:scene3d>
              <a:camera prst="orthographicFront"/>
              <a:lightRig rig="threePt" dir="t"/>
            </a:scene3d>
            <a:sp3d contourW="12700">
              <a:contourClr>
                <a:srgbClr val="FFFFFF"/>
              </a:contourClr>
            </a:sp3d>
          </a:bodyPr>
          <a:lstStyle/>
          <a:p>
            <a:pPr algn="ctr">
              <a:defRPr/>
            </a:pPr>
            <a:endParaRPr lang="zh-CN" altLang="en-US" sz="1705">
              <a:solidFill>
                <a:srgbClr val="1C666E"/>
              </a:solidFill>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47"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anim calcmode="lin" valueType="num">
                                      <p:cBhvr>
                                        <p:cTn id="12" dur="500" fill="hold"/>
                                        <p:tgtEl>
                                          <p:spTgt spid="39"/>
                                        </p:tgtEl>
                                        <p:attrNameLst>
                                          <p:attrName>ppt_x</p:attrName>
                                        </p:attrNameLst>
                                      </p:cBhvr>
                                      <p:tavLst>
                                        <p:tav tm="0">
                                          <p:val>
                                            <p:strVal val="#ppt_x"/>
                                          </p:val>
                                        </p:tav>
                                        <p:tav tm="100000">
                                          <p:val>
                                            <p:strVal val="#ppt_x"/>
                                          </p:val>
                                        </p:tav>
                                      </p:tavLst>
                                    </p:anim>
                                    <p:anim calcmode="lin" valueType="num">
                                      <p:cBhvr>
                                        <p:cTn id="13" dur="500" fill="hold"/>
                                        <p:tgtEl>
                                          <p:spTgt spid="39"/>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2" presetClass="entr" presetSubtype="3"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0-#ppt_h/2"/>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fade">
                                      <p:cBhvr>
                                        <p:cTn id="21" dur="500"/>
                                        <p:tgtEl>
                                          <p:spTgt spid="70"/>
                                        </p:tgtEl>
                                      </p:cBhvr>
                                    </p:animEffect>
                                    <p:anim calcmode="lin" valueType="num">
                                      <p:cBhvr>
                                        <p:cTn id="22" dur="500" fill="hold"/>
                                        <p:tgtEl>
                                          <p:spTgt spid="70"/>
                                        </p:tgtEl>
                                        <p:attrNameLst>
                                          <p:attrName>ppt_x</p:attrName>
                                        </p:attrNameLst>
                                      </p:cBhvr>
                                      <p:tavLst>
                                        <p:tav tm="0">
                                          <p:val>
                                            <p:strVal val="#ppt_x"/>
                                          </p:val>
                                        </p:tav>
                                        <p:tav tm="100000">
                                          <p:val>
                                            <p:strVal val="#ppt_x"/>
                                          </p:val>
                                        </p:tav>
                                      </p:tavLst>
                                    </p:anim>
                                    <p:anim calcmode="lin" valueType="num">
                                      <p:cBhvr>
                                        <p:cTn id="23" dur="500" fill="hold"/>
                                        <p:tgtEl>
                                          <p:spTgt spid="70"/>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2" presetClass="entr" presetSubtype="6"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1+#ppt_w/2"/>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2" presetClass="entr" presetSubtype="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1+#ppt_w/2"/>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par>
                                <p:cTn id="39" presetID="2" presetClass="entr" presetSubtype="6"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1+#ppt_w/2"/>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par>
                                <p:cTn id="43" presetID="2" presetClass="entr" presetSubtype="6"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1+#ppt_w/2"/>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par>
                                <p:cTn id="47" presetID="2" presetClass="entr" presetSubtype="6"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500" fill="hold"/>
                                        <p:tgtEl>
                                          <p:spTgt spid="30"/>
                                        </p:tgtEl>
                                        <p:attrNameLst>
                                          <p:attrName>ppt_x</p:attrName>
                                        </p:attrNameLst>
                                      </p:cBhvr>
                                      <p:tavLst>
                                        <p:tav tm="0">
                                          <p:val>
                                            <p:strVal val="1+#ppt_w/2"/>
                                          </p:val>
                                        </p:tav>
                                        <p:tav tm="100000">
                                          <p:val>
                                            <p:strVal val="#ppt_x"/>
                                          </p:val>
                                        </p:tav>
                                      </p:tavLst>
                                    </p:anim>
                                    <p:anim calcmode="lin" valueType="num">
                                      <p:cBhvr additive="base">
                                        <p:cTn id="50" dur="500" fill="hold"/>
                                        <p:tgtEl>
                                          <p:spTgt spid="30"/>
                                        </p:tgtEl>
                                        <p:attrNameLst>
                                          <p:attrName>ppt_y</p:attrName>
                                        </p:attrNameLst>
                                      </p:cBhvr>
                                      <p:tavLst>
                                        <p:tav tm="0">
                                          <p:val>
                                            <p:strVal val="1+#ppt_h/2"/>
                                          </p:val>
                                        </p:tav>
                                        <p:tav tm="100000">
                                          <p:val>
                                            <p:strVal val="#ppt_y"/>
                                          </p:val>
                                        </p:tav>
                                      </p:tavLst>
                                    </p:anim>
                                  </p:childTnLst>
                                </p:cTn>
                              </p:par>
                              <p:par>
                                <p:cTn id="51" presetID="2" presetClass="entr" presetSubtype="6"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500" fill="hold"/>
                                        <p:tgtEl>
                                          <p:spTgt spid="33"/>
                                        </p:tgtEl>
                                        <p:attrNameLst>
                                          <p:attrName>ppt_x</p:attrName>
                                        </p:attrNameLst>
                                      </p:cBhvr>
                                      <p:tavLst>
                                        <p:tav tm="0">
                                          <p:val>
                                            <p:strVal val="1+#ppt_w/2"/>
                                          </p:val>
                                        </p:tav>
                                        <p:tav tm="100000">
                                          <p:val>
                                            <p:strVal val="#ppt_x"/>
                                          </p:val>
                                        </p:tav>
                                      </p:tavLst>
                                    </p:anim>
                                    <p:anim calcmode="lin" valueType="num">
                                      <p:cBhvr additive="base">
                                        <p:cTn id="5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17" grpId="0"/>
      <p:bldP spid="38" grpId="0" animBg="1"/>
      <p:bldP spid="3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800211" y="764704"/>
            <a:ext cx="5369384" cy="830997"/>
          </a:xfrm>
          <a:prstGeom prst="rect">
            <a:avLst/>
          </a:prstGeom>
          <a:noFill/>
        </p:spPr>
        <p:txBody>
          <a:bodyPr wrap="square" rtlCol="0">
            <a:spAutoFit/>
          </a:bodyPr>
          <a:lstStyle/>
          <a:p>
            <a:r>
              <a:rPr lang="en-US" altLang="zh-CN" sz="4800" b="1" dirty="0">
                <a:solidFill>
                  <a:srgbClr val="0070C0"/>
                </a:solidFill>
                <a:latin typeface="微软雅黑" panose="020B0503020204020204" pitchFamily="34" charset="-122"/>
                <a:ea typeface="微软雅黑" panose="020B0503020204020204" pitchFamily="34" charset="-122"/>
              </a:rPr>
              <a:t>3.1   </a:t>
            </a:r>
            <a:r>
              <a:rPr lang="zh-CN" altLang="en-US" sz="4800" b="1" dirty="0">
                <a:solidFill>
                  <a:srgbClr val="0070C0"/>
                </a:solidFill>
                <a:latin typeface="微软雅黑" panose="020B0503020204020204" pitchFamily="34" charset="-122"/>
                <a:ea typeface="微软雅黑" panose="020B0503020204020204" pitchFamily="34" charset="-122"/>
              </a:rPr>
              <a:t>推进原则</a:t>
            </a:r>
            <a:endParaRPr lang="zh-CN" altLang="en-US" sz="4800" b="1" dirty="0">
              <a:solidFill>
                <a:srgbClr val="0070C0"/>
              </a:solidFill>
              <a:latin typeface="微软雅黑" panose="020B0503020204020204" pitchFamily="34" charset="-122"/>
              <a:ea typeface="微软雅黑" panose="020B0503020204020204" pitchFamily="34" charset="-122"/>
            </a:endParaRPr>
          </a:p>
        </p:txBody>
      </p:sp>
      <p:sp>
        <p:nvSpPr>
          <p:cNvPr id="2" name="矩形 1"/>
          <p:cNvSpPr/>
          <p:nvPr/>
        </p:nvSpPr>
        <p:spPr>
          <a:xfrm>
            <a:off x="0" y="869811"/>
            <a:ext cx="624979" cy="614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1534740" y="2059845"/>
            <a:ext cx="3338711" cy="3677174"/>
            <a:chOff x="1534740" y="2059845"/>
            <a:chExt cx="3338711" cy="3677174"/>
          </a:xfrm>
        </p:grpSpPr>
        <p:sp>
          <p:nvSpPr>
            <p:cNvPr id="78" name="文本框 9"/>
            <p:cNvSpPr txBox="1"/>
            <p:nvPr/>
          </p:nvSpPr>
          <p:spPr>
            <a:xfrm>
              <a:off x="1828719" y="2059845"/>
              <a:ext cx="1656184" cy="577067"/>
            </a:xfrm>
            <a:prstGeom prst="rect">
              <a:avLst/>
            </a:prstGeom>
            <a:noFill/>
          </p:spPr>
          <p:txBody>
            <a:bodyPr wrap="square" lIns="68566" tIns="34283" rIns="68566" bIns="34283" rtlCol="0">
              <a:spAutoFit/>
            </a:bodyPr>
            <a:lstStyle/>
            <a:p>
              <a:pPr marL="0" lvl="1">
                <a:lnSpc>
                  <a:spcPct val="150000"/>
                </a:lnSpc>
              </a:pPr>
              <a:r>
                <a:rPr lang="zh-CN" altLang="en-US" sz="2200" b="1" dirty="0">
                  <a:ln w="0"/>
                  <a:solidFill>
                    <a:srgbClr val="0070C0"/>
                  </a:solidFill>
                  <a:latin typeface="微软雅黑" panose="020B0503020204020204" pitchFamily="34" charset="-122"/>
                  <a:ea typeface="微软雅黑" panose="020B0503020204020204" pitchFamily="34" charset="-122"/>
                </a:rPr>
                <a:t>领导重视</a:t>
              </a:r>
              <a:endParaRPr lang="zh-CN" altLang="en-US" sz="2200" b="1" dirty="0">
                <a:ln w="0"/>
                <a:solidFill>
                  <a:srgbClr val="0070C0"/>
                </a:solidFill>
                <a:latin typeface="微软雅黑" panose="020B0503020204020204" pitchFamily="34" charset="-122"/>
                <a:ea typeface="微软雅黑" panose="020B0503020204020204" pitchFamily="34" charset="-122"/>
              </a:endParaRPr>
            </a:p>
          </p:txBody>
        </p:sp>
        <p:sp>
          <p:nvSpPr>
            <p:cNvPr id="79" name="椭圆 78"/>
            <p:cNvSpPr/>
            <p:nvPr/>
          </p:nvSpPr>
          <p:spPr>
            <a:xfrm>
              <a:off x="1534740" y="2286283"/>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86" name="文本框 9"/>
            <p:cNvSpPr txBox="1"/>
            <p:nvPr/>
          </p:nvSpPr>
          <p:spPr>
            <a:xfrm>
              <a:off x="1828719" y="2457497"/>
              <a:ext cx="3044732" cy="484734"/>
            </a:xfrm>
            <a:prstGeom prst="rect">
              <a:avLst/>
            </a:prstGeom>
            <a:noFill/>
          </p:spPr>
          <p:txBody>
            <a:bodyPr wrap="square" lIns="68566" tIns="34283" rIns="68566" bIns="34283" rtlCol="0">
              <a:spAutoFit/>
            </a:bodyPr>
            <a:lstStyle/>
            <a:p>
              <a:pPr marL="0" lvl="1">
                <a:lnSpc>
                  <a:spcPct val="150000"/>
                </a:lnSpc>
              </a:pPr>
              <a:r>
                <a:rPr lang="zh-CN" altLang="en-US" dirty="0">
                  <a:ln w="0"/>
                  <a:solidFill>
                    <a:schemeClr val="tx1">
                      <a:lumMod val="95000"/>
                      <a:lumOff val="5000"/>
                    </a:schemeClr>
                  </a:solidFill>
                  <a:latin typeface="微软雅黑" panose="020B0503020204020204" pitchFamily="34" charset="-122"/>
                  <a:ea typeface="微软雅黑" panose="020B0503020204020204" pitchFamily="34" charset="-122"/>
                </a:rPr>
                <a:t>把手要定期检查</a:t>
              </a:r>
              <a:r>
                <a:rPr lang="en-US" altLang="zh-CN" dirty="0">
                  <a:ln w="0"/>
                  <a:solidFill>
                    <a:schemeClr val="tx1">
                      <a:lumMod val="95000"/>
                      <a:lumOff val="5000"/>
                    </a:schemeClr>
                  </a:solidFill>
                  <a:latin typeface="微软雅黑" panose="020B0503020204020204" pitchFamily="34" charset="-122"/>
                  <a:ea typeface="微软雅黑" panose="020B0503020204020204" pitchFamily="34" charset="-122"/>
                </a:rPr>
                <a:t>6S</a:t>
              </a:r>
              <a:r>
                <a:rPr lang="zh-CN" altLang="en-US" dirty="0">
                  <a:ln w="0"/>
                  <a:solidFill>
                    <a:schemeClr val="tx1">
                      <a:lumMod val="95000"/>
                      <a:lumOff val="5000"/>
                    </a:schemeClr>
                  </a:solidFill>
                  <a:latin typeface="微软雅黑" panose="020B0503020204020204" pitchFamily="34" charset="-122"/>
                  <a:ea typeface="微软雅黑" panose="020B0503020204020204" pitchFamily="34" charset="-122"/>
                </a:rPr>
                <a:t>工作</a:t>
              </a:r>
              <a:endParaRPr lang="zh-CN" altLang="en-US" dirty="0">
                <a:ln w="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87" name="文本框 9"/>
            <p:cNvSpPr txBox="1"/>
            <p:nvPr/>
          </p:nvSpPr>
          <p:spPr>
            <a:xfrm>
              <a:off x="1828719" y="2995949"/>
              <a:ext cx="1656184" cy="577067"/>
            </a:xfrm>
            <a:prstGeom prst="rect">
              <a:avLst/>
            </a:prstGeom>
            <a:noFill/>
          </p:spPr>
          <p:txBody>
            <a:bodyPr wrap="square" lIns="68566" tIns="34283" rIns="68566" bIns="34283" rtlCol="0">
              <a:spAutoFit/>
            </a:bodyPr>
            <a:lstStyle/>
            <a:p>
              <a:pPr marL="0" lvl="1">
                <a:lnSpc>
                  <a:spcPct val="150000"/>
                </a:lnSpc>
              </a:pPr>
              <a:r>
                <a:rPr lang="zh-CN" altLang="en-US" sz="2200" b="1" dirty="0">
                  <a:ln w="0"/>
                  <a:solidFill>
                    <a:srgbClr val="0070C0"/>
                  </a:solidFill>
                  <a:latin typeface="微软雅黑" panose="020B0503020204020204" pitchFamily="34" charset="-122"/>
                  <a:ea typeface="微软雅黑" panose="020B0503020204020204" pitchFamily="34" charset="-122"/>
                </a:rPr>
                <a:t>广泛宣传</a:t>
              </a:r>
              <a:endParaRPr lang="zh-CN" altLang="en-US" sz="2200" b="1" dirty="0">
                <a:ln w="0"/>
                <a:solidFill>
                  <a:srgbClr val="0070C0"/>
                </a:solidFill>
                <a:latin typeface="微软雅黑" panose="020B0503020204020204" pitchFamily="34" charset="-122"/>
                <a:ea typeface="微软雅黑" panose="020B0503020204020204" pitchFamily="34" charset="-122"/>
              </a:endParaRPr>
            </a:p>
          </p:txBody>
        </p:sp>
        <p:sp>
          <p:nvSpPr>
            <p:cNvPr id="88" name="椭圆 87"/>
            <p:cNvSpPr/>
            <p:nvPr/>
          </p:nvSpPr>
          <p:spPr>
            <a:xfrm>
              <a:off x="1534740" y="3222387"/>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89" name="文本框 9"/>
            <p:cNvSpPr txBox="1"/>
            <p:nvPr/>
          </p:nvSpPr>
          <p:spPr>
            <a:xfrm>
              <a:off x="1828719" y="3425002"/>
              <a:ext cx="3044732" cy="435811"/>
            </a:xfrm>
            <a:prstGeom prst="rect">
              <a:avLst/>
            </a:prstGeom>
            <a:noFill/>
          </p:spPr>
          <p:txBody>
            <a:bodyPr wrap="square" lIns="68566" tIns="34283" rIns="68566" bIns="34283" rtlCol="0">
              <a:spAutoFit/>
            </a:bodyPr>
            <a:lstStyle/>
            <a:p>
              <a:pPr marL="0" lvl="1">
                <a:lnSpc>
                  <a:spcPct val="150000"/>
                </a:lnSpc>
              </a:pPr>
              <a:r>
                <a:rPr lang="zh-CN" altLang="en-US" dirty="0">
                  <a:ln w="0"/>
                  <a:solidFill>
                    <a:schemeClr val="tx1">
                      <a:lumMod val="95000"/>
                      <a:lumOff val="5000"/>
                    </a:schemeClr>
                  </a:solidFill>
                  <a:latin typeface="微软雅黑" panose="020B0503020204020204" pitchFamily="34" charset="-122"/>
                  <a:ea typeface="微软雅黑" panose="020B0503020204020204" pitchFamily="34" charset="-122"/>
                </a:rPr>
                <a:t>大造声势，处处看到</a:t>
              </a:r>
              <a:r>
                <a:rPr lang="en-US" altLang="zh-CN" dirty="0">
                  <a:ln w="0"/>
                  <a:solidFill>
                    <a:schemeClr val="tx1">
                      <a:lumMod val="95000"/>
                      <a:lumOff val="5000"/>
                    </a:schemeClr>
                  </a:solidFill>
                  <a:latin typeface="微软雅黑" panose="020B0503020204020204" pitchFamily="34" charset="-122"/>
                  <a:ea typeface="微软雅黑" panose="020B0503020204020204" pitchFamily="34" charset="-122"/>
                </a:rPr>
                <a:t>6S</a:t>
              </a:r>
              <a:endParaRPr lang="zh-CN" altLang="en-US" dirty="0">
                <a:ln w="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90" name="文本框 9"/>
            <p:cNvSpPr txBox="1"/>
            <p:nvPr/>
          </p:nvSpPr>
          <p:spPr>
            <a:xfrm>
              <a:off x="1828719" y="3932053"/>
              <a:ext cx="1656184" cy="577067"/>
            </a:xfrm>
            <a:prstGeom prst="rect">
              <a:avLst/>
            </a:prstGeom>
            <a:noFill/>
          </p:spPr>
          <p:txBody>
            <a:bodyPr wrap="square" lIns="68566" tIns="34283" rIns="68566" bIns="34283" rtlCol="0">
              <a:spAutoFit/>
            </a:bodyPr>
            <a:lstStyle/>
            <a:p>
              <a:pPr marL="0" lvl="1">
                <a:lnSpc>
                  <a:spcPct val="150000"/>
                </a:lnSpc>
              </a:pPr>
              <a:r>
                <a:rPr lang="zh-CN" altLang="en-US" sz="2200" b="1" dirty="0">
                  <a:ln w="0"/>
                  <a:solidFill>
                    <a:srgbClr val="0070C0"/>
                  </a:solidFill>
                  <a:latin typeface="微软雅黑" panose="020B0503020204020204" pitchFamily="34" charset="-122"/>
                  <a:ea typeface="微软雅黑" panose="020B0503020204020204" pitchFamily="34" charset="-122"/>
                </a:rPr>
                <a:t>组织落实</a:t>
              </a:r>
              <a:endParaRPr lang="zh-CN" altLang="en-US" sz="2200" b="1" dirty="0">
                <a:ln w="0"/>
                <a:solidFill>
                  <a:srgbClr val="0070C0"/>
                </a:solidFill>
                <a:latin typeface="微软雅黑" panose="020B0503020204020204" pitchFamily="34" charset="-122"/>
                <a:ea typeface="微软雅黑" panose="020B0503020204020204" pitchFamily="34" charset="-122"/>
              </a:endParaRPr>
            </a:p>
          </p:txBody>
        </p:sp>
        <p:sp>
          <p:nvSpPr>
            <p:cNvPr id="91" name="椭圆 90"/>
            <p:cNvSpPr/>
            <p:nvPr/>
          </p:nvSpPr>
          <p:spPr>
            <a:xfrm>
              <a:off x="1534740" y="4158491"/>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92" name="文本框 9"/>
            <p:cNvSpPr txBox="1"/>
            <p:nvPr/>
          </p:nvSpPr>
          <p:spPr>
            <a:xfrm>
              <a:off x="1828719" y="4339965"/>
              <a:ext cx="3044732" cy="435811"/>
            </a:xfrm>
            <a:prstGeom prst="rect">
              <a:avLst/>
            </a:prstGeom>
            <a:noFill/>
          </p:spPr>
          <p:txBody>
            <a:bodyPr wrap="square" lIns="68566" tIns="34283" rIns="68566" bIns="34283" rtlCol="0">
              <a:spAutoFit/>
            </a:bodyPr>
            <a:lstStyle/>
            <a:p>
              <a:pPr marL="0" lvl="1">
                <a:lnSpc>
                  <a:spcPct val="150000"/>
                </a:lnSpc>
              </a:pPr>
              <a:r>
                <a:rPr lang="zh-CN" altLang="en-US" dirty="0">
                  <a:ln w="0"/>
                  <a:solidFill>
                    <a:schemeClr val="tx1">
                      <a:lumMod val="95000"/>
                      <a:lumOff val="5000"/>
                    </a:schemeClr>
                  </a:solidFill>
                  <a:latin typeface="微软雅黑" panose="020B0503020204020204" pitchFamily="34" charset="-122"/>
                  <a:ea typeface="微软雅黑" panose="020B0503020204020204" pitchFamily="34" charset="-122"/>
                </a:rPr>
                <a:t>事事有人抓，处处有人管</a:t>
              </a:r>
              <a:endParaRPr lang="zh-CN" altLang="en-US" dirty="0">
                <a:ln w="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93" name="文本框 9"/>
            <p:cNvSpPr txBox="1"/>
            <p:nvPr/>
          </p:nvSpPr>
          <p:spPr>
            <a:xfrm>
              <a:off x="1828719" y="4911314"/>
              <a:ext cx="1656184" cy="577067"/>
            </a:xfrm>
            <a:prstGeom prst="rect">
              <a:avLst/>
            </a:prstGeom>
            <a:noFill/>
          </p:spPr>
          <p:txBody>
            <a:bodyPr wrap="square" lIns="68566" tIns="34283" rIns="68566" bIns="34283" rtlCol="0">
              <a:spAutoFit/>
            </a:bodyPr>
            <a:lstStyle/>
            <a:p>
              <a:pPr marL="0" lvl="1">
                <a:lnSpc>
                  <a:spcPct val="150000"/>
                </a:lnSpc>
              </a:pPr>
              <a:r>
                <a:rPr lang="zh-CN" altLang="en-US" sz="2200" b="1" dirty="0">
                  <a:ln w="0"/>
                  <a:solidFill>
                    <a:srgbClr val="0070C0"/>
                  </a:solidFill>
                  <a:latin typeface="微软雅黑" panose="020B0503020204020204" pitchFamily="34" charset="-122"/>
                  <a:ea typeface="微软雅黑" panose="020B0503020204020204" pitchFamily="34" charset="-122"/>
                </a:rPr>
                <a:t>长抓不懈</a:t>
              </a:r>
              <a:endParaRPr lang="zh-CN" altLang="en-US" sz="2200" b="1" dirty="0">
                <a:ln w="0"/>
                <a:solidFill>
                  <a:srgbClr val="0070C0"/>
                </a:solidFill>
                <a:latin typeface="微软雅黑" panose="020B0503020204020204" pitchFamily="34" charset="-122"/>
                <a:ea typeface="微软雅黑" panose="020B0503020204020204" pitchFamily="34" charset="-122"/>
              </a:endParaRPr>
            </a:p>
          </p:txBody>
        </p:sp>
        <p:sp>
          <p:nvSpPr>
            <p:cNvPr id="94" name="椭圆 93"/>
            <p:cNvSpPr/>
            <p:nvPr/>
          </p:nvSpPr>
          <p:spPr>
            <a:xfrm>
              <a:off x="1534740" y="513775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95" name="文本框 9"/>
            <p:cNvSpPr txBox="1"/>
            <p:nvPr/>
          </p:nvSpPr>
          <p:spPr>
            <a:xfrm>
              <a:off x="1828719" y="5301208"/>
              <a:ext cx="3044732" cy="435811"/>
            </a:xfrm>
            <a:prstGeom prst="rect">
              <a:avLst/>
            </a:prstGeom>
            <a:noFill/>
          </p:spPr>
          <p:txBody>
            <a:bodyPr wrap="square" lIns="68566" tIns="34283" rIns="68566" bIns="34283" rtlCol="0">
              <a:spAutoFit/>
            </a:bodyPr>
            <a:lstStyle/>
            <a:p>
              <a:pPr marL="0" lvl="1">
                <a:lnSpc>
                  <a:spcPct val="150000"/>
                </a:lnSpc>
              </a:pPr>
              <a:r>
                <a:rPr lang="zh-CN" altLang="en-US" dirty="0">
                  <a:ln w="0"/>
                  <a:solidFill>
                    <a:schemeClr val="tx1">
                      <a:lumMod val="95000"/>
                      <a:lumOff val="5000"/>
                    </a:schemeClr>
                  </a:solidFill>
                  <a:latin typeface="微软雅黑" panose="020B0503020204020204" pitchFamily="34" charset="-122"/>
                  <a:ea typeface="微软雅黑" panose="020B0503020204020204" pitchFamily="34" charset="-122"/>
                </a:rPr>
                <a:t>持之以恒是</a:t>
              </a:r>
              <a:r>
                <a:rPr lang="en-US" altLang="zh-CN" dirty="0">
                  <a:ln w="0"/>
                  <a:solidFill>
                    <a:schemeClr val="tx1">
                      <a:lumMod val="95000"/>
                      <a:lumOff val="5000"/>
                    </a:schemeClr>
                  </a:solidFill>
                  <a:latin typeface="微软雅黑" panose="020B0503020204020204" pitchFamily="34" charset="-122"/>
                  <a:ea typeface="微软雅黑" panose="020B0503020204020204" pitchFamily="34" charset="-122"/>
                </a:rPr>
                <a:t>6S</a:t>
              </a:r>
              <a:r>
                <a:rPr lang="zh-CN" altLang="en-US" dirty="0">
                  <a:ln w="0"/>
                  <a:solidFill>
                    <a:schemeClr val="tx1">
                      <a:lumMod val="95000"/>
                      <a:lumOff val="5000"/>
                    </a:schemeClr>
                  </a:solidFill>
                  <a:latin typeface="微软雅黑" panose="020B0503020204020204" pitchFamily="34" charset="-122"/>
                  <a:ea typeface="微软雅黑" panose="020B0503020204020204" pitchFamily="34" charset="-122"/>
                </a:rPr>
                <a:t>成功的关键</a:t>
              </a:r>
              <a:endParaRPr lang="zh-CN" altLang="en-US" dirty="0">
                <a:ln w="0"/>
                <a:solidFill>
                  <a:schemeClr val="tx1">
                    <a:lumMod val="95000"/>
                    <a:lumOff val="5000"/>
                  </a:schemeClr>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5875616" y="2059845"/>
            <a:ext cx="5190523" cy="3428536"/>
            <a:chOff x="5875616" y="2059845"/>
            <a:chExt cx="5190523" cy="3428536"/>
          </a:xfrm>
        </p:grpSpPr>
        <p:sp>
          <p:nvSpPr>
            <p:cNvPr id="96" name="文本框 9"/>
            <p:cNvSpPr txBox="1"/>
            <p:nvPr/>
          </p:nvSpPr>
          <p:spPr>
            <a:xfrm>
              <a:off x="6169595" y="2059845"/>
              <a:ext cx="1656184" cy="577067"/>
            </a:xfrm>
            <a:prstGeom prst="rect">
              <a:avLst/>
            </a:prstGeom>
            <a:noFill/>
          </p:spPr>
          <p:txBody>
            <a:bodyPr wrap="square" lIns="68566" tIns="34283" rIns="68566" bIns="34283" rtlCol="0">
              <a:spAutoFit/>
            </a:bodyPr>
            <a:lstStyle/>
            <a:p>
              <a:pPr marL="0" lvl="1">
                <a:lnSpc>
                  <a:spcPct val="150000"/>
                </a:lnSpc>
              </a:pPr>
              <a:r>
                <a:rPr lang="zh-CN" altLang="en-US" sz="2200" b="1" dirty="0">
                  <a:ln w="0"/>
                  <a:solidFill>
                    <a:srgbClr val="0070C0"/>
                  </a:solidFill>
                  <a:latin typeface="微软雅黑" panose="020B0503020204020204" pitchFamily="34" charset="-122"/>
                  <a:ea typeface="微软雅黑" panose="020B0503020204020204" pitchFamily="34" charset="-122"/>
                </a:rPr>
                <a:t>奖惩分明</a:t>
              </a:r>
              <a:endParaRPr lang="zh-CN" altLang="en-US" sz="2200" b="1" dirty="0">
                <a:ln w="0"/>
                <a:solidFill>
                  <a:srgbClr val="0070C0"/>
                </a:solidFill>
                <a:latin typeface="微软雅黑" panose="020B0503020204020204" pitchFamily="34" charset="-122"/>
                <a:ea typeface="微软雅黑" panose="020B0503020204020204" pitchFamily="34" charset="-122"/>
              </a:endParaRPr>
            </a:p>
          </p:txBody>
        </p:sp>
        <p:sp>
          <p:nvSpPr>
            <p:cNvPr id="97" name="椭圆 96"/>
            <p:cNvSpPr/>
            <p:nvPr/>
          </p:nvSpPr>
          <p:spPr>
            <a:xfrm>
              <a:off x="5875616" y="2286283"/>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98" name="文本框 9"/>
            <p:cNvSpPr txBox="1"/>
            <p:nvPr/>
          </p:nvSpPr>
          <p:spPr>
            <a:xfrm>
              <a:off x="6169595" y="2457497"/>
              <a:ext cx="3044732" cy="435811"/>
            </a:xfrm>
            <a:prstGeom prst="rect">
              <a:avLst/>
            </a:prstGeom>
            <a:noFill/>
          </p:spPr>
          <p:txBody>
            <a:bodyPr wrap="square" lIns="68566" tIns="34283" rIns="68566" bIns="34283" rtlCol="0">
              <a:spAutoFit/>
            </a:bodyPr>
            <a:lstStyle/>
            <a:p>
              <a:pPr marL="0" lvl="1">
                <a:lnSpc>
                  <a:spcPct val="150000"/>
                </a:lnSpc>
              </a:pPr>
              <a:r>
                <a:rPr lang="zh-CN" altLang="en-US" dirty="0">
                  <a:ln w="0"/>
                  <a:solidFill>
                    <a:schemeClr val="tx1">
                      <a:lumMod val="95000"/>
                      <a:lumOff val="5000"/>
                    </a:schemeClr>
                  </a:solidFill>
                  <a:latin typeface="微软雅黑" panose="020B0503020204020204" pitchFamily="34" charset="-122"/>
                  <a:ea typeface="微软雅黑" panose="020B0503020204020204" pitchFamily="34" charset="-122"/>
                </a:rPr>
                <a:t>以奖为主，违者严惩不贷</a:t>
              </a:r>
              <a:endParaRPr lang="zh-CN" altLang="en-US" dirty="0">
                <a:ln w="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99" name="文本框 9"/>
            <p:cNvSpPr txBox="1"/>
            <p:nvPr/>
          </p:nvSpPr>
          <p:spPr>
            <a:xfrm>
              <a:off x="6169595" y="2995949"/>
              <a:ext cx="1656184" cy="577067"/>
            </a:xfrm>
            <a:prstGeom prst="rect">
              <a:avLst/>
            </a:prstGeom>
            <a:noFill/>
          </p:spPr>
          <p:txBody>
            <a:bodyPr wrap="square" lIns="68566" tIns="34283" rIns="68566" bIns="34283" rtlCol="0">
              <a:spAutoFit/>
            </a:bodyPr>
            <a:lstStyle/>
            <a:p>
              <a:pPr marL="0" lvl="1">
                <a:lnSpc>
                  <a:spcPct val="150000"/>
                </a:lnSpc>
              </a:pPr>
              <a:r>
                <a:rPr lang="zh-CN" altLang="en-US" sz="2200" b="1" dirty="0">
                  <a:ln w="0"/>
                  <a:solidFill>
                    <a:srgbClr val="0070C0"/>
                  </a:solidFill>
                  <a:latin typeface="微软雅黑" panose="020B0503020204020204" pitchFamily="34" charset="-122"/>
                  <a:ea typeface="微软雅黑" panose="020B0503020204020204" pitchFamily="34" charset="-122"/>
                </a:rPr>
                <a:t>全员参与</a:t>
              </a:r>
              <a:endParaRPr lang="zh-CN" altLang="en-US" sz="2200" b="1" dirty="0">
                <a:ln w="0"/>
                <a:solidFill>
                  <a:srgbClr val="0070C0"/>
                </a:solidFill>
                <a:latin typeface="微软雅黑" panose="020B0503020204020204" pitchFamily="34" charset="-122"/>
                <a:ea typeface="微软雅黑" panose="020B0503020204020204" pitchFamily="34" charset="-122"/>
              </a:endParaRPr>
            </a:p>
          </p:txBody>
        </p:sp>
        <p:sp>
          <p:nvSpPr>
            <p:cNvPr id="100" name="椭圆 99"/>
            <p:cNvSpPr/>
            <p:nvPr/>
          </p:nvSpPr>
          <p:spPr>
            <a:xfrm>
              <a:off x="5875616" y="3222387"/>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01" name="文本框 9"/>
            <p:cNvSpPr txBox="1"/>
            <p:nvPr/>
          </p:nvSpPr>
          <p:spPr>
            <a:xfrm>
              <a:off x="6169595" y="3425002"/>
              <a:ext cx="3044732" cy="435811"/>
            </a:xfrm>
            <a:prstGeom prst="rect">
              <a:avLst/>
            </a:prstGeom>
            <a:noFill/>
          </p:spPr>
          <p:txBody>
            <a:bodyPr wrap="square" lIns="68566" tIns="34283" rIns="68566" bIns="34283" rtlCol="0">
              <a:spAutoFit/>
            </a:bodyPr>
            <a:lstStyle/>
            <a:p>
              <a:pPr marL="0" lvl="1">
                <a:lnSpc>
                  <a:spcPct val="150000"/>
                </a:lnSpc>
              </a:pPr>
              <a:r>
                <a:rPr lang="zh-CN" altLang="en-US" dirty="0">
                  <a:ln w="0"/>
                  <a:solidFill>
                    <a:schemeClr val="tx1">
                      <a:lumMod val="95000"/>
                      <a:lumOff val="5000"/>
                    </a:schemeClr>
                  </a:solidFill>
                  <a:latin typeface="微软雅黑" panose="020B0503020204020204" pitchFamily="34" charset="-122"/>
                  <a:ea typeface="微软雅黑" panose="020B0503020204020204" pitchFamily="34" charset="-122"/>
                </a:rPr>
                <a:t>自己遵守，监督他人</a:t>
              </a:r>
              <a:endParaRPr lang="zh-CN" altLang="en-US" dirty="0">
                <a:ln w="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02" name="文本框 9"/>
            <p:cNvSpPr txBox="1"/>
            <p:nvPr/>
          </p:nvSpPr>
          <p:spPr>
            <a:xfrm>
              <a:off x="6169595" y="3932053"/>
              <a:ext cx="1656184" cy="577067"/>
            </a:xfrm>
            <a:prstGeom prst="rect">
              <a:avLst/>
            </a:prstGeom>
            <a:noFill/>
          </p:spPr>
          <p:txBody>
            <a:bodyPr wrap="square" lIns="68566" tIns="34283" rIns="68566" bIns="34283" rtlCol="0">
              <a:spAutoFit/>
            </a:bodyPr>
            <a:lstStyle/>
            <a:p>
              <a:pPr marL="0" lvl="1">
                <a:lnSpc>
                  <a:spcPct val="150000"/>
                </a:lnSpc>
              </a:pPr>
              <a:r>
                <a:rPr lang="zh-CN" altLang="en-US" sz="2200" b="1" dirty="0">
                  <a:ln w="0"/>
                  <a:solidFill>
                    <a:srgbClr val="0070C0"/>
                  </a:solidFill>
                  <a:latin typeface="微软雅黑" panose="020B0503020204020204" pitchFamily="34" charset="-122"/>
                  <a:ea typeface="微软雅黑" panose="020B0503020204020204" pitchFamily="34" charset="-122"/>
                </a:rPr>
                <a:t>持续改进</a:t>
              </a:r>
              <a:endParaRPr lang="zh-CN" altLang="en-US" sz="2200" b="1" dirty="0">
                <a:ln w="0"/>
                <a:solidFill>
                  <a:srgbClr val="0070C0"/>
                </a:solidFill>
                <a:latin typeface="微软雅黑" panose="020B0503020204020204" pitchFamily="34" charset="-122"/>
                <a:ea typeface="微软雅黑" panose="020B0503020204020204" pitchFamily="34" charset="-122"/>
              </a:endParaRPr>
            </a:p>
          </p:txBody>
        </p:sp>
        <p:sp>
          <p:nvSpPr>
            <p:cNvPr id="103" name="椭圆 102"/>
            <p:cNvSpPr/>
            <p:nvPr/>
          </p:nvSpPr>
          <p:spPr>
            <a:xfrm>
              <a:off x="5875616" y="4158491"/>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04" name="文本框 9"/>
            <p:cNvSpPr txBox="1"/>
            <p:nvPr/>
          </p:nvSpPr>
          <p:spPr>
            <a:xfrm>
              <a:off x="6169595" y="4339965"/>
              <a:ext cx="3044732" cy="435811"/>
            </a:xfrm>
            <a:prstGeom prst="rect">
              <a:avLst/>
            </a:prstGeom>
            <a:noFill/>
          </p:spPr>
          <p:txBody>
            <a:bodyPr wrap="square" lIns="68566" tIns="34283" rIns="68566" bIns="34283" rtlCol="0">
              <a:spAutoFit/>
            </a:bodyPr>
            <a:lstStyle/>
            <a:p>
              <a:pPr marL="0" lvl="1">
                <a:lnSpc>
                  <a:spcPct val="150000"/>
                </a:lnSpc>
              </a:pPr>
              <a:r>
                <a:rPr lang="en-US" altLang="zh-CN" dirty="0">
                  <a:ln w="0"/>
                  <a:solidFill>
                    <a:schemeClr val="tx1">
                      <a:lumMod val="95000"/>
                      <a:lumOff val="5000"/>
                    </a:schemeClr>
                  </a:solidFill>
                  <a:latin typeface="微软雅黑" panose="020B0503020204020204" pitchFamily="34" charset="-122"/>
                  <a:ea typeface="微软雅黑" panose="020B0503020204020204" pitchFamily="34" charset="-122"/>
                </a:rPr>
                <a:t>PDCA</a:t>
              </a:r>
              <a:r>
                <a:rPr lang="zh-CN" altLang="en-US" dirty="0">
                  <a:ln w="0"/>
                  <a:solidFill>
                    <a:schemeClr val="tx1">
                      <a:lumMod val="95000"/>
                      <a:lumOff val="5000"/>
                    </a:schemeClr>
                  </a:solidFill>
                  <a:latin typeface="微软雅黑" panose="020B0503020204020204" pitchFamily="34" charset="-122"/>
                  <a:ea typeface="微软雅黑" panose="020B0503020204020204" pitchFamily="34" charset="-122"/>
                </a:rPr>
                <a:t>循环</a:t>
              </a:r>
              <a:endParaRPr lang="zh-CN" altLang="en-US" dirty="0">
                <a:ln w="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05" name="文本框 9"/>
            <p:cNvSpPr txBox="1"/>
            <p:nvPr/>
          </p:nvSpPr>
          <p:spPr>
            <a:xfrm>
              <a:off x="6169595" y="4911314"/>
              <a:ext cx="4896544" cy="577067"/>
            </a:xfrm>
            <a:prstGeom prst="rect">
              <a:avLst/>
            </a:prstGeom>
            <a:noFill/>
          </p:spPr>
          <p:txBody>
            <a:bodyPr wrap="square" lIns="68566" tIns="34283" rIns="68566" bIns="34283" rtlCol="0">
              <a:spAutoFit/>
            </a:bodyPr>
            <a:lstStyle/>
            <a:p>
              <a:pPr marL="0" lvl="1">
                <a:lnSpc>
                  <a:spcPct val="150000"/>
                </a:lnSpc>
              </a:pPr>
              <a:r>
                <a:rPr lang="zh-CN" altLang="en-US" sz="2200" b="1" dirty="0">
                  <a:ln w="0"/>
                  <a:solidFill>
                    <a:srgbClr val="0070C0"/>
                  </a:solidFill>
                  <a:latin typeface="微软雅黑" panose="020B0503020204020204" pitchFamily="34" charset="-122"/>
                  <a:ea typeface="微软雅黑" panose="020B0503020204020204" pitchFamily="34" charset="-122"/>
                </a:rPr>
                <a:t>强制</a:t>
              </a:r>
              <a:r>
                <a:rPr lang="en-US" altLang="zh-CN" sz="2200" b="1" dirty="0">
                  <a:ln w="0"/>
                  <a:solidFill>
                    <a:srgbClr val="0070C0"/>
                  </a:solidFill>
                  <a:latin typeface="微软雅黑" panose="020B0503020204020204" pitchFamily="34" charset="-122"/>
                  <a:ea typeface="微软雅黑" panose="020B0503020204020204" pitchFamily="34" charset="-122"/>
                </a:rPr>
                <a:t>-</a:t>
              </a:r>
              <a:r>
                <a:rPr lang="zh-CN" altLang="en-US" sz="2200" b="1" dirty="0">
                  <a:ln w="0"/>
                  <a:solidFill>
                    <a:srgbClr val="0070C0"/>
                  </a:solidFill>
                  <a:latin typeface="微软雅黑" panose="020B0503020204020204" pitchFamily="34" charset="-122"/>
                  <a:ea typeface="微软雅黑" panose="020B0503020204020204" pitchFamily="34" charset="-122"/>
                </a:rPr>
                <a:t>自觉</a:t>
              </a:r>
              <a:r>
                <a:rPr lang="en-US" altLang="zh-CN" sz="2200" b="1" dirty="0">
                  <a:ln w="0"/>
                  <a:solidFill>
                    <a:srgbClr val="0070C0"/>
                  </a:solidFill>
                  <a:latin typeface="微软雅黑" panose="020B0503020204020204" pitchFamily="34" charset="-122"/>
                  <a:ea typeface="微软雅黑" panose="020B0503020204020204" pitchFamily="34" charset="-122"/>
                </a:rPr>
                <a:t>-</a:t>
              </a:r>
              <a:r>
                <a:rPr lang="zh-CN" altLang="en-US" sz="2200" b="1" dirty="0">
                  <a:ln w="0"/>
                  <a:solidFill>
                    <a:srgbClr val="0070C0"/>
                  </a:solidFill>
                  <a:latin typeface="微软雅黑" panose="020B0503020204020204" pitchFamily="34" charset="-122"/>
                  <a:ea typeface="微软雅黑" panose="020B0503020204020204" pitchFamily="34" charset="-122"/>
                </a:rPr>
                <a:t>自然</a:t>
              </a:r>
              <a:r>
                <a:rPr lang="en-US" altLang="zh-CN" sz="2200" b="1" dirty="0">
                  <a:ln w="0"/>
                  <a:solidFill>
                    <a:srgbClr val="0070C0"/>
                  </a:solidFill>
                  <a:latin typeface="微软雅黑" panose="020B0503020204020204" pitchFamily="34" charset="-122"/>
                  <a:ea typeface="微软雅黑" panose="020B0503020204020204" pitchFamily="34" charset="-122"/>
                </a:rPr>
                <a:t>-</a:t>
              </a:r>
              <a:r>
                <a:rPr lang="zh-CN" altLang="en-US" sz="2200" b="1" dirty="0">
                  <a:ln w="0"/>
                  <a:solidFill>
                    <a:srgbClr val="0070C0"/>
                  </a:solidFill>
                  <a:latin typeface="微软雅黑" panose="020B0503020204020204" pitchFamily="34" charset="-122"/>
                  <a:ea typeface="微软雅黑" panose="020B0503020204020204" pitchFamily="34" charset="-122"/>
                </a:rPr>
                <a:t>习惯</a:t>
              </a:r>
              <a:r>
                <a:rPr lang="en-US" altLang="zh-CN" sz="2200" b="1" dirty="0">
                  <a:ln w="0"/>
                  <a:solidFill>
                    <a:srgbClr val="0070C0"/>
                  </a:solidFill>
                  <a:latin typeface="微软雅黑" panose="020B0503020204020204" pitchFamily="34" charset="-122"/>
                  <a:ea typeface="微软雅黑" panose="020B0503020204020204" pitchFamily="34" charset="-122"/>
                </a:rPr>
                <a:t>-</a:t>
              </a:r>
              <a:r>
                <a:rPr lang="zh-CN" altLang="en-US" sz="2200" b="1" dirty="0">
                  <a:ln w="0"/>
                  <a:solidFill>
                    <a:srgbClr val="0070C0"/>
                  </a:solidFill>
                  <a:latin typeface="微软雅黑" panose="020B0503020204020204" pitchFamily="34" charset="-122"/>
                  <a:ea typeface="微软雅黑" panose="020B0503020204020204" pitchFamily="34" charset="-122"/>
                </a:rPr>
                <a:t>性格</a:t>
              </a:r>
              <a:r>
                <a:rPr lang="en-US" altLang="zh-CN" sz="2200" b="1" dirty="0">
                  <a:ln w="0"/>
                  <a:solidFill>
                    <a:srgbClr val="0070C0"/>
                  </a:solidFill>
                  <a:latin typeface="微软雅黑" panose="020B0503020204020204" pitchFamily="34" charset="-122"/>
                  <a:ea typeface="微软雅黑" panose="020B0503020204020204" pitchFamily="34" charset="-122"/>
                </a:rPr>
                <a:t>-</a:t>
              </a:r>
              <a:r>
                <a:rPr lang="zh-CN" altLang="en-US" sz="2200" b="1" dirty="0">
                  <a:ln w="0"/>
                  <a:solidFill>
                    <a:srgbClr val="0070C0"/>
                  </a:solidFill>
                  <a:latin typeface="微软雅黑" panose="020B0503020204020204" pitchFamily="34" charset="-122"/>
                  <a:ea typeface="微软雅黑" panose="020B0503020204020204" pitchFamily="34" charset="-122"/>
                </a:rPr>
                <a:t>文化</a:t>
              </a:r>
              <a:endParaRPr lang="zh-CN" altLang="en-US" sz="2200" b="1" dirty="0">
                <a:ln w="0"/>
                <a:solidFill>
                  <a:srgbClr val="0070C0"/>
                </a:solidFill>
                <a:latin typeface="微软雅黑" panose="020B0503020204020204" pitchFamily="34" charset="-122"/>
                <a:ea typeface="微软雅黑" panose="020B0503020204020204" pitchFamily="34" charset="-122"/>
              </a:endParaRPr>
            </a:p>
          </p:txBody>
        </p:sp>
        <p:sp>
          <p:nvSpPr>
            <p:cNvPr id="106" name="椭圆 105"/>
            <p:cNvSpPr/>
            <p:nvPr/>
          </p:nvSpPr>
          <p:spPr>
            <a:xfrm>
              <a:off x="5875616" y="513775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800211" y="764704"/>
            <a:ext cx="6593520" cy="830997"/>
          </a:xfrm>
          <a:prstGeom prst="rect">
            <a:avLst/>
          </a:prstGeom>
          <a:noFill/>
        </p:spPr>
        <p:txBody>
          <a:bodyPr wrap="square" rtlCol="0">
            <a:spAutoFit/>
          </a:bodyPr>
          <a:lstStyle/>
          <a:p>
            <a:r>
              <a:rPr lang="en-US" altLang="zh-CN" sz="4800" b="1" dirty="0" smtClean="0">
                <a:solidFill>
                  <a:srgbClr val="0070C0"/>
                </a:solidFill>
                <a:latin typeface="微软雅黑" panose="020B0503020204020204" pitchFamily="34" charset="-122"/>
                <a:ea typeface="微软雅黑" panose="020B0503020204020204" pitchFamily="34" charset="-122"/>
              </a:rPr>
              <a:t>3.2  </a:t>
            </a:r>
            <a:r>
              <a:rPr lang="zh-CN" altLang="en-US" sz="4800" b="1" dirty="0" smtClean="0">
                <a:solidFill>
                  <a:srgbClr val="0070C0"/>
                </a:solidFill>
                <a:latin typeface="微软雅黑" panose="020B0503020204020204" pitchFamily="34" charset="-122"/>
                <a:ea typeface="微软雅黑" panose="020B0503020204020204" pitchFamily="34" charset="-122"/>
              </a:rPr>
              <a:t>推进</a:t>
            </a:r>
            <a:r>
              <a:rPr lang="zh-CN" altLang="en-US" sz="4800" b="1" dirty="0">
                <a:solidFill>
                  <a:srgbClr val="0070C0"/>
                </a:solidFill>
                <a:latin typeface="微软雅黑" panose="020B0503020204020204" pitchFamily="34" charset="-122"/>
                <a:ea typeface="微软雅黑" panose="020B0503020204020204" pitchFamily="34" charset="-122"/>
              </a:rPr>
              <a:t>组织及其职责</a:t>
            </a:r>
            <a:endParaRPr lang="zh-CN" altLang="en-US" sz="4800" b="1" dirty="0">
              <a:solidFill>
                <a:srgbClr val="0070C0"/>
              </a:solidFill>
              <a:latin typeface="微软雅黑" panose="020B0503020204020204" pitchFamily="34" charset="-122"/>
              <a:ea typeface="微软雅黑" panose="020B0503020204020204" pitchFamily="34" charset="-122"/>
            </a:endParaRPr>
          </a:p>
        </p:txBody>
      </p:sp>
      <p:sp>
        <p:nvSpPr>
          <p:cNvPr id="2" name="矩形 1"/>
          <p:cNvSpPr/>
          <p:nvPr/>
        </p:nvSpPr>
        <p:spPr>
          <a:xfrm>
            <a:off x="0" y="869811"/>
            <a:ext cx="624979" cy="614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2425179" y="1823680"/>
            <a:ext cx="7308592" cy="4125600"/>
            <a:chOff x="2425179" y="1823680"/>
            <a:chExt cx="7308592" cy="4125600"/>
          </a:xfrm>
        </p:grpSpPr>
        <p:sp>
          <p:nvSpPr>
            <p:cNvPr id="27" name="Rectangle 1028"/>
            <p:cNvSpPr>
              <a:spLocks noChangeArrowheads="1"/>
            </p:cNvSpPr>
            <p:nvPr/>
          </p:nvSpPr>
          <p:spPr bwMode="auto">
            <a:xfrm>
              <a:off x="5051375" y="1823680"/>
              <a:ext cx="1980000" cy="468000"/>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wrap="none" anchor="ctr"/>
            <a:lstStyle/>
            <a:p>
              <a:pPr algn="ctr">
                <a:defRPr/>
              </a:pPr>
              <a:r>
                <a:rPr lang="zh-CN" altLang="en-US" b="1" dirty="0">
                  <a:solidFill>
                    <a:schemeClr val="bg1"/>
                  </a:solidFill>
                  <a:latin typeface="微软雅黑" panose="020B0503020204020204" pitchFamily="34" charset="-122"/>
                  <a:ea typeface="微软雅黑" panose="020B0503020204020204" pitchFamily="34" charset="-122"/>
                </a:rPr>
                <a:t>推进委员会</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8" name="Rectangle 1029"/>
            <p:cNvSpPr>
              <a:spLocks noChangeArrowheads="1"/>
            </p:cNvSpPr>
            <p:nvPr/>
          </p:nvSpPr>
          <p:spPr bwMode="auto">
            <a:xfrm>
              <a:off x="2425179" y="2890480"/>
              <a:ext cx="1980000" cy="468000"/>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wrap="none" anchor="ctr"/>
            <a:lstStyle/>
            <a:p>
              <a:pPr algn="ctr">
                <a:defRPr/>
              </a:pPr>
              <a:r>
                <a:rPr lang="zh-CN" altLang="en-US" b="1">
                  <a:solidFill>
                    <a:schemeClr val="bg1"/>
                  </a:solidFill>
                  <a:latin typeface="微软雅黑" panose="020B0503020204020204" pitchFamily="34" charset="-122"/>
                  <a:ea typeface="微软雅黑" panose="020B0503020204020204" pitchFamily="34" charset="-122"/>
                </a:rPr>
                <a:t>6S检查组</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30" name="Rectangle 1030"/>
            <p:cNvSpPr>
              <a:spLocks noChangeArrowheads="1"/>
            </p:cNvSpPr>
            <p:nvPr/>
          </p:nvSpPr>
          <p:spPr bwMode="auto">
            <a:xfrm>
              <a:off x="7753771" y="2890480"/>
              <a:ext cx="1980000" cy="468000"/>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wrap="none" anchor="ctr"/>
            <a:lstStyle/>
            <a:p>
              <a:pPr algn="ctr">
                <a:defRPr/>
              </a:pPr>
              <a:r>
                <a:rPr lang="zh-CN" altLang="en-US" b="1">
                  <a:solidFill>
                    <a:schemeClr val="bg1"/>
                  </a:solidFill>
                  <a:latin typeface="微软雅黑" panose="020B0503020204020204" pitchFamily="34" charset="-122"/>
                  <a:ea typeface="微软雅黑" panose="020B0503020204020204" pitchFamily="34" charset="-122"/>
                </a:rPr>
                <a:t>6S办公室</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31" name="Rectangle 1031"/>
            <p:cNvSpPr>
              <a:spLocks noChangeArrowheads="1"/>
            </p:cNvSpPr>
            <p:nvPr/>
          </p:nvSpPr>
          <p:spPr bwMode="auto">
            <a:xfrm>
              <a:off x="5050775" y="2890480"/>
              <a:ext cx="1981200" cy="468000"/>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wrap="none" anchor="ctr"/>
            <a:lstStyle/>
            <a:p>
              <a:pPr algn="ctr">
                <a:defRPr/>
              </a:pPr>
              <a:r>
                <a:rPr lang="zh-CN" altLang="en-US" b="1">
                  <a:solidFill>
                    <a:schemeClr val="bg1"/>
                  </a:solidFill>
                  <a:latin typeface="微软雅黑" panose="020B0503020204020204" pitchFamily="34" charset="-122"/>
                  <a:ea typeface="微软雅黑" panose="020B0503020204020204" pitchFamily="34" charset="-122"/>
                </a:rPr>
                <a:t>委员会主任</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32" name="Rectangle 1032"/>
            <p:cNvSpPr>
              <a:spLocks noChangeArrowheads="1"/>
            </p:cNvSpPr>
            <p:nvPr/>
          </p:nvSpPr>
          <p:spPr bwMode="auto">
            <a:xfrm>
              <a:off x="2441674" y="4262080"/>
              <a:ext cx="1980000" cy="468000"/>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wrap="none" anchor="ctr"/>
            <a:lstStyle/>
            <a:p>
              <a:pPr algn="ctr">
                <a:defRPr/>
              </a:pPr>
              <a:r>
                <a:rPr lang="zh-CN" altLang="en-US" b="1" dirty="0">
                  <a:solidFill>
                    <a:schemeClr val="bg1"/>
                  </a:solidFill>
                  <a:latin typeface="微软雅黑" panose="020B0503020204020204" pitchFamily="34" charset="-122"/>
                  <a:ea typeface="微软雅黑" panose="020B0503020204020204" pitchFamily="34" charset="-122"/>
                </a:rPr>
                <a:t>推进分委员会</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3" name="Rectangle 1033"/>
            <p:cNvSpPr>
              <a:spLocks noChangeArrowheads="1"/>
            </p:cNvSpPr>
            <p:nvPr/>
          </p:nvSpPr>
          <p:spPr bwMode="auto">
            <a:xfrm>
              <a:off x="5051375" y="4262080"/>
              <a:ext cx="1980000" cy="468000"/>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wrap="none" anchor="ctr"/>
            <a:lstStyle/>
            <a:p>
              <a:pPr algn="ctr">
                <a:defRPr/>
              </a:pPr>
              <a:r>
                <a:rPr lang="zh-CN" altLang="en-US" b="1">
                  <a:solidFill>
                    <a:schemeClr val="bg1"/>
                  </a:solidFill>
                  <a:latin typeface="微软雅黑" panose="020B0503020204020204" pitchFamily="34" charset="-122"/>
                  <a:ea typeface="微软雅黑" panose="020B0503020204020204" pitchFamily="34" charset="-122"/>
                </a:rPr>
                <a:t>推进分委员会</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34" name="Rectangle 1034"/>
            <p:cNvSpPr>
              <a:spLocks noChangeArrowheads="1"/>
            </p:cNvSpPr>
            <p:nvPr/>
          </p:nvSpPr>
          <p:spPr bwMode="auto">
            <a:xfrm>
              <a:off x="7753771" y="4262080"/>
              <a:ext cx="1980000" cy="468000"/>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wrap="none" anchor="ctr"/>
            <a:lstStyle/>
            <a:p>
              <a:pPr algn="ctr">
                <a:defRPr/>
              </a:pPr>
              <a:r>
                <a:rPr lang="zh-CN" altLang="en-US" b="1" dirty="0">
                  <a:solidFill>
                    <a:schemeClr val="bg1"/>
                  </a:solidFill>
                  <a:latin typeface="微软雅黑" panose="020B0503020204020204" pitchFamily="34" charset="-122"/>
                  <a:ea typeface="微软雅黑" panose="020B0503020204020204" pitchFamily="34" charset="-122"/>
                </a:rPr>
                <a:t>推进分委员会</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5" name="Rectangle 1035"/>
            <p:cNvSpPr>
              <a:spLocks noChangeArrowheads="1"/>
            </p:cNvSpPr>
            <p:nvPr/>
          </p:nvSpPr>
          <p:spPr bwMode="auto">
            <a:xfrm>
              <a:off x="2441674" y="5481280"/>
              <a:ext cx="1980000" cy="468000"/>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wrap="none" anchor="ctr"/>
            <a:lstStyle/>
            <a:p>
              <a:pPr algn="ctr">
                <a:defRPr/>
              </a:pPr>
              <a:r>
                <a:rPr lang="zh-CN" altLang="en-US" b="1" dirty="0">
                  <a:solidFill>
                    <a:schemeClr val="bg1"/>
                  </a:solidFill>
                  <a:latin typeface="微软雅黑" panose="020B0503020204020204" pitchFamily="34" charset="-122"/>
                  <a:ea typeface="微软雅黑" panose="020B0503020204020204" pitchFamily="34" charset="-122"/>
                </a:rPr>
                <a:t>分委员会负责人</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6" name="Rectangle 1036"/>
            <p:cNvSpPr>
              <a:spLocks noChangeArrowheads="1"/>
            </p:cNvSpPr>
            <p:nvPr/>
          </p:nvSpPr>
          <p:spPr bwMode="auto">
            <a:xfrm>
              <a:off x="5051375" y="5481280"/>
              <a:ext cx="1980000" cy="468000"/>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wrap="none" anchor="ctr"/>
            <a:lstStyle/>
            <a:p>
              <a:pPr algn="ctr">
                <a:defRPr/>
              </a:pPr>
              <a:r>
                <a:rPr lang="zh-CN" altLang="en-US" b="1" dirty="0">
                  <a:solidFill>
                    <a:schemeClr val="bg1"/>
                  </a:solidFill>
                  <a:latin typeface="微软雅黑" panose="020B0503020204020204" pitchFamily="34" charset="-122"/>
                  <a:ea typeface="微软雅黑" panose="020B0503020204020204" pitchFamily="34" charset="-122"/>
                </a:rPr>
                <a:t>分委员会负责人</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7" name="Rectangle 1037"/>
            <p:cNvSpPr>
              <a:spLocks noChangeArrowheads="1"/>
            </p:cNvSpPr>
            <p:nvPr/>
          </p:nvSpPr>
          <p:spPr bwMode="auto">
            <a:xfrm>
              <a:off x="7753771" y="5481280"/>
              <a:ext cx="1980000" cy="468000"/>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wrap="none" anchor="ctr"/>
            <a:lstStyle/>
            <a:p>
              <a:pPr algn="ctr">
                <a:defRPr/>
              </a:pPr>
              <a:r>
                <a:rPr lang="zh-CN" altLang="en-US" b="1" dirty="0">
                  <a:solidFill>
                    <a:schemeClr val="bg1"/>
                  </a:solidFill>
                  <a:latin typeface="微软雅黑" panose="020B0503020204020204" pitchFamily="34" charset="-122"/>
                  <a:ea typeface="微软雅黑" panose="020B0503020204020204" pitchFamily="34" charset="-122"/>
                </a:rPr>
                <a:t>分委员会负责人</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38" name="AutoShape 1038"/>
            <p:cNvCxnSpPr>
              <a:cxnSpLocks noChangeShapeType="1"/>
              <a:stCxn id="27" idx="2"/>
              <a:endCxn id="31" idx="0"/>
            </p:cNvCxnSpPr>
            <p:nvPr/>
          </p:nvCxnSpPr>
          <p:spPr bwMode="auto">
            <a:xfrm>
              <a:off x="6041375" y="2291680"/>
              <a:ext cx="0" cy="598800"/>
            </a:xfrm>
            <a:prstGeom prst="straightConnector1">
              <a:avLst/>
            </a:prstGeom>
            <a:noFill/>
            <a:ln w="28575">
              <a:solidFill>
                <a:srgbClr val="0070C0"/>
              </a:solidFill>
              <a:round/>
              <a:tailEnd type="triangle" w="med" len="med"/>
            </a:ln>
            <a:extLst>
              <a:ext uri="{909E8E84-426E-40DD-AFC4-6F175D3DCCD1}">
                <a14:hiddenFill xmlns:a14="http://schemas.microsoft.com/office/drawing/2010/main">
                  <a:noFill/>
                </a14:hiddenFill>
              </a:ext>
            </a:extLst>
          </p:spPr>
        </p:cxnSp>
        <p:cxnSp>
          <p:nvCxnSpPr>
            <p:cNvPr id="39" name="AutoShape 1039"/>
            <p:cNvCxnSpPr>
              <a:cxnSpLocks noChangeShapeType="1"/>
              <a:stCxn id="27" idx="2"/>
              <a:endCxn id="30" idx="0"/>
            </p:cNvCxnSpPr>
            <p:nvPr/>
          </p:nvCxnSpPr>
          <p:spPr bwMode="auto">
            <a:xfrm rot="16200000" flipH="1">
              <a:off x="7093173" y="1239882"/>
              <a:ext cx="598800" cy="2702396"/>
            </a:xfrm>
            <a:prstGeom prst="bentConnector3">
              <a:avLst>
                <a:gd name="adj1" fmla="val 50000"/>
              </a:avLst>
            </a:prstGeom>
            <a:noFill/>
            <a:ln w="28575">
              <a:solidFill>
                <a:srgbClr val="0070C0"/>
              </a:solidFill>
              <a:miter lim="800000"/>
              <a:tailEnd type="triangle" w="med" len="med"/>
            </a:ln>
            <a:extLst>
              <a:ext uri="{909E8E84-426E-40DD-AFC4-6F175D3DCCD1}">
                <a14:hiddenFill xmlns:a14="http://schemas.microsoft.com/office/drawing/2010/main">
                  <a:noFill/>
                </a14:hiddenFill>
              </a:ext>
            </a:extLst>
          </p:spPr>
        </p:cxnSp>
        <p:cxnSp>
          <p:nvCxnSpPr>
            <p:cNvPr id="40" name="AutoShape 1040"/>
            <p:cNvCxnSpPr>
              <a:cxnSpLocks noChangeShapeType="1"/>
              <a:stCxn id="27" idx="2"/>
              <a:endCxn id="28" idx="0"/>
            </p:cNvCxnSpPr>
            <p:nvPr/>
          </p:nvCxnSpPr>
          <p:spPr bwMode="auto">
            <a:xfrm rot="5400000">
              <a:off x="4428877" y="1277982"/>
              <a:ext cx="598800" cy="2626196"/>
            </a:xfrm>
            <a:prstGeom prst="bentConnector3">
              <a:avLst>
                <a:gd name="adj1" fmla="val 50000"/>
              </a:avLst>
            </a:prstGeom>
            <a:noFill/>
            <a:ln w="28575">
              <a:solidFill>
                <a:srgbClr val="0070C0"/>
              </a:solidFill>
              <a:miter lim="800000"/>
              <a:tailEnd type="triangle" w="med" len="med"/>
            </a:ln>
            <a:extLst>
              <a:ext uri="{909E8E84-426E-40DD-AFC4-6F175D3DCCD1}">
                <a14:hiddenFill xmlns:a14="http://schemas.microsoft.com/office/drawing/2010/main">
                  <a:noFill/>
                </a14:hiddenFill>
              </a:ext>
            </a:extLst>
          </p:spPr>
        </p:cxnSp>
        <p:cxnSp>
          <p:nvCxnSpPr>
            <p:cNvPr id="41" name="AutoShape 1041"/>
            <p:cNvCxnSpPr>
              <a:cxnSpLocks noChangeShapeType="1"/>
              <a:stCxn id="31" idx="2"/>
              <a:endCxn id="33" idx="0"/>
            </p:cNvCxnSpPr>
            <p:nvPr/>
          </p:nvCxnSpPr>
          <p:spPr bwMode="auto">
            <a:xfrm>
              <a:off x="6041375" y="3358480"/>
              <a:ext cx="0" cy="903600"/>
            </a:xfrm>
            <a:prstGeom prst="straightConnector1">
              <a:avLst/>
            </a:prstGeom>
            <a:noFill/>
            <a:ln w="28575">
              <a:solidFill>
                <a:srgbClr val="0070C0"/>
              </a:solidFill>
              <a:round/>
              <a:tailEnd type="triangle" w="med" len="med"/>
            </a:ln>
            <a:extLst>
              <a:ext uri="{909E8E84-426E-40DD-AFC4-6F175D3DCCD1}">
                <a14:hiddenFill xmlns:a14="http://schemas.microsoft.com/office/drawing/2010/main">
                  <a:noFill/>
                </a14:hiddenFill>
              </a:ext>
            </a:extLst>
          </p:spPr>
        </p:cxnSp>
        <p:cxnSp>
          <p:nvCxnSpPr>
            <p:cNvPr id="42" name="AutoShape 1042"/>
            <p:cNvCxnSpPr>
              <a:cxnSpLocks noChangeShapeType="1"/>
              <a:stCxn id="31" idx="2"/>
              <a:endCxn id="34" idx="0"/>
            </p:cNvCxnSpPr>
            <p:nvPr/>
          </p:nvCxnSpPr>
          <p:spPr bwMode="auto">
            <a:xfrm rot="16200000" flipH="1">
              <a:off x="6940773" y="2459082"/>
              <a:ext cx="903600" cy="2702396"/>
            </a:xfrm>
            <a:prstGeom prst="bentConnector3">
              <a:avLst>
                <a:gd name="adj1" fmla="val 50000"/>
              </a:avLst>
            </a:prstGeom>
            <a:noFill/>
            <a:ln w="28575">
              <a:solidFill>
                <a:srgbClr val="0070C0"/>
              </a:solidFill>
              <a:miter lim="800000"/>
              <a:tailEnd type="triangle" w="med" len="med"/>
            </a:ln>
            <a:extLst>
              <a:ext uri="{909E8E84-426E-40DD-AFC4-6F175D3DCCD1}">
                <a14:hiddenFill xmlns:a14="http://schemas.microsoft.com/office/drawing/2010/main">
                  <a:noFill/>
                </a14:hiddenFill>
              </a:ext>
            </a:extLst>
          </p:spPr>
        </p:cxnSp>
        <p:cxnSp>
          <p:nvCxnSpPr>
            <p:cNvPr id="43" name="AutoShape 1043"/>
            <p:cNvCxnSpPr>
              <a:cxnSpLocks noChangeShapeType="1"/>
              <a:stCxn id="33" idx="2"/>
              <a:endCxn id="36" idx="0"/>
            </p:cNvCxnSpPr>
            <p:nvPr/>
          </p:nvCxnSpPr>
          <p:spPr bwMode="auto">
            <a:xfrm>
              <a:off x="6041375" y="4730080"/>
              <a:ext cx="0" cy="751200"/>
            </a:xfrm>
            <a:prstGeom prst="straightConnector1">
              <a:avLst/>
            </a:prstGeom>
            <a:noFill/>
            <a:ln w="28575">
              <a:solidFill>
                <a:srgbClr val="0070C0"/>
              </a:solidFill>
              <a:round/>
              <a:tailEnd type="triangle" w="med" len="med"/>
            </a:ln>
            <a:extLst>
              <a:ext uri="{909E8E84-426E-40DD-AFC4-6F175D3DCCD1}">
                <a14:hiddenFill xmlns:a14="http://schemas.microsoft.com/office/drawing/2010/main">
                  <a:noFill/>
                </a14:hiddenFill>
              </a:ext>
            </a:extLst>
          </p:spPr>
        </p:cxnSp>
        <p:cxnSp>
          <p:nvCxnSpPr>
            <p:cNvPr id="44" name="AutoShape 1044"/>
            <p:cNvCxnSpPr>
              <a:cxnSpLocks noChangeShapeType="1"/>
              <a:stCxn id="31" idx="2"/>
              <a:endCxn id="32" idx="0"/>
            </p:cNvCxnSpPr>
            <p:nvPr/>
          </p:nvCxnSpPr>
          <p:spPr bwMode="auto">
            <a:xfrm rot="5400000">
              <a:off x="4284725" y="2505430"/>
              <a:ext cx="903600" cy="2609701"/>
            </a:xfrm>
            <a:prstGeom prst="bentConnector3">
              <a:avLst>
                <a:gd name="adj1" fmla="val 50000"/>
              </a:avLst>
            </a:prstGeom>
            <a:noFill/>
            <a:ln w="28575">
              <a:solidFill>
                <a:srgbClr val="0070C0"/>
              </a:solidFill>
              <a:miter lim="800000"/>
              <a:tailEnd type="triangle" w="med" len="med"/>
            </a:ln>
            <a:extLst>
              <a:ext uri="{909E8E84-426E-40DD-AFC4-6F175D3DCCD1}">
                <a14:hiddenFill xmlns:a14="http://schemas.microsoft.com/office/drawing/2010/main">
                  <a:noFill/>
                </a14:hiddenFill>
              </a:ext>
            </a:extLst>
          </p:spPr>
        </p:cxnSp>
        <p:cxnSp>
          <p:nvCxnSpPr>
            <p:cNvPr id="45" name="AutoShape 1045"/>
            <p:cNvCxnSpPr>
              <a:cxnSpLocks noChangeShapeType="1"/>
              <a:stCxn id="32" idx="2"/>
              <a:endCxn id="35" idx="0"/>
            </p:cNvCxnSpPr>
            <p:nvPr/>
          </p:nvCxnSpPr>
          <p:spPr bwMode="auto">
            <a:xfrm>
              <a:off x="3431674" y="4730080"/>
              <a:ext cx="0" cy="751200"/>
            </a:xfrm>
            <a:prstGeom prst="straightConnector1">
              <a:avLst/>
            </a:prstGeom>
            <a:noFill/>
            <a:ln w="28575">
              <a:solidFill>
                <a:srgbClr val="0070C0"/>
              </a:solidFill>
              <a:round/>
              <a:tailEnd type="triangle" w="med" len="med"/>
            </a:ln>
            <a:extLst>
              <a:ext uri="{909E8E84-426E-40DD-AFC4-6F175D3DCCD1}">
                <a14:hiddenFill xmlns:a14="http://schemas.microsoft.com/office/drawing/2010/main">
                  <a:noFill/>
                </a14:hiddenFill>
              </a:ext>
            </a:extLst>
          </p:spPr>
        </p:cxnSp>
        <p:cxnSp>
          <p:nvCxnSpPr>
            <p:cNvPr id="46" name="AutoShape 1046"/>
            <p:cNvCxnSpPr>
              <a:cxnSpLocks noChangeShapeType="1"/>
            </p:cNvCxnSpPr>
            <p:nvPr/>
          </p:nvCxnSpPr>
          <p:spPr bwMode="auto">
            <a:xfrm rot="5400000">
              <a:off x="8205209" y="5221096"/>
              <a:ext cx="982032" cy="12700"/>
            </a:xfrm>
            <a:prstGeom prst="bentConnector3">
              <a:avLst>
                <a:gd name="adj1" fmla="val 94789"/>
              </a:avLst>
            </a:prstGeom>
            <a:noFill/>
            <a:ln w="28575">
              <a:solidFill>
                <a:srgbClr val="0070C0"/>
              </a:solidFill>
              <a:miter lim="800000"/>
              <a:tailEnd type="triangle" w="med" len="med"/>
            </a:ln>
            <a:extLst>
              <a:ext uri="{909E8E84-426E-40DD-AFC4-6F175D3DCCD1}">
                <a14:hiddenFill xmlns:a14="http://schemas.microsoft.com/office/drawing/2010/main">
                  <a:noFill/>
                </a14:hiddenFill>
              </a:ext>
            </a:extLst>
          </p:spPr>
        </p:cxnSp>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800211" y="764704"/>
            <a:ext cx="7817656" cy="830997"/>
          </a:xfrm>
          <a:prstGeom prst="rect">
            <a:avLst/>
          </a:prstGeom>
          <a:noFill/>
        </p:spPr>
        <p:txBody>
          <a:bodyPr wrap="square" rtlCol="0">
            <a:spAutoFit/>
          </a:bodyPr>
          <a:lstStyle/>
          <a:p>
            <a:r>
              <a:rPr lang="en-US" altLang="zh-CN" sz="4800" b="1" dirty="0">
                <a:solidFill>
                  <a:srgbClr val="0070C0"/>
                </a:solidFill>
                <a:latin typeface="微软雅黑" panose="020B0503020204020204" pitchFamily="34" charset="-122"/>
                <a:ea typeface="微软雅黑" panose="020B0503020204020204" pitchFamily="34" charset="-122"/>
              </a:rPr>
              <a:t>3.3  </a:t>
            </a:r>
            <a:r>
              <a:rPr lang="zh-CN" altLang="en-US" sz="4800" b="1" dirty="0" smtClean="0">
                <a:solidFill>
                  <a:srgbClr val="0070C0"/>
                </a:solidFill>
                <a:latin typeface="微软雅黑" panose="020B0503020204020204" pitchFamily="34" charset="-122"/>
                <a:ea typeface="微软雅黑" panose="020B0503020204020204" pitchFamily="34" charset="-122"/>
              </a:rPr>
              <a:t>推进</a:t>
            </a:r>
            <a:r>
              <a:rPr lang="zh-CN" altLang="en-US" sz="4800" b="1" dirty="0">
                <a:solidFill>
                  <a:srgbClr val="0070C0"/>
                </a:solidFill>
                <a:latin typeface="微软雅黑" panose="020B0503020204020204" pitchFamily="34" charset="-122"/>
                <a:ea typeface="微软雅黑" panose="020B0503020204020204" pitchFamily="34" charset="-122"/>
              </a:rPr>
              <a:t>制度</a:t>
            </a:r>
            <a:r>
              <a:rPr lang="en-US" altLang="zh-CN" sz="4800" b="1" dirty="0">
                <a:solidFill>
                  <a:srgbClr val="0070C0"/>
                </a:solidFill>
                <a:latin typeface="微软雅黑" panose="020B0503020204020204" pitchFamily="34" charset="-122"/>
                <a:ea typeface="微软雅黑" panose="020B0503020204020204" pitchFamily="34" charset="-122"/>
              </a:rPr>
              <a:t>—</a:t>
            </a:r>
            <a:r>
              <a:rPr lang="zh-CN" altLang="en-US" sz="4800" b="1" dirty="0">
                <a:solidFill>
                  <a:srgbClr val="0070C0"/>
                </a:solidFill>
                <a:latin typeface="微软雅黑" panose="020B0503020204020204" pitchFamily="34" charset="-122"/>
                <a:ea typeface="微软雅黑" panose="020B0503020204020204" pitchFamily="34" charset="-122"/>
              </a:rPr>
              <a:t>规范化管理</a:t>
            </a:r>
            <a:endParaRPr lang="zh-CN" altLang="en-US" sz="4800" b="1" dirty="0">
              <a:solidFill>
                <a:srgbClr val="0070C0"/>
              </a:solidFill>
              <a:latin typeface="微软雅黑" panose="020B0503020204020204" pitchFamily="34" charset="-122"/>
              <a:ea typeface="微软雅黑" panose="020B0503020204020204" pitchFamily="34" charset="-122"/>
            </a:endParaRPr>
          </a:p>
        </p:txBody>
      </p:sp>
      <p:sp>
        <p:nvSpPr>
          <p:cNvPr id="2" name="矩形 1"/>
          <p:cNvSpPr/>
          <p:nvPr/>
        </p:nvSpPr>
        <p:spPr>
          <a:xfrm>
            <a:off x="0" y="869811"/>
            <a:ext cx="624979" cy="614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1921123" y="2063080"/>
            <a:ext cx="8077200" cy="3886200"/>
            <a:chOff x="1921123" y="2063080"/>
            <a:chExt cx="8077200" cy="3886200"/>
          </a:xfrm>
        </p:grpSpPr>
        <p:sp>
          <p:nvSpPr>
            <p:cNvPr id="23" name="Rectangle 4"/>
            <p:cNvSpPr>
              <a:spLocks noChangeArrowheads="1"/>
            </p:cNvSpPr>
            <p:nvPr/>
          </p:nvSpPr>
          <p:spPr bwMode="auto">
            <a:xfrm>
              <a:off x="1921123" y="2596480"/>
              <a:ext cx="685800" cy="2133600"/>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vert="eaVert" wrap="none" anchor="ctr"/>
            <a:lstStyle/>
            <a:p>
              <a:pPr algn="ctr">
                <a:defRPr/>
              </a:pPr>
              <a:r>
                <a:rPr lang="zh-CN" altLang="en-US" sz="2400" b="1" spc="300" dirty="0">
                  <a:solidFill>
                    <a:schemeClr val="bg1"/>
                  </a:solidFill>
                  <a:latin typeface="微软雅黑" panose="020B0503020204020204" pitchFamily="34" charset="-122"/>
                  <a:ea typeface="微软雅黑" panose="020B0503020204020204" pitchFamily="34" charset="-122"/>
                </a:rPr>
                <a:t>6S推进制度</a:t>
              </a:r>
              <a:endParaRPr lang="zh-CN" altLang="en-US" sz="2400" b="1" spc="300" dirty="0">
                <a:solidFill>
                  <a:schemeClr val="bg1"/>
                </a:solidFill>
                <a:latin typeface="微软雅黑" panose="020B0503020204020204" pitchFamily="34" charset="-122"/>
                <a:ea typeface="微软雅黑" panose="020B0503020204020204" pitchFamily="34" charset="-122"/>
              </a:endParaRPr>
            </a:p>
          </p:txBody>
        </p:sp>
        <p:sp>
          <p:nvSpPr>
            <p:cNvPr id="24" name="Rectangle 5"/>
            <p:cNvSpPr>
              <a:spLocks noChangeArrowheads="1"/>
            </p:cNvSpPr>
            <p:nvPr/>
          </p:nvSpPr>
          <p:spPr bwMode="auto">
            <a:xfrm>
              <a:off x="3597523" y="2063080"/>
              <a:ext cx="1981200" cy="457200"/>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wrap="none" anchor="ctr"/>
            <a:lstStyle/>
            <a:p>
              <a:pPr algn="ctr">
                <a:defRPr/>
              </a:pPr>
              <a:r>
                <a:rPr lang="zh-CN" altLang="en-US" b="1">
                  <a:solidFill>
                    <a:schemeClr val="bg1"/>
                  </a:solidFill>
                  <a:latin typeface="微软雅黑" panose="020B0503020204020204" pitchFamily="34" charset="-122"/>
                  <a:ea typeface="微软雅黑" panose="020B0503020204020204" pitchFamily="34" charset="-122"/>
                </a:rPr>
                <a:t>工作制度</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25" name="Rectangle 6"/>
            <p:cNvSpPr>
              <a:spLocks noChangeArrowheads="1"/>
            </p:cNvSpPr>
            <p:nvPr/>
          </p:nvSpPr>
          <p:spPr bwMode="auto">
            <a:xfrm>
              <a:off x="3597523" y="2748880"/>
              <a:ext cx="1981200" cy="457200"/>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wrap="none" anchor="ctr"/>
            <a:lstStyle/>
            <a:p>
              <a:pPr algn="ctr">
                <a:defRPr/>
              </a:pPr>
              <a:r>
                <a:rPr lang="zh-CN" altLang="en-US" b="1">
                  <a:solidFill>
                    <a:schemeClr val="bg1"/>
                  </a:solidFill>
                  <a:latin typeface="微软雅黑" panose="020B0503020204020204" pitchFamily="34" charset="-122"/>
                  <a:ea typeface="微软雅黑" panose="020B0503020204020204" pitchFamily="34" charset="-122"/>
                </a:rPr>
                <a:t>检查制度</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26" name="Rectangle 7"/>
            <p:cNvSpPr>
              <a:spLocks noChangeArrowheads="1"/>
            </p:cNvSpPr>
            <p:nvPr/>
          </p:nvSpPr>
          <p:spPr bwMode="auto">
            <a:xfrm>
              <a:off x="3597523" y="3434680"/>
              <a:ext cx="1981200" cy="457200"/>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wrap="none" anchor="ctr"/>
            <a:lstStyle/>
            <a:p>
              <a:pPr algn="ctr">
                <a:defRPr/>
              </a:pPr>
              <a:r>
                <a:rPr lang="zh-CN" altLang="en-US" b="1">
                  <a:solidFill>
                    <a:schemeClr val="bg1"/>
                  </a:solidFill>
                  <a:latin typeface="微软雅黑" panose="020B0503020204020204" pitchFamily="34" charset="-122"/>
                  <a:ea typeface="微软雅黑" panose="020B0503020204020204" pitchFamily="34" charset="-122"/>
                </a:rPr>
                <a:t>评分标准</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47" name="Rectangle 8"/>
            <p:cNvSpPr>
              <a:spLocks noChangeArrowheads="1"/>
            </p:cNvSpPr>
            <p:nvPr/>
          </p:nvSpPr>
          <p:spPr bwMode="auto">
            <a:xfrm>
              <a:off x="3597523" y="4120480"/>
              <a:ext cx="1981200" cy="457200"/>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wrap="none" anchor="ctr"/>
            <a:lstStyle/>
            <a:p>
              <a:pPr algn="ctr">
                <a:defRPr/>
              </a:pPr>
              <a:r>
                <a:rPr lang="zh-CN" altLang="en-US" b="1">
                  <a:solidFill>
                    <a:schemeClr val="bg1"/>
                  </a:solidFill>
                  <a:latin typeface="微软雅黑" panose="020B0503020204020204" pitchFamily="34" charset="-122"/>
                  <a:ea typeface="微软雅黑" panose="020B0503020204020204" pitchFamily="34" charset="-122"/>
                </a:rPr>
                <a:t>奖惩制度</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48" name="Rectangle 9"/>
            <p:cNvSpPr>
              <a:spLocks noChangeArrowheads="1"/>
            </p:cNvSpPr>
            <p:nvPr/>
          </p:nvSpPr>
          <p:spPr bwMode="auto">
            <a:xfrm>
              <a:off x="3597523" y="4806280"/>
              <a:ext cx="1981200" cy="457200"/>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wrap="none" anchor="ctr"/>
            <a:lstStyle/>
            <a:p>
              <a:pPr algn="ctr">
                <a:defRPr/>
              </a:pPr>
              <a:r>
                <a:rPr lang="zh-CN" altLang="en-US" b="1">
                  <a:solidFill>
                    <a:schemeClr val="bg1"/>
                  </a:solidFill>
                  <a:latin typeface="微软雅黑" panose="020B0503020204020204" pitchFamily="34" charset="-122"/>
                  <a:ea typeface="微软雅黑" panose="020B0503020204020204" pitchFamily="34" charset="-122"/>
                </a:rPr>
                <a:t>宣传工作制度</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49" name="Rectangle 10"/>
            <p:cNvSpPr>
              <a:spLocks noChangeArrowheads="1"/>
            </p:cNvSpPr>
            <p:nvPr/>
          </p:nvSpPr>
          <p:spPr bwMode="auto">
            <a:xfrm>
              <a:off x="3597523" y="5492080"/>
              <a:ext cx="1981200" cy="457200"/>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wrap="none" anchor="ctr"/>
            <a:lstStyle/>
            <a:p>
              <a:pPr algn="ctr">
                <a:defRPr/>
              </a:pPr>
              <a:r>
                <a:rPr lang="zh-CN" altLang="en-US" b="1">
                  <a:solidFill>
                    <a:schemeClr val="bg1"/>
                  </a:solidFill>
                  <a:latin typeface="微软雅黑" panose="020B0503020204020204" pitchFamily="34" charset="-122"/>
                  <a:ea typeface="微软雅黑" panose="020B0503020204020204" pitchFamily="34" charset="-122"/>
                </a:rPr>
                <a:t>各种作业制度</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50" name="Rectangle 11"/>
            <p:cNvSpPr>
              <a:spLocks noChangeArrowheads="1"/>
            </p:cNvSpPr>
            <p:nvPr/>
          </p:nvSpPr>
          <p:spPr bwMode="auto">
            <a:xfrm>
              <a:off x="6035923" y="2063080"/>
              <a:ext cx="3962400" cy="457200"/>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wrap="none" anchor="ctr"/>
            <a:lstStyle/>
            <a:p>
              <a:pPr algn="ctr">
                <a:defRPr/>
              </a:pPr>
              <a:r>
                <a:rPr lang="zh-CN" altLang="en-US" b="1">
                  <a:solidFill>
                    <a:schemeClr val="bg1"/>
                  </a:solidFill>
                  <a:latin typeface="微软雅黑" panose="020B0503020204020204" pitchFamily="34" charset="-122"/>
                  <a:ea typeface="微软雅黑" panose="020B0503020204020204" pitchFamily="34" charset="-122"/>
                </a:rPr>
                <a:t>分工/会议/责任/权利等</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51" name="Rectangle 12"/>
            <p:cNvSpPr>
              <a:spLocks noChangeArrowheads="1"/>
            </p:cNvSpPr>
            <p:nvPr/>
          </p:nvSpPr>
          <p:spPr bwMode="auto">
            <a:xfrm>
              <a:off x="6035923" y="2748880"/>
              <a:ext cx="3962400" cy="457200"/>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wrap="none" anchor="ctr"/>
            <a:lstStyle/>
            <a:p>
              <a:pPr algn="ctr">
                <a:defRPr/>
              </a:pPr>
              <a:r>
                <a:rPr lang="zh-CN" altLang="en-US" b="1">
                  <a:solidFill>
                    <a:schemeClr val="bg1"/>
                  </a:solidFill>
                  <a:latin typeface="微软雅黑" panose="020B0503020204020204" pitchFamily="34" charset="-122"/>
                  <a:ea typeface="微软雅黑" panose="020B0503020204020204" pitchFamily="34" charset="-122"/>
                </a:rPr>
                <a:t>月/周/日检查、分会/公司检查</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52" name="Rectangle 13"/>
            <p:cNvSpPr>
              <a:spLocks noChangeArrowheads="1"/>
            </p:cNvSpPr>
            <p:nvPr/>
          </p:nvSpPr>
          <p:spPr bwMode="auto">
            <a:xfrm>
              <a:off x="6035923" y="3434680"/>
              <a:ext cx="3962400" cy="457200"/>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wrap="none" anchor="ctr"/>
            <a:lstStyle/>
            <a:p>
              <a:pPr algn="ctr">
                <a:defRPr/>
              </a:pPr>
              <a:r>
                <a:rPr lang="zh-CN" altLang="en-US" b="1">
                  <a:solidFill>
                    <a:schemeClr val="bg1"/>
                  </a:solidFill>
                  <a:latin typeface="微软雅黑" panose="020B0503020204020204" pitchFamily="34" charset="-122"/>
                  <a:ea typeface="微软雅黑" panose="020B0503020204020204" pitchFamily="34" charset="-122"/>
                </a:rPr>
                <a:t>项目/评分/加严措施</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53" name="Rectangle 14"/>
            <p:cNvSpPr>
              <a:spLocks noChangeArrowheads="1"/>
            </p:cNvSpPr>
            <p:nvPr/>
          </p:nvSpPr>
          <p:spPr bwMode="auto">
            <a:xfrm>
              <a:off x="6035923" y="4120480"/>
              <a:ext cx="3962400" cy="457200"/>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wrap="none" anchor="ctr"/>
            <a:lstStyle/>
            <a:p>
              <a:pPr algn="ctr">
                <a:defRPr/>
              </a:pPr>
              <a:r>
                <a:rPr lang="zh-CN" altLang="en-US" b="1">
                  <a:solidFill>
                    <a:schemeClr val="bg1"/>
                  </a:solidFill>
                  <a:latin typeface="微软雅黑" panose="020B0503020204020204" pitchFamily="34" charset="-122"/>
                  <a:ea typeface="微软雅黑" panose="020B0503020204020204" pitchFamily="34" charset="-122"/>
                </a:rPr>
                <a:t>奖惩分明/公开/力度</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54" name="Rectangle 15"/>
            <p:cNvSpPr>
              <a:spLocks noChangeArrowheads="1"/>
            </p:cNvSpPr>
            <p:nvPr/>
          </p:nvSpPr>
          <p:spPr bwMode="auto">
            <a:xfrm>
              <a:off x="6035923" y="4806280"/>
              <a:ext cx="3962400" cy="457200"/>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wrap="none" anchor="ctr"/>
            <a:lstStyle/>
            <a:p>
              <a:pPr algn="ctr">
                <a:defRPr/>
              </a:pPr>
              <a:r>
                <a:rPr lang="zh-CN" altLang="en-US" b="1" dirty="0">
                  <a:solidFill>
                    <a:schemeClr val="bg1"/>
                  </a:solidFill>
                  <a:latin typeface="微软雅黑" panose="020B0503020204020204" pitchFamily="34" charset="-122"/>
                  <a:ea typeface="微软雅黑" panose="020B0503020204020204" pitchFamily="34" charset="-122"/>
                </a:rPr>
                <a:t>形式/周期/活动月/经常性/竞赛</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55" name="Rectangle 16"/>
            <p:cNvSpPr>
              <a:spLocks noChangeArrowheads="1"/>
            </p:cNvSpPr>
            <p:nvPr/>
          </p:nvSpPr>
          <p:spPr bwMode="auto">
            <a:xfrm>
              <a:off x="6035923" y="5492080"/>
              <a:ext cx="3962400" cy="457200"/>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wrap="none" anchor="ctr"/>
            <a:lstStyle/>
            <a:p>
              <a:pPr algn="ctr">
                <a:defRPr/>
              </a:pPr>
              <a:r>
                <a:rPr lang="zh-CN" altLang="en-US" b="1">
                  <a:solidFill>
                    <a:schemeClr val="bg1"/>
                  </a:solidFill>
                  <a:latin typeface="微软雅黑" panose="020B0503020204020204" pitchFamily="34" charset="-122"/>
                  <a:ea typeface="微软雅黑" panose="020B0503020204020204" pitchFamily="34" charset="-122"/>
                </a:rPr>
                <a:t>整理/整顿/清扫/设备保养</a:t>
              </a:r>
              <a:endParaRPr lang="zh-CN" altLang="en-US" b="1">
                <a:solidFill>
                  <a:schemeClr val="bg1"/>
                </a:solidFill>
                <a:latin typeface="微软雅黑" panose="020B0503020204020204" pitchFamily="34" charset="-122"/>
                <a:ea typeface="微软雅黑" panose="020B0503020204020204" pitchFamily="34" charset="-122"/>
              </a:endParaRPr>
            </a:p>
          </p:txBody>
        </p:sp>
        <p:cxnSp>
          <p:nvCxnSpPr>
            <p:cNvPr id="56" name="AutoShape 17"/>
            <p:cNvCxnSpPr>
              <a:cxnSpLocks noChangeShapeType="1"/>
              <a:stCxn id="23" idx="3"/>
              <a:endCxn id="24" idx="1"/>
            </p:cNvCxnSpPr>
            <p:nvPr/>
          </p:nvCxnSpPr>
          <p:spPr bwMode="auto">
            <a:xfrm flipV="1">
              <a:off x="2621211" y="2291680"/>
              <a:ext cx="962025" cy="1371600"/>
            </a:xfrm>
            <a:prstGeom prst="bentConnector3">
              <a:avLst>
                <a:gd name="adj1" fmla="val 50000"/>
              </a:avLst>
            </a:prstGeom>
            <a:ln>
              <a:solidFill>
                <a:srgbClr val="0070C0"/>
              </a:solidFill>
              <a:tailEnd type="triangle" w="med" len="med"/>
            </a:ln>
          </p:spPr>
          <p:style>
            <a:lnRef idx="3">
              <a:schemeClr val="lt1"/>
            </a:lnRef>
            <a:fillRef idx="1">
              <a:schemeClr val="accent1"/>
            </a:fillRef>
            <a:effectRef idx="1">
              <a:schemeClr val="accent1"/>
            </a:effectRef>
            <a:fontRef idx="minor">
              <a:schemeClr val="lt1"/>
            </a:fontRef>
          </p:style>
        </p:cxnSp>
        <p:cxnSp>
          <p:nvCxnSpPr>
            <p:cNvPr id="57" name="AutoShape 18"/>
            <p:cNvCxnSpPr>
              <a:cxnSpLocks noChangeShapeType="1"/>
              <a:stCxn id="23" idx="3"/>
              <a:endCxn id="25" idx="1"/>
            </p:cNvCxnSpPr>
            <p:nvPr/>
          </p:nvCxnSpPr>
          <p:spPr bwMode="auto">
            <a:xfrm flipV="1">
              <a:off x="2621211" y="2977480"/>
              <a:ext cx="962025" cy="685800"/>
            </a:xfrm>
            <a:prstGeom prst="bentConnector3">
              <a:avLst>
                <a:gd name="adj1" fmla="val 50000"/>
              </a:avLst>
            </a:prstGeom>
            <a:ln>
              <a:solidFill>
                <a:srgbClr val="0070C0"/>
              </a:solidFill>
              <a:tailEnd type="triangle" w="med" len="med"/>
            </a:ln>
          </p:spPr>
          <p:style>
            <a:lnRef idx="3">
              <a:schemeClr val="lt1"/>
            </a:lnRef>
            <a:fillRef idx="1">
              <a:schemeClr val="accent1"/>
            </a:fillRef>
            <a:effectRef idx="1">
              <a:schemeClr val="accent1"/>
            </a:effectRef>
            <a:fontRef idx="minor">
              <a:schemeClr val="lt1"/>
            </a:fontRef>
          </p:style>
        </p:cxnSp>
        <p:cxnSp>
          <p:nvCxnSpPr>
            <p:cNvPr id="58" name="AutoShape 19"/>
            <p:cNvCxnSpPr>
              <a:cxnSpLocks noChangeShapeType="1"/>
              <a:stCxn id="23" idx="3"/>
              <a:endCxn id="26" idx="1"/>
            </p:cNvCxnSpPr>
            <p:nvPr/>
          </p:nvCxnSpPr>
          <p:spPr bwMode="auto">
            <a:xfrm>
              <a:off x="2621211" y="3663280"/>
              <a:ext cx="962025" cy="0"/>
            </a:xfrm>
            <a:prstGeom prst="straightConnector1">
              <a:avLst/>
            </a:prstGeom>
            <a:ln>
              <a:solidFill>
                <a:srgbClr val="0070C0"/>
              </a:solidFill>
              <a:tailEnd type="triangle" w="med" len="med"/>
            </a:ln>
          </p:spPr>
          <p:style>
            <a:lnRef idx="3">
              <a:schemeClr val="lt1"/>
            </a:lnRef>
            <a:fillRef idx="1">
              <a:schemeClr val="accent1"/>
            </a:fillRef>
            <a:effectRef idx="1">
              <a:schemeClr val="accent1"/>
            </a:effectRef>
            <a:fontRef idx="minor">
              <a:schemeClr val="lt1"/>
            </a:fontRef>
          </p:style>
        </p:cxnSp>
        <p:cxnSp>
          <p:nvCxnSpPr>
            <p:cNvPr id="59" name="AutoShape 20"/>
            <p:cNvCxnSpPr>
              <a:cxnSpLocks noChangeShapeType="1"/>
              <a:stCxn id="23" idx="3"/>
              <a:endCxn id="47" idx="1"/>
            </p:cNvCxnSpPr>
            <p:nvPr/>
          </p:nvCxnSpPr>
          <p:spPr bwMode="auto">
            <a:xfrm>
              <a:off x="2621211" y="3663280"/>
              <a:ext cx="962025" cy="685800"/>
            </a:xfrm>
            <a:prstGeom prst="bentConnector3">
              <a:avLst>
                <a:gd name="adj1" fmla="val 50000"/>
              </a:avLst>
            </a:prstGeom>
            <a:ln>
              <a:solidFill>
                <a:srgbClr val="0070C0"/>
              </a:solidFill>
              <a:tailEnd type="triangle" w="med" len="med"/>
            </a:ln>
          </p:spPr>
          <p:style>
            <a:lnRef idx="3">
              <a:schemeClr val="lt1"/>
            </a:lnRef>
            <a:fillRef idx="1">
              <a:schemeClr val="accent1"/>
            </a:fillRef>
            <a:effectRef idx="1">
              <a:schemeClr val="accent1"/>
            </a:effectRef>
            <a:fontRef idx="minor">
              <a:schemeClr val="lt1"/>
            </a:fontRef>
          </p:style>
        </p:cxnSp>
        <p:cxnSp>
          <p:nvCxnSpPr>
            <p:cNvPr id="60" name="AutoShape 21"/>
            <p:cNvCxnSpPr>
              <a:cxnSpLocks noChangeShapeType="1"/>
              <a:stCxn id="23" idx="3"/>
              <a:endCxn id="48" idx="1"/>
            </p:cNvCxnSpPr>
            <p:nvPr/>
          </p:nvCxnSpPr>
          <p:spPr bwMode="auto">
            <a:xfrm>
              <a:off x="2621211" y="3663280"/>
              <a:ext cx="962025" cy="1371600"/>
            </a:xfrm>
            <a:prstGeom prst="bentConnector3">
              <a:avLst>
                <a:gd name="adj1" fmla="val 50000"/>
              </a:avLst>
            </a:prstGeom>
            <a:ln>
              <a:solidFill>
                <a:srgbClr val="0070C0"/>
              </a:solidFill>
              <a:tailEnd type="triangle" w="med" len="med"/>
            </a:ln>
          </p:spPr>
          <p:style>
            <a:lnRef idx="3">
              <a:schemeClr val="lt1"/>
            </a:lnRef>
            <a:fillRef idx="1">
              <a:schemeClr val="accent1"/>
            </a:fillRef>
            <a:effectRef idx="1">
              <a:schemeClr val="accent1"/>
            </a:effectRef>
            <a:fontRef idx="minor">
              <a:schemeClr val="lt1"/>
            </a:fontRef>
          </p:style>
        </p:cxnSp>
        <p:cxnSp>
          <p:nvCxnSpPr>
            <p:cNvPr id="61" name="AutoShape 22"/>
            <p:cNvCxnSpPr>
              <a:cxnSpLocks noChangeShapeType="1"/>
              <a:stCxn id="23" idx="3"/>
              <a:endCxn id="49" idx="1"/>
            </p:cNvCxnSpPr>
            <p:nvPr/>
          </p:nvCxnSpPr>
          <p:spPr bwMode="auto">
            <a:xfrm>
              <a:off x="2621211" y="3663280"/>
              <a:ext cx="962025" cy="2057400"/>
            </a:xfrm>
            <a:prstGeom prst="bentConnector3">
              <a:avLst>
                <a:gd name="adj1" fmla="val 50000"/>
              </a:avLst>
            </a:prstGeom>
            <a:ln>
              <a:solidFill>
                <a:srgbClr val="0070C0"/>
              </a:solidFill>
              <a:tailEnd type="triangle" w="med" len="med"/>
            </a:ln>
          </p:spPr>
          <p:style>
            <a:lnRef idx="3">
              <a:schemeClr val="lt1"/>
            </a:lnRef>
            <a:fillRef idx="1">
              <a:schemeClr val="accent1"/>
            </a:fillRef>
            <a:effectRef idx="1">
              <a:schemeClr val="accent1"/>
            </a:effectRef>
            <a:fontRef idx="minor">
              <a:schemeClr val="lt1"/>
            </a:fontRef>
          </p:style>
        </p:cxnSp>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800211" y="1120191"/>
            <a:ext cx="5369384" cy="830997"/>
          </a:xfrm>
          <a:prstGeom prst="rect">
            <a:avLst/>
          </a:prstGeom>
          <a:noFill/>
        </p:spPr>
        <p:txBody>
          <a:bodyPr wrap="square" rtlCol="0">
            <a:spAutoFit/>
          </a:bodyPr>
          <a:lstStyle/>
          <a:p>
            <a:r>
              <a:rPr lang="en-US" altLang="zh-CN" sz="4800" b="1" dirty="0">
                <a:solidFill>
                  <a:srgbClr val="0070C0"/>
                </a:solidFill>
                <a:latin typeface="微软雅黑" panose="020B0503020204020204" pitchFamily="34" charset="-122"/>
                <a:ea typeface="微软雅黑" panose="020B0503020204020204" pitchFamily="34" charset="-122"/>
              </a:rPr>
              <a:t>3.4   </a:t>
            </a:r>
            <a:r>
              <a:rPr lang="zh-CN" altLang="en-US" sz="4800" b="1" dirty="0">
                <a:solidFill>
                  <a:srgbClr val="0070C0"/>
                </a:solidFill>
                <a:latin typeface="微软雅黑" panose="020B0503020204020204" pitchFamily="34" charset="-122"/>
                <a:ea typeface="微软雅黑" panose="020B0503020204020204" pitchFamily="34" charset="-122"/>
              </a:rPr>
              <a:t>推进策略</a:t>
            </a:r>
            <a:endParaRPr lang="zh-CN" altLang="en-US" sz="4800" b="1" dirty="0">
              <a:solidFill>
                <a:srgbClr val="0070C0"/>
              </a:solidFill>
              <a:latin typeface="微软雅黑" panose="020B0503020204020204" pitchFamily="34" charset="-122"/>
              <a:ea typeface="微软雅黑" panose="020B0503020204020204" pitchFamily="34" charset="-122"/>
            </a:endParaRPr>
          </a:p>
        </p:txBody>
      </p:sp>
      <p:sp>
        <p:nvSpPr>
          <p:cNvPr id="9" name="文本框 9"/>
          <p:cNvSpPr txBox="1"/>
          <p:nvPr/>
        </p:nvSpPr>
        <p:spPr>
          <a:xfrm>
            <a:off x="2281163" y="2636912"/>
            <a:ext cx="6768752" cy="3300889"/>
          </a:xfrm>
          <a:prstGeom prst="rect">
            <a:avLst/>
          </a:prstGeom>
          <a:noFill/>
        </p:spPr>
        <p:txBody>
          <a:bodyPr wrap="square" lIns="68566" tIns="34283" rIns="68566" bIns="34283" rtlCol="0">
            <a:spAutoFit/>
          </a:bodyPr>
          <a:lstStyle/>
          <a:p>
            <a:pPr marL="0" lvl="1">
              <a:lnSpc>
                <a:spcPct val="150000"/>
              </a:lnSpc>
            </a:pPr>
            <a:r>
              <a:rPr lang="en-US" altLang="zh-CN" sz="2200" b="1" dirty="0">
                <a:ln w="0"/>
                <a:solidFill>
                  <a:srgbClr val="C00000"/>
                </a:solidFill>
                <a:latin typeface="微软雅黑" panose="020B0503020204020204" pitchFamily="34" charset="-122"/>
                <a:ea typeface="微软雅黑" panose="020B0503020204020204" pitchFamily="34" charset="-122"/>
              </a:rPr>
              <a:t>3.4.1   </a:t>
            </a:r>
            <a:r>
              <a:rPr lang="zh-CN" altLang="en-US" sz="2200" b="1" dirty="0">
                <a:ln w="0"/>
                <a:solidFill>
                  <a:srgbClr val="C00000"/>
                </a:solidFill>
                <a:latin typeface="微软雅黑" panose="020B0503020204020204" pitchFamily="34" charset="-122"/>
                <a:ea typeface="微软雅黑" panose="020B0503020204020204" pitchFamily="34" charset="-122"/>
              </a:rPr>
              <a:t>三个</a:t>
            </a:r>
            <a:r>
              <a:rPr lang="zh-CN" altLang="en-US" sz="2200" b="1" dirty="0" smtClean="0">
                <a:ln w="0"/>
                <a:solidFill>
                  <a:srgbClr val="C00000"/>
                </a:solidFill>
                <a:latin typeface="微软雅黑" panose="020B0503020204020204" pitchFamily="34" charset="-122"/>
                <a:ea typeface="微软雅黑" panose="020B0503020204020204" pitchFamily="34" charset="-122"/>
              </a:rPr>
              <a:t>阶段和推行措施： </a:t>
            </a:r>
            <a:endParaRPr lang="zh-CN" altLang="en-US" sz="2200" b="1" dirty="0">
              <a:ln w="0"/>
              <a:solidFill>
                <a:srgbClr val="C0000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        </a:t>
            </a:r>
            <a:r>
              <a:rPr lang="zh-CN" altLang="en-US" b="1" dirty="0" smtClean="0">
                <a:ln w="0"/>
                <a:solidFill>
                  <a:srgbClr val="0070C0"/>
                </a:solidFill>
                <a:latin typeface="微软雅黑" panose="020B0503020204020204" pitchFamily="34" charset="-122"/>
                <a:ea typeface="微软雅黑" panose="020B0503020204020204" pitchFamily="34" charset="-122"/>
              </a:rPr>
              <a:t>      准备</a:t>
            </a:r>
            <a:r>
              <a:rPr lang="zh-CN" altLang="en-US" b="1" dirty="0">
                <a:ln w="0"/>
                <a:solidFill>
                  <a:srgbClr val="0070C0"/>
                </a:solidFill>
                <a:latin typeface="微软雅黑" panose="020B0503020204020204" pitchFamily="34" charset="-122"/>
                <a:ea typeface="微软雅黑" panose="020B0503020204020204" pitchFamily="34" charset="-122"/>
              </a:rPr>
              <a:t>阶段</a:t>
            </a:r>
            <a:r>
              <a:rPr lang="en-US" altLang="zh-CN" b="1" dirty="0">
                <a:ln w="0"/>
                <a:solidFill>
                  <a:srgbClr val="0070C0"/>
                </a:solidFill>
                <a:latin typeface="微软雅黑" panose="020B0503020204020204" pitchFamily="34" charset="-122"/>
                <a:ea typeface="微软雅黑" panose="020B0503020204020204" pitchFamily="34" charset="-122"/>
              </a:rPr>
              <a:t>/</a:t>
            </a:r>
            <a:r>
              <a:rPr lang="zh-CN" altLang="en-US" b="1" dirty="0">
                <a:ln w="0"/>
                <a:solidFill>
                  <a:srgbClr val="0070C0"/>
                </a:solidFill>
                <a:latin typeface="微软雅黑" panose="020B0503020204020204" pitchFamily="34" charset="-122"/>
                <a:ea typeface="微软雅黑" panose="020B0503020204020204" pitchFamily="34" charset="-122"/>
              </a:rPr>
              <a:t>示范阶段</a:t>
            </a:r>
            <a:r>
              <a:rPr lang="en-US" altLang="zh-CN" b="1" dirty="0">
                <a:ln w="0"/>
                <a:solidFill>
                  <a:srgbClr val="0070C0"/>
                </a:solidFill>
                <a:latin typeface="微软雅黑" panose="020B0503020204020204" pitchFamily="34" charset="-122"/>
                <a:ea typeface="微软雅黑" panose="020B0503020204020204" pitchFamily="34" charset="-122"/>
              </a:rPr>
              <a:t>/</a:t>
            </a:r>
            <a:r>
              <a:rPr lang="zh-CN" altLang="en-US" b="1" dirty="0">
                <a:ln w="0"/>
                <a:solidFill>
                  <a:srgbClr val="0070C0"/>
                </a:solidFill>
                <a:latin typeface="微软雅黑" panose="020B0503020204020204" pitchFamily="34" charset="-122"/>
                <a:ea typeface="微软雅黑" panose="020B0503020204020204" pitchFamily="34" charset="-122"/>
              </a:rPr>
              <a:t>全面推进阶段</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endParaRPr lang="zh-CN" altLang="en-US" sz="800"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sz="2200" b="1" dirty="0">
                <a:ln w="0"/>
                <a:solidFill>
                  <a:srgbClr val="C00000"/>
                </a:solidFill>
                <a:latin typeface="微软雅黑" panose="020B0503020204020204" pitchFamily="34" charset="-122"/>
                <a:ea typeface="微软雅黑" panose="020B0503020204020204" pitchFamily="34" charset="-122"/>
              </a:rPr>
              <a:t>3.4.2   </a:t>
            </a:r>
            <a:r>
              <a:rPr lang="zh-CN" altLang="en-US" sz="2200" b="1" dirty="0">
                <a:ln w="0"/>
                <a:solidFill>
                  <a:srgbClr val="C00000"/>
                </a:solidFill>
                <a:latin typeface="微软雅黑" panose="020B0503020204020204" pitchFamily="34" charset="-122"/>
                <a:ea typeface="微软雅黑" panose="020B0503020204020204" pitchFamily="34" charset="-122"/>
              </a:rPr>
              <a:t>实施技巧</a:t>
            </a:r>
            <a:r>
              <a:rPr lang="en-US" altLang="zh-CN" sz="2200" b="1" dirty="0">
                <a:ln w="0"/>
                <a:solidFill>
                  <a:srgbClr val="C00000"/>
                </a:solidFill>
                <a:latin typeface="微软雅黑" panose="020B0503020204020204" pitchFamily="34" charset="-122"/>
                <a:ea typeface="微软雅黑" panose="020B0503020204020204" pitchFamily="34" charset="-122"/>
              </a:rPr>
              <a:t>:</a:t>
            </a:r>
            <a:endParaRPr lang="en-US" altLang="zh-CN" sz="2200" b="1" dirty="0">
              <a:ln w="0"/>
              <a:solidFill>
                <a:srgbClr val="C00000"/>
              </a:solidFill>
              <a:latin typeface="微软雅黑" panose="020B0503020204020204" pitchFamily="34" charset="-122"/>
              <a:ea typeface="微软雅黑" panose="020B0503020204020204" pitchFamily="34" charset="-122"/>
            </a:endParaRPr>
          </a:p>
          <a:p>
            <a:pPr marL="0" lvl="1">
              <a:lnSpc>
                <a:spcPct val="150000"/>
              </a:lnSpc>
            </a:pPr>
            <a:r>
              <a:rPr lang="en-US" altLang="zh-CN" b="1" dirty="0">
                <a:ln w="0"/>
                <a:solidFill>
                  <a:srgbClr val="0070C0"/>
                </a:solidFill>
                <a:latin typeface="微软雅黑" panose="020B0503020204020204" pitchFamily="34" charset="-122"/>
                <a:ea typeface="微软雅黑" panose="020B0503020204020204" pitchFamily="34" charset="-122"/>
              </a:rPr>
              <a:t>        </a:t>
            </a:r>
            <a:r>
              <a:rPr lang="en-US" altLang="zh-CN" b="1" dirty="0" smtClean="0">
                <a:ln w="0"/>
                <a:solidFill>
                  <a:srgbClr val="0070C0"/>
                </a:solidFill>
                <a:latin typeface="微软雅黑" panose="020B0503020204020204" pitchFamily="34" charset="-122"/>
                <a:ea typeface="微软雅黑" panose="020B0503020204020204" pitchFamily="34" charset="-122"/>
              </a:rPr>
              <a:t>      </a:t>
            </a:r>
            <a:r>
              <a:rPr lang="zh-CN" altLang="en-US" b="1" dirty="0" smtClean="0">
                <a:ln w="0"/>
                <a:solidFill>
                  <a:srgbClr val="0070C0"/>
                </a:solidFill>
                <a:latin typeface="微软雅黑" panose="020B0503020204020204" pitchFamily="34" charset="-122"/>
                <a:ea typeface="微软雅黑" panose="020B0503020204020204" pitchFamily="34" charset="-122"/>
              </a:rPr>
              <a:t>红牌</a:t>
            </a:r>
            <a:r>
              <a:rPr lang="zh-CN" altLang="en-US" b="1" dirty="0">
                <a:ln w="0"/>
                <a:solidFill>
                  <a:srgbClr val="0070C0"/>
                </a:solidFill>
                <a:latin typeface="微软雅黑" panose="020B0503020204020204" pitchFamily="34" charset="-122"/>
                <a:ea typeface="微软雅黑" panose="020B0503020204020204" pitchFamily="34" charset="-122"/>
              </a:rPr>
              <a:t>战略</a:t>
            </a:r>
            <a:r>
              <a:rPr lang="en-US" altLang="zh-CN" b="1" dirty="0">
                <a:ln w="0"/>
                <a:solidFill>
                  <a:srgbClr val="0070C0"/>
                </a:solidFill>
                <a:latin typeface="微软雅黑" panose="020B0503020204020204" pitchFamily="34" charset="-122"/>
                <a:ea typeface="微软雅黑" panose="020B0503020204020204" pitchFamily="34" charset="-122"/>
              </a:rPr>
              <a:t>/</a:t>
            </a:r>
            <a:r>
              <a:rPr lang="zh-CN" altLang="en-US" b="1" dirty="0">
                <a:ln w="0"/>
                <a:solidFill>
                  <a:srgbClr val="0070C0"/>
                </a:solidFill>
                <a:latin typeface="微软雅黑" panose="020B0503020204020204" pitchFamily="34" charset="-122"/>
                <a:ea typeface="微软雅黑" panose="020B0503020204020204" pitchFamily="34" charset="-122"/>
              </a:rPr>
              <a:t>定点摄影</a:t>
            </a:r>
            <a:r>
              <a:rPr lang="en-US" altLang="zh-CN" b="1" dirty="0">
                <a:ln w="0"/>
                <a:solidFill>
                  <a:srgbClr val="0070C0"/>
                </a:solidFill>
                <a:latin typeface="微软雅黑" panose="020B0503020204020204" pitchFamily="34" charset="-122"/>
                <a:ea typeface="微软雅黑" panose="020B0503020204020204" pitchFamily="34" charset="-122"/>
              </a:rPr>
              <a:t>/</a:t>
            </a:r>
            <a:r>
              <a:rPr lang="zh-CN" altLang="en-US" b="1" dirty="0">
                <a:ln w="0"/>
                <a:solidFill>
                  <a:srgbClr val="0070C0"/>
                </a:solidFill>
                <a:latin typeface="微软雅黑" panose="020B0503020204020204" pitchFamily="34" charset="-122"/>
                <a:ea typeface="微软雅黑" panose="020B0503020204020204" pitchFamily="34" charset="-122"/>
              </a:rPr>
              <a:t>检查表</a:t>
            </a:r>
            <a:r>
              <a:rPr lang="en-US" altLang="zh-CN" b="1" dirty="0">
                <a:ln w="0"/>
                <a:solidFill>
                  <a:srgbClr val="0070C0"/>
                </a:solidFill>
                <a:latin typeface="微软雅黑" panose="020B0503020204020204" pitchFamily="34" charset="-122"/>
                <a:ea typeface="微软雅黑" panose="020B0503020204020204" pitchFamily="34" charset="-122"/>
              </a:rPr>
              <a:t>/</a:t>
            </a:r>
            <a:r>
              <a:rPr lang="zh-CN" altLang="en-US" b="1" dirty="0">
                <a:ln w="0"/>
                <a:solidFill>
                  <a:srgbClr val="0070C0"/>
                </a:solidFill>
                <a:latin typeface="微软雅黑" panose="020B0503020204020204" pitchFamily="34" charset="-122"/>
                <a:ea typeface="微软雅黑" panose="020B0503020204020204" pitchFamily="34" charset="-122"/>
              </a:rPr>
              <a:t>评比结果揭示</a:t>
            </a:r>
            <a:r>
              <a:rPr lang="en-US" altLang="zh-CN" b="1" dirty="0">
                <a:ln w="0"/>
                <a:solidFill>
                  <a:srgbClr val="0070C0"/>
                </a:solidFill>
                <a:latin typeface="微软雅黑" panose="020B0503020204020204" pitchFamily="34" charset="-122"/>
                <a:ea typeface="微软雅黑" panose="020B0503020204020204" pitchFamily="34" charset="-122"/>
              </a:rPr>
              <a:t>/</a:t>
            </a:r>
            <a:r>
              <a:rPr lang="zh-CN" altLang="en-US" b="1" dirty="0">
                <a:ln w="0"/>
                <a:solidFill>
                  <a:srgbClr val="0070C0"/>
                </a:solidFill>
                <a:latin typeface="微软雅黑" panose="020B0503020204020204" pitchFamily="34" charset="-122"/>
                <a:ea typeface="微软雅黑" panose="020B0503020204020204" pitchFamily="34" charset="-122"/>
              </a:rPr>
              <a:t>目视管理</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endParaRPr lang="zh-CN" altLang="en-US" sz="800"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sz="2200" b="1" dirty="0">
                <a:ln w="0"/>
                <a:solidFill>
                  <a:srgbClr val="C00000"/>
                </a:solidFill>
                <a:latin typeface="微软雅黑" panose="020B0503020204020204" pitchFamily="34" charset="-122"/>
                <a:ea typeface="微软雅黑" panose="020B0503020204020204" pitchFamily="34" charset="-122"/>
              </a:rPr>
              <a:t>3.4.3   </a:t>
            </a:r>
            <a:r>
              <a:rPr lang="zh-CN" altLang="en-US" sz="2200" b="1" dirty="0">
                <a:ln w="0"/>
                <a:solidFill>
                  <a:srgbClr val="C00000"/>
                </a:solidFill>
                <a:latin typeface="微软雅黑" panose="020B0503020204020204" pitchFamily="34" charset="-122"/>
                <a:ea typeface="微软雅黑" panose="020B0503020204020204" pitchFamily="34" charset="-122"/>
              </a:rPr>
              <a:t>目视化</a:t>
            </a:r>
            <a:r>
              <a:rPr lang="zh-CN" altLang="en-US" sz="2200" b="1" dirty="0" smtClean="0">
                <a:ln w="0"/>
                <a:solidFill>
                  <a:srgbClr val="C00000"/>
                </a:solidFill>
                <a:latin typeface="微软雅黑" panose="020B0503020204020204" pitchFamily="34" charset="-122"/>
                <a:ea typeface="微软雅黑" panose="020B0503020204020204" pitchFamily="34" charset="-122"/>
              </a:rPr>
              <a:t>管理</a:t>
            </a:r>
            <a:endParaRPr lang="en-US" altLang="zh-CN" sz="2200" b="1" dirty="0" smtClean="0">
              <a:ln w="0"/>
              <a:solidFill>
                <a:srgbClr val="C00000"/>
              </a:solidFill>
              <a:latin typeface="微软雅黑" panose="020B0503020204020204" pitchFamily="34" charset="-122"/>
              <a:ea typeface="微软雅黑" panose="020B0503020204020204" pitchFamily="34" charset="-122"/>
            </a:endParaRPr>
          </a:p>
          <a:p>
            <a:pPr marL="0" lvl="1">
              <a:lnSpc>
                <a:spcPct val="150000"/>
              </a:lnSpc>
            </a:pPr>
            <a:r>
              <a:rPr lang="en-US" altLang="zh-CN" sz="2200" b="1" dirty="0" smtClean="0">
                <a:ln w="0"/>
                <a:solidFill>
                  <a:srgbClr val="C00000"/>
                </a:solidFill>
                <a:latin typeface="微软雅黑" panose="020B0503020204020204" pitchFamily="34" charset="-122"/>
                <a:ea typeface="微软雅黑" panose="020B0503020204020204" pitchFamily="34" charset="-122"/>
              </a:rPr>
              <a:t>3.4.4   </a:t>
            </a:r>
            <a:r>
              <a:rPr lang="zh-CN" altLang="en-US" sz="2200" b="1" dirty="0" smtClean="0">
                <a:ln w="0"/>
                <a:solidFill>
                  <a:srgbClr val="C00000"/>
                </a:solidFill>
                <a:latin typeface="微软雅黑" panose="020B0503020204020204" pitchFamily="34" charset="-122"/>
                <a:ea typeface="微软雅黑" panose="020B0503020204020204" pitchFamily="34" charset="-122"/>
              </a:rPr>
              <a:t>目视</a:t>
            </a:r>
            <a:r>
              <a:rPr lang="zh-CN" altLang="en-US" sz="2200" b="1" dirty="0">
                <a:ln w="0"/>
                <a:solidFill>
                  <a:srgbClr val="C00000"/>
                </a:solidFill>
                <a:latin typeface="微软雅黑" panose="020B0503020204020204" pitchFamily="34" charset="-122"/>
                <a:ea typeface="微软雅黑" panose="020B0503020204020204" pitchFamily="34" charset="-122"/>
              </a:rPr>
              <a:t>管理的水准</a:t>
            </a:r>
            <a:endParaRPr lang="zh-CN" altLang="en-US" sz="2200" b="1" dirty="0">
              <a:ln w="0"/>
              <a:solidFill>
                <a:srgbClr val="C00000"/>
              </a:solidFill>
              <a:latin typeface="微软雅黑" panose="020B0503020204020204" pitchFamily="34" charset="-122"/>
              <a:ea typeface="微软雅黑" panose="020B0503020204020204" pitchFamily="34" charset="-122"/>
            </a:endParaRPr>
          </a:p>
        </p:txBody>
      </p:sp>
      <p:sp>
        <p:nvSpPr>
          <p:cNvPr id="15" name="矩形 14"/>
          <p:cNvSpPr/>
          <p:nvPr/>
        </p:nvSpPr>
        <p:spPr>
          <a:xfrm>
            <a:off x="0" y="1196752"/>
            <a:ext cx="624979" cy="614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257827" y="3140968"/>
            <a:ext cx="3295649" cy="297487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bwMode="auto">
          <a:xfrm>
            <a:off x="841003" y="589039"/>
            <a:ext cx="2808312"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22" name="TextBox 28"/>
          <p:cNvSpPr txBox="1"/>
          <p:nvPr/>
        </p:nvSpPr>
        <p:spPr>
          <a:xfrm>
            <a:off x="985020" y="620688"/>
            <a:ext cx="2664295" cy="461665"/>
          </a:xfrm>
          <a:prstGeom prst="rect">
            <a:avLst/>
          </a:prstGeom>
          <a:noFill/>
        </p:spPr>
        <p:txBody>
          <a:bodyPr wrap="square" rtlCol="0">
            <a:spAutoFit/>
          </a:bodyPr>
          <a:lstStyle/>
          <a:p>
            <a:r>
              <a:rPr lang="en-US" altLang="zh-CN" sz="2400" b="1" dirty="0">
                <a:solidFill>
                  <a:schemeClr val="bg1">
                    <a:lumMod val="95000"/>
                  </a:schemeClr>
                </a:solidFill>
                <a:latin typeface="微软雅黑" panose="020B0503020204020204" pitchFamily="34" charset="-122"/>
                <a:ea typeface="微软雅黑" panose="020B0503020204020204" pitchFamily="34" charset="-122"/>
              </a:rPr>
              <a:t>3.4.1   </a:t>
            </a: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三个阶段：</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2549088" y="1107396"/>
            <a:ext cx="8100640" cy="5129916"/>
            <a:chOff x="2549088" y="1107396"/>
            <a:chExt cx="8100640" cy="5129916"/>
          </a:xfrm>
        </p:grpSpPr>
        <p:sp>
          <p:nvSpPr>
            <p:cNvPr id="61" name="Line 31"/>
            <p:cNvSpPr>
              <a:spLocks noChangeShapeType="1"/>
            </p:cNvSpPr>
            <p:nvPr/>
          </p:nvSpPr>
          <p:spPr bwMode="auto">
            <a:xfrm>
              <a:off x="6575186" y="3219145"/>
              <a:ext cx="0" cy="0"/>
            </a:xfrm>
            <a:prstGeom prst="line">
              <a:avLst/>
            </a:prstGeom>
            <a:ln>
              <a:solidFill>
                <a:srgbClr val="0070C0"/>
              </a:solidFill>
            </a:ln>
          </p:spPr>
          <p:style>
            <a:lnRef idx="3">
              <a:schemeClr val="lt1"/>
            </a:lnRef>
            <a:fillRef idx="1">
              <a:schemeClr val="accent1"/>
            </a:fillRef>
            <a:effectRef idx="1">
              <a:schemeClr val="accent1"/>
            </a:effectRef>
            <a:fontRef idx="minor">
              <a:schemeClr val="lt1"/>
            </a:fontRef>
          </p:style>
          <p:txBody>
            <a:bodyPr wrap="none" anchor="ctr"/>
            <a:lstStyle/>
            <a:p>
              <a:endParaRPr lang="zh-CN" altLang="en-US">
                <a:latin typeface="微软雅黑" panose="020B0503020204020204" pitchFamily="34" charset="-122"/>
                <a:ea typeface="微软雅黑" panose="020B0503020204020204" pitchFamily="34" charset="-122"/>
              </a:endParaRPr>
            </a:p>
          </p:txBody>
        </p:sp>
        <p:cxnSp>
          <p:nvCxnSpPr>
            <p:cNvPr id="62" name="AutoShape 59"/>
            <p:cNvCxnSpPr>
              <a:cxnSpLocks noChangeShapeType="1"/>
            </p:cNvCxnSpPr>
            <p:nvPr/>
          </p:nvCxnSpPr>
          <p:spPr bwMode="auto">
            <a:xfrm rot="5400000">
              <a:off x="6473786" y="1615596"/>
              <a:ext cx="202800" cy="12700"/>
            </a:xfrm>
            <a:prstGeom prst="bentConnector3">
              <a:avLst>
                <a:gd name="adj1" fmla="val 50000"/>
              </a:avLst>
            </a:prstGeom>
            <a:ln>
              <a:solidFill>
                <a:srgbClr val="0070C0"/>
              </a:solidFill>
              <a:tailEnd type="triangle" w="med" len="med"/>
            </a:ln>
          </p:spPr>
          <p:style>
            <a:lnRef idx="3">
              <a:schemeClr val="lt1"/>
            </a:lnRef>
            <a:fillRef idx="1">
              <a:schemeClr val="accent1"/>
            </a:fillRef>
            <a:effectRef idx="1">
              <a:schemeClr val="accent1"/>
            </a:effectRef>
            <a:fontRef idx="minor">
              <a:schemeClr val="lt1"/>
            </a:fontRef>
          </p:style>
        </p:cxnSp>
        <p:cxnSp>
          <p:nvCxnSpPr>
            <p:cNvPr id="63" name="AutoShape 60"/>
            <p:cNvCxnSpPr>
              <a:cxnSpLocks noChangeShapeType="1"/>
            </p:cNvCxnSpPr>
            <p:nvPr/>
          </p:nvCxnSpPr>
          <p:spPr bwMode="auto">
            <a:xfrm>
              <a:off x="6575186" y="2123396"/>
              <a:ext cx="0" cy="165100"/>
            </a:xfrm>
            <a:prstGeom prst="straightConnector1">
              <a:avLst/>
            </a:prstGeom>
            <a:ln>
              <a:solidFill>
                <a:srgbClr val="0070C0"/>
              </a:solidFill>
              <a:tailEnd type="triangle" w="med" len="med"/>
            </a:ln>
          </p:spPr>
          <p:style>
            <a:lnRef idx="3">
              <a:schemeClr val="lt1"/>
            </a:lnRef>
            <a:fillRef idx="1">
              <a:schemeClr val="accent1"/>
            </a:fillRef>
            <a:effectRef idx="1">
              <a:schemeClr val="accent1"/>
            </a:effectRef>
            <a:fontRef idx="minor">
              <a:schemeClr val="lt1"/>
            </a:fontRef>
          </p:style>
        </p:cxnSp>
        <p:cxnSp>
          <p:nvCxnSpPr>
            <p:cNvPr id="64" name="AutoShape 61"/>
            <p:cNvCxnSpPr>
              <a:cxnSpLocks noChangeShapeType="1"/>
            </p:cNvCxnSpPr>
            <p:nvPr/>
          </p:nvCxnSpPr>
          <p:spPr bwMode="auto">
            <a:xfrm>
              <a:off x="6575186" y="2596845"/>
              <a:ext cx="0" cy="393700"/>
            </a:xfrm>
            <a:prstGeom prst="straightConnector1">
              <a:avLst/>
            </a:prstGeom>
            <a:ln>
              <a:solidFill>
                <a:srgbClr val="0070C0"/>
              </a:solidFill>
              <a:tailEnd type="triangle" w="med" len="med"/>
            </a:ln>
          </p:spPr>
          <p:style>
            <a:lnRef idx="3">
              <a:schemeClr val="lt1"/>
            </a:lnRef>
            <a:fillRef idx="1">
              <a:schemeClr val="accent1"/>
            </a:fillRef>
            <a:effectRef idx="1">
              <a:schemeClr val="accent1"/>
            </a:effectRef>
            <a:fontRef idx="minor">
              <a:schemeClr val="lt1"/>
            </a:fontRef>
          </p:style>
        </p:cxnSp>
        <p:cxnSp>
          <p:nvCxnSpPr>
            <p:cNvPr id="65" name="AutoShape 62"/>
            <p:cNvCxnSpPr>
              <a:cxnSpLocks noChangeShapeType="1"/>
            </p:cNvCxnSpPr>
            <p:nvPr/>
          </p:nvCxnSpPr>
          <p:spPr bwMode="auto">
            <a:xfrm>
              <a:off x="6575186" y="3396945"/>
              <a:ext cx="0" cy="177800"/>
            </a:xfrm>
            <a:prstGeom prst="straightConnector1">
              <a:avLst/>
            </a:prstGeom>
            <a:ln>
              <a:solidFill>
                <a:srgbClr val="0070C0"/>
              </a:solidFill>
              <a:tailEnd type="triangle" w="med" len="med"/>
            </a:ln>
          </p:spPr>
          <p:style>
            <a:lnRef idx="3">
              <a:schemeClr val="lt1"/>
            </a:lnRef>
            <a:fillRef idx="1">
              <a:schemeClr val="accent1"/>
            </a:fillRef>
            <a:effectRef idx="1">
              <a:schemeClr val="accent1"/>
            </a:effectRef>
            <a:fontRef idx="minor">
              <a:schemeClr val="lt1"/>
            </a:fontRef>
          </p:style>
        </p:cxnSp>
        <p:cxnSp>
          <p:nvCxnSpPr>
            <p:cNvPr id="67" name="AutoShape 64"/>
            <p:cNvCxnSpPr>
              <a:cxnSpLocks noChangeShapeType="1"/>
              <a:stCxn id="50" idx="1"/>
              <a:endCxn id="60" idx="3"/>
            </p:cNvCxnSpPr>
            <p:nvPr/>
          </p:nvCxnSpPr>
          <p:spPr bwMode="auto">
            <a:xfrm flipH="1">
              <a:off x="4889088" y="3193745"/>
              <a:ext cx="540320" cy="0"/>
            </a:xfrm>
            <a:prstGeom prst="straightConnector1">
              <a:avLst/>
            </a:prstGeom>
            <a:ln>
              <a:solidFill>
                <a:srgbClr val="0070C0"/>
              </a:solidFill>
              <a:tailEnd type="triangle" w="med" len="med"/>
            </a:ln>
          </p:spPr>
          <p:style>
            <a:lnRef idx="3">
              <a:schemeClr val="lt1"/>
            </a:lnRef>
            <a:fillRef idx="1">
              <a:schemeClr val="accent1"/>
            </a:fillRef>
            <a:effectRef idx="1">
              <a:schemeClr val="accent1"/>
            </a:effectRef>
            <a:fontRef idx="minor">
              <a:schemeClr val="lt1"/>
            </a:fontRef>
          </p:style>
        </p:cxnSp>
        <p:cxnSp>
          <p:nvCxnSpPr>
            <p:cNvPr id="68" name="AutoShape 65"/>
            <p:cNvCxnSpPr>
              <a:cxnSpLocks noChangeShapeType="1"/>
              <a:stCxn id="53" idx="1"/>
              <a:endCxn id="58" idx="0"/>
            </p:cNvCxnSpPr>
            <p:nvPr/>
          </p:nvCxnSpPr>
          <p:spPr bwMode="auto">
            <a:xfrm rot="10800000" flipV="1">
              <a:off x="3719088" y="4453900"/>
              <a:ext cx="1710320" cy="406400"/>
            </a:xfrm>
            <a:prstGeom prst="bentConnector2">
              <a:avLst/>
            </a:prstGeom>
            <a:ln>
              <a:solidFill>
                <a:srgbClr val="0070C0"/>
              </a:solidFill>
              <a:tailEnd type="triangle" w="med" len="med"/>
            </a:ln>
          </p:spPr>
          <p:style>
            <a:lnRef idx="3">
              <a:schemeClr val="lt1"/>
            </a:lnRef>
            <a:fillRef idx="1">
              <a:schemeClr val="accent1"/>
            </a:fillRef>
            <a:effectRef idx="1">
              <a:schemeClr val="accent1"/>
            </a:effectRef>
            <a:fontRef idx="minor">
              <a:schemeClr val="lt1"/>
            </a:fontRef>
          </p:style>
        </p:cxnSp>
        <p:cxnSp>
          <p:nvCxnSpPr>
            <p:cNvPr id="72" name="AutoShape 69"/>
            <p:cNvCxnSpPr>
              <a:cxnSpLocks noChangeShapeType="1"/>
              <a:endCxn id="59" idx="0"/>
            </p:cNvCxnSpPr>
            <p:nvPr/>
          </p:nvCxnSpPr>
          <p:spPr bwMode="auto">
            <a:xfrm rot="5400000">
              <a:off x="3528688" y="5328562"/>
              <a:ext cx="387150" cy="6350"/>
            </a:xfrm>
            <a:prstGeom prst="bentConnector3">
              <a:avLst>
                <a:gd name="adj1" fmla="val 50000"/>
              </a:avLst>
            </a:prstGeom>
            <a:ln>
              <a:solidFill>
                <a:srgbClr val="0070C0"/>
              </a:solidFill>
              <a:tailEnd type="triangle" w="med" len="med"/>
            </a:ln>
          </p:spPr>
          <p:style>
            <a:lnRef idx="3">
              <a:schemeClr val="lt1"/>
            </a:lnRef>
            <a:fillRef idx="1">
              <a:schemeClr val="accent1"/>
            </a:fillRef>
            <a:effectRef idx="1">
              <a:schemeClr val="accent1"/>
            </a:effectRef>
            <a:fontRef idx="minor">
              <a:schemeClr val="lt1"/>
            </a:fontRef>
          </p:style>
        </p:cxnSp>
        <p:cxnSp>
          <p:nvCxnSpPr>
            <p:cNvPr id="76" name="AutoShape 73"/>
            <p:cNvCxnSpPr>
              <a:cxnSpLocks noChangeShapeType="1"/>
              <a:stCxn id="57" idx="1"/>
              <a:endCxn id="53" idx="2"/>
            </p:cNvCxnSpPr>
            <p:nvPr/>
          </p:nvCxnSpPr>
          <p:spPr bwMode="auto">
            <a:xfrm rot="10800000">
              <a:off x="6599408" y="4657300"/>
              <a:ext cx="1710320" cy="1223612"/>
            </a:xfrm>
            <a:prstGeom prst="bentConnector2">
              <a:avLst/>
            </a:prstGeom>
            <a:ln>
              <a:solidFill>
                <a:srgbClr val="0070C0"/>
              </a:solidFill>
              <a:tailEnd type="triangle" w="med" len="med"/>
            </a:ln>
          </p:spPr>
          <p:style>
            <a:lnRef idx="3">
              <a:schemeClr val="lt1"/>
            </a:lnRef>
            <a:fillRef idx="1">
              <a:schemeClr val="accent1"/>
            </a:fillRef>
            <a:effectRef idx="1">
              <a:schemeClr val="accent1"/>
            </a:effectRef>
            <a:fontRef idx="minor">
              <a:schemeClr val="lt1"/>
            </a:fontRef>
          </p:style>
        </p:cxnSp>
        <p:cxnSp>
          <p:nvCxnSpPr>
            <p:cNvPr id="91" name="AutoShape 64"/>
            <p:cNvCxnSpPr>
              <a:cxnSpLocks noChangeShapeType="1"/>
            </p:cNvCxnSpPr>
            <p:nvPr/>
          </p:nvCxnSpPr>
          <p:spPr bwMode="auto">
            <a:xfrm rot="10800000" flipH="1">
              <a:off x="7733664" y="2522308"/>
              <a:ext cx="540320" cy="0"/>
            </a:xfrm>
            <a:prstGeom prst="straightConnector1">
              <a:avLst/>
            </a:prstGeom>
            <a:ln>
              <a:solidFill>
                <a:srgbClr val="0070C0"/>
              </a:solidFill>
              <a:tailEnd type="triangle" w="med" len="med"/>
            </a:ln>
          </p:spPr>
          <p:style>
            <a:lnRef idx="3">
              <a:schemeClr val="lt1"/>
            </a:lnRef>
            <a:fillRef idx="1">
              <a:schemeClr val="accent1"/>
            </a:fillRef>
            <a:effectRef idx="1">
              <a:schemeClr val="accent1"/>
            </a:effectRef>
            <a:fontRef idx="minor">
              <a:schemeClr val="lt1"/>
            </a:fontRef>
          </p:style>
        </p:cxnSp>
        <p:cxnSp>
          <p:nvCxnSpPr>
            <p:cNvPr id="92" name="AutoShape 64"/>
            <p:cNvCxnSpPr>
              <a:cxnSpLocks noChangeShapeType="1"/>
            </p:cNvCxnSpPr>
            <p:nvPr/>
          </p:nvCxnSpPr>
          <p:spPr bwMode="auto">
            <a:xfrm rot="10800000" flipH="1">
              <a:off x="7769408" y="4454297"/>
              <a:ext cx="540320" cy="0"/>
            </a:xfrm>
            <a:prstGeom prst="straightConnector1">
              <a:avLst/>
            </a:prstGeom>
            <a:ln>
              <a:solidFill>
                <a:srgbClr val="0070C0"/>
              </a:solidFill>
              <a:tailEnd type="triangle" w="med" len="med"/>
            </a:ln>
          </p:spPr>
          <p:style>
            <a:lnRef idx="3">
              <a:schemeClr val="lt1"/>
            </a:lnRef>
            <a:fillRef idx="1">
              <a:schemeClr val="accent1"/>
            </a:fillRef>
            <a:effectRef idx="1">
              <a:schemeClr val="accent1"/>
            </a:effectRef>
            <a:fontRef idx="minor">
              <a:schemeClr val="lt1"/>
            </a:fontRef>
          </p:style>
        </p:cxnSp>
        <p:cxnSp>
          <p:nvCxnSpPr>
            <p:cNvPr id="94" name="AutoShape 64"/>
            <p:cNvCxnSpPr>
              <a:cxnSpLocks noChangeShapeType="1"/>
            </p:cNvCxnSpPr>
            <p:nvPr/>
          </p:nvCxnSpPr>
          <p:spPr bwMode="auto">
            <a:xfrm rot="10800000" flipH="1">
              <a:off x="7733664" y="3193745"/>
              <a:ext cx="540320" cy="0"/>
            </a:xfrm>
            <a:prstGeom prst="straightConnector1">
              <a:avLst/>
            </a:prstGeom>
            <a:ln>
              <a:solidFill>
                <a:srgbClr val="0070C0"/>
              </a:solidFill>
              <a:tailEnd type="triangle" w="med" len="med"/>
            </a:ln>
          </p:spPr>
          <p:style>
            <a:lnRef idx="3">
              <a:schemeClr val="lt1"/>
            </a:lnRef>
            <a:fillRef idx="1">
              <a:schemeClr val="accent1"/>
            </a:fillRef>
            <a:effectRef idx="1">
              <a:schemeClr val="accent1"/>
            </a:effectRef>
            <a:fontRef idx="minor">
              <a:schemeClr val="lt1"/>
            </a:fontRef>
          </p:style>
        </p:cxnSp>
        <p:cxnSp>
          <p:nvCxnSpPr>
            <p:cNvPr id="95" name="AutoShape 61"/>
            <p:cNvCxnSpPr>
              <a:cxnSpLocks noChangeShapeType="1"/>
            </p:cNvCxnSpPr>
            <p:nvPr/>
          </p:nvCxnSpPr>
          <p:spPr bwMode="auto">
            <a:xfrm>
              <a:off x="9458680" y="3574745"/>
              <a:ext cx="0" cy="603747"/>
            </a:xfrm>
            <a:prstGeom prst="straightConnector1">
              <a:avLst/>
            </a:prstGeom>
            <a:ln>
              <a:solidFill>
                <a:srgbClr val="0070C0"/>
              </a:solidFill>
              <a:tailEnd type="triangle" w="med" len="med"/>
            </a:ln>
          </p:spPr>
          <p:style>
            <a:lnRef idx="3">
              <a:schemeClr val="lt1"/>
            </a:lnRef>
            <a:fillRef idx="1">
              <a:schemeClr val="accent1"/>
            </a:fillRef>
            <a:effectRef idx="1">
              <a:schemeClr val="accent1"/>
            </a:effectRef>
            <a:fontRef idx="minor">
              <a:schemeClr val="lt1"/>
            </a:fontRef>
          </p:style>
        </p:cxnSp>
        <p:cxnSp>
          <p:nvCxnSpPr>
            <p:cNvPr id="97" name="AutoShape 62"/>
            <p:cNvCxnSpPr>
              <a:cxnSpLocks noChangeShapeType="1"/>
            </p:cNvCxnSpPr>
            <p:nvPr/>
          </p:nvCxnSpPr>
          <p:spPr bwMode="auto">
            <a:xfrm>
              <a:off x="6573927" y="4034476"/>
              <a:ext cx="0" cy="177800"/>
            </a:xfrm>
            <a:prstGeom prst="straightConnector1">
              <a:avLst/>
            </a:prstGeom>
            <a:ln>
              <a:solidFill>
                <a:srgbClr val="0070C0"/>
              </a:solidFill>
              <a:tailEnd type="triangle" w="med" len="med"/>
            </a:ln>
          </p:spPr>
          <p:style>
            <a:lnRef idx="3">
              <a:schemeClr val="lt1"/>
            </a:lnRef>
            <a:fillRef idx="1">
              <a:schemeClr val="accent1"/>
            </a:fillRef>
            <a:effectRef idx="1">
              <a:schemeClr val="accent1"/>
            </a:effectRef>
            <a:fontRef idx="minor">
              <a:schemeClr val="lt1"/>
            </a:fontRef>
          </p:style>
        </p:cxnSp>
        <p:cxnSp>
          <p:nvCxnSpPr>
            <p:cNvPr id="99" name="AutoShape 61"/>
            <p:cNvCxnSpPr>
              <a:cxnSpLocks noChangeShapeType="1"/>
            </p:cNvCxnSpPr>
            <p:nvPr/>
          </p:nvCxnSpPr>
          <p:spPr bwMode="auto">
            <a:xfrm>
              <a:off x="9458680" y="4646564"/>
              <a:ext cx="0" cy="180000"/>
            </a:xfrm>
            <a:prstGeom prst="straightConnector1">
              <a:avLst/>
            </a:prstGeom>
            <a:ln>
              <a:solidFill>
                <a:srgbClr val="0070C0"/>
              </a:solidFill>
              <a:tailEnd type="triangle" w="med" len="med"/>
            </a:ln>
          </p:spPr>
          <p:style>
            <a:lnRef idx="3">
              <a:schemeClr val="lt1"/>
            </a:lnRef>
            <a:fillRef idx="1">
              <a:schemeClr val="accent1"/>
            </a:fillRef>
            <a:effectRef idx="1">
              <a:schemeClr val="accent1"/>
            </a:effectRef>
            <a:fontRef idx="minor">
              <a:schemeClr val="lt1"/>
            </a:fontRef>
          </p:style>
        </p:cxnSp>
        <p:cxnSp>
          <p:nvCxnSpPr>
            <p:cNvPr id="100" name="AutoShape 61"/>
            <p:cNvCxnSpPr>
              <a:cxnSpLocks noChangeShapeType="1"/>
            </p:cNvCxnSpPr>
            <p:nvPr/>
          </p:nvCxnSpPr>
          <p:spPr bwMode="auto">
            <a:xfrm>
              <a:off x="9458680" y="5114636"/>
              <a:ext cx="0" cy="360000"/>
            </a:xfrm>
            <a:prstGeom prst="straightConnector1">
              <a:avLst/>
            </a:prstGeom>
            <a:ln>
              <a:solidFill>
                <a:srgbClr val="0070C0"/>
              </a:solidFill>
              <a:tailEnd type="triangle" w="med" len="med"/>
            </a:ln>
          </p:spPr>
          <p:style>
            <a:lnRef idx="3">
              <a:schemeClr val="lt1"/>
            </a:lnRef>
            <a:fillRef idx="1">
              <a:schemeClr val="accent1"/>
            </a:fillRef>
            <a:effectRef idx="1">
              <a:schemeClr val="accent1"/>
            </a:effectRef>
            <a:fontRef idx="minor">
              <a:schemeClr val="lt1"/>
            </a:fontRef>
          </p:style>
        </p:cxnSp>
        <p:sp>
          <p:nvSpPr>
            <p:cNvPr id="47" name="AutoShape 14"/>
            <p:cNvSpPr>
              <a:spLocks noChangeArrowheads="1"/>
            </p:cNvSpPr>
            <p:nvPr/>
          </p:nvSpPr>
          <p:spPr bwMode="auto">
            <a:xfrm>
              <a:off x="5429408" y="1107396"/>
              <a:ext cx="2340000" cy="406800"/>
            </a:xfrm>
            <a:prstGeom prst="flowChartProcess">
              <a:avLst/>
            </a:prstGeom>
            <a:solidFill>
              <a:srgbClr val="0070C0"/>
            </a:solidFill>
            <a:ln>
              <a:solidFill>
                <a:srgbClr val="0070C0"/>
              </a:solidFill>
            </a:ln>
          </p:spPr>
          <p:style>
            <a:lnRef idx="3">
              <a:schemeClr val="lt1"/>
            </a:lnRef>
            <a:fillRef idx="1">
              <a:schemeClr val="accent1"/>
            </a:fillRef>
            <a:effectRef idx="1">
              <a:schemeClr val="accent1"/>
            </a:effectRef>
            <a:fontRef idx="minor">
              <a:schemeClr val="lt1"/>
            </a:fontRef>
          </p:style>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algn="ctr" eaLnBrk="1" hangingPunct="1"/>
              <a:r>
                <a:rPr lang="zh-CN" altLang="en-US" sz="1800" b="1" dirty="0">
                  <a:latin typeface="微软雅黑" panose="020B0503020204020204" pitchFamily="34" charset="-122"/>
                  <a:ea typeface="微软雅黑" panose="020B0503020204020204" pitchFamily="34" charset="-122"/>
                </a:rPr>
                <a:t>高层支持理解  </a:t>
              </a:r>
              <a:endParaRPr lang="zh-CN" altLang="en-US" sz="1800" b="1" dirty="0">
                <a:latin typeface="微软雅黑" panose="020B0503020204020204" pitchFamily="34" charset="-122"/>
                <a:ea typeface="微软雅黑" panose="020B0503020204020204" pitchFamily="34" charset="-122"/>
              </a:endParaRPr>
            </a:p>
          </p:txBody>
        </p:sp>
        <p:sp>
          <p:nvSpPr>
            <p:cNvPr id="48" name="Rectangle 15"/>
            <p:cNvSpPr>
              <a:spLocks noChangeArrowheads="1"/>
            </p:cNvSpPr>
            <p:nvPr/>
          </p:nvSpPr>
          <p:spPr bwMode="auto">
            <a:xfrm>
              <a:off x="5429408" y="1716996"/>
              <a:ext cx="2340000" cy="406400"/>
            </a:xfrm>
            <a:prstGeom prst="rect">
              <a:avLst/>
            </a:prstGeom>
            <a:solidFill>
              <a:srgbClr val="0070C0"/>
            </a:solidFill>
            <a:ln>
              <a:solidFill>
                <a:srgbClr val="0070C0"/>
              </a:solidFill>
            </a:ln>
          </p:spPr>
          <p:style>
            <a:lnRef idx="3">
              <a:schemeClr val="lt1"/>
            </a:lnRef>
            <a:fillRef idx="1">
              <a:schemeClr val="accent1"/>
            </a:fillRef>
            <a:effectRef idx="1">
              <a:schemeClr val="accent1"/>
            </a:effectRef>
            <a:fontRef idx="minor">
              <a:schemeClr val="lt1"/>
            </a:fontRef>
          </p:style>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algn="ctr" eaLnBrk="1" hangingPunct="1"/>
              <a:r>
                <a:rPr lang="zh-CN" altLang="en-US" sz="1800" b="1" dirty="0">
                  <a:latin typeface="微软雅黑" panose="020B0503020204020204" pitchFamily="34" charset="-122"/>
                  <a:ea typeface="微软雅黑" panose="020B0503020204020204" pitchFamily="34" charset="-122"/>
                </a:rPr>
                <a:t>目标设定</a:t>
              </a:r>
              <a:endParaRPr lang="zh-CN" altLang="en-US" sz="1800" b="1" dirty="0">
                <a:latin typeface="微软雅黑" panose="020B0503020204020204" pitchFamily="34" charset="-122"/>
                <a:ea typeface="微软雅黑" panose="020B0503020204020204" pitchFamily="34" charset="-122"/>
              </a:endParaRPr>
            </a:p>
          </p:txBody>
        </p:sp>
        <p:sp>
          <p:nvSpPr>
            <p:cNvPr id="49" name="Rectangle 16"/>
            <p:cNvSpPr>
              <a:spLocks noChangeArrowheads="1"/>
            </p:cNvSpPr>
            <p:nvPr/>
          </p:nvSpPr>
          <p:spPr bwMode="auto">
            <a:xfrm>
              <a:off x="5429408" y="2288496"/>
              <a:ext cx="2340000" cy="406400"/>
            </a:xfrm>
            <a:prstGeom prst="rect">
              <a:avLst/>
            </a:prstGeom>
            <a:solidFill>
              <a:srgbClr val="0070C0"/>
            </a:solidFill>
            <a:ln>
              <a:solidFill>
                <a:srgbClr val="0070C0"/>
              </a:solidFill>
            </a:ln>
          </p:spPr>
          <p:style>
            <a:lnRef idx="3">
              <a:schemeClr val="lt1"/>
            </a:lnRef>
            <a:fillRef idx="1">
              <a:schemeClr val="accent1"/>
            </a:fillRef>
            <a:effectRef idx="1">
              <a:schemeClr val="accent1"/>
            </a:effectRef>
            <a:fontRef idx="minor">
              <a:schemeClr val="lt1"/>
            </a:fontRef>
          </p:style>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algn="ctr" eaLnBrk="1" hangingPunct="1"/>
              <a:r>
                <a:rPr lang="zh-CN" altLang="en-US" sz="1800" b="1" dirty="0">
                  <a:latin typeface="微软雅黑" panose="020B0503020204020204" pitchFamily="34" charset="-122"/>
                  <a:ea typeface="微软雅黑" panose="020B0503020204020204" pitchFamily="34" charset="-122"/>
                </a:rPr>
                <a:t>确立推动体制</a:t>
              </a:r>
              <a:endParaRPr lang="zh-CN" altLang="en-US" sz="1800" b="1" dirty="0">
                <a:latin typeface="微软雅黑" panose="020B0503020204020204" pitchFamily="34" charset="-122"/>
                <a:ea typeface="微软雅黑" panose="020B0503020204020204" pitchFamily="34" charset="-122"/>
              </a:endParaRPr>
            </a:p>
          </p:txBody>
        </p:sp>
        <p:sp>
          <p:nvSpPr>
            <p:cNvPr id="50" name="Rectangle 17"/>
            <p:cNvSpPr>
              <a:spLocks noChangeArrowheads="1"/>
            </p:cNvSpPr>
            <p:nvPr/>
          </p:nvSpPr>
          <p:spPr bwMode="auto">
            <a:xfrm>
              <a:off x="5429408" y="2990545"/>
              <a:ext cx="2340000" cy="406400"/>
            </a:xfrm>
            <a:prstGeom prst="rect">
              <a:avLst/>
            </a:prstGeom>
            <a:solidFill>
              <a:srgbClr val="0070C0"/>
            </a:solidFill>
            <a:ln>
              <a:solidFill>
                <a:srgbClr val="0070C0"/>
              </a:solidFill>
            </a:ln>
          </p:spPr>
          <p:style>
            <a:lnRef idx="3">
              <a:schemeClr val="lt1"/>
            </a:lnRef>
            <a:fillRef idx="1">
              <a:schemeClr val="accent1"/>
            </a:fillRef>
            <a:effectRef idx="1">
              <a:schemeClr val="accent1"/>
            </a:effectRef>
            <a:fontRef idx="minor">
              <a:schemeClr val="lt1"/>
            </a:fontRef>
          </p:style>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algn="ctr" eaLnBrk="1" hangingPunct="1"/>
              <a:r>
                <a:rPr lang="zh-CN" altLang="en-US" sz="1800" b="1">
                  <a:latin typeface="微软雅黑" panose="020B0503020204020204" pitchFamily="34" charset="-122"/>
                  <a:ea typeface="微软雅黑" panose="020B0503020204020204" pitchFamily="34" charset="-122"/>
                </a:rPr>
                <a:t>制定计划</a:t>
              </a:r>
              <a:endParaRPr lang="zh-CN" altLang="en-US" sz="1800" b="1">
                <a:latin typeface="微软雅黑" panose="020B0503020204020204" pitchFamily="34" charset="-122"/>
                <a:ea typeface="微软雅黑" panose="020B0503020204020204" pitchFamily="34" charset="-122"/>
              </a:endParaRPr>
            </a:p>
          </p:txBody>
        </p:sp>
        <p:sp>
          <p:nvSpPr>
            <p:cNvPr id="51" name="Rectangle 18"/>
            <p:cNvSpPr>
              <a:spLocks noChangeArrowheads="1"/>
            </p:cNvSpPr>
            <p:nvPr/>
          </p:nvSpPr>
          <p:spPr bwMode="auto">
            <a:xfrm>
              <a:off x="5429408" y="3574745"/>
              <a:ext cx="2340000" cy="406400"/>
            </a:xfrm>
            <a:prstGeom prst="rect">
              <a:avLst/>
            </a:prstGeom>
            <a:solidFill>
              <a:srgbClr val="0070C0"/>
            </a:solidFill>
            <a:ln>
              <a:solidFill>
                <a:srgbClr val="0070C0"/>
              </a:solidFill>
            </a:ln>
          </p:spPr>
          <p:style>
            <a:lnRef idx="3">
              <a:schemeClr val="lt1"/>
            </a:lnRef>
            <a:fillRef idx="1">
              <a:schemeClr val="accent1"/>
            </a:fillRef>
            <a:effectRef idx="1">
              <a:schemeClr val="accent1"/>
            </a:effectRef>
            <a:fontRef idx="minor">
              <a:schemeClr val="lt1"/>
            </a:fontRef>
          </p:style>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algn="ctr" eaLnBrk="1" hangingPunct="1"/>
              <a:r>
                <a:rPr lang="zh-CN" altLang="en-US" sz="1800" b="1" dirty="0">
                  <a:latin typeface="微软雅黑" panose="020B0503020204020204" pitchFamily="34" charset="-122"/>
                  <a:ea typeface="微软雅黑" panose="020B0503020204020204" pitchFamily="34" charset="-122"/>
                </a:rPr>
                <a:t>评价制度建立</a:t>
              </a:r>
              <a:endParaRPr lang="zh-CN" altLang="en-US" sz="1800" b="1" dirty="0">
                <a:latin typeface="微软雅黑" panose="020B0503020204020204" pitchFamily="34" charset="-122"/>
                <a:ea typeface="微软雅黑" panose="020B0503020204020204" pitchFamily="34" charset="-122"/>
              </a:endParaRPr>
            </a:p>
          </p:txBody>
        </p:sp>
        <p:sp>
          <p:nvSpPr>
            <p:cNvPr id="52" name="Rectangle 19"/>
            <p:cNvSpPr>
              <a:spLocks noChangeArrowheads="1"/>
            </p:cNvSpPr>
            <p:nvPr/>
          </p:nvSpPr>
          <p:spPr bwMode="auto">
            <a:xfrm>
              <a:off x="8309728" y="2288296"/>
              <a:ext cx="2340000" cy="406800"/>
            </a:xfrm>
            <a:prstGeom prst="rect">
              <a:avLst/>
            </a:prstGeom>
            <a:solidFill>
              <a:srgbClr val="0070C0"/>
            </a:solidFill>
            <a:ln>
              <a:solidFill>
                <a:srgbClr val="0070C0"/>
              </a:solidFill>
            </a:ln>
          </p:spPr>
          <p:style>
            <a:lnRef idx="3">
              <a:schemeClr val="lt1"/>
            </a:lnRef>
            <a:fillRef idx="1">
              <a:schemeClr val="accent1"/>
            </a:fillRef>
            <a:effectRef idx="1">
              <a:schemeClr val="accent1"/>
            </a:effectRef>
            <a:fontRef idx="minor">
              <a:schemeClr val="lt1"/>
            </a:fontRef>
          </p:style>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algn="ctr" eaLnBrk="1" hangingPunct="1"/>
              <a:r>
                <a:rPr lang="zh-CN" altLang="en-US" sz="1800" b="1" dirty="0">
                  <a:latin typeface="微软雅黑" panose="020B0503020204020204" pitchFamily="34" charset="-122"/>
                  <a:ea typeface="微软雅黑" panose="020B0503020204020204" pitchFamily="34" charset="-122"/>
                </a:rPr>
                <a:t>成立推动委员会</a:t>
              </a:r>
              <a:endParaRPr lang="zh-CN" altLang="en-US" sz="1800" b="1" dirty="0">
                <a:latin typeface="微软雅黑" panose="020B0503020204020204" pitchFamily="34" charset="-122"/>
                <a:ea typeface="微软雅黑" panose="020B0503020204020204" pitchFamily="34" charset="-122"/>
              </a:endParaRPr>
            </a:p>
          </p:txBody>
        </p:sp>
        <p:sp>
          <p:nvSpPr>
            <p:cNvPr id="53" name="Rectangle 20"/>
            <p:cNvSpPr>
              <a:spLocks noChangeArrowheads="1"/>
            </p:cNvSpPr>
            <p:nvPr/>
          </p:nvSpPr>
          <p:spPr bwMode="auto">
            <a:xfrm>
              <a:off x="5429408" y="4250500"/>
              <a:ext cx="2340000" cy="406800"/>
            </a:xfrm>
            <a:prstGeom prst="rect">
              <a:avLst/>
            </a:prstGeom>
            <a:solidFill>
              <a:srgbClr val="0070C0"/>
            </a:solidFill>
            <a:ln>
              <a:solidFill>
                <a:srgbClr val="0070C0"/>
              </a:solidFill>
            </a:ln>
          </p:spPr>
          <p:style>
            <a:lnRef idx="3">
              <a:schemeClr val="lt1"/>
            </a:lnRef>
            <a:fillRef idx="1">
              <a:schemeClr val="accent1"/>
            </a:fillRef>
            <a:effectRef idx="1">
              <a:schemeClr val="accent1"/>
            </a:effectRef>
            <a:fontRef idx="minor">
              <a:schemeClr val="lt1"/>
            </a:fontRef>
          </p:style>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algn="ctr" eaLnBrk="1" hangingPunct="1"/>
              <a:r>
                <a:rPr lang="zh-CN" altLang="en-US" sz="1800" b="1">
                  <a:latin typeface="微软雅黑" panose="020B0503020204020204" pitchFamily="34" charset="-122"/>
                  <a:ea typeface="微软雅黑" panose="020B0503020204020204" pitchFamily="34" charset="-122"/>
                </a:rPr>
                <a:t>评价与检讨</a:t>
              </a:r>
              <a:endParaRPr lang="zh-CN" altLang="en-US" sz="1800" b="1">
                <a:latin typeface="微软雅黑" panose="020B0503020204020204" pitchFamily="34" charset="-122"/>
                <a:ea typeface="微软雅黑" panose="020B0503020204020204" pitchFamily="34" charset="-122"/>
              </a:endParaRPr>
            </a:p>
          </p:txBody>
        </p:sp>
        <p:sp>
          <p:nvSpPr>
            <p:cNvPr id="54" name="Rectangle 21"/>
            <p:cNvSpPr>
              <a:spLocks noChangeArrowheads="1"/>
            </p:cNvSpPr>
            <p:nvPr/>
          </p:nvSpPr>
          <p:spPr bwMode="auto">
            <a:xfrm>
              <a:off x="8309728" y="2838145"/>
              <a:ext cx="2340000" cy="711200"/>
            </a:xfrm>
            <a:prstGeom prst="rect">
              <a:avLst/>
            </a:prstGeom>
            <a:solidFill>
              <a:srgbClr val="0070C0"/>
            </a:solidFill>
            <a:ln>
              <a:solidFill>
                <a:srgbClr val="0070C0"/>
              </a:solidFill>
            </a:ln>
          </p:spPr>
          <p:style>
            <a:lnRef idx="3">
              <a:schemeClr val="lt1"/>
            </a:lnRef>
            <a:fillRef idx="1">
              <a:schemeClr val="accent1"/>
            </a:fillRef>
            <a:effectRef idx="1">
              <a:schemeClr val="accent1"/>
            </a:effectRef>
            <a:fontRef idx="minor">
              <a:schemeClr val="lt1"/>
            </a:fontRef>
          </p:style>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algn="ctr" eaLnBrk="1" hangingPunct="1"/>
              <a:r>
                <a:rPr lang="zh-CN" altLang="en-US" sz="1800" b="1" dirty="0">
                  <a:latin typeface="微软雅黑" panose="020B0503020204020204" pitchFamily="34" charset="-122"/>
                  <a:ea typeface="微软雅黑" panose="020B0503020204020204" pitchFamily="34" charset="-122"/>
                </a:rPr>
                <a:t>示范单位实施</a:t>
              </a:r>
              <a:endParaRPr lang="zh-CN" altLang="en-US" sz="1800" b="1" dirty="0">
                <a:latin typeface="微软雅黑" panose="020B0503020204020204" pitchFamily="34" charset="-122"/>
                <a:ea typeface="微软雅黑" panose="020B0503020204020204" pitchFamily="34" charset="-122"/>
              </a:endParaRPr>
            </a:p>
            <a:p>
              <a:pPr algn="ctr" eaLnBrk="1" hangingPunct="1"/>
              <a:r>
                <a:rPr lang="zh-CN" altLang="en-US" sz="1800" b="1" dirty="0">
                  <a:latin typeface="微软雅黑" panose="020B0503020204020204" pitchFamily="34" charset="-122"/>
                  <a:ea typeface="微软雅黑" panose="020B0503020204020204" pitchFamily="34" charset="-122"/>
                </a:rPr>
                <a:t>（第一次改善）</a:t>
              </a:r>
              <a:endParaRPr lang="zh-CN" altLang="en-US" sz="1800" b="1" dirty="0">
                <a:latin typeface="微软雅黑" panose="020B0503020204020204" pitchFamily="34" charset="-122"/>
                <a:ea typeface="微软雅黑" panose="020B0503020204020204" pitchFamily="34" charset="-122"/>
              </a:endParaRPr>
            </a:p>
          </p:txBody>
        </p:sp>
        <p:sp>
          <p:nvSpPr>
            <p:cNvPr id="55" name="Rectangle 22"/>
            <p:cNvSpPr>
              <a:spLocks noChangeArrowheads="1"/>
            </p:cNvSpPr>
            <p:nvPr/>
          </p:nvSpPr>
          <p:spPr bwMode="auto">
            <a:xfrm>
              <a:off x="8309728" y="4250500"/>
              <a:ext cx="2340000" cy="406800"/>
            </a:xfrm>
            <a:prstGeom prst="rect">
              <a:avLst/>
            </a:prstGeom>
            <a:solidFill>
              <a:srgbClr val="0070C0"/>
            </a:solidFill>
            <a:ln>
              <a:solidFill>
                <a:srgbClr val="0070C0"/>
              </a:solidFill>
            </a:ln>
          </p:spPr>
          <p:style>
            <a:lnRef idx="3">
              <a:schemeClr val="lt1"/>
            </a:lnRef>
            <a:fillRef idx="1">
              <a:schemeClr val="accent1"/>
            </a:fillRef>
            <a:effectRef idx="1">
              <a:schemeClr val="accent1"/>
            </a:effectRef>
            <a:fontRef idx="minor">
              <a:schemeClr val="lt1"/>
            </a:fontRef>
          </p:style>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algn="ctr" eaLnBrk="1" hangingPunct="1"/>
              <a:r>
                <a:rPr lang="zh-CN" altLang="en-US" sz="1800" b="1">
                  <a:latin typeface="微软雅黑" panose="020B0503020204020204" pitchFamily="34" charset="-122"/>
                  <a:ea typeface="微软雅黑" panose="020B0503020204020204" pitchFamily="34" charset="-122"/>
                </a:rPr>
                <a:t>发表</a:t>
              </a:r>
              <a:endParaRPr lang="zh-CN" altLang="en-US" sz="1800" b="1">
                <a:latin typeface="微软雅黑" panose="020B0503020204020204" pitchFamily="34" charset="-122"/>
                <a:ea typeface="微软雅黑" panose="020B0503020204020204" pitchFamily="34" charset="-122"/>
              </a:endParaRPr>
            </a:p>
          </p:txBody>
        </p:sp>
        <p:sp>
          <p:nvSpPr>
            <p:cNvPr id="56" name="Rectangle 23"/>
            <p:cNvSpPr>
              <a:spLocks noChangeArrowheads="1"/>
            </p:cNvSpPr>
            <p:nvPr/>
          </p:nvSpPr>
          <p:spPr bwMode="auto">
            <a:xfrm>
              <a:off x="8309728" y="4860100"/>
              <a:ext cx="2340000" cy="406800"/>
            </a:xfrm>
            <a:prstGeom prst="rect">
              <a:avLst/>
            </a:prstGeom>
            <a:solidFill>
              <a:srgbClr val="0070C0"/>
            </a:solidFill>
            <a:ln>
              <a:solidFill>
                <a:srgbClr val="0070C0"/>
              </a:solidFill>
            </a:ln>
          </p:spPr>
          <p:style>
            <a:lnRef idx="3">
              <a:schemeClr val="lt1"/>
            </a:lnRef>
            <a:fillRef idx="1">
              <a:schemeClr val="accent1"/>
            </a:fillRef>
            <a:effectRef idx="1">
              <a:schemeClr val="accent1"/>
            </a:effectRef>
            <a:fontRef idx="minor">
              <a:schemeClr val="lt1"/>
            </a:fontRef>
          </p:style>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algn="ctr" eaLnBrk="1" hangingPunct="1"/>
              <a:r>
                <a:rPr lang="zh-CN" altLang="en-US" sz="1800" b="1" dirty="0">
                  <a:latin typeface="微软雅黑" panose="020B0503020204020204" pitchFamily="34" charset="-122"/>
                  <a:ea typeface="微软雅黑" panose="020B0503020204020204" pitchFamily="34" charset="-122"/>
                </a:rPr>
                <a:t>全公司教育宣传</a:t>
              </a:r>
              <a:endParaRPr lang="zh-CN" altLang="en-US" sz="1800" b="1" dirty="0">
                <a:latin typeface="微软雅黑" panose="020B0503020204020204" pitchFamily="34" charset="-122"/>
                <a:ea typeface="微软雅黑" panose="020B0503020204020204" pitchFamily="34" charset="-122"/>
              </a:endParaRPr>
            </a:p>
          </p:txBody>
        </p:sp>
        <p:sp>
          <p:nvSpPr>
            <p:cNvPr id="57" name="Rectangle 24"/>
            <p:cNvSpPr>
              <a:spLocks noChangeArrowheads="1"/>
            </p:cNvSpPr>
            <p:nvPr/>
          </p:nvSpPr>
          <p:spPr bwMode="auto">
            <a:xfrm>
              <a:off x="8309728" y="5524512"/>
              <a:ext cx="2340000" cy="712800"/>
            </a:xfrm>
            <a:prstGeom prst="rect">
              <a:avLst/>
            </a:prstGeom>
            <a:solidFill>
              <a:srgbClr val="0070C0"/>
            </a:solidFill>
            <a:ln>
              <a:solidFill>
                <a:srgbClr val="0070C0"/>
              </a:solidFill>
            </a:ln>
          </p:spPr>
          <p:style>
            <a:lnRef idx="3">
              <a:schemeClr val="lt1"/>
            </a:lnRef>
            <a:fillRef idx="1">
              <a:schemeClr val="accent1"/>
            </a:fillRef>
            <a:effectRef idx="1">
              <a:schemeClr val="accent1"/>
            </a:effectRef>
            <a:fontRef idx="minor">
              <a:schemeClr val="lt1"/>
            </a:fontRef>
          </p:style>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algn="ctr" eaLnBrk="1" hangingPunct="1"/>
              <a:r>
                <a:rPr lang="zh-CN" altLang="en-US" sz="1800" b="1" dirty="0">
                  <a:latin typeface="微软雅黑" panose="020B0503020204020204" pitchFamily="34" charset="-122"/>
                  <a:ea typeface="微软雅黑" panose="020B0503020204020204" pitchFamily="34" charset="-122"/>
                </a:rPr>
                <a:t>示范单位再改善</a:t>
              </a:r>
              <a:endParaRPr lang="zh-CN" altLang="en-US" sz="1800" b="1" dirty="0">
                <a:latin typeface="微软雅黑" panose="020B0503020204020204" pitchFamily="34" charset="-122"/>
                <a:ea typeface="微软雅黑" panose="020B0503020204020204" pitchFamily="34" charset="-122"/>
              </a:endParaRPr>
            </a:p>
            <a:p>
              <a:pPr algn="ctr" eaLnBrk="1" hangingPunct="1"/>
              <a:r>
                <a:rPr lang="zh-CN" altLang="en-US" sz="1800" b="1" dirty="0">
                  <a:latin typeface="微软雅黑" panose="020B0503020204020204" pitchFamily="34" charset="-122"/>
                  <a:ea typeface="微软雅黑" panose="020B0503020204020204" pitchFamily="34" charset="-122"/>
                </a:rPr>
                <a:t>（第二次改善）</a:t>
              </a:r>
              <a:endParaRPr lang="zh-CN" altLang="en-US" sz="1800" b="1" dirty="0">
                <a:latin typeface="微软雅黑" panose="020B0503020204020204" pitchFamily="34" charset="-122"/>
                <a:ea typeface="微软雅黑" panose="020B0503020204020204" pitchFamily="34" charset="-122"/>
              </a:endParaRPr>
            </a:p>
          </p:txBody>
        </p:sp>
        <p:sp>
          <p:nvSpPr>
            <p:cNvPr id="58" name="Rectangle 25"/>
            <p:cNvSpPr>
              <a:spLocks noChangeArrowheads="1"/>
            </p:cNvSpPr>
            <p:nvPr/>
          </p:nvSpPr>
          <p:spPr bwMode="auto">
            <a:xfrm>
              <a:off x="2549088" y="4860300"/>
              <a:ext cx="2340000" cy="406400"/>
            </a:xfrm>
            <a:prstGeom prst="rect">
              <a:avLst/>
            </a:prstGeom>
            <a:solidFill>
              <a:srgbClr val="0070C0"/>
            </a:solidFill>
            <a:ln>
              <a:solidFill>
                <a:srgbClr val="0070C0"/>
              </a:solidFill>
            </a:ln>
          </p:spPr>
          <p:style>
            <a:lnRef idx="3">
              <a:schemeClr val="lt1"/>
            </a:lnRef>
            <a:fillRef idx="1">
              <a:schemeClr val="accent1"/>
            </a:fillRef>
            <a:effectRef idx="1">
              <a:schemeClr val="accent1"/>
            </a:effectRef>
            <a:fontRef idx="minor">
              <a:schemeClr val="lt1"/>
            </a:fontRef>
          </p:style>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algn="ctr" eaLnBrk="1" hangingPunct="1"/>
              <a:r>
                <a:rPr lang="zh-CN" altLang="en-US" sz="1800" b="1" dirty="0">
                  <a:latin typeface="微软雅黑" panose="020B0503020204020204" pitchFamily="34" charset="-122"/>
                  <a:ea typeface="微软雅黑" panose="020B0503020204020204" pitchFamily="34" charset="-122"/>
                </a:rPr>
                <a:t>设立目标管理</a:t>
              </a:r>
              <a:endParaRPr lang="zh-CN" altLang="en-US" sz="1800" b="1" dirty="0">
                <a:latin typeface="微软雅黑" panose="020B0503020204020204" pitchFamily="34" charset="-122"/>
                <a:ea typeface="微软雅黑" panose="020B0503020204020204" pitchFamily="34" charset="-122"/>
              </a:endParaRPr>
            </a:p>
          </p:txBody>
        </p:sp>
        <p:sp>
          <p:nvSpPr>
            <p:cNvPr id="59" name="Rectangle 26"/>
            <p:cNvSpPr>
              <a:spLocks noChangeArrowheads="1"/>
            </p:cNvSpPr>
            <p:nvPr/>
          </p:nvSpPr>
          <p:spPr bwMode="auto">
            <a:xfrm>
              <a:off x="2549088" y="5525312"/>
              <a:ext cx="2340000" cy="711200"/>
            </a:xfrm>
            <a:prstGeom prst="rect">
              <a:avLst/>
            </a:prstGeom>
            <a:solidFill>
              <a:srgbClr val="0070C0"/>
            </a:solidFill>
            <a:ln>
              <a:solidFill>
                <a:srgbClr val="0070C0"/>
              </a:solidFill>
            </a:ln>
          </p:spPr>
          <p:style>
            <a:lnRef idx="3">
              <a:schemeClr val="lt1"/>
            </a:lnRef>
            <a:fillRef idx="1">
              <a:schemeClr val="accent1"/>
            </a:fillRef>
            <a:effectRef idx="1">
              <a:schemeClr val="accent1"/>
            </a:effectRef>
            <a:fontRef idx="minor">
              <a:schemeClr val="lt1"/>
            </a:fontRef>
          </p:style>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algn="ctr" eaLnBrk="1" hangingPunct="1"/>
              <a:r>
                <a:rPr lang="zh-CN" altLang="en-US" sz="1800" b="1">
                  <a:latin typeface="微软雅黑" panose="020B0503020204020204" pitchFamily="34" charset="-122"/>
                  <a:ea typeface="微软雅黑" panose="020B0503020204020204" pitchFamily="34" charset="-122"/>
                </a:rPr>
                <a:t>全公司展开</a:t>
              </a:r>
              <a:endParaRPr lang="zh-CN" altLang="en-US" sz="1800" b="1">
                <a:latin typeface="微软雅黑" panose="020B0503020204020204" pitchFamily="34" charset="-122"/>
                <a:ea typeface="微软雅黑" panose="020B0503020204020204" pitchFamily="34" charset="-122"/>
              </a:endParaRPr>
            </a:p>
            <a:p>
              <a:pPr algn="ctr" eaLnBrk="1" hangingPunct="1"/>
              <a:r>
                <a:rPr lang="zh-CN" altLang="en-US" sz="1800" b="1">
                  <a:latin typeface="微软雅黑" panose="020B0503020204020204" pitchFamily="34" charset="-122"/>
                  <a:ea typeface="微软雅黑" panose="020B0503020204020204" pitchFamily="34" charset="-122"/>
                </a:rPr>
                <a:t>（第一次改善）</a:t>
              </a:r>
              <a:endParaRPr lang="zh-CN" altLang="en-US" sz="1800" b="1">
                <a:latin typeface="微软雅黑" panose="020B0503020204020204" pitchFamily="34" charset="-122"/>
                <a:ea typeface="微软雅黑" panose="020B0503020204020204" pitchFamily="34" charset="-122"/>
              </a:endParaRPr>
            </a:p>
          </p:txBody>
        </p:sp>
        <p:sp>
          <p:nvSpPr>
            <p:cNvPr id="60" name="Rectangle 27"/>
            <p:cNvSpPr>
              <a:spLocks noChangeArrowheads="1"/>
            </p:cNvSpPr>
            <p:nvPr/>
          </p:nvSpPr>
          <p:spPr bwMode="auto">
            <a:xfrm>
              <a:off x="2549088" y="2990545"/>
              <a:ext cx="2340000" cy="406400"/>
            </a:xfrm>
            <a:prstGeom prst="rect">
              <a:avLst/>
            </a:prstGeom>
            <a:solidFill>
              <a:srgbClr val="0070C0"/>
            </a:solidFill>
            <a:ln>
              <a:solidFill>
                <a:srgbClr val="0070C0"/>
              </a:solidFill>
            </a:ln>
          </p:spPr>
          <p:style>
            <a:lnRef idx="3">
              <a:schemeClr val="lt1"/>
            </a:lnRef>
            <a:fillRef idx="1">
              <a:schemeClr val="accent1"/>
            </a:fillRef>
            <a:effectRef idx="1">
              <a:schemeClr val="accent1"/>
            </a:effectRef>
            <a:fontRef idx="minor">
              <a:schemeClr val="lt1"/>
            </a:fontRef>
          </p:style>
          <p:txBody>
            <a:bodyPr wrap="none" anchor="ctr"/>
            <a:lstStyle>
              <a:lvl1pPr eaLnBrk="0" hangingPunct="0">
                <a:defRPr sz="3600">
                  <a:solidFill>
                    <a:schemeClr val="bg1"/>
                  </a:solidFill>
                  <a:latin typeface="Tahoma" panose="020B0604030504040204" pitchFamily="34" charset="0"/>
                  <a:ea typeface="宋体" panose="02010600030101010101" pitchFamily="2" charset="-122"/>
                </a:defRPr>
              </a:lvl1pPr>
              <a:lvl2pPr marL="742950" indent="-285750" eaLnBrk="0" hangingPunct="0">
                <a:defRPr sz="3600">
                  <a:solidFill>
                    <a:schemeClr val="bg1"/>
                  </a:solidFill>
                  <a:latin typeface="Tahoma" panose="020B0604030504040204" pitchFamily="34" charset="0"/>
                  <a:ea typeface="宋体" panose="02010600030101010101" pitchFamily="2" charset="-122"/>
                </a:defRPr>
              </a:lvl2pPr>
              <a:lvl3pPr marL="1143000" indent="-228600" eaLnBrk="0" hangingPunct="0">
                <a:defRPr sz="3600">
                  <a:solidFill>
                    <a:schemeClr val="bg1"/>
                  </a:solidFill>
                  <a:latin typeface="Tahoma" panose="020B0604030504040204" pitchFamily="34" charset="0"/>
                  <a:ea typeface="宋体" panose="02010600030101010101" pitchFamily="2" charset="-122"/>
                </a:defRPr>
              </a:lvl3pPr>
              <a:lvl4pPr marL="1600200" indent="-228600" eaLnBrk="0" hangingPunct="0">
                <a:defRPr sz="3600">
                  <a:solidFill>
                    <a:schemeClr val="bg1"/>
                  </a:solidFill>
                  <a:latin typeface="Tahoma" panose="020B0604030504040204" pitchFamily="34" charset="0"/>
                  <a:ea typeface="宋体" panose="02010600030101010101" pitchFamily="2" charset="-122"/>
                </a:defRPr>
              </a:lvl4pPr>
              <a:lvl5pPr marL="2057400" indent="-228600" eaLnBrk="0" hangingPunc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algn="ctr" eaLnBrk="1" hangingPunct="1"/>
              <a:r>
                <a:rPr lang="zh-CN" altLang="en-US" sz="1800" b="1" dirty="0">
                  <a:latin typeface="微软雅黑" panose="020B0503020204020204" pitchFamily="34" charset="-122"/>
                  <a:ea typeface="微软雅黑" panose="020B0503020204020204" pitchFamily="34" charset="-122"/>
                </a:rPr>
                <a:t>主管教育宣传</a:t>
              </a:r>
              <a:endParaRPr lang="zh-CN" altLang="en-US" sz="1800" b="1" dirty="0">
                <a:latin typeface="微软雅黑" panose="020B0503020204020204" pitchFamily="34" charset="-122"/>
                <a:ea typeface="微软雅黑" panose="020B0503020204020204" pitchFamily="34" charset="-122"/>
              </a:endParaRPr>
            </a:p>
          </p:txBody>
        </p:sp>
      </p:grpSp>
      <p:sp>
        <p:nvSpPr>
          <p:cNvPr id="103" name="文本框 102"/>
          <p:cNvSpPr txBox="1"/>
          <p:nvPr/>
        </p:nvSpPr>
        <p:spPr>
          <a:xfrm>
            <a:off x="1383270" y="2899949"/>
            <a:ext cx="523220" cy="1220847"/>
          </a:xfrm>
          <a:prstGeom prst="rect">
            <a:avLst/>
          </a:prstGeom>
          <a:noFill/>
        </p:spPr>
        <p:txBody>
          <a:bodyPr vert="eaVert" wrap="none" rtlCol="0">
            <a:spAutoFit/>
          </a:bodyPr>
          <a:lstStyle/>
          <a:p>
            <a:r>
              <a:rPr lang="zh-CN" altLang="en-US" sz="2200" b="1" dirty="0" smtClean="0">
                <a:solidFill>
                  <a:srgbClr val="C00000"/>
                </a:solidFill>
                <a:latin typeface="微软雅黑" panose="020B0503020204020204" pitchFamily="34" charset="-122"/>
                <a:ea typeface="微软雅黑" panose="020B0503020204020204" pitchFamily="34" charset="-122"/>
              </a:rPr>
              <a:t>示范阶段</a:t>
            </a:r>
            <a:endParaRPr lang="zh-CN" altLang="en-US" sz="2200" b="1" dirty="0">
              <a:solidFill>
                <a:srgbClr val="C00000"/>
              </a:solidFill>
              <a:latin typeface="微软雅黑" panose="020B0503020204020204" pitchFamily="34" charset="-122"/>
              <a:ea typeface="微软雅黑" panose="020B0503020204020204" pitchFamily="34" charset="-122"/>
            </a:endParaRPr>
          </a:p>
        </p:txBody>
      </p:sp>
      <p:sp>
        <p:nvSpPr>
          <p:cNvPr id="104" name="文本框 103"/>
          <p:cNvSpPr txBox="1"/>
          <p:nvPr/>
        </p:nvSpPr>
        <p:spPr>
          <a:xfrm>
            <a:off x="1383270" y="1268760"/>
            <a:ext cx="523220" cy="1220847"/>
          </a:xfrm>
          <a:prstGeom prst="rect">
            <a:avLst/>
          </a:prstGeom>
          <a:noFill/>
        </p:spPr>
        <p:txBody>
          <a:bodyPr vert="eaVert" wrap="none" rtlCol="0">
            <a:spAutoFit/>
          </a:bodyPr>
          <a:lstStyle/>
          <a:p>
            <a:r>
              <a:rPr lang="zh-CN" altLang="en-US" sz="2200" b="1" dirty="0">
                <a:solidFill>
                  <a:srgbClr val="C00000"/>
                </a:solidFill>
                <a:latin typeface="微软雅黑" panose="020B0503020204020204" pitchFamily="34" charset="-122"/>
                <a:ea typeface="微软雅黑" panose="020B0503020204020204" pitchFamily="34" charset="-122"/>
              </a:rPr>
              <a:t>准备</a:t>
            </a:r>
            <a:r>
              <a:rPr lang="zh-CN" altLang="en-US" sz="2200" b="1" dirty="0" smtClean="0">
                <a:solidFill>
                  <a:srgbClr val="C00000"/>
                </a:solidFill>
                <a:latin typeface="微软雅黑" panose="020B0503020204020204" pitchFamily="34" charset="-122"/>
                <a:ea typeface="微软雅黑" panose="020B0503020204020204" pitchFamily="34" charset="-122"/>
              </a:rPr>
              <a:t>阶段</a:t>
            </a:r>
            <a:endParaRPr lang="zh-CN" altLang="en-US" sz="2200" b="1" dirty="0">
              <a:solidFill>
                <a:srgbClr val="C00000"/>
              </a:solidFill>
              <a:latin typeface="微软雅黑" panose="020B0503020204020204" pitchFamily="34" charset="-122"/>
              <a:ea typeface="微软雅黑" panose="020B0503020204020204" pitchFamily="34" charset="-122"/>
            </a:endParaRPr>
          </a:p>
        </p:txBody>
      </p:sp>
      <p:sp>
        <p:nvSpPr>
          <p:cNvPr id="105" name="文本框 104"/>
          <p:cNvSpPr txBox="1"/>
          <p:nvPr/>
        </p:nvSpPr>
        <p:spPr>
          <a:xfrm>
            <a:off x="1383270" y="4596224"/>
            <a:ext cx="523220" cy="1785104"/>
          </a:xfrm>
          <a:prstGeom prst="rect">
            <a:avLst/>
          </a:prstGeom>
          <a:noFill/>
        </p:spPr>
        <p:txBody>
          <a:bodyPr vert="eaVert" wrap="none" rtlCol="0">
            <a:spAutoFit/>
          </a:bodyPr>
          <a:lstStyle/>
          <a:p>
            <a:r>
              <a:rPr lang="zh-CN" altLang="en-US" sz="2200" b="1" dirty="0" smtClean="0">
                <a:solidFill>
                  <a:srgbClr val="C00000"/>
                </a:solidFill>
                <a:latin typeface="微软雅黑" panose="020B0503020204020204" pitchFamily="34" charset="-122"/>
                <a:ea typeface="微软雅黑" panose="020B0503020204020204" pitchFamily="34" charset="-122"/>
              </a:rPr>
              <a:t>全面</a:t>
            </a:r>
            <a:r>
              <a:rPr lang="zh-CN" altLang="en-US" sz="2200" b="1" dirty="0">
                <a:solidFill>
                  <a:srgbClr val="C00000"/>
                </a:solidFill>
                <a:latin typeface="微软雅黑" panose="020B0503020204020204" pitchFamily="34" charset="-122"/>
                <a:ea typeface="微软雅黑" panose="020B0503020204020204" pitchFamily="34" charset="-122"/>
              </a:rPr>
              <a:t>推进阶段</a:t>
            </a:r>
            <a:endParaRPr lang="zh-CN" altLang="en-US" sz="22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1000"/>
                                        <p:tgtEl>
                                          <p:spTgt spid="2"/>
                                        </p:tgtEl>
                                      </p:cBhvr>
                                    </p:animEffect>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fade">
                                      <p:cBhvr>
                                        <p:cTn id="19" dur="500"/>
                                        <p:tgtEl>
                                          <p:spTgt spid="104"/>
                                        </p:tgtEl>
                                      </p:cBhvr>
                                    </p:animEffect>
                                    <p:anim calcmode="lin" valueType="num">
                                      <p:cBhvr>
                                        <p:cTn id="20" dur="500" fill="hold"/>
                                        <p:tgtEl>
                                          <p:spTgt spid="104"/>
                                        </p:tgtEl>
                                        <p:attrNameLst>
                                          <p:attrName>ppt_x</p:attrName>
                                        </p:attrNameLst>
                                      </p:cBhvr>
                                      <p:tavLst>
                                        <p:tav tm="0">
                                          <p:val>
                                            <p:strVal val="#ppt_x"/>
                                          </p:val>
                                        </p:tav>
                                        <p:tav tm="100000">
                                          <p:val>
                                            <p:strVal val="#ppt_x"/>
                                          </p:val>
                                        </p:tav>
                                      </p:tavLst>
                                    </p:anim>
                                    <p:anim calcmode="lin" valueType="num">
                                      <p:cBhvr>
                                        <p:cTn id="21" dur="500" fill="hold"/>
                                        <p:tgtEl>
                                          <p:spTgt spid="10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103"/>
                                        </p:tgtEl>
                                        <p:attrNameLst>
                                          <p:attrName>style.visibility</p:attrName>
                                        </p:attrNameLst>
                                      </p:cBhvr>
                                      <p:to>
                                        <p:strVal val="visible"/>
                                      </p:to>
                                    </p:set>
                                    <p:animEffect transition="in" filter="fade">
                                      <p:cBhvr>
                                        <p:cTn id="25" dur="500"/>
                                        <p:tgtEl>
                                          <p:spTgt spid="103"/>
                                        </p:tgtEl>
                                      </p:cBhvr>
                                    </p:animEffect>
                                    <p:anim calcmode="lin" valueType="num">
                                      <p:cBhvr>
                                        <p:cTn id="26" dur="500" fill="hold"/>
                                        <p:tgtEl>
                                          <p:spTgt spid="103"/>
                                        </p:tgtEl>
                                        <p:attrNameLst>
                                          <p:attrName>ppt_x</p:attrName>
                                        </p:attrNameLst>
                                      </p:cBhvr>
                                      <p:tavLst>
                                        <p:tav tm="0">
                                          <p:val>
                                            <p:strVal val="#ppt_x"/>
                                          </p:val>
                                        </p:tav>
                                        <p:tav tm="100000">
                                          <p:val>
                                            <p:strVal val="#ppt_x"/>
                                          </p:val>
                                        </p:tav>
                                      </p:tavLst>
                                    </p:anim>
                                    <p:anim calcmode="lin" valueType="num">
                                      <p:cBhvr>
                                        <p:cTn id="27" dur="500" fill="hold"/>
                                        <p:tgtEl>
                                          <p:spTgt spid="103"/>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105"/>
                                        </p:tgtEl>
                                        <p:attrNameLst>
                                          <p:attrName>style.visibility</p:attrName>
                                        </p:attrNameLst>
                                      </p:cBhvr>
                                      <p:to>
                                        <p:strVal val="visible"/>
                                      </p:to>
                                    </p:set>
                                    <p:animEffect transition="in" filter="fade">
                                      <p:cBhvr>
                                        <p:cTn id="31" dur="500"/>
                                        <p:tgtEl>
                                          <p:spTgt spid="105"/>
                                        </p:tgtEl>
                                      </p:cBhvr>
                                    </p:animEffect>
                                    <p:anim calcmode="lin" valueType="num">
                                      <p:cBhvr>
                                        <p:cTn id="32" dur="500" fill="hold"/>
                                        <p:tgtEl>
                                          <p:spTgt spid="105"/>
                                        </p:tgtEl>
                                        <p:attrNameLst>
                                          <p:attrName>ppt_x</p:attrName>
                                        </p:attrNameLst>
                                      </p:cBhvr>
                                      <p:tavLst>
                                        <p:tav tm="0">
                                          <p:val>
                                            <p:strVal val="#ppt_x"/>
                                          </p:val>
                                        </p:tav>
                                        <p:tav tm="100000">
                                          <p:val>
                                            <p:strVal val="#ppt_x"/>
                                          </p:val>
                                        </p:tav>
                                      </p:tavLst>
                                    </p:anim>
                                    <p:anim calcmode="lin" valueType="num">
                                      <p:cBhvr>
                                        <p:cTn id="33" dur="500" fill="hold"/>
                                        <p:tgtEl>
                                          <p:spTgt spid="1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103" grpId="0"/>
      <p:bldP spid="104" grpId="0"/>
      <p:bldP spid="10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9"/>
          <p:cNvSpPr txBox="1"/>
          <p:nvPr/>
        </p:nvSpPr>
        <p:spPr>
          <a:xfrm>
            <a:off x="1345059" y="1052736"/>
            <a:ext cx="2736304"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推行</a:t>
            </a:r>
            <a:r>
              <a:rPr lang="en-US" altLang="zh-CN" sz="2400" b="1" dirty="0">
                <a:ln w="0"/>
                <a:solidFill>
                  <a:srgbClr val="0070C0"/>
                </a:solidFill>
                <a:latin typeface="微软雅黑" panose="020B0503020204020204" pitchFamily="34" charset="-122"/>
                <a:ea typeface="微软雅黑" panose="020B0503020204020204" pitchFamily="34" charset="-122"/>
              </a:rPr>
              <a:t>6S</a:t>
            </a:r>
            <a:r>
              <a:rPr lang="zh-CN" altLang="en-US" sz="2400" b="1" dirty="0">
                <a:ln w="0"/>
                <a:solidFill>
                  <a:srgbClr val="0070C0"/>
                </a:solidFill>
                <a:latin typeface="微软雅黑" panose="020B0503020204020204" pitchFamily="34" charset="-122"/>
                <a:ea typeface="微软雅黑" panose="020B0503020204020204" pitchFamily="34" charset="-122"/>
              </a:rPr>
              <a:t>的几项措施</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38" name="椭圆 37"/>
          <p:cNvSpPr/>
          <p:nvPr/>
        </p:nvSpPr>
        <p:spPr>
          <a:xfrm>
            <a:off x="1030684" y="128193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9" name="文本框 38"/>
          <p:cNvSpPr txBox="1"/>
          <p:nvPr/>
        </p:nvSpPr>
        <p:spPr>
          <a:xfrm>
            <a:off x="1345059" y="2052002"/>
            <a:ext cx="8496944" cy="3393222"/>
          </a:xfrm>
          <a:prstGeom prst="rect">
            <a:avLst/>
          </a:prstGeom>
          <a:noFill/>
        </p:spPr>
        <p:txBody>
          <a:bodyPr wrap="square" lIns="68566" tIns="34283" rIns="68566" bIns="34283" rtlCol="0">
            <a:spAutoFit/>
          </a:bodyPr>
          <a:lstStyle/>
          <a:p>
            <a:pPr marL="0" lvl="1">
              <a:lnSpc>
                <a:spcPct val="150000"/>
              </a:lnSpc>
            </a:pPr>
            <a:r>
              <a:rPr lang="en-US" altLang="zh-CN" b="1" dirty="0">
                <a:ln w="0"/>
                <a:solidFill>
                  <a:srgbClr val="C00000"/>
                </a:solidFill>
                <a:latin typeface="微软雅黑" panose="020B0503020204020204" pitchFamily="34" charset="-122"/>
                <a:ea typeface="微软雅黑" panose="020B0503020204020204" pitchFamily="34" charset="-122"/>
              </a:rPr>
              <a:t>1.</a:t>
            </a:r>
            <a:r>
              <a:rPr lang="zh-CN" altLang="en-US" b="1" dirty="0">
                <a:ln w="0"/>
                <a:solidFill>
                  <a:srgbClr val="C00000"/>
                </a:solidFill>
                <a:latin typeface="微软雅黑" panose="020B0503020204020204" pitchFamily="34" charset="-122"/>
                <a:ea typeface="微软雅黑" panose="020B0503020204020204" pitchFamily="34" charset="-122"/>
              </a:rPr>
              <a:t>策划：</a:t>
            </a:r>
            <a:r>
              <a:rPr lang="zh-CN" altLang="en-US" dirty="0">
                <a:ln w="0"/>
                <a:solidFill>
                  <a:srgbClr val="0070C0"/>
                </a:solidFill>
                <a:latin typeface="微软雅黑" panose="020B0503020204020204" pitchFamily="34" charset="-122"/>
                <a:ea typeface="微软雅黑" panose="020B0503020204020204" pitchFamily="34" charset="-122"/>
              </a:rPr>
              <a:t>时间</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组织</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资金</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规划</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b="1" dirty="0">
                <a:ln w="0"/>
                <a:solidFill>
                  <a:srgbClr val="C00000"/>
                </a:solidFill>
                <a:latin typeface="微软雅黑" panose="020B0503020204020204" pitchFamily="34" charset="-122"/>
                <a:ea typeface="微软雅黑" panose="020B0503020204020204" pitchFamily="34" charset="-122"/>
              </a:rPr>
              <a:t>2.</a:t>
            </a:r>
            <a:r>
              <a:rPr lang="zh-CN" altLang="en-US" b="1" dirty="0">
                <a:ln w="0"/>
                <a:solidFill>
                  <a:srgbClr val="C00000"/>
                </a:solidFill>
                <a:latin typeface="微软雅黑" panose="020B0503020204020204" pitchFamily="34" charset="-122"/>
                <a:ea typeface="微软雅黑" panose="020B0503020204020204" pitchFamily="34" charset="-122"/>
              </a:rPr>
              <a:t>宣传：</a:t>
            </a:r>
            <a:r>
              <a:rPr lang="zh-CN" altLang="en-US" dirty="0">
                <a:ln w="0"/>
                <a:solidFill>
                  <a:srgbClr val="0070C0"/>
                </a:solidFill>
                <a:latin typeface="微软雅黑" panose="020B0503020204020204" pitchFamily="34" charset="-122"/>
                <a:ea typeface="微软雅黑" panose="020B0503020204020204" pitchFamily="34" charset="-122"/>
              </a:rPr>
              <a:t>大会</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小会</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标语</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板报</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广播</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b="1" dirty="0">
                <a:ln w="0"/>
                <a:solidFill>
                  <a:srgbClr val="C00000"/>
                </a:solidFill>
                <a:latin typeface="微软雅黑" panose="020B0503020204020204" pitchFamily="34" charset="-122"/>
                <a:ea typeface="微软雅黑" panose="020B0503020204020204" pitchFamily="34" charset="-122"/>
              </a:rPr>
              <a:t>3.</a:t>
            </a:r>
            <a:r>
              <a:rPr lang="zh-CN" altLang="en-US" b="1" dirty="0">
                <a:ln w="0"/>
                <a:solidFill>
                  <a:srgbClr val="C00000"/>
                </a:solidFill>
                <a:latin typeface="微软雅黑" panose="020B0503020204020204" pitchFamily="34" charset="-122"/>
                <a:ea typeface="微软雅黑" panose="020B0503020204020204" pitchFamily="34" charset="-122"/>
              </a:rPr>
              <a:t>组织：</a:t>
            </a:r>
            <a:r>
              <a:rPr lang="zh-CN" altLang="en-US" dirty="0">
                <a:ln w="0"/>
                <a:solidFill>
                  <a:srgbClr val="0070C0"/>
                </a:solidFill>
                <a:latin typeface="微软雅黑" panose="020B0503020204020204" pitchFamily="34" charset="-122"/>
                <a:ea typeface="微软雅黑" panose="020B0503020204020204" pitchFamily="34" charset="-122"/>
              </a:rPr>
              <a:t>推进委员会</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推进小组</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检查组</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b="1" dirty="0">
                <a:ln w="0"/>
                <a:solidFill>
                  <a:srgbClr val="C00000"/>
                </a:solidFill>
                <a:latin typeface="微软雅黑" panose="020B0503020204020204" pitchFamily="34" charset="-122"/>
                <a:ea typeface="微软雅黑" panose="020B0503020204020204" pitchFamily="34" charset="-122"/>
              </a:rPr>
              <a:t>4.</a:t>
            </a:r>
            <a:r>
              <a:rPr lang="zh-CN" altLang="en-US" b="1" dirty="0">
                <a:ln w="0"/>
                <a:solidFill>
                  <a:srgbClr val="C00000"/>
                </a:solidFill>
                <a:latin typeface="微软雅黑" panose="020B0503020204020204" pitchFamily="34" charset="-122"/>
                <a:ea typeface="微软雅黑" panose="020B0503020204020204" pitchFamily="34" charset="-122"/>
              </a:rPr>
              <a:t>战役：</a:t>
            </a:r>
            <a:r>
              <a:rPr lang="zh-CN" altLang="en-US" dirty="0">
                <a:ln w="0"/>
                <a:solidFill>
                  <a:srgbClr val="0070C0"/>
                </a:solidFill>
                <a:latin typeface="微软雅黑" panose="020B0503020204020204" pitchFamily="34" charset="-122"/>
                <a:ea typeface="微软雅黑" panose="020B0503020204020204" pitchFamily="34" charset="-122"/>
              </a:rPr>
              <a:t>第一阶段：宣传</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人人知道</a:t>
            </a:r>
            <a:r>
              <a:rPr lang="en-US" altLang="zh-CN" dirty="0">
                <a:ln w="0"/>
                <a:solidFill>
                  <a:srgbClr val="0070C0"/>
                </a:solidFill>
                <a:latin typeface="微软雅黑" panose="020B0503020204020204" pitchFamily="34" charset="-122"/>
                <a:ea typeface="微软雅黑" panose="020B0503020204020204" pitchFamily="34" charset="-122"/>
              </a:rPr>
              <a:t>6S</a:t>
            </a:r>
            <a:endParaRPr lang="en-US" altLang="zh-CN"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             </a:t>
            </a:r>
            <a:r>
              <a:rPr lang="zh-CN" altLang="en-US" dirty="0">
                <a:ln w="0"/>
                <a:solidFill>
                  <a:srgbClr val="0070C0"/>
                </a:solidFill>
                <a:latin typeface="微软雅黑" panose="020B0503020204020204" pitchFamily="34" charset="-122"/>
                <a:ea typeface="微软雅黑" panose="020B0503020204020204" pitchFamily="34" charset="-122"/>
              </a:rPr>
              <a:t>第二阶段：整理</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全民动员，满意为止</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第三阶段：检查评比</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落伍者改进</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第四阶段：保持</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定期检查，形成制度</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b="1" dirty="0">
                <a:ln w="0"/>
                <a:solidFill>
                  <a:srgbClr val="C00000"/>
                </a:solidFill>
                <a:latin typeface="微软雅黑" panose="020B0503020204020204" pitchFamily="34" charset="-122"/>
                <a:ea typeface="微软雅黑" panose="020B0503020204020204" pitchFamily="34" charset="-122"/>
              </a:rPr>
              <a:t>5.</a:t>
            </a:r>
            <a:r>
              <a:rPr lang="zh-CN" altLang="en-US" b="1" dirty="0">
                <a:ln w="0"/>
                <a:solidFill>
                  <a:srgbClr val="C00000"/>
                </a:solidFill>
                <a:latin typeface="微软雅黑" panose="020B0503020204020204" pitchFamily="34" charset="-122"/>
                <a:ea typeface="微软雅黑" panose="020B0503020204020204" pitchFamily="34" charset="-122"/>
              </a:rPr>
              <a:t>总结：</a:t>
            </a:r>
            <a:r>
              <a:rPr lang="zh-CN" altLang="en-US" dirty="0">
                <a:ln w="0"/>
                <a:solidFill>
                  <a:srgbClr val="0070C0"/>
                </a:solidFill>
                <a:latin typeface="微软雅黑" panose="020B0503020204020204" pitchFamily="34" charset="-122"/>
                <a:ea typeface="微软雅黑" panose="020B0503020204020204" pitchFamily="34" charset="-122"/>
              </a:rPr>
              <a:t>半年总结，确定后半年的推进课题</a:t>
            </a:r>
            <a:endParaRPr lang="zh-CN" altLang="en-US" dirty="0">
              <a:ln w="0"/>
              <a:solidFill>
                <a:srgbClr val="0070C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825779" y="1367111"/>
            <a:ext cx="3048006" cy="482804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anim calcmode="lin" valueType="num">
                                      <p:cBhvr>
                                        <p:cTn id="20" dur="1000" fill="hold"/>
                                        <p:tgtEl>
                                          <p:spTgt spid="39"/>
                                        </p:tgtEl>
                                        <p:attrNameLst>
                                          <p:attrName>ppt_x</p:attrName>
                                        </p:attrNameLst>
                                      </p:cBhvr>
                                      <p:tavLst>
                                        <p:tav tm="0">
                                          <p:val>
                                            <p:strVal val="#ppt_x"/>
                                          </p:val>
                                        </p:tav>
                                        <p:tav tm="100000">
                                          <p:val>
                                            <p:strVal val="#ppt_x"/>
                                          </p:val>
                                        </p:tav>
                                      </p:tavLst>
                                    </p:anim>
                                    <p:anim calcmode="lin" valueType="num">
                                      <p:cBhvr>
                                        <p:cTn id="2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9"/>
          <p:cNvSpPr txBox="1"/>
          <p:nvPr/>
        </p:nvSpPr>
        <p:spPr>
          <a:xfrm>
            <a:off x="1345059" y="1052736"/>
            <a:ext cx="2736304"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措施举例</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38" name="椭圆 37"/>
          <p:cNvSpPr/>
          <p:nvPr/>
        </p:nvSpPr>
        <p:spPr>
          <a:xfrm>
            <a:off x="1030684" y="128193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9" name="文本框 38"/>
          <p:cNvSpPr txBox="1"/>
          <p:nvPr/>
        </p:nvSpPr>
        <p:spPr>
          <a:xfrm>
            <a:off x="1345059" y="1988840"/>
            <a:ext cx="8496944" cy="2977724"/>
          </a:xfrm>
          <a:prstGeom prst="rect">
            <a:avLst/>
          </a:prstGeom>
          <a:noFill/>
        </p:spPr>
        <p:txBody>
          <a:bodyPr wrap="square" lIns="68566" tIns="34283" rIns="68566" bIns="34283" rtlCol="0">
            <a:spAutoFit/>
          </a:bodyPr>
          <a:lstStyle/>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1</a:t>
            </a:r>
            <a:r>
              <a:rPr lang="en-US" altLang="zh-CN" dirty="0" smtClean="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分级</a:t>
            </a:r>
            <a:r>
              <a:rPr lang="zh-CN" altLang="en-US" dirty="0">
                <a:ln w="0"/>
                <a:solidFill>
                  <a:srgbClr val="0070C0"/>
                </a:solidFill>
                <a:latin typeface="微软雅黑" panose="020B0503020204020204" pitchFamily="34" charset="-122"/>
                <a:ea typeface="微软雅黑" panose="020B0503020204020204" pitchFamily="34" charset="-122"/>
              </a:rPr>
              <a:t>召开动员大会，讲清意义，明确要求；</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2</a:t>
            </a:r>
            <a:r>
              <a:rPr lang="en-US" altLang="zh-CN" dirty="0" smtClean="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使用</a:t>
            </a:r>
            <a:r>
              <a:rPr lang="zh-CN" altLang="en-US" dirty="0">
                <a:ln w="0"/>
                <a:solidFill>
                  <a:srgbClr val="0070C0"/>
                </a:solidFill>
                <a:latin typeface="微软雅黑" panose="020B0503020204020204" pitchFamily="34" charset="-122"/>
                <a:ea typeface="微软雅黑" panose="020B0503020204020204" pitchFamily="34" charset="-122"/>
              </a:rPr>
              <a:t>各种形式，广泛宣传，深入人心；</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3</a:t>
            </a:r>
            <a:r>
              <a:rPr lang="en-US" altLang="zh-CN" dirty="0" smtClean="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每天</a:t>
            </a:r>
            <a:r>
              <a:rPr lang="zh-CN" altLang="en-US" dirty="0">
                <a:ln w="0"/>
                <a:solidFill>
                  <a:srgbClr val="0070C0"/>
                </a:solidFill>
                <a:latin typeface="微软雅黑" panose="020B0503020204020204" pitchFamily="34" charset="-122"/>
                <a:ea typeface="微软雅黑" panose="020B0503020204020204" pitchFamily="34" charset="-122"/>
              </a:rPr>
              <a:t>有两名基层领导任检查员，重点检查；</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4</a:t>
            </a:r>
            <a:r>
              <a:rPr lang="en-US" altLang="zh-CN" dirty="0" smtClean="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每月</a:t>
            </a:r>
            <a:r>
              <a:rPr lang="zh-CN" altLang="en-US" dirty="0">
                <a:ln w="0"/>
                <a:solidFill>
                  <a:srgbClr val="0070C0"/>
                </a:solidFill>
                <a:latin typeface="微软雅黑" panose="020B0503020204020204" pitchFamily="34" charset="-122"/>
                <a:ea typeface="微软雅黑" panose="020B0503020204020204" pitchFamily="34" charset="-122"/>
              </a:rPr>
              <a:t>评比一次，由评比专栏公布；年终总评比，颁奖。其奖品应发至得奖单位</a:t>
            </a:r>
            <a:r>
              <a:rPr lang="zh-CN" altLang="en-US" dirty="0" smtClean="0">
                <a:ln w="0"/>
                <a:solidFill>
                  <a:srgbClr val="0070C0"/>
                </a:solidFill>
                <a:latin typeface="微软雅黑" panose="020B0503020204020204" pitchFamily="34" charset="-122"/>
                <a:ea typeface="微软雅黑" panose="020B0503020204020204" pitchFamily="34" charset="-122"/>
              </a:rPr>
              <a:t>的</a:t>
            </a:r>
            <a:br>
              <a:rPr lang="en-US" altLang="zh-CN" dirty="0" smtClean="0">
                <a:ln w="0"/>
                <a:solidFill>
                  <a:srgbClr val="0070C0"/>
                </a:solidFill>
                <a:latin typeface="微软雅黑" panose="020B0503020204020204" pitchFamily="34" charset="-122"/>
                <a:ea typeface="微软雅黑" panose="020B0503020204020204" pitchFamily="34" charset="-122"/>
              </a:rPr>
            </a:br>
            <a:r>
              <a:rPr lang="en-US" altLang="zh-CN" dirty="0" smtClean="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每人</a:t>
            </a:r>
            <a:r>
              <a:rPr lang="zh-CN" altLang="en-US" dirty="0">
                <a:ln w="0"/>
                <a:solidFill>
                  <a:srgbClr val="0070C0"/>
                </a:solidFill>
                <a:latin typeface="微软雅黑" panose="020B0503020204020204" pitchFamily="34" charset="-122"/>
                <a:ea typeface="微软雅黑" panose="020B0503020204020204" pitchFamily="34" charset="-122"/>
              </a:rPr>
              <a:t>手中。</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5</a:t>
            </a:r>
            <a:r>
              <a:rPr lang="en-US" altLang="zh-CN" dirty="0" smtClean="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绘制</a:t>
            </a:r>
            <a:r>
              <a:rPr lang="zh-CN" altLang="en-US" dirty="0">
                <a:ln w="0"/>
                <a:solidFill>
                  <a:srgbClr val="0070C0"/>
                </a:solidFill>
                <a:latin typeface="微软雅黑" panose="020B0503020204020204" pitchFamily="34" charset="-122"/>
                <a:ea typeface="微软雅黑" panose="020B0503020204020204" pitchFamily="34" charset="-122"/>
              </a:rPr>
              <a:t>评比表，确定得分标准。</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6</a:t>
            </a:r>
            <a:r>
              <a:rPr lang="en-US" altLang="zh-CN" dirty="0" smtClean="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举办</a:t>
            </a:r>
            <a:r>
              <a:rPr lang="en-US" altLang="zh-CN" dirty="0">
                <a:ln w="0"/>
                <a:solidFill>
                  <a:srgbClr val="0070C0"/>
                </a:solidFill>
                <a:latin typeface="微软雅黑" panose="020B0503020204020204" pitchFamily="34" charset="-122"/>
                <a:ea typeface="微软雅黑" panose="020B0503020204020204" pitchFamily="34" charset="-122"/>
              </a:rPr>
              <a:t>6S</a:t>
            </a:r>
            <a:r>
              <a:rPr lang="zh-CN" altLang="en-US" dirty="0">
                <a:ln w="0"/>
                <a:solidFill>
                  <a:srgbClr val="0070C0"/>
                </a:solidFill>
                <a:latin typeface="微软雅黑" panose="020B0503020204020204" pitchFamily="34" charset="-122"/>
                <a:ea typeface="微软雅黑" panose="020B0503020204020204" pitchFamily="34" charset="-122"/>
              </a:rPr>
              <a:t>作品展览，征求</a:t>
            </a:r>
            <a:r>
              <a:rPr lang="en-US" altLang="zh-CN" dirty="0">
                <a:ln w="0"/>
                <a:solidFill>
                  <a:srgbClr val="0070C0"/>
                </a:solidFill>
                <a:latin typeface="微软雅黑" panose="020B0503020204020204" pitchFamily="34" charset="-122"/>
                <a:ea typeface="微软雅黑" panose="020B0503020204020204" pitchFamily="34" charset="-122"/>
              </a:rPr>
              <a:t>6S</a:t>
            </a:r>
            <a:r>
              <a:rPr lang="zh-CN" altLang="en-US" dirty="0">
                <a:ln w="0"/>
                <a:solidFill>
                  <a:srgbClr val="0070C0"/>
                </a:solidFill>
                <a:latin typeface="微软雅黑" panose="020B0503020204020204" pitchFamily="34" charset="-122"/>
                <a:ea typeface="微软雅黑" panose="020B0503020204020204" pitchFamily="34" charset="-122"/>
              </a:rPr>
              <a:t>宣传口号；</a:t>
            </a:r>
            <a:endParaRPr lang="zh-CN" altLang="en-US" dirty="0">
              <a:ln w="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anim calcmode="lin" valueType="num">
                                      <p:cBhvr>
                                        <p:cTn id="20" dur="1000" fill="hold"/>
                                        <p:tgtEl>
                                          <p:spTgt spid="39"/>
                                        </p:tgtEl>
                                        <p:attrNameLst>
                                          <p:attrName>ppt_x</p:attrName>
                                        </p:attrNameLst>
                                      </p:cBhvr>
                                      <p:tavLst>
                                        <p:tav tm="0">
                                          <p:val>
                                            <p:strVal val="#ppt_x"/>
                                          </p:val>
                                        </p:tav>
                                        <p:tav tm="100000">
                                          <p:val>
                                            <p:strVal val="#ppt_x"/>
                                          </p:val>
                                        </p:tav>
                                      </p:tavLst>
                                    </p:anim>
                                    <p:anim calcmode="lin" valueType="num">
                                      <p:cBhvr>
                                        <p:cTn id="2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圆角矩形 116"/>
          <p:cNvSpPr/>
          <p:nvPr/>
        </p:nvSpPr>
        <p:spPr bwMode="auto">
          <a:xfrm>
            <a:off x="913011" y="1124744"/>
            <a:ext cx="4320480"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84" name="TextBox 28"/>
          <p:cNvSpPr txBox="1"/>
          <p:nvPr/>
        </p:nvSpPr>
        <p:spPr>
          <a:xfrm>
            <a:off x="1057027" y="1156393"/>
            <a:ext cx="4107477" cy="461665"/>
          </a:xfrm>
          <a:prstGeom prst="rect">
            <a:avLst/>
          </a:prstGeom>
          <a:noFill/>
        </p:spPr>
        <p:txBody>
          <a:bodyPr wrap="square" rtlCol="0">
            <a:spAutoFit/>
          </a:bodyPr>
          <a:lstStyle/>
          <a:p>
            <a:r>
              <a:rPr lang="en-US" altLang="zh-CN" sz="2400" b="1" dirty="0">
                <a:solidFill>
                  <a:schemeClr val="bg1">
                    <a:lumMod val="95000"/>
                  </a:schemeClr>
                </a:solidFill>
                <a:latin typeface="微软雅黑" panose="020B0503020204020204" pitchFamily="34" charset="-122"/>
                <a:ea typeface="微软雅黑" panose="020B0503020204020204" pitchFamily="34" charset="-122"/>
              </a:rPr>
              <a:t>b</a:t>
            </a: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）日本工厂的第一感觉</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18" name="文本框 9"/>
          <p:cNvSpPr txBox="1"/>
          <p:nvPr/>
        </p:nvSpPr>
        <p:spPr>
          <a:xfrm>
            <a:off x="1489075" y="2548090"/>
            <a:ext cx="3744416" cy="48473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工作步调紧凑</a:t>
            </a:r>
            <a:r>
              <a:rPr lang="en-US" altLang="zh-CN" b="1" dirty="0">
                <a:ln w="0"/>
                <a:solidFill>
                  <a:srgbClr val="0070C0"/>
                </a:solidFill>
                <a:latin typeface="微软雅黑" panose="020B0503020204020204" pitchFamily="34" charset="-122"/>
                <a:ea typeface="微软雅黑" panose="020B0503020204020204" pitchFamily="34" charset="-122"/>
              </a:rPr>
              <a:t>,</a:t>
            </a:r>
            <a:r>
              <a:rPr lang="zh-CN" altLang="en-US" b="1" dirty="0">
                <a:ln w="0"/>
                <a:solidFill>
                  <a:srgbClr val="0070C0"/>
                </a:solidFill>
                <a:latin typeface="微软雅黑" panose="020B0503020204020204" pitchFamily="34" charset="-122"/>
                <a:ea typeface="微软雅黑" panose="020B0503020204020204" pitchFamily="34" charset="-122"/>
              </a:rPr>
              <a:t>工作态度</a:t>
            </a:r>
            <a:r>
              <a:rPr lang="zh-CN" altLang="en-US" b="1" dirty="0" smtClean="0">
                <a:ln w="0"/>
                <a:solidFill>
                  <a:srgbClr val="0070C0"/>
                </a:solidFill>
                <a:latin typeface="微软雅黑" panose="020B0503020204020204" pitchFamily="34" charset="-122"/>
                <a:ea typeface="微软雅黑" panose="020B0503020204020204" pitchFamily="34" charset="-122"/>
              </a:rPr>
              <a:t>严谨</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2" name="椭圆 1"/>
          <p:cNvSpPr/>
          <p:nvPr/>
        </p:nvSpPr>
        <p:spPr>
          <a:xfrm>
            <a:off x="1174700" y="2705278"/>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0" name="文本框 9"/>
          <p:cNvSpPr txBox="1"/>
          <p:nvPr/>
        </p:nvSpPr>
        <p:spPr>
          <a:xfrm>
            <a:off x="1489075" y="3032824"/>
            <a:ext cx="3744416"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厂外环境整整齐齐</a:t>
            </a:r>
            <a:r>
              <a:rPr lang="en-US" altLang="zh-CN" b="1" dirty="0">
                <a:ln w="0"/>
                <a:solidFill>
                  <a:srgbClr val="0070C0"/>
                </a:solidFill>
                <a:latin typeface="微软雅黑" panose="020B0503020204020204" pitchFamily="34" charset="-122"/>
                <a:ea typeface="微软雅黑" panose="020B0503020204020204" pitchFamily="34" charset="-122"/>
              </a:rPr>
              <a:t>,</a:t>
            </a:r>
            <a:r>
              <a:rPr lang="zh-CN" altLang="en-US" b="1" dirty="0">
                <a:ln w="0"/>
                <a:solidFill>
                  <a:srgbClr val="0070C0"/>
                </a:solidFill>
                <a:latin typeface="微软雅黑" panose="020B0503020204020204" pitchFamily="34" charset="-122"/>
                <a:ea typeface="微软雅黑" panose="020B0503020204020204" pitchFamily="34" charset="-122"/>
              </a:rPr>
              <a:t>井井有条</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1" name="椭圆 10"/>
          <p:cNvSpPr/>
          <p:nvPr/>
        </p:nvSpPr>
        <p:spPr>
          <a:xfrm>
            <a:off x="1174700" y="319001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2" name="文本框 11"/>
          <p:cNvSpPr txBox="1"/>
          <p:nvPr/>
        </p:nvSpPr>
        <p:spPr>
          <a:xfrm>
            <a:off x="1489075" y="3565104"/>
            <a:ext cx="4320480" cy="484734"/>
          </a:xfrm>
          <a:prstGeom prst="rect">
            <a:avLst/>
          </a:prstGeom>
          <a:noFill/>
        </p:spPr>
        <p:txBody>
          <a:bodyPr wrap="square" lIns="68566" tIns="34283" rIns="68566" bIns="34283" rtlCol="0">
            <a:spAutoFit/>
          </a:bodyPr>
          <a:lstStyle/>
          <a:p>
            <a:pPr marL="0" lvl="1">
              <a:lnSpc>
                <a:spcPct val="150000"/>
              </a:lnSpc>
            </a:pPr>
            <a:r>
              <a:rPr lang="zh-CN" altLang="en-US" b="1" dirty="0" smtClean="0">
                <a:ln w="0"/>
                <a:solidFill>
                  <a:srgbClr val="0070C0"/>
                </a:solidFill>
                <a:latin typeface="微软雅黑" panose="020B0503020204020204" pitchFamily="34" charset="-122"/>
                <a:ea typeface="微软雅黑" panose="020B0503020204020204" pitchFamily="34" charset="-122"/>
              </a:rPr>
              <a:t>厂</a:t>
            </a:r>
            <a:r>
              <a:rPr lang="zh-CN" altLang="en-US" b="1" dirty="0">
                <a:ln w="0"/>
                <a:solidFill>
                  <a:srgbClr val="0070C0"/>
                </a:solidFill>
                <a:latin typeface="微软雅黑" panose="020B0503020204020204" pitchFamily="34" charset="-122"/>
                <a:ea typeface="微软雅黑" panose="020B0503020204020204" pitchFamily="34" charset="-122"/>
              </a:rPr>
              <a:t>内环境亮亮丽丽</a:t>
            </a:r>
            <a:r>
              <a:rPr lang="en-US" altLang="zh-CN" b="1" dirty="0">
                <a:ln w="0"/>
                <a:solidFill>
                  <a:srgbClr val="0070C0"/>
                </a:solidFill>
                <a:latin typeface="微软雅黑" panose="020B0503020204020204" pitchFamily="34" charset="-122"/>
                <a:ea typeface="微软雅黑" panose="020B0503020204020204" pitchFamily="34" charset="-122"/>
              </a:rPr>
              <a:t>,</a:t>
            </a:r>
            <a:r>
              <a:rPr lang="zh-CN" altLang="en-US" b="1" dirty="0">
                <a:ln w="0"/>
                <a:solidFill>
                  <a:srgbClr val="0070C0"/>
                </a:solidFill>
                <a:latin typeface="微软雅黑" panose="020B0503020204020204" pitchFamily="34" charset="-122"/>
                <a:ea typeface="微软雅黑" panose="020B0503020204020204" pitchFamily="34" charset="-122"/>
              </a:rPr>
              <a:t>整洁无比</a:t>
            </a:r>
            <a:r>
              <a:rPr lang="en-US" altLang="zh-CN" b="1" dirty="0">
                <a:ln w="0"/>
                <a:solidFill>
                  <a:srgbClr val="0070C0"/>
                </a:solidFill>
                <a:latin typeface="微软雅黑" panose="020B0503020204020204" pitchFamily="34" charset="-122"/>
                <a:ea typeface="微软雅黑" panose="020B0503020204020204" pitchFamily="34" charset="-122"/>
              </a:rPr>
              <a:t>,</a:t>
            </a:r>
            <a:r>
              <a:rPr lang="zh-CN" altLang="en-US" b="1" dirty="0">
                <a:ln w="0"/>
                <a:solidFill>
                  <a:srgbClr val="0070C0"/>
                </a:solidFill>
                <a:latin typeface="微软雅黑" panose="020B0503020204020204" pitchFamily="34" charset="-122"/>
                <a:ea typeface="微软雅黑" panose="020B0503020204020204" pitchFamily="34" charset="-122"/>
              </a:rPr>
              <a:t>井然有序</a:t>
            </a:r>
            <a:endParaRPr lang="zh-CN" altLang="en-US" b="1" dirty="0">
              <a:ln w="0"/>
              <a:solidFill>
                <a:srgbClr val="0070C0"/>
              </a:solidFill>
              <a:latin typeface="微软雅黑" panose="020B0503020204020204" pitchFamily="34" charset="-122"/>
              <a:ea typeface="微软雅黑" panose="020B0503020204020204" pitchFamily="34" charset="-122"/>
            </a:endParaRPr>
          </a:p>
        </p:txBody>
      </p:sp>
      <p:sp>
        <p:nvSpPr>
          <p:cNvPr id="13" name="椭圆 12"/>
          <p:cNvSpPr/>
          <p:nvPr/>
        </p:nvSpPr>
        <p:spPr>
          <a:xfrm>
            <a:off x="1174700" y="372229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14" name="文本框 13"/>
          <p:cNvSpPr txBox="1"/>
          <p:nvPr/>
        </p:nvSpPr>
        <p:spPr>
          <a:xfrm>
            <a:off x="1179374" y="4411759"/>
            <a:ext cx="4320480" cy="900232"/>
          </a:xfrm>
          <a:prstGeom prst="rect">
            <a:avLst/>
          </a:prstGeom>
          <a:noFill/>
        </p:spPr>
        <p:txBody>
          <a:bodyPr wrap="square" lIns="68566" tIns="34283" rIns="68566" bIns="34283" rtlCol="0">
            <a:spAutoFit/>
          </a:bodyPr>
          <a:lstStyle/>
          <a:p>
            <a:pPr marL="0" lvl="1">
              <a:lnSpc>
                <a:spcPct val="150000"/>
              </a:lnSpc>
            </a:pPr>
            <a:r>
              <a:rPr lang="zh-CN" altLang="en-US" b="1" dirty="0" smtClean="0">
                <a:ln w="0"/>
                <a:solidFill>
                  <a:srgbClr val="C00000"/>
                </a:solidFill>
                <a:latin typeface="微软雅黑" panose="020B0503020204020204" pitchFamily="34" charset="-122"/>
                <a:ea typeface="微软雅黑" panose="020B0503020204020204" pitchFamily="34" charset="-122"/>
              </a:rPr>
              <a:t>正因为“</a:t>
            </a:r>
            <a:r>
              <a:rPr lang="en-US" altLang="zh-CN" b="1" dirty="0" smtClean="0">
                <a:ln w="0"/>
                <a:solidFill>
                  <a:srgbClr val="C00000"/>
                </a:solidFill>
                <a:latin typeface="微软雅黑" panose="020B0503020204020204" pitchFamily="34" charset="-122"/>
                <a:ea typeface="微软雅黑" panose="020B0503020204020204" pitchFamily="34" charset="-122"/>
              </a:rPr>
              <a:t>6S</a:t>
            </a:r>
            <a:r>
              <a:rPr lang="zh-CN" altLang="en-US" b="1" dirty="0" smtClean="0">
                <a:ln w="0"/>
                <a:solidFill>
                  <a:srgbClr val="C00000"/>
                </a:solidFill>
                <a:latin typeface="微软雅黑" panose="020B0503020204020204" pitchFamily="34" charset="-122"/>
                <a:ea typeface="微软雅黑" panose="020B0503020204020204" pitchFamily="34" charset="-122"/>
              </a:rPr>
              <a:t>”管理让自然资源</a:t>
            </a:r>
            <a:r>
              <a:rPr lang="zh-CN" altLang="en-US" b="1" dirty="0">
                <a:ln w="0"/>
                <a:solidFill>
                  <a:srgbClr val="C00000"/>
                </a:solidFill>
                <a:latin typeface="微软雅黑" panose="020B0503020204020204" pitchFamily="34" charset="-122"/>
                <a:ea typeface="微软雅黑" panose="020B0503020204020204" pitchFamily="34" charset="-122"/>
              </a:rPr>
              <a:t>缺乏</a:t>
            </a:r>
            <a:r>
              <a:rPr lang="zh-CN" altLang="en-US" b="1" dirty="0" smtClean="0">
                <a:ln w="0"/>
                <a:solidFill>
                  <a:srgbClr val="C00000"/>
                </a:solidFill>
                <a:latin typeface="微软雅黑" panose="020B0503020204020204" pitchFamily="34" charset="-122"/>
                <a:ea typeface="微软雅黑" panose="020B0503020204020204" pitchFamily="34" charset="-122"/>
              </a:rPr>
              <a:t>的日本，</a:t>
            </a:r>
            <a:endParaRPr lang="en-US" altLang="zh-CN" b="1" dirty="0" smtClean="0">
              <a:ln w="0"/>
              <a:solidFill>
                <a:srgbClr val="C0000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C00000"/>
                </a:solidFill>
                <a:latin typeface="微软雅黑" panose="020B0503020204020204" pitchFamily="34" charset="-122"/>
                <a:ea typeface="微软雅黑" panose="020B0503020204020204" pitchFamily="34" charset="-122"/>
              </a:rPr>
              <a:t>能</a:t>
            </a:r>
            <a:r>
              <a:rPr lang="zh-CN" altLang="en-US" b="1" dirty="0" smtClean="0">
                <a:ln w="0"/>
                <a:solidFill>
                  <a:srgbClr val="C00000"/>
                </a:solidFill>
                <a:latin typeface="微软雅黑" panose="020B0503020204020204" pitchFamily="34" charset="-122"/>
                <a:ea typeface="微软雅黑" panose="020B0503020204020204" pitchFamily="34" charset="-122"/>
              </a:rPr>
              <a:t>挤</a:t>
            </a:r>
            <a:r>
              <a:rPr lang="zh-CN" altLang="en-US" b="1" dirty="0">
                <a:ln w="0"/>
                <a:solidFill>
                  <a:srgbClr val="C00000"/>
                </a:solidFill>
                <a:latin typeface="微软雅黑" panose="020B0503020204020204" pitchFamily="34" charset="-122"/>
                <a:ea typeface="微软雅黑" panose="020B0503020204020204" pitchFamily="34" charset="-122"/>
              </a:rPr>
              <a:t>身世界经济</a:t>
            </a:r>
            <a:r>
              <a:rPr lang="zh-CN" altLang="en-US" b="1" dirty="0" smtClean="0">
                <a:ln w="0"/>
                <a:solidFill>
                  <a:srgbClr val="C00000"/>
                </a:solidFill>
                <a:latin typeface="微软雅黑" panose="020B0503020204020204" pitchFamily="34" charset="-122"/>
                <a:ea typeface="微软雅黑" panose="020B0503020204020204" pitchFamily="34" charset="-122"/>
              </a:rPr>
              <a:t>强国！</a:t>
            </a:r>
            <a:endParaRPr lang="zh-CN" altLang="en-US" b="1" dirty="0">
              <a:ln w="0"/>
              <a:solidFill>
                <a:srgbClr val="C0000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b="9051"/>
          <a:stretch>
            <a:fillRect/>
          </a:stretch>
        </p:blipFill>
        <p:spPr>
          <a:xfrm>
            <a:off x="7144416" y="1052736"/>
            <a:ext cx="4065739" cy="277332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1563" y="3501008"/>
            <a:ext cx="2526579" cy="172894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7570" y="4065250"/>
            <a:ext cx="2592585" cy="181202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17"/>
                                        </p:tgtEl>
                                        <p:attrNameLst>
                                          <p:attrName>style.visibility</p:attrName>
                                        </p:attrNameLst>
                                      </p:cBhvr>
                                      <p:to>
                                        <p:strVal val="visible"/>
                                      </p:to>
                                    </p:set>
                                    <p:animEffect transition="in" filter="wipe(left)">
                                      <p:cBhvr>
                                        <p:cTn id="23" dur="500"/>
                                        <p:tgtEl>
                                          <p:spTgt spid="117"/>
                                        </p:tgtEl>
                                      </p:cBhvr>
                                    </p:animEffect>
                                  </p:childTnLst>
                                </p:cTn>
                              </p:par>
                            </p:childTnLst>
                          </p:cTn>
                        </p:par>
                        <p:par>
                          <p:cTn id="24" fill="hold">
                            <p:stCondLst>
                              <p:cond delay="1000"/>
                            </p:stCondLst>
                            <p:childTnLst>
                              <p:par>
                                <p:cTn id="25" presetID="14" presetClass="entr" presetSubtype="10" fill="hold" grpId="0" nodeType="after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randombar(horizontal)">
                                      <p:cBhvr>
                                        <p:cTn id="27" dur="500"/>
                                        <p:tgtEl>
                                          <p:spTgt spid="84"/>
                                        </p:tgtEl>
                                      </p:cBhvr>
                                    </p:animEffect>
                                  </p:childTnLst>
                                </p:cTn>
                              </p:par>
                            </p:childTnLst>
                          </p:cTn>
                        </p:par>
                        <p:par>
                          <p:cTn id="28" fill="hold">
                            <p:stCondLst>
                              <p:cond delay="1500"/>
                            </p:stCondLst>
                            <p:childTnLst>
                              <p:par>
                                <p:cTn id="29" presetID="53" presetClass="entr" presetSubtype="16"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par>
                          <p:cTn id="34" fill="hold">
                            <p:stCondLst>
                              <p:cond delay="2000"/>
                            </p:stCondLst>
                            <p:childTnLst>
                              <p:par>
                                <p:cTn id="35" presetID="42" presetClass="entr" presetSubtype="0" fill="hold" grpId="0" nodeType="afterEffect">
                                  <p:stCondLst>
                                    <p:cond delay="0"/>
                                  </p:stCondLst>
                                  <p:childTnLst>
                                    <p:set>
                                      <p:cBhvr>
                                        <p:cTn id="36" dur="1" fill="hold">
                                          <p:stCondLst>
                                            <p:cond delay="0"/>
                                          </p:stCondLst>
                                        </p:cTn>
                                        <p:tgtEl>
                                          <p:spTgt spid="118"/>
                                        </p:tgtEl>
                                        <p:attrNameLst>
                                          <p:attrName>style.visibility</p:attrName>
                                        </p:attrNameLst>
                                      </p:cBhvr>
                                      <p:to>
                                        <p:strVal val="visible"/>
                                      </p:to>
                                    </p:set>
                                    <p:animEffect transition="in" filter="fade">
                                      <p:cBhvr>
                                        <p:cTn id="37" dur="500"/>
                                        <p:tgtEl>
                                          <p:spTgt spid="118"/>
                                        </p:tgtEl>
                                      </p:cBhvr>
                                    </p:animEffect>
                                    <p:anim calcmode="lin" valueType="num">
                                      <p:cBhvr>
                                        <p:cTn id="38" dur="500" fill="hold"/>
                                        <p:tgtEl>
                                          <p:spTgt spid="118"/>
                                        </p:tgtEl>
                                        <p:attrNameLst>
                                          <p:attrName>ppt_x</p:attrName>
                                        </p:attrNameLst>
                                      </p:cBhvr>
                                      <p:tavLst>
                                        <p:tav tm="0">
                                          <p:val>
                                            <p:strVal val="#ppt_x"/>
                                          </p:val>
                                        </p:tav>
                                        <p:tav tm="100000">
                                          <p:val>
                                            <p:strVal val="#ppt_x"/>
                                          </p:val>
                                        </p:tav>
                                      </p:tavLst>
                                    </p:anim>
                                    <p:anim calcmode="lin" valueType="num">
                                      <p:cBhvr>
                                        <p:cTn id="39" dur="500" fill="hold"/>
                                        <p:tgtEl>
                                          <p:spTgt spid="118"/>
                                        </p:tgtEl>
                                        <p:attrNameLst>
                                          <p:attrName>ppt_y</p:attrName>
                                        </p:attrNameLst>
                                      </p:cBhvr>
                                      <p:tavLst>
                                        <p:tav tm="0">
                                          <p:val>
                                            <p:strVal val="#ppt_y+.1"/>
                                          </p:val>
                                        </p:tav>
                                        <p:tav tm="100000">
                                          <p:val>
                                            <p:strVal val="#ppt_y"/>
                                          </p:val>
                                        </p:tav>
                                      </p:tavLst>
                                    </p:anim>
                                  </p:childTnLst>
                                </p:cTn>
                              </p:par>
                            </p:childTnLst>
                          </p:cTn>
                        </p:par>
                        <p:par>
                          <p:cTn id="40" fill="hold">
                            <p:stCondLst>
                              <p:cond delay="2500"/>
                            </p:stCondLst>
                            <p:childTnLst>
                              <p:par>
                                <p:cTn id="41" presetID="53" presetClass="entr" presetSubtype="16"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par>
                          <p:cTn id="46" fill="hold">
                            <p:stCondLst>
                              <p:cond delay="3000"/>
                            </p:stCondLst>
                            <p:childTnLst>
                              <p:par>
                                <p:cTn id="47" presetID="42" presetClass="entr" presetSubtype="0"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anim calcmode="lin" valueType="num">
                                      <p:cBhvr>
                                        <p:cTn id="50" dur="500" fill="hold"/>
                                        <p:tgtEl>
                                          <p:spTgt spid="10"/>
                                        </p:tgtEl>
                                        <p:attrNameLst>
                                          <p:attrName>ppt_x</p:attrName>
                                        </p:attrNameLst>
                                      </p:cBhvr>
                                      <p:tavLst>
                                        <p:tav tm="0">
                                          <p:val>
                                            <p:strVal val="#ppt_x"/>
                                          </p:val>
                                        </p:tav>
                                        <p:tav tm="100000">
                                          <p:val>
                                            <p:strVal val="#ppt_x"/>
                                          </p:val>
                                        </p:tav>
                                      </p:tavLst>
                                    </p:anim>
                                    <p:anim calcmode="lin" valueType="num">
                                      <p:cBhvr>
                                        <p:cTn id="51" dur="500" fill="hold"/>
                                        <p:tgtEl>
                                          <p:spTgt spid="10"/>
                                        </p:tgtEl>
                                        <p:attrNameLst>
                                          <p:attrName>ppt_y</p:attrName>
                                        </p:attrNameLst>
                                      </p:cBhvr>
                                      <p:tavLst>
                                        <p:tav tm="0">
                                          <p:val>
                                            <p:strVal val="#ppt_y+.1"/>
                                          </p:val>
                                        </p:tav>
                                        <p:tav tm="100000">
                                          <p:val>
                                            <p:strVal val="#ppt_y"/>
                                          </p:val>
                                        </p:tav>
                                      </p:tavLst>
                                    </p:anim>
                                  </p:childTnLst>
                                </p:cTn>
                              </p:par>
                            </p:childTnLst>
                          </p:cTn>
                        </p:par>
                        <p:par>
                          <p:cTn id="52" fill="hold">
                            <p:stCondLst>
                              <p:cond delay="3500"/>
                            </p:stCondLst>
                            <p:childTnLst>
                              <p:par>
                                <p:cTn id="53" presetID="53" presetClass="entr" presetSubtype="16"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fltVal val="0"/>
                                          </p:val>
                                        </p:tav>
                                        <p:tav tm="100000">
                                          <p:val>
                                            <p:strVal val="#ppt_w"/>
                                          </p:val>
                                        </p:tav>
                                      </p:tavLst>
                                    </p:anim>
                                    <p:anim calcmode="lin" valueType="num">
                                      <p:cBhvr>
                                        <p:cTn id="56" dur="500" fill="hold"/>
                                        <p:tgtEl>
                                          <p:spTgt spid="13"/>
                                        </p:tgtEl>
                                        <p:attrNameLst>
                                          <p:attrName>ppt_h</p:attrName>
                                        </p:attrNameLst>
                                      </p:cBhvr>
                                      <p:tavLst>
                                        <p:tav tm="0">
                                          <p:val>
                                            <p:fltVal val="0"/>
                                          </p:val>
                                        </p:tav>
                                        <p:tav tm="100000">
                                          <p:val>
                                            <p:strVal val="#ppt_h"/>
                                          </p:val>
                                        </p:tav>
                                      </p:tavLst>
                                    </p:anim>
                                    <p:animEffect transition="in" filter="fade">
                                      <p:cBhvr>
                                        <p:cTn id="57" dur="500"/>
                                        <p:tgtEl>
                                          <p:spTgt spid="13"/>
                                        </p:tgtEl>
                                      </p:cBhvr>
                                    </p:animEffect>
                                  </p:childTnLst>
                                </p:cTn>
                              </p:par>
                            </p:childTnLst>
                          </p:cTn>
                        </p:par>
                        <p:par>
                          <p:cTn id="58" fill="hold">
                            <p:stCondLst>
                              <p:cond delay="4000"/>
                            </p:stCondLst>
                            <p:childTnLst>
                              <p:par>
                                <p:cTn id="59" presetID="42" presetClass="entr" presetSubtype="0"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anim calcmode="lin" valueType="num">
                                      <p:cBhvr>
                                        <p:cTn id="62" dur="500" fill="hold"/>
                                        <p:tgtEl>
                                          <p:spTgt spid="12"/>
                                        </p:tgtEl>
                                        <p:attrNameLst>
                                          <p:attrName>ppt_x</p:attrName>
                                        </p:attrNameLst>
                                      </p:cBhvr>
                                      <p:tavLst>
                                        <p:tav tm="0">
                                          <p:val>
                                            <p:strVal val="#ppt_x"/>
                                          </p:val>
                                        </p:tav>
                                        <p:tav tm="100000">
                                          <p:val>
                                            <p:strVal val="#ppt_x"/>
                                          </p:val>
                                        </p:tav>
                                      </p:tavLst>
                                    </p:anim>
                                    <p:anim calcmode="lin" valueType="num">
                                      <p:cBhvr>
                                        <p:cTn id="63" dur="500" fill="hold"/>
                                        <p:tgtEl>
                                          <p:spTgt spid="12"/>
                                        </p:tgtEl>
                                        <p:attrNameLst>
                                          <p:attrName>ppt_y</p:attrName>
                                        </p:attrNameLst>
                                      </p:cBhvr>
                                      <p:tavLst>
                                        <p:tav tm="0">
                                          <p:val>
                                            <p:strVal val="#ppt_y+.1"/>
                                          </p:val>
                                        </p:tav>
                                        <p:tav tm="100000">
                                          <p:val>
                                            <p:strVal val="#ppt_y"/>
                                          </p:val>
                                        </p:tav>
                                      </p:tavLst>
                                    </p:anim>
                                  </p:childTnLst>
                                </p:cTn>
                              </p:par>
                            </p:childTnLst>
                          </p:cTn>
                        </p:par>
                        <p:par>
                          <p:cTn id="64" fill="hold">
                            <p:stCondLst>
                              <p:cond delay="4500"/>
                            </p:stCondLst>
                            <p:childTnLst>
                              <p:par>
                                <p:cTn id="65" presetID="42" presetClass="entr" presetSubtype="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500"/>
                                        <p:tgtEl>
                                          <p:spTgt spid="14"/>
                                        </p:tgtEl>
                                      </p:cBhvr>
                                    </p:animEffect>
                                    <p:anim calcmode="lin" valueType="num">
                                      <p:cBhvr>
                                        <p:cTn id="68" dur="500" fill="hold"/>
                                        <p:tgtEl>
                                          <p:spTgt spid="14"/>
                                        </p:tgtEl>
                                        <p:attrNameLst>
                                          <p:attrName>ppt_x</p:attrName>
                                        </p:attrNameLst>
                                      </p:cBhvr>
                                      <p:tavLst>
                                        <p:tav tm="0">
                                          <p:val>
                                            <p:strVal val="#ppt_x"/>
                                          </p:val>
                                        </p:tav>
                                        <p:tav tm="100000">
                                          <p:val>
                                            <p:strVal val="#ppt_x"/>
                                          </p:val>
                                        </p:tav>
                                      </p:tavLst>
                                    </p:anim>
                                    <p:anim calcmode="lin" valueType="num">
                                      <p:cBhvr>
                                        <p:cTn id="6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84" grpId="0"/>
      <p:bldP spid="118" grpId="0"/>
      <p:bldP spid="2" grpId="0" animBg="1"/>
      <p:bldP spid="10" grpId="0"/>
      <p:bldP spid="11" grpId="0" animBg="1"/>
      <p:bldP spid="12" grpId="0"/>
      <p:bldP spid="13" grpId="0" animBg="1"/>
      <p:bldP spid="1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bwMode="auto">
          <a:xfrm>
            <a:off x="1057027" y="1124744"/>
            <a:ext cx="2664296"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22" name="TextBox 28"/>
          <p:cNvSpPr txBox="1"/>
          <p:nvPr/>
        </p:nvSpPr>
        <p:spPr>
          <a:xfrm>
            <a:off x="1201043" y="1156393"/>
            <a:ext cx="2520280" cy="461665"/>
          </a:xfrm>
          <a:prstGeom prst="rect">
            <a:avLst/>
          </a:prstGeom>
          <a:noFill/>
        </p:spPr>
        <p:txBody>
          <a:bodyPr wrap="square" rtlCol="0">
            <a:spAutoFit/>
          </a:bodyPr>
          <a:lstStyle/>
          <a:p>
            <a:r>
              <a:rPr lang="en-US" altLang="zh-CN" sz="2400" b="1" dirty="0">
                <a:solidFill>
                  <a:schemeClr val="bg1">
                    <a:lumMod val="95000"/>
                  </a:schemeClr>
                </a:solidFill>
                <a:latin typeface="微软雅黑" panose="020B0503020204020204" pitchFamily="34" charset="-122"/>
                <a:ea typeface="微软雅黑" panose="020B0503020204020204" pitchFamily="34" charset="-122"/>
              </a:rPr>
              <a:t>3.4.2 </a:t>
            </a: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实施</a:t>
            </a:r>
            <a:r>
              <a:rPr lang="zh-CN" altLang="en-US" sz="2400" b="1" dirty="0" smtClean="0">
                <a:solidFill>
                  <a:schemeClr val="bg1">
                    <a:lumMod val="95000"/>
                  </a:schemeClr>
                </a:solidFill>
                <a:latin typeface="微软雅黑" panose="020B0503020204020204" pitchFamily="34" charset="-122"/>
                <a:ea typeface="微软雅黑" panose="020B0503020204020204" pitchFamily="34" charset="-122"/>
              </a:rPr>
              <a:t>技巧：</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2641203" y="2526509"/>
            <a:ext cx="2808312" cy="2702691"/>
            <a:chOff x="2641203" y="2526509"/>
            <a:chExt cx="2808312" cy="2702691"/>
          </a:xfrm>
        </p:grpSpPr>
        <p:sp>
          <p:nvSpPr>
            <p:cNvPr id="6" name="文本框 9"/>
            <p:cNvSpPr txBox="1"/>
            <p:nvPr/>
          </p:nvSpPr>
          <p:spPr>
            <a:xfrm>
              <a:off x="2912903" y="2526509"/>
              <a:ext cx="1672516" cy="623233"/>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红牌作战</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7" name="椭圆 6"/>
            <p:cNvSpPr/>
            <p:nvPr/>
          </p:nvSpPr>
          <p:spPr>
            <a:xfrm>
              <a:off x="2641203" y="2794143"/>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srgbClr val="0070C0"/>
                </a:solidFill>
              </a:endParaRPr>
            </a:p>
          </p:txBody>
        </p:sp>
        <p:sp>
          <p:nvSpPr>
            <p:cNvPr id="9" name="文本框 9"/>
            <p:cNvSpPr txBox="1"/>
            <p:nvPr/>
          </p:nvSpPr>
          <p:spPr>
            <a:xfrm>
              <a:off x="2912903" y="3244013"/>
              <a:ext cx="1960548" cy="623233"/>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定点</a:t>
              </a:r>
              <a:r>
                <a:rPr lang="zh-CN" altLang="en-US" sz="2400" b="1" dirty="0" smtClean="0">
                  <a:ln w="0"/>
                  <a:solidFill>
                    <a:srgbClr val="0070C0"/>
                  </a:solidFill>
                  <a:latin typeface="微软雅黑" panose="020B0503020204020204" pitchFamily="34" charset="-122"/>
                  <a:ea typeface="微软雅黑" panose="020B0503020204020204" pitchFamily="34" charset="-122"/>
                </a:rPr>
                <a:t>摄影</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10" name="椭圆 9"/>
            <p:cNvSpPr/>
            <p:nvPr/>
          </p:nvSpPr>
          <p:spPr>
            <a:xfrm>
              <a:off x="2641203" y="3511647"/>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srgbClr val="0070C0"/>
                </a:solidFill>
              </a:endParaRPr>
            </a:p>
          </p:txBody>
        </p:sp>
        <p:sp>
          <p:nvSpPr>
            <p:cNvPr id="8" name="文本框 9"/>
            <p:cNvSpPr txBox="1"/>
            <p:nvPr/>
          </p:nvSpPr>
          <p:spPr>
            <a:xfrm>
              <a:off x="2912903" y="3914804"/>
              <a:ext cx="1960548"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检查表</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11" name="椭圆 10"/>
            <p:cNvSpPr/>
            <p:nvPr/>
          </p:nvSpPr>
          <p:spPr>
            <a:xfrm>
              <a:off x="2641203" y="4182438"/>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srgbClr val="0070C0"/>
                </a:solidFill>
              </a:endParaRPr>
            </a:p>
          </p:txBody>
        </p:sp>
        <p:sp>
          <p:nvSpPr>
            <p:cNvPr id="12" name="文本框 9"/>
            <p:cNvSpPr txBox="1"/>
            <p:nvPr/>
          </p:nvSpPr>
          <p:spPr>
            <a:xfrm>
              <a:off x="2912903" y="4605967"/>
              <a:ext cx="2536612" cy="623233"/>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揭示检查结果</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13" name="椭圆 12"/>
            <p:cNvSpPr/>
            <p:nvPr/>
          </p:nvSpPr>
          <p:spPr>
            <a:xfrm>
              <a:off x="2641203" y="4873601"/>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srgbClr val="0070C0"/>
                </a:solidFill>
              </a:endParaRPr>
            </a:p>
          </p:txBody>
        </p:sp>
      </p:gr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033691" y="1291484"/>
            <a:ext cx="4184466" cy="43489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9"/>
          <p:cNvSpPr txBox="1"/>
          <p:nvPr/>
        </p:nvSpPr>
        <p:spPr>
          <a:xfrm>
            <a:off x="1155378" y="782809"/>
            <a:ext cx="2736304"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红牌子作战</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38" name="椭圆 37"/>
          <p:cNvSpPr/>
          <p:nvPr/>
        </p:nvSpPr>
        <p:spPr>
          <a:xfrm>
            <a:off x="841003" y="1012005"/>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9" name="文本框 38"/>
          <p:cNvSpPr txBox="1"/>
          <p:nvPr/>
        </p:nvSpPr>
        <p:spPr>
          <a:xfrm>
            <a:off x="1129035" y="1597594"/>
            <a:ext cx="8496944" cy="4639718"/>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C00000"/>
                </a:solidFill>
                <a:latin typeface="微软雅黑" panose="020B0503020204020204" pitchFamily="34" charset="-122"/>
                <a:ea typeface="微软雅黑" panose="020B0503020204020204" pitchFamily="34" charset="-122"/>
              </a:rPr>
              <a:t>红牌目的：</a:t>
            </a:r>
            <a:r>
              <a:rPr lang="zh-CN" altLang="en-US" dirty="0">
                <a:ln w="0"/>
                <a:solidFill>
                  <a:srgbClr val="0070C0"/>
                </a:solidFill>
                <a:latin typeface="微软雅黑" panose="020B0503020204020204" pitchFamily="34" charset="-122"/>
                <a:ea typeface="微软雅黑" panose="020B0503020204020204" pitchFamily="34" charset="-122"/>
              </a:rPr>
              <a:t>运用醒目的</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红色</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标志问题的存在</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C00000"/>
                </a:solidFill>
                <a:latin typeface="微软雅黑" panose="020B0503020204020204" pitchFamily="34" charset="-122"/>
                <a:ea typeface="微软雅黑" panose="020B0503020204020204" pitchFamily="34" charset="-122"/>
              </a:rPr>
              <a:t>实施方法</a:t>
            </a:r>
            <a:r>
              <a:rPr lang="en-US" altLang="zh-CN" b="1" dirty="0">
                <a:ln w="0"/>
                <a:solidFill>
                  <a:srgbClr val="C00000"/>
                </a:solidFill>
                <a:latin typeface="微软雅黑" panose="020B0503020204020204" pitchFamily="34" charset="-122"/>
                <a:ea typeface="微软雅黑" panose="020B0503020204020204" pitchFamily="34" charset="-122"/>
              </a:rPr>
              <a:t>: </a:t>
            </a:r>
            <a:r>
              <a:rPr lang="en-US" altLang="zh-CN" dirty="0">
                <a:ln w="0"/>
                <a:solidFill>
                  <a:srgbClr val="0070C0"/>
                </a:solidFill>
                <a:latin typeface="微软雅黑" panose="020B0503020204020204" pitchFamily="34" charset="-122"/>
                <a:ea typeface="微软雅黑" panose="020B0503020204020204" pitchFamily="34" charset="-122"/>
              </a:rPr>
              <a:t>a)</a:t>
            </a:r>
            <a:r>
              <a:rPr lang="zh-CN" altLang="en-US" dirty="0">
                <a:ln w="0"/>
                <a:solidFill>
                  <a:srgbClr val="0070C0"/>
                </a:solidFill>
                <a:latin typeface="微软雅黑" panose="020B0503020204020204" pitchFamily="34" charset="-122"/>
                <a:ea typeface="微软雅黑" panose="020B0503020204020204" pitchFamily="34" charset="-122"/>
              </a:rPr>
              <a:t>整理：清楚区分要与不要的东西</a:t>
            </a:r>
            <a:r>
              <a:rPr lang="en-US" altLang="zh-CN" dirty="0">
                <a:ln w="0"/>
                <a:solidFill>
                  <a:srgbClr val="0070C0"/>
                </a:solidFill>
                <a:latin typeface="微软雅黑" panose="020B0503020204020204" pitchFamily="34" charset="-122"/>
                <a:ea typeface="微软雅黑" panose="020B0503020204020204" pitchFamily="34" charset="-122"/>
              </a:rPr>
              <a:t>;</a:t>
            </a:r>
            <a:endParaRPr lang="en-US" altLang="zh-CN"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                 b)</a:t>
            </a:r>
            <a:r>
              <a:rPr lang="zh-CN" altLang="en-US" dirty="0">
                <a:ln w="0"/>
                <a:solidFill>
                  <a:srgbClr val="0070C0"/>
                </a:solidFill>
                <a:latin typeface="微软雅黑" panose="020B0503020204020204" pitchFamily="34" charset="-122"/>
                <a:ea typeface="微软雅黑" panose="020B0503020204020204" pitchFamily="34" charset="-122"/>
              </a:rPr>
              <a:t>整顿：将不要的东西贴上</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红牌</a:t>
            </a:r>
            <a:r>
              <a:rPr lang="en-US" altLang="zh-CN" dirty="0">
                <a:ln w="0"/>
                <a:solidFill>
                  <a:srgbClr val="0070C0"/>
                </a:solidFill>
                <a:latin typeface="微软雅黑" panose="020B0503020204020204" pitchFamily="34" charset="-122"/>
                <a:ea typeface="微软雅黑" panose="020B0503020204020204" pitchFamily="34" charset="-122"/>
              </a:rPr>
              <a:t>]</a:t>
            </a:r>
            <a:endParaRPr lang="en-US" altLang="zh-CN"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将要</a:t>
            </a:r>
            <a:r>
              <a:rPr lang="zh-CN" altLang="en-US" dirty="0">
                <a:ln w="0"/>
                <a:solidFill>
                  <a:srgbClr val="0070C0"/>
                </a:solidFill>
                <a:latin typeface="微软雅黑" panose="020B0503020204020204" pitchFamily="34" charset="-122"/>
                <a:ea typeface="微软雅黑" panose="020B0503020204020204" pitchFamily="34" charset="-122"/>
              </a:rPr>
              <a:t>改善的地方贴上</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红牌</a:t>
            </a:r>
            <a:r>
              <a:rPr lang="en-US" altLang="zh-CN" dirty="0">
                <a:ln w="0"/>
                <a:solidFill>
                  <a:srgbClr val="0070C0"/>
                </a:solidFill>
                <a:latin typeface="微软雅黑" panose="020B0503020204020204" pitchFamily="34" charset="-122"/>
                <a:ea typeface="微软雅黑" panose="020B0503020204020204" pitchFamily="34" charset="-122"/>
              </a:rPr>
              <a:t>]</a:t>
            </a:r>
            <a:endParaRPr lang="en-US" altLang="zh-CN"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                 c)</a:t>
            </a:r>
            <a:r>
              <a:rPr lang="zh-CN" altLang="en-US" dirty="0">
                <a:ln w="0"/>
                <a:solidFill>
                  <a:srgbClr val="0070C0"/>
                </a:solidFill>
                <a:latin typeface="微软雅黑" panose="020B0503020204020204" pitchFamily="34" charset="-122"/>
                <a:ea typeface="微软雅黑" panose="020B0503020204020204" pitchFamily="34" charset="-122"/>
              </a:rPr>
              <a:t>清扫：有油污。不清洁的设备贴上</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红牌</a:t>
            </a:r>
            <a:r>
              <a:rPr lang="en-US" altLang="zh-CN" dirty="0">
                <a:ln w="0"/>
                <a:solidFill>
                  <a:srgbClr val="0070C0"/>
                </a:solidFill>
                <a:latin typeface="微软雅黑" panose="020B0503020204020204" pitchFamily="34" charset="-122"/>
                <a:ea typeface="微软雅黑" panose="020B0503020204020204" pitchFamily="34" charset="-122"/>
              </a:rPr>
              <a:t>]</a:t>
            </a:r>
            <a:endParaRPr lang="en-US" altLang="zh-CN"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                             </a:t>
            </a:r>
            <a:r>
              <a:rPr lang="en-US" altLang="zh-CN" dirty="0" smtClean="0">
                <a:ln w="0"/>
                <a:solidFill>
                  <a:srgbClr val="0070C0"/>
                </a:solidFill>
                <a:latin typeface="微软雅黑" panose="020B0503020204020204" pitchFamily="34" charset="-122"/>
                <a:ea typeface="微软雅黑" panose="020B0503020204020204" pitchFamily="34" charset="-122"/>
              </a:rPr>
              <a:t> </a:t>
            </a:r>
            <a:r>
              <a:rPr lang="zh-CN" altLang="en-US" dirty="0">
                <a:ln w="0"/>
                <a:solidFill>
                  <a:srgbClr val="0070C0"/>
                </a:solidFill>
                <a:latin typeface="微软雅黑" panose="020B0503020204020204" pitchFamily="34" charset="-122"/>
                <a:ea typeface="微软雅黑" panose="020B0503020204020204" pitchFamily="34" charset="-122"/>
              </a:rPr>
              <a:t>藏污纳垢的办公室死角贴上</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红牌</a:t>
            </a:r>
            <a:r>
              <a:rPr lang="en-US" altLang="zh-CN" dirty="0">
                <a:ln w="0"/>
                <a:solidFill>
                  <a:srgbClr val="0070C0"/>
                </a:solidFill>
                <a:latin typeface="微软雅黑" panose="020B0503020204020204" pitchFamily="34" charset="-122"/>
                <a:ea typeface="微软雅黑" panose="020B0503020204020204" pitchFamily="34" charset="-122"/>
              </a:rPr>
              <a:t>]</a:t>
            </a:r>
            <a:endParaRPr lang="en-US" altLang="zh-CN"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办公室</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生产现场不该出现的</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贴上</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红牌</a:t>
            </a:r>
            <a:r>
              <a:rPr lang="en-US" altLang="zh-CN" dirty="0">
                <a:ln w="0"/>
                <a:solidFill>
                  <a:srgbClr val="0070C0"/>
                </a:solidFill>
                <a:latin typeface="微软雅黑" panose="020B0503020204020204" pitchFamily="34" charset="-122"/>
                <a:ea typeface="微软雅黑" panose="020B0503020204020204" pitchFamily="34" charset="-122"/>
              </a:rPr>
              <a:t>]</a:t>
            </a:r>
            <a:endParaRPr lang="en-US" altLang="zh-CN"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                  d)</a:t>
            </a:r>
            <a:r>
              <a:rPr lang="zh-CN" altLang="en-US" dirty="0">
                <a:ln w="0"/>
                <a:solidFill>
                  <a:srgbClr val="0070C0"/>
                </a:solidFill>
                <a:latin typeface="微软雅黑" panose="020B0503020204020204" pitchFamily="34" charset="-122"/>
                <a:ea typeface="微软雅黑" panose="020B0503020204020204" pitchFamily="34" charset="-122"/>
              </a:rPr>
              <a:t>清洁：减少</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红牌</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数量</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en-US" altLang="zh-CN" dirty="0">
                <a:ln w="0"/>
                <a:solidFill>
                  <a:srgbClr val="0070C0"/>
                </a:solidFill>
                <a:latin typeface="微软雅黑" panose="020B0503020204020204" pitchFamily="34" charset="-122"/>
                <a:ea typeface="微软雅黑" panose="020B0503020204020204" pitchFamily="34" charset="-122"/>
              </a:rPr>
              <a:t>e)</a:t>
            </a:r>
            <a:r>
              <a:rPr lang="zh-CN" altLang="en-US" dirty="0">
                <a:ln w="0"/>
                <a:solidFill>
                  <a:srgbClr val="0070C0"/>
                </a:solidFill>
                <a:latin typeface="微软雅黑" panose="020B0503020204020204" pitchFamily="34" charset="-122"/>
                <a:ea typeface="微软雅黑" panose="020B0503020204020204" pitchFamily="34" charset="-122"/>
              </a:rPr>
              <a:t>教养：有人继续增加</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红牌</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，有人努力减少</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红牌</a:t>
            </a:r>
            <a:r>
              <a:rPr lang="en-US" altLang="zh-CN" dirty="0">
                <a:ln w="0"/>
                <a:solidFill>
                  <a:srgbClr val="0070C0"/>
                </a:solidFill>
                <a:latin typeface="微软雅黑" panose="020B0503020204020204" pitchFamily="34" charset="-122"/>
                <a:ea typeface="微软雅黑" panose="020B0503020204020204" pitchFamily="34" charset="-122"/>
              </a:rPr>
              <a:t>]</a:t>
            </a:r>
            <a:endParaRPr lang="en-US" altLang="zh-CN"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 </a:t>
            </a:r>
            <a:r>
              <a:rPr lang="zh-CN" altLang="en-US" b="1" dirty="0">
                <a:ln w="0"/>
                <a:solidFill>
                  <a:srgbClr val="C00000"/>
                </a:solidFill>
                <a:latin typeface="微软雅黑" panose="020B0503020204020204" pitchFamily="34" charset="-122"/>
                <a:ea typeface="微软雅黑" panose="020B0503020204020204" pitchFamily="34" charset="-122"/>
              </a:rPr>
              <a:t>注意：</a:t>
            </a:r>
            <a:r>
              <a:rPr lang="zh-CN" altLang="en-US" dirty="0">
                <a:ln w="0"/>
                <a:solidFill>
                  <a:srgbClr val="0070C0"/>
                </a:solidFill>
                <a:latin typeface="微软雅黑" panose="020B0503020204020204" pitchFamily="34" charset="-122"/>
                <a:ea typeface="微软雅黑" panose="020B0503020204020204" pitchFamily="34" charset="-122"/>
              </a:rPr>
              <a:t>看到</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红牌</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时不可生气</a:t>
            </a:r>
            <a:r>
              <a:rPr lang="en-US" altLang="zh-CN" dirty="0">
                <a:ln w="0"/>
                <a:solidFill>
                  <a:srgbClr val="0070C0"/>
                </a:solidFill>
                <a:latin typeface="微软雅黑" panose="020B0503020204020204" pitchFamily="34" charset="-122"/>
                <a:ea typeface="微软雅黑" panose="020B0503020204020204" pitchFamily="34" charset="-122"/>
              </a:rPr>
              <a:t>;</a:t>
            </a:r>
            <a:endParaRPr lang="en-US" altLang="zh-CN"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        </a:t>
            </a:r>
            <a:r>
              <a:rPr lang="en-US" altLang="zh-CN" dirty="0" smtClean="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人</a:t>
            </a:r>
            <a:r>
              <a:rPr lang="zh-CN" altLang="en-US" dirty="0">
                <a:ln w="0"/>
                <a:solidFill>
                  <a:srgbClr val="0070C0"/>
                </a:solidFill>
                <a:latin typeface="微软雅黑" panose="020B0503020204020204" pitchFamily="34" charset="-122"/>
                <a:ea typeface="微软雅黑" panose="020B0503020204020204" pitchFamily="34" charset="-122"/>
              </a:rPr>
              <a:t>不要挂上</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红牌</a:t>
            </a:r>
            <a:r>
              <a:rPr lang="en-US" altLang="zh-CN" dirty="0">
                <a:ln w="0"/>
                <a:solidFill>
                  <a:srgbClr val="0070C0"/>
                </a:solidFill>
                <a:latin typeface="微软雅黑" panose="020B0503020204020204" pitchFamily="34" charset="-122"/>
                <a:ea typeface="微软雅黑" panose="020B0503020204020204" pitchFamily="34" charset="-122"/>
              </a:rPr>
              <a:t>]</a:t>
            </a:r>
            <a:endParaRPr lang="zh-CN" altLang="en-US" dirty="0">
              <a:ln w="0"/>
              <a:solidFill>
                <a:srgbClr val="0070C0"/>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8329835" y="2060848"/>
            <a:ext cx="2911618" cy="3955480"/>
            <a:chOff x="8514562" y="2060848"/>
            <a:chExt cx="2911618" cy="395548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514562" y="2060848"/>
              <a:ext cx="2911618" cy="3955480"/>
            </a:xfrm>
            <a:prstGeom prst="rect">
              <a:avLst/>
            </a:prstGeom>
          </p:spPr>
        </p:pic>
        <p:sp>
          <p:nvSpPr>
            <p:cNvPr id="7" name="文本框 9"/>
            <p:cNvSpPr txBox="1"/>
            <p:nvPr/>
          </p:nvSpPr>
          <p:spPr>
            <a:xfrm>
              <a:off x="9229935" y="2157695"/>
              <a:ext cx="1296144" cy="623233"/>
            </a:xfrm>
            <a:prstGeom prst="rect">
              <a:avLst/>
            </a:prstGeom>
            <a:noFill/>
          </p:spPr>
          <p:txBody>
            <a:bodyPr wrap="square" lIns="68566" tIns="34283" rIns="68566" bIns="34283" rtlCol="0">
              <a:spAutoFit/>
            </a:bodyPr>
            <a:lstStyle/>
            <a:p>
              <a:pPr marL="0" lvl="1">
                <a:lnSpc>
                  <a:spcPct val="150000"/>
                </a:lnSpc>
              </a:pPr>
              <a:r>
                <a:rPr lang="zh-CN" altLang="en-US" sz="2400" b="1" spc="600" dirty="0">
                  <a:ln w="0"/>
                  <a:solidFill>
                    <a:schemeClr val="bg1"/>
                  </a:solidFill>
                  <a:latin typeface="微软雅黑" panose="020B0503020204020204" pitchFamily="34" charset="-122"/>
                  <a:ea typeface="微软雅黑" panose="020B0503020204020204" pitchFamily="34" charset="-122"/>
                </a:rPr>
                <a:t>红牌</a:t>
              </a:r>
              <a:r>
                <a:rPr lang="zh-CN" altLang="en-US" sz="2400" b="1" spc="600" dirty="0" smtClean="0">
                  <a:ln w="0"/>
                  <a:solidFill>
                    <a:schemeClr val="bg1"/>
                  </a:solidFill>
                  <a:latin typeface="微软雅黑" panose="020B0503020204020204" pitchFamily="34" charset="-122"/>
                  <a:ea typeface="微软雅黑" panose="020B0503020204020204" pitchFamily="34" charset="-122"/>
                </a:rPr>
                <a:t>子</a:t>
              </a:r>
              <a:endParaRPr lang="zh-CN" altLang="en-US" sz="2400" b="1" spc="600" dirty="0">
                <a:ln w="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anim calcmode="lin" valueType="num">
                                      <p:cBhvr>
                                        <p:cTn id="20" dur="1000" fill="hold"/>
                                        <p:tgtEl>
                                          <p:spTgt spid="39"/>
                                        </p:tgtEl>
                                        <p:attrNameLst>
                                          <p:attrName>ppt_x</p:attrName>
                                        </p:attrNameLst>
                                      </p:cBhvr>
                                      <p:tavLst>
                                        <p:tav tm="0">
                                          <p:val>
                                            <p:strVal val="#ppt_x"/>
                                          </p:val>
                                        </p:tav>
                                        <p:tav tm="100000">
                                          <p:val>
                                            <p:strVal val="#ppt_x"/>
                                          </p:val>
                                        </p:tav>
                                      </p:tavLst>
                                    </p:anim>
                                    <p:anim calcmode="lin" valueType="num">
                                      <p:cBhvr>
                                        <p:cTn id="2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9"/>
          <p:cNvSpPr txBox="1"/>
          <p:nvPr/>
        </p:nvSpPr>
        <p:spPr>
          <a:xfrm>
            <a:off x="1155378" y="782809"/>
            <a:ext cx="2736304"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定点摄影</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38" name="椭圆 37"/>
          <p:cNvSpPr/>
          <p:nvPr/>
        </p:nvSpPr>
        <p:spPr>
          <a:xfrm>
            <a:off x="841003" y="1012005"/>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9" name="文本框 38"/>
          <p:cNvSpPr txBox="1"/>
          <p:nvPr/>
        </p:nvSpPr>
        <p:spPr>
          <a:xfrm>
            <a:off x="1129035" y="1597594"/>
            <a:ext cx="8496944" cy="4590794"/>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C00000"/>
                </a:solidFill>
                <a:latin typeface="微软雅黑" panose="020B0503020204020204" pitchFamily="34" charset="-122"/>
                <a:ea typeface="微软雅黑" panose="020B0503020204020204" pitchFamily="34" charset="-122"/>
              </a:rPr>
              <a:t>目的：</a:t>
            </a:r>
            <a:r>
              <a:rPr lang="zh-CN" altLang="en-US" dirty="0">
                <a:ln w="0"/>
                <a:solidFill>
                  <a:srgbClr val="0070C0"/>
                </a:solidFill>
                <a:latin typeface="微软雅黑" panose="020B0503020204020204" pitchFamily="34" charset="-122"/>
                <a:ea typeface="微软雅黑" panose="020B0503020204020204" pitchFamily="34" charset="-122"/>
              </a:rPr>
              <a:t>把规定的要求或是没有达到规定的要求</a:t>
            </a:r>
            <a:r>
              <a:rPr lang="zh-CN" altLang="en-US" dirty="0" smtClean="0">
                <a:ln w="0"/>
                <a:solidFill>
                  <a:srgbClr val="0070C0"/>
                </a:solidFill>
                <a:latin typeface="微软雅黑" panose="020B0503020204020204" pitchFamily="34" charset="-122"/>
                <a:ea typeface="微软雅黑" panose="020B0503020204020204" pitchFamily="34" charset="-122"/>
              </a:rPr>
              <a:t>，最</a:t>
            </a:r>
            <a:r>
              <a:rPr lang="zh-CN" altLang="en-US" dirty="0">
                <a:ln w="0"/>
                <a:solidFill>
                  <a:srgbClr val="0070C0"/>
                </a:solidFill>
                <a:latin typeface="微软雅黑" panose="020B0503020204020204" pitchFamily="34" charset="-122"/>
                <a:ea typeface="微软雅黑" panose="020B0503020204020204" pitchFamily="34" charset="-122"/>
              </a:rPr>
              <a:t>形象的传示给员工和领导。</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C00000"/>
                </a:solidFill>
                <a:latin typeface="微软雅黑" panose="020B0503020204020204" pitchFamily="34" charset="-122"/>
                <a:ea typeface="微软雅黑" panose="020B0503020204020204" pitchFamily="34" charset="-122"/>
              </a:rPr>
              <a:t>内容：</a:t>
            </a:r>
            <a:r>
              <a:rPr lang="zh-CN" altLang="en-US" dirty="0">
                <a:ln w="0"/>
                <a:solidFill>
                  <a:srgbClr val="0070C0"/>
                </a:solidFill>
                <a:latin typeface="微软雅黑" panose="020B0503020204020204" pitchFamily="34" charset="-122"/>
                <a:ea typeface="微软雅黑" panose="020B0503020204020204" pitchFamily="34" charset="-122"/>
              </a:rPr>
              <a:t>①把无法用文字描述的要求，用照片显示；</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②</a:t>
            </a:r>
            <a:r>
              <a:rPr lang="zh-CN" altLang="en-US" dirty="0">
                <a:ln w="0"/>
                <a:solidFill>
                  <a:srgbClr val="0070C0"/>
                </a:solidFill>
                <a:latin typeface="微软雅黑" panose="020B0503020204020204" pitchFamily="34" charset="-122"/>
                <a:ea typeface="微软雅黑" panose="020B0503020204020204" pitchFamily="34" charset="-122"/>
              </a:rPr>
              <a:t>把做的最不好的现象，用照片昭示；</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③</a:t>
            </a:r>
            <a:r>
              <a:rPr lang="zh-CN" altLang="en-US" dirty="0">
                <a:ln w="0"/>
                <a:solidFill>
                  <a:srgbClr val="0070C0"/>
                </a:solidFill>
                <a:latin typeface="微软雅黑" panose="020B0503020204020204" pitchFamily="34" charset="-122"/>
                <a:ea typeface="微软雅黑" panose="020B0503020204020204" pitchFamily="34" charset="-122"/>
              </a:rPr>
              <a:t>把需引起员工警觉的事情用照片公示；</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C00000"/>
                </a:solidFill>
                <a:latin typeface="微软雅黑" panose="020B0503020204020204" pitchFamily="34" charset="-122"/>
                <a:ea typeface="微软雅黑" panose="020B0503020204020204" pitchFamily="34" charset="-122"/>
              </a:rPr>
              <a:t>方法：</a:t>
            </a:r>
            <a:r>
              <a:rPr lang="zh-CN" altLang="en-US" dirty="0">
                <a:ln w="0"/>
                <a:solidFill>
                  <a:srgbClr val="0070C0"/>
                </a:solidFill>
                <a:latin typeface="微软雅黑" panose="020B0503020204020204" pitchFamily="34" charset="-122"/>
                <a:ea typeface="微软雅黑" panose="020B0503020204020204" pitchFamily="34" charset="-122"/>
              </a:rPr>
              <a:t>①定期发布；定期更换；</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a:t>
            </a:r>
            <a:r>
              <a:rPr lang="zh-CN" altLang="en-US" dirty="0">
                <a:ln w="0"/>
                <a:solidFill>
                  <a:srgbClr val="0070C0"/>
                </a:solidFill>
                <a:latin typeface="微软雅黑" panose="020B0503020204020204" pitchFamily="34" charset="-122"/>
                <a:ea typeface="微软雅黑" panose="020B0503020204020204" pitchFamily="34" charset="-122"/>
              </a:rPr>
              <a:t>②设立揭示板，置于公司显眼处；</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a:t>
            </a:r>
            <a:r>
              <a:rPr lang="zh-CN" altLang="en-US" dirty="0">
                <a:ln w="0"/>
                <a:solidFill>
                  <a:srgbClr val="0070C0"/>
                </a:solidFill>
                <a:latin typeface="微软雅黑" panose="020B0503020204020204" pitchFamily="34" charset="-122"/>
                <a:ea typeface="微软雅黑" panose="020B0503020204020204" pitchFamily="34" charset="-122"/>
              </a:rPr>
              <a:t>③被负面暴光的明确整改期限；并跟踪；</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a:t>
            </a:r>
            <a:r>
              <a:rPr lang="zh-CN" altLang="en-US" dirty="0">
                <a:ln w="0"/>
                <a:solidFill>
                  <a:srgbClr val="0070C0"/>
                </a:solidFill>
                <a:latin typeface="微软雅黑" panose="020B0503020204020204" pitchFamily="34" charset="-122"/>
                <a:ea typeface="微软雅黑" panose="020B0503020204020204" pitchFamily="34" charset="-122"/>
              </a:rPr>
              <a:t>④多采用对比形式；</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a:t>
            </a:r>
            <a:r>
              <a:rPr lang="zh-CN" altLang="en-US" dirty="0">
                <a:ln w="0"/>
                <a:solidFill>
                  <a:srgbClr val="0070C0"/>
                </a:solidFill>
                <a:latin typeface="微软雅黑" panose="020B0503020204020204" pitchFamily="34" charset="-122"/>
                <a:ea typeface="微软雅黑" panose="020B0503020204020204" pitchFamily="34" charset="-122"/>
              </a:rPr>
              <a:t>⑤与奖惩制度结合；</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a:t>
            </a:r>
            <a:r>
              <a:rPr lang="zh-CN" altLang="en-US" dirty="0">
                <a:ln w="0"/>
                <a:solidFill>
                  <a:srgbClr val="0070C0"/>
                </a:solidFill>
                <a:latin typeface="微软雅黑" panose="020B0503020204020204" pitchFamily="34" charset="-122"/>
                <a:ea typeface="微软雅黑" panose="020B0503020204020204" pitchFamily="34" charset="-122"/>
              </a:rPr>
              <a:t>⑥最高领导要关心；</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a:t>
            </a:r>
            <a:r>
              <a:rPr lang="zh-CN" altLang="en-US" dirty="0">
                <a:ln w="0"/>
                <a:solidFill>
                  <a:srgbClr val="0070C0"/>
                </a:solidFill>
                <a:latin typeface="微软雅黑" panose="020B0503020204020204" pitchFamily="34" charset="-122"/>
                <a:ea typeface="微软雅黑" panose="020B0503020204020204" pitchFamily="34" charset="-122"/>
              </a:rPr>
              <a:t>⑦以人为主，重视</a:t>
            </a:r>
            <a:r>
              <a:rPr lang="zh-CN" altLang="en-US" dirty="0" smtClean="0">
                <a:ln w="0"/>
                <a:solidFill>
                  <a:srgbClr val="0070C0"/>
                </a:solidFill>
                <a:latin typeface="微软雅黑" panose="020B0503020204020204" pitchFamily="34" charset="-122"/>
                <a:ea typeface="微软雅黑" panose="020B0503020204020204" pitchFamily="34" charset="-122"/>
              </a:rPr>
              <a:t>鼓励</a:t>
            </a:r>
            <a:r>
              <a:rPr lang="zh-CN" altLang="en-US" dirty="0">
                <a:ln w="0"/>
                <a:solidFill>
                  <a:srgbClr val="0070C0"/>
                </a:solidFill>
                <a:latin typeface="微软雅黑" panose="020B0503020204020204" pitchFamily="34" charset="-122"/>
                <a:ea typeface="微软雅黑" panose="020B0503020204020204" pitchFamily="34" charset="-122"/>
              </a:rPr>
              <a:t>。</a:t>
            </a:r>
            <a:endParaRPr lang="zh-CN" altLang="en-US" dirty="0">
              <a:ln w="0"/>
              <a:solidFill>
                <a:srgbClr val="0070C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113811" y="2204864"/>
            <a:ext cx="2921106" cy="41036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anim calcmode="lin" valueType="num">
                                      <p:cBhvr>
                                        <p:cTn id="20" dur="1000" fill="hold"/>
                                        <p:tgtEl>
                                          <p:spTgt spid="39"/>
                                        </p:tgtEl>
                                        <p:attrNameLst>
                                          <p:attrName>ppt_x</p:attrName>
                                        </p:attrNameLst>
                                      </p:cBhvr>
                                      <p:tavLst>
                                        <p:tav tm="0">
                                          <p:val>
                                            <p:strVal val="#ppt_x"/>
                                          </p:val>
                                        </p:tav>
                                        <p:tav tm="100000">
                                          <p:val>
                                            <p:strVal val="#ppt_x"/>
                                          </p:val>
                                        </p:tav>
                                      </p:tavLst>
                                    </p:anim>
                                    <p:anim calcmode="lin" valueType="num">
                                      <p:cBhvr>
                                        <p:cTn id="2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9"/>
          <p:cNvSpPr txBox="1"/>
          <p:nvPr/>
        </p:nvSpPr>
        <p:spPr>
          <a:xfrm>
            <a:off x="1155378" y="620688"/>
            <a:ext cx="2736304"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检查表</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38" name="椭圆 37"/>
          <p:cNvSpPr/>
          <p:nvPr/>
        </p:nvSpPr>
        <p:spPr>
          <a:xfrm>
            <a:off x="841003" y="86427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9" name="文本框 38"/>
          <p:cNvSpPr txBox="1"/>
          <p:nvPr/>
        </p:nvSpPr>
        <p:spPr>
          <a:xfrm>
            <a:off x="1561083" y="1268760"/>
            <a:ext cx="8496944" cy="5006293"/>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C00000"/>
                </a:solidFill>
                <a:latin typeface="微软雅黑" panose="020B0503020204020204" pitchFamily="34" charset="-122"/>
                <a:ea typeface="微软雅黑" panose="020B0503020204020204" pitchFamily="34" charset="-122"/>
              </a:rPr>
              <a:t>目的：</a:t>
            </a:r>
            <a:r>
              <a:rPr lang="zh-CN" altLang="en-US" dirty="0">
                <a:ln w="0"/>
                <a:solidFill>
                  <a:srgbClr val="0070C0"/>
                </a:solidFill>
                <a:latin typeface="微软雅黑" panose="020B0503020204020204" pitchFamily="34" charset="-122"/>
                <a:ea typeface="微软雅黑" panose="020B0503020204020204" pitchFamily="34" charset="-122"/>
              </a:rPr>
              <a:t>明确检查事项，规范检查工作；</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C00000"/>
                </a:solidFill>
                <a:latin typeface="微软雅黑" panose="020B0503020204020204" pitchFamily="34" charset="-122"/>
                <a:ea typeface="微软雅黑" panose="020B0503020204020204" pitchFamily="34" charset="-122"/>
              </a:rPr>
              <a:t>分类：</a:t>
            </a:r>
            <a:r>
              <a:rPr lang="zh-CN" altLang="en-US" dirty="0">
                <a:ln w="0"/>
                <a:solidFill>
                  <a:srgbClr val="0070C0"/>
                </a:solidFill>
                <a:latin typeface="微软雅黑" panose="020B0503020204020204" pitchFamily="34" charset="-122"/>
                <a:ea typeface="微软雅黑" panose="020B0503020204020204" pitchFamily="34" charset="-122"/>
              </a:rPr>
              <a:t>部门检查表、公司检查表；</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日常检查</a:t>
            </a:r>
            <a:r>
              <a:rPr lang="zh-CN" altLang="en-US" dirty="0">
                <a:ln w="0"/>
                <a:solidFill>
                  <a:srgbClr val="0070C0"/>
                </a:solidFill>
                <a:latin typeface="微软雅黑" panose="020B0503020204020204" pitchFamily="34" charset="-122"/>
                <a:ea typeface="微软雅黑" panose="020B0503020204020204" pitchFamily="34" charset="-122"/>
              </a:rPr>
              <a:t>表、月检查表；</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C00000"/>
                </a:solidFill>
                <a:latin typeface="微软雅黑" panose="020B0503020204020204" pitchFamily="34" charset="-122"/>
                <a:ea typeface="微软雅黑" panose="020B0503020204020204" pitchFamily="34" charset="-122"/>
              </a:rPr>
              <a:t>内容：</a:t>
            </a:r>
            <a:r>
              <a:rPr lang="zh-CN" altLang="en-US" dirty="0">
                <a:ln w="0"/>
                <a:solidFill>
                  <a:srgbClr val="0070C0"/>
                </a:solidFill>
                <a:latin typeface="微软雅黑" panose="020B0503020204020204" pitchFamily="34" charset="-122"/>
                <a:ea typeface="微软雅黑" panose="020B0503020204020204" pitchFamily="34" charset="-122"/>
              </a:rPr>
              <a:t>①检查事项；要求标准；</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a:t>
            </a:r>
            <a:r>
              <a:rPr lang="zh-CN" altLang="en-US" dirty="0">
                <a:ln w="0"/>
                <a:solidFill>
                  <a:srgbClr val="0070C0"/>
                </a:solidFill>
                <a:latin typeface="微软雅黑" panose="020B0503020204020204" pitchFamily="34" charset="-122"/>
                <a:ea typeface="微软雅黑" panose="020B0503020204020204" pitchFamily="34" charset="-122"/>
              </a:rPr>
              <a:t>②检查结论：评分、存在问题；</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a:t>
            </a:r>
            <a:r>
              <a:rPr lang="zh-CN" altLang="en-US" dirty="0">
                <a:ln w="0"/>
                <a:solidFill>
                  <a:srgbClr val="0070C0"/>
                </a:solidFill>
                <a:latin typeface="微软雅黑" panose="020B0503020204020204" pitchFamily="34" charset="-122"/>
                <a:ea typeface="微软雅黑" panose="020B0503020204020204" pitchFamily="34" charset="-122"/>
              </a:rPr>
              <a:t>③限期改正时间；</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a:t>
            </a:r>
            <a:r>
              <a:rPr lang="zh-CN" altLang="en-US" dirty="0">
                <a:ln w="0"/>
                <a:solidFill>
                  <a:srgbClr val="0070C0"/>
                </a:solidFill>
                <a:latin typeface="微软雅黑" panose="020B0503020204020204" pitchFamily="34" charset="-122"/>
                <a:ea typeface="微软雅黑" panose="020B0503020204020204" pitchFamily="34" charset="-122"/>
              </a:rPr>
              <a:t>④检查员与被检查部门签字；</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C00000"/>
                </a:solidFill>
                <a:latin typeface="微软雅黑" panose="020B0503020204020204" pitchFamily="34" charset="-122"/>
                <a:ea typeface="微软雅黑" panose="020B0503020204020204" pitchFamily="34" charset="-122"/>
              </a:rPr>
              <a:t>注意：</a:t>
            </a:r>
            <a:r>
              <a:rPr lang="zh-CN" altLang="en-US" dirty="0">
                <a:ln w="0"/>
                <a:solidFill>
                  <a:srgbClr val="0070C0"/>
                </a:solidFill>
                <a:latin typeface="微软雅黑" panose="020B0503020204020204" pitchFamily="34" charset="-122"/>
                <a:ea typeface="微软雅黑" panose="020B0503020204020204" pitchFamily="34" charset="-122"/>
              </a:rPr>
              <a:t>①内容全面、突出重点；</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②</a:t>
            </a:r>
            <a:r>
              <a:rPr lang="zh-CN" altLang="en-US" dirty="0">
                <a:ln w="0"/>
                <a:solidFill>
                  <a:srgbClr val="0070C0"/>
                </a:solidFill>
                <a:latin typeface="微软雅黑" panose="020B0503020204020204" pitchFamily="34" charset="-122"/>
                <a:ea typeface="微软雅黑" panose="020B0503020204020204" pitchFamily="34" charset="-122"/>
              </a:rPr>
              <a:t>记录属实、客观；</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a:t>
            </a:r>
            <a:r>
              <a:rPr lang="zh-CN" altLang="en-US" dirty="0">
                <a:ln w="0"/>
                <a:solidFill>
                  <a:srgbClr val="0070C0"/>
                </a:solidFill>
                <a:latin typeface="微软雅黑" panose="020B0503020204020204" pitchFamily="34" charset="-122"/>
                <a:ea typeface="微软雅黑" panose="020B0503020204020204" pitchFamily="34" charset="-122"/>
              </a:rPr>
              <a:t>③被检查部门领导认可；</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a:t>
            </a:r>
            <a:r>
              <a:rPr lang="zh-CN" altLang="en-US" dirty="0">
                <a:ln w="0"/>
                <a:solidFill>
                  <a:srgbClr val="0070C0"/>
                </a:solidFill>
                <a:latin typeface="微软雅黑" panose="020B0503020204020204" pitchFamily="34" charset="-122"/>
                <a:ea typeface="微软雅黑" panose="020B0503020204020204" pitchFamily="34" charset="-122"/>
              </a:rPr>
              <a:t>④按规定时间跟踪检查；</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a:t>
            </a:r>
            <a:r>
              <a:rPr lang="zh-CN" altLang="en-US" dirty="0">
                <a:ln w="0"/>
                <a:solidFill>
                  <a:srgbClr val="0070C0"/>
                </a:solidFill>
                <a:latin typeface="微软雅黑" panose="020B0503020204020204" pitchFamily="34" charset="-122"/>
                <a:ea typeface="微软雅黑" panose="020B0503020204020204" pitchFamily="34" charset="-122"/>
              </a:rPr>
              <a:t>⑤与奖惩制度结合。 </a:t>
            </a:r>
            <a:endParaRPr lang="zh-CN" altLang="en-US" dirty="0">
              <a:ln w="0"/>
              <a:solidFill>
                <a:srgbClr val="0070C0"/>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7753771" y="2204864"/>
            <a:ext cx="3537250" cy="3466184"/>
            <a:chOff x="7753771" y="2204864"/>
            <a:chExt cx="3537250" cy="3466184"/>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53771" y="2204864"/>
              <a:ext cx="3537250" cy="3466184"/>
            </a:xfrm>
            <a:prstGeom prst="rect">
              <a:avLst/>
            </a:prstGeom>
          </p:spPr>
        </p:pic>
        <p:sp>
          <p:nvSpPr>
            <p:cNvPr id="6" name="文本框 9"/>
            <p:cNvSpPr txBox="1"/>
            <p:nvPr/>
          </p:nvSpPr>
          <p:spPr>
            <a:xfrm>
              <a:off x="8545859" y="2434694"/>
              <a:ext cx="1152128" cy="346234"/>
            </a:xfrm>
            <a:prstGeom prst="rect">
              <a:avLst/>
            </a:prstGeom>
            <a:noFill/>
          </p:spPr>
          <p:txBody>
            <a:bodyPr wrap="square" lIns="68566" tIns="34283" rIns="68566" bIns="34283" rtlCol="0">
              <a:spAutoFit/>
            </a:bodyPr>
            <a:lstStyle/>
            <a:p>
              <a:pPr marL="0" lvl="1">
                <a:lnSpc>
                  <a:spcPct val="150000"/>
                </a:lnSpc>
              </a:pPr>
              <a:r>
                <a:rPr lang="zh-CN" altLang="en-US" sz="1200" b="1" spc="600" dirty="0">
                  <a:ln w="0"/>
                  <a:solidFill>
                    <a:srgbClr val="0070C0"/>
                  </a:solidFill>
                  <a:latin typeface="微软雅黑" panose="020B0503020204020204" pitchFamily="34" charset="-122"/>
                  <a:ea typeface="微软雅黑" panose="020B0503020204020204" pitchFamily="34" charset="-122"/>
                </a:rPr>
                <a:t>检查表</a:t>
              </a:r>
              <a:endParaRPr lang="zh-CN" altLang="en-US" sz="1200" b="1" spc="600" dirty="0">
                <a:ln w="0"/>
                <a:solidFill>
                  <a:srgbClr val="0070C0"/>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8185819" y="2996952"/>
              <a:ext cx="15121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8185819" y="3206430"/>
              <a:ext cx="15121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8185819" y="3415908"/>
              <a:ext cx="15121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8185819" y="3625386"/>
              <a:ext cx="15121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8185819" y="3834864"/>
              <a:ext cx="15121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8185819" y="4044342"/>
              <a:ext cx="15121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8185819" y="4253820"/>
              <a:ext cx="15121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8185819" y="4463298"/>
              <a:ext cx="15121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8185819" y="4672776"/>
              <a:ext cx="15121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8185819" y="4882254"/>
              <a:ext cx="15121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8185819" y="5091732"/>
              <a:ext cx="15121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185819" y="5301208"/>
              <a:ext cx="1512168" cy="0"/>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anim calcmode="lin" valueType="num">
                                      <p:cBhvr>
                                        <p:cTn id="20" dur="1000" fill="hold"/>
                                        <p:tgtEl>
                                          <p:spTgt spid="39"/>
                                        </p:tgtEl>
                                        <p:attrNameLst>
                                          <p:attrName>ppt_x</p:attrName>
                                        </p:attrNameLst>
                                      </p:cBhvr>
                                      <p:tavLst>
                                        <p:tav tm="0">
                                          <p:val>
                                            <p:strVal val="#ppt_x"/>
                                          </p:val>
                                        </p:tav>
                                        <p:tav tm="100000">
                                          <p:val>
                                            <p:strVal val="#ppt_x"/>
                                          </p:val>
                                        </p:tav>
                                      </p:tavLst>
                                    </p:anim>
                                    <p:anim calcmode="lin" valueType="num">
                                      <p:cBhvr>
                                        <p:cTn id="2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9"/>
          <p:cNvSpPr txBox="1"/>
          <p:nvPr/>
        </p:nvSpPr>
        <p:spPr>
          <a:xfrm>
            <a:off x="1155378" y="782809"/>
            <a:ext cx="2736304"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揭示检查结果</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38" name="椭圆 37"/>
          <p:cNvSpPr/>
          <p:nvPr/>
        </p:nvSpPr>
        <p:spPr>
          <a:xfrm>
            <a:off x="841003" y="1026393"/>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9" name="文本框 38"/>
          <p:cNvSpPr txBox="1"/>
          <p:nvPr/>
        </p:nvSpPr>
        <p:spPr>
          <a:xfrm>
            <a:off x="1561083" y="1701976"/>
            <a:ext cx="8496944" cy="4175296"/>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C00000"/>
                </a:solidFill>
                <a:latin typeface="微软雅黑" panose="020B0503020204020204" pitchFamily="34" charset="-122"/>
                <a:ea typeface="微软雅黑" panose="020B0503020204020204" pitchFamily="34" charset="-122"/>
              </a:rPr>
              <a:t>目的：</a:t>
            </a:r>
            <a:r>
              <a:rPr lang="zh-CN" altLang="en-US" dirty="0">
                <a:ln w="0"/>
                <a:solidFill>
                  <a:srgbClr val="0070C0"/>
                </a:solidFill>
                <a:latin typeface="微软雅黑" panose="020B0503020204020204" pitchFamily="34" charset="-122"/>
                <a:ea typeface="微软雅黑" panose="020B0503020204020204" pitchFamily="34" charset="-122"/>
              </a:rPr>
              <a:t>检查结果透明、对存在问题部门给予压力；</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C00000"/>
                </a:solidFill>
                <a:latin typeface="微软雅黑" panose="020B0503020204020204" pitchFamily="34" charset="-122"/>
                <a:ea typeface="微软雅黑" panose="020B0503020204020204" pitchFamily="34" charset="-122"/>
              </a:rPr>
              <a:t>分类：</a:t>
            </a:r>
            <a:r>
              <a:rPr lang="zh-CN" altLang="en-US" dirty="0">
                <a:ln w="0"/>
                <a:solidFill>
                  <a:srgbClr val="0070C0"/>
                </a:solidFill>
                <a:latin typeface="微软雅黑" panose="020B0503020204020204" pitchFamily="34" charset="-122"/>
                <a:ea typeface="微软雅黑" panose="020B0503020204020204" pitchFamily="34" charset="-122"/>
              </a:rPr>
              <a:t>部门检查结果在本部门公布；</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a:t>
            </a:r>
            <a:r>
              <a:rPr lang="zh-CN" altLang="en-US" dirty="0">
                <a:ln w="0"/>
                <a:solidFill>
                  <a:srgbClr val="0070C0"/>
                </a:solidFill>
                <a:latin typeface="微软雅黑" panose="020B0503020204020204" pitchFamily="34" charset="-122"/>
                <a:ea typeface="微软雅黑" panose="020B0503020204020204" pitchFamily="34" charset="-122"/>
              </a:rPr>
              <a:t>公司检查结果在全公司公布；</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C00000"/>
                </a:solidFill>
                <a:latin typeface="微软雅黑" panose="020B0503020204020204" pitchFamily="34" charset="-122"/>
                <a:ea typeface="微软雅黑" panose="020B0503020204020204" pitchFamily="34" charset="-122"/>
              </a:rPr>
              <a:t>内容：</a:t>
            </a:r>
            <a:r>
              <a:rPr lang="zh-CN" altLang="en-US" dirty="0">
                <a:ln w="0"/>
                <a:solidFill>
                  <a:srgbClr val="0070C0"/>
                </a:solidFill>
                <a:latin typeface="微软雅黑" panose="020B0503020204020204" pitchFamily="34" charset="-122"/>
                <a:ea typeface="微软雅黑" panose="020B0503020204020204" pitchFamily="34" charset="-122"/>
              </a:rPr>
              <a:t>①检查事项、检查结果；</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a:t>
            </a:r>
            <a:r>
              <a:rPr lang="zh-CN" altLang="en-US" dirty="0">
                <a:ln w="0"/>
                <a:solidFill>
                  <a:srgbClr val="0070C0"/>
                </a:solidFill>
                <a:latin typeface="微软雅黑" panose="020B0503020204020204" pitchFamily="34" charset="-122"/>
                <a:ea typeface="微软雅黑" panose="020B0503020204020204" pitchFamily="34" charset="-122"/>
              </a:rPr>
              <a:t>②检查结论；</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a:t>
            </a:r>
            <a:r>
              <a:rPr lang="zh-CN" altLang="en-US" dirty="0">
                <a:ln w="0"/>
                <a:solidFill>
                  <a:srgbClr val="0070C0"/>
                </a:solidFill>
                <a:latin typeface="微软雅黑" panose="020B0503020204020204" pitchFamily="34" charset="-122"/>
                <a:ea typeface="微软雅黑" panose="020B0503020204020204" pitchFamily="34" charset="-122"/>
              </a:rPr>
              <a:t>③存在问题；限期改正时间；</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C00000"/>
                </a:solidFill>
                <a:latin typeface="微软雅黑" panose="020B0503020204020204" pitchFamily="34" charset="-122"/>
                <a:ea typeface="微软雅黑" panose="020B0503020204020204" pitchFamily="34" charset="-122"/>
              </a:rPr>
              <a:t>注意：</a:t>
            </a:r>
            <a:r>
              <a:rPr lang="zh-CN" altLang="en-US" dirty="0">
                <a:ln w="0"/>
                <a:solidFill>
                  <a:srgbClr val="0070C0"/>
                </a:solidFill>
                <a:latin typeface="微软雅黑" panose="020B0503020204020204" pitchFamily="34" charset="-122"/>
                <a:ea typeface="微软雅黑" panose="020B0503020204020204" pitchFamily="34" charset="-122"/>
              </a:rPr>
              <a:t>①在公司公众地方公布；</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a:t>
            </a:r>
            <a:r>
              <a:rPr lang="zh-CN" altLang="en-US" dirty="0">
                <a:ln w="0"/>
                <a:solidFill>
                  <a:srgbClr val="0070C0"/>
                </a:solidFill>
                <a:latin typeface="微软雅黑" panose="020B0503020204020204" pitchFamily="34" charset="-122"/>
                <a:ea typeface="微软雅黑" panose="020B0503020204020204" pitchFamily="34" charset="-122"/>
              </a:rPr>
              <a:t>②醒目、客观；</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a:t>
            </a:r>
            <a:r>
              <a:rPr lang="zh-CN" altLang="en-US" dirty="0">
                <a:ln w="0"/>
                <a:solidFill>
                  <a:srgbClr val="0070C0"/>
                </a:solidFill>
                <a:latin typeface="微软雅黑" panose="020B0503020204020204" pitchFamily="34" charset="-122"/>
                <a:ea typeface="微软雅黑" panose="020B0503020204020204" pitchFamily="34" charset="-122"/>
              </a:rPr>
              <a:t>③按时公布；</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a:t>
            </a:r>
            <a:r>
              <a:rPr lang="zh-CN" altLang="en-US" dirty="0">
                <a:ln w="0"/>
                <a:solidFill>
                  <a:srgbClr val="0070C0"/>
                </a:solidFill>
                <a:latin typeface="微软雅黑" panose="020B0503020204020204" pitchFamily="34" charset="-122"/>
                <a:ea typeface="微软雅黑" panose="020B0503020204020204" pitchFamily="34" charset="-122"/>
              </a:rPr>
              <a:t>④必要时配以照片说明</a:t>
            </a:r>
            <a:r>
              <a:rPr lang="zh-CN" altLang="en-US" dirty="0" smtClean="0">
                <a:ln w="0"/>
                <a:solidFill>
                  <a:srgbClr val="0070C0"/>
                </a:solidFill>
                <a:latin typeface="微软雅黑" panose="020B0503020204020204" pitchFamily="34" charset="-122"/>
                <a:ea typeface="微软雅黑" panose="020B0503020204020204" pitchFamily="34" charset="-122"/>
              </a:rPr>
              <a:t>。 </a:t>
            </a:r>
            <a:endParaRPr lang="zh-CN" altLang="en-US" dirty="0">
              <a:ln w="0"/>
              <a:solidFill>
                <a:srgbClr val="0070C0"/>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6817667" y="2132856"/>
            <a:ext cx="4572009" cy="3773432"/>
            <a:chOff x="6817667" y="2204864"/>
            <a:chExt cx="4572009" cy="3773432"/>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817667" y="2204864"/>
              <a:ext cx="4572009" cy="3773432"/>
            </a:xfrm>
            <a:prstGeom prst="rect">
              <a:avLst/>
            </a:prstGeom>
          </p:spPr>
        </p:pic>
        <p:sp>
          <p:nvSpPr>
            <p:cNvPr id="6" name="文本框 9"/>
            <p:cNvSpPr txBox="1"/>
            <p:nvPr/>
          </p:nvSpPr>
          <p:spPr>
            <a:xfrm>
              <a:off x="9085420" y="4019572"/>
              <a:ext cx="2052727" cy="623233"/>
            </a:xfrm>
            <a:prstGeom prst="rect">
              <a:avLst/>
            </a:prstGeom>
            <a:noFill/>
          </p:spPr>
          <p:txBody>
            <a:bodyPr wrap="square" lIns="68566" tIns="34283" rIns="68566" bIns="34283" rtlCol="0">
              <a:spAutoFit/>
            </a:bodyPr>
            <a:lstStyle/>
            <a:p>
              <a:pPr marL="0" lvl="1">
                <a:lnSpc>
                  <a:spcPct val="150000"/>
                </a:lnSpc>
              </a:pPr>
              <a:r>
                <a:rPr lang="zh-CN" altLang="en-US" sz="2400" b="1" dirty="0" smtClean="0">
                  <a:ln w="0"/>
                  <a:solidFill>
                    <a:schemeClr val="bg1"/>
                  </a:solidFill>
                  <a:latin typeface="微软雅黑" panose="020B0503020204020204" pitchFamily="34" charset="-122"/>
                  <a:ea typeface="微软雅黑" panose="020B0503020204020204" pitchFamily="34" charset="-122"/>
                </a:rPr>
                <a:t>检查</a:t>
              </a:r>
              <a:r>
                <a:rPr lang="zh-CN" altLang="en-US" sz="2400" b="1" dirty="0">
                  <a:ln w="0"/>
                  <a:solidFill>
                    <a:schemeClr val="bg1"/>
                  </a:solidFill>
                  <a:latin typeface="微软雅黑" panose="020B0503020204020204" pitchFamily="34" charset="-122"/>
                  <a:ea typeface="微软雅黑" panose="020B0503020204020204" pitchFamily="34" charset="-122"/>
                </a:rPr>
                <a:t>结果</a:t>
              </a:r>
              <a:endParaRPr lang="zh-CN" altLang="en-US" sz="2400" b="1" dirty="0">
                <a:ln w="0"/>
                <a:solidFill>
                  <a:schemeClr val="bg1"/>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8761883" y="4797152"/>
              <a:ext cx="208823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8761883" y="5085184"/>
              <a:ext cx="208823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8761883" y="5373216"/>
              <a:ext cx="208823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anim calcmode="lin" valueType="num">
                                      <p:cBhvr>
                                        <p:cTn id="20" dur="1000" fill="hold"/>
                                        <p:tgtEl>
                                          <p:spTgt spid="39"/>
                                        </p:tgtEl>
                                        <p:attrNameLst>
                                          <p:attrName>ppt_x</p:attrName>
                                        </p:attrNameLst>
                                      </p:cBhvr>
                                      <p:tavLst>
                                        <p:tav tm="0">
                                          <p:val>
                                            <p:strVal val="#ppt_x"/>
                                          </p:val>
                                        </p:tav>
                                        <p:tav tm="100000">
                                          <p:val>
                                            <p:strVal val="#ppt_x"/>
                                          </p:val>
                                        </p:tav>
                                      </p:tavLst>
                                    </p:anim>
                                    <p:anim calcmode="lin" valueType="num">
                                      <p:cBhvr>
                                        <p:cTn id="2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bwMode="auto">
          <a:xfrm>
            <a:off x="1057027" y="1124744"/>
            <a:ext cx="2664296"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22" name="TextBox 28"/>
          <p:cNvSpPr txBox="1"/>
          <p:nvPr/>
        </p:nvSpPr>
        <p:spPr>
          <a:xfrm>
            <a:off x="1201043" y="1156393"/>
            <a:ext cx="2520280" cy="461665"/>
          </a:xfrm>
          <a:prstGeom prst="rect">
            <a:avLst/>
          </a:prstGeom>
          <a:noFill/>
        </p:spPr>
        <p:txBody>
          <a:bodyPr wrap="square" rtlCol="0">
            <a:spAutoFit/>
          </a:bodyPr>
          <a:lstStyle/>
          <a:p>
            <a:r>
              <a:rPr lang="en-US" altLang="zh-CN" sz="2400" b="1" dirty="0" smtClean="0">
                <a:solidFill>
                  <a:schemeClr val="bg1">
                    <a:lumMod val="95000"/>
                  </a:schemeClr>
                </a:solidFill>
                <a:latin typeface="微软雅黑" panose="020B0503020204020204" pitchFamily="34" charset="-122"/>
                <a:ea typeface="微软雅黑" panose="020B0503020204020204" pitchFamily="34" charset="-122"/>
              </a:rPr>
              <a:t>3.4.3 </a:t>
            </a:r>
            <a:r>
              <a:rPr lang="zh-CN" altLang="en-US" sz="2400" b="1" dirty="0" smtClean="0">
                <a:solidFill>
                  <a:schemeClr val="bg1">
                    <a:lumMod val="95000"/>
                  </a:schemeClr>
                </a:solidFill>
                <a:latin typeface="微软雅黑" panose="020B0503020204020204" pitchFamily="34" charset="-122"/>
                <a:ea typeface="微软雅黑" panose="020B0503020204020204" pitchFamily="34" charset="-122"/>
              </a:rPr>
              <a:t>目视</a:t>
            </a: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管理：</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6" name="文本框 9"/>
          <p:cNvSpPr txBox="1"/>
          <p:nvPr/>
        </p:nvSpPr>
        <p:spPr>
          <a:xfrm>
            <a:off x="2336839" y="2303751"/>
            <a:ext cx="2752636" cy="623233"/>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目视管理的定义</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7" name="椭圆 6"/>
          <p:cNvSpPr/>
          <p:nvPr/>
        </p:nvSpPr>
        <p:spPr>
          <a:xfrm>
            <a:off x="2065139" y="2571385"/>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srgbClr val="0070C0"/>
              </a:solidFill>
            </a:endParaRPr>
          </a:p>
        </p:txBody>
      </p:sp>
      <p:sp>
        <p:nvSpPr>
          <p:cNvPr id="9" name="文本框 9"/>
          <p:cNvSpPr txBox="1"/>
          <p:nvPr/>
        </p:nvSpPr>
        <p:spPr>
          <a:xfrm>
            <a:off x="2336839" y="3021255"/>
            <a:ext cx="2752636" cy="623233"/>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目视管理的用途</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10" name="椭圆 9"/>
          <p:cNvSpPr/>
          <p:nvPr/>
        </p:nvSpPr>
        <p:spPr>
          <a:xfrm>
            <a:off x="2065139" y="3288889"/>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srgbClr val="0070C0"/>
              </a:solidFill>
            </a:endParaRPr>
          </a:p>
        </p:txBody>
      </p:sp>
      <p:sp>
        <p:nvSpPr>
          <p:cNvPr id="8" name="文本框 9"/>
          <p:cNvSpPr txBox="1"/>
          <p:nvPr/>
        </p:nvSpPr>
        <p:spPr>
          <a:xfrm>
            <a:off x="2336839" y="3692046"/>
            <a:ext cx="2536612" cy="623233"/>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目视管理的要点</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11" name="椭圆 10"/>
          <p:cNvSpPr/>
          <p:nvPr/>
        </p:nvSpPr>
        <p:spPr>
          <a:xfrm>
            <a:off x="2065139" y="3959680"/>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srgbClr val="0070C0"/>
              </a:solidFill>
            </a:endParaRPr>
          </a:p>
        </p:txBody>
      </p:sp>
      <p:sp>
        <p:nvSpPr>
          <p:cNvPr id="12" name="文本框 9"/>
          <p:cNvSpPr txBox="1"/>
          <p:nvPr/>
        </p:nvSpPr>
        <p:spPr>
          <a:xfrm>
            <a:off x="2336839" y="4383209"/>
            <a:ext cx="2536612"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目视管理的分类</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13" name="椭圆 12"/>
          <p:cNvSpPr/>
          <p:nvPr/>
        </p:nvSpPr>
        <p:spPr>
          <a:xfrm>
            <a:off x="2065139" y="4650843"/>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srgbClr val="0070C0"/>
              </a:solidFill>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6457627" y="1478441"/>
            <a:ext cx="4961444" cy="379125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2500"/>
                            </p:stCondLst>
                            <p:childTnLst>
                              <p:par>
                                <p:cTn id="31" presetID="42"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anim calcmode="lin" valueType="num">
                                      <p:cBhvr>
                                        <p:cTn id="34" dur="500" fill="hold"/>
                                        <p:tgtEl>
                                          <p:spTgt spid="9"/>
                                        </p:tgtEl>
                                        <p:attrNameLst>
                                          <p:attrName>ppt_x</p:attrName>
                                        </p:attrNameLst>
                                      </p:cBhvr>
                                      <p:tavLst>
                                        <p:tav tm="0">
                                          <p:val>
                                            <p:strVal val="#ppt_x"/>
                                          </p:val>
                                        </p:tav>
                                        <p:tav tm="100000">
                                          <p:val>
                                            <p:strVal val="#ppt_x"/>
                                          </p:val>
                                        </p:tav>
                                      </p:tavLst>
                                    </p:anim>
                                    <p:anim calcmode="lin" valueType="num">
                                      <p:cBhvr>
                                        <p:cTn id="35" dur="500" fill="hold"/>
                                        <p:tgtEl>
                                          <p:spTgt spid="9"/>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53" presetClass="entr" presetSubtype="16"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par>
                          <p:cTn id="42" fill="hold">
                            <p:stCondLst>
                              <p:cond delay="3500"/>
                            </p:stCondLst>
                            <p:childTnLst>
                              <p:par>
                                <p:cTn id="43" presetID="42"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anim calcmode="lin" valueType="num">
                                      <p:cBhvr>
                                        <p:cTn id="46" dur="500" fill="hold"/>
                                        <p:tgtEl>
                                          <p:spTgt spid="8"/>
                                        </p:tgtEl>
                                        <p:attrNameLst>
                                          <p:attrName>ppt_x</p:attrName>
                                        </p:attrNameLst>
                                      </p:cBhvr>
                                      <p:tavLst>
                                        <p:tav tm="0">
                                          <p:val>
                                            <p:strVal val="#ppt_x"/>
                                          </p:val>
                                        </p:tav>
                                        <p:tav tm="100000">
                                          <p:val>
                                            <p:strVal val="#ppt_x"/>
                                          </p:val>
                                        </p:tav>
                                      </p:tavLst>
                                    </p:anim>
                                    <p:anim calcmode="lin" valueType="num">
                                      <p:cBhvr>
                                        <p:cTn id="47" dur="500" fill="hold"/>
                                        <p:tgtEl>
                                          <p:spTgt spid="8"/>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Effect transition="in" filter="fade">
                                      <p:cBhvr>
                                        <p:cTn id="53" dur="500"/>
                                        <p:tgtEl>
                                          <p:spTgt spid="13"/>
                                        </p:tgtEl>
                                      </p:cBhvr>
                                    </p:animEffect>
                                  </p:childTnLst>
                                </p:cTn>
                              </p:par>
                            </p:childTnLst>
                          </p:cTn>
                        </p:par>
                        <p:par>
                          <p:cTn id="54" fill="hold">
                            <p:stCondLst>
                              <p:cond delay="4500"/>
                            </p:stCondLst>
                            <p:childTnLst>
                              <p:par>
                                <p:cTn id="55" presetID="42" presetClass="entr" presetSubtype="0"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anim calcmode="lin" valueType="num">
                                      <p:cBhvr>
                                        <p:cTn id="58" dur="500" fill="hold"/>
                                        <p:tgtEl>
                                          <p:spTgt spid="12"/>
                                        </p:tgtEl>
                                        <p:attrNameLst>
                                          <p:attrName>ppt_x</p:attrName>
                                        </p:attrNameLst>
                                      </p:cBhvr>
                                      <p:tavLst>
                                        <p:tav tm="0">
                                          <p:val>
                                            <p:strVal val="#ppt_x"/>
                                          </p:val>
                                        </p:tav>
                                        <p:tav tm="100000">
                                          <p:val>
                                            <p:strVal val="#ppt_x"/>
                                          </p:val>
                                        </p:tav>
                                      </p:tavLst>
                                    </p:anim>
                                    <p:anim calcmode="lin" valueType="num">
                                      <p:cBhvr>
                                        <p:cTn id="5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6" grpId="0"/>
      <p:bldP spid="7" grpId="0" animBg="1"/>
      <p:bldP spid="9" grpId="0"/>
      <p:bldP spid="10" grpId="0" animBg="1"/>
      <p:bldP spid="8" grpId="0"/>
      <p:bldP spid="11" grpId="0" animBg="1"/>
      <p:bldP spid="12" grpId="0"/>
      <p:bldP spid="1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9"/>
          <p:cNvSpPr txBox="1"/>
          <p:nvPr/>
        </p:nvSpPr>
        <p:spPr>
          <a:xfrm>
            <a:off x="1155378" y="620688"/>
            <a:ext cx="2736304"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目视管理</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38" name="椭圆 37"/>
          <p:cNvSpPr/>
          <p:nvPr/>
        </p:nvSpPr>
        <p:spPr>
          <a:xfrm>
            <a:off x="841003" y="86427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9" name="文本框 38"/>
          <p:cNvSpPr txBox="1"/>
          <p:nvPr/>
        </p:nvSpPr>
        <p:spPr>
          <a:xfrm>
            <a:off x="1201043" y="1268760"/>
            <a:ext cx="2330599" cy="484734"/>
          </a:xfrm>
          <a:prstGeom prst="rect">
            <a:avLst/>
          </a:prstGeom>
          <a:noFill/>
        </p:spPr>
        <p:txBody>
          <a:bodyPr wrap="square" lIns="68566" tIns="34283" rIns="68566" bIns="34283" rtlCol="0">
            <a:spAutoFit/>
          </a:bodyPr>
          <a:lstStyle/>
          <a:p>
            <a:pPr marL="0" lvl="1">
              <a:lnSpc>
                <a:spcPct val="150000"/>
              </a:lnSpc>
            </a:pPr>
            <a:r>
              <a:rPr lang="zh-CN" altLang="en-US" b="1" dirty="0" smtClean="0">
                <a:ln w="0"/>
                <a:solidFill>
                  <a:srgbClr val="C00000"/>
                </a:solidFill>
                <a:latin typeface="微软雅黑" panose="020B0503020204020204" pitchFamily="34" charset="-122"/>
                <a:ea typeface="微软雅黑" panose="020B0503020204020204" pitchFamily="34" charset="-122"/>
              </a:rPr>
              <a:t>目视</a:t>
            </a:r>
            <a:r>
              <a:rPr lang="zh-CN" altLang="en-US" b="1" dirty="0">
                <a:ln w="0"/>
                <a:solidFill>
                  <a:srgbClr val="C00000"/>
                </a:solidFill>
                <a:latin typeface="微软雅黑" panose="020B0503020204020204" pitchFamily="34" charset="-122"/>
                <a:ea typeface="微软雅黑" panose="020B0503020204020204" pitchFamily="34" charset="-122"/>
              </a:rPr>
              <a:t>管理的</a:t>
            </a:r>
            <a:r>
              <a:rPr lang="zh-CN" altLang="en-US" b="1" dirty="0" smtClean="0">
                <a:ln w="0"/>
                <a:solidFill>
                  <a:srgbClr val="C00000"/>
                </a:solidFill>
                <a:latin typeface="微软雅黑" panose="020B0503020204020204" pitchFamily="34" charset="-122"/>
                <a:ea typeface="微软雅黑" panose="020B0503020204020204" pitchFamily="34" charset="-122"/>
              </a:rPr>
              <a:t>定义</a:t>
            </a:r>
            <a:r>
              <a:rPr lang="zh-CN" altLang="en-US" dirty="0" smtClean="0">
                <a:ln w="0"/>
                <a:solidFill>
                  <a:srgbClr val="0070C0"/>
                </a:solidFill>
                <a:latin typeface="微软雅黑" panose="020B0503020204020204" pitchFamily="34" charset="-122"/>
                <a:ea typeface="微软雅黑" panose="020B0503020204020204" pitchFamily="34" charset="-122"/>
              </a:rPr>
              <a:t> </a:t>
            </a:r>
            <a:endParaRPr lang="zh-CN" altLang="en-US" dirty="0">
              <a:ln w="0"/>
              <a:solidFill>
                <a:srgbClr val="0070C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201043" y="1772816"/>
            <a:ext cx="10009112" cy="4224219"/>
          </a:xfrm>
          <a:prstGeom prst="rect">
            <a:avLst/>
          </a:prstGeom>
          <a:noFill/>
        </p:spPr>
        <p:txBody>
          <a:bodyPr wrap="square" lIns="68566" tIns="34283" rIns="68566" bIns="34283" rtlCol="0">
            <a:spAutoFit/>
          </a:bodyPr>
          <a:lstStyle/>
          <a:p>
            <a:pPr marL="0" lvl="1">
              <a:lnSpc>
                <a:spcPct val="150000"/>
              </a:lnSpc>
            </a:pPr>
            <a:r>
              <a:rPr lang="zh-CN" altLang="en-US" dirty="0" smtClean="0">
                <a:ln w="0"/>
                <a:solidFill>
                  <a:srgbClr val="0070C0"/>
                </a:solidFill>
                <a:latin typeface="微软雅黑" panose="020B0503020204020204" pitchFamily="34" charset="-122"/>
                <a:ea typeface="微软雅黑" panose="020B0503020204020204" pitchFamily="34" charset="-122"/>
              </a:rPr>
              <a:t>       目视</a:t>
            </a:r>
            <a:r>
              <a:rPr lang="zh-CN" altLang="en-US" dirty="0">
                <a:ln w="0"/>
                <a:solidFill>
                  <a:srgbClr val="0070C0"/>
                </a:solidFill>
                <a:latin typeface="微软雅黑" panose="020B0503020204020204" pitchFamily="34" charset="-122"/>
                <a:ea typeface="微软雅黑" panose="020B0503020204020204" pitchFamily="34" charset="-122"/>
              </a:rPr>
              <a:t>管理就是通过视觉导致人的意识变化的一种管理方法。目视可以在日常活动中会取得人的所有信息的</a:t>
            </a:r>
            <a:r>
              <a:rPr lang="en-US" altLang="zh-CN" dirty="0">
                <a:ln w="0"/>
                <a:solidFill>
                  <a:srgbClr val="0070C0"/>
                </a:solidFill>
                <a:latin typeface="微软雅黑" panose="020B0503020204020204" pitchFamily="34" charset="-122"/>
                <a:ea typeface="微软雅黑" panose="020B0503020204020204" pitchFamily="34" charset="-122"/>
              </a:rPr>
              <a:t>60%</a:t>
            </a:r>
            <a:r>
              <a:rPr lang="zh-CN" altLang="en-US" dirty="0">
                <a:ln w="0"/>
                <a:solidFill>
                  <a:srgbClr val="0070C0"/>
                </a:solidFill>
                <a:latin typeface="微软雅黑" panose="020B0503020204020204" pitchFamily="34" charset="-122"/>
                <a:ea typeface="微软雅黑" panose="020B0503020204020204" pitchFamily="34" charset="-122"/>
              </a:rPr>
              <a:t>。因此，在企业管理中强调各种管理状态，管理方法清楚明了，让员工自主性地完全了解，达到“一目了然”，从而容易明白，容易遵守，让员工接受，自觉执行各项工作，这将会给管理体制带来极大好处。</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a:t>
            </a:r>
            <a:r>
              <a:rPr lang="zh-CN" altLang="en-US" b="1" dirty="0">
                <a:ln w="0"/>
                <a:solidFill>
                  <a:srgbClr val="0070C0"/>
                </a:solidFill>
                <a:latin typeface="微软雅黑" panose="020B0503020204020204" pitchFamily="34" charset="-122"/>
                <a:ea typeface="微软雅黑" panose="020B0503020204020204" pitchFamily="34" charset="-122"/>
              </a:rPr>
              <a:t>举个简单的例子：</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a:t>
            </a:r>
            <a:r>
              <a:rPr lang="en-US" altLang="zh-CN" dirty="0">
                <a:ln w="0"/>
                <a:solidFill>
                  <a:srgbClr val="0070C0"/>
                </a:solidFill>
                <a:latin typeface="微软雅黑" panose="020B0503020204020204" pitchFamily="34" charset="-122"/>
                <a:ea typeface="微软雅黑" panose="020B0503020204020204" pitchFamily="34" charset="-122"/>
              </a:rPr>
              <a:t>S </a:t>
            </a:r>
            <a:r>
              <a:rPr lang="zh-CN" altLang="en-US" dirty="0">
                <a:ln w="0"/>
                <a:solidFill>
                  <a:srgbClr val="0070C0"/>
                </a:solidFill>
                <a:latin typeface="微软雅黑" panose="020B0503020204020204" pitchFamily="34" charset="-122"/>
                <a:ea typeface="微软雅黑" panose="020B0503020204020204" pitchFamily="34" charset="-122"/>
              </a:rPr>
              <a:t>交通用的红绿灯管理。     </a:t>
            </a:r>
            <a:r>
              <a:rPr lang="en-US" altLang="zh-CN" dirty="0">
                <a:ln w="0"/>
                <a:solidFill>
                  <a:srgbClr val="0070C0"/>
                </a:solidFill>
                <a:latin typeface="微软雅黑" panose="020B0503020204020204" pitchFamily="34" charset="-122"/>
                <a:ea typeface="微软雅黑" panose="020B0503020204020204" pitchFamily="34" charset="-122"/>
              </a:rPr>
              <a:t>S </a:t>
            </a:r>
            <a:r>
              <a:rPr lang="zh-CN" altLang="en-US" dirty="0">
                <a:ln w="0"/>
                <a:solidFill>
                  <a:srgbClr val="0070C0"/>
                </a:solidFill>
                <a:latin typeface="微软雅黑" panose="020B0503020204020204" pitchFamily="34" charset="-122"/>
                <a:ea typeface="微软雅黑" panose="020B0503020204020204" pitchFamily="34" charset="-122"/>
              </a:rPr>
              <a:t>包装箱的键头管理。</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a:t>
            </a:r>
            <a:r>
              <a:rPr lang="en-US" altLang="zh-CN" dirty="0">
                <a:ln w="0"/>
                <a:solidFill>
                  <a:srgbClr val="0070C0"/>
                </a:solidFill>
                <a:latin typeface="微软雅黑" panose="020B0503020204020204" pitchFamily="34" charset="-122"/>
                <a:ea typeface="微软雅黑" panose="020B0503020204020204" pitchFamily="34" charset="-122"/>
              </a:rPr>
              <a:t>S </a:t>
            </a:r>
            <a:r>
              <a:rPr lang="zh-CN" altLang="en-US" dirty="0">
                <a:ln w="0"/>
                <a:solidFill>
                  <a:srgbClr val="0070C0"/>
                </a:solidFill>
                <a:latin typeface="微软雅黑" panose="020B0503020204020204" pitchFamily="34" charset="-122"/>
                <a:ea typeface="微软雅黑" panose="020B0503020204020204" pitchFamily="34" charset="-122"/>
              </a:rPr>
              <a:t>空调机上的小布条。      </a:t>
            </a:r>
            <a:r>
              <a:rPr lang="zh-CN" altLang="en-US" dirty="0" smtClean="0">
                <a:ln w="0"/>
                <a:solidFill>
                  <a:srgbClr val="0070C0"/>
                </a:solidFill>
                <a:latin typeface="微软雅黑" panose="020B0503020204020204" pitchFamily="34" charset="-122"/>
                <a:ea typeface="微软雅黑" panose="020B0503020204020204" pitchFamily="34" charset="-122"/>
              </a:rPr>
              <a:t>  </a:t>
            </a:r>
            <a:r>
              <a:rPr lang="en-US" altLang="zh-CN" dirty="0">
                <a:ln w="0"/>
                <a:solidFill>
                  <a:srgbClr val="0070C0"/>
                </a:solidFill>
                <a:latin typeface="微软雅黑" panose="020B0503020204020204" pitchFamily="34" charset="-122"/>
                <a:ea typeface="微软雅黑" panose="020B0503020204020204" pitchFamily="34" charset="-122"/>
              </a:rPr>
              <a:t>S </a:t>
            </a:r>
            <a:r>
              <a:rPr lang="zh-CN" altLang="en-US" dirty="0">
                <a:ln w="0"/>
                <a:solidFill>
                  <a:srgbClr val="0070C0"/>
                </a:solidFill>
                <a:latin typeface="微软雅黑" panose="020B0503020204020204" pitchFamily="34" charset="-122"/>
                <a:ea typeface="微软雅黑" panose="020B0503020204020204" pitchFamily="34" charset="-122"/>
              </a:rPr>
              <a:t>包装上的打开标志。</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在</a:t>
            </a:r>
            <a:r>
              <a:rPr lang="zh-CN" altLang="en-US" dirty="0">
                <a:ln w="0"/>
                <a:solidFill>
                  <a:srgbClr val="0070C0"/>
                </a:solidFill>
                <a:latin typeface="微软雅黑" panose="020B0503020204020204" pitchFamily="34" charset="-122"/>
                <a:ea typeface="微软雅黑" panose="020B0503020204020204" pitchFamily="34" charset="-122"/>
              </a:rPr>
              <a:t>商品过剩的今天，为了企业生存发展，生产企业需要从各方面满足消费者需求</a:t>
            </a:r>
            <a:r>
              <a:rPr lang="zh-CN" altLang="en-US" dirty="0" smtClean="0">
                <a:ln w="0"/>
                <a:solidFill>
                  <a:srgbClr val="0070C0"/>
                </a:solidFill>
                <a:latin typeface="微软雅黑" panose="020B0503020204020204" pitchFamily="34" charset="-122"/>
                <a:ea typeface="微软雅黑" panose="020B0503020204020204" pitchFamily="34" charset="-122"/>
              </a:rPr>
              <a:t>，  其</a:t>
            </a:r>
            <a:r>
              <a:rPr lang="zh-CN" altLang="en-US" dirty="0">
                <a:ln w="0"/>
                <a:solidFill>
                  <a:srgbClr val="0070C0"/>
                </a:solidFill>
                <a:latin typeface="微软雅黑" panose="020B0503020204020204" pitchFamily="34" charset="-122"/>
                <a:ea typeface="微软雅黑" panose="020B0503020204020204" pitchFamily="34" charset="-122"/>
              </a:rPr>
              <a:t>结果使企业不得不进行多品种、少量、短交货期的生产，从而导致对现场、现物的各种管理难度增加。而目视管理作为一种管理手段能使企业全体人员减少差错，轻松的进入各种管理工作</a:t>
            </a:r>
            <a:r>
              <a:rPr lang="zh-CN" altLang="en-US" dirty="0" smtClean="0">
                <a:ln w="0"/>
                <a:solidFill>
                  <a:srgbClr val="0070C0"/>
                </a:solidFill>
                <a:latin typeface="微软雅黑" panose="020B0503020204020204" pitchFamily="34" charset="-122"/>
                <a:ea typeface="微软雅黑" panose="020B0503020204020204" pitchFamily="34" charset="-122"/>
              </a:rPr>
              <a:t>。 </a:t>
            </a:r>
            <a:endParaRPr lang="zh-CN" altLang="en-US" dirty="0">
              <a:ln w="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anim calcmode="lin" valueType="num">
                                      <p:cBhvr>
                                        <p:cTn id="20" dur="1000" fill="hold"/>
                                        <p:tgtEl>
                                          <p:spTgt spid="39"/>
                                        </p:tgtEl>
                                        <p:attrNameLst>
                                          <p:attrName>ppt_x</p:attrName>
                                        </p:attrNameLst>
                                      </p:cBhvr>
                                      <p:tavLst>
                                        <p:tav tm="0">
                                          <p:val>
                                            <p:strVal val="#ppt_x"/>
                                          </p:val>
                                        </p:tav>
                                        <p:tav tm="100000">
                                          <p:val>
                                            <p:strVal val="#ppt_x"/>
                                          </p:val>
                                        </p:tav>
                                      </p:tavLst>
                                    </p:anim>
                                    <p:anim calcmode="lin" valueType="num">
                                      <p:cBhvr>
                                        <p:cTn id="21" dur="1000" fill="hold"/>
                                        <p:tgtEl>
                                          <p:spTgt spid="3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p:bldP spid="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9"/>
          <p:cNvSpPr txBox="1"/>
          <p:nvPr/>
        </p:nvSpPr>
        <p:spPr>
          <a:xfrm>
            <a:off x="1155378" y="620688"/>
            <a:ext cx="2736304"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目视管理</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38" name="椭圆 37"/>
          <p:cNvSpPr/>
          <p:nvPr/>
        </p:nvSpPr>
        <p:spPr>
          <a:xfrm>
            <a:off x="841003" y="86427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9" name="文本框 38"/>
          <p:cNvSpPr txBox="1"/>
          <p:nvPr/>
        </p:nvSpPr>
        <p:spPr>
          <a:xfrm>
            <a:off x="1201043" y="1268760"/>
            <a:ext cx="2330599"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C00000"/>
                </a:solidFill>
                <a:latin typeface="微软雅黑" panose="020B0503020204020204" pitchFamily="34" charset="-122"/>
                <a:ea typeface="微软雅黑" panose="020B0503020204020204" pitchFamily="34" charset="-122"/>
              </a:rPr>
              <a:t>目视管理的用途</a:t>
            </a:r>
            <a:endParaRPr lang="zh-CN" altLang="en-US" dirty="0">
              <a:ln w="0"/>
              <a:solidFill>
                <a:srgbClr val="0070C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201043" y="1772816"/>
            <a:ext cx="10225136" cy="4224219"/>
          </a:xfrm>
          <a:prstGeom prst="rect">
            <a:avLst/>
          </a:prstGeom>
          <a:noFill/>
        </p:spPr>
        <p:txBody>
          <a:bodyPr wrap="square" lIns="68566" tIns="34283" rIns="68566" bIns="34283" rtlCol="0">
            <a:spAutoFit/>
          </a:bodyPr>
          <a:lstStyle/>
          <a:p>
            <a:pPr marL="285750" lvl="1" indent="-285750">
              <a:lnSpc>
                <a:spcPct val="150000"/>
              </a:lnSpc>
              <a:buFont typeface="Wingdings" panose="05000000000000000000" pitchFamily="2" charset="2"/>
              <a:buChar char="u"/>
            </a:pPr>
            <a:r>
              <a:rPr lang="en-US" altLang="zh-CN" b="1" dirty="0">
                <a:ln w="0"/>
                <a:solidFill>
                  <a:srgbClr val="0070C0"/>
                </a:solidFill>
                <a:latin typeface="微软雅黑" panose="020B0503020204020204" pitchFamily="34" charset="-122"/>
                <a:ea typeface="微软雅黑" panose="020B0503020204020204" pitchFamily="34" charset="-122"/>
              </a:rPr>
              <a:t>1.</a:t>
            </a:r>
            <a:r>
              <a:rPr lang="zh-CN" altLang="en-US" b="1" dirty="0">
                <a:ln w="0"/>
                <a:solidFill>
                  <a:srgbClr val="0070C0"/>
                </a:solidFill>
                <a:latin typeface="微软雅黑" panose="020B0503020204020204" pitchFamily="34" charset="-122"/>
                <a:ea typeface="微软雅黑" panose="020B0503020204020204" pitchFamily="34" charset="-122"/>
              </a:rPr>
              <a:t>异常及问题的表面化</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将正常状态予以标识，一旦离开此状态就意味着异常，问题的发生，则可早发现，早做对策。</a:t>
            </a:r>
            <a:endParaRPr lang="zh-CN" altLang="en-US" dirty="0">
              <a:ln w="0"/>
              <a:solidFill>
                <a:srgbClr val="0070C0"/>
              </a:solidFill>
              <a:latin typeface="微软雅黑" panose="020B0503020204020204" pitchFamily="34" charset="-122"/>
              <a:ea typeface="微软雅黑" panose="020B0503020204020204" pitchFamily="34" charset="-122"/>
            </a:endParaRPr>
          </a:p>
          <a:p>
            <a:pPr marL="285750" lvl="1" indent="-285750">
              <a:lnSpc>
                <a:spcPct val="150000"/>
              </a:lnSpc>
              <a:buFont typeface="Wingdings" panose="05000000000000000000" pitchFamily="2" charset="2"/>
              <a:buChar char="u"/>
            </a:pPr>
            <a:r>
              <a:rPr lang="en-US" altLang="zh-CN" b="1" dirty="0">
                <a:ln w="0"/>
                <a:solidFill>
                  <a:srgbClr val="0070C0"/>
                </a:solidFill>
                <a:latin typeface="微软雅黑" panose="020B0503020204020204" pitchFamily="34" charset="-122"/>
                <a:ea typeface="微软雅黑" panose="020B0503020204020204" pitchFamily="34" charset="-122"/>
              </a:rPr>
              <a:t>2.</a:t>
            </a:r>
            <a:r>
              <a:rPr lang="zh-CN" altLang="en-US" b="1" dirty="0">
                <a:ln w="0"/>
                <a:solidFill>
                  <a:srgbClr val="0070C0"/>
                </a:solidFill>
                <a:latin typeface="微软雅黑" panose="020B0503020204020204" pitchFamily="34" charset="-122"/>
                <a:ea typeface="微软雅黑" panose="020B0503020204020204" pitchFamily="34" charset="-122"/>
              </a:rPr>
              <a:t>让应该管理、控制的项目众所周知。</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大家都知道如何做，则全员能正确执行。</a:t>
            </a:r>
            <a:endParaRPr lang="zh-CN" altLang="en-US" dirty="0">
              <a:ln w="0"/>
              <a:solidFill>
                <a:srgbClr val="0070C0"/>
              </a:solidFill>
              <a:latin typeface="微软雅黑" panose="020B0503020204020204" pitchFamily="34" charset="-122"/>
              <a:ea typeface="微软雅黑" panose="020B0503020204020204" pitchFamily="34" charset="-122"/>
            </a:endParaRPr>
          </a:p>
          <a:p>
            <a:pPr marL="285750" lvl="1" indent="-285750">
              <a:lnSpc>
                <a:spcPct val="150000"/>
              </a:lnSpc>
              <a:buFont typeface="Wingdings" panose="05000000000000000000" pitchFamily="2" charset="2"/>
              <a:buChar char="u"/>
            </a:pPr>
            <a:r>
              <a:rPr lang="en-US" altLang="zh-CN" b="1" dirty="0">
                <a:ln w="0"/>
                <a:solidFill>
                  <a:srgbClr val="0070C0"/>
                </a:solidFill>
                <a:latin typeface="微软雅黑" panose="020B0503020204020204" pitchFamily="34" charset="-122"/>
                <a:ea typeface="微软雅黑" panose="020B0503020204020204" pitchFamily="34" charset="-122"/>
              </a:rPr>
              <a:t>3.</a:t>
            </a:r>
            <a:r>
              <a:rPr lang="zh-CN" altLang="en-US" b="1" dirty="0">
                <a:ln w="0"/>
                <a:solidFill>
                  <a:srgbClr val="0070C0"/>
                </a:solidFill>
                <a:latin typeface="微软雅黑" panose="020B0503020204020204" pitchFamily="34" charset="-122"/>
                <a:ea typeface="微软雅黑" panose="020B0503020204020204" pitchFamily="34" charset="-122"/>
              </a:rPr>
              <a:t>管理的效率化</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对管理者来说，管理本身也许会带来优越感，但对被管理者来说却并不是件愉快的事情，“尽量减少管理，实行自主管理“这一切符合人性化的管理法则，只存在目视管理中才能发挥得淋漓尽致。实施目视管理，即使部门之间，全员之间并不相互了解，但通过眼睛现查就能正确地把握企业现场运行现况判断工作的正常与异常，这就能够实现“自主管理”目的。省却了许多无谓的请示、命令、询问，使系统高效率运转。</a:t>
            </a:r>
            <a:endParaRPr lang="zh-CN" altLang="en-US" dirty="0">
              <a:ln w="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anim calcmode="lin" valueType="num">
                                      <p:cBhvr>
                                        <p:cTn id="20" dur="1000" fill="hold"/>
                                        <p:tgtEl>
                                          <p:spTgt spid="39"/>
                                        </p:tgtEl>
                                        <p:attrNameLst>
                                          <p:attrName>ppt_x</p:attrName>
                                        </p:attrNameLst>
                                      </p:cBhvr>
                                      <p:tavLst>
                                        <p:tav tm="0">
                                          <p:val>
                                            <p:strVal val="#ppt_x"/>
                                          </p:val>
                                        </p:tav>
                                        <p:tav tm="100000">
                                          <p:val>
                                            <p:strVal val="#ppt_x"/>
                                          </p:val>
                                        </p:tav>
                                      </p:tavLst>
                                    </p:anim>
                                    <p:anim calcmode="lin" valueType="num">
                                      <p:cBhvr>
                                        <p:cTn id="21" dur="1000" fill="hold"/>
                                        <p:tgtEl>
                                          <p:spTgt spid="3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p:bldP spid="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9"/>
          <p:cNvSpPr txBox="1"/>
          <p:nvPr/>
        </p:nvSpPr>
        <p:spPr>
          <a:xfrm>
            <a:off x="1155378" y="620688"/>
            <a:ext cx="2736304"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目视管理</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38" name="椭圆 37"/>
          <p:cNvSpPr/>
          <p:nvPr/>
        </p:nvSpPr>
        <p:spPr>
          <a:xfrm>
            <a:off x="841003" y="86427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9" name="文本框 38"/>
          <p:cNvSpPr txBox="1"/>
          <p:nvPr/>
        </p:nvSpPr>
        <p:spPr>
          <a:xfrm>
            <a:off x="1201043" y="1747420"/>
            <a:ext cx="2330599" cy="43581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C00000"/>
                </a:solidFill>
                <a:latin typeface="微软雅黑" panose="020B0503020204020204" pitchFamily="34" charset="-122"/>
                <a:ea typeface="微软雅黑" panose="020B0503020204020204" pitchFamily="34" charset="-122"/>
              </a:rPr>
              <a:t>目视管理的要点</a:t>
            </a:r>
            <a:endParaRPr lang="zh-CN" altLang="en-US" dirty="0">
              <a:ln w="0"/>
              <a:solidFill>
                <a:srgbClr val="0070C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201043" y="2251476"/>
            <a:ext cx="10225136" cy="2977724"/>
          </a:xfrm>
          <a:prstGeom prst="rect">
            <a:avLst/>
          </a:prstGeom>
          <a:noFill/>
        </p:spPr>
        <p:txBody>
          <a:bodyPr wrap="square" lIns="68566" tIns="34283" rIns="68566" bIns="34283" rtlCol="0">
            <a:spAutoFit/>
          </a:bodyPr>
          <a:lstStyle/>
          <a:p>
            <a:pPr marL="0" lvl="1">
              <a:lnSpc>
                <a:spcPct val="150000"/>
              </a:lnSpc>
            </a:pPr>
            <a:r>
              <a:rPr lang="zh-CN" altLang="en-US" dirty="0" smtClean="0">
                <a:ln w="0"/>
                <a:solidFill>
                  <a:srgbClr val="0070C0"/>
                </a:solidFill>
                <a:latin typeface="微软雅黑" panose="020B0503020204020204" pitchFamily="34" charset="-122"/>
                <a:ea typeface="微软雅黑" panose="020B0503020204020204" pitchFamily="34" charset="-122"/>
              </a:rPr>
              <a:t>     为了</a:t>
            </a:r>
            <a:r>
              <a:rPr lang="zh-CN" altLang="en-US" dirty="0">
                <a:ln w="0"/>
                <a:solidFill>
                  <a:srgbClr val="0070C0"/>
                </a:solidFill>
                <a:latin typeface="微软雅黑" panose="020B0503020204020204" pitchFamily="34" charset="-122"/>
                <a:ea typeface="微软雅黑" panose="020B0503020204020204" pitchFamily="34" charset="-122"/>
              </a:rPr>
              <a:t>达到容易明白，易于遵守的目的，目视管理要符合</a:t>
            </a:r>
            <a:r>
              <a:rPr lang="zh-CN" altLang="en-US" dirty="0" smtClean="0">
                <a:ln w="0"/>
                <a:solidFill>
                  <a:srgbClr val="0070C0"/>
                </a:solidFill>
                <a:latin typeface="微软雅黑" panose="020B0503020204020204" pitchFamily="34" charset="-122"/>
                <a:ea typeface="微软雅黑" panose="020B0503020204020204" pitchFamily="34" charset="-122"/>
              </a:rPr>
              <a:t>以下</a:t>
            </a:r>
            <a:r>
              <a:rPr lang="zh-CN" altLang="en-US" dirty="0">
                <a:ln w="0"/>
                <a:solidFill>
                  <a:srgbClr val="0070C0"/>
                </a:solidFill>
                <a:latin typeface="微软雅黑" panose="020B0503020204020204" pitchFamily="34" charset="-122"/>
                <a:ea typeface="微软雅黑" panose="020B0503020204020204" pitchFamily="34" charset="-122"/>
              </a:rPr>
              <a:t>三个要点。</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smtClean="0">
                <a:ln w="0"/>
                <a:solidFill>
                  <a:srgbClr val="0070C0"/>
                </a:solidFill>
                <a:latin typeface="微软雅黑" panose="020B0503020204020204" pitchFamily="34" charset="-122"/>
                <a:ea typeface="微软雅黑" panose="020B0503020204020204" pitchFamily="34" charset="-122"/>
              </a:rPr>
              <a:t>① 无论</a:t>
            </a:r>
            <a:r>
              <a:rPr lang="zh-CN" altLang="en-US" b="1" dirty="0">
                <a:ln w="0"/>
                <a:solidFill>
                  <a:srgbClr val="0070C0"/>
                </a:solidFill>
                <a:latin typeface="微软雅黑" panose="020B0503020204020204" pitchFamily="34" charset="-122"/>
                <a:ea typeface="微软雅黑" panose="020B0503020204020204" pitchFamily="34" charset="-122"/>
              </a:rPr>
              <a:t>是谁都能判明是好是坏</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smtClean="0">
                <a:ln w="0"/>
                <a:solidFill>
                  <a:srgbClr val="0070C0"/>
                </a:solidFill>
                <a:latin typeface="微软雅黑" panose="020B0503020204020204" pitchFamily="34" charset="-122"/>
                <a:ea typeface="微软雅黑" panose="020B0503020204020204" pitchFamily="34" charset="-122"/>
              </a:rPr>
              <a:t>② 能</a:t>
            </a:r>
            <a:r>
              <a:rPr lang="zh-CN" altLang="en-US" b="1" dirty="0">
                <a:ln w="0"/>
                <a:solidFill>
                  <a:srgbClr val="0070C0"/>
                </a:solidFill>
                <a:latin typeface="微软雅黑" panose="020B0503020204020204" pitchFamily="34" charset="-122"/>
                <a:ea typeface="微软雅黑" panose="020B0503020204020204" pitchFamily="34" charset="-122"/>
              </a:rPr>
              <a:t>迅速判断，精度高</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smtClean="0">
                <a:ln w="0"/>
                <a:solidFill>
                  <a:srgbClr val="0070C0"/>
                </a:solidFill>
                <a:latin typeface="微软雅黑" panose="020B0503020204020204" pitchFamily="34" charset="-122"/>
                <a:ea typeface="微软雅黑" panose="020B0503020204020204" pitchFamily="34" charset="-122"/>
              </a:rPr>
              <a:t>③ 判断</a:t>
            </a:r>
            <a:r>
              <a:rPr lang="zh-CN" altLang="en-US" b="1" dirty="0">
                <a:ln w="0"/>
                <a:solidFill>
                  <a:srgbClr val="0070C0"/>
                </a:solidFill>
                <a:latin typeface="微软雅黑" panose="020B0503020204020204" pitchFamily="34" charset="-122"/>
                <a:ea typeface="微软雅黑" panose="020B0503020204020204" pitchFamily="34" charset="-122"/>
              </a:rPr>
              <a:t>结果不会因人而异</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目视</a:t>
            </a:r>
            <a:r>
              <a:rPr lang="zh-CN" altLang="en-US" dirty="0">
                <a:ln w="0"/>
                <a:solidFill>
                  <a:srgbClr val="0070C0"/>
                </a:solidFill>
                <a:latin typeface="微软雅黑" panose="020B0503020204020204" pitchFamily="34" charset="-122"/>
                <a:ea typeface="微软雅黑" panose="020B0503020204020204" pitchFamily="34" charset="-122"/>
              </a:rPr>
              <a:t>管理作为使问题表面化的道具，有非常大的效果。</a:t>
            </a:r>
            <a:r>
              <a:rPr lang="zh-CN" altLang="en-US" dirty="0" smtClean="0">
                <a:ln w="0"/>
                <a:solidFill>
                  <a:srgbClr val="0070C0"/>
                </a:solidFill>
                <a:latin typeface="微软雅黑" panose="020B0503020204020204" pitchFamily="34" charset="-122"/>
                <a:ea typeface="微软雅黑" panose="020B0503020204020204" pitchFamily="34" charset="-122"/>
              </a:rPr>
              <a:t>但是</a:t>
            </a:r>
            <a:r>
              <a:rPr lang="zh-CN" altLang="en-US" dirty="0">
                <a:ln w="0"/>
                <a:solidFill>
                  <a:srgbClr val="0070C0"/>
                </a:solidFill>
                <a:latin typeface="微软雅黑" panose="020B0503020204020204" pitchFamily="34" charset="-122"/>
                <a:ea typeface="微软雅黑" panose="020B0503020204020204" pitchFamily="34" charset="-122"/>
              </a:rPr>
              <a:t>仅仅使用颜色，不依具体情况在便于使用上下功夫，是</a:t>
            </a:r>
            <a:r>
              <a:rPr lang="zh-CN" altLang="en-US" dirty="0" smtClean="0">
                <a:ln w="0"/>
                <a:solidFill>
                  <a:srgbClr val="0070C0"/>
                </a:solidFill>
                <a:latin typeface="微软雅黑" panose="020B0503020204020204" pitchFamily="34" charset="-122"/>
                <a:ea typeface="微软雅黑" panose="020B0503020204020204" pitchFamily="34" charset="-122"/>
              </a:rPr>
              <a:t>没有</a:t>
            </a:r>
            <a:r>
              <a:rPr lang="zh-CN" altLang="en-US" dirty="0">
                <a:ln w="0"/>
                <a:solidFill>
                  <a:srgbClr val="0070C0"/>
                </a:solidFill>
                <a:latin typeface="微软雅黑" panose="020B0503020204020204" pitchFamily="34" charset="-122"/>
                <a:ea typeface="微软雅黑" panose="020B0503020204020204" pitchFamily="34" charset="-122"/>
              </a:rPr>
              <a:t>多大意义的。因此，下功夫使大家“都能用都好用”是</a:t>
            </a:r>
            <a:r>
              <a:rPr lang="zh-CN" altLang="en-US" dirty="0" smtClean="0">
                <a:ln w="0"/>
                <a:solidFill>
                  <a:srgbClr val="0070C0"/>
                </a:solidFill>
                <a:latin typeface="微软雅黑" panose="020B0503020204020204" pitchFamily="34" charset="-122"/>
                <a:ea typeface="微软雅黑" panose="020B0503020204020204" pitchFamily="34" charset="-122"/>
              </a:rPr>
              <a:t>实施目视</a:t>
            </a:r>
            <a:r>
              <a:rPr lang="zh-CN" altLang="en-US" dirty="0">
                <a:ln w="0"/>
                <a:solidFill>
                  <a:srgbClr val="0070C0"/>
                </a:solidFill>
                <a:latin typeface="微软雅黑" panose="020B0503020204020204" pitchFamily="34" charset="-122"/>
                <a:ea typeface="微软雅黑" panose="020B0503020204020204" pitchFamily="34" charset="-122"/>
              </a:rPr>
              <a:t>管理的重要之所在。</a:t>
            </a:r>
            <a:endParaRPr lang="zh-CN" altLang="en-US" dirty="0">
              <a:ln w="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anim calcmode="lin" valueType="num">
                                      <p:cBhvr>
                                        <p:cTn id="20" dur="1000" fill="hold"/>
                                        <p:tgtEl>
                                          <p:spTgt spid="39"/>
                                        </p:tgtEl>
                                        <p:attrNameLst>
                                          <p:attrName>ppt_x</p:attrName>
                                        </p:attrNameLst>
                                      </p:cBhvr>
                                      <p:tavLst>
                                        <p:tav tm="0">
                                          <p:val>
                                            <p:strVal val="#ppt_x"/>
                                          </p:val>
                                        </p:tav>
                                        <p:tav tm="100000">
                                          <p:val>
                                            <p:strVal val="#ppt_x"/>
                                          </p:val>
                                        </p:tav>
                                      </p:tavLst>
                                    </p:anim>
                                    <p:anim calcmode="lin" valueType="num">
                                      <p:cBhvr>
                                        <p:cTn id="21" dur="1000" fill="hold"/>
                                        <p:tgtEl>
                                          <p:spTgt spid="3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9"/>
          <p:cNvSpPr txBox="1"/>
          <p:nvPr/>
        </p:nvSpPr>
        <p:spPr>
          <a:xfrm>
            <a:off x="1155378" y="620688"/>
            <a:ext cx="2736304"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目视管理</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38" name="椭圆 37"/>
          <p:cNvSpPr/>
          <p:nvPr/>
        </p:nvSpPr>
        <p:spPr>
          <a:xfrm>
            <a:off x="841003" y="86427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9" name="文本框 38"/>
          <p:cNvSpPr txBox="1"/>
          <p:nvPr/>
        </p:nvSpPr>
        <p:spPr>
          <a:xfrm>
            <a:off x="1174700" y="1725647"/>
            <a:ext cx="2330599" cy="623233"/>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C00000"/>
                </a:solidFill>
                <a:latin typeface="微软雅黑" panose="020B0503020204020204" pitchFamily="34" charset="-122"/>
                <a:ea typeface="微软雅黑" panose="020B0503020204020204" pitchFamily="34" charset="-122"/>
              </a:rPr>
              <a:t>目视管理的分类</a:t>
            </a:r>
            <a:endParaRPr lang="zh-CN" altLang="en-US" sz="2400" dirty="0">
              <a:ln w="0"/>
              <a:solidFill>
                <a:srgbClr val="0070C0"/>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1633363" y="1802160"/>
            <a:ext cx="8964696" cy="4219128"/>
            <a:chOff x="1633363" y="1802160"/>
            <a:chExt cx="8964696" cy="4219128"/>
          </a:xfrm>
        </p:grpSpPr>
        <p:sp>
          <p:nvSpPr>
            <p:cNvPr id="6" name="Rectangle 4"/>
            <p:cNvSpPr>
              <a:spLocks noChangeArrowheads="1"/>
            </p:cNvSpPr>
            <p:nvPr/>
          </p:nvSpPr>
          <p:spPr bwMode="auto">
            <a:xfrm>
              <a:off x="1633363" y="3144033"/>
              <a:ext cx="1528192" cy="685800"/>
            </a:xfrm>
            <a:prstGeom prst="rect">
              <a:avLst/>
            </a:prstGeom>
            <a:solidFill>
              <a:srgbClr val="0070C0"/>
            </a:solidFill>
            <a:ln>
              <a:solidFill>
                <a:srgbClr val="0070C0"/>
              </a:solidFill>
            </a:ln>
          </p:spPr>
          <p:style>
            <a:lnRef idx="3">
              <a:schemeClr val="lt1"/>
            </a:lnRef>
            <a:fillRef idx="1">
              <a:schemeClr val="accent1"/>
            </a:fillRef>
            <a:effectRef idx="1">
              <a:schemeClr val="accent1"/>
            </a:effectRef>
            <a:fontRef idx="minor">
              <a:schemeClr val="lt1"/>
            </a:fontRef>
          </p:style>
          <p:txBody>
            <a:bodyPr wrap="none" anchor="ctr"/>
            <a:lstStyle>
              <a:lvl1pPr>
                <a:defRPr sz="3600">
                  <a:solidFill>
                    <a:schemeClr val="bg1"/>
                  </a:solidFill>
                  <a:latin typeface="Tahoma" panose="020B0604030504040204" pitchFamily="34" charset="0"/>
                  <a:ea typeface="宋体" panose="02010600030101010101" pitchFamily="2" charset="-122"/>
                </a:defRPr>
              </a:lvl1pPr>
              <a:lvl2pPr marL="742950" indent="-285750">
                <a:defRPr sz="3600">
                  <a:solidFill>
                    <a:schemeClr val="bg1"/>
                  </a:solidFill>
                  <a:latin typeface="Tahoma" panose="020B0604030504040204" pitchFamily="34" charset="0"/>
                  <a:ea typeface="宋体" panose="02010600030101010101" pitchFamily="2" charset="-122"/>
                </a:defRPr>
              </a:lvl2pPr>
              <a:lvl3pPr marL="1143000" indent="-228600">
                <a:defRPr sz="3600">
                  <a:solidFill>
                    <a:schemeClr val="bg1"/>
                  </a:solidFill>
                  <a:latin typeface="Tahoma" panose="020B0604030504040204" pitchFamily="34" charset="0"/>
                  <a:ea typeface="宋体" panose="02010600030101010101" pitchFamily="2" charset="-122"/>
                </a:defRPr>
              </a:lvl3pPr>
              <a:lvl4pPr marL="1600200" indent="-228600">
                <a:defRPr sz="3600">
                  <a:solidFill>
                    <a:schemeClr val="bg1"/>
                  </a:solidFill>
                  <a:latin typeface="Tahoma" panose="020B0604030504040204" pitchFamily="34" charset="0"/>
                  <a:ea typeface="宋体" panose="02010600030101010101" pitchFamily="2" charset="-122"/>
                </a:defRPr>
              </a:lvl4pPr>
              <a:lvl5pPr marL="2057400" indent="-22860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algn="ctr" eaLnBrk="1" hangingPunct="1"/>
              <a:r>
                <a:rPr lang="zh-CN" altLang="en-US" sz="1800" b="1">
                  <a:latin typeface="微软雅黑" panose="020B0503020204020204" pitchFamily="34" charset="-122"/>
                  <a:ea typeface="微软雅黑" panose="020B0503020204020204" pitchFamily="34" charset="-122"/>
                </a:rPr>
                <a:t>目视管理</a:t>
              </a:r>
              <a:endParaRPr lang="zh-CN" altLang="en-US" sz="1800" b="1">
                <a:latin typeface="微软雅黑" panose="020B0503020204020204" pitchFamily="34" charset="-122"/>
                <a:ea typeface="微软雅黑" panose="020B0503020204020204" pitchFamily="34" charset="-122"/>
              </a:endParaRPr>
            </a:p>
          </p:txBody>
        </p:sp>
        <p:sp>
          <p:nvSpPr>
            <p:cNvPr id="7" name="Rectangle 5"/>
            <p:cNvSpPr>
              <a:spLocks noChangeArrowheads="1"/>
            </p:cNvSpPr>
            <p:nvPr/>
          </p:nvSpPr>
          <p:spPr bwMode="auto">
            <a:xfrm>
              <a:off x="5089675" y="2196480"/>
              <a:ext cx="1800000" cy="685800"/>
            </a:xfrm>
            <a:prstGeom prst="rect">
              <a:avLst/>
            </a:prstGeom>
            <a:solidFill>
              <a:srgbClr val="0070C0"/>
            </a:solidFill>
            <a:ln>
              <a:solidFill>
                <a:srgbClr val="0070C0"/>
              </a:solidFill>
            </a:ln>
          </p:spPr>
          <p:style>
            <a:lnRef idx="3">
              <a:schemeClr val="lt1"/>
            </a:lnRef>
            <a:fillRef idx="1">
              <a:schemeClr val="accent1"/>
            </a:fillRef>
            <a:effectRef idx="1">
              <a:schemeClr val="accent1"/>
            </a:effectRef>
            <a:fontRef idx="minor">
              <a:schemeClr val="lt1"/>
            </a:fontRef>
          </p:style>
          <p:txBody>
            <a:bodyPr wrap="none" anchor="ctr"/>
            <a:lstStyle>
              <a:lvl1pPr>
                <a:defRPr sz="3600">
                  <a:solidFill>
                    <a:schemeClr val="bg1"/>
                  </a:solidFill>
                  <a:latin typeface="Tahoma" panose="020B0604030504040204" pitchFamily="34" charset="0"/>
                  <a:ea typeface="宋体" panose="02010600030101010101" pitchFamily="2" charset="-122"/>
                </a:defRPr>
              </a:lvl1pPr>
              <a:lvl2pPr marL="742950" indent="-285750">
                <a:defRPr sz="3600">
                  <a:solidFill>
                    <a:schemeClr val="bg1"/>
                  </a:solidFill>
                  <a:latin typeface="Tahoma" panose="020B0604030504040204" pitchFamily="34" charset="0"/>
                  <a:ea typeface="宋体" panose="02010600030101010101" pitchFamily="2" charset="-122"/>
                </a:defRPr>
              </a:lvl2pPr>
              <a:lvl3pPr marL="1143000" indent="-228600">
                <a:defRPr sz="3600">
                  <a:solidFill>
                    <a:schemeClr val="bg1"/>
                  </a:solidFill>
                  <a:latin typeface="Tahoma" panose="020B0604030504040204" pitchFamily="34" charset="0"/>
                  <a:ea typeface="宋体" panose="02010600030101010101" pitchFamily="2" charset="-122"/>
                </a:defRPr>
              </a:lvl3pPr>
              <a:lvl4pPr marL="1600200" indent="-228600">
                <a:defRPr sz="3600">
                  <a:solidFill>
                    <a:schemeClr val="bg1"/>
                  </a:solidFill>
                  <a:latin typeface="Tahoma" panose="020B0604030504040204" pitchFamily="34" charset="0"/>
                  <a:ea typeface="宋体" panose="02010600030101010101" pitchFamily="2" charset="-122"/>
                </a:defRPr>
              </a:lvl4pPr>
              <a:lvl5pPr marL="2057400" indent="-22860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algn="ctr" eaLnBrk="1" hangingPunct="1"/>
              <a:r>
                <a:rPr lang="zh-CN" altLang="en-US" sz="1800" b="1" dirty="0">
                  <a:latin typeface="微软雅黑" panose="020B0503020204020204" pitchFamily="34" charset="-122"/>
                  <a:ea typeface="微软雅黑" panose="020B0503020204020204" pitchFamily="34" charset="-122"/>
                </a:rPr>
                <a:t>管理对象</a:t>
              </a:r>
              <a:endParaRPr lang="zh-CN" altLang="en-US" sz="1800" b="1" dirty="0">
                <a:latin typeface="微软雅黑" panose="020B0503020204020204" pitchFamily="34" charset="-122"/>
                <a:ea typeface="微软雅黑" panose="020B0503020204020204" pitchFamily="34" charset="-122"/>
              </a:endParaRPr>
            </a:p>
          </p:txBody>
        </p:sp>
        <p:sp>
          <p:nvSpPr>
            <p:cNvPr id="8" name="Rectangle 6"/>
            <p:cNvSpPr>
              <a:spLocks noChangeArrowheads="1"/>
            </p:cNvSpPr>
            <p:nvPr/>
          </p:nvSpPr>
          <p:spPr bwMode="auto">
            <a:xfrm>
              <a:off x="2785491" y="4674888"/>
              <a:ext cx="1505942" cy="685800"/>
            </a:xfrm>
            <a:prstGeom prst="rect">
              <a:avLst/>
            </a:prstGeom>
            <a:solidFill>
              <a:srgbClr val="0070C0"/>
            </a:solidFill>
            <a:ln>
              <a:solidFill>
                <a:srgbClr val="0070C0"/>
              </a:solidFill>
            </a:ln>
          </p:spPr>
          <p:style>
            <a:lnRef idx="3">
              <a:schemeClr val="lt1"/>
            </a:lnRef>
            <a:fillRef idx="1">
              <a:schemeClr val="accent1"/>
            </a:fillRef>
            <a:effectRef idx="1">
              <a:schemeClr val="accent1"/>
            </a:effectRef>
            <a:fontRef idx="minor">
              <a:schemeClr val="lt1"/>
            </a:fontRef>
          </p:style>
          <p:txBody>
            <a:bodyPr wrap="none" anchor="ctr"/>
            <a:lstStyle>
              <a:lvl1pPr>
                <a:defRPr sz="3600">
                  <a:solidFill>
                    <a:schemeClr val="bg1"/>
                  </a:solidFill>
                  <a:latin typeface="Tahoma" panose="020B0604030504040204" pitchFamily="34" charset="0"/>
                  <a:ea typeface="宋体" panose="02010600030101010101" pitchFamily="2" charset="-122"/>
                </a:defRPr>
              </a:lvl1pPr>
              <a:lvl2pPr marL="742950" indent="-285750">
                <a:defRPr sz="3600">
                  <a:solidFill>
                    <a:schemeClr val="bg1"/>
                  </a:solidFill>
                  <a:latin typeface="Tahoma" panose="020B0604030504040204" pitchFamily="34" charset="0"/>
                  <a:ea typeface="宋体" panose="02010600030101010101" pitchFamily="2" charset="-122"/>
                </a:defRPr>
              </a:lvl2pPr>
              <a:lvl3pPr marL="1143000" indent="-228600">
                <a:defRPr sz="3600">
                  <a:solidFill>
                    <a:schemeClr val="bg1"/>
                  </a:solidFill>
                  <a:latin typeface="Tahoma" panose="020B0604030504040204" pitchFamily="34" charset="0"/>
                  <a:ea typeface="宋体" panose="02010600030101010101" pitchFamily="2" charset="-122"/>
                </a:defRPr>
              </a:lvl3pPr>
              <a:lvl4pPr marL="1600200" indent="-228600">
                <a:defRPr sz="3600">
                  <a:solidFill>
                    <a:schemeClr val="bg1"/>
                  </a:solidFill>
                  <a:latin typeface="Tahoma" panose="020B0604030504040204" pitchFamily="34" charset="0"/>
                  <a:ea typeface="宋体" panose="02010600030101010101" pitchFamily="2" charset="-122"/>
                </a:defRPr>
              </a:lvl4pPr>
              <a:lvl5pPr marL="2057400" indent="-22860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algn="ctr" eaLnBrk="1" hangingPunct="1"/>
              <a:r>
                <a:rPr lang="zh-CN" altLang="en-US" sz="1800" b="1">
                  <a:latin typeface="微软雅黑" panose="020B0503020204020204" pitchFamily="34" charset="-122"/>
                  <a:ea typeface="微软雅黑" panose="020B0503020204020204" pitchFamily="34" charset="-122"/>
                </a:rPr>
                <a:t>管理方式</a:t>
              </a:r>
              <a:endParaRPr lang="zh-CN" altLang="en-US" sz="1800" b="1">
                <a:latin typeface="微软雅黑" panose="020B0503020204020204" pitchFamily="34" charset="-122"/>
                <a:ea typeface="微软雅黑" panose="020B0503020204020204" pitchFamily="34" charset="-122"/>
              </a:endParaRPr>
            </a:p>
          </p:txBody>
        </p:sp>
        <p:sp>
          <p:nvSpPr>
            <p:cNvPr id="9" name="Rectangle 8"/>
            <p:cNvSpPr>
              <a:spLocks noChangeArrowheads="1"/>
            </p:cNvSpPr>
            <p:nvPr/>
          </p:nvSpPr>
          <p:spPr bwMode="auto">
            <a:xfrm>
              <a:off x="7898059" y="1802160"/>
              <a:ext cx="2700000" cy="432000"/>
            </a:xfrm>
            <a:prstGeom prst="rect">
              <a:avLst/>
            </a:prstGeom>
            <a:solidFill>
              <a:srgbClr val="0070C0"/>
            </a:solidFill>
            <a:ln>
              <a:solidFill>
                <a:srgbClr val="0070C0"/>
              </a:solidFill>
            </a:ln>
          </p:spPr>
          <p:style>
            <a:lnRef idx="3">
              <a:schemeClr val="lt1"/>
            </a:lnRef>
            <a:fillRef idx="1">
              <a:schemeClr val="accent1"/>
            </a:fillRef>
            <a:effectRef idx="1">
              <a:schemeClr val="accent1"/>
            </a:effectRef>
            <a:fontRef idx="minor">
              <a:schemeClr val="lt1"/>
            </a:fontRef>
          </p:style>
          <p:txBody>
            <a:bodyPr wrap="none" anchor="ctr"/>
            <a:lstStyle>
              <a:lvl1pPr>
                <a:defRPr sz="3600">
                  <a:solidFill>
                    <a:schemeClr val="bg1"/>
                  </a:solidFill>
                  <a:latin typeface="Tahoma" panose="020B0604030504040204" pitchFamily="34" charset="0"/>
                  <a:ea typeface="宋体" panose="02010600030101010101" pitchFamily="2" charset="-122"/>
                </a:defRPr>
              </a:lvl1pPr>
              <a:lvl2pPr marL="742950" indent="-285750">
                <a:defRPr sz="3600">
                  <a:solidFill>
                    <a:schemeClr val="bg1"/>
                  </a:solidFill>
                  <a:latin typeface="Tahoma" panose="020B0604030504040204" pitchFamily="34" charset="0"/>
                  <a:ea typeface="宋体" panose="02010600030101010101" pitchFamily="2" charset="-122"/>
                </a:defRPr>
              </a:lvl2pPr>
              <a:lvl3pPr marL="1143000" indent="-228600">
                <a:defRPr sz="3600">
                  <a:solidFill>
                    <a:schemeClr val="bg1"/>
                  </a:solidFill>
                  <a:latin typeface="Tahoma" panose="020B0604030504040204" pitchFamily="34" charset="0"/>
                  <a:ea typeface="宋体" panose="02010600030101010101" pitchFamily="2" charset="-122"/>
                </a:defRPr>
              </a:lvl3pPr>
              <a:lvl4pPr marL="1600200" indent="-228600">
                <a:defRPr sz="3600">
                  <a:solidFill>
                    <a:schemeClr val="bg1"/>
                  </a:solidFill>
                  <a:latin typeface="Tahoma" panose="020B0604030504040204" pitchFamily="34" charset="0"/>
                  <a:ea typeface="宋体" panose="02010600030101010101" pitchFamily="2" charset="-122"/>
                </a:defRPr>
              </a:lvl4pPr>
              <a:lvl5pPr marL="2057400" indent="-22860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algn="ctr" eaLnBrk="1" hangingPunct="1"/>
              <a:r>
                <a:rPr lang="en-US" altLang="zh-CN" sz="1800" b="1" dirty="0" smtClean="0">
                  <a:latin typeface="微软雅黑" panose="020B0503020204020204" pitchFamily="34" charset="-122"/>
                  <a:ea typeface="微软雅黑" panose="020B0503020204020204" pitchFamily="34" charset="-122"/>
                </a:rPr>
                <a:t>A</a:t>
              </a:r>
              <a:r>
                <a:rPr lang="zh-CN" altLang="en-US" sz="1800" b="1" dirty="0" smtClean="0">
                  <a:latin typeface="微软雅黑" panose="020B0503020204020204" pitchFamily="34" charset="-122"/>
                  <a:ea typeface="微软雅黑" panose="020B0503020204020204" pitchFamily="34" charset="-122"/>
                </a:rPr>
                <a:t>.</a:t>
              </a:r>
              <a:r>
                <a:rPr lang="zh-CN" altLang="en-US" sz="1800" b="1" dirty="0">
                  <a:latin typeface="微软雅黑" panose="020B0503020204020204" pitchFamily="34" charset="-122"/>
                  <a:ea typeface="微软雅黑" panose="020B0503020204020204" pitchFamily="34" charset="-122"/>
                </a:rPr>
                <a:t>对物品的目视管理</a:t>
              </a:r>
              <a:endParaRPr lang="zh-CN" altLang="en-US" sz="1800" b="1" dirty="0">
                <a:latin typeface="微软雅黑" panose="020B0503020204020204" pitchFamily="34" charset="-122"/>
                <a:ea typeface="微软雅黑" panose="020B0503020204020204" pitchFamily="34" charset="-122"/>
              </a:endParaRPr>
            </a:p>
          </p:txBody>
        </p:sp>
        <p:sp>
          <p:nvSpPr>
            <p:cNvPr id="10" name="Rectangle 9"/>
            <p:cNvSpPr>
              <a:spLocks noChangeArrowheads="1"/>
            </p:cNvSpPr>
            <p:nvPr/>
          </p:nvSpPr>
          <p:spPr bwMode="auto">
            <a:xfrm>
              <a:off x="7898059" y="2335560"/>
              <a:ext cx="2700000" cy="432000"/>
            </a:xfrm>
            <a:prstGeom prst="rect">
              <a:avLst/>
            </a:prstGeom>
            <a:solidFill>
              <a:srgbClr val="0070C0"/>
            </a:solidFill>
            <a:ln>
              <a:solidFill>
                <a:srgbClr val="0070C0"/>
              </a:solidFill>
            </a:ln>
          </p:spPr>
          <p:style>
            <a:lnRef idx="3">
              <a:schemeClr val="lt1"/>
            </a:lnRef>
            <a:fillRef idx="1">
              <a:schemeClr val="accent1"/>
            </a:fillRef>
            <a:effectRef idx="1">
              <a:schemeClr val="accent1"/>
            </a:effectRef>
            <a:fontRef idx="minor">
              <a:schemeClr val="lt1"/>
            </a:fontRef>
          </p:style>
          <p:txBody>
            <a:bodyPr wrap="none" anchor="ctr"/>
            <a:lstStyle>
              <a:lvl1pPr>
                <a:defRPr sz="3600">
                  <a:solidFill>
                    <a:schemeClr val="bg1"/>
                  </a:solidFill>
                  <a:latin typeface="Tahoma" panose="020B0604030504040204" pitchFamily="34" charset="0"/>
                  <a:ea typeface="宋体" panose="02010600030101010101" pitchFamily="2" charset="-122"/>
                </a:defRPr>
              </a:lvl1pPr>
              <a:lvl2pPr marL="742950" indent="-285750">
                <a:defRPr sz="3600">
                  <a:solidFill>
                    <a:schemeClr val="bg1"/>
                  </a:solidFill>
                  <a:latin typeface="Tahoma" panose="020B0604030504040204" pitchFamily="34" charset="0"/>
                  <a:ea typeface="宋体" panose="02010600030101010101" pitchFamily="2" charset="-122"/>
                </a:defRPr>
              </a:lvl2pPr>
              <a:lvl3pPr marL="1143000" indent="-228600">
                <a:defRPr sz="3600">
                  <a:solidFill>
                    <a:schemeClr val="bg1"/>
                  </a:solidFill>
                  <a:latin typeface="Tahoma" panose="020B0604030504040204" pitchFamily="34" charset="0"/>
                  <a:ea typeface="宋体" panose="02010600030101010101" pitchFamily="2" charset="-122"/>
                </a:defRPr>
              </a:lvl3pPr>
              <a:lvl4pPr marL="1600200" indent="-228600">
                <a:defRPr sz="3600">
                  <a:solidFill>
                    <a:schemeClr val="bg1"/>
                  </a:solidFill>
                  <a:latin typeface="Tahoma" panose="020B0604030504040204" pitchFamily="34" charset="0"/>
                  <a:ea typeface="宋体" panose="02010600030101010101" pitchFamily="2" charset="-122"/>
                </a:defRPr>
              </a:lvl4pPr>
              <a:lvl5pPr marL="2057400" indent="-22860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algn="ctr" eaLnBrk="1" hangingPunct="1"/>
              <a:r>
                <a:rPr lang="en-US" altLang="zh-CN" sz="1800" b="1" dirty="0" smtClean="0">
                  <a:latin typeface="微软雅黑" panose="020B0503020204020204" pitchFamily="34" charset="-122"/>
                  <a:ea typeface="微软雅黑" panose="020B0503020204020204" pitchFamily="34" charset="-122"/>
                </a:rPr>
                <a:t>B</a:t>
              </a:r>
              <a:r>
                <a:rPr lang="zh-CN" altLang="en-US" sz="1800" b="1" dirty="0" smtClean="0">
                  <a:latin typeface="微软雅黑" panose="020B0503020204020204" pitchFamily="34" charset="-122"/>
                  <a:ea typeface="微软雅黑" panose="020B0503020204020204" pitchFamily="34" charset="-122"/>
                </a:rPr>
                <a:t>.</a:t>
              </a:r>
              <a:r>
                <a:rPr lang="zh-CN" altLang="en-US" sz="1800" b="1" dirty="0">
                  <a:latin typeface="微软雅黑" panose="020B0503020204020204" pitchFamily="34" charset="-122"/>
                  <a:ea typeface="微软雅黑" panose="020B0503020204020204" pitchFamily="34" charset="-122"/>
                </a:rPr>
                <a:t>对作业的目视管理</a:t>
              </a:r>
              <a:endParaRPr lang="zh-CN" altLang="en-US" sz="1800" b="1" dirty="0">
                <a:latin typeface="微软雅黑" panose="020B0503020204020204" pitchFamily="34" charset="-122"/>
                <a:ea typeface="微软雅黑" panose="020B0503020204020204" pitchFamily="34" charset="-122"/>
              </a:endParaRPr>
            </a:p>
          </p:txBody>
        </p:sp>
        <p:sp>
          <p:nvSpPr>
            <p:cNvPr id="11" name="Rectangle 10"/>
            <p:cNvSpPr>
              <a:spLocks noChangeArrowheads="1"/>
            </p:cNvSpPr>
            <p:nvPr/>
          </p:nvSpPr>
          <p:spPr bwMode="auto">
            <a:xfrm>
              <a:off x="7898059" y="2868960"/>
              <a:ext cx="2700000" cy="432000"/>
            </a:xfrm>
            <a:prstGeom prst="rect">
              <a:avLst/>
            </a:prstGeom>
            <a:solidFill>
              <a:srgbClr val="0070C0"/>
            </a:solidFill>
            <a:ln>
              <a:solidFill>
                <a:srgbClr val="0070C0"/>
              </a:solidFill>
            </a:ln>
          </p:spPr>
          <p:style>
            <a:lnRef idx="3">
              <a:schemeClr val="lt1"/>
            </a:lnRef>
            <a:fillRef idx="1">
              <a:schemeClr val="accent1"/>
            </a:fillRef>
            <a:effectRef idx="1">
              <a:schemeClr val="accent1"/>
            </a:effectRef>
            <a:fontRef idx="minor">
              <a:schemeClr val="lt1"/>
            </a:fontRef>
          </p:style>
          <p:txBody>
            <a:bodyPr wrap="none" anchor="ctr"/>
            <a:lstStyle>
              <a:lvl1pPr>
                <a:defRPr sz="3600">
                  <a:solidFill>
                    <a:schemeClr val="bg1"/>
                  </a:solidFill>
                  <a:latin typeface="Tahoma" panose="020B0604030504040204" pitchFamily="34" charset="0"/>
                  <a:ea typeface="宋体" panose="02010600030101010101" pitchFamily="2" charset="-122"/>
                </a:defRPr>
              </a:lvl1pPr>
              <a:lvl2pPr marL="742950" indent="-285750">
                <a:defRPr sz="3600">
                  <a:solidFill>
                    <a:schemeClr val="bg1"/>
                  </a:solidFill>
                  <a:latin typeface="Tahoma" panose="020B0604030504040204" pitchFamily="34" charset="0"/>
                  <a:ea typeface="宋体" panose="02010600030101010101" pitchFamily="2" charset="-122"/>
                </a:defRPr>
              </a:lvl2pPr>
              <a:lvl3pPr marL="1143000" indent="-228600">
                <a:defRPr sz="3600">
                  <a:solidFill>
                    <a:schemeClr val="bg1"/>
                  </a:solidFill>
                  <a:latin typeface="Tahoma" panose="020B0604030504040204" pitchFamily="34" charset="0"/>
                  <a:ea typeface="宋体" panose="02010600030101010101" pitchFamily="2" charset="-122"/>
                </a:defRPr>
              </a:lvl3pPr>
              <a:lvl4pPr marL="1600200" indent="-228600">
                <a:defRPr sz="3600">
                  <a:solidFill>
                    <a:schemeClr val="bg1"/>
                  </a:solidFill>
                  <a:latin typeface="Tahoma" panose="020B0604030504040204" pitchFamily="34" charset="0"/>
                  <a:ea typeface="宋体" panose="02010600030101010101" pitchFamily="2" charset="-122"/>
                </a:defRPr>
              </a:lvl4pPr>
              <a:lvl5pPr marL="2057400" indent="-22860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algn="ctr" eaLnBrk="1" hangingPunct="1"/>
              <a:r>
                <a:rPr lang="en-US" altLang="zh-CN" sz="1800" b="1" dirty="0" smtClean="0">
                  <a:latin typeface="微软雅黑" panose="020B0503020204020204" pitchFamily="34" charset="-122"/>
                  <a:ea typeface="微软雅黑" panose="020B0503020204020204" pitchFamily="34" charset="-122"/>
                </a:rPr>
                <a:t>C</a:t>
              </a:r>
              <a:r>
                <a:rPr lang="zh-CN" altLang="en-US" sz="1800" b="1" dirty="0" smtClean="0">
                  <a:latin typeface="微软雅黑" panose="020B0503020204020204" pitchFamily="34" charset="-122"/>
                  <a:ea typeface="微软雅黑" panose="020B0503020204020204" pitchFamily="34" charset="-122"/>
                </a:rPr>
                <a:t>.</a:t>
              </a:r>
              <a:r>
                <a:rPr lang="zh-CN" altLang="en-US" sz="1800" b="1" dirty="0">
                  <a:latin typeface="微软雅黑" panose="020B0503020204020204" pitchFamily="34" charset="-122"/>
                  <a:ea typeface="微软雅黑" panose="020B0503020204020204" pitchFamily="34" charset="-122"/>
                </a:rPr>
                <a:t>对设备的目视管理 </a:t>
              </a:r>
              <a:endParaRPr lang="zh-CN" altLang="en-US" sz="1800" b="1" dirty="0">
                <a:latin typeface="微软雅黑" panose="020B0503020204020204" pitchFamily="34" charset="-122"/>
                <a:ea typeface="微软雅黑" panose="020B0503020204020204" pitchFamily="34" charset="-122"/>
              </a:endParaRPr>
            </a:p>
          </p:txBody>
        </p:sp>
        <p:sp>
          <p:nvSpPr>
            <p:cNvPr id="12" name="Rectangle 11"/>
            <p:cNvSpPr>
              <a:spLocks noChangeArrowheads="1"/>
            </p:cNvSpPr>
            <p:nvPr/>
          </p:nvSpPr>
          <p:spPr bwMode="auto">
            <a:xfrm>
              <a:off x="7898059" y="3402360"/>
              <a:ext cx="2700000" cy="432000"/>
            </a:xfrm>
            <a:prstGeom prst="rect">
              <a:avLst/>
            </a:prstGeom>
            <a:solidFill>
              <a:srgbClr val="0070C0"/>
            </a:solidFill>
            <a:ln>
              <a:solidFill>
                <a:srgbClr val="0070C0"/>
              </a:solidFill>
            </a:ln>
          </p:spPr>
          <p:style>
            <a:lnRef idx="3">
              <a:schemeClr val="lt1"/>
            </a:lnRef>
            <a:fillRef idx="1">
              <a:schemeClr val="accent1"/>
            </a:fillRef>
            <a:effectRef idx="1">
              <a:schemeClr val="accent1"/>
            </a:effectRef>
            <a:fontRef idx="minor">
              <a:schemeClr val="lt1"/>
            </a:fontRef>
          </p:style>
          <p:txBody>
            <a:bodyPr wrap="none" anchor="ctr"/>
            <a:lstStyle>
              <a:lvl1pPr>
                <a:defRPr sz="3600">
                  <a:solidFill>
                    <a:schemeClr val="bg1"/>
                  </a:solidFill>
                  <a:latin typeface="Tahoma" panose="020B0604030504040204" pitchFamily="34" charset="0"/>
                  <a:ea typeface="宋体" panose="02010600030101010101" pitchFamily="2" charset="-122"/>
                </a:defRPr>
              </a:lvl1pPr>
              <a:lvl2pPr marL="742950" indent="-285750">
                <a:defRPr sz="3600">
                  <a:solidFill>
                    <a:schemeClr val="bg1"/>
                  </a:solidFill>
                  <a:latin typeface="Tahoma" panose="020B0604030504040204" pitchFamily="34" charset="0"/>
                  <a:ea typeface="宋体" panose="02010600030101010101" pitchFamily="2" charset="-122"/>
                </a:defRPr>
              </a:lvl2pPr>
              <a:lvl3pPr marL="1143000" indent="-228600">
                <a:defRPr sz="3600">
                  <a:solidFill>
                    <a:schemeClr val="bg1"/>
                  </a:solidFill>
                  <a:latin typeface="Tahoma" panose="020B0604030504040204" pitchFamily="34" charset="0"/>
                  <a:ea typeface="宋体" panose="02010600030101010101" pitchFamily="2" charset="-122"/>
                </a:defRPr>
              </a:lvl3pPr>
              <a:lvl4pPr marL="1600200" indent="-228600">
                <a:defRPr sz="3600">
                  <a:solidFill>
                    <a:schemeClr val="bg1"/>
                  </a:solidFill>
                  <a:latin typeface="Tahoma" panose="020B0604030504040204" pitchFamily="34" charset="0"/>
                  <a:ea typeface="宋体" panose="02010600030101010101" pitchFamily="2" charset="-122"/>
                </a:defRPr>
              </a:lvl4pPr>
              <a:lvl5pPr marL="2057400" indent="-22860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algn="ctr" eaLnBrk="1" hangingPunct="1"/>
              <a:r>
                <a:rPr lang="en-US" altLang="zh-CN" sz="1800" b="1" dirty="0" smtClean="0">
                  <a:latin typeface="微软雅黑" panose="020B0503020204020204" pitchFamily="34" charset="-122"/>
                  <a:ea typeface="微软雅黑" panose="020B0503020204020204" pitchFamily="34" charset="-122"/>
                </a:rPr>
                <a:t>D</a:t>
              </a:r>
              <a:r>
                <a:rPr lang="zh-CN" altLang="en-US" sz="1800" b="1" dirty="0" smtClean="0">
                  <a:latin typeface="微软雅黑" panose="020B0503020204020204" pitchFamily="34" charset="-122"/>
                  <a:ea typeface="微软雅黑" panose="020B0503020204020204" pitchFamily="34" charset="-122"/>
                </a:rPr>
                <a:t>.</a:t>
              </a:r>
              <a:r>
                <a:rPr lang="zh-CN" altLang="en-US" sz="1800" b="1" dirty="0">
                  <a:latin typeface="微软雅黑" panose="020B0503020204020204" pitchFamily="34" charset="-122"/>
                  <a:ea typeface="微软雅黑" panose="020B0503020204020204" pitchFamily="34" charset="-122"/>
                </a:rPr>
                <a:t>对品质的目视管理</a:t>
              </a:r>
              <a:endParaRPr lang="zh-CN" altLang="en-US" sz="1800" b="1" dirty="0">
                <a:latin typeface="微软雅黑" panose="020B0503020204020204" pitchFamily="34" charset="-122"/>
                <a:ea typeface="微软雅黑" panose="020B0503020204020204" pitchFamily="34" charset="-122"/>
              </a:endParaRPr>
            </a:p>
          </p:txBody>
        </p:sp>
        <p:sp>
          <p:nvSpPr>
            <p:cNvPr id="13" name="Rectangle 12"/>
            <p:cNvSpPr>
              <a:spLocks noChangeArrowheads="1"/>
            </p:cNvSpPr>
            <p:nvPr/>
          </p:nvSpPr>
          <p:spPr bwMode="auto">
            <a:xfrm>
              <a:off x="7898059" y="3935760"/>
              <a:ext cx="2700000" cy="432000"/>
            </a:xfrm>
            <a:prstGeom prst="rect">
              <a:avLst/>
            </a:prstGeom>
            <a:solidFill>
              <a:srgbClr val="0070C0"/>
            </a:solidFill>
            <a:ln>
              <a:solidFill>
                <a:srgbClr val="0070C0"/>
              </a:solidFill>
            </a:ln>
          </p:spPr>
          <p:style>
            <a:lnRef idx="3">
              <a:schemeClr val="lt1"/>
            </a:lnRef>
            <a:fillRef idx="1">
              <a:schemeClr val="accent1"/>
            </a:fillRef>
            <a:effectRef idx="1">
              <a:schemeClr val="accent1"/>
            </a:effectRef>
            <a:fontRef idx="minor">
              <a:schemeClr val="lt1"/>
            </a:fontRef>
          </p:style>
          <p:txBody>
            <a:bodyPr wrap="none" anchor="ctr"/>
            <a:lstStyle>
              <a:lvl1pPr>
                <a:defRPr sz="3600">
                  <a:solidFill>
                    <a:schemeClr val="bg1"/>
                  </a:solidFill>
                  <a:latin typeface="Tahoma" panose="020B0604030504040204" pitchFamily="34" charset="0"/>
                  <a:ea typeface="宋体" panose="02010600030101010101" pitchFamily="2" charset="-122"/>
                </a:defRPr>
              </a:lvl1pPr>
              <a:lvl2pPr marL="742950" indent="-285750">
                <a:defRPr sz="3600">
                  <a:solidFill>
                    <a:schemeClr val="bg1"/>
                  </a:solidFill>
                  <a:latin typeface="Tahoma" panose="020B0604030504040204" pitchFamily="34" charset="0"/>
                  <a:ea typeface="宋体" panose="02010600030101010101" pitchFamily="2" charset="-122"/>
                </a:defRPr>
              </a:lvl2pPr>
              <a:lvl3pPr marL="1143000" indent="-228600">
                <a:defRPr sz="3600">
                  <a:solidFill>
                    <a:schemeClr val="bg1"/>
                  </a:solidFill>
                  <a:latin typeface="Tahoma" panose="020B0604030504040204" pitchFamily="34" charset="0"/>
                  <a:ea typeface="宋体" panose="02010600030101010101" pitchFamily="2" charset="-122"/>
                </a:defRPr>
              </a:lvl3pPr>
              <a:lvl4pPr marL="1600200" indent="-228600">
                <a:defRPr sz="3600">
                  <a:solidFill>
                    <a:schemeClr val="bg1"/>
                  </a:solidFill>
                  <a:latin typeface="Tahoma" panose="020B0604030504040204" pitchFamily="34" charset="0"/>
                  <a:ea typeface="宋体" panose="02010600030101010101" pitchFamily="2" charset="-122"/>
                </a:defRPr>
              </a:lvl4pPr>
              <a:lvl5pPr marL="2057400" indent="-22860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algn="ctr" eaLnBrk="1" hangingPunct="1"/>
              <a:r>
                <a:rPr lang="en-US" altLang="zh-CN" sz="1800" b="1" dirty="0" smtClean="0">
                  <a:latin typeface="微软雅黑" panose="020B0503020204020204" pitchFamily="34" charset="-122"/>
                  <a:ea typeface="微软雅黑" panose="020B0503020204020204" pitchFamily="34" charset="-122"/>
                </a:rPr>
                <a:t>E</a:t>
              </a:r>
              <a:r>
                <a:rPr lang="zh-CN" altLang="en-US" sz="1800" b="1" dirty="0" smtClean="0">
                  <a:latin typeface="微软雅黑" panose="020B0503020204020204" pitchFamily="34" charset="-122"/>
                  <a:ea typeface="微软雅黑" panose="020B0503020204020204" pitchFamily="34" charset="-122"/>
                </a:rPr>
                <a:t>.</a:t>
              </a:r>
              <a:r>
                <a:rPr lang="zh-CN" altLang="en-US" sz="1800" b="1" dirty="0">
                  <a:latin typeface="微软雅黑" panose="020B0503020204020204" pitchFamily="34" charset="-122"/>
                  <a:ea typeface="微软雅黑" panose="020B0503020204020204" pitchFamily="34" charset="-122"/>
                </a:rPr>
                <a:t>对安全的目视管理</a:t>
              </a:r>
              <a:endParaRPr lang="zh-CN" altLang="en-US" sz="1800" b="1" dirty="0">
                <a:latin typeface="微软雅黑" panose="020B0503020204020204" pitchFamily="34" charset="-122"/>
                <a:ea typeface="微软雅黑" panose="020B0503020204020204" pitchFamily="34" charset="-122"/>
              </a:endParaRPr>
            </a:p>
          </p:txBody>
        </p:sp>
        <p:sp>
          <p:nvSpPr>
            <p:cNvPr id="14" name="Rectangle 14"/>
            <p:cNvSpPr>
              <a:spLocks noChangeArrowheads="1"/>
            </p:cNvSpPr>
            <p:nvPr/>
          </p:nvSpPr>
          <p:spPr bwMode="auto">
            <a:xfrm>
              <a:off x="5089675" y="3455688"/>
              <a:ext cx="1800000" cy="432000"/>
            </a:xfrm>
            <a:prstGeom prst="rect">
              <a:avLst/>
            </a:prstGeom>
            <a:solidFill>
              <a:srgbClr val="0070C0"/>
            </a:solidFill>
            <a:ln>
              <a:solidFill>
                <a:srgbClr val="0070C0"/>
              </a:solidFill>
            </a:ln>
          </p:spPr>
          <p:style>
            <a:lnRef idx="3">
              <a:schemeClr val="lt1"/>
            </a:lnRef>
            <a:fillRef idx="1">
              <a:schemeClr val="accent1"/>
            </a:fillRef>
            <a:effectRef idx="1">
              <a:schemeClr val="accent1"/>
            </a:effectRef>
            <a:fontRef idx="minor">
              <a:schemeClr val="lt1"/>
            </a:fontRef>
          </p:style>
          <p:txBody>
            <a:bodyPr wrap="none" anchor="ctr"/>
            <a:lstStyle>
              <a:lvl1pPr>
                <a:defRPr sz="3600">
                  <a:solidFill>
                    <a:schemeClr val="bg1"/>
                  </a:solidFill>
                  <a:latin typeface="Tahoma" panose="020B0604030504040204" pitchFamily="34" charset="0"/>
                  <a:ea typeface="宋体" panose="02010600030101010101" pitchFamily="2" charset="-122"/>
                </a:defRPr>
              </a:lvl1pPr>
              <a:lvl2pPr marL="742950" indent="-285750">
                <a:defRPr sz="3600">
                  <a:solidFill>
                    <a:schemeClr val="bg1"/>
                  </a:solidFill>
                  <a:latin typeface="Tahoma" panose="020B0604030504040204" pitchFamily="34" charset="0"/>
                  <a:ea typeface="宋体" panose="02010600030101010101" pitchFamily="2" charset="-122"/>
                </a:defRPr>
              </a:lvl2pPr>
              <a:lvl3pPr marL="1143000" indent="-228600">
                <a:defRPr sz="3600">
                  <a:solidFill>
                    <a:schemeClr val="bg1"/>
                  </a:solidFill>
                  <a:latin typeface="Tahoma" panose="020B0604030504040204" pitchFamily="34" charset="0"/>
                  <a:ea typeface="宋体" panose="02010600030101010101" pitchFamily="2" charset="-122"/>
                </a:defRPr>
              </a:lvl3pPr>
              <a:lvl4pPr marL="1600200" indent="-228600">
                <a:defRPr sz="3600">
                  <a:solidFill>
                    <a:schemeClr val="bg1"/>
                  </a:solidFill>
                  <a:latin typeface="Tahoma" panose="020B0604030504040204" pitchFamily="34" charset="0"/>
                  <a:ea typeface="宋体" panose="02010600030101010101" pitchFamily="2" charset="-122"/>
                </a:defRPr>
              </a:lvl4pPr>
              <a:lvl5pPr marL="2057400" indent="-22860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algn="ctr" eaLnBrk="1" hangingPunct="1"/>
              <a:r>
                <a:rPr lang="en-US" altLang="zh-CN" sz="1800" b="1" dirty="0" smtClean="0">
                  <a:latin typeface="微软雅黑" panose="020B0503020204020204" pitchFamily="34" charset="-122"/>
                  <a:ea typeface="微软雅黑" panose="020B0503020204020204" pitchFamily="34" charset="-122"/>
                </a:rPr>
                <a:t>A</a:t>
              </a:r>
              <a:r>
                <a:rPr lang="zh-CN" altLang="en-US" sz="1800" b="1" dirty="0" smtClean="0">
                  <a:latin typeface="微软雅黑" panose="020B0503020204020204" pitchFamily="34" charset="-122"/>
                  <a:ea typeface="微软雅黑" panose="020B0503020204020204" pitchFamily="34" charset="-122"/>
                </a:rPr>
                <a:t>.</a:t>
              </a:r>
              <a:r>
                <a:rPr lang="zh-CN" altLang="en-US" sz="1800" b="1" dirty="0">
                  <a:latin typeface="微软雅黑" panose="020B0503020204020204" pitchFamily="34" charset="-122"/>
                  <a:ea typeface="微软雅黑" panose="020B0503020204020204" pitchFamily="34" charset="-122"/>
                </a:rPr>
                <a:t>看板管理</a:t>
              </a:r>
              <a:endParaRPr lang="zh-CN" altLang="en-US" sz="1800" b="1" dirty="0">
                <a:latin typeface="微软雅黑" panose="020B0503020204020204" pitchFamily="34" charset="-122"/>
                <a:ea typeface="微软雅黑" panose="020B0503020204020204" pitchFamily="34" charset="-122"/>
              </a:endParaRPr>
            </a:p>
          </p:txBody>
        </p:sp>
        <p:sp>
          <p:nvSpPr>
            <p:cNvPr id="15" name="Rectangle 15"/>
            <p:cNvSpPr>
              <a:spLocks noChangeArrowheads="1"/>
            </p:cNvSpPr>
            <p:nvPr/>
          </p:nvSpPr>
          <p:spPr bwMode="auto">
            <a:xfrm>
              <a:off x="5089675" y="3989088"/>
              <a:ext cx="1800000" cy="432000"/>
            </a:xfrm>
            <a:prstGeom prst="rect">
              <a:avLst/>
            </a:prstGeom>
            <a:solidFill>
              <a:srgbClr val="0070C0"/>
            </a:solidFill>
            <a:ln>
              <a:solidFill>
                <a:srgbClr val="0070C0"/>
              </a:solidFill>
            </a:ln>
          </p:spPr>
          <p:style>
            <a:lnRef idx="3">
              <a:schemeClr val="lt1"/>
            </a:lnRef>
            <a:fillRef idx="1">
              <a:schemeClr val="accent1"/>
            </a:fillRef>
            <a:effectRef idx="1">
              <a:schemeClr val="accent1"/>
            </a:effectRef>
            <a:fontRef idx="minor">
              <a:schemeClr val="lt1"/>
            </a:fontRef>
          </p:style>
          <p:txBody>
            <a:bodyPr wrap="none" anchor="ctr"/>
            <a:lstStyle>
              <a:lvl1pPr>
                <a:defRPr sz="3600">
                  <a:solidFill>
                    <a:schemeClr val="bg1"/>
                  </a:solidFill>
                  <a:latin typeface="Tahoma" panose="020B0604030504040204" pitchFamily="34" charset="0"/>
                  <a:ea typeface="宋体" panose="02010600030101010101" pitchFamily="2" charset="-122"/>
                </a:defRPr>
              </a:lvl1pPr>
              <a:lvl2pPr marL="742950" indent="-285750">
                <a:defRPr sz="3600">
                  <a:solidFill>
                    <a:schemeClr val="bg1"/>
                  </a:solidFill>
                  <a:latin typeface="Tahoma" panose="020B0604030504040204" pitchFamily="34" charset="0"/>
                  <a:ea typeface="宋体" panose="02010600030101010101" pitchFamily="2" charset="-122"/>
                </a:defRPr>
              </a:lvl2pPr>
              <a:lvl3pPr marL="1143000" indent="-228600">
                <a:defRPr sz="3600">
                  <a:solidFill>
                    <a:schemeClr val="bg1"/>
                  </a:solidFill>
                  <a:latin typeface="Tahoma" panose="020B0604030504040204" pitchFamily="34" charset="0"/>
                  <a:ea typeface="宋体" panose="02010600030101010101" pitchFamily="2" charset="-122"/>
                </a:defRPr>
              </a:lvl3pPr>
              <a:lvl4pPr marL="1600200" indent="-228600">
                <a:defRPr sz="3600">
                  <a:solidFill>
                    <a:schemeClr val="bg1"/>
                  </a:solidFill>
                  <a:latin typeface="Tahoma" panose="020B0604030504040204" pitchFamily="34" charset="0"/>
                  <a:ea typeface="宋体" panose="02010600030101010101" pitchFamily="2" charset="-122"/>
                </a:defRPr>
              </a:lvl4pPr>
              <a:lvl5pPr marL="2057400" indent="-22860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algn="ctr" eaLnBrk="1" hangingPunct="1"/>
              <a:r>
                <a:rPr lang="en-US" altLang="zh-CN" sz="1800" b="1" dirty="0" smtClean="0">
                  <a:latin typeface="微软雅黑" panose="020B0503020204020204" pitchFamily="34" charset="-122"/>
                  <a:ea typeface="微软雅黑" panose="020B0503020204020204" pitchFamily="34" charset="-122"/>
                </a:rPr>
                <a:t>B</a:t>
              </a:r>
              <a:r>
                <a:rPr lang="zh-CN" altLang="en-US" sz="1800" b="1" dirty="0" smtClean="0">
                  <a:latin typeface="微软雅黑" panose="020B0503020204020204" pitchFamily="34" charset="-122"/>
                  <a:ea typeface="微软雅黑" panose="020B0503020204020204" pitchFamily="34" charset="-122"/>
                </a:rPr>
                <a:t>.</a:t>
              </a:r>
              <a:r>
                <a:rPr lang="zh-CN" altLang="en-US" sz="1800" b="1" dirty="0">
                  <a:latin typeface="微软雅黑" panose="020B0503020204020204" pitchFamily="34" charset="-122"/>
                  <a:ea typeface="微软雅黑" panose="020B0503020204020204" pitchFamily="34" charset="-122"/>
                </a:rPr>
                <a:t>颜色管理</a:t>
              </a:r>
              <a:endParaRPr lang="zh-CN" altLang="en-US" sz="1800" b="1" dirty="0">
                <a:latin typeface="微软雅黑" panose="020B0503020204020204" pitchFamily="34" charset="-122"/>
                <a:ea typeface="微软雅黑" panose="020B0503020204020204" pitchFamily="34" charset="-122"/>
              </a:endParaRPr>
            </a:p>
          </p:txBody>
        </p:sp>
        <p:sp>
          <p:nvSpPr>
            <p:cNvPr id="17" name="Rectangle 17"/>
            <p:cNvSpPr>
              <a:spLocks noChangeArrowheads="1"/>
            </p:cNvSpPr>
            <p:nvPr/>
          </p:nvSpPr>
          <p:spPr bwMode="auto">
            <a:xfrm>
              <a:off x="5089675" y="4522488"/>
              <a:ext cx="1800000" cy="432000"/>
            </a:xfrm>
            <a:prstGeom prst="rect">
              <a:avLst/>
            </a:prstGeom>
            <a:solidFill>
              <a:srgbClr val="0070C0"/>
            </a:solidFill>
            <a:ln>
              <a:solidFill>
                <a:srgbClr val="0070C0"/>
              </a:solidFill>
            </a:ln>
          </p:spPr>
          <p:style>
            <a:lnRef idx="3">
              <a:schemeClr val="lt1"/>
            </a:lnRef>
            <a:fillRef idx="1">
              <a:schemeClr val="accent1"/>
            </a:fillRef>
            <a:effectRef idx="1">
              <a:schemeClr val="accent1"/>
            </a:effectRef>
            <a:fontRef idx="minor">
              <a:schemeClr val="lt1"/>
            </a:fontRef>
          </p:style>
          <p:txBody>
            <a:bodyPr wrap="none" anchor="ctr"/>
            <a:lstStyle>
              <a:lvl1pPr>
                <a:defRPr sz="3600">
                  <a:solidFill>
                    <a:schemeClr val="bg1"/>
                  </a:solidFill>
                  <a:latin typeface="Tahoma" panose="020B0604030504040204" pitchFamily="34" charset="0"/>
                  <a:ea typeface="宋体" panose="02010600030101010101" pitchFamily="2" charset="-122"/>
                </a:defRPr>
              </a:lvl1pPr>
              <a:lvl2pPr marL="742950" indent="-285750">
                <a:defRPr sz="3600">
                  <a:solidFill>
                    <a:schemeClr val="bg1"/>
                  </a:solidFill>
                  <a:latin typeface="Tahoma" panose="020B0604030504040204" pitchFamily="34" charset="0"/>
                  <a:ea typeface="宋体" panose="02010600030101010101" pitchFamily="2" charset="-122"/>
                </a:defRPr>
              </a:lvl2pPr>
              <a:lvl3pPr marL="1143000" indent="-228600">
                <a:defRPr sz="3600">
                  <a:solidFill>
                    <a:schemeClr val="bg1"/>
                  </a:solidFill>
                  <a:latin typeface="Tahoma" panose="020B0604030504040204" pitchFamily="34" charset="0"/>
                  <a:ea typeface="宋体" panose="02010600030101010101" pitchFamily="2" charset="-122"/>
                </a:defRPr>
              </a:lvl3pPr>
              <a:lvl4pPr marL="1600200" indent="-228600">
                <a:defRPr sz="3600">
                  <a:solidFill>
                    <a:schemeClr val="bg1"/>
                  </a:solidFill>
                  <a:latin typeface="Tahoma" panose="020B0604030504040204" pitchFamily="34" charset="0"/>
                  <a:ea typeface="宋体" panose="02010600030101010101" pitchFamily="2" charset="-122"/>
                </a:defRPr>
              </a:lvl4pPr>
              <a:lvl5pPr marL="2057400" indent="-22860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algn="ctr" eaLnBrk="1" hangingPunct="1"/>
              <a:r>
                <a:rPr lang="en-US" altLang="zh-CN" sz="1800" b="1" dirty="0" smtClean="0">
                  <a:latin typeface="微软雅黑" panose="020B0503020204020204" pitchFamily="34" charset="-122"/>
                  <a:ea typeface="微软雅黑" panose="020B0503020204020204" pitchFamily="34" charset="-122"/>
                </a:rPr>
                <a:t>C</a:t>
              </a:r>
              <a:r>
                <a:rPr lang="zh-CN" altLang="en-US" sz="1800" b="1" dirty="0" smtClean="0">
                  <a:latin typeface="微软雅黑" panose="020B0503020204020204" pitchFamily="34" charset="-122"/>
                  <a:ea typeface="微软雅黑" panose="020B0503020204020204" pitchFamily="34" charset="-122"/>
                </a:rPr>
                <a:t>.</a:t>
              </a:r>
              <a:r>
                <a:rPr lang="zh-CN" altLang="en-US" sz="1800" b="1" dirty="0">
                  <a:latin typeface="微软雅黑" panose="020B0503020204020204" pitchFamily="34" charset="-122"/>
                  <a:ea typeface="微软雅黑" panose="020B0503020204020204" pitchFamily="34" charset="-122"/>
                </a:rPr>
                <a:t>实物管理</a:t>
              </a:r>
              <a:endParaRPr lang="zh-CN" altLang="en-US" sz="1800" b="1" dirty="0">
                <a:latin typeface="微软雅黑" panose="020B0503020204020204" pitchFamily="34" charset="-122"/>
                <a:ea typeface="微软雅黑" panose="020B0503020204020204" pitchFamily="34" charset="-122"/>
              </a:endParaRPr>
            </a:p>
          </p:txBody>
        </p:sp>
        <p:sp>
          <p:nvSpPr>
            <p:cNvPr id="18" name="Rectangle 18"/>
            <p:cNvSpPr>
              <a:spLocks noChangeArrowheads="1"/>
            </p:cNvSpPr>
            <p:nvPr/>
          </p:nvSpPr>
          <p:spPr bwMode="auto">
            <a:xfrm>
              <a:off x="5089675" y="5589288"/>
              <a:ext cx="1800000" cy="432000"/>
            </a:xfrm>
            <a:prstGeom prst="rect">
              <a:avLst/>
            </a:prstGeom>
            <a:solidFill>
              <a:srgbClr val="0070C0"/>
            </a:solidFill>
            <a:ln>
              <a:solidFill>
                <a:srgbClr val="0070C0"/>
              </a:solidFill>
            </a:ln>
          </p:spPr>
          <p:style>
            <a:lnRef idx="3">
              <a:schemeClr val="lt1"/>
            </a:lnRef>
            <a:fillRef idx="1">
              <a:schemeClr val="accent1"/>
            </a:fillRef>
            <a:effectRef idx="1">
              <a:schemeClr val="accent1"/>
            </a:effectRef>
            <a:fontRef idx="minor">
              <a:schemeClr val="lt1"/>
            </a:fontRef>
          </p:style>
          <p:txBody>
            <a:bodyPr wrap="none" anchor="ctr"/>
            <a:lstStyle>
              <a:lvl1pPr>
                <a:defRPr sz="3600">
                  <a:solidFill>
                    <a:schemeClr val="bg1"/>
                  </a:solidFill>
                  <a:latin typeface="Tahoma" panose="020B0604030504040204" pitchFamily="34" charset="0"/>
                  <a:ea typeface="宋体" panose="02010600030101010101" pitchFamily="2" charset="-122"/>
                </a:defRPr>
              </a:lvl1pPr>
              <a:lvl2pPr marL="742950" indent="-285750">
                <a:defRPr sz="3600">
                  <a:solidFill>
                    <a:schemeClr val="bg1"/>
                  </a:solidFill>
                  <a:latin typeface="Tahoma" panose="020B0604030504040204" pitchFamily="34" charset="0"/>
                  <a:ea typeface="宋体" panose="02010600030101010101" pitchFamily="2" charset="-122"/>
                </a:defRPr>
              </a:lvl2pPr>
              <a:lvl3pPr marL="1143000" indent="-228600">
                <a:defRPr sz="3600">
                  <a:solidFill>
                    <a:schemeClr val="bg1"/>
                  </a:solidFill>
                  <a:latin typeface="Tahoma" panose="020B0604030504040204" pitchFamily="34" charset="0"/>
                  <a:ea typeface="宋体" panose="02010600030101010101" pitchFamily="2" charset="-122"/>
                </a:defRPr>
              </a:lvl3pPr>
              <a:lvl4pPr marL="1600200" indent="-228600">
                <a:defRPr sz="3600">
                  <a:solidFill>
                    <a:schemeClr val="bg1"/>
                  </a:solidFill>
                  <a:latin typeface="Tahoma" panose="020B0604030504040204" pitchFamily="34" charset="0"/>
                  <a:ea typeface="宋体" panose="02010600030101010101" pitchFamily="2" charset="-122"/>
                </a:defRPr>
              </a:lvl4pPr>
              <a:lvl5pPr marL="2057400" indent="-22860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algn="ctr" eaLnBrk="1" hangingPunct="1"/>
              <a:r>
                <a:rPr lang="en-US" altLang="zh-CN" sz="1800" b="1" dirty="0" smtClean="0">
                  <a:latin typeface="微软雅黑" panose="020B0503020204020204" pitchFamily="34" charset="-122"/>
                  <a:ea typeface="微软雅黑" panose="020B0503020204020204" pitchFamily="34" charset="-122"/>
                </a:rPr>
                <a:t>E</a:t>
              </a:r>
              <a:r>
                <a:rPr lang="zh-CN" altLang="en-US" sz="1800" b="1" dirty="0" smtClean="0">
                  <a:latin typeface="微软雅黑" panose="020B0503020204020204" pitchFamily="34" charset="-122"/>
                  <a:ea typeface="微软雅黑" panose="020B0503020204020204" pitchFamily="34" charset="-122"/>
                </a:rPr>
                <a:t>.</a:t>
              </a:r>
              <a:r>
                <a:rPr lang="zh-CN" altLang="en-US" sz="1800" b="1" dirty="0">
                  <a:latin typeface="微软雅黑" panose="020B0503020204020204" pitchFamily="34" charset="-122"/>
                  <a:ea typeface="微软雅黑" panose="020B0503020204020204" pitchFamily="34" charset="-122"/>
                </a:rPr>
                <a:t>识别管理</a:t>
              </a:r>
              <a:endParaRPr lang="zh-CN" altLang="en-US" sz="1800" b="1" dirty="0">
                <a:latin typeface="微软雅黑" panose="020B0503020204020204" pitchFamily="34" charset="-122"/>
                <a:ea typeface="微软雅黑" panose="020B0503020204020204" pitchFamily="34" charset="-122"/>
              </a:endParaRPr>
            </a:p>
          </p:txBody>
        </p:sp>
        <p:sp>
          <p:nvSpPr>
            <p:cNvPr id="19" name="Rectangle 19"/>
            <p:cNvSpPr>
              <a:spLocks noChangeArrowheads="1"/>
            </p:cNvSpPr>
            <p:nvPr/>
          </p:nvSpPr>
          <p:spPr bwMode="auto">
            <a:xfrm>
              <a:off x="5089675" y="5055888"/>
              <a:ext cx="1800000" cy="432000"/>
            </a:xfrm>
            <a:prstGeom prst="rect">
              <a:avLst/>
            </a:prstGeom>
            <a:solidFill>
              <a:srgbClr val="0070C0"/>
            </a:solidFill>
            <a:ln>
              <a:solidFill>
                <a:srgbClr val="0070C0"/>
              </a:solidFill>
            </a:ln>
          </p:spPr>
          <p:style>
            <a:lnRef idx="3">
              <a:schemeClr val="lt1"/>
            </a:lnRef>
            <a:fillRef idx="1">
              <a:schemeClr val="accent1"/>
            </a:fillRef>
            <a:effectRef idx="1">
              <a:schemeClr val="accent1"/>
            </a:effectRef>
            <a:fontRef idx="minor">
              <a:schemeClr val="lt1"/>
            </a:fontRef>
          </p:style>
          <p:txBody>
            <a:bodyPr wrap="none" anchor="ctr"/>
            <a:lstStyle>
              <a:lvl1pPr>
                <a:defRPr sz="3600">
                  <a:solidFill>
                    <a:schemeClr val="bg1"/>
                  </a:solidFill>
                  <a:latin typeface="Tahoma" panose="020B0604030504040204" pitchFamily="34" charset="0"/>
                  <a:ea typeface="宋体" panose="02010600030101010101" pitchFamily="2" charset="-122"/>
                </a:defRPr>
              </a:lvl1pPr>
              <a:lvl2pPr marL="742950" indent="-285750">
                <a:defRPr sz="3600">
                  <a:solidFill>
                    <a:schemeClr val="bg1"/>
                  </a:solidFill>
                  <a:latin typeface="Tahoma" panose="020B0604030504040204" pitchFamily="34" charset="0"/>
                  <a:ea typeface="宋体" panose="02010600030101010101" pitchFamily="2" charset="-122"/>
                </a:defRPr>
              </a:lvl2pPr>
              <a:lvl3pPr marL="1143000" indent="-228600">
                <a:defRPr sz="3600">
                  <a:solidFill>
                    <a:schemeClr val="bg1"/>
                  </a:solidFill>
                  <a:latin typeface="Tahoma" panose="020B0604030504040204" pitchFamily="34" charset="0"/>
                  <a:ea typeface="宋体" panose="02010600030101010101" pitchFamily="2" charset="-122"/>
                </a:defRPr>
              </a:lvl3pPr>
              <a:lvl4pPr marL="1600200" indent="-228600">
                <a:defRPr sz="3600">
                  <a:solidFill>
                    <a:schemeClr val="bg1"/>
                  </a:solidFill>
                  <a:latin typeface="Tahoma" panose="020B0604030504040204" pitchFamily="34" charset="0"/>
                  <a:ea typeface="宋体" panose="02010600030101010101" pitchFamily="2" charset="-122"/>
                </a:defRPr>
              </a:lvl4pPr>
              <a:lvl5pPr marL="2057400" indent="-22860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bg1"/>
                  </a:solidFill>
                  <a:latin typeface="Tahoma" panose="020B0604030504040204" pitchFamily="34" charset="0"/>
                  <a:ea typeface="宋体" panose="02010600030101010101" pitchFamily="2" charset="-122"/>
                </a:defRPr>
              </a:lvl9pPr>
            </a:lstStyle>
            <a:p>
              <a:pPr algn="ctr" eaLnBrk="1" hangingPunct="1"/>
              <a:r>
                <a:rPr lang="en-US" altLang="zh-CN" sz="1800" b="1" dirty="0" smtClean="0">
                  <a:latin typeface="微软雅黑" panose="020B0503020204020204" pitchFamily="34" charset="-122"/>
                  <a:ea typeface="微软雅黑" panose="020B0503020204020204" pitchFamily="34" charset="-122"/>
                </a:rPr>
                <a:t>D</a:t>
              </a:r>
              <a:r>
                <a:rPr lang="zh-CN" altLang="en-US" sz="1800" b="1" dirty="0" smtClean="0">
                  <a:latin typeface="微软雅黑" panose="020B0503020204020204" pitchFamily="34" charset="-122"/>
                  <a:ea typeface="微软雅黑" panose="020B0503020204020204" pitchFamily="34" charset="-122"/>
                </a:rPr>
                <a:t>.</a:t>
              </a:r>
              <a:r>
                <a:rPr lang="zh-CN" altLang="en-US" sz="1800" b="1" dirty="0">
                  <a:latin typeface="微软雅黑" panose="020B0503020204020204" pitchFamily="34" charset="-122"/>
                  <a:ea typeface="微软雅黑" panose="020B0503020204020204" pitchFamily="34" charset="-122"/>
                </a:rPr>
                <a:t>区域规划</a:t>
              </a:r>
              <a:endParaRPr lang="zh-CN" altLang="en-US" sz="1800" b="1" dirty="0">
                <a:latin typeface="微软雅黑" panose="020B0503020204020204" pitchFamily="34" charset="-122"/>
                <a:ea typeface="微软雅黑" panose="020B0503020204020204" pitchFamily="34" charset="-122"/>
              </a:endParaRPr>
            </a:p>
          </p:txBody>
        </p:sp>
        <p:cxnSp>
          <p:nvCxnSpPr>
            <p:cNvPr id="20" name="AutoShape 20"/>
            <p:cNvCxnSpPr>
              <a:cxnSpLocks noChangeShapeType="1"/>
              <a:stCxn id="6" idx="3"/>
              <a:endCxn id="7" idx="1"/>
            </p:cNvCxnSpPr>
            <p:nvPr/>
          </p:nvCxnSpPr>
          <p:spPr bwMode="auto">
            <a:xfrm flipV="1">
              <a:off x="3161555" y="2539380"/>
              <a:ext cx="1928120" cy="947553"/>
            </a:xfrm>
            <a:prstGeom prst="bentConnector3">
              <a:avLst>
                <a:gd name="adj1" fmla="val 50000"/>
              </a:avLst>
            </a:prstGeom>
            <a:ln>
              <a:solidFill>
                <a:srgbClr val="0070C0"/>
              </a:solidFill>
              <a:tailEnd type="triangle" w="med" len="med"/>
            </a:ln>
          </p:spPr>
          <p:style>
            <a:lnRef idx="3">
              <a:schemeClr val="lt1"/>
            </a:lnRef>
            <a:fillRef idx="1">
              <a:schemeClr val="accent1"/>
            </a:fillRef>
            <a:effectRef idx="1">
              <a:schemeClr val="accent1"/>
            </a:effectRef>
            <a:fontRef idx="minor">
              <a:schemeClr val="lt1"/>
            </a:fontRef>
          </p:style>
        </p:cxnSp>
        <p:cxnSp>
          <p:nvCxnSpPr>
            <p:cNvPr id="21" name="AutoShape 21"/>
            <p:cNvCxnSpPr>
              <a:cxnSpLocks noChangeShapeType="1"/>
              <a:stCxn id="6" idx="2"/>
              <a:endCxn id="8" idx="1"/>
            </p:cNvCxnSpPr>
            <p:nvPr/>
          </p:nvCxnSpPr>
          <p:spPr bwMode="auto">
            <a:xfrm rot="16200000" flipH="1">
              <a:off x="1997498" y="4229794"/>
              <a:ext cx="1187955" cy="388032"/>
            </a:xfrm>
            <a:prstGeom prst="bentConnector2">
              <a:avLst/>
            </a:prstGeom>
            <a:ln>
              <a:solidFill>
                <a:srgbClr val="0070C0"/>
              </a:solidFill>
              <a:tailEnd type="triangle" w="med" len="med"/>
            </a:ln>
          </p:spPr>
          <p:style>
            <a:lnRef idx="3">
              <a:schemeClr val="lt1"/>
            </a:lnRef>
            <a:fillRef idx="1">
              <a:schemeClr val="accent1"/>
            </a:fillRef>
            <a:effectRef idx="1">
              <a:schemeClr val="accent1"/>
            </a:effectRef>
            <a:fontRef idx="minor">
              <a:schemeClr val="lt1"/>
            </a:fontRef>
          </p:style>
        </p:cxnSp>
        <p:cxnSp>
          <p:nvCxnSpPr>
            <p:cNvPr id="22" name="AutoShape 22"/>
            <p:cNvCxnSpPr>
              <a:cxnSpLocks noChangeShapeType="1"/>
              <a:stCxn id="7" idx="3"/>
              <a:endCxn id="9" idx="1"/>
            </p:cNvCxnSpPr>
            <p:nvPr/>
          </p:nvCxnSpPr>
          <p:spPr bwMode="auto">
            <a:xfrm flipV="1">
              <a:off x="6889675" y="2018160"/>
              <a:ext cx="1008384" cy="521220"/>
            </a:xfrm>
            <a:prstGeom prst="bentConnector3">
              <a:avLst>
                <a:gd name="adj1" fmla="val 50000"/>
              </a:avLst>
            </a:prstGeom>
            <a:ln>
              <a:solidFill>
                <a:srgbClr val="0070C0"/>
              </a:solidFill>
              <a:tailEnd type="triangle" w="med" len="med"/>
            </a:ln>
          </p:spPr>
          <p:style>
            <a:lnRef idx="3">
              <a:schemeClr val="lt1"/>
            </a:lnRef>
            <a:fillRef idx="1">
              <a:schemeClr val="accent1"/>
            </a:fillRef>
            <a:effectRef idx="1">
              <a:schemeClr val="accent1"/>
            </a:effectRef>
            <a:fontRef idx="minor">
              <a:schemeClr val="lt1"/>
            </a:fontRef>
          </p:style>
        </p:cxnSp>
        <p:cxnSp>
          <p:nvCxnSpPr>
            <p:cNvPr id="23" name="AutoShape 23"/>
            <p:cNvCxnSpPr>
              <a:cxnSpLocks noChangeShapeType="1"/>
              <a:stCxn id="7" idx="3"/>
              <a:endCxn id="10" idx="1"/>
            </p:cNvCxnSpPr>
            <p:nvPr/>
          </p:nvCxnSpPr>
          <p:spPr bwMode="auto">
            <a:xfrm>
              <a:off x="6889675" y="2539380"/>
              <a:ext cx="1008384" cy="12180"/>
            </a:xfrm>
            <a:prstGeom prst="bentConnector3">
              <a:avLst>
                <a:gd name="adj1" fmla="val 50000"/>
              </a:avLst>
            </a:prstGeom>
            <a:ln>
              <a:solidFill>
                <a:srgbClr val="0070C0"/>
              </a:solidFill>
              <a:tailEnd type="triangle" w="med" len="med"/>
            </a:ln>
          </p:spPr>
          <p:style>
            <a:lnRef idx="3">
              <a:schemeClr val="lt1"/>
            </a:lnRef>
            <a:fillRef idx="1">
              <a:schemeClr val="accent1"/>
            </a:fillRef>
            <a:effectRef idx="1">
              <a:schemeClr val="accent1"/>
            </a:effectRef>
            <a:fontRef idx="minor">
              <a:schemeClr val="lt1"/>
            </a:fontRef>
          </p:style>
        </p:cxnSp>
        <p:cxnSp>
          <p:nvCxnSpPr>
            <p:cNvPr id="24" name="AutoShape 24"/>
            <p:cNvCxnSpPr>
              <a:cxnSpLocks noChangeShapeType="1"/>
              <a:stCxn id="7" idx="3"/>
              <a:endCxn id="11" idx="1"/>
            </p:cNvCxnSpPr>
            <p:nvPr/>
          </p:nvCxnSpPr>
          <p:spPr bwMode="auto">
            <a:xfrm>
              <a:off x="6889675" y="2539380"/>
              <a:ext cx="1008384" cy="545580"/>
            </a:xfrm>
            <a:prstGeom prst="bentConnector3">
              <a:avLst>
                <a:gd name="adj1" fmla="val 50000"/>
              </a:avLst>
            </a:prstGeom>
            <a:ln>
              <a:solidFill>
                <a:srgbClr val="0070C0"/>
              </a:solidFill>
              <a:tailEnd type="triangle" w="med" len="med"/>
            </a:ln>
          </p:spPr>
          <p:style>
            <a:lnRef idx="3">
              <a:schemeClr val="lt1"/>
            </a:lnRef>
            <a:fillRef idx="1">
              <a:schemeClr val="accent1"/>
            </a:fillRef>
            <a:effectRef idx="1">
              <a:schemeClr val="accent1"/>
            </a:effectRef>
            <a:fontRef idx="minor">
              <a:schemeClr val="lt1"/>
            </a:fontRef>
          </p:style>
        </p:cxnSp>
        <p:cxnSp>
          <p:nvCxnSpPr>
            <p:cNvPr id="25" name="AutoShape 25"/>
            <p:cNvCxnSpPr>
              <a:cxnSpLocks noChangeShapeType="1"/>
              <a:stCxn id="7" idx="3"/>
              <a:endCxn id="12" idx="1"/>
            </p:cNvCxnSpPr>
            <p:nvPr/>
          </p:nvCxnSpPr>
          <p:spPr bwMode="auto">
            <a:xfrm>
              <a:off x="6889675" y="2539380"/>
              <a:ext cx="1008384" cy="1078980"/>
            </a:xfrm>
            <a:prstGeom prst="bentConnector3">
              <a:avLst>
                <a:gd name="adj1" fmla="val 50000"/>
              </a:avLst>
            </a:prstGeom>
            <a:ln>
              <a:solidFill>
                <a:srgbClr val="0070C0"/>
              </a:solidFill>
              <a:tailEnd type="triangle" w="med" len="med"/>
            </a:ln>
          </p:spPr>
          <p:style>
            <a:lnRef idx="3">
              <a:schemeClr val="lt1"/>
            </a:lnRef>
            <a:fillRef idx="1">
              <a:schemeClr val="accent1"/>
            </a:fillRef>
            <a:effectRef idx="1">
              <a:schemeClr val="accent1"/>
            </a:effectRef>
            <a:fontRef idx="minor">
              <a:schemeClr val="lt1"/>
            </a:fontRef>
          </p:style>
        </p:cxnSp>
        <p:cxnSp>
          <p:nvCxnSpPr>
            <p:cNvPr id="26" name="AutoShape 26"/>
            <p:cNvCxnSpPr>
              <a:cxnSpLocks noChangeShapeType="1"/>
              <a:stCxn id="7" idx="3"/>
              <a:endCxn id="13" idx="1"/>
            </p:cNvCxnSpPr>
            <p:nvPr/>
          </p:nvCxnSpPr>
          <p:spPr bwMode="auto">
            <a:xfrm>
              <a:off x="6889675" y="2539380"/>
              <a:ext cx="1008384" cy="1612380"/>
            </a:xfrm>
            <a:prstGeom prst="bentConnector3">
              <a:avLst>
                <a:gd name="adj1" fmla="val 50000"/>
              </a:avLst>
            </a:prstGeom>
            <a:ln>
              <a:solidFill>
                <a:srgbClr val="0070C0"/>
              </a:solidFill>
              <a:tailEnd type="triangle" w="med" len="med"/>
            </a:ln>
          </p:spPr>
          <p:style>
            <a:lnRef idx="3">
              <a:schemeClr val="lt1"/>
            </a:lnRef>
            <a:fillRef idx="1">
              <a:schemeClr val="accent1"/>
            </a:fillRef>
            <a:effectRef idx="1">
              <a:schemeClr val="accent1"/>
            </a:effectRef>
            <a:fontRef idx="minor">
              <a:schemeClr val="lt1"/>
            </a:fontRef>
          </p:style>
        </p:cxnSp>
        <p:cxnSp>
          <p:nvCxnSpPr>
            <p:cNvPr id="27" name="AutoShape 27"/>
            <p:cNvCxnSpPr>
              <a:cxnSpLocks noChangeShapeType="1"/>
              <a:stCxn id="8" idx="3"/>
              <a:endCxn id="14" idx="1"/>
            </p:cNvCxnSpPr>
            <p:nvPr/>
          </p:nvCxnSpPr>
          <p:spPr bwMode="auto">
            <a:xfrm flipV="1">
              <a:off x="4291433" y="3671688"/>
              <a:ext cx="798242" cy="1346100"/>
            </a:xfrm>
            <a:prstGeom prst="bentConnector3">
              <a:avLst>
                <a:gd name="adj1" fmla="val 50000"/>
              </a:avLst>
            </a:prstGeom>
            <a:ln>
              <a:solidFill>
                <a:srgbClr val="0070C0"/>
              </a:solidFill>
              <a:tailEnd type="triangle" w="med" len="med"/>
            </a:ln>
          </p:spPr>
          <p:style>
            <a:lnRef idx="3">
              <a:schemeClr val="lt1"/>
            </a:lnRef>
            <a:fillRef idx="1">
              <a:schemeClr val="accent1"/>
            </a:fillRef>
            <a:effectRef idx="1">
              <a:schemeClr val="accent1"/>
            </a:effectRef>
            <a:fontRef idx="minor">
              <a:schemeClr val="lt1"/>
            </a:fontRef>
          </p:style>
        </p:cxnSp>
        <p:cxnSp>
          <p:nvCxnSpPr>
            <p:cNvPr id="28" name="AutoShape 28"/>
            <p:cNvCxnSpPr>
              <a:cxnSpLocks noChangeShapeType="1"/>
              <a:stCxn id="8" idx="3"/>
              <a:endCxn id="15" idx="1"/>
            </p:cNvCxnSpPr>
            <p:nvPr/>
          </p:nvCxnSpPr>
          <p:spPr bwMode="auto">
            <a:xfrm flipV="1">
              <a:off x="4291433" y="4205088"/>
              <a:ext cx="798242" cy="812700"/>
            </a:xfrm>
            <a:prstGeom prst="bentConnector3">
              <a:avLst>
                <a:gd name="adj1" fmla="val 50000"/>
              </a:avLst>
            </a:prstGeom>
            <a:ln>
              <a:solidFill>
                <a:srgbClr val="0070C0"/>
              </a:solidFill>
              <a:tailEnd type="triangle" w="med" len="med"/>
            </a:ln>
          </p:spPr>
          <p:style>
            <a:lnRef idx="3">
              <a:schemeClr val="lt1"/>
            </a:lnRef>
            <a:fillRef idx="1">
              <a:schemeClr val="accent1"/>
            </a:fillRef>
            <a:effectRef idx="1">
              <a:schemeClr val="accent1"/>
            </a:effectRef>
            <a:fontRef idx="minor">
              <a:schemeClr val="lt1"/>
            </a:fontRef>
          </p:style>
        </p:cxnSp>
        <p:cxnSp>
          <p:nvCxnSpPr>
            <p:cNvPr id="30" name="AutoShape 30"/>
            <p:cNvCxnSpPr>
              <a:cxnSpLocks noChangeShapeType="1"/>
              <a:stCxn id="8" idx="3"/>
              <a:endCxn id="18" idx="1"/>
            </p:cNvCxnSpPr>
            <p:nvPr/>
          </p:nvCxnSpPr>
          <p:spPr bwMode="auto">
            <a:xfrm>
              <a:off x="4291433" y="5017788"/>
              <a:ext cx="798242" cy="787500"/>
            </a:xfrm>
            <a:prstGeom prst="bentConnector3">
              <a:avLst>
                <a:gd name="adj1" fmla="val 50000"/>
              </a:avLst>
            </a:prstGeom>
            <a:ln>
              <a:solidFill>
                <a:srgbClr val="0070C0"/>
              </a:solidFill>
              <a:tailEnd type="triangle" w="med" len="med"/>
            </a:ln>
          </p:spPr>
          <p:style>
            <a:lnRef idx="3">
              <a:schemeClr val="lt1"/>
            </a:lnRef>
            <a:fillRef idx="1">
              <a:schemeClr val="accent1"/>
            </a:fillRef>
            <a:effectRef idx="1">
              <a:schemeClr val="accent1"/>
            </a:effectRef>
            <a:fontRef idx="minor">
              <a:schemeClr val="lt1"/>
            </a:fontRef>
          </p:style>
        </p:cxnSp>
        <p:cxnSp>
          <p:nvCxnSpPr>
            <p:cNvPr id="31" name="AutoShape 31"/>
            <p:cNvCxnSpPr>
              <a:cxnSpLocks noChangeShapeType="1"/>
              <a:stCxn id="8" idx="3"/>
              <a:endCxn id="17" idx="1"/>
            </p:cNvCxnSpPr>
            <p:nvPr/>
          </p:nvCxnSpPr>
          <p:spPr bwMode="auto">
            <a:xfrm flipV="1">
              <a:off x="4291433" y="4738488"/>
              <a:ext cx="798242" cy="279300"/>
            </a:xfrm>
            <a:prstGeom prst="bentConnector3">
              <a:avLst>
                <a:gd name="adj1" fmla="val 50000"/>
              </a:avLst>
            </a:prstGeom>
            <a:ln>
              <a:solidFill>
                <a:srgbClr val="0070C0"/>
              </a:solidFill>
              <a:tailEnd type="triangle" w="med" len="med"/>
            </a:ln>
          </p:spPr>
          <p:style>
            <a:lnRef idx="3">
              <a:schemeClr val="lt1"/>
            </a:lnRef>
            <a:fillRef idx="1">
              <a:schemeClr val="accent1"/>
            </a:fillRef>
            <a:effectRef idx="1">
              <a:schemeClr val="accent1"/>
            </a:effectRef>
            <a:fontRef idx="minor">
              <a:schemeClr val="lt1"/>
            </a:fontRef>
          </p:style>
        </p:cxnSp>
        <p:cxnSp>
          <p:nvCxnSpPr>
            <p:cNvPr id="32" name="AutoShape 32"/>
            <p:cNvCxnSpPr>
              <a:cxnSpLocks noChangeShapeType="1"/>
              <a:stCxn id="8" idx="3"/>
              <a:endCxn id="19" idx="1"/>
            </p:cNvCxnSpPr>
            <p:nvPr/>
          </p:nvCxnSpPr>
          <p:spPr bwMode="auto">
            <a:xfrm>
              <a:off x="4291433" y="5017788"/>
              <a:ext cx="798242" cy="254100"/>
            </a:xfrm>
            <a:prstGeom prst="bentConnector3">
              <a:avLst>
                <a:gd name="adj1" fmla="val 50000"/>
              </a:avLst>
            </a:prstGeom>
            <a:ln>
              <a:solidFill>
                <a:srgbClr val="0070C0"/>
              </a:solidFill>
              <a:tailEnd type="triangle" w="med" len="med"/>
            </a:ln>
          </p:spPr>
          <p:style>
            <a:lnRef idx="3">
              <a:schemeClr val="lt1"/>
            </a:lnRef>
            <a:fillRef idx="1">
              <a:schemeClr val="accent1"/>
            </a:fillRef>
            <a:effectRef idx="1">
              <a:schemeClr val="accent1"/>
            </a:effectRef>
            <a:fontRef idx="minor">
              <a:schemeClr val="lt1"/>
            </a:fontRef>
          </p:style>
        </p:cxnSp>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anim calcmode="lin" valueType="num">
                                      <p:cBhvr>
                                        <p:cTn id="20" dur="1000" fill="hold"/>
                                        <p:tgtEl>
                                          <p:spTgt spid="39"/>
                                        </p:tgtEl>
                                        <p:attrNameLst>
                                          <p:attrName>ppt_x</p:attrName>
                                        </p:attrNameLst>
                                      </p:cBhvr>
                                      <p:tavLst>
                                        <p:tav tm="0">
                                          <p:val>
                                            <p:strVal val="#ppt_x"/>
                                          </p:val>
                                        </p:tav>
                                        <p:tav tm="100000">
                                          <p:val>
                                            <p:strVal val="#ppt_x"/>
                                          </p:val>
                                        </p:tav>
                                      </p:tavLst>
                                    </p:anim>
                                    <p:anim calcmode="lin" valueType="num">
                                      <p:cBhvr>
                                        <p:cTn id="21" dur="1000" fill="hold"/>
                                        <p:tgtEl>
                                          <p:spTgt spid="3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圆角矩形 116"/>
          <p:cNvSpPr/>
          <p:nvPr/>
        </p:nvSpPr>
        <p:spPr bwMode="auto">
          <a:xfrm>
            <a:off x="913011" y="764704"/>
            <a:ext cx="4320480" cy="535705"/>
          </a:xfrm>
          <a:prstGeom prst="roundRect">
            <a:avLst>
              <a:gd name="adj" fmla="val 23012"/>
            </a:avLst>
          </a:prstGeom>
          <a:solidFill>
            <a:srgbClr val="BD2F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2400">
              <a:solidFill>
                <a:prstClr val="white"/>
              </a:solidFill>
            </a:endParaRPr>
          </a:p>
        </p:txBody>
      </p:sp>
      <p:sp>
        <p:nvSpPr>
          <p:cNvPr id="84" name="TextBox 28"/>
          <p:cNvSpPr txBox="1"/>
          <p:nvPr/>
        </p:nvSpPr>
        <p:spPr>
          <a:xfrm>
            <a:off x="1057027" y="796353"/>
            <a:ext cx="4107477" cy="461665"/>
          </a:xfrm>
          <a:prstGeom prst="rect">
            <a:avLst/>
          </a:prstGeom>
          <a:noFill/>
        </p:spPr>
        <p:txBody>
          <a:bodyPr wrap="square" rtlCol="0">
            <a:spAutoFit/>
          </a:bodyPr>
          <a:lstStyle/>
          <a:p>
            <a:r>
              <a:rPr lang="en-US" altLang="zh-CN" sz="2400" b="1" dirty="0">
                <a:solidFill>
                  <a:schemeClr val="bg1">
                    <a:lumMod val="95000"/>
                  </a:schemeClr>
                </a:solidFill>
                <a:latin typeface="微软雅黑" panose="020B0503020204020204" pitchFamily="34" charset="-122"/>
                <a:ea typeface="微软雅黑" panose="020B0503020204020204" pitchFamily="34" charset="-122"/>
              </a:rPr>
              <a:t>C</a:t>
            </a: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）为什么称之为“</a:t>
            </a:r>
            <a:r>
              <a:rPr lang="en-US" altLang="zh-CN" sz="2400" b="1" dirty="0">
                <a:solidFill>
                  <a:schemeClr val="bg1">
                    <a:lumMod val="95000"/>
                  </a:schemeClr>
                </a:solidFill>
                <a:latin typeface="微软雅黑" panose="020B0503020204020204" pitchFamily="34" charset="-122"/>
                <a:ea typeface="微软雅黑" panose="020B0503020204020204" pitchFamily="34" charset="-122"/>
              </a:rPr>
              <a:t>6S”</a:t>
            </a: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54" name="Group 6"/>
          <p:cNvGrpSpPr/>
          <p:nvPr/>
        </p:nvGrpSpPr>
        <p:grpSpPr>
          <a:xfrm>
            <a:off x="7170318" y="3295145"/>
            <a:ext cx="4038338" cy="644384"/>
            <a:chOff x="7125311" y="3386950"/>
            <a:chExt cx="3485499" cy="644384"/>
          </a:xfrm>
        </p:grpSpPr>
        <p:sp>
          <p:nvSpPr>
            <p:cNvPr id="55" name="Shape 533"/>
            <p:cNvSpPr/>
            <p:nvPr/>
          </p:nvSpPr>
          <p:spPr>
            <a:xfrm>
              <a:off x="7465374" y="3386950"/>
              <a:ext cx="3145436" cy="64438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0" y="0"/>
                  </a:lnTo>
                  <a:cubicBezTo>
                    <a:pt x="0" y="0"/>
                    <a:pt x="21600" y="0"/>
                    <a:pt x="21600" y="0"/>
                  </a:cubicBezTo>
                  <a:close/>
                </a:path>
              </a:pathLst>
            </a:custGeom>
            <a:solidFill>
              <a:schemeClr val="bg1">
                <a:lumMod val="75000"/>
              </a:schemeClr>
            </a:solidFill>
            <a:ln w="12700" cap="flat">
              <a:noFill/>
              <a:miter lim="400000"/>
            </a:ln>
            <a:effectLst/>
          </p:spPr>
          <p:txBody>
            <a:bodyPr wrap="square" lIns="50800" tIns="50800" rIns="50800" bIns="50800" numCol="1" anchor="ctr">
              <a:noAutofit/>
            </a:bodyPr>
            <a:lstStyle/>
            <a:p>
              <a:pPr>
                <a:spcBef>
                  <a:spcPts val="4500"/>
                </a:spcBef>
              </a:pPr>
              <a:endParaRPr sz="3335">
                <a:latin typeface="微软雅黑" panose="020B0503020204020204" pitchFamily="34" charset="-122"/>
                <a:ea typeface="微软雅黑" panose="020B0503020204020204" pitchFamily="34" charset="-122"/>
                <a:cs typeface="Aller Light"/>
              </a:endParaRPr>
            </a:p>
          </p:txBody>
        </p:sp>
        <p:sp>
          <p:nvSpPr>
            <p:cNvPr id="56" name="Shape 534"/>
            <p:cNvSpPr/>
            <p:nvPr/>
          </p:nvSpPr>
          <p:spPr>
            <a:xfrm>
              <a:off x="7125311" y="3386950"/>
              <a:ext cx="345204" cy="64438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9340"/>
                  </a:lnTo>
                  <a:lnTo>
                    <a:pt x="0" y="13486"/>
                  </a:lnTo>
                  <a:lnTo>
                    <a:pt x="21600" y="21600"/>
                  </a:lnTo>
                  <a:cubicBezTo>
                    <a:pt x="21600" y="21600"/>
                    <a:pt x="21600" y="0"/>
                    <a:pt x="21600" y="0"/>
                  </a:cubicBezTo>
                  <a:close/>
                </a:path>
              </a:pathLst>
            </a:custGeom>
            <a:solidFill>
              <a:schemeClr val="bg1">
                <a:lumMod val="75000"/>
              </a:schemeClr>
            </a:solidFill>
            <a:ln w="12700" cap="flat">
              <a:noFill/>
              <a:miter lim="400000"/>
            </a:ln>
            <a:effectLst/>
          </p:spPr>
          <p:txBody>
            <a:bodyPr wrap="square" lIns="50800" tIns="50800" rIns="50800" bIns="50800" numCol="1" anchor="ctr">
              <a:noAutofit/>
            </a:bodyPr>
            <a:lstStyle/>
            <a:p>
              <a:pPr>
                <a:spcBef>
                  <a:spcPts val="4500"/>
                </a:spcBef>
              </a:pPr>
              <a:endParaRPr sz="3335">
                <a:latin typeface="微软雅黑" panose="020B0503020204020204" pitchFamily="34" charset="-122"/>
                <a:ea typeface="微软雅黑" panose="020B0503020204020204" pitchFamily="34" charset="-122"/>
                <a:cs typeface="Aller Light"/>
              </a:endParaRPr>
            </a:p>
          </p:txBody>
        </p:sp>
      </p:grpSp>
      <p:grpSp>
        <p:nvGrpSpPr>
          <p:cNvPr id="57" name="Group 10"/>
          <p:cNvGrpSpPr/>
          <p:nvPr/>
        </p:nvGrpSpPr>
        <p:grpSpPr>
          <a:xfrm>
            <a:off x="1057027" y="3295145"/>
            <a:ext cx="4027675" cy="644384"/>
            <a:chOff x="1545760" y="3386950"/>
            <a:chExt cx="3493936" cy="644384"/>
          </a:xfrm>
        </p:grpSpPr>
        <p:sp>
          <p:nvSpPr>
            <p:cNvPr id="58" name="Shape 536"/>
            <p:cNvSpPr/>
            <p:nvPr/>
          </p:nvSpPr>
          <p:spPr>
            <a:xfrm>
              <a:off x="4694491" y="3386950"/>
              <a:ext cx="345205" cy="6443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9340"/>
                  </a:lnTo>
                  <a:lnTo>
                    <a:pt x="21600" y="13486"/>
                  </a:lnTo>
                  <a:lnTo>
                    <a:pt x="0" y="21600"/>
                  </a:lnTo>
                  <a:cubicBezTo>
                    <a:pt x="0" y="21600"/>
                    <a:pt x="0" y="0"/>
                    <a:pt x="0" y="0"/>
                  </a:cubicBezTo>
                  <a:close/>
                </a:path>
              </a:pathLst>
            </a:custGeom>
            <a:solidFill>
              <a:schemeClr val="bg1">
                <a:lumMod val="75000"/>
              </a:schemeClr>
            </a:solidFill>
            <a:ln w="12700" cap="flat">
              <a:noFill/>
              <a:miter lim="400000"/>
            </a:ln>
            <a:effectLst/>
          </p:spPr>
          <p:txBody>
            <a:bodyPr wrap="square" lIns="50800" tIns="50800" rIns="50800" bIns="50800" numCol="1" anchor="ctr">
              <a:noAutofit/>
            </a:bodyPr>
            <a:lstStyle/>
            <a:p>
              <a:pPr>
                <a:spcBef>
                  <a:spcPts val="4500"/>
                </a:spcBef>
              </a:pPr>
              <a:endParaRPr sz="3335">
                <a:latin typeface="微软雅黑" panose="020B0503020204020204" pitchFamily="34" charset="-122"/>
                <a:ea typeface="微软雅黑" panose="020B0503020204020204" pitchFamily="34" charset="-122"/>
                <a:cs typeface="Aller Light"/>
              </a:endParaRPr>
            </a:p>
          </p:txBody>
        </p:sp>
        <p:sp>
          <p:nvSpPr>
            <p:cNvPr id="59" name="Shape 537"/>
            <p:cNvSpPr/>
            <p:nvPr/>
          </p:nvSpPr>
          <p:spPr>
            <a:xfrm>
              <a:off x="1545760" y="3386950"/>
              <a:ext cx="3151081" cy="6443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solidFill>
              <a:schemeClr val="bg1">
                <a:lumMod val="75000"/>
              </a:schemeClr>
            </a:solidFill>
            <a:ln w="12700" cap="flat">
              <a:noFill/>
              <a:miter lim="400000"/>
            </a:ln>
            <a:effectLst/>
          </p:spPr>
          <p:txBody>
            <a:bodyPr wrap="square" lIns="50800" tIns="50800" rIns="50800" bIns="50800" numCol="1" anchor="ctr">
              <a:noAutofit/>
            </a:bodyPr>
            <a:lstStyle/>
            <a:p>
              <a:pPr>
                <a:spcBef>
                  <a:spcPts val="4500"/>
                </a:spcBef>
              </a:pPr>
              <a:endParaRPr sz="3335">
                <a:latin typeface="微软雅黑" panose="020B0503020204020204" pitchFamily="34" charset="-122"/>
                <a:ea typeface="微软雅黑" panose="020B0503020204020204" pitchFamily="34" charset="-122"/>
                <a:cs typeface="Aller Light"/>
              </a:endParaRPr>
            </a:p>
          </p:txBody>
        </p:sp>
      </p:grpSp>
      <p:grpSp>
        <p:nvGrpSpPr>
          <p:cNvPr id="60" name="Group 14"/>
          <p:cNvGrpSpPr/>
          <p:nvPr/>
        </p:nvGrpSpPr>
        <p:grpSpPr>
          <a:xfrm>
            <a:off x="6817667" y="1700808"/>
            <a:ext cx="4390989" cy="860072"/>
            <a:chOff x="6772654" y="2152648"/>
            <a:chExt cx="4390989" cy="860072"/>
          </a:xfrm>
        </p:grpSpPr>
        <p:sp>
          <p:nvSpPr>
            <p:cNvPr id="61" name="Shape 539"/>
            <p:cNvSpPr/>
            <p:nvPr/>
          </p:nvSpPr>
          <p:spPr>
            <a:xfrm>
              <a:off x="7289044" y="2152648"/>
              <a:ext cx="3874599" cy="64438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0" y="0"/>
                  </a:lnTo>
                  <a:cubicBezTo>
                    <a:pt x="0" y="0"/>
                    <a:pt x="21600" y="0"/>
                    <a:pt x="21600" y="0"/>
                  </a:cubicBezTo>
                  <a:close/>
                </a:path>
              </a:pathLst>
            </a:custGeom>
            <a:solidFill>
              <a:schemeClr val="bg1">
                <a:lumMod val="75000"/>
              </a:schemeClr>
            </a:solidFill>
            <a:ln w="12700" cap="flat">
              <a:noFill/>
              <a:miter lim="400000"/>
            </a:ln>
            <a:effectLst/>
          </p:spPr>
          <p:txBody>
            <a:bodyPr wrap="square" lIns="50800" tIns="50800" rIns="50800" bIns="50800" numCol="1" anchor="ctr">
              <a:noAutofit/>
            </a:bodyPr>
            <a:lstStyle/>
            <a:p>
              <a:pPr>
                <a:spcBef>
                  <a:spcPts val="4500"/>
                </a:spcBef>
              </a:pPr>
              <a:endParaRPr sz="3335">
                <a:latin typeface="微软雅黑" panose="020B0503020204020204" pitchFamily="34" charset="-122"/>
                <a:ea typeface="微软雅黑" panose="020B0503020204020204" pitchFamily="34" charset="-122"/>
                <a:cs typeface="Aller Light"/>
              </a:endParaRPr>
            </a:p>
          </p:txBody>
        </p:sp>
        <p:sp>
          <p:nvSpPr>
            <p:cNvPr id="62" name="Shape 540"/>
            <p:cNvSpPr/>
            <p:nvPr/>
          </p:nvSpPr>
          <p:spPr>
            <a:xfrm>
              <a:off x="6772654" y="2152648"/>
              <a:ext cx="516147" cy="86007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9997"/>
                  </a:lnTo>
                  <a:lnTo>
                    <a:pt x="2792" y="21600"/>
                  </a:lnTo>
                  <a:lnTo>
                    <a:pt x="21600" y="16183"/>
                  </a:lnTo>
                  <a:cubicBezTo>
                    <a:pt x="21600" y="16183"/>
                    <a:pt x="21600" y="0"/>
                    <a:pt x="21600" y="0"/>
                  </a:cubicBezTo>
                  <a:close/>
                </a:path>
              </a:pathLst>
            </a:custGeom>
            <a:solidFill>
              <a:schemeClr val="bg1">
                <a:lumMod val="75000"/>
              </a:schemeClr>
            </a:solidFill>
            <a:ln w="12700" cap="flat">
              <a:noFill/>
              <a:miter lim="400000"/>
            </a:ln>
            <a:effectLst/>
          </p:spPr>
          <p:txBody>
            <a:bodyPr wrap="square" lIns="50800" tIns="50800" rIns="50800" bIns="50800" numCol="1" anchor="ctr">
              <a:noAutofit/>
            </a:bodyPr>
            <a:lstStyle/>
            <a:p>
              <a:pPr>
                <a:spcBef>
                  <a:spcPts val="4500"/>
                </a:spcBef>
              </a:pPr>
              <a:endParaRPr sz="3335">
                <a:latin typeface="微软雅黑" panose="020B0503020204020204" pitchFamily="34" charset="-122"/>
                <a:ea typeface="微软雅黑" panose="020B0503020204020204" pitchFamily="34" charset="-122"/>
                <a:cs typeface="Aller Light"/>
              </a:endParaRPr>
            </a:p>
          </p:txBody>
        </p:sp>
      </p:grpSp>
      <p:grpSp>
        <p:nvGrpSpPr>
          <p:cNvPr id="63" name="Group 18"/>
          <p:cNvGrpSpPr/>
          <p:nvPr/>
        </p:nvGrpSpPr>
        <p:grpSpPr>
          <a:xfrm>
            <a:off x="1057028" y="1724805"/>
            <a:ext cx="4392487" cy="860072"/>
            <a:chOff x="1007088" y="2152648"/>
            <a:chExt cx="4392486" cy="860072"/>
          </a:xfrm>
        </p:grpSpPr>
        <p:sp>
          <p:nvSpPr>
            <p:cNvPr id="64" name="Shape 542"/>
            <p:cNvSpPr/>
            <p:nvPr/>
          </p:nvSpPr>
          <p:spPr>
            <a:xfrm>
              <a:off x="1007088" y="2152648"/>
              <a:ext cx="3882909" cy="6443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solidFill>
              <a:schemeClr val="bg1">
                <a:lumMod val="75000"/>
              </a:schemeClr>
            </a:solidFill>
            <a:ln w="12700" cap="flat">
              <a:noFill/>
              <a:miter lim="400000"/>
            </a:ln>
            <a:effectLst/>
          </p:spPr>
          <p:txBody>
            <a:bodyPr wrap="square" lIns="50800" tIns="50800" rIns="50800" bIns="50800" numCol="1" anchor="ctr">
              <a:noAutofit/>
            </a:bodyPr>
            <a:lstStyle/>
            <a:p>
              <a:pPr>
                <a:spcBef>
                  <a:spcPts val="4500"/>
                </a:spcBef>
                <a:defRPr sz="2500">
                  <a:latin typeface="Aller Light"/>
                  <a:ea typeface="Aller Light"/>
                  <a:cs typeface="Aller Light"/>
                  <a:sym typeface="Aller Light"/>
                </a:defRPr>
              </a:pPr>
              <a:endParaRPr sz="3335">
                <a:latin typeface="微软雅黑" panose="020B0503020204020204" pitchFamily="34" charset="-122"/>
                <a:ea typeface="微软雅黑" panose="020B0503020204020204" pitchFamily="34" charset="-122"/>
              </a:endParaRPr>
            </a:p>
          </p:txBody>
        </p:sp>
        <p:sp>
          <p:nvSpPr>
            <p:cNvPr id="65" name="Shape 543"/>
            <p:cNvSpPr/>
            <p:nvPr/>
          </p:nvSpPr>
          <p:spPr>
            <a:xfrm>
              <a:off x="4883415" y="2152648"/>
              <a:ext cx="516159" cy="86007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9997"/>
                  </a:lnTo>
                  <a:lnTo>
                    <a:pt x="18808" y="21600"/>
                  </a:lnTo>
                  <a:lnTo>
                    <a:pt x="0" y="16183"/>
                  </a:lnTo>
                  <a:cubicBezTo>
                    <a:pt x="0" y="16183"/>
                    <a:pt x="0" y="0"/>
                    <a:pt x="0" y="0"/>
                  </a:cubicBezTo>
                  <a:close/>
                </a:path>
              </a:pathLst>
            </a:custGeom>
            <a:solidFill>
              <a:schemeClr val="bg1">
                <a:lumMod val="75000"/>
              </a:schemeClr>
            </a:solidFill>
            <a:ln w="12700" cap="flat">
              <a:noFill/>
              <a:miter lim="400000"/>
            </a:ln>
            <a:effectLst/>
          </p:spPr>
          <p:txBody>
            <a:bodyPr wrap="square" lIns="50800" tIns="50800" rIns="50800" bIns="50800" numCol="1" anchor="ctr">
              <a:noAutofit/>
            </a:bodyPr>
            <a:lstStyle/>
            <a:p>
              <a:pPr>
                <a:spcBef>
                  <a:spcPts val="4500"/>
                </a:spcBef>
              </a:pPr>
              <a:endParaRPr sz="3335">
                <a:latin typeface="微软雅黑" panose="020B0503020204020204" pitchFamily="34" charset="-122"/>
                <a:ea typeface="微软雅黑" panose="020B0503020204020204" pitchFamily="34" charset="-122"/>
                <a:cs typeface="Aller Light"/>
              </a:endParaRPr>
            </a:p>
          </p:txBody>
        </p:sp>
      </p:grpSp>
      <p:grpSp>
        <p:nvGrpSpPr>
          <p:cNvPr id="66" name="Group 21"/>
          <p:cNvGrpSpPr/>
          <p:nvPr/>
        </p:nvGrpSpPr>
        <p:grpSpPr>
          <a:xfrm>
            <a:off x="6805072" y="4592779"/>
            <a:ext cx="4403583" cy="860072"/>
            <a:chOff x="6760059" y="4457519"/>
            <a:chExt cx="4403583" cy="860072"/>
          </a:xfrm>
        </p:grpSpPr>
        <p:sp>
          <p:nvSpPr>
            <p:cNvPr id="67" name="Shape 545"/>
            <p:cNvSpPr/>
            <p:nvPr/>
          </p:nvSpPr>
          <p:spPr>
            <a:xfrm>
              <a:off x="7276449" y="4671632"/>
              <a:ext cx="3887193" cy="6443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cubicBezTo>
                    <a:pt x="0" y="21600"/>
                    <a:pt x="21600" y="21600"/>
                    <a:pt x="21600" y="21600"/>
                  </a:cubicBezTo>
                  <a:close/>
                </a:path>
              </a:pathLst>
            </a:custGeom>
            <a:solidFill>
              <a:schemeClr val="bg1">
                <a:lumMod val="75000"/>
              </a:schemeClr>
            </a:solidFill>
            <a:ln w="12700" cap="flat">
              <a:noFill/>
              <a:miter lim="400000"/>
            </a:ln>
            <a:effectLst/>
          </p:spPr>
          <p:txBody>
            <a:bodyPr wrap="square" lIns="50800" tIns="50800" rIns="50800" bIns="50800" numCol="1" anchor="ctr">
              <a:noAutofit/>
            </a:bodyPr>
            <a:lstStyle/>
            <a:p>
              <a:pPr>
                <a:spcBef>
                  <a:spcPts val="4500"/>
                </a:spcBef>
              </a:pPr>
              <a:endParaRPr sz="3335">
                <a:latin typeface="微软雅黑" panose="020B0503020204020204" pitchFamily="34" charset="-122"/>
                <a:ea typeface="微软雅黑" panose="020B0503020204020204" pitchFamily="34" charset="-122"/>
                <a:cs typeface="Aller Light"/>
              </a:endParaRPr>
            </a:p>
          </p:txBody>
        </p:sp>
        <p:sp>
          <p:nvSpPr>
            <p:cNvPr id="68" name="Shape 546"/>
            <p:cNvSpPr/>
            <p:nvPr/>
          </p:nvSpPr>
          <p:spPr>
            <a:xfrm>
              <a:off x="6760059" y="4457519"/>
              <a:ext cx="516158" cy="86007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603"/>
                  </a:lnTo>
                  <a:lnTo>
                    <a:pt x="2791" y="0"/>
                  </a:lnTo>
                  <a:lnTo>
                    <a:pt x="21600" y="5417"/>
                  </a:lnTo>
                  <a:cubicBezTo>
                    <a:pt x="21600" y="5417"/>
                    <a:pt x="21600" y="21600"/>
                    <a:pt x="21600" y="21600"/>
                  </a:cubicBezTo>
                  <a:close/>
                </a:path>
              </a:pathLst>
            </a:custGeom>
            <a:solidFill>
              <a:schemeClr val="bg1">
                <a:lumMod val="75000"/>
              </a:schemeClr>
            </a:solidFill>
            <a:ln w="12700" cap="flat">
              <a:noFill/>
              <a:miter lim="400000"/>
            </a:ln>
            <a:effectLst/>
          </p:spPr>
          <p:txBody>
            <a:bodyPr wrap="square" lIns="50800" tIns="50800" rIns="50800" bIns="50800" numCol="1" anchor="ctr">
              <a:noAutofit/>
            </a:bodyPr>
            <a:lstStyle/>
            <a:p>
              <a:pPr>
                <a:spcBef>
                  <a:spcPts val="4500"/>
                </a:spcBef>
              </a:pPr>
              <a:endParaRPr sz="3335">
                <a:latin typeface="微软雅黑" panose="020B0503020204020204" pitchFamily="34" charset="-122"/>
                <a:ea typeface="微软雅黑" panose="020B0503020204020204" pitchFamily="34" charset="-122"/>
                <a:cs typeface="Aller Light"/>
              </a:endParaRPr>
            </a:p>
          </p:txBody>
        </p:sp>
      </p:grpSp>
      <p:grpSp>
        <p:nvGrpSpPr>
          <p:cNvPr id="69" name="Group 24"/>
          <p:cNvGrpSpPr/>
          <p:nvPr/>
        </p:nvGrpSpPr>
        <p:grpSpPr>
          <a:xfrm>
            <a:off x="1057027" y="4592779"/>
            <a:ext cx="4387547" cy="860072"/>
            <a:chOff x="1012021" y="4457519"/>
            <a:chExt cx="4387547" cy="860072"/>
          </a:xfrm>
        </p:grpSpPr>
        <p:sp>
          <p:nvSpPr>
            <p:cNvPr id="70" name="Shape 548"/>
            <p:cNvSpPr/>
            <p:nvPr/>
          </p:nvSpPr>
          <p:spPr>
            <a:xfrm>
              <a:off x="1012021" y="4671632"/>
              <a:ext cx="3870017" cy="64437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1600"/>
                  </a:lnTo>
                  <a:cubicBezTo>
                    <a:pt x="21600" y="21600"/>
                    <a:pt x="0" y="21600"/>
                    <a:pt x="0" y="21600"/>
                  </a:cubicBezTo>
                  <a:close/>
                </a:path>
              </a:pathLst>
            </a:custGeom>
            <a:solidFill>
              <a:schemeClr val="bg1">
                <a:lumMod val="75000"/>
              </a:schemeClr>
            </a:solidFill>
            <a:ln w="12700" cap="flat">
              <a:noFill/>
              <a:miter lim="400000"/>
            </a:ln>
            <a:effectLst/>
          </p:spPr>
          <p:txBody>
            <a:bodyPr wrap="square" lIns="50800" tIns="50800" rIns="50800" bIns="50800" numCol="1" anchor="ctr">
              <a:noAutofit/>
            </a:bodyPr>
            <a:lstStyle/>
            <a:p>
              <a:pPr>
                <a:spcBef>
                  <a:spcPts val="4500"/>
                </a:spcBef>
              </a:pPr>
              <a:endParaRPr sz="3335">
                <a:latin typeface="微软雅黑" panose="020B0503020204020204" pitchFamily="34" charset="-122"/>
                <a:ea typeface="微软雅黑" panose="020B0503020204020204" pitchFamily="34" charset="-122"/>
                <a:cs typeface="Aller Light"/>
              </a:endParaRPr>
            </a:p>
          </p:txBody>
        </p:sp>
        <p:sp>
          <p:nvSpPr>
            <p:cNvPr id="71" name="Shape 549"/>
            <p:cNvSpPr/>
            <p:nvPr/>
          </p:nvSpPr>
          <p:spPr>
            <a:xfrm>
              <a:off x="4883415" y="4457519"/>
              <a:ext cx="516153" cy="86007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603"/>
                  </a:lnTo>
                  <a:lnTo>
                    <a:pt x="18808" y="0"/>
                  </a:lnTo>
                  <a:lnTo>
                    <a:pt x="0" y="5417"/>
                  </a:lnTo>
                  <a:cubicBezTo>
                    <a:pt x="0" y="5417"/>
                    <a:pt x="0" y="21600"/>
                    <a:pt x="0" y="21600"/>
                  </a:cubicBezTo>
                  <a:close/>
                </a:path>
              </a:pathLst>
            </a:custGeom>
            <a:solidFill>
              <a:schemeClr val="bg1">
                <a:lumMod val="75000"/>
              </a:schemeClr>
            </a:solidFill>
            <a:ln w="12700" cap="flat">
              <a:noFill/>
              <a:miter lim="400000"/>
            </a:ln>
            <a:effectLst/>
          </p:spPr>
          <p:txBody>
            <a:bodyPr wrap="square" lIns="50800" tIns="50800" rIns="50800" bIns="50800" numCol="1" anchor="ctr">
              <a:noAutofit/>
            </a:bodyPr>
            <a:lstStyle/>
            <a:p>
              <a:pPr>
                <a:spcBef>
                  <a:spcPts val="4500"/>
                </a:spcBef>
              </a:pPr>
              <a:endParaRPr sz="3335">
                <a:latin typeface="微软雅黑" panose="020B0503020204020204" pitchFamily="34" charset="-122"/>
                <a:ea typeface="微软雅黑" panose="020B0503020204020204" pitchFamily="34" charset="-122"/>
                <a:cs typeface="Aller Light"/>
              </a:endParaRPr>
            </a:p>
          </p:txBody>
        </p:sp>
      </p:grpSp>
      <p:sp>
        <p:nvSpPr>
          <p:cNvPr id="72" name="Shape 558"/>
          <p:cNvSpPr/>
          <p:nvPr/>
        </p:nvSpPr>
        <p:spPr>
          <a:xfrm>
            <a:off x="1205971" y="1957642"/>
            <a:ext cx="197227" cy="186883"/>
          </a:xfrm>
          <a:prstGeom prst="rect">
            <a:avLst/>
          </a:prstGeom>
          <a:solidFill>
            <a:srgbClr val="0070C0"/>
          </a:solidFill>
          <a:ln w="12700" cap="flat">
            <a:noFill/>
            <a:miter lim="400000"/>
          </a:ln>
          <a:effectLst/>
        </p:spPr>
        <p:txBody>
          <a:bodyPr wrap="square" lIns="50800" tIns="50800" rIns="50800" bIns="50800" numCol="1" anchor="ctr">
            <a:noAutofit/>
          </a:bodyPr>
          <a:lstStyle/>
          <a:p>
            <a:pPr>
              <a:spcBef>
                <a:spcPts val="4500"/>
              </a:spcBef>
              <a:defRPr sz="2500">
                <a:latin typeface="Aller Light"/>
                <a:ea typeface="Aller Light"/>
                <a:cs typeface="Aller Light"/>
                <a:sym typeface="Aller Light"/>
              </a:defRPr>
            </a:pPr>
            <a:endParaRPr sz="3335">
              <a:latin typeface="微软雅黑" panose="020B0503020204020204" pitchFamily="34" charset="-122"/>
              <a:ea typeface="微软雅黑" panose="020B0503020204020204" pitchFamily="34" charset="-122"/>
            </a:endParaRPr>
          </a:p>
        </p:txBody>
      </p:sp>
      <p:sp>
        <p:nvSpPr>
          <p:cNvPr id="73" name="Shape 562"/>
          <p:cNvSpPr/>
          <p:nvPr/>
        </p:nvSpPr>
        <p:spPr>
          <a:xfrm>
            <a:off x="1201043" y="3529863"/>
            <a:ext cx="197227" cy="186883"/>
          </a:xfrm>
          <a:prstGeom prst="rect">
            <a:avLst/>
          </a:prstGeom>
          <a:solidFill>
            <a:srgbClr val="0070C0"/>
          </a:solidFill>
          <a:ln w="12700" cap="flat">
            <a:noFill/>
            <a:miter lim="400000"/>
          </a:ln>
          <a:effectLst/>
        </p:spPr>
        <p:txBody>
          <a:bodyPr wrap="square" lIns="50800" tIns="50800" rIns="50800" bIns="50800" numCol="1" anchor="ctr">
            <a:noAutofit/>
          </a:bodyPr>
          <a:lstStyle/>
          <a:p>
            <a:pPr>
              <a:spcBef>
                <a:spcPts val="4500"/>
              </a:spcBef>
              <a:defRPr sz="2500">
                <a:latin typeface="Aller Light"/>
                <a:ea typeface="Aller Light"/>
                <a:cs typeface="Aller Light"/>
                <a:sym typeface="Aller Light"/>
              </a:defRPr>
            </a:pPr>
            <a:endParaRPr sz="3335">
              <a:latin typeface="微软雅黑" panose="020B0503020204020204" pitchFamily="34" charset="-122"/>
              <a:ea typeface="微软雅黑" panose="020B0503020204020204" pitchFamily="34" charset="-122"/>
            </a:endParaRPr>
          </a:p>
        </p:txBody>
      </p:sp>
      <p:sp>
        <p:nvSpPr>
          <p:cNvPr id="74" name="Shape 566"/>
          <p:cNvSpPr/>
          <p:nvPr/>
        </p:nvSpPr>
        <p:spPr>
          <a:xfrm>
            <a:off x="1201043" y="5054204"/>
            <a:ext cx="197227" cy="186883"/>
          </a:xfrm>
          <a:prstGeom prst="rect">
            <a:avLst/>
          </a:prstGeom>
          <a:solidFill>
            <a:srgbClr val="0070C0"/>
          </a:solidFill>
          <a:ln w="12700" cap="flat">
            <a:noFill/>
            <a:miter lim="400000"/>
          </a:ln>
          <a:effectLst/>
        </p:spPr>
        <p:txBody>
          <a:bodyPr wrap="square" lIns="50800" tIns="50800" rIns="50800" bIns="50800" numCol="1" anchor="ctr">
            <a:noAutofit/>
          </a:bodyPr>
          <a:lstStyle/>
          <a:p>
            <a:pPr>
              <a:spcBef>
                <a:spcPts val="4500"/>
              </a:spcBef>
              <a:defRPr sz="2500">
                <a:latin typeface="Aller Light"/>
                <a:ea typeface="Aller Light"/>
                <a:cs typeface="Aller Light"/>
                <a:sym typeface="Aller Light"/>
              </a:defRPr>
            </a:pPr>
            <a:endParaRPr sz="3335">
              <a:latin typeface="微软雅黑" panose="020B0503020204020204" pitchFamily="34" charset="-122"/>
              <a:ea typeface="微软雅黑" panose="020B0503020204020204" pitchFamily="34" charset="-122"/>
            </a:endParaRPr>
          </a:p>
        </p:txBody>
      </p:sp>
      <p:sp>
        <p:nvSpPr>
          <p:cNvPr id="75" name="Shape 568"/>
          <p:cNvSpPr/>
          <p:nvPr/>
        </p:nvSpPr>
        <p:spPr>
          <a:xfrm>
            <a:off x="7969795" y="1933645"/>
            <a:ext cx="197227" cy="186883"/>
          </a:xfrm>
          <a:prstGeom prst="rect">
            <a:avLst/>
          </a:prstGeom>
          <a:solidFill>
            <a:srgbClr val="0070C0"/>
          </a:solidFill>
          <a:ln w="12700" cap="flat">
            <a:noFill/>
            <a:miter lim="400000"/>
          </a:ln>
          <a:effectLst/>
        </p:spPr>
        <p:txBody>
          <a:bodyPr wrap="square" lIns="50800" tIns="50800" rIns="50800" bIns="50800" numCol="1" anchor="ctr">
            <a:noAutofit/>
          </a:bodyPr>
          <a:lstStyle/>
          <a:p>
            <a:pPr>
              <a:spcBef>
                <a:spcPts val="4500"/>
              </a:spcBef>
            </a:pPr>
            <a:endParaRPr sz="3335">
              <a:latin typeface="微软雅黑" panose="020B0503020204020204" pitchFamily="34" charset="-122"/>
              <a:ea typeface="微软雅黑" panose="020B0503020204020204" pitchFamily="34" charset="-122"/>
              <a:cs typeface="Aller Light"/>
            </a:endParaRPr>
          </a:p>
        </p:txBody>
      </p:sp>
      <p:sp>
        <p:nvSpPr>
          <p:cNvPr id="76" name="Shape 572"/>
          <p:cNvSpPr/>
          <p:nvPr/>
        </p:nvSpPr>
        <p:spPr>
          <a:xfrm>
            <a:off x="7969795" y="3529863"/>
            <a:ext cx="197227" cy="186883"/>
          </a:xfrm>
          <a:prstGeom prst="rect">
            <a:avLst/>
          </a:prstGeom>
          <a:solidFill>
            <a:srgbClr val="0070C0"/>
          </a:solidFill>
          <a:ln w="12700" cap="flat">
            <a:noFill/>
            <a:miter lim="400000"/>
          </a:ln>
          <a:effectLst/>
        </p:spPr>
        <p:txBody>
          <a:bodyPr wrap="square" lIns="50800" tIns="50800" rIns="50800" bIns="50800" numCol="1" anchor="ctr">
            <a:noAutofit/>
          </a:bodyPr>
          <a:lstStyle/>
          <a:p>
            <a:pPr>
              <a:spcBef>
                <a:spcPts val="4500"/>
              </a:spcBef>
            </a:pPr>
            <a:endParaRPr sz="3335">
              <a:latin typeface="微软雅黑" panose="020B0503020204020204" pitchFamily="34" charset="-122"/>
              <a:ea typeface="微软雅黑" panose="020B0503020204020204" pitchFamily="34" charset="-122"/>
              <a:cs typeface="Aller Light"/>
            </a:endParaRPr>
          </a:p>
        </p:txBody>
      </p:sp>
      <p:sp>
        <p:nvSpPr>
          <p:cNvPr id="77" name="Shape 576"/>
          <p:cNvSpPr/>
          <p:nvPr/>
        </p:nvSpPr>
        <p:spPr>
          <a:xfrm>
            <a:off x="7969795" y="5054204"/>
            <a:ext cx="197227" cy="186883"/>
          </a:xfrm>
          <a:prstGeom prst="rect">
            <a:avLst/>
          </a:prstGeom>
          <a:solidFill>
            <a:srgbClr val="0070C0"/>
          </a:solidFill>
          <a:ln w="12700" cap="flat">
            <a:noFill/>
            <a:miter lim="400000"/>
          </a:ln>
          <a:effectLst/>
        </p:spPr>
        <p:txBody>
          <a:bodyPr wrap="square" lIns="50800" tIns="50800" rIns="50800" bIns="50800" numCol="1" anchor="ctr">
            <a:noAutofit/>
          </a:bodyPr>
          <a:lstStyle/>
          <a:p>
            <a:pPr>
              <a:spcBef>
                <a:spcPts val="4500"/>
              </a:spcBef>
            </a:pPr>
            <a:endParaRPr sz="3335">
              <a:latin typeface="微软雅黑" panose="020B0503020204020204" pitchFamily="34" charset="-122"/>
              <a:ea typeface="微软雅黑" panose="020B0503020204020204" pitchFamily="34" charset="-122"/>
              <a:cs typeface="Aller Light"/>
            </a:endParaRPr>
          </a:p>
        </p:txBody>
      </p:sp>
      <p:sp>
        <p:nvSpPr>
          <p:cNvPr id="78" name="Text Placeholder 12"/>
          <p:cNvSpPr txBox="1"/>
          <p:nvPr/>
        </p:nvSpPr>
        <p:spPr>
          <a:xfrm>
            <a:off x="1659685" y="1876155"/>
            <a:ext cx="2612245" cy="382903"/>
          </a:xfrm>
          <a:prstGeom prst="rect">
            <a:avLst/>
          </a:prstGeom>
        </p:spPr>
        <p:txBody>
          <a:bodyPr lIns="0" rIns="0" anchor="ctr">
            <a:normAutofit fontScale="92500" lnSpcReduction="20000"/>
          </a:bodyPr>
          <a:lstStyle>
            <a:lvl1pPr marL="0" indent="0" algn="l" defTabSz="914400" rtl="0" eaLnBrk="1" latinLnBrk="0" hangingPunct="1">
              <a:spcBef>
                <a:spcPct val="20000"/>
              </a:spcBef>
              <a:buFont typeface="Arial" panose="020B0604020202020204" pitchFamily="34" charset="0"/>
              <a:buNone/>
              <a:defRPr sz="1400" b="0" kern="1200" baseline="0">
                <a:solidFill>
                  <a:schemeClr val="accent1"/>
                </a:solidFill>
                <a:latin typeface="U.S. 101"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400" b="1" dirty="0">
                <a:solidFill>
                  <a:srgbClr val="0070C0"/>
                </a:solidFill>
                <a:latin typeface="微软雅黑" panose="020B0503020204020204" pitchFamily="34" charset="-122"/>
                <a:ea typeface="微软雅黑" panose="020B0503020204020204" pitchFamily="34" charset="-122"/>
              </a:rPr>
              <a:t>整理（</a:t>
            </a:r>
            <a:r>
              <a:rPr lang="en-US" altLang="zh-CN" sz="2400" b="1" dirty="0">
                <a:solidFill>
                  <a:srgbClr val="0070C0"/>
                </a:solidFill>
                <a:latin typeface="微软雅黑" panose="020B0503020204020204" pitchFamily="34" charset="-122"/>
                <a:ea typeface="微软雅黑" panose="020B0503020204020204" pitchFamily="34" charset="-122"/>
              </a:rPr>
              <a:t>SEIRI</a:t>
            </a:r>
            <a:r>
              <a:rPr lang="zh-CN" altLang="en-US" sz="2400" b="1" dirty="0">
                <a:solidFill>
                  <a:srgbClr val="0070C0"/>
                </a:solidFill>
                <a:latin typeface="微软雅黑" panose="020B0503020204020204" pitchFamily="34" charset="-122"/>
                <a:ea typeface="微软雅黑" panose="020B0503020204020204" pitchFamily="34" charset="-122"/>
              </a:rPr>
              <a:t>）</a:t>
            </a:r>
            <a:endParaRPr lang="en-GB" altLang="zh-CN" sz="2400" b="1" dirty="0">
              <a:solidFill>
                <a:srgbClr val="0070C0"/>
              </a:solidFill>
              <a:latin typeface="微软雅黑" panose="020B0503020204020204" pitchFamily="34" charset="-122"/>
              <a:ea typeface="微软雅黑" panose="020B0503020204020204" pitchFamily="34" charset="-122"/>
            </a:endParaRPr>
          </a:p>
        </p:txBody>
      </p:sp>
      <p:sp>
        <p:nvSpPr>
          <p:cNvPr id="79" name="Text Placeholder 12"/>
          <p:cNvSpPr txBox="1"/>
          <p:nvPr/>
        </p:nvSpPr>
        <p:spPr>
          <a:xfrm>
            <a:off x="1654757" y="3473581"/>
            <a:ext cx="2612245" cy="382903"/>
          </a:xfrm>
          <a:prstGeom prst="rect">
            <a:avLst/>
          </a:prstGeom>
        </p:spPr>
        <p:txBody>
          <a:bodyPr lIns="0" rIns="0" anchor="ctr">
            <a:normAutofit fontScale="92500" lnSpcReduction="20000"/>
          </a:bodyPr>
          <a:lstStyle>
            <a:lvl1pPr marL="0" indent="0" algn="l" defTabSz="914400" rtl="0" eaLnBrk="1" latinLnBrk="0" hangingPunct="1">
              <a:spcBef>
                <a:spcPct val="20000"/>
              </a:spcBef>
              <a:buFont typeface="Arial" panose="020B0604020202020204" pitchFamily="34" charset="0"/>
              <a:buNone/>
              <a:defRPr sz="1400" b="0" kern="1200" baseline="0">
                <a:solidFill>
                  <a:schemeClr val="accent1"/>
                </a:solidFill>
                <a:latin typeface="U.S. 101"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400" b="1" dirty="0">
                <a:solidFill>
                  <a:srgbClr val="0070C0"/>
                </a:solidFill>
                <a:latin typeface="微软雅黑" panose="020B0503020204020204" pitchFamily="34" charset="-122"/>
                <a:ea typeface="微软雅黑" panose="020B0503020204020204" pitchFamily="34" charset="-122"/>
              </a:rPr>
              <a:t>清扫（</a:t>
            </a:r>
            <a:r>
              <a:rPr lang="en-US" altLang="zh-CN" sz="2400" b="1" dirty="0">
                <a:solidFill>
                  <a:srgbClr val="0070C0"/>
                </a:solidFill>
                <a:latin typeface="微软雅黑" panose="020B0503020204020204" pitchFamily="34" charset="-122"/>
                <a:ea typeface="微软雅黑" panose="020B0503020204020204" pitchFamily="34" charset="-122"/>
              </a:rPr>
              <a:t>SEISO</a:t>
            </a:r>
            <a:r>
              <a:rPr lang="zh-CN" altLang="en-US" sz="2400" b="1" dirty="0">
                <a:solidFill>
                  <a:srgbClr val="0070C0"/>
                </a:solidFill>
                <a:latin typeface="微软雅黑" panose="020B0503020204020204" pitchFamily="34" charset="-122"/>
                <a:ea typeface="微软雅黑" panose="020B0503020204020204" pitchFamily="34" charset="-122"/>
              </a:rPr>
              <a:t>）</a:t>
            </a:r>
            <a:endParaRPr lang="en-GB" altLang="zh-CN" sz="2400" b="1" dirty="0">
              <a:solidFill>
                <a:srgbClr val="0070C0"/>
              </a:solidFill>
              <a:latin typeface="微软雅黑" panose="020B0503020204020204" pitchFamily="34" charset="-122"/>
              <a:ea typeface="微软雅黑" panose="020B0503020204020204" pitchFamily="34" charset="-122"/>
            </a:endParaRPr>
          </a:p>
        </p:txBody>
      </p:sp>
      <p:sp>
        <p:nvSpPr>
          <p:cNvPr id="80" name="Text Placeholder 12"/>
          <p:cNvSpPr txBox="1"/>
          <p:nvPr/>
        </p:nvSpPr>
        <p:spPr>
          <a:xfrm>
            <a:off x="1654757" y="4972844"/>
            <a:ext cx="2612245" cy="382903"/>
          </a:xfrm>
          <a:prstGeom prst="rect">
            <a:avLst/>
          </a:prstGeom>
        </p:spPr>
        <p:txBody>
          <a:bodyPr lIns="0" rIns="0" anchor="ctr">
            <a:normAutofit fontScale="92500" lnSpcReduction="20000"/>
          </a:bodyPr>
          <a:lstStyle>
            <a:lvl1pPr marL="0" indent="0" algn="l" defTabSz="914400" rtl="0" eaLnBrk="1" latinLnBrk="0" hangingPunct="1">
              <a:spcBef>
                <a:spcPct val="20000"/>
              </a:spcBef>
              <a:buFont typeface="Arial" panose="020B0604020202020204" pitchFamily="34" charset="0"/>
              <a:buNone/>
              <a:defRPr sz="1400" b="0" kern="1200" baseline="0">
                <a:solidFill>
                  <a:schemeClr val="accent1"/>
                </a:solidFill>
                <a:latin typeface="U.S. 101"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400" b="1" dirty="0" smtClean="0">
                <a:solidFill>
                  <a:srgbClr val="0070C0"/>
                </a:solidFill>
                <a:latin typeface="微软雅黑" panose="020B0503020204020204" pitchFamily="34" charset="-122"/>
                <a:ea typeface="微软雅黑" panose="020B0503020204020204" pitchFamily="34" charset="-122"/>
              </a:rPr>
              <a:t>素养</a:t>
            </a:r>
            <a:r>
              <a:rPr lang="zh-CN" altLang="en-US" sz="2400" b="1" dirty="0">
                <a:solidFill>
                  <a:srgbClr val="0070C0"/>
                </a:solidFill>
                <a:latin typeface="微软雅黑" panose="020B0503020204020204" pitchFamily="34" charset="-122"/>
                <a:ea typeface="微软雅黑" panose="020B0503020204020204" pitchFamily="34" charset="-122"/>
              </a:rPr>
              <a:t>（</a:t>
            </a:r>
            <a:r>
              <a:rPr lang="en-US" altLang="zh-CN" sz="2400" b="1" dirty="0">
                <a:solidFill>
                  <a:srgbClr val="0070C0"/>
                </a:solidFill>
                <a:latin typeface="微软雅黑" panose="020B0503020204020204" pitchFamily="34" charset="-122"/>
                <a:ea typeface="微软雅黑" panose="020B0503020204020204" pitchFamily="34" charset="-122"/>
              </a:rPr>
              <a:t>SHITSUKE</a:t>
            </a:r>
            <a:r>
              <a:rPr lang="zh-CN" altLang="en-US" sz="2400" b="1" dirty="0">
                <a:solidFill>
                  <a:srgbClr val="0070C0"/>
                </a:solidFill>
                <a:latin typeface="微软雅黑" panose="020B0503020204020204" pitchFamily="34" charset="-122"/>
                <a:ea typeface="微软雅黑" panose="020B0503020204020204" pitchFamily="34" charset="-122"/>
              </a:rPr>
              <a:t>）</a:t>
            </a:r>
            <a:endParaRPr lang="en-GB" altLang="zh-CN" sz="2400" b="1" dirty="0">
              <a:solidFill>
                <a:srgbClr val="0070C0"/>
              </a:solidFill>
              <a:latin typeface="微软雅黑" panose="020B0503020204020204" pitchFamily="34" charset="-122"/>
              <a:ea typeface="微软雅黑" panose="020B0503020204020204" pitchFamily="34" charset="-122"/>
            </a:endParaRPr>
          </a:p>
        </p:txBody>
      </p:sp>
      <p:sp>
        <p:nvSpPr>
          <p:cNvPr id="81" name="Text Placeholder 12"/>
          <p:cNvSpPr txBox="1"/>
          <p:nvPr/>
        </p:nvSpPr>
        <p:spPr>
          <a:xfrm>
            <a:off x="8263995" y="1821961"/>
            <a:ext cx="2612245" cy="382903"/>
          </a:xfrm>
          <a:prstGeom prst="rect">
            <a:avLst/>
          </a:prstGeom>
        </p:spPr>
        <p:txBody>
          <a:bodyPr lIns="0" rIns="0" anchor="ctr">
            <a:noAutofit/>
          </a:bodyPr>
          <a:lstStyle>
            <a:lvl1pPr marL="0" indent="0" algn="r" defTabSz="914400" rtl="0" eaLnBrk="1" latinLnBrk="0" hangingPunct="1">
              <a:spcBef>
                <a:spcPct val="20000"/>
              </a:spcBef>
              <a:buFont typeface="Arial" panose="020B0604020202020204" pitchFamily="34" charset="0"/>
              <a:buNone/>
              <a:defRPr sz="1400" b="0" kern="1200" baseline="0">
                <a:solidFill>
                  <a:schemeClr val="accent1"/>
                </a:solidFill>
                <a:latin typeface="U.S. 101"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zh-CN" altLang="en-US" sz="2400" b="1" dirty="0">
                <a:solidFill>
                  <a:srgbClr val="0070C0"/>
                </a:solidFill>
                <a:latin typeface="微软雅黑" panose="020B0503020204020204" pitchFamily="34" charset="-122"/>
                <a:ea typeface="微软雅黑" panose="020B0503020204020204" pitchFamily="34" charset="-122"/>
              </a:rPr>
              <a:t>整顿（</a:t>
            </a:r>
            <a:r>
              <a:rPr lang="en-US" altLang="zh-CN" sz="2400" b="1" dirty="0">
                <a:solidFill>
                  <a:srgbClr val="0070C0"/>
                </a:solidFill>
                <a:latin typeface="微软雅黑" panose="020B0503020204020204" pitchFamily="34" charset="-122"/>
                <a:ea typeface="微软雅黑" panose="020B0503020204020204" pitchFamily="34" charset="-122"/>
              </a:rPr>
              <a:t>SEITON</a:t>
            </a:r>
            <a:r>
              <a:rPr lang="zh-CN" altLang="en-US" sz="2400" b="1" dirty="0">
                <a:solidFill>
                  <a:srgbClr val="0070C0"/>
                </a:solidFill>
                <a:latin typeface="微软雅黑" panose="020B0503020204020204" pitchFamily="34" charset="-122"/>
                <a:ea typeface="微软雅黑" panose="020B0503020204020204" pitchFamily="34" charset="-122"/>
              </a:rPr>
              <a:t>）</a:t>
            </a:r>
            <a:endParaRPr lang="en-GB" altLang="zh-CN" sz="2400" b="1" dirty="0">
              <a:solidFill>
                <a:srgbClr val="0070C0"/>
              </a:solidFill>
              <a:latin typeface="微软雅黑" panose="020B0503020204020204" pitchFamily="34" charset="-122"/>
              <a:ea typeface="微软雅黑" panose="020B0503020204020204" pitchFamily="34" charset="-122"/>
            </a:endParaRPr>
          </a:p>
        </p:txBody>
      </p:sp>
      <p:sp>
        <p:nvSpPr>
          <p:cNvPr id="82" name="Text Placeholder 12"/>
          <p:cNvSpPr txBox="1"/>
          <p:nvPr/>
        </p:nvSpPr>
        <p:spPr>
          <a:xfrm>
            <a:off x="8263995" y="3452997"/>
            <a:ext cx="2612245" cy="382903"/>
          </a:xfrm>
          <a:prstGeom prst="rect">
            <a:avLst/>
          </a:prstGeom>
        </p:spPr>
        <p:txBody>
          <a:bodyPr lIns="0" rIns="0" anchor="ctr">
            <a:normAutofit fontScale="92500" lnSpcReduction="20000"/>
          </a:bodyPr>
          <a:lstStyle>
            <a:lvl1pPr marL="0" indent="0" algn="r" defTabSz="914400" rtl="0" eaLnBrk="1" latinLnBrk="0" hangingPunct="1">
              <a:spcBef>
                <a:spcPct val="20000"/>
              </a:spcBef>
              <a:buFont typeface="Arial" panose="020B0604020202020204" pitchFamily="34" charset="0"/>
              <a:buNone/>
              <a:defRPr sz="1400" b="0" kern="1200" baseline="0">
                <a:solidFill>
                  <a:schemeClr val="accent1"/>
                </a:solidFill>
                <a:latin typeface="U.S. 101"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zh-CN" altLang="en-US" sz="2400" b="1" dirty="0">
                <a:solidFill>
                  <a:srgbClr val="0070C0"/>
                </a:solidFill>
                <a:latin typeface="微软雅黑" panose="020B0503020204020204" pitchFamily="34" charset="-122"/>
                <a:ea typeface="微软雅黑" panose="020B0503020204020204" pitchFamily="34" charset="-122"/>
              </a:rPr>
              <a:t>清洁（</a:t>
            </a:r>
            <a:r>
              <a:rPr lang="en-US" altLang="zh-CN" sz="2400" b="1" dirty="0">
                <a:solidFill>
                  <a:srgbClr val="0070C0"/>
                </a:solidFill>
                <a:latin typeface="微软雅黑" panose="020B0503020204020204" pitchFamily="34" charset="-122"/>
                <a:ea typeface="微软雅黑" panose="020B0503020204020204" pitchFamily="34" charset="-122"/>
              </a:rPr>
              <a:t>SEIKETSU</a:t>
            </a:r>
            <a:r>
              <a:rPr lang="zh-CN" altLang="en-US" sz="2400" b="1" dirty="0">
                <a:solidFill>
                  <a:srgbClr val="0070C0"/>
                </a:solidFill>
                <a:latin typeface="微软雅黑" panose="020B0503020204020204" pitchFamily="34" charset="-122"/>
                <a:ea typeface="微软雅黑" panose="020B0503020204020204" pitchFamily="34" charset="-122"/>
              </a:rPr>
              <a:t>）</a:t>
            </a:r>
            <a:endParaRPr lang="en-GB" altLang="zh-CN" sz="2400" b="1" dirty="0">
              <a:solidFill>
                <a:srgbClr val="0070C0"/>
              </a:solidFill>
              <a:latin typeface="微软雅黑" panose="020B0503020204020204" pitchFamily="34" charset="-122"/>
              <a:ea typeface="微软雅黑" panose="020B0503020204020204" pitchFamily="34" charset="-122"/>
            </a:endParaRPr>
          </a:p>
        </p:txBody>
      </p:sp>
      <p:sp>
        <p:nvSpPr>
          <p:cNvPr id="83" name="Text Placeholder 12"/>
          <p:cNvSpPr txBox="1"/>
          <p:nvPr/>
        </p:nvSpPr>
        <p:spPr>
          <a:xfrm>
            <a:off x="8263995" y="4923699"/>
            <a:ext cx="2612245" cy="382903"/>
          </a:xfrm>
          <a:prstGeom prst="rect">
            <a:avLst/>
          </a:prstGeom>
        </p:spPr>
        <p:txBody>
          <a:bodyPr lIns="0" rIns="0" anchor="ctr">
            <a:noAutofit/>
          </a:bodyPr>
          <a:lstStyle>
            <a:lvl1pPr marL="0" indent="0" algn="r" defTabSz="914400" rtl="0" eaLnBrk="1" latinLnBrk="0" hangingPunct="1">
              <a:spcBef>
                <a:spcPct val="20000"/>
              </a:spcBef>
              <a:buFont typeface="Arial" panose="020B0604020202020204" pitchFamily="34" charset="0"/>
              <a:buNone/>
              <a:defRPr sz="1400" b="0" kern="1200" baseline="0">
                <a:solidFill>
                  <a:schemeClr val="accent1"/>
                </a:solidFill>
                <a:latin typeface="U.S. 101"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zh-CN" altLang="en-US" sz="2400" b="1" dirty="0">
                <a:solidFill>
                  <a:srgbClr val="0070C0"/>
                </a:solidFill>
                <a:latin typeface="微软雅黑" panose="020B0503020204020204" pitchFamily="34" charset="-122"/>
                <a:ea typeface="微软雅黑" panose="020B0503020204020204" pitchFamily="34" charset="-122"/>
              </a:rPr>
              <a:t>安全</a:t>
            </a:r>
            <a:r>
              <a:rPr lang="en-US" altLang="zh-CN" sz="2400" b="1" dirty="0">
                <a:solidFill>
                  <a:srgbClr val="0070C0"/>
                </a:solidFill>
                <a:latin typeface="微软雅黑" panose="020B0503020204020204" pitchFamily="34" charset="-122"/>
                <a:ea typeface="微软雅黑" panose="020B0503020204020204" pitchFamily="34" charset="-122"/>
              </a:rPr>
              <a:t>(SAFETY)</a:t>
            </a:r>
            <a:endParaRPr lang="en-US" altLang="zh-CN" sz="2400" b="1" dirty="0">
              <a:solidFill>
                <a:srgbClr val="0070C0"/>
              </a:solidFill>
              <a:latin typeface="微软雅黑" panose="020B0503020204020204" pitchFamily="34" charset="-122"/>
              <a:ea typeface="微软雅黑" panose="020B0503020204020204" pitchFamily="34" charset="-122"/>
            </a:endParaRPr>
          </a:p>
        </p:txBody>
      </p:sp>
      <p:sp>
        <p:nvSpPr>
          <p:cNvPr id="85" name="Text Placeholder 12"/>
          <p:cNvSpPr txBox="1"/>
          <p:nvPr/>
        </p:nvSpPr>
        <p:spPr>
          <a:xfrm>
            <a:off x="1273053" y="2478758"/>
            <a:ext cx="3182194" cy="657116"/>
          </a:xfrm>
          <a:prstGeom prst="rect">
            <a:avLst/>
          </a:prstGeom>
        </p:spPr>
        <p:txBody>
          <a:bodyPr lIns="0" rIns="0" anchor="ctr">
            <a:noAutofit/>
          </a:bodyPr>
          <a:lstStyle>
            <a:lvl1pPr marL="0" indent="0" algn="l" defTabSz="914400" rtl="0" eaLnBrk="1" latinLnBrk="0" hangingPunct="1">
              <a:spcBef>
                <a:spcPct val="20000"/>
              </a:spcBef>
              <a:buFont typeface="Arial" panose="020B0604020202020204" pitchFamily="34" charset="0"/>
              <a:buNone/>
              <a:defRPr sz="800" b="0" kern="1200" baseline="0">
                <a:solidFill>
                  <a:sysClr val="windowText" lastClr="000000"/>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将工作场所的任何物品区分为有必要和没有必要的，除了有必要的留下来，其他的都消除掉。目的：腾出空间，空间活用，防止误用，塑造清爽的工作场所。</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6" name="Text Placeholder 12"/>
          <p:cNvSpPr txBox="1"/>
          <p:nvPr/>
        </p:nvSpPr>
        <p:spPr>
          <a:xfrm>
            <a:off x="1273053" y="4005064"/>
            <a:ext cx="3139768" cy="920382"/>
          </a:xfrm>
          <a:prstGeom prst="rect">
            <a:avLst/>
          </a:prstGeom>
        </p:spPr>
        <p:txBody>
          <a:bodyPr lIns="0" rIns="0" anchor="t">
            <a:noAutofit/>
          </a:bodyPr>
          <a:lstStyle>
            <a:lvl1pPr marL="0" indent="0" algn="l" defTabSz="914400" rtl="0" eaLnBrk="1" latinLnBrk="0" hangingPunct="1">
              <a:spcBef>
                <a:spcPct val="20000"/>
              </a:spcBef>
              <a:buFont typeface="Arial" panose="020B0604020202020204" pitchFamily="34" charset="0"/>
              <a:buNone/>
              <a:defRPr sz="800" b="0" kern="1200" baseline="0">
                <a:solidFill>
                  <a:sysClr val="windowText" lastClr="000000"/>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将工作场所内看得见与看不见的地方清扫干净，保持工作场所干净、亮丽的环境。目的：稳定品质，减少工业伤害。</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Text Placeholder 12"/>
          <p:cNvSpPr txBox="1"/>
          <p:nvPr/>
        </p:nvSpPr>
        <p:spPr>
          <a:xfrm>
            <a:off x="1273053" y="5475766"/>
            <a:ext cx="3312366" cy="669308"/>
          </a:xfrm>
          <a:prstGeom prst="rect">
            <a:avLst/>
          </a:prstGeom>
        </p:spPr>
        <p:txBody>
          <a:bodyPr lIns="0" rIns="0" anchor="t">
            <a:noAutofit/>
          </a:bodyPr>
          <a:lstStyle>
            <a:lvl1pPr marL="0" indent="0" algn="l" defTabSz="914400" rtl="0" eaLnBrk="1" latinLnBrk="0" hangingPunct="1">
              <a:spcBef>
                <a:spcPct val="20000"/>
              </a:spcBef>
              <a:buFont typeface="Arial" panose="020B0604020202020204" pitchFamily="34" charset="0"/>
              <a:buNone/>
              <a:defRPr sz="800" b="0" kern="1200" baseline="0">
                <a:solidFill>
                  <a:sysClr val="windowText" lastClr="000000"/>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每位成员养成良好的习惯，并遵守规则做事，培养积极主动的精神（也称习惯性）。 目的：培养良好习惯、遵守规则的员工，营造团队精神。</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Text Placeholder 12"/>
          <p:cNvSpPr txBox="1"/>
          <p:nvPr/>
        </p:nvSpPr>
        <p:spPr>
          <a:xfrm>
            <a:off x="7965210" y="2529070"/>
            <a:ext cx="2911030" cy="519973"/>
          </a:xfrm>
          <a:prstGeom prst="rect">
            <a:avLst/>
          </a:prstGeom>
        </p:spPr>
        <p:txBody>
          <a:bodyPr lIns="0" rIns="0" anchor="ctr">
            <a:noAutofit/>
          </a:bodyPr>
          <a:lstStyle>
            <a:lvl1pPr marL="0" indent="0" algn="r" defTabSz="914400" rtl="0" eaLnBrk="1" latinLnBrk="0" hangingPunct="1">
              <a:spcBef>
                <a:spcPct val="20000"/>
              </a:spcBef>
              <a:buFont typeface="Arial" panose="020B0604020202020204" pitchFamily="34" charset="0"/>
              <a:buNone/>
              <a:defRPr sz="800" b="0" kern="1200" baseline="0">
                <a:solidFill>
                  <a:sysClr val="windowText" lastClr="000000"/>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把留下来的必要用的物品依规定位置摆放，并放置整齐加以标识。目的：工作场所一目了然，消除寻找物品的时间，整整齐齐的工作环境，消除过多的积压物品。</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9" name="Text Placeholder 12"/>
          <p:cNvSpPr txBox="1"/>
          <p:nvPr/>
        </p:nvSpPr>
        <p:spPr>
          <a:xfrm>
            <a:off x="7965208" y="4005064"/>
            <a:ext cx="2911031" cy="675184"/>
          </a:xfrm>
          <a:prstGeom prst="rect">
            <a:avLst/>
          </a:prstGeom>
        </p:spPr>
        <p:txBody>
          <a:bodyPr lIns="0" rIns="0" anchor="t">
            <a:noAutofit/>
          </a:bodyPr>
          <a:lstStyle>
            <a:lvl1pPr marL="0" indent="0" algn="r" defTabSz="914400" rtl="0" eaLnBrk="1" latinLnBrk="0" hangingPunct="1">
              <a:spcBef>
                <a:spcPct val="20000"/>
              </a:spcBef>
              <a:buFont typeface="Arial" panose="020B0604020202020204" pitchFamily="34" charset="0"/>
              <a:buNone/>
              <a:defRPr sz="800" b="0" kern="1200" baseline="0">
                <a:solidFill>
                  <a:sysClr val="windowText" lastClr="000000"/>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将整理、整顿、清扫进行到底，并且制度化，经常保持环境处在美观的状态。目的：创造明朗现场，维持上面</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3S</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成果。</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0" name="Text Placeholder 12"/>
          <p:cNvSpPr txBox="1"/>
          <p:nvPr/>
        </p:nvSpPr>
        <p:spPr>
          <a:xfrm>
            <a:off x="7965209" y="5479939"/>
            <a:ext cx="3100930" cy="829381"/>
          </a:xfrm>
          <a:prstGeom prst="rect">
            <a:avLst/>
          </a:prstGeom>
        </p:spPr>
        <p:txBody>
          <a:bodyPr lIns="0" rIns="0" anchor="t">
            <a:noAutofit/>
          </a:bodyPr>
          <a:lstStyle>
            <a:lvl1pPr marL="0" indent="0" algn="r" defTabSz="914400" rtl="0" eaLnBrk="1" latinLnBrk="0" hangingPunct="1">
              <a:spcBef>
                <a:spcPct val="20000"/>
              </a:spcBef>
              <a:buFont typeface="Arial" panose="020B0604020202020204" pitchFamily="34" charset="0"/>
              <a:buNone/>
              <a:defRPr sz="800" b="0" kern="1200" baseline="0">
                <a:solidFill>
                  <a:sysClr val="windowText" lastClr="000000"/>
                </a:solidFill>
                <a:latin typeface="Aller Light" panose="02000503000000020004"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重视成员安全教育，每时每刻都有安全第一观念，防患于未然。 目的：建立起安全生产的环境，所有的工作应建立在安全的前提下。</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91" name="组合 90"/>
          <p:cNvGrpSpPr/>
          <p:nvPr/>
        </p:nvGrpSpPr>
        <p:grpSpPr>
          <a:xfrm>
            <a:off x="4800878" y="2309225"/>
            <a:ext cx="2663929" cy="2663928"/>
            <a:chOff x="3566899" y="1605909"/>
            <a:chExt cx="1997947" cy="1997946"/>
          </a:xfrm>
        </p:grpSpPr>
        <p:sp>
          <p:nvSpPr>
            <p:cNvPr id="92" name="Shape 551"/>
            <p:cNvSpPr/>
            <p:nvPr/>
          </p:nvSpPr>
          <p:spPr>
            <a:xfrm>
              <a:off x="3566899" y="1605909"/>
              <a:ext cx="1997947" cy="19979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70C0"/>
            </a:solidFill>
            <a:ln w="12700">
              <a:miter lim="400000"/>
            </a:ln>
          </p:spPr>
          <p:txBody>
            <a:bodyPr lIns="50800" tIns="50800" rIns="50800" bIns="50800" anchor="ctr"/>
            <a:lstStyle/>
            <a:p>
              <a:pPr>
                <a:spcBef>
                  <a:spcPts val="4500"/>
                </a:spcBef>
                <a:defRPr sz="2500">
                  <a:latin typeface="Aller Light"/>
                  <a:ea typeface="Aller Light"/>
                  <a:cs typeface="Aller Light"/>
                  <a:sym typeface="Aller Light"/>
                </a:defRPr>
              </a:pPr>
              <a:endParaRPr sz="3335">
                <a:latin typeface="微软雅黑" panose="020B0503020204020204" pitchFamily="34" charset="-122"/>
                <a:ea typeface="微软雅黑" panose="020B0503020204020204" pitchFamily="34" charset="-122"/>
              </a:endParaRPr>
            </a:p>
          </p:txBody>
        </p:sp>
        <p:sp>
          <p:nvSpPr>
            <p:cNvPr id="93" name="椭圆 92"/>
            <p:cNvSpPr/>
            <p:nvPr/>
          </p:nvSpPr>
          <p:spPr>
            <a:xfrm>
              <a:off x="3699991" y="1747171"/>
              <a:ext cx="1728790" cy="172879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0" b="1" dirty="0" smtClean="0">
                  <a:solidFill>
                    <a:srgbClr val="BD2F03"/>
                  </a:solidFill>
                  <a:latin typeface="微软雅黑" panose="020B0503020204020204" pitchFamily="34" charset="-122"/>
                  <a:ea typeface="微软雅黑" panose="020B0503020204020204" pitchFamily="34" charset="-122"/>
                </a:rPr>
                <a:t>6S</a:t>
              </a:r>
              <a:endParaRPr lang="zh-CN" altLang="en-US" sz="9000" b="1" dirty="0">
                <a:solidFill>
                  <a:srgbClr val="BD2F03"/>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wipe(left)">
                                      <p:cBhvr>
                                        <p:cTn id="7" dur="500"/>
                                        <p:tgtEl>
                                          <p:spTgt spid="1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4"/>
                                        </p:tgtEl>
                                        <p:attrNameLst>
                                          <p:attrName>style.visibility</p:attrName>
                                        </p:attrNameLst>
                                      </p:cBhvr>
                                      <p:to>
                                        <p:strVal val="visible"/>
                                      </p:to>
                                    </p:set>
                                    <p:animEffect transition="in" filter="randombar(horizontal)">
                                      <p:cBhvr>
                                        <p:cTn id="11" dur="500"/>
                                        <p:tgtEl>
                                          <p:spTgt spid="84"/>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91"/>
                                        </p:tgtEl>
                                        <p:attrNameLst>
                                          <p:attrName>style.visibility</p:attrName>
                                        </p:attrNameLst>
                                      </p:cBhvr>
                                      <p:to>
                                        <p:strVal val="visible"/>
                                      </p:to>
                                    </p:set>
                                    <p:anim calcmode="lin" valueType="num">
                                      <p:cBhvr>
                                        <p:cTn id="15" dur="500" fill="hold"/>
                                        <p:tgtEl>
                                          <p:spTgt spid="91"/>
                                        </p:tgtEl>
                                        <p:attrNameLst>
                                          <p:attrName>ppt_w</p:attrName>
                                        </p:attrNameLst>
                                      </p:cBhvr>
                                      <p:tavLst>
                                        <p:tav tm="0">
                                          <p:val>
                                            <p:fltVal val="0"/>
                                          </p:val>
                                        </p:tav>
                                        <p:tav tm="100000">
                                          <p:val>
                                            <p:strVal val="#ppt_w"/>
                                          </p:val>
                                        </p:tav>
                                      </p:tavLst>
                                    </p:anim>
                                    <p:anim calcmode="lin" valueType="num">
                                      <p:cBhvr>
                                        <p:cTn id="16" dur="500" fill="hold"/>
                                        <p:tgtEl>
                                          <p:spTgt spid="91"/>
                                        </p:tgtEl>
                                        <p:attrNameLst>
                                          <p:attrName>ppt_h</p:attrName>
                                        </p:attrNameLst>
                                      </p:cBhvr>
                                      <p:tavLst>
                                        <p:tav tm="0">
                                          <p:val>
                                            <p:fltVal val="0"/>
                                          </p:val>
                                        </p:tav>
                                        <p:tav tm="100000">
                                          <p:val>
                                            <p:strVal val="#ppt_h"/>
                                          </p:val>
                                        </p:tav>
                                      </p:tavLst>
                                    </p:anim>
                                    <p:animEffect transition="in" filter="fade">
                                      <p:cBhvr>
                                        <p:cTn id="17" dur="500"/>
                                        <p:tgtEl>
                                          <p:spTgt spid="91"/>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wipe(right)">
                                      <p:cBhvr>
                                        <p:cTn id="21" dur="500"/>
                                        <p:tgtEl>
                                          <p:spTgt spid="63"/>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78">
                                            <p:txEl>
                                              <p:pRg st="0" end="0"/>
                                            </p:txEl>
                                          </p:spTgt>
                                        </p:tgtEl>
                                        <p:attrNameLst>
                                          <p:attrName>style.visibility</p:attrName>
                                        </p:attrNameLst>
                                      </p:cBhvr>
                                      <p:to>
                                        <p:strVal val="visible"/>
                                      </p:to>
                                    </p:set>
                                    <p:animEffect transition="in" filter="fade">
                                      <p:cBhvr>
                                        <p:cTn id="25" dur="500"/>
                                        <p:tgtEl>
                                          <p:spTgt spid="78">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2"/>
                                        </p:tgtEl>
                                        <p:attrNameLst>
                                          <p:attrName>style.visibility</p:attrName>
                                        </p:attrNameLst>
                                      </p:cBhvr>
                                      <p:to>
                                        <p:strVal val="visible"/>
                                      </p:to>
                                    </p:set>
                                    <p:animEffect transition="in" filter="fade">
                                      <p:cBhvr>
                                        <p:cTn id="28" dur="500"/>
                                        <p:tgtEl>
                                          <p:spTgt spid="72"/>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85">
                                            <p:txEl>
                                              <p:pRg st="0" end="0"/>
                                            </p:txEl>
                                          </p:spTgt>
                                        </p:tgtEl>
                                        <p:attrNameLst>
                                          <p:attrName>style.visibility</p:attrName>
                                        </p:attrNameLst>
                                      </p:cBhvr>
                                      <p:to>
                                        <p:strVal val="visible"/>
                                      </p:to>
                                    </p:set>
                                    <p:animEffect transition="in" filter="fade">
                                      <p:cBhvr>
                                        <p:cTn id="32" dur="500"/>
                                        <p:tgtEl>
                                          <p:spTgt spid="85">
                                            <p:txEl>
                                              <p:pRg st="0" end="0"/>
                                            </p:txEl>
                                          </p:spTgt>
                                        </p:tgtEl>
                                      </p:cBhvr>
                                    </p:animEffect>
                                  </p:childTnLst>
                                </p:cTn>
                              </p:par>
                            </p:childTnLst>
                          </p:cTn>
                        </p:par>
                        <p:par>
                          <p:cTn id="33" fill="hold">
                            <p:stCondLst>
                              <p:cond delay="3000"/>
                            </p:stCondLst>
                            <p:childTnLst>
                              <p:par>
                                <p:cTn id="34" presetID="22" presetClass="entr" presetSubtype="8" fill="hold" nodeType="after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wipe(left)">
                                      <p:cBhvr>
                                        <p:cTn id="36" dur="500"/>
                                        <p:tgtEl>
                                          <p:spTgt spid="60"/>
                                        </p:tgtEl>
                                      </p:cBhvr>
                                    </p:animEffec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81">
                                            <p:txEl>
                                              <p:pRg st="0" end="0"/>
                                            </p:txEl>
                                          </p:spTgt>
                                        </p:tgtEl>
                                        <p:attrNameLst>
                                          <p:attrName>style.visibility</p:attrName>
                                        </p:attrNameLst>
                                      </p:cBhvr>
                                      <p:to>
                                        <p:strVal val="visible"/>
                                      </p:to>
                                    </p:set>
                                    <p:animEffect transition="in" filter="fade">
                                      <p:cBhvr>
                                        <p:cTn id="40" dur="500"/>
                                        <p:tgtEl>
                                          <p:spTgt spid="81">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fade">
                                      <p:cBhvr>
                                        <p:cTn id="43" dur="500"/>
                                        <p:tgtEl>
                                          <p:spTgt spid="75"/>
                                        </p:tgtEl>
                                      </p:cBhvr>
                                    </p:animEffect>
                                  </p:childTnLst>
                                </p:cTn>
                              </p:par>
                            </p:childTnLst>
                          </p:cTn>
                        </p:par>
                        <p:par>
                          <p:cTn id="44" fill="hold">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88">
                                            <p:txEl>
                                              <p:pRg st="0" end="0"/>
                                            </p:txEl>
                                          </p:spTgt>
                                        </p:tgtEl>
                                        <p:attrNameLst>
                                          <p:attrName>style.visibility</p:attrName>
                                        </p:attrNameLst>
                                      </p:cBhvr>
                                      <p:to>
                                        <p:strVal val="visible"/>
                                      </p:to>
                                    </p:set>
                                    <p:animEffect transition="in" filter="fade">
                                      <p:cBhvr>
                                        <p:cTn id="47" dur="500"/>
                                        <p:tgtEl>
                                          <p:spTgt spid="88">
                                            <p:txEl>
                                              <p:pRg st="0" end="0"/>
                                            </p:txEl>
                                          </p:spTgt>
                                        </p:tgtEl>
                                      </p:cBhvr>
                                    </p:animEffect>
                                  </p:childTnLst>
                                </p:cTn>
                              </p:par>
                            </p:childTnLst>
                          </p:cTn>
                        </p:par>
                        <p:par>
                          <p:cTn id="48" fill="hold">
                            <p:stCondLst>
                              <p:cond delay="4500"/>
                            </p:stCondLst>
                            <p:childTnLst>
                              <p:par>
                                <p:cTn id="49" presetID="22" presetClass="entr" presetSubtype="2" fill="hold" nodeType="after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wipe(right)">
                                      <p:cBhvr>
                                        <p:cTn id="51" dur="500"/>
                                        <p:tgtEl>
                                          <p:spTgt spid="57"/>
                                        </p:tgtEl>
                                      </p:cBhvr>
                                    </p:animEffect>
                                  </p:childTnLst>
                                </p:cTn>
                              </p:par>
                            </p:childTnLst>
                          </p:cTn>
                        </p:par>
                        <p:par>
                          <p:cTn id="52" fill="hold">
                            <p:stCondLst>
                              <p:cond delay="5000"/>
                            </p:stCondLst>
                            <p:childTnLst>
                              <p:par>
                                <p:cTn id="53" presetID="10" presetClass="entr" presetSubtype="0" fill="hold" grpId="0" nodeType="afterEffect">
                                  <p:stCondLst>
                                    <p:cond delay="0"/>
                                  </p:stCondLst>
                                  <p:childTnLst>
                                    <p:set>
                                      <p:cBhvr>
                                        <p:cTn id="54" dur="1" fill="hold">
                                          <p:stCondLst>
                                            <p:cond delay="0"/>
                                          </p:stCondLst>
                                        </p:cTn>
                                        <p:tgtEl>
                                          <p:spTgt spid="79">
                                            <p:txEl>
                                              <p:pRg st="0" end="0"/>
                                            </p:txEl>
                                          </p:spTgt>
                                        </p:tgtEl>
                                        <p:attrNameLst>
                                          <p:attrName>style.visibility</p:attrName>
                                        </p:attrNameLst>
                                      </p:cBhvr>
                                      <p:to>
                                        <p:strVal val="visible"/>
                                      </p:to>
                                    </p:set>
                                    <p:animEffect transition="in" filter="fade">
                                      <p:cBhvr>
                                        <p:cTn id="55" dur="500"/>
                                        <p:tgtEl>
                                          <p:spTgt spid="79">
                                            <p:txEl>
                                              <p:pRg st="0" end="0"/>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3"/>
                                        </p:tgtEl>
                                        <p:attrNameLst>
                                          <p:attrName>style.visibility</p:attrName>
                                        </p:attrNameLst>
                                      </p:cBhvr>
                                      <p:to>
                                        <p:strVal val="visible"/>
                                      </p:to>
                                    </p:set>
                                    <p:animEffect transition="in" filter="fade">
                                      <p:cBhvr>
                                        <p:cTn id="58" dur="500"/>
                                        <p:tgtEl>
                                          <p:spTgt spid="73"/>
                                        </p:tgtEl>
                                      </p:cBhvr>
                                    </p:animEffect>
                                  </p:childTnLst>
                                </p:cTn>
                              </p:par>
                            </p:childTnLst>
                          </p:cTn>
                        </p:par>
                        <p:par>
                          <p:cTn id="59" fill="hold">
                            <p:stCondLst>
                              <p:cond delay="5500"/>
                            </p:stCondLst>
                            <p:childTnLst>
                              <p:par>
                                <p:cTn id="60" presetID="10" presetClass="entr" presetSubtype="0" fill="hold" grpId="0" nodeType="afterEffect">
                                  <p:stCondLst>
                                    <p:cond delay="0"/>
                                  </p:stCondLst>
                                  <p:childTnLst>
                                    <p:set>
                                      <p:cBhvr>
                                        <p:cTn id="61" dur="1" fill="hold">
                                          <p:stCondLst>
                                            <p:cond delay="0"/>
                                          </p:stCondLst>
                                        </p:cTn>
                                        <p:tgtEl>
                                          <p:spTgt spid="86">
                                            <p:txEl>
                                              <p:pRg st="0" end="0"/>
                                            </p:txEl>
                                          </p:spTgt>
                                        </p:tgtEl>
                                        <p:attrNameLst>
                                          <p:attrName>style.visibility</p:attrName>
                                        </p:attrNameLst>
                                      </p:cBhvr>
                                      <p:to>
                                        <p:strVal val="visible"/>
                                      </p:to>
                                    </p:set>
                                    <p:animEffect transition="in" filter="fade">
                                      <p:cBhvr>
                                        <p:cTn id="62" dur="500"/>
                                        <p:tgtEl>
                                          <p:spTgt spid="86">
                                            <p:txEl>
                                              <p:pRg st="0" end="0"/>
                                            </p:txEl>
                                          </p:spTgt>
                                        </p:tgtEl>
                                      </p:cBhvr>
                                    </p:animEffect>
                                  </p:childTnLst>
                                </p:cTn>
                              </p:par>
                            </p:childTnLst>
                          </p:cTn>
                        </p:par>
                        <p:par>
                          <p:cTn id="63" fill="hold">
                            <p:stCondLst>
                              <p:cond delay="6000"/>
                            </p:stCondLst>
                            <p:childTnLst>
                              <p:par>
                                <p:cTn id="64" presetID="22" presetClass="entr" presetSubtype="8" fill="hold" nodeType="after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wipe(left)">
                                      <p:cBhvr>
                                        <p:cTn id="66" dur="500"/>
                                        <p:tgtEl>
                                          <p:spTgt spid="54"/>
                                        </p:tgtEl>
                                      </p:cBhvr>
                                    </p:animEffect>
                                  </p:childTnLst>
                                </p:cTn>
                              </p:par>
                            </p:childTnLst>
                          </p:cTn>
                        </p:par>
                        <p:par>
                          <p:cTn id="67" fill="hold">
                            <p:stCondLst>
                              <p:cond delay="6500"/>
                            </p:stCondLst>
                            <p:childTnLst>
                              <p:par>
                                <p:cTn id="68" presetID="10" presetClass="entr" presetSubtype="0" fill="hold" grpId="0" nodeType="afterEffect">
                                  <p:stCondLst>
                                    <p:cond delay="0"/>
                                  </p:stCondLst>
                                  <p:childTnLst>
                                    <p:set>
                                      <p:cBhvr>
                                        <p:cTn id="69" dur="1" fill="hold">
                                          <p:stCondLst>
                                            <p:cond delay="0"/>
                                          </p:stCondLst>
                                        </p:cTn>
                                        <p:tgtEl>
                                          <p:spTgt spid="82">
                                            <p:txEl>
                                              <p:pRg st="0" end="0"/>
                                            </p:txEl>
                                          </p:spTgt>
                                        </p:tgtEl>
                                        <p:attrNameLst>
                                          <p:attrName>style.visibility</p:attrName>
                                        </p:attrNameLst>
                                      </p:cBhvr>
                                      <p:to>
                                        <p:strVal val="visible"/>
                                      </p:to>
                                    </p:set>
                                    <p:animEffect transition="in" filter="fade">
                                      <p:cBhvr>
                                        <p:cTn id="70" dur="500"/>
                                        <p:tgtEl>
                                          <p:spTgt spid="82">
                                            <p:txEl>
                                              <p:pRg st="0" end="0"/>
                                            </p:tx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76"/>
                                        </p:tgtEl>
                                        <p:attrNameLst>
                                          <p:attrName>style.visibility</p:attrName>
                                        </p:attrNameLst>
                                      </p:cBhvr>
                                      <p:to>
                                        <p:strVal val="visible"/>
                                      </p:to>
                                    </p:set>
                                    <p:animEffect transition="in" filter="fade">
                                      <p:cBhvr>
                                        <p:cTn id="73" dur="500"/>
                                        <p:tgtEl>
                                          <p:spTgt spid="76"/>
                                        </p:tgtEl>
                                      </p:cBhvr>
                                    </p:animEffect>
                                  </p:childTnLst>
                                </p:cTn>
                              </p:par>
                            </p:childTnLst>
                          </p:cTn>
                        </p:par>
                        <p:par>
                          <p:cTn id="74" fill="hold">
                            <p:stCondLst>
                              <p:cond delay="7000"/>
                            </p:stCondLst>
                            <p:childTnLst>
                              <p:par>
                                <p:cTn id="75" presetID="10" presetClass="entr" presetSubtype="0" fill="hold" grpId="0" nodeType="afterEffect">
                                  <p:stCondLst>
                                    <p:cond delay="0"/>
                                  </p:stCondLst>
                                  <p:childTnLst>
                                    <p:set>
                                      <p:cBhvr>
                                        <p:cTn id="76" dur="1" fill="hold">
                                          <p:stCondLst>
                                            <p:cond delay="0"/>
                                          </p:stCondLst>
                                        </p:cTn>
                                        <p:tgtEl>
                                          <p:spTgt spid="89">
                                            <p:txEl>
                                              <p:pRg st="0" end="0"/>
                                            </p:txEl>
                                          </p:spTgt>
                                        </p:tgtEl>
                                        <p:attrNameLst>
                                          <p:attrName>style.visibility</p:attrName>
                                        </p:attrNameLst>
                                      </p:cBhvr>
                                      <p:to>
                                        <p:strVal val="visible"/>
                                      </p:to>
                                    </p:set>
                                    <p:animEffect transition="in" filter="fade">
                                      <p:cBhvr>
                                        <p:cTn id="77" dur="500"/>
                                        <p:tgtEl>
                                          <p:spTgt spid="89">
                                            <p:txEl>
                                              <p:pRg st="0" end="0"/>
                                            </p:txEl>
                                          </p:spTgt>
                                        </p:tgtEl>
                                      </p:cBhvr>
                                    </p:animEffect>
                                  </p:childTnLst>
                                </p:cTn>
                              </p:par>
                            </p:childTnLst>
                          </p:cTn>
                        </p:par>
                        <p:par>
                          <p:cTn id="78" fill="hold">
                            <p:stCondLst>
                              <p:cond delay="7500"/>
                            </p:stCondLst>
                            <p:childTnLst>
                              <p:par>
                                <p:cTn id="79" presetID="22" presetClass="entr" presetSubtype="2" fill="hold" nodeType="afterEffect">
                                  <p:stCondLst>
                                    <p:cond delay="0"/>
                                  </p:stCondLst>
                                  <p:childTnLst>
                                    <p:set>
                                      <p:cBhvr>
                                        <p:cTn id="80" dur="1" fill="hold">
                                          <p:stCondLst>
                                            <p:cond delay="0"/>
                                          </p:stCondLst>
                                        </p:cTn>
                                        <p:tgtEl>
                                          <p:spTgt spid="69"/>
                                        </p:tgtEl>
                                        <p:attrNameLst>
                                          <p:attrName>style.visibility</p:attrName>
                                        </p:attrNameLst>
                                      </p:cBhvr>
                                      <p:to>
                                        <p:strVal val="visible"/>
                                      </p:to>
                                    </p:set>
                                    <p:animEffect transition="in" filter="wipe(right)">
                                      <p:cBhvr>
                                        <p:cTn id="81" dur="500"/>
                                        <p:tgtEl>
                                          <p:spTgt spid="69"/>
                                        </p:tgtEl>
                                      </p:cBhvr>
                                    </p:animEffect>
                                  </p:childTnLst>
                                </p:cTn>
                              </p:par>
                            </p:childTnLst>
                          </p:cTn>
                        </p:par>
                        <p:par>
                          <p:cTn id="82" fill="hold">
                            <p:stCondLst>
                              <p:cond delay="8000"/>
                            </p:stCondLst>
                            <p:childTnLst>
                              <p:par>
                                <p:cTn id="83" presetID="10" presetClass="entr" presetSubtype="0" fill="hold" grpId="0" nodeType="afterEffect">
                                  <p:stCondLst>
                                    <p:cond delay="0"/>
                                  </p:stCondLst>
                                  <p:childTnLst>
                                    <p:set>
                                      <p:cBhvr>
                                        <p:cTn id="84" dur="1" fill="hold">
                                          <p:stCondLst>
                                            <p:cond delay="0"/>
                                          </p:stCondLst>
                                        </p:cTn>
                                        <p:tgtEl>
                                          <p:spTgt spid="80">
                                            <p:txEl>
                                              <p:pRg st="0" end="0"/>
                                            </p:txEl>
                                          </p:spTgt>
                                        </p:tgtEl>
                                        <p:attrNameLst>
                                          <p:attrName>style.visibility</p:attrName>
                                        </p:attrNameLst>
                                      </p:cBhvr>
                                      <p:to>
                                        <p:strVal val="visible"/>
                                      </p:to>
                                    </p:set>
                                    <p:animEffect transition="in" filter="fade">
                                      <p:cBhvr>
                                        <p:cTn id="85" dur="500"/>
                                        <p:tgtEl>
                                          <p:spTgt spid="80">
                                            <p:txEl>
                                              <p:pRg st="0" end="0"/>
                                            </p:txEl>
                                          </p:spTgt>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74"/>
                                        </p:tgtEl>
                                        <p:attrNameLst>
                                          <p:attrName>style.visibility</p:attrName>
                                        </p:attrNameLst>
                                      </p:cBhvr>
                                      <p:to>
                                        <p:strVal val="visible"/>
                                      </p:to>
                                    </p:set>
                                    <p:animEffect transition="in" filter="fade">
                                      <p:cBhvr>
                                        <p:cTn id="88" dur="500"/>
                                        <p:tgtEl>
                                          <p:spTgt spid="74"/>
                                        </p:tgtEl>
                                      </p:cBhvr>
                                    </p:animEffect>
                                  </p:childTnLst>
                                </p:cTn>
                              </p:par>
                            </p:childTnLst>
                          </p:cTn>
                        </p:par>
                        <p:par>
                          <p:cTn id="89" fill="hold">
                            <p:stCondLst>
                              <p:cond delay="8500"/>
                            </p:stCondLst>
                            <p:childTnLst>
                              <p:par>
                                <p:cTn id="90" presetID="10" presetClass="entr" presetSubtype="0" fill="hold" grpId="0" nodeType="afterEffect">
                                  <p:stCondLst>
                                    <p:cond delay="0"/>
                                  </p:stCondLst>
                                  <p:childTnLst>
                                    <p:set>
                                      <p:cBhvr>
                                        <p:cTn id="91" dur="1" fill="hold">
                                          <p:stCondLst>
                                            <p:cond delay="0"/>
                                          </p:stCondLst>
                                        </p:cTn>
                                        <p:tgtEl>
                                          <p:spTgt spid="87">
                                            <p:txEl>
                                              <p:pRg st="0" end="0"/>
                                            </p:txEl>
                                          </p:spTgt>
                                        </p:tgtEl>
                                        <p:attrNameLst>
                                          <p:attrName>style.visibility</p:attrName>
                                        </p:attrNameLst>
                                      </p:cBhvr>
                                      <p:to>
                                        <p:strVal val="visible"/>
                                      </p:to>
                                    </p:set>
                                    <p:animEffect transition="in" filter="fade">
                                      <p:cBhvr>
                                        <p:cTn id="92" dur="500"/>
                                        <p:tgtEl>
                                          <p:spTgt spid="87">
                                            <p:txEl>
                                              <p:pRg st="0" end="0"/>
                                            </p:txEl>
                                          </p:spTgt>
                                        </p:tgtEl>
                                      </p:cBhvr>
                                    </p:animEffect>
                                  </p:childTnLst>
                                </p:cTn>
                              </p:par>
                            </p:childTnLst>
                          </p:cTn>
                        </p:par>
                        <p:par>
                          <p:cTn id="93" fill="hold">
                            <p:stCondLst>
                              <p:cond delay="9000"/>
                            </p:stCondLst>
                            <p:childTnLst>
                              <p:par>
                                <p:cTn id="94" presetID="22" presetClass="entr" presetSubtype="8" fill="hold" nodeType="afterEffect">
                                  <p:stCondLst>
                                    <p:cond delay="0"/>
                                  </p:stCondLst>
                                  <p:childTnLst>
                                    <p:set>
                                      <p:cBhvr>
                                        <p:cTn id="95" dur="1" fill="hold">
                                          <p:stCondLst>
                                            <p:cond delay="0"/>
                                          </p:stCondLst>
                                        </p:cTn>
                                        <p:tgtEl>
                                          <p:spTgt spid="66"/>
                                        </p:tgtEl>
                                        <p:attrNameLst>
                                          <p:attrName>style.visibility</p:attrName>
                                        </p:attrNameLst>
                                      </p:cBhvr>
                                      <p:to>
                                        <p:strVal val="visible"/>
                                      </p:to>
                                    </p:set>
                                    <p:animEffect transition="in" filter="wipe(left)">
                                      <p:cBhvr>
                                        <p:cTn id="96" dur="500"/>
                                        <p:tgtEl>
                                          <p:spTgt spid="66"/>
                                        </p:tgtEl>
                                      </p:cBhvr>
                                    </p:animEffect>
                                  </p:childTnLst>
                                </p:cTn>
                              </p:par>
                            </p:childTnLst>
                          </p:cTn>
                        </p:par>
                        <p:par>
                          <p:cTn id="97" fill="hold">
                            <p:stCondLst>
                              <p:cond delay="9500"/>
                            </p:stCondLst>
                            <p:childTnLst>
                              <p:par>
                                <p:cTn id="98" presetID="10" presetClass="entr" presetSubtype="0" fill="hold" grpId="0" nodeType="afterEffect">
                                  <p:stCondLst>
                                    <p:cond delay="0"/>
                                  </p:stCondLst>
                                  <p:childTnLst>
                                    <p:set>
                                      <p:cBhvr>
                                        <p:cTn id="99" dur="1" fill="hold">
                                          <p:stCondLst>
                                            <p:cond delay="0"/>
                                          </p:stCondLst>
                                        </p:cTn>
                                        <p:tgtEl>
                                          <p:spTgt spid="83">
                                            <p:txEl>
                                              <p:pRg st="0" end="0"/>
                                            </p:txEl>
                                          </p:spTgt>
                                        </p:tgtEl>
                                        <p:attrNameLst>
                                          <p:attrName>style.visibility</p:attrName>
                                        </p:attrNameLst>
                                      </p:cBhvr>
                                      <p:to>
                                        <p:strVal val="visible"/>
                                      </p:to>
                                    </p:set>
                                    <p:animEffect transition="in" filter="fade">
                                      <p:cBhvr>
                                        <p:cTn id="100" dur="500"/>
                                        <p:tgtEl>
                                          <p:spTgt spid="83">
                                            <p:txEl>
                                              <p:pRg st="0" end="0"/>
                                            </p:txEl>
                                          </p:spTgt>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77"/>
                                        </p:tgtEl>
                                        <p:attrNameLst>
                                          <p:attrName>style.visibility</p:attrName>
                                        </p:attrNameLst>
                                      </p:cBhvr>
                                      <p:to>
                                        <p:strVal val="visible"/>
                                      </p:to>
                                    </p:set>
                                    <p:animEffect transition="in" filter="fade">
                                      <p:cBhvr>
                                        <p:cTn id="103" dur="500"/>
                                        <p:tgtEl>
                                          <p:spTgt spid="77"/>
                                        </p:tgtEl>
                                      </p:cBhvr>
                                    </p:animEffect>
                                  </p:childTnLst>
                                </p:cTn>
                              </p:par>
                            </p:childTnLst>
                          </p:cTn>
                        </p:par>
                        <p:par>
                          <p:cTn id="104" fill="hold">
                            <p:stCondLst>
                              <p:cond delay="10000"/>
                            </p:stCondLst>
                            <p:childTnLst>
                              <p:par>
                                <p:cTn id="105" presetID="10" presetClass="entr" presetSubtype="0" fill="hold" grpId="0" nodeType="afterEffect">
                                  <p:stCondLst>
                                    <p:cond delay="0"/>
                                  </p:stCondLst>
                                  <p:childTnLst>
                                    <p:set>
                                      <p:cBhvr>
                                        <p:cTn id="106" dur="1" fill="hold">
                                          <p:stCondLst>
                                            <p:cond delay="0"/>
                                          </p:stCondLst>
                                        </p:cTn>
                                        <p:tgtEl>
                                          <p:spTgt spid="90">
                                            <p:txEl>
                                              <p:pRg st="0" end="0"/>
                                            </p:txEl>
                                          </p:spTgt>
                                        </p:tgtEl>
                                        <p:attrNameLst>
                                          <p:attrName>style.visibility</p:attrName>
                                        </p:attrNameLst>
                                      </p:cBhvr>
                                      <p:to>
                                        <p:strVal val="visible"/>
                                      </p:to>
                                    </p:set>
                                    <p:animEffect transition="in" filter="fade">
                                      <p:cBhvr>
                                        <p:cTn id="107" dur="500"/>
                                        <p:tgtEl>
                                          <p:spTgt spid="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84" grpId="0"/>
      <p:bldP spid="72" grpId="0" animBg="1"/>
      <p:bldP spid="73" grpId="0" animBg="1"/>
      <p:bldP spid="74" grpId="0" animBg="1"/>
      <p:bldP spid="75" grpId="0" animBg="1"/>
      <p:bldP spid="76" grpId="0" animBg="1"/>
      <p:bldP spid="77" grpId="0" animBg="1"/>
      <p:bldP spid="78" grpId="0" build="p">
        <p:tmplLst>
          <p:tmpl lvl="1">
            <p:tnLst>
              <p:par>
                <p:cTn presetID="10" presetClass="entr" presetSubtype="0" fill="hold" nodeType="afterEffect">
                  <p:stCondLst>
                    <p:cond delay="0"/>
                  </p:stCondLst>
                  <p:childTnLst>
                    <p:set>
                      <p:cBhvr>
                        <p:cTn dur="1" fill="hold">
                          <p:stCondLst>
                            <p:cond delay="0"/>
                          </p:stCondLst>
                        </p:cTn>
                        <p:tgtEl>
                          <p:spTgt spid="78"/>
                        </p:tgtEl>
                        <p:attrNameLst>
                          <p:attrName>style.visibility</p:attrName>
                        </p:attrNameLst>
                      </p:cBhvr>
                      <p:to>
                        <p:strVal val="visible"/>
                      </p:to>
                    </p:set>
                    <p:animEffect transition="in" filter="fade">
                      <p:cBhvr>
                        <p:cTn dur="500"/>
                        <p:tgtEl>
                          <p:spTgt spid="78"/>
                        </p:tgtEl>
                      </p:cBhvr>
                    </p:animEffect>
                  </p:childTnLst>
                </p:cTn>
              </p:par>
            </p:tnLst>
          </p:tmpl>
        </p:tmplLst>
      </p:bldP>
      <p:bldP spid="79" grpId="0" build="p">
        <p:tmplLst>
          <p:tmpl lvl="1">
            <p:tnLst>
              <p:par>
                <p:cTn presetID="10" presetClass="entr" presetSubtype="0" fill="hold" nodeType="afterEffect">
                  <p:stCondLst>
                    <p:cond delay="0"/>
                  </p:stCondLst>
                  <p:childTnLst>
                    <p:set>
                      <p:cBhvr>
                        <p:cTn dur="1" fill="hold">
                          <p:stCondLst>
                            <p:cond delay="0"/>
                          </p:stCondLst>
                        </p:cTn>
                        <p:tgtEl>
                          <p:spTgt spid="79"/>
                        </p:tgtEl>
                        <p:attrNameLst>
                          <p:attrName>style.visibility</p:attrName>
                        </p:attrNameLst>
                      </p:cBhvr>
                      <p:to>
                        <p:strVal val="visible"/>
                      </p:to>
                    </p:set>
                    <p:animEffect transition="in" filter="fade">
                      <p:cBhvr>
                        <p:cTn dur="500"/>
                        <p:tgtEl>
                          <p:spTgt spid="79"/>
                        </p:tgtEl>
                      </p:cBhvr>
                    </p:animEffect>
                  </p:childTnLst>
                </p:cTn>
              </p:par>
            </p:tnLst>
          </p:tmpl>
        </p:tmplLst>
      </p:bldP>
      <p:bldP spid="80" grpId="0" build="p">
        <p:tmplLst>
          <p:tmpl lvl="1">
            <p:tnLst>
              <p:par>
                <p:cTn presetID="10" presetClass="entr" presetSubtype="0" fill="hold" nodeType="afterEffect">
                  <p:stCondLst>
                    <p:cond delay="0"/>
                  </p:stCondLst>
                  <p:childTnLst>
                    <p:set>
                      <p:cBhvr>
                        <p:cTn dur="1" fill="hold">
                          <p:stCondLst>
                            <p:cond delay="0"/>
                          </p:stCondLst>
                        </p:cTn>
                        <p:tgtEl>
                          <p:spTgt spid="80"/>
                        </p:tgtEl>
                        <p:attrNameLst>
                          <p:attrName>style.visibility</p:attrName>
                        </p:attrNameLst>
                      </p:cBhvr>
                      <p:to>
                        <p:strVal val="visible"/>
                      </p:to>
                    </p:set>
                    <p:animEffect transition="in" filter="fade">
                      <p:cBhvr>
                        <p:cTn dur="500"/>
                        <p:tgtEl>
                          <p:spTgt spid="80"/>
                        </p:tgtEl>
                      </p:cBhvr>
                    </p:animEffect>
                  </p:childTnLst>
                </p:cTn>
              </p:par>
            </p:tnLst>
          </p:tmpl>
        </p:tmplLst>
      </p:bldP>
      <p:bldP spid="81" grpId="0" build="p">
        <p:tmplLst>
          <p:tmpl lvl="1">
            <p:tnLst>
              <p:par>
                <p:cTn presetID="10" presetClass="entr" presetSubtype="0" fill="hold" nodeType="afterEffect">
                  <p:stCondLst>
                    <p:cond delay="0"/>
                  </p:stCondLst>
                  <p:childTnLst>
                    <p:set>
                      <p:cBhvr>
                        <p:cTn dur="1" fill="hold">
                          <p:stCondLst>
                            <p:cond delay="0"/>
                          </p:stCondLst>
                        </p:cTn>
                        <p:tgtEl>
                          <p:spTgt spid="81"/>
                        </p:tgtEl>
                        <p:attrNameLst>
                          <p:attrName>style.visibility</p:attrName>
                        </p:attrNameLst>
                      </p:cBhvr>
                      <p:to>
                        <p:strVal val="visible"/>
                      </p:to>
                    </p:set>
                    <p:animEffect transition="in" filter="fade">
                      <p:cBhvr>
                        <p:cTn dur="500"/>
                        <p:tgtEl>
                          <p:spTgt spid="81"/>
                        </p:tgtEl>
                      </p:cBhvr>
                    </p:animEffect>
                  </p:childTnLst>
                </p:cTn>
              </p:par>
            </p:tnLst>
          </p:tmpl>
        </p:tmplLst>
      </p:bldP>
      <p:bldP spid="82" grpId="0" build="p">
        <p:tmplLst>
          <p:tmpl lvl="1">
            <p:tnLst>
              <p:par>
                <p:cTn presetID="10" presetClass="entr" presetSubtype="0" fill="hold" nodeType="afterEffect">
                  <p:stCondLst>
                    <p:cond delay="0"/>
                  </p:stCondLst>
                  <p:childTnLst>
                    <p:set>
                      <p:cBhvr>
                        <p:cTn dur="1" fill="hold">
                          <p:stCondLst>
                            <p:cond delay="0"/>
                          </p:stCondLst>
                        </p:cTn>
                        <p:tgtEl>
                          <p:spTgt spid="82"/>
                        </p:tgtEl>
                        <p:attrNameLst>
                          <p:attrName>style.visibility</p:attrName>
                        </p:attrNameLst>
                      </p:cBhvr>
                      <p:to>
                        <p:strVal val="visible"/>
                      </p:to>
                    </p:set>
                    <p:animEffect transition="in" filter="fade">
                      <p:cBhvr>
                        <p:cTn dur="500"/>
                        <p:tgtEl>
                          <p:spTgt spid="82"/>
                        </p:tgtEl>
                      </p:cBhvr>
                    </p:animEffect>
                  </p:childTnLst>
                </p:cTn>
              </p:par>
            </p:tnLst>
          </p:tmpl>
        </p:tmplLst>
      </p:bldP>
      <p:bldP spid="83" grpId="0" build="p">
        <p:tmplLst>
          <p:tmpl lvl="1">
            <p:tnLst>
              <p:par>
                <p:cTn presetID="10" presetClass="entr" presetSubtype="0"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Effect transition="in" filter="fade">
                      <p:cBhvr>
                        <p:cTn dur="500"/>
                        <p:tgtEl>
                          <p:spTgt spid="83"/>
                        </p:tgtEl>
                      </p:cBhvr>
                    </p:animEffect>
                  </p:childTnLst>
                </p:cTn>
              </p:par>
            </p:tnLst>
          </p:tmpl>
        </p:tmplLst>
      </p:bldP>
      <p:bldP spid="85" grpId="0" build="p">
        <p:tmplLst>
          <p:tmpl lvl="1">
            <p:tnLst>
              <p:par>
                <p:cTn presetID="10" presetClass="entr" presetSubtype="0" fill="hold" nodeType="afterEffect">
                  <p:stCondLst>
                    <p:cond delay="0"/>
                  </p:stCondLst>
                  <p:childTnLst>
                    <p:set>
                      <p:cBhvr>
                        <p:cTn dur="1" fill="hold">
                          <p:stCondLst>
                            <p:cond delay="0"/>
                          </p:stCondLst>
                        </p:cTn>
                        <p:tgtEl>
                          <p:spTgt spid="85"/>
                        </p:tgtEl>
                        <p:attrNameLst>
                          <p:attrName>style.visibility</p:attrName>
                        </p:attrNameLst>
                      </p:cBhvr>
                      <p:to>
                        <p:strVal val="visible"/>
                      </p:to>
                    </p:set>
                    <p:animEffect transition="in" filter="fade">
                      <p:cBhvr>
                        <p:cTn dur="500"/>
                        <p:tgtEl>
                          <p:spTgt spid="85"/>
                        </p:tgtEl>
                      </p:cBhvr>
                    </p:animEffect>
                  </p:childTnLst>
                </p:cTn>
              </p:par>
            </p:tnLst>
          </p:tmpl>
        </p:tmplLst>
      </p:bldP>
      <p:bldP spid="86" grpId="0" build="p">
        <p:tmplLst>
          <p:tmpl lvl="1">
            <p:tnLst>
              <p:par>
                <p:cTn presetID="10" presetClass="entr" presetSubtype="0" fill="hold" nodeType="afterEffect">
                  <p:stCondLst>
                    <p:cond delay="0"/>
                  </p:stCondLst>
                  <p:childTnLst>
                    <p:set>
                      <p:cBhvr>
                        <p:cTn dur="1" fill="hold">
                          <p:stCondLst>
                            <p:cond delay="0"/>
                          </p:stCondLst>
                        </p:cTn>
                        <p:tgtEl>
                          <p:spTgt spid="86"/>
                        </p:tgtEl>
                        <p:attrNameLst>
                          <p:attrName>style.visibility</p:attrName>
                        </p:attrNameLst>
                      </p:cBhvr>
                      <p:to>
                        <p:strVal val="visible"/>
                      </p:to>
                    </p:set>
                    <p:animEffect transition="in" filter="fade">
                      <p:cBhvr>
                        <p:cTn dur="500"/>
                        <p:tgtEl>
                          <p:spTgt spid="86"/>
                        </p:tgtEl>
                      </p:cBhvr>
                    </p:animEffect>
                  </p:childTnLst>
                </p:cTn>
              </p:par>
            </p:tnLst>
          </p:tmpl>
        </p:tmplLst>
      </p:bldP>
      <p:bldP spid="87" grpId="0" build="p">
        <p:tmplLst>
          <p:tmpl lvl="1">
            <p:tnLst>
              <p:par>
                <p:cTn presetID="10" presetClass="entr" presetSubtype="0" fill="hold" nodeType="afterEffect">
                  <p:stCondLst>
                    <p:cond delay="0"/>
                  </p:stCondLst>
                  <p:childTnLst>
                    <p:set>
                      <p:cBhvr>
                        <p:cTn dur="1" fill="hold">
                          <p:stCondLst>
                            <p:cond delay="0"/>
                          </p:stCondLst>
                        </p:cTn>
                        <p:tgtEl>
                          <p:spTgt spid="87"/>
                        </p:tgtEl>
                        <p:attrNameLst>
                          <p:attrName>style.visibility</p:attrName>
                        </p:attrNameLst>
                      </p:cBhvr>
                      <p:to>
                        <p:strVal val="visible"/>
                      </p:to>
                    </p:set>
                    <p:animEffect transition="in" filter="fade">
                      <p:cBhvr>
                        <p:cTn dur="500"/>
                        <p:tgtEl>
                          <p:spTgt spid="87"/>
                        </p:tgtEl>
                      </p:cBhvr>
                    </p:animEffect>
                  </p:childTnLst>
                </p:cTn>
              </p:par>
            </p:tnLst>
          </p:tmpl>
        </p:tmplLst>
      </p:bldP>
      <p:bldP spid="88" grpId="0" build="p">
        <p:tmplLst>
          <p:tmpl lvl="1">
            <p:tnLst>
              <p:par>
                <p:cTn presetID="10" presetClass="entr" presetSubtype="0" fill="hold" nodeType="afterEffect">
                  <p:stCondLst>
                    <p:cond delay="0"/>
                  </p:stCondLst>
                  <p:childTnLst>
                    <p:set>
                      <p:cBhvr>
                        <p:cTn dur="1" fill="hold">
                          <p:stCondLst>
                            <p:cond delay="0"/>
                          </p:stCondLst>
                        </p:cTn>
                        <p:tgtEl>
                          <p:spTgt spid="88"/>
                        </p:tgtEl>
                        <p:attrNameLst>
                          <p:attrName>style.visibility</p:attrName>
                        </p:attrNameLst>
                      </p:cBhvr>
                      <p:to>
                        <p:strVal val="visible"/>
                      </p:to>
                    </p:set>
                    <p:animEffect transition="in" filter="fade">
                      <p:cBhvr>
                        <p:cTn dur="500"/>
                        <p:tgtEl>
                          <p:spTgt spid="88"/>
                        </p:tgtEl>
                      </p:cBhvr>
                    </p:animEffect>
                  </p:childTnLst>
                </p:cTn>
              </p:par>
            </p:tnLst>
          </p:tmpl>
        </p:tmplLst>
      </p:bldP>
      <p:bldP spid="89" grpId="0" build="p">
        <p:tmplLst>
          <p:tmpl lvl="1">
            <p:tnLst>
              <p:par>
                <p:cTn presetID="10" presetClass="entr" presetSubtype="0" fill="hold" nodeType="afterEffect">
                  <p:stCondLst>
                    <p:cond delay="0"/>
                  </p:stCondLst>
                  <p:childTnLst>
                    <p:set>
                      <p:cBhvr>
                        <p:cTn dur="1" fill="hold">
                          <p:stCondLst>
                            <p:cond delay="0"/>
                          </p:stCondLst>
                        </p:cTn>
                        <p:tgtEl>
                          <p:spTgt spid="89"/>
                        </p:tgtEl>
                        <p:attrNameLst>
                          <p:attrName>style.visibility</p:attrName>
                        </p:attrNameLst>
                      </p:cBhvr>
                      <p:to>
                        <p:strVal val="visible"/>
                      </p:to>
                    </p:set>
                    <p:animEffect transition="in" filter="fade">
                      <p:cBhvr>
                        <p:cTn dur="500"/>
                        <p:tgtEl>
                          <p:spTgt spid="89"/>
                        </p:tgtEl>
                      </p:cBhvr>
                    </p:animEffect>
                  </p:childTnLst>
                </p:cTn>
              </p:par>
            </p:tnLst>
          </p:tmpl>
        </p:tmplLst>
      </p:bldP>
      <p:bldP spid="90" grpId="0" build="p">
        <p:tmplLst>
          <p:tmpl lvl="1">
            <p:tnLst>
              <p:par>
                <p:cTn presetID="10" presetClass="entr" presetSubtype="0" fill="hold" nodeType="afterEffect">
                  <p:stCondLst>
                    <p:cond delay="0"/>
                  </p:stCondLst>
                  <p:childTnLst>
                    <p:set>
                      <p:cBhvr>
                        <p:cTn dur="1" fill="hold">
                          <p:stCondLst>
                            <p:cond delay="0"/>
                          </p:stCondLst>
                        </p:cTn>
                        <p:tgtEl>
                          <p:spTgt spid="90"/>
                        </p:tgtEl>
                        <p:attrNameLst>
                          <p:attrName>style.visibility</p:attrName>
                        </p:attrNameLst>
                      </p:cBhvr>
                      <p:to>
                        <p:strVal val="visible"/>
                      </p:to>
                    </p:set>
                    <p:animEffect transition="in" filter="fade">
                      <p:cBhvr>
                        <p:cTn dur="500"/>
                        <p:tgtEl>
                          <p:spTgt spid="90"/>
                        </p:tgtEl>
                      </p:cBhvr>
                    </p:animEffect>
                  </p:childTnLst>
                </p:cTn>
              </p:par>
            </p:tnLst>
          </p:tmpl>
        </p:tmplLst>
      </p:b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9"/>
          <p:cNvSpPr txBox="1"/>
          <p:nvPr/>
        </p:nvSpPr>
        <p:spPr>
          <a:xfrm>
            <a:off x="1155378" y="620688"/>
            <a:ext cx="2736304"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目视管理</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38" name="椭圆 37"/>
          <p:cNvSpPr/>
          <p:nvPr/>
        </p:nvSpPr>
        <p:spPr>
          <a:xfrm>
            <a:off x="841003" y="86427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9" name="文本框 38"/>
          <p:cNvSpPr txBox="1"/>
          <p:nvPr/>
        </p:nvSpPr>
        <p:spPr>
          <a:xfrm>
            <a:off x="1201043" y="1484784"/>
            <a:ext cx="4680520" cy="484734"/>
          </a:xfrm>
          <a:prstGeom prst="rect">
            <a:avLst/>
          </a:prstGeom>
          <a:noFill/>
        </p:spPr>
        <p:txBody>
          <a:bodyPr wrap="square" lIns="68566" tIns="34283" rIns="68566" bIns="34283" rtlCol="0">
            <a:spAutoFit/>
          </a:bodyPr>
          <a:lstStyle/>
          <a:p>
            <a:pPr marL="0" lvl="1">
              <a:lnSpc>
                <a:spcPct val="150000"/>
              </a:lnSpc>
            </a:pPr>
            <a:r>
              <a:rPr lang="en-US" altLang="zh-CN" b="1" dirty="0" smtClean="0">
                <a:ln w="0"/>
                <a:solidFill>
                  <a:srgbClr val="C00000"/>
                </a:solidFill>
                <a:latin typeface="微软雅黑" panose="020B0503020204020204" pitchFamily="34" charset="-122"/>
                <a:ea typeface="微软雅黑" panose="020B0503020204020204" pitchFamily="34" charset="-122"/>
              </a:rPr>
              <a:t>(</a:t>
            </a:r>
            <a:r>
              <a:rPr lang="zh-CN" altLang="en-US" b="1" dirty="0">
                <a:ln w="0"/>
                <a:solidFill>
                  <a:srgbClr val="C00000"/>
                </a:solidFill>
                <a:latin typeface="微软雅黑" panose="020B0503020204020204" pitchFamily="34" charset="-122"/>
                <a:ea typeface="微软雅黑" panose="020B0503020204020204" pitchFamily="34" charset="-122"/>
              </a:rPr>
              <a:t>按管理</a:t>
            </a:r>
            <a:r>
              <a:rPr lang="zh-CN" altLang="en-US" b="1" dirty="0" smtClean="0">
                <a:ln w="0"/>
                <a:solidFill>
                  <a:srgbClr val="C00000"/>
                </a:solidFill>
                <a:latin typeface="微软雅黑" panose="020B0503020204020204" pitchFamily="34" charset="-122"/>
                <a:ea typeface="微软雅黑" panose="020B0503020204020204" pitchFamily="34" charset="-122"/>
              </a:rPr>
              <a:t>对象</a:t>
            </a:r>
            <a:r>
              <a:rPr lang="en-US" altLang="zh-CN" b="1" dirty="0" smtClean="0">
                <a:ln w="0"/>
                <a:solidFill>
                  <a:srgbClr val="C00000"/>
                </a:solidFill>
                <a:latin typeface="微软雅黑" panose="020B0503020204020204" pitchFamily="34" charset="-122"/>
                <a:ea typeface="微软雅黑" panose="020B0503020204020204" pitchFamily="34" charset="-122"/>
              </a:rPr>
              <a:t>)-A</a:t>
            </a:r>
            <a:r>
              <a:rPr lang="en-US" altLang="zh-CN" b="1" dirty="0">
                <a:ln w="0"/>
                <a:solidFill>
                  <a:srgbClr val="C00000"/>
                </a:solidFill>
                <a:latin typeface="微软雅黑" panose="020B0503020204020204" pitchFamily="34" charset="-122"/>
                <a:ea typeface="微软雅黑" panose="020B0503020204020204" pitchFamily="34" charset="-122"/>
              </a:rPr>
              <a:t>.</a:t>
            </a:r>
            <a:r>
              <a:rPr lang="zh-CN" altLang="en-US" b="1" dirty="0">
                <a:ln w="0"/>
                <a:solidFill>
                  <a:srgbClr val="C00000"/>
                </a:solidFill>
                <a:latin typeface="微软雅黑" panose="020B0503020204020204" pitchFamily="34" charset="-122"/>
                <a:ea typeface="微软雅黑" panose="020B0503020204020204" pitchFamily="34" charset="-122"/>
              </a:rPr>
              <a:t>对物品的目视管理</a:t>
            </a:r>
            <a:endParaRPr lang="zh-CN" altLang="en-US" dirty="0">
              <a:ln w="0"/>
              <a:solidFill>
                <a:srgbClr val="0070C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201043" y="2124010"/>
            <a:ext cx="10009112" cy="3393222"/>
          </a:xfrm>
          <a:prstGeom prst="rect">
            <a:avLst/>
          </a:prstGeom>
          <a:noFill/>
        </p:spPr>
        <p:txBody>
          <a:bodyPr wrap="square" lIns="68566" tIns="34283" rIns="68566" bIns="34283" rtlCol="0">
            <a:spAutoFit/>
          </a:bodyPr>
          <a:lstStyle/>
          <a:p>
            <a:pPr marL="0" lvl="1">
              <a:lnSpc>
                <a:spcPct val="150000"/>
              </a:lnSpc>
            </a:pPr>
            <a:r>
              <a:rPr lang="zh-CN" altLang="en-US" dirty="0" smtClean="0">
                <a:ln w="0"/>
                <a:solidFill>
                  <a:srgbClr val="0070C0"/>
                </a:solidFill>
                <a:latin typeface="微软雅黑" panose="020B0503020204020204" pitchFamily="34" charset="-122"/>
                <a:ea typeface="微软雅黑" panose="020B0503020204020204" pitchFamily="34" charset="-122"/>
              </a:rPr>
              <a:t>      日常工作</a:t>
            </a:r>
            <a:r>
              <a:rPr lang="zh-CN" altLang="en-US" dirty="0">
                <a:ln w="0"/>
                <a:solidFill>
                  <a:srgbClr val="0070C0"/>
                </a:solidFill>
                <a:latin typeface="微软雅黑" panose="020B0503020204020204" pitchFamily="34" charset="-122"/>
                <a:ea typeface="微软雅黑" panose="020B0503020204020204" pitchFamily="34" charset="-122"/>
              </a:rPr>
              <a:t>中需要对工装夹具、计量仪器、设备备件、消耗品、材料、在制品、完成品等各种各样的物品进行管理，通常对这些物品的管理有四种基本形式。</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   </a:t>
            </a:r>
            <a:r>
              <a:rPr lang="en-US" altLang="zh-CN" b="1" dirty="0" smtClean="0">
                <a:ln w="0"/>
                <a:solidFill>
                  <a:srgbClr val="0070C0"/>
                </a:solidFill>
                <a:latin typeface="微软雅黑" panose="020B0503020204020204" pitchFamily="34" charset="-122"/>
                <a:ea typeface="微软雅黑" panose="020B0503020204020204" pitchFamily="34" charset="-122"/>
              </a:rPr>
              <a:t>   - </a:t>
            </a:r>
            <a:r>
              <a:rPr lang="zh-CN" altLang="en-US" b="1" dirty="0" smtClean="0">
                <a:ln w="0"/>
                <a:solidFill>
                  <a:srgbClr val="0070C0"/>
                </a:solidFill>
                <a:latin typeface="微软雅黑" panose="020B0503020204020204" pitchFamily="34" charset="-122"/>
                <a:ea typeface="微软雅黑" panose="020B0503020204020204" pitchFamily="34" charset="-122"/>
              </a:rPr>
              <a:t>随身</a:t>
            </a:r>
            <a:r>
              <a:rPr lang="zh-CN" altLang="en-US" b="1" dirty="0">
                <a:ln w="0"/>
                <a:solidFill>
                  <a:srgbClr val="0070C0"/>
                </a:solidFill>
                <a:latin typeface="微软雅黑" panose="020B0503020204020204" pitchFamily="34" charset="-122"/>
                <a:ea typeface="微软雅黑" panose="020B0503020204020204" pitchFamily="34" charset="-122"/>
              </a:rPr>
              <a:t>可带。            </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smtClean="0">
                <a:ln w="0"/>
                <a:solidFill>
                  <a:srgbClr val="0070C0"/>
                </a:solidFill>
                <a:latin typeface="微软雅黑" panose="020B0503020204020204" pitchFamily="34" charset="-122"/>
                <a:ea typeface="微软雅黑" panose="020B0503020204020204" pitchFamily="34" charset="-122"/>
              </a:rPr>
              <a:t>      </a:t>
            </a:r>
            <a:r>
              <a:rPr lang="en-US" altLang="zh-CN" b="1" dirty="0" smtClean="0">
                <a:ln w="0"/>
                <a:solidFill>
                  <a:srgbClr val="0070C0"/>
                </a:solidFill>
                <a:latin typeface="微软雅黑" panose="020B0503020204020204" pitchFamily="34" charset="-122"/>
                <a:ea typeface="微软雅黑" panose="020B0503020204020204" pitchFamily="34" charset="-122"/>
              </a:rPr>
              <a:t>- </a:t>
            </a:r>
            <a:r>
              <a:rPr lang="zh-CN" altLang="en-US" b="1" dirty="0" smtClean="0">
                <a:ln w="0"/>
                <a:solidFill>
                  <a:srgbClr val="0070C0"/>
                </a:solidFill>
                <a:latin typeface="微软雅黑" panose="020B0503020204020204" pitchFamily="34" charset="-122"/>
                <a:ea typeface="微软雅黑" panose="020B0503020204020204" pitchFamily="34" charset="-122"/>
              </a:rPr>
              <a:t>伸手</a:t>
            </a:r>
            <a:r>
              <a:rPr lang="zh-CN" altLang="en-US" b="1" dirty="0">
                <a:ln w="0"/>
                <a:solidFill>
                  <a:srgbClr val="0070C0"/>
                </a:solidFill>
                <a:latin typeface="微软雅黑" panose="020B0503020204020204" pitchFamily="34" charset="-122"/>
                <a:ea typeface="微软雅黑" panose="020B0503020204020204" pitchFamily="34" charset="-122"/>
              </a:rPr>
              <a:t>可及之处。</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b="1" dirty="0" smtClean="0">
                <a:ln w="0"/>
                <a:solidFill>
                  <a:srgbClr val="0070C0"/>
                </a:solidFill>
                <a:latin typeface="微软雅黑" panose="020B0503020204020204" pitchFamily="34" charset="-122"/>
                <a:ea typeface="微软雅黑" panose="020B0503020204020204" pitchFamily="34" charset="-122"/>
              </a:rPr>
              <a:t>      - </a:t>
            </a:r>
            <a:r>
              <a:rPr lang="zh-CN" altLang="en-US" b="1" dirty="0" smtClean="0">
                <a:ln w="0"/>
                <a:solidFill>
                  <a:srgbClr val="0070C0"/>
                </a:solidFill>
                <a:latin typeface="微软雅黑" panose="020B0503020204020204" pitchFamily="34" charset="-122"/>
                <a:ea typeface="微软雅黑" panose="020B0503020204020204" pitchFamily="34" charset="-122"/>
              </a:rPr>
              <a:t>较</a:t>
            </a:r>
            <a:r>
              <a:rPr lang="zh-CN" altLang="en-US" b="1" dirty="0">
                <a:ln w="0"/>
                <a:solidFill>
                  <a:srgbClr val="0070C0"/>
                </a:solidFill>
                <a:latin typeface="微软雅黑" panose="020B0503020204020204" pitchFamily="34" charset="-122"/>
                <a:ea typeface="微软雅黑" panose="020B0503020204020204" pitchFamily="34" charset="-122"/>
              </a:rPr>
              <a:t>近的架子、抽屉内。</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b="1" dirty="0" smtClean="0">
                <a:ln w="0"/>
                <a:solidFill>
                  <a:srgbClr val="0070C0"/>
                </a:solidFill>
                <a:latin typeface="微软雅黑" panose="020B0503020204020204" pitchFamily="34" charset="-122"/>
                <a:ea typeface="微软雅黑" panose="020B0503020204020204" pitchFamily="34" charset="-122"/>
              </a:rPr>
              <a:t>      - </a:t>
            </a:r>
            <a:r>
              <a:rPr lang="zh-CN" altLang="en-US" b="1" dirty="0" smtClean="0">
                <a:ln w="0"/>
                <a:solidFill>
                  <a:srgbClr val="0070C0"/>
                </a:solidFill>
                <a:latin typeface="微软雅黑" panose="020B0503020204020204" pitchFamily="34" charset="-122"/>
                <a:ea typeface="微软雅黑" panose="020B0503020204020204" pitchFamily="34" charset="-122"/>
              </a:rPr>
              <a:t>放</a:t>
            </a:r>
            <a:r>
              <a:rPr lang="zh-CN" altLang="en-US" b="1" dirty="0">
                <a:ln w="0"/>
                <a:solidFill>
                  <a:srgbClr val="0070C0"/>
                </a:solidFill>
                <a:latin typeface="微软雅黑" panose="020B0503020204020204" pitchFamily="34" charset="-122"/>
                <a:ea typeface="微软雅黑" panose="020B0503020204020204" pitchFamily="34" charset="-122"/>
              </a:rPr>
              <a:t>在储物室、架子中。</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smtClean="0">
                <a:ln w="0"/>
                <a:solidFill>
                  <a:srgbClr val="0070C0"/>
                </a:solidFill>
                <a:latin typeface="微软雅黑" panose="020B0503020204020204" pitchFamily="34" charset="-122"/>
                <a:ea typeface="微软雅黑" panose="020B0503020204020204" pitchFamily="34" charset="-122"/>
              </a:rPr>
              <a:t>      此时</a:t>
            </a:r>
            <a:r>
              <a:rPr lang="zh-CN" altLang="en-US" dirty="0">
                <a:ln w="0"/>
                <a:solidFill>
                  <a:srgbClr val="0070C0"/>
                </a:solidFill>
                <a:latin typeface="微软雅黑" panose="020B0503020204020204" pitchFamily="34" charset="-122"/>
                <a:ea typeface="微软雅黑" panose="020B0503020204020204" pitchFamily="34" charset="-122"/>
              </a:rPr>
              <a:t>，“什么物品，在哪里，有多少，及必要的时候，必要的东西，无论何时都能快速的取出放入，成为物品管理的目标</a:t>
            </a:r>
            <a:endParaRPr lang="zh-CN" altLang="en-US" dirty="0">
              <a:ln w="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anim calcmode="lin" valueType="num">
                                      <p:cBhvr>
                                        <p:cTn id="20" dur="1000" fill="hold"/>
                                        <p:tgtEl>
                                          <p:spTgt spid="39"/>
                                        </p:tgtEl>
                                        <p:attrNameLst>
                                          <p:attrName>ppt_x</p:attrName>
                                        </p:attrNameLst>
                                      </p:cBhvr>
                                      <p:tavLst>
                                        <p:tav tm="0">
                                          <p:val>
                                            <p:strVal val="#ppt_x"/>
                                          </p:val>
                                        </p:tav>
                                        <p:tav tm="100000">
                                          <p:val>
                                            <p:strVal val="#ppt_x"/>
                                          </p:val>
                                        </p:tav>
                                      </p:tavLst>
                                    </p:anim>
                                    <p:anim calcmode="lin" valueType="num">
                                      <p:cBhvr>
                                        <p:cTn id="21" dur="1000" fill="hold"/>
                                        <p:tgtEl>
                                          <p:spTgt spid="3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9"/>
          <p:cNvSpPr txBox="1"/>
          <p:nvPr/>
        </p:nvSpPr>
        <p:spPr>
          <a:xfrm>
            <a:off x="1155378" y="620688"/>
            <a:ext cx="2736304"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目视管理</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38" name="椭圆 37"/>
          <p:cNvSpPr/>
          <p:nvPr/>
        </p:nvSpPr>
        <p:spPr>
          <a:xfrm>
            <a:off x="841003" y="86427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9" name="文本框 38"/>
          <p:cNvSpPr txBox="1"/>
          <p:nvPr/>
        </p:nvSpPr>
        <p:spPr>
          <a:xfrm>
            <a:off x="1201043" y="1484784"/>
            <a:ext cx="3816424" cy="484734"/>
          </a:xfrm>
          <a:prstGeom prst="rect">
            <a:avLst/>
          </a:prstGeom>
          <a:noFill/>
        </p:spPr>
        <p:txBody>
          <a:bodyPr wrap="square" lIns="68566" tIns="34283" rIns="68566" bIns="34283" rtlCol="0">
            <a:spAutoFit/>
          </a:bodyPr>
          <a:lstStyle/>
          <a:p>
            <a:pPr marL="0" lvl="1">
              <a:lnSpc>
                <a:spcPct val="150000"/>
              </a:lnSpc>
            </a:pPr>
            <a:r>
              <a:rPr lang="en-US" altLang="zh-CN" b="1" dirty="0" smtClean="0">
                <a:ln w="0"/>
                <a:solidFill>
                  <a:srgbClr val="C00000"/>
                </a:solidFill>
                <a:latin typeface="微软雅黑" panose="020B0503020204020204" pitchFamily="34" charset="-122"/>
                <a:ea typeface="微软雅黑" panose="020B0503020204020204" pitchFamily="34" charset="-122"/>
              </a:rPr>
              <a:t>(</a:t>
            </a:r>
            <a:r>
              <a:rPr lang="zh-CN" altLang="en-US" b="1" dirty="0">
                <a:ln w="0"/>
                <a:solidFill>
                  <a:srgbClr val="C00000"/>
                </a:solidFill>
                <a:latin typeface="微软雅黑" panose="020B0503020204020204" pitchFamily="34" charset="-122"/>
                <a:ea typeface="微软雅黑" panose="020B0503020204020204" pitchFamily="34" charset="-122"/>
              </a:rPr>
              <a:t>按管理对象</a:t>
            </a:r>
            <a:r>
              <a:rPr lang="en-US" altLang="zh-CN" b="1" dirty="0" smtClean="0">
                <a:ln w="0"/>
                <a:solidFill>
                  <a:srgbClr val="C00000"/>
                </a:solidFill>
                <a:latin typeface="微软雅黑" panose="020B0503020204020204" pitchFamily="34" charset="-122"/>
                <a:ea typeface="微软雅黑" panose="020B0503020204020204" pitchFamily="34" charset="-122"/>
              </a:rPr>
              <a:t>)-A</a:t>
            </a:r>
            <a:r>
              <a:rPr lang="en-US" altLang="zh-CN" b="1" dirty="0">
                <a:ln w="0"/>
                <a:solidFill>
                  <a:srgbClr val="C00000"/>
                </a:solidFill>
                <a:latin typeface="微软雅黑" panose="020B0503020204020204" pitchFamily="34" charset="-122"/>
                <a:ea typeface="微软雅黑" panose="020B0503020204020204" pitchFamily="34" charset="-122"/>
              </a:rPr>
              <a:t>.</a:t>
            </a:r>
            <a:r>
              <a:rPr lang="zh-CN" altLang="en-US" b="1" dirty="0">
                <a:ln w="0"/>
                <a:solidFill>
                  <a:srgbClr val="C00000"/>
                </a:solidFill>
                <a:latin typeface="微软雅黑" panose="020B0503020204020204" pitchFamily="34" charset="-122"/>
                <a:ea typeface="微软雅黑" panose="020B0503020204020204" pitchFamily="34" charset="-122"/>
              </a:rPr>
              <a:t>对物品的目视管理</a:t>
            </a:r>
            <a:endParaRPr lang="zh-CN" altLang="en-US" dirty="0">
              <a:ln w="0"/>
              <a:solidFill>
                <a:srgbClr val="0070C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273051" y="2700074"/>
            <a:ext cx="10145476" cy="3393222"/>
          </a:xfrm>
          <a:prstGeom prst="rect">
            <a:avLst/>
          </a:prstGeom>
          <a:noFill/>
        </p:spPr>
        <p:txBody>
          <a:bodyPr wrap="square" lIns="68566" tIns="34283" rIns="68566" bIns="34283" rtlCol="0">
            <a:spAutoFit/>
          </a:bodyPr>
          <a:lstStyle/>
          <a:p>
            <a:pPr marL="0" lvl="1">
              <a:lnSpc>
                <a:spcPct val="120000"/>
              </a:lnSpc>
            </a:pPr>
            <a:r>
              <a:rPr lang="en-US" altLang="zh-CN" dirty="0">
                <a:ln w="0"/>
                <a:solidFill>
                  <a:srgbClr val="0070C0"/>
                </a:solidFill>
                <a:latin typeface="微软雅黑" panose="020B0503020204020204" pitchFamily="34" charset="-122"/>
                <a:ea typeface="微软雅黑" panose="020B0503020204020204" pitchFamily="34" charset="-122"/>
              </a:rPr>
              <a:t>1</a:t>
            </a:r>
            <a:r>
              <a:rPr lang="zh-CN" altLang="en-US" dirty="0">
                <a:ln w="0"/>
                <a:solidFill>
                  <a:srgbClr val="0070C0"/>
                </a:solidFill>
                <a:latin typeface="微软雅黑" panose="020B0503020204020204" pitchFamily="34" charset="-122"/>
                <a:ea typeface="微软雅黑" panose="020B0503020204020204" pitchFamily="34" charset="-122"/>
              </a:rPr>
              <a:t>）明确物品的名称与用途</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方法</a:t>
            </a:r>
            <a:r>
              <a:rPr lang="zh-CN" altLang="en-US" dirty="0">
                <a:ln w="0"/>
                <a:solidFill>
                  <a:srgbClr val="0070C0"/>
                </a:solidFill>
                <a:latin typeface="微软雅黑" panose="020B0503020204020204" pitchFamily="34" charset="-122"/>
                <a:ea typeface="微软雅黑" panose="020B0503020204020204" pitchFamily="34" charset="-122"/>
              </a:rPr>
              <a:t>：分类标识及用颜色区分</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en-US" altLang="zh-CN" dirty="0">
                <a:ln w="0"/>
                <a:solidFill>
                  <a:srgbClr val="0070C0"/>
                </a:solidFill>
                <a:latin typeface="微软雅黑" panose="020B0503020204020204" pitchFamily="34" charset="-122"/>
                <a:ea typeface="微软雅黑" panose="020B0503020204020204" pitchFamily="34" charset="-122"/>
              </a:rPr>
              <a:t>2</a:t>
            </a:r>
            <a:r>
              <a:rPr lang="zh-CN" altLang="en-US" dirty="0">
                <a:ln w="0"/>
                <a:solidFill>
                  <a:srgbClr val="0070C0"/>
                </a:solidFill>
                <a:latin typeface="微软雅黑" panose="020B0503020204020204" pitchFamily="34" charset="-122"/>
                <a:ea typeface="微软雅黑" panose="020B0503020204020204" pitchFamily="34" charset="-122"/>
              </a:rPr>
              <a:t>）决定物品的放置场所，容易判断</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方法</a:t>
            </a:r>
            <a:r>
              <a:rPr lang="zh-CN" altLang="en-US" dirty="0">
                <a:ln w="0"/>
                <a:solidFill>
                  <a:srgbClr val="0070C0"/>
                </a:solidFill>
                <a:latin typeface="微软雅黑" panose="020B0503020204020204" pitchFamily="34" charset="-122"/>
                <a:ea typeface="微软雅黑" panose="020B0503020204020204" pitchFamily="34" charset="-122"/>
              </a:rPr>
              <a:t>：用有颜色的区域及标识加以区分</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en-US" altLang="zh-CN" dirty="0">
                <a:ln w="0"/>
                <a:solidFill>
                  <a:srgbClr val="0070C0"/>
                </a:solidFill>
                <a:latin typeface="微软雅黑" panose="020B0503020204020204" pitchFamily="34" charset="-122"/>
                <a:ea typeface="微软雅黑" panose="020B0503020204020204" pitchFamily="34" charset="-122"/>
              </a:rPr>
              <a:t>3</a:t>
            </a:r>
            <a:r>
              <a:rPr lang="zh-CN" altLang="en-US" dirty="0">
                <a:ln w="0"/>
                <a:solidFill>
                  <a:srgbClr val="0070C0"/>
                </a:solidFill>
                <a:latin typeface="微软雅黑" panose="020B0503020204020204" pitchFamily="34" charset="-122"/>
                <a:ea typeface="微软雅黑" panose="020B0503020204020204" pitchFamily="34" charset="-122"/>
              </a:rPr>
              <a:t>）物品的放置方法能保证顺利的先入先出</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方法</a:t>
            </a:r>
            <a:r>
              <a:rPr lang="zh-CN" altLang="en-US" dirty="0">
                <a:ln w="0"/>
                <a:solidFill>
                  <a:srgbClr val="0070C0"/>
                </a:solidFill>
                <a:latin typeface="微软雅黑" panose="020B0503020204020204" pitchFamily="34" charset="-122"/>
                <a:ea typeface="微软雅黑" panose="020B0503020204020204" pitchFamily="34" charset="-122"/>
              </a:rPr>
              <a:t>：用架子、轨道、两地轮换方法</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en-US" altLang="zh-CN" dirty="0">
                <a:ln w="0"/>
                <a:solidFill>
                  <a:srgbClr val="0070C0"/>
                </a:solidFill>
                <a:latin typeface="微软雅黑" panose="020B0503020204020204" pitchFamily="34" charset="-122"/>
                <a:ea typeface="微软雅黑" panose="020B0503020204020204" pitchFamily="34" charset="-122"/>
              </a:rPr>
              <a:t>4</a:t>
            </a:r>
            <a:r>
              <a:rPr lang="zh-CN" altLang="en-US" dirty="0">
                <a:ln w="0"/>
                <a:solidFill>
                  <a:srgbClr val="0070C0"/>
                </a:solidFill>
                <a:latin typeface="微软雅黑" panose="020B0503020204020204" pitchFamily="34" charset="-122"/>
                <a:ea typeface="微软雅黑" panose="020B0503020204020204" pitchFamily="34" charset="-122"/>
              </a:rPr>
              <a:t>）决定合理的数量，保存不至断货的最小数量</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方法</a:t>
            </a:r>
            <a:r>
              <a:rPr lang="zh-CN" altLang="en-US" dirty="0">
                <a:ln w="0"/>
                <a:solidFill>
                  <a:srgbClr val="0070C0"/>
                </a:solidFill>
                <a:latin typeface="微软雅黑" panose="020B0503020204020204" pitchFamily="34" charset="-122"/>
                <a:ea typeface="微软雅黑" panose="020B0503020204020204" pitchFamily="34" charset="-122"/>
              </a:rPr>
              <a:t>：区域限定，高度限定</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zh-CN" altLang="en-US" dirty="0">
                <a:ln w="0"/>
                <a:solidFill>
                  <a:srgbClr val="0070C0"/>
                </a:solidFill>
                <a:latin typeface="微软雅黑" panose="020B0503020204020204" pitchFamily="34" charset="-122"/>
                <a:ea typeface="微软雅黑" panose="020B0503020204020204" pitchFamily="34" charset="-122"/>
              </a:rPr>
              <a:t>在现场中，物品多种多样，如果不能对每一种物品都认真地进行管理，可能引发出各种各样的问题。因此发挥出大家的智慧，对各类物品逐个下工夫管理是十分重要的一件事情。</a:t>
            </a:r>
            <a:endParaRPr lang="zh-CN" altLang="en-US" dirty="0">
              <a:ln w="0"/>
              <a:solidFill>
                <a:srgbClr val="0070C0"/>
              </a:solidFill>
              <a:latin typeface="微软雅黑" panose="020B0503020204020204" pitchFamily="34" charset="-122"/>
              <a:ea typeface="微软雅黑" panose="020B0503020204020204" pitchFamily="34" charset="-122"/>
            </a:endParaRPr>
          </a:p>
        </p:txBody>
      </p:sp>
      <p:sp>
        <p:nvSpPr>
          <p:cNvPr id="6" name="文本框 9"/>
          <p:cNvSpPr txBox="1"/>
          <p:nvPr/>
        </p:nvSpPr>
        <p:spPr>
          <a:xfrm>
            <a:off x="1587426" y="2078953"/>
            <a:ext cx="1701849"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管理要点：</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29635" y="1700808"/>
            <a:ext cx="4783127" cy="256267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anim calcmode="lin" valueType="num">
                                      <p:cBhvr>
                                        <p:cTn id="20" dur="1000" fill="hold"/>
                                        <p:tgtEl>
                                          <p:spTgt spid="39"/>
                                        </p:tgtEl>
                                        <p:attrNameLst>
                                          <p:attrName>ppt_x</p:attrName>
                                        </p:attrNameLst>
                                      </p:cBhvr>
                                      <p:tavLst>
                                        <p:tav tm="0">
                                          <p:val>
                                            <p:strVal val="#ppt_x"/>
                                          </p:val>
                                        </p:tav>
                                        <p:tav tm="100000">
                                          <p:val>
                                            <p:strVal val="#ppt_x"/>
                                          </p:val>
                                        </p:tav>
                                      </p:tavLst>
                                    </p:anim>
                                    <p:anim calcmode="lin" valueType="num">
                                      <p:cBhvr>
                                        <p:cTn id="21" dur="1000" fill="hold"/>
                                        <p:tgtEl>
                                          <p:spTgt spid="3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p:bldP spid="5" grpId="0"/>
      <p:bldP spid="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9"/>
          <p:cNvSpPr txBox="1"/>
          <p:nvPr/>
        </p:nvSpPr>
        <p:spPr>
          <a:xfrm>
            <a:off x="1155378" y="620688"/>
            <a:ext cx="2736304"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目视管理</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38" name="椭圆 37"/>
          <p:cNvSpPr/>
          <p:nvPr/>
        </p:nvSpPr>
        <p:spPr>
          <a:xfrm>
            <a:off x="841003" y="86427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9" name="文本框 38"/>
          <p:cNvSpPr txBox="1"/>
          <p:nvPr/>
        </p:nvSpPr>
        <p:spPr>
          <a:xfrm>
            <a:off x="1201043" y="1484784"/>
            <a:ext cx="3888432" cy="484734"/>
          </a:xfrm>
          <a:prstGeom prst="rect">
            <a:avLst/>
          </a:prstGeom>
          <a:noFill/>
        </p:spPr>
        <p:txBody>
          <a:bodyPr wrap="square" lIns="68566" tIns="34283" rIns="68566" bIns="34283" rtlCol="0">
            <a:spAutoFit/>
          </a:bodyPr>
          <a:lstStyle/>
          <a:p>
            <a:pPr marL="0" lvl="1">
              <a:lnSpc>
                <a:spcPct val="150000"/>
              </a:lnSpc>
            </a:pPr>
            <a:r>
              <a:rPr lang="en-US" altLang="zh-CN" b="1" dirty="0" smtClean="0">
                <a:ln w="0"/>
                <a:solidFill>
                  <a:srgbClr val="C00000"/>
                </a:solidFill>
                <a:latin typeface="微软雅黑" panose="020B0503020204020204" pitchFamily="34" charset="-122"/>
                <a:ea typeface="微软雅黑" panose="020B0503020204020204" pitchFamily="34" charset="-122"/>
              </a:rPr>
              <a:t>(</a:t>
            </a:r>
            <a:r>
              <a:rPr lang="zh-CN" altLang="en-US" b="1" dirty="0">
                <a:ln w="0"/>
                <a:solidFill>
                  <a:srgbClr val="C00000"/>
                </a:solidFill>
                <a:latin typeface="微软雅黑" panose="020B0503020204020204" pitchFamily="34" charset="-122"/>
                <a:ea typeface="微软雅黑" panose="020B0503020204020204" pitchFamily="34" charset="-122"/>
              </a:rPr>
              <a:t>按管理对象</a:t>
            </a:r>
            <a:r>
              <a:rPr lang="en-US" altLang="zh-CN" b="1" dirty="0" smtClean="0">
                <a:ln w="0"/>
                <a:solidFill>
                  <a:srgbClr val="C00000"/>
                </a:solidFill>
                <a:latin typeface="微软雅黑" panose="020B0503020204020204" pitchFamily="34" charset="-122"/>
                <a:ea typeface="微软雅黑" panose="020B0503020204020204" pitchFamily="34" charset="-122"/>
              </a:rPr>
              <a:t>)-B.</a:t>
            </a:r>
            <a:r>
              <a:rPr lang="zh-CN" altLang="en-US" b="1" dirty="0">
                <a:ln w="0"/>
                <a:solidFill>
                  <a:srgbClr val="C00000"/>
                </a:solidFill>
                <a:latin typeface="微软雅黑" panose="020B0503020204020204" pitchFamily="34" charset="-122"/>
                <a:ea typeface="微软雅黑" panose="020B0503020204020204" pitchFamily="34" charset="-122"/>
              </a:rPr>
              <a:t>对作业的目视管理</a:t>
            </a:r>
            <a:endParaRPr lang="zh-CN" altLang="en-US" dirty="0">
              <a:ln w="0"/>
              <a:solidFill>
                <a:srgbClr val="0070C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201043" y="2124010"/>
            <a:ext cx="10009112" cy="3759798"/>
          </a:xfrm>
          <a:prstGeom prst="rect">
            <a:avLst/>
          </a:prstGeom>
          <a:noFill/>
        </p:spPr>
        <p:txBody>
          <a:bodyPr wrap="square" lIns="68566" tIns="34283" rIns="68566" bIns="34283" rtlCol="0">
            <a:spAutoFit/>
          </a:bodyPr>
          <a:lstStyle/>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工厂中的工作是由各种各样的工序及个人组合而成的。</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各工序的作业是否按计划进行？是否按决定的那样正确的实施呢？</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在作业管理中，能很容易地明白各作业及各工序的进行状况及是否有异常发生等情况是非常重要的。</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现场作业管理的四大要素</a:t>
            </a:r>
            <a:r>
              <a:rPr lang="en-US" altLang="zh-CN" b="1" dirty="0">
                <a:ln w="0"/>
                <a:solidFill>
                  <a:srgbClr val="0070C0"/>
                </a:solidFill>
                <a:latin typeface="微软雅黑" panose="020B0503020204020204" pitchFamily="34" charset="-122"/>
                <a:ea typeface="微软雅黑" panose="020B0503020204020204" pitchFamily="34" charset="-122"/>
              </a:rPr>
              <a:t>:</a:t>
            </a:r>
            <a:endParaRPr lang="en-US" altLang="zh-CN" b="1"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计划</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方法</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质量</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损耗</a:t>
            </a:r>
            <a:endParaRPr lang="zh-CN" altLang="en-US" dirty="0">
              <a:ln w="0"/>
              <a:solidFill>
                <a:srgbClr val="0070C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969795" y="3356992"/>
            <a:ext cx="2448272" cy="30043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anim calcmode="lin" valueType="num">
                                      <p:cBhvr>
                                        <p:cTn id="20" dur="1000" fill="hold"/>
                                        <p:tgtEl>
                                          <p:spTgt spid="39"/>
                                        </p:tgtEl>
                                        <p:attrNameLst>
                                          <p:attrName>ppt_x</p:attrName>
                                        </p:attrNameLst>
                                      </p:cBhvr>
                                      <p:tavLst>
                                        <p:tav tm="0">
                                          <p:val>
                                            <p:strVal val="#ppt_x"/>
                                          </p:val>
                                        </p:tav>
                                        <p:tav tm="100000">
                                          <p:val>
                                            <p:strVal val="#ppt_x"/>
                                          </p:val>
                                        </p:tav>
                                      </p:tavLst>
                                    </p:anim>
                                    <p:anim calcmode="lin" valueType="num">
                                      <p:cBhvr>
                                        <p:cTn id="21" dur="1000" fill="hold"/>
                                        <p:tgtEl>
                                          <p:spTgt spid="3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9"/>
          <p:cNvSpPr txBox="1"/>
          <p:nvPr/>
        </p:nvSpPr>
        <p:spPr>
          <a:xfrm>
            <a:off x="1155378" y="620688"/>
            <a:ext cx="2736304"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目视管理</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38" name="椭圆 37"/>
          <p:cNvSpPr/>
          <p:nvPr/>
        </p:nvSpPr>
        <p:spPr>
          <a:xfrm>
            <a:off x="841003" y="86427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9" name="文本框 38"/>
          <p:cNvSpPr txBox="1"/>
          <p:nvPr/>
        </p:nvSpPr>
        <p:spPr>
          <a:xfrm>
            <a:off x="1201043" y="1196752"/>
            <a:ext cx="3816424" cy="484734"/>
          </a:xfrm>
          <a:prstGeom prst="rect">
            <a:avLst/>
          </a:prstGeom>
          <a:noFill/>
        </p:spPr>
        <p:txBody>
          <a:bodyPr wrap="square" lIns="68566" tIns="34283" rIns="68566" bIns="34283" rtlCol="0">
            <a:spAutoFit/>
          </a:bodyPr>
          <a:lstStyle/>
          <a:p>
            <a:pPr marL="0" lvl="1">
              <a:lnSpc>
                <a:spcPct val="150000"/>
              </a:lnSpc>
            </a:pPr>
            <a:r>
              <a:rPr lang="en-US" altLang="zh-CN" b="1" dirty="0" smtClean="0">
                <a:ln w="0"/>
                <a:solidFill>
                  <a:srgbClr val="C00000"/>
                </a:solidFill>
                <a:latin typeface="微软雅黑" panose="020B0503020204020204" pitchFamily="34" charset="-122"/>
                <a:ea typeface="微软雅黑" panose="020B0503020204020204" pitchFamily="34" charset="-122"/>
              </a:rPr>
              <a:t>(</a:t>
            </a:r>
            <a:r>
              <a:rPr lang="zh-CN" altLang="en-US" b="1" dirty="0">
                <a:ln w="0"/>
                <a:solidFill>
                  <a:srgbClr val="C00000"/>
                </a:solidFill>
                <a:latin typeface="微软雅黑" panose="020B0503020204020204" pitchFamily="34" charset="-122"/>
                <a:ea typeface="微软雅黑" panose="020B0503020204020204" pitchFamily="34" charset="-122"/>
              </a:rPr>
              <a:t>按管理对象</a:t>
            </a:r>
            <a:r>
              <a:rPr lang="en-US" altLang="zh-CN" b="1" dirty="0" smtClean="0">
                <a:ln w="0"/>
                <a:solidFill>
                  <a:srgbClr val="C00000"/>
                </a:solidFill>
                <a:latin typeface="微软雅黑" panose="020B0503020204020204" pitchFamily="34" charset="-122"/>
                <a:ea typeface="微软雅黑" panose="020B0503020204020204" pitchFamily="34" charset="-122"/>
              </a:rPr>
              <a:t>)-</a:t>
            </a:r>
            <a:r>
              <a:rPr lang="en-US" altLang="zh-CN" b="1" dirty="0">
                <a:ln w="0"/>
                <a:solidFill>
                  <a:srgbClr val="C00000"/>
                </a:solidFill>
                <a:latin typeface="微软雅黑" panose="020B0503020204020204" pitchFamily="34" charset="-122"/>
                <a:ea typeface="微软雅黑" panose="020B0503020204020204" pitchFamily="34" charset="-122"/>
              </a:rPr>
              <a:t>B.</a:t>
            </a:r>
            <a:r>
              <a:rPr lang="zh-CN" altLang="en-US" b="1" dirty="0">
                <a:ln w="0"/>
                <a:solidFill>
                  <a:srgbClr val="C00000"/>
                </a:solidFill>
                <a:latin typeface="微软雅黑" panose="020B0503020204020204" pitchFamily="34" charset="-122"/>
                <a:ea typeface="微软雅黑" panose="020B0503020204020204" pitchFamily="34" charset="-122"/>
              </a:rPr>
              <a:t>对作业的目视管理</a:t>
            </a:r>
            <a:endParaRPr lang="zh-CN" altLang="en-US" dirty="0">
              <a:ln w="0"/>
              <a:solidFill>
                <a:srgbClr val="0070C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273051" y="2179292"/>
            <a:ext cx="10145476" cy="4058020"/>
          </a:xfrm>
          <a:prstGeom prst="rect">
            <a:avLst/>
          </a:prstGeom>
          <a:noFill/>
        </p:spPr>
        <p:txBody>
          <a:bodyPr wrap="square" lIns="68566" tIns="34283" rIns="68566" bIns="34283" rtlCol="0">
            <a:spAutoFit/>
          </a:bodyPr>
          <a:lstStyle/>
          <a:p>
            <a:pPr marL="0" lvl="1">
              <a:lnSpc>
                <a:spcPct val="120000"/>
              </a:lnSpc>
            </a:pPr>
            <a:r>
              <a:rPr lang="en-US" altLang="zh-CN" dirty="0">
                <a:ln w="0"/>
                <a:solidFill>
                  <a:srgbClr val="0070C0"/>
                </a:solidFill>
                <a:latin typeface="微软雅黑" panose="020B0503020204020204" pitchFamily="34" charset="-122"/>
                <a:ea typeface="微软雅黑" panose="020B0503020204020204" pitchFamily="34" charset="-122"/>
              </a:rPr>
              <a:t>1</a:t>
            </a:r>
            <a:r>
              <a:rPr lang="zh-CN" altLang="en-US" dirty="0">
                <a:ln w="0"/>
                <a:solidFill>
                  <a:srgbClr val="0070C0"/>
                </a:solidFill>
                <a:latin typeface="微软雅黑" panose="020B0503020204020204" pitchFamily="34" charset="-122"/>
                <a:ea typeface="微软雅黑" panose="020B0503020204020204" pitchFamily="34" charset="-122"/>
              </a:rPr>
              <a:t>：明确计划及事先需准备的内容，且很容易检查实际</a:t>
            </a:r>
            <a:r>
              <a:rPr lang="zh-CN" altLang="en-US" dirty="0" smtClean="0">
                <a:ln w="0"/>
                <a:solidFill>
                  <a:srgbClr val="0070C0"/>
                </a:solidFill>
                <a:latin typeface="微软雅黑" panose="020B0503020204020204" pitchFamily="34" charset="-122"/>
                <a:ea typeface="微软雅黑" panose="020B0503020204020204" pitchFamily="34" charset="-122"/>
              </a:rPr>
              <a:t>进度</a:t>
            </a:r>
            <a:r>
              <a:rPr lang="zh-CN" altLang="en-US" dirty="0">
                <a:ln w="0"/>
                <a:solidFill>
                  <a:srgbClr val="0070C0"/>
                </a:solidFill>
                <a:latin typeface="微软雅黑" panose="020B0503020204020204" pitchFamily="34" charset="-122"/>
                <a:ea typeface="微软雅黑" panose="020B0503020204020204" pitchFamily="34" charset="-122"/>
              </a:rPr>
              <a:t>与计划是否一致。</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方法</a:t>
            </a:r>
            <a:r>
              <a:rPr lang="zh-CN" altLang="en-US" dirty="0">
                <a:ln w="0"/>
                <a:solidFill>
                  <a:srgbClr val="0070C0"/>
                </a:solidFill>
                <a:latin typeface="微软雅黑" panose="020B0503020204020204" pitchFamily="34" charset="-122"/>
                <a:ea typeface="微软雅黑" panose="020B0503020204020204" pitchFamily="34" charset="-122"/>
              </a:rPr>
              <a:t>：生产管理板、实际表、保全计划表等。</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en-US" altLang="zh-CN" dirty="0" smtClean="0">
                <a:ln w="0"/>
                <a:solidFill>
                  <a:srgbClr val="0070C0"/>
                </a:solidFill>
                <a:latin typeface="微软雅黑" panose="020B0503020204020204" pitchFamily="34" charset="-122"/>
                <a:ea typeface="微软雅黑" panose="020B0503020204020204" pitchFamily="34" charset="-122"/>
              </a:rPr>
              <a:t>2</a:t>
            </a:r>
            <a:r>
              <a:rPr lang="zh-CN" altLang="en-US" dirty="0">
                <a:ln w="0"/>
                <a:solidFill>
                  <a:srgbClr val="0070C0"/>
                </a:solidFill>
                <a:latin typeface="微软雅黑" panose="020B0503020204020204" pitchFamily="34" charset="-122"/>
                <a:ea typeface="微软雅黑" panose="020B0503020204020204" pitchFamily="34" charset="-122"/>
              </a:rPr>
              <a:t>：作业能按要求那样正确的实施，及能够清楚地判定</a:t>
            </a:r>
            <a:r>
              <a:rPr lang="zh-CN" altLang="en-US" dirty="0" smtClean="0">
                <a:ln w="0"/>
                <a:solidFill>
                  <a:srgbClr val="0070C0"/>
                </a:solidFill>
                <a:latin typeface="微软雅黑" panose="020B0503020204020204" pitchFamily="34" charset="-122"/>
                <a:ea typeface="微软雅黑" panose="020B0503020204020204" pitchFamily="34" charset="-122"/>
              </a:rPr>
              <a:t>是否</a:t>
            </a:r>
            <a:r>
              <a:rPr lang="zh-CN" altLang="en-US" dirty="0">
                <a:ln w="0"/>
                <a:solidFill>
                  <a:srgbClr val="0070C0"/>
                </a:solidFill>
                <a:latin typeface="微软雅黑" panose="020B0503020204020204" pitchFamily="34" charset="-122"/>
                <a:ea typeface="微软雅黑" panose="020B0503020204020204" pitchFamily="34" charset="-122"/>
              </a:rPr>
              <a:t>在正确的实施。</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方法</a:t>
            </a:r>
            <a:r>
              <a:rPr lang="zh-CN" altLang="en-US" dirty="0">
                <a:ln w="0"/>
                <a:solidFill>
                  <a:srgbClr val="0070C0"/>
                </a:solidFill>
                <a:latin typeface="微软雅黑" panose="020B0503020204020204" pitchFamily="34" charset="-122"/>
                <a:ea typeface="微软雅黑" panose="020B0503020204020204" pitchFamily="34" charset="-122"/>
              </a:rPr>
              <a:t>：作业要领书、标准作业票，误、欠品报警装置</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en-US" altLang="zh-CN" dirty="0" smtClean="0">
                <a:ln w="0"/>
                <a:solidFill>
                  <a:srgbClr val="0070C0"/>
                </a:solidFill>
                <a:latin typeface="微软雅黑" panose="020B0503020204020204" pitchFamily="34" charset="-122"/>
                <a:ea typeface="微软雅黑" panose="020B0503020204020204" pitchFamily="34" charset="-122"/>
              </a:rPr>
              <a:t>3</a:t>
            </a:r>
            <a:r>
              <a:rPr lang="zh-CN" altLang="en-US" dirty="0">
                <a:ln w="0"/>
                <a:solidFill>
                  <a:srgbClr val="0070C0"/>
                </a:solidFill>
                <a:latin typeface="微软雅黑" panose="020B0503020204020204" pitchFamily="34" charset="-122"/>
                <a:ea typeface="微软雅黑" panose="020B0503020204020204" pitchFamily="34" charset="-122"/>
              </a:rPr>
              <a:t>：在能早期发现异常上下功夫</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方法</a:t>
            </a:r>
            <a:r>
              <a:rPr lang="zh-CN" altLang="en-US" dirty="0">
                <a:ln w="0"/>
                <a:solidFill>
                  <a:srgbClr val="0070C0"/>
                </a:solidFill>
                <a:latin typeface="微软雅黑" panose="020B0503020204020204" pitchFamily="34" charset="-122"/>
                <a:ea typeface="微软雅黑" panose="020B0503020204020204" pitchFamily="34" charset="-122"/>
              </a:rPr>
              <a:t>：要安装异常报警灯</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endParaRPr lang="en-US" altLang="zh-CN" dirty="0" smtClean="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zh-CN" altLang="en-US" dirty="0" smtClean="0">
                <a:ln w="0"/>
                <a:solidFill>
                  <a:srgbClr val="0070C0"/>
                </a:solidFill>
                <a:latin typeface="微软雅黑" panose="020B0503020204020204" pitchFamily="34" charset="-122"/>
                <a:ea typeface="微软雅黑" panose="020B0503020204020204" pitchFamily="34" charset="-122"/>
              </a:rPr>
              <a:t>如上所述</a:t>
            </a:r>
            <a:r>
              <a:rPr lang="zh-CN" altLang="en-US" dirty="0">
                <a:ln w="0"/>
                <a:solidFill>
                  <a:srgbClr val="0070C0"/>
                </a:solidFill>
                <a:latin typeface="微软雅黑" panose="020B0503020204020204" pitchFamily="34" charset="-122"/>
                <a:ea typeface="微软雅黑" panose="020B0503020204020204" pitchFamily="34" charset="-122"/>
              </a:rPr>
              <a:t>，目视管理的作业管理检查以下四点：</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zh-CN" altLang="en-US" dirty="0">
                <a:ln w="0"/>
                <a:solidFill>
                  <a:srgbClr val="0070C0"/>
                </a:solidFill>
                <a:latin typeface="微软雅黑" panose="020B0503020204020204" pitchFamily="34" charset="-122"/>
                <a:ea typeface="微软雅黑" panose="020B0503020204020204" pitchFamily="34" charset="-122"/>
              </a:rPr>
              <a:t>①是否按要求那样正确的实施着；</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zh-CN" altLang="en-US" dirty="0">
                <a:ln w="0"/>
                <a:solidFill>
                  <a:srgbClr val="0070C0"/>
                </a:solidFill>
                <a:latin typeface="微软雅黑" panose="020B0503020204020204" pitchFamily="34" charset="-122"/>
                <a:ea typeface="微软雅黑" panose="020B0503020204020204" pitchFamily="34" charset="-122"/>
              </a:rPr>
              <a:t>②是否按计划在进行着；</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zh-CN" altLang="en-US" dirty="0">
                <a:ln w="0"/>
                <a:solidFill>
                  <a:srgbClr val="0070C0"/>
                </a:solidFill>
                <a:latin typeface="微软雅黑" panose="020B0503020204020204" pitchFamily="34" charset="-122"/>
                <a:ea typeface="微软雅黑" panose="020B0503020204020204" pitchFamily="34" charset="-122"/>
              </a:rPr>
              <a:t>③是否有异常发生；</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zh-CN" altLang="en-US" dirty="0">
                <a:ln w="0"/>
                <a:solidFill>
                  <a:srgbClr val="0070C0"/>
                </a:solidFill>
                <a:latin typeface="微软雅黑" panose="020B0503020204020204" pitchFamily="34" charset="-122"/>
                <a:ea typeface="微软雅黑" panose="020B0503020204020204" pitchFamily="34" charset="-122"/>
              </a:rPr>
              <a:t>④如果有异常发生，应如何对应简单明了的表示出等；</a:t>
            </a:r>
            <a:endParaRPr lang="zh-CN" altLang="en-US" dirty="0">
              <a:ln w="0"/>
              <a:solidFill>
                <a:srgbClr val="0070C0"/>
              </a:solidFill>
              <a:latin typeface="微软雅黑" panose="020B0503020204020204" pitchFamily="34" charset="-122"/>
              <a:ea typeface="微软雅黑" panose="020B0503020204020204" pitchFamily="34" charset="-122"/>
            </a:endParaRPr>
          </a:p>
        </p:txBody>
      </p:sp>
      <p:sp>
        <p:nvSpPr>
          <p:cNvPr id="6" name="文本框 9"/>
          <p:cNvSpPr txBox="1"/>
          <p:nvPr/>
        </p:nvSpPr>
        <p:spPr>
          <a:xfrm>
            <a:off x="1587426" y="1556792"/>
            <a:ext cx="1701849"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管理要点：</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257827" y="3140968"/>
            <a:ext cx="3048006" cy="29657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anim calcmode="lin" valueType="num">
                                      <p:cBhvr>
                                        <p:cTn id="20" dur="1000" fill="hold"/>
                                        <p:tgtEl>
                                          <p:spTgt spid="39"/>
                                        </p:tgtEl>
                                        <p:attrNameLst>
                                          <p:attrName>ppt_x</p:attrName>
                                        </p:attrNameLst>
                                      </p:cBhvr>
                                      <p:tavLst>
                                        <p:tav tm="0">
                                          <p:val>
                                            <p:strVal val="#ppt_x"/>
                                          </p:val>
                                        </p:tav>
                                        <p:tav tm="100000">
                                          <p:val>
                                            <p:strVal val="#ppt_x"/>
                                          </p:val>
                                        </p:tav>
                                      </p:tavLst>
                                    </p:anim>
                                    <p:anim calcmode="lin" valueType="num">
                                      <p:cBhvr>
                                        <p:cTn id="21" dur="1000" fill="hold"/>
                                        <p:tgtEl>
                                          <p:spTgt spid="3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p:bldP spid="5" grpId="0"/>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9"/>
          <p:cNvSpPr txBox="1"/>
          <p:nvPr/>
        </p:nvSpPr>
        <p:spPr>
          <a:xfrm>
            <a:off x="1155378" y="620688"/>
            <a:ext cx="2736304"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目视管理</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38" name="椭圆 37"/>
          <p:cNvSpPr/>
          <p:nvPr/>
        </p:nvSpPr>
        <p:spPr>
          <a:xfrm>
            <a:off x="841003" y="86427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9" name="文本框 38"/>
          <p:cNvSpPr txBox="1"/>
          <p:nvPr/>
        </p:nvSpPr>
        <p:spPr>
          <a:xfrm>
            <a:off x="1201043" y="1484784"/>
            <a:ext cx="3888432" cy="484734"/>
          </a:xfrm>
          <a:prstGeom prst="rect">
            <a:avLst/>
          </a:prstGeom>
          <a:noFill/>
        </p:spPr>
        <p:txBody>
          <a:bodyPr wrap="square" lIns="68566" tIns="34283" rIns="68566" bIns="34283" rtlCol="0">
            <a:spAutoFit/>
          </a:bodyPr>
          <a:lstStyle/>
          <a:p>
            <a:pPr marL="0" lvl="1">
              <a:lnSpc>
                <a:spcPct val="150000"/>
              </a:lnSpc>
            </a:pPr>
            <a:r>
              <a:rPr lang="en-US" altLang="zh-CN" b="1" dirty="0" smtClean="0">
                <a:ln w="0"/>
                <a:solidFill>
                  <a:srgbClr val="C00000"/>
                </a:solidFill>
                <a:latin typeface="微软雅黑" panose="020B0503020204020204" pitchFamily="34" charset="-122"/>
                <a:ea typeface="微软雅黑" panose="020B0503020204020204" pitchFamily="34" charset="-122"/>
              </a:rPr>
              <a:t>(</a:t>
            </a:r>
            <a:r>
              <a:rPr lang="zh-CN" altLang="en-US" b="1" dirty="0">
                <a:ln w="0"/>
                <a:solidFill>
                  <a:srgbClr val="C00000"/>
                </a:solidFill>
                <a:latin typeface="微软雅黑" panose="020B0503020204020204" pitchFamily="34" charset="-122"/>
                <a:ea typeface="微软雅黑" panose="020B0503020204020204" pitchFamily="34" charset="-122"/>
              </a:rPr>
              <a:t>按管理对象</a:t>
            </a:r>
            <a:r>
              <a:rPr lang="en-US" altLang="zh-CN" b="1" dirty="0" smtClean="0">
                <a:ln w="0"/>
                <a:solidFill>
                  <a:srgbClr val="C00000"/>
                </a:solidFill>
                <a:latin typeface="微软雅黑" panose="020B0503020204020204" pitchFamily="34" charset="-122"/>
                <a:ea typeface="微软雅黑" panose="020B0503020204020204" pitchFamily="34" charset="-122"/>
              </a:rPr>
              <a:t>)-C.</a:t>
            </a:r>
            <a:r>
              <a:rPr lang="zh-CN" altLang="en-US" b="1" dirty="0">
                <a:ln w="0"/>
                <a:solidFill>
                  <a:srgbClr val="C00000"/>
                </a:solidFill>
                <a:latin typeface="微软雅黑" panose="020B0503020204020204" pitchFamily="34" charset="-122"/>
                <a:ea typeface="微软雅黑" panose="020B0503020204020204" pitchFamily="34" charset="-122"/>
              </a:rPr>
              <a:t>对设备的目视管理</a:t>
            </a:r>
            <a:endParaRPr lang="zh-CN" altLang="en-US" dirty="0">
              <a:ln w="0"/>
              <a:solidFill>
                <a:srgbClr val="0070C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201043" y="2124010"/>
            <a:ext cx="10009112" cy="2097804"/>
          </a:xfrm>
          <a:prstGeom prst="rect">
            <a:avLst/>
          </a:prstGeom>
          <a:noFill/>
        </p:spPr>
        <p:txBody>
          <a:bodyPr wrap="square" lIns="68566" tIns="34283" rIns="68566" bIns="34283" rtlCol="0">
            <a:spAutoFit/>
          </a:bodyPr>
          <a:lstStyle/>
          <a:p>
            <a:pPr marL="0" lvl="1">
              <a:lnSpc>
                <a:spcPct val="150000"/>
              </a:lnSpc>
            </a:pPr>
            <a:r>
              <a:rPr lang="zh-CN" altLang="en-US" dirty="0" smtClean="0">
                <a:ln w="0"/>
                <a:solidFill>
                  <a:srgbClr val="0070C0"/>
                </a:solidFill>
                <a:latin typeface="微软雅黑" panose="020B0503020204020204" pitchFamily="34" charset="-122"/>
                <a:ea typeface="微软雅黑" panose="020B0503020204020204" pitchFamily="34" charset="-122"/>
              </a:rPr>
              <a:t>       近几年</a:t>
            </a:r>
            <a:r>
              <a:rPr lang="zh-CN" altLang="en-US" dirty="0">
                <a:ln w="0"/>
                <a:solidFill>
                  <a:srgbClr val="0070C0"/>
                </a:solidFill>
                <a:latin typeface="微软雅黑" panose="020B0503020204020204" pitchFamily="34" charset="-122"/>
                <a:ea typeface="微软雅黑" panose="020B0503020204020204" pitchFamily="34" charset="-122"/>
              </a:rPr>
              <a:t>，随着工厂的机械化、自动化的进行，仅靠一些设备维护人员已很难保持设备的正常运转，现场的操作人员也被要求加入到设备日常维护当中。因此，操作者的工作不仅只是操作设备，还要进行简单的清扫、点检、加油、紧固等日常保养工作。</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目视管理的设备是以能够正确的、高效率地实施清扫、点检、加油、紧固等日常保养工作为目的，以期达成设备零故障目标。</a:t>
            </a:r>
            <a:endParaRPr lang="zh-CN" altLang="en-US" dirty="0">
              <a:ln w="0"/>
              <a:solidFill>
                <a:srgbClr val="0070C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93628" y="4221814"/>
            <a:ext cx="3384376" cy="17463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anim calcmode="lin" valueType="num">
                                      <p:cBhvr>
                                        <p:cTn id="20" dur="1000" fill="hold"/>
                                        <p:tgtEl>
                                          <p:spTgt spid="39"/>
                                        </p:tgtEl>
                                        <p:attrNameLst>
                                          <p:attrName>ppt_x</p:attrName>
                                        </p:attrNameLst>
                                      </p:cBhvr>
                                      <p:tavLst>
                                        <p:tav tm="0">
                                          <p:val>
                                            <p:strVal val="#ppt_x"/>
                                          </p:val>
                                        </p:tav>
                                        <p:tav tm="100000">
                                          <p:val>
                                            <p:strVal val="#ppt_x"/>
                                          </p:val>
                                        </p:tav>
                                      </p:tavLst>
                                    </p:anim>
                                    <p:anim calcmode="lin" valueType="num">
                                      <p:cBhvr>
                                        <p:cTn id="21" dur="1000" fill="hold"/>
                                        <p:tgtEl>
                                          <p:spTgt spid="3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9"/>
          <p:cNvSpPr txBox="1"/>
          <p:nvPr/>
        </p:nvSpPr>
        <p:spPr>
          <a:xfrm>
            <a:off x="1155378" y="620688"/>
            <a:ext cx="2736304"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目视管理</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38" name="椭圆 37"/>
          <p:cNvSpPr/>
          <p:nvPr/>
        </p:nvSpPr>
        <p:spPr>
          <a:xfrm>
            <a:off x="841003" y="86427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9" name="文本框 38"/>
          <p:cNvSpPr txBox="1"/>
          <p:nvPr/>
        </p:nvSpPr>
        <p:spPr>
          <a:xfrm>
            <a:off x="1201043" y="1196752"/>
            <a:ext cx="3816424" cy="435811"/>
          </a:xfrm>
          <a:prstGeom prst="rect">
            <a:avLst/>
          </a:prstGeom>
          <a:noFill/>
        </p:spPr>
        <p:txBody>
          <a:bodyPr wrap="square" lIns="68566" tIns="34283" rIns="68566" bIns="34283" rtlCol="0">
            <a:spAutoFit/>
          </a:bodyPr>
          <a:lstStyle/>
          <a:p>
            <a:pPr marL="0" lvl="1">
              <a:lnSpc>
                <a:spcPct val="150000"/>
              </a:lnSpc>
            </a:pPr>
            <a:r>
              <a:rPr lang="en-US" altLang="zh-CN" b="1" dirty="0" smtClean="0">
                <a:ln w="0"/>
                <a:solidFill>
                  <a:srgbClr val="C00000"/>
                </a:solidFill>
                <a:latin typeface="微软雅黑" panose="020B0503020204020204" pitchFamily="34" charset="-122"/>
                <a:ea typeface="微软雅黑" panose="020B0503020204020204" pitchFamily="34" charset="-122"/>
              </a:rPr>
              <a:t>(</a:t>
            </a:r>
            <a:r>
              <a:rPr lang="zh-CN" altLang="en-US" b="1" dirty="0">
                <a:ln w="0"/>
                <a:solidFill>
                  <a:srgbClr val="C00000"/>
                </a:solidFill>
                <a:latin typeface="微软雅黑" panose="020B0503020204020204" pitchFamily="34" charset="-122"/>
                <a:ea typeface="微软雅黑" panose="020B0503020204020204" pitchFamily="34" charset="-122"/>
              </a:rPr>
              <a:t>按管理对象</a:t>
            </a:r>
            <a:r>
              <a:rPr lang="en-US" altLang="zh-CN" b="1" dirty="0" smtClean="0">
                <a:ln w="0"/>
                <a:solidFill>
                  <a:srgbClr val="C00000"/>
                </a:solidFill>
                <a:latin typeface="微软雅黑" panose="020B0503020204020204" pitchFamily="34" charset="-122"/>
                <a:ea typeface="微软雅黑" panose="020B0503020204020204" pitchFamily="34" charset="-122"/>
              </a:rPr>
              <a:t>)-</a:t>
            </a:r>
            <a:r>
              <a:rPr lang="en-US" altLang="zh-CN" b="1" dirty="0">
                <a:ln w="0"/>
                <a:solidFill>
                  <a:srgbClr val="C00000"/>
                </a:solidFill>
                <a:latin typeface="微软雅黑" panose="020B0503020204020204" pitchFamily="34" charset="-122"/>
                <a:ea typeface="微软雅黑" panose="020B0503020204020204" pitchFamily="34" charset="-122"/>
              </a:rPr>
              <a:t>C.</a:t>
            </a:r>
            <a:r>
              <a:rPr lang="zh-CN" altLang="en-US" b="1" dirty="0">
                <a:ln w="0"/>
                <a:solidFill>
                  <a:srgbClr val="C00000"/>
                </a:solidFill>
                <a:latin typeface="微软雅黑" panose="020B0503020204020204" pitchFamily="34" charset="-122"/>
                <a:ea typeface="微软雅黑" panose="020B0503020204020204" pitchFamily="34" charset="-122"/>
              </a:rPr>
              <a:t>对设备的目视</a:t>
            </a:r>
            <a:r>
              <a:rPr lang="zh-CN" altLang="en-US" b="1" dirty="0" smtClean="0">
                <a:ln w="0"/>
                <a:solidFill>
                  <a:srgbClr val="C00000"/>
                </a:solidFill>
                <a:latin typeface="微软雅黑" panose="020B0503020204020204" pitchFamily="34" charset="-122"/>
                <a:ea typeface="微软雅黑" panose="020B0503020204020204" pitchFamily="34" charset="-122"/>
              </a:rPr>
              <a:t>管理</a:t>
            </a:r>
            <a:endParaRPr lang="zh-CN" altLang="en-US" dirty="0">
              <a:ln w="0"/>
              <a:solidFill>
                <a:srgbClr val="0070C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273051" y="2179292"/>
            <a:ext cx="10145476" cy="4058020"/>
          </a:xfrm>
          <a:prstGeom prst="rect">
            <a:avLst/>
          </a:prstGeom>
          <a:noFill/>
        </p:spPr>
        <p:txBody>
          <a:bodyPr wrap="square" lIns="68566" tIns="34283" rIns="68566" bIns="34283" rtlCol="0">
            <a:spAutoFit/>
          </a:bodyPr>
          <a:lstStyle/>
          <a:p>
            <a:pPr marL="0" lvl="1">
              <a:lnSpc>
                <a:spcPct val="120000"/>
              </a:lnSpc>
            </a:pPr>
            <a:r>
              <a:rPr lang="en-US" altLang="zh-CN" dirty="0">
                <a:ln w="0"/>
                <a:solidFill>
                  <a:srgbClr val="0070C0"/>
                </a:solidFill>
                <a:latin typeface="微软雅黑" panose="020B0503020204020204" pitchFamily="34" charset="-122"/>
                <a:ea typeface="微软雅黑" panose="020B0503020204020204" pitchFamily="34" charset="-122"/>
              </a:rPr>
              <a:t>1</a:t>
            </a:r>
            <a:r>
              <a:rPr lang="en-US" altLang="zh-CN" dirty="0" smtClean="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清楚</a:t>
            </a:r>
            <a:r>
              <a:rPr lang="zh-CN" altLang="en-US" dirty="0">
                <a:ln w="0"/>
                <a:solidFill>
                  <a:srgbClr val="0070C0"/>
                </a:solidFill>
                <a:latin typeface="微软雅黑" panose="020B0503020204020204" pitchFamily="34" charset="-122"/>
                <a:ea typeface="微软雅黑" panose="020B0503020204020204" pitchFamily="34" charset="-122"/>
              </a:rPr>
              <a:t>表明应该进行维护保养机器的部位。</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zh-CN" altLang="en-US" dirty="0">
                <a:ln w="0"/>
                <a:solidFill>
                  <a:srgbClr val="0070C0"/>
                </a:solidFill>
                <a:latin typeface="微软雅黑" panose="020B0503020204020204" pitchFamily="34" charset="-122"/>
                <a:ea typeface="微软雅黑" panose="020B0503020204020204" pitchFamily="34" charset="-122"/>
              </a:rPr>
              <a:t>    方法：修理依赖票，修理标识等（加油等）。</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en-US" altLang="zh-CN" dirty="0">
                <a:ln w="0"/>
                <a:solidFill>
                  <a:srgbClr val="0070C0"/>
                </a:solidFill>
                <a:latin typeface="微软雅黑" panose="020B0503020204020204" pitchFamily="34" charset="-122"/>
                <a:ea typeface="微软雅黑" panose="020B0503020204020204" pitchFamily="34" charset="-122"/>
              </a:rPr>
              <a:t>2</a:t>
            </a:r>
            <a:r>
              <a:rPr lang="en-US" altLang="zh-CN" dirty="0" smtClean="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能</a:t>
            </a:r>
            <a:r>
              <a:rPr lang="zh-CN" altLang="en-US" dirty="0">
                <a:ln w="0"/>
                <a:solidFill>
                  <a:srgbClr val="0070C0"/>
                </a:solidFill>
                <a:latin typeface="微软雅黑" panose="020B0503020204020204" pitchFamily="34" charset="-122"/>
                <a:ea typeface="微软雅黑" panose="020B0503020204020204" pitchFamily="34" charset="-122"/>
              </a:rPr>
              <a:t>迅速发现发热异常。</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zh-CN" altLang="en-US" dirty="0">
                <a:ln w="0"/>
                <a:solidFill>
                  <a:srgbClr val="0070C0"/>
                </a:solidFill>
                <a:latin typeface="微软雅黑" panose="020B0503020204020204" pitchFamily="34" charset="-122"/>
                <a:ea typeface="微软雅黑" panose="020B0503020204020204" pitchFamily="34" charset="-122"/>
              </a:rPr>
              <a:t>    方法：用温度感应标示或感应油漆。</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en-US" altLang="zh-CN" dirty="0">
                <a:ln w="0"/>
                <a:solidFill>
                  <a:srgbClr val="0070C0"/>
                </a:solidFill>
                <a:latin typeface="微软雅黑" panose="020B0503020204020204" pitchFamily="34" charset="-122"/>
                <a:ea typeface="微软雅黑" panose="020B0503020204020204" pitchFamily="34" charset="-122"/>
              </a:rPr>
              <a:t>3</a:t>
            </a:r>
            <a:r>
              <a:rPr lang="en-US" altLang="zh-CN" dirty="0" smtClean="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是否</a:t>
            </a:r>
            <a:r>
              <a:rPr lang="zh-CN" altLang="en-US" dirty="0">
                <a:ln w="0"/>
                <a:solidFill>
                  <a:srgbClr val="0070C0"/>
                </a:solidFill>
                <a:latin typeface="微软雅黑" panose="020B0503020204020204" pitchFamily="34" charset="-122"/>
                <a:ea typeface="微软雅黑" panose="020B0503020204020204" pitchFamily="34" charset="-122"/>
              </a:rPr>
              <a:t>正常供给，运转清楚明了。</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zh-CN" altLang="en-US" dirty="0">
                <a:ln w="0"/>
                <a:solidFill>
                  <a:srgbClr val="0070C0"/>
                </a:solidFill>
                <a:latin typeface="微软雅黑" panose="020B0503020204020204" pitchFamily="34" charset="-122"/>
                <a:ea typeface="微软雅黑" panose="020B0503020204020204" pitchFamily="34" charset="-122"/>
              </a:rPr>
              <a:t>    方法：旁置玻璃管、小飘带、小风车。</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en-US" altLang="zh-CN" dirty="0">
                <a:ln w="0"/>
                <a:solidFill>
                  <a:srgbClr val="0070C0"/>
                </a:solidFill>
                <a:latin typeface="微软雅黑" panose="020B0503020204020204" pitchFamily="34" charset="-122"/>
                <a:ea typeface="微软雅黑" panose="020B0503020204020204" pitchFamily="34" charset="-122"/>
              </a:rPr>
              <a:t>4</a:t>
            </a:r>
            <a:r>
              <a:rPr lang="en-US" altLang="zh-CN" dirty="0" smtClean="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在</a:t>
            </a:r>
            <a:r>
              <a:rPr lang="zh-CN" altLang="en-US" dirty="0">
                <a:ln w="0"/>
                <a:solidFill>
                  <a:srgbClr val="0070C0"/>
                </a:solidFill>
                <a:latin typeface="微软雅黑" panose="020B0503020204020204" pitchFamily="34" charset="-122"/>
                <a:ea typeface="微软雅黑" panose="020B0503020204020204" pitchFamily="34" charset="-122"/>
              </a:rPr>
              <a:t>各类盖板的极小化、透明化下功夫。</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zh-CN" altLang="en-US" dirty="0">
                <a:ln w="0"/>
                <a:solidFill>
                  <a:srgbClr val="0070C0"/>
                </a:solidFill>
                <a:latin typeface="微软雅黑" panose="020B0503020204020204" pitchFamily="34" charset="-122"/>
                <a:ea typeface="微软雅黑" panose="020B0503020204020204" pitchFamily="34" charset="-122"/>
              </a:rPr>
              <a:t>    方法：特别是驱动部分，下功夫使看见。</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en-US" altLang="zh-CN" dirty="0">
                <a:ln w="0"/>
                <a:solidFill>
                  <a:srgbClr val="0070C0"/>
                </a:solidFill>
                <a:latin typeface="微软雅黑" panose="020B0503020204020204" pitchFamily="34" charset="-122"/>
                <a:ea typeface="微软雅黑" panose="020B0503020204020204" pitchFamily="34" charset="-122"/>
              </a:rPr>
              <a:t>5</a:t>
            </a:r>
            <a:r>
              <a:rPr lang="en-US" altLang="zh-CN" dirty="0" smtClean="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标识</a:t>
            </a:r>
            <a:r>
              <a:rPr lang="zh-CN" altLang="en-US" dirty="0">
                <a:ln w="0"/>
                <a:solidFill>
                  <a:srgbClr val="0070C0"/>
                </a:solidFill>
                <a:latin typeface="微软雅黑" panose="020B0503020204020204" pitchFamily="34" charset="-122"/>
                <a:ea typeface="微软雅黑" panose="020B0503020204020204" pitchFamily="34" charset="-122"/>
              </a:rPr>
              <a:t>出计量仪器类的正常范围、异常范围、管理界限</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zh-CN" altLang="en-US" dirty="0">
                <a:ln w="0"/>
                <a:solidFill>
                  <a:srgbClr val="0070C0"/>
                </a:solidFill>
                <a:latin typeface="微软雅黑" panose="020B0503020204020204" pitchFamily="34" charset="-122"/>
                <a:ea typeface="微软雅黑" panose="020B0503020204020204" pitchFamily="34" charset="-122"/>
              </a:rPr>
              <a:t>    方法：用颜色表示出范围，如绿色正常，红色异常。</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en-US" altLang="zh-CN" dirty="0">
                <a:ln w="0"/>
                <a:solidFill>
                  <a:srgbClr val="0070C0"/>
                </a:solidFill>
                <a:latin typeface="微软雅黑" panose="020B0503020204020204" pitchFamily="34" charset="-122"/>
                <a:ea typeface="微软雅黑" panose="020B0503020204020204" pitchFamily="34" charset="-122"/>
              </a:rPr>
              <a:t>6</a:t>
            </a:r>
            <a:r>
              <a:rPr lang="en-US" altLang="zh-CN" dirty="0" smtClean="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设备</a:t>
            </a:r>
            <a:r>
              <a:rPr lang="zh-CN" altLang="en-US" dirty="0">
                <a:ln w="0"/>
                <a:solidFill>
                  <a:srgbClr val="0070C0"/>
                </a:solidFill>
                <a:latin typeface="微软雅黑" panose="020B0503020204020204" pitchFamily="34" charset="-122"/>
                <a:ea typeface="微软雅黑" panose="020B0503020204020204" pitchFamily="34" charset="-122"/>
              </a:rPr>
              <a:t>是否按要求的性能、速度运转。</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zh-CN" altLang="en-US" dirty="0">
                <a:ln w="0"/>
                <a:solidFill>
                  <a:srgbClr val="0070C0"/>
                </a:solidFill>
                <a:latin typeface="微软雅黑" panose="020B0503020204020204" pitchFamily="34" charset="-122"/>
                <a:ea typeface="微软雅黑" panose="020B0503020204020204" pitchFamily="34" charset="-122"/>
              </a:rPr>
              <a:t>    方法：叉车轮十字、油门限制等。</a:t>
            </a:r>
            <a:endParaRPr lang="zh-CN" altLang="en-US" dirty="0">
              <a:ln w="0"/>
              <a:solidFill>
                <a:srgbClr val="0070C0"/>
              </a:solidFill>
              <a:latin typeface="微软雅黑" panose="020B0503020204020204" pitchFamily="34" charset="-122"/>
              <a:ea typeface="微软雅黑" panose="020B0503020204020204" pitchFamily="34" charset="-122"/>
            </a:endParaRPr>
          </a:p>
        </p:txBody>
      </p:sp>
      <p:sp>
        <p:nvSpPr>
          <p:cNvPr id="6" name="文本框 9"/>
          <p:cNvSpPr txBox="1"/>
          <p:nvPr/>
        </p:nvSpPr>
        <p:spPr>
          <a:xfrm>
            <a:off x="1587426" y="1556792"/>
            <a:ext cx="1701849"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管理要点：</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609755" y="1178647"/>
            <a:ext cx="3601590" cy="490990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anim calcmode="lin" valueType="num">
                                      <p:cBhvr>
                                        <p:cTn id="20" dur="1000" fill="hold"/>
                                        <p:tgtEl>
                                          <p:spTgt spid="39"/>
                                        </p:tgtEl>
                                        <p:attrNameLst>
                                          <p:attrName>ppt_x</p:attrName>
                                        </p:attrNameLst>
                                      </p:cBhvr>
                                      <p:tavLst>
                                        <p:tav tm="0">
                                          <p:val>
                                            <p:strVal val="#ppt_x"/>
                                          </p:val>
                                        </p:tav>
                                        <p:tav tm="100000">
                                          <p:val>
                                            <p:strVal val="#ppt_x"/>
                                          </p:val>
                                        </p:tav>
                                      </p:tavLst>
                                    </p:anim>
                                    <p:anim calcmode="lin" valueType="num">
                                      <p:cBhvr>
                                        <p:cTn id="21" dur="1000" fill="hold"/>
                                        <p:tgtEl>
                                          <p:spTgt spid="3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p:bldP spid="5" grpId="0"/>
      <p:bldP spid="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9"/>
          <p:cNvSpPr txBox="1"/>
          <p:nvPr/>
        </p:nvSpPr>
        <p:spPr>
          <a:xfrm>
            <a:off x="1155378" y="620688"/>
            <a:ext cx="2736304"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目视管理</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38" name="椭圆 37"/>
          <p:cNvSpPr/>
          <p:nvPr/>
        </p:nvSpPr>
        <p:spPr>
          <a:xfrm>
            <a:off x="841003" y="86427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9" name="文本框 38"/>
          <p:cNvSpPr txBox="1"/>
          <p:nvPr/>
        </p:nvSpPr>
        <p:spPr>
          <a:xfrm>
            <a:off x="1201043" y="1360090"/>
            <a:ext cx="4320480" cy="484734"/>
          </a:xfrm>
          <a:prstGeom prst="rect">
            <a:avLst/>
          </a:prstGeom>
          <a:noFill/>
        </p:spPr>
        <p:txBody>
          <a:bodyPr wrap="square" lIns="68566" tIns="34283" rIns="68566" bIns="34283" rtlCol="0">
            <a:spAutoFit/>
          </a:bodyPr>
          <a:lstStyle/>
          <a:p>
            <a:pPr marL="0" lvl="1">
              <a:lnSpc>
                <a:spcPct val="150000"/>
              </a:lnSpc>
            </a:pPr>
            <a:r>
              <a:rPr lang="en-US" altLang="zh-CN" b="1" dirty="0" smtClean="0">
                <a:ln w="0"/>
                <a:solidFill>
                  <a:srgbClr val="C00000"/>
                </a:solidFill>
                <a:latin typeface="微软雅黑" panose="020B0503020204020204" pitchFamily="34" charset="-122"/>
                <a:ea typeface="微软雅黑" panose="020B0503020204020204" pitchFamily="34" charset="-122"/>
              </a:rPr>
              <a:t>(</a:t>
            </a:r>
            <a:r>
              <a:rPr lang="zh-CN" altLang="en-US" b="1" dirty="0">
                <a:ln w="0"/>
                <a:solidFill>
                  <a:srgbClr val="C00000"/>
                </a:solidFill>
                <a:latin typeface="微软雅黑" panose="020B0503020204020204" pitchFamily="34" charset="-122"/>
                <a:ea typeface="微软雅黑" panose="020B0503020204020204" pitchFamily="34" charset="-122"/>
              </a:rPr>
              <a:t>按管理对象</a:t>
            </a:r>
            <a:r>
              <a:rPr lang="en-US" altLang="zh-CN" b="1" dirty="0" smtClean="0">
                <a:ln w="0"/>
                <a:solidFill>
                  <a:srgbClr val="C00000"/>
                </a:solidFill>
                <a:latin typeface="微软雅黑" panose="020B0503020204020204" pitchFamily="34" charset="-122"/>
                <a:ea typeface="微软雅黑" panose="020B0503020204020204" pitchFamily="34" charset="-122"/>
              </a:rPr>
              <a:t>)-D.</a:t>
            </a:r>
            <a:r>
              <a:rPr lang="zh-CN" altLang="en-US" b="1" dirty="0">
                <a:ln w="0"/>
                <a:solidFill>
                  <a:srgbClr val="C00000"/>
                </a:solidFill>
                <a:latin typeface="微软雅黑" panose="020B0503020204020204" pitchFamily="34" charset="-122"/>
                <a:ea typeface="微软雅黑" panose="020B0503020204020204" pitchFamily="34" charset="-122"/>
              </a:rPr>
              <a:t>品质管理中的目视管理</a:t>
            </a:r>
            <a:endParaRPr lang="zh-CN" altLang="en-US" dirty="0">
              <a:ln w="0"/>
              <a:solidFill>
                <a:srgbClr val="0070C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273051" y="2124010"/>
            <a:ext cx="3960440" cy="3808721"/>
          </a:xfrm>
          <a:prstGeom prst="rect">
            <a:avLst/>
          </a:prstGeom>
          <a:noFill/>
        </p:spPr>
        <p:txBody>
          <a:bodyPr wrap="square" lIns="68566" tIns="34283" rIns="68566" bIns="34283" rtlCol="0">
            <a:spAutoFit/>
          </a:bodyPr>
          <a:lstStyle/>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标识管理</a:t>
            </a:r>
            <a:r>
              <a:rPr lang="en-US" altLang="zh-CN" b="1" dirty="0" smtClean="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产品</a:t>
            </a:r>
            <a:r>
              <a:rPr lang="zh-CN" altLang="en-US" dirty="0">
                <a:ln w="0"/>
                <a:solidFill>
                  <a:srgbClr val="0070C0"/>
                </a:solidFill>
                <a:latin typeface="微软雅黑" panose="020B0503020204020204" pitchFamily="34" charset="-122"/>
                <a:ea typeface="微软雅黑" panose="020B0503020204020204" pitchFamily="34" charset="-122"/>
              </a:rPr>
              <a:t>标识</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a:t>
            </a:r>
            <a:r>
              <a:rPr lang="zh-CN" altLang="en-US" dirty="0">
                <a:ln w="0"/>
                <a:solidFill>
                  <a:srgbClr val="0070C0"/>
                </a:solidFill>
                <a:latin typeface="微软雅黑" panose="020B0503020204020204" pitchFamily="34" charset="-122"/>
                <a:ea typeface="微软雅黑" panose="020B0503020204020204" pitchFamily="34" charset="-122"/>
              </a:rPr>
              <a:t>状态标识</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设备</a:t>
            </a:r>
            <a:r>
              <a:rPr lang="zh-CN" altLang="en-US" dirty="0">
                <a:ln w="0"/>
                <a:solidFill>
                  <a:srgbClr val="0070C0"/>
                </a:solidFill>
                <a:latin typeface="微软雅黑" panose="020B0503020204020204" pitchFamily="34" charset="-122"/>
                <a:ea typeface="微软雅黑" panose="020B0503020204020204" pitchFamily="34" charset="-122"/>
              </a:rPr>
              <a:t>标识</a:t>
            </a:r>
            <a:br>
              <a:rPr lang="zh-CN" altLang="en-US" dirty="0">
                <a:ln w="0"/>
                <a:solidFill>
                  <a:srgbClr val="0070C0"/>
                </a:solidFill>
                <a:latin typeface="微软雅黑" panose="020B0503020204020204" pitchFamily="34" charset="-122"/>
                <a:ea typeface="微软雅黑" panose="020B0503020204020204" pitchFamily="34" charset="-122"/>
              </a:rPr>
            </a:br>
            <a:r>
              <a:rPr lang="zh-CN" altLang="en-US" b="1" dirty="0">
                <a:ln w="0"/>
                <a:solidFill>
                  <a:srgbClr val="0070C0"/>
                </a:solidFill>
                <a:latin typeface="微软雅黑" panose="020B0503020204020204" pitchFamily="34" charset="-122"/>
                <a:ea typeface="微软雅黑" panose="020B0503020204020204" pitchFamily="34" charset="-122"/>
              </a:rPr>
              <a:t>现状管理</a:t>
            </a:r>
            <a:r>
              <a:rPr lang="en-US" altLang="zh-CN" b="1" dirty="0" smtClean="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合格率</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不合格</a:t>
            </a:r>
            <a:r>
              <a:rPr lang="zh-CN" altLang="en-US" dirty="0">
                <a:ln w="0"/>
                <a:solidFill>
                  <a:srgbClr val="0070C0"/>
                </a:solidFill>
                <a:latin typeface="微软雅黑" panose="020B0503020204020204" pitchFamily="34" charset="-122"/>
                <a:ea typeface="微软雅黑" panose="020B0503020204020204" pitchFamily="34" charset="-122"/>
              </a:rPr>
              <a:t>状况</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对策</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b="1" dirty="0">
                <a:ln w="0"/>
                <a:solidFill>
                  <a:srgbClr val="0070C0"/>
                </a:solidFill>
                <a:latin typeface="微软雅黑" panose="020B0503020204020204" pitchFamily="34" charset="-122"/>
                <a:ea typeface="微软雅黑" panose="020B0503020204020204" pitchFamily="34" charset="-122"/>
              </a:rPr>
              <a:t>作业方法</a:t>
            </a:r>
            <a:r>
              <a:rPr lang="en-US" altLang="zh-CN" b="1" dirty="0" smtClean="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错误</a:t>
            </a:r>
            <a:r>
              <a:rPr lang="zh-CN" altLang="en-US" dirty="0">
                <a:ln w="0"/>
                <a:solidFill>
                  <a:srgbClr val="0070C0"/>
                </a:solidFill>
                <a:latin typeface="微软雅黑" panose="020B0503020204020204" pitchFamily="34" charset="-122"/>
                <a:ea typeface="微软雅黑" panose="020B0503020204020204" pitchFamily="34" charset="-122"/>
              </a:rPr>
              <a:t>操作</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设备</a:t>
            </a:r>
            <a:r>
              <a:rPr lang="zh-CN" altLang="en-US" dirty="0">
                <a:ln w="0"/>
                <a:solidFill>
                  <a:srgbClr val="0070C0"/>
                </a:solidFill>
                <a:latin typeface="微软雅黑" panose="020B0503020204020204" pitchFamily="34" charset="-122"/>
                <a:ea typeface="微软雅黑" panose="020B0503020204020204" pitchFamily="34" charset="-122"/>
              </a:rPr>
              <a:t>异常</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工装</a:t>
            </a:r>
            <a:r>
              <a:rPr lang="zh-CN" altLang="en-US" dirty="0">
                <a:ln w="0"/>
                <a:solidFill>
                  <a:srgbClr val="0070C0"/>
                </a:solidFill>
                <a:latin typeface="微软雅黑" panose="020B0503020204020204" pitchFamily="34" charset="-122"/>
                <a:ea typeface="微软雅黑" panose="020B0503020204020204" pitchFamily="34" charset="-122"/>
              </a:rPr>
              <a:t>异常</a:t>
            </a:r>
            <a:endParaRPr lang="zh-CN" altLang="en-US" dirty="0">
              <a:ln w="0"/>
              <a:solidFill>
                <a:srgbClr val="0070C0"/>
              </a:solidFill>
              <a:latin typeface="微软雅黑" panose="020B0503020204020204" pitchFamily="34" charset="-122"/>
              <a:ea typeface="微软雅黑" panose="020B0503020204020204" pitchFamily="34" charset="-122"/>
            </a:endParaRPr>
          </a:p>
        </p:txBody>
      </p:sp>
      <p:sp>
        <p:nvSpPr>
          <p:cNvPr id="6" name="文本框 9"/>
          <p:cNvSpPr txBox="1"/>
          <p:nvPr/>
        </p:nvSpPr>
        <p:spPr>
          <a:xfrm>
            <a:off x="6120134" y="1526456"/>
            <a:ext cx="1701849"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管理要点：</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6097587" y="2084415"/>
            <a:ext cx="5135401" cy="3393222"/>
          </a:xfrm>
          <a:prstGeom prst="rect">
            <a:avLst/>
          </a:prstGeom>
          <a:noFill/>
        </p:spPr>
        <p:txBody>
          <a:bodyPr wrap="square" lIns="68566" tIns="34283" rIns="68566" bIns="34283" rtlCol="0">
            <a:spAutoFit/>
          </a:bodyPr>
          <a:lstStyle/>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1</a:t>
            </a:r>
            <a:r>
              <a:rPr lang="en-US" altLang="zh-CN" dirty="0" smtClean="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防止</a:t>
            </a:r>
            <a:r>
              <a:rPr lang="zh-CN" altLang="en-US" dirty="0">
                <a:ln w="0"/>
                <a:solidFill>
                  <a:srgbClr val="0070C0"/>
                </a:solidFill>
                <a:latin typeface="微软雅黑" panose="020B0503020204020204" pitchFamily="34" charset="-122"/>
                <a:ea typeface="微软雅黑" panose="020B0503020204020204" pitchFamily="34" charset="-122"/>
              </a:rPr>
              <a:t>因“人的失误”导致的品质问题。</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smtClean="0">
                <a:ln w="0"/>
                <a:solidFill>
                  <a:srgbClr val="0070C0"/>
                </a:solidFill>
                <a:latin typeface="微软雅黑" panose="020B0503020204020204" pitchFamily="34" charset="-122"/>
                <a:ea typeface="微软雅黑" panose="020B0503020204020204" pitchFamily="34" charset="-122"/>
              </a:rPr>
              <a:t>    方法</a:t>
            </a:r>
            <a:r>
              <a:rPr lang="zh-CN" altLang="en-US" dirty="0">
                <a:ln w="0"/>
                <a:solidFill>
                  <a:srgbClr val="0070C0"/>
                </a:solidFill>
                <a:latin typeface="微软雅黑" panose="020B0503020204020204" pitchFamily="34" charset="-122"/>
                <a:ea typeface="微软雅黑" panose="020B0503020204020204" pitchFamily="34" charset="-122"/>
              </a:rPr>
              <a:t>：合格品与不合格品分开放置，用颜色</a:t>
            </a:r>
            <a:r>
              <a:rPr lang="zh-CN" altLang="en-US" dirty="0" smtClean="0">
                <a:ln w="0"/>
                <a:solidFill>
                  <a:srgbClr val="0070C0"/>
                </a:solidFill>
                <a:latin typeface="微软雅黑" panose="020B0503020204020204" pitchFamily="34" charset="-122"/>
                <a:ea typeface="微软雅黑" panose="020B0503020204020204" pitchFamily="34" charset="-122"/>
              </a:rPr>
              <a:t>加</a:t>
            </a:r>
            <a:br>
              <a:rPr lang="en-US" altLang="zh-CN" dirty="0" smtClean="0">
                <a:ln w="0"/>
                <a:solidFill>
                  <a:srgbClr val="0070C0"/>
                </a:solidFill>
                <a:latin typeface="微软雅黑" panose="020B0503020204020204" pitchFamily="34" charset="-122"/>
                <a:ea typeface="微软雅黑" panose="020B0503020204020204" pitchFamily="34" charset="-122"/>
              </a:rPr>
            </a:br>
            <a:r>
              <a:rPr lang="en-US" altLang="zh-CN" dirty="0" smtClean="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以</a:t>
            </a:r>
            <a:r>
              <a:rPr lang="zh-CN" altLang="en-US" dirty="0">
                <a:ln w="0"/>
                <a:solidFill>
                  <a:srgbClr val="0070C0"/>
                </a:solidFill>
                <a:latin typeface="微软雅黑" panose="020B0503020204020204" pitchFamily="34" charset="-122"/>
                <a:ea typeface="微软雅黑" panose="020B0503020204020204" pitchFamily="34" charset="-122"/>
              </a:rPr>
              <a:t>区分，类似品运离及用颜色区分</a:t>
            </a:r>
            <a:r>
              <a:rPr lang="zh-CN" altLang="en-US" dirty="0" smtClean="0">
                <a:ln w="0"/>
                <a:solidFill>
                  <a:srgbClr val="0070C0"/>
                </a:solidFill>
                <a:latin typeface="微软雅黑" panose="020B0503020204020204" pitchFamily="34" charset="-122"/>
                <a:ea typeface="微软雅黑" panose="020B0503020204020204" pitchFamily="34" charset="-122"/>
              </a:rPr>
              <a:t>。</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2</a:t>
            </a:r>
            <a:r>
              <a:rPr lang="en-US" altLang="zh-CN" dirty="0" smtClean="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设备</a:t>
            </a:r>
            <a:r>
              <a:rPr lang="zh-CN" altLang="en-US" dirty="0">
                <a:ln w="0"/>
                <a:solidFill>
                  <a:srgbClr val="0070C0"/>
                </a:solidFill>
                <a:latin typeface="微软雅黑" panose="020B0503020204020204" pitchFamily="34" charset="-122"/>
                <a:ea typeface="微软雅黑" panose="020B0503020204020204" pitchFamily="34" charset="-122"/>
              </a:rPr>
              <a:t>异常“显露化”。</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smtClean="0">
                <a:ln w="0"/>
                <a:solidFill>
                  <a:srgbClr val="0070C0"/>
                </a:solidFill>
                <a:latin typeface="微软雅黑" panose="020B0503020204020204" pitchFamily="34" charset="-122"/>
                <a:ea typeface="微软雅黑" panose="020B0503020204020204" pitchFamily="34" charset="-122"/>
              </a:rPr>
              <a:t>    方法</a:t>
            </a:r>
            <a:r>
              <a:rPr lang="zh-CN" altLang="en-US" dirty="0">
                <a:ln w="0"/>
                <a:solidFill>
                  <a:srgbClr val="0070C0"/>
                </a:solidFill>
                <a:latin typeface="微软雅黑" panose="020B0503020204020204" pitchFamily="34" charset="-122"/>
                <a:ea typeface="微软雅黑" panose="020B0503020204020204" pitchFamily="34" charset="-122"/>
              </a:rPr>
              <a:t>：重要部位贴附品质要点标签，明确点</a:t>
            </a:r>
            <a:r>
              <a:rPr lang="zh-CN" altLang="en-US" dirty="0" smtClean="0">
                <a:ln w="0"/>
                <a:solidFill>
                  <a:srgbClr val="0070C0"/>
                </a:solidFill>
                <a:latin typeface="微软雅黑" panose="020B0503020204020204" pitchFamily="34" charset="-122"/>
                <a:ea typeface="微软雅黑" panose="020B0503020204020204" pitchFamily="34" charset="-122"/>
              </a:rPr>
              <a:t>检</a:t>
            </a:r>
            <a:br>
              <a:rPr lang="en-US" altLang="zh-CN" dirty="0" smtClean="0">
                <a:ln w="0"/>
                <a:solidFill>
                  <a:srgbClr val="0070C0"/>
                </a:solidFill>
                <a:latin typeface="微软雅黑" panose="020B0503020204020204" pitchFamily="34" charset="-122"/>
                <a:ea typeface="微软雅黑" panose="020B0503020204020204" pitchFamily="34" charset="-122"/>
              </a:rPr>
            </a:br>
            <a:r>
              <a:rPr lang="en-US" altLang="zh-CN" dirty="0" smtClean="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线路</a:t>
            </a:r>
            <a:r>
              <a:rPr lang="zh-CN" altLang="en-US" dirty="0">
                <a:ln w="0"/>
                <a:solidFill>
                  <a:srgbClr val="0070C0"/>
                </a:solidFill>
                <a:latin typeface="微软雅黑" panose="020B0503020204020204" pitchFamily="34" charset="-122"/>
                <a:ea typeface="微软雅黑" panose="020B0503020204020204" pitchFamily="34" charset="-122"/>
              </a:rPr>
              <a:t>，防止点检遗露</a:t>
            </a:r>
            <a:r>
              <a:rPr lang="zh-CN" altLang="en-US" dirty="0" smtClean="0">
                <a:ln w="0"/>
                <a:solidFill>
                  <a:srgbClr val="0070C0"/>
                </a:solidFill>
                <a:latin typeface="微软雅黑" panose="020B0503020204020204" pitchFamily="34" charset="-122"/>
                <a:ea typeface="微软雅黑" panose="020B0503020204020204" pitchFamily="34" charset="-122"/>
              </a:rPr>
              <a:t>。</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3</a:t>
            </a:r>
            <a:r>
              <a:rPr lang="en-US" altLang="zh-CN" dirty="0" smtClean="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能</a:t>
            </a:r>
            <a:r>
              <a:rPr lang="zh-CN" altLang="en-US" dirty="0">
                <a:ln w="0"/>
                <a:solidFill>
                  <a:srgbClr val="0070C0"/>
                </a:solidFill>
                <a:latin typeface="微软雅黑" panose="020B0503020204020204" pitchFamily="34" charset="-122"/>
                <a:ea typeface="微软雅黑" panose="020B0503020204020204" pitchFamily="34" charset="-122"/>
              </a:rPr>
              <a:t>正确地实施点检。</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smtClean="0">
                <a:ln w="0"/>
                <a:solidFill>
                  <a:srgbClr val="0070C0"/>
                </a:solidFill>
                <a:latin typeface="微软雅黑" panose="020B0503020204020204" pitchFamily="34" charset="-122"/>
                <a:ea typeface="微软雅黑" panose="020B0503020204020204" pitchFamily="34" charset="-122"/>
              </a:rPr>
              <a:t>    方法</a:t>
            </a:r>
            <a:r>
              <a:rPr lang="zh-CN" altLang="en-US" dirty="0">
                <a:ln w="0"/>
                <a:solidFill>
                  <a:srgbClr val="0070C0"/>
                </a:solidFill>
                <a:latin typeface="微软雅黑" panose="020B0503020204020204" pitchFamily="34" charset="-122"/>
                <a:ea typeface="微软雅黑" panose="020B0503020204020204" pitchFamily="34" charset="-122"/>
              </a:rPr>
              <a:t>：计量仪器按点检表逐项实施定期点检。</a:t>
            </a:r>
            <a:endParaRPr lang="zh-CN" altLang="en-US" dirty="0">
              <a:ln w="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anim calcmode="lin" valueType="num">
                                      <p:cBhvr>
                                        <p:cTn id="20" dur="1000" fill="hold"/>
                                        <p:tgtEl>
                                          <p:spTgt spid="39"/>
                                        </p:tgtEl>
                                        <p:attrNameLst>
                                          <p:attrName>ppt_x</p:attrName>
                                        </p:attrNameLst>
                                      </p:cBhvr>
                                      <p:tavLst>
                                        <p:tav tm="0">
                                          <p:val>
                                            <p:strVal val="#ppt_x"/>
                                          </p:val>
                                        </p:tav>
                                        <p:tav tm="100000">
                                          <p:val>
                                            <p:strVal val="#ppt_x"/>
                                          </p:val>
                                        </p:tav>
                                      </p:tavLst>
                                    </p:anim>
                                    <p:anim calcmode="lin" valueType="num">
                                      <p:cBhvr>
                                        <p:cTn id="21" dur="1000" fill="hold"/>
                                        <p:tgtEl>
                                          <p:spTgt spid="3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p:bldP spid="5" grpId="0"/>
      <p:bldP spid="6" grpId="0"/>
      <p:bldP spid="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9"/>
          <p:cNvSpPr txBox="1"/>
          <p:nvPr/>
        </p:nvSpPr>
        <p:spPr>
          <a:xfrm>
            <a:off x="1155378" y="620688"/>
            <a:ext cx="2736304"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目视管理</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38" name="椭圆 37"/>
          <p:cNvSpPr/>
          <p:nvPr/>
        </p:nvSpPr>
        <p:spPr>
          <a:xfrm>
            <a:off x="841003" y="86427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9" name="文本框 38"/>
          <p:cNvSpPr txBox="1"/>
          <p:nvPr/>
        </p:nvSpPr>
        <p:spPr>
          <a:xfrm>
            <a:off x="1201043" y="1360090"/>
            <a:ext cx="4320480" cy="484734"/>
          </a:xfrm>
          <a:prstGeom prst="rect">
            <a:avLst/>
          </a:prstGeom>
          <a:noFill/>
        </p:spPr>
        <p:txBody>
          <a:bodyPr wrap="square" lIns="68566" tIns="34283" rIns="68566" bIns="34283" rtlCol="0">
            <a:spAutoFit/>
          </a:bodyPr>
          <a:lstStyle/>
          <a:p>
            <a:pPr marL="0" lvl="1">
              <a:lnSpc>
                <a:spcPct val="150000"/>
              </a:lnSpc>
            </a:pPr>
            <a:r>
              <a:rPr lang="en-US" altLang="zh-CN" b="1" dirty="0" smtClean="0">
                <a:ln w="0"/>
                <a:solidFill>
                  <a:srgbClr val="C00000"/>
                </a:solidFill>
                <a:latin typeface="微软雅黑" panose="020B0503020204020204" pitchFamily="34" charset="-122"/>
                <a:ea typeface="微软雅黑" panose="020B0503020204020204" pitchFamily="34" charset="-122"/>
              </a:rPr>
              <a:t>(</a:t>
            </a:r>
            <a:r>
              <a:rPr lang="zh-CN" altLang="en-US" b="1" dirty="0" smtClean="0">
                <a:ln w="0"/>
                <a:solidFill>
                  <a:srgbClr val="C00000"/>
                </a:solidFill>
                <a:latin typeface="微软雅黑" panose="020B0503020204020204" pitchFamily="34" charset="-122"/>
                <a:ea typeface="微软雅黑" panose="020B0503020204020204" pitchFamily="34" charset="-122"/>
              </a:rPr>
              <a:t>按管理</a:t>
            </a:r>
            <a:r>
              <a:rPr lang="zh-CN" altLang="en-US" b="1" dirty="0">
                <a:ln w="0"/>
                <a:solidFill>
                  <a:srgbClr val="C00000"/>
                </a:solidFill>
                <a:latin typeface="微软雅黑" panose="020B0503020204020204" pitchFamily="34" charset="-122"/>
                <a:ea typeface="微软雅黑" panose="020B0503020204020204" pitchFamily="34" charset="-122"/>
              </a:rPr>
              <a:t>对象</a:t>
            </a:r>
            <a:r>
              <a:rPr lang="en-US" altLang="zh-CN" b="1" dirty="0" smtClean="0">
                <a:ln w="0"/>
                <a:solidFill>
                  <a:srgbClr val="C00000"/>
                </a:solidFill>
                <a:latin typeface="微软雅黑" panose="020B0503020204020204" pitchFamily="34" charset="-122"/>
                <a:ea typeface="微软雅黑" panose="020B0503020204020204" pitchFamily="34" charset="-122"/>
              </a:rPr>
              <a:t>)-E.</a:t>
            </a:r>
            <a:r>
              <a:rPr lang="zh-CN" altLang="en-US" b="1" dirty="0" smtClean="0">
                <a:ln w="0"/>
                <a:solidFill>
                  <a:srgbClr val="C00000"/>
                </a:solidFill>
                <a:latin typeface="微软雅黑" panose="020B0503020204020204" pitchFamily="34" charset="-122"/>
                <a:ea typeface="微软雅黑" panose="020B0503020204020204" pitchFamily="34" charset="-122"/>
              </a:rPr>
              <a:t>安全管理</a:t>
            </a:r>
            <a:r>
              <a:rPr lang="zh-CN" altLang="en-US" b="1" dirty="0">
                <a:ln w="0"/>
                <a:solidFill>
                  <a:srgbClr val="C00000"/>
                </a:solidFill>
                <a:latin typeface="微软雅黑" panose="020B0503020204020204" pitchFamily="34" charset="-122"/>
                <a:ea typeface="微软雅黑" panose="020B0503020204020204" pitchFamily="34" charset="-122"/>
              </a:rPr>
              <a:t>中的目视管理</a:t>
            </a:r>
            <a:endParaRPr lang="zh-CN" altLang="en-US" dirty="0">
              <a:ln w="0"/>
              <a:solidFill>
                <a:srgbClr val="0070C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273051" y="1916832"/>
            <a:ext cx="3960440" cy="1682306"/>
          </a:xfrm>
          <a:prstGeom prst="rect">
            <a:avLst/>
          </a:prstGeom>
          <a:noFill/>
        </p:spPr>
        <p:txBody>
          <a:bodyPr wrap="square" lIns="68566" tIns="34283" rIns="68566" bIns="34283" rtlCol="0">
            <a:spAutoFit/>
          </a:bodyPr>
          <a:lstStyle/>
          <a:p>
            <a:pPr marL="0" lvl="1">
              <a:lnSpc>
                <a:spcPct val="150000"/>
              </a:lnSpc>
            </a:pPr>
            <a:r>
              <a:rPr lang="zh-CN" altLang="en-US" dirty="0" smtClean="0">
                <a:ln w="0"/>
                <a:solidFill>
                  <a:srgbClr val="0070C0"/>
                </a:solidFill>
                <a:latin typeface="微软雅黑" panose="020B0503020204020204" pitchFamily="34" charset="-122"/>
                <a:ea typeface="微软雅黑" panose="020B0503020204020204" pitchFamily="34" charset="-122"/>
              </a:rPr>
              <a:t>      目视</a:t>
            </a:r>
            <a:r>
              <a:rPr lang="zh-CN" altLang="en-US" dirty="0">
                <a:ln w="0"/>
                <a:solidFill>
                  <a:srgbClr val="0070C0"/>
                </a:solidFill>
                <a:latin typeface="微软雅黑" panose="020B0503020204020204" pitchFamily="34" charset="-122"/>
                <a:ea typeface="微软雅黑" panose="020B0503020204020204" pitchFamily="34" charset="-122"/>
              </a:rPr>
              <a:t>管理的安全管理是要将危险的事物予以“显露化”刺激人的“视觉”，唤醒人们的安全意识，防止事故，危害的发生。</a:t>
            </a:r>
            <a:endParaRPr lang="zh-CN" altLang="en-US" dirty="0">
              <a:ln w="0"/>
              <a:solidFill>
                <a:srgbClr val="0070C0"/>
              </a:solidFill>
              <a:latin typeface="微软雅黑" panose="020B0503020204020204" pitchFamily="34" charset="-122"/>
              <a:ea typeface="微软雅黑" panose="020B0503020204020204" pitchFamily="34" charset="-122"/>
            </a:endParaRPr>
          </a:p>
        </p:txBody>
      </p:sp>
      <p:sp>
        <p:nvSpPr>
          <p:cNvPr id="6" name="文本框 9"/>
          <p:cNvSpPr txBox="1"/>
          <p:nvPr/>
        </p:nvSpPr>
        <p:spPr>
          <a:xfrm>
            <a:off x="6120134" y="1340768"/>
            <a:ext cx="1701849"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管理要点：</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6097587" y="1916832"/>
            <a:ext cx="5135401" cy="3393222"/>
          </a:xfrm>
          <a:prstGeom prst="rect">
            <a:avLst/>
          </a:prstGeom>
          <a:noFill/>
        </p:spPr>
        <p:txBody>
          <a:bodyPr wrap="square" lIns="68566" tIns="34283" rIns="68566" bIns="34283" rtlCol="0">
            <a:spAutoFit/>
          </a:bodyPr>
          <a:lstStyle/>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1</a:t>
            </a:r>
            <a:r>
              <a:rPr lang="en-US" altLang="zh-CN" dirty="0" smtClean="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注意</a:t>
            </a:r>
            <a:r>
              <a:rPr lang="zh-CN" altLang="en-US" dirty="0">
                <a:ln w="0"/>
                <a:solidFill>
                  <a:srgbClr val="0070C0"/>
                </a:solidFill>
                <a:latin typeface="微软雅黑" panose="020B0503020204020204" pitchFamily="34" charset="-122"/>
                <a:ea typeface="微软雅黑" panose="020B0503020204020204" pitchFamily="34" charset="-122"/>
              </a:rPr>
              <a:t>有高低、突起之处。</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smtClean="0">
                <a:ln w="0"/>
                <a:solidFill>
                  <a:srgbClr val="0070C0"/>
                </a:solidFill>
                <a:latin typeface="微软雅黑" panose="020B0503020204020204" pitchFamily="34" charset="-122"/>
                <a:ea typeface="微软雅黑" panose="020B0503020204020204" pitchFamily="34" charset="-122"/>
              </a:rPr>
              <a:t>    方法</a:t>
            </a:r>
            <a:r>
              <a:rPr lang="zh-CN" altLang="en-US" dirty="0">
                <a:ln w="0"/>
                <a:solidFill>
                  <a:srgbClr val="0070C0"/>
                </a:solidFill>
                <a:latin typeface="微软雅黑" panose="020B0503020204020204" pitchFamily="34" charset="-122"/>
                <a:ea typeface="微软雅黑" panose="020B0503020204020204" pitchFamily="34" charset="-122"/>
              </a:rPr>
              <a:t>：使用颜色刺激视觉。</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smtClean="0">
                <a:ln w="0"/>
                <a:solidFill>
                  <a:srgbClr val="0070C0"/>
                </a:solidFill>
                <a:latin typeface="微软雅黑" panose="020B0503020204020204" pitchFamily="34" charset="-122"/>
                <a:ea typeface="微软雅黑" panose="020B0503020204020204" pitchFamily="34" charset="-122"/>
              </a:rPr>
              <a:t>2. </a:t>
            </a:r>
            <a:r>
              <a:rPr lang="zh-CN" altLang="en-US" dirty="0" smtClean="0">
                <a:ln w="0"/>
                <a:solidFill>
                  <a:srgbClr val="0070C0"/>
                </a:solidFill>
                <a:latin typeface="微软雅黑" panose="020B0503020204020204" pitchFamily="34" charset="-122"/>
                <a:ea typeface="微软雅黑" panose="020B0503020204020204" pitchFamily="34" charset="-122"/>
              </a:rPr>
              <a:t>设备</a:t>
            </a:r>
            <a:r>
              <a:rPr lang="zh-CN" altLang="en-US" dirty="0">
                <a:ln w="0"/>
                <a:solidFill>
                  <a:srgbClr val="0070C0"/>
                </a:solidFill>
                <a:latin typeface="微软雅黑" panose="020B0503020204020204" pitchFamily="34" charset="-122"/>
                <a:ea typeface="微软雅黑" panose="020B0503020204020204" pitchFamily="34" charset="-122"/>
              </a:rPr>
              <a:t>的紧急停止按钮设置。</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smtClean="0">
                <a:ln w="0"/>
                <a:solidFill>
                  <a:srgbClr val="0070C0"/>
                </a:solidFill>
                <a:latin typeface="微软雅黑" panose="020B0503020204020204" pitchFamily="34" charset="-122"/>
                <a:ea typeface="微软雅黑" panose="020B0503020204020204" pitchFamily="34" charset="-122"/>
              </a:rPr>
              <a:t>    方法</a:t>
            </a:r>
            <a:r>
              <a:rPr lang="zh-CN" altLang="en-US" dirty="0">
                <a:ln w="0"/>
                <a:solidFill>
                  <a:srgbClr val="0070C0"/>
                </a:solidFill>
                <a:latin typeface="微软雅黑" panose="020B0503020204020204" pitchFamily="34" charset="-122"/>
                <a:ea typeface="微软雅黑" panose="020B0503020204020204" pitchFamily="34" charset="-122"/>
              </a:rPr>
              <a:t>：容易触电的设备，有醒目标志。</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3</a:t>
            </a:r>
            <a:r>
              <a:rPr lang="en-US" altLang="zh-CN" dirty="0" smtClean="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注意</a:t>
            </a:r>
            <a:r>
              <a:rPr lang="zh-CN" altLang="en-US" dirty="0">
                <a:ln w="0"/>
                <a:solidFill>
                  <a:srgbClr val="0070C0"/>
                </a:solidFill>
                <a:latin typeface="微软雅黑" panose="020B0503020204020204" pitchFamily="34" charset="-122"/>
                <a:ea typeface="微软雅黑" panose="020B0503020204020204" pitchFamily="34" charset="-122"/>
              </a:rPr>
              <a:t>车间、仓库内的交叉之处。</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smtClean="0">
                <a:ln w="0"/>
                <a:solidFill>
                  <a:srgbClr val="0070C0"/>
                </a:solidFill>
                <a:latin typeface="微软雅黑" panose="020B0503020204020204" pitchFamily="34" charset="-122"/>
                <a:ea typeface="微软雅黑" panose="020B0503020204020204" pitchFamily="34" charset="-122"/>
              </a:rPr>
              <a:t>    方法</a:t>
            </a:r>
            <a:r>
              <a:rPr lang="zh-CN" altLang="en-US" dirty="0">
                <a:ln w="0"/>
                <a:solidFill>
                  <a:srgbClr val="0070C0"/>
                </a:solidFill>
                <a:latin typeface="微软雅黑" panose="020B0503020204020204" pitchFamily="34" charset="-122"/>
                <a:ea typeface="微软雅黑" panose="020B0503020204020204" pitchFamily="34" charset="-122"/>
              </a:rPr>
              <a:t>：设置凸面镜或“临时停止脚印”图案</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en-US" altLang="zh-CN" dirty="0">
                <a:ln w="0"/>
                <a:solidFill>
                  <a:srgbClr val="0070C0"/>
                </a:solidFill>
                <a:latin typeface="微软雅黑" panose="020B0503020204020204" pitchFamily="34" charset="-122"/>
                <a:ea typeface="微软雅黑" panose="020B0503020204020204" pitchFamily="34" charset="-122"/>
              </a:rPr>
              <a:t>4</a:t>
            </a:r>
            <a:r>
              <a:rPr lang="en-US" altLang="zh-CN" dirty="0" smtClean="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危险物</a:t>
            </a:r>
            <a:r>
              <a:rPr lang="zh-CN" altLang="en-US" dirty="0">
                <a:ln w="0"/>
                <a:solidFill>
                  <a:srgbClr val="0070C0"/>
                </a:solidFill>
                <a:latin typeface="微软雅黑" panose="020B0503020204020204" pitchFamily="34" charset="-122"/>
                <a:ea typeface="微软雅黑" panose="020B0503020204020204" pitchFamily="34" charset="-122"/>
              </a:rPr>
              <a:t>的保管，使用严格按照法律规定实施。</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50000"/>
              </a:lnSpc>
            </a:pPr>
            <a:r>
              <a:rPr lang="zh-CN" altLang="en-US" dirty="0" smtClean="0">
                <a:ln w="0"/>
                <a:solidFill>
                  <a:srgbClr val="0070C0"/>
                </a:solidFill>
                <a:latin typeface="微软雅黑" panose="020B0503020204020204" pitchFamily="34" charset="-122"/>
                <a:ea typeface="微软雅黑" panose="020B0503020204020204" pitchFamily="34" charset="-122"/>
              </a:rPr>
              <a:t>    方法</a:t>
            </a:r>
            <a:r>
              <a:rPr lang="zh-CN" altLang="en-US" dirty="0">
                <a:ln w="0"/>
                <a:solidFill>
                  <a:srgbClr val="0070C0"/>
                </a:solidFill>
                <a:latin typeface="微软雅黑" panose="020B0503020204020204" pitchFamily="34" charset="-122"/>
                <a:ea typeface="微软雅黑" panose="020B0503020204020204" pitchFamily="34" charset="-122"/>
              </a:rPr>
              <a:t>：法律有关规定醒目的揭示出来。</a:t>
            </a:r>
            <a:endParaRPr lang="zh-CN" altLang="en-US" dirty="0">
              <a:ln w="0"/>
              <a:solidFill>
                <a:srgbClr val="0070C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633091" y="3789040"/>
            <a:ext cx="2355191" cy="24620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anim calcmode="lin" valueType="num">
                                      <p:cBhvr>
                                        <p:cTn id="20" dur="1000" fill="hold"/>
                                        <p:tgtEl>
                                          <p:spTgt spid="39"/>
                                        </p:tgtEl>
                                        <p:attrNameLst>
                                          <p:attrName>ppt_x</p:attrName>
                                        </p:attrNameLst>
                                      </p:cBhvr>
                                      <p:tavLst>
                                        <p:tav tm="0">
                                          <p:val>
                                            <p:strVal val="#ppt_x"/>
                                          </p:val>
                                        </p:tav>
                                        <p:tav tm="100000">
                                          <p:val>
                                            <p:strVal val="#ppt_x"/>
                                          </p:val>
                                        </p:tav>
                                      </p:tavLst>
                                    </p:anim>
                                    <p:anim calcmode="lin" valueType="num">
                                      <p:cBhvr>
                                        <p:cTn id="21" dur="1000" fill="hold"/>
                                        <p:tgtEl>
                                          <p:spTgt spid="3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p:bldP spid="5" grpId="0"/>
      <p:bldP spid="6" grpId="0"/>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9"/>
          <p:cNvSpPr txBox="1"/>
          <p:nvPr/>
        </p:nvSpPr>
        <p:spPr>
          <a:xfrm>
            <a:off x="939354" y="620688"/>
            <a:ext cx="2736304"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目视管理</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38" name="椭圆 37"/>
          <p:cNvSpPr/>
          <p:nvPr/>
        </p:nvSpPr>
        <p:spPr>
          <a:xfrm>
            <a:off x="624979" y="86427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9" name="文本框 38"/>
          <p:cNvSpPr txBox="1"/>
          <p:nvPr/>
        </p:nvSpPr>
        <p:spPr>
          <a:xfrm>
            <a:off x="985019" y="1196752"/>
            <a:ext cx="4680520" cy="484734"/>
          </a:xfrm>
          <a:prstGeom prst="rect">
            <a:avLst/>
          </a:prstGeom>
          <a:noFill/>
        </p:spPr>
        <p:txBody>
          <a:bodyPr wrap="square" lIns="68566" tIns="34283" rIns="68566" bIns="34283" rtlCol="0">
            <a:spAutoFit/>
          </a:bodyPr>
          <a:lstStyle/>
          <a:p>
            <a:pPr marL="0" lvl="1">
              <a:lnSpc>
                <a:spcPct val="150000"/>
              </a:lnSpc>
            </a:pPr>
            <a:r>
              <a:rPr lang="en-US" altLang="zh-CN" b="1" dirty="0" smtClean="0">
                <a:ln w="0"/>
                <a:solidFill>
                  <a:srgbClr val="C00000"/>
                </a:solidFill>
                <a:latin typeface="微软雅黑" panose="020B0503020204020204" pitchFamily="34" charset="-122"/>
                <a:ea typeface="微软雅黑" panose="020B0503020204020204" pitchFamily="34" charset="-122"/>
              </a:rPr>
              <a:t>(</a:t>
            </a:r>
            <a:r>
              <a:rPr lang="zh-CN" altLang="en-US" b="1" dirty="0">
                <a:ln w="0"/>
                <a:solidFill>
                  <a:srgbClr val="C00000"/>
                </a:solidFill>
                <a:latin typeface="微软雅黑" panose="020B0503020204020204" pitchFamily="34" charset="-122"/>
                <a:ea typeface="微软雅黑" panose="020B0503020204020204" pitchFamily="34" charset="-122"/>
              </a:rPr>
              <a:t>按管理方式</a:t>
            </a:r>
            <a:r>
              <a:rPr lang="en-US" altLang="zh-CN" b="1" dirty="0" smtClean="0">
                <a:ln w="0"/>
                <a:solidFill>
                  <a:srgbClr val="C00000"/>
                </a:solidFill>
                <a:latin typeface="微软雅黑" panose="020B0503020204020204" pitchFamily="34" charset="-122"/>
                <a:ea typeface="微软雅黑" panose="020B0503020204020204" pitchFamily="34" charset="-122"/>
              </a:rPr>
              <a:t>)-A.</a:t>
            </a:r>
            <a:r>
              <a:rPr lang="zh-CN" altLang="en-US" b="1" dirty="0">
                <a:ln w="0"/>
                <a:solidFill>
                  <a:srgbClr val="C00000"/>
                </a:solidFill>
                <a:latin typeface="微软雅黑" panose="020B0503020204020204" pitchFamily="34" charset="-122"/>
                <a:ea typeface="微软雅黑" panose="020B0503020204020204" pitchFamily="34" charset="-122"/>
              </a:rPr>
              <a:t>看板管理</a:t>
            </a:r>
            <a:endParaRPr lang="zh-CN" altLang="en-US" dirty="0">
              <a:ln w="0"/>
              <a:solidFill>
                <a:srgbClr val="0070C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057027" y="1846893"/>
            <a:ext cx="6120680" cy="4058020"/>
          </a:xfrm>
          <a:prstGeom prst="rect">
            <a:avLst/>
          </a:prstGeom>
          <a:noFill/>
        </p:spPr>
        <p:txBody>
          <a:bodyPr wrap="square" lIns="68566" tIns="34283" rIns="68566" bIns="34283" rtlCol="0">
            <a:spAutoFit/>
          </a:bodyPr>
          <a:lstStyle/>
          <a:p>
            <a:pPr marL="285750" lvl="1" indent="-285750">
              <a:lnSpc>
                <a:spcPct val="120000"/>
              </a:lnSpc>
              <a:buFont typeface="Wingdings" panose="05000000000000000000" pitchFamily="2" charset="2"/>
              <a:buChar char="l"/>
            </a:pPr>
            <a:r>
              <a:rPr lang="zh-CN" altLang="en-US" b="1" dirty="0">
                <a:ln w="0"/>
                <a:solidFill>
                  <a:srgbClr val="0070C0"/>
                </a:solidFill>
                <a:latin typeface="微软雅黑" panose="020B0503020204020204" pitchFamily="34" charset="-122"/>
                <a:ea typeface="微软雅黑" panose="020B0503020204020204" pitchFamily="34" charset="-122"/>
              </a:rPr>
              <a:t>生产线看板</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标识</a:t>
            </a:r>
            <a:r>
              <a:rPr lang="zh-CN" altLang="en-US" dirty="0">
                <a:ln w="0"/>
                <a:solidFill>
                  <a:srgbClr val="0070C0"/>
                </a:solidFill>
                <a:latin typeface="微软雅黑" panose="020B0503020204020204" pitchFamily="34" charset="-122"/>
                <a:ea typeface="微软雅黑" panose="020B0503020204020204" pitchFamily="34" charset="-122"/>
              </a:rPr>
              <a:t>今天生产规格、数量，并记入实际进度状况</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zh-CN" altLang="en-US" dirty="0">
                <a:ln w="0"/>
                <a:solidFill>
                  <a:srgbClr val="0070C0"/>
                </a:solidFill>
                <a:latin typeface="微软雅黑" panose="020B0503020204020204" pitchFamily="34" charset="-122"/>
                <a:ea typeface="微软雅黑" panose="020B0503020204020204" pitchFamily="34" charset="-122"/>
              </a:rPr>
              <a:t>        生产线每个成员一看就知道，易于激发参与感</a:t>
            </a:r>
            <a:endParaRPr lang="zh-CN" altLang="en-US" dirty="0">
              <a:ln w="0"/>
              <a:solidFill>
                <a:srgbClr val="0070C0"/>
              </a:solidFill>
              <a:latin typeface="微软雅黑" panose="020B0503020204020204" pitchFamily="34" charset="-122"/>
              <a:ea typeface="微软雅黑" panose="020B0503020204020204" pitchFamily="34" charset="-122"/>
            </a:endParaRPr>
          </a:p>
          <a:p>
            <a:pPr marL="285750" lvl="1" indent="-285750">
              <a:lnSpc>
                <a:spcPct val="120000"/>
              </a:lnSpc>
              <a:buFont typeface="Wingdings" panose="05000000000000000000" pitchFamily="2" charset="2"/>
              <a:buChar char="l"/>
            </a:pPr>
            <a:r>
              <a:rPr lang="zh-CN" altLang="en-US" b="1" dirty="0">
                <a:ln w="0"/>
                <a:solidFill>
                  <a:srgbClr val="0070C0"/>
                </a:solidFill>
                <a:latin typeface="微软雅黑" panose="020B0503020204020204" pitchFamily="34" charset="-122"/>
                <a:ea typeface="微软雅黑" panose="020B0503020204020204" pitchFamily="34" charset="-122"/>
              </a:rPr>
              <a:t>图表</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zh-CN" altLang="en-US" dirty="0">
                <a:ln w="0"/>
                <a:solidFill>
                  <a:srgbClr val="0070C0"/>
                </a:solidFill>
                <a:latin typeface="微软雅黑" panose="020B0503020204020204" pitchFamily="34" charset="-122"/>
                <a:ea typeface="微软雅黑" panose="020B0503020204020204" pitchFamily="34" charset="-122"/>
              </a:rPr>
              <a:t>       图表内可能表示产量的、效率的、品质的或其它的状况</a:t>
            </a:r>
            <a:r>
              <a:rPr lang="zh-CN" altLang="en-US" dirty="0" smtClean="0">
                <a:ln w="0"/>
                <a:solidFill>
                  <a:srgbClr val="0070C0"/>
                </a:solidFill>
                <a:latin typeface="微软雅黑" panose="020B0503020204020204" pitchFamily="34" charset="-122"/>
                <a:ea typeface="微软雅黑" panose="020B0503020204020204" pitchFamily="34" charset="-122"/>
              </a:rPr>
              <a:t>，</a:t>
            </a:r>
            <a:br>
              <a:rPr lang="en-US" altLang="zh-CN" dirty="0" smtClean="0">
                <a:ln w="0"/>
                <a:solidFill>
                  <a:srgbClr val="0070C0"/>
                </a:solidFill>
                <a:latin typeface="微软雅黑" panose="020B0503020204020204" pitchFamily="34" charset="-122"/>
                <a:ea typeface="微软雅黑" panose="020B0503020204020204" pitchFamily="34" charset="-122"/>
              </a:rPr>
            </a:br>
            <a:r>
              <a:rPr lang="en-US" altLang="zh-CN" dirty="0" smtClean="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一</a:t>
            </a:r>
            <a:r>
              <a:rPr lang="zh-CN" altLang="en-US" dirty="0">
                <a:ln w="0"/>
                <a:solidFill>
                  <a:srgbClr val="0070C0"/>
                </a:solidFill>
                <a:latin typeface="微软雅黑" panose="020B0503020204020204" pitchFamily="34" charset="-122"/>
                <a:ea typeface="微软雅黑" panose="020B0503020204020204" pitchFamily="34" charset="-122"/>
              </a:rPr>
              <a:t>看就知道起伏状况，是否在控制中，易于管理</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zh-CN" altLang="en-US" dirty="0">
                <a:ln w="0"/>
                <a:solidFill>
                  <a:srgbClr val="0070C0"/>
                </a:solidFill>
                <a:latin typeface="微软雅黑" panose="020B0503020204020204" pitchFamily="34" charset="-122"/>
                <a:ea typeface="微软雅黑" panose="020B0503020204020204" pitchFamily="34" charset="-122"/>
              </a:rPr>
              <a:t>     </a:t>
            </a:r>
            <a:r>
              <a:rPr lang="zh-CN" altLang="en-US" dirty="0" smtClean="0">
                <a:ln w="0"/>
                <a:solidFill>
                  <a:srgbClr val="0070C0"/>
                </a:solidFill>
                <a:latin typeface="微软雅黑" panose="020B0503020204020204" pitchFamily="34" charset="-122"/>
                <a:ea typeface="微软雅黑" panose="020B0503020204020204" pitchFamily="34" charset="-122"/>
              </a:rPr>
              <a:t>  </a:t>
            </a:r>
            <a:r>
              <a:rPr lang="zh-CN" altLang="en-US" dirty="0">
                <a:ln w="0"/>
                <a:solidFill>
                  <a:srgbClr val="0070C0"/>
                </a:solidFill>
                <a:latin typeface="微软雅黑" panose="020B0503020204020204" pitchFamily="34" charset="-122"/>
                <a:ea typeface="微软雅黑" panose="020B0503020204020204" pitchFamily="34" charset="-122"/>
              </a:rPr>
              <a:t>例如：生产线制程中的一次工程不良率</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zh-CN" altLang="en-US" dirty="0">
                <a:ln w="0"/>
                <a:solidFill>
                  <a:srgbClr val="0070C0"/>
                </a:solidFill>
                <a:latin typeface="微软雅黑" panose="020B0503020204020204" pitchFamily="34" charset="-122"/>
                <a:ea typeface="微软雅黑" panose="020B0503020204020204" pitchFamily="34" charset="-122"/>
              </a:rPr>
              <a:t>                  成品检验中的一次检验不良率</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zh-CN" altLang="en-US" dirty="0">
                <a:ln w="0"/>
                <a:solidFill>
                  <a:srgbClr val="0070C0"/>
                </a:solidFill>
                <a:latin typeface="微软雅黑" panose="020B0503020204020204" pitchFamily="34" charset="-122"/>
                <a:ea typeface="微软雅黑" panose="020B0503020204020204" pitchFamily="34" charset="-122"/>
              </a:rPr>
              <a:t>                  生产线上和各种控制图</a:t>
            </a:r>
            <a:endParaRPr lang="zh-CN" altLang="en-US" dirty="0">
              <a:ln w="0"/>
              <a:solidFill>
                <a:srgbClr val="0070C0"/>
              </a:solidFill>
              <a:latin typeface="微软雅黑" panose="020B0503020204020204" pitchFamily="34" charset="-122"/>
              <a:ea typeface="微软雅黑" panose="020B0503020204020204" pitchFamily="34" charset="-122"/>
            </a:endParaRPr>
          </a:p>
          <a:p>
            <a:pPr marL="285750" lvl="1" indent="-285750">
              <a:lnSpc>
                <a:spcPct val="120000"/>
              </a:lnSpc>
              <a:buFont typeface="Wingdings" panose="05000000000000000000" pitchFamily="2" charset="2"/>
              <a:buChar char="l"/>
            </a:pPr>
            <a:r>
              <a:rPr lang="zh-CN" altLang="en-US" b="1" dirty="0">
                <a:ln w="0"/>
                <a:solidFill>
                  <a:srgbClr val="0070C0"/>
                </a:solidFill>
                <a:latin typeface="微软雅黑" panose="020B0503020204020204" pitchFamily="34" charset="-122"/>
                <a:ea typeface="微软雅黑" panose="020B0503020204020204" pitchFamily="34" charset="-122"/>
              </a:rPr>
              <a:t>管理看板</a:t>
            </a:r>
            <a:endParaRPr lang="zh-CN" altLang="en-US" b="1"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zh-CN" altLang="en-US" dirty="0">
                <a:ln w="0"/>
                <a:solidFill>
                  <a:srgbClr val="0070C0"/>
                </a:solidFill>
                <a:latin typeface="微软雅黑" panose="020B0503020204020204" pitchFamily="34" charset="-122"/>
                <a:ea typeface="微软雅黑" panose="020B0503020204020204" pitchFamily="34" charset="-122"/>
              </a:rPr>
              <a:t>      人员出勤看板</a:t>
            </a:r>
            <a:endParaRPr lang="zh-CN" altLang="en-US" dirty="0">
              <a:ln w="0"/>
              <a:solidFill>
                <a:srgbClr val="0070C0"/>
              </a:solidFill>
              <a:latin typeface="微软雅黑" panose="020B0503020204020204" pitchFamily="34" charset="-122"/>
              <a:ea typeface="微软雅黑" panose="020B0503020204020204" pitchFamily="34" charset="-122"/>
            </a:endParaRPr>
          </a:p>
          <a:p>
            <a:pPr marL="0" lvl="1">
              <a:lnSpc>
                <a:spcPct val="120000"/>
              </a:lnSpc>
            </a:pPr>
            <a:r>
              <a:rPr lang="zh-CN" altLang="en-US" dirty="0">
                <a:ln w="0"/>
                <a:solidFill>
                  <a:srgbClr val="0070C0"/>
                </a:solidFill>
                <a:latin typeface="微软雅黑" panose="020B0503020204020204" pitchFamily="34" charset="-122"/>
                <a:ea typeface="微软雅黑" panose="020B0503020204020204" pitchFamily="34" charset="-122"/>
              </a:rPr>
              <a:t>      人员培训技能状况看板</a:t>
            </a:r>
            <a:endParaRPr lang="zh-CN" altLang="en-US" dirty="0">
              <a:ln w="0"/>
              <a:solidFill>
                <a:srgbClr val="0070C0"/>
              </a:solidFill>
              <a:latin typeface="微软雅黑" panose="020B0503020204020204" pitchFamily="34" charset="-122"/>
              <a:ea typeface="微软雅黑" panose="020B0503020204020204" pitchFamily="34" charset="-122"/>
            </a:endParaRPr>
          </a:p>
        </p:txBody>
      </p:sp>
      <p:sp>
        <p:nvSpPr>
          <p:cNvPr id="6" name="文本框 9"/>
          <p:cNvSpPr txBox="1"/>
          <p:nvPr/>
        </p:nvSpPr>
        <p:spPr>
          <a:xfrm>
            <a:off x="7681763" y="1484784"/>
            <a:ext cx="2736304" cy="623233"/>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管理看板作用：</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7681763" y="2084415"/>
            <a:ext cx="5135401" cy="2977724"/>
          </a:xfrm>
          <a:prstGeom prst="rect">
            <a:avLst/>
          </a:prstGeom>
          <a:noFill/>
        </p:spPr>
        <p:txBody>
          <a:bodyPr wrap="square" lIns="68566" tIns="34283" rIns="68566" bIns="34283" rtlCol="0">
            <a:spAutoFit/>
          </a:bodyPr>
          <a:lstStyle/>
          <a:p>
            <a:pPr marL="285750" lvl="1" indent="-285750">
              <a:lnSpc>
                <a:spcPct val="150000"/>
              </a:lnSpc>
              <a:buFont typeface="Wingdings" panose="05000000000000000000" pitchFamily="2" charset="2"/>
              <a:buChar char="l"/>
            </a:pPr>
            <a:r>
              <a:rPr lang="zh-CN" altLang="en-US" dirty="0">
                <a:ln w="0"/>
                <a:solidFill>
                  <a:srgbClr val="0070C0"/>
                </a:solidFill>
                <a:latin typeface="微软雅黑" panose="020B0503020204020204" pitchFamily="34" charset="-122"/>
                <a:ea typeface="微软雅黑" panose="020B0503020204020204" pitchFamily="34" charset="-122"/>
              </a:rPr>
              <a:t>展示改善过程</a:t>
            </a:r>
            <a:endParaRPr lang="zh-CN" altLang="en-US" dirty="0">
              <a:ln w="0"/>
              <a:solidFill>
                <a:srgbClr val="0070C0"/>
              </a:solidFill>
              <a:latin typeface="微软雅黑" panose="020B0503020204020204" pitchFamily="34" charset="-122"/>
              <a:ea typeface="微软雅黑" panose="020B0503020204020204" pitchFamily="34" charset="-122"/>
            </a:endParaRPr>
          </a:p>
          <a:p>
            <a:pPr marL="285750" lvl="1" indent="-285750">
              <a:lnSpc>
                <a:spcPct val="150000"/>
              </a:lnSpc>
              <a:buFont typeface="Wingdings" panose="05000000000000000000" pitchFamily="2" charset="2"/>
              <a:buChar char="l"/>
            </a:pPr>
            <a:r>
              <a:rPr lang="zh-CN" altLang="en-US" dirty="0">
                <a:ln w="0"/>
                <a:solidFill>
                  <a:srgbClr val="0070C0"/>
                </a:solidFill>
                <a:latin typeface="微软雅黑" panose="020B0503020204020204" pitchFamily="34" charset="-122"/>
                <a:ea typeface="微软雅黑" panose="020B0503020204020204" pitchFamily="34" charset="-122"/>
              </a:rPr>
              <a:t>展示改善成绩</a:t>
            </a:r>
            <a:endParaRPr lang="zh-CN" altLang="en-US" dirty="0">
              <a:ln w="0"/>
              <a:solidFill>
                <a:srgbClr val="0070C0"/>
              </a:solidFill>
              <a:latin typeface="微软雅黑" panose="020B0503020204020204" pitchFamily="34" charset="-122"/>
              <a:ea typeface="微软雅黑" panose="020B0503020204020204" pitchFamily="34" charset="-122"/>
            </a:endParaRPr>
          </a:p>
          <a:p>
            <a:pPr marL="285750" lvl="1" indent="-285750">
              <a:lnSpc>
                <a:spcPct val="150000"/>
              </a:lnSpc>
              <a:buFont typeface="Wingdings" panose="05000000000000000000" pitchFamily="2" charset="2"/>
              <a:buChar char="l"/>
            </a:pPr>
            <a:r>
              <a:rPr lang="zh-CN" altLang="en-US" dirty="0">
                <a:ln w="0"/>
                <a:solidFill>
                  <a:srgbClr val="0070C0"/>
                </a:solidFill>
                <a:latin typeface="微软雅黑" panose="020B0503020204020204" pitchFamily="34" charset="-122"/>
                <a:ea typeface="微软雅黑" panose="020B0503020204020204" pitchFamily="34" charset="-122"/>
              </a:rPr>
              <a:t>营造竞争氛围</a:t>
            </a:r>
            <a:endParaRPr lang="zh-CN" altLang="en-US" dirty="0">
              <a:ln w="0"/>
              <a:solidFill>
                <a:srgbClr val="0070C0"/>
              </a:solidFill>
              <a:latin typeface="微软雅黑" panose="020B0503020204020204" pitchFamily="34" charset="-122"/>
              <a:ea typeface="微软雅黑" panose="020B0503020204020204" pitchFamily="34" charset="-122"/>
            </a:endParaRPr>
          </a:p>
          <a:p>
            <a:pPr marL="285750" lvl="1" indent="-285750">
              <a:lnSpc>
                <a:spcPct val="150000"/>
              </a:lnSpc>
              <a:buFont typeface="Wingdings" panose="05000000000000000000" pitchFamily="2" charset="2"/>
              <a:buChar char="l"/>
            </a:pPr>
            <a:r>
              <a:rPr lang="zh-CN" altLang="en-US" dirty="0">
                <a:ln w="0"/>
                <a:solidFill>
                  <a:srgbClr val="0070C0"/>
                </a:solidFill>
                <a:latin typeface="微软雅黑" panose="020B0503020204020204" pitchFamily="34" charset="-122"/>
                <a:ea typeface="微软雅黑" panose="020B0503020204020204" pitchFamily="34" charset="-122"/>
              </a:rPr>
              <a:t>展示现场活力</a:t>
            </a:r>
            <a:endParaRPr lang="zh-CN" altLang="en-US" dirty="0">
              <a:ln w="0"/>
              <a:solidFill>
                <a:srgbClr val="0070C0"/>
              </a:solidFill>
              <a:latin typeface="微软雅黑" panose="020B0503020204020204" pitchFamily="34" charset="-122"/>
              <a:ea typeface="微软雅黑" panose="020B0503020204020204" pitchFamily="34" charset="-122"/>
            </a:endParaRPr>
          </a:p>
          <a:p>
            <a:pPr marL="285750" lvl="1" indent="-285750">
              <a:lnSpc>
                <a:spcPct val="150000"/>
              </a:lnSpc>
              <a:buFont typeface="Wingdings" panose="05000000000000000000" pitchFamily="2" charset="2"/>
              <a:buChar char="l"/>
            </a:pPr>
            <a:r>
              <a:rPr lang="zh-CN" altLang="en-US" dirty="0">
                <a:ln w="0"/>
                <a:solidFill>
                  <a:srgbClr val="0070C0"/>
                </a:solidFill>
                <a:latin typeface="微软雅黑" panose="020B0503020204020204" pitchFamily="34" charset="-122"/>
                <a:ea typeface="微软雅黑" panose="020B0503020204020204" pitchFamily="34" charset="-122"/>
              </a:rPr>
              <a:t>让客户有信心</a:t>
            </a:r>
            <a:endParaRPr lang="zh-CN" altLang="en-US" dirty="0">
              <a:ln w="0"/>
              <a:solidFill>
                <a:srgbClr val="0070C0"/>
              </a:solidFill>
              <a:latin typeface="微软雅黑" panose="020B0503020204020204" pitchFamily="34" charset="-122"/>
              <a:ea typeface="微软雅黑" panose="020B0503020204020204" pitchFamily="34" charset="-122"/>
            </a:endParaRPr>
          </a:p>
          <a:p>
            <a:pPr marL="285750" lvl="1" indent="-285750">
              <a:lnSpc>
                <a:spcPct val="150000"/>
              </a:lnSpc>
              <a:buFont typeface="Wingdings" panose="05000000000000000000" pitchFamily="2" charset="2"/>
              <a:buChar char="l"/>
            </a:pPr>
            <a:r>
              <a:rPr lang="zh-CN" altLang="en-US" dirty="0">
                <a:ln w="0"/>
                <a:solidFill>
                  <a:srgbClr val="0070C0"/>
                </a:solidFill>
                <a:latin typeface="微软雅黑" panose="020B0503020204020204" pitchFamily="34" charset="-122"/>
                <a:ea typeface="微软雅黑" panose="020B0503020204020204" pitchFamily="34" charset="-122"/>
              </a:rPr>
              <a:t>展示老板的经营理念、事业宏图</a:t>
            </a:r>
            <a:endParaRPr lang="zh-CN" altLang="en-US" dirty="0">
              <a:ln w="0"/>
              <a:solidFill>
                <a:srgbClr val="0070C0"/>
              </a:solidFill>
              <a:latin typeface="微软雅黑" panose="020B0503020204020204" pitchFamily="34" charset="-122"/>
              <a:ea typeface="微软雅黑" panose="020B0503020204020204" pitchFamily="34" charset="-122"/>
            </a:endParaRPr>
          </a:p>
          <a:p>
            <a:pPr marL="285750" lvl="1" indent="-285750">
              <a:lnSpc>
                <a:spcPct val="150000"/>
              </a:lnSpc>
              <a:buFont typeface="Wingdings" panose="05000000000000000000" pitchFamily="2" charset="2"/>
              <a:buChar char="l"/>
            </a:pPr>
            <a:r>
              <a:rPr lang="zh-CN" altLang="en-US" dirty="0">
                <a:ln w="0"/>
                <a:solidFill>
                  <a:srgbClr val="0070C0"/>
                </a:solidFill>
                <a:latin typeface="微软雅黑" panose="020B0503020204020204" pitchFamily="34" charset="-122"/>
                <a:ea typeface="微软雅黑" panose="020B0503020204020204" pitchFamily="34" charset="-122"/>
              </a:rPr>
              <a:t>展示重大活动的推行方法</a:t>
            </a:r>
            <a:endParaRPr lang="zh-CN" altLang="en-US" dirty="0">
              <a:ln w="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anim calcmode="lin" valueType="num">
                                      <p:cBhvr>
                                        <p:cTn id="20" dur="1000" fill="hold"/>
                                        <p:tgtEl>
                                          <p:spTgt spid="39"/>
                                        </p:tgtEl>
                                        <p:attrNameLst>
                                          <p:attrName>ppt_x</p:attrName>
                                        </p:attrNameLst>
                                      </p:cBhvr>
                                      <p:tavLst>
                                        <p:tav tm="0">
                                          <p:val>
                                            <p:strVal val="#ppt_x"/>
                                          </p:val>
                                        </p:tav>
                                        <p:tav tm="100000">
                                          <p:val>
                                            <p:strVal val="#ppt_x"/>
                                          </p:val>
                                        </p:tav>
                                      </p:tavLst>
                                    </p:anim>
                                    <p:anim calcmode="lin" valueType="num">
                                      <p:cBhvr>
                                        <p:cTn id="21" dur="1000" fill="hold"/>
                                        <p:tgtEl>
                                          <p:spTgt spid="3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p:bldP spid="5" grpId="0"/>
      <p:bldP spid="6" grpId="0"/>
      <p:bldP spid="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9"/>
          <p:cNvSpPr txBox="1"/>
          <p:nvPr/>
        </p:nvSpPr>
        <p:spPr>
          <a:xfrm>
            <a:off x="939354" y="620688"/>
            <a:ext cx="2736304"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目视管理</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38" name="椭圆 37"/>
          <p:cNvSpPr/>
          <p:nvPr/>
        </p:nvSpPr>
        <p:spPr>
          <a:xfrm>
            <a:off x="624979" y="864272"/>
            <a:ext cx="170359" cy="17035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39" name="文本框 38"/>
          <p:cNvSpPr txBox="1"/>
          <p:nvPr/>
        </p:nvSpPr>
        <p:spPr>
          <a:xfrm>
            <a:off x="985019" y="1196752"/>
            <a:ext cx="4680520" cy="484734"/>
          </a:xfrm>
          <a:prstGeom prst="rect">
            <a:avLst/>
          </a:prstGeom>
          <a:noFill/>
        </p:spPr>
        <p:txBody>
          <a:bodyPr wrap="square" lIns="68566" tIns="34283" rIns="68566" bIns="34283" rtlCol="0">
            <a:spAutoFit/>
          </a:bodyPr>
          <a:lstStyle/>
          <a:p>
            <a:pPr marL="0" lvl="1">
              <a:lnSpc>
                <a:spcPct val="150000"/>
              </a:lnSpc>
            </a:pPr>
            <a:r>
              <a:rPr lang="en-US" altLang="zh-CN" b="1" dirty="0" smtClean="0">
                <a:ln w="0"/>
                <a:solidFill>
                  <a:srgbClr val="C00000"/>
                </a:solidFill>
                <a:latin typeface="微软雅黑" panose="020B0503020204020204" pitchFamily="34" charset="-122"/>
                <a:ea typeface="微软雅黑" panose="020B0503020204020204" pitchFamily="34" charset="-122"/>
              </a:rPr>
              <a:t>(</a:t>
            </a:r>
            <a:r>
              <a:rPr lang="zh-CN" altLang="en-US" b="1" dirty="0">
                <a:ln w="0"/>
                <a:solidFill>
                  <a:srgbClr val="C00000"/>
                </a:solidFill>
                <a:latin typeface="微软雅黑" panose="020B0503020204020204" pitchFamily="34" charset="-122"/>
                <a:ea typeface="微软雅黑" panose="020B0503020204020204" pitchFamily="34" charset="-122"/>
              </a:rPr>
              <a:t>按管理方式</a:t>
            </a:r>
            <a:r>
              <a:rPr lang="en-US" altLang="zh-CN" b="1" dirty="0" smtClean="0">
                <a:ln w="0"/>
                <a:solidFill>
                  <a:srgbClr val="C00000"/>
                </a:solidFill>
                <a:latin typeface="微软雅黑" panose="020B0503020204020204" pitchFamily="34" charset="-122"/>
                <a:ea typeface="微软雅黑" panose="020B0503020204020204" pitchFamily="34" charset="-122"/>
              </a:rPr>
              <a:t>)-B.</a:t>
            </a:r>
            <a:r>
              <a:rPr lang="zh-CN" altLang="en-US" b="1" dirty="0">
                <a:ln w="0"/>
                <a:solidFill>
                  <a:srgbClr val="C00000"/>
                </a:solidFill>
                <a:latin typeface="微软雅黑" panose="020B0503020204020204" pitchFamily="34" charset="-122"/>
                <a:ea typeface="微软雅黑" panose="020B0503020204020204" pitchFamily="34" charset="-122"/>
              </a:rPr>
              <a:t>颜色管理</a:t>
            </a:r>
            <a:endParaRPr lang="zh-CN" altLang="en-US" dirty="0">
              <a:ln w="0"/>
              <a:solidFill>
                <a:srgbClr val="0070C0"/>
              </a:solidFill>
              <a:latin typeface="微软雅黑" panose="020B0503020204020204" pitchFamily="34" charset="-122"/>
              <a:ea typeface="微软雅黑" panose="020B0503020204020204" pitchFamily="34" charset="-122"/>
            </a:endParaRPr>
          </a:p>
        </p:txBody>
      </p:sp>
      <p:sp>
        <p:nvSpPr>
          <p:cNvPr id="6" name="文本框 9"/>
          <p:cNvSpPr txBox="1"/>
          <p:nvPr/>
        </p:nvSpPr>
        <p:spPr>
          <a:xfrm>
            <a:off x="6074754" y="2083893"/>
            <a:ext cx="2736304"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人员颜色管理：</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6074754" y="2683524"/>
            <a:ext cx="5135401" cy="1266808"/>
          </a:xfrm>
          <a:prstGeom prst="rect">
            <a:avLst/>
          </a:prstGeom>
          <a:noFill/>
        </p:spPr>
        <p:txBody>
          <a:bodyPr wrap="square" lIns="68566" tIns="34283" rIns="68566" bIns="34283" rtlCol="0">
            <a:spAutoFit/>
          </a:bodyPr>
          <a:lstStyle/>
          <a:p>
            <a:pPr marL="285750" lvl="1" indent="-285750">
              <a:lnSpc>
                <a:spcPct val="150000"/>
              </a:lnSpc>
              <a:buFont typeface="Wingdings" panose="05000000000000000000" pitchFamily="2" charset="2"/>
              <a:buChar char="l"/>
            </a:pPr>
            <a:r>
              <a:rPr lang="zh-CN" altLang="en-US" dirty="0">
                <a:ln w="0"/>
                <a:solidFill>
                  <a:srgbClr val="0070C0"/>
                </a:solidFill>
                <a:latin typeface="微软雅黑" panose="020B0503020204020204" pitchFamily="34" charset="-122"/>
                <a:ea typeface="微软雅黑" panose="020B0503020204020204" pitchFamily="34" charset="-122"/>
              </a:rPr>
              <a:t>红帽</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生产线上的班长</a:t>
            </a:r>
            <a:endParaRPr lang="zh-CN" altLang="en-US" dirty="0">
              <a:ln w="0"/>
              <a:solidFill>
                <a:srgbClr val="0070C0"/>
              </a:solidFill>
              <a:latin typeface="微软雅黑" panose="020B0503020204020204" pitchFamily="34" charset="-122"/>
              <a:ea typeface="微软雅黑" panose="020B0503020204020204" pitchFamily="34" charset="-122"/>
            </a:endParaRPr>
          </a:p>
          <a:p>
            <a:pPr marL="285750" lvl="1" indent="-285750">
              <a:lnSpc>
                <a:spcPct val="150000"/>
              </a:lnSpc>
              <a:buFont typeface="Wingdings" panose="05000000000000000000" pitchFamily="2" charset="2"/>
              <a:buChar char="l"/>
            </a:pPr>
            <a:r>
              <a:rPr lang="zh-CN" altLang="en-US" dirty="0">
                <a:ln w="0"/>
                <a:solidFill>
                  <a:srgbClr val="0070C0"/>
                </a:solidFill>
                <a:latin typeface="微软雅黑" panose="020B0503020204020204" pitchFamily="34" charset="-122"/>
                <a:ea typeface="微软雅黑" panose="020B0503020204020204" pitchFamily="34" charset="-122"/>
              </a:rPr>
              <a:t>黄帽</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质检人员</a:t>
            </a:r>
            <a:endParaRPr lang="zh-CN" altLang="en-US" dirty="0">
              <a:ln w="0"/>
              <a:solidFill>
                <a:srgbClr val="0070C0"/>
              </a:solidFill>
              <a:latin typeface="微软雅黑" panose="020B0503020204020204" pitchFamily="34" charset="-122"/>
              <a:ea typeface="微软雅黑" panose="020B0503020204020204" pitchFamily="34" charset="-122"/>
            </a:endParaRPr>
          </a:p>
          <a:p>
            <a:pPr marL="285750" lvl="1" indent="-285750">
              <a:lnSpc>
                <a:spcPct val="150000"/>
              </a:lnSpc>
              <a:buFont typeface="Wingdings" panose="05000000000000000000" pitchFamily="2" charset="2"/>
              <a:buChar char="l"/>
            </a:pPr>
            <a:r>
              <a:rPr lang="zh-CN" altLang="en-US" dirty="0">
                <a:ln w="0"/>
                <a:solidFill>
                  <a:srgbClr val="0070C0"/>
                </a:solidFill>
                <a:latin typeface="微软雅黑" panose="020B0503020204020204" pitchFamily="34" charset="-122"/>
                <a:ea typeface="微软雅黑" panose="020B0503020204020204" pitchFamily="34" charset="-122"/>
              </a:rPr>
              <a:t>蓝帽</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作业人员 </a:t>
            </a:r>
            <a:endParaRPr lang="zh-CN" altLang="en-US" dirty="0">
              <a:ln w="0"/>
              <a:solidFill>
                <a:srgbClr val="0070C0"/>
              </a:solidFill>
              <a:latin typeface="微软雅黑" panose="020B0503020204020204" pitchFamily="34" charset="-122"/>
              <a:ea typeface="微软雅黑" panose="020B0503020204020204" pitchFamily="34" charset="-122"/>
            </a:endParaRPr>
          </a:p>
        </p:txBody>
      </p:sp>
      <p:sp>
        <p:nvSpPr>
          <p:cNvPr id="8" name="文本框 9"/>
          <p:cNvSpPr txBox="1"/>
          <p:nvPr/>
        </p:nvSpPr>
        <p:spPr>
          <a:xfrm>
            <a:off x="1057027" y="2083893"/>
            <a:ext cx="2736304" cy="557959"/>
          </a:xfrm>
          <a:prstGeom prst="rect">
            <a:avLst/>
          </a:prstGeom>
          <a:noFill/>
        </p:spPr>
        <p:txBody>
          <a:bodyPr wrap="square" lIns="68566" tIns="34283" rIns="68566" bIns="34283" rtlCol="0">
            <a:spAutoFit/>
          </a:bodyPr>
          <a:lstStyle/>
          <a:p>
            <a:pPr marL="0" lvl="1">
              <a:lnSpc>
                <a:spcPct val="150000"/>
              </a:lnSpc>
            </a:pPr>
            <a:r>
              <a:rPr lang="zh-CN" altLang="en-US" sz="2400" b="1" dirty="0">
                <a:ln w="0"/>
                <a:solidFill>
                  <a:srgbClr val="0070C0"/>
                </a:solidFill>
                <a:latin typeface="微软雅黑" panose="020B0503020204020204" pitchFamily="34" charset="-122"/>
                <a:ea typeface="微软雅黑" panose="020B0503020204020204" pitchFamily="34" charset="-122"/>
              </a:rPr>
              <a:t>区域颜色管理：</a:t>
            </a:r>
            <a:endParaRPr lang="zh-CN" altLang="en-US" sz="2400" b="1" dirty="0">
              <a:ln w="0"/>
              <a:solidFill>
                <a:srgbClr val="0070C0"/>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057027" y="2683524"/>
            <a:ext cx="5135401" cy="1682306"/>
          </a:xfrm>
          <a:prstGeom prst="rect">
            <a:avLst/>
          </a:prstGeom>
          <a:noFill/>
        </p:spPr>
        <p:txBody>
          <a:bodyPr wrap="square" lIns="68566" tIns="34283" rIns="68566" bIns="34283" rtlCol="0">
            <a:spAutoFit/>
          </a:bodyPr>
          <a:lstStyle/>
          <a:p>
            <a:pPr marL="285750" lvl="1" indent="-285750">
              <a:lnSpc>
                <a:spcPct val="150000"/>
              </a:lnSpc>
              <a:buFont typeface="Wingdings" panose="05000000000000000000" pitchFamily="2" charset="2"/>
              <a:buChar char="l"/>
            </a:pPr>
            <a:r>
              <a:rPr lang="zh-CN" altLang="en-US" dirty="0">
                <a:ln w="0"/>
                <a:solidFill>
                  <a:srgbClr val="0070C0"/>
                </a:solidFill>
                <a:latin typeface="微软雅黑" panose="020B0503020204020204" pitchFamily="34" charset="-122"/>
                <a:ea typeface="微软雅黑" panose="020B0503020204020204" pitchFamily="34" charset="-122"/>
              </a:rPr>
              <a:t>黄色</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工作区域，置放待加工料件</a:t>
            </a:r>
            <a:endParaRPr lang="zh-CN" altLang="en-US" dirty="0">
              <a:ln w="0"/>
              <a:solidFill>
                <a:srgbClr val="0070C0"/>
              </a:solidFill>
              <a:latin typeface="微软雅黑" panose="020B0503020204020204" pitchFamily="34" charset="-122"/>
              <a:ea typeface="微软雅黑" panose="020B0503020204020204" pitchFamily="34" charset="-122"/>
            </a:endParaRPr>
          </a:p>
          <a:p>
            <a:pPr marL="285750" lvl="1" indent="-285750">
              <a:lnSpc>
                <a:spcPct val="150000"/>
              </a:lnSpc>
              <a:buFont typeface="Wingdings" panose="05000000000000000000" pitchFamily="2" charset="2"/>
              <a:buChar char="l"/>
            </a:pPr>
            <a:r>
              <a:rPr lang="zh-CN" altLang="en-US" dirty="0">
                <a:ln w="0"/>
                <a:solidFill>
                  <a:srgbClr val="0070C0"/>
                </a:solidFill>
                <a:latin typeface="微软雅黑" panose="020B0503020204020204" pitchFamily="34" charset="-122"/>
                <a:ea typeface="微软雅黑" panose="020B0503020204020204" pitchFamily="34" charset="-122"/>
              </a:rPr>
              <a:t>绿色</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工作区域，置放加工完成品件 </a:t>
            </a:r>
            <a:endParaRPr lang="zh-CN" altLang="en-US" dirty="0">
              <a:ln w="0"/>
              <a:solidFill>
                <a:srgbClr val="0070C0"/>
              </a:solidFill>
              <a:latin typeface="微软雅黑" panose="020B0503020204020204" pitchFamily="34" charset="-122"/>
              <a:ea typeface="微软雅黑" panose="020B0503020204020204" pitchFamily="34" charset="-122"/>
            </a:endParaRPr>
          </a:p>
          <a:p>
            <a:pPr marL="285750" lvl="1" indent="-285750">
              <a:lnSpc>
                <a:spcPct val="150000"/>
              </a:lnSpc>
              <a:buFont typeface="Wingdings" panose="05000000000000000000" pitchFamily="2" charset="2"/>
              <a:buChar char="l"/>
            </a:pPr>
            <a:r>
              <a:rPr lang="zh-CN" altLang="en-US" dirty="0">
                <a:ln w="0"/>
                <a:solidFill>
                  <a:srgbClr val="0070C0"/>
                </a:solidFill>
                <a:latin typeface="微软雅黑" panose="020B0503020204020204" pitchFamily="34" charset="-122"/>
                <a:ea typeface="微软雅黑" panose="020B0503020204020204" pitchFamily="34" charset="-122"/>
              </a:rPr>
              <a:t>红色</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不合格品区</a:t>
            </a:r>
            <a:endParaRPr lang="zh-CN" altLang="en-US" dirty="0">
              <a:ln w="0"/>
              <a:solidFill>
                <a:srgbClr val="0070C0"/>
              </a:solidFill>
              <a:latin typeface="微软雅黑" panose="020B0503020204020204" pitchFamily="34" charset="-122"/>
              <a:ea typeface="微软雅黑" panose="020B0503020204020204" pitchFamily="34" charset="-122"/>
            </a:endParaRPr>
          </a:p>
          <a:p>
            <a:pPr marL="285750" lvl="1" indent="-285750">
              <a:lnSpc>
                <a:spcPct val="150000"/>
              </a:lnSpc>
              <a:buFont typeface="Wingdings" panose="05000000000000000000" pitchFamily="2" charset="2"/>
              <a:buChar char="l"/>
            </a:pPr>
            <a:r>
              <a:rPr lang="zh-CN" altLang="en-US" dirty="0">
                <a:ln w="0"/>
                <a:solidFill>
                  <a:srgbClr val="0070C0"/>
                </a:solidFill>
                <a:latin typeface="微软雅黑" panose="020B0503020204020204" pitchFamily="34" charset="-122"/>
                <a:ea typeface="微软雅黑" panose="020B0503020204020204" pitchFamily="34" charset="-122"/>
              </a:rPr>
              <a:t>蓝色</a:t>
            </a:r>
            <a:r>
              <a:rPr lang="en-US" altLang="zh-CN" dirty="0">
                <a:ln w="0"/>
                <a:solidFill>
                  <a:srgbClr val="0070C0"/>
                </a:solidFill>
                <a:latin typeface="微软雅黑" panose="020B0503020204020204" pitchFamily="34" charset="-122"/>
                <a:ea typeface="微软雅黑" panose="020B0503020204020204" pitchFamily="34" charset="-122"/>
              </a:rPr>
              <a:t>—</a:t>
            </a:r>
            <a:r>
              <a:rPr lang="zh-CN" altLang="en-US" dirty="0">
                <a:ln w="0"/>
                <a:solidFill>
                  <a:srgbClr val="0070C0"/>
                </a:solidFill>
                <a:latin typeface="微软雅黑" panose="020B0503020204020204" pitchFamily="34" charset="-122"/>
                <a:ea typeface="微软雅黑" panose="020B0503020204020204" pitchFamily="34" charset="-122"/>
              </a:rPr>
              <a:t>待判定，回收，暂放</a:t>
            </a:r>
            <a:endParaRPr lang="zh-CN" altLang="en-US" dirty="0">
              <a:ln w="0"/>
              <a:solidFill>
                <a:srgbClr val="0070C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545859" y="3429000"/>
            <a:ext cx="2863551" cy="25848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anim calcmode="lin" valueType="num">
                                      <p:cBhvr>
                                        <p:cTn id="20" dur="1000" fill="hold"/>
                                        <p:tgtEl>
                                          <p:spTgt spid="39"/>
                                        </p:tgtEl>
                                        <p:attrNameLst>
                                          <p:attrName>ppt_x</p:attrName>
                                        </p:attrNameLst>
                                      </p:cBhvr>
                                      <p:tavLst>
                                        <p:tav tm="0">
                                          <p:val>
                                            <p:strVal val="#ppt_x"/>
                                          </p:val>
                                        </p:tav>
                                        <p:tav tm="100000">
                                          <p:val>
                                            <p:strVal val="#ppt_x"/>
                                          </p:val>
                                        </p:tav>
                                      </p:tavLst>
                                    </p:anim>
                                    <p:anim calcmode="lin" valueType="num">
                                      <p:cBhvr>
                                        <p:cTn id="21" dur="1000" fill="hold"/>
                                        <p:tgtEl>
                                          <p:spTgt spid="3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42"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p:bldP spid="6" grpId="0"/>
      <p:bldP spid="7" grpId="0"/>
      <p:bldP spid="8" grpId="0"/>
      <p:bldP spid="9" grpId="0"/>
    </p:bldLst>
  </p:timing>
</p:sld>
</file>

<file path=ppt/tags/tag1.xml><?xml version="1.0" encoding="utf-8"?>
<p:tagLst xmlns:p="http://schemas.openxmlformats.org/presentationml/2006/main">
  <p:tag name="ISPRING_RESOURCE_PATHS_HASH_PRESENTER" val="cc1ec6b4c8718ec3729fa4977e1f43f6073444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17347</Words>
  <Application>WPS 演示</Application>
  <PresentationFormat>自定义</PresentationFormat>
  <Paragraphs>1838</Paragraphs>
  <Slides>107</Slides>
  <Notes>98</Notes>
  <HiddenSlides>0</HiddenSlides>
  <MMClips>1</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107</vt:i4>
      </vt:variant>
    </vt:vector>
  </HeadingPairs>
  <TitlesOfParts>
    <vt:vector size="127" baseType="lpstr">
      <vt:lpstr>Arial</vt:lpstr>
      <vt:lpstr>宋体</vt:lpstr>
      <vt:lpstr>Wingdings</vt:lpstr>
      <vt:lpstr>微软雅黑</vt:lpstr>
      <vt:lpstr>Aller Light</vt:lpstr>
      <vt:lpstr>U.S. 101</vt:lpstr>
      <vt:lpstr>AMGDT</vt:lpstr>
      <vt:lpstr>Roboto</vt:lpstr>
      <vt:lpstr>Aller Light</vt:lpstr>
      <vt:lpstr>NumberOnly</vt:lpstr>
      <vt:lpstr>Calibri</vt:lpstr>
      <vt:lpstr>Arial Unicode MS</vt:lpstr>
      <vt:lpstr>Helvetica</vt:lpstr>
      <vt:lpstr>Open Sans</vt:lpstr>
      <vt:lpstr>Segoe Print</vt:lpstr>
      <vt:lpstr>Open Sans</vt:lpstr>
      <vt:lpstr>Tahoma</vt:lpstr>
      <vt:lpstr>Helvetica Light</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 沐宇舒荷</cp:lastModifiedBy>
  <cp:revision>417</cp:revision>
  <dcterms:created xsi:type="dcterms:W3CDTF">2015-12-21T02:26:00Z</dcterms:created>
  <dcterms:modified xsi:type="dcterms:W3CDTF">2021-04-16T00:54:52Z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EBA387D30E964FF68DB264B9311749C6</vt:lpwstr>
  </property>
  <property fmtid="{D5CDD505-2E9C-101B-9397-08002B2CF9AE}" pid="3" name="KSOProductBuildVer">
    <vt:lpwstr>2052-11.1.0.10359</vt:lpwstr>
  </property>
</Properties>
</file>