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6.xml" ContentType="application/vnd.openxmlformats-officedocument.presentationml.tags+xml"/>
  <Override PartName="/ppt/notesSlides/notesSlide29.xml" ContentType="application/vnd.openxmlformats-officedocument.presentationml.notesSlide+xml"/>
  <Override PartName="/ppt/tags/tag17.xml" ContentType="application/vnd.openxmlformats-officedocument.presentationml.tags+xml"/>
  <Override PartName="/ppt/notesSlides/notesSlide30.xml" ContentType="application/vnd.openxmlformats-officedocument.presentationml.notesSlide+xml"/>
  <Override PartName="/ppt/tags/tag1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305" r:id="rId3"/>
    <p:sldId id="263" r:id="rId4"/>
    <p:sldId id="267" r:id="rId5"/>
    <p:sldId id="309" r:id="rId6"/>
    <p:sldId id="310" r:id="rId7"/>
    <p:sldId id="311" r:id="rId8"/>
    <p:sldId id="313" r:id="rId9"/>
    <p:sldId id="314" r:id="rId10"/>
    <p:sldId id="315" r:id="rId11"/>
    <p:sldId id="317" r:id="rId12"/>
    <p:sldId id="316" r:id="rId13"/>
    <p:sldId id="318"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2" r:id="rId28"/>
    <p:sldId id="333"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6" r:id="rId42"/>
    <p:sldId id="347" r:id="rId43"/>
    <p:sldId id="348" r:id="rId44"/>
    <p:sldId id="349" r:id="rId45"/>
    <p:sldId id="350" r:id="rId46"/>
    <p:sldId id="351" r:id="rId47"/>
    <p:sldId id="353" r:id="rId48"/>
    <p:sldId id="307"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824" userDrawn="1">
          <p15:clr>
            <a:srgbClr val="A4A3A4"/>
          </p15:clr>
        </p15:guide>
        <p15:guide id="4" pos="506" userDrawn="1">
          <p15:clr>
            <a:srgbClr val="A4A3A4"/>
          </p15:clr>
        </p15:guide>
        <p15:guide id="5" pos="25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71C1"/>
    <a:srgbClr val="52B7E1"/>
    <a:srgbClr val="FDFDF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914" y="438"/>
      </p:cViewPr>
      <p:guideLst>
        <p:guide orient="horz" pos="2160"/>
        <p:guide pos="3840"/>
        <p:guide pos="824"/>
        <p:guide pos="506"/>
        <p:guide pos="257"/>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2443E-1A20-42C4-91B9-AEDF7E2BD4D7}" type="datetimeFigureOut">
              <a:rPr lang="zh-CN" altLang="en-US" smtClean="0"/>
              <a:t>2021/3/31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4A58BC-5BD3-4B2E-96BE-FBBE97437E1B}" type="slidenum">
              <a:rPr lang="zh-CN" altLang="en-US" smtClean="0"/>
              <a:t>‹#›</a:t>
            </a:fld>
            <a:endParaRPr lang="zh-CN" altLang="en-US"/>
          </a:p>
        </p:txBody>
      </p:sp>
    </p:spTree>
    <p:extLst>
      <p:ext uri="{BB962C8B-B14F-4D97-AF65-F5344CB8AC3E}">
        <p14:creationId xmlns:p14="http://schemas.microsoft.com/office/powerpoint/2010/main" val="3872365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A58BC-5BD3-4B2E-96BE-FBBE97437E1B}" type="slidenum">
              <a:rPr lang="zh-CN" altLang="en-US" smtClean="0"/>
              <a:t>1</a:t>
            </a:fld>
            <a:endParaRPr lang="zh-CN" altLang="en-US"/>
          </a:p>
        </p:txBody>
      </p:sp>
    </p:spTree>
    <p:extLst>
      <p:ext uri="{BB962C8B-B14F-4D97-AF65-F5344CB8AC3E}">
        <p14:creationId xmlns:p14="http://schemas.microsoft.com/office/powerpoint/2010/main" val="172064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A58BC-5BD3-4B2E-96BE-FBBE97437E1B}" type="slidenum">
              <a:rPr lang="zh-CN" altLang="en-US" smtClean="0"/>
              <a:t>11</a:t>
            </a:fld>
            <a:endParaRPr lang="zh-CN" altLang="en-US"/>
          </a:p>
        </p:txBody>
      </p:sp>
    </p:spTree>
    <p:extLst>
      <p:ext uri="{BB962C8B-B14F-4D97-AF65-F5344CB8AC3E}">
        <p14:creationId xmlns:p14="http://schemas.microsoft.com/office/powerpoint/2010/main" val="953353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353999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531234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606510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919121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384120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984059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525020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489822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291064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A58BC-5BD3-4B2E-96BE-FBBE97437E1B}" type="slidenum">
              <a:rPr lang="zh-CN" altLang="en-US" smtClean="0"/>
              <a:t>3</a:t>
            </a:fld>
            <a:endParaRPr lang="zh-CN" altLang="en-US"/>
          </a:p>
        </p:txBody>
      </p:sp>
    </p:spTree>
    <p:extLst>
      <p:ext uri="{BB962C8B-B14F-4D97-AF65-F5344CB8AC3E}">
        <p14:creationId xmlns:p14="http://schemas.microsoft.com/office/powerpoint/2010/main" val="4106185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769769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330615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760329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238450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723656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3660716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8157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573155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1826899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608250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649916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3861125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1923302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477935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2481632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981784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2731361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9467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5821710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5130928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118315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6076657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6552291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499052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5549409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22717629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5286933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7877988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4116627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A58BC-5BD3-4B2E-96BE-FBBE97437E1B}" type="slidenum">
              <a:rPr lang="zh-CN" altLang="en-US" smtClean="0"/>
              <a:t>48</a:t>
            </a:fld>
            <a:endParaRPr lang="zh-CN" altLang="en-US"/>
          </a:p>
        </p:txBody>
      </p:sp>
    </p:spTree>
    <p:extLst>
      <p:ext uri="{BB962C8B-B14F-4D97-AF65-F5344CB8AC3E}">
        <p14:creationId xmlns:p14="http://schemas.microsoft.com/office/powerpoint/2010/main" val="1629323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697544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2324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484235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897549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950661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997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52662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359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981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0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820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任意多边形 4"/>
          <p:cNvSpPr/>
          <p:nvPr userDrawn="1"/>
        </p:nvSpPr>
        <p:spPr>
          <a:xfrm>
            <a:off x="8114058" y="5731866"/>
            <a:ext cx="4079771" cy="3158252"/>
          </a:xfrm>
          <a:custGeom>
            <a:avLst/>
            <a:gdLst>
              <a:gd name="connsiteX0" fmla="*/ 0 w 12127102"/>
              <a:gd name="connsiteY0" fmla="*/ 9386015 h 9387889"/>
              <a:gd name="connsiteX1" fmla="*/ 19375 w 12127102"/>
              <a:gd name="connsiteY1" fmla="*/ 9386015 h 9387889"/>
              <a:gd name="connsiteX2" fmla="*/ 9211 w 12127102"/>
              <a:gd name="connsiteY2" fmla="*/ 9387889 h 9387889"/>
              <a:gd name="connsiteX3" fmla="*/ 12114342 w 12127102"/>
              <a:gd name="connsiteY3" fmla="*/ 0 h 9387889"/>
              <a:gd name="connsiteX4" fmla="*/ 12127102 w 12127102"/>
              <a:gd name="connsiteY4" fmla="*/ 0 h 9387889"/>
              <a:gd name="connsiteX5" fmla="*/ 12127102 w 12127102"/>
              <a:gd name="connsiteY5" fmla="*/ 3357440 h 9387889"/>
              <a:gd name="connsiteX6" fmla="*/ 10882850 w 12127102"/>
              <a:gd name="connsiteY6" fmla="*/ 3357440 h 9387889"/>
              <a:gd name="connsiteX7" fmla="*/ 10882850 w 12127102"/>
              <a:gd name="connsiteY7" fmla="*/ 3357439 h 9387889"/>
              <a:gd name="connsiteX8" fmla="*/ 1482798 w 12127102"/>
              <a:gd name="connsiteY8" fmla="*/ 3357439 h 9387889"/>
              <a:gd name="connsiteX9" fmla="*/ 1529236 w 12127102"/>
              <a:gd name="connsiteY9" fmla="*/ 3315389 h 9387889"/>
              <a:gd name="connsiteX10" fmla="*/ 1553527 w 12127102"/>
              <a:gd name="connsiteY10" fmla="*/ 3291630 h 9387889"/>
              <a:gd name="connsiteX11" fmla="*/ 1581556 w 12127102"/>
              <a:gd name="connsiteY11" fmla="*/ 3273455 h 9387889"/>
              <a:gd name="connsiteX12" fmla="*/ 1675212 w 12127102"/>
              <a:gd name="connsiteY12" fmla="*/ 3203680 h 9387889"/>
              <a:gd name="connsiteX13" fmla="*/ 2601733 w 12127102"/>
              <a:gd name="connsiteY13" fmla="*/ 2921715 h 9387889"/>
              <a:gd name="connsiteX14" fmla="*/ 4344264 w 12127102"/>
              <a:gd name="connsiteY14" fmla="*/ 2921715 h 9387889"/>
              <a:gd name="connsiteX15" fmla="*/ 4807001 w 12127102"/>
              <a:gd name="connsiteY15" fmla="*/ 2921715 h 9387889"/>
              <a:gd name="connsiteX16" fmla="*/ 7826499 w 12127102"/>
              <a:gd name="connsiteY16" fmla="*/ 2921715 h 9387889"/>
              <a:gd name="connsiteX17" fmla="*/ 7826499 w 12127102"/>
              <a:gd name="connsiteY17" fmla="*/ 2925639 h 9387889"/>
              <a:gd name="connsiteX18" fmla="*/ 8288006 w 12127102"/>
              <a:gd name="connsiteY18" fmla="*/ 2925639 h 9387889"/>
              <a:gd name="connsiteX19" fmla="*/ 9442839 w 12127102"/>
              <a:gd name="connsiteY19" fmla="*/ 2574193 h 9387889"/>
              <a:gd name="connsiteX20" fmla="*/ 9559574 w 12127102"/>
              <a:gd name="connsiteY20" fmla="*/ 2487224 h 9387889"/>
              <a:gd name="connsiteX21" fmla="*/ 9594509 w 12127102"/>
              <a:gd name="connsiteY21" fmla="*/ 2464570 h 9387889"/>
              <a:gd name="connsiteX22" fmla="*/ 9624786 w 12127102"/>
              <a:gd name="connsiteY22" fmla="*/ 2434957 h 9387889"/>
              <a:gd name="connsiteX23" fmla="*/ 9748525 w 12127102"/>
              <a:gd name="connsiteY23" fmla="*/ 2322912 h 9387889"/>
              <a:gd name="connsiteX24" fmla="*/ 9824542 w 12127102"/>
              <a:gd name="connsiteY24" fmla="*/ 2239582 h 938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27102" h="9387889">
                <a:moveTo>
                  <a:pt x="0" y="9386015"/>
                </a:moveTo>
                <a:lnTo>
                  <a:pt x="19375" y="9386015"/>
                </a:lnTo>
                <a:lnTo>
                  <a:pt x="9211" y="9387889"/>
                </a:lnTo>
                <a:close/>
                <a:moveTo>
                  <a:pt x="12114342" y="0"/>
                </a:moveTo>
                <a:lnTo>
                  <a:pt x="12127102" y="0"/>
                </a:lnTo>
                <a:lnTo>
                  <a:pt x="12127102" y="3357440"/>
                </a:lnTo>
                <a:lnTo>
                  <a:pt x="10882850" y="3357440"/>
                </a:lnTo>
                <a:lnTo>
                  <a:pt x="10882850" y="3357439"/>
                </a:lnTo>
                <a:lnTo>
                  <a:pt x="1482798" y="3357439"/>
                </a:lnTo>
                <a:lnTo>
                  <a:pt x="1529236" y="3315389"/>
                </a:lnTo>
                <a:lnTo>
                  <a:pt x="1553527" y="3291630"/>
                </a:lnTo>
                <a:lnTo>
                  <a:pt x="1581556" y="3273455"/>
                </a:lnTo>
                <a:lnTo>
                  <a:pt x="1675212" y="3203680"/>
                </a:lnTo>
                <a:cubicBezTo>
                  <a:pt x="1939693" y="3025662"/>
                  <a:pt x="2258529" y="2921715"/>
                  <a:pt x="2601733" y="2921715"/>
                </a:cubicBezTo>
                <a:lnTo>
                  <a:pt x="4344264" y="2921715"/>
                </a:lnTo>
                <a:lnTo>
                  <a:pt x="4807001" y="2921715"/>
                </a:lnTo>
                <a:lnTo>
                  <a:pt x="7826499" y="2921715"/>
                </a:lnTo>
                <a:lnTo>
                  <a:pt x="7826499" y="2925639"/>
                </a:lnTo>
                <a:lnTo>
                  <a:pt x="8288006" y="2925639"/>
                </a:lnTo>
                <a:cubicBezTo>
                  <a:pt x="8715782" y="2925639"/>
                  <a:pt x="9113184" y="2796078"/>
                  <a:pt x="9442839" y="2574193"/>
                </a:cubicBezTo>
                <a:lnTo>
                  <a:pt x="9559574" y="2487224"/>
                </a:lnTo>
                <a:lnTo>
                  <a:pt x="9594509" y="2464570"/>
                </a:lnTo>
                <a:lnTo>
                  <a:pt x="9624786" y="2434957"/>
                </a:lnTo>
                <a:lnTo>
                  <a:pt x="9748525" y="2322912"/>
                </a:lnTo>
                <a:lnTo>
                  <a:pt x="9824542" y="2239582"/>
                </a:ln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a:off x="11321662" y="6419962"/>
            <a:ext cx="870338" cy="1406971"/>
          </a:xfrm>
          <a:custGeom>
            <a:avLst/>
            <a:gdLst>
              <a:gd name="connsiteX0" fmla="*/ 183535 w 4981602"/>
              <a:gd name="connsiteY0" fmla="*/ 6464300 h 6466174"/>
              <a:gd name="connsiteX1" fmla="*/ 202911 w 4981602"/>
              <a:gd name="connsiteY1" fmla="*/ 6464300 h 6466174"/>
              <a:gd name="connsiteX2" fmla="*/ 192746 w 4981602"/>
              <a:gd name="connsiteY2" fmla="*/ 6466174 h 6466174"/>
              <a:gd name="connsiteX3" fmla="*/ 2785268 w 4981602"/>
              <a:gd name="connsiteY3" fmla="*/ 0 h 6466174"/>
              <a:gd name="connsiteX4" fmla="*/ 4981602 w 4981602"/>
              <a:gd name="connsiteY4" fmla="*/ 0 h 6466174"/>
              <a:gd name="connsiteX5" fmla="*/ 4981602 w 4981602"/>
              <a:gd name="connsiteY5" fmla="*/ 2068882 h 6466174"/>
              <a:gd name="connsiteX6" fmla="*/ 0 w 4981602"/>
              <a:gd name="connsiteY6" fmla="*/ 2068882 h 6466174"/>
              <a:gd name="connsiteX7" fmla="*/ 1552507 w 4981602"/>
              <a:gd name="connsiteY7" fmla="*/ 550423 h 6466174"/>
              <a:gd name="connsiteX8" fmla="*/ 1613496 w 4981602"/>
              <a:gd name="connsiteY8" fmla="*/ 483567 h 6466174"/>
              <a:gd name="connsiteX9" fmla="*/ 1712771 w 4981602"/>
              <a:gd name="connsiteY9" fmla="*/ 393674 h 6466174"/>
              <a:gd name="connsiteX10" fmla="*/ 1737062 w 4981602"/>
              <a:gd name="connsiteY10" fmla="*/ 369915 h 6466174"/>
              <a:gd name="connsiteX11" fmla="*/ 1765091 w 4981602"/>
              <a:gd name="connsiteY11" fmla="*/ 351740 h 6466174"/>
              <a:gd name="connsiteX12" fmla="*/ 1858747 w 4981602"/>
              <a:gd name="connsiteY12" fmla="*/ 281965 h 6466174"/>
              <a:gd name="connsiteX13" fmla="*/ 2785268 w 4981602"/>
              <a:gd name="connsiteY13"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1602" h="6466174">
                <a:moveTo>
                  <a:pt x="183535" y="6464300"/>
                </a:moveTo>
                <a:lnTo>
                  <a:pt x="202911" y="6464300"/>
                </a:lnTo>
                <a:lnTo>
                  <a:pt x="192746" y="6466174"/>
                </a:lnTo>
                <a:close/>
                <a:moveTo>
                  <a:pt x="2785268" y="0"/>
                </a:moveTo>
                <a:lnTo>
                  <a:pt x="4981602" y="0"/>
                </a:lnTo>
                <a:lnTo>
                  <a:pt x="4981602" y="2068882"/>
                </a:lnTo>
                <a:lnTo>
                  <a:pt x="0" y="2068882"/>
                </a:lnTo>
                <a:lnTo>
                  <a:pt x="1552507" y="550423"/>
                </a:lnTo>
                <a:lnTo>
                  <a:pt x="1613496" y="483567"/>
                </a:lnTo>
                <a:lnTo>
                  <a:pt x="1712771" y="393674"/>
                </a:lnTo>
                <a:lnTo>
                  <a:pt x="1737062" y="369915"/>
                </a:lnTo>
                <a:lnTo>
                  <a:pt x="1765091" y="351740"/>
                </a:lnTo>
                <a:lnTo>
                  <a:pt x="1858747" y="281965"/>
                </a:lnTo>
                <a:cubicBezTo>
                  <a:pt x="2123228" y="103947"/>
                  <a:pt x="2442064" y="0"/>
                  <a:pt x="2785268" y="0"/>
                </a:cubicBezTo>
                <a:close/>
              </a:path>
            </a:pathLst>
          </a:custGeom>
          <a:gradFill>
            <a:gsLst>
              <a:gs pos="0">
                <a:srgbClr val="52B7E1"/>
              </a:gs>
              <a:gs pos="100000">
                <a:srgbClr val="0371C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flipH="1" flipV="1">
            <a:off x="11210422" y="6412278"/>
            <a:ext cx="776201" cy="691061"/>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userDrawn="1"/>
        </p:nvSpPr>
        <p:spPr>
          <a:xfrm>
            <a:off x="11781247" y="6503759"/>
            <a:ext cx="410753" cy="1109952"/>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1000">
                <a:srgbClr val="52B7E1">
                  <a:alpha val="60000"/>
                </a:srgbClr>
              </a:gs>
              <a:gs pos="100000">
                <a:srgbClr val="52B7E1">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11915628" y="6450698"/>
            <a:ext cx="276371" cy="405689"/>
          </a:xfrm>
          <a:prstGeom prst="triangle">
            <a:avLst>
              <a:gd name="adj" fmla="val 100000"/>
            </a:avLst>
          </a:prstGeom>
          <a:gradFill>
            <a:gsLst>
              <a:gs pos="11000">
                <a:srgbClr val="0371C1"/>
              </a:gs>
              <a:gs pos="100000">
                <a:srgbClr val="52B7E1">
                  <a:alpha val="7400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9"/>
          <p:cNvSpPr txBox="1"/>
          <p:nvPr userDrawn="1"/>
        </p:nvSpPr>
        <p:spPr>
          <a:xfrm>
            <a:off x="11622587" y="6521955"/>
            <a:ext cx="493216" cy="307777"/>
          </a:xfrm>
          <a:prstGeom prst="rect">
            <a:avLst/>
          </a:prstGeom>
          <a:noFill/>
        </p:spPr>
        <p:txBody>
          <a:bodyPr wrap="square" rtlCol="0">
            <a:spAutoFit/>
          </a:bodyPr>
          <a:lstStyle/>
          <a:p>
            <a:pPr algn="ctr"/>
            <a:fld id="{E33E7C02-82D1-42DA-AA8B-2AEC9E450366}" type="slidenum">
              <a:rPr lang="zh-CN" altLang="en-US" sz="1400" smtClean="0">
                <a:solidFill>
                  <a:srgbClr val="F8F8F8"/>
                </a:solidFill>
                <a:latin typeface="思源黑体" panose="020B0500000000000000" pitchFamily="34" charset="-122"/>
                <a:ea typeface="思源黑体" panose="020B0500000000000000" pitchFamily="34" charset="-122"/>
              </a:rPr>
              <a:t>‹#›</a:t>
            </a:fld>
            <a:endParaRPr lang="zh-CN" altLang="en-US" sz="1400" dirty="0">
              <a:solidFill>
                <a:srgbClr val="F8F8F8"/>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434163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6094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367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74237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13272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577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46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226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866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20.xml"/><Relationship Id="rId4" Type="http://schemas.openxmlformats.org/officeDocument/2006/relationships/tags" Target="../tags/tag11.xml"/><Relationship Id="rId9"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189425" y="-807496"/>
            <a:ext cx="15935890" cy="13724155"/>
            <a:chOff x="-1189425" y="-807496"/>
            <a:chExt cx="15935890" cy="13724155"/>
          </a:xfrm>
        </p:grpSpPr>
        <p:sp>
          <p:nvSpPr>
            <p:cNvPr id="30" name="平行四边形 29"/>
            <p:cNvSpPr/>
            <p:nvPr/>
          </p:nvSpPr>
          <p:spPr>
            <a:xfrm>
              <a:off x="795973" y="3310794"/>
              <a:ext cx="5896925" cy="3575416"/>
            </a:xfrm>
            <a:prstGeom prst="parallelogram">
              <a:avLst>
                <a:gd name="adj" fmla="val 98828"/>
              </a:avLst>
            </a:prstGeom>
            <a:gradFill>
              <a:gsLst>
                <a:gs pos="0">
                  <a:srgbClr val="52B7E1">
                    <a:alpha val="31000"/>
                  </a:srgbClr>
                </a:gs>
                <a:gs pos="68000">
                  <a:srgbClr val="52B7E1">
                    <a:alpha val="0"/>
                  </a:srgb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6004577" y="5487025"/>
              <a:ext cx="2383507" cy="4386303"/>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0">
                  <a:srgbClr val="52B7E1"/>
                </a:gs>
                <a:gs pos="100000">
                  <a:srgbClr val="52B7E1">
                    <a:alpha val="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692900" y="4432300"/>
              <a:ext cx="5499100" cy="6466174"/>
            </a:xfrm>
            <a:custGeom>
              <a:avLst/>
              <a:gdLst>
                <a:gd name="connsiteX0" fmla="*/ 575058 w 5478734"/>
                <a:gd name="connsiteY0" fmla="*/ 6464300 h 6466174"/>
                <a:gd name="connsiteX1" fmla="*/ 594362 w 5478734"/>
                <a:gd name="connsiteY1" fmla="*/ 6464300 h 6466174"/>
                <a:gd name="connsiteX2" fmla="*/ 584235 w 5478734"/>
                <a:gd name="connsiteY2" fmla="*/ 6466174 h 6466174"/>
                <a:gd name="connsiteX3" fmla="*/ 3167156 w 5478734"/>
                <a:gd name="connsiteY3" fmla="*/ 0 h 6466174"/>
                <a:gd name="connsiteX4" fmla="*/ 5364256 w 5478734"/>
                <a:gd name="connsiteY4" fmla="*/ 0 h 6466174"/>
                <a:gd name="connsiteX5" fmla="*/ 5478734 w 5478734"/>
                <a:gd name="connsiteY5" fmla="*/ 5781 h 6466174"/>
                <a:gd name="connsiteX6" fmla="*/ 5478734 w 5478734"/>
                <a:gd name="connsiteY6" fmla="*/ 2453909 h 6466174"/>
                <a:gd name="connsiteX7" fmla="*/ 0 w 5478734"/>
                <a:gd name="connsiteY7" fmla="*/ 2453909 h 6466174"/>
                <a:gd name="connsiteX8" fmla="*/ 1938960 w 5478734"/>
                <a:gd name="connsiteY8" fmla="*/ 550423 h 6466174"/>
                <a:gd name="connsiteX9" fmla="*/ 1999723 w 5478734"/>
                <a:gd name="connsiteY9" fmla="*/ 483567 h 6466174"/>
                <a:gd name="connsiteX10" fmla="*/ 2098631 w 5478734"/>
                <a:gd name="connsiteY10" fmla="*/ 393674 h 6466174"/>
                <a:gd name="connsiteX11" fmla="*/ 2122832 w 5478734"/>
                <a:gd name="connsiteY11" fmla="*/ 369915 h 6466174"/>
                <a:gd name="connsiteX12" fmla="*/ 2150757 w 5478734"/>
                <a:gd name="connsiteY12" fmla="*/ 351740 h 6466174"/>
                <a:gd name="connsiteX13" fmla="*/ 2244066 w 5478734"/>
                <a:gd name="connsiteY13" fmla="*/ 281965 h 6466174"/>
                <a:gd name="connsiteX14" fmla="*/ 3167156 w 5478734"/>
                <a:gd name="connsiteY14"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734" h="6466174">
                  <a:moveTo>
                    <a:pt x="575058" y="6464300"/>
                  </a:moveTo>
                  <a:lnTo>
                    <a:pt x="594362" y="6464300"/>
                  </a:lnTo>
                  <a:lnTo>
                    <a:pt x="584235" y="6466174"/>
                  </a:lnTo>
                  <a:close/>
                  <a:moveTo>
                    <a:pt x="3167156" y="0"/>
                  </a:moveTo>
                  <a:lnTo>
                    <a:pt x="5364256" y="0"/>
                  </a:lnTo>
                  <a:lnTo>
                    <a:pt x="5478734" y="5781"/>
                  </a:lnTo>
                  <a:lnTo>
                    <a:pt x="5478734" y="2453909"/>
                  </a:lnTo>
                  <a:lnTo>
                    <a:pt x="0" y="2453909"/>
                  </a:lnTo>
                  <a:lnTo>
                    <a:pt x="1938960" y="550423"/>
                  </a:lnTo>
                  <a:lnTo>
                    <a:pt x="1999723" y="483567"/>
                  </a:lnTo>
                  <a:lnTo>
                    <a:pt x="2098631" y="393674"/>
                  </a:lnTo>
                  <a:lnTo>
                    <a:pt x="2122832" y="369915"/>
                  </a:lnTo>
                  <a:lnTo>
                    <a:pt x="2150757" y="351740"/>
                  </a:lnTo>
                  <a:lnTo>
                    <a:pt x="2244066" y="281965"/>
                  </a:lnTo>
                  <a:cubicBezTo>
                    <a:pt x="2507568" y="103947"/>
                    <a:pt x="2825223" y="0"/>
                    <a:pt x="3167156" y="0"/>
                  </a:cubicBez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210399" y="4817327"/>
              <a:ext cx="4981602" cy="6466174"/>
            </a:xfrm>
            <a:custGeom>
              <a:avLst/>
              <a:gdLst>
                <a:gd name="connsiteX0" fmla="*/ 183535 w 4981602"/>
                <a:gd name="connsiteY0" fmla="*/ 6464300 h 6466174"/>
                <a:gd name="connsiteX1" fmla="*/ 202911 w 4981602"/>
                <a:gd name="connsiteY1" fmla="*/ 6464300 h 6466174"/>
                <a:gd name="connsiteX2" fmla="*/ 192746 w 4981602"/>
                <a:gd name="connsiteY2" fmla="*/ 6466174 h 6466174"/>
                <a:gd name="connsiteX3" fmla="*/ 2785268 w 4981602"/>
                <a:gd name="connsiteY3" fmla="*/ 0 h 6466174"/>
                <a:gd name="connsiteX4" fmla="*/ 4981602 w 4981602"/>
                <a:gd name="connsiteY4" fmla="*/ 0 h 6466174"/>
                <a:gd name="connsiteX5" fmla="*/ 4981602 w 4981602"/>
                <a:gd name="connsiteY5" fmla="*/ 2068882 h 6466174"/>
                <a:gd name="connsiteX6" fmla="*/ 0 w 4981602"/>
                <a:gd name="connsiteY6" fmla="*/ 2068882 h 6466174"/>
                <a:gd name="connsiteX7" fmla="*/ 1552507 w 4981602"/>
                <a:gd name="connsiteY7" fmla="*/ 550423 h 6466174"/>
                <a:gd name="connsiteX8" fmla="*/ 1613496 w 4981602"/>
                <a:gd name="connsiteY8" fmla="*/ 483567 h 6466174"/>
                <a:gd name="connsiteX9" fmla="*/ 1712771 w 4981602"/>
                <a:gd name="connsiteY9" fmla="*/ 393674 h 6466174"/>
                <a:gd name="connsiteX10" fmla="*/ 1737062 w 4981602"/>
                <a:gd name="connsiteY10" fmla="*/ 369915 h 6466174"/>
                <a:gd name="connsiteX11" fmla="*/ 1765091 w 4981602"/>
                <a:gd name="connsiteY11" fmla="*/ 351740 h 6466174"/>
                <a:gd name="connsiteX12" fmla="*/ 1858747 w 4981602"/>
                <a:gd name="connsiteY12" fmla="*/ 281965 h 6466174"/>
                <a:gd name="connsiteX13" fmla="*/ 2785268 w 4981602"/>
                <a:gd name="connsiteY13"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1602" h="6466174">
                  <a:moveTo>
                    <a:pt x="183535" y="6464300"/>
                  </a:moveTo>
                  <a:lnTo>
                    <a:pt x="202911" y="6464300"/>
                  </a:lnTo>
                  <a:lnTo>
                    <a:pt x="192746" y="6466174"/>
                  </a:lnTo>
                  <a:close/>
                  <a:moveTo>
                    <a:pt x="2785268" y="0"/>
                  </a:moveTo>
                  <a:lnTo>
                    <a:pt x="4981602" y="0"/>
                  </a:lnTo>
                  <a:lnTo>
                    <a:pt x="4981602" y="2068882"/>
                  </a:lnTo>
                  <a:lnTo>
                    <a:pt x="0" y="2068882"/>
                  </a:lnTo>
                  <a:lnTo>
                    <a:pt x="1552507" y="550423"/>
                  </a:lnTo>
                  <a:lnTo>
                    <a:pt x="1613496" y="483567"/>
                  </a:lnTo>
                  <a:lnTo>
                    <a:pt x="1712771" y="393674"/>
                  </a:lnTo>
                  <a:lnTo>
                    <a:pt x="1737062" y="369915"/>
                  </a:lnTo>
                  <a:lnTo>
                    <a:pt x="1765091" y="351740"/>
                  </a:lnTo>
                  <a:lnTo>
                    <a:pt x="1858747" y="281965"/>
                  </a:lnTo>
                  <a:cubicBezTo>
                    <a:pt x="2123228" y="103947"/>
                    <a:pt x="2442064" y="0"/>
                    <a:pt x="2785268" y="0"/>
                  </a:cubicBezTo>
                  <a:close/>
                </a:path>
              </a:pathLst>
            </a:custGeom>
            <a:gradFill>
              <a:gsLst>
                <a:gs pos="0">
                  <a:srgbClr val="52B7E1"/>
                </a:gs>
                <a:gs pos="100000">
                  <a:srgbClr val="0371C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8929307">
              <a:off x="-1021688" y="-751681"/>
              <a:ext cx="4722600" cy="2810186"/>
            </a:xfrm>
            <a:custGeom>
              <a:avLst/>
              <a:gdLst>
                <a:gd name="connsiteX0" fmla="*/ 4722600 w 4722600"/>
                <a:gd name="connsiteY0" fmla="*/ 2810186 h 2810186"/>
                <a:gd name="connsiteX1" fmla="*/ 1138321 w 4722600"/>
                <a:gd name="connsiteY1" fmla="*/ 2810186 h 2810186"/>
                <a:gd name="connsiteX2" fmla="*/ 1073644 w 4722600"/>
                <a:gd name="connsiteY2" fmla="*/ 2803666 h 2810186"/>
                <a:gd name="connsiteX3" fmla="*/ 1058769 w 4722600"/>
                <a:gd name="connsiteY3" fmla="*/ 2799049 h 2810186"/>
                <a:gd name="connsiteX4" fmla="*/ 1048974 w 4722600"/>
                <a:gd name="connsiteY4" fmla="*/ 2798194 h 2810186"/>
                <a:gd name="connsiteX5" fmla="*/ 769316 w 4722600"/>
                <a:gd name="connsiteY5" fmla="*/ 2652453 h 2810186"/>
                <a:gd name="connsiteX6" fmla="*/ 0 w 4722600"/>
                <a:gd name="connsiteY6" fmla="*/ 1896143 h 2810186"/>
                <a:gd name="connsiteX7" fmla="*/ 1864086 w 4722600"/>
                <a:gd name="connsiteY7" fmla="*/ 0 h 281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2600" h="2810186">
                  <a:moveTo>
                    <a:pt x="4722600" y="2810186"/>
                  </a:moveTo>
                  <a:lnTo>
                    <a:pt x="1138321" y="2810186"/>
                  </a:lnTo>
                  <a:cubicBezTo>
                    <a:pt x="1116166" y="2810186"/>
                    <a:pt x="1094535" y="2807941"/>
                    <a:pt x="1073644" y="2803666"/>
                  </a:cubicBezTo>
                  <a:lnTo>
                    <a:pt x="1058769" y="2799049"/>
                  </a:lnTo>
                  <a:lnTo>
                    <a:pt x="1048974" y="2798194"/>
                  </a:lnTo>
                  <a:cubicBezTo>
                    <a:pt x="946805" y="2779315"/>
                    <a:pt x="848984" y="2730774"/>
                    <a:pt x="769316" y="2652453"/>
                  </a:cubicBezTo>
                  <a:lnTo>
                    <a:pt x="0" y="1896143"/>
                  </a:lnTo>
                  <a:lnTo>
                    <a:pt x="1864086" y="0"/>
                  </a:lnTo>
                  <a:close/>
                </a:path>
              </a:pathLst>
            </a:custGeom>
            <a:solidFill>
              <a:schemeClr val="bg1"/>
            </a:solidFill>
            <a:ln>
              <a:noFill/>
            </a:ln>
            <a:effectLst>
              <a:outerShdw blurRad="3175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8929307">
              <a:off x="1954320" y="-580685"/>
              <a:ext cx="2521552" cy="1709822"/>
            </a:xfrm>
            <a:custGeom>
              <a:avLst/>
              <a:gdLst>
                <a:gd name="connsiteX0" fmla="*/ 782325 w 2521552"/>
                <a:gd name="connsiteY0" fmla="*/ 0 h 1709822"/>
                <a:gd name="connsiteX1" fmla="*/ 2521552 w 2521552"/>
                <a:gd name="connsiteY1" fmla="*/ 1709822 h 1709822"/>
                <a:gd name="connsiteX2" fmla="*/ 1138321 w 2521552"/>
                <a:gd name="connsiteY2" fmla="*/ 1709822 h 1709822"/>
                <a:gd name="connsiteX3" fmla="*/ 1073644 w 2521552"/>
                <a:gd name="connsiteY3" fmla="*/ 1703302 h 1709822"/>
                <a:gd name="connsiteX4" fmla="*/ 1058769 w 2521552"/>
                <a:gd name="connsiteY4" fmla="*/ 1698685 h 1709822"/>
                <a:gd name="connsiteX5" fmla="*/ 1048974 w 2521552"/>
                <a:gd name="connsiteY5" fmla="*/ 1697830 h 1709822"/>
                <a:gd name="connsiteX6" fmla="*/ 769316 w 2521552"/>
                <a:gd name="connsiteY6" fmla="*/ 1552089 h 1709822"/>
                <a:gd name="connsiteX7" fmla="*/ 0 w 2521552"/>
                <a:gd name="connsiteY7" fmla="*/ 795779 h 170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552" h="1709822">
                  <a:moveTo>
                    <a:pt x="782325" y="0"/>
                  </a:moveTo>
                  <a:lnTo>
                    <a:pt x="2521552" y="1709822"/>
                  </a:lnTo>
                  <a:lnTo>
                    <a:pt x="1138321" y="1709822"/>
                  </a:lnTo>
                  <a:cubicBezTo>
                    <a:pt x="1116166" y="1709822"/>
                    <a:pt x="1094535" y="1707577"/>
                    <a:pt x="1073644" y="1703302"/>
                  </a:cubicBezTo>
                  <a:lnTo>
                    <a:pt x="1058769" y="1698685"/>
                  </a:lnTo>
                  <a:lnTo>
                    <a:pt x="1048974" y="1697830"/>
                  </a:lnTo>
                  <a:cubicBezTo>
                    <a:pt x="946805" y="1678951"/>
                    <a:pt x="848984" y="1630410"/>
                    <a:pt x="769316" y="1552089"/>
                  </a:cubicBezTo>
                  <a:lnTo>
                    <a:pt x="0" y="795779"/>
                  </a:lnTo>
                  <a:close/>
                </a:path>
              </a:pathLst>
            </a:cu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flipH="1" flipV="1">
              <a:off x="8388084" y="-807496"/>
              <a:ext cx="6358381" cy="3855205"/>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8900000">
              <a:off x="-735222" y="4653517"/>
              <a:ext cx="1470444" cy="1469967"/>
            </a:xfrm>
            <a:prstGeom prst="triangle">
              <a:avLst>
                <a:gd name="adj" fmla="val 100000"/>
              </a:avLst>
            </a:prstGeom>
            <a:gradFill>
              <a:gsLst>
                <a:gs pos="0">
                  <a:srgbClr val="52B7E1">
                    <a:alpha val="20000"/>
                  </a:srgbClr>
                </a:gs>
                <a:gs pos="87000">
                  <a:srgbClr val="52B7E1">
                    <a:alpha val="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8929307">
              <a:off x="-885488" y="-665604"/>
              <a:ext cx="4135668" cy="2469504"/>
            </a:xfrm>
            <a:custGeom>
              <a:avLst/>
              <a:gdLst>
                <a:gd name="connsiteX0" fmla="*/ 1623695 w 4135668"/>
                <a:gd name="connsiteY0" fmla="*/ 0 h 2469504"/>
                <a:gd name="connsiteX1" fmla="*/ 4135668 w 4135668"/>
                <a:gd name="connsiteY1" fmla="*/ 2469504 h 2469504"/>
                <a:gd name="connsiteX2" fmla="*/ 1040511 w 4135668"/>
                <a:gd name="connsiteY2" fmla="*/ 2469504 h 2469504"/>
                <a:gd name="connsiteX3" fmla="*/ 975834 w 4135668"/>
                <a:gd name="connsiteY3" fmla="*/ 2462984 h 2469504"/>
                <a:gd name="connsiteX4" fmla="*/ 960959 w 4135668"/>
                <a:gd name="connsiteY4" fmla="*/ 2458367 h 2469504"/>
                <a:gd name="connsiteX5" fmla="*/ 951164 w 4135668"/>
                <a:gd name="connsiteY5" fmla="*/ 2457512 h 2469504"/>
                <a:gd name="connsiteX6" fmla="*/ 671506 w 4135668"/>
                <a:gd name="connsiteY6" fmla="*/ 2311771 h 2469504"/>
                <a:gd name="connsiteX7" fmla="*/ 0 w 4135668"/>
                <a:gd name="connsiteY7" fmla="*/ 1651618 h 246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5668" h="2469504">
                  <a:moveTo>
                    <a:pt x="1623695" y="0"/>
                  </a:moveTo>
                  <a:lnTo>
                    <a:pt x="4135668" y="2469504"/>
                  </a:lnTo>
                  <a:lnTo>
                    <a:pt x="1040511" y="2469504"/>
                  </a:lnTo>
                  <a:cubicBezTo>
                    <a:pt x="1018356" y="2469504"/>
                    <a:pt x="996725" y="2467259"/>
                    <a:pt x="975834" y="2462984"/>
                  </a:cubicBezTo>
                  <a:lnTo>
                    <a:pt x="960959" y="2458367"/>
                  </a:lnTo>
                  <a:lnTo>
                    <a:pt x="951164" y="2457512"/>
                  </a:lnTo>
                  <a:cubicBezTo>
                    <a:pt x="848995" y="2438633"/>
                    <a:pt x="751174" y="2390092"/>
                    <a:pt x="671506" y="2311771"/>
                  </a:cubicBezTo>
                  <a:lnTo>
                    <a:pt x="0" y="1651618"/>
                  </a:lnTo>
                  <a:close/>
                </a:path>
              </a:pathLst>
            </a:custGeom>
            <a:gradFill>
              <a:gsLst>
                <a:gs pos="0">
                  <a:srgbClr val="52B7E1"/>
                </a:gs>
                <a:gs pos="100000">
                  <a:srgbClr val="0371C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1189425" y="0"/>
              <a:ext cx="3706393" cy="1767742"/>
            </a:xfrm>
            <a:prstGeom prst="parallelogram">
              <a:avLst>
                <a:gd name="adj" fmla="val 98828"/>
              </a:avLst>
            </a:prstGeom>
            <a:gradFill>
              <a:gsLst>
                <a:gs pos="0">
                  <a:srgbClr val="52B7E1">
                    <a:alpha val="300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1116082" y="0"/>
              <a:ext cx="1821725" cy="1057469"/>
            </a:xfrm>
            <a:prstGeom prst="parallelogram">
              <a:avLst>
                <a:gd name="adj" fmla="val 98596"/>
              </a:avLst>
            </a:pr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flipH="1" flipV="1">
              <a:off x="9857285" y="891040"/>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flipH="1" flipV="1">
              <a:off x="7368777" y="4817327"/>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64898" y="3528770"/>
              <a:ext cx="12127102" cy="9387889"/>
            </a:xfrm>
            <a:custGeom>
              <a:avLst/>
              <a:gdLst>
                <a:gd name="connsiteX0" fmla="*/ 0 w 12127102"/>
                <a:gd name="connsiteY0" fmla="*/ 9386015 h 9387889"/>
                <a:gd name="connsiteX1" fmla="*/ 19375 w 12127102"/>
                <a:gd name="connsiteY1" fmla="*/ 9386015 h 9387889"/>
                <a:gd name="connsiteX2" fmla="*/ 9211 w 12127102"/>
                <a:gd name="connsiteY2" fmla="*/ 9387889 h 9387889"/>
                <a:gd name="connsiteX3" fmla="*/ 12114342 w 12127102"/>
                <a:gd name="connsiteY3" fmla="*/ 0 h 9387889"/>
                <a:gd name="connsiteX4" fmla="*/ 12127102 w 12127102"/>
                <a:gd name="connsiteY4" fmla="*/ 0 h 9387889"/>
                <a:gd name="connsiteX5" fmla="*/ 12127102 w 12127102"/>
                <a:gd name="connsiteY5" fmla="*/ 3357440 h 9387889"/>
                <a:gd name="connsiteX6" fmla="*/ 10882850 w 12127102"/>
                <a:gd name="connsiteY6" fmla="*/ 3357440 h 9387889"/>
                <a:gd name="connsiteX7" fmla="*/ 10882850 w 12127102"/>
                <a:gd name="connsiteY7" fmla="*/ 3357439 h 9387889"/>
                <a:gd name="connsiteX8" fmla="*/ 1482798 w 12127102"/>
                <a:gd name="connsiteY8" fmla="*/ 3357439 h 9387889"/>
                <a:gd name="connsiteX9" fmla="*/ 1529236 w 12127102"/>
                <a:gd name="connsiteY9" fmla="*/ 3315389 h 9387889"/>
                <a:gd name="connsiteX10" fmla="*/ 1553527 w 12127102"/>
                <a:gd name="connsiteY10" fmla="*/ 3291630 h 9387889"/>
                <a:gd name="connsiteX11" fmla="*/ 1581556 w 12127102"/>
                <a:gd name="connsiteY11" fmla="*/ 3273455 h 9387889"/>
                <a:gd name="connsiteX12" fmla="*/ 1675212 w 12127102"/>
                <a:gd name="connsiteY12" fmla="*/ 3203680 h 9387889"/>
                <a:gd name="connsiteX13" fmla="*/ 2601733 w 12127102"/>
                <a:gd name="connsiteY13" fmla="*/ 2921715 h 9387889"/>
                <a:gd name="connsiteX14" fmla="*/ 4344264 w 12127102"/>
                <a:gd name="connsiteY14" fmla="*/ 2921715 h 9387889"/>
                <a:gd name="connsiteX15" fmla="*/ 4807001 w 12127102"/>
                <a:gd name="connsiteY15" fmla="*/ 2921715 h 9387889"/>
                <a:gd name="connsiteX16" fmla="*/ 7826499 w 12127102"/>
                <a:gd name="connsiteY16" fmla="*/ 2921715 h 9387889"/>
                <a:gd name="connsiteX17" fmla="*/ 7826499 w 12127102"/>
                <a:gd name="connsiteY17" fmla="*/ 2925639 h 9387889"/>
                <a:gd name="connsiteX18" fmla="*/ 8288006 w 12127102"/>
                <a:gd name="connsiteY18" fmla="*/ 2925639 h 9387889"/>
                <a:gd name="connsiteX19" fmla="*/ 9442839 w 12127102"/>
                <a:gd name="connsiteY19" fmla="*/ 2574193 h 9387889"/>
                <a:gd name="connsiteX20" fmla="*/ 9559574 w 12127102"/>
                <a:gd name="connsiteY20" fmla="*/ 2487224 h 9387889"/>
                <a:gd name="connsiteX21" fmla="*/ 9594509 w 12127102"/>
                <a:gd name="connsiteY21" fmla="*/ 2464570 h 9387889"/>
                <a:gd name="connsiteX22" fmla="*/ 9624786 w 12127102"/>
                <a:gd name="connsiteY22" fmla="*/ 2434957 h 9387889"/>
                <a:gd name="connsiteX23" fmla="*/ 9748525 w 12127102"/>
                <a:gd name="connsiteY23" fmla="*/ 2322912 h 9387889"/>
                <a:gd name="connsiteX24" fmla="*/ 9824542 w 12127102"/>
                <a:gd name="connsiteY24" fmla="*/ 2239582 h 938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27102" h="9387889">
                  <a:moveTo>
                    <a:pt x="0" y="9386015"/>
                  </a:moveTo>
                  <a:lnTo>
                    <a:pt x="19375" y="9386015"/>
                  </a:lnTo>
                  <a:lnTo>
                    <a:pt x="9211" y="9387889"/>
                  </a:lnTo>
                  <a:close/>
                  <a:moveTo>
                    <a:pt x="12114342" y="0"/>
                  </a:moveTo>
                  <a:lnTo>
                    <a:pt x="12127102" y="0"/>
                  </a:lnTo>
                  <a:lnTo>
                    <a:pt x="12127102" y="3357440"/>
                  </a:lnTo>
                  <a:lnTo>
                    <a:pt x="10882850" y="3357440"/>
                  </a:lnTo>
                  <a:lnTo>
                    <a:pt x="10882850" y="3357439"/>
                  </a:lnTo>
                  <a:lnTo>
                    <a:pt x="1482798" y="3357439"/>
                  </a:lnTo>
                  <a:lnTo>
                    <a:pt x="1529236" y="3315389"/>
                  </a:lnTo>
                  <a:lnTo>
                    <a:pt x="1553527" y="3291630"/>
                  </a:lnTo>
                  <a:lnTo>
                    <a:pt x="1581556" y="3273455"/>
                  </a:lnTo>
                  <a:lnTo>
                    <a:pt x="1675212" y="3203680"/>
                  </a:lnTo>
                  <a:cubicBezTo>
                    <a:pt x="1939693" y="3025662"/>
                    <a:pt x="2258529" y="2921715"/>
                    <a:pt x="2601733" y="2921715"/>
                  </a:cubicBezTo>
                  <a:lnTo>
                    <a:pt x="4344264" y="2921715"/>
                  </a:lnTo>
                  <a:lnTo>
                    <a:pt x="4807001" y="2921715"/>
                  </a:lnTo>
                  <a:lnTo>
                    <a:pt x="7826499" y="2921715"/>
                  </a:lnTo>
                  <a:lnTo>
                    <a:pt x="7826499" y="2925639"/>
                  </a:lnTo>
                  <a:lnTo>
                    <a:pt x="8288006" y="2925639"/>
                  </a:lnTo>
                  <a:cubicBezTo>
                    <a:pt x="8715782" y="2925639"/>
                    <a:pt x="9113184" y="2796078"/>
                    <a:pt x="9442839" y="2574193"/>
                  </a:cubicBezTo>
                  <a:lnTo>
                    <a:pt x="9559574" y="2487224"/>
                  </a:lnTo>
                  <a:lnTo>
                    <a:pt x="9594509" y="2464570"/>
                  </a:lnTo>
                  <a:lnTo>
                    <a:pt x="9624786" y="2434957"/>
                  </a:lnTo>
                  <a:lnTo>
                    <a:pt x="9748525" y="2322912"/>
                  </a:lnTo>
                  <a:lnTo>
                    <a:pt x="9824542" y="2239582"/>
                  </a:ln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9857285" y="5521222"/>
              <a:ext cx="2334715" cy="4296512"/>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1000">
                  <a:srgbClr val="52B7E1">
                    <a:alpha val="60000"/>
                  </a:srgbClr>
                </a:gs>
                <a:gs pos="100000">
                  <a:srgbClr val="52B7E1">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a:off x="10621108" y="5315828"/>
              <a:ext cx="1570892" cy="1570382"/>
            </a:xfrm>
            <a:prstGeom prst="triangle">
              <a:avLst>
                <a:gd name="adj" fmla="val 100000"/>
              </a:avLst>
            </a:prstGeom>
            <a:gradFill>
              <a:gsLst>
                <a:gs pos="11000">
                  <a:srgbClr val="0371C1"/>
                </a:gs>
                <a:gs pos="100000">
                  <a:srgbClr val="52B7E1">
                    <a:alpha val="7400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PA_圆角矩形 31"/>
          <p:cNvSpPr/>
          <p:nvPr>
            <p:custDataLst>
              <p:tags r:id="rId1"/>
            </p:custDataLst>
          </p:nvPr>
        </p:nvSpPr>
        <p:spPr>
          <a:xfrm>
            <a:off x="4326828" y="4848378"/>
            <a:ext cx="1373062" cy="331292"/>
          </a:xfrm>
          <a:prstGeom prst="roundRect">
            <a:avLst>
              <a:gd name="adj" fmla="val 50000"/>
            </a:avLst>
          </a:prstGeom>
          <a:gradFill>
            <a:gsLst>
              <a:gs pos="0">
                <a:srgbClr val="52B7E1"/>
              </a:gs>
              <a:gs pos="100000">
                <a:srgbClr val="0371C1"/>
              </a:gs>
            </a:gsLst>
            <a:lin ang="5400000" scaled="1"/>
          </a:gradFill>
          <a:ln w="12700">
            <a:solidFill>
              <a:schemeClr val="bg1"/>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思源黑体" panose="020B0500000000000000" pitchFamily="34" charset="-122"/>
                <a:ea typeface="思源黑体" panose="020B0500000000000000" pitchFamily="34" charset="-122"/>
              </a:rPr>
              <a:t>主讲人：</a:t>
            </a:r>
            <a:r>
              <a:rPr lang="en-US" altLang="zh-CN" sz="1200" dirty="0">
                <a:solidFill>
                  <a:schemeClr val="bg1"/>
                </a:solidFill>
                <a:latin typeface="思源黑体" panose="020B0500000000000000" pitchFamily="34" charset="-122"/>
                <a:ea typeface="思源黑体" panose="020B0500000000000000" pitchFamily="34" charset="-122"/>
              </a:rPr>
              <a:t>XXXX</a:t>
            </a:r>
            <a:endParaRPr lang="zh-CN" altLang="en-US" sz="1200" dirty="0">
              <a:solidFill>
                <a:schemeClr val="bg1"/>
              </a:solidFill>
              <a:latin typeface="思源黑体" panose="020B0500000000000000" pitchFamily="34" charset="-122"/>
              <a:ea typeface="思源黑体" panose="020B0500000000000000" pitchFamily="34" charset="-122"/>
            </a:endParaRPr>
          </a:p>
        </p:txBody>
      </p:sp>
      <p:sp>
        <p:nvSpPr>
          <p:cNvPr id="26" name="PA_圆角矩形 31"/>
          <p:cNvSpPr/>
          <p:nvPr>
            <p:custDataLst>
              <p:tags r:id="rId2"/>
            </p:custDataLst>
          </p:nvPr>
        </p:nvSpPr>
        <p:spPr>
          <a:xfrm>
            <a:off x="6457798" y="4848378"/>
            <a:ext cx="1373062" cy="331292"/>
          </a:xfrm>
          <a:prstGeom prst="roundRect">
            <a:avLst>
              <a:gd name="adj" fmla="val 50000"/>
            </a:avLst>
          </a:prstGeom>
          <a:gradFill>
            <a:gsLst>
              <a:gs pos="0">
                <a:srgbClr val="52B7E1"/>
              </a:gs>
              <a:gs pos="100000">
                <a:srgbClr val="0371C1"/>
              </a:gs>
            </a:gsLst>
            <a:lin ang="5400000" scaled="1"/>
          </a:gradFill>
          <a:ln w="12700">
            <a:solidFill>
              <a:schemeClr val="bg1"/>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思源黑体" panose="020B0500000000000000" pitchFamily="34" charset="-122"/>
                <a:ea typeface="思源黑体" panose="020B0500000000000000" pitchFamily="34" charset="-122"/>
              </a:rPr>
              <a:t>时间：</a:t>
            </a:r>
            <a:r>
              <a:rPr lang="en-US" altLang="zh-CN" sz="1200" dirty="0">
                <a:solidFill>
                  <a:schemeClr val="bg1"/>
                </a:solidFill>
                <a:latin typeface="思源黑体" panose="020B0500000000000000" pitchFamily="34" charset="-122"/>
                <a:ea typeface="思源黑体" panose="020B0500000000000000" pitchFamily="34" charset="-122"/>
              </a:rPr>
              <a:t>XXXXXX</a:t>
            </a:r>
            <a:endParaRPr lang="zh-CN" altLang="en-US" sz="1200" dirty="0">
              <a:solidFill>
                <a:schemeClr val="bg1"/>
              </a:solidFill>
              <a:latin typeface="思源黑体" panose="020B0500000000000000" pitchFamily="34" charset="-122"/>
              <a:ea typeface="思源黑体" panose="020B0500000000000000" pitchFamily="34" charset="-122"/>
            </a:endParaRPr>
          </a:p>
        </p:txBody>
      </p:sp>
      <p:sp>
        <p:nvSpPr>
          <p:cNvPr id="48" name="文本框 47"/>
          <p:cNvSpPr txBox="1"/>
          <p:nvPr/>
        </p:nvSpPr>
        <p:spPr>
          <a:xfrm>
            <a:off x="5272697" y="2037504"/>
            <a:ext cx="1646606" cy="923330"/>
          </a:xfrm>
          <a:prstGeom prst="rect">
            <a:avLst/>
          </a:prstGeom>
          <a:noFill/>
        </p:spPr>
        <p:txBody>
          <a:bodyPr wrap="none" rtlCol="0">
            <a:spAutoFit/>
          </a:bodyPr>
          <a:lstStyle/>
          <a:p>
            <a:pPr algn="ctr"/>
            <a:r>
              <a:rPr lang="zh-CN" altLang="en-US" sz="5400" b="1" spc="300" dirty="0">
                <a:solidFill>
                  <a:srgbClr val="55B0DF"/>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解读</a:t>
            </a:r>
          </a:p>
        </p:txBody>
      </p:sp>
      <p:sp>
        <p:nvSpPr>
          <p:cNvPr id="29" name="文本框 28">
            <a:extLst>
              <a:ext uri="{FF2B5EF4-FFF2-40B4-BE49-F238E27FC236}">
                <a16:creationId xmlns:a16="http://schemas.microsoft.com/office/drawing/2014/main" id="{71187916-7E59-4B03-A3A5-3B9CC391AF8D}"/>
              </a:ext>
            </a:extLst>
          </p:cNvPr>
          <p:cNvSpPr txBox="1"/>
          <p:nvPr/>
        </p:nvSpPr>
        <p:spPr>
          <a:xfrm>
            <a:off x="1145013" y="3069822"/>
            <a:ext cx="9879629" cy="923330"/>
          </a:xfrm>
          <a:prstGeom prst="rect">
            <a:avLst/>
          </a:prstGeom>
          <a:noFill/>
        </p:spPr>
        <p:txBody>
          <a:bodyPr wrap="none" rtlCol="0">
            <a:spAutoFit/>
          </a:bodyPr>
          <a:lstStyle>
            <a:defPPr>
              <a:defRPr lang="zh-CN"/>
            </a:defPPr>
            <a:lvl1pPr algn="ctr">
              <a:defRPr sz="5400" b="1">
                <a:solidFill>
                  <a:schemeClr val="tx1">
                    <a:lumMod val="75000"/>
                    <a:lumOff val="2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defRPr>
            </a:lvl1pPr>
          </a:lstStyle>
          <a:p>
            <a:r>
              <a:rPr lang="zh-CN" altLang="zh-CN" dirty="0">
                <a:sym typeface="+mn-ea"/>
              </a:rPr>
              <a:t>生产安全事故应急预案编制导则</a:t>
            </a:r>
          </a:p>
        </p:txBody>
      </p:sp>
    </p:spTree>
    <p:extLst>
      <p:ext uri="{BB962C8B-B14F-4D97-AF65-F5344CB8AC3E}">
        <p14:creationId xmlns:p14="http://schemas.microsoft.com/office/powerpoint/2010/main" val="204334456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F43585D-F376-4E9C-BE4E-22EE09EAAF7D}"/>
              </a:ext>
            </a:extLst>
          </p:cNvPr>
          <p:cNvSpPr/>
          <p:nvPr/>
        </p:nvSpPr>
        <p:spPr>
          <a:xfrm>
            <a:off x="729851"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8" name="文本框 47"/>
          <p:cNvSpPr txBox="1"/>
          <p:nvPr/>
        </p:nvSpPr>
        <p:spPr>
          <a:xfrm>
            <a:off x="1308100" y="687202"/>
            <a:ext cx="269817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本次修订的亮点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7" name="矩形 6">
            <a:extLst>
              <a:ext uri="{FF2B5EF4-FFF2-40B4-BE49-F238E27FC236}">
                <a16:creationId xmlns:a16="http://schemas.microsoft.com/office/drawing/2014/main" id="{9022AFC5-12D2-4740-9B61-962E01C99A53}"/>
              </a:ext>
            </a:extLst>
          </p:cNvPr>
          <p:cNvSpPr/>
          <p:nvPr/>
        </p:nvSpPr>
        <p:spPr>
          <a:xfrm>
            <a:off x="729851"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9C03F6F-CAD5-45FF-B807-094B54CDD820}"/>
              </a:ext>
            </a:extLst>
          </p:cNvPr>
          <p:cNvSpPr txBox="1"/>
          <p:nvPr/>
        </p:nvSpPr>
        <p:spPr>
          <a:xfrm>
            <a:off x="1381802" y="2215092"/>
            <a:ext cx="4406900" cy="799706"/>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编制格式简明化、图表化、流程化，直观可视，便于实战应用。</a:t>
            </a:r>
          </a:p>
        </p:txBody>
      </p:sp>
      <p:sp>
        <p:nvSpPr>
          <p:cNvPr id="3" name="文本框 2">
            <a:extLst>
              <a:ext uri="{FF2B5EF4-FFF2-40B4-BE49-F238E27FC236}">
                <a16:creationId xmlns:a16="http://schemas.microsoft.com/office/drawing/2014/main" id="{8DAE2ACE-E99C-4CA0-BB27-1CC9D9F2CF23}"/>
              </a:ext>
            </a:extLst>
          </p:cNvPr>
          <p:cNvSpPr txBox="1"/>
          <p:nvPr/>
        </p:nvSpPr>
        <p:spPr>
          <a:xfrm>
            <a:off x="861552"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7</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6B53F606-46F6-409C-B547-BC32BFA53E35}"/>
              </a:ext>
            </a:extLst>
          </p:cNvPr>
          <p:cNvSpPr txBox="1"/>
          <p:nvPr/>
        </p:nvSpPr>
        <p:spPr>
          <a:xfrm>
            <a:off x="917426" y="3517900"/>
            <a:ext cx="4836100" cy="1653786"/>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预案编制时，地理位置、疏散线路、警戒范围、事故影响范围、周边关系、医院地理位置及线路等，使用图表形式，既便于编辑，又便于实战中应用。</a:t>
            </a:r>
          </a:p>
        </p:txBody>
      </p:sp>
      <p:sp>
        <p:nvSpPr>
          <p:cNvPr id="14" name="矩形 13">
            <a:extLst>
              <a:ext uri="{FF2B5EF4-FFF2-40B4-BE49-F238E27FC236}">
                <a16:creationId xmlns:a16="http://schemas.microsoft.com/office/drawing/2014/main" id="{06FC7687-B549-4C5F-8B9F-24B3B640E8DE}"/>
              </a:ext>
            </a:extLst>
          </p:cNvPr>
          <p:cNvSpPr/>
          <p:nvPr/>
        </p:nvSpPr>
        <p:spPr>
          <a:xfrm>
            <a:off x="6250900"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矩形 14">
            <a:extLst>
              <a:ext uri="{FF2B5EF4-FFF2-40B4-BE49-F238E27FC236}">
                <a16:creationId xmlns:a16="http://schemas.microsoft.com/office/drawing/2014/main" id="{49D30A62-3CD5-4887-B112-0C998DC62A46}"/>
              </a:ext>
            </a:extLst>
          </p:cNvPr>
          <p:cNvSpPr/>
          <p:nvPr/>
        </p:nvSpPr>
        <p:spPr>
          <a:xfrm>
            <a:off x="6250900"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84784E2-FA1E-4A27-A326-85BEE4381035}"/>
              </a:ext>
            </a:extLst>
          </p:cNvPr>
          <p:cNvSpPr txBox="1"/>
          <p:nvPr/>
        </p:nvSpPr>
        <p:spPr>
          <a:xfrm>
            <a:off x="6867675" y="2385059"/>
            <a:ext cx="3254225" cy="430374"/>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预案编制的程序更加严格。</a:t>
            </a:r>
          </a:p>
        </p:txBody>
      </p:sp>
      <p:sp>
        <p:nvSpPr>
          <p:cNvPr id="17" name="文本框 16">
            <a:extLst>
              <a:ext uri="{FF2B5EF4-FFF2-40B4-BE49-F238E27FC236}">
                <a16:creationId xmlns:a16="http://schemas.microsoft.com/office/drawing/2014/main" id="{4FA58D02-E30C-4343-9514-D3866DF81079}"/>
              </a:ext>
            </a:extLst>
          </p:cNvPr>
          <p:cNvSpPr txBox="1"/>
          <p:nvPr/>
        </p:nvSpPr>
        <p:spPr>
          <a:xfrm>
            <a:off x="6382601"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8</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id="{66DFB79E-82EB-4298-A657-CD48CB668AA7}"/>
              </a:ext>
            </a:extLst>
          </p:cNvPr>
          <p:cNvSpPr txBox="1"/>
          <p:nvPr/>
        </p:nvSpPr>
        <p:spPr>
          <a:xfrm>
            <a:off x="6438475" y="3362358"/>
            <a:ext cx="4836100" cy="2053896"/>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新标准增加了应急资源调查和桌面推演程序，强调预案应急资源的支持性和有效性，明确必须通过桌面推演来验证预案的实效性，防止预案发布后出现响应能力不足、资源准备不足等偏离实际的情况。</a:t>
            </a:r>
          </a:p>
        </p:txBody>
      </p:sp>
    </p:spTree>
    <p:extLst>
      <p:ext uri="{BB962C8B-B14F-4D97-AF65-F5344CB8AC3E}">
        <p14:creationId xmlns:p14="http://schemas.microsoft.com/office/powerpoint/2010/main" val="3881932697"/>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平行四边形 14"/>
          <p:cNvSpPr/>
          <p:nvPr/>
        </p:nvSpPr>
        <p:spPr>
          <a:xfrm>
            <a:off x="795973" y="3310794"/>
            <a:ext cx="5896925" cy="3575416"/>
          </a:xfrm>
          <a:prstGeom prst="parallelogram">
            <a:avLst>
              <a:gd name="adj" fmla="val 98828"/>
            </a:avLst>
          </a:prstGeom>
          <a:gradFill>
            <a:gsLst>
              <a:gs pos="0">
                <a:srgbClr val="52B7E1">
                  <a:alpha val="31000"/>
                </a:srgbClr>
              </a:gs>
              <a:gs pos="68000">
                <a:srgbClr val="52B7E1">
                  <a:alpha val="0"/>
                </a:srgb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flipH="1" flipV="1">
            <a:off x="8388084" y="-807496"/>
            <a:ext cx="6358381" cy="3855205"/>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8900000">
            <a:off x="-735222" y="4653517"/>
            <a:ext cx="1470444" cy="1469967"/>
          </a:xfrm>
          <a:prstGeom prst="triangle">
            <a:avLst>
              <a:gd name="adj" fmla="val 100000"/>
            </a:avLst>
          </a:prstGeom>
          <a:gradFill>
            <a:gsLst>
              <a:gs pos="0">
                <a:srgbClr val="52B7E1">
                  <a:alpha val="20000"/>
                </a:srgbClr>
              </a:gs>
              <a:gs pos="87000">
                <a:srgbClr val="52B7E1">
                  <a:alpha val="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035330" y="-654700"/>
            <a:ext cx="4779765" cy="2370931"/>
            <a:chOff x="-1189425" y="-751681"/>
            <a:chExt cx="5665297" cy="2810186"/>
          </a:xfrm>
        </p:grpSpPr>
        <p:sp>
          <p:nvSpPr>
            <p:cNvPr id="19" name="任意多边形 18"/>
            <p:cNvSpPr/>
            <p:nvPr/>
          </p:nvSpPr>
          <p:spPr>
            <a:xfrm rot="18929307">
              <a:off x="-1021688" y="-751681"/>
              <a:ext cx="4722600" cy="2810186"/>
            </a:xfrm>
            <a:custGeom>
              <a:avLst/>
              <a:gdLst>
                <a:gd name="connsiteX0" fmla="*/ 4722600 w 4722600"/>
                <a:gd name="connsiteY0" fmla="*/ 2810186 h 2810186"/>
                <a:gd name="connsiteX1" fmla="*/ 1138321 w 4722600"/>
                <a:gd name="connsiteY1" fmla="*/ 2810186 h 2810186"/>
                <a:gd name="connsiteX2" fmla="*/ 1073644 w 4722600"/>
                <a:gd name="connsiteY2" fmla="*/ 2803666 h 2810186"/>
                <a:gd name="connsiteX3" fmla="*/ 1058769 w 4722600"/>
                <a:gd name="connsiteY3" fmla="*/ 2799049 h 2810186"/>
                <a:gd name="connsiteX4" fmla="*/ 1048974 w 4722600"/>
                <a:gd name="connsiteY4" fmla="*/ 2798194 h 2810186"/>
                <a:gd name="connsiteX5" fmla="*/ 769316 w 4722600"/>
                <a:gd name="connsiteY5" fmla="*/ 2652453 h 2810186"/>
                <a:gd name="connsiteX6" fmla="*/ 0 w 4722600"/>
                <a:gd name="connsiteY6" fmla="*/ 1896143 h 2810186"/>
                <a:gd name="connsiteX7" fmla="*/ 1864086 w 4722600"/>
                <a:gd name="connsiteY7" fmla="*/ 0 h 281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2600" h="2810186">
                  <a:moveTo>
                    <a:pt x="4722600" y="2810186"/>
                  </a:moveTo>
                  <a:lnTo>
                    <a:pt x="1138321" y="2810186"/>
                  </a:lnTo>
                  <a:cubicBezTo>
                    <a:pt x="1116166" y="2810186"/>
                    <a:pt x="1094535" y="2807941"/>
                    <a:pt x="1073644" y="2803666"/>
                  </a:cubicBezTo>
                  <a:lnTo>
                    <a:pt x="1058769" y="2799049"/>
                  </a:lnTo>
                  <a:lnTo>
                    <a:pt x="1048974" y="2798194"/>
                  </a:lnTo>
                  <a:cubicBezTo>
                    <a:pt x="946805" y="2779315"/>
                    <a:pt x="848984" y="2730774"/>
                    <a:pt x="769316" y="2652453"/>
                  </a:cubicBezTo>
                  <a:lnTo>
                    <a:pt x="0" y="1896143"/>
                  </a:lnTo>
                  <a:lnTo>
                    <a:pt x="1864086" y="0"/>
                  </a:lnTo>
                  <a:close/>
                </a:path>
              </a:pathLst>
            </a:custGeom>
            <a:solidFill>
              <a:schemeClr val="bg1"/>
            </a:solidFill>
            <a:ln>
              <a:noFill/>
            </a:ln>
            <a:effectLst>
              <a:outerShdw blurRad="3175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8929307">
              <a:off x="1954320" y="-580685"/>
              <a:ext cx="2521552" cy="1709822"/>
            </a:xfrm>
            <a:custGeom>
              <a:avLst/>
              <a:gdLst>
                <a:gd name="connsiteX0" fmla="*/ 782325 w 2521552"/>
                <a:gd name="connsiteY0" fmla="*/ 0 h 1709822"/>
                <a:gd name="connsiteX1" fmla="*/ 2521552 w 2521552"/>
                <a:gd name="connsiteY1" fmla="*/ 1709822 h 1709822"/>
                <a:gd name="connsiteX2" fmla="*/ 1138321 w 2521552"/>
                <a:gd name="connsiteY2" fmla="*/ 1709822 h 1709822"/>
                <a:gd name="connsiteX3" fmla="*/ 1073644 w 2521552"/>
                <a:gd name="connsiteY3" fmla="*/ 1703302 h 1709822"/>
                <a:gd name="connsiteX4" fmla="*/ 1058769 w 2521552"/>
                <a:gd name="connsiteY4" fmla="*/ 1698685 h 1709822"/>
                <a:gd name="connsiteX5" fmla="*/ 1048974 w 2521552"/>
                <a:gd name="connsiteY5" fmla="*/ 1697830 h 1709822"/>
                <a:gd name="connsiteX6" fmla="*/ 769316 w 2521552"/>
                <a:gd name="connsiteY6" fmla="*/ 1552089 h 1709822"/>
                <a:gd name="connsiteX7" fmla="*/ 0 w 2521552"/>
                <a:gd name="connsiteY7" fmla="*/ 795779 h 170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552" h="1709822">
                  <a:moveTo>
                    <a:pt x="782325" y="0"/>
                  </a:moveTo>
                  <a:lnTo>
                    <a:pt x="2521552" y="1709822"/>
                  </a:lnTo>
                  <a:lnTo>
                    <a:pt x="1138321" y="1709822"/>
                  </a:lnTo>
                  <a:cubicBezTo>
                    <a:pt x="1116166" y="1709822"/>
                    <a:pt x="1094535" y="1707577"/>
                    <a:pt x="1073644" y="1703302"/>
                  </a:cubicBezTo>
                  <a:lnTo>
                    <a:pt x="1058769" y="1698685"/>
                  </a:lnTo>
                  <a:lnTo>
                    <a:pt x="1048974" y="1697830"/>
                  </a:lnTo>
                  <a:cubicBezTo>
                    <a:pt x="946805" y="1678951"/>
                    <a:pt x="848984" y="1630410"/>
                    <a:pt x="769316" y="1552089"/>
                  </a:cubicBezTo>
                  <a:lnTo>
                    <a:pt x="0" y="795779"/>
                  </a:lnTo>
                  <a:close/>
                </a:path>
              </a:pathLst>
            </a:cu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18929307">
              <a:off x="-885488" y="-665604"/>
              <a:ext cx="4135668" cy="2469504"/>
            </a:xfrm>
            <a:custGeom>
              <a:avLst/>
              <a:gdLst>
                <a:gd name="connsiteX0" fmla="*/ 1623695 w 4135668"/>
                <a:gd name="connsiteY0" fmla="*/ 0 h 2469504"/>
                <a:gd name="connsiteX1" fmla="*/ 4135668 w 4135668"/>
                <a:gd name="connsiteY1" fmla="*/ 2469504 h 2469504"/>
                <a:gd name="connsiteX2" fmla="*/ 1040511 w 4135668"/>
                <a:gd name="connsiteY2" fmla="*/ 2469504 h 2469504"/>
                <a:gd name="connsiteX3" fmla="*/ 975834 w 4135668"/>
                <a:gd name="connsiteY3" fmla="*/ 2462984 h 2469504"/>
                <a:gd name="connsiteX4" fmla="*/ 960959 w 4135668"/>
                <a:gd name="connsiteY4" fmla="*/ 2458367 h 2469504"/>
                <a:gd name="connsiteX5" fmla="*/ 951164 w 4135668"/>
                <a:gd name="connsiteY5" fmla="*/ 2457512 h 2469504"/>
                <a:gd name="connsiteX6" fmla="*/ 671506 w 4135668"/>
                <a:gd name="connsiteY6" fmla="*/ 2311771 h 2469504"/>
                <a:gd name="connsiteX7" fmla="*/ 0 w 4135668"/>
                <a:gd name="connsiteY7" fmla="*/ 1651618 h 246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5668" h="2469504">
                  <a:moveTo>
                    <a:pt x="1623695" y="0"/>
                  </a:moveTo>
                  <a:lnTo>
                    <a:pt x="4135668" y="2469504"/>
                  </a:lnTo>
                  <a:lnTo>
                    <a:pt x="1040511" y="2469504"/>
                  </a:lnTo>
                  <a:cubicBezTo>
                    <a:pt x="1018356" y="2469504"/>
                    <a:pt x="996725" y="2467259"/>
                    <a:pt x="975834" y="2462984"/>
                  </a:cubicBezTo>
                  <a:lnTo>
                    <a:pt x="960959" y="2458367"/>
                  </a:lnTo>
                  <a:lnTo>
                    <a:pt x="951164" y="2457512"/>
                  </a:lnTo>
                  <a:cubicBezTo>
                    <a:pt x="848995" y="2438633"/>
                    <a:pt x="751174" y="2390092"/>
                    <a:pt x="671506" y="2311771"/>
                  </a:cubicBezTo>
                  <a:lnTo>
                    <a:pt x="0" y="1651618"/>
                  </a:lnTo>
                  <a:close/>
                </a:path>
              </a:pathLst>
            </a:custGeom>
            <a:gradFill>
              <a:gsLst>
                <a:gs pos="0">
                  <a:srgbClr val="52B7E1"/>
                </a:gs>
                <a:gs pos="100000">
                  <a:srgbClr val="0371C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1189425" y="0"/>
              <a:ext cx="3706393" cy="1767742"/>
            </a:xfrm>
            <a:prstGeom prst="parallelogram">
              <a:avLst>
                <a:gd name="adj" fmla="val 98828"/>
              </a:avLst>
            </a:prstGeom>
            <a:gradFill>
              <a:gsLst>
                <a:gs pos="0">
                  <a:srgbClr val="52B7E1">
                    <a:alpha val="300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16082" y="0"/>
              <a:ext cx="1821725" cy="1057469"/>
            </a:xfrm>
            <a:prstGeom prst="parallelogram">
              <a:avLst>
                <a:gd name="adj" fmla="val 98596"/>
              </a:avLst>
            </a:pr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平行四边形 25"/>
          <p:cNvSpPr/>
          <p:nvPr/>
        </p:nvSpPr>
        <p:spPr>
          <a:xfrm flipH="1" flipV="1">
            <a:off x="9857285" y="891040"/>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108865" y="4857750"/>
            <a:ext cx="5083135" cy="5628446"/>
            <a:chOff x="6004577" y="4432300"/>
            <a:chExt cx="6187424" cy="6851201"/>
          </a:xfrm>
        </p:grpSpPr>
        <p:sp>
          <p:nvSpPr>
            <p:cNvPr id="16" name="任意多边形 15"/>
            <p:cNvSpPr/>
            <p:nvPr/>
          </p:nvSpPr>
          <p:spPr>
            <a:xfrm>
              <a:off x="6004577" y="5487025"/>
              <a:ext cx="2383507" cy="4386303"/>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0">
                  <a:srgbClr val="52B7E1"/>
                </a:gs>
                <a:gs pos="100000">
                  <a:srgbClr val="52B7E1">
                    <a:alpha val="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692900" y="4432300"/>
              <a:ext cx="5499100" cy="6466174"/>
            </a:xfrm>
            <a:custGeom>
              <a:avLst/>
              <a:gdLst>
                <a:gd name="connsiteX0" fmla="*/ 575058 w 5478734"/>
                <a:gd name="connsiteY0" fmla="*/ 6464300 h 6466174"/>
                <a:gd name="connsiteX1" fmla="*/ 594362 w 5478734"/>
                <a:gd name="connsiteY1" fmla="*/ 6464300 h 6466174"/>
                <a:gd name="connsiteX2" fmla="*/ 584235 w 5478734"/>
                <a:gd name="connsiteY2" fmla="*/ 6466174 h 6466174"/>
                <a:gd name="connsiteX3" fmla="*/ 3167156 w 5478734"/>
                <a:gd name="connsiteY3" fmla="*/ 0 h 6466174"/>
                <a:gd name="connsiteX4" fmla="*/ 5364256 w 5478734"/>
                <a:gd name="connsiteY4" fmla="*/ 0 h 6466174"/>
                <a:gd name="connsiteX5" fmla="*/ 5478734 w 5478734"/>
                <a:gd name="connsiteY5" fmla="*/ 5781 h 6466174"/>
                <a:gd name="connsiteX6" fmla="*/ 5478734 w 5478734"/>
                <a:gd name="connsiteY6" fmla="*/ 2453909 h 6466174"/>
                <a:gd name="connsiteX7" fmla="*/ 0 w 5478734"/>
                <a:gd name="connsiteY7" fmla="*/ 2453909 h 6466174"/>
                <a:gd name="connsiteX8" fmla="*/ 1938960 w 5478734"/>
                <a:gd name="connsiteY8" fmla="*/ 550423 h 6466174"/>
                <a:gd name="connsiteX9" fmla="*/ 1999723 w 5478734"/>
                <a:gd name="connsiteY9" fmla="*/ 483567 h 6466174"/>
                <a:gd name="connsiteX10" fmla="*/ 2098631 w 5478734"/>
                <a:gd name="connsiteY10" fmla="*/ 393674 h 6466174"/>
                <a:gd name="connsiteX11" fmla="*/ 2122832 w 5478734"/>
                <a:gd name="connsiteY11" fmla="*/ 369915 h 6466174"/>
                <a:gd name="connsiteX12" fmla="*/ 2150757 w 5478734"/>
                <a:gd name="connsiteY12" fmla="*/ 351740 h 6466174"/>
                <a:gd name="connsiteX13" fmla="*/ 2244066 w 5478734"/>
                <a:gd name="connsiteY13" fmla="*/ 281965 h 6466174"/>
                <a:gd name="connsiteX14" fmla="*/ 3167156 w 5478734"/>
                <a:gd name="connsiteY14"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734" h="6466174">
                  <a:moveTo>
                    <a:pt x="575058" y="6464300"/>
                  </a:moveTo>
                  <a:lnTo>
                    <a:pt x="594362" y="6464300"/>
                  </a:lnTo>
                  <a:lnTo>
                    <a:pt x="584235" y="6466174"/>
                  </a:lnTo>
                  <a:close/>
                  <a:moveTo>
                    <a:pt x="3167156" y="0"/>
                  </a:moveTo>
                  <a:lnTo>
                    <a:pt x="5364256" y="0"/>
                  </a:lnTo>
                  <a:lnTo>
                    <a:pt x="5478734" y="5781"/>
                  </a:lnTo>
                  <a:lnTo>
                    <a:pt x="5478734" y="2453909"/>
                  </a:lnTo>
                  <a:lnTo>
                    <a:pt x="0" y="2453909"/>
                  </a:lnTo>
                  <a:lnTo>
                    <a:pt x="1938960" y="550423"/>
                  </a:lnTo>
                  <a:lnTo>
                    <a:pt x="1999723" y="483567"/>
                  </a:lnTo>
                  <a:lnTo>
                    <a:pt x="2098631" y="393674"/>
                  </a:lnTo>
                  <a:lnTo>
                    <a:pt x="2122832" y="369915"/>
                  </a:lnTo>
                  <a:lnTo>
                    <a:pt x="2150757" y="351740"/>
                  </a:lnTo>
                  <a:lnTo>
                    <a:pt x="2244066" y="281965"/>
                  </a:lnTo>
                  <a:cubicBezTo>
                    <a:pt x="2507568" y="103947"/>
                    <a:pt x="2825223" y="0"/>
                    <a:pt x="3167156" y="0"/>
                  </a:cubicBez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210399" y="4817327"/>
              <a:ext cx="4981602" cy="6466174"/>
            </a:xfrm>
            <a:custGeom>
              <a:avLst/>
              <a:gdLst>
                <a:gd name="connsiteX0" fmla="*/ 183535 w 4981602"/>
                <a:gd name="connsiteY0" fmla="*/ 6464300 h 6466174"/>
                <a:gd name="connsiteX1" fmla="*/ 202911 w 4981602"/>
                <a:gd name="connsiteY1" fmla="*/ 6464300 h 6466174"/>
                <a:gd name="connsiteX2" fmla="*/ 192746 w 4981602"/>
                <a:gd name="connsiteY2" fmla="*/ 6466174 h 6466174"/>
                <a:gd name="connsiteX3" fmla="*/ 2785268 w 4981602"/>
                <a:gd name="connsiteY3" fmla="*/ 0 h 6466174"/>
                <a:gd name="connsiteX4" fmla="*/ 4981602 w 4981602"/>
                <a:gd name="connsiteY4" fmla="*/ 0 h 6466174"/>
                <a:gd name="connsiteX5" fmla="*/ 4981602 w 4981602"/>
                <a:gd name="connsiteY5" fmla="*/ 2068882 h 6466174"/>
                <a:gd name="connsiteX6" fmla="*/ 0 w 4981602"/>
                <a:gd name="connsiteY6" fmla="*/ 2068882 h 6466174"/>
                <a:gd name="connsiteX7" fmla="*/ 1552507 w 4981602"/>
                <a:gd name="connsiteY7" fmla="*/ 550423 h 6466174"/>
                <a:gd name="connsiteX8" fmla="*/ 1613496 w 4981602"/>
                <a:gd name="connsiteY8" fmla="*/ 483567 h 6466174"/>
                <a:gd name="connsiteX9" fmla="*/ 1712771 w 4981602"/>
                <a:gd name="connsiteY9" fmla="*/ 393674 h 6466174"/>
                <a:gd name="connsiteX10" fmla="*/ 1737062 w 4981602"/>
                <a:gd name="connsiteY10" fmla="*/ 369915 h 6466174"/>
                <a:gd name="connsiteX11" fmla="*/ 1765091 w 4981602"/>
                <a:gd name="connsiteY11" fmla="*/ 351740 h 6466174"/>
                <a:gd name="connsiteX12" fmla="*/ 1858747 w 4981602"/>
                <a:gd name="connsiteY12" fmla="*/ 281965 h 6466174"/>
                <a:gd name="connsiteX13" fmla="*/ 2785268 w 4981602"/>
                <a:gd name="connsiteY13"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1602" h="6466174">
                  <a:moveTo>
                    <a:pt x="183535" y="6464300"/>
                  </a:moveTo>
                  <a:lnTo>
                    <a:pt x="202911" y="6464300"/>
                  </a:lnTo>
                  <a:lnTo>
                    <a:pt x="192746" y="6466174"/>
                  </a:lnTo>
                  <a:close/>
                  <a:moveTo>
                    <a:pt x="2785268" y="0"/>
                  </a:moveTo>
                  <a:lnTo>
                    <a:pt x="4981602" y="0"/>
                  </a:lnTo>
                  <a:lnTo>
                    <a:pt x="4981602" y="2068882"/>
                  </a:lnTo>
                  <a:lnTo>
                    <a:pt x="0" y="2068882"/>
                  </a:lnTo>
                  <a:lnTo>
                    <a:pt x="1552507" y="550423"/>
                  </a:lnTo>
                  <a:lnTo>
                    <a:pt x="1613496" y="483567"/>
                  </a:lnTo>
                  <a:lnTo>
                    <a:pt x="1712771" y="393674"/>
                  </a:lnTo>
                  <a:lnTo>
                    <a:pt x="1737062" y="369915"/>
                  </a:lnTo>
                  <a:lnTo>
                    <a:pt x="1765091" y="351740"/>
                  </a:lnTo>
                  <a:lnTo>
                    <a:pt x="1858747" y="281965"/>
                  </a:lnTo>
                  <a:cubicBezTo>
                    <a:pt x="2123228" y="103947"/>
                    <a:pt x="2442064" y="0"/>
                    <a:pt x="2785268" y="0"/>
                  </a:cubicBezTo>
                  <a:close/>
                </a:path>
              </a:pathLst>
            </a:custGeom>
            <a:gradFill>
              <a:gsLst>
                <a:gs pos="0">
                  <a:srgbClr val="52B7E1"/>
                </a:gs>
                <a:gs pos="100000">
                  <a:srgbClr val="0371C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flipH="1" flipV="1">
              <a:off x="7368777" y="4817327"/>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857285" y="5521222"/>
              <a:ext cx="2334715" cy="4296512"/>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1000">
                  <a:srgbClr val="52B7E1">
                    <a:alpha val="60000"/>
                  </a:srgbClr>
                </a:gs>
                <a:gs pos="100000">
                  <a:srgbClr val="52B7E1">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0621108" y="5315828"/>
              <a:ext cx="1570892" cy="1570382"/>
            </a:xfrm>
            <a:prstGeom prst="triangle">
              <a:avLst>
                <a:gd name="adj" fmla="val 100000"/>
              </a:avLst>
            </a:prstGeom>
            <a:gradFill>
              <a:gsLst>
                <a:gs pos="11000">
                  <a:srgbClr val="0371C1"/>
                </a:gs>
                <a:gs pos="100000">
                  <a:srgbClr val="52B7E1">
                    <a:alpha val="7400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0">
            <a:extLst>
              <a:ext uri="{FF2B5EF4-FFF2-40B4-BE49-F238E27FC236}">
                <a16:creationId xmlns:a16="http://schemas.microsoft.com/office/drawing/2014/main" id="{BA8EA202-F87D-45AF-91DB-F2B3A7B8F57B}"/>
              </a:ext>
            </a:extLst>
          </p:cNvPr>
          <p:cNvSpPr txBox="1"/>
          <p:nvPr/>
        </p:nvSpPr>
        <p:spPr>
          <a:xfrm>
            <a:off x="2358452" y="2672458"/>
            <a:ext cx="7475096" cy="1446550"/>
          </a:xfrm>
          <a:prstGeom prst="rect">
            <a:avLst/>
          </a:prstGeom>
          <a:noFill/>
        </p:spPr>
        <p:txBody>
          <a:bodyPr wrap="square" rtlCol="0">
            <a:spAutoFit/>
          </a:bodyPr>
          <a:lstStyle/>
          <a:p>
            <a:pPr algn="ctr" defTabSz="228600"/>
            <a:r>
              <a:rPr lang="en-US" altLang="zh-CN" sz="8800" dirty="0">
                <a:solidFill>
                  <a:schemeClr val="bg1">
                    <a:lumMod val="65000"/>
                    <a:alpha val="20000"/>
                  </a:schemeClr>
                </a:solidFill>
                <a:latin typeface="思源黑体" panose="020B0500000000000000" pitchFamily="34" charset="-122"/>
                <a:ea typeface="思源黑体" panose="020B0500000000000000" pitchFamily="34" charset="-122"/>
                <a:cs typeface="Aparajita" panose="020B0604020202020204" pitchFamily="34" charset="0"/>
              </a:rPr>
              <a:t>PART TWO</a:t>
            </a:r>
            <a:endParaRPr lang="zh-CN" altLang="en-US" sz="8800" dirty="0">
              <a:solidFill>
                <a:schemeClr val="bg1">
                  <a:lumMod val="65000"/>
                  <a:alpha val="20000"/>
                </a:schemeClr>
              </a:solidFill>
              <a:latin typeface="思源黑体" panose="020B0500000000000000" pitchFamily="34" charset="-122"/>
              <a:ea typeface="思源黑体" panose="020B0500000000000000" pitchFamily="34" charset="-122"/>
              <a:cs typeface="Aparajita" panose="020B0604020202020204" pitchFamily="34" charset="0"/>
            </a:endParaRPr>
          </a:p>
        </p:txBody>
      </p:sp>
      <p:sp>
        <p:nvSpPr>
          <p:cNvPr id="36" name="矩形 35"/>
          <p:cNvSpPr/>
          <p:nvPr/>
        </p:nvSpPr>
        <p:spPr>
          <a:xfrm>
            <a:off x="5902012" y="4149418"/>
            <a:ext cx="387976" cy="79048"/>
          </a:xfrm>
          <a:prstGeom prst="rect">
            <a:avLst/>
          </a:prstGeom>
          <a:gradFill>
            <a:gsLst>
              <a:gs pos="0">
                <a:srgbClr val="52B7E1"/>
              </a:gs>
              <a:gs pos="100000">
                <a:srgbClr val="0371C1"/>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endParaRPr>
          </a:p>
        </p:txBody>
      </p:sp>
      <p:grpSp>
        <p:nvGrpSpPr>
          <p:cNvPr id="37" name="组合 36"/>
          <p:cNvGrpSpPr/>
          <p:nvPr/>
        </p:nvGrpSpPr>
        <p:grpSpPr>
          <a:xfrm>
            <a:off x="5442436" y="1463041"/>
            <a:ext cx="1310428" cy="1039454"/>
            <a:chOff x="5390496" y="1174089"/>
            <a:chExt cx="1743579" cy="1383041"/>
          </a:xfrm>
        </p:grpSpPr>
        <p:sp>
          <p:nvSpPr>
            <p:cNvPr id="38" name="圆角矩形 37"/>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endParaRPr>
            </a:p>
          </p:txBody>
        </p:sp>
        <p:sp>
          <p:nvSpPr>
            <p:cNvPr id="39" name="文本框 38"/>
            <p:cNvSpPr txBox="1"/>
            <p:nvPr/>
          </p:nvSpPr>
          <p:spPr>
            <a:xfrm>
              <a:off x="5390496" y="1408060"/>
              <a:ext cx="1743579" cy="1023776"/>
            </a:xfrm>
            <a:prstGeom prst="rect">
              <a:avLst/>
            </a:prstGeom>
            <a:noFill/>
          </p:spPr>
          <p:txBody>
            <a:bodyPr wrap="square" rtlCol="0">
              <a:spAutoFit/>
            </a:bodyPr>
            <a:lstStyle/>
            <a:p>
              <a:pPr algn="ctr"/>
              <a:r>
                <a:rPr lang="en-US" altLang="zh-CN" sz="4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02</a:t>
              </a:r>
              <a:endParaRPr lang="zh-CN" altLang="en-US" sz="4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33" name="文本框 32">
            <a:extLst>
              <a:ext uri="{FF2B5EF4-FFF2-40B4-BE49-F238E27FC236}">
                <a16:creationId xmlns:a16="http://schemas.microsoft.com/office/drawing/2014/main" id="{0C019169-9256-49B0-A952-58407F924856}"/>
              </a:ext>
            </a:extLst>
          </p:cNvPr>
          <p:cNvSpPr txBox="1"/>
          <p:nvPr/>
        </p:nvSpPr>
        <p:spPr>
          <a:xfrm>
            <a:off x="1613787" y="3087649"/>
            <a:ext cx="8964426" cy="769441"/>
          </a:xfrm>
          <a:prstGeom prst="rect">
            <a:avLst/>
          </a:prstGeom>
          <a:noFill/>
        </p:spPr>
        <p:txBody>
          <a:bodyPr wrap="square" rtlCol="0">
            <a:spAutoFit/>
          </a:bodyPr>
          <a:lstStyle>
            <a:defPPr>
              <a:defRPr lang="zh-CN"/>
            </a:defPPr>
            <a:lvl1pPr>
              <a:defRPr sz="2000" b="1">
                <a:solidFill>
                  <a:schemeClr val="tx1">
                    <a:lumMod val="85000"/>
                    <a:lumOff val="15000"/>
                  </a:schemeClr>
                </a:solidFill>
                <a:latin typeface="思源黑体" panose="020B0500000000000000" pitchFamily="34" charset="-122"/>
                <a:ea typeface="思源黑体" panose="020B0500000000000000" pitchFamily="34" charset="-122"/>
              </a:defRPr>
            </a:lvl1pPr>
          </a:lstStyle>
          <a:p>
            <a:pPr algn="ctr"/>
            <a:r>
              <a:rPr lang="zh-CN" altLang="en-US" sz="4400" dirty="0"/>
              <a:t>新标准主要内容</a:t>
            </a:r>
          </a:p>
        </p:txBody>
      </p:sp>
    </p:spTree>
    <p:extLst>
      <p:ext uri="{BB962C8B-B14F-4D97-AF65-F5344CB8AC3E}">
        <p14:creationId xmlns:p14="http://schemas.microsoft.com/office/powerpoint/2010/main" val="5156721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适用范围</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01</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9" name="文本框 18">
            <a:extLst>
              <a:ext uri="{FF2B5EF4-FFF2-40B4-BE49-F238E27FC236}">
                <a16:creationId xmlns:a16="http://schemas.microsoft.com/office/drawing/2014/main" id="{97B7FC2B-8A1F-4305-AEA7-5CA96932541A}"/>
              </a:ext>
            </a:extLst>
          </p:cNvPr>
          <p:cNvSpPr txBox="1"/>
          <p:nvPr/>
        </p:nvSpPr>
        <p:spPr>
          <a:xfrm>
            <a:off x="1308100" y="2043587"/>
            <a:ext cx="4927600" cy="3654334"/>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342900" indent="-342900">
              <a:buFont typeface="Wingdings" panose="05000000000000000000" pitchFamily="2" charset="2"/>
              <a:buChar char="Ø"/>
            </a:pPr>
            <a:r>
              <a:rPr lang="zh-CN" altLang="en-US" dirty="0"/>
              <a:t>本标准规定了生产经营单位生产安全事故应急预案的编制程序、体系构成和综合应急预案、专项应急预案、现场处置方案的主要内容及附件信息。</a:t>
            </a:r>
            <a:endParaRPr lang="en-US" altLang="zh-CN" dirty="0"/>
          </a:p>
          <a:p>
            <a:pPr marL="342900" indent="-342900">
              <a:buFont typeface="Wingdings" panose="05000000000000000000" pitchFamily="2" charset="2"/>
              <a:buChar char="Ø"/>
            </a:pPr>
            <a:endParaRPr lang="zh-CN" altLang="en-US" dirty="0"/>
          </a:p>
          <a:p>
            <a:pPr marL="342900" indent="-342900">
              <a:buFont typeface="Wingdings" panose="05000000000000000000" pitchFamily="2" charset="2"/>
              <a:buChar char="Ø"/>
            </a:pPr>
            <a:r>
              <a:rPr lang="zh-CN" altLang="en-US" dirty="0">
                <a:sym typeface="+mn-ea"/>
              </a:rPr>
              <a:t>本标准适用于生产经营单位生产安全事故应急预案的编制工作，核电厂、其他社会组织和单位的应急预案可参照本标准执行。</a:t>
            </a:r>
          </a:p>
        </p:txBody>
      </p:sp>
      <p:pic>
        <p:nvPicPr>
          <p:cNvPr id="6" name="图片 5">
            <a:extLst>
              <a:ext uri="{FF2B5EF4-FFF2-40B4-BE49-F238E27FC236}">
                <a16:creationId xmlns:a16="http://schemas.microsoft.com/office/drawing/2014/main" id="{5E2A4586-6176-4D33-A613-DFFF32E4E42C}"/>
              </a:ext>
            </a:extLst>
          </p:cNvPr>
          <p:cNvPicPr>
            <a:picLocks noChangeAspect="1"/>
          </p:cNvPicPr>
          <p:nvPr/>
        </p:nvPicPr>
        <p:blipFill rotWithShape="1">
          <a:blip r:embed="rId3">
            <a:extLst>
              <a:ext uri="{28A0092B-C50C-407E-A947-70E740481C1C}">
                <a14:useLocalDpi xmlns:a14="http://schemas.microsoft.com/office/drawing/2010/main" val="0"/>
              </a:ext>
            </a:extLst>
          </a:blip>
          <a:srcRect l="39055"/>
          <a:stretch/>
        </p:blipFill>
        <p:spPr>
          <a:xfrm>
            <a:off x="6994525" y="1741916"/>
            <a:ext cx="3889375" cy="4257675"/>
          </a:xfrm>
          <a:prstGeom prst="rect">
            <a:avLst/>
          </a:prstGeom>
          <a:blipFill dpi="0" rotWithShape="1">
            <a:blip r:embed="rId4" cstate="print">
              <a:extLst>
                <a:ext uri="{28A0092B-C50C-407E-A947-70E740481C1C}">
                  <a14:useLocalDpi xmlns:a14="http://schemas.microsoft.com/office/drawing/2010/main" val="0"/>
                </a:ext>
              </a:extLst>
            </a:blip>
            <a:srcRect/>
            <a:stretch>
              <a:fillRect l="-48872" r="-48872"/>
            </a:stretch>
          </a:blipFill>
          <a:ln>
            <a:noFill/>
          </a:ln>
          <a:effectLst>
            <a:outerShdw blurRad="63500" dist="38100" dir="2700000" algn="tl" rotWithShape="0">
              <a:prstClr val="black">
                <a:alpha val="30000"/>
              </a:prstClr>
            </a:outerShdw>
          </a:effectLst>
        </p:spPr>
      </p:pic>
    </p:spTree>
    <p:extLst>
      <p:ext uri="{BB962C8B-B14F-4D97-AF65-F5344CB8AC3E}">
        <p14:creationId xmlns:p14="http://schemas.microsoft.com/office/powerpoint/2010/main" val="1858304949"/>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F0041B4F-4CFB-4045-A8B9-755B4C7D30C1}"/>
              </a:ext>
            </a:extLst>
          </p:cNvPr>
          <p:cNvSpPr/>
          <p:nvPr/>
        </p:nvSpPr>
        <p:spPr>
          <a:xfrm>
            <a:off x="1157103" y="5289012"/>
            <a:ext cx="9885680" cy="1060819"/>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1980030"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术语和定义</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02</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文本框 8">
            <a:extLst>
              <a:ext uri="{FF2B5EF4-FFF2-40B4-BE49-F238E27FC236}">
                <a16:creationId xmlns:a16="http://schemas.microsoft.com/office/drawing/2014/main" id="{FD492C78-02AC-4712-9FA9-5754D7124A18}"/>
              </a:ext>
            </a:extLst>
          </p:cNvPr>
          <p:cNvSpPr txBox="1"/>
          <p:nvPr/>
        </p:nvSpPr>
        <p:spPr>
          <a:xfrm>
            <a:off x="2968625" y="1472684"/>
            <a:ext cx="625475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371C1"/>
                </a:solidFill>
                <a:effectLst/>
                <a:uLnTx/>
                <a:uFillTx/>
                <a:latin typeface="微软雅黑" panose="020B0503020204020204" pitchFamily="34" charset="-122"/>
                <a:ea typeface="微软雅黑" panose="020B0503020204020204" pitchFamily="34" charset="-122"/>
              </a:rPr>
              <a:t>应急预案（变化）</a:t>
            </a:r>
          </a:p>
        </p:txBody>
      </p:sp>
      <p:graphicFrame>
        <p:nvGraphicFramePr>
          <p:cNvPr id="10" name="表格 9">
            <a:extLst>
              <a:ext uri="{FF2B5EF4-FFF2-40B4-BE49-F238E27FC236}">
                <a16:creationId xmlns:a16="http://schemas.microsoft.com/office/drawing/2014/main" id="{6930CE27-0459-413B-8F59-435849040596}"/>
              </a:ext>
            </a:extLst>
          </p:cNvPr>
          <p:cNvGraphicFramePr/>
          <p:nvPr>
            <p:custDataLst>
              <p:tags r:id="rId1"/>
            </p:custDataLst>
            <p:extLst>
              <p:ext uri="{D42A27DB-BD31-4B8C-83A1-F6EECF244321}">
                <p14:modId xmlns:p14="http://schemas.microsoft.com/office/powerpoint/2010/main" val="1791371194"/>
              </p:ext>
            </p:extLst>
          </p:nvPr>
        </p:nvGraphicFramePr>
        <p:xfrm>
          <a:off x="1157103" y="2135055"/>
          <a:ext cx="9885680" cy="2850151"/>
        </p:xfrm>
        <a:graphic>
          <a:graphicData uri="http://schemas.openxmlformats.org/drawingml/2006/table">
            <a:tbl>
              <a:tblPr firstRow="1" bandRow="1">
                <a:tableStyleId>{69CF1AB2-1976-4502-BF36-3FF5EA218861}</a:tableStyleId>
              </a:tblPr>
              <a:tblGrid>
                <a:gridCol w="4830445">
                  <a:extLst>
                    <a:ext uri="{9D8B030D-6E8A-4147-A177-3AD203B41FA5}">
                      <a16:colId xmlns:a16="http://schemas.microsoft.com/office/drawing/2014/main" val="20000"/>
                    </a:ext>
                  </a:extLst>
                </a:gridCol>
                <a:gridCol w="5055235">
                  <a:extLst>
                    <a:ext uri="{9D8B030D-6E8A-4147-A177-3AD203B41FA5}">
                      <a16:colId xmlns:a16="http://schemas.microsoft.com/office/drawing/2014/main" val="20001"/>
                    </a:ext>
                  </a:extLst>
                </a:gridCol>
              </a:tblGrid>
              <a:tr h="527806">
                <a:tc>
                  <a:txBody>
                    <a:bodyPr/>
                    <a:lstStyle/>
                    <a:p>
                      <a:pPr algn="ctr" fontAlgn="auto">
                        <a:buNone/>
                      </a:pPr>
                      <a:r>
                        <a:rPr lang="en-US" altLang="zh-CN" sz="2400" dirty="0">
                          <a:solidFill>
                            <a:schemeClr val="bg1"/>
                          </a:solidFill>
                          <a:latin typeface="微软雅黑" panose="020B0503020204020204" pitchFamily="34" charset="-122"/>
                          <a:ea typeface="微软雅黑" panose="020B0503020204020204" pitchFamily="34" charset="-122"/>
                        </a:rPr>
                        <a:t>GB/T29639-2013</a:t>
                      </a:r>
                    </a:p>
                  </a:txBody>
                  <a:tcPr anchor="ctr">
                    <a:gradFill flip="none" rotWithShape="1">
                      <a:gsLst>
                        <a:gs pos="0">
                          <a:srgbClr val="0371C1"/>
                        </a:gs>
                        <a:gs pos="100000">
                          <a:srgbClr val="52B7E1"/>
                        </a:gs>
                      </a:gsLst>
                      <a:lin ang="16200000" scaled="1"/>
                      <a:tileRect/>
                    </a:gradFill>
                  </a:tcPr>
                </a:tc>
                <a:tc>
                  <a:txBody>
                    <a:bodyPr/>
                    <a:lstStyle/>
                    <a:p>
                      <a:pPr algn="ctr" fontAlgn="auto">
                        <a:buNone/>
                      </a:pPr>
                      <a:r>
                        <a:rPr lang="en-US" altLang="zh-CN" sz="2400" dirty="0">
                          <a:solidFill>
                            <a:schemeClr val="bg1"/>
                          </a:solidFill>
                          <a:latin typeface="微软雅黑" panose="020B0503020204020204" pitchFamily="34" charset="-122"/>
                          <a:ea typeface="微软雅黑" panose="020B0503020204020204" pitchFamily="34" charset="-122"/>
                        </a:rPr>
                        <a:t>GB/T29639-2020</a:t>
                      </a:r>
                    </a:p>
                  </a:txBody>
                  <a:tcPr anchor="ctr">
                    <a:gradFill flip="none" rotWithShape="1">
                      <a:gsLst>
                        <a:gs pos="0">
                          <a:srgbClr val="0371C1"/>
                        </a:gs>
                        <a:gs pos="100000">
                          <a:srgbClr val="52B7E1"/>
                        </a:gs>
                      </a:gsLst>
                      <a:lin ang="16200000" scaled="1"/>
                      <a:tileRect/>
                    </a:gradFill>
                  </a:tcPr>
                </a:tc>
                <a:extLst>
                  <a:ext uri="{0D108BD9-81ED-4DB2-BD59-A6C34878D82A}">
                    <a16:rowId xmlns:a16="http://schemas.microsoft.com/office/drawing/2014/main" val="10000"/>
                  </a:ext>
                </a:extLst>
              </a:tr>
              <a:tr h="950050">
                <a:tc>
                  <a:txBody>
                    <a:bodyPr/>
                    <a:lstStyle/>
                    <a:p>
                      <a:pPr algn="l">
                        <a:buNone/>
                      </a:pPr>
                      <a:r>
                        <a:rPr lang="zh-CN" altLang="en-US" sz="2000" b="0" dirty="0">
                          <a:latin typeface="微软雅黑" panose="020B0503020204020204" pitchFamily="34" charset="-122"/>
                          <a:ea typeface="微软雅黑" panose="020B0503020204020204" pitchFamily="34" charset="-122"/>
                          <a:cs typeface="微软雅黑" panose="020B0503020204020204" pitchFamily="34" charset="-122"/>
                        </a:rPr>
                        <a:t>应急预案（</a:t>
                      </a:r>
                      <a:r>
                        <a:rPr lang="en-US" altLang="zh-CN" sz="2000" b="0" dirty="0" err="1">
                          <a:latin typeface="微软雅黑" panose="020B0503020204020204" pitchFamily="34" charset="-122"/>
                          <a:ea typeface="微软雅黑" panose="020B0503020204020204" pitchFamily="34" charset="-122"/>
                          <a:cs typeface="微软雅黑" panose="020B0503020204020204" pitchFamily="34" charset="-122"/>
                        </a:rPr>
                        <a:t>emergeny</a:t>
                      </a:r>
                      <a:r>
                        <a:rPr lang="en-US" altLang="zh-CN" sz="2000" b="0" dirty="0">
                          <a:latin typeface="微软雅黑" panose="020B0503020204020204" pitchFamily="34" charset="-122"/>
                          <a:ea typeface="微软雅黑" panose="020B0503020204020204" pitchFamily="34" charset="-122"/>
                          <a:cs typeface="微软雅黑" panose="020B0503020204020204" pitchFamily="34" charset="-122"/>
                        </a:rPr>
                        <a:t>  plan)</a:t>
                      </a:r>
                    </a:p>
                  </a:txBody>
                  <a:tcPr anchor="ctr">
                    <a:noFill/>
                  </a:tcPr>
                </a:tc>
                <a:tc>
                  <a:txBody>
                    <a:bodyPr/>
                    <a:lstStyle/>
                    <a:p>
                      <a:pPr algn="l">
                        <a:buNone/>
                      </a:pP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应急预案（</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emergeny  respnse  plan)</a:t>
                      </a:r>
                    </a:p>
                  </a:txBody>
                  <a:tcPr anchor="ctr">
                    <a:noFill/>
                  </a:tcPr>
                </a:tc>
                <a:extLst>
                  <a:ext uri="{0D108BD9-81ED-4DB2-BD59-A6C34878D82A}">
                    <a16:rowId xmlns:a16="http://schemas.microsoft.com/office/drawing/2014/main" val="10001"/>
                  </a:ext>
                </a:extLst>
              </a:tr>
              <a:tr h="1372295">
                <a:tc>
                  <a:txBody>
                    <a:bodyPr/>
                    <a:lstStyle/>
                    <a:p>
                      <a:pPr algn="l">
                        <a:buNone/>
                      </a:pPr>
                      <a:r>
                        <a:rPr lang="zh-CN" altLang="en-US" sz="2000" b="0" dirty="0">
                          <a:latin typeface="微软雅黑" panose="020B0503020204020204" pitchFamily="34" charset="-122"/>
                          <a:ea typeface="微软雅黑" panose="020B0503020204020204" pitchFamily="34" charset="-122"/>
                        </a:rPr>
                        <a:t>为有效预防和控制可能发生的事故，最大程度减少事故及其造成损害而预先制定的工作方案。</a:t>
                      </a:r>
                    </a:p>
                  </a:txBody>
                  <a:tcPr anchor="ctr">
                    <a:noFill/>
                  </a:tcPr>
                </a:tc>
                <a:tc>
                  <a:txBody>
                    <a:bodyPr/>
                    <a:lstStyle/>
                    <a:p>
                      <a:pPr algn="l">
                        <a:buNone/>
                      </a:pPr>
                      <a:r>
                        <a:rPr lang="zh-CN" altLang="en-US" sz="2000" b="0" dirty="0">
                          <a:latin typeface="微软雅黑" panose="020B0503020204020204" pitchFamily="34" charset="-122"/>
                          <a:ea typeface="微软雅黑" panose="020B0503020204020204" pitchFamily="34" charset="-122"/>
                        </a:rPr>
                        <a:t>针对可能发生的事故，最大程度减少事故及其造成损害而预先制定的工作方案</a:t>
                      </a:r>
                    </a:p>
                  </a:txBody>
                  <a:tcPr anchor="ctr">
                    <a:noFill/>
                  </a:tcPr>
                </a:tc>
                <a:extLst>
                  <a:ext uri="{0D108BD9-81ED-4DB2-BD59-A6C34878D82A}">
                    <a16:rowId xmlns:a16="http://schemas.microsoft.com/office/drawing/2014/main" val="10002"/>
                  </a:ext>
                </a:extLst>
              </a:tr>
            </a:tbl>
          </a:graphicData>
        </a:graphic>
      </p:graphicFrame>
      <p:sp>
        <p:nvSpPr>
          <p:cNvPr id="12" name="文本框 11">
            <a:extLst>
              <a:ext uri="{FF2B5EF4-FFF2-40B4-BE49-F238E27FC236}">
                <a16:creationId xmlns:a16="http://schemas.microsoft.com/office/drawing/2014/main" id="{46EB0304-609C-4522-84B8-1715900625FE}"/>
              </a:ext>
            </a:extLst>
          </p:cNvPr>
          <p:cNvSpPr txBox="1"/>
          <p:nvPr/>
        </p:nvSpPr>
        <p:spPr>
          <a:xfrm>
            <a:off x="1344545" y="5338776"/>
            <a:ext cx="9502909" cy="961289"/>
          </a:xfrm>
          <a:prstGeom prst="rect">
            <a:avLst/>
          </a:prstGeom>
          <a:noFill/>
        </p:spPr>
        <p:txBody>
          <a:bodyPr wrap="square">
            <a:spAutoFit/>
          </a:bodyPr>
          <a:lstStyle/>
          <a:p>
            <a:pPr algn="just">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将原版本中的</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有效预防和控制可能发生的事故</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修改为</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针对可能发生的事故</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，更切合实际。</a:t>
            </a:r>
          </a:p>
        </p:txBody>
      </p:sp>
    </p:spTree>
    <p:extLst>
      <p:ext uri="{BB962C8B-B14F-4D97-AF65-F5344CB8AC3E}">
        <p14:creationId xmlns:p14="http://schemas.microsoft.com/office/powerpoint/2010/main" val="2514119580"/>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1980030"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术语和定义</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02</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1" name="文本框 10">
            <a:extLst>
              <a:ext uri="{FF2B5EF4-FFF2-40B4-BE49-F238E27FC236}">
                <a16:creationId xmlns:a16="http://schemas.microsoft.com/office/drawing/2014/main" id="{FD7853FC-6C0E-488A-AF90-125699CADE58}"/>
              </a:ext>
            </a:extLst>
          </p:cNvPr>
          <p:cNvSpPr txBox="1"/>
          <p:nvPr/>
        </p:nvSpPr>
        <p:spPr>
          <a:xfrm>
            <a:off x="1320800" y="2237572"/>
            <a:ext cx="9550400" cy="853567"/>
          </a:xfrm>
          <a:prstGeom prst="rect">
            <a:avLst/>
          </a:prstGeom>
          <a:noFill/>
        </p:spPr>
        <p:txBody>
          <a:bodyPr wrap="square">
            <a:spAutoFit/>
          </a:bodyPr>
          <a:lstStyle>
            <a:defPPr>
              <a:defRPr lang="zh-CN"/>
            </a:defPPr>
            <a:lvl1pPr marL="342900" indent="-342900" algn="just" eaLnBrk="0" hangingPunct="0">
              <a:lnSpc>
                <a:spcPct val="130000"/>
              </a:lnSpc>
              <a:buFont typeface="Wingdings" panose="05000000000000000000" pitchFamily="2" charset="2"/>
              <a:buChar char="Ø"/>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indent="0">
              <a:buNone/>
            </a:pPr>
            <a:r>
              <a:rPr lang="zh-CN" altLang="en-US" dirty="0"/>
              <a:t>应急响应（</a:t>
            </a:r>
            <a:r>
              <a:rPr lang="en-US" altLang="zh-CN" dirty="0" err="1">
                <a:sym typeface="+mn-ea"/>
              </a:rPr>
              <a:t>emergeny</a:t>
            </a:r>
            <a:r>
              <a:rPr lang="en-US" altLang="zh-CN" dirty="0">
                <a:sym typeface="+mn-ea"/>
              </a:rPr>
              <a:t>  </a:t>
            </a:r>
            <a:r>
              <a:rPr lang="en-US" altLang="zh-CN" dirty="0" err="1">
                <a:sym typeface="+mn-ea"/>
              </a:rPr>
              <a:t>respnse</a:t>
            </a:r>
            <a:r>
              <a:rPr lang="zh-CN" altLang="en-US" dirty="0">
                <a:sym typeface="+mn-ea"/>
              </a:rPr>
              <a:t>）：针对事故险情或事故，依据应急预案厂区的应急行动。</a:t>
            </a:r>
          </a:p>
        </p:txBody>
      </p:sp>
      <p:sp>
        <p:nvSpPr>
          <p:cNvPr id="14" name="矩形 13">
            <a:extLst>
              <a:ext uri="{FF2B5EF4-FFF2-40B4-BE49-F238E27FC236}">
                <a16:creationId xmlns:a16="http://schemas.microsoft.com/office/drawing/2014/main" id="{CE55504D-47F1-46D0-995F-8397BF3349F3}"/>
              </a:ext>
            </a:extLst>
          </p:cNvPr>
          <p:cNvSpPr/>
          <p:nvPr/>
        </p:nvSpPr>
        <p:spPr>
          <a:xfrm>
            <a:off x="1157103" y="4118290"/>
            <a:ext cx="9885680" cy="1060819"/>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F7929AA-335E-486F-812F-72239E7B9746}"/>
              </a:ext>
            </a:extLst>
          </p:cNvPr>
          <p:cNvSpPr txBox="1"/>
          <p:nvPr/>
        </p:nvSpPr>
        <p:spPr>
          <a:xfrm>
            <a:off x="1489075" y="4248589"/>
            <a:ext cx="2930525"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本条定义无变化</a:t>
            </a:r>
          </a:p>
        </p:txBody>
      </p:sp>
      <p:sp>
        <p:nvSpPr>
          <p:cNvPr id="16" name="文本框 15">
            <a:extLst>
              <a:ext uri="{FF2B5EF4-FFF2-40B4-BE49-F238E27FC236}">
                <a16:creationId xmlns:a16="http://schemas.microsoft.com/office/drawing/2014/main" id="{2307B0AB-4D46-44EF-B591-E470330F2ECB}"/>
              </a:ext>
            </a:extLst>
          </p:cNvPr>
          <p:cNvSpPr txBox="1"/>
          <p:nvPr/>
        </p:nvSpPr>
        <p:spPr>
          <a:xfrm>
            <a:off x="1489075" y="4663548"/>
            <a:ext cx="6254750" cy="400110"/>
          </a:xfrm>
          <a:prstGeom prst="rect">
            <a:avLst/>
          </a:prstGeom>
          <a:noFill/>
        </p:spPr>
        <p:txBody>
          <a:bodyPr wrap="square">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新标准删除了应急准备和应急救援两条术语。</a:t>
            </a:r>
          </a:p>
        </p:txBody>
      </p:sp>
    </p:spTree>
    <p:extLst>
      <p:ext uri="{BB962C8B-B14F-4D97-AF65-F5344CB8AC3E}">
        <p14:creationId xmlns:p14="http://schemas.microsoft.com/office/powerpoint/2010/main" val="187545570"/>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2345DAE5-7951-4EAC-BB9A-8B3C4148CE27}"/>
              </a:ext>
            </a:extLst>
          </p:cNvPr>
          <p:cNvSpPr/>
          <p:nvPr/>
        </p:nvSpPr>
        <p:spPr>
          <a:xfrm>
            <a:off x="5765998" y="1922318"/>
            <a:ext cx="5835649" cy="3685309"/>
          </a:xfrm>
          <a:prstGeom prst="rect">
            <a:avLst/>
          </a:prstGeom>
          <a:gradFill>
            <a:gsLst>
              <a:gs pos="0">
                <a:srgbClr val="52B7E1"/>
              </a:gs>
              <a:gs pos="100000">
                <a:srgbClr val="0371C1"/>
              </a:gs>
            </a:gsLst>
            <a:lin ang="54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1980030"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术语和定义</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02</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2" name="文本框 11">
            <a:extLst>
              <a:ext uri="{FF2B5EF4-FFF2-40B4-BE49-F238E27FC236}">
                <a16:creationId xmlns:a16="http://schemas.microsoft.com/office/drawing/2014/main" id="{F75B8B0B-7BE8-4286-8D46-2112DBDB3808}"/>
              </a:ext>
            </a:extLst>
          </p:cNvPr>
          <p:cNvSpPr txBox="1"/>
          <p:nvPr/>
        </p:nvSpPr>
        <p:spPr>
          <a:xfrm>
            <a:off x="929590" y="3906429"/>
            <a:ext cx="2971800"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95000"/>
                    <a:lumOff val="5000"/>
                  </a:schemeClr>
                </a:solidFill>
                <a:effectLst/>
                <a:uLnTx/>
                <a:uFillTx/>
                <a:latin typeface="思源黑体 CN Medium" panose="020B0600000000000000" pitchFamily="34" charset="-122"/>
                <a:ea typeface="思源黑体 CN Medium" panose="020B0600000000000000" pitchFamily="34" charset="-122"/>
                <a:cs typeface="+mn-cs"/>
              </a:rPr>
              <a:t>应急预案评审</a:t>
            </a:r>
          </a:p>
        </p:txBody>
      </p:sp>
      <p:sp>
        <p:nvSpPr>
          <p:cNvPr id="13" name="文本框 12">
            <a:extLst>
              <a:ext uri="{FF2B5EF4-FFF2-40B4-BE49-F238E27FC236}">
                <a16:creationId xmlns:a16="http://schemas.microsoft.com/office/drawing/2014/main" id="{36FFD37A-DD3D-450A-BC26-4941A9B11655}"/>
              </a:ext>
            </a:extLst>
          </p:cNvPr>
          <p:cNvSpPr txBox="1"/>
          <p:nvPr/>
        </p:nvSpPr>
        <p:spPr>
          <a:xfrm>
            <a:off x="952500" y="4306539"/>
            <a:ext cx="4305300" cy="961289"/>
          </a:xfrm>
          <a:prstGeom prst="rect">
            <a:avLst/>
          </a:prstGeom>
          <a:noFill/>
        </p:spPr>
        <p:txBody>
          <a:bodyPr wrap="square">
            <a:spAutoFit/>
          </a:bodyPr>
          <a:lstStyle/>
          <a:p>
            <a:pPr>
              <a:lnSpc>
                <a:spcPct val="150000"/>
              </a:lnSpc>
            </a:pPr>
            <a:r>
              <a:rPr lang="zh-CN" altLang="en-US" sz="20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对新编制或修订的应急预案内容的适用性所开展的分析评估及审定。</a:t>
            </a:r>
          </a:p>
        </p:txBody>
      </p:sp>
      <p:pic>
        <p:nvPicPr>
          <p:cNvPr id="5" name="图片 4">
            <a:extLst>
              <a:ext uri="{FF2B5EF4-FFF2-40B4-BE49-F238E27FC236}">
                <a16:creationId xmlns:a16="http://schemas.microsoft.com/office/drawing/2014/main" id="{2B8EC9E6-EEE4-49E5-9061-D22B92D5CF42}"/>
              </a:ext>
            </a:extLst>
          </p:cNvPr>
          <p:cNvPicPr>
            <a:picLocks noChangeAspect="1"/>
          </p:cNvPicPr>
          <p:nvPr/>
        </p:nvPicPr>
        <p:blipFill rotWithShape="1">
          <a:blip r:embed="rId3"/>
          <a:srcRect r="11665"/>
          <a:stretch/>
        </p:blipFill>
        <p:spPr>
          <a:xfrm>
            <a:off x="5848349" y="2001786"/>
            <a:ext cx="5670949" cy="3514725"/>
          </a:xfrm>
          <a:prstGeom prst="rect">
            <a:avLst/>
          </a:prstGeom>
        </p:spPr>
      </p:pic>
      <p:sp>
        <p:nvSpPr>
          <p:cNvPr id="7" name="椭圆 6">
            <a:extLst>
              <a:ext uri="{FF2B5EF4-FFF2-40B4-BE49-F238E27FC236}">
                <a16:creationId xmlns:a16="http://schemas.microsoft.com/office/drawing/2014/main" id="{C687B3DD-87D1-455E-8B6E-8BA391E784B5}"/>
              </a:ext>
            </a:extLst>
          </p:cNvPr>
          <p:cNvSpPr/>
          <p:nvPr/>
        </p:nvSpPr>
        <p:spPr>
          <a:xfrm>
            <a:off x="952500" y="2250792"/>
            <a:ext cx="1388695" cy="1388695"/>
          </a:xfrm>
          <a:prstGeom prst="ellipse">
            <a:avLst/>
          </a:pr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20" name="文本框 19">
            <a:extLst>
              <a:ext uri="{FF2B5EF4-FFF2-40B4-BE49-F238E27FC236}">
                <a16:creationId xmlns:a16="http://schemas.microsoft.com/office/drawing/2014/main" id="{3F3787CE-8D98-457F-AEB1-955A5B820F88}"/>
              </a:ext>
            </a:extLst>
          </p:cNvPr>
          <p:cNvSpPr txBox="1"/>
          <p:nvPr/>
        </p:nvSpPr>
        <p:spPr>
          <a:xfrm>
            <a:off x="1122406" y="2531017"/>
            <a:ext cx="10488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新增内容</a:t>
            </a:r>
          </a:p>
        </p:txBody>
      </p:sp>
    </p:spTree>
    <p:extLst>
      <p:ext uri="{BB962C8B-B14F-4D97-AF65-F5344CB8AC3E}">
        <p14:creationId xmlns:p14="http://schemas.microsoft.com/office/powerpoint/2010/main" val="808799197"/>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应急预案编制程序</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03</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26" name="Freeform 9">
            <a:extLst>
              <a:ext uri="{FF2B5EF4-FFF2-40B4-BE49-F238E27FC236}">
                <a16:creationId xmlns:a16="http://schemas.microsoft.com/office/drawing/2014/main" id="{5C2E0EE8-8947-4D95-BD03-5251B7DB35FB}"/>
              </a:ext>
            </a:extLst>
          </p:cNvPr>
          <p:cNvSpPr/>
          <p:nvPr/>
        </p:nvSpPr>
        <p:spPr bwMode="auto">
          <a:xfrm>
            <a:off x="1221871" y="1490782"/>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27" name="Freeform 9">
            <a:extLst>
              <a:ext uri="{FF2B5EF4-FFF2-40B4-BE49-F238E27FC236}">
                <a16:creationId xmlns:a16="http://schemas.microsoft.com/office/drawing/2014/main" id="{4E921C64-876E-4853-9501-A5B6EBF2C2AA}"/>
              </a:ext>
            </a:extLst>
          </p:cNvPr>
          <p:cNvSpPr/>
          <p:nvPr/>
        </p:nvSpPr>
        <p:spPr bwMode="auto">
          <a:xfrm>
            <a:off x="3948138" y="1490782"/>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28" name="Freeform 9">
            <a:extLst>
              <a:ext uri="{FF2B5EF4-FFF2-40B4-BE49-F238E27FC236}">
                <a16:creationId xmlns:a16="http://schemas.microsoft.com/office/drawing/2014/main" id="{08EE7C79-A752-423B-BBAD-665E2E7CFA26}"/>
              </a:ext>
            </a:extLst>
          </p:cNvPr>
          <p:cNvSpPr/>
          <p:nvPr/>
        </p:nvSpPr>
        <p:spPr bwMode="auto">
          <a:xfrm>
            <a:off x="6674405" y="1490782"/>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29" name="Freeform 9">
            <a:extLst>
              <a:ext uri="{FF2B5EF4-FFF2-40B4-BE49-F238E27FC236}">
                <a16:creationId xmlns:a16="http://schemas.microsoft.com/office/drawing/2014/main" id="{FC944812-D4FF-425B-B071-FAC7E1F9AB06}"/>
              </a:ext>
            </a:extLst>
          </p:cNvPr>
          <p:cNvSpPr/>
          <p:nvPr/>
        </p:nvSpPr>
        <p:spPr bwMode="auto">
          <a:xfrm>
            <a:off x="9400671" y="1490782"/>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0" name="Freeform 9">
            <a:extLst>
              <a:ext uri="{FF2B5EF4-FFF2-40B4-BE49-F238E27FC236}">
                <a16:creationId xmlns:a16="http://schemas.microsoft.com/office/drawing/2014/main" id="{6743124C-91B6-4C49-B6B1-F4F3A95539D8}"/>
              </a:ext>
            </a:extLst>
          </p:cNvPr>
          <p:cNvSpPr/>
          <p:nvPr/>
        </p:nvSpPr>
        <p:spPr bwMode="auto">
          <a:xfrm>
            <a:off x="1221871" y="3657601"/>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1" name="Freeform 9">
            <a:extLst>
              <a:ext uri="{FF2B5EF4-FFF2-40B4-BE49-F238E27FC236}">
                <a16:creationId xmlns:a16="http://schemas.microsoft.com/office/drawing/2014/main" id="{30CA872F-9EE1-401A-9E3D-3D54F352FB55}"/>
              </a:ext>
            </a:extLst>
          </p:cNvPr>
          <p:cNvSpPr/>
          <p:nvPr/>
        </p:nvSpPr>
        <p:spPr bwMode="auto">
          <a:xfrm>
            <a:off x="3948138" y="3657601"/>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2" name="Freeform 9">
            <a:extLst>
              <a:ext uri="{FF2B5EF4-FFF2-40B4-BE49-F238E27FC236}">
                <a16:creationId xmlns:a16="http://schemas.microsoft.com/office/drawing/2014/main" id="{22986330-1D00-4ECC-99BA-15F9564252B0}"/>
              </a:ext>
            </a:extLst>
          </p:cNvPr>
          <p:cNvSpPr/>
          <p:nvPr/>
        </p:nvSpPr>
        <p:spPr bwMode="auto">
          <a:xfrm>
            <a:off x="6674405" y="3657601"/>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3" name="Freeform 9">
            <a:extLst>
              <a:ext uri="{FF2B5EF4-FFF2-40B4-BE49-F238E27FC236}">
                <a16:creationId xmlns:a16="http://schemas.microsoft.com/office/drawing/2014/main" id="{C14DCFE3-2A52-4F73-89E8-D2F22BA1AF47}"/>
              </a:ext>
            </a:extLst>
          </p:cNvPr>
          <p:cNvSpPr/>
          <p:nvPr/>
        </p:nvSpPr>
        <p:spPr bwMode="auto">
          <a:xfrm>
            <a:off x="9400671" y="3657601"/>
            <a:ext cx="1478273" cy="170961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52B7E1"/>
              </a:gs>
              <a:gs pos="96000">
                <a:srgbClr val="0371C1"/>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4" name="文本框 33">
            <a:extLst>
              <a:ext uri="{FF2B5EF4-FFF2-40B4-BE49-F238E27FC236}">
                <a16:creationId xmlns:a16="http://schemas.microsoft.com/office/drawing/2014/main" id="{7595920F-7F30-4894-A20A-C8FFB052E002}"/>
              </a:ext>
            </a:extLst>
          </p:cNvPr>
          <p:cNvSpPr txBox="1"/>
          <p:nvPr/>
        </p:nvSpPr>
        <p:spPr>
          <a:xfrm>
            <a:off x="1300330" y="1761072"/>
            <a:ext cx="1321354" cy="1169038"/>
          </a:xfrm>
          <a:prstGeom prst="rect">
            <a:avLst/>
          </a:prstGeom>
          <a:noFill/>
        </p:spPr>
        <p:txBody>
          <a:bodyPr wrap="square">
            <a:spAutoFit/>
          </a:bodyPr>
          <a:lstStyle/>
          <a:p>
            <a:pPr algn="ctr">
              <a:lnSpc>
                <a:spcPct val="120000"/>
              </a:lnSpc>
            </a:pPr>
            <a:r>
              <a:rPr lang="zh-CN" altLang="en-US" sz="2000" b="1" dirty="0">
                <a:solidFill>
                  <a:schemeClr val="bg1"/>
                </a:solidFill>
                <a:uFillTx/>
                <a:latin typeface="微软雅黑" panose="020B0503020204020204" pitchFamily="34" charset="-122"/>
                <a:ea typeface="微软雅黑" panose="020B0503020204020204" pitchFamily="34" charset="-122"/>
              </a:rPr>
              <a:t>成立应急预案编制工作组</a:t>
            </a:r>
          </a:p>
        </p:txBody>
      </p:sp>
      <p:sp>
        <p:nvSpPr>
          <p:cNvPr id="35" name="文本框 34">
            <a:extLst>
              <a:ext uri="{FF2B5EF4-FFF2-40B4-BE49-F238E27FC236}">
                <a16:creationId xmlns:a16="http://schemas.microsoft.com/office/drawing/2014/main" id="{59FB31DB-3306-4E11-B493-19B2DCF0DDA1}"/>
              </a:ext>
            </a:extLst>
          </p:cNvPr>
          <p:cNvSpPr txBox="1"/>
          <p:nvPr/>
        </p:nvSpPr>
        <p:spPr>
          <a:xfrm>
            <a:off x="3844311" y="2130404"/>
            <a:ext cx="1685925" cy="400110"/>
          </a:xfrm>
          <a:prstGeom prst="rect">
            <a:avLst/>
          </a:prstGeom>
          <a:noFill/>
        </p:spPr>
        <p:txBody>
          <a:bodyPr wrap="square">
            <a:spAutoFit/>
          </a:bodyPr>
          <a:lstStyle>
            <a:defPPr>
              <a:defRPr lang="zh-CN"/>
            </a:defPPr>
            <a:lvl1pPr algn="ctr">
              <a:lnSpc>
                <a:spcPct val="120000"/>
              </a:lnSpc>
              <a:defRPr sz="2000" b="1">
                <a:solidFill>
                  <a:schemeClr val="bg1"/>
                </a:solidFill>
                <a:uFillTx/>
                <a:latin typeface="微软雅黑" panose="020B0503020204020204" pitchFamily="34" charset="-122"/>
                <a:ea typeface="微软雅黑" panose="020B0503020204020204" pitchFamily="34" charset="-122"/>
              </a:defRPr>
            </a:lvl1pPr>
          </a:lstStyle>
          <a:p>
            <a:pPr>
              <a:lnSpc>
                <a:spcPct val="100000"/>
              </a:lnSpc>
            </a:pPr>
            <a:r>
              <a:rPr lang="zh-CN" altLang="en-US" dirty="0"/>
              <a:t>收集资料</a:t>
            </a:r>
            <a:r>
              <a:rPr lang="en-US" altLang="zh-CN" dirty="0"/>
              <a:t> </a:t>
            </a:r>
            <a:endParaRPr lang="zh-CN" altLang="en-US" dirty="0"/>
          </a:p>
        </p:txBody>
      </p:sp>
      <p:sp>
        <p:nvSpPr>
          <p:cNvPr id="36" name="文本框 35">
            <a:extLst>
              <a:ext uri="{FF2B5EF4-FFF2-40B4-BE49-F238E27FC236}">
                <a16:creationId xmlns:a16="http://schemas.microsoft.com/office/drawing/2014/main" id="{B6295DDD-1DA8-4FFC-B927-B006F2DA8F07}"/>
              </a:ext>
            </a:extLst>
          </p:cNvPr>
          <p:cNvSpPr txBox="1"/>
          <p:nvPr/>
        </p:nvSpPr>
        <p:spPr>
          <a:xfrm>
            <a:off x="6794555" y="2130404"/>
            <a:ext cx="1237972" cy="400110"/>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风险评估</a:t>
            </a:r>
            <a:r>
              <a:rPr lang="en-US" altLang="zh-CN" dirty="0"/>
              <a:t> </a:t>
            </a:r>
            <a:endParaRPr lang="zh-CN" altLang="en-US" dirty="0"/>
          </a:p>
        </p:txBody>
      </p:sp>
      <p:sp>
        <p:nvSpPr>
          <p:cNvPr id="38" name="文本框 37">
            <a:extLst>
              <a:ext uri="{FF2B5EF4-FFF2-40B4-BE49-F238E27FC236}">
                <a16:creationId xmlns:a16="http://schemas.microsoft.com/office/drawing/2014/main" id="{2D76F600-97C2-43F9-B5E2-3073A1CD9AD5}"/>
              </a:ext>
            </a:extLst>
          </p:cNvPr>
          <p:cNvSpPr txBox="1"/>
          <p:nvPr/>
        </p:nvSpPr>
        <p:spPr>
          <a:xfrm>
            <a:off x="9463280" y="1991648"/>
            <a:ext cx="1353054" cy="707886"/>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应急资源调查</a:t>
            </a:r>
            <a:r>
              <a:rPr lang="en-US" altLang="zh-CN" dirty="0"/>
              <a:t> </a:t>
            </a:r>
            <a:endParaRPr lang="zh-CN" altLang="en-US" dirty="0"/>
          </a:p>
        </p:txBody>
      </p:sp>
      <p:sp>
        <p:nvSpPr>
          <p:cNvPr id="40" name="文本框 39">
            <a:extLst>
              <a:ext uri="{FF2B5EF4-FFF2-40B4-BE49-F238E27FC236}">
                <a16:creationId xmlns:a16="http://schemas.microsoft.com/office/drawing/2014/main" id="{152C4299-D94E-4D05-9C51-7D1D58E34DA2}"/>
              </a:ext>
            </a:extLst>
          </p:cNvPr>
          <p:cNvSpPr txBox="1"/>
          <p:nvPr/>
        </p:nvSpPr>
        <p:spPr>
          <a:xfrm>
            <a:off x="9470578" y="4158467"/>
            <a:ext cx="1345756" cy="707886"/>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应急预案编制</a:t>
            </a:r>
            <a:r>
              <a:rPr lang="en-US" altLang="zh-CN" dirty="0"/>
              <a:t> </a:t>
            </a:r>
            <a:endParaRPr lang="zh-CN" altLang="en-US" dirty="0"/>
          </a:p>
        </p:txBody>
      </p:sp>
      <p:sp>
        <p:nvSpPr>
          <p:cNvPr id="42" name="文本框 41">
            <a:extLst>
              <a:ext uri="{FF2B5EF4-FFF2-40B4-BE49-F238E27FC236}">
                <a16:creationId xmlns:a16="http://schemas.microsoft.com/office/drawing/2014/main" id="{12D3B1A2-8137-4725-B30B-29D916DD2D10}"/>
              </a:ext>
            </a:extLst>
          </p:cNvPr>
          <p:cNvSpPr txBox="1"/>
          <p:nvPr/>
        </p:nvSpPr>
        <p:spPr>
          <a:xfrm>
            <a:off x="6570578" y="4312355"/>
            <a:ext cx="1685925" cy="400110"/>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桌面推演</a:t>
            </a:r>
            <a:r>
              <a:rPr lang="en-US" altLang="zh-CN" dirty="0"/>
              <a:t> </a:t>
            </a:r>
            <a:endParaRPr lang="zh-CN" altLang="en-US" dirty="0"/>
          </a:p>
        </p:txBody>
      </p:sp>
      <p:sp>
        <p:nvSpPr>
          <p:cNvPr id="44" name="文本框 43">
            <a:extLst>
              <a:ext uri="{FF2B5EF4-FFF2-40B4-BE49-F238E27FC236}">
                <a16:creationId xmlns:a16="http://schemas.microsoft.com/office/drawing/2014/main" id="{E5EC8724-E919-4BC5-B84E-5EF41E5A9706}"/>
              </a:ext>
            </a:extLst>
          </p:cNvPr>
          <p:cNvSpPr txBox="1"/>
          <p:nvPr/>
        </p:nvSpPr>
        <p:spPr>
          <a:xfrm>
            <a:off x="3993228" y="4158467"/>
            <a:ext cx="1388090" cy="707886"/>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应急预案评审</a:t>
            </a:r>
            <a:r>
              <a:rPr lang="en-US" altLang="zh-CN" dirty="0"/>
              <a:t> </a:t>
            </a:r>
            <a:endParaRPr lang="zh-CN" altLang="en-US" dirty="0"/>
          </a:p>
        </p:txBody>
      </p:sp>
      <p:sp>
        <p:nvSpPr>
          <p:cNvPr id="46" name="文本框 45">
            <a:extLst>
              <a:ext uri="{FF2B5EF4-FFF2-40B4-BE49-F238E27FC236}">
                <a16:creationId xmlns:a16="http://schemas.microsoft.com/office/drawing/2014/main" id="{B3CCD21B-D653-4104-82F7-4D63AAFBC6F3}"/>
              </a:ext>
            </a:extLst>
          </p:cNvPr>
          <p:cNvSpPr txBox="1"/>
          <p:nvPr/>
        </p:nvSpPr>
        <p:spPr>
          <a:xfrm>
            <a:off x="1157103" y="4312355"/>
            <a:ext cx="1584325" cy="400110"/>
          </a:xfrm>
          <a:prstGeom prst="rect">
            <a:avLst/>
          </a:prstGeom>
          <a:noFill/>
        </p:spPr>
        <p:txBody>
          <a:bodyPr wrap="square">
            <a:spAutoFit/>
          </a:bodyPr>
          <a:lstStyle>
            <a:defPPr>
              <a:defRPr lang="zh-CN"/>
            </a:defPPr>
            <a:lvl1pPr algn="ctr">
              <a:lnSpc>
                <a:spcPct val="100000"/>
              </a:lnSpc>
              <a:defRPr sz="2000" b="1">
                <a:solidFill>
                  <a:schemeClr val="bg1"/>
                </a:solidFill>
                <a:uFillTx/>
                <a:latin typeface="微软雅黑" panose="020B0503020204020204" pitchFamily="34" charset="-122"/>
                <a:ea typeface="微软雅黑" panose="020B0503020204020204" pitchFamily="34" charset="-122"/>
              </a:defRPr>
            </a:lvl1pPr>
          </a:lstStyle>
          <a:p>
            <a:r>
              <a:rPr lang="zh-CN" altLang="en-US" dirty="0"/>
              <a:t>批准实施</a:t>
            </a:r>
            <a:r>
              <a:rPr lang="en-US" altLang="zh-CN" dirty="0"/>
              <a:t> </a:t>
            </a:r>
            <a:endParaRPr lang="zh-CN" altLang="en-US" dirty="0"/>
          </a:p>
        </p:txBody>
      </p:sp>
      <p:sp>
        <p:nvSpPr>
          <p:cNvPr id="39" name="箭头: V 形 38">
            <a:extLst>
              <a:ext uri="{FF2B5EF4-FFF2-40B4-BE49-F238E27FC236}">
                <a16:creationId xmlns:a16="http://schemas.microsoft.com/office/drawing/2014/main" id="{4C7C21A9-27BF-408C-A3B3-04922CDB1DCC}"/>
              </a:ext>
            </a:extLst>
          </p:cNvPr>
          <p:cNvSpPr/>
          <p:nvPr/>
        </p:nvSpPr>
        <p:spPr>
          <a:xfrm>
            <a:off x="3123418" y="2086582"/>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49" name="箭头: V 形 48">
            <a:extLst>
              <a:ext uri="{FF2B5EF4-FFF2-40B4-BE49-F238E27FC236}">
                <a16:creationId xmlns:a16="http://schemas.microsoft.com/office/drawing/2014/main" id="{4D651CAA-1976-4E94-8629-F1413876FC9C}"/>
              </a:ext>
            </a:extLst>
          </p:cNvPr>
          <p:cNvSpPr/>
          <p:nvPr/>
        </p:nvSpPr>
        <p:spPr>
          <a:xfrm>
            <a:off x="5878117" y="2086582"/>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3" name="箭头: V 形 52">
            <a:extLst>
              <a:ext uri="{FF2B5EF4-FFF2-40B4-BE49-F238E27FC236}">
                <a16:creationId xmlns:a16="http://schemas.microsoft.com/office/drawing/2014/main" id="{9D7C78C1-C3CF-462F-86D6-21A560DD1BCF}"/>
              </a:ext>
            </a:extLst>
          </p:cNvPr>
          <p:cNvSpPr/>
          <p:nvPr/>
        </p:nvSpPr>
        <p:spPr>
          <a:xfrm>
            <a:off x="8552471" y="2092809"/>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4" name="箭头: V 形 53">
            <a:extLst>
              <a:ext uri="{FF2B5EF4-FFF2-40B4-BE49-F238E27FC236}">
                <a16:creationId xmlns:a16="http://schemas.microsoft.com/office/drawing/2014/main" id="{267E93BE-7D1C-4094-87AE-EEE4DD5BF889}"/>
              </a:ext>
            </a:extLst>
          </p:cNvPr>
          <p:cNvSpPr/>
          <p:nvPr/>
        </p:nvSpPr>
        <p:spPr>
          <a:xfrm flipH="1">
            <a:off x="8552471" y="4231218"/>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5" name="箭头: V 形 54">
            <a:extLst>
              <a:ext uri="{FF2B5EF4-FFF2-40B4-BE49-F238E27FC236}">
                <a16:creationId xmlns:a16="http://schemas.microsoft.com/office/drawing/2014/main" id="{31977DFB-8CB8-45CA-81A2-C2720464A2A3}"/>
              </a:ext>
            </a:extLst>
          </p:cNvPr>
          <p:cNvSpPr/>
          <p:nvPr/>
        </p:nvSpPr>
        <p:spPr>
          <a:xfrm flipH="1">
            <a:off x="5826203" y="4231218"/>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6" name="箭头: V 形 55">
            <a:extLst>
              <a:ext uri="{FF2B5EF4-FFF2-40B4-BE49-F238E27FC236}">
                <a16:creationId xmlns:a16="http://schemas.microsoft.com/office/drawing/2014/main" id="{4EBAEEA7-E812-43C5-BD17-CA75197525E6}"/>
              </a:ext>
            </a:extLst>
          </p:cNvPr>
          <p:cNvSpPr/>
          <p:nvPr/>
        </p:nvSpPr>
        <p:spPr>
          <a:xfrm flipH="1">
            <a:off x="3120579" y="4312355"/>
            <a:ext cx="448407" cy="523220"/>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7" name="箭头: V 形 56">
            <a:extLst>
              <a:ext uri="{FF2B5EF4-FFF2-40B4-BE49-F238E27FC236}">
                <a16:creationId xmlns:a16="http://schemas.microsoft.com/office/drawing/2014/main" id="{75C270AE-51BC-4AB0-8705-A8D519338F98}"/>
              </a:ext>
            </a:extLst>
          </p:cNvPr>
          <p:cNvSpPr/>
          <p:nvPr/>
        </p:nvSpPr>
        <p:spPr>
          <a:xfrm rot="5400000">
            <a:off x="9955413" y="3104922"/>
            <a:ext cx="367515" cy="521948"/>
          </a:xfrm>
          <a:prstGeom prst="chevron">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ea typeface="思源黑体" panose="020B0500000000000000" pitchFamily="34" charset="-122"/>
            </a:endParaRPr>
          </a:p>
        </p:txBody>
      </p:sp>
      <p:sp>
        <p:nvSpPr>
          <p:cNvPr id="58" name="文本框 57">
            <a:extLst>
              <a:ext uri="{FF2B5EF4-FFF2-40B4-BE49-F238E27FC236}">
                <a16:creationId xmlns:a16="http://schemas.microsoft.com/office/drawing/2014/main" id="{50120BFD-4023-4DF4-8CD9-CA372D026590}"/>
              </a:ext>
            </a:extLst>
          </p:cNvPr>
          <p:cNvSpPr txBox="1"/>
          <p:nvPr/>
        </p:nvSpPr>
        <p:spPr>
          <a:xfrm>
            <a:off x="1257174" y="5584887"/>
            <a:ext cx="9621769" cy="961289"/>
          </a:xfrm>
          <a:prstGeom prst="rect">
            <a:avLst/>
          </a:prstGeom>
          <a:noFill/>
        </p:spPr>
        <p:txBody>
          <a:bodyPr wrap="square">
            <a:spAutoFit/>
          </a:bodyPr>
          <a:lstStyle/>
          <a:p>
            <a:pPr algn="just">
              <a:lnSpc>
                <a:spcPct val="15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新版本增加应急资源调查和桌面推演两个程序，</a:t>
            </a:r>
            <a:r>
              <a:rPr lang="zh-CN" altLang="en-US" sz="2000" b="1" dirty="0">
                <a:solidFill>
                  <a:schemeClr val="tx1">
                    <a:lumMod val="85000"/>
                    <a:lumOff val="1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防止预案发布后出现响应能力不足、资源准备不足等偏离实际的情况。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0992802"/>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41632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成立预案编制工作组</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3.1</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37" name="表格 36">
            <a:extLst>
              <a:ext uri="{FF2B5EF4-FFF2-40B4-BE49-F238E27FC236}">
                <a16:creationId xmlns:a16="http://schemas.microsoft.com/office/drawing/2014/main" id="{3B9F99B3-B57B-42C5-9ABC-8DF66E0FC7AA}"/>
              </a:ext>
            </a:extLst>
          </p:cNvPr>
          <p:cNvGraphicFramePr/>
          <p:nvPr>
            <p:custDataLst>
              <p:tags r:id="rId1"/>
            </p:custDataLst>
            <p:extLst>
              <p:ext uri="{D42A27DB-BD31-4B8C-83A1-F6EECF244321}">
                <p14:modId xmlns:p14="http://schemas.microsoft.com/office/powerpoint/2010/main" val="333689079"/>
              </p:ext>
            </p:extLst>
          </p:nvPr>
        </p:nvGraphicFramePr>
        <p:xfrm>
          <a:off x="825817" y="1485428"/>
          <a:ext cx="10540365" cy="2514887"/>
        </p:xfrm>
        <a:graphic>
          <a:graphicData uri="http://schemas.openxmlformats.org/drawingml/2006/table">
            <a:tbl>
              <a:tblPr firstRow="1" bandRow="1">
                <a:effectLst/>
                <a:tableStyleId>{5C22544A-7EE6-4342-B048-85BDC9FD1C3A}</a:tableStyleId>
              </a:tblPr>
              <a:tblGrid>
                <a:gridCol w="2352675">
                  <a:extLst>
                    <a:ext uri="{9D8B030D-6E8A-4147-A177-3AD203B41FA5}">
                      <a16:colId xmlns:a16="http://schemas.microsoft.com/office/drawing/2014/main" val="20000"/>
                    </a:ext>
                  </a:extLst>
                </a:gridCol>
                <a:gridCol w="4674235">
                  <a:extLst>
                    <a:ext uri="{9D8B030D-6E8A-4147-A177-3AD203B41FA5}">
                      <a16:colId xmlns:a16="http://schemas.microsoft.com/office/drawing/2014/main" val="20001"/>
                    </a:ext>
                  </a:extLst>
                </a:gridCol>
                <a:gridCol w="3513455">
                  <a:extLst>
                    <a:ext uri="{9D8B030D-6E8A-4147-A177-3AD203B41FA5}">
                      <a16:colId xmlns:a16="http://schemas.microsoft.com/office/drawing/2014/main" val="20002"/>
                    </a:ext>
                  </a:extLst>
                </a:gridCol>
              </a:tblGrid>
              <a:tr h="400336">
                <a:tc>
                  <a:txBody>
                    <a:bodyPr/>
                    <a:lstStyle/>
                    <a:p>
                      <a:pPr algn="ctr">
                        <a:buNone/>
                      </a:pPr>
                      <a:r>
                        <a:rPr lang="zh-CN" altLang="en-US" sz="2000" b="1" dirty="0">
                          <a:latin typeface="微软雅黑" panose="020B0503020204020204" pitchFamily="34" charset="-122"/>
                          <a:ea typeface="微软雅黑" panose="020B0503020204020204" pitchFamily="34" charset="-122"/>
                        </a:rPr>
                        <a:t>工作组职务</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gradFill>
                      <a:gsLst>
                        <a:gs pos="0">
                          <a:srgbClr val="52B7E1"/>
                        </a:gs>
                        <a:gs pos="96000">
                          <a:srgbClr val="0371C1"/>
                        </a:gs>
                      </a:gsLst>
                      <a:lin ang="5400000" scaled="0"/>
                    </a:gradFill>
                  </a:tcPr>
                </a:tc>
                <a:tc>
                  <a:txBody>
                    <a:bodyPr/>
                    <a:lstStyle/>
                    <a:p>
                      <a:pPr algn="ctr">
                        <a:buNone/>
                      </a:pPr>
                      <a:r>
                        <a:rPr lang="zh-CN" altLang="en-US" sz="2000" b="1" dirty="0">
                          <a:latin typeface="微软雅黑" panose="020B0503020204020204" pitchFamily="34" charset="-122"/>
                          <a:ea typeface="微软雅黑" panose="020B0503020204020204" pitchFamily="34" charset="-122"/>
                        </a:rPr>
                        <a:t>任职要求</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gradFill>
                      <a:gsLst>
                        <a:gs pos="0">
                          <a:srgbClr val="52B7E1"/>
                        </a:gs>
                        <a:gs pos="96000">
                          <a:srgbClr val="0371C1"/>
                        </a:gs>
                      </a:gsLst>
                      <a:lin ang="5400000" scaled="0"/>
                    </a:gradFill>
                  </a:tcPr>
                </a:tc>
                <a:tc>
                  <a:txBody>
                    <a:bodyPr/>
                    <a:lstStyle/>
                    <a:p>
                      <a:pPr algn="ctr">
                        <a:buNone/>
                      </a:pPr>
                      <a:r>
                        <a:rPr lang="zh-CN" altLang="en-US" sz="2000" b="1" dirty="0">
                          <a:latin typeface="微软雅黑" panose="020B0503020204020204" pitchFamily="34" charset="-122"/>
                          <a:ea typeface="微软雅黑" panose="020B0503020204020204" pitchFamily="34" charset="-122"/>
                        </a:rPr>
                        <a:t>工作组职责</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gradFill>
                      <a:gsLst>
                        <a:gs pos="0">
                          <a:srgbClr val="52B7E1"/>
                        </a:gs>
                        <a:gs pos="96000">
                          <a:srgbClr val="0371C1"/>
                        </a:gs>
                      </a:gsLst>
                      <a:lin ang="5400000" scaled="0"/>
                    </a:gradFill>
                  </a:tcPr>
                </a:tc>
                <a:extLst>
                  <a:ext uri="{0D108BD9-81ED-4DB2-BD59-A6C34878D82A}">
                    <a16:rowId xmlns:a16="http://schemas.microsoft.com/office/drawing/2014/main" val="10000"/>
                  </a:ext>
                </a:extLst>
              </a:tr>
              <a:tr h="400336">
                <a:tc>
                  <a:txBody>
                    <a:bodyPr/>
                    <a:lstStyle/>
                    <a:p>
                      <a:pPr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组长</a:t>
                      </a: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sym typeface="+mn-ea"/>
                        </a:rPr>
                        <a:t>单位有关负责人</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rowSpan="2">
                  <a:txBody>
                    <a:bodyPr/>
                    <a:lstStyle/>
                    <a:p>
                      <a:pPr>
                        <a:lnSpc>
                          <a:spcPct val="120000"/>
                        </a:lnSpc>
                        <a:buNone/>
                      </a:pPr>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rPr>
                        <a:t>、明确工作职责与任务分工；</a:t>
                      </a:r>
                    </a:p>
                    <a:p>
                      <a:pPr>
                        <a:lnSpc>
                          <a:spcPct val="120000"/>
                        </a:lnSpc>
                        <a:buNone/>
                      </a:pPr>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rPr>
                        <a:t>、制定工作计划；</a:t>
                      </a:r>
                    </a:p>
                    <a:p>
                      <a:pPr>
                        <a:lnSpc>
                          <a:spcPct val="120000"/>
                        </a:lnSpc>
                        <a:buNone/>
                      </a:pPr>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rPr>
                        <a:t>、组织开展应急预案编制工作。</a:t>
                      </a: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1"/>
                  </a:ext>
                </a:extLst>
              </a:tr>
              <a:tr h="1714215">
                <a:tc>
                  <a:txBody>
                    <a:bodyPr/>
                    <a:lstStyle/>
                    <a:p>
                      <a:pPr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组员</a:t>
                      </a: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lnSpc>
                          <a:spcPct val="150000"/>
                        </a:lnSpc>
                        <a:buNone/>
                      </a:pPr>
                      <a:r>
                        <a:rPr lang="en-US" altLang="zh-CN" sz="1800" b="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cs typeface="微软雅黑" panose="020B0503020204020204" pitchFamily="34" charset="-122"/>
                        </a:rPr>
                        <a:t>、单位有关部门人员（如生产、技术、设备、安全、行政、人事、财务人员）；</a:t>
                      </a:r>
                    </a:p>
                    <a:p>
                      <a:pPr algn="l">
                        <a:lnSpc>
                          <a:spcPct val="150000"/>
                        </a:lnSpc>
                        <a:buNone/>
                      </a:pPr>
                      <a:r>
                        <a:rPr lang="en-US" altLang="zh-CN" sz="1800" b="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cs typeface="微软雅黑" panose="020B0503020204020204" pitchFamily="34" charset="-122"/>
                        </a:rPr>
                        <a:t>、应邀请相关救援队伍及周边相关企业、单位或社区代表参加。</a:t>
                      </a: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43" name="矩形 42">
            <a:extLst>
              <a:ext uri="{FF2B5EF4-FFF2-40B4-BE49-F238E27FC236}">
                <a16:creationId xmlns:a16="http://schemas.microsoft.com/office/drawing/2014/main" id="{D028E702-411E-46BC-BF0A-1B932330AADB}"/>
              </a:ext>
            </a:extLst>
          </p:cNvPr>
          <p:cNvSpPr/>
          <p:nvPr/>
        </p:nvSpPr>
        <p:spPr>
          <a:xfrm>
            <a:off x="825816" y="4317056"/>
            <a:ext cx="10540365" cy="2032776"/>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888656C1-5A8A-453A-B0C8-97718839AC94}"/>
              </a:ext>
            </a:extLst>
          </p:cNvPr>
          <p:cNvSpPr txBox="1"/>
          <p:nvPr/>
        </p:nvSpPr>
        <p:spPr>
          <a:xfrm>
            <a:off x="999639" y="4391135"/>
            <a:ext cx="10192717" cy="1884618"/>
          </a:xfrm>
          <a:prstGeom prst="rect">
            <a:avLst/>
          </a:prstGeom>
          <a:noFill/>
        </p:spPr>
        <p:txBody>
          <a:bodyPr wrap="square">
            <a:spAutoFit/>
          </a:bodyPr>
          <a:lstStyle>
            <a:defPPr>
              <a:defRPr lang="zh-CN"/>
            </a:defPPr>
            <a:lvl1pPr algn="just">
              <a:lnSpc>
                <a:spcPct val="150000"/>
              </a:lnSpc>
              <a:defRPr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altLang="zh-CN" dirty="0"/>
              <a:t>1</a:t>
            </a:r>
            <a:r>
              <a:rPr lang="zh-CN" altLang="en-US" dirty="0"/>
              <a:t>、明确了企业各具体部门参加工作组，防止变成安全部门独立编制，也有利于资源调查的质量和应急资源的准备保障；</a:t>
            </a:r>
          </a:p>
          <a:p>
            <a:r>
              <a:rPr lang="en-US" altLang="zh-CN" dirty="0"/>
              <a:t>2</a:t>
            </a:r>
            <a:r>
              <a:rPr lang="zh-CN" altLang="en-US" dirty="0"/>
              <a:t>、明确</a:t>
            </a:r>
            <a:r>
              <a:rPr lang="zh-CN" altLang="en-US" dirty="0">
                <a:sym typeface="+mn-ea"/>
              </a:rPr>
              <a:t>相关救援队伍及周边相关企业、单位或社区代表参加，有利于预案与地方资源的相互支持与支援的衔接性</a:t>
            </a:r>
            <a:endParaRPr lang="zh-CN" altLang="en-US" dirty="0"/>
          </a:p>
        </p:txBody>
      </p:sp>
    </p:spTree>
    <p:extLst>
      <p:ext uri="{BB962C8B-B14F-4D97-AF65-F5344CB8AC3E}">
        <p14:creationId xmlns:p14="http://schemas.microsoft.com/office/powerpoint/2010/main" val="1191381763"/>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a:t>
            </a:r>
            <a:r>
              <a:rPr lang="zh-CN" altLang="en-US" sz="280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sym typeface="+mn-ea"/>
              </a:rPr>
              <a:t>收集</a:t>
            </a:r>
            <a:endPar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endParaRP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3.2</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9" name="表格 8">
            <a:extLst>
              <a:ext uri="{FF2B5EF4-FFF2-40B4-BE49-F238E27FC236}">
                <a16:creationId xmlns:a16="http://schemas.microsoft.com/office/drawing/2014/main" id="{C4D7600E-0A16-4E12-B69A-A77EA702F660}"/>
              </a:ext>
            </a:extLst>
          </p:cNvPr>
          <p:cNvGraphicFramePr/>
          <p:nvPr>
            <p:custDataLst>
              <p:tags r:id="rId1"/>
            </p:custDataLst>
            <p:extLst>
              <p:ext uri="{D42A27DB-BD31-4B8C-83A1-F6EECF244321}">
                <p14:modId xmlns:p14="http://schemas.microsoft.com/office/powerpoint/2010/main" val="2874253580"/>
              </p:ext>
            </p:extLst>
          </p:nvPr>
        </p:nvGraphicFramePr>
        <p:xfrm>
          <a:off x="803274" y="1516304"/>
          <a:ext cx="10575925" cy="3012154"/>
        </p:xfrm>
        <a:graphic>
          <a:graphicData uri="http://schemas.openxmlformats.org/drawingml/2006/table">
            <a:tbl>
              <a:tblPr firstRow="1" bandRow="1">
                <a:tableStyleId>{5C22544A-7EE6-4342-B048-85BDC9FD1C3A}</a:tableStyleId>
              </a:tblPr>
              <a:tblGrid>
                <a:gridCol w="1061685">
                  <a:extLst>
                    <a:ext uri="{9D8B030D-6E8A-4147-A177-3AD203B41FA5}">
                      <a16:colId xmlns:a16="http://schemas.microsoft.com/office/drawing/2014/main" val="20000"/>
                    </a:ext>
                  </a:extLst>
                </a:gridCol>
                <a:gridCol w="9514240">
                  <a:extLst>
                    <a:ext uri="{9D8B030D-6E8A-4147-A177-3AD203B41FA5}">
                      <a16:colId xmlns:a16="http://schemas.microsoft.com/office/drawing/2014/main" val="20001"/>
                    </a:ext>
                  </a:extLst>
                </a:gridCol>
              </a:tblGrid>
              <a:tr h="434082">
                <a:tc>
                  <a:txBody>
                    <a:bodyPr/>
                    <a:lstStyle/>
                    <a:p>
                      <a:pPr algn="ctr">
                        <a:buNone/>
                      </a:pPr>
                      <a:r>
                        <a:rPr lang="zh-CN" altLang="en-US" sz="2000" dirty="0">
                          <a:latin typeface="微软雅黑" panose="020B0503020204020204" pitchFamily="34" charset="-122"/>
                          <a:ea typeface="微软雅黑" panose="020B0503020204020204" pitchFamily="34" charset="-122"/>
                        </a:rPr>
                        <a:t>序号</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gradFill>
                      <a:gsLst>
                        <a:gs pos="0">
                          <a:srgbClr val="52B7E1"/>
                        </a:gs>
                        <a:gs pos="96000">
                          <a:srgbClr val="0371C1"/>
                        </a:gs>
                      </a:gsLst>
                      <a:lin ang="5400000" scaled="0"/>
                    </a:gradFill>
                  </a:tcPr>
                </a:tc>
                <a:tc>
                  <a:txBody>
                    <a:bodyPr/>
                    <a:lstStyle/>
                    <a:p>
                      <a:pPr algn="ctr">
                        <a:buNone/>
                      </a:pPr>
                      <a:r>
                        <a:rPr lang="zh-CN" altLang="en-US" sz="2000" dirty="0">
                          <a:latin typeface="微软雅黑" panose="020B0503020204020204" pitchFamily="34" charset="-122"/>
                          <a:ea typeface="微软雅黑" panose="020B0503020204020204" pitchFamily="34" charset="-122"/>
                        </a:rPr>
                        <a:t>编制组应收集的资料</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gradFill>
                      <a:gsLst>
                        <a:gs pos="0">
                          <a:srgbClr val="52B7E1"/>
                        </a:gs>
                        <a:gs pos="96000">
                          <a:srgbClr val="0371C1"/>
                        </a:gs>
                      </a:gsLst>
                      <a:lin ang="5400000" scaled="0"/>
                    </a:gradFill>
                  </a:tcPr>
                </a:tc>
                <a:extLst>
                  <a:ext uri="{0D108BD9-81ED-4DB2-BD59-A6C34878D82A}">
                    <a16:rowId xmlns:a16="http://schemas.microsoft.com/office/drawing/2014/main" val="10000"/>
                  </a:ext>
                </a:extLst>
              </a:tr>
              <a:tr h="407662">
                <a:tc>
                  <a:txBody>
                    <a:bodyPr/>
                    <a:lstStyle/>
                    <a:p>
                      <a:pPr algn="ctr">
                        <a:buNone/>
                      </a:pPr>
                      <a:r>
                        <a:rPr lang="en-US" altLang="zh-CN" sz="1800" b="0" dirty="0">
                          <a:latin typeface="微软雅黑" panose="020B0503020204020204" pitchFamily="34" charset="-122"/>
                          <a:ea typeface="微软雅黑" panose="020B0503020204020204" pitchFamily="34" charset="-122"/>
                        </a:rPr>
                        <a:t>1</a:t>
                      </a:r>
                    </a:p>
                  </a:txBody>
                  <a:tcPr anchor="ct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适用的法律法规、部门规章、地方性法规和部门规章、技术标准和规范性文件。</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1"/>
                  </a:ext>
                </a:extLst>
              </a:tr>
              <a:tr h="434082">
                <a:tc>
                  <a:txBody>
                    <a:bodyPr/>
                    <a:lstStyle/>
                    <a:p>
                      <a:pPr algn="ctr">
                        <a:buNone/>
                      </a:pPr>
                      <a:r>
                        <a:rPr lang="en-US" altLang="zh-CN" sz="1800" b="0" dirty="0">
                          <a:latin typeface="微软雅黑" panose="020B0503020204020204" pitchFamily="34" charset="-122"/>
                          <a:ea typeface="微软雅黑" panose="020B0503020204020204" pitchFamily="34" charset="-122"/>
                        </a:rPr>
                        <a:t>2</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企业周边地质、地形、环境情况及气象、水文、交通资料。</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2"/>
                  </a:ext>
                </a:extLst>
              </a:tr>
              <a:tr h="434082">
                <a:tc>
                  <a:txBody>
                    <a:bodyPr/>
                    <a:lstStyle/>
                    <a:p>
                      <a:pPr algn="ctr">
                        <a:buNone/>
                      </a:pPr>
                      <a:r>
                        <a:rPr lang="en-US" altLang="zh-CN" sz="1800" b="0">
                          <a:latin typeface="微软雅黑" panose="020B0503020204020204" pitchFamily="34" charset="-122"/>
                          <a:ea typeface="微软雅黑" panose="020B0503020204020204" pitchFamily="34" charset="-122"/>
                        </a:rPr>
                        <a:t>3</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企业现场功能区划分、建（构）筑物平面布置及安全距离资料。</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3"/>
                  </a:ext>
                </a:extLst>
              </a:tr>
              <a:tr h="434082">
                <a:tc>
                  <a:txBody>
                    <a:bodyPr/>
                    <a:lstStyle/>
                    <a:p>
                      <a:pPr algn="ctr">
                        <a:buNone/>
                      </a:pPr>
                      <a:r>
                        <a:rPr lang="en-US" altLang="zh-CN" sz="1800" b="0">
                          <a:latin typeface="微软雅黑" panose="020B0503020204020204" pitchFamily="34" charset="-122"/>
                          <a:ea typeface="微软雅黑" panose="020B0503020204020204" pitchFamily="34" charset="-122"/>
                        </a:rPr>
                        <a:t>4</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企业工艺流程、工艺参数、作业条件、设备装置及风险评估资料。</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4"/>
                  </a:ext>
                </a:extLst>
              </a:tr>
              <a:tr h="434082">
                <a:tc>
                  <a:txBody>
                    <a:bodyPr/>
                    <a:lstStyle/>
                    <a:p>
                      <a:pPr algn="ctr">
                        <a:buNone/>
                      </a:pPr>
                      <a:r>
                        <a:rPr lang="en-US" altLang="zh-CN" sz="1800" b="0">
                          <a:latin typeface="微软雅黑" panose="020B0503020204020204" pitchFamily="34" charset="-122"/>
                          <a:ea typeface="微软雅黑" panose="020B0503020204020204" pitchFamily="34" charset="-122"/>
                        </a:rPr>
                        <a:t>5</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本企业历史事故与隐患、国内外同行业事故资料。</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5"/>
                  </a:ext>
                </a:extLst>
              </a:tr>
              <a:tr h="434082">
                <a:tc>
                  <a:txBody>
                    <a:bodyPr/>
                    <a:lstStyle/>
                    <a:p>
                      <a:pPr algn="ctr">
                        <a:buNone/>
                      </a:pPr>
                      <a:r>
                        <a:rPr lang="en-US" altLang="zh-CN" sz="1800" b="0">
                          <a:latin typeface="微软雅黑" panose="020B0503020204020204" pitchFamily="34" charset="-122"/>
                          <a:ea typeface="微软雅黑" panose="020B0503020204020204" pitchFamily="34" charset="-122"/>
                        </a:rPr>
                        <a:t>6</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tc>
                  <a:txBody>
                    <a:bodyPr/>
                    <a:lstStyle/>
                    <a:p>
                      <a:pPr algn="l">
                        <a:buNone/>
                      </a:pPr>
                      <a:r>
                        <a:rPr lang="zh-CN" altLang="en-US" sz="1800" b="0" dirty="0">
                          <a:latin typeface="微软雅黑" panose="020B0503020204020204" pitchFamily="34" charset="-122"/>
                          <a:ea typeface="微软雅黑" panose="020B0503020204020204" pitchFamily="34" charset="-122"/>
                        </a:rPr>
                        <a:t>属地政府及周边企业、单位应急预案。</a:t>
                      </a:r>
                    </a:p>
                  </a:txBody>
                  <a:tcPr>
                    <a:lnL w="12700" cap="flat" cmpd="sng" algn="ctr">
                      <a:solidFill>
                        <a:srgbClr val="52B7E1"/>
                      </a:solidFill>
                      <a:prstDash val="solid"/>
                      <a:round/>
                      <a:headEnd type="none" w="med" len="med"/>
                      <a:tailEnd type="none" w="med" len="med"/>
                    </a:lnL>
                    <a:lnR w="12700" cap="flat" cmpd="sng" algn="ctr">
                      <a:solidFill>
                        <a:srgbClr val="52B7E1"/>
                      </a:solidFill>
                      <a:prstDash val="solid"/>
                      <a:round/>
                      <a:headEnd type="none" w="med" len="med"/>
                      <a:tailEnd type="none" w="med" len="med"/>
                    </a:lnR>
                    <a:lnT w="12700" cap="flat" cmpd="sng" algn="ctr">
                      <a:solidFill>
                        <a:srgbClr val="52B7E1"/>
                      </a:solidFill>
                      <a:prstDash val="solid"/>
                      <a:round/>
                      <a:headEnd type="none" w="med" len="med"/>
                      <a:tailEnd type="none" w="med" len="med"/>
                    </a:lnT>
                    <a:lnB w="12700" cap="flat" cmpd="sng" algn="ctr">
                      <a:solidFill>
                        <a:srgbClr val="52B7E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10" name="矩形 9">
            <a:extLst>
              <a:ext uri="{FF2B5EF4-FFF2-40B4-BE49-F238E27FC236}">
                <a16:creationId xmlns:a16="http://schemas.microsoft.com/office/drawing/2014/main" id="{335091CC-A375-4C60-9DE0-849BA4968EA9}"/>
              </a:ext>
            </a:extLst>
          </p:cNvPr>
          <p:cNvSpPr/>
          <p:nvPr/>
        </p:nvSpPr>
        <p:spPr>
          <a:xfrm>
            <a:off x="825816" y="4934858"/>
            <a:ext cx="10540365" cy="1356918"/>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B26820F-16CE-4938-8213-C70960EE16C5}"/>
              </a:ext>
            </a:extLst>
          </p:cNvPr>
          <p:cNvSpPr txBox="1"/>
          <p:nvPr/>
        </p:nvSpPr>
        <p:spPr>
          <a:xfrm>
            <a:off x="1099398" y="5132672"/>
            <a:ext cx="10076602" cy="961289"/>
          </a:xfrm>
          <a:prstGeom prst="rect">
            <a:avLst/>
          </a:prstGeom>
          <a:noFill/>
        </p:spPr>
        <p:txBody>
          <a:bodyPr wrap="square">
            <a:spAutoFit/>
          </a:bodyPr>
          <a:lstStyle>
            <a:defPPr>
              <a:defRPr lang="zh-CN"/>
            </a:defPPr>
            <a:lvl1pPr algn="just">
              <a:lnSpc>
                <a:spcPct val="150000"/>
              </a:lnSpc>
              <a:defRPr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新标准对预案编制前的资料收集要求更加详细，为预案编制的精准性打下了信息基础，也为企业间的应急响应联动打下了基础。</a:t>
            </a:r>
          </a:p>
        </p:txBody>
      </p:sp>
    </p:spTree>
    <p:extLst>
      <p:ext uri="{BB962C8B-B14F-4D97-AF65-F5344CB8AC3E}">
        <p14:creationId xmlns:p14="http://schemas.microsoft.com/office/powerpoint/2010/main" val="356824542"/>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风险评估</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3.3</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1" name="矩形 10">
            <a:extLst>
              <a:ext uri="{FF2B5EF4-FFF2-40B4-BE49-F238E27FC236}">
                <a16:creationId xmlns:a16="http://schemas.microsoft.com/office/drawing/2014/main" id="{F1620A78-0B06-496E-B589-8A420DEC78B4}"/>
              </a:ext>
            </a:extLst>
          </p:cNvPr>
          <p:cNvSpPr/>
          <p:nvPr/>
        </p:nvSpPr>
        <p:spPr>
          <a:xfrm>
            <a:off x="1122243" y="1654629"/>
            <a:ext cx="3818755" cy="3788228"/>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50AF830D-D949-4E50-9638-60AE3D68545C}"/>
              </a:ext>
            </a:extLst>
          </p:cNvPr>
          <p:cNvSpPr txBox="1"/>
          <p:nvPr/>
        </p:nvSpPr>
        <p:spPr>
          <a:xfrm>
            <a:off x="1392413" y="2544399"/>
            <a:ext cx="3278414" cy="1769202"/>
          </a:xfrm>
          <a:prstGeom prst="rect">
            <a:avLst/>
          </a:prstGeom>
          <a:noFill/>
        </p:spPr>
        <p:txBody>
          <a:bodyPr wrap="square">
            <a:spAutoFit/>
          </a:bodyPr>
          <a:lstStyle/>
          <a:p>
            <a:pPr algn="just">
              <a:lnSpc>
                <a:spcPct val="140000"/>
              </a:lnSpc>
            </a:pPr>
            <a:r>
              <a:rPr lang="zh-CN" altLang="en-US" sz="2000" b="1" dirty="0">
                <a:solidFill>
                  <a:schemeClr val="bg1"/>
                </a:solidFill>
                <a:effectLst/>
                <a:latin typeface="微软雅黑" panose="020B0503020204020204" pitchFamily="34" charset="-122"/>
                <a:ea typeface="微软雅黑" panose="020B0503020204020204" pitchFamily="34" charset="-122"/>
              </a:rPr>
              <a:t>开展生产安全事故风险评估，撰写评估报告（编制大纲参见附录</a:t>
            </a:r>
            <a:r>
              <a:rPr lang="en-US" altLang="zh-CN" sz="2000" b="1" dirty="0">
                <a:solidFill>
                  <a:schemeClr val="bg1"/>
                </a:solidFill>
                <a:effectLst/>
                <a:latin typeface="微软雅黑" panose="020B0503020204020204" pitchFamily="34" charset="-122"/>
                <a:ea typeface="微软雅黑" panose="020B0503020204020204" pitchFamily="34" charset="-122"/>
              </a:rPr>
              <a:t>A</a:t>
            </a:r>
            <a:r>
              <a:rPr lang="zh-CN" altLang="en-US" sz="2000" b="1" dirty="0">
                <a:solidFill>
                  <a:schemeClr val="bg1"/>
                </a:solidFill>
                <a:effectLst/>
                <a:latin typeface="微软雅黑" panose="020B0503020204020204" pitchFamily="34" charset="-122"/>
                <a:ea typeface="微软雅黑" panose="020B0503020204020204" pitchFamily="34" charset="-122"/>
              </a:rPr>
              <a:t>），其内容包括但不仅限于以下内容：</a:t>
            </a:r>
          </a:p>
        </p:txBody>
      </p:sp>
      <p:sp>
        <p:nvSpPr>
          <p:cNvPr id="14" name="矩形 13">
            <a:extLst>
              <a:ext uri="{FF2B5EF4-FFF2-40B4-BE49-F238E27FC236}">
                <a16:creationId xmlns:a16="http://schemas.microsoft.com/office/drawing/2014/main" id="{0655B728-3452-4E19-AABF-DB22FF988D13}"/>
              </a:ext>
            </a:extLst>
          </p:cNvPr>
          <p:cNvSpPr/>
          <p:nvPr/>
        </p:nvSpPr>
        <p:spPr>
          <a:xfrm>
            <a:off x="5990408" y="1654629"/>
            <a:ext cx="5125039" cy="1016000"/>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id="{2AE3B6F4-6667-4469-B8F3-B4663B6DD9F5}"/>
              </a:ext>
            </a:extLst>
          </p:cNvPr>
          <p:cNvSpPr/>
          <p:nvPr/>
        </p:nvSpPr>
        <p:spPr>
          <a:xfrm>
            <a:off x="5990407" y="3040741"/>
            <a:ext cx="5125039" cy="1016000"/>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a16="http://schemas.microsoft.com/office/drawing/2014/main" id="{131C3886-1528-486E-A082-50AE60512F76}"/>
              </a:ext>
            </a:extLst>
          </p:cNvPr>
          <p:cNvSpPr/>
          <p:nvPr/>
        </p:nvSpPr>
        <p:spPr>
          <a:xfrm>
            <a:off x="5990406" y="4426853"/>
            <a:ext cx="5125039" cy="1016000"/>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Teardrop 37">
            <a:extLst>
              <a:ext uri="{FF2B5EF4-FFF2-40B4-BE49-F238E27FC236}">
                <a16:creationId xmlns:a16="http://schemas.microsoft.com/office/drawing/2014/main" id="{1E91FEB9-6138-4CE7-82C8-FB6B537759C2}"/>
              </a:ext>
            </a:extLst>
          </p:cNvPr>
          <p:cNvSpPr/>
          <p:nvPr/>
        </p:nvSpPr>
        <p:spPr>
          <a:xfrm rot="2700000">
            <a:off x="5518940" y="1924474"/>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19" name="Teardrop 37">
            <a:extLst>
              <a:ext uri="{FF2B5EF4-FFF2-40B4-BE49-F238E27FC236}">
                <a16:creationId xmlns:a16="http://schemas.microsoft.com/office/drawing/2014/main" id="{BC2AECFC-0375-4F8A-AA72-395E778C94D5}"/>
              </a:ext>
            </a:extLst>
          </p:cNvPr>
          <p:cNvSpPr/>
          <p:nvPr/>
        </p:nvSpPr>
        <p:spPr>
          <a:xfrm rot="2700000">
            <a:off x="5518941" y="3289919"/>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20" name="Teardrop 37">
            <a:extLst>
              <a:ext uri="{FF2B5EF4-FFF2-40B4-BE49-F238E27FC236}">
                <a16:creationId xmlns:a16="http://schemas.microsoft.com/office/drawing/2014/main" id="{A7570108-B601-4303-8473-C5036EABEBAA}"/>
              </a:ext>
            </a:extLst>
          </p:cNvPr>
          <p:cNvSpPr/>
          <p:nvPr/>
        </p:nvSpPr>
        <p:spPr>
          <a:xfrm rot="2700000">
            <a:off x="5518941" y="4676031"/>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5CDB3808-B1D4-44BD-B6B6-4CB10C7669E0}"/>
              </a:ext>
            </a:extLst>
          </p:cNvPr>
          <p:cNvSpPr txBox="1"/>
          <p:nvPr/>
        </p:nvSpPr>
        <p:spPr>
          <a:xfrm>
            <a:off x="5567506" y="1957351"/>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1</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175C582D-C40B-4EB2-90E0-B4BD12535EA7}"/>
              </a:ext>
            </a:extLst>
          </p:cNvPr>
          <p:cNvSpPr txBox="1"/>
          <p:nvPr/>
        </p:nvSpPr>
        <p:spPr>
          <a:xfrm>
            <a:off x="5567506" y="3333242"/>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2</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id="{36622961-01D1-498D-8D96-BB5FFCE1AABA}"/>
              </a:ext>
            </a:extLst>
          </p:cNvPr>
          <p:cNvSpPr txBox="1"/>
          <p:nvPr/>
        </p:nvSpPr>
        <p:spPr>
          <a:xfrm>
            <a:off x="5567506" y="4719354"/>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3</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id="{1CE818E6-C02A-4486-81B8-C1E696257375}"/>
              </a:ext>
            </a:extLst>
          </p:cNvPr>
          <p:cNvSpPr txBox="1"/>
          <p:nvPr/>
        </p:nvSpPr>
        <p:spPr>
          <a:xfrm>
            <a:off x="6329675" y="1746921"/>
            <a:ext cx="4574940" cy="777457"/>
          </a:xfrm>
          <a:prstGeom prst="rect">
            <a:avLst/>
          </a:prstGeom>
          <a:noFill/>
        </p:spPr>
        <p:txBody>
          <a:bodyPr wrap="square">
            <a:spAutoFit/>
          </a:bodyPr>
          <a:lstStyle/>
          <a:p>
            <a:pPr algn="just" defTabSz="913765" fontAlgn="auto">
              <a:lnSpc>
                <a:spcPct val="130000"/>
              </a:lnSpc>
              <a:spcBef>
                <a:spcPct val="0"/>
              </a:spcBef>
            </a:pPr>
            <a:r>
              <a:rPr lang="zh-CN" altLang="en-US" sz="1800"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辨识生产经营单位存在的危险有害因素，确定可能发生事故类别。</a:t>
            </a:r>
            <a:endParaRPr lang="zh-CN" altLang="en-US" sz="1800" dirty="0">
              <a:solidFill>
                <a:schemeClr val="tx1">
                  <a:lumMod val="85000"/>
                  <a:lumOff val="15000"/>
                </a:schemeClr>
              </a:solidFill>
              <a:uFillTx/>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624F20DF-9247-47BA-989B-14B17B2CC539}"/>
              </a:ext>
            </a:extLst>
          </p:cNvPr>
          <p:cNvSpPr txBox="1"/>
          <p:nvPr/>
        </p:nvSpPr>
        <p:spPr>
          <a:xfrm>
            <a:off x="6329675" y="3160012"/>
            <a:ext cx="4574940" cy="777457"/>
          </a:xfrm>
          <a:prstGeom prst="rect">
            <a:avLst/>
          </a:prstGeom>
          <a:noFill/>
        </p:spPr>
        <p:txBody>
          <a:bodyPr wrap="square">
            <a:spAutoFit/>
          </a:bodyPr>
          <a:lstStyle>
            <a:defPPr>
              <a:defRPr lang="zh-CN"/>
            </a:defPPr>
            <a:lvl1pPr defTabSz="913765" fontAlgn="auto">
              <a:lnSpc>
                <a:spcPct val="130000"/>
              </a:lnSpc>
              <a:spcBef>
                <a:spcPct val="0"/>
              </a:spcBef>
              <a:defRPr>
                <a:solidFill>
                  <a:schemeClr val="tx1">
                    <a:lumMod val="85000"/>
                    <a:lumOff val="15000"/>
                  </a:schemeClr>
                </a:solidFill>
                <a:uFillTx/>
                <a:latin typeface="微软雅黑" panose="020B0503020204020204" pitchFamily="34" charset="-122"/>
                <a:ea typeface="微软雅黑" panose="020B0503020204020204" pitchFamily="34" charset="-122"/>
              </a:defRPr>
            </a:lvl1pPr>
          </a:lstStyle>
          <a:p>
            <a:pPr algn="just"/>
            <a:r>
              <a:rPr lang="zh-CN" altLang="en-US" dirty="0"/>
              <a:t>分析各种事故类别发生的可能性、危害后果和影响范围。</a:t>
            </a:r>
          </a:p>
        </p:txBody>
      </p:sp>
      <p:sp>
        <p:nvSpPr>
          <p:cNvPr id="27" name="文本框 26">
            <a:extLst>
              <a:ext uri="{FF2B5EF4-FFF2-40B4-BE49-F238E27FC236}">
                <a16:creationId xmlns:a16="http://schemas.microsoft.com/office/drawing/2014/main" id="{974FC588-A7CA-4485-BE90-9DE774EDC6DC}"/>
              </a:ext>
            </a:extLst>
          </p:cNvPr>
          <p:cNvSpPr txBox="1"/>
          <p:nvPr/>
        </p:nvSpPr>
        <p:spPr>
          <a:xfrm>
            <a:off x="6329675" y="4726174"/>
            <a:ext cx="4245056" cy="417358"/>
          </a:xfrm>
          <a:prstGeom prst="rect">
            <a:avLst/>
          </a:prstGeom>
          <a:noFill/>
        </p:spPr>
        <p:txBody>
          <a:bodyPr wrap="square">
            <a:spAutoFit/>
          </a:bodyPr>
          <a:lstStyle>
            <a:defPPr>
              <a:defRPr lang="zh-CN"/>
            </a:defPPr>
            <a:lvl1pPr algn="just" defTabSz="913765" fontAlgn="auto">
              <a:lnSpc>
                <a:spcPct val="130000"/>
              </a:lnSpc>
              <a:spcBef>
                <a:spcPct val="0"/>
              </a:spcBef>
              <a:defRPr>
                <a:solidFill>
                  <a:schemeClr val="tx1">
                    <a:lumMod val="85000"/>
                    <a:lumOff val="15000"/>
                  </a:schemeClr>
                </a:solidFill>
                <a:uFillTx/>
                <a:latin typeface="微软雅黑" panose="020B0503020204020204" pitchFamily="34" charset="-122"/>
                <a:ea typeface="微软雅黑" panose="020B0503020204020204" pitchFamily="34" charset="-122"/>
              </a:defRPr>
            </a:lvl1pPr>
          </a:lstStyle>
          <a:p>
            <a:r>
              <a:rPr lang="zh-CN" altLang="en-US" dirty="0"/>
              <a:t>评估确定相应事故类别的风险等级。</a:t>
            </a:r>
          </a:p>
        </p:txBody>
      </p:sp>
      <p:sp>
        <p:nvSpPr>
          <p:cNvPr id="29" name="文本框 28">
            <a:extLst>
              <a:ext uri="{FF2B5EF4-FFF2-40B4-BE49-F238E27FC236}">
                <a16:creationId xmlns:a16="http://schemas.microsoft.com/office/drawing/2014/main" id="{B58FDDFC-BFF5-4C4B-85AD-63D19779DA65}"/>
              </a:ext>
            </a:extLst>
          </p:cNvPr>
          <p:cNvSpPr txBox="1"/>
          <p:nvPr/>
        </p:nvSpPr>
        <p:spPr>
          <a:xfrm>
            <a:off x="965315" y="5859303"/>
            <a:ext cx="10150130" cy="461665"/>
          </a:xfrm>
          <a:prstGeom prst="rect">
            <a:avLst/>
          </a:prstGeom>
          <a:noFill/>
        </p:spPr>
        <p:txBody>
          <a:bodyPr wrap="square">
            <a:spAutoFit/>
          </a:bodyPr>
          <a:lstStyle/>
          <a:p>
            <a:r>
              <a:rPr lang="zh-CN" altLang="en-US" sz="2400" b="1" dirty="0">
                <a:solidFill>
                  <a:srgbClr val="0371C1"/>
                </a:solidFill>
                <a:latin typeface="微软雅黑" panose="020B0503020204020204" pitchFamily="34" charset="-122"/>
                <a:ea typeface="微软雅黑" panose="020B0503020204020204" pitchFamily="34" charset="-122"/>
              </a:rPr>
              <a:t>新标准对风险评估的要求与当前的安全风险分级和隐患分类保持一致。</a:t>
            </a:r>
          </a:p>
        </p:txBody>
      </p:sp>
    </p:spTree>
    <p:extLst>
      <p:ext uri="{BB962C8B-B14F-4D97-AF65-F5344CB8AC3E}">
        <p14:creationId xmlns:p14="http://schemas.microsoft.com/office/powerpoint/2010/main" val="2579053508"/>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rot="18929307" flipH="1" flipV="1">
            <a:off x="6533461" y="3799285"/>
            <a:ext cx="6940750" cy="4323531"/>
          </a:xfrm>
          <a:custGeom>
            <a:avLst/>
            <a:gdLst>
              <a:gd name="connsiteX0" fmla="*/ 1386745 w 6244647"/>
              <a:gd name="connsiteY0" fmla="*/ 3668721 h 3889915"/>
              <a:gd name="connsiteX1" fmla="*/ 445071 w 6244647"/>
              <a:gd name="connsiteY1" fmla="*/ 2742968 h 3889915"/>
              <a:gd name="connsiteX2" fmla="*/ 445157 w 6244647"/>
              <a:gd name="connsiteY2" fmla="*/ 2742880 h 3889915"/>
              <a:gd name="connsiteX3" fmla="*/ 0 w 6244647"/>
              <a:gd name="connsiteY3" fmla="*/ 2305248 h 3889915"/>
              <a:gd name="connsiteX4" fmla="*/ 2266275 w 6244647"/>
              <a:gd name="connsiteY4" fmla="*/ 0 h 3889915"/>
              <a:gd name="connsiteX5" fmla="*/ 2711433 w 6244647"/>
              <a:gd name="connsiteY5" fmla="*/ 437631 h 3889915"/>
              <a:gd name="connsiteX6" fmla="*/ 2722029 w 6244647"/>
              <a:gd name="connsiteY6" fmla="*/ 426853 h 3889915"/>
              <a:gd name="connsiteX7" fmla="*/ 6244647 w 6244647"/>
              <a:gd name="connsiteY7" fmla="*/ 3889915 h 3889915"/>
              <a:gd name="connsiteX8" fmla="*/ 1904212 w 6244647"/>
              <a:gd name="connsiteY8" fmla="*/ 3889915 h 3889915"/>
              <a:gd name="connsiteX9" fmla="*/ 1813514 w 6244647"/>
              <a:gd name="connsiteY9" fmla="*/ 3880772 h 3889915"/>
              <a:gd name="connsiteX10" fmla="*/ 1792654 w 6244647"/>
              <a:gd name="connsiteY10" fmla="*/ 3874297 h 3889915"/>
              <a:gd name="connsiteX11" fmla="*/ 1778918 w 6244647"/>
              <a:gd name="connsiteY11" fmla="*/ 3873099 h 3889915"/>
              <a:gd name="connsiteX12" fmla="*/ 1386745 w 6244647"/>
              <a:gd name="connsiteY12" fmla="*/ 3668721 h 388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44647" h="3889915">
                <a:moveTo>
                  <a:pt x="1386745" y="3668721"/>
                </a:moveTo>
                <a:lnTo>
                  <a:pt x="445071" y="2742968"/>
                </a:lnTo>
                <a:lnTo>
                  <a:pt x="445157" y="2742880"/>
                </a:lnTo>
                <a:lnTo>
                  <a:pt x="0" y="2305248"/>
                </a:lnTo>
                <a:lnTo>
                  <a:pt x="2266275" y="0"/>
                </a:lnTo>
                <a:lnTo>
                  <a:pt x="2711433" y="437631"/>
                </a:lnTo>
                <a:lnTo>
                  <a:pt x="2722029" y="426853"/>
                </a:lnTo>
                <a:lnTo>
                  <a:pt x="6244647" y="3889915"/>
                </a:lnTo>
                <a:lnTo>
                  <a:pt x="1904212" y="3889915"/>
                </a:lnTo>
                <a:cubicBezTo>
                  <a:pt x="1873143" y="3889915"/>
                  <a:pt x="1842810" y="3886767"/>
                  <a:pt x="1813514" y="3880772"/>
                </a:cubicBezTo>
                <a:lnTo>
                  <a:pt x="1792654" y="3874297"/>
                </a:lnTo>
                <a:lnTo>
                  <a:pt x="1778918" y="3873099"/>
                </a:lnTo>
                <a:cubicBezTo>
                  <a:pt x="1635643" y="3846624"/>
                  <a:pt x="1498465" y="3778553"/>
                  <a:pt x="1386745" y="3668721"/>
                </a:cubicBez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18929307" flipH="1" flipV="1">
            <a:off x="5591270" y="4483807"/>
            <a:ext cx="5473048" cy="3409270"/>
          </a:xfrm>
          <a:custGeom>
            <a:avLst/>
            <a:gdLst>
              <a:gd name="connsiteX0" fmla="*/ 1386745 w 6244647"/>
              <a:gd name="connsiteY0" fmla="*/ 3668721 h 3889915"/>
              <a:gd name="connsiteX1" fmla="*/ 445071 w 6244647"/>
              <a:gd name="connsiteY1" fmla="*/ 2742968 h 3889915"/>
              <a:gd name="connsiteX2" fmla="*/ 445157 w 6244647"/>
              <a:gd name="connsiteY2" fmla="*/ 2742880 h 3889915"/>
              <a:gd name="connsiteX3" fmla="*/ 0 w 6244647"/>
              <a:gd name="connsiteY3" fmla="*/ 2305248 h 3889915"/>
              <a:gd name="connsiteX4" fmla="*/ 2266275 w 6244647"/>
              <a:gd name="connsiteY4" fmla="*/ 0 h 3889915"/>
              <a:gd name="connsiteX5" fmla="*/ 2711433 w 6244647"/>
              <a:gd name="connsiteY5" fmla="*/ 437631 h 3889915"/>
              <a:gd name="connsiteX6" fmla="*/ 2722029 w 6244647"/>
              <a:gd name="connsiteY6" fmla="*/ 426853 h 3889915"/>
              <a:gd name="connsiteX7" fmla="*/ 6244647 w 6244647"/>
              <a:gd name="connsiteY7" fmla="*/ 3889915 h 3889915"/>
              <a:gd name="connsiteX8" fmla="*/ 1904212 w 6244647"/>
              <a:gd name="connsiteY8" fmla="*/ 3889915 h 3889915"/>
              <a:gd name="connsiteX9" fmla="*/ 1813514 w 6244647"/>
              <a:gd name="connsiteY9" fmla="*/ 3880772 h 3889915"/>
              <a:gd name="connsiteX10" fmla="*/ 1792654 w 6244647"/>
              <a:gd name="connsiteY10" fmla="*/ 3874297 h 3889915"/>
              <a:gd name="connsiteX11" fmla="*/ 1778918 w 6244647"/>
              <a:gd name="connsiteY11" fmla="*/ 3873099 h 3889915"/>
              <a:gd name="connsiteX12" fmla="*/ 1386745 w 6244647"/>
              <a:gd name="connsiteY12" fmla="*/ 3668721 h 388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44647" h="3889915">
                <a:moveTo>
                  <a:pt x="1386745" y="3668721"/>
                </a:moveTo>
                <a:lnTo>
                  <a:pt x="445071" y="2742968"/>
                </a:lnTo>
                <a:lnTo>
                  <a:pt x="445157" y="2742880"/>
                </a:lnTo>
                <a:lnTo>
                  <a:pt x="0" y="2305248"/>
                </a:lnTo>
                <a:lnTo>
                  <a:pt x="2266275" y="0"/>
                </a:lnTo>
                <a:lnTo>
                  <a:pt x="2711433" y="437631"/>
                </a:lnTo>
                <a:lnTo>
                  <a:pt x="2722029" y="426853"/>
                </a:lnTo>
                <a:lnTo>
                  <a:pt x="6244647" y="3889915"/>
                </a:lnTo>
                <a:lnTo>
                  <a:pt x="1904212" y="3889915"/>
                </a:lnTo>
                <a:cubicBezTo>
                  <a:pt x="1873143" y="3889915"/>
                  <a:pt x="1842810" y="3886767"/>
                  <a:pt x="1813514" y="3880772"/>
                </a:cubicBezTo>
                <a:lnTo>
                  <a:pt x="1792654" y="3874297"/>
                </a:lnTo>
                <a:lnTo>
                  <a:pt x="1778918" y="3873099"/>
                </a:lnTo>
                <a:cubicBezTo>
                  <a:pt x="1635643" y="3846624"/>
                  <a:pt x="1498465" y="3778553"/>
                  <a:pt x="1386745" y="3668721"/>
                </a:cubicBezTo>
                <a:close/>
              </a:path>
            </a:pathLst>
          </a:custGeom>
          <a:gradFill>
            <a:gsLst>
              <a:gs pos="0">
                <a:srgbClr val="52B7E1">
                  <a:alpha val="0"/>
                </a:srgbClr>
              </a:gs>
              <a:gs pos="100000">
                <a:srgbClr val="52B7E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18929307" flipH="1" flipV="1">
            <a:off x="7095702" y="4126211"/>
            <a:ext cx="6244647" cy="3889915"/>
          </a:xfrm>
          <a:custGeom>
            <a:avLst/>
            <a:gdLst>
              <a:gd name="connsiteX0" fmla="*/ 1386745 w 6244647"/>
              <a:gd name="connsiteY0" fmla="*/ 3668721 h 3889915"/>
              <a:gd name="connsiteX1" fmla="*/ 445071 w 6244647"/>
              <a:gd name="connsiteY1" fmla="*/ 2742968 h 3889915"/>
              <a:gd name="connsiteX2" fmla="*/ 445157 w 6244647"/>
              <a:gd name="connsiteY2" fmla="*/ 2742880 h 3889915"/>
              <a:gd name="connsiteX3" fmla="*/ 0 w 6244647"/>
              <a:gd name="connsiteY3" fmla="*/ 2305248 h 3889915"/>
              <a:gd name="connsiteX4" fmla="*/ 2266275 w 6244647"/>
              <a:gd name="connsiteY4" fmla="*/ 0 h 3889915"/>
              <a:gd name="connsiteX5" fmla="*/ 2711433 w 6244647"/>
              <a:gd name="connsiteY5" fmla="*/ 437631 h 3889915"/>
              <a:gd name="connsiteX6" fmla="*/ 2722029 w 6244647"/>
              <a:gd name="connsiteY6" fmla="*/ 426853 h 3889915"/>
              <a:gd name="connsiteX7" fmla="*/ 6244647 w 6244647"/>
              <a:gd name="connsiteY7" fmla="*/ 3889915 h 3889915"/>
              <a:gd name="connsiteX8" fmla="*/ 1904212 w 6244647"/>
              <a:gd name="connsiteY8" fmla="*/ 3889915 h 3889915"/>
              <a:gd name="connsiteX9" fmla="*/ 1813514 w 6244647"/>
              <a:gd name="connsiteY9" fmla="*/ 3880772 h 3889915"/>
              <a:gd name="connsiteX10" fmla="*/ 1792654 w 6244647"/>
              <a:gd name="connsiteY10" fmla="*/ 3874297 h 3889915"/>
              <a:gd name="connsiteX11" fmla="*/ 1778918 w 6244647"/>
              <a:gd name="connsiteY11" fmla="*/ 3873099 h 3889915"/>
              <a:gd name="connsiteX12" fmla="*/ 1386745 w 6244647"/>
              <a:gd name="connsiteY12" fmla="*/ 3668721 h 388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44647" h="3889915">
                <a:moveTo>
                  <a:pt x="1386745" y="3668721"/>
                </a:moveTo>
                <a:lnTo>
                  <a:pt x="445071" y="2742968"/>
                </a:lnTo>
                <a:lnTo>
                  <a:pt x="445157" y="2742880"/>
                </a:lnTo>
                <a:lnTo>
                  <a:pt x="0" y="2305248"/>
                </a:lnTo>
                <a:lnTo>
                  <a:pt x="2266275" y="0"/>
                </a:lnTo>
                <a:lnTo>
                  <a:pt x="2711433" y="437631"/>
                </a:lnTo>
                <a:lnTo>
                  <a:pt x="2722029" y="426853"/>
                </a:lnTo>
                <a:lnTo>
                  <a:pt x="6244647" y="3889915"/>
                </a:lnTo>
                <a:lnTo>
                  <a:pt x="1904212" y="3889915"/>
                </a:lnTo>
                <a:cubicBezTo>
                  <a:pt x="1873143" y="3889915"/>
                  <a:pt x="1842810" y="3886767"/>
                  <a:pt x="1813514" y="3880772"/>
                </a:cubicBezTo>
                <a:lnTo>
                  <a:pt x="1792654" y="3874297"/>
                </a:lnTo>
                <a:lnTo>
                  <a:pt x="1778918" y="3873099"/>
                </a:lnTo>
                <a:cubicBezTo>
                  <a:pt x="1635643" y="3846624"/>
                  <a:pt x="1498465" y="3778553"/>
                  <a:pt x="1386745" y="3668721"/>
                </a:cubicBezTo>
                <a:close/>
              </a:path>
            </a:pathLst>
          </a:custGeom>
          <a:gradFill>
            <a:gsLst>
              <a:gs pos="100000">
                <a:srgbClr val="52B7E1"/>
              </a:gs>
              <a:gs pos="0">
                <a:srgbClr val="0371C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0" y="-5333790"/>
            <a:ext cx="5534174" cy="6466174"/>
          </a:xfrm>
          <a:custGeom>
            <a:avLst/>
            <a:gdLst>
              <a:gd name="connsiteX0" fmla="*/ 0 w 5534174"/>
              <a:gd name="connsiteY0" fmla="*/ 5333790 h 6466174"/>
              <a:gd name="connsiteX1" fmla="*/ 4760212 w 5534174"/>
              <a:gd name="connsiteY1" fmla="*/ 5333790 h 6466174"/>
              <a:gd name="connsiteX2" fmla="*/ 4165202 w 5534174"/>
              <a:gd name="connsiteY2" fmla="*/ 5915751 h 6466174"/>
              <a:gd name="connsiteX3" fmla="*/ 4104213 w 5534174"/>
              <a:gd name="connsiteY3" fmla="*/ 5982607 h 6466174"/>
              <a:gd name="connsiteX4" fmla="*/ 4004937 w 5534174"/>
              <a:gd name="connsiteY4" fmla="*/ 6072500 h 6466174"/>
              <a:gd name="connsiteX5" fmla="*/ 3980646 w 5534174"/>
              <a:gd name="connsiteY5" fmla="*/ 6096259 h 6466174"/>
              <a:gd name="connsiteX6" fmla="*/ 3952617 w 5534174"/>
              <a:gd name="connsiteY6" fmla="*/ 6114434 h 6466174"/>
              <a:gd name="connsiteX7" fmla="*/ 3858961 w 5534174"/>
              <a:gd name="connsiteY7" fmla="*/ 6184209 h 6466174"/>
              <a:gd name="connsiteX8" fmla="*/ 2932440 w 5534174"/>
              <a:gd name="connsiteY8" fmla="*/ 6466174 h 6466174"/>
              <a:gd name="connsiteX9" fmla="*/ 727173 w 5534174"/>
              <a:gd name="connsiteY9" fmla="*/ 6466174 h 6466174"/>
              <a:gd name="connsiteX10" fmla="*/ 612269 w 5534174"/>
              <a:gd name="connsiteY10" fmla="*/ 6460393 h 6466174"/>
              <a:gd name="connsiteX11" fmla="*/ 612269 w 5534174"/>
              <a:gd name="connsiteY11" fmla="*/ 6466174 h 6466174"/>
              <a:gd name="connsiteX12" fmla="*/ 0 w 5534174"/>
              <a:gd name="connsiteY12" fmla="*/ 6466174 h 6466174"/>
              <a:gd name="connsiteX13" fmla="*/ 5524962 w 5534174"/>
              <a:gd name="connsiteY13" fmla="*/ 0 h 6466174"/>
              <a:gd name="connsiteX14" fmla="*/ 5534174 w 5534174"/>
              <a:gd name="connsiteY14" fmla="*/ 1874 h 6466174"/>
              <a:gd name="connsiteX15" fmla="*/ 5514798 w 5534174"/>
              <a:gd name="connsiteY15" fmla="*/ 1874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34174" h="6466174">
                <a:moveTo>
                  <a:pt x="0" y="5333790"/>
                </a:moveTo>
                <a:lnTo>
                  <a:pt x="4760212" y="5333790"/>
                </a:lnTo>
                <a:lnTo>
                  <a:pt x="4165202" y="5915751"/>
                </a:lnTo>
                <a:lnTo>
                  <a:pt x="4104213" y="5982607"/>
                </a:lnTo>
                <a:lnTo>
                  <a:pt x="4004937" y="6072500"/>
                </a:lnTo>
                <a:lnTo>
                  <a:pt x="3980646" y="6096259"/>
                </a:lnTo>
                <a:lnTo>
                  <a:pt x="3952617" y="6114434"/>
                </a:lnTo>
                <a:lnTo>
                  <a:pt x="3858961" y="6184209"/>
                </a:lnTo>
                <a:cubicBezTo>
                  <a:pt x="3594480" y="6362227"/>
                  <a:pt x="3275644" y="6466174"/>
                  <a:pt x="2932440" y="6466174"/>
                </a:cubicBezTo>
                <a:lnTo>
                  <a:pt x="727173" y="6466174"/>
                </a:lnTo>
                <a:lnTo>
                  <a:pt x="612269" y="6460393"/>
                </a:lnTo>
                <a:lnTo>
                  <a:pt x="612269" y="6466174"/>
                </a:lnTo>
                <a:lnTo>
                  <a:pt x="0" y="6466174"/>
                </a:lnTo>
                <a:close/>
                <a:moveTo>
                  <a:pt x="5524962" y="0"/>
                </a:moveTo>
                <a:lnTo>
                  <a:pt x="5534174" y="1874"/>
                </a:lnTo>
                <a:lnTo>
                  <a:pt x="5514798" y="1874"/>
                </a:lnTo>
                <a:close/>
              </a:path>
            </a:pathLst>
          </a:custGeom>
          <a:solidFill>
            <a:schemeClr val="bg1"/>
          </a:solidFill>
          <a:ln>
            <a:noFill/>
          </a:ln>
          <a:effectLst>
            <a:outerShdw blurRad="3175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0" y="-5382855"/>
            <a:ext cx="5299473" cy="6191948"/>
          </a:xfrm>
          <a:custGeom>
            <a:avLst/>
            <a:gdLst>
              <a:gd name="connsiteX0" fmla="*/ 0 w 5534174"/>
              <a:gd name="connsiteY0" fmla="*/ 5333790 h 6466174"/>
              <a:gd name="connsiteX1" fmla="*/ 4760212 w 5534174"/>
              <a:gd name="connsiteY1" fmla="*/ 5333790 h 6466174"/>
              <a:gd name="connsiteX2" fmla="*/ 4165202 w 5534174"/>
              <a:gd name="connsiteY2" fmla="*/ 5915751 h 6466174"/>
              <a:gd name="connsiteX3" fmla="*/ 4104213 w 5534174"/>
              <a:gd name="connsiteY3" fmla="*/ 5982607 h 6466174"/>
              <a:gd name="connsiteX4" fmla="*/ 4004937 w 5534174"/>
              <a:gd name="connsiteY4" fmla="*/ 6072500 h 6466174"/>
              <a:gd name="connsiteX5" fmla="*/ 3980646 w 5534174"/>
              <a:gd name="connsiteY5" fmla="*/ 6096259 h 6466174"/>
              <a:gd name="connsiteX6" fmla="*/ 3952617 w 5534174"/>
              <a:gd name="connsiteY6" fmla="*/ 6114434 h 6466174"/>
              <a:gd name="connsiteX7" fmla="*/ 3858961 w 5534174"/>
              <a:gd name="connsiteY7" fmla="*/ 6184209 h 6466174"/>
              <a:gd name="connsiteX8" fmla="*/ 2932440 w 5534174"/>
              <a:gd name="connsiteY8" fmla="*/ 6466174 h 6466174"/>
              <a:gd name="connsiteX9" fmla="*/ 727173 w 5534174"/>
              <a:gd name="connsiteY9" fmla="*/ 6466174 h 6466174"/>
              <a:gd name="connsiteX10" fmla="*/ 612269 w 5534174"/>
              <a:gd name="connsiteY10" fmla="*/ 6460393 h 6466174"/>
              <a:gd name="connsiteX11" fmla="*/ 612269 w 5534174"/>
              <a:gd name="connsiteY11" fmla="*/ 6466174 h 6466174"/>
              <a:gd name="connsiteX12" fmla="*/ 0 w 5534174"/>
              <a:gd name="connsiteY12" fmla="*/ 6466174 h 6466174"/>
              <a:gd name="connsiteX13" fmla="*/ 5524962 w 5534174"/>
              <a:gd name="connsiteY13" fmla="*/ 0 h 6466174"/>
              <a:gd name="connsiteX14" fmla="*/ 5534174 w 5534174"/>
              <a:gd name="connsiteY14" fmla="*/ 1874 h 6466174"/>
              <a:gd name="connsiteX15" fmla="*/ 5514798 w 5534174"/>
              <a:gd name="connsiteY15" fmla="*/ 1874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34174" h="6466174">
                <a:moveTo>
                  <a:pt x="0" y="5333790"/>
                </a:moveTo>
                <a:lnTo>
                  <a:pt x="4760212" y="5333790"/>
                </a:lnTo>
                <a:lnTo>
                  <a:pt x="4165202" y="5915751"/>
                </a:lnTo>
                <a:lnTo>
                  <a:pt x="4104213" y="5982607"/>
                </a:lnTo>
                <a:lnTo>
                  <a:pt x="4004937" y="6072500"/>
                </a:lnTo>
                <a:lnTo>
                  <a:pt x="3980646" y="6096259"/>
                </a:lnTo>
                <a:lnTo>
                  <a:pt x="3952617" y="6114434"/>
                </a:lnTo>
                <a:lnTo>
                  <a:pt x="3858961" y="6184209"/>
                </a:lnTo>
                <a:cubicBezTo>
                  <a:pt x="3594480" y="6362227"/>
                  <a:pt x="3275644" y="6466174"/>
                  <a:pt x="2932440" y="6466174"/>
                </a:cubicBezTo>
                <a:lnTo>
                  <a:pt x="727173" y="6466174"/>
                </a:lnTo>
                <a:lnTo>
                  <a:pt x="612269" y="6460393"/>
                </a:lnTo>
                <a:lnTo>
                  <a:pt x="612269" y="6466174"/>
                </a:lnTo>
                <a:lnTo>
                  <a:pt x="0" y="6466174"/>
                </a:lnTo>
                <a:close/>
                <a:moveTo>
                  <a:pt x="5524962" y="0"/>
                </a:moveTo>
                <a:lnTo>
                  <a:pt x="5534174" y="1874"/>
                </a:lnTo>
                <a:lnTo>
                  <a:pt x="5514798" y="1874"/>
                </a:lnTo>
                <a:close/>
              </a:path>
            </a:pathLst>
          </a:custGeom>
          <a:gradFill>
            <a:gsLst>
              <a:gs pos="0">
                <a:srgbClr val="52B7E1"/>
              </a:gs>
              <a:gs pos="100000">
                <a:srgbClr val="0371C1"/>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p:cNvSpPr/>
          <p:nvPr/>
        </p:nvSpPr>
        <p:spPr>
          <a:xfrm flipH="1" flipV="1">
            <a:off x="8388084" y="-807496"/>
            <a:ext cx="6358381" cy="3855205"/>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18900000">
            <a:off x="-896444" y="4986518"/>
            <a:ext cx="1792890" cy="1792308"/>
          </a:xfrm>
          <a:prstGeom prst="triangle">
            <a:avLst>
              <a:gd name="adj" fmla="val 100000"/>
            </a:avLst>
          </a:prstGeom>
          <a:gradFill>
            <a:gsLst>
              <a:gs pos="0">
                <a:srgbClr val="52B7E1">
                  <a:alpha val="47000"/>
                </a:srgbClr>
              </a:gs>
              <a:gs pos="87000">
                <a:srgbClr val="52B7E1">
                  <a:alpha val="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13500000">
            <a:off x="1253135" y="5755868"/>
            <a:ext cx="2204979" cy="2204263"/>
          </a:xfrm>
          <a:prstGeom prst="triangle">
            <a:avLst>
              <a:gd name="adj" fmla="val 100000"/>
            </a:avLst>
          </a:prstGeom>
          <a:gradFill>
            <a:gsLst>
              <a:gs pos="0">
                <a:srgbClr val="52B7E1">
                  <a:alpha val="0"/>
                </a:srgbClr>
              </a:gs>
              <a:gs pos="84000">
                <a:srgbClr val="52B7E1">
                  <a:alpha val="2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1853016" y="-5382855"/>
            <a:ext cx="5299473" cy="6191948"/>
          </a:xfrm>
          <a:custGeom>
            <a:avLst/>
            <a:gdLst>
              <a:gd name="connsiteX0" fmla="*/ 0 w 5534174"/>
              <a:gd name="connsiteY0" fmla="*/ 5333790 h 6466174"/>
              <a:gd name="connsiteX1" fmla="*/ 4760212 w 5534174"/>
              <a:gd name="connsiteY1" fmla="*/ 5333790 h 6466174"/>
              <a:gd name="connsiteX2" fmla="*/ 4165202 w 5534174"/>
              <a:gd name="connsiteY2" fmla="*/ 5915751 h 6466174"/>
              <a:gd name="connsiteX3" fmla="*/ 4104213 w 5534174"/>
              <a:gd name="connsiteY3" fmla="*/ 5982607 h 6466174"/>
              <a:gd name="connsiteX4" fmla="*/ 4004937 w 5534174"/>
              <a:gd name="connsiteY4" fmla="*/ 6072500 h 6466174"/>
              <a:gd name="connsiteX5" fmla="*/ 3980646 w 5534174"/>
              <a:gd name="connsiteY5" fmla="*/ 6096259 h 6466174"/>
              <a:gd name="connsiteX6" fmla="*/ 3952617 w 5534174"/>
              <a:gd name="connsiteY6" fmla="*/ 6114434 h 6466174"/>
              <a:gd name="connsiteX7" fmla="*/ 3858961 w 5534174"/>
              <a:gd name="connsiteY7" fmla="*/ 6184209 h 6466174"/>
              <a:gd name="connsiteX8" fmla="*/ 2932440 w 5534174"/>
              <a:gd name="connsiteY8" fmla="*/ 6466174 h 6466174"/>
              <a:gd name="connsiteX9" fmla="*/ 727173 w 5534174"/>
              <a:gd name="connsiteY9" fmla="*/ 6466174 h 6466174"/>
              <a:gd name="connsiteX10" fmla="*/ 612269 w 5534174"/>
              <a:gd name="connsiteY10" fmla="*/ 6460393 h 6466174"/>
              <a:gd name="connsiteX11" fmla="*/ 612269 w 5534174"/>
              <a:gd name="connsiteY11" fmla="*/ 6466174 h 6466174"/>
              <a:gd name="connsiteX12" fmla="*/ 0 w 5534174"/>
              <a:gd name="connsiteY12" fmla="*/ 6466174 h 6466174"/>
              <a:gd name="connsiteX13" fmla="*/ 5524962 w 5534174"/>
              <a:gd name="connsiteY13" fmla="*/ 0 h 6466174"/>
              <a:gd name="connsiteX14" fmla="*/ 5534174 w 5534174"/>
              <a:gd name="connsiteY14" fmla="*/ 1874 h 6466174"/>
              <a:gd name="connsiteX15" fmla="*/ 5514798 w 5534174"/>
              <a:gd name="connsiteY15" fmla="*/ 1874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34174" h="6466174">
                <a:moveTo>
                  <a:pt x="0" y="5333790"/>
                </a:moveTo>
                <a:lnTo>
                  <a:pt x="4760212" y="5333790"/>
                </a:lnTo>
                <a:lnTo>
                  <a:pt x="4165202" y="5915751"/>
                </a:lnTo>
                <a:lnTo>
                  <a:pt x="4104213" y="5982607"/>
                </a:lnTo>
                <a:lnTo>
                  <a:pt x="4004937" y="6072500"/>
                </a:lnTo>
                <a:lnTo>
                  <a:pt x="3980646" y="6096259"/>
                </a:lnTo>
                <a:lnTo>
                  <a:pt x="3952617" y="6114434"/>
                </a:lnTo>
                <a:lnTo>
                  <a:pt x="3858961" y="6184209"/>
                </a:lnTo>
                <a:cubicBezTo>
                  <a:pt x="3594480" y="6362227"/>
                  <a:pt x="3275644" y="6466174"/>
                  <a:pt x="2932440" y="6466174"/>
                </a:cubicBezTo>
                <a:lnTo>
                  <a:pt x="727173" y="6466174"/>
                </a:lnTo>
                <a:lnTo>
                  <a:pt x="612269" y="6460393"/>
                </a:lnTo>
                <a:lnTo>
                  <a:pt x="612269" y="6466174"/>
                </a:lnTo>
                <a:lnTo>
                  <a:pt x="0" y="6466174"/>
                </a:lnTo>
                <a:close/>
                <a:moveTo>
                  <a:pt x="5524962" y="0"/>
                </a:moveTo>
                <a:lnTo>
                  <a:pt x="5534174" y="1874"/>
                </a:lnTo>
                <a:lnTo>
                  <a:pt x="5514798" y="1874"/>
                </a:lnTo>
                <a:close/>
              </a:path>
            </a:pathLst>
          </a:custGeom>
          <a:gradFill>
            <a:gsLst>
              <a:gs pos="0">
                <a:srgbClr val="52B7E1"/>
              </a:gs>
              <a:gs pos="100000">
                <a:srgbClr val="52B7E1"/>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p:cNvSpPr/>
          <p:nvPr/>
        </p:nvSpPr>
        <p:spPr>
          <a:xfrm flipH="1" flipV="1">
            <a:off x="7502373" y="3640064"/>
            <a:ext cx="4452932" cy="3217936"/>
          </a:xfrm>
          <a:prstGeom prst="parallelogram">
            <a:avLst>
              <a:gd name="adj" fmla="val 92121"/>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p:cNvSpPr/>
          <p:nvPr/>
        </p:nvSpPr>
        <p:spPr>
          <a:xfrm flipH="1" flipV="1">
            <a:off x="9127816" y="3641613"/>
            <a:ext cx="2476162" cy="1953081"/>
          </a:xfrm>
          <a:prstGeom prst="parallelogram">
            <a:avLst>
              <a:gd name="adj" fmla="val 96126"/>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9556358" y="5681504"/>
            <a:ext cx="1982769" cy="461665"/>
          </a:xfrm>
          <a:prstGeom prst="rect">
            <a:avLst/>
          </a:prstGeom>
          <a:noFill/>
        </p:spPr>
        <p:txBody>
          <a:bodyPr wrap="square" rtlCol="0">
            <a:spAutoFit/>
          </a:bodyPr>
          <a:lstStyle/>
          <a:p>
            <a:pPr algn="dist"/>
            <a:r>
              <a:rPr lang="en-US" altLang="zh-CN" sz="2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CONTENTS</a:t>
            </a:r>
            <a:endParaRPr lang="zh-CN" altLang="en-US" sz="2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80" name="文本框 79"/>
          <p:cNvSpPr txBox="1"/>
          <p:nvPr/>
        </p:nvSpPr>
        <p:spPr>
          <a:xfrm>
            <a:off x="9852614" y="4973481"/>
            <a:ext cx="1390256" cy="769441"/>
          </a:xfrm>
          <a:prstGeom prst="rect">
            <a:avLst/>
          </a:prstGeom>
          <a:noFill/>
        </p:spPr>
        <p:txBody>
          <a:bodyPr wrap="square" rtlCol="0">
            <a:spAutoFit/>
          </a:bodyPr>
          <a:lstStyle/>
          <a:p>
            <a:pPr algn="dist"/>
            <a:r>
              <a:rPr lang="zh-CN" altLang="en-US" sz="4400" b="1"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rPr>
              <a:t>目录</a:t>
            </a:r>
          </a:p>
        </p:txBody>
      </p:sp>
      <p:sp>
        <p:nvSpPr>
          <p:cNvPr id="85" name="文本框 84"/>
          <p:cNvSpPr txBox="1"/>
          <p:nvPr/>
        </p:nvSpPr>
        <p:spPr>
          <a:xfrm>
            <a:off x="2275074" y="2528637"/>
            <a:ext cx="4913126" cy="461665"/>
          </a:xfrm>
          <a:prstGeom prst="rect">
            <a:avLst/>
          </a:prstGeom>
          <a:noFill/>
        </p:spPr>
        <p:txBody>
          <a:bodyPr wrap="square" rtlCol="0">
            <a:spAutoFit/>
          </a:bodyPr>
          <a:lstStyle>
            <a:defPPr>
              <a:defRPr lang="zh-CN"/>
            </a:defPPr>
            <a:lvl1pPr>
              <a:defRPr sz="2000" b="1">
                <a:solidFill>
                  <a:schemeClr val="tx1">
                    <a:lumMod val="85000"/>
                    <a:lumOff val="15000"/>
                  </a:schemeClr>
                </a:solidFill>
                <a:latin typeface="思源黑体" panose="020B0500000000000000" pitchFamily="34" charset="-122"/>
                <a:ea typeface="思源黑体" panose="020B0500000000000000" pitchFamily="34" charset="-122"/>
              </a:defRPr>
            </a:lvl1pPr>
          </a:lstStyle>
          <a:p>
            <a:r>
              <a:rPr lang="zh-CN" altLang="en-US" sz="2400" dirty="0"/>
              <a:t>新标准的颁布、实施及其亮点</a:t>
            </a:r>
          </a:p>
        </p:txBody>
      </p:sp>
      <p:grpSp>
        <p:nvGrpSpPr>
          <p:cNvPr id="152" name="组合 151"/>
          <p:cNvGrpSpPr/>
          <p:nvPr/>
        </p:nvGrpSpPr>
        <p:grpSpPr>
          <a:xfrm>
            <a:off x="1595153" y="2553198"/>
            <a:ext cx="490110" cy="490110"/>
            <a:chOff x="1686276" y="1956786"/>
            <a:chExt cx="490110" cy="490110"/>
          </a:xfrm>
        </p:grpSpPr>
        <p:sp>
          <p:nvSpPr>
            <p:cNvPr id="150" name="圆角矩形 149"/>
            <p:cNvSpPr/>
            <p:nvPr/>
          </p:nvSpPr>
          <p:spPr>
            <a:xfrm rot="2700000">
              <a:off x="1686276" y="1956786"/>
              <a:ext cx="490110" cy="490110"/>
            </a:xfrm>
            <a:prstGeom prst="roundRect">
              <a:avLst>
                <a:gd name="adj" fmla="val 12866"/>
              </a:avLst>
            </a:prstGeom>
            <a:gradFill>
              <a:gsLst>
                <a:gs pos="0">
                  <a:srgbClr val="52B7E1"/>
                </a:gs>
                <a:gs pos="100000">
                  <a:srgbClr val="0371C1"/>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p:cNvSpPr txBox="1"/>
            <p:nvPr/>
          </p:nvSpPr>
          <p:spPr>
            <a:xfrm>
              <a:off x="1710111" y="2013556"/>
              <a:ext cx="441146" cy="369332"/>
            </a:xfrm>
            <a:prstGeom prst="rect">
              <a:avLst/>
            </a:prstGeom>
            <a:noFill/>
          </p:spPr>
          <p:txBody>
            <a:bodyPr wrap="none" rtlCol="0">
              <a:spAutoFit/>
            </a:bodyPr>
            <a:lstStyle/>
            <a:p>
              <a:pPr algn="ctr"/>
              <a:r>
                <a:rPr lang="en-US" altLang="zh-CN" dirty="0">
                  <a:solidFill>
                    <a:schemeClr val="bg1"/>
                  </a:solidFill>
                  <a:latin typeface="思源黑体" panose="020B0500000000000000" pitchFamily="34" charset="-122"/>
                  <a:ea typeface="思源黑体" panose="020B0500000000000000" pitchFamily="34" charset="-122"/>
                </a:rPr>
                <a:t>01</a:t>
              </a:r>
              <a:endParaRPr lang="zh-CN" altLang="en-US" dirty="0">
                <a:solidFill>
                  <a:schemeClr val="bg1"/>
                </a:solidFill>
                <a:latin typeface="思源黑体" panose="020B0500000000000000" pitchFamily="34" charset="-122"/>
                <a:ea typeface="思源黑体" panose="020B0500000000000000" pitchFamily="34" charset="-122"/>
              </a:endParaRPr>
            </a:p>
          </p:txBody>
        </p:sp>
      </p:grpSp>
      <p:grpSp>
        <p:nvGrpSpPr>
          <p:cNvPr id="170" name="组合 169"/>
          <p:cNvGrpSpPr/>
          <p:nvPr/>
        </p:nvGrpSpPr>
        <p:grpSpPr>
          <a:xfrm>
            <a:off x="1998529" y="3838908"/>
            <a:ext cx="490110" cy="490110"/>
            <a:chOff x="1686276" y="1956786"/>
            <a:chExt cx="490110" cy="490110"/>
          </a:xfrm>
        </p:grpSpPr>
        <p:sp>
          <p:nvSpPr>
            <p:cNvPr id="171" name="圆角矩形 170"/>
            <p:cNvSpPr/>
            <p:nvPr/>
          </p:nvSpPr>
          <p:spPr>
            <a:xfrm rot="2700000">
              <a:off x="1686276" y="1956786"/>
              <a:ext cx="490110" cy="490110"/>
            </a:xfrm>
            <a:prstGeom prst="roundRect">
              <a:avLst>
                <a:gd name="adj" fmla="val 12866"/>
              </a:avLst>
            </a:prstGeom>
            <a:gradFill>
              <a:gsLst>
                <a:gs pos="0">
                  <a:srgbClr val="52B7E1"/>
                </a:gs>
                <a:gs pos="100000">
                  <a:srgbClr val="0371C1"/>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文本框 171"/>
            <p:cNvSpPr txBox="1"/>
            <p:nvPr/>
          </p:nvSpPr>
          <p:spPr>
            <a:xfrm>
              <a:off x="1710111" y="2013556"/>
              <a:ext cx="441147" cy="369332"/>
            </a:xfrm>
            <a:prstGeom prst="rect">
              <a:avLst/>
            </a:prstGeom>
            <a:noFill/>
          </p:spPr>
          <p:txBody>
            <a:bodyPr wrap="none" rtlCol="0">
              <a:spAutoFit/>
            </a:bodyPr>
            <a:lstStyle/>
            <a:p>
              <a:pPr algn="ctr"/>
              <a:r>
                <a:rPr lang="en-US" altLang="zh-CN" dirty="0">
                  <a:solidFill>
                    <a:schemeClr val="bg1"/>
                  </a:solidFill>
                  <a:latin typeface="思源黑体" panose="020B0500000000000000" pitchFamily="34" charset="-122"/>
                  <a:ea typeface="思源黑体" panose="020B0500000000000000" pitchFamily="34" charset="-122"/>
                </a:rPr>
                <a:t>04</a:t>
              </a:r>
              <a:endParaRPr lang="zh-CN" altLang="en-US" dirty="0">
                <a:solidFill>
                  <a:schemeClr val="bg1"/>
                </a:solidFill>
                <a:latin typeface="思源黑体" panose="020B0500000000000000" pitchFamily="34" charset="-122"/>
                <a:ea typeface="思源黑体" panose="020B0500000000000000" pitchFamily="34" charset="-122"/>
              </a:endParaRPr>
            </a:p>
          </p:txBody>
        </p:sp>
      </p:grpSp>
      <p:grpSp>
        <p:nvGrpSpPr>
          <p:cNvPr id="188" name="组合 187"/>
          <p:cNvGrpSpPr/>
          <p:nvPr/>
        </p:nvGrpSpPr>
        <p:grpSpPr>
          <a:xfrm>
            <a:off x="10146887" y="557785"/>
            <a:ext cx="1755837" cy="384721"/>
            <a:chOff x="8124072" y="1712539"/>
            <a:chExt cx="1275850" cy="279550"/>
          </a:xfrm>
        </p:grpSpPr>
        <p:sp>
          <p:nvSpPr>
            <p:cNvPr id="189" name="文本框 188"/>
            <p:cNvSpPr txBox="1"/>
            <p:nvPr/>
          </p:nvSpPr>
          <p:spPr>
            <a:xfrm>
              <a:off x="8732636" y="1712539"/>
              <a:ext cx="667286" cy="279550"/>
            </a:xfrm>
            <a:prstGeom prst="rect">
              <a:avLst/>
            </a:prstGeom>
            <a:noFill/>
          </p:spPr>
          <p:txBody>
            <a:bodyPr wrap="square" rtlCol="0">
              <a:spAutoFit/>
            </a:bodyPr>
            <a:lstStyle/>
            <a:p>
              <a:pPr algn="ctr"/>
              <a:r>
                <a:rPr lang="en-US" altLang="zh-CN" sz="1900" b="1" dirty="0">
                  <a:gradFill>
                    <a:gsLst>
                      <a:gs pos="0">
                        <a:srgbClr val="52B7E1"/>
                      </a:gs>
                      <a:gs pos="100000">
                        <a:srgbClr val="0371C1"/>
                      </a:gs>
                    </a:gsLst>
                    <a:lin ang="2700000" scaled="0"/>
                  </a:gradFill>
                  <a:latin typeface="思源黑体" panose="020B0500000000000000" pitchFamily="34" charset="-122"/>
                  <a:ea typeface="思源黑体" panose="020B0500000000000000" pitchFamily="34" charset="-122"/>
                </a:rPr>
                <a:t>LOGO</a:t>
              </a:r>
              <a:endParaRPr lang="zh-CN" altLang="en-US" sz="1900" b="1" dirty="0">
                <a:gradFill>
                  <a:gsLst>
                    <a:gs pos="0">
                      <a:srgbClr val="52B7E1"/>
                    </a:gs>
                    <a:gs pos="100000">
                      <a:srgbClr val="0371C1"/>
                    </a:gs>
                  </a:gsLst>
                  <a:lin ang="2700000" scaled="0"/>
                </a:gradFill>
                <a:latin typeface="思源黑体" panose="020B0500000000000000" pitchFamily="34" charset="-122"/>
                <a:ea typeface="思源黑体" panose="020B0500000000000000" pitchFamily="34" charset="-122"/>
              </a:endParaRPr>
            </a:p>
          </p:txBody>
        </p:sp>
        <p:grpSp>
          <p:nvGrpSpPr>
            <p:cNvPr id="191" name="组合 190"/>
            <p:cNvGrpSpPr/>
            <p:nvPr/>
          </p:nvGrpSpPr>
          <p:grpSpPr>
            <a:xfrm>
              <a:off x="8124072" y="1833039"/>
              <a:ext cx="368418" cy="62108"/>
              <a:chOff x="3062671" y="520033"/>
              <a:chExt cx="519888" cy="87644"/>
            </a:xfrm>
          </p:grpSpPr>
          <p:sp>
            <p:nvSpPr>
              <p:cNvPr id="192" name="椭圆 191"/>
              <p:cNvSpPr/>
              <p:nvPr/>
            </p:nvSpPr>
            <p:spPr>
              <a:xfrm>
                <a:off x="3062671" y="520033"/>
                <a:ext cx="87642" cy="876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3" name="椭圆 192"/>
              <p:cNvSpPr/>
              <p:nvPr/>
            </p:nvSpPr>
            <p:spPr>
              <a:xfrm>
                <a:off x="3287241" y="520033"/>
                <a:ext cx="87642" cy="87641"/>
              </a:xfrm>
              <a:prstGeom prst="ellipse">
                <a:avLst/>
              </a:prstGeom>
              <a:solidFill>
                <a:srgbClr val="52B7E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4" name="椭圆 193"/>
              <p:cNvSpPr/>
              <p:nvPr/>
            </p:nvSpPr>
            <p:spPr>
              <a:xfrm>
                <a:off x="3494917" y="520036"/>
                <a:ext cx="87642" cy="87641"/>
              </a:xfrm>
              <a:prstGeom prst="ellipse">
                <a:avLst/>
              </a:prstGeom>
              <a:solidFill>
                <a:srgbClr val="03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196" name="组合 195"/>
          <p:cNvGrpSpPr/>
          <p:nvPr/>
        </p:nvGrpSpPr>
        <p:grpSpPr>
          <a:xfrm flipH="1">
            <a:off x="8647057" y="1289840"/>
            <a:ext cx="3562872" cy="154702"/>
            <a:chOff x="7596041" y="1298672"/>
            <a:chExt cx="3562872" cy="154702"/>
          </a:xfrm>
        </p:grpSpPr>
        <p:cxnSp>
          <p:nvCxnSpPr>
            <p:cNvPr id="198" name="直接连接符 197"/>
            <p:cNvCxnSpPr/>
            <p:nvPr/>
          </p:nvCxnSpPr>
          <p:spPr>
            <a:xfrm>
              <a:off x="7596041" y="1376023"/>
              <a:ext cx="3464441" cy="0"/>
            </a:xfrm>
            <a:prstGeom prst="line">
              <a:avLst/>
            </a:prstGeom>
            <a:ln w="12700">
              <a:solidFill>
                <a:srgbClr val="52B7E1">
                  <a:alpha val="60000"/>
                </a:srgbClr>
              </a:solidFill>
            </a:ln>
          </p:spPr>
          <p:style>
            <a:lnRef idx="1">
              <a:schemeClr val="accent1"/>
            </a:lnRef>
            <a:fillRef idx="0">
              <a:schemeClr val="accent1"/>
            </a:fillRef>
            <a:effectRef idx="0">
              <a:schemeClr val="accent1"/>
            </a:effectRef>
            <a:fontRef idx="minor">
              <a:schemeClr val="tx1"/>
            </a:fontRef>
          </p:style>
        </p:cxnSp>
        <p:grpSp>
          <p:nvGrpSpPr>
            <p:cNvPr id="199" name="组合 198"/>
            <p:cNvGrpSpPr/>
            <p:nvPr/>
          </p:nvGrpSpPr>
          <p:grpSpPr>
            <a:xfrm>
              <a:off x="11004211" y="1298672"/>
              <a:ext cx="154702" cy="154702"/>
              <a:chOff x="10794629" y="1746138"/>
              <a:chExt cx="154702" cy="154702"/>
            </a:xfrm>
          </p:grpSpPr>
          <p:sp>
            <p:nvSpPr>
              <p:cNvPr id="200" name="椭圆 199"/>
              <p:cNvSpPr/>
              <p:nvPr/>
            </p:nvSpPr>
            <p:spPr>
              <a:xfrm>
                <a:off x="10794629" y="1746138"/>
                <a:ext cx="154702" cy="154702"/>
              </a:xfrm>
              <a:prstGeom prst="ellipse">
                <a:avLst/>
              </a:prstGeom>
              <a:solidFill>
                <a:srgbClr val="52B7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a楷体" panose="02000500000000000000" pitchFamily="2" charset="-122"/>
                  <a:ea typeface="Aa楷体" panose="02000500000000000000" pitchFamily="2" charset="-122"/>
                  <a:cs typeface="Aa楷体" panose="02000500000000000000" pitchFamily="2" charset="-122"/>
                </a:endParaRPr>
              </a:p>
            </p:txBody>
          </p:sp>
          <p:sp>
            <p:nvSpPr>
              <p:cNvPr id="201" name="椭圆 200"/>
              <p:cNvSpPr/>
              <p:nvPr/>
            </p:nvSpPr>
            <p:spPr>
              <a:xfrm>
                <a:off x="10833591" y="1785100"/>
                <a:ext cx="76778" cy="76778"/>
              </a:xfrm>
              <a:prstGeom prst="ellipse">
                <a:avLst/>
              </a:prstGeom>
              <a:solidFill>
                <a:srgbClr val="52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a楷体" panose="02000500000000000000" pitchFamily="2" charset="-122"/>
                  <a:ea typeface="Aa楷体" panose="02000500000000000000" pitchFamily="2" charset="-122"/>
                  <a:cs typeface="Aa楷体" panose="02000500000000000000" pitchFamily="2" charset="-122"/>
                </a:endParaRPr>
              </a:p>
            </p:txBody>
          </p:sp>
        </p:grpSp>
      </p:grpSp>
      <p:sp>
        <p:nvSpPr>
          <p:cNvPr id="65" name="文本框 64">
            <a:extLst>
              <a:ext uri="{FF2B5EF4-FFF2-40B4-BE49-F238E27FC236}">
                <a16:creationId xmlns:a16="http://schemas.microsoft.com/office/drawing/2014/main" id="{0A1EDB60-36EC-4099-8797-D03BE1470BE9}"/>
              </a:ext>
            </a:extLst>
          </p:cNvPr>
          <p:cNvSpPr txBox="1"/>
          <p:nvPr/>
        </p:nvSpPr>
        <p:spPr>
          <a:xfrm>
            <a:off x="10047238" y="990248"/>
            <a:ext cx="1825828" cy="338554"/>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思源宋体 CN Medium" panose="02020500000000000000" pitchFamily="18" charset="-122"/>
                <a:ea typeface="思源宋体 CN Medium" panose="02020500000000000000" pitchFamily="18" charset="-122"/>
                <a:cs typeface="+mn-cs"/>
              </a:rPr>
              <a:t>安全至上</a:t>
            </a:r>
          </a:p>
        </p:txBody>
      </p:sp>
      <p:sp>
        <p:nvSpPr>
          <p:cNvPr id="67" name="文本框 66">
            <a:extLst>
              <a:ext uri="{FF2B5EF4-FFF2-40B4-BE49-F238E27FC236}">
                <a16:creationId xmlns:a16="http://schemas.microsoft.com/office/drawing/2014/main" id="{6B049FB0-0B3E-49CA-A398-27AD28BA144E}"/>
              </a:ext>
            </a:extLst>
          </p:cNvPr>
          <p:cNvSpPr txBox="1"/>
          <p:nvPr/>
        </p:nvSpPr>
        <p:spPr>
          <a:xfrm>
            <a:off x="2740838" y="3851922"/>
            <a:ext cx="2561360" cy="461665"/>
          </a:xfrm>
          <a:prstGeom prst="rect">
            <a:avLst/>
          </a:prstGeom>
          <a:noFill/>
        </p:spPr>
        <p:txBody>
          <a:bodyPr wrap="square" rtlCol="0">
            <a:spAutoFit/>
          </a:bodyPr>
          <a:lstStyle>
            <a:defPPr>
              <a:defRPr lang="zh-CN"/>
            </a:defPPr>
            <a:lvl1pPr>
              <a:defRPr sz="2400" b="1">
                <a:solidFill>
                  <a:schemeClr val="tx1">
                    <a:lumMod val="85000"/>
                    <a:lumOff val="15000"/>
                  </a:schemeClr>
                </a:solidFill>
                <a:latin typeface="思源黑体" panose="020B0500000000000000" pitchFamily="34" charset="-122"/>
                <a:ea typeface="思源黑体" panose="020B0500000000000000" pitchFamily="34" charset="-122"/>
              </a:defRPr>
            </a:lvl1pPr>
          </a:lstStyle>
          <a:p>
            <a:r>
              <a:rPr lang="zh-CN" altLang="en-US" dirty="0"/>
              <a:t>新标准主要内容</a:t>
            </a:r>
          </a:p>
        </p:txBody>
      </p:sp>
    </p:spTree>
    <p:extLst>
      <p:ext uri="{BB962C8B-B14F-4D97-AF65-F5344CB8AC3E}">
        <p14:creationId xmlns:p14="http://schemas.microsoft.com/office/powerpoint/2010/main" val="2821248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98B3CA74-8EF5-40BF-B3FC-A8FA53CDEE75}"/>
              </a:ext>
            </a:extLst>
          </p:cNvPr>
          <p:cNvSpPr/>
          <p:nvPr/>
        </p:nvSpPr>
        <p:spPr>
          <a:xfrm>
            <a:off x="5990408" y="2351296"/>
            <a:ext cx="5125039" cy="832352"/>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12C05A34-9DFC-407E-BFB4-4E0CBF223D60}"/>
              </a:ext>
            </a:extLst>
          </p:cNvPr>
          <p:cNvSpPr/>
          <p:nvPr/>
        </p:nvSpPr>
        <p:spPr>
          <a:xfrm>
            <a:off x="5990408" y="1480461"/>
            <a:ext cx="5125039" cy="665418"/>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应急资源调查</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26" name="矩形 25">
            <a:extLst>
              <a:ext uri="{FF2B5EF4-FFF2-40B4-BE49-F238E27FC236}">
                <a16:creationId xmlns:a16="http://schemas.microsoft.com/office/drawing/2014/main" id="{FC83C2C6-2E37-4A81-8873-411E5C84CD52}"/>
              </a:ext>
            </a:extLst>
          </p:cNvPr>
          <p:cNvSpPr/>
          <p:nvPr/>
        </p:nvSpPr>
        <p:spPr>
          <a:xfrm>
            <a:off x="1122243" y="1509489"/>
            <a:ext cx="3818755" cy="3788228"/>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A291416C-4AD4-4E47-B467-8F0E692F3420}"/>
              </a:ext>
            </a:extLst>
          </p:cNvPr>
          <p:cNvSpPr txBox="1"/>
          <p:nvPr/>
        </p:nvSpPr>
        <p:spPr>
          <a:xfrm>
            <a:off x="1263372" y="1999629"/>
            <a:ext cx="3536496" cy="2807948"/>
          </a:xfrm>
          <a:prstGeom prst="rect">
            <a:avLst/>
          </a:prstGeom>
          <a:noFill/>
        </p:spPr>
        <p:txBody>
          <a:bodyPr wrap="square">
            <a:spAutoFit/>
          </a:bodyPr>
          <a:lstStyle/>
          <a:p>
            <a:pPr algn="just">
              <a:lnSpc>
                <a:spcPct val="150000"/>
              </a:lnSpc>
            </a:pPr>
            <a:r>
              <a:rPr lang="zh-CN" altLang="en-US" sz="2000" b="1" dirty="0">
                <a:solidFill>
                  <a:schemeClr val="bg1"/>
                </a:solidFill>
                <a:effectLst/>
                <a:latin typeface="微软雅黑" panose="020B0503020204020204" pitchFamily="34" charset="-122"/>
                <a:ea typeface="微软雅黑" panose="020B0503020204020204" pitchFamily="34" charset="-122"/>
              </a:rPr>
              <a:t>全面调查和客观分析本单位及周边单位和政府部门可请求援助的应急资源状况，撰写应急资源调查报告（编制大纲参见附录</a:t>
            </a:r>
            <a:r>
              <a:rPr lang="en-US" altLang="zh-CN" sz="2000" b="1" dirty="0">
                <a:solidFill>
                  <a:schemeClr val="bg1"/>
                </a:solidFill>
                <a:effectLst/>
                <a:latin typeface="微软雅黑" panose="020B0503020204020204" pitchFamily="34" charset="-122"/>
                <a:ea typeface="微软雅黑" panose="020B0503020204020204" pitchFamily="34" charset="-122"/>
              </a:rPr>
              <a:t>B</a:t>
            </a:r>
            <a:r>
              <a:rPr lang="zh-CN" altLang="en-US" sz="2000" b="1" dirty="0">
                <a:solidFill>
                  <a:schemeClr val="bg1"/>
                </a:solidFill>
                <a:effectLst/>
                <a:latin typeface="微软雅黑" panose="020B0503020204020204" pitchFamily="34" charset="-122"/>
                <a:ea typeface="微软雅黑" panose="020B0503020204020204" pitchFamily="34" charset="-122"/>
              </a:rPr>
              <a:t>），其内容包括但不仅限于：</a:t>
            </a:r>
          </a:p>
        </p:txBody>
      </p:sp>
      <p:sp>
        <p:nvSpPr>
          <p:cNvPr id="28" name="Teardrop 37">
            <a:extLst>
              <a:ext uri="{FF2B5EF4-FFF2-40B4-BE49-F238E27FC236}">
                <a16:creationId xmlns:a16="http://schemas.microsoft.com/office/drawing/2014/main" id="{0A448257-87A3-422A-973F-D9D7D6583D98}"/>
              </a:ext>
            </a:extLst>
          </p:cNvPr>
          <p:cNvSpPr/>
          <p:nvPr/>
        </p:nvSpPr>
        <p:spPr>
          <a:xfrm rot="2700000">
            <a:off x="5624534" y="1566642"/>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0" name="Teardrop 37">
            <a:extLst>
              <a:ext uri="{FF2B5EF4-FFF2-40B4-BE49-F238E27FC236}">
                <a16:creationId xmlns:a16="http://schemas.microsoft.com/office/drawing/2014/main" id="{4C0F4E60-FC2F-4B38-8F8C-69DE9F5FCC23}"/>
              </a:ext>
            </a:extLst>
          </p:cNvPr>
          <p:cNvSpPr/>
          <p:nvPr/>
        </p:nvSpPr>
        <p:spPr>
          <a:xfrm rot="2700000">
            <a:off x="5624535" y="2525688"/>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2" name="文本框 31">
            <a:extLst>
              <a:ext uri="{FF2B5EF4-FFF2-40B4-BE49-F238E27FC236}">
                <a16:creationId xmlns:a16="http://schemas.microsoft.com/office/drawing/2014/main" id="{A627C264-543A-4B01-BA0E-13C86FE4EA02}"/>
              </a:ext>
            </a:extLst>
          </p:cNvPr>
          <p:cNvSpPr txBox="1"/>
          <p:nvPr/>
        </p:nvSpPr>
        <p:spPr>
          <a:xfrm>
            <a:off x="5673100" y="1599519"/>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1</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63A84116-7989-4EB0-A133-5026F4AB6D39}"/>
              </a:ext>
            </a:extLst>
          </p:cNvPr>
          <p:cNvSpPr txBox="1"/>
          <p:nvPr/>
        </p:nvSpPr>
        <p:spPr>
          <a:xfrm>
            <a:off x="5673100" y="2569011"/>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2</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id="{127DA009-70E6-447B-AD3C-C4BB22B4B524}"/>
              </a:ext>
            </a:extLst>
          </p:cNvPr>
          <p:cNvSpPr txBox="1"/>
          <p:nvPr/>
        </p:nvSpPr>
        <p:spPr>
          <a:xfrm>
            <a:off x="6272927" y="1630297"/>
            <a:ext cx="5159828" cy="369332"/>
          </a:xfrm>
          <a:prstGeom prst="rect">
            <a:avLst/>
          </a:prstGeom>
          <a:noFill/>
        </p:spPr>
        <p:txBody>
          <a:bodyPr wrap="square">
            <a:spAutoFit/>
          </a:bodyPr>
          <a:lstStyle/>
          <a:p>
            <a:pPr fontAlgn="auto">
              <a:lnSpc>
                <a:spcPct val="100000"/>
              </a:lnSpc>
            </a:pPr>
            <a:r>
              <a:rPr lang="zh-CN" altLang="en-US" sz="1800" dirty="0">
                <a:solidFill>
                  <a:schemeClr val="tx1"/>
                </a:solidFill>
                <a:uFillTx/>
                <a:latin typeface="Arial" panose="020B0604020202020204" pitchFamily="34" charset="0"/>
                <a:ea typeface="微软雅黑" panose="020B0503020204020204" pitchFamily="34" charset="-122"/>
                <a:sym typeface="Arial" panose="020B0604020202020204" pitchFamily="34" charset="0"/>
              </a:rPr>
              <a:t>本单位可调用的应急队伍、装备、物资、场所。</a:t>
            </a:r>
          </a:p>
        </p:txBody>
      </p:sp>
      <p:sp>
        <p:nvSpPr>
          <p:cNvPr id="39" name="文本框 38">
            <a:extLst>
              <a:ext uri="{FF2B5EF4-FFF2-40B4-BE49-F238E27FC236}">
                <a16:creationId xmlns:a16="http://schemas.microsoft.com/office/drawing/2014/main" id="{CBFEBD1B-3116-4B7D-94FB-D105A9596FA4}"/>
              </a:ext>
            </a:extLst>
          </p:cNvPr>
          <p:cNvSpPr txBox="1"/>
          <p:nvPr/>
        </p:nvSpPr>
        <p:spPr>
          <a:xfrm>
            <a:off x="6324071" y="2364681"/>
            <a:ext cx="4791376" cy="728533"/>
          </a:xfrm>
          <a:prstGeom prst="rect">
            <a:avLst/>
          </a:prstGeom>
          <a:noFill/>
        </p:spPr>
        <p:txBody>
          <a:bodyPr wrap="square">
            <a:spAutoFit/>
          </a:bodyPr>
          <a:lstStyle>
            <a:defPPr>
              <a:defRPr lang="zh-CN"/>
            </a:defPPr>
            <a:lvl1pPr fontAlgn="auto">
              <a:lnSpc>
                <a:spcPct val="100000"/>
              </a:lnSpc>
              <a:defRPr>
                <a:uFillTx/>
                <a:latin typeface="Arial" panose="020B0604020202020204" pitchFamily="34" charset="0"/>
                <a:ea typeface="微软雅黑" panose="020B0503020204020204" pitchFamily="34" charset="-122"/>
              </a:defRPr>
            </a:lvl1pPr>
          </a:lstStyle>
          <a:p>
            <a:pPr algn="just">
              <a:lnSpc>
                <a:spcPct val="120000"/>
              </a:lnSpc>
            </a:pPr>
            <a:r>
              <a:rPr lang="zh-CN" altLang="en-US" dirty="0">
                <a:sym typeface="Arial" panose="020B0604020202020204" pitchFamily="34" charset="0"/>
              </a:rPr>
              <a:t>针对生产过程及存在的风险可采取的监测、监控、报警手段。</a:t>
            </a:r>
          </a:p>
        </p:txBody>
      </p:sp>
      <p:sp>
        <p:nvSpPr>
          <p:cNvPr id="40" name="矩形 39">
            <a:extLst>
              <a:ext uri="{FF2B5EF4-FFF2-40B4-BE49-F238E27FC236}">
                <a16:creationId xmlns:a16="http://schemas.microsoft.com/office/drawing/2014/main" id="{668C5D52-5E50-400F-A94E-C7172A1309C1}"/>
              </a:ext>
            </a:extLst>
          </p:cNvPr>
          <p:cNvSpPr/>
          <p:nvPr/>
        </p:nvSpPr>
        <p:spPr>
          <a:xfrm>
            <a:off x="5990407" y="3404708"/>
            <a:ext cx="5125039" cy="832352"/>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Teardrop 37">
            <a:extLst>
              <a:ext uri="{FF2B5EF4-FFF2-40B4-BE49-F238E27FC236}">
                <a16:creationId xmlns:a16="http://schemas.microsoft.com/office/drawing/2014/main" id="{9640E123-CF09-475F-B3A7-6F0E70FF4C6A}"/>
              </a:ext>
            </a:extLst>
          </p:cNvPr>
          <p:cNvSpPr/>
          <p:nvPr/>
        </p:nvSpPr>
        <p:spPr>
          <a:xfrm rot="2700000">
            <a:off x="5624534" y="3521044"/>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2" name="文本框 41">
            <a:extLst>
              <a:ext uri="{FF2B5EF4-FFF2-40B4-BE49-F238E27FC236}">
                <a16:creationId xmlns:a16="http://schemas.microsoft.com/office/drawing/2014/main" id="{4DCE8988-02AB-4250-8A53-1782D634267A}"/>
              </a:ext>
            </a:extLst>
          </p:cNvPr>
          <p:cNvSpPr txBox="1"/>
          <p:nvPr/>
        </p:nvSpPr>
        <p:spPr>
          <a:xfrm>
            <a:off x="5673099" y="3622423"/>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3</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43" name="文本框 42">
            <a:extLst>
              <a:ext uri="{FF2B5EF4-FFF2-40B4-BE49-F238E27FC236}">
                <a16:creationId xmlns:a16="http://schemas.microsoft.com/office/drawing/2014/main" id="{F292173C-FD9D-4F91-B6D8-5B71B99FCE06}"/>
              </a:ext>
            </a:extLst>
          </p:cNvPr>
          <p:cNvSpPr txBox="1"/>
          <p:nvPr/>
        </p:nvSpPr>
        <p:spPr>
          <a:xfrm>
            <a:off x="6324070" y="3418093"/>
            <a:ext cx="4791376" cy="728533"/>
          </a:xfrm>
          <a:prstGeom prst="rect">
            <a:avLst/>
          </a:prstGeom>
          <a:noFill/>
        </p:spPr>
        <p:txBody>
          <a:bodyPr wrap="square">
            <a:spAutoFit/>
          </a:bodyPr>
          <a:lstStyle>
            <a:defPPr>
              <a:defRPr lang="zh-CN"/>
            </a:defPPr>
            <a:lvl1pPr algn="just" fontAlgn="auto">
              <a:lnSpc>
                <a:spcPct val="120000"/>
              </a:lnSpc>
              <a:defRPr>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上级单位、当地政府及周边企业可提供的应急资源。</a:t>
            </a:r>
          </a:p>
        </p:txBody>
      </p:sp>
      <p:sp>
        <p:nvSpPr>
          <p:cNvPr id="44" name="矩形 43">
            <a:extLst>
              <a:ext uri="{FF2B5EF4-FFF2-40B4-BE49-F238E27FC236}">
                <a16:creationId xmlns:a16="http://schemas.microsoft.com/office/drawing/2014/main" id="{5CDC1C4C-DBF4-4EE8-A651-49C3EA990EA8}"/>
              </a:ext>
            </a:extLst>
          </p:cNvPr>
          <p:cNvSpPr/>
          <p:nvPr/>
        </p:nvSpPr>
        <p:spPr>
          <a:xfrm>
            <a:off x="5990407" y="4429925"/>
            <a:ext cx="5125039" cy="832352"/>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Teardrop 37">
            <a:extLst>
              <a:ext uri="{FF2B5EF4-FFF2-40B4-BE49-F238E27FC236}">
                <a16:creationId xmlns:a16="http://schemas.microsoft.com/office/drawing/2014/main" id="{07140908-23BA-447E-90B5-8AA2ED3FFAA8}"/>
              </a:ext>
            </a:extLst>
          </p:cNvPr>
          <p:cNvSpPr/>
          <p:nvPr/>
        </p:nvSpPr>
        <p:spPr>
          <a:xfrm rot="2700000">
            <a:off x="5624534" y="4604317"/>
            <a:ext cx="496977" cy="496976"/>
          </a:xfrm>
          <a:prstGeom prst="teardrop">
            <a:avLst>
              <a:gd name="adj" fmla="val 131619"/>
            </a:avLst>
          </a:prstGeom>
          <a:gradFill>
            <a:gsLst>
              <a:gs pos="0">
                <a:srgbClr val="52B7E1"/>
              </a:gs>
              <a:gs pos="96000">
                <a:srgbClr val="0371C1"/>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6" name="文本框 45">
            <a:extLst>
              <a:ext uri="{FF2B5EF4-FFF2-40B4-BE49-F238E27FC236}">
                <a16:creationId xmlns:a16="http://schemas.microsoft.com/office/drawing/2014/main" id="{334DC736-5505-491B-B59F-DB42E18A47E5}"/>
              </a:ext>
            </a:extLst>
          </p:cNvPr>
          <p:cNvSpPr txBox="1"/>
          <p:nvPr/>
        </p:nvSpPr>
        <p:spPr>
          <a:xfrm>
            <a:off x="5673099" y="4647640"/>
            <a:ext cx="422900"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3</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47" name="文本框 46">
            <a:extLst>
              <a:ext uri="{FF2B5EF4-FFF2-40B4-BE49-F238E27FC236}">
                <a16:creationId xmlns:a16="http://schemas.microsoft.com/office/drawing/2014/main" id="{82E47CF7-FCE2-4399-B3FB-A2095FC2AC3A}"/>
              </a:ext>
            </a:extLst>
          </p:cNvPr>
          <p:cNvSpPr txBox="1"/>
          <p:nvPr/>
        </p:nvSpPr>
        <p:spPr>
          <a:xfrm>
            <a:off x="6324070" y="4443310"/>
            <a:ext cx="4791376" cy="728533"/>
          </a:xfrm>
          <a:prstGeom prst="rect">
            <a:avLst/>
          </a:prstGeom>
          <a:noFill/>
        </p:spPr>
        <p:txBody>
          <a:bodyPr wrap="square">
            <a:spAutoFit/>
          </a:bodyPr>
          <a:lstStyle>
            <a:defPPr>
              <a:defRPr lang="zh-CN"/>
            </a:defPPr>
            <a:lvl1pPr algn="just" fontAlgn="auto">
              <a:lnSpc>
                <a:spcPct val="120000"/>
              </a:lnSpc>
              <a:defRPr>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可协调使用的医疗、消防、专业抢险救援机构及其他社会化应急救援力量。</a:t>
            </a:r>
          </a:p>
        </p:txBody>
      </p:sp>
      <p:sp>
        <p:nvSpPr>
          <p:cNvPr id="49" name="文本框 48">
            <a:extLst>
              <a:ext uri="{FF2B5EF4-FFF2-40B4-BE49-F238E27FC236}">
                <a16:creationId xmlns:a16="http://schemas.microsoft.com/office/drawing/2014/main" id="{162CCF6A-B986-4264-A376-1E194D89154A}"/>
              </a:ext>
            </a:extLst>
          </p:cNvPr>
          <p:cNvSpPr txBox="1"/>
          <p:nvPr/>
        </p:nvSpPr>
        <p:spPr>
          <a:xfrm>
            <a:off x="1099398" y="5534735"/>
            <a:ext cx="10134659" cy="1015663"/>
          </a:xfrm>
          <a:prstGeom prst="rect">
            <a:avLst/>
          </a:prstGeom>
          <a:noFill/>
        </p:spPr>
        <p:txBody>
          <a:bodyPr wrap="square">
            <a:spAutoFit/>
          </a:bodyPr>
          <a:lstStyle>
            <a:defPPr>
              <a:defRPr lang="zh-CN"/>
            </a:defPPr>
            <a:lvl1pPr>
              <a:defRPr sz="2400" b="1">
                <a:solidFill>
                  <a:srgbClr val="0371C1"/>
                </a:solidFill>
                <a:latin typeface="微软雅黑" panose="020B0503020204020204" pitchFamily="34" charset="-122"/>
                <a:ea typeface="微软雅黑" panose="020B0503020204020204" pitchFamily="34" charset="-122"/>
              </a:defRPr>
            </a:lvl1pPr>
          </a:lstStyle>
          <a:p>
            <a:r>
              <a:rPr lang="zh-CN" altLang="en-US" sz="2000" dirty="0"/>
              <a:t>新标准删除了</a:t>
            </a:r>
            <a:r>
              <a:rPr lang="en-US" altLang="zh-CN" sz="2000" dirty="0"/>
              <a:t>“</a:t>
            </a:r>
            <a:r>
              <a:rPr lang="zh-CN" altLang="en-US" sz="2000" dirty="0"/>
              <a:t>应急能力评估</a:t>
            </a:r>
            <a:r>
              <a:rPr lang="en-US" altLang="zh-CN" sz="2000" dirty="0"/>
              <a:t>”</a:t>
            </a:r>
            <a:r>
              <a:rPr lang="zh-CN" altLang="en-US" sz="2000" dirty="0"/>
              <a:t>，修改为</a:t>
            </a:r>
            <a:r>
              <a:rPr lang="en-US" altLang="zh-CN" sz="2000" dirty="0"/>
              <a:t>“</a:t>
            </a:r>
            <a:r>
              <a:rPr lang="zh-CN" altLang="en-US" sz="2000" dirty="0"/>
              <a:t>应急资源调查，强调应急不是一个单独单位的应急。而是要充分考虑事故发生后可能对周边的影响，同时将外部周边资源与企业应急资源想结合，形成应急处置的联防、联控、联动。</a:t>
            </a:r>
          </a:p>
        </p:txBody>
      </p:sp>
    </p:spTree>
    <p:extLst>
      <p:ext uri="{BB962C8B-B14F-4D97-AF65-F5344CB8AC3E}">
        <p14:creationId xmlns:p14="http://schemas.microsoft.com/office/powerpoint/2010/main" val="1894450355"/>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ACB5D6BE-F10B-4F02-9ED9-FA4E1032B2C5}"/>
              </a:ext>
            </a:extLst>
          </p:cNvPr>
          <p:cNvSpPr/>
          <p:nvPr/>
        </p:nvSpPr>
        <p:spPr>
          <a:xfrm>
            <a:off x="678484" y="2561666"/>
            <a:ext cx="2543687" cy="2837648"/>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应急预案编制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25" name="矩形 24">
            <a:extLst>
              <a:ext uri="{FF2B5EF4-FFF2-40B4-BE49-F238E27FC236}">
                <a16:creationId xmlns:a16="http://schemas.microsoft.com/office/drawing/2014/main" id="{775BDDD5-CE86-4926-BECD-ED1340F41911}"/>
              </a:ext>
            </a:extLst>
          </p:cNvPr>
          <p:cNvSpPr/>
          <p:nvPr/>
        </p:nvSpPr>
        <p:spPr>
          <a:xfrm>
            <a:off x="678484" y="2561665"/>
            <a:ext cx="2543687" cy="64599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031E0412-EF1B-49B0-A61A-6F685EC33D44}"/>
              </a:ext>
            </a:extLst>
          </p:cNvPr>
          <p:cNvSpPr/>
          <p:nvPr/>
        </p:nvSpPr>
        <p:spPr>
          <a:xfrm>
            <a:off x="3450713" y="2561665"/>
            <a:ext cx="2543687" cy="2837648"/>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6" name="矩形 35">
            <a:extLst>
              <a:ext uri="{FF2B5EF4-FFF2-40B4-BE49-F238E27FC236}">
                <a16:creationId xmlns:a16="http://schemas.microsoft.com/office/drawing/2014/main" id="{91AEB4AF-7CEB-4208-8577-C9DF5F1C3A78}"/>
              </a:ext>
            </a:extLst>
          </p:cNvPr>
          <p:cNvSpPr/>
          <p:nvPr/>
        </p:nvSpPr>
        <p:spPr>
          <a:xfrm>
            <a:off x="3450713" y="2561664"/>
            <a:ext cx="2543687" cy="64599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EEE3E036-8FBF-4F54-AFDE-270139827B61}"/>
              </a:ext>
            </a:extLst>
          </p:cNvPr>
          <p:cNvSpPr/>
          <p:nvPr/>
        </p:nvSpPr>
        <p:spPr>
          <a:xfrm>
            <a:off x="6222942" y="2561665"/>
            <a:ext cx="2543687" cy="2837648"/>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4" name="矩形 53">
            <a:extLst>
              <a:ext uri="{FF2B5EF4-FFF2-40B4-BE49-F238E27FC236}">
                <a16:creationId xmlns:a16="http://schemas.microsoft.com/office/drawing/2014/main" id="{9FEA4BD2-201E-4AD3-A32A-3D3C2EBFAC8B}"/>
              </a:ext>
            </a:extLst>
          </p:cNvPr>
          <p:cNvSpPr/>
          <p:nvPr/>
        </p:nvSpPr>
        <p:spPr>
          <a:xfrm>
            <a:off x="6222942" y="2561664"/>
            <a:ext cx="2543687" cy="64599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11783613-027F-4F5C-9AF7-281328E115EC}"/>
              </a:ext>
            </a:extLst>
          </p:cNvPr>
          <p:cNvSpPr/>
          <p:nvPr/>
        </p:nvSpPr>
        <p:spPr>
          <a:xfrm>
            <a:off x="8969829" y="2561664"/>
            <a:ext cx="2543687" cy="2837648"/>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6" name="矩形 55">
            <a:extLst>
              <a:ext uri="{FF2B5EF4-FFF2-40B4-BE49-F238E27FC236}">
                <a16:creationId xmlns:a16="http://schemas.microsoft.com/office/drawing/2014/main" id="{9040EDBC-2A00-4DDC-A6AC-66FF0C896D27}"/>
              </a:ext>
            </a:extLst>
          </p:cNvPr>
          <p:cNvSpPr/>
          <p:nvPr/>
        </p:nvSpPr>
        <p:spPr>
          <a:xfrm>
            <a:off x="8969829" y="2561663"/>
            <a:ext cx="2543687" cy="64599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63">
            <a:extLst>
              <a:ext uri="{FF2B5EF4-FFF2-40B4-BE49-F238E27FC236}">
                <a16:creationId xmlns:a16="http://schemas.microsoft.com/office/drawing/2014/main" id="{40773862-DF02-43E3-BCF8-59238EBA29CE}"/>
              </a:ext>
            </a:extLst>
          </p:cNvPr>
          <p:cNvSpPr>
            <a:spLocks noChangeAspect="1" noChangeArrowheads="1"/>
          </p:cNvSpPr>
          <p:nvPr>
            <p:custDataLst>
              <p:tags r:id="rId1"/>
            </p:custDataLst>
          </p:nvPr>
        </p:nvSpPr>
        <p:spPr bwMode="auto">
          <a:xfrm>
            <a:off x="1662442" y="1723801"/>
            <a:ext cx="575770" cy="558576"/>
          </a:xfrm>
          <a:custGeom>
            <a:avLst/>
            <a:gdLst>
              <a:gd name="T0" fmla="*/ 2147483647 w 312"/>
              <a:gd name="T1" fmla="*/ 0 h 303"/>
              <a:gd name="T2" fmla="*/ 2147483647 w 312"/>
              <a:gd name="T3" fmla="*/ 2147483647 h 303"/>
              <a:gd name="T4" fmla="*/ 2147483647 w 312"/>
              <a:gd name="T5" fmla="*/ 2147483647 h 303"/>
              <a:gd name="T6" fmla="*/ 2147483647 w 312"/>
              <a:gd name="T7" fmla="*/ 2147483647 h 303"/>
              <a:gd name="T8" fmla="*/ 2147483647 w 312"/>
              <a:gd name="T9" fmla="*/ 2147483647 h 303"/>
              <a:gd name="T10" fmla="*/ 2147483647 w 312"/>
              <a:gd name="T11" fmla="*/ 2147483647 h 303"/>
              <a:gd name="T12" fmla="*/ 2147483647 w 312"/>
              <a:gd name="T13" fmla="*/ 2147483647 h 303"/>
              <a:gd name="T14" fmla="*/ 2147483647 w 312"/>
              <a:gd name="T15" fmla="*/ 2147483647 h 303"/>
              <a:gd name="T16" fmla="*/ 2147483647 w 312"/>
              <a:gd name="T17" fmla="*/ 2147483647 h 303"/>
              <a:gd name="T18" fmla="*/ 2147483647 w 312"/>
              <a:gd name="T19" fmla="*/ 2147483647 h 303"/>
              <a:gd name="T20" fmla="*/ 2147483647 w 312"/>
              <a:gd name="T21" fmla="*/ 2147483647 h 303"/>
              <a:gd name="T22" fmla="*/ 2147483647 w 312"/>
              <a:gd name="T23" fmla="*/ 2147483647 h 303"/>
              <a:gd name="T24" fmla="*/ 2147483647 w 312"/>
              <a:gd name="T25" fmla="*/ 2147483647 h 303"/>
              <a:gd name="T26" fmla="*/ 2147483647 w 312"/>
              <a:gd name="T27" fmla="*/ 2147483647 h 303"/>
              <a:gd name="T28" fmla="*/ 2147483647 w 312"/>
              <a:gd name="T29" fmla="*/ 2147483647 h 303"/>
              <a:gd name="T30" fmla="*/ 2147483647 w 312"/>
              <a:gd name="T31" fmla="*/ 2147483647 h 303"/>
              <a:gd name="T32" fmla="*/ 2147483647 w 312"/>
              <a:gd name="T33" fmla="*/ 2147483647 h 303"/>
              <a:gd name="T34" fmla="*/ 2147483647 w 312"/>
              <a:gd name="T35" fmla="*/ 2147483647 h 303"/>
              <a:gd name="T36" fmla="*/ 2147483647 w 312"/>
              <a:gd name="T37" fmla="*/ 2147483647 h 303"/>
              <a:gd name="T38" fmla="*/ 2147483647 w 312"/>
              <a:gd name="T39" fmla="*/ 2147483647 h 303"/>
              <a:gd name="T40" fmla="*/ 2147483647 w 312"/>
              <a:gd name="T41" fmla="*/ 2147483647 h 303"/>
              <a:gd name="T42" fmla="*/ 2147483647 w 312"/>
              <a:gd name="T43" fmla="*/ 2147483647 h 303"/>
              <a:gd name="T44" fmla="*/ 2147483647 w 312"/>
              <a:gd name="T45" fmla="*/ 2147483647 h 303"/>
              <a:gd name="T46" fmla="*/ 2147483647 w 312"/>
              <a:gd name="T47" fmla="*/ 2147483647 h 303"/>
              <a:gd name="T48" fmla="*/ 2147483647 w 312"/>
              <a:gd name="T49" fmla="*/ 2147483647 h 303"/>
              <a:gd name="T50" fmla="*/ 2147483647 w 312"/>
              <a:gd name="T51" fmla="*/ 2147483647 h 303"/>
              <a:gd name="T52" fmla="*/ 2147483647 w 312"/>
              <a:gd name="T53" fmla="*/ 2147483647 h 303"/>
              <a:gd name="T54" fmla="*/ 2147483647 w 312"/>
              <a:gd name="T55" fmla="*/ 2147483647 h 303"/>
              <a:gd name="T56" fmla="*/ 2147483647 w 312"/>
              <a:gd name="T57" fmla="*/ 2147483647 h 303"/>
              <a:gd name="T58" fmla="*/ 2147483647 w 312"/>
              <a:gd name="T59" fmla="*/ 0 h 3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2"/>
              <a:gd name="T91" fmla="*/ 0 h 303"/>
              <a:gd name="T92" fmla="*/ 312 w 312"/>
              <a:gd name="T93" fmla="*/ 303 h 3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gradFill>
            <a:gsLst>
              <a:gs pos="0">
                <a:srgbClr val="52B7E1"/>
              </a:gs>
              <a:gs pos="96000">
                <a:srgbClr val="0371C1"/>
              </a:gs>
            </a:gsLst>
            <a:lin ang="5400000" scaled="0"/>
          </a:gradFill>
          <a:ln>
            <a:noFill/>
          </a:ln>
        </p:spPr>
        <p:txBody>
          <a:bodyPr lIns="91440" tIns="45720" rIns="91440" bIns="45720">
            <a:normAutofit/>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3487427E-201B-464A-8244-8EB6FBF7355B}"/>
              </a:ext>
            </a:extLst>
          </p:cNvPr>
          <p:cNvGrpSpPr/>
          <p:nvPr/>
        </p:nvGrpSpPr>
        <p:grpSpPr>
          <a:xfrm>
            <a:off x="4353755" y="1723801"/>
            <a:ext cx="665418" cy="645991"/>
            <a:chOff x="4264106" y="1683892"/>
            <a:chExt cx="778833" cy="756095"/>
          </a:xfrm>
        </p:grpSpPr>
        <p:sp>
          <p:nvSpPr>
            <p:cNvPr id="58" name="Freeform 45">
              <a:extLst>
                <a:ext uri="{FF2B5EF4-FFF2-40B4-BE49-F238E27FC236}">
                  <a16:creationId xmlns:a16="http://schemas.microsoft.com/office/drawing/2014/main" id="{0C38B20F-73AC-4C5D-B30C-14A771BCF342}"/>
                </a:ext>
              </a:extLst>
            </p:cNvPr>
            <p:cNvSpPr>
              <a:spLocks noChangeArrowheads="1"/>
            </p:cNvSpPr>
            <p:nvPr>
              <p:custDataLst>
                <p:tags r:id="rId7"/>
              </p:custDataLst>
            </p:nvPr>
          </p:nvSpPr>
          <p:spPr bwMode="auto">
            <a:xfrm>
              <a:off x="4264106" y="1683892"/>
              <a:ext cx="684743" cy="601276"/>
            </a:xfrm>
            <a:custGeom>
              <a:avLst/>
              <a:gdLst>
                <a:gd name="T0" fmla="*/ 9368 w 327"/>
                <a:gd name="T1" fmla="*/ 498 h 287"/>
                <a:gd name="T2" fmla="*/ 12377 w 327"/>
                <a:gd name="T3" fmla="*/ 410 h 287"/>
                <a:gd name="T4" fmla="*/ 20229 w 327"/>
                <a:gd name="T5" fmla="*/ 3729 h 287"/>
                <a:gd name="T6" fmla="*/ 22545 w 327"/>
                <a:gd name="T7" fmla="*/ 3943 h 287"/>
                <a:gd name="T8" fmla="*/ 30094 w 327"/>
                <a:gd name="T9" fmla="*/ 1103 h 287"/>
                <a:gd name="T10" fmla="*/ 32192 w 327"/>
                <a:gd name="T11" fmla="*/ 912 h 287"/>
                <a:gd name="T12" fmla="*/ 32713 w 327"/>
                <a:gd name="T13" fmla="*/ 2923 h 287"/>
                <a:gd name="T14" fmla="*/ 32713 w 327"/>
                <a:gd name="T15" fmla="*/ 13411 h 287"/>
                <a:gd name="T16" fmla="*/ 29880 w 327"/>
                <a:gd name="T17" fmla="*/ 10488 h 287"/>
                <a:gd name="T18" fmla="*/ 29792 w 327"/>
                <a:gd name="T19" fmla="*/ 4441 h 287"/>
                <a:gd name="T20" fmla="*/ 21527 w 327"/>
                <a:gd name="T21" fmla="*/ 7257 h 287"/>
                <a:gd name="T22" fmla="*/ 10968 w 327"/>
                <a:gd name="T23" fmla="*/ 2923 h 287"/>
                <a:gd name="T24" fmla="*/ 2726 w 327"/>
                <a:gd name="T25" fmla="*/ 6759 h 287"/>
                <a:gd name="T26" fmla="*/ 2726 w 327"/>
                <a:gd name="T27" fmla="*/ 25114 h 287"/>
                <a:gd name="T28" fmla="*/ 9456 w 327"/>
                <a:gd name="T29" fmla="*/ 22079 h 287"/>
                <a:gd name="T30" fmla="*/ 10559 w 327"/>
                <a:gd name="T31" fmla="*/ 24918 h 287"/>
                <a:gd name="T32" fmla="*/ 2316 w 327"/>
                <a:gd name="T33" fmla="*/ 28540 h 287"/>
                <a:gd name="T34" fmla="*/ 195 w 327"/>
                <a:gd name="T35" fmla="*/ 28754 h 287"/>
                <a:gd name="T36" fmla="*/ 195 w 327"/>
                <a:gd name="T37" fmla="*/ 4636 h 287"/>
                <a:gd name="T38" fmla="*/ 9368 w 327"/>
                <a:gd name="T39" fmla="*/ 498 h 2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7"/>
                <a:gd name="T61" fmla="*/ 0 h 287"/>
                <a:gd name="T62" fmla="*/ 327 w 327"/>
                <a:gd name="T63" fmla="*/ 287 h 2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adFill>
              <a:gsLst>
                <a:gs pos="0">
                  <a:srgbClr val="52B7E1"/>
                </a:gs>
                <a:gs pos="96000">
                  <a:srgbClr val="0371C1"/>
                </a:gs>
              </a:gsLst>
              <a:lin ang="5400000" scaled="0"/>
            </a:gradFill>
            <a:ln>
              <a:noFill/>
            </a:ln>
          </p:spPr>
          <p:txBody>
            <a:bodyPr lIns="91440" tIns="45720" rIns="91440" bIns="45720">
              <a:normAutofit/>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46">
              <a:extLst>
                <a:ext uri="{FF2B5EF4-FFF2-40B4-BE49-F238E27FC236}">
                  <a16:creationId xmlns:a16="http://schemas.microsoft.com/office/drawing/2014/main" id="{5F362CAF-BA02-48C2-A835-BEFCBB16A405}"/>
                </a:ext>
              </a:extLst>
            </p:cNvPr>
            <p:cNvSpPr>
              <a:spLocks noEditPoints="1" noChangeArrowheads="1"/>
            </p:cNvSpPr>
            <p:nvPr>
              <p:custDataLst>
                <p:tags r:id="rId8"/>
              </p:custDataLst>
            </p:nvPr>
          </p:nvSpPr>
          <p:spPr bwMode="auto">
            <a:xfrm>
              <a:off x="4488302" y="1891368"/>
              <a:ext cx="554637" cy="548619"/>
            </a:xfrm>
            <a:custGeom>
              <a:avLst/>
              <a:gdLst>
                <a:gd name="T0" fmla="*/ 1297 w 265"/>
                <a:gd name="T1" fmla="*/ 11883 h 262"/>
                <a:gd name="T2" fmla="*/ 9856 w 265"/>
                <a:gd name="T3" fmla="*/ 195 h 262"/>
                <a:gd name="T4" fmla="*/ 16774 w 265"/>
                <a:gd name="T5" fmla="*/ 2122 h 262"/>
                <a:gd name="T6" fmla="*/ 19907 w 265"/>
                <a:gd name="T7" fmla="*/ 5844 h 262"/>
                <a:gd name="T8" fmla="*/ 20707 w 265"/>
                <a:gd name="T9" fmla="*/ 11083 h 262"/>
                <a:gd name="T10" fmla="*/ 18480 w 265"/>
                <a:gd name="T11" fmla="*/ 16819 h 262"/>
                <a:gd name="T12" fmla="*/ 21613 w 265"/>
                <a:gd name="T13" fmla="*/ 18229 h 262"/>
                <a:gd name="T14" fmla="*/ 25635 w 265"/>
                <a:gd name="T15" fmla="*/ 22165 h 262"/>
                <a:gd name="T16" fmla="*/ 22501 w 265"/>
                <a:gd name="T17" fmla="*/ 25371 h 262"/>
                <a:gd name="T18" fmla="*/ 17787 w 265"/>
                <a:gd name="T19" fmla="*/ 21258 h 262"/>
                <a:gd name="T20" fmla="*/ 16165 w 265"/>
                <a:gd name="T21" fmla="*/ 18420 h 262"/>
                <a:gd name="T22" fmla="*/ 9033 w 265"/>
                <a:gd name="T23" fmla="*/ 19634 h 262"/>
                <a:gd name="T24" fmla="*/ 1297 w 265"/>
                <a:gd name="T25" fmla="*/ 11883 h 262"/>
                <a:gd name="T26" fmla="*/ 10051 w 265"/>
                <a:gd name="T27" fmla="*/ 3615 h 262"/>
                <a:gd name="T28" fmla="*/ 5016 w 265"/>
                <a:gd name="T29" fmla="*/ 7449 h 262"/>
                <a:gd name="T30" fmla="*/ 8233 w 265"/>
                <a:gd name="T31" fmla="*/ 15912 h 262"/>
                <a:gd name="T32" fmla="*/ 17183 w 265"/>
                <a:gd name="T33" fmla="*/ 11581 h 262"/>
                <a:gd name="T34" fmla="*/ 10051 w 265"/>
                <a:gd name="T35" fmla="*/ 3615 h 2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5"/>
                <a:gd name="T55" fmla="*/ 0 h 262"/>
                <a:gd name="T56" fmla="*/ 265 w 265"/>
                <a:gd name="T57" fmla="*/ 262 h 2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adFill>
              <a:gsLst>
                <a:gs pos="0">
                  <a:srgbClr val="52B7E1"/>
                </a:gs>
                <a:gs pos="96000">
                  <a:srgbClr val="0371C1"/>
                </a:gs>
              </a:gsLst>
              <a:lin ang="5400000" scaled="0"/>
            </a:gradFill>
            <a:ln>
              <a:noFill/>
            </a:ln>
          </p:spPr>
          <p:txBody>
            <a:bodyPr lIns="91440" tIns="45720" rIns="91440" bIns="45720">
              <a:normAutofit/>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a:extLst>
              <a:ext uri="{FF2B5EF4-FFF2-40B4-BE49-F238E27FC236}">
                <a16:creationId xmlns:a16="http://schemas.microsoft.com/office/drawing/2014/main" id="{59A26448-6676-4F8B-8505-1EA7771065D1}"/>
              </a:ext>
            </a:extLst>
          </p:cNvPr>
          <p:cNvGrpSpPr/>
          <p:nvPr/>
        </p:nvGrpSpPr>
        <p:grpSpPr>
          <a:xfrm>
            <a:off x="7159441" y="1706855"/>
            <a:ext cx="670688" cy="592467"/>
            <a:chOff x="7085118" y="1947834"/>
            <a:chExt cx="853017" cy="753532"/>
          </a:xfrm>
        </p:grpSpPr>
        <p:sp>
          <p:nvSpPr>
            <p:cNvPr id="60" name="任意多边形 6">
              <a:extLst>
                <a:ext uri="{FF2B5EF4-FFF2-40B4-BE49-F238E27FC236}">
                  <a16:creationId xmlns:a16="http://schemas.microsoft.com/office/drawing/2014/main" id="{9645E920-A8AE-46A5-8A2A-EEDC43CCAAD3}"/>
                </a:ext>
              </a:extLst>
            </p:cNvPr>
            <p:cNvSpPr>
              <a:spLocks noChangeArrowheads="1"/>
            </p:cNvSpPr>
            <p:nvPr>
              <p:custDataLst>
                <p:tags r:id="rId3"/>
              </p:custDataLst>
            </p:nvPr>
          </p:nvSpPr>
          <p:spPr bwMode="auto">
            <a:xfrm>
              <a:off x="7085118" y="2212112"/>
              <a:ext cx="668167" cy="489254"/>
            </a:xfrm>
            <a:custGeom>
              <a:avLst/>
              <a:gdLst>
                <a:gd name="T0" fmla="*/ 1383752 w 4433135"/>
                <a:gd name="T1" fmla="*/ 867104 h 3249065"/>
                <a:gd name="T2" fmla="*/ 1258108 w 4433135"/>
                <a:gd name="T3" fmla="*/ 868142 h 3249065"/>
                <a:gd name="T4" fmla="*/ 1210263 w 4433135"/>
                <a:gd name="T5" fmla="*/ 944893 h 3249065"/>
                <a:gd name="T6" fmla="*/ 1459057 w 4433135"/>
                <a:gd name="T7" fmla="*/ 2196531 h 3249065"/>
                <a:gd name="T8" fmla="*/ 1733368 w 4433135"/>
                <a:gd name="T9" fmla="*/ 2583239 h 3249065"/>
                <a:gd name="T10" fmla="*/ 2049146 w 4433135"/>
                <a:gd name="T11" fmla="*/ 2583239 h 3249065"/>
                <a:gd name="T12" fmla="*/ 2103371 w 4433135"/>
                <a:gd name="T13" fmla="*/ 2456304 h 3249065"/>
                <a:gd name="T14" fmla="*/ 1832248 w 4433135"/>
                <a:gd name="T15" fmla="*/ 1054116 h 3249065"/>
                <a:gd name="T16" fmla="*/ 1720610 w 4433135"/>
                <a:gd name="T17" fmla="*/ 868142 h 3249065"/>
                <a:gd name="T18" fmla="*/ 1511289 w 4433135"/>
                <a:gd name="T19" fmla="*/ 867589 h 3249065"/>
                <a:gd name="T20" fmla="*/ 1383752 w 4433135"/>
                <a:gd name="T21" fmla="*/ 867104 h 3249065"/>
                <a:gd name="T22" fmla="*/ 146071 w 4433135"/>
                <a:gd name="T23" fmla="*/ 0 h 3249065"/>
                <a:gd name="T24" fmla="*/ 882914 w 4433135"/>
                <a:gd name="T25" fmla="*/ 0 h 3249065"/>
                <a:gd name="T26" fmla="*/ 880954 w 4433135"/>
                <a:gd name="T27" fmla="*/ 74488 h 3249065"/>
                <a:gd name="T28" fmla="*/ 1122741 w 4433135"/>
                <a:gd name="T29" fmla="*/ 461420 h 3249065"/>
                <a:gd name="T30" fmla="*/ 1786399 w 4433135"/>
                <a:gd name="T31" fmla="*/ 283593 h 3249065"/>
                <a:gd name="T32" fmla="*/ 1950131 w 4433135"/>
                <a:gd name="T33" fmla="*/ 0 h 3249065"/>
                <a:gd name="T34" fmla="*/ 2992123 w 4433135"/>
                <a:gd name="T35" fmla="*/ 0 h 3249065"/>
                <a:gd name="T36" fmla="*/ 2975391 w 4433135"/>
                <a:gd name="T37" fmla="*/ 34734 h 3249065"/>
                <a:gd name="T38" fmla="*/ 2853142 w 4433135"/>
                <a:gd name="T39" fmla="*/ 640253 h 3249065"/>
                <a:gd name="T40" fmla="*/ 2861174 w 4433135"/>
                <a:gd name="T41" fmla="*/ 799307 h 3249065"/>
                <a:gd name="T42" fmla="*/ 2870542 w 4433135"/>
                <a:gd name="T43" fmla="*/ 860687 h 3249065"/>
                <a:gd name="T44" fmla="*/ 2849298 w 4433135"/>
                <a:gd name="T45" fmla="*/ 859746 h 3249065"/>
                <a:gd name="T46" fmla="*/ 2617108 w 4433135"/>
                <a:gd name="T47" fmla="*/ 855875 h 3249065"/>
                <a:gd name="T48" fmla="*/ 2511161 w 4433135"/>
                <a:gd name="T49" fmla="*/ 856055 h 3249065"/>
                <a:gd name="T50" fmla="*/ 2397787 w 4433135"/>
                <a:gd name="T51" fmla="*/ 858300 h 3249065"/>
                <a:gd name="T52" fmla="*/ 2267900 w 4433135"/>
                <a:gd name="T53" fmla="*/ 1007867 h 3249065"/>
                <a:gd name="T54" fmla="*/ 2452890 w 4433135"/>
                <a:gd name="T55" fmla="*/ 2491724 h 3249065"/>
                <a:gd name="T56" fmla="*/ 2523737 w 4433135"/>
                <a:gd name="T57" fmla="*/ 2594059 h 3249065"/>
                <a:gd name="T58" fmla="*/ 2783511 w 4433135"/>
                <a:gd name="T59" fmla="*/ 2590123 h 3249065"/>
                <a:gd name="T60" fmla="*/ 2846486 w 4433135"/>
                <a:gd name="T61" fmla="*/ 2479916 h 3249065"/>
                <a:gd name="T62" fmla="*/ 2980514 w 4433135"/>
                <a:gd name="T63" fmla="*/ 1369603 h 3249065"/>
                <a:gd name="T64" fmla="*/ 2991426 w 4433135"/>
                <a:gd name="T65" fmla="*/ 1279059 h 3249065"/>
                <a:gd name="T66" fmla="*/ 3040898 w 4433135"/>
                <a:gd name="T67" fmla="*/ 1381756 h 3249065"/>
                <a:gd name="T68" fmla="*/ 3308774 w 4433135"/>
                <a:gd name="T69" fmla="*/ 1740245 h 3249065"/>
                <a:gd name="T70" fmla="*/ 3336412 w 4433135"/>
                <a:gd name="T71" fmla="*/ 1765365 h 3249065"/>
                <a:gd name="T72" fmla="*/ 3296438 w 4433135"/>
                <a:gd name="T73" fmla="*/ 1973342 h 3249065"/>
                <a:gd name="T74" fmla="*/ 3203877 w 4433135"/>
                <a:gd name="T75" fmla="*/ 2456304 h 3249065"/>
                <a:gd name="T76" fmla="*/ 3258102 w 4433135"/>
                <a:gd name="T77" fmla="*/ 2583239 h 3249065"/>
                <a:gd name="T78" fmla="*/ 3573880 w 4433135"/>
                <a:gd name="T79" fmla="*/ 2583239 h 3249065"/>
                <a:gd name="T80" fmla="*/ 3848192 w 4433135"/>
                <a:gd name="T81" fmla="*/ 2196531 h 3249065"/>
                <a:gd name="T82" fmla="*/ 3860345 w 4433135"/>
                <a:gd name="T83" fmla="*/ 2138945 h 3249065"/>
                <a:gd name="T84" fmla="*/ 3868876 w 4433135"/>
                <a:gd name="T85" fmla="*/ 2097649 h 3249065"/>
                <a:gd name="T86" fmla="*/ 3946171 w 4433135"/>
                <a:gd name="T87" fmla="*/ 2125939 h 3249065"/>
                <a:gd name="T88" fmla="*/ 4408766 w 4433135"/>
                <a:gd name="T89" fmla="*/ 2195877 h 3249065"/>
                <a:gd name="T90" fmla="*/ 4433135 w 4433135"/>
                <a:gd name="T91" fmla="*/ 2194647 h 3249065"/>
                <a:gd name="T92" fmla="*/ 4229977 w 4433135"/>
                <a:gd name="T93" fmla="*/ 2999465 h 3249065"/>
                <a:gd name="T94" fmla="*/ 3976107 w 4433135"/>
                <a:gd name="T95" fmla="*/ 3247430 h 3249065"/>
                <a:gd name="T96" fmla="*/ 1337046 w 4433135"/>
                <a:gd name="T97" fmla="*/ 3247430 h 3249065"/>
                <a:gd name="T98" fmla="*/ 1035944 w 4433135"/>
                <a:gd name="T99" fmla="*/ 3023080 h 3249065"/>
                <a:gd name="T100" fmla="*/ 507540 w 4433135"/>
                <a:gd name="T101" fmla="*/ 904676 h 3249065"/>
                <a:gd name="T102" fmla="*/ 501007 w 4433135"/>
                <a:gd name="T103" fmla="*/ 876408 h 3249065"/>
                <a:gd name="T104" fmla="*/ 146071 w 4433135"/>
                <a:gd name="T105" fmla="*/ 876408 h 3249065"/>
                <a:gd name="T106" fmla="*/ 0 w 4433135"/>
                <a:gd name="T107" fmla="*/ 730337 h 3249065"/>
                <a:gd name="T108" fmla="*/ 0 w 4433135"/>
                <a:gd name="T109" fmla="*/ 146071 h 3249065"/>
                <a:gd name="T110" fmla="*/ 146071 w 4433135"/>
                <a:gd name="T111" fmla="*/ 0 h 32490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33135"/>
                <a:gd name="T169" fmla="*/ 0 h 3249065"/>
                <a:gd name="T170" fmla="*/ 4433135 w 4433135"/>
                <a:gd name="T171" fmla="*/ 3249065 h 32490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adFill>
              <a:gsLst>
                <a:gs pos="0">
                  <a:srgbClr val="52B7E1"/>
                </a:gs>
                <a:gs pos="96000">
                  <a:srgbClr val="0371C1"/>
                </a:gs>
              </a:gsLst>
              <a:lin ang="5400000" scaled="0"/>
            </a:gradFill>
            <a:ln>
              <a:noFill/>
            </a:ln>
          </p:spPr>
          <p:txBody>
            <a:bodyPr lIns="91440" tIns="45720" rIns="91440" bIns="45720">
              <a:normAutofit fontScale="92500" lnSpcReduction="20000"/>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1" name="圆角矩形 7">
              <a:extLst>
                <a:ext uri="{FF2B5EF4-FFF2-40B4-BE49-F238E27FC236}">
                  <a16:creationId xmlns:a16="http://schemas.microsoft.com/office/drawing/2014/main" id="{46E7EB04-30F8-4299-8836-F8B38A734745}"/>
                </a:ext>
              </a:extLst>
            </p:cNvPr>
            <p:cNvSpPr>
              <a:spLocks noChangeArrowheads="1"/>
            </p:cNvSpPr>
            <p:nvPr>
              <p:custDataLst>
                <p:tags r:id="rId4"/>
              </p:custDataLst>
            </p:nvPr>
          </p:nvSpPr>
          <p:spPr bwMode="auto">
            <a:xfrm rot="18000000">
              <a:off x="7188512" y="2059741"/>
              <a:ext cx="324016" cy="100201"/>
            </a:xfrm>
            <a:prstGeom prst="roundRect">
              <a:avLst>
                <a:gd name="adj" fmla="val 50000"/>
              </a:avLst>
            </a:prstGeom>
            <a:gradFill>
              <a:gsLst>
                <a:gs pos="0">
                  <a:srgbClr val="52B7E1"/>
                </a:gs>
                <a:gs pos="96000">
                  <a:srgbClr val="0371C1"/>
                </a:gs>
              </a:gsLst>
              <a:lin ang="5400000" scaled="0"/>
            </a:gradFill>
            <a:ln>
              <a:noFill/>
            </a:ln>
          </p:spPr>
          <p:txBody>
            <a:bodyPr lIns="91440" tIns="45720" rIns="91440" bIns="45720">
              <a:normAutofit fontScale="25000" lnSpcReduction="20000"/>
            </a:bodyPr>
            <a:lstStyle>
              <a:lvl1pPr>
                <a:lnSpc>
                  <a:spcPct val="90000"/>
                </a:lnSpc>
                <a:spcBef>
                  <a:spcPts val="750"/>
                </a:spcBef>
                <a:buFont typeface="Arial" panose="020B0604020202020204" pitchFamily="34" charset="0"/>
                <a:buChar char="•"/>
                <a:defRPr sz="2100">
                  <a:solidFill>
                    <a:srgbClr val="000000"/>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375"/>
                </a:spcBef>
                <a:buFont typeface="Arial" panose="020B0604020202020204" pitchFamily="34" charset="0"/>
                <a:buChar char="•"/>
                <a:defRPr>
                  <a:solidFill>
                    <a:srgbClr val="000000"/>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375"/>
                </a:spcBef>
                <a:buFont typeface="Arial" panose="020B0604020202020204" pitchFamily="34" charset="0"/>
                <a:buChar char="•"/>
                <a:defRPr sz="1500">
                  <a:solidFill>
                    <a:srgbClr val="000000"/>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375"/>
                </a:spcBef>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375"/>
                </a:spcBef>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rgbClr val="000000"/>
                  </a:solidFill>
                  <a:latin typeface="Calibri" panose="020F0502020204030204" charset="0"/>
                  <a:ea typeface="宋体" panose="02010600030101010101" pitchFamily="2" charset="-122"/>
                  <a:sym typeface="Calibri" panose="020F0502020204030204" charset="0"/>
                </a:defRPr>
              </a:lvl9pPr>
            </a:lstStyle>
            <a:p>
              <a:endParaRPr lang="zh-CN" altLang="zh-CN" sz="2400">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8">
              <a:extLst>
                <a:ext uri="{FF2B5EF4-FFF2-40B4-BE49-F238E27FC236}">
                  <a16:creationId xmlns:a16="http://schemas.microsoft.com/office/drawing/2014/main" id="{8AE7DC78-9DDB-45FE-BC10-A1975BE2D121}"/>
                </a:ext>
              </a:extLst>
            </p:cNvPr>
            <p:cNvSpPr>
              <a:spLocks noChangeArrowheads="1"/>
            </p:cNvSpPr>
            <p:nvPr>
              <p:custDataLst>
                <p:tags r:id="rId5"/>
              </p:custDataLst>
            </p:nvPr>
          </p:nvSpPr>
          <p:spPr bwMode="auto">
            <a:xfrm rot="3600000" flipH="1">
              <a:off x="7518273" y="1989237"/>
              <a:ext cx="161195" cy="100201"/>
            </a:xfrm>
            <a:custGeom>
              <a:avLst/>
              <a:gdLst>
                <a:gd name="T0" fmla="*/ 1013702 w 1070472"/>
                <a:gd name="T1" fmla="*/ 146555 h 664814"/>
                <a:gd name="T2" fmla="*/ 738065 w 1070472"/>
                <a:gd name="T3" fmla="*/ 0 h 664814"/>
                <a:gd name="T4" fmla="*/ 0 w 1070472"/>
                <a:gd name="T5" fmla="*/ 0 h 664814"/>
                <a:gd name="T6" fmla="*/ 4980 w 1070472"/>
                <a:gd name="T7" fmla="*/ 17857 h 664814"/>
                <a:gd name="T8" fmla="*/ 21373 w 1070472"/>
                <a:gd name="T9" fmla="*/ 616834 h 664814"/>
                <a:gd name="T10" fmla="*/ 10941 w 1070472"/>
                <a:gd name="T11" fmla="*/ 664814 h 664814"/>
                <a:gd name="T12" fmla="*/ 738065 w 1070472"/>
                <a:gd name="T13" fmla="*/ 664814 h 664814"/>
                <a:gd name="T14" fmla="*/ 1070472 w 1070472"/>
                <a:gd name="T15" fmla="*/ 332407 h 664814"/>
                <a:gd name="T16" fmla="*/ 1013702 w 1070472"/>
                <a:gd name="T17" fmla="*/ 146555 h 6648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0472"/>
                <a:gd name="T28" fmla="*/ 0 h 664814"/>
                <a:gd name="T29" fmla="*/ 1070472 w 1070472"/>
                <a:gd name="T30" fmla="*/ 664814 h 6648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adFill>
              <a:gsLst>
                <a:gs pos="0">
                  <a:srgbClr val="52B7E1"/>
                </a:gs>
                <a:gs pos="96000">
                  <a:srgbClr val="0371C1"/>
                </a:gs>
              </a:gsLst>
              <a:lin ang="5400000" scaled="0"/>
            </a:gradFill>
            <a:ln>
              <a:noFill/>
            </a:ln>
          </p:spPr>
          <p:txBody>
            <a:bodyPr lIns="91440" tIns="45720" rIns="91440" bIns="45720">
              <a:normAutofit fontScale="25000" lnSpcReduction="20000"/>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9">
              <a:extLst>
                <a:ext uri="{FF2B5EF4-FFF2-40B4-BE49-F238E27FC236}">
                  <a16:creationId xmlns:a16="http://schemas.microsoft.com/office/drawing/2014/main" id="{13050A93-8792-4ABF-B141-022E08CF95B1}"/>
                </a:ext>
              </a:extLst>
            </p:cNvPr>
            <p:cNvSpPr>
              <a:spLocks noChangeArrowheads="1"/>
            </p:cNvSpPr>
            <p:nvPr>
              <p:custDataLst>
                <p:tags r:id="rId6"/>
              </p:custDataLst>
            </p:nvPr>
          </p:nvSpPr>
          <p:spPr bwMode="auto">
            <a:xfrm>
              <a:off x="7561089" y="2120173"/>
              <a:ext cx="377046" cy="376701"/>
            </a:xfrm>
            <a:custGeom>
              <a:avLst/>
              <a:gdLst>
                <a:gd name="T0" fmla="*/ 1250808 w 2501616"/>
                <a:gd name="T1" fmla="*/ 432015 h 2501616"/>
                <a:gd name="T2" fmla="*/ 1054370 w 2501616"/>
                <a:gd name="T3" fmla="*/ 628453 h 2501616"/>
                <a:gd name="T4" fmla="*/ 1054370 w 2501616"/>
                <a:gd name="T5" fmla="*/ 1086456 h 2501616"/>
                <a:gd name="T6" fmla="*/ 628453 w 2501616"/>
                <a:gd name="T7" fmla="*/ 1086456 h 2501616"/>
                <a:gd name="T8" fmla="*/ 432015 w 2501616"/>
                <a:gd name="T9" fmla="*/ 1282894 h 2501616"/>
                <a:gd name="T10" fmla="*/ 628453 w 2501616"/>
                <a:gd name="T11" fmla="*/ 1479332 h 2501616"/>
                <a:gd name="T12" fmla="*/ 1054370 w 2501616"/>
                <a:gd name="T13" fmla="*/ 1479332 h 2501616"/>
                <a:gd name="T14" fmla="*/ 1054370 w 2501616"/>
                <a:gd name="T15" fmla="*/ 1873163 h 2501616"/>
                <a:gd name="T16" fmla="*/ 1250808 w 2501616"/>
                <a:gd name="T17" fmla="*/ 2069601 h 2501616"/>
                <a:gd name="T18" fmla="*/ 1447246 w 2501616"/>
                <a:gd name="T19" fmla="*/ 1873163 h 2501616"/>
                <a:gd name="T20" fmla="*/ 1447246 w 2501616"/>
                <a:gd name="T21" fmla="*/ 1479332 h 2501616"/>
                <a:gd name="T22" fmla="*/ 1873163 w 2501616"/>
                <a:gd name="T23" fmla="*/ 1479332 h 2501616"/>
                <a:gd name="T24" fmla="*/ 2069601 w 2501616"/>
                <a:gd name="T25" fmla="*/ 1282894 h 2501616"/>
                <a:gd name="T26" fmla="*/ 1873163 w 2501616"/>
                <a:gd name="T27" fmla="*/ 1086456 h 2501616"/>
                <a:gd name="T28" fmla="*/ 1447246 w 2501616"/>
                <a:gd name="T29" fmla="*/ 1086456 h 2501616"/>
                <a:gd name="T30" fmla="*/ 1447246 w 2501616"/>
                <a:gd name="T31" fmla="*/ 628453 h 2501616"/>
                <a:gd name="T32" fmla="*/ 1250808 w 2501616"/>
                <a:gd name="T33" fmla="*/ 432015 h 2501616"/>
                <a:gd name="T34" fmla="*/ 1250808 w 2501616"/>
                <a:gd name="T35" fmla="*/ 0 h 2501616"/>
                <a:gd name="T36" fmla="*/ 2501616 w 2501616"/>
                <a:gd name="T37" fmla="*/ 1250808 h 2501616"/>
                <a:gd name="T38" fmla="*/ 1250808 w 2501616"/>
                <a:gd name="T39" fmla="*/ 2501616 h 2501616"/>
                <a:gd name="T40" fmla="*/ 0 w 2501616"/>
                <a:gd name="T41" fmla="*/ 1250808 h 2501616"/>
                <a:gd name="T42" fmla="*/ 1250808 w 2501616"/>
                <a:gd name="T43" fmla="*/ 0 h 25016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01616"/>
                <a:gd name="T67" fmla="*/ 0 h 2501616"/>
                <a:gd name="T68" fmla="*/ 2501616 w 2501616"/>
                <a:gd name="T69" fmla="*/ 2501616 h 25016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adFill>
              <a:gsLst>
                <a:gs pos="0">
                  <a:srgbClr val="52B7E1"/>
                </a:gs>
                <a:gs pos="96000">
                  <a:srgbClr val="0371C1"/>
                </a:gs>
              </a:gsLst>
              <a:lin ang="5400000" scaled="0"/>
            </a:gradFill>
            <a:ln>
              <a:noFill/>
            </a:ln>
          </p:spPr>
          <p:txBody>
            <a:bodyPr lIns="91440" tIns="45720" rIns="91440" bIns="45720">
              <a:normAutofit fontScale="62500" lnSpcReduction="20000"/>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任意多边形 101">
            <a:extLst>
              <a:ext uri="{FF2B5EF4-FFF2-40B4-BE49-F238E27FC236}">
                <a16:creationId xmlns:a16="http://schemas.microsoft.com/office/drawing/2014/main" id="{714022B3-BE02-4DB7-A8BD-2C6EEFEB286C}"/>
              </a:ext>
            </a:extLst>
          </p:cNvPr>
          <p:cNvSpPr>
            <a:spLocks noChangeArrowheads="1"/>
          </p:cNvSpPr>
          <p:nvPr>
            <p:custDataLst>
              <p:tags r:id="rId2"/>
            </p:custDataLst>
          </p:nvPr>
        </p:nvSpPr>
        <p:spPr bwMode="auto">
          <a:xfrm>
            <a:off x="9997440" y="1835860"/>
            <a:ext cx="446294" cy="533932"/>
          </a:xfrm>
          <a:custGeom>
            <a:avLst/>
            <a:gdLst>
              <a:gd name="connsiteX0" fmla="*/ 475450 w 622897"/>
              <a:gd name="connsiteY0" fmla="*/ 434862 h 745214"/>
              <a:gd name="connsiteX1" fmla="*/ 539615 w 622897"/>
              <a:gd name="connsiteY1" fmla="*/ 573869 h 745214"/>
              <a:gd name="connsiteX2" fmla="*/ 539615 w 622897"/>
              <a:gd name="connsiteY2" fmla="*/ 741559 h 745214"/>
              <a:gd name="connsiteX3" fmla="*/ 433411 w 622897"/>
              <a:gd name="connsiteY3" fmla="*/ 743766 h 745214"/>
              <a:gd name="connsiteX4" fmla="*/ 431198 w 622897"/>
              <a:gd name="connsiteY4" fmla="*/ 573869 h 745214"/>
              <a:gd name="connsiteX5" fmla="*/ 382521 w 622897"/>
              <a:gd name="connsiteY5" fmla="*/ 498849 h 745214"/>
              <a:gd name="connsiteX6" fmla="*/ 382521 w 622897"/>
              <a:gd name="connsiteY6" fmla="*/ 490023 h 745214"/>
              <a:gd name="connsiteX7" fmla="*/ 475450 w 622897"/>
              <a:gd name="connsiteY7" fmla="*/ 434862 h 745214"/>
              <a:gd name="connsiteX8" fmla="*/ 495216 w 622897"/>
              <a:gd name="connsiteY8" fmla="*/ 578 h 745214"/>
              <a:gd name="connsiteX9" fmla="*/ 528804 w 622897"/>
              <a:gd name="connsiteY9" fmla="*/ 28518 h 745214"/>
              <a:gd name="connsiteX10" fmla="*/ 617266 w 622897"/>
              <a:gd name="connsiteY10" fmla="*/ 134480 h 745214"/>
              <a:gd name="connsiteX11" fmla="*/ 615054 w 622897"/>
              <a:gd name="connsiteY11" fmla="*/ 172009 h 745214"/>
              <a:gd name="connsiteX12" fmla="*/ 550920 w 622897"/>
              <a:gd name="connsiteY12" fmla="*/ 178631 h 745214"/>
              <a:gd name="connsiteX13" fmla="*/ 464669 w 622897"/>
              <a:gd name="connsiteY13" fmla="*/ 366273 h 745214"/>
              <a:gd name="connsiteX14" fmla="*/ 276688 w 622897"/>
              <a:gd name="connsiteY14" fmla="*/ 481066 h 745214"/>
              <a:gd name="connsiteX15" fmla="*/ 201496 w 622897"/>
              <a:gd name="connsiteY15" fmla="*/ 545085 h 745214"/>
              <a:gd name="connsiteX16" fmla="*/ 186015 w 622897"/>
              <a:gd name="connsiteY16" fmla="*/ 741557 h 745214"/>
              <a:gd name="connsiteX17" fmla="*/ 86496 w 622897"/>
              <a:gd name="connsiteY17" fmla="*/ 743765 h 745214"/>
              <a:gd name="connsiteX18" fmla="*/ 86496 w 622897"/>
              <a:gd name="connsiteY18" fmla="*/ 582613 h 745214"/>
              <a:gd name="connsiteX19" fmla="*/ 110823 w 622897"/>
              <a:gd name="connsiteY19" fmla="*/ 489896 h 745214"/>
              <a:gd name="connsiteX20" fmla="*/ 203707 w 622897"/>
              <a:gd name="connsiteY20" fmla="*/ 399386 h 745214"/>
              <a:gd name="connsiteX21" fmla="*/ 320919 w 622897"/>
              <a:gd name="connsiteY21" fmla="*/ 328745 h 745214"/>
              <a:gd name="connsiteX22" fmla="*/ 424862 w 622897"/>
              <a:gd name="connsiteY22" fmla="*/ 247065 h 745214"/>
              <a:gd name="connsiteX23" fmla="*/ 435919 w 622897"/>
              <a:gd name="connsiteY23" fmla="*/ 178631 h 745214"/>
              <a:gd name="connsiteX24" fmla="*/ 362938 w 622897"/>
              <a:gd name="connsiteY24" fmla="*/ 165386 h 745214"/>
              <a:gd name="connsiteX25" fmla="*/ 389477 w 622897"/>
              <a:gd name="connsiteY25" fmla="*/ 105782 h 745214"/>
              <a:gd name="connsiteX26" fmla="*/ 480150 w 622897"/>
              <a:gd name="connsiteY26" fmla="*/ 2027 h 745214"/>
              <a:gd name="connsiteX27" fmla="*/ 495216 w 622897"/>
              <a:gd name="connsiteY27" fmla="*/ 578 h 745214"/>
              <a:gd name="connsiteX28" fmla="*/ 136152 w 622897"/>
              <a:gd name="connsiteY28" fmla="*/ 383 h 745214"/>
              <a:gd name="connsiteX29" fmla="*/ 157183 w 622897"/>
              <a:gd name="connsiteY29" fmla="*/ 11403 h 745214"/>
              <a:gd name="connsiteX30" fmla="*/ 254592 w 622897"/>
              <a:gd name="connsiteY30" fmla="*/ 126013 h 745214"/>
              <a:gd name="connsiteX31" fmla="*/ 254592 w 622897"/>
              <a:gd name="connsiteY31" fmla="*/ 174502 h 745214"/>
              <a:gd name="connsiteX32" fmla="*/ 185963 w 622897"/>
              <a:gd name="connsiteY32" fmla="*/ 178910 h 745214"/>
              <a:gd name="connsiteX33" fmla="*/ 250165 w 622897"/>
              <a:gd name="connsiteY33" fmla="*/ 297928 h 745214"/>
              <a:gd name="connsiteX34" fmla="*/ 143900 w 622897"/>
              <a:gd name="connsiteY34" fmla="*/ 355233 h 745214"/>
              <a:gd name="connsiteX35" fmla="*/ 79698 w 622897"/>
              <a:gd name="connsiteY35" fmla="*/ 178910 h 745214"/>
              <a:gd name="connsiteX36" fmla="*/ 0 w 622897"/>
              <a:gd name="connsiteY36" fmla="*/ 150257 h 745214"/>
              <a:gd name="connsiteX37" fmla="*/ 46491 w 622897"/>
              <a:gd name="connsiteY37" fmla="*/ 88544 h 745214"/>
              <a:gd name="connsiteX38" fmla="*/ 115120 w 622897"/>
              <a:gd name="connsiteY38" fmla="*/ 9199 h 745214"/>
              <a:gd name="connsiteX39" fmla="*/ 136152 w 622897"/>
              <a:gd name="connsiteY39" fmla="*/ 383 h 745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897" h="745214">
                <a:moveTo>
                  <a:pt x="475450" y="434862"/>
                </a:moveTo>
                <a:cubicBezTo>
                  <a:pt x="508639" y="474578"/>
                  <a:pt x="539615" y="520914"/>
                  <a:pt x="539615" y="573869"/>
                </a:cubicBezTo>
                <a:cubicBezTo>
                  <a:pt x="539615" y="629030"/>
                  <a:pt x="541828" y="686398"/>
                  <a:pt x="539615" y="741559"/>
                </a:cubicBezTo>
                <a:cubicBezTo>
                  <a:pt x="504214" y="745972"/>
                  <a:pt x="468812" y="745972"/>
                  <a:pt x="433411" y="743766"/>
                </a:cubicBezTo>
                <a:cubicBezTo>
                  <a:pt x="431198" y="686398"/>
                  <a:pt x="435623" y="629030"/>
                  <a:pt x="431198" y="573869"/>
                </a:cubicBezTo>
                <a:cubicBezTo>
                  <a:pt x="428986" y="542978"/>
                  <a:pt x="404647" y="520914"/>
                  <a:pt x="382521" y="498849"/>
                </a:cubicBezTo>
                <a:cubicBezTo>
                  <a:pt x="382521" y="496643"/>
                  <a:pt x="382521" y="492230"/>
                  <a:pt x="382521" y="490023"/>
                </a:cubicBezTo>
                <a:cubicBezTo>
                  <a:pt x="413497" y="470165"/>
                  <a:pt x="444474" y="452514"/>
                  <a:pt x="475450" y="434862"/>
                </a:cubicBezTo>
                <a:close/>
                <a:moveTo>
                  <a:pt x="495216" y="578"/>
                </a:moveTo>
                <a:cubicBezTo>
                  <a:pt x="508901" y="3683"/>
                  <a:pt x="518852" y="18584"/>
                  <a:pt x="528804" y="28518"/>
                </a:cubicBezTo>
                <a:cubicBezTo>
                  <a:pt x="557554" y="63839"/>
                  <a:pt x="590727" y="96952"/>
                  <a:pt x="617266" y="134480"/>
                </a:cubicBezTo>
                <a:cubicBezTo>
                  <a:pt x="626112" y="145518"/>
                  <a:pt x="623900" y="163178"/>
                  <a:pt x="615054" y="172009"/>
                </a:cubicBezTo>
                <a:cubicBezTo>
                  <a:pt x="595150" y="180839"/>
                  <a:pt x="573035" y="176424"/>
                  <a:pt x="550920" y="178631"/>
                </a:cubicBezTo>
                <a:cubicBezTo>
                  <a:pt x="546496" y="247065"/>
                  <a:pt x="524381" y="322122"/>
                  <a:pt x="464669" y="366273"/>
                </a:cubicBezTo>
                <a:cubicBezTo>
                  <a:pt x="404958" y="406009"/>
                  <a:pt x="338611" y="441330"/>
                  <a:pt x="276688" y="481066"/>
                </a:cubicBezTo>
                <a:cubicBezTo>
                  <a:pt x="250150" y="498726"/>
                  <a:pt x="214765" y="511972"/>
                  <a:pt x="201496" y="545085"/>
                </a:cubicBezTo>
                <a:cubicBezTo>
                  <a:pt x="177169" y="606896"/>
                  <a:pt x="194861" y="677538"/>
                  <a:pt x="186015" y="741557"/>
                </a:cubicBezTo>
                <a:cubicBezTo>
                  <a:pt x="152842" y="745972"/>
                  <a:pt x="119669" y="745972"/>
                  <a:pt x="86496" y="743765"/>
                </a:cubicBezTo>
                <a:cubicBezTo>
                  <a:pt x="84284" y="690783"/>
                  <a:pt x="86496" y="635595"/>
                  <a:pt x="86496" y="582613"/>
                </a:cubicBezTo>
                <a:cubicBezTo>
                  <a:pt x="86496" y="549500"/>
                  <a:pt x="90919" y="516387"/>
                  <a:pt x="110823" y="489896"/>
                </a:cubicBezTo>
                <a:cubicBezTo>
                  <a:pt x="139573" y="456783"/>
                  <a:pt x="174957" y="430292"/>
                  <a:pt x="203707" y="399386"/>
                </a:cubicBezTo>
                <a:cubicBezTo>
                  <a:pt x="241304" y="370688"/>
                  <a:pt x="283323" y="355235"/>
                  <a:pt x="320919" y="328745"/>
                </a:cubicBezTo>
                <a:cubicBezTo>
                  <a:pt x="356304" y="302254"/>
                  <a:pt x="402746" y="286801"/>
                  <a:pt x="424862" y="247065"/>
                </a:cubicBezTo>
                <a:cubicBezTo>
                  <a:pt x="435919" y="224990"/>
                  <a:pt x="444766" y="200707"/>
                  <a:pt x="435919" y="178631"/>
                </a:cubicBezTo>
                <a:cubicBezTo>
                  <a:pt x="411592" y="174216"/>
                  <a:pt x="382842" y="183046"/>
                  <a:pt x="362938" y="165386"/>
                </a:cubicBezTo>
                <a:cubicBezTo>
                  <a:pt x="354092" y="141103"/>
                  <a:pt x="376208" y="123442"/>
                  <a:pt x="389477" y="105782"/>
                </a:cubicBezTo>
                <a:cubicBezTo>
                  <a:pt x="420438" y="72669"/>
                  <a:pt x="446977" y="32933"/>
                  <a:pt x="480150" y="2027"/>
                </a:cubicBezTo>
                <a:cubicBezTo>
                  <a:pt x="485679" y="-180"/>
                  <a:pt x="490655" y="-456"/>
                  <a:pt x="495216" y="578"/>
                </a:cubicBezTo>
                <a:close/>
                <a:moveTo>
                  <a:pt x="136152" y="383"/>
                </a:moveTo>
                <a:cubicBezTo>
                  <a:pt x="144454" y="934"/>
                  <a:pt x="152756" y="4791"/>
                  <a:pt x="157183" y="11403"/>
                </a:cubicBezTo>
                <a:cubicBezTo>
                  <a:pt x="188177" y="51076"/>
                  <a:pt x="221385" y="88544"/>
                  <a:pt x="254592" y="126013"/>
                </a:cubicBezTo>
                <a:cubicBezTo>
                  <a:pt x="267875" y="139237"/>
                  <a:pt x="272303" y="163482"/>
                  <a:pt x="254592" y="174502"/>
                </a:cubicBezTo>
                <a:cubicBezTo>
                  <a:pt x="232454" y="178910"/>
                  <a:pt x="210315" y="176706"/>
                  <a:pt x="185963" y="178910"/>
                </a:cubicBezTo>
                <a:cubicBezTo>
                  <a:pt x="179321" y="227399"/>
                  <a:pt x="210315" y="271479"/>
                  <a:pt x="250165" y="297928"/>
                </a:cubicBezTo>
                <a:cubicBezTo>
                  <a:pt x="214743" y="315560"/>
                  <a:pt x="181535" y="339805"/>
                  <a:pt x="143900" y="355233"/>
                </a:cubicBezTo>
                <a:cubicBezTo>
                  <a:pt x="101837" y="306744"/>
                  <a:pt x="73057" y="245031"/>
                  <a:pt x="79698" y="178910"/>
                </a:cubicBezTo>
                <a:cubicBezTo>
                  <a:pt x="53132" y="174502"/>
                  <a:pt x="2214" y="189930"/>
                  <a:pt x="0" y="150257"/>
                </a:cubicBezTo>
                <a:cubicBezTo>
                  <a:pt x="8855" y="126013"/>
                  <a:pt x="28780" y="108381"/>
                  <a:pt x="46491" y="88544"/>
                </a:cubicBezTo>
                <a:cubicBezTo>
                  <a:pt x="68629" y="64300"/>
                  <a:pt x="90768" y="35648"/>
                  <a:pt x="115120" y="9199"/>
                </a:cubicBezTo>
                <a:cubicBezTo>
                  <a:pt x="119548" y="2587"/>
                  <a:pt x="127850" y="-168"/>
                  <a:pt x="136152" y="383"/>
                </a:cubicBezTo>
                <a:close/>
              </a:path>
            </a:pathLst>
          </a:custGeom>
          <a:gradFill>
            <a:gsLst>
              <a:gs pos="0">
                <a:srgbClr val="52B7E1"/>
              </a:gs>
              <a:gs pos="96000">
                <a:srgbClr val="0371C1"/>
              </a:gs>
            </a:gsLst>
            <a:lin ang="5400000" scaled="0"/>
          </a:gradFill>
          <a:ln>
            <a:noFill/>
          </a:ln>
        </p:spPr>
        <p:txBody>
          <a:bodyPr lIns="91440" tIns="45720" rIns="91440" bIns="45720">
            <a:normAutofit/>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a:extLst>
              <a:ext uri="{FF2B5EF4-FFF2-40B4-BE49-F238E27FC236}">
                <a16:creationId xmlns:a16="http://schemas.microsoft.com/office/drawing/2014/main" id="{CE8D1CAE-C693-4C3C-9149-660E3D1B5D84}"/>
              </a:ext>
            </a:extLst>
          </p:cNvPr>
          <p:cNvSpPr txBox="1"/>
          <p:nvPr/>
        </p:nvSpPr>
        <p:spPr>
          <a:xfrm>
            <a:off x="1044849" y="2684603"/>
            <a:ext cx="1810956" cy="400110"/>
          </a:xfrm>
          <a:prstGeom prst="rect">
            <a:avLst/>
          </a:prstGeom>
          <a:noFill/>
        </p:spPr>
        <p:txBody>
          <a:bodyPr wrap="square">
            <a:spAutoFit/>
          </a:bodyPr>
          <a:lstStyle/>
          <a:p>
            <a:pPr algn="ctr">
              <a:spcBef>
                <a:spcPct val="0"/>
              </a:spcBef>
              <a:buNone/>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原则</a:t>
            </a:r>
          </a:p>
        </p:txBody>
      </p:sp>
      <p:sp>
        <p:nvSpPr>
          <p:cNvPr id="66" name="文本框 65">
            <a:extLst>
              <a:ext uri="{FF2B5EF4-FFF2-40B4-BE49-F238E27FC236}">
                <a16:creationId xmlns:a16="http://schemas.microsoft.com/office/drawing/2014/main" id="{E434A75E-076C-44DC-8030-CA363E665DCF}"/>
              </a:ext>
            </a:extLst>
          </p:cNvPr>
          <p:cNvSpPr txBox="1"/>
          <p:nvPr/>
        </p:nvSpPr>
        <p:spPr>
          <a:xfrm>
            <a:off x="4013819" y="2684603"/>
            <a:ext cx="1417474" cy="400110"/>
          </a:xfrm>
          <a:prstGeom prst="rect">
            <a:avLst/>
          </a:prstGeom>
          <a:noFill/>
        </p:spPr>
        <p:txBody>
          <a:bodyPr wrap="square">
            <a:spAutoFit/>
          </a:bodyPr>
          <a:lstStyle>
            <a:defPPr>
              <a:defRPr lang="zh-CN"/>
            </a:defPPr>
            <a:lvl1pPr algn="ctr">
              <a:spcBef>
                <a:spcPct val="0"/>
              </a:spcBef>
              <a:buNone/>
              <a:defRPr sz="2000" b="1">
                <a:solidFill>
                  <a:schemeClr val="bg1"/>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核心</a:t>
            </a:r>
          </a:p>
        </p:txBody>
      </p:sp>
      <p:sp>
        <p:nvSpPr>
          <p:cNvPr id="67" name="文本框 66">
            <a:extLst>
              <a:ext uri="{FF2B5EF4-FFF2-40B4-BE49-F238E27FC236}">
                <a16:creationId xmlns:a16="http://schemas.microsoft.com/office/drawing/2014/main" id="{7AB63C01-4E56-4775-AF5F-6696E39F02D2}"/>
              </a:ext>
            </a:extLst>
          </p:cNvPr>
          <p:cNvSpPr txBox="1"/>
          <p:nvPr/>
        </p:nvSpPr>
        <p:spPr>
          <a:xfrm>
            <a:off x="6824938" y="2690892"/>
            <a:ext cx="1417474" cy="400110"/>
          </a:xfrm>
          <a:prstGeom prst="rect">
            <a:avLst/>
          </a:prstGeom>
          <a:noFill/>
        </p:spPr>
        <p:txBody>
          <a:bodyPr wrap="square">
            <a:spAutoFit/>
          </a:bodyPr>
          <a:lstStyle>
            <a:defPPr>
              <a:defRPr lang="zh-CN"/>
            </a:defPPr>
            <a:lvl1pPr algn="ctr">
              <a:spcBef>
                <a:spcPct val="0"/>
              </a:spcBef>
              <a:buNone/>
              <a:defRPr sz="2000" b="1">
                <a:solidFill>
                  <a:schemeClr val="bg1"/>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特点</a:t>
            </a:r>
          </a:p>
        </p:txBody>
      </p:sp>
      <p:sp>
        <p:nvSpPr>
          <p:cNvPr id="68" name="文本框 67">
            <a:extLst>
              <a:ext uri="{FF2B5EF4-FFF2-40B4-BE49-F238E27FC236}">
                <a16:creationId xmlns:a16="http://schemas.microsoft.com/office/drawing/2014/main" id="{2B977893-10D9-47B3-AD9E-3D678CF0D41C}"/>
              </a:ext>
            </a:extLst>
          </p:cNvPr>
          <p:cNvSpPr txBox="1"/>
          <p:nvPr/>
        </p:nvSpPr>
        <p:spPr>
          <a:xfrm>
            <a:off x="9509608" y="2684603"/>
            <a:ext cx="1464128" cy="400110"/>
          </a:xfrm>
          <a:prstGeom prst="rect">
            <a:avLst/>
          </a:prstGeom>
          <a:noFill/>
        </p:spPr>
        <p:txBody>
          <a:bodyPr wrap="square">
            <a:spAutoFit/>
          </a:bodyPr>
          <a:lstStyle>
            <a:defPPr>
              <a:defRPr lang="zh-CN"/>
            </a:defPPr>
            <a:lvl1pPr algn="ctr">
              <a:spcBef>
                <a:spcPct val="0"/>
              </a:spcBef>
              <a:buNone/>
              <a:defRPr sz="2000" b="1">
                <a:solidFill>
                  <a:schemeClr val="bg1"/>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要求</a:t>
            </a:r>
          </a:p>
        </p:txBody>
      </p:sp>
      <p:sp>
        <p:nvSpPr>
          <p:cNvPr id="69" name="文本框 68">
            <a:extLst>
              <a:ext uri="{FF2B5EF4-FFF2-40B4-BE49-F238E27FC236}">
                <a16:creationId xmlns:a16="http://schemas.microsoft.com/office/drawing/2014/main" id="{24E19E5B-73E2-4662-9F02-5175CE39F3BB}"/>
              </a:ext>
            </a:extLst>
          </p:cNvPr>
          <p:cNvSpPr txBox="1"/>
          <p:nvPr/>
        </p:nvSpPr>
        <p:spPr>
          <a:xfrm>
            <a:off x="832497" y="3555347"/>
            <a:ext cx="2235659" cy="1422954"/>
          </a:xfrm>
          <a:prstGeom prst="rect">
            <a:avLst/>
          </a:prstGeom>
          <a:noFill/>
        </p:spPr>
        <p:txBody>
          <a:bodyPr wrap="square">
            <a:spAutoFit/>
          </a:bodyPr>
          <a:lstStyle/>
          <a:p>
            <a:pPr algn="just" fontAlgn="auto">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遵循以人为本、依法依规、符合实际、注重实效的原则。</a:t>
            </a:r>
          </a:p>
        </p:txBody>
      </p:sp>
      <p:sp>
        <p:nvSpPr>
          <p:cNvPr id="70" name="文本框 69">
            <a:extLst>
              <a:ext uri="{FF2B5EF4-FFF2-40B4-BE49-F238E27FC236}">
                <a16:creationId xmlns:a16="http://schemas.microsoft.com/office/drawing/2014/main" id="{6B03EA3D-17E6-4249-9B13-218609B22215}"/>
              </a:ext>
            </a:extLst>
          </p:cNvPr>
          <p:cNvSpPr txBox="1"/>
          <p:nvPr/>
        </p:nvSpPr>
        <p:spPr>
          <a:xfrm>
            <a:off x="3570824" y="4017012"/>
            <a:ext cx="2303464" cy="499624"/>
          </a:xfrm>
          <a:prstGeom prst="rect">
            <a:avLst/>
          </a:prstGeom>
          <a:noFill/>
        </p:spPr>
        <p:txBody>
          <a:bodyPr wrap="square">
            <a:spAutoFit/>
          </a:bodyPr>
          <a:lstStyle>
            <a:defPPr>
              <a:defRPr lang="zh-CN"/>
            </a:defPPr>
            <a:lvl1pPr algn="just" fontAlgn="auto">
              <a:lnSpc>
                <a:spcPct val="150000"/>
              </a:lnSpc>
              <a:defRPr sz="20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Arial" panose="020B0604020202020204" pitchFamily="34" charset="0"/>
              </a:rPr>
              <a:t>以应急处置为核心。</a:t>
            </a:r>
          </a:p>
        </p:txBody>
      </p:sp>
      <p:sp>
        <p:nvSpPr>
          <p:cNvPr id="71" name="文本框 70">
            <a:extLst>
              <a:ext uri="{FF2B5EF4-FFF2-40B4-BE49-F238E27FC236}">
                <a16:creationId xmlns:a16="http://schemas.microsoft.com/office/drawing/2014/main" id="{07BD31F5-61B4-4AA5-A532-CC7089071B46}"/>
              </a:ext>
            </a:extLst>
          </p:cNvPr>
          <p:cNvSpPr txBox="1"/>
          <p:nvPr/>
        </p:nvSpPr>
        <p:spPr>
          <a:xfrm>
            <a:off x="6286471" y="3786179"/>
            <a:ext cx="2416628" cy="961289"/>
          </a:xfrm>
          <a:prstGeom prst="rect">
            <a:avLst/>
          </a:prstGeom>
          <a:noFill/>
        </p:spPr>
        <p:txBody>
          <a:bodyPr wrap="square">
            <a:spAutoFit/>
          </a:bodyPr>
          <a:lstStyle>
            <a:defPPr>
              <a:defRPr lang="zh-CN"/>
            </a:defPPr>
            <a:lvl1pPr algn="just" fontAlgn="auto">
              <a:lnSpc>
                <a:spcPct val="150000"/>
              </a:lnSpc>
              <a:defRPr sz="20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Arial" panose="020B0604020202020204" pitchFamily="34" charset="0"/>
              </a:rPr>
              <a:t>体现自救互救和先期处置的特点。</a:t>
            </a:r>
          </a:p>
        </p:txBody>
      </p:sp>
      <p:sp>
        <p:nvSpPr>
          <p:cNvPr id="72" name="文本框 71">
            <a:extLst>
              <a:ext uri="{FF2B5EF4-FFF2-40B4-BE49-F238E27FC236}">
                <a16:creationId xmlns:a16="http://schemas.microsoft.com/office/drawing/2014/main" id="{2161B9AF-8103-4E28-A2F0-2F68737FAEE3}"/>
              </a:ext>
            </a:extLst>
          </p:cNvPr>
          <p:cNvSpPr txBox="1"/>
          <p:nvPr/>
        </p:nvSpPr>
        <p:spPr>
          <a:xfrm>
            <a:off x="9079395" y="3265283"/>
            <a:ext cx="2324553" cy="1884618"/>
          </a:xfrm>
          <a:prstGeom prst="rect">
            <a:avLst/>
          </a:prstGeom>
          <a:noFill/>
        </p:spPr>
        <p:txBody>
          <a:bodyPr wrap="square">
            <a:spAutoFit/>
          </a:bodyPr>
          <a:lstStyle>
            <a:defPPr>
              <a:defRPr lang="zh-CN"/>
            </a:defPPr>
            <a:lvl1pPr algn="just" fontAlgn="auto">
              <a:lnSpc>
                <a:spcPct val="150000"/>
              </a:lnSpc>
              <a:defRPr sz="20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做到职责明确、程序规范、措施科学，尽可能简明化、图表化、流程化。</a:t>
            </a:r>
          </a:p>
        </p:txBody>
      </p:sp>
      <p:sp>
        <p:nvSpPr>
          <p:cNvPr id="73" name="文本框 72">
            <a:extLst>
              <a:ext uri="{FF2B5EF4-FFF2-40B4-BE49-F238E27FC236}">
                <a16:creationId xmlns:a16="http://schemas.microsoft.com/office/drawing/2014/main" id="{BB2F5A19-9F7C-4790-AF5A-537EE1287DA6}"/>
              </a:ext>
            </a:extLst>
          </p:cNvPr>
          <p:cNvSpPr txBox="1"/>
          <p:nvPr/>
        </p:nvSpPr>
        <p:spPr>
          <a:xfrm>
            <a:off x="2968172" y="5747004"/>
            <a:ext cx="6255656" cy="461665"/>
          </a:xfrm>
          <a:prstGeom prst="rect">
            <a:avLst/>
          </a:prstGeom>
          <a:noFill/>
        </p:spPr>
        <p:txBody>
          <a:bodyPr wrap="square">
            <a:spAutoFit/>
          </a:bodyPr>
          <a:lstStyle/>
          <a:p>
            <a:pPr algn="ctr">
              <a:spcBef>
                <a:spcPct val="0"/>
              </a:spcBef>
              <a:buNone/>
            </a:pPr>
            <a:r>
              <a:rPr lang="zh-CN" altLang="en-US" sz="2400" b="1" dirty="0">
                <a:solidFill>
                  <a:srgbClr val="0371C1"/>
                </a:solidFill>
                <a:latin typeface="微软雅黑" panose="020B0503020204020204" pitchFamily="34" charset="-122"/>
                <a:ea typeface="微软雅黑" panose="020B0503020204020204" pitchFamily="34" charset="-122"/>
                <a:sym typeface="Arial" panose="020B0604020202020204" pitchFamily="34" charset="0"/>
              </a:rPr>
              <a:t>应急预案编制格式和要求参见附录</a:t>
            </a:r>
            <a:r>
              <a:rPr lang="en-US" altLang="zh-CN" sz="2400" b="1" dirty="0">
                <a:solidFill>
                  <a:srgbClr val="0371C1"/>
                </a:solidFill>
                <a:latin typeface="微软雅黑" panose="020B0503020204020204" pitchFamily="34" charset="-122"/>
                <a:ea typeface="微软雅黑" panose="020B0503020204020204" pitchFamily="34" charset="-122"/>
                <a:sym typeface="Arial" panose="020B0604020202020204" pitchFamily="34" charset="0"/>
              </a:rPr>
              <a:t>C</a:t>
            </a:r>
          </a:p>
        </p:txBody>
      </p:sp>
    </p:spTree>
    <p:extLst>
      <p:ext uri="{BB962C8B-B14F-4D97-AF65-F5344CB8AC3E}">
        <p14:creationId xmlns:p14="http://schemas.microsoft.com/office/powerpoint/2010/main" val="558199799"/>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E037ECC-609E-47A2-B137-F8DF3CAFABEF}"/>
              </a:ext>
            </a:extLst>
          </p:cNvPr>
          <p:cNvSpPr/>
          <p:nvPr/>
        </p:nvSpPr>
        <p:spPr>
          <a:xfrm>
            <a:off x="914400" y="2063660"/>
            <a:ext cx="10203543" cy="1012517"/>
          </a:xfrm>
          <a:prstGeom prst="rect">
            <a:avLst/>
          </a:prstGeom>
          <a:noFill/>
          <a:ln>
            <a:solidFill>
              <a:srgbClr val="037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应急预案编制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35" name="文本框 34">
            <a:extLst>
              <a:ext uri="{FF2B5EF4-FFF2-40B4-BE49-F238E27FC236}">
                <a16:creationId xmlns:a16="http://schemas.microsoft.com/office/drawing/2014/main" id="{9AEE65F9-8D00-48AF-88B1-863582646EB0}"/>
              </a:ext>
            </a:extLst>
          </p:cNvPr>
          <p:cNvSpPr txBox="1"/>
          <p:nvPr/>
        </p:nvSpPr>
        <p:spPr>
          <a:xfrm>
            <a:off x="803275" y="1473839"/>
            <a:ext cx="4567011" cy="400110"/>
          </a:xfrm>
          <a:prstGeom prst="rect">
            <a:avLst/>
          </a:prstGeom>
          <a:noFill/>
        </p:spPr>
        <p:txBody>
          <a:bodyPr wrap="square">
            <a:spAutoFit/>
          </a:bodyPr>
          <a:lstStyle/>
          <a:p>
            <a:r>
              <a:rPr lang="zh-CN" altLang="en-US" sz="2000" b="1" dirty="0">
                <a:solidFill>
                  <a:srgbClr val="0371C1"/>
                </a:solidFill>
                <a:latin typeface="微软雅黑" panose="020B0503020204020204" pitchFamily="34" charset="-122"/>
                <a:ea typeface="微软雅黑" panose="020B0503020204020204" pitchFamily="34" charset="-122"/>
              </a:rPr>
              <a:t>应急预案编制工作包括但不限于：</a:t>
            </a:r>
          </a:p>
        </p:txBody>
      </p:sp>
      <p:sp>
        <p:nvSpPr>
          <p:cNvPr id="37" name="文本框 36">
            <a:extLst>
              <a:ext uri="{FF2B5EF4-FFF2-40B4-BE49-F238E27FC236}">
                <a16:creationId xmlns:a16="http://schemas.microsoft.com/office/drawing/2014/main" id="{8029CD33-3BEA-4747-AF28-E99E7F6BCB28}"/>
              </a:ext>
            </a:extLst>
          </p:cNvPr>
          <p:cNvSpPr txBox="1"/>
          <p:nvPr/>
        </p:nvSpPr>
        <p:spPr>
          <a:xfrm>
            <a:off x="1074057" y="2143391"/>
            <a:ext cx="10043886" cy="853054"/>
          </a:xfrm>
          <a:prstGeom prst="rect">
            <a:avLst/>
          </a:prstGeom>
          <a:noFill/>
        </p:spPr>
        <p:txBody>
          <a:bodyPr wrap="square">
            <a:spAutoFit/>
          </a:bodyPr>
          <a:lstStyle/>
          <a:p>
            <a:pPr>
              <a:lnSpc>
                <a:spcPct val="130000"/>
              </a:lnSpc>
            </a:pPr>
            <a:r>
              <a:rPr lang="zh-CN" altLang="en-US" sz="2000" dirty="0">
                <a:solidFill>
                  <a:schemeClr val="tx1">
                    <a:lumMod val="85000"/>
                    <a:lumOff val="15000"/>
                  </a:schemeClr>
                </a:solidFill>
                <a:uFillTx/>
                <a:latin typeface="Arial" panose="020B0604020202020204" pitchFamily="34" charset="0"/>
                <a:ea typeface="微软雅黑" panose="020B0503020204020204" pitchFamily="34" charset="-122"/>
                <a:sym typeface="+mn-ea"/>
              </a:rPr>
              <a:t>依据事故风险评估及应急资源调查结果，结合本单位组织管理体系、生产规模及处置特点，合理确定本单位应急预案体系。</a:t>
            </a:r>
          </a:p>
        </p:txBody>
      </p:sp>
      <p:sp>
        <p:nvSpPr>
          <p:cNvPr id="38" name="文本框 37">
            <a:extLst>
              <a:ext uri="{FF2B5EF4-FFF2-40B4-BE49-F238E27FC236}">
                <a16:creationId xmlns:a16="http://schemas.microsoft.com/office/drawing/2014/main" id="{6C676ADB-B268-49C7-BA25-D4BD4EE053E5}"/>
              </a:ext>
            </a:extLst>
          </p:cNvPr>
          <p:cNvSpPr txBox="1"/>
          <p:nvPr/>
        </p:nvSpPr>
        <p:spPr>
          <a:xfrm>
            <a:off x="1074057" y="3395716"/>
            <a:ext cx="10213068" cy="452945"/>
          </a:xfrm>
          <a:prstGeom prst="rect">
            <a:avLst/>
          </a:prstGeom>
          <a:noFill/>
        </p:spPr>
        <p:txBody>
          <a:bodyPr wrap="square">
            <a:spAutoFit/>
          </a:bodyPr>
          <a:lstStyle>
            <a:defPPr>
              <a:defRPr lang="zh-CN"/>
            </a:defPPr>
            <a:lvl1pPr>
              <a:lnSpc>
                <a:spcPct val="130000"/>
              </a:lnSpc>
              <a:defRPr sz="20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sym typeface="+mn-ea"/>
              </a:rPr>
              <a:t>结合组织管理体系胡部门业务、职能划分，科学设定本单位应急组织机构和职责划分。</a:t>
            </a:r>
          </a:p>
        </p:txBody>
      </p:sp>
      <p:sp>
        <p:nvSpPr>
          <p:cNvPr id="40" name="矩形 39">
            <a:extLst>
              <a:ext uri="{FF2B5EF4-FFF2-40B4-BE49-F238E27FC236}">
                <a16:creationId xmlns:a16="http://schemas.microsoft.com/office/drawing/2014/main" id="{E0ECE5A0-5F69-4E8A-BA4C-353410175F5D}"/>
              </a:ext>
            </a:extLst>
          </p:cNvPr>
          <p:cNvSpPr/>
          <p:nvPr/>
        </p:nvSpPr>
        <p:spPr>
          <a:xfrm>
            <a:off x="914399" y="3289629"/>
            <a:ext cx="10203543" cy="668292"/>
          </a:xfrm>
          <a:prstGeom prst="rect">
            <a:avLst/>
          </a:prstGeom>
          <a:noFill/>
          <a:ln>
            <a:solidFill>
              <a:srgbClr val="037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918C8D29-DE72-4CC3-948E-3D0A99BAF329}"/>
              </a:ext>
            </a:extLst>
          </p:cNvPr>
          <p:cNvSpPr/>
          <p:nvPr/>
        </p:nvSpPr>
        <p:spPr>
          <a:xfrm>
            <a:off x="914399" y="4168200"/>
            <a:ext cx="10203543" cy="1012517"/>
          </a:xfrm>
          <a:prstGeom prst="rect">
            <a:avLst/>
          </a:prstGeom>
          <a:noFill/>
          <a:ln>
            <a:solidFill>
              <a:srgbClr val="037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355BCCC2-62E2-49E1-ABF3-1C4CD3CFE5F1}"/>
              </a:ext>
            </a:extLst>
          </p:cNvPr>
          <p:cNvSpPr txBox="1"/>
          <p:nvPr/>
        </p:nvSpPr>
        <p:spPr>
          <a:xfrm>
            <a:off x="1101064" y="4277460"/>
            <a:ext cx="9871736" cy="853054"/>
          </a:xfrm>
          <a:prstGeom prst="rect">
            <a:avLst/>
          </a:prstGeom>
          <a:noFill/>
        </p:spPr>
        <p:txBody>
          <a:bodyPr wrap="square">
            <a:spAutoFit/>
          </a:bodyPr>
          <a:lstStyle>
            <a:defPPr>
              <a:defRPr lang="zh-CN"/>
            </a:defPPr>
            <a:lvl1pPr>
              <a:lnSpc>
                <a:spcPct val="130000"/>
              </a:lnSpc>
              <a:defRPr sz="2000">
                <a:solidFill>
                  <a:schemeClr val="tx1">
                    <a:lumMod val="85000"/>
                    <a:lumOff val="15000"/>
                  </a:schemeClr>
                </a:solidFill>
                <a:uFillTx/>
                <a:latin typeface="Arial" panose="020B0604020202020204" pitchFamily="34" charset="0"/>
                <a:ea typeface="微软雅黑" panose="020B0503020204020204" pitchFamily="34" charset="-122"/>
              </a:defRPr>
            </a:lvl1pPr>
          </a:lstStyle>
          <a:p>
            <a:pPr algn="just"/>
            <a:r>
              <a:rPr lang="zh-CN" altLang="en-US" dirty="0">
                <a:sym typeface="+mn-ea"/>
              </a:rPr>
              <a:t>依据事故可能的危害程度和区域范围，结合应急处置权限及能力，清晰界定本单位的响应分级标准，制定相应层级的应急处置措施。</a:t>
            </a:r>
          </a:p>
        </p:txBody>
      </p:sp>
      <p:sp>
        <p:nvSpPr>
          <p:cNvPr id="45" name="矩形 44">
            <a:extLst>
              <a:ext uri="{FF2B5EF4-FFF2-40B4-BE49-F238E27FC236}">
                <a16:creationId xmlns:a16="http://schemas.microsoft.com/office/drawing/2014/main" id="{CE3AD43F-419A-4520-A339-B69ED30AD16D}"/>
              </a:ext>
            </a:extLst>
          </p:cNvPr>
          <p:cNvSpPr/>
          <p:nvPr/>
        </p:nvSpPr>
        <p:spPr>
          <a:xfrm>
            <a:off x="914399" y="5373601"/>
            <a:ext cx="10203543" cy="1012517"/>
          </a:xfrm>
          <a:prstGeom prst="rect">
            <a:avLst/>
          </a:prstGeom>
          <a:noFill/>
          <a:ln>
            <a:solidFill>
              <a:srgbClr val="037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63CD1D78-9CE8-4524-BC40-C64CD27A5F82}"/>
              </a:ext>
            </a:extLst>
          </p:cNvPr>
          <p:cNvSpPr txBox="1"/>
          <p:nvPr/>
        </p:nvSpPr>
        <p:spPr>
          <a:xfrm>
            <a:off x="1157103" y="5453332"/>
            <a:ext cx="9815697" cy="853054"/>
          </a:xfrm>
          <a:prstGeom prst="rect">
            <a:avLst/>
          </a:prstGeom>
          <a:noFill/>
        </p:spPr>
        <p:txBody>
          <a:bodyPr wrap="square">
            <a:spAutoFit/>
          </a:bodyPr>
          <a:lstStyle>
            <a:defPPr>
              <a:defRPr lang="zh-CN"/>
            </a:defPPr>
            <a:lvl1pPr algn="just">
              <a:lnSpc>
                <a:spcPct val="130000"/>
              </a:lnSpc>
              <a:defRPr sz="20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sym typeface="+mn-ea"/>
              </a:rPr>
              <a:t>按照有关规定和要求，确定事故信息报告、响应分级与启动、指挥权移交、警戒疏散方面的内容，落实与相关部门和单位应急预案的衔接。</a:t>
            </a:r>
          </a:p>
        </p:txBody>
      </p:sp>
    </p:spTree>
    <p:extLst>
      <p:ext uri="{BB962C8B-B14F-4D97-AF65-F5344CB8AC3E}">
        <p14:creationId xmlns:p14="http://schemas.microsoft.com/office/powerpoint/2010/main" val="2896021455"/>
      </p:ext>
    </p:extLst>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桌面推演</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3.6</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6" name="文本框 15">
            <a:extLst>
              <a:ext uri="{FF2B5EF4-FFF2-40B4-BE49-F238E27FC236}">
                <a16:creationId xmlns:a16="http://schemas.microsoft.com/office/drawing/2014/main" id="{C986D41C-C064-47DA-8057-E15182F2EA18}"/>
              </a:ext>
            </a:extLst>
          </p:cNvPr>
          <p:cNvSpPr txBox="1"/>
          <p:nvPr/>
        </p:nvSpPr>
        <p:spPr>
          <a:xfrm>
            <a:off x="4368799" y="2734601"/>
            <a:ext cx="7019926" cy="1884618"/>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按照应急预案明确的职责分工和应急响应程序，结合有关经验教训，相关部门及其人员可采取桌面演练的形式，模拟生产安全事故应对过程，逐步分析讨论并形成记录，检验应急预案的可行性，并进一步完善应急预案。</a:t>
            </a:r>
          </a:p>
        </p:txBody>
      </p:sp>
      <p:pic>
        <p:nvPicPr>
          <p:cNvPr id="17" name="图片 1" descr="21541063">
            <a:extLst>
              <a:ext uri="{FF2B5EF4-FFF2-40B4-BE49-F238E27FC236}">
                <a16:creationId xmlns:a16="http://schemas.microsoft.com/office/drawing/2014/main" id="{76F5339B-831E-4158-B0FA-3AF911E7B1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3275" y="2108329"/>
            <a:ext cx="2657808" cy="2649895"/>
          </a:xfrm>
          <a:prstGeom prst="rect">
            <a:avLst/>
          </a:prstGeom>
        </p:spPr>
      </p:pic>
      <p:sp>
        <p:nvSpPr>
          <p:cNvPr id="18" name="文本框 17">
            <a:extLst>
              <a:ext uri="{FF2B5EF4-FFF2-40B4-BE49-F238E27FC236}">
                <a16:creationId xmlns:a16="http://schemas.microsoft.com/office/drawing/2014/main" id="{7E3FB931-72FC-44AB-AA45-A7B1E957BB15}"/>
              </a:ext>
            </a:extLst>
          </p:cNvPr>
          <p:cNvSpPr txBox="1"/>
          <p:nvPr/>
        </p:nvSpPr>
        <p:spPr>
          <a:xfrm>
            <a:off x="1253073" y="5067618"/>
            <a:ext cx="1731010" cy="461665"/>
          </a:xfrm>
          <a:prstGeom prst="rect">
            <a:avLst/>
          </a:prstGeom>
          <a:noFill/>
        </p:spPr>
        <p:txBody>
          <a:bodyPr wrap="square" rtlCol="0">
            <a:spAutoFit/>
          </a:bodyPr>
          <a:lstStyle/>
          <a:p>
            <a:pPr algn="ctr"/>
            <a:r>
              <a:rPr lang="zh-CN" altLang="en-US" sz="2400" b="1" dirty="0">
                <a:solidFill>
                  <a:srgbClr val="0371C1"/>
                </a:solidFill>
                <a:latin typeface="微软雅黑" panose="020B0503020204020204" pitchFamily="34" charset="-122"/>
                <a:ea typeface="微软雅黑" panose="020B0503020204020204" pitchFamily="34" charset="-122"/>
              </a:rPr>
              <a:t>桌面演练</a:t>
            </a:r>
          </a:p>
        </p:txBody>
      </p:sp>
    </p:spTree>
    <p:extLst>
      <p:ext uri="{BB962C8B-B14F-4D97-AF65-F5344CB8AC3E}">
        <p14:creationId xmlns:p14="http://schemas.microsoft.com/office/powerpoint/2010/main" val="2718815103"/>
      </p:ext>
    </p:extLst>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应急预案评审</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3.7</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0" name="圆角矩形 4">
            <a:extLst>
              <a:ext uri="{FF2B5EF4-FFF2-40B4-BE49-F238E27FC236}">
                <a16:creationId xmlns:a16="http://schemas.microsoft.com/office/drawing/2014/main" id="{D7F7E5C3-35D3-43F4-B467-61124B22893E}"/>
              </a:ext>
            </a:extLst>
          </p:cNvPr>
          <p:cNvSpPr/>
          <p:nvPr/>
        </p:nvSpPr>
        <p:spPr>
          <a:xfrm>
            <a:off x="1464864" y="1983191"/>
            <a:ext cx="9696622" cy="1561923"/>
          </a:xfrm>
          <a:prstGeom prst="roundRect">
            <a:avLst/>
          </a:prstGeom>
          <a:solidFill>
            <a:srgbClr val="FFFFFF"/>
          </a:solidFill>
          <a:ln w="19050" cmpd="sng">
            <a:noFill/>
            <a:prstDash val="solid"/>
            <a:round/>
            <a:headEnd type="none"/>
            <a:tailEnd type="none" w="med" len="med"/>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11" name="圆角矩形 5">
            <a:extLst>
              <a:ext uri="{FF2B5EF4-FFF2-40B4-BE49-F238E27FC236}">
                <a16:creationId xmlns:a16="http://schemas.microsoft.com/office/drawing/2014/main" id="{0607C9EF-FD78-4E50-944B-8CD37E75E7B8}"/>
              </a:ext>
            </a:extLst>
          </p:cNvPr>
          <p:cNvSpPr/>
          <p:nvPr/>
        </p:nvSpPr>
        <p:spPr>
          <a:xfrm>
            <a:off x="983284" y="2326151"/>
            <a:ext cx="2339103" cy="876002"/>
          </a:xfrm>
          <a:prstGeom prst="roundRect">
            <a:avLst/>
          </a:prstGeom>
          <a:gradFill>
            <a:gsLst>
              <a:gs pos="0">
                <a:srgbClr val="52B7E1"/>
              </a:gs>
              <a:gs pos="90000">
                <a:srgbClr val="0371C1"/>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800" dirty="0">
              <a:solidFill>
                <a:schemeClr val="bg1"/>
              </a:solidFill>
              <a:latin typeface="思源黑体" panose="020B0500000000000000" pitchFamily="34" charset="-122"/>
              <a:ea typeface="思源黑体" panose="020B0500000000000000" pitchFamily="34" charset="-122"/>
            </a:endParaRPr>
          </a:p>
        </p:txBody>
      </p:sp>
      <p:sp>
        <p:nvSpPr>
          <p:cNvPr id="14" name="文本框 13">
            <a:extLst>
              <a:ext uri="{FF2B5EF4-FFF2-40B4-BE49-F238E27FC236}">
                <a16:creationId xmlns:a16="http://schemas.microsoft.com/office/drawing/2014/main" id="{2989A4A5-DC85-4A92-944C-7093C363C274}"/>
              </a:ext>
            </a:extLst>
          </p:cNvPr>
          <p:cNvSpPr txBox="1"/>
          <p:nvPr/>
        </p:nvSpPr>
        <p:spPr>
          <a:xfrm>
            <a:off x="3531089" y="2108436"/>
            <a:ext cx="7445399" cy="1289456"/>
          </a:xfrm>
          <a:prstGeom prst="rect">
            <a:avLst/>
          </a:prstGeom>
          <a:noFill/>
        </p:spPr>
        <p:txBody>
          <a:bodyPr wrap="square">
            <a:spAutoFit/>
          </a:bodyPr>
          <a:lstStyle/>
          <a:p>
            <a:pPr algn="just">
              <a:lnSpc>
                <a:spcPct val="150000"/>
              </a:lnSpc>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应急预案编制完成后，生产经营单位应按法律法规有关规定组织评审或论证。参加应急预案评审的人员可包括有关安全生产及应急管理方面的、有现场应急处置经验方面的专家。应急预案论证应通过推演的方式开展。</a:t>
            </a:r>
          </a:p>
        </p:txBody>
      </p:sp>
      <p:sp>
        <p:nvSpPr>
          <p:cNvPr id="19" name="文本框 18">
            <a:extLst>
              <a:ext uri="{FF2B5EF4-FFF2-40B4-BE49-F238E27FC236}">
                <a16:creationId xmlns:a16="http://schemas.microsoft.com/office/drawing/2014/main" id="{CBCF35D4-91DB-4ABA-B3FD-F602F2DD68D5}"/>
              </a:ext>
            </a:extLst>
          </p:cNvPr>
          <p:cNvSpPr txBox="1"/>
          <p:nvPr/>
        </p:nvSpPr>
        <p:spPr>
          <a:xfrm>
            <a:off x="1459778" y="2564097"/>
            <a:ext cx="1386114" cy="400110"/>
          </a:xfrm>
          <a:prstGeom prst="rect">
            <a:avLst/>
          </a:prstGeom>
          <a:noFill/>
        </p:spPr>
        <p:txBody>
          <a:bodyPr wrap="square">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评审形式</a:t>
            </a:r>
          </a:p>
        </p:txBody>
      </p:sp>
      <p:sp>
        <p:nvSpPr>
          <p:cNvPr id="20" name="圆角矩形 4">
            <a:extLst>
              <a:ext uri="{FF2B5EF4-FFF2-40B4-BE49-F238E27FC236}">
                <a16:creationId xmlns:a16="http://schemas.microsoft.com/office/drawing/2014/main" id="{A59B4D2E-8B9C-4C31-A1E7-2501EDD88B19}"/>
              </a:ext>
            </a:extLst>
          </p:cNvPr>
          <p:cNvSpPr/>
          <p:nvPr/>
        </p:nvSpPr>
        <p:spPr>
          <a:xfrm>
            <a:off x="1464864" y="4157072"/>
            <a:ext cx="9696622" cy="1561923"/>
          </a:xfrm>
          <a:prstGeom prst="roundRect">
            <a:avLst/>
          </a:prstGeom>
          <a:solidFill>
            <a:srgbClr val="FFFFFF"/>
          </a:solidFill>
          <a:ln w="19050" cmpd="sng">
            <a:noFill/>
            <a:prstDash val="solid"/>
            <a:round/>
            <a:headEnd type="none"/>
            <a:tailEnd type="none" w="med" len="med"/>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21" name="圆角矩形 5">
            <a:extLst>
              <a:ext uri="{FF2B5EF4-FFF2-40B4-BE49-F238E27FC236}">
                <a16:creationId xmlns:a16="http://schemas.microsoft.com/office/drawing/2014/main" id="{71D4BD34-DA8E-461E-B3FE-CF59E4B7B4DE}"/>
              </a:ext>
            </a:extLst>
          </p:cNvPr>
          <p:cNvSpPr/>
          <p:nvPr/>
        </p:nvSpPr>
        <p:spPr>
          <a:xfrm>
            <a:off x="983284" y="4500032"/>
            <a:ext cx="2339103" cy="876002"/>
          </a:xfrm>
          <a:prstGeom prst="roundRect">
            <a:avLst/>
          </a:prstGeom>
          <a:gradFill>
            <a:gsLst>
              <a:gs pos="0">
                <a:srgbClr val="52B7E1"/>
              </a:gs>
              <a:gs pos="90000">
                <a:srgbClr val="0371C1"/>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800" dirty="0">
              <a:solidFill>
                <a:schemeClr val="bg1"/>
              </a:solidFill>
              <a:latin typeface="思源黑体" panose="020B0500000000000000" pitchFamily="34" charset="-122"/>
              <a:ea typeface="思源黑体" panose="020B0500000000000000" pitchFamily="34" charset="-122"/>
            </a:endParaRPr>
          </a:p>
        </p:txBody>
      </p:sp>
      <p:sp>
        <p:nvSpPr>
          <p:cNvPr id="22" name="文本框 21">
            <a:extLst>
              <a:ext uri="{FF2B5EF4-FFF2-40B4-BE49-F238E27FC236}">
                <a16:creationId xmlns:a16="http://schemas.microsoft.com/office/drawing/2014/main" id="{58AA6BDF-8846-47B0-9FFA-9E91ED6977DF}"/>
              </a:ext>
            </a:extLst>
          </p:cNvPr>
          <p:cNvSpPr txBox="1"/>
          <p:nvPr/>
        </p:nvSpPr>
        <p:spPr>
          <a:xfrm>
            <a:off x="3531088" y="4293305"/>
            <a:ext cx="7445399" cy="1289456"/>
          </a:xfrm>
          <a:prstGeom prst="rect">
            <a:avLst/>
          </a:prstGeom>
          <a:noFill/>
        </p:spPr>
        <p:txBody>
          <a:bodyPr wrap="square">
            <a:spAutoFit/>
          </a:bodyPr>
          <a:lstStyle>
            <a:defPPr>
              <a:defRPr lang="zh-CN"/>
            </a:defPPr>
            <a:lvl1pPr algn="just">
              <a:lnSpc>
                <a:spcPct val="15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评审内容主要包括：风险评估和应急资源调查的全面性，应急预案体系设计的针对性，应急组织体系的全面性，应急响应程序和措施的科学性，应急保障措施的可行性，应急预案的衔接性。</a:t>
            </a:r>
          </a:p>
        </p:txBody>
      </p:sp>
      <p:sp>
        <p:nvSpPr>
          <p:cNvPr id="23" name="文本框 22">
            <a:extLst>
              <a:ext uri="{FF2B5EF4-FFF2-40B4-BE49-F238E27FC236}">
                <a16:creationId xmlns:a16="http://schemas.microsoft.com/office/drawing/2014/main" id="{00BDCF27-3AA2-473E-AD6B-ABC1E68A5029}"/>
              </a:ext>
            </a:extLst>
          </p:cNvPr>
          <p:cNvSpPr txBox="1"/>
          <p:nvPr/>
        </p:nvSpPr>
        <p:spPr>
          <a:xfrm>
            <a:off x="1488116" y="4737978"/>
            <a:ext cx="1284514" cy="400110"/>
          </a:xfrm>
          <a:prstGeom prst="rect">
            <a:avLst/>
          </a:prstGeom>
          <a:noFill/>
        </p:spPr>
        <p:txBody>
          <a:bodyPr wrap="square">
            <a:spAutoFit/>
          </a:bodyPr>
          <a:lstStyle>
            <a:defPPr>
              <a:defRPr lang="zh-CN"/>
            </a:defPPr>
            <a:lvl1pPr algn="ctr">
              <a:defRPr sz="2000" b="1">
                <a:solidFill>
                  <a:schemeClr val="bg1"/>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评审内容</a:t>
            </a:r>
          </a:p>
        </p:txBody>
      </p:sp>
    </p:spTree>
    <p:extLst>
      <p:ext uri="{BB962C8B-B14F-4D97-AF65-F5344CB8AC3E}">
        <p14:creationId xmlns:p14="http://schemas.microsoft.com/office/powerpoint/2010/main" val="2800765139"/>
      </p:ext>
    </p:extLst>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应急预案评审</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3.7</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5" name="矩形 14">
            <a:extLst>
              <a:ext uri="{FF2B5EF4-FFF2-40B4-BE49-F238E27FC236}">
                <a16:creationId xmlns:a16="http://schemas.microsoft.com/office/drawing/2014/main" id="{DF376F0C-E2EF-4969-B1DF-405033B58095}"/>
              </a:ext>
            </a:extLst>
          </p:cNvPr>
          <p:cNvSpPr/>
          <p:nvPr/>
        </p:nvSpPr>
        <p:spPr>
          <a:xfrm>
            <a:off x="803275" y="1765607"/>
            <a:ext cx="2968719" cy="4405191"/>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6" name="矩形 15">
            <a:extLst>
              <a:ext uri="{FF2B5EF4-FFF2-40B4-BE49-F238E27FC236}">
                <a16:creationId xmlns:a16="http://schemas.microsoft.com/office/drawing/2014/main" id="{45CD923D-32DB-4765-96C3-302867454F98}"/>
              </a:ext>
            </a:extLst>
          </p:cNvPr>
          <p:cNvSpPr/>
          <p:nvPr/>
        </p:nvSpPr>
        <p:spPr>
          <a:xfrm>
            <a:off x="803275" y="1765607"/>
            <a:ext cx="2968719" cy="829102"/>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9D3C893-D53C-4F96-9817-5122F0DFAD91}"/>
              </a:ext>
            </a:extLst>
          </p:cNvPr>
          <p:cNvSpPr/>
          <p:nvPr/>
        </p:nvSpPr>
        <p:spPr>
          <a:xfrm>
            <a:off x="4611640" y="1765607"/>
            <a:ext cx="2968719" cy="4405191"/>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矩形 24">
            <a:extLst>
              <a:ext uri="{FF2B5EF4-FFF2-40B4-BE49-F238E27FC236}">
                <a16:creationId xmlns:a16="http://schemas.microsoft.com/office/drawing/2014/main" id="{5E1E5535-237C-4233-A421-7332E542F973}"/>
              </a:ext>
            </a:extLst>
          </p:cNvPr>
          <p:cNvSpPr/>
          <p:nvPr/>
        </p:nvSpPr>
        <p:spPr>
          <a:xfrm>
            <a:off x="4611640" y="1765607"/>
            <a:ext cx="2968719" cy="829102"/>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44356A57-1427-42CB-AD55-DCFF1AC8D68D}"/>
              </a:ext>
            </a:extLst>
          </p:cNvPr>
          <p:cNvSpPr/>
          <p:nvPr/>
        </p:nvSpPr>
        <p:spPr>
          <a:xfrm>
            <a:off x="8420006" y="1765607"/>
            <a:ext cx="2968719" cy="4405191"/>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7" name="矩形 26">
            <a:extLst>
              <a:ext uri="{FF2B5EF4-FFF2-40B4-BE49-F238E27FC236}">
                <a16:creationId xmlns:a16="http://schemas.microsoft.com/office/drawing/2014/main" id="{773B32A6-A4E1-403E-B788-2C87192B02D1}"/>
              </a:ext>
            </a:extLst>
          </p:cNvPr>
          <p:cNvSpPr/>
          <p:nvPr/>
        </p:nvSpPr>
        <p:spPr>
          <a:xfrm>
            <a:off x="8420006" y="1765607"/>
            <a:ext cx="2968719" cy="829102"/>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E25B9DD6-330A-48C5-884C-B4002735C812}"/>
              </a:ext>
            </a:extLst>
          </p:cNvPr>
          <p:cNvSpPr txBox="1"/>
          <p:nvPr/>
        </p:nvSpPr>
        <p:spPr>
          <a:xfrm>
            <a:off x="1297034" y="1931500"/>
            <a:ext cx="1981200" cy="497316"/>
          </a:xfrm>
          <a:prstGeom prst="rect">
            <a:avLst/>
          </a:prstGeom>
          <a:noFill/>
        </p:spPr>
        <p:txBody>
          <a:bodyPr wrap="square">
            <a:spAutoFit/>
          </a:bodyPr>
          <a:lstStyle/>
          <a:p>
            <a:pPr algn="ctr">
              <a:lnSpc>
                <a:spcPct val="120000"/>
              </a:lnSpc>
            </a:pPr>
            <a:r>
              <a:rPr lang="zh-CN" altLang="en-US" sz="2400"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评审准备</a:t>
            </a:r>
          </a:p>
        </p:txBody>
      </p:sp>
      <p:sp>
        <p:nvSpPr>
          <p:cNvPr id="29" name="文本框 28">
            <a:extLst>
              <a:ext uri="{FF2B5EF4-FFF2-40B4-BE49-F238E27FC236}">
                <a16:creationId xmlns:a16="http://schemas.microsoft.com/office/drawing/2014/main" id="{EF74E855-8B96-4879-B018-53BDC19968C0}"/>
              </a:ext>
            </a:extLst>
          </p:cNvPr>
          <p:cNvSpPr txBox="1"/>
          <p:nvPr/>
        </p:nvSpPr>
        <p:spPr>
          <a:xfrm>
            <a:off x="940503" y="2755898"/>
            <a:ext cx="2710817" cy="3253711"/>
          </a:xfrm>
          <a:prstGeom prst="rect">
            <a:avLst/>
          </a:prstGeom>
          <a:noFill/>
        </p:spPr>
        <p:txBody>
          <a:bodyPr wrap="square">
            <a:spAutoFit/>
          </a:bodyPr>
          <a:lstStyle/>
          <a:p>
            <a:pPr algn="just">
              <a:lnSpc>
                <a:spcPct val="130000"/>
              </a:lnSpc>
            </a:pPr>
            <a:r>
              <a:rPr lang="zh-CN" altLang="en-US" sz="2000" dirty="0">
                <a:solidFill>
                  <a:schemeClr val="tx1">
                    <a:lumMod val="85000"/>
                    <a:lumOff val="15000"/>
                  </a:schemeClr>
                </a:solidFill>
                <a:uFillTx/>
                <a:latin typeface="Arial" panose="020B0604020202020204" pitchFamily="34" charset="0"/>
                <a:ea typeface="微软雅黑" panose="020B0503020204020204" pitchFamily="34" charset="-122"/>
                <a:sym typeface="Arial" panose="020B0604020202020204" pitchFamily="34" charset="0"/>
              </a:rPr>
              <a:t>成立应急预案评审工作组，落实参加评审的专家，将应急预案、编制说明、风险评估、应急资源调查报告及有关资料在评审前送达参加评审的单位或人员。</a:t>
            </a:r>
          </a:p>
        </p:txBody>
      </p:sp>
      <p:sp>
        <p:nvSpPr>
          <p:cNvPr id="30" name="文本框 29">
            <a:extLst>
              <a:ext uri="{FF2B5EF4-FFF2-40B4-BE49-F238E27FC236}">
                <a16:creationId xmlns:a16="http://schemas.microsoft.com/office/drawing/2014/main" id="{EA31C64F-C5F8-4345-8FE1-5032D72ED84F}"/>
              </a:ext>
            </a:extLst>
          </p:cNvPr>
          <p:cNvSpPr txBox="1"/>
          <p:nvPr/>
        </p:nvSpPr>
        <p:spPr>
          <a:xfrm>
            <a:off x="4611640" y="2729414"/>
            <a:ext cx="2968171" cy="3416320"/>
          </a:xfrm>
          <a:prstGeom prst="rect">
            <a:avLst/>
          </a:prstGeom>
          <a:noFill/>
        </p:spPr>
        <p:txBody>
          <a:bodyPr wrap="square">
            <a:spAutoFit/>
          </a:bodyPr>
          <a:lstStyle>
            <a:defPPr>
              <a:defRPr lang="zh-CN"/>
            </a:defPPr>
            <a:lvl1pPr algn="just">
              <a:lnSpc>
                <a:spcPct val="130000"/>
              </a:lnSpc>
              <a:defRPr sz="2000">
                <a:solidFill>
                  <a:schemeClr val="tx1">
                    <a:lumMod val="85000"/>
                    <a:lumOff val="15000"/>
                  </a:schemeClr>
                </a:solidFill>
                <a:uFillTx/>
                <a:latin typeface="Arial" panose="020B0604020202020204" pitchFamily="34" charset="0"/>
                <a:ea typeface="微软雅黑" panose="020B0503020204020204" pitchFamily="34" charset="-122"/>
              </a:defRPr>
            </a:lvl1pPr>
          </a:lstStyle>
          <a:p>
            <a:pPr>
              <a:lnSpc>
                <a:spcPct val="100000"/>
              </a:lnSpc>
            </a:pPr>
            <a:r>
              <a:rPr lang="zh-CN" altLang="en-US" sz="1800" dirty="0">
                <a:latin typeface="微软雅黑" panose="020B0503020204020204" pitchFamily="34" charset="-122"/>
                <a:sym typeface="Arial" panose="020B0604020202020204" pitchFamily="34" charset="0"/>
              </a:rPr>
              <a:t>采用会议审查形式。企业主要负责人参加。会议由参加评审的专家共同推选的组长主持，按照议程组织评审；表决时，应有不少于出席会议专家人数的</a:t>
            </a:r>
            <a:r>
              <a:rPr lang="en-US" altLang="zh-CN" sz="1800" dirty="0">
                <a:latin typeface="微软雅黑" panose="020B0503020204020204" pitchFamily="34" charset="-122"/>
                <a:sym typeface="Arial" panose="020B0604020202020204" pitchFamily="34" charset="0"/>
              </a:rPr>
              <a:t>2/3</a:t>
            </a:r>
            <a:r>
              <a:rPr lang="zh-CN" altLang="en-US" sz="1800" dirty="0">
                <a:latin typeface="微软雅黑" panose="020B0503020204020204" pitchFamily="34" charset="-122"/>
                <a:sym typeface="Arial" panose="020B0604020202020204" pitchFamily="34" charset="0"/>
              </a:rPr>
              <a:t>以上同意方可通过；评审会议应形成评审意见（经评审组组长签字），附参加评审会议的专家签字表。表决的投票情况应以书面材料记录在案，并作为评审意见的附件。</a:t>
            </a:r>
          </a:p>
        </p:txBody>
      </p:sp>
      <p:sp>
        <p:nvSpPr>
          <p:cNvPr id="31" name="文本框 30">
            <a:extLst>
              <a:ext uri="{FF2B5EF4-FFF2-40B4-BE49-F238E27FC236}">
                <a16:creationId xmlns:a16="http://schemas.microsoft.com/office/drawing/2014/main" id="{8EB30A41-22A3-4117-A5D8-D3CC59736F8F}"/>
              </a:ext>
            </a:extLst>
          </p:cNvPr>
          <p:cNvSpPr txBox="1"/>
          <p:nvPr/>
        </p:nvSpPr>
        <p:spPr>
          <a:xfrm>
            <a:off x="8588126" y="2955952"/>
            <a:ext cx="2663371" cy="2853602"/>
          </a:xfrm>
          <a:prstGeom prst="rect">
            <a:avLst/>
          </a:prstGeom>
          <a:noFill/>
        </p:spPr>
        <p:txBody>
          <a:bodyPr wrap="square">
            <a:spAutoFit/>
          </a:bodyPr>
          <a:lstStyle>
            <a:defPPr>
              <a:defRPr lang="zh-CN"/>
            </a:defPPr>
            <a:lvl1pPr algn="just">
              <a:lnSpc>
                <a:spcPct val="130000"/>
              </a:lnSpc>
              <a:defRPr sz="20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生产经营单位应修改完善后按评审程序重新组织专家评审，生产经营单位应写出根据专家评审意见的修改情况说明，并经专家组组长签字确认。</a:t>
            </a:r>
          </a:p>
        </p:txBody>
      </p:sp>
      <p:sp>
        <p:nvSpPr>
          <p:cNvPr id="33" name="文本框 32">
            <a:extLst>
              <a:ext uri="{FF2B5EF4-FFF2-40B4-BE49-F238E27FC236}">
                <a16:creationId xmlns:a16="http://schemas.microsoft.com/office/drawing/2014/main" id="{A15CCC83-CAE6-4F4A-A119-547DF745C4BC}"/>
              </a:ext>
            </a:extLst>
          </p:cNvPr>
          <p:cNvSpPr txBox="1"/>
          <p:nvPr/>
        </p:nvSpPr>
        <p:spPr>
          <a:xfrm>
            <a:off x="5127171" y="1931500"/>
            <a:ext cx="1937657" cy="497316"/>
          </a:xfrm>
          <a:prstGeom prst="rect">
            <a:avLst/>
          </a:prstGeom>
          <a:noFill/>
        </p:spPr>
        <p:txBody>
          <a:bodyPr wrap="square">
            <a:spAutoFit/>
          </a:bodyPr>
          <a:lstStyle>
            <a:defPPr>
              <a:defRPr lang="zh-CN"/>
            </a:defPPr>
            <a:lvl1pPr algn="ctr">
              <a:lnSpc>
                <a:spcPct val="120000"/>
              </a:lnSpc>
              <a:defRPr sz="2400" b="1" spc="300">
                <a:solidFill>
                  <a:schemeClr val="bg1"/>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组织评审</a:t>
            </a:r>
          </a:p>
        </p:txBody>
      </p:sp>
      <p:sp>
        <p:nvSpPr>
          <p:cNvPr id="35" name="文本框 34">
            <a:extLst>
              <a:ext uri="{FF2B5EF4-FFF2-40B4-BE49-F238E27FC236}">
                <a16:creationId xmlns:a16="http://schemas.microsoft.com/office/drawing/2014/main" id="{50293092-655E-42C9-ABBB-CB3F879C3671}"/>
              </a:ext>
            </a:extLst>
          </p:cNvPr>
          <p:cNvSpPr txBox="1"/>
          <p:nvPr/>
        </p:nvSpPr>
        <p:spPr>
          <a:xfrm>
            <a:off x="8920140" y="1931500"/>
            <a:ext cx="1999342" cy="497316"/>
          </a:xfrm>
          <a:prstGeom prst="rect">
            <a:avLst/>
          </a:prstGeom>
          <a:noFill/>
        </p:spPr>
        <p:txBody>
          <a:bodyPr wrap="square">
            <a:spAutoFit/>
          </a:bodyPr>
          <a:lstStyle>
            <a:defPPr>
              <a:defRPr lang="zh-CN"/>
            </a:defPPr>
            <a:lvl1pPr algn="ctr">
              <a:lnSpc>
                <a:spcPct val="120000"/>
              </a:lnSpc>
              <a:defRPr sz="2400" b="1" spc="300">
                <a:solidFill>
                  <a:schemeClr val="bg1"/>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修改完善</a:t>
            </a:r>
          </a:p>
        </p:txBody>
      </p:sp>
    </p:spTree>
    <p:extLst>
      <p:ext uri="{BB962C8B-B14F-4D97-AF65-F5344CB8AC3E}">
        <p14:creationId xmlns:p14="http://schemas.microsoft.com/office/powerpoint/2010/main" val="126011926"/>
      </p:ext>
    </p:extLst>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2339103"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sym typeface="+mn-ea"/>
              </a:rPr>
              <a:t>应急预案评审</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3.7</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9" name="文本框 18">
            <a:extLst>
              <a:ext uri="{FF2B5EF4-FFF2-40B4-BE49-F238E27FC236}">
                <a16:creationId xmlns:a16="http://schemas.microsoft.com/office/drawing/2014/main" id="{CC758EDB-DF04-4593-89AE-D9B6C262A87A}"/>
              </a:ext>
            </a:extLst>
          </p:cNvPr>
          <p:cNvSpPr txBox="1"/>
          <p:nvPr/>
        </p:nvSpPr>
        <p:spPr>
          <a:xfrm>
            <a:off x="5418818" y="2719599"/>
            <a:ext cx="6255656" cy="2282291"/>
          </a:xfrm>
          <a:prstGeom prst="rect">
            <a:avLst/>
          </a:prstGeom>
          <a:noFill/>
        </p:spPr>
        <p:txBody>
          <a:bodyPr wrap="square">
            <a:spAutoFit/>
          </a:bodyPr>
          <a:lstStyle/>
          <a:p>
            <a:pPr algn="just">
              <a:lnSpc>
                <a:spcPct val="120000"/>
              </a:lnSpc>
            </a:pPr>
            <a:r>
              <a:rPr lang="zh-CN" altLang="en-US"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新版标准应急预案评审变化非常大，对细节要求更多、程序更加严格：</a:t>
            </a:r>
          </a:p>
          <a:p>
            <a:pPr algn="just">
              <a:lnSpc>
                <a:spcPct val="120000"/>
              </a:lnSpc>
            </a:pPr>
            <a:r>
              <a:rPr lang="en-US" altLang="zh-CN"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、对评审专家提出要由应急处置现场经验，防止纸上谈兵。</a:t>
            </a:r>
          </a:p>
          <a:p>
            <a:pPr algn="just">
              <a:lnSpc>
                <a:spcPct val="120000"/>
              </a:lnSpc>
            </a:pPr>
            <a:r>
              <a:rPr lang="en-US" altLang="zh-CN"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、对评审的内容要求更加具体。</a:t>
            </a:r>
          </a:p>
          <a:p>
            <a:pPr algn="just">
              <a:lnSpc>
                <a:spcPct val="120000"/>
              </a:lnSpc>
            </a:pPr>
            <a:r>
              <a:rPr lang="en-US" altLang="zh-CN"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、实施专家表决制，防止一言堂。</a:t>
            </a:r>
            <a:endParaRPr lang="zh-CN" altLang="en-US" sz="2000" dirty="0">
              <a:solidFill>
                <a:schemeClr val="tx1">
                  <a:lumMod val="85000"/>
                  <a:lumOff val="15000"/>
                </a:schemeClr>
              </a:solidFill>
            </a:endParaRPr>
          </a:p>
        </p:txBody>
      </p:sp>
      <p:pic>
        <p:nvPicPr>
          <p:cNvPr id="4" name="图片 3">
            <a:extLst>
              <a:ext uri="{FF2B5EF4-FFF2-40B4-BE49-F238E27FC236}">
                <a16:creationId xmlns:a16="http://schemas.microsoft.com/office/drawing/2014/main" id="{E71DCB1D-33F0-4694-9966-681E8248C8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321"/>
          <a:stretch/>
        </p:blipFill>
        <p:spPr>
          <a:xfrm>
            <a:off x="-375069" y="1082851"/>
            <a:ext cx="6122726" cy="5775150"/>
          </a:xfrm>
          <a:prstGeom prst="rect">
            <a:avLst/>
          </a:prstGeom>
        </p:spPr>
      </p:pic>
    </p:spTree>
    <p:extLst>
      <p:ext uri="{BB962C8B-B14F-4D97-AF65-F5344CB8AC3E}">
        <p14:creationId xmlns:p14="http://schemas.microsoft.com/office/powerpoint/2010/main" val="2790606599"/>
      </p:ext>
    </p:extLst>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4255EF9-FE13-4DA7-96A1-A2E8C5FB9FD4}"/>
              </a:ext>
            </a:extLst>
          </p:cNvPr>
          <p:cNvPicPr>
            <a:picLocks noChangeAspect="1"/>
          </p:cNvPicPr>
          <p:nvPr/>
        </p:nvPicPr>
        <p:blipFill rotWithShape="1">
          <a:blip r:embed="rId3">
            <a:extLst>
              <a:ext uri="{28A0092B-C50C-407E-A947-70E740481C1C}">
                <a14:useLocalDpi xmlns:a14="http://schemas.microsoft.com/office/drawing/2010/main" val="0"/>
              </a:ext>
            </a:extLst>
          </a:blip>
          <a:srcRect t="21232" b="20699"/>
          <a:stretch/>
        </p:blipFill>
        <p:spPr>
          <a:xfrm>
            <a:off x="0" y="1516304"/>
            <a:ext cx="12192000" cy="4715187"/>
          </a:xfrm>
          <a:prstGeom prst="rect">
            <a:avLst/>
          </a:prstGeom>
        </p:spPr>
      </p:pic>
      <p:sp>
        <p:nvSpPr>
          <p:cNvPr id="48" name="文本框 47"/>
          <p:cNvSpPr txBox="1"/>
          <p:nvPr/>
        </p:nvSpPr>
        <p:spPr>
          <a:xfrm>
            <a:off x="1308100" y="692233"/>
            <a:ext cx="1620957"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签发实施</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3.8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6" name="矩形 5">
            <a:extLst>
              <a:ext uri="{FF2B5EF4-FFF2-40B4-BE49-F238E27FC236}">
                <a16:creationId xmlns:a16="http://schemas.microsoft.com/office/drawing/2014/main" id="{B9FD74C1-8667-45D9-81F7-46350B40E416}"/>
              </a:ext>
            </a:extLst>
          </p:cNvPr>
          <p:cNvSpPr/>
          <p:nvPr/>
        </p:nvSpPr>
        <p:spPr>
          <a:xfrm>
            <a:off x="0" y="1516304"/>
            <a:ext cx="12192000" cy="4715187"/>
          </a:xfrm>
          <a:prstGeom prst="rect">
            <a:avLst/>
          </a:prstGeom>
          <a:gradFill>
            <a:gsLst>
              <a:gs pos="0">
                <a:srgbClr val="52B7E1">
                  <a:alpha val="57000"/>
                </a:srgbClr>
              </a:gs>
              <a:gs pos="96000">
                <a:srgbClr val="0371C1">
                  <a:alpha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384EE56-AF8E-4FB2-95AE-9F4547D14007}"/>
              </a:ext>
            </a:extLst>
          </p:cNvPr>
          <p:cNvSpPr txBox="1"/>
          <p:nvPr/>
        </p:nvSpPr>
        <p:spPr>
          <a:xfrm>
            <a:off x="1487714" y="2901439"/>
            <a:ext cx="9216572" cy="1656415"/>
          </a:xfrm>
          <a:prstGeom prst="rect">
            <a:avLst/>
          </a:prstGeom>
          <a:noFill/>
        </p:spPr>
        <p:txBody>
          <a:bodyPr wrap="square">
            <a:spAutoFit/>
          </a:bodyPr>
          <a:lstStyle/>
          <a:p>
            <a:pPr algn="just">
              <a:lnSpc>
                <a:spcPct val="150000"/>
              </a:lnSpc>
            </a:pPr>
            <a:r>
              <a:rPr lang="zh-CN" altLang="en-US" sz="3600" b="1" dirty="0">
                <a:solidFill>
                  <a:schemeClr val="bg1"/>
                </a:solidFill>
                <a:latin typeface="微软雅黑" panose="020B0503020204020204" pitchFamily="34" charset="-122"/>
                <a:ea typeface="微软雅黑" panose="020B0503020204020204" pitchFamily="34" charset="-122"/>
              </a:rPr>
              <a:t>通过评审的应急预案，应由生产经营单位主要负责人签发实施。</a:t>
            </a:r>
          </a:p>
        </p:txBody>
      </p:sp>
    </p:spTree>
    <p:extLst>
      <p:ext uri="{BB962C8B-B14F-4D97-AF65-F5344CB8AC3E}">
        <p14:creationId xmlns:p14="http://schemas.microsoft.com/office/powerpoint/2010/main" val="3597682550"/>
      </p:ext>
    </p:extLst>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2339103"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应急预案体系</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0" name="文本框 9">
            <a:extLst>
              <a:ext uri="{FF2B5EF4-FFF2-40B4-BE49-F238E27FC236}">
                <a16:creationId xmlns:a16="http://schemas.microsoft.com/office/drawing/2014/main" id="{48A4BB57-5165-458D-9148-1739194A55C9}"/>
              </a:ext>
            </a:extLst>
          </p:cNvPr>
          <p:cNvSpPr txBox="1"/>
          <p:nvPr/>
        </p:nvSpPr>
        <p:spPr>
          <a:xfrm>
            <a:off x="729851" y="2113245"/>
            <a:ext cx="10518721" cy="3351046"/>
          </a:xfrm>
          <a:prstGeom prst="rect">
            <a:avLst/>
          </a:prstGeom>
          <a:noFill/>
        </p:spPr>
        <p:txBody>
          <a:bodyPr wrap="square">
            <a:spAutoFit/>
          </a:bodyPr>
          <a:lstStyle/>
          <a:p>
            <a:pPr marL="685800" indent="-342900" algn="l" fontAlgn="auto">
              <a:lnSpc>
                <a:spcPct val="150000"/>
              </a:lnSpc>
              <a:buFont typeface="Wingdings" panose="05000000000000000000" pitchFamily="2" charset="2"/>
              <a:buChar char="Ø"/>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生产经营单位应急预案分为：综合应急预案、专项应急预案和现场处置方案。</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685800" indent="-342900" algn="l" fontAlgn="auto">
              <a:lnSpc>
                <a:spcPct val="150000"/>
              </a:lnSpc>
              <a:buFont typeface="Wingdings" panose="05000000000000000000" pitchFamily="2" charset="2"/>
              <a:buChar char="Ø"/>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生产经营单位应根据有关法律法规和相关标准，结合本单位组织管理体系、生产规模和可能发生的事故特点，科学合理确定本单位的应急预案体系</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685800" indent="-342900" algn="l" fontAlgn="auto">
              <a:lnSpc>
                <a:spcPct val="150000"/>
              </a:lnSpc>
              <a:buFont typeface="Wingdings" panose="05000000000000000000" pitchFamily="2" charset="2"/>
              <a:buChar char="Ø"/>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应注意与其他类别的应急预案相衔接。</a:t>
            </a:r>
          </a:p>
        </p:txBody>
      </p:sp>
    </p:spTree>
    <p:extLst>
      <p:ext uri="{BB962C8B-B14F-4D97-AF65-F5344CB8AC3E}">
        <p14:creationId xmlns:p14="http://schemas.microsoft.com/office/powerpoint/2010/main" val="2385146605"/>
      </p:ext>
    </p:extLst>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2339103"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应急预案体系</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7" name="矩形 6">
            <a:extLst>
              <a:ext uri="{FF2B5EF4-FFF2-40B4-BE49-F238E27FC236}">
                <a16:creationId xmlns:a16="http://schemas.microsoft.com/office/drawing/2014/main" id="{2AA7B87B-D5FE-4D07-B4AB-0208B176174B}"/>
              </a:ext>
            </a:extLst>
          </p:cNvPr>
          <p:cNvSpPr/>
          <p:nvPr/>
        </p:nvSpPr>
        <p:spPr>
          <a:xfrm>
            <a:off x="0" y="1516304"/>
            <a:ext cx="12192001" cy="105504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文本框 11">
            <a:extLst>
              <a:ext uri="{FF2B5EF4-FFF2-40B4-BE49-F238E27FC236}">
                <a16:creationId xmlns:a16="http://schemas.microsoft.com/office/drawing/2014/main" id="{EC68A451-CAA4-4F05-9680-4A6BDBD8AEC8}"/>
              </a:ext>
            </a:extLst>
          </p:cNvPr>
          <p:cNvSpPr txBox="1"/>
          <p:nvPr/>
        </p:nvSpPr>
        <p:spPr>
          <a:xfrm>
            <a:off x="2351314" y="1684948"/>
            <a:ext cx="9608456" cy="777008"/>
          </a:xfrm>
          <a:prstGeom prst="rect">
            <a:avLst/>
          </a:prstGeom>
          <a:noFill/>
        </p:spPr>
        <p:txBody>
          <a:bodyPr wrap="square">
            <a:spAutoFit/>
          </a:bodyPr>
          <a:lstStyle/>
          <a:p>
            <a:pPr marR="0" lvl="0" algn="just" defTabSz="914400" rtl="0" fontAlgn="auto">
              <a:lnSpc>
                <a:spcPct val="130000"/>
              </a:lnSpc>
              <a:buClrTx/>
              <a:buSzTx/>
            </a:pPr>
            <a:r>
              <a:rPr kumimoji="0" lang="zh-CN" altLang="en-US" sz="1800" i="0" noProof="0" dirty="0">
                <a:ln>
                  <a:noFill/>
                </a:ln>
                <a:solidFill>
                  <a:schemeClr val="tx1">
                    <a:lumMod val="85000"/>
                    <a:lumOff val="15000"/>
                  </a:schemeClr>
                </a:solidFill>
                <a:effectLst/>
                <a:uLnTx/>
                <a:uFillTx/>
                <a:latin typeface="Arial" panose="020B0604020202020204" pitchFamily="34" charset="0"/>
                <a:ea typeface="微软雅黑" panose="020B0503020204020204" pitchFamily="34" charset="-122"/>
                <a:sym typeface="Arial" panose="020B0604020202020204" pitchFamily="34" charset="0"/>
              </a:rPr>
              <a:t>综合应急预案是生产经营单位为应对各种生产安全事故而制定的综合性工作方案，是本单位应对是生产安全事故的总体工作程序、措施和应急预案体系的总纲。</a:t>
            </a:r>
          </a:p>
        </p:txBody>
      </p:sp>
      <p:sp>
        <p:nvSpPr>
          <p:cNvPr id="13" name="矩形 12">
            <a:extLst>
              <a:ext uri="{FF2B5EF4-FFF2-40B4-BE49-F238E27FC236}">
                <a16:creationId xmlns:a16="http://schemas.microsoft.com/office/drawing/2014/main" id="{AFDDB66C-95A7-462F-8BBB-B4ACDA6DC8C2}"/>
              </a:ext>
            </a:extLst>
          </p:cNvPr>
          <p:cNvSpPr/>
          <p:nvPr/>
        </p:nvSpPr>
        <p:spPr>
          <a:xfrm>
            <a:off x="-1" y="2750381"/>
            <a:ext cx="12192001" cy="153627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5" name="文本框 14">
            <a:extLst>
              <a:ext uri="{FF2B5EF4-FFF2-40B4-BE49-F238E27FC236}">
                <a16:creationId xmlns:a16="http://schemas.microsoft.com/office/drawing/2014/main" id="{5C472576-6A20-4AD0-93D1-A7F54216DFB4}"/>
              </a:ext>
            </a:extLst>
          </p:cNvPr>
          <p:cNvSpPr txBox="1"/>
          <p:nvPr/>
        </p:nvSpPr>
        <p:spPr>
          <a:xfrm>
            <a:off x="2351314" y="2750381"/>
            <a:ext cx="9608456" cy="1497205"/>
          </a:xfrm>
          <a:prstGeom prst="rect">
            <a:avLst/>
          </a:prstGeom>
          <a:noFill/>
        </p:spPr>
        <p:txBody>
          <a:bodyPr wrap="square">
            <a:spAutoFit/>
          </a:bodyPr>
          <a:lstStyle>
            <a:defPPr>
              <a:defRPr lang="zh-CN"/>
            </a:defPPr>
            <a:lvl1pPr marR="0" lvl="0" algn="just" fontAlgn="auto">
              <a:lnSpc>
                <a:spcPct val="130000"/>
              </a:lnSpc>
              <a:buClrTx/>
              <a:buSzTx/>
              <a:defRPr kumimoji="0" i="0">
                <a:ln>
                  <a:noFill/>
                </a:ln>
                <a:solidFill>
                  <a:schemeClr val="tx1">
                    <a:lumMod val="85000"/>
                    <a:lumOff val="15000"/>
                  </a:schemeClr>
                </a:solidFill>
                <a:effectLst/>
                <a:uLnTx/>
                <a:uFillTx/>
                <a:latin typeface="Arial" panose="020B0604020202020204" pitchFamily="34" charset="0"/>
                <a:ea typeface="微软雅黑" panose="020B0503020204020204" pitchFamily="34" charset="-122"/>
              </a:defRPr>
            </a:lvl1pPr>
          </a:lstStyle>
          <a:p>
            <a:pPr marL="285750" indent="-285750">
              <a:buFont typeface="Wingdings" panose="05000000000000000000" pitchFamily="2" charset="2"/>
              <a:buChar char="Ø"/>
            </a:pPr>
            <a:r>
              <a:rPr lang="zh-CN" altLang="en-US" dirty="0">
                <a:sym typeface="Arial" panose="020B0604020202020204" pitchFamily="34" charset="0"/>
              </a:rPr>
              <a:t>专项应急预案是生产经营单位为应对某一种或多种类型生产安全事故，或者针对重要生产设施、重大危险源、重大活动防止生产安全事故而制定的专项方案。</a:t>
            </a:r>
          </a:p>
          <a:p>
            <a:pPr marL="285750" indent="-285750">
              <a:buFont typeface="Wingdings" panose="05000000000000000000" pitchFamily="2" charset="2"/>
              <a:buChar char="Ø"/>
            </a:pPr>
            <a:r>
              <a:rPr lang="zh-CN" altLang="en-US" dirty="0">
                <a:sym typeface="Arial" panose="020B0604020202020204" pitchFamily="34" charset="0"/>
              </a:rPr>
              <a:t>专项应急预案与综合预案中的应急组织机构、应急程序相近时，可不编写专项应急预案，相应的应急处置措施并入综合应急预案。</a:t>
            </a:r>
          </a:p>
        </p:txBody>
      </p:sp>
      <p:sp>
        <p:nvSpPr>
          <p:cNvPr id="4" name="箭头: 五边形 3">
            <a:extLst>
              <a:ext uri="{FF2B5EF4-FFF2-40B4-BE49-F238E27FC236}">
                <a16:creationId xmlns:a16="http://schemas.microsoft.com/office/drawing/2014/main" id="{DB27C457-E620-430C-AD4A-2ACFCACA305F}"/>
              </a:ext>
            </a:extLst>
          </p:cNvPr>
          <p:cNvSpPr/>
          <p:nvPr/>
        </p:nvSpPr>
        <p:spPr>
          <a:xfrm>
            <a:off x="0" y="1516304"/>
            <a:ext cx="2351314" cy="1055042"/>
          </a:xfrm>
          <a:prstGeom prst="homePlate">
            <a:avLst>
              <a:gd name="adj" fmla="val 43122"/>
            </a:avLst>
          </a:prstGeom>
          <a:gradFill>
            <a:gsLst>
              <a:gs pos="0">
                <a:srgbClr val="52B7E1"/>
              </a:gs>
              <a:gs pos="96000">
                <a:srgbClr val="0371C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273B85BD-84D1-41BF-8899-632BD832C2C3}"/>
              </a:ext>
            </a:extLst>
          </p:cNvPr>
          <p:cNvSpPr txBox="1"/>
          <p:nvPr/>
        </p:nvSpPr>
        <p:spPr>
          <a:xfrm>
            <a:off x="-1" y="1828894"/>
            <a:ext cx="2119084" cy="429861"/>
          </a:xfrm>
          <a:prstGeom prst="rect">
            <a:avLst/>
          </a:prstGeom>
          <a:noFill/>
        </p:spPr>
        <p:txBody>
          <a:bodyPr wrap="square">
            <a:spAutoFit/>
          </a:bodyPr>
          <a:lstStyle/>
          <a:p>
            <a:pPr marL="0" marR="0" lvl="0" indent="0" algn="ctr" defTabSz="914400" rtl="0" eaLnBrk="1" fontAlgn="auto" latinLnBrk="0" hangingPunct="1">
              <a:lnSpc>
                <a:spcPct val="120000"/>
              </a:lnSpc>
              <a:buClrTx/>
              <a:buSzTx/>
              <a:buFontTx/>
              <a:buNone/>
            </a:pPr>
            <a:r>
              <a:rPr kumimoji="0" lang="zh-CN" altLang="en-US" sz="2000" b="1" i="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综合应急预案</a:t>
            </a:r>
          </a:p>
        </p:txBody>
      </p:sp>
      <p:sp>
        <p:nvSpPr>
          <p:cNvPr id="20" name="箭头: 五边形 19">
            <a:extLst>
              <a:ext uri="{FF2B5EF4-FFF2-40B4-BE49-F238E27FC236}">
                <a16:creationId xmlns:a16="http://schemas.microsoft.com/office/drawing/2014/main" id="{46D93395-0FCD-4F61-A99C-177DF9D3FD0B}"/>
              </a:ext>
            </a:extLst>
          </p:cNvPr>
          <p:cNvSpPr/>
          <p:nvPr/>
        </p:nvSpPr>
        <p:spPr>
          <a:xfrm>
            <a:off x="-18554" y="2971462"/>
            <a:ext cx="2351314" cy="1055042"/>
          </a:xfrm>
          <a:prstGeom prst="homePlate">
            <a:avLst>
              <a:gd name="adj" fmla="val 43122"/>
            </a:avLst>
          </a:prstGeom>
          <a:gradFill>
            <a:gsLst>
              <a:gs pos="0">
                <a:srgbClr val="52B7E1"/>
              </a:gs>
              <a:gs pos="96000">
                <a:srgbClr val="0371C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9995D4E-2394-41D2-8EC2-834E42AEEBC1}"/>
              </a:ext>
            </a:extLst>
          </p:cNvPr>
          <p:cNvSpPr txBox="1"/>
          <p:nvPr/>
        </p:nvSpPr>
        <p:spPr>
          <a:xfrm>
            <a:off x="-92531" y="3284052"/>
            <a:ext cx="2304143" cy="429861"/>
          </a:xfrm>
          <a:prstGeom prst="rect">
            <a:avLst/>
          </a:prstGeom>
          <a:noFill/>
        </p:spPr>
        <p:txBody>
          <a:bodyPr wrap="square">
            <a:spAutoFit/>
          </a:bodyPr>
          <a:lstStyle>
            <a:defPPr>
              <a:defRPr lang="zh-CN"/>
            </a:defPPr>
            <a:lvl1pPr marR="0" lvl="0" indent="0" algn="ctr" fontAlgn="auto">
              <a:lnSpc>
                <a:spcPct val="120000"/>
              </a:lnSpc>
              <a:buClrTx/>
              <a:buSzTx/>
              <a:buFontTx/>
              <a:buNone/>
              <a:defRPr kumimoji="0" sz="2000" b="1" i="0">
                <a:ln>
                  <a:noFill/>
                </a:ln>
                <a:solidFill>
                  <a:sysClr val="window" lastClr="FFFFFF"/>
                </a:solidFill>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专项应急预案</a:t>
            </a:r>
          </a:p>
        </p:txBody>
      </p:sp>
      <p:sp>
        <p:nvSpPr>
          <p:cNvPr id="23" name="矩形 22">
            <a:extLst>
              <a:ext uri="{FF2B5EF4-FFF2-40B4-BE49-F238E27FC236}">
                <a16:creationId xmlns:a16="http://schemas.microsoft.com/office/drawing/2014/main" id="{C1C322C4-F308-4C0B-9636-05AF83DD8856}"/>
              </a:ext>
            </a:extLst>
          </p:cNvPr>
          <p:cNvSpPr/>
          <p:nvPr/>
        </p:nvSpPr>
        <p:spPr>
          <a:xfrm>
            <a:off x="18553" y="4465688"/>
            <a:ext cx="12192001" cy="153627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4" name="箭头: 五边形 23">
            <a:extLst>
              <a:ext uri="{FF2B5EF4-FFF2-40B4-BE49-F238E27FC236}">
                <a16:creationId xmlns:a16="http://schemas.microsoft.com/office/drawing/2014/main" id="{41DBF28F-BB18-4002-B41D-7C262FD53C5A}"/>
              </a:ext>
            </a:extLst>
          </p:cNvPr>
          <p:cNvSpPr/>
          <p:nvPr/>
        </p:nvSpPr>
        <p:spPr>
          <a:xfrm>
            <a:off x="0" y="4686769"/>
            <a:ext cx="2351314" cy="1055042"/>
          </a:xfrm>
          <a:prstGeom prst="homePlate">
            <a:avLst>
              <a:gd name="adj" fmla="val 43122"/>
            </a:avLst>
          </a:prstGeom>
          <a:gradFill>
            <a:gsLst>
              <a:gs pos="0">
                <a:srgbClr val="52B7E1"/>
              </a:gs>
              <a:gs pos="96000">
                <a:srgbClr val="0371C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FB44EC73-C697-4486-A559-B098576A1926}"/>
              </a:ext>
            </a:extLst>
          </p:cNvPr>
          <p:cNvSpPr txBox="1"/>
          <p:nvPr/>
        </p:nvSpPr>
        <p:spPr>
          <a:xfrm>
            <a:off x="154210" y="4999359"/>
            <a:ext cx="1810659" cy="429861"/>
          </a:xfrm>
          <a:prstGeom prst="rect">
            <a:avLst/>
          </a:prstGeom>
          <a:noFill/>
        </p:spPr>
        <p:txBody>
          <a:bodyPr wrap="square">
            <a:spAutoFit/>
          </a:bodyPr>
          <a:lstStyle>
            <a:defPPr>
              <a:defRPr lang="zh-CN"/>
            </a:defPPr>
            <a:lvl1pPr marR="0" lvl="0" indent="0" algn="ctr" fontAlgn="auto">
              <a:lnSpc>
                <a:spcPct val="120000"/>
              </a:lnSpc>
              <a:buClrTx/>
              <a:buSzTx/>
              <a:buFontTx/>
              <a:buNone/>
              <a:defRPr kumimoji="0" sz="2000" b="1" i="0">
                <a:ln>
                  <a:noFill/>
                </a:ln>
                <a:solidFill>
                  <a:sysClr val="window" lastClr="FFFFFF"/>
                </a:solidFill>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现场处置方案</a:t>
            </a:r>
          </a:p>
        </p:txBody>
      </p:sp>
      <p:sp>
        <p:nvSpPr>
          <p:cNvPr id="28" name="文本框 27">
            <a:extLst>
              <a:ext uri="{FF2B5EF4-FFF2-40B4-BE49-F238E27FC236}">
                <a16:creationId xmlns:a16="http://schemas.microsoft.com/office/drawing/2014/main" id="{31937683-BF5B-4FE1-927B-9B96D00D4A50}"/>
              </a:ext>
            </a:extLst>
          </p:cNvPr>
          <p:cNvSpPr txBox="1"/>
          <p:nvPr/>
        </p:nvSpPr>
        <p:spPr>
          <a:xfrm>
            <a:off x="2369866" y="4465688"/>
            <a:ext cx="9589903" cy="1497205"/>
          </a:xfrm>
          <a:prstGeom prst="rect">
            <a:avLst/>
          </a:prstGeom>
          <a:noFill/>
        </p:spPr>
        <p:txBody>
          <a:bodyPr wrap="square">
            <a:spAutoFit/>
          </a:bodyPr>
          <a:lstStyle>
            <a:defPPr>
              <a:defRPr lang="zh-CN"/>
            </a:defPPr>
            <a:lvl1pPr marL="285750" marR="0" lvl="0" indent="-285750" algn="just" fontAlgn="auto">
              <a:lnSpc>
                <a:spcPct val="130000"/>
              </a:lnSpc>
              <a:buClrTx/>
              <a:buSzTx/>
              <a:buFont typeface="Wingdings" panose="05000000000000000000" pitchFamily="2" charset="2"/>
              <a:buChar char="Ø"/>
              <a:defRPr kumimoji="0" i="0">
                <a:ln>
                  <a:noFill/>
                </a:ln>
                <a:solidFill>
                  <a:schemeClr val="tx1">
                    <a:lumMod val="85000"/>
                    <a:lumOff val="15000"/>
                  </a:schemeClr>
                </a:solidFill>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现场处置方案时生产经营单位根据不同生产安全事故类型，针对具体场所、装置或设施所制定的应急处置措施。现场处置方案重点规范事故风险描述、应急处置措施和注意事项，应体现自救互救、信息报告和先期处置特点。</a:t>
            </a:r>
          </a:p>
          <a:p>
            <a:r>
              <a:rPr lang="zh-CN" altLang="en-US" dirty="0">
                <a:sym typeface="Arial" panose="020B0604020202020204" pitchFamily="34" charset="0"/>
              </a:rPr>
              <a:t>事故风险单一、危险性小的生产经营单位可只编制现场处置方案。</a:t>
            </a:r>
          </a:p>
        </p:txBody>
      </p:sp>
    </p:spTree>
    <p:extLst>
      <p:ext uri="{BB962C8B-B14F-4D97-AF65-F5344CB8AC3E}">
        <p14:creationId xmlns:p14="http://schemas.microsoft.com/office/powerpoint/2010/main" val="1793231073"/>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平行四边形 14"/>
          <p:cNvSpPr/>
          <p:nvPr/>
        </p:nvSpPr>
        <p:spPr>
          <a:xfrm>
            <a:off x="795973" y="3310794"/>
            <a:ext cx="5896925" cy="3575416"/>
          </a:xfrm>
          <a:prstGeom prst="parallelogram">
            <a:avLst>
              <a:gd name="adj" fmla="val 98828"/>
            </a:avLst>
          </a:prstGeom>
          <a:gradFill>
            <a:gsLst>
              <a:gs pos="0">
                <a:srgbClr val="52B7E1">
                  <a:alpha val="31000"/>
                </a:srgbClr>
              </a:gs>
              <a:gs pos="68000">
                <a:srgbClr val="52B7E1">
                  <a:alpha val="0"/>
                </a:srgb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flipH="1" flipV="1">
            <a:off x="8388084" y="-807496"/>
            <a:ext cx="6358381" cy="3855205"/>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8900000">
            <a:off x="-735222" y="4653517"/>
            <a:ext cx="1470444" cy="1469967"/>
          </a:xfrm>
          <a:prstGeom prst="triangle">
            <a:avLst>
              <a:gd name="adj" fmla="val 100000"/>
            </a:avLst>
          </a:prstGeom>
          <a:gradFill>
            <a:gsLst>
              <a:gs pos="0">
                <a:srgbClr val="52B7E1">
                  <a:alpha val="20000"/>
                </a:srgbClr>
              </a:gs>
              <a:gs pos="87000">
                <a:srgbClr val="52B7E1">
                  <a:alpha val="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035330" y="-654700"/>
            <a:ext cx="4779765" cy="2370931"/>
            <a:chOff x="-1189425" y="-751681"/>
            <a:chExt cx="5665297" cy="2810186"/>
          </a:xfrm>
        </p:grpSpPr>
        <p:sp>
          <p:nvSpPr>
            <p:cNvPr id="19" name="任意多边形 18"/>
            <p:cNvSpPr/>
            <p:nvPr/>
          </p:nvSpPr>
          <p:spPr>
            <a:xfrm rot="18929307">
              <a:off x="-1021688" y="-751681"/>
              <a:ext cx="4722600" cy="2810186"/>
            </a:xfrm>
            <a:custGeom>
              <a:avLst/>
              <a:gdLst>
                <a:gd name="connsiteX0" fmla="*/ 4722600 w 4722600"/>
                <a:gd name="connsiteY0" fmla="*/ 2810186 h 2810186"/>
                <a:gd name="connsiteX1" fmla="*/ 1138321 w 4722600"/>
                <a:gd name="connsiteY1" fmla="*/ 2810186 h 2810186"/>
                <a:gd name="connsiteX2" fmla="*/ 1073644 w 4722600"/>
                <a:gd name="connsiteY2" fmla="*/ 2803666 h 2810186"/>
                <a:gd name="connsiteX3" fmla="*/ 1058769 w 4722600"/>
                <a:gd name="connsiteY3" fmla="*/ 2799049 h 2810186"/>
                <a:gd name="connsiteX4" fmla="*/ 1048974 w 4722600"/>
                <a:gd name="connsiteY4" fmla="*/ 2798194 h 2810186"/>
                <a:gd name="connsiteX5" fmla="*/ 769316 w 4722600"/>
                <a:gd name="connsiteY5" fmla="*/ 2652453 h 2810186"/>
                <a:gd name="connsiteX6" fmla="*/ 0 w 4722600"/>
                <a:gd name="connsiteY6" fmla="*/ 1896143 h 2810186"/>
                <a:gd name="connsiteX7" fmla="*/ 1864086 w 4722600"/>
                <a:gd name="connsiteY7" fmla="*/ 0 h 281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2600" h="2810186">
                  <a:moveTo>
                    <a:pt x="4722600" y="2810186"/>
                  </a:moveTo>
                  <a:lnTo>
                    <a:pt x="1138321" y="2810186"/>
                  </a:lnTo>
                  <a:cubicBezTo>
                    <a:pt x="1116166" y="2810186"/>
                    <a:pt x="1094535" y="2807941"/>
                    <a:pt x="1073644" y="2803666"/>
                  </a:cubicBezTo>
                  <a:lnTo>
                    <a:pt x="1058769" y="2799049"/>
                  </a:lnTo>
                  <a:lnTo>
                    <a:pt x="1048974" y="2798194"/>
                  </a:lnTo>
                  <a:cubicBezTo>
                    <a:pt x="946805" y="2779315"/>
                    <a:pt x="848984" y="2730774"/>
                    <a:pt x="769316" y="2652453"/>
                  </a:cubicBezTo>
                  <a:lnTo>
                    <a:pt x="0" y="1896143"/>
                  </a:lnTo>
                  <a:lnTo>
                    <a:pt x="1864086" y="0"/>
                  </a:lnTo>
                  <a:close/>
                </a:path>
              </a:pathLst>
            </a:custGeom>
            <a:solidFill>
              <a:schemeClr val="bg1"/>
            </a:solidFill>
            <a:ln>
              <a:noFill/>
            </a:ln>
            <a:effectLst>
              <a:outerShdw blurRad="3175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8929307">
              <a:off x="1954320" y="-580685"/>
              <a:ext cx="2521552" cy="1709822"/>
            </a:xfrm>
            <a:custGeom>
              <a:avLst/>
              <a:gdLst>
                <a:gd name="connsiteX0" fmla="*/ 782325 w 2521552"/>
                <a:gd name="connsiteY0" fmla="*/ 0 h 1709822"/>
                <a:gd name="connsiteX1" fmla="*/ 2521552 w 2521552"/>
                <a:gd name="connsiteY1" fmla="*/ 1709822 h 1709822"/>
                <a:gd name="connsiteX2" fmla="*/ 1138321 w 2521552"/>
                <a:gd name="connsiteY2" fmla="*/ 1709822 h 1709822"/>
                <a:gd name="connsiteX3" fmla="*/ 1073644 w 2521552"/>
                <a:gd name="connsiteY3" fmla="*/ 1703302 h 1709822"/>
                <a:gd name="connsiteX4" fmla="*/ 1058769 w 2521552"/>
                <a:gd name="connsiteY4" fmla="*/ 1698685 h 1709822"/>
                <a:gd name="connsiteX5" fmla="*/ 1048974 w 2521552"/>
                <a:gd name="connsiteY5" fmla="*/ 1697830 h 1709822"/>
                <a:gd name="connsiteX6" fmla="*/ 769316 w 2521552"/>
                <a:gd name="connsiteY6" fmla="*/ 1552089 h 1709822"/>
                <a:gd name="connsiteX7" fmla="*/ 0 w 2521552"/>
                <a:gd name="connsiteY7" fmla="*/ 795779 h 170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552" h="1709822">
                  <a:moveTo>
                    <a:pt x="782325" y="0"/>
                  </a:moveTo>
                  <a:lnTo>
                    <a:pt x="2521552" y="1709822"/>
                  </a:lnTo>
                  <a:lnTo>
                    <a:pt x="1138321" y="1709822"/>
                  </a:lnTo>
                  <a:cubicBezTo>
                    <a:pt x="1116166" y="1709822"/>
                    <a:pt x="1094535" y="1707577"/>
                    <a:pt x="1073644" y="1703302"/>
                  </a:cubicBezTo>
                  <a:lnTo>
                    <a:pt x="1058769" y="1698685"/>
                  </a:lnTo>
                  <a:lnTo>
                    <a:pt x="1048974" y="1697830"/>
                  </a:lnTo>
                  <a:cubicBezTo>
                    <a:pt x="946805" y="1678951"/>
                    <a:pt x="848984" y="1630410"/>
                    <a:pt x="769316" y="1552089"/>
                  </a:cubicBezTo>
                  <a:lnTo>
                    <a:pt x="0" y="795779"/>
                  </a:lnTo>
                  <a:close/>
                </a:path>
              </a:pathLst>
            </a:cu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18929307">
              <a:off x="-885488" y="-665604"/>
              <a:ext cx="4135668" cy="2469504"/>
            </a:xfrm>
            <a:custGeom>
              <a:avLst/>
              <a:gdLst>
                <a:gd name="connsiteX0" fmla="*/ 1623695 w 4135668"/>
                <a:gd name="connsiteY0" fmla="*/ 0 h 2469504"/>
                <a:gd name="connsiteX1" fmla="*/ 4135668 w 4135668"/>
                <a:gd name="connsiteY1" fmla="*/ 2469504 h 2469504"/>
                <a:gd name="connsiteX2" fmla="*/ 1040511 w 4135668"/>
                <a:gd name="connsiteY2" fmla="*/ 2469504 h 2469504"/>
                <a:gd name="connsiteX3" fmla="*/ 975834 w 4135668"/>
                <a:gd name="connsiteY3" fmla="*/ 2462984 h 2469504"/>
                <a:gd name="connsiteX4" fmla="*/ 960959 w 4135668"/>
                <a:gd name="connsiteY4" fmla="*/ 2458367 h 2469504"/>
                <a:gd name="connsiteX5" fmla="*/ 951164 w 4135668"/>
                <a:gd name="connsiteY5" fmla="*/ 2457512 h 2469504"/>
                <a:gd name="connsiteX6" fmla="*/ 671506 w 4135668"/>
                <a:gd name="connsiteY6" fmla="*/ 2311771 h 2469504"/>
                <a:gd name="connsiteX7" fmla="*/ 0 w 4135668"/>
                <a:gd name="connsiteY7" fmla="*/ 1651618 h 246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5668" h="2469504">
                  <a:moveTo>
                    <a:pt x="1623695" y="0"/>
                  </a:moveTo>
                  <a:lnTo>
                    <a:pt x="4135668" y="2469504"/>
                  </a:lnTo>
                  <a:lnTo>
                    <a:pt x="1040511" y="2469504"/>
                  </a:lnTo>
                  <a:cubicBezTo>
                    <a:pt x="1018356" y="2469504"/>
                    <a:pt x="996725" y="2467259"/>
                    <a:pt x="975834" y="2462984"/>
                  </a:cubicBezTo>
                  <a:lnTo>
                    <a:pt x="960959" y="2458367"/>
                  </a:lnTo>
                  <a:lnTo>
                    <a:pt x="951164" y="2457512"/>
                  </a:lnTo>
                  <a:cubicBezTo>
                    <a:pt x="848995" y="2438633"/>
                    <a:pt x="751174" y="2390092"/>
                    <a:pt x="671506" y="2311771"/>
                  </a:cubicBezTo>
                  <a:lnTo>
                    <a:pt x="0" y="1651618"/>
                  </a:lnTo>
                  <a:close/>
                </a:path>
              </a:pathLst>
            </a:custGeom>
            <a:gradFill>
              <a:gsLst>
                <a:gs pos="0">
                  <a:srgbClr val="52B7E1"/>
                </a:gs>
                <a:gs pos="100000">
                  <a:srgbClr val="0371C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1189425" y="0"/>
              <a:ext cx="3706393" cy="1767742"/>
            </a:xfrm>
            <a:prstGeom prst="parallelogram">
              <a:avLst>
                <a:gd name="adj" fmla="val 98828"/>
              </a:avLst>
            </a:prstGeom>
            <a:gradFill>
              <a:gsLst>
                <a:gs pos="0">
                  <a:srgbClr val="52B7E1">
                    <a:alpha val="300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16082" y="0"/>
              <a:ext cx="1821725" cy="1057469"/>
            </a:xfrm>
            <a:prstGeom prst="parallelogram">
              <a:avLst>
                <a:gd name="adj" fmla="val 98596"/>
              </a:avLst>
            </a:pr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平行四边形 25"/>
          <p:cNvSpPr/>
          <p:nvPr/>
        </p:nvSpPr>
        <p:spPr>
          <a:xfrm flipH="1" flipV="1">
            <a:off x="9857285" y="891040"/>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108865" y="4857750"/>
            <a:ext cx="5083135" cy="5628446"/>
            <a:chOff x="6004577" y="4432300"/>
            <a:chExt cx="6187424" cy="6851201"/>
          </a:xfrm>
        </p:grpSpPr>
        <p:sp>
          <p:nvSpPr>
            <p:cNvPr id="16" name="任意多边形 15"/>
            <p:cNvSpPr/>
            <p:nvPr/>
          </p:nvSpPr>
          <p:spPr>
            <a:xfrm>
              <a:off x="6004577" y="5487025"/>
              <a:ext cx="2383507" cy="4386303"/>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0">
                  <a:srgbClr val="52B7E1"/>
                </a:gs>
                <a:gs pos="100000">
                  <a:srgbClr val="52B7E1">
                    <a:alpha val="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692900" y="4432300"/>
              <a:ext cx="5499100" cy="6466174"/>
            </a:xfrm>
            <a:custGeom>
              <a:avLst/>
              <a:gdLst>
                <a:gd name="connsiteX0" fmla="*/ 575058 w 5478734"/>
                <a:gd name="connsiteY0" fmla="*/ 6464300 h 6466174"/>
                <a:gd name="connsiteX1" fmla="*/ 594362 w 5478734"/>
                <a:gd name="connsiteY1" fmla="*/ 6464300 h 6466174"/>
                <a:gd name="connsiteX2" fmla="*/ 584235 w 5478734"/>
                <a:gd name="connsiteY2" fmla="*/ 6466174 h 6466174"/>
                <a:gd name="connsiteX3" fmla="*/ 3167156 w 5478734"/>
                <a:gd name="connsiteY3" fmla="*/ 0 h 6466174"/>
                <a:gd name="connsiteX4" fmla="*/ 5364256 w 5478734"/>
                <a:gd name="connsiteY4" fmla="*/ 0 h 6466174"/>
                <a:gd name="connsiteX5" fmla="*/ 5478734 w 5478734"/>
                <a:gd name="connsiteY5" fmla="*/ 5781 h 6466174"/>
                <a:gd name="connsiteX6" fmla="*/ 5478734 w 5478734"/>
                <a:gd name="connsiteY6" fmla="*/ 2453909 h 6466174"/>
                <a:gd name="connsiteX7" fmla="*/ 0 w 5478734"/>
                <a:gd name="connsiteY7" fmla="*/ 2453909 h 6466174"/>
                <a:gd name="connsiteX8" fmla="*/ 1938960 w 5478734"/>
                <a:gd name="connsiteY8" fmla="*/ 550423 h 6466174"/>
                <a:gd name="connsiteX9" fmla="*/ 1999723 w 5478734"/>
                <a:gd name="connsiteY9" fmla="*/ 483567 h 6466174"/>
                <a:gd name="connsiteX10" fmla="*/ 2098631 w 5478734"/>
                <a:gd name="connsiteY10" fmla="*/ 393674 h 6466174"/>
                <a:gd name="connsiteX11" fmla="*/ 2122832 w 5478734"/>
                <a:gd name="connsiteY11" fmla="*/ 369915 h 6466174"/>
                <a:gd name="connsiteX12" fmla="*/ 2150757 w 5478734"/>
                <a:gd name="connsiteY12" fmla="*/ 351740 h 6466174"/>
                <a:gd name="connsiteX13" fmla="*/ 2244066 w 5478734"/>
                <a:gd name="connsiteY13" fmla="*/ 281965 h 6466174"/>
                <a:gd name="connsiteX14" fmla="*/ 3167156 w 5478734"/>
                <a:gd name="connsiteY14"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734" h="6466174">
                  <a:moveTo>
                    <a:pt x="575058" y="6464300"/>
                  </a:moveTo>
                  <a:lnTo>
                    <a:pt x="594362" y="6464300"/>
                  </a:lnTo>
                  <a:lnTo>
                    <a:pt x="584235" y="6466174"/>
                  </a:lnTo>
                  <a:close/>
                  <a:moveTo>
                    <a:pt x="3167156" y="0"/>
                  </a:moveTo>
                  <a:lnTo>
                    <a:pt x="5364256" y="0"/>
                  </a:lnTo>
                  <a:lnTo>
                    <a:pt x="5478734" y="5781"/>
                  </a:lnTo>
                  <a:lnTo>
                    <a:pt x="5478734" y="2453909"/>
                  </a:lnTo>
                  <a:lnTo>
                    <a:pt x="0" y="2453909"/>
                  </a:lnTo>
                  <a:lnTo>
                    <a:pt x="1938960" y="550423"/>
                  </a:lnTo>
                  <a:lnTo>
                    <a:pt x="1999723" y="483567"/>
                  </a:lnTo>
                  <a:lnTo>
                    <a:pt x="2098631" y="393674"/>
                  </a:lnTo>
                  <a:lnTo>
                    <a:pt x="2122832" y="369915"/>
                  </a:lnTo>
                  <a:lnTo>
                    <a:pt x="2150757" y="351740"/>
                  </a:lnTo>
                  <a:lnTo>
                    <a:pt x="2244066" y="281965"/>
                  </a:lnTo>
                  <a:cubicBezTo>
                    <a:pt x="2507568" y="103947"/>
                    <a:pt x="2825223" y="0"/>
                    <a:pt x="3167156" y="0"/>
                  </a:cubicBez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210399" y="4817327"/>
              <a:ext cx="4981602" cy="6466174"/>
            </a:xfrm>
            <a:custGeom>
              <a:avLst/>
              <a:gdLst>
                <a:gd name="connsiteX0" fmla="*/ 183535 w 4981602"/>
                <a:gd name="connsiteY0" fmla="*/ 6464300 h 6466174"/>
                <a:gd name="connsiteX1" fmla="*/ 202911 w 4981602"/>
                <a:gd name="connsiteY1" fmla="*/ 6464300 h 6466174"/>
                <a:gd name="connsiteX2" fmla="*/ 192746 w 4981602"/>
                <a:gd name="connsiteY2" fmla="*/ 6466174 h 6466174"/>
                <a:gd name="connsiteX3" fmla="*/ 2785268 w 4981602"/>
                <a:gd name="connsiteY3" fmla="*/ 0 h 6466174"/>
                <a:gd name="connsiteX4" fmla="*/ 4981602 w 4981602"/>
                <a:gd name="connsiteY4" fmla="*/ 0 h 6466174"/>
                <a:gd name="connsiteX5" fmla="*/ 4981602 w 4981602"/>
                <a:gd name="connsiteY5" fmla="*/ 2068882 h 6466174"/>
                <a:gd name="connsiteX6" fmla="*/ 0 w 4981602"/>
                <a:gd name="connsiteY6" fmla="*/ 2068882 h 6466174"/>
                <a:gd name="connsiteX7" fmla="*/ 1552507 w 4981602"/>
                <a:gd name="connsiteY7" fmla="*/ 550423 h 6466174"/>
                <a:gd name="connsiteX8" fmla="*/ 1613496 w 4981602"/>
                <a:gd name="connsiteY8" fmla="*/ 483567 h 6466174"/>
                <a:gd name="connsiteX9" fmla="*/ 1712771 w 4981602"/>
                <a:gd name="connsiteY9" fmla="*/ 393674 h 6466174"/>
                <a:gd name="connsiteX10" fmla="*/ 1737062 w 4981602"/>
                <a:gd name="connsiteY10" fmla="*/ 369915 h 6466174"/>
                <a:gd name="connsiteX11" fmla="*/ 1765091 w 4981602"/>
                <a:gd name="connsiteY11" fmla="*/ 351740 h 6466174"/>
                <a:gd name="connsiteX12" fmla="*/ 1858747 w 4981602"/>
                <a:gd name="connsiteY12" fmla="*/ 281965 h 6466174"/>
                <a:gd name="connsiteX13" fmla="*/ 2785268 w 4981602"/>
                <a:gd name="connsiteY13"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1602" h="6466174">
                  <a:moveTo>
                    <a:pt x="183535" y="6464300"/>
                  </a:moveTo>
                  <a:lnTo>
                    <a:pt x="202911" y="6464300"/>
                  </a:lnTo>
                  <a:lnTo>
                    <a:pt x="192746" y="6466174"/>
                  </a:lnTo>
                  <a:close/>
                  <a:moveTo>
                    <a:pt x="2785268" y="0"/>
                  </a:moveTo>
                  <a:lnTo>
                    <a:pt x="4981602" y="0"/>
                  </a:lnTo>
                  <a:lnTo>
                    <a:pt x="4981602" y="2068882"/>
                  </a:lnTo>
                  <a:lnTo>
                    <a:pt x="0" y="2068882"/>
                  </a:lnTo>
                  <a:lnTo>
                    <a:pt x="1552507" y="550423"/>
                  </a:lnTo>
                  <a:lnTo>
                    <a:pt x="1613496" y="483567"/>
                  </a:lnTo>
                  <a:lnTo>
                    <a:pt x="1712771" y="393674"/>
                  </a:lnTo>
                  <a:lnTo>
                    <a:pt x="1737062" y="369915"/>
                  </a:lnTo>
                  <a:lnTo>
                    <a:pt x="1765091" y="351740"/>
                  </a:lnTo>
                  <a:lnTo>
                    <a:pt x="1858747" y="281965"/>
                  </a:lnTo>
                  <a:cubicBezTo>
                    <a:pt x="2123228" y="103947"/>
                    <a:pt x="2442064" y="0"/>
                    <a:pt x="2785268" y="0"/>
                  </a:cubicBezTo>
                  <a:close/>
                </a:path>
              </a:pathLst>
            </a:custGeom>
            <a:gradFill>
              <a:gsLst>
                <a:gs pos="0">
                  <a:srgbClr val="52B7E1"/>
                </a:gs>
                <a:gs pos="100000">
                  <a:srgbClr val="0371C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flipH="1" flipV="1">
              <a:off x="7368777" y="4817327"/>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857285" y="5521222"/>
              <a:ext cx="2334715" cy="4296512"/>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1000">
                  <a:srgbClr val="52B7E1">
                    <a:alpha val="60000"/>
                  </a:srgbClr>
                </a:gs>
                <a:gs pos="100000">
                  <a:srgbClr val="52B7E1">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0621108" y="5315828"/>
              <a:ext cx="1570892" cy="1570382"/>
            </a:xfrm>
            <a:prstGeom prst="triangle">
              <a:avLst>
                <a:gd name="adj" fmla="val 100000"/>
              </a:avLst>
            </a:prstGeom>
            <a:gradFill>
              <a:gsLst>
                <a:gs pos="11000">
                  <a:srgbClr val="0371C1"/>
                </a:gs>
                <a:gs pos="100000">
                  <a:srgbClr val="52B7E1">
                    <a:alpha val="7400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0">
            <a:extLst>
              <a:ext uri="{FF2B5EF4-FFF2-40B4-BE49-F238E27FC236}">
                <a16:creationId xmlns:a16="http://schemas.microsoft.com/office/drawing/2014/main" id="{BA8EA202-F87D-45AF-91DB-F2B3A7B8F57B}"/>
              </a:ext>
            </a:extLst>
          </p:cNvPr>
          <p:cNvSpPr txBox="1"/>
          <p:nvPr/>
        </p:nvSpPr>
        <p:spPr>
          <a:xfrm>
            <a:off x="2358452" y="2672458"/>
            <a:ext cx="7475096" cy="1446550"/>
          </a:xfrm>
          <a:prstGeom prst="rect">
            <a:avLst/>
          </a:prstGeom>
          <a:noFill/>
        </p:spPr>
        <p:txBody>
          <a:bodyPr wrap="square" rtlCol="0">
            <a:spAutoFit/>
          </a:bodyPr>
          <a:lstStyle/>
          <a:p>
            <a:pPr algn="ctr" defTabSz="228600"/>
            <a:r>
              <a:rPr lang="en-US" altLang="zh-CN" sz="8800" dirty="0">
                <a:solidFill>
                  <a:schemeClr val="bg1">
                    <a:lumMod val="65000"/>
                    <a:alpha val="20000"/>
                  </a:schemeClr>
                </a:solidFill>
                <a:latin typeface="思源黑体" panose="020B0500000000000000" pitchFamily="34" charset="-122"/>
                <a:ea typeface="思源黑体" panose="020B0500000000000000" pitchFamily="34" charset="-122"/>
                <a:cs typeface="Aparajita" panose="020B0604020202020204" pitchFamily="34" charset="0"/>
              </a:rPr>
              <a:t>PART ONE</a:t>
            </a:r>
            <a:endParaRPr lang="zh-CN" altLang="en-US" sz="8800" dirty="0">
              <a:solidFill>
                <a:schemeClr val="bg1">
                  <a:lumMod val="65000"/>
                  <a:alpha val="20000"/>
                </a:schemeClr>
              </a:solidFill>
              <a:latin typeface="思源黑体" panose="020B0500000000000000" pitchFamily="34" charset="-122"/>
              <a:ea typeface="思源黑体" panose="020B0500000000000000" pitchFamily="34" charset="-122"/>
              <a:cs typeface="Aparajita" panose="020B0604020202020204" pitchFamily="34" charset="0"/>
            </a:endParaRPr>
          </a:p>
        </p:txBody>
      </p:sp>
      <p:sp>
        <p:nvSpPr>
          <p:cNvPr id="36" name="矩形 35"/>
          <p:cNvSpPr/>
          <p:nvPr/>
        </p:nvSpPr>
        <p:spPr>
          <a:xfrm>
            <a:off x="5902012" y="4149418"/>
            <a:ext cx="387976" cy="79048"/>
          </a:xfrm>
          <a:prstGeom prst="rect">
            <a:avLst/>
          </a:prstGeom>
          <a:gradFill>
            <a:gsLst>
              <a:gs pos="0">
                <a:srgbClr val="52B7E1"/>
              </a:gs>
              <a:gs pos="100000">
                <a:srgbClr val="0371C1"/>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endParaRPr>
          </a:p>
        </p:txBody>
      </p:sp>
      <p:grpSp>
        <p:nvGrpSpPr>
          <p:cNvPr id="37" name="组合 36"/>
          <p:cNvGrpSpPr/>
          <p:nvPr/>
        </p:nvGrpSpPr>
        <p:grpSpPr>
          <a:xfrm>
            <a:off x="5442436" y="1463041"/>
            <a:ext cx="1310428" cy="1039454"/>
            <a:chOff x="5390496" y="1174089"/>
            <a:chExt cx="1743579" cy="1383041"/>
          </a:xfrm>
        </p:grpSpPr>
        <p:sp>
          <p:nvSpPr>
            <p:cNvPr id="38" name="圆角矩形 37"/>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endParaRPr>
            </a:p>
          </p:txBody>
        </p:sp>
        <p:sp>
          <p:nvSpPr>
            <p:cNvPr id="39" name="文本框 38"/>
            <p:cNvSpPr txBox="1"/>
            <p:nvPr/>
          </p:nvSpPr>
          <p:spPr>
            <a:xfrm>
              <a:off x="5390496" y="1408060"/>
              <a:ext cx="1743579" cy="1023776"/>
            </a:xfrm>
            <a:prstGeom prst="rect">
              <a:avLst/>
            </a:prstGeom>
            <a:noFill/>
          </p:spPr>
          <p:txBody>
            <a:bodyPr wrap="square" rtlCol="0">
              <a:spAutoFit/>
            </a:bodyPr>
            <a:lstStyle/>
            <a:p>
              <a:pPr algn="ctr"/>
              <a:r>
                <a:rPr lang="en-US" altLang="zh-CN" sz="4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01</a:t>
              </a:r>
              <a:endParaRPr lang="zh-CN" altLang="en-US" sz="44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33" name="文本框 32">
            <a:extLst>
              <a:ext uri="{FF2B5EF4-FFF2-40B4-BE49-F238E27FC236}">
                <a16:creationId xmlns:a16="http://schemas.microsoft.com/office/drawing/2014/main" id="{0C019169-9256-49B0-A952-58407F924856}"/>
              </a:ext>
            </a:extLst>
          </p:cNvPr>
          <p:cNvSpPr txBox="1"/>
          <p:nvPr/>
        </p:nvSpPr>
        <p:spPr>
          <a:xfrm>
            <a:off x="1613787" y="3087649"/>
            <a:ext cx="8964426" cy="830997"/>
          </a:xfrm>
          <a:prstGeom prst="rect">
            <a:avLst/>
          </a:prstGeom>
          <a:noFill/>
        </p:spPr>
        <p:txBody>
          <a:bodyPr wrap="square" rtlCol="0">
            <a:spAutoFit/>
          </a:bodyPr>
          <a:lstStyle>
            <a:defPPr>
              <a:defRPr lang="zh-CN"/>
            </a:defPPr>
            <a:lvl1pPr>
              <a:defRPr sz="2000" b="1">
                <a:solidFill>
                  <a:schemeClr val="tx1">
                    <a:lumMod val="85000"/>
                    <a:lumOff val="15000"/>
                  </a:schemeClr>
                </a:solidFill>
                <a:latin typeface="思源黑体" panose="020B0500000000000000" pitchFamily="34" charset="-122"/>
                <a:ea typeface="思源黑体" panose="020B0500000000000000" pitchFamily="34" charset="-122"/>
              </a:defRPr>
            </a:lvl1pPr>
          </a:lstStyle>
          <a:p>
            <a:pPr algn="ctr"/>
            <a:r>
              <a:rPr lang="zh-CN" altLang="en-US" sz="4800" dirty="0">
                <a:solidFill>
                  <a:schemeClr val="tx1">
                    <a:lumMod val="75000"/>
                    <a:lumOff val="25000"/>
                  </a:schemeClr>
                </a:solidFill>
              </a:rPr>
              <a:t>新标准的颁布、实施及其亮点</a:t>
            </a:r>
          </a:p>
        </p:txBody>
      </p:sp>
    </p:spTree>
    <p:extLst>
      <p:ext uri="{BB962C8B-B14F-4D97-AF65-F5344CB8AC3E}">
        <p14:creationId xmlns:p14="http://schemas.microsoft.com/office/powerpoint/2010/main" val="23168867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综合应急预案内容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18" name="表格 17">
            <a:extLst>
              <a:ext uri="{FF2B5EF4-FFF2-40B4-BE49-F238E27FC236}">
                <a16:creationId xmlns:a16="http://schemas.microsoft.com/office/drawing/2014/main" id="{EA3EED51-B069-4D5B-8710-8B4FE7864A30}"/>
              </a:ext>
            </a:extLst>
          </p:cNvPr>
          <p:cNvGraphicFramePr/>
          <p:nvPr>
            <p:custDataLst>
              <p:tags r:id="rId1"/>
            </p:custDataLst>
            <p:extLst>
              <p:ext uri="{D42A27DB-BD31-4B8C-83A1-F6EECF244321}">
                <p14:modId xmlns:p14="http://schemas.microsoft.com/office/powerpoint/2010/main" val="2088203016"/>
              </p:ext>
            </p:extLst>
          </p:nvPr>
        </p:nvGraphicFramePr>
        <p:xfrm>
          <a:off x="434790" y="1389456"/>
          <a:ext cx="11322420" cy="5286042"/>
        </p:xfrm>
        <a:graphic>
          <a:graphicData uri="http://schemas.openxmlformats.org/drawingml/2006/table">
            <a:tbl>
              <a:tblPr firstRow="1" bandRow="1">
                <a:tableStyleId>{D7AC3CCA-C797-4891-BE02-D94E43425B78}</a:tableStyleId>
              </a:tblPr>
              <a:tblGrid>
                <a:gridCol w="458740">
                  <a:extLst>
                    <a:ext uri="{9D8B030D-6E8A-4147-A177-3AD203B41FA5}">
                      <a16:colId xmlns:a16="http://schemas.microsoft.com/office/drawing/2014/main" val="20000"/>
                    </a:ext>
                  </a:extLst>
                </a:gridCol>
                <a:gridCol w="1847249">
                  <a:extLst>
                    <a:ext uri="{9D8B030D-6E8A-4147-A177-3AD203B41FA5}">
                      <a16:colId xmlns:a16="http://schemas.microsoft.com/office/drawing/2014/main" val="20001"/>
                    </a:ext>
                  </a:extLst>
                </a:gridCol>
                <a:gridCol w="9016431">
                  <a:extLst>
                    <a:ext uri="{9D8B030D-6E8A-4147-A177-3AD203B41FA5}">
                      <a16:colId xmlns:a16="http://schemas.microsoft.com/office/drawing/2014/main" val="20002"/>
                    </a:ext>
                  </a:extLst>
                </a:gridCol>
              </a:tblGrid>
              <a:tr h="988362">
                <a:tc>
                  <a:txBody>
                    <a:bodyPr/>
                    <a:lstStyle/>
                    <a:p>
                      <a:pPr algn="ctr">
                        <a:buNone/>
                      </a:pPr>
                      <a:r>
                        <a:rPr lang="en-US" altLang="zh-CN" b="0">
                          <a:latin typeface="微软雅黑" panose="020B0503020204020204" pitchFamily="34" charset="-122"/>
                          <a:ea typeface="微软雅黑" panose="020B0503020204020204" pitchFamily="34" charset="-122"/>
                        </a:rPr>
                        <a:t>1</a:t>
                      </a:r>
                    </a:p>
                  </a:txBody>
                  <a:tcPr anchor="ctr"/>
                </a:tc>
                <a:tc>
                  <a:txBody>
                    <a:bodyPr/>
                    <a:lstStyle/>
                    <a:p>
                      <a:pPr algn="ctr">
                        <a:buNone/>
                      </a:pPr>
                      <a:r>
                        <a:rPr lang="zh-CN" altLang="en-US" b="0">
                          <a:latin typeface="微软雅黑" panose="020B0503020204020204" pitchFamily="34" charset="-122"/>
                          <a:ea typeface="微软雅黑" panose="020B0503020204020204" pitchFamily="34" charset="-122"/>
                        </a:rPr>
                        <a:t>总则</a:t>
                      </a:r>
                    </a:p>
                  </a:txBody>
                  <a:tcPr anchor="ctr"/>
                </a:tc>
                <a:tc>
                  <a:txBody>
                    <a:bodyPr/>
                    <a:lstStyle/>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适用范围：说明应急预案的适用范围。</a:t>
                      </a: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响应分级：依据事故危害程度、影响范围和生产经营单位控制事态的能力，对事故应急响应进行分级，明确分级响应的基本原则。应急响应分级不必照搬事故分级。</a:t>
                      </a:r>
                    </a:p>
                  </a:txBody>
                  <a:tcPr/>
                </a:tc>
                <a:extLst>
                  <a:ext uri="{0D108BD9-81ED-4DB2-BD59-A6C34878D82A}">
                    <a16:rowId xmlns:a16="http://schemas.microsoft.com/office/drawing/2014/main" val="10000"/>
                  </a:ext>
                </a:extLst>
              </a:tr>
              <a:tr h="760279">
                <a:tc>
                  <a:txBody>
                    <a:bodyPr/>
                    <a:lstStyle/>
                    <a:p>
                      <a:pPr algn="ctr">
                        <a:buNone/>
                      </a:pPr>
                      <a:r>
                        <a:rPr lang="en-US" altLang="zh-CN" b="0">
                          <a:latin typeface="微软雅黑" panose="020B0503020204020204" pitchFamily="34" charset="-122"/>
                          <a:ea typeface="微软雅黑" panose="020B0503020204020204" pitchFamily="34" charset="-122"/>
                        </a:rPr>
                        <a:t>2</a:t>
                      </a:r>
                    </a:p>
                  </a:txBody>
                  <a:tcPr anchor="ctr"/>
                </a:tc>
                <a:tc>
                  <a:txBody>
                    <a:bodyPr/>
                    <a:lstStyle/>
                    <a:p>
                      <a:pPr algn="ctr">
                        <a:buNone/>
                      </a:pPr>
                      <a:r>
                        <a:rPr lang="zh-CN" altLang="en-US" b="0">
                          <a:latin typeface="微软雅黑" panose="020B0503020204020204" pitchFamily="34" charset="-122"/>
                          <a:ea typeface="微软雅黑" panose="020B0503020204020204" pitchFamily="34" charset="-122"/>
                        </a:rPr>
                        <a:t>应急组织机构及职责</a:t>
                      </a:r>
                    </a:p>
                  </a:txBody>
                  <a:tcPr anchor="ctr"/>
                </a:tc>
                <a:tc>
                  <a:txBody>
                    <a:bodyPr/>
                    <a:lstStyle/>
                    <a:p>
                      <a:pPr algn="just">
                        <a:buNone/>
                      </a:pPr>
                      <a:r>
                        <a:rPr lang="zh-CN" altLang="en-US" b="0">
                          <a:latin typeface="微软雅黑" panose="020B0503020204020204" pitchFamily="34" charset="-122"/>
                          <a:ea typeface="微软雅黑" panose="020B0503020204020204" pitchFamily="34" charset="-122"/>
                        </a:rPr>
                        <a:t>明确应急组织形式（可图示）及构成单位（部门）的应急处置职责。应急组织机构可设置相应的应急工作小组，各小组构成、职责分工及行动任务建议以工作方案的形式作为附件。</a:t>
                      </a:r>
                    </a:p>
                  </a:txBody>
                  <a:tcPr/>
                </a:tc>
                <a:extLst>
                  <a:ext uri="{0D108BD9-81ED-4DB2-BD59-A6C34878D82A}">
                    <a16:rowId xmlns:a16="http://schemas.microsoft.com/office/drawing/2014/main" val="10001"/>
                  </a:ext>
                </a:extLst>
              </a:tr>
              <a:tr h="2813031">
                <a:tc>
                  <a:txBody>
                    <a:bodyPr/>
                    <a:lstStyle/>
                    <a:p>
                      <a:pPr algn="ctr">
                        <a:buNone/>
                      </a:pPr>
                      <a:r>
                        <a:rPr lang="en-US" altLang="zh-CN" b="0">
                          <a:latin typeface="微软雅黑" panose="020B0503020204020204" pitchFamily="34" charset="-122"/>
                          <a:ea typeface="微软雅黑" panose="020B0503020204020204" pitchFamily="34" charset="-122"/>
                        </a:rPr>
                        <a:t>3</a:t>
                      </a:r>
                    </a:p>
                  </a:txBody>
                  <a:tcPr anchor="ctr"/>
                </a:tc>
                <a:tc>
                  <a:txBody>
                    <a:bodyPr/>
                    <a:lstStyle/>
                    <a:p>
                      <a:pPr algn="ctr">
                        <a:buNone/>
                      </a:pPr>
                      <a:r>
                        <a:rPr lang="zh-CN" altLang="en-US" b="0">
                          <a:latin typeface="微软雅黑" panose="020B0503020204020204" pitchFamily="34" charset="-122"/>
                          <a:ea typeface="微软雅黑" panose="020B0503020204020204" pitchFamily="34" charset="-122"/>
                        </a:rPr>
                        <a:t>应急响应</a:t>
                      </a:r>
                    </a:p>
                  </a:txBody>
                  <a:tcPr anchor="ctr"/>
                </a:tc>
                <a:tc>
                  <a:txBody>
                    <a:bodyPr/>
                    <a:lstStyle/>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信息报告</a:t>
                      </a: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信息接报：明确应急值守电话、事故信息接收、内部通报程序、方式和责任人，向上级主管部门、上级单位报告事故的流程、内容、时限和责任人，以及向本单位以外有关部门或单位通报事故信息的方法、程序和责任人。</a:t>
                      </a: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信息处置与研判</a:t>
                      </a:r>
                      <a:endParaRPr lang="en-US" altLang="zh-CN" b="0" dirty="0">
                        <a:latin typeface="微软雅黑" panose="020B0503020204020204" pitchFamily="34" charset="-122"/>
                        <a:ea typeface="微软雅黑" panose="020B0503020204020204" pitchFamily="34" charset="-122"/>
                        <a:cs typeface="微软雅黑" panose="020B0503020204020204" pitchFamily="34" charset="-122"/>
                      </a:endParaRP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3.1.2.1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明确响应启动的程序和方式。根据事故性质、严重程度、影响范围和可控性，结合响应分级明确的条件，可由应急领导小组作出响应启动的决策并宣布，或者依据事故信息是否达到响应启动的条件自动启动。</a:t>
                      </a: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3.1.2.2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若未达到响应启动条件，应急领导小组可作出预警启动的决策，做好响应准备，实时跟踪事态发展。</a:t>
                      </a:r>
                    </a:p>
                    <a:p>
                      <a:pPr algn="just">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3.1.2.3</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响应启动后，应注意跟踪事态发展，科学分析处置要求，及时调整响应级别，应避免响应不足或过度响应。</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46827962"/>
      </p:ext>
    </p:extLst>
  </p:cSld>
  <p:clrMapOvr>
    <a:masterClrMapping/>
  </p:clrMapOvr>
  <p:transition spd="slow">
    <p:cov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综合应急预案内容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7" name="表格 6">
            <a:extLst>
              <a:ext uri="{FF2B5EF4-FFF2-40B4-BE49-F238E27FC236}">
                <a16:creationId xmlns:a16="http://schemas.microsoft.com/office/drawing/2014/main" id="{E10A11C7-4E40-40C6-9175-DE43CD7BECD2}"/>
              </a:ext>
            </a:extLst>
          </p:cNvPr>
          <p:cNvGraphicFramePr/>
          <p:nvPr>
            <p:custDataLst>
              <p:tags r:id="rId1"/>
            </p:custDataLst>
            <p:extLst>
              <p:ext uri="{D42A27DB-BD31-4B8C-83A1-F6EECF244321}">
                <p14:modId xmlns:p14="http://schemas.microsoft.com/office/powerpoint/2010/main" val="1980428085"/>
              </p:ext>
            </p:extLst>
          </p:nvPr>
        </p:nvGraphicFramePr>
        <p:xfrm>
          <a:off x="407988" y="1583558"/>
          <a:ext cx="11363099" cy="4406520"/>
        </p:xfrm>
        <a:graphic>
          <a:graphicData uri="http://schemas.openxmlformats.org/drawingml/2006/table">
            <a:tbl>
              <a:tblPr firstRow="1" bandRow="1">
                <a:tableStyleId>{D7AC3CCA-C797-4891-BE02-D94E43425B78}</a:tableStyleId>
              </a:tblPr>
              <a:tblGrid>
                <a:gridCol w="529985">
                  <a:extLst>
                    <a:ext uri="{9D8B030D-6E8A-4147-A177-3AD203B41FA5}">
                      <a16:colId xmlns:a16="http://schemas.microsoft.com/office/drawing/2014/main" val="20000"/>
                    </a:ext>
                  </a:extLst>
                </a:gridCol>
                <a:gridCol w="2134130">
                  <a:extLst>
                    <a:ext uri="{9D8B030D-6E8A-4147-A177-3AD203B41FA5}">
                      <a16:colId xmlns:a16="http://schemas.microsoft.com/office/drawing/2014/main" val="20001"/>
                    </a:ext>
                  </a:extLst>
                </a:gridCol>
                <a:gridCol w="8698984">
                  <a:extLst>
                    <a:ext uri="{9D8B030D-6E8A-4147-A177-3AD203B41FA5}">
                      <a16:colId xmlns:a16="http://schemas.microsoft.com/office/drawing/2014/main" val="20002"/>
                    </a:ext>
                  </a:extLst>
                </a:gridCol>
              </a:tblGrid>
              <a:tr h="3383280">
                <a:tc>
                  <a:txBody>
                    <a:bodyPr/>
                    <a:lstStyle/>
                    <a:p>
                      <a:pPr algn="ctr">
                        <a:lnSpc>
                          <a:spcPct val="120000"/>
                        </a:lnSpc>
                        <a:buNone/>
                      </a:pPr>
                      <a:r>
                        <a:rPr lang="en-US" altLang="zh-CN" b="0">
                          <a:latin typeface="微软雅黑" panose="020B0503020204020204" pitchFamily="34" charset="-122"/>
                          <a:ea typeface="微软雅黑" panose="020B0503020204020204" pitchFamily="34" charset="-122"/>
                        </a:rPr>
                        <a:t>3</a:t>
                      </a:r>
                    </a:p>
                  </a:txBody>
                  <a:tcPr anchor="ctr"/>
                </a:tc>
                <a:tc>
                  <a:txBody>
                    <a:bodyPr/>
                    <a:lstStyle/>
                    <a:p>
                      <a:pPr algn="ctr">
                        <a:lnSpc>
                          <a:spcPct val="120000"/>
                        </a:lnSpc>
                        <a:buNone/>
                      </a:pPr>
                      <a:r>
                        <a:rPr lang="zh-CN" altLang="en-US" b="0" dirty="0">
                          <a:latin typeface="微软雅黑" panose="020B0503020204020204" pitchFamily="34" charset="-122"/>
                          <a:ea typeface="微软雅黑" panose="020B0503020204020204" pitchFamily="34" charset="-122"/>
                        </a:rPr>
                        <a:t>应急响应</a:t>
                      </a:r>
                    </a:p>
                  </a:txBody>
                  <a:tcPr anchor="ctr"/>
                </a:tc>
                <a:tc>
                  <a:txBody>
                    <a:bodyPr/>
                    <a:lstStyle/>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预警</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3.2.1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预警启动：明确预警信息发布渠道、方式和内容。</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3.2.2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响应准备：明确作出预警启动后应开展的响应准备工作，包括队伍、物资、装备、后期和通信。</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3.2.3</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预警解除：明确预警解除的基本条件、要求和责任人。</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3.3</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响应启动：确定响应级别，明确响应启动后的程序性工作，包括应急会议召开、信息上报、资源协调、信息公开、后期和财力保障工作。</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3.4</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应急处置：明确事故现场警戒疏散、人员搜救、医疗救治、现场监测、技术支持、工程抢险及环境保护方面的应急处置措施，并明确人员防护的要求。</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3.5</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应急支援：明确当事态无法控制情况下，向外部（救援）力量请求支援的程序及要求，联动程序及要求，以及外部（救援）力量达到后的指挥关系。</a:t>
                      </a:r>
                    </a:p>
                    <a:p>
                      <a:pPr algn="just">
                        <a:lnSpc>
                          <a:spcPct val="12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3.6</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应急终止：明确响应终止的基本条件、要求和责任人。</a:t>
                      </a:r>
                    </a:p>
                  </a:txBody>
                  <a:tcPr/>
                </a:tc>
                <a:extLst>
                  <a:ext uri="{0D108BD9-81ED-4DB2-BD59-A6C34878D82A}">
                    <a16:rowId xmlns:a16="http://schemas.microsoft.com/office/drawing/2014/main" val="10000"/>
                  </a:ext>
                </a:extLst>
              </a:tr>
              <a:tr h="381000">
                <a:tc>
                  <a:txBody>
                    <a:bodyPr/>
                    <a:lstStyle/>
                    <a:p>
                      <a:pPr algn="ctr">
                        <a:lnSpc>
                          <a:spcPct val="120000"/>
                        </a:lnSpc>
                        <a:buNone/>
                      </a:pPr>
                      <a:r>
                        <a:rPr lang="en-US" altLang="zh-CN" b="0">
                          <a:latin typeface="微软雅黑" panose="020B0503020204020204" pitchFamily="34" charset="-122"/>
                          <a:ea typeface="微软雅黑" panose="020B0503020204020204" pitchFamily="34" charset="-122"/>
                        </a:rPr>
                        <a:t>4</a:t>
                      </a:r>
                    </a:p>
                  </a:txBody>
                  <a:tcPr anchor="ctr"/>
                </a:tc>
                <a:tc>
                  <a:txBody>
                    <a:bodyPr/>
                    <a:lstStyle/>
                    <a:p>
                      <a:pPr algn="ctr">
                        <a:lnSpc>
                          <a:spcPct val="120000"/>
                        </a:lnSpc>
                        <a:buNone/>
                      </a:pPr>
                      <a:r>
                        <a:rPr lang="zh-CN" altLang="zh-CN" b="0">
                          <a:latin typeface="微软雅黑" panose="020B0503020204020204" pitchFamily="34" charset="-122"/>
                          <a:ea typeface="微软雅黑" panose="020B0503020204020204" pitchFamily="34" charset="-122"/>
                        </a:rPr>
                        <a:t>后期处置</a:t>
                      </a:r>
                    </a:p>
                  </a:txBody>
                  <a:tcPr anchor="ctr"/>
                </a:tc>
                <a:tc>
                  <a:txBody>
                    <a:bodyPr/>
                    <a:lstStyle/>
                    <a:p>
                      <a:pPr algn="just">
                        <a:lnSpc>
                          <a:spcPct val="120000"/>
                        </a:lnSpc>
                        <a:buNone/>
                      </a:pPr>
                      <a:r>
                        <a:rPr lang="zh-CN" altLang="en-US" b="0" dirty="0">
                          <a:latin typeface="微软雅黑" panose="020B0503020204020204" pitchFamily="34" charset="-122"/>
                          <a:ea typeface="微软雅黑" panose="020B0503020204020204" pitchFamily="34" charset="-122"/>
                        </a:rPr>
                        <a:t>明确污染物处理、生产秩序恢复、人员安置方面内容。</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86867234"/>
      </p:ext>
    </p:extLst>
  </p:cSld>
  <p:clrMapOvr>
    <a:masterClrMapping/>
  </p:clrMapOvr>
  <p:transition spd="slow">
    <p:cov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综合应急预案内容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8" name="表格 7">
            <a:extLst>
              <a:ext uri="{FF2B5EF4-FFF2-40B4-BE49-F238E27FC236}">
                <a16:creationId xmlns:a16="http://schemas.microsoft.com/office/drawing/2014/main" id="{D775A37A-FBB6-408E-BF22-D10B41BA6F0B}"/>
              </a:ext>
            </a:extLst>
          </p:cNvPr>
          <p:cNvGraphicFramePr/>
          <p:nvPr>
            <p:custDataLst>
              <p:tags r:id="rId1"/>
            </p:custDataLst>
            <p:extLst>
              <p:ext uri="{D42A27DB-BD31-4B8C-83A1-F6EECF244321}">
                <p14:modId xmlns:p14="http://schemas.microsoft.com/office/powerpoint/2010/main" val="894250360"/>
              </p:ext>
            </p:extLst>
          </p:nvPr>
        </p:nvGraphicFramePr>
        <p:xfrm>
          <a:off x="407986" y="1790337"/>
          <a:ext cx="11363098" cy="3383280"/>
        </p:xfrm>
        <a:graphic>
          <a:graphicData uri="http://schemas.openxmlformats.org/drawingml/2006/table">
            <a:tbl>
              <a:tblPr firstRow="1" bandRow="1">
                <a:tableStyleId>{D7AC3CCA-C797-4891-BE02-D94E43425B78}</a:tableStyleId>
              </a:tblPr>
              <a:tblGrid>
                <a:gridCol w="521483">
                  <a:extLst>
                    <a:ext uri="{9D8B030D-6E8A-4147-A177-3AD203B41FA5}">
                      <a16:colId xmlns:a16="http://schemas.microsoft.com/office/drawing/2014/main" val="20000"/>
                    </a:ext>
                  </a:extLst>
                </a:gridCol>
                <a:gridCol w="2101461">
                  <a:extLst>
                    <a:ext uri="{9D8B030D-6E8A-4147-A177-3AD203B41FA5}">
                      <a16:colId xmlns:a16="http://schemas.microsoft.com/office/drawing/2014/main" val="20001"/>
                    </a:ext>
                  </a:extLst>
                </a:gridCol>
                <a:gridCol w="8740154">
                  <a:extLst>
                    <a:ext uri="{9D8B030D-6E8A-4147-A177-3AD203B41FA5}">
                      <a16:colId xmlns:a16="http://schemas.microsoft.com/office/drawing/2014/main" val="20002"/>
                    </a:ext>
                  </a:extLst>
                </a:gridCol>
              </a:tblGrid>
              <a:tr h="3383280">
                <a:tc>
                  <a:txBody>
                    <a:bodyPr/>
                    <a:lstStyle/>
                    <a:p>
                      <a:pPr algn="ctr">
                        <a:buNone/>
                      </a:pPr>
                      <a:r>
                        <a:rPr lang="en-US" altLang="zh-CN" b="0">
                          <a:latin typeface="微软雅黑" panose="020B0503020204020204" pitchFamily="34" charset="-122"/>
                          <a:ea typeface="微软雅黑" panose="020B0503020204020204" pitchFamily="34" charset="-122"/>
                        </a:rPr>
                        <a:t>5</a:t>
                      </a:r>
                    </a:p>
                  </a:txBody>
                  <a:tcPr anchor="ctr"/>
                </a:tc>
                <a:tc>
                  <a:txBody>
                    <a:bodyPr/>
                    <a:lstStyle/>
                    <a:p>
                      <a:pPr algn="ctr">
                        <a:buNone/>
                      </a:pPr>
                      <a:r>
                        <a:rPr lang="zh-CN" altLang="en-US" b="0">
                          <a:latin typeface="微软雅黑" panose="020B0503020204020204" pitchFamily="34" charset="-122"/>
                          <a:ea typeface="微软雅黑" panose="020B0503020204020204" pitchFamily="34" charset="-122"/>
                        </a:rPr>
                        <a:t>应急保障</a:t>
                      </a:r>
                    </a:p>
                    <a:p>
                      <a:pPr algn="ctr">
                        <a:buNone/>
                      </a:pPr>
                      <a:r>
                        <a:rPr lang="zh-CN" altLang="en-US" b="0">
                          <a:solidFill>
                            <a:srgbClr val="FF0000"/>
                          </a:solidFill>
                          <a:latin typeface="微软雅黑" panose="020B0503020204020204" pitchFamily="34" charset="-122"/>
                          <a:ea typeface="微软雅黑" panose="020B0503020204020204" pitchFamily="34" charset="-122"/>
                        </a:rPr>
                        <a:t>（相关内容尽可能在应急预案的附件中体现）</a:t>
                      </a:r>
                    </a:p>
                  </a:txBody>
                  <a:tcPr anchor="ctr"/>
                </a:tc>
                <a:tc>
                  <a:txBody>
                    <a:bodyPr/>
                    <a:lstStyle/>
                    <a:p>
                      <a:pPr algn="just" fontAlgn="auto">
                        <a:lnSpc>
                          <a:spcPct val="15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5.1</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通信与信息保障：明确应急保障的相关单位及人员联系方式和方法，以及备用方案和保障责任人。</a:t>
                      </a:r>
                    </a:p>
                    <a:p>
                      <a:pPr algn="just" fontAlgn="auto">
                        <a:lnSpc>
                          <a:spcPct val="15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5.2</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应急队伍保障：明确相关的应急人力资源，包括</a:t>
                      </a:r>
                      <a:r>
                        <a:rPr lang="zh-CN" altLang="en-US"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专家</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、专兼职应急救援队伍及协议应急救援队伍。</a:t>
                      </a:r>
                    </a:p>
                    <a:p>
                      <a:pPr algn="just" fontAlgn="auto">
                        <a:lnSpc>
                          <a:spcPct val="150000"/>
                        </a:lnSpc>
                        <a:buNone/>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5.3</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物资装备保障：</a:t>
                      </a:r>
                      <a:r>
                        <a:rPr lang="zh-CN" altLang="en-US"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明确本单位应急物资和装备的类型、数量、性能、存放位置、运输及使用条件、更新及补充时限、管理责任人及其联系方式，并建立台账。</a:t>
                      </a:r>
                    </a:p>
                    <a:p>
                      <a:pPr algn="just" fontAlgn="auto">
                        <a:lnSpc>
                          <a:spcPct val="150000"/>
                        </a:lnSpc>
                        <a:buNone/>
                      </a:pPr>
                      <a:r>
                        <a:rPr lang="en-US" altLang="zh-CN"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其他保障：根据应急工作需求而确定的其他相关保障措施（如：能源保障、经费保障、交通运输保障、治安保障、技术保障、医疗保障及后勤保障）</a:t>
                      </a:r>
                      <a:r>
                        <a:rPr lang="zh-CN" altLang="en-US" sz="18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46110980"/>
      </p:ext>
    </p:extLst>
  </p:cSld>
  <p:clrMapOvr>
    <a:masterClrMapping/>
  </p:clrMapOvr>
  <p:transition spd="slow">
    <p:cove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综合应急预案内容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5</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文本框 8">
            <a:extLst>
              <a:ext uri="{FF2B5EF4-FFF2-40B4-BE49-F238E27FC236}">
                <a16:creationId xmlns:a16="http://schemas.microsoft.com/office/drawing/2014/main" id="{785D6B04-12E6-4B0C-A3F9-3802D2CB357F}"/>
              </a:ext>
            </a:extLst>
          </p:cNvPr>
          <p:cNvSpPr txBox="1"/>
          <p:nvPr/>
        </p:nvSpPr>
        <p:spPr>
          <a:xfrm>
            <a:off x="803275" y="1702191"/>
            <a:ext cx="4450896"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综合应急预案内容变化情况分析</a:t>
            </a:r>
            <a:endParaRPr kumimoji="0" lang="en-US" altLang="zh-CN" sz="24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74ED50EA-68B3-444E-812C-5F77B2B256B9}"/>
              </a:ext>
            </a:extLst>
          </p:cNvPr>
          <p:cNvSpPr txBox="1"/>
          <p:nvPr/>
        </p:nvSpPr>
        <p:spPr>
          <a:xfrm>
            <a:off x="803275" y="2265821"/>
            <a:ext cx="10590439" cy="4198393"/>
          </a:xfrm>
          <a:prstGeom prst="rect">
            <a:avLst/>
          </a:prstGeom>
          <a:noFill/>
        </p:spPr>
        <p:txBody>
          <a:bodyPr wrap="square">
            <a:spAutoFit/>
          </a:bodyPr>
          <a:lstStyle/>
          <a:p>
            <a:pPr algn="just">
              <a:lnSpc>
                <a:spcPct val="150000"/>
              </a:lnSpc>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、内容要素更加精简：</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将原总则中的编制依据、应急预案体系、应急预案工作原则删除；</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将事故风险描述删除，要求在应急资源或附件中体现；</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新增响应分级，特别提出响应分级不必照搬事故分级（实际中可能事故等级较低但负面影响极大，后果影响同样非常严重）。</a:t>
            </a:r>
          </a:p>
          <a:p>
            <a:pPr algn="just">
              <a:lnSpc>
                <a:spcPct val="150000"/>
              </a:lnSpc>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、应急组织机构及职责更加简化，应急工作小组具体工作内容作为附件支撑。</a:t>
            </a:r>
          </a:p>
          <a:p>
            <a:pPr algn="just">
              <a:lnSpc>
                <a:spcPct val="150000"/>
              </a:lnSpc>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应急响应作为整个综合预案的核心和关键，依次为：信息接报、信息研判、预警（预警启动、响应准备、预警解除：有预警就要作出响应准备，防止事态扩大后来不及启动）、响应启动（将信息公开修改到启动环节，边启动边公开，有利于透明和防止错误信息传播）、应急处置、应急支援（与编制预案时明确的外部（救援）力量联动）、响应终止、后期处置。</a:t>
            </a:r>
          </a:p>
          <a:p>
            <a:pPr algn="just">
              <a:lnSpc>
                <a:spcPct val="150000"/>
              </a:lnSpc>
            </a:pP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、应急保障中大部分属于应急准备阶段的工作，可优化作为附件。为确保应急响应工作质量，标准特别列出要求协议救援队伍确认、对应急资源调查。</a:t>
            </a:r>
          </a:p>
        </p:txBody>
      </p:sp>
    </p:spTree>
    <p:extLst>
      <p:ext uri="{BB962C8B-B14F-4D97-AF65-F5344CB8AC3E}">
        <p14:creationId xmlns:p14="http://schemas.microsoft.com/office/powerpoint/2010/main" val="48484280"/>
      </p:ext>
    </p:extLst>
  </p:cSld>
  <p:clrMapOvr>
    <a:masterClrMapping/>
  </p:clrMapOvr>
  <p:transition spd="slow">
    <p:cove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专项应急预案内容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6</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8" name="表格 7">
            <a:extLst>
              <a:ext uri="{FF2B5EF4-FFF2-40B4-BE49-F238E27FC236}">
                <a16:creationId xmlns:a16="http://schemas.microsoft.com/office/drawing/2014/main" id="{70B6A015-3222-4CAD-B9BC-A51E1F3D12EE}"/>
              </a:ext>
            </a:extLst>
          </p:cNvPr>
          <p:cNvGraphicFramePr/>
          <p:nvPr>
            <p:custDataLst>
              <p:tags r:id="rId1"/>
            </p:custDataLst>
            <p:extLst>
              <p:ext uri="{D42A27DB-BD31-4B8C-83A1-F6EECF244321}">
                <p14:modId xmlns:p14="http://schemas.microsoft.com/office/powerpoint/2010/main" val="3987839655"/>
              </p:ext>
            </p:extLst>
          </p:nvPr>
        </p:nvGraphicFramePr>
        <p:xfrm>
          <a:off x="436221" y="2082361"/>
          <a:ext cx="11319557" cy="3493074"/>
        </p:xfrm>
        <a:graphic>
          <a:graphicData uri="http://schemas.openxmlformats.org/drawingml/2006/table">
            <a:tbl>
              <a:tblPr firstRow="1" bandRow="1">
                <a:tableStyleId>{D7AC3CCA-C797-4891-BE02-D94E43425B78}</a:tableStyleId>
              </a:tblPr>
              <a:tblGrid>
                <a:gridCol w="458624">
                  <a:extLst>
                    <a:ext uri="{9D8B030D-6E8A-4147-A177-3AD203B41FA5}">
                      <a16:colId xmlns:a16="http://schemas.microsoft.com/office/drawing/2014/main" val="20000"/>
                    </a:ext>
                  </a:extLst>
                </a:gridCol>
                <a:gridCol w="1846781">
                  <a:extLst>
                    <a:ext uri="{9D8B030D-6E8A-4147-A177-3AD203B41FA5}">
                      <a16:colId xmlns:a16="http://schemas.microsoft.com/office/drawing/2014/main" val="20001"/>
                    </a:ext>
                  </a:extLst>
                </a:gridCol>
                <a:gridCol w="9014152">
                  <a:extLst>
                    <a:ext uri="{9D8B030D-6E8A-4147-A177-3AD203B41FA5}">
                      <a16:colId xmlns:a16="http://schemas.microsoft.com/office/drawing/2014/main" val="20002"/>
                    </a:ext>
                  </a:extLst>
                </a:gridCol>
              </a:tblGrid>
              <a:tr h="370840">
                <a:tc>
                  <a:txBody>
                    <a:bodyPr/>
                    <a:lstStyle/>
                    <a:p>
                      <a:pPr algn="ctr">
                        <a:lnSpc>
                          <a:spcPct val="130000"/>
                        </a:lnSpc>
                        <a:buNone/>
                      </a:pPr>
                      <a:r>
                        <a:rPr lang="en-US" altLang="zh-CN" b="0">
                          <a:latin typeface="微软雅黑" panose="020B0503020204020204" pitchFamily="34" charset="-122"/>
                          <a:ea typeface="微软雅黑" panose="020B0503020204020204" pitchFamily="34" charset="-122"/>
                        </a:rPr>
                        <a:t>1</a:t>
                      </a:r>
                    </a:p>
                  </a:txBody>
                  <a:tcPr anchor="ctr"/>
                </a:tc>
                <a:tc>
                  <a:txBody>
                    <a:bodyPr/>
                    <a:lstStyle/>
                    <a:p>
                      <a:pPr algn="ctr">
                        <a:lnSpc>
                          <a:spcPct val="130000"/>
                        </a:lnSpc>
                        <a:buNone/>
                      </a:pPr>
                      <a:r>
                        <a:rPr lang="zh-CN" altLang="en-US" b="0">
                          <a:latin typeface="微软雅黑" panose="020B0503020204020204" pitchFamily="34" charset="-122"/>
                          <a:ea typeface="微软雅黑" panose="020B0503020204020204" pitchFamily="34" charset="-122"/>
                        </a:rPr>
                        <a:t>适用范围</a:t>
                      </a:r>
                    </a:p>
                  </a:txBody>
                  <a:tcPr anchor="ctr"/>
                </a:tc>
                <a:tc>
                  <a:txBody>
                    <a:bodyPr/>
                    <a:lstStyle/>
                    <a:p>
                      <a:pPr algn="just">
                        <a:lnSpc>
                          <a:spcPct val="130000"/>
                        </a:lnSpc>
                        <a:buNone/>
                      </a:pPr>
                      <a:r>
                        <a:rPr lang="zh-CN" altLang="en-US" b="0">
                          <a:latin typeface="微软雅黑" panose="020B0503020204020204" pitchFamily="34" charset="-122"/>
                          <a:ea typeface="微软雅黑" panose="020B0503020204020204" pitchFamily="34" charset="-122"/>
                          <a:cs typeface="微软雅黑" panose="020B0503020204020204" pitchFamily="34" charset="-122"/>
                        </a:rPr>
                        <a:t>说明专项应急预案的适用范围以及与综合应急预案的关系。</a:t>
                      </a:r>
                    </a:p>
                  </a:txBody>
                  <a:tcPr/>
                </a:tc>
                <a:extLst>
                  <a:ext uri="{0D108BD9-81ED-4DB2-BD59-A6C34878D82A}">
                    <a16:rowId xmlns:a16="http://schemas.microsoft.com/office/drawing/2014/main" val="10000"/>
                  </a:ext>
                </a:extLst>
              </a:tr>
              <a:tr h="914400">
                <a:tc>
                  <a:txBody>
                    <a:bodyPr/>
                    <a:lstStyle/>
                    <a:p>
                      <a:pPr algn="ctr">
                        <a:lnSpc>
                          <a:spcPct val="130000"/>
                        </a:lnSpc>
                        <a:buNone/>
                      </a:pPr>
                      <a:r>
                        <a:rPr lang="en-US" altLang="zh-CN" b="0">
                          <a:latin typeface="微软雅黑" panose="020B0503020204020204" pitchFamily="34" charset="-122"/>
                          <a:ea typeface="微软雅黑" panose="020B0503020204020204" pitchFamily="34" charset="-122"/>
                        </a:rPr>
                        <a:t>2</a:t>
                      </a:r>
                    </a:p>
                  </a:txBody>
                  <a:tcPr anchor="ctr"/>
                </a:tc>
                <a:tc>
                  <a:txBody>
                    <a:bodyPr/>
                    <a:lstStyle/>
                    <a:p>
                      <a:pPr algn="ctr">
                        <a:lnSpc>
                          <a:spcPct val="130000"/>
                        </a:lnSpc>
                        <a:buNone/>
                      </a:pPr>
                      <a:r>
                        <a:rPr lang="zh-CN" altLang="en-US" b="0">
                          <a:latin typeface="微软雅黑" panose="020B0503020204020204" pitchFamily="34" charset="-122"/>
                          <a:ea typeface="微软雅黑" panose="020B0503020204020204" pitchFamily="34" charset="-122"/>
                        </a:rPr>
                        <a:t>应急组织机构及职责</a:t>
                      </a:r>
                    </a:p>
                  </a:txBody>
                  <a:tcPr anchor="ctr"/>
                </a:tc>
                <a:tc>
                  <a:txBody>
                    <a:bodyPr/>
                    <a:lstStyle/>
                    <a:p>
                      <a:pPr algn="just">
                        <a:lnSpc>
                          <a:spcPct val="130000"/>
                        </a:lnSpc>
                        <a:buNone/>
                      </a:pPr>
                      <a:r>
                        <a:rPr lang="zh-CN" altLang="en-US" b="0" dirty="0">
                          <a:latin typeface="微软雅黑" panose="020B0503020204020204" pitchFamily="34" charset="-122"/>
                          <a:ea typeface="微软雅黑" panose="020B0503020204020204" pitchFamily="34" charset="-122"/>
                        </a:rPr>
                        <a:t>明确应急组织形式（可图示）及构成单位（部门）的应急处置职责，应急组织机构以及各成员单位或人员的具体职责。应急组织机构可设置相应的应急工作小组，各小组构成、职责分工及行动任务建议以工作方案的形式作为附件。</a:t>
                      </a:r>
                    </a:p>
                  </a:txBody>
                  <a:tcPr/>
                </a:tc>
                <a:extLst>
                  <a:ext uri="{0D108BD9-81ED-4DB2-BD59-A6C34878D82A}">
                    <a16:rowId xmlns:a16="http://schemas.microsoft.com/office/drawing/2014/main" val="10001"/>
                  </a:ext>
                </a:extLst>
              </a:tr>
              <a:tr h="640080">
                <a:tc>
                  <a:txBody>
                    <a:bodyPr/>
                    <a:lstStyle/>
                    <a:p>
                      <a:pPr algn="ctr">
                        <a:lnSpc>
                          <a:spcPct val="130000"/>
                        </a:lnSpc>
                        <a:buNone/>
                      </a:pPr>
                      <a:r>
                        <a:rPr lang="en-US" altLang="zh-CN" b="0">
                          <a:latin typeface="微软雅黑" panose="020B0503020204020204" pitchFamily="34" charset="-122"/>
                          <a:ea typeface="微软雅黑" panose="020B0503020204020204" pitchFamily="34" charset="-122"/>
                        </a:rPr>
                        <a:t>3</a:t>
                      </a:r>
                    </a:p>
                  </a:txBody>
                  <a:tcPr anchor="ctr"/>
                </a:tc>
                <a:tc>
                  <a:txBody>
                    <a:bodyPr/>
                    <a:lstStyle/>
                    <a:p>
                      <a:pPr algn="ctr">
                        <a:lnSpc>
                          <a:spcPct val="130000"/>
                        </a:lnSpc>
                        <a:buNone/>
                      </a:pPr>
                      <a:r>
                        <a:rPr lang="zh-CN" altLang="en-US" b="0">
                          <a:latin typeface="微软雅黑" panose="020B0503020204020204" pitchFamily="34" charset="-122"/>
                          <a:ea typeface="微软雅黑" panose="020B0503020204020204" pitchFamily="34" charset="-122"/>
                        </a:rPr>
                        <a:t>响应启动</a:t>
                      </a:r>
                    </a:p>
                  </a:txBody>
                  <a:tcPr anchor="ctr"/>
                </a:tc>
                <a:tc>
                  <a:txBody>
                    <a:bodyPr/>
                    <a:lstStyle/>
                    <a:p>
                      <a:pPr algn="just">
                        <a:lnSpc>
                          <a:spcPct val="130000"/>
                        </a:lnSpc>
                        <a:buNone/>
                      </a:pPr>
                      <a:r>
                        <a:rPr lang="zh-CN" altLang="en-US" b="0">
                          <a:latin typeface="微软雅黑" panose="020B0503020204020204" pitchFamily="34" charset="-122"/>
                          <a:ea typeface="微软雅黑" panose="020B0503020204020204" pitchFamily="34" charset="-122"/>
                          <a:cs typeface="微软雅黑" panose="020B0503020204020204" pitchFamily="34" charset="-122"/>
                        </a:rPr>
                        <a:t>明确响应启动后的程序性工作，包括应急会议召开、信息上报、资源协调、信息公开、后勤及财力保障工作。</a:t>
                      </a:r>
                    </a:p>
                  </a:txBody>
                  <a:tcPr/>
                </a:tc>
                <a:extLst>
                  <a:ext uri="{0D108BD9-81ED-4DB2-BD59-A6C34878D82A}">
                    <a16:rowId xmlns:a16="http://schemas.microsoft.com/office/drawing/2014/main" val="10002"/>
                  </a:ext>
                </a:extLst>
              </a:tr>
              <a:tr h="640080">
                <a:tc>
                  <a:txBody>
                    <a:bodyPr/>
                    <a:lstStyle/>
                    <a:p>
                      <a:pPr algn="ctr">
                        <a:lnSpc>
                          <a:spcPct val="130000"/>
                        </a:lnSpc>
                        <a:buNone/>
                      </a:pPr>
                      <a:r>
                        <a:rPr lang="en-US" altLang="zh-CN" b="0">
                          <a:latin typeface="微软雅黑" panose="020B0503020204020204" pitchFamily="34" charset="-122"/>
                          <a:ea typeface="微软雅黑" panose="020B0503020204020204" pitchFamily="34" charset="-122"/>
                        </a:rPr>
                        <a:t>4</a:t>
                      </a:r>
                    </a:p>
                  </a:txBody>
                  <a:tcPr anchor="ctr"/>
                </a:tc>
                <a:tc>
                  <a:txBody>
                    <a:bodyPr/>
                    <a:lstStyle/>
                    <a:p>
                      <a:pPr algn="ctr">
                        <a:lnSpc>
                          <a:spcPct val="130000"/>
                        </a:lnSpc>
                        <a:buNone/>
                      </a:pPr>
                      <a:r>
                        <a:rPr lang="zh-CN" altLang="en-US" b="0">
                          <a:latin typeface="微软雅黑" panose="020B0503020204020204" pitchFamily="34" charset="-122"/>
                          <a:ea typeface="微软雅黑" panose="020B0503020204020204" pitchFamily="34" charset="-122"/>
                        </a:rPr>
                        <a:t>处置措施</a:t>
                      </a:r>
                    </a:p>
                  </a:txBody>
                  <a:tcPr anchor="ctr"/>
                </a:tc>
                <a:tc>
                  <a:txBody>
                    <a:bodyPr/>
                    <a:lstStyle/>
                    <a:p>
                      <a:pPr algn="just">
                        <a:lnSpc>
                          <a:spcPct val="130000"/>
                        </a:lnSpc>
                        <a:buNone/>
                      </a:pPr>
                      <a:r>
                        <a:rPr lang="zh-CN" altLang="en-US" b="0">
                          <a:latin typeface="微软雅黑" panose="020B0503020204020204" pitchFamily="34" charset="-122"/>
                          <a:ea typeface="微软雅黑" panose="020B0503020204020204" pitchFamily="34" charset="-122"/>
                          <a:cs typeface="微软雅黑" panose="020B0503020204020204" pitchFamily="34" charset="-122"/>
                        </a:rPr>
                        <a:t>针对可能发生的事故风险、危害程度和影响范围，明确应急处置指导原则，制定相应的应急处置措施。</a:t>
                      </a:r>
                    </a:p>
                  </a:txBody>
                  <a:tcPr/>
                </a:tc>
                <a:extLst>
                  <a:ext uri="{0D108BD9-81ED-4DB2-BD59-A6C34878D82A}">
                    <a16:rowId xmlns:a16="http://schemas.microsoft.com/office/drawing/2014/main" val="10003"/>
                  </a:ext>
                </a:extLst>
              </a:tr>
              <a:tr h="381635">
                <a:tc>
                  <a:txBody>
                    <a:bodyPr/>
                    <a:lstStyle/>
                    <a:p>
                      <a:pPr algn="ctr">
                        <a:lnSpc>
                          <a:spcPct val="130000"/>
                        </a:lnSpc>
                        <a:buNone/>
                      </a:pPr>
                      <a:r>
                        <a:rPr lang="en-US" altLang="zh-CN" b="0">
                          <a:latin typeface="微软雅黑" panose="020B0503020204020204" pitchFamily="34" charset="-122"/>
                          <a:ea typeface="微软雅黑" panose="020B0503020204020204" pitchFamily="34" charset="-122"/>
                        </a:rPr>
                        <a:t>5</a:t>
                      </a:r>
                    </a:p>
                  </a:txBody>
                  <a:tcPr anchor="ctr"/>
                </a:tc>
                <a:tc>
                  <a:txBody>
                    <a:bodyPr/>
                    <a:lstStyle/>
                    <a:p>
                      <a:pPr algn="ctr">
                        <a:lnSpc>
                          <a:spcPct val="130000"/>
                        </a:lnSpc>
                        <a:buNone/>
                      </a:pPr>
                      <a:r>
                        <a:rPr lang="zh-CN" altLang="en-US" b="0">
                          <a:latin typeface="微软雅黑" panose="020B0503020204020204" pitchFamily="34" charset="-122"/>
                          <a:ea typeface="微软雅黑" panose="020B0503020204020204" pitchFamily="34" charset="-122"/>
                        </a:rPr>
                        <a:t>应急保障</a:t>
                      </a:r>
                    </a:p>
                  </a:txBody>
                  <a:tcPr anchor="ctr"/>
                </a:tc>
                <a:tc>
                  <a:txBody>
                    <a:bodyPr/>
                    <a:lstStyle/>
                    <a:p>
                      <a:pPr algn="just">
                        <a:lnSpc>
                          <a:spcPct val="130000"/>
                        </a:lnSpc>
                        <a:buNone/>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根据应急工作需求明确保障内容。</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69279903"/>
      </p:ext>
    </p:extLst>
  </p:cSld>
  <p:clrMapOvr>
    <a:masterClrMapping/>
  </p:clrMapOvr>
  <p:transition spd="slow">
    <p:cov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6</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文本框 8">
            <a:extLst>
              <a:ext uri="{FF2B5EF4-FFF2-40B4-BE49-F238E27FC236}">
                <a16:creationId xmlns:a16="http://schemas.microsoft.com/office/drawing/2014/main" id="{F657FBA9-86B6-4401-9B00-CAF7FA7590A2}"/>
              </a:ext>
            </a:extLst>
          </p:cNvPr>
          <p:cNvSpPr txBox="1"/>
          <p:nvPr/>
        </p:nvSpPr>
        <p:spPr>
          <a:xfrm>
            <a:off x="803275" y="2368549"/>
            <a:ext cx="10648496" cy="2120902"/>
          </a:xfrm>
          <a:prstGeom prst="rect">
            <a:avLst/>
          </a:prstGeom>
          <a:noFill/>
        </p:spPr>
        <p:txBody>
          <a:bodyPr wrap="square">
            <a:spAutoFit/>
          </a:bodyPr>
          <a:lstStyle/>
          <a:p>
            <a:pPr algn="just" fontAlgn="auto">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一、备注：专项应急预案包括但不限于以上内容！</a:t>
            </a:r>
          </a:p>
          <a:p>
            <a:pPr algn="just" fontAlgn="auto">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二、变化及特点：</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、新标准更加强调专项预案与综合预案的衔接关系；</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、在内容结构上与综合预案相似，同样有</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个要素；</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、因专项预案是针对重要生产设施、重大危险源、重要活动，所有新标准特别提出要有足够的应急保障才能满足应急响应要求；</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、与综合应急预案一样，删除风险分析，直接面对事故应急阶段工作；</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、将应急处置程序部分修改为响应启动，与综合应急预案保持要素衔接的一致性。</a:t>
            </a:r>
          </a:p>
        </p:txBody>
      </p:sp>
      <p:sp>
        <p:nvSpPr>
          <p:cNvPr id="7" name="文本框 6">
            <a:extLst>
              <a:ext uri="{FF2B5EF4-FFF2-40B4-BE49-F238E27FC236}">
                <a16:creationId xmlns:a16="http://schemas.microsoft.com/office/drawing/2014/main" id="{A48CB47F-D3F6-458F-928F-C396F884587F}"/>
              </a:ext>
            </a:extLst>
          </p:cNvPr>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专项应急预案内容</a:t>
            </a:r>
          </a:p>
        </p:txBody>
      </p:sp>
    </p:spTree>
    <p:extLst>
      <p:ext uri="{BB962C8B-B14F-4D97-AF65-F5344CB8AC3E}">
        <p14:creationId xmlns:p14="http://schemas.microsoft.com/office/powerpoint/2010/main" val="3670182988"/>
      </p:ext>
    </p:extLst>
  </p:cSld>
  <p:clrMapOvr>
    <a:masterClrMapping/>
  </p:clrMapOvr>
  <p:transition spd="slow">
    <p:cov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8" cy="523220"/>
          </a:xfrm>
          <a:prstGeom prst="rect">
            <a:avLst/>
          </a:prstGeom>
          <a:noFill/>
        </p:spPr>
        <p:txBody>
          <a:bodyPr wrap="none" rtlCol="0">
            <a:spAutoFit/>
          </a:bodyPr>
          <a:lstStyle/>
          <a:p>
            <a:pPr lvl="0" algn="ctr">
              <a:defRPr/>
            </a:pPr>
            <a:r>
              <a:rPr lang="zh-CN" altLang="en-US" sz="2800" dirty="0">
                <a:solidFill>
                  <a:prstClr val="black">
                    <a:lumMod val="75000"/>
                    <a:lumOff val="25000"/>
                  </a:prstClr>
                </a:solidFill>
                <a:latin typeface="思源黑体 CN Medium" panose="020B0600000000000000" pitchFamily="34" charset="-122"/>
                <a:ea typeface="思源黑体 CN Medium" panose="020B0600000000000000" pitchFamily="34" charset="-122"/>
              </a:rPr>
              <a:t>现场处置方案内容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7</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7" name="表格 6">
            <a:extLst>
              <a:ext uri="{FF2B5EF4-FFF2-40B4-BE49-F238E27FC236}">
                <a16:creationId xmlns:a16="http://schemas.microsoft.com/office/drawing/2014/main" id="{38BB4E42-7F56-4BDC-9ADD-135512456AD6}"/>
              </a:ext>
            </a:extLst>
          </p:cNvPr>
          <p:cNvGraphicFramePr/>
          <p:nvPr>
            <p:custDataLst>
              <p:tags r:id="rId1"/>
            </p:custDataLst>
            <p:extLst>
              <p:ext uri="{D42A27DB-BD31-4B8C-83A1-F6EECF244321}">
                <p14:modId xmlns:p14="http://schemas.microsoft.com/office/powerpoint/2010/main" val="874856761"/>
              </p:ext>
            </p:extLst>
          </p:nvPr>
        </p:nvGraphicFramePr>
        <p:xfrm>
          <a:off x="407988" y="1620043"/>
          <a:ext cx="11377613" cy="3079752"/>
        </p:xfrm>
        <a:graphic>
          <a:graphicData uri="http://schemas.openxmlformats.org/drawingml/2006/table">
            <a:tbl>
              <a:tblPr firstRow="1" bandRow="1">
                <a:tableStyleId>{D7AC3CCA-C797-4891-BE02-D94E43425B78}</a:tableStyleId>
              </a:tblPr>
              <a:tblGrid>
                <a:gridCol w="461135">
                  <a:extLst>
                    <a:ext uri="{9D8B030D-6E8A-4147-A177-3AD203B41FA5}">
                      <a16:colId xmlns:a16="http://schemas.microsoft.com/office/drawing/2014/main" val="20000"/>
                    </a:ext>
                  </a:extLst>
                </a:gridCol>
                <a:gridCol w="1856185">
                  <a:extLst>
                    <a:ext uri="{9D8B030D-6E8A-4147-A177-3AD203B41FA5}">
                      <a16:colId xmlns:a16="http://schemas.microsoft.com/office/drawing/2014/main" val="20001"/>
                    </a:ext>
                  </a:extLst>
                </a:gridCol>
                <a:gridCol w="9060293">
                  <a:extLst>
                    <a:ext uri="{9D8B030D-6E8A-4147-A177-3AD203B41FA5}">
                      <a16:colId xmlns:a16="http://schemas.microsoft.com/office/drawing/2014/main" val="20002"/>
                    </a:ext>
                  </a:extLst>
                </a:gridCol>
              </a:tblGrid>
              <a:tr h="365760">
                <a:tc>
                  <a:txBody>
                    <a:bodyPr/>
                    <a:lstStyle/>
                    <a:p>
                      <a:pPr algn="ctr" fontAlgn="auto">
                        <a:lnSpc>
                          <a:spcPct val="130000"/>
                        </a:lnSpc>
                        <a:buNone/>
                      </a:pPr>
                      <a:r>
                        <a:rPr lang="en-US" altLang="zh-CN" b="0">
                          <a:latin typeface="微软雅黑" panose="020B0503020204020204" pitchFamily="34" charset="-122"/>
                          <a:ea typeface="微软雅黑" panose="020B0503020204020204" pitchFamily="34" charset="-122"/>
                        </a:rPr>
                        <a:t>1</a:t>
                      </a:r>
                    </a:p>
                  </a:txBody>
                  <a:tcPr anchor="ctr"/>
                </a:tc>
                <a:tc>
                  <a:txBody>
                    <a:bodyPr/>
                    <a:lstStyle/>
                    <a:p>
                      <a:pPr algn="ctr" fontAlgn="auto">
                        <a:lnSpc>
                          <a:spcPct val="130000"/>
                        </a:lnSpc>
                        <a:buNone/>
                      </a:pPr>
                      <a:r>
                        <a:rPr lang="zh-CN" altLang="en-US" b="0">
                          <a:latin typeface="微软雅黑" panose="020B0503020204020204" pitchFamily="34" charset="-122"/>
                          <a:ea typeface="微软雅黑" panose="020B0503020204020204" pitchFamily="34" charset="-122"/>
                        </a:rPr>
                        <a:t>事故风险描述</a:t>
                      </a:r>
                    </a:p>
                  </a:txBody>
                  <a:tcPr anchor="ctr"/>
                </a:tc>
                <a:tc>
                  <a:txBody>
                    <a:bodyPr/>
                    <a:lstStyle/>
                    <a:p>
                      <a:pPr algn="l" fontAlgn="auto">
                        <a:lnSpc>
                          <a:spcPct val="130000"/>
                        </a:lnSpc>
                        <a:buNone/>
                      </a:pPr>
                      <a:r>
                        <a:rPr lang="zh-CN" altLang="en-US" b="0">
                          <a:latin typeface="微软雅黑" panose="020B0503020204020204" pitchFamily="34" charset="-122"/>
                          <a:ea typeface="微软雅黑" panose="020B0503020204020204" pitchFamily="34" charset="-122"/>
                          <a:cs typeface="微软雅黑" panose="020B0503020204020204" pitchFamily="34" charset="-122"/>
                        </a:rPr>
                        <a:t>简述事故风险评价的结果（可采用列表的形式列在附件中）。</a:t>
                      </a:r>
                    </a:p>
                  </a:txBody>
                  <a:tcPr/>
                </a:tc>
                <a:extLst>
                  <a:ext uri="{0D108BD9-81ED-4DB2-BD59-A6C34878D82A}">
                    <a16:rowId xmlns:a16="http://schemas.microsoft.com/office/drawing/2014/main" val="10000"/>
                  </a:ext>
                </a:extLst>
              </a:tr>
              <a:tr h="365760">
                <a:tc>
                  <a:txBody>
                    <a:bodyPr/>
                    <a:lstStyle/>
                    <a:p>
                      <a:pPr algn="ctr" fontAlgn="auto">
                        <a:lnSpc>
                          <a:spcPct val="130000"/>
                        </a:lnSpc>
                        <a:buNone/>
                      </a:pPr>
                      <a:r>
                        <a:rPr lang="en-US" altLang="zh-CN" b="0">
                          <a:latin typeface="微软雅黑" panose="020B0503020204020204" pitchFamily="34" charset="-122"/>
                          <a:ea typeface="微软雅黑" panose="020B0503020204020204" pitchFamily="34" charset="-122"/>
                        </a:rPr>
                        <a:t>2</a:t>
                      </a:r>
                    </a:p>
                  </a:txBody>
                  <a:tcPr anchor="ctr"/>
                </a:tc>
                <a:tc>
                  <a:txBody>
                    <a:bodyPr/>
                    <a:lstStyle/>
                    <a:p>
                      <a:pPr algn="ctr" fontAlgn="auto">
                        <a:lnSpc>
                          <a:spcPct val="130000"/>
                        </a:lnSpc>
                        <a:buNone/>
                      </a:pPr>
                      <a:r>
                        <a:rPr lang="zh-CN" altLang="en-US" b="0">
                          <a:latin typeface="微软雅黑" panose="020B0503020204020204" pitchFamily="34" charset="-122"/>
                          <a:ea typeface="微软雅黑" panose="020B0503020204020204" pitchFamily="34" charset="-122"/>
                        </a:rPr>
                        <a:t>应急工作职责</a:t>
                      </a:r>
                    </a:p>
                  </a:txBody>
                  <a:tcPr anchor="ctr"/>
                </a:tc>
                <a:tc>
                  <a:txBody>
                    <a:bodyPr/>
                    <a:lstStyle/>
                    <a:p>
                      <a:pPr algn="l" fontAlgn="auto">
                        <a:lnSpc>
                          <a:spcPct val="130000"/>
                        </a:lnSpc>
                        <a:buNone/>
                      </a:pPr>
                      <a:r>
                        <a:rPr lang="zh-CN" altLang="en-US" b="0">
                          <a:latin typeface="微软雅黑" panose="020B0503020204020204" pitchFamily="34" charset="-122"/>
                          <a:ea typeface="微软雅黑" panose="020B0503020204020204" pitchFamily="34" charset="-122"/>
                        </a:rPr>
                        <a:t>明确应急组织分工及职责。</a:t>
                      </a:r>
                    </a:p>
                  </a:txBody>
                  <a:tcPr/>
                </a:tc>
                <a:extLst>
                  <a:ext uri="{0D108BD9-81ED-4DB2-BD59-A6C34878D82A}">
                    <a16:rowId xmlns:a16="http://schemas.microsoft.com/office/drawing/2014/main" val="10001"/>
                  </a:ext>
                </a:extLst>
              </a:tr>
              <a:tr h="1737360">
                <a:tc>
                  <a:txBody>
                    <a:bodyPr/>
                    <a:lstStyle/>
                    <a:p>
                      <a:pPr algn="ctr" fontAlgn="auto">
                        <a:lnSpc>
                          <a:spcPct val="130000"/>
                        </a:lnSpc>
                        <a:buNone/>
                      </a:pPr>
                      <a:r>
                        <a:rPr lang="en-US" altLang="zh-CN" b="0">
                          <a:latin typeface="微软雅黑" panose="020B0503020204020204" pitchFamily="34" charset="-122"/>
                          <a:ea typeface="微软雅黑" panose="020B0503020204020204" pitchFamily="34" charset="-122"/>
                        </a:rPr>
                        <a:t>3</a:t>
                      </a:r>
                    </a:p>
                  </a:txBody>
                  <a:tcPr anchor="ctr"/>
                </a:tc>
                <a:tc>
                  <a:txBody>
                    <a:bodyPr/>
                    <a:lstStyle/>
                    <a:p>
                      <a:pPr algn="ctr" fontAlgn="auto">
                        <a:lnSpc>
                          <a:spcPct val="130000"/>
                        </a:lnSpc>
                        <a:buNone/>
                      </a:pPr>
                      <a:r>
                        <a:rPr lang="zh-CN" altLang="en-US" b="0">
                          <a:latin typeface="微软雅黑" panose="020B0503020204020204" pitchFamily="34" charset="-122"/>
                          <a:ea typeface="微软雅黑" panose="020B0503020204020204" pitchFamily="34" charset="-122"/>
                        </a:rPr>
                        <a:t>应急处置</a:t>
                      </a:r>
                    </a:p>
                  </a:txBody>
                  <a:tcPr anchor="ctr"/>
                </a:tc>
                <a:tc>
                  <a:txBody>
                    <a:bodyPr/>
                    <a:lstStyle/>
                    <a:p>
                      <a:pPr algn="l" fontAlgn="auto">
                        <a:lnSpc>
                          <a:spcPct val="130000"/>
                        </a:lnSpc>
                        <a:buNone/>
                      </a:pPr>
                      <a:r>
                        <a:rPr lang="zh-CN" altLang="en-US" b="0">
                          <a:latin typeface="微软雅黑" panose="020B0503020204020204" pitchFamily="34" charset="-122"/>
                          <a:ea typeface="微软雅黑" panose="020B0503020204020204" pitchFamily="34" charset="-122"/>
                          <a:cs typeface="微软雅黑" panose="020B0503020204020204" pitchFamily="34" charset="-122"/>
                        </a:rPr>
                        <a:t>包括但不限于以下内容：</a:t>
                      </a:r>
                      <a:r>
                        <a:rPr lang="en-US" altLang="zh-CN" b="0">
                          <a:latin typeface="微软雅黑" panose="020B0503020204020204" pitchFamily="34" charset="-122"/>
                          <a:ea typeface="微软雅黑" panose="020B0503020204020204" pitchFamily="34" charset="-122"/>
                          <a:cs typeface="微软雅黑" panose="020B0503020204020204" pitchFamily="34" charset="-122"/>
                        </a:rPr>
                        <a:t>3.1</a:t>
                      </a:r>
                      <a:r>
                        <a:rPr lang="zh-CN" altLang="en-US" b="0">
                          <a:latin typeface="微软雅黑" panose="020B0503020204020204" pitchFamily="34" charset="-122"/>
                          <a:ea typeface="微软雅黑" panose="020B0503020204020204" pitchFamily="34" charset="-122"/>
                          <a:cs typeface="微软雅黑" panose="020B0503020204020204" pitchFamily="34" charset="-122"/>
                        </a:rPr>
                        <a:t>应急处置程序：根据可能发生的事故及现场情况，明确事故报警、各项应急措施启动、应急救援人员的引导、事故扩大及同生产经营单位应急预案的衔接程序；</a:t>
                      </a:r>
                      <a:r>
                        <a:rPr lang="en-US" altLang="zh-CN" b="0">
                          <a:latin typeface="微软雅黑" panose="020B0503020204020204" pitchFamily="34" charset="-122"/>
                          <a:ea typeface="微软雅黑" panose="020B0503020204020204" pitchFamily="34" charset="-122"/>
                          <a:cs typeface="微软雅黑" panose="020B0503020204020204" pitchFamily="34" charset="-122"/>
                        </a:rPr>
                        <a:t>3.2</a:t>
                      </a:r>
                      <a:r>
                        <a:rPr lang="zh-CN" altLang="en-US" b="0">
                          <a:latin typeface="微软雅黑" panose="020B0503020204020204" pitchFamily="34" charset="-122"/>
                          <a:ea typeface="微软雅黑" panose="020B0503020204020204" pitchFamily="34" charset="-122"/>
                          <a:cs typeface="微软雅黑" panose="020B0503020204020204" pitchFamily="34" charset="-122"/>
                        </a:rPr>
                        <a:t>现场处置措施：针对可能发生的事故从人员救护、工艺操作、事故控制、消防、现场恢复等方面制定明确的应急处置措施；</a:t>
                      </a:r>
                      <a:r>
                        <a:rPr lang="en-US" altLang="zh-CN" b="0">
                          <a:latin typeface="微软雅黑" panose="020B0503020204020204" pitchFamily="34" charset="-122"/>
                          <a:ea typeface="微软雅黑" panose="020B0503020204020204" pitchFamily="34" charset="-122"/>
                          <a:cs typeface="微软雅黑" panose="020B0503020204020204" pitchFamily="34" charset="-122"/>
                        </a:rPr>
                        <a:t>3.3</a:t>
                      </a:r>
                      <a:r>
                        <a:rPr lang="zh-CN" altLang="en-US" b="0">
                          <a:latin typeface="微软雅黑" panose="020B0503020204020204" pitchFamily="34" charset="-122"/>
                          <a:ea typeface="微软雅黑" panose="020B0503020204020204" pitchFamily="34" charset="-122"/>
                          <a:cs typeface="微软雅黑" panose="020B0503020204020204" pitchFamily="34" charset="-122"/>
                        </a:rPr>
                        <a:t>明确报警负责人以及报警电话及上级管理部门、相关应急救援单位联络方式和联系人员、事故包括基本要求和内容。</a:t>
                      </a:r>
                    </a:p>
                  </a:txBody>
                  <a:tcPr/>
                </a:tc>
                <a:extLst>
                  <a:ext uri="{0D108BD9-81ED-4DB2-BD59-A6C34878D82A}">
                    <a16:rowId xmlns:a16="http://schemas.microsoft.com/office/drawing/2014/main" val="10002"/>
                  </a:ext>
                </a:extLst>
              </a:tr>
              <a:tr h="203200">
                <a:tc>
                  <a:txBody>
                    <a:bodyPr/>
                    <a:lstStyle/>
                    <a:p>
                      <a:pPr algn="ctr" fontAlgn="auto">
                        <a:lnSpc>
                          <a:spcPct val="130000"/>
                        </a:lnSpc>
                        <a:buNone/>
                      </a:pPr>
                      <a:r>
                        <a:rPr lang="en-US" altLang="zh-CN" b="0">
                          <a:latin typeface="微软雅黑" panose="020B0503020204020204" pitchFamily="34" charset="-122"/>
                          <a:ea typeface="微软雅黑" panose="020B0503020204020204" pitchFamily="34" charset="-122"/>
                        </a:rPr>
                        <a:t>4</a:t>
                      </a:r>
                    </a:p>
                  </a:txBody>
                  <a:tcPr anchor="ctr"/>
                </a:tc>
                <a:tc>
                  <a:txBody>
                    <a:bodyPr/>
                    <a:lstStyle/>
                    <a:p>
                      <a:pPr algn="ctr" fontAlgn="auto">
                        <a:lnSpc>
                          <a:spcPct val="130000"/>
                        </a:lnSpc>
                        <a:buNone/>
                      </a:pPr>
                      <a:r>
                        <a:rPr lang="zh-CN" altLang="en-US" b="0">
                          <a:latin typeface="微软雅黑" panose="020B0503020204020204" pitchFamily="34" charset="-122"/>
                          <a:ea typeface="微软雅黑" panose="020B0503020204020204" pitchFamily="34" charset="-122"/>
                        </a:rPr>
                        <a:t>注意事项</a:t>
                      </a:r>
                    </a:p>
                  </a:txBody>
                  <a:tcPr anchor="ctr"/>
                </a:tc>
                <a:tc>
                  <a:txBody>
                    <a:bodyPr/>
                    <a:lstStyle/>
                    <a:p>
                      <a:pPr algn="l" fontAlgn="auto">
                        <a:lnSpc>
                          <a:spcPct val="130000"/>
                        </a:lnSpc>
                        <a:buNone/>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包括人员防护及自救互救、装备使用、现场安全等方面内容。</a:t>
                      </a:r>
                    </a:p>
                  </a:txBody>
                  <a:tcPr/>
                </a:tc>
                <a:extLst>
                  <a:ext uri="{0D108BD9-81ED-4DB2-BD59-A6C34878D82A}">
                    <a16:rowId xmlns:a16="http://schemas.microsoft.com/office/drawing/2014/main" val="10003"/>
                  </a:ext>
                </a:extLst>
              </a:tr>
            </a:tbl>
          </a:graphicData>
        </a:graphic>
      </p:graphicFrame>
      <p:sp>
        <p:nvSpPr>
          <p:cNvPr id="10" name="文本框 9">
            <a:extLst>
              <a:ext uri="{FF2B5EF4-FFF2-40B4-BE49-F238E27FC236}">
                <a16:creationId xmlns:a16="http://schemas.microsoft.com/office/drawing/2014/main" id="{3CA78A22-CBBE-4607-B394-461F3797A961}"/>
              </a:ext>
            </a:extLst>
          </p:cNvPr>
          <p:cNvSpPr txBox="1"/>
          <p:nvPr/>
        </p:nvSpPr>
        <p:spPr>
          <a:xfrm>
            <a:off x="407987" y="5109417"/>
            <a:ext cx="11377613" cy="874407"/>
          </a:xfrm>
          <a:prstGeom prst="rect">
            <a:avLst/>
          </a:prstGeom>
          <a:noFill/>
        </p:spPr>
        <p:txBody>
          <a:bodyPr wrap="square">
            <a:spAutoFit/>
          </a:bodyPr>
          <a:lstStyle/>
          <a:p>
            <a:pPr algn="l" fontAlgn="auto">
              <a:lnSpc>
                <a:spcPct val="150000"/>
              </a:lnSpc>
            </a:pPr>
            <a:r>
              <a:rPr lang="zh-CN" altLang="en-US" b="1" dirty="0">
                <a:solidFill>
                  <a:srgbClr val="0371C1"/>
                </a:solidFill>
                <a:latin typeface="微软雅黑" panose="020B0503020204020204" pitchFamily="34" charset="-122"/>
                <a:ea typeface="微软雅黑" panose="020B0503020204020204" pitchFamily="34" charset="-122"/>
              </a:rPr>
              <a:t>变化及特点：新标准现场处置方案内容更加精简，参照综合应急预案和专项应急预案，将风险评估简述或作为附件，减少篇幅，不占用现场处置方案的核心内容。</a:t>
            </a:r>
          </a:p>
        </p:txBody>
      </p:sp>
    </p:spTree>
    <p:extLst>
      <p:ext uri="{BB962C8B-B14F-4D97-AF65-F5344CB8AC3E}">
        <p14:creationId xmlns:p14="http://schemas.microsoft.com/office/powerpoint/2010/main" val="2558804180"/>
      </p:ext>
    </p:extLst>
  </p:cSld>
  <p:clrMapOvr>
    <a:masterClrMapping/>
  </p:clrMapOvr>
  <p:transition spd="slow">
    <p:cov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90281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矩形 8">
            <a:extLst>
              <a:ext uri="{FF2B5EF4-FFF2-40B4-BE49-F238E27FC236}">
                <a16:creationId xmlns:a16="http://schemas.microsoft.com/office/drawing/2014/main" id="{742E091A-3812-4855-93EB-FE85C42EA73F}"/>
              </a:ext>
            </a:extLst>
          </p:cNvPr>
          <p:cNvSpPr/>
          <p:nvPr/>
        </p:nvSpPr>
        <p:spPr>
          <a:xfrm>
            <a:off x="1375565" y="1797871"/>
            <a:ext cx="3459122"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1" name="菱形 10">
            <a:extLst>
              <a:ext uri="{FF2B5EF4-FFF2-40B4-BE49-F238E27FC236}">
                <a16:creationId xmlns:a16="http://schemas.microsoft.com/office/drawing/2014/main" id="{18010B15-B392-40B3-856A-3B3FA1530CBB}"/>
              </a:ext>
            </a:extLst>
          </p:cNvPr>
          <p:cNvSpPr/>
          <p:nvPr/>
        </p:nvSpPr>
        <p:spPr>
          <a:xfrm>
            <a:off x="1015820" y="179787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1</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14" name="文本框 13">
            <a:extLst>
              <a:ext uri="{FF2B5EF4-FFF2-40B4-BE49-F238E27FC236}">
                <a16:creationId xmlns:a16="http://schemas.microsoft.com/office/drawing/2014/main" id="{4048AA49-B087-4D45-B8B1-22FDDC822E42}"/>
              </a:ext>
            </a:extLst>
          </p:cNvPr>
          <p:cNvSpPr txBox="1"/>
          <p:nvPr/>
        </p:nvSpPr>
        <p:spPr>
          <a:xfrm>
            <a:off x="1813566" y="1972951"/>
            <a:ext cx="2719264" cy="400110"/>
          </a:xfrm>
          <a:prstGeom prst="rect">
            <a:avLst/>
          </a:prstGeom>
          <a:noFill/>
        </p:spPr>
        <p:txBody>
          <a:bodyPr wrap="square">
            <a:spAutoFit/>
          </a:bodyPr>
          <a:lstStyle/>
          <a:p>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生产经营单位概况</a:t>
            </a:r>
          </a:p>
        </p:txBody>
      </p:sp>
      <p:sp>
        <p:nvSpPr>
          <p:cNvPr id="16" name="文本框 15">
            <a:extLst>
              <a:ext uri="{FF2B5EF4-FFF2-40B4-BE49-F238E27FC236}">
                <a16:creationId xmlns:a16="http://schemas.microsoft.com/office/drawing/2014/main" id="{8E1EC781-749E-4325-9E58-F9E5755FAA5F}"/>
              </a:ext>
            </a:extLst>
          </p:cNvPr>
          <p:cNvSpPr txBox="1"/>
          <p:nvPr/>
        </p:nvSpPr>
        <p:spPr>
          <a:xfrm>
            <a:off x="1015820" y="2589458"/>
            <a:ext cx="10439580" cy="777008"/>
          </a:xfrm>
          <a:prstGeom prst="rect">
            <a:avLst/>
          </a:prstGeom>
          <a:noFill/>
        </p:spPr>
        <p:txBody>
          <a:bodyPr wrap="square">
            <a:spAutoFit/>
          </a:bodyPr>
          <a:lstStyle/>
          <a:p>
            <a:pPr algn="just" fontAlgn="auto">
              <a:lnSpc>
                <a:spcPct val="130000"/>
              </a:lnSpc>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简述本单位地址、从业人数、隶属关系、主要原材料、主要产品、产量以及重点岗位、重点区域、周边重大危险源、主要设施、目标、场所及周边布局情况。</a:t>
            </a:r>
          </a:p>
        </p:txBody>
      </p:sp>
      <p:sp>
        <p:nvSpPr>
          <p:cNvPr id="20" name="矩形 19">
            <a:extLst>
              <a:ext uri="{FF2B5EF4-FFF2-40B4-BE49-F238E27FC236}">
                <a16:creationId xmlns:a16="http://schemas.microsoft.com/office/drawing/2014/main" id="{076D9DF3-7EC2-4645-A4E9-8EEF55B01309}"/>
              </a:ext>
            </a:extLst>
          </p:cNvPr>
          <p:cNvSpPr/>
          <p:nvPr/>
        </p:nvSpPr>
        <p:spPr>
          <a:xfrm>
            <a:off x="1375565" y="3570351"/>
            <a:ext cx="3459122"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1" name="菱形 20">
            <a:extLst>
              <a:ext uri="{FF2B5EF4-FFF2-40B4-BE49-F238E27FC236}">
                <a16:creationId xmlns:a16="http://schemas.microsoft.com/office/drawing/2014/main" id="{71420B4C-45A1-4072-9511-476388AAE062}"/>
              </a:ext>
            </a:extLst>
          </p:cNvPr>
          <p:cNvSpPr/>
          <p:nvPr/>
        </p:nvSpPr>
        <p:spPr>
          <a:xfrm>
            <a:off x="1015820" y="357035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2</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2" name="文本框 21">
            <a:extLst>
              <a:ext uri="{FF2B5EF4-FFF2-40B4-BE49-F238E27FC236}">
                <a16:creationId xmlns:a16="http://schemas.microsoft.com/office/drawing/2014/main" id="{49FB176F-CFC2-4B39-866A-FC8B9655386C}"/>
              </a:ext>
            </a:extLst>
          </p:cNvPr>
          <p:cNvSpPr txBox="1"/>
          <p:nvPr/>
        </p:nvSpPr>
        <p:spPr>
          <a:xfrm>
            <a:off x="1813566" y="3745431"/>
            <a:ext cx="2719264" cy="400110"/>
          </a:xfrm>
          <a:prstGeom prst="rect">
            <a:avLst/>
          </a:prstGeom>
          <a:noFill/>
        </p:spPr>
        <p:txBody>
          <a:bodyPr wrap="square">
            <a:spAutoFit/>
          </a:bodyPr>
          <a:lstStyle/>
          <a:p>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风险评估的结果</a:t>
            </a:r>
          </a:p>
        </p:txBody>
      </p:sp>
      <p:sp>
        <p:nvSpPr>
          <p:cNvPr id="26" name="文本框 25">
            <a:extLst>
              <a:ext uri="{FF2B5EF4-FFF2-40B4-BE49-F238E27FC236}">
                <a16:creationId xmlns:a16="http://schemas.microsoft.com/office/drawing/2014/main" id="{DEF36ED6-EC5D-4CA6-9D64-4490DAF5B060}"/>
              </a:ext>
            </a:extLst>
          </p:cNvPr>
          <p:cNvSpPr txBox="1"/>
          <p:nvPr/>
        </p:nvSpPr>
        <p:spPr>
          <a:xfrm>
            <a:off x="1099398" y="4336070"/>
            <a:ext cx="6254750" cy="416909"/>
          </a:xfrm>
          <a:prstGeom prst="rect">
            <a:avLst/>
          </a:prstGeom>
          <a:noFill/>
        </p:spPr>
        <p:txBody>
          <a:bodyPr wrap="square">
            <a:spAutoFit/>
          </a:bodyPr>
          <a:lstStyle>
            <a:defPPr>
              <a:defRPr lang="zh-CN"/>
            </a:defPPr>
            <a:lvl1pPr algn="just" fontAlgn="auto">
              <a:lnSpc>
                <a:spcPct val="13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简述本单位风险评估的结果。</a:t>
            </a:r>
          </a:p>
        </p:txBody>
      </p:sp>
      <p:sp>
        <p:nvSpPr>
          <p:cNvPr id="27" name="矩形 26">
            <a:extLst>
              <a:ext uri="{FF2B5EF4-FFF2-40B4-BE49-F238E27FC236}">
                <a16:creationId xmlns:a16="http://schemas.microsoft.com/office/drawing/2014/main" id="{3E58CE03-448C-4919-ACC1-3FD1C78EE4D5}"/>
              </a:ext>
            </a:extLst>
          </p:cNvPr>
          <p:cNvSpPr/>
          <p:nvPr/>
        </p:nvSpPr>
        <p:spPr>
          <a:xfrm>
            <a:off x="1375565" y="4946757"/>
            <a:ext cx="3459122"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8" name="菱形 27">
            <a:extLst>
              <a:ext uri="{FF2B5EF4-FFF2-40B4-BE49-F238E27FC236}">
                <a16:creationId xmlns:a16="http://schemas.microsoft.com/office/drawing/2014/main" id="{BE5505BA-01BC-40E2-8C49-4B17B3E951FC}"/>
              </a:ext>
            </a:extLst>
          </p:cNvPr>
          <p:cNvSpPr/>
          <p:nvPr/>
        </p:nvSpPr>
        <p:spPr>
          <a:xfrm>
            <a:off x="1015820" y="4946758"/>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3</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9" name="文本框 28">
            <a:extLst>
              <a:ext uri="{FF2B5EF4-FFF2-40B4-BE49-F238E27FC236}">
                <a16:creationId xmlns:a16="http://schemas.microsoft.com/office/drawing/2014/main" id="{75502447-B72A-4347-8C2F-99624E9945C3}"/>
              </a:ext>
            </a:extLst>
          </p:cNvPr>
          <p:cNvSpPr txBox="1"/>
          <p:nvPr/>
        </p:nvSpPr>
        <p:spPr>
          <a:xfrm>
            <a:off x="1813566" y="5121837"/>
            <a:ext cx="2719264" cy="400110"/>
          </a:xfrm>
          <a:prstGeom prst="rect">
            <a:avLst/>
          </a:prstGeom>
          <a:noFill/>
        </p:spPr>
        <p:txBody>
          <a:bodyPr wrap="square">
            <a:spAutoFit/>
          </a:bodyPr>
          <a:lstStyle/>
          <a:p>
            <a:r>
              <a:rPr lang="zh-CN" altLang="en-US" sz="2000" b="1">
                <a:latin typeface="Arial" panose="020B0604020202020204" pitchFamily="34" charset="0"/>
                <a:ea typeface="微软雅黑" panose="020B0503020204020204" pitchFamily="34" charset="-122"/>
                <a:cs typeface="+mn-ea"/>
                <a:sym typeface="Arial" panose="020B0604020202020204" pitchFamily="34" charset="0"/>
              </a:rPr>
              <a:t>预案体系与衔接</a:t>
            </a:r>
            <a:endParaRPr lang="zh-CN" altLang="en-US" sz="20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文本框 30">
            <a:extLst>
              <a:ext uri="{FF2B5EF4-FFF2-40B4-BE49-F238E27FC236}">
                <a16:creationId xmlns:a16="http://schemas.microsoft.com/office/drawing/2014/main" id="{BC7EAB69-0A0B-49B7-A3AB-5DC5CC7B24F3}"/>
              </a:ext>
            </a:extLst>
          </p:cNvPr>
          <p:cNvSpPr txBox="1"/>
          <p:nvPr/>
        </p:nvSpPr>
        <p:spPr>
          <a:xfrm>
            <a:off x="1015820" y="5715224"/>
            <a:ext cx="10439580" cy="777008"/>
          </a:xfrm>
          <a:prstGeom prst="rect">
            <a:avLst/>
          </a:prstGeom>
          <a:noFill/>
        </p:spPr>
        <p:txBody>
          <a:bodyPr wrap="square">
            <a:spAutoFit/>
          </a:bodyPr>
          <a:lstStyle>
            <a:defPPr>
              <a:defRPr lang="zh-CN"/>
            </a:defPPr>
            <a:lvl1pPr algn="just" fontAlgn="auto">
              <a:lnSpc>
                <a:spcPct val="13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简述本单位应急预案体系构成和分级情况，明确与地方政府及其有关部门、其他相关单位应急预案的衔接（可图示）。</a:t>
            </a:r>
          </a:p>
        </p:txBody>
      </p:sp>
    </p:spTree>
    <p:extLst>
      <p:ext uri="{BB962C8B-B14F-4D97-AF65-F5344CB8AC3E}">
        <p14:creationId xmlns:p14="http://schemas.microsoft.com/office/powerpoint/2010/main" val="1147881575"/>
      </p:ext>
    </p:extLst>
  </p:cSld>
  <p:clrMapOvr>
    <a:masterClrMapping/>
  </p:clrMapOvr>
  <p:transition spd="slow">
    <p:cov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90281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矩形 8">
            <a:extLst>
              <a:ext uri="{FF2B5EF4-FFF2-40B4-BE49-F238E27FC236}">
                <a16:creationId xmlns:a16="http://schemas.microsoft.com/office/drawing/2014/main" id="{742E091A-3812-4855-93EB-FE85C42EA73F}"/>
              </a:ext>
            </a:extLst>
          </p:cNvPr>
          <p:cNvSpPr/>
          <p:nvPr/>
        </p:nvSpPr>
        <p:spPr>
          <a:xfrm>
            <a:off x="1375564" y="1797871"/>
            <a:ext cx="4949036"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1" name="菱形 10">
            <a:extLst>
              <a:ext uri="{FF2B5EF4-FFF2-40B4-BE49-F238E27FC236}">
                <a16:creationId xmlns:a16="http://schemas.microsoft.com/office/drawing/2014/main" id="{18010B15-B392-40B3-856A-3B3FA1530CBB}"/>
              </a:ext>
            </a:extLst>
          </p:cNvPr>
          <p:cNvSpPr/>
          <p:nvPr/>
        </p:nvSpPr>
        <p:spPr>
          <a:xfrm>
            <a:off x="1015820" y="179787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1</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14" name="文本框 13">
            <a:extLst>
              <a:ext uri="{FF2B5EF4-FFF2-40B4-BE49-F238E27FC236}">
                <a16:creationId xmlns:a16="http://schemas.microsoft.com/office/drawing/2014/main" id="{4048AA49-B087-4D45-B8B1-22FDDC822E42}"/>
              </a:ext>
            </a:extLst>
          </p:cNvPr>
          <p:cNvSpPr txBox="1"/>
          <p:nvPr/>
        </p:nvSpPr>
        <p:spPr>
          <a:xfrm>
            <a:off x="1813566" y="1957560"/>
            <a:ext cx="3291834" cy="400110"/>
          </a:xfrm>
          <a:prstGeom prst="rect">
            <a:avLst/>
          </a:prstGeom>
          <a:noFill/>
        </p:spPr>
        <p:txBody>
          <a:bodyPr wrap="square">
            <a:spAutoFit/>
          </a:bodyPr>
          <a:lstStyle/>
          <a:p>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应急物资装备的名录或清单</a:t>
            </a:r>
          </a:p>
        </p:txBody>
      </p:sp>
      <p:sp>
        <p:nvSpPr>
          <p:cNvPr id="16" name="文本框 15">
            <a:extLst>
              <a:ext uri="{FF2B5EF4-FFF2-40B4-BE49-F238E27FC236}">
                <a16:creationId xmlns:a16="http://schemas.microsoft.com/office/drawing/2014/main" id="{8E1EC781-749E-4325-9E58-F9E5755FAA5F}"/>
              </a:ext>
            </a:extLst>
          </p:cNvPr>
          <p:cNvSpPr txBox="1"/>
          <p:nvPr/>
        </p:nvSpPr>
        <p:spPr>
          <a:xfrm>
            <a:off x="1015820" y="2589458"/>
            <a:ext cx="10439580" cy="646331"/>
          </a:xfrm>
          <a:prstGeom prst="rect">
            <a:avLst/>
          </a:prstGeom>
          <a:noFill/>
        </p:spPr>
        <p:txBody>
          <a:bodyPr wrap="square">
            <a:spAutoFit/>
          </a:bodyPr>
          <a:lstStyle>
            <a:defPPr>
              <a:defRPr lang="zh-CN"/>
            </a:defPPr>
            <a:lvl1pPr algn="just" fontAlgn="auto">
              <a:lnSpc>
                <a:spcPct val="13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列出应急预案涉及的主要物资和装备名称、型号、性能、数量、存放地点、运输和使用条件、管理责任人和联系电话等。</a:t>
            </a:r>
          </a:p>
        </p:txBody>
      </p:sp>
      <p:sp>
        <p:nvSpPr>
          <p:cNvPr id="20" name="矩形 19">
            <a:extLst>
              <a:ext uri="{FF2B5EF4-FFF2-40B4-BE49-F238E27FC236}">
                <a16:creationId xmlns:a16="http://schemas.microsoft.com/office/drawing/2014/main" id="{076D9DF3-7EC2-4645-A4E9-8EEF55B01309}"/>
              </a:ext>
            </a:extLst>
          </p:cNvPr>
          <p:cNvSpPr/>
          <p:nvPr/>
        </p:nvSpPr>
        <p:spPr>
          <a:xfrm>
            <a:off x="1375565" y="3570351"/>
            <a:ext cx="4949036"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1" name="菱形 20">
            <a:extLst>
              <a:ext uri="{FF2B5EF4-FFF2-40B4-BE49-F238E27FC236}">
                <a16:creationId xmlns:a16="http://schemas.microsoft.com/office/drawing/2014/main" id="{71420B4C-45A1-4072-9511-476388AAE062}"/>
              </a:ext>
            </a:extLst>
          </p:cNvPr>
          <p:cNvSpPr/>
          <p:nvPr/>
        </p:nvSpPr>
        <p:spPr>
          <a:xfrm>
            <a:off x="1015820" y="357035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2</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2" name="文本框 21">
            <a:extLst>
              <a:ext uri="{FF2B5EF4-FFF2-40B4-BE49-F238E27FC236}">
                <a16:creationId xmlns:a16="http://schemas.microsoft.com/office/drawing/2014/main" id="{49FB176F-CFC2-4B39-866A-FC8B9655386C}"/>
              </a:ext>
            </a:extLst>
          </p:cNvPr>
          <p:cNvSpPr txBox="1"/>
          <p:nvPr/>
        </p:nvSpPr>
        <p:spPr>
          <a:xfrm>
            <a:off x="1813566" y="3745431"/>
            <a:ext cx="4511034" cy="400110"/>
          </a:xfrm>
          <a:prstGeom prst="rect">
            <a:avLst/>
          </a:prstGeom>
          <a:noFill/>
        </p:spPr>
        <p:txBody>
          <a:bodyPr wrap="square">
            <a:spAutoFit/>
          </a:bodyPr>
          <a:lstStyle/>
          <a:p>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有关应急部门、机构或人员的联系方式</a:t>
            </a:r>
          </a:p>
        </p:txBody>
      </p:sp>
      <p:sp>
        <p:nvSpPr>
          <p:cNvPr id="26" name="文本框 25">
            <a:extLst>
              <a:ext uri="{FF2B5EF4-FFF2-40B4-BE49-F238E27FC236}">
                <a16:creationId xmlns:a16="http://schemas.microsoft.com/office/drawing/2014/main" id="{DEF36ED6-EC5D-4CA6-9D64-4490DAF5B060}"/>
              </a:ext>
            </a:extLst>
          </p:cNvPr>
          <p:cNvSpPr txBox="1"/>
          <p:nvPr/>
        </p:nvSpPr>
        <p:spPr>
          <a:xfrm>
            <a:off x="1099398" y="4336070"/>
            <a:ext cx="8184302" cy="416909"/>
          </a:xfrm>
          <a:prstGeom prst="rect">
            <a:avLst/>
          </a:prstGeom>
          <a:noFill/>
        </p:spPr>
        <p:txBody>
          <a:bodyPr wrap="square">
            <a:spAutoFit/>
          </a:bodyPr>
          <a:lstStyle>
            <a:defPPr>
              <a:defRPr lang="zh-CN"/>
            </a:defPPr>
            <a:lvl1pPr algn="just" fontAlgn="auto">
              <a:lnSpc>
                <a:spcPct val="13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列出应急工作中需要联系的部门、机构或人员及其多种联系方式。</a:t>
            </a:r>
          </a:p>
        </p:txBody>
      </p:sp>
      <p:sp>
        <p:nvSpPr>
          <p:cNvPr id="27" name="矩形 26">
            <a:extLst>
              <a:ext uri="{FF2B5EF4-FFF2-40B4-BE49-F238E27FC236}">
                <a16:creationId xmlns:a16="http://schemas.microsoft.com/office/drawing/2014/main" id="{3E58CE03-448C-4919-ACC1-3FD1C78EE4D5}"/>
              </a:ext>
            </a:extLst>
          </p:cNvPr>
          <p:cNvSpPr/>
          <p:nvPr/>
        </p:nvSpPr>
        <p:spPr>
          <a:xfrm>
            <a:off x="1375564" y="4946757"/>
            <a:ext cx="4949035"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8" name="菱形 27">
            <a:extLst>
              <a:ext uri="{FF2B5EF4-FFF2-40B4-BE49-F238E27FC236}">
                <a16:creationId xmlns:a16="http://schemas.microsoft.com/office/drawing/2014/main" id="{BE5505BA-01BC-40E2-8C49-4B17B3E951FC}"/>
              </a:ext>
            </a:extLst>
          </p:cNvPr>
          <p:cNvSpPr/>
          <p:nvPr/>
        </p:nvSpPr>
        <p:spPr>
          <a:xfrm>
            <a:off x="1015820" y="4946758"/>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3</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9" name="文本框 28">
            <a:extLst>
              <a:ext uri="{FF2B5EF4-FFF2-40B4-BE49-F238E27FC236}">
                <a16:creationId xmlns:a16="http://schemas.microsoft.com/office/drawing/2014/main" id="{75502447-B72A-4347-8C2F-99624E9945C3}"/>
              </a:ext>
            </a:extLst>
          </p:cNvPr>
          <p:cNvSpPr txBox="1"/>
          <p:nvPr/>
        </p:nvSpPr>
        <p:spPr>
          <a:xfrm>
            <a:off x="1813566" y="5121837"/>
            <a:ext cx="2719264" cy="400110"/>
          </a:xfrm>
          <a:prstGeom prst="rect">
            <a:avLst/>
          </a:prstGeom>
          <a:noFill/>
        </p:spPr>
        <p:txBody>
          <a:bodyPr wrap="square">
            <a:spAutoFit/>
          </a:bodyPr>
          <a:lstStyle/>
          <a:p>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格式化文本</a:t>
            </a:r>
          </a:p>
        </p:txBody>
      </p:sp>
      <p:sp>
        <p:nvSpPr>
          <p:cNvPr id="31" name="文本框 30">
            <a:extLst>
              <a:ext uri="{FF2B5EF4-FFF2-40B4-BE49-F238E27FC236}">
                <a16:creationId xmlns:a16="http://schemas.microsoft.com/office/drawing/2014/main" id="{BC7EAB69-0A0B-49B7-A3AB-5DC5CC7B24F3}"/>
              </a:ext>
            </a:extLst>
          </p:cNvPr>
          <p:cNvSpPr txBox="1"/>
          <p:nvPr/>
        </p:nvSpPr>
        <p:spPr>
          <a:xfrm>
            <a:off x="1015820" y="5715224"/>
            <a:ext cx="10439580" cy="416909"/>
          </a:xfrm>
          <a:prstGeom prst="rect">
            <a:avLst/>
          </a:prstGeom>
          <a:noFill/>
        </p:spPr>
        <p:txBody>
          <a:bodyPr wrap="square">
            <a:spAutoFit/>
          </a:bodyPr>
          <a:lstStyle>
            <a:defPPr>
              <a:defRPr lang="zh-CN"/>
            </a:defPPr>
            <a:lvl1pPr algn="just" fontAlgn="auto">
              <a:lnSpc>
                <a:spcPct val="130000"/>
              </a:lnSpc>
              <a:defRPr>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列出信息接报、预案启动、信息发布等格式化文本。</a:t>
            </a:r>
          </a:p>
        </p:txBody>
      </p:sp>
    </p:spTree>
    <p:extLst>
      <p:ext uri="{BB962C8B-B14F-4D97-AF65-F5344CB8AC3E}">
        <p14:creationId xmlns:p14="http://schemas.microsoft.com/office/powerpoint/2010/main" val="2578044156"/>
      </p:ext>
    </p:extLst>
  </p:cSld>
  <p:clrMapOvr>
    <a:masterClrMapping/>
  </p:clrMapOvr>
  <p:transition spd="slow">
    <p:cove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90281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8" name="矩形 17">
            <a:extLst>
              <a:ext uri="{FF2B5EF4-FFF2-40B4-BE49-F238E27FC236}">
                <a16:creationId xmlns:a16="http://schemas.microsoft.com/office/drawing/2014/main" id="{407C2786-14B2-4BB2-BA18-891EF16F4AC3}"/>
              </a:ext>
            </a:extLst>
          </p:cNvPr>
          <p:cNvSpPr/>
          <p:nvPr/>
        </p:nvSpPr>
        <p:spPr>
          <a:xfrm>
            <a:off x="1375564" y="1797871"/>
            <a:ext cx="4949036"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9" name="菱形 18">
            <a:extLst>
              <a:ext uri="{FF2B5EF4-FFF2-40B4-BE49-F238E27FC236}">
                <a16:creationId xmlns:a16="http://schemas.microsoft.com/office/drawing/2014/main" id="{F1F198DF-9ADF-4731-AD2B-1D63577EC680}"/>
              </a:ext>
            </a:extLst>
          </p:cNvPr>
          <p:cNvSpPr/>
          <p:nvPr/>
        </p:nvSpPr>
        <p:spPr>
          <a:xfrm>
            <a:off x="1015820" y="179787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7</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3" name="文本框 22">
            <a:extLst>
              <a:ext uri="{FF2B5EF4-FFF2-40B4-BE49-F238E27FC236}">
                <a16:creationId xmlns:a16="http://schemas.microsoft.com/office/drawing/2014/main" id="{0E36B511-542E-4E14-A7DF-147F6B683E9C}"/>
              </a:ext>
            </a:extLst>
          </p:cNvPr>
          <p:cNvSpPr txBox="1"/>
          <p:nvPr/>
        </p:nvSpPr>
        <p:spPr>
          <a:xfrm>
            <a:off x="1813566" y="1957560"/>
            <a:ext cx="4282434" cy="400110"/>
          </a:xfrm>
          <a:prstGeom prst="rect">
            <a:avLst/>
          </a:prstGeom>
          <a:noFill/>
        </p:spPr>
        <p:txBody>
          <a:bodyPr wrap="square">
            <a:spAutoFit/>
          </a:bodyPr>
          <a:lstStyle>
            <a:defPPr>
              <a:defRPr lang="zh-CN"/>
            </a:defPPr>
            <a:lvl1pPr>
              <a:defRPr sz="2000" b="1">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关键的路线、标识和图纸</a:t>
            </a:r>
          </a:p>
        </p:txBody>
      </p:sp>
      <p:sp>
        <p:nvSpPr>
          <p:cNvPr id="24" name="文本框 23">
            <a:extLst>
              <a:ext uri="{FF2B5EF4-FFF2-40B4-BE49-F238E27FC236}">
                <a16:creationId xmlns:a16="http://schemas.microsoft.com/office/drawing/2014/main" id="{ACE931DC-D11E-45C7-9570-2599FA768AFF}"/>
              </a:ext>
            </a:extLst>
          </p:cNvPr>
          <p:cNvSpPr txBox="1"/>
          <p:nvPr/>
        </p:nvSpPr>
        <p:spPr>
          <a:xfrm>
            <a:off x="1015820" y="2677049"/>
            <a:ext cx="9918880" cy="3787575"/>
          </a:xfrm>
          <a:prstGeom prst="rect">
            <a:avLst/>
          </a:prstGeom>
          <a:noFill/>
        </p:spPr>
        <p:txBody>
          <a:bodyPr wrap="square">
            <a:spAutoFit/>
          </a:bodyPr>
          <a:lstStyle/>
          <a:p>
            <a:pPr>
              <a:lnSpc>
                <a:spcPct val="150000"/>
              </a:lnSpc>
            </a:pP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包括但不限于：</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7.1</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警报系统分布及覆盖范围；</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7.2</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重要的防护目标、风险清单及其分布图；</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7.3</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应急指挥部（现场指挥部）位置及救援队伍行动路线；</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7.4</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疏散路线、集结点、警戒范围、重要地点标识；</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7.5</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相关平面布置、应急资源的分布图纸；</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7.6</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生产经营单位的地理位置图、周边关系图、附近交通图等；</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7.7</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事故可能导致的影响范围；</a:t>
            </a:r>
          </a:p>
          <a:p>
            <a:pPr>
              <a:lnSpc>
                <a:spcPct val="150000"/>
              </a:lnSpc>
            </a:pPr>
            <a:r>
              <a:rPr lang="en-US" altLang="zh-CN"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7.8</a:t>
            </a:r>
            <a:r>
              <a:rPr lang="zh-CN" altLang="en-US" sz="1800" spc="15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附近医院地理位置图及路线图。</a:t>
            </a:r>
            <a:endParaRPr lang="zh-CN" altLang="en-US" dirty="0">
              <a:solidFill>
                <a:schemeClr val="tx1">
                  <a:lumMod val="85000"/>
                  <a:lumOff val="15000"/>
                </a:schemeClr>
              </a:solidFill>
            </a:endParaRPr>
          </a:p>
        </p:txBody>
      </p:sp>
    </p:spTree>
    <p:extLst>
      <p:ext uri="{BB962C8B-B14F-4D97-AF65-F5344CB8AC3E}">
        <p14:creationId xmlns:p14="http://schemas.microsoft.com/office/powerpoint/2010/main" val="3025382653"/>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34216" y="687202"/>
            <a:ext cx="1980029" cy="52322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发布与实施</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01</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46" name="文本框 45">
            <a:extLst>
              <a:ext uri="{FF2B5EF4-FFF2-40B4-BE49-F238E27FC236}">
                <a16:creationId xmlns:a16="http://schemas.microsoft.com/office/drawing/2014/main" id="{1D2C677C-5195-4AEB-AE0D-37770592FEC2}"/>
              </a:ext>
            </a:extLst>
          </p:cNvPr>
          <p:cNvSpPr txBox="1"/>
          <p:nvPr/>
        </p:nvSpPr>
        <p:spPr>
          <a:xfrm>
            <a:off x="896155" y="2643555"/>
            <a:ext cx="4836179" cy="2346283"/>
          </a:xfrm>
          <a:prstGeom prst="rect">
            <a:avLst/>
          </a:prstGeom>
          <a:noFill/>
        </p:spPr>
        <p:txBody>
          <a:bodyPr wrap="square">
            <a:spAutoFit/>
          </a:bodyPr>
          <a:lstStyle/>
          <a:p>
            <a:pPr indent="-457200" algn="just" fontAlgn="auto">
              <a:lnSpc>
                <a:spcPct val="150000"/>
              </a:lnSpc>
              <a:buFont typeface="Wingdings" panose="05000000000000000000" charset="0"/>
              <a:buChar char="u"/>
            </a:pPr>
            <a:r>
              <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标准号：</a:t>
            </a:r>
            <a:r>
              <a:rPr lang="en-US" altLang="zh-CN"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GB/T29639-2020</a:t>
            </a:r>
            <a:r>
              <a:rPr lang="zh-CN" altLang="en-US" sz="2000" b="1" dirty="0">
                <a:gradFill>
                  <a:gsLst>
                    <a:gs pos="0">
                      <a:srgbClr val="007BD3"/>
                    </a:gs>
                    <a:gs pos="100000">
                      <a:srgbClr val="034373"/>
                    </a:gs>
                  </a:gsLst>
                  <a:lin scaled="0"/>
                </a:gradFill>
                <a:uFillTx/>
                <a:latin typeface="微软雅黑" panose="020B0503020204020204" pitchFamily="34" charset="-122"/>
                <a:ea typeface="微软雅黑" panose="020B0503020204020204" pitchFamily="34" charset="-122"/>
                <a:cs typeface="微软雅黑" panose="020B0503020204020204" pitchFamily="34" charset="-122"/>
              </a:rPr>
              <a:t>（替代：</a:t>
            </a:r>
            <a:r>
              <a:rPr lang="en-US" altLang="zh-CN" sz="2000" b="1" dirty="0">
                <a:gradFill>
                  <a:gsLst>
                    <a:gs pos="0">
                      <a:srgbClr val="007BD3"/>
                    </a:gs>
                    <a:gs pos="100000">
                      <a:srgbClr val="034373"/>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GB/T29639-2013</a:t>
            </a:r>
            <a:r>
              <a:rPr lang="zh-CN" altLang="en-US" sz="2000" b="1" dirty="0">
                <a:gradFill>
                  <a:gsLst>
                    <a:gs pos="0">
                      <a:srgbClr val="007BD3"/>
                    </a:gs>
                    <a:gs pos="100000">
                      <a:srgbClr val="034373"/>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buFont typeface="Wingdings" panose="05000000000000000000" charset="0"/>
              <a:buChar char="u"/>
            </a:pPr>
            <a:endPar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buFont typeface="Wingdings" panose="05000000000000000000" charset="0"/>
              <a:buChar char="u"/>
            </a:pPr>
            <a:r>
              <a:rPr lang="en-US" altLang="zh-CN"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b="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日发布，</a:t>
            </a:r>
            <a:r>
              <a:rPr lang="en-US" altLang="zh-CN"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gradFill>
                  <a:gsLst>
                    <a:gs pos="0">
                      <a:srgbClr val="012D86"/>
                    </a:gs>
                    <a:gs pos="100000">
                      <a:srgbClr val="0E2557"/>
                    </a:gs>
                  </a:gsLst>
                  <a:lin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t>日实施。</a:t>
            </a:r>
          </a:p>
        </p:txBody>
      </p:sp>
      <p:pic>
        <p:nvPicPr>
          <p:cNvPr id="47" name="图片 46" descr="QQ截图20201208154536">
            <a:extLst>
              <a:ext uri="{FF2B5EF4-FFF2-40B4-BE49-F238E27FC236}">
                <a16:creationId xmlns:a16="http://schemas.microsoft.com/office/drawing/2014/main" id="{D58C99BF-8AA5-4685-9B68-44CAF1CEFE6B}"/>
              </a:ext>
            </a:extLst>
          </p:cNvPr>
          <p:cNvPicPr>
            <a:picLocks noChangeAspect="1"/>
          </p:cNvPicPr>
          <p:nvPr/>
        </p:nvPicPr>
        <p:blipFill>
          <a:blip r:embed="rId3"/>
          <a:stretch>
            <a:fillRect/>
          </a:stretch>
        </p:blipFill>
        <p:spPr>
          <a:xfrm>
            <a:off x="7078981" y="1075812"/>
            <a:ext cx="3871390" cy="5147188"/>
          </a:xfrm>
          <a:prstGeom prst="rect">
            <a:avLst/>
          </a:prstGeom>
          <a:blipFill dpi="0" rotWithShape="1">
            <a:blip r:embed="rId4" cstate="print">
              <a:extLst>
                <a:ext uri="{28A0092B-C50C-407E-A947-70E740481C1C}">
                  <a14:useLocalDpi xmlns:a14="http://schemas.microsoft.com/office/drawing/2010/main" val="0"/>
                </a:ext>
              </a:extLst>
            </a:blip>
            <a:srcRect/>
            <a:stretch>
              <a:fillRect l="-48872" r="-48872"/>
            </a:stretch>
          </a:blipFill>
          <a:ln>
            <a:noFill/>
          </a:ln>
          <a:effectLst>
            <a:outerShdw blurRad="63500" dist="38100" dir="2700000" algn="tl" rotWithShape="0">
              <a:prstClr val="black">
                <a:alpha val="30000"/>
              </a:prstClr>
            </a:outerShdw>
          </a:effectLst>
        </p:spPr>
      </p:pic>
    </p:spTree>
    <p:extLst>
      <p:ext uri="{BB962C8B-B14F-4D97-AF65-F5344CB8AC3E}">
        <p14:creationId xmlns:p14="http://schemas.microsoft.com/office/powerpoint/2010/main" val="2002594342"/>
      </p:ext>
    </p:extLst>
  </p:cSld>
  <p:clrMapOvr>
    <a:masterClrMapping/>
  </p:clrMapOvr>
  <p:transition spd="slow">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90281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8" name="矩形 17">
            <a:extLst>
              <a:ext uri="{FF2B5EF4-FFF2-40B4-BE49-F238E27FC236}">
                <a16:creationId xmlns:a16="http://schemas.microsoft.com/office/drawing/2014/main" id="{407C2786-14B2-4BB2-BA18-891EF16F4AC3}"/>
              </a:ext>
            </a:extLst>
          </p:cNvPr>
          <p:cNvSpPr/>
          <p:nvPr/>
        </p:nvSpPr>
        <p:spPr>
          <a:xfrm>
            <a:off x="1375564" y="3080571"/>
            <a:ext cx="4949036" cy="71948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9" name="菱形 18">
            <a:extLst>
              <a:ext uri="{FF2B5EF4-FFF2-40B4-BE49-F238E27FC236}">
                <a16:creationId xmlns:a16="http://schemas.microsoft.com/office/drawing/2014/main" id="{F1F198DF-9ADF-4731-AD2B-1D63577EC680}"/>
              </a:ext>
            </a:extLst>
          </p:cNvPr>
          <p:cNvSpPr/>
          <p:nvPr/>
        </p:nvSpPr>
        <p:spPr>
          <a:xfrm>
            <a:off x="1015820" y="3080572"/>
            <a:ext cx="719489" cy="719489"/>
          </a:xfrm>
          <a:prstGeom prst="diamond">
            <a:avLst/>
          </a:prstGeom>
          <a:gradFill>
            <a:gsLst>
              <a:gs pos="0">
                <a:srgbClr val="52B7E1"/>
              </a:gs>
              <a:gs pos="96000">
                <a:srgbClr val="0371C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rPr>
              <a:t>8</a:t>
            </a:r>
            <a:endParaRPr kumimoji="0" lang="zh-CN" altLang="en-US" sz="28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endParaRPr>
          </a:p>
        </p:txBody>
      </p:sp>
      <p:sp>
        <p:nvSpPr>
          <p:cNvPr id="23" name="文本框 22">
            <a:extLst>
              <a:ext uri="{FF2B5EF4-FFF2-40B4-BE49-F238E27FC236}">
                <a16:creationId xmlns:a16="http://schemas.microsoft.com/office/drawing/2014/main" id="{0E36B511-542E-4E14-A7DF-147F6B683E9C}"/>
              </a:ext>
            </a:extLst>
          </p:cNvPr>
          <p:cNvSpPr txBox="1"/>
          <p:nvPr/>
        </p:nvSpPr>
        <p:spPr>
          <a:xfrm>
            <a:off x="1813566" y="3240260"/>
            <a:ext cx="4282434" cy="400110"/>
          </a:xfrm>
          <a:prstGeom prst="rect">
            <a:avLst/>
          </a:prstGeom>
          <a:noFill/>
        </p:spPr>
        <p:txBody>
          <a:bodyPr wrap="square">
            <a:spAutoFit/>
          </a:bodyPr>
          <a:lstStyle>
            <a:defPPr>
              <a:defRPr lang="zh-CN"/>
            </a:defPPr>
            <a:lvl1pPr>
              <a:defRPr sz="2000" b="1">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有关协议或者备忘录</a:t>
            </a:r>
          </a:p>
        </p:txBody>
      </p:sp>
      <p:sp>
        <p:nvSpPr>
          <p:cNvPr id="24" name="文本框 23">
            <a:extLst>
              <a:ext uri="{FF2B5EF4-FFF2-40B4-BE49-F238E27FC236}">
                <a16:creationId xmlns:a16="http://schemas.microsoft.com/office/drawing/2014/main" id="{ACE931DC-D11E-45C7-9570-2599FA768AFF}"/>
              </a:ext>
            </a:extLst>
          </p:cNvPr>
          <p:cNvSpPr txBox="1"/>
          <p:nvPr/>
        </p:nvSpPr>
        <p:spPr>
          <a:xfrm>
            <a:off x="1015820" y="3959749"/>
            <a:ext cx="7175680" cy="458908"/>
          </a:xfrm>
          <a:prstGeom prst="rect">
            <a:avLst/>
          </a:prstGeom>
          <a:noFill/>
        </p:spPr>
        <p:txBody>
          <a:bodyPr wrap="square">
            <a:spAutoFit/>
          </a:bodyPr>
          <a:lstStyle>
            <a:defPPr>
              <a:defRPr lang="zh-CN"/>
            </a:defPPr>
            <a:lvl1pPr>
              <a:lnSpc>
                <a:spcPct val="150000"/>
              </a:lnSpc>
              <a:defRPr spc="15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ym typeface="Arial" panose="020B0604020202020204" pitchFamily="34" charset="0"/>
              </a:rPr>
              <a:t>列出与相关应急救援部门签订的应急救援协议或备忘录。</a:t>
            </a:r>
          </a:p>
        </p:txBody>
      </p:sp>
    </p:spTree>
    <p:extLst>
      <p:ext uri="{BB962C8B-B14F-4D97-AF65-F5344CB8AC3E}">
        <p14:creationId xmlns:p14="http://schemas.microsoft.com/office/powerpoint/2010/main" val="1761305534"/>
      </p:ext>
    </p:extLst>
  </p:cSld>
  <p:clrMapOvr>
    <a:masterClrMapping/>
  </p:clrMapOvr>
  <p:transition spd="slow">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764F010-DC82-4F92-B1F7-48F0A3D45030}"/>
              </a:ext>
            </a:extLst>
          </p:cNvPr>
          <p:cNvSpPr/>
          <p:nvPr/>
        </p:nvSpPr>
        <p:spPr>
          <a:xfrm>
            <a:off x="0" y="2348020"/>
            <a:ext cx="12192000" cy="3214580"/>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90281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附件</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1" name="文本框 10">
            <a:extLst>
              <a:ext uri="{FF2B5EF4-FFF2-40B4-BE49-F238E27FC236}">
                <a16:creationId xmlns:a16="http://schemas.microsoft.com/office/drawing/2014/main" id="{BF96AA32-C999-4E55-8F73-11F1752745D3}"/>
              </a:ext>
            </a:extLst>
          </p:cNvPr>
          <p:cNvSpPr txBox="1"/>
          <p:nvPr/>
        </p:nvSpPr>
        <p:spPr>
          <a:xfrm>
            <a:off x="782450" y="2732219"/>
            <a:ext cx="6075551" cy="2446182"/>
          </a:xfrm>
          <a:prstGeom prst="rect">
            <a:avLst/>
          </a:prstGeom>
          <a:noFill/>
        </p:spPr>
        <p:txBody>
          <a:bodyPr wrap="square">
            <a:spAutoFit/>
          </a:bodyPr>
          <a:lstStyle/>
          <a:p>
            <a:pPr algn="just">
              <a:lnSpc>
                <a:spcPct val="130000"/>
              </a:lnSpc>
            </a:pPr>
            <a:r>
              <a:rPr lang="zh-CN" altLang="en-US" sz="2400" b="1" kern="0" dirty="0">
                <a:solidFill>
                  <a:schemeClr val="bg1"/>
                </a:solidFill>
                <a:latin typeface="微软雅黑" panose="020B0503020204020204" pitchFamily="34" charset="-122"/>
                <a:ea typeface="微软雅黑" panose="020B0503020204020204" pitchFamily="34" charset="-122"/>
              </a:rPr>
              <a:t>新版标准的附件变得强大且内容充实，将编制预案前收集的资源调查信息等在附件中详细描述，是对预案最强大的支撑，是对综合应急预案、专项应急预案和现场处置方案简化后的信息支持。</a:t>
            </a:r>
          </a:p>
        </p:txBody>
      </p:sp>
      <p:pic>
        <p:nvPicPr>
          <p:cNvPr id="4" name="图片 3">
            <a:extLst>
              <a:ext uri="{FF2B5EF4-FFF2-40B4-BE49-F238E27FC236}">
                <a16:creationId xmlns:a16="http://schemas.microsoft.com/office/drawing/2014/main" id="{08259FB5-FD4B-4674-8E34-988D0C8039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8826" y="-859719"/>
            <a:ext cx="5109974" cy="7717719"/>
          </a:xfrm>
          <a:prstGeom prst="rect">
            <a:avLst/>
          </a:prstGeom>
        </p:spPr>
      </p:pic>
    </p:spTree>
    <p:extLst>
      <p:ext uri="{BB962C8B-B14F-4D97-AF65-F5344CB8AC3E}">
        <p14:creationId xmlns:p14="http://schemas.microsoft.com/office/powerpoint/2010/main" val="1039309575"/>
      </p:ext>
    </p:extLst>
  </p:cSld>
  <p:clrMapOvr>
    <a:masterClrMapping/>
  </p:clrMapOvr>
  <p:transition spd="slow">
    <p:cov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A</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pSp>
        <p:nvGrpSpPr>
          <p:cNvPr id="32" name="组合 31">
            <a:extLst>
              <a:ext uri="{FF2B5EF4-FFF2-40B4-BE49-F238E27FC236}">
                <a16:creationId xmlns:a16="http://schemas.microsoft.com/office/drawing/2014/main" id="{77206017-7280-4167-A8BE-4E912AAA048B}"/>
              </a:ext>
            </a:extLst>
          </p:cNvPr>
          <p:cNvGrpSpPr/>
          <p:nvPr/>
        </p:nvGrpSpPr>
        <p:grpSpPr>
          <a:xfrm rot="2707292">
            <a:off x="4081475" y="2524775"/>
            <a:ext cx="4074502" cy="4063639"/>
            <a:chOff x="4066961" y="1432577"/>
            <a:chExt cx="4074502" cy="4063639"/>
          </a:xfrm>
          <a:effectLst/>
        </p:grpSpPr>
        <p:sp>
          <p:nvSpPr>
            <p:cNvPr id="33" name="椭圆 32">
              <a:extLst>
                <a:ext uri="{FF2B5EF4-FFF2-40B4-BE49-F238E27FC236}">
                  <a16:creationId xmlns:a16="http://schemas.microsoft.com/office/drawing/2014/main" id="{896EA930-FB44-48A3-993C-83A279BD4753}"/>
                </a:ext>
              </a:extLst>
            </p:cNvPr>
            <p:cNvSpPr/>
            <p:nvPr/>
          </p:nvSpPr>
          <p:spPr>
            <a:xfrm rot="2700000">
              <a:off x="4378802" y="2654529"/>
              <a:ext cx="3419578" cy="1548942"/>
            </a:xfrm>
            <a:prstGeom prst="ellipse">
              <a:avLst/>
            </a:prstGeom>
            <a:noFill/>
            <a:ln w="19050" cap="rnd">
              <a:solidFill>
                <a:srgbClr val="52B7E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4" name="椭圆 33">
              <a:extLst>
                <a:ext uri="{FF2B5EF4-FFF2-40B4-BE49-F238E27FC236}">
                  <a16:creationId xmlns:a16="http://schemas.microsoft.com/office/drawing/2014/main" id="{E28FAF15-2987-4F78-86B7-E129319A17C6}"/>
                </a:ext>
              </a:extLst>
            </p:cNvPr>
            <p:cNvSpPr/>
            <p:nvPr/>
          </p:nvSpPr>
          <p:spPr>
            <a:xfrm rot="8100000">
              <a:off x="4375997" y="2651725"/>
              <a:ext cx="3419578" cy="1548942"/>
            </a:xfrm>
            <a:prstGeom prst="ellipse">
              <a:avLst/>
            </a:prstGeom>
            <a:noFill/>
            <a:ln w="19050" cap="rnd">
              <a:solidFill>
                <a:srgbClr val="52B7E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流程图: 决策 34">
              <a:extLst>
                <a:ext uri="{FF2B5EF4-FFF2-40B4-BE49-F238E27FC236}">
                  <a16:creationId xmlns:a16="http://schemas.microsoft.com/office/drawing/2014/main" id="{7A335AE1-72ED-4115-8B79-366CE46DD2A1}"/>
                </a:ext>
              </a:extLst>
            </p:cNvPr>
            <p:cNvSpPr/>
            <p:nvPr/>
          </p:nvSpPr>
          <p:spPr>
            <a:xfrm>
              <a:off x="5339202" y="1432577"/>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6" name="流程图: 决策 35">
              <a:extLst>
                <a:ext uri="{FF2B5EF4-FFF2-40B4-BE49-F238E27FC236}">
                  <a16:creationId xmlns:a16="http://schemas.microsoft.com/office/drawing/2014/main" id="{CAA4FA18-28BC-45E5-8A53-92E81BD560F9}"/>
                </a:ext>
              </a:extLst>
            </p:cNvPr>
            <p:cNvSpPr/>
            <p:nvPr/>
          </p:nvSpPr>
          <p:spPr>
            <a:xfrm>
              <a:off x="6644859" y="2738234"/>
              <a:ext cx="1496604" cy="1496604"/>
            </a:xfrm>
            <a:prstGeom prst="flowChartDecision">
              <a:avLst/>
            </a:prstGeom>
            <a:gradFill>
              <a:gsLst>
                <a:gs pos="0">
                  <a:srgbClr val="52B7E1"/>
                </a:gs>
                <a:gs pos="90000">
                  <a:srgbClr val="0371C1"/>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400" dirty="0">
                <a:solidFill>
                  <a:schemeClr val="bg1"/>
                </a:solidFill>
                <a:latin typeface="思源黑体" panose="020B0500000000000000" pitchFamily="34" charset="-122"/>
                <a:ea typeface="思源黑体" panose="020B0500000000000000" pitchFamily="34" charset="-122"/>
              </a:endParaRPr>
            </a:p>
          </p:txBody>
        </p:sp>
        <p:sp>
          <p:nvSpPr>
            <p:cNvPr id="37" name="流程图: 决策 36">
              <a:extLst>
                <a:ext uri="{FF2B5EF4-FFF2-40B4-BE49-F238E27FC236}">
                  <a16:creationId xmlns:a16="http://schemas.microsoft.com/office/drawing/2014/main" id="{6EA2E34E-A360-407A-B818-DC34F3127D1F}"/>
                </a:ext>
              </a:extLst>
            </p:cNvPr>
            <p:cNvSpPr/>
            <p:nvPr/>
          </p:nvSpPr>
          <p:spPr>
            <a:xfrm>
              <a:off x="5383481" y="3999612"/>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8" name="流程图: 决策 37">
              <a:extLst>
                <a:ext uri="{FF2B5EF4-FFF2-40B4-BE49-F238E27FC236}">
                  <a16:creationId xmlns:a16="http://schemas.microsoft.com/office/drawing/2014/main" id="{664C2403-58CC-44B2-AF0A-55B01C5E3331}"/>
                </a:ext>
              </a:extLst>
            </p:cNvPr>
            <p:cNvSpPr/>
            <p:nvPr/>
          </p:nvSpPr>
          <p:spPr>
            <a:xfrm>
              <a:off x="4066961" y="2704819"/>
              <a:ext cx="1496604" cy="1496604"/>
            </a:xfrm>
            <a:prstGeom prst="flowChartDecision">
              <a:avLst/>
            </a:prstGeom>
            <a:gradFill>
              <a:gsLst>
                <a:gs pos="0">
                  <a:srgbClr val="52B7E1"/>
                </a:gs>
                <a:gs pos="90000">
                  <a:srgbClr val="0371C1"/>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400" dirty="0">
                <a:solidFill>
                  <a:schemeClr val="bg1"/>
                </a:solidFill>
                <a:latin typeface="思源黑体" panose="020B0500000000000000" pitchFamily="34" charset="-122"/>
                <a:ea typeface="思源黑体" panose="020B0500000000000000" pitchFamily="34" charset="-122"/>
              </a:endParaRPr>
            </a:p>
          </p:txBody>
        </p:sp>
      </p:grpSp>
      <p:sp>
        <p:nvSpPr>
          <p:cNvPr id="39" name="文本框 38">
            <a:extLst>
              <a:ext uri="{FF2B5EF4-FFF2-40B4-BE49-F238E27FC236}">
                <a16:creationId xmlns:a16="http://schemas.microsoft.com/office/drawing/2014/main" id="{C08765E1-34AA-4990-AF2C-DAD35BBCE0DF}"/>
              </a:ext>
            </a:extLst>
          </p:cNvPr>
          <p:cNvSpPr txBox="1"/>
          <p:nvPr/>
        </p:nvSpPr>
        <p:spPr>
          <a:xfrm>
            <a:off x="803275" y="2659973"/>
            <a:ext cx="2928550" cy="429861"/>
          </a:xfrm>
          <a:prstGeom prst="rect">
            <a:avLst/>
          </a:prstGeom>
          <a:noFill/>
        </p:spPr>
        <p:txBody>
          <a:bodyPr wrap="square">
            <a:spAutoFit/>
          </a:bodyPr>
          <a:lstStyle/>
          <a:p>
            <a:pPr>
              <a:lnSpc>
                <a:spcPct val="120000"/>
              </a:lnSpc>
            </a:pPr>
            <a:r>
              <a:rPr lang="zh-CN" altLang="en-US" sz="2000" b="1" spc="300" dirty="0">
                <a:solidFill>
                  <a:srgbClr val="0371C1"/>
                </a:solidFill>
                <a:latin typeface="Arial" panose="020B0604020202020204" pitchFamily="34" charset="0"/>
                <a:ea typeface="微软雅黑" panose="020B0503020204020204" pitchFamily="34" charset="-122"/>
                <a:cs typeface="+mj-cs"/>
                <a:sym typeface="Arial" panose="020B0604020202020204" pitchFamily="34" charset="0"/>
              </a:rPr>
              <a:t>危险有害因素辨识</a:t>
            </a:r>
          </a:p>
        </p:txBody>
      </p:sp>
      <p:sp>
        <p:nvSpPr>
          <p:cNvPr id="40" name="文本框 39">
            <a:extLst>
              <a:ext uri="{FF2B5EF4-FFF2-40B4-BE49-F238E27FC236}">
                <a16:creationId xmlns:a16="http://schemas.microsoft.com/office/drawing/2014/main" id="{B6AAFB6A-08F7-4466-8D15-17D7BB85414D}"/>
              </a:ext>
            </a:extLst>
          </p:cNvPr>
          <p:cNvSpPr txBox="1"/>
          <p:nvPr/>
        </p:nvSpPr>
        <p:spPr>
          <a:xfrm>
            <a:off x="803275" y="3130947"/>
            <a:ext cx="3484802" cy="728533"/>
          </a:xfrm>
          <a:prstGeom prst="rect">
            <a:avLst/>
          </a:prstGeom>
          <a:noFill/>
        </p:spPr>
        <p:txBody>
          <a:bodyPr wrap="square">
            <a:spAutoFit/>
          </a:bodyPr>
          <a:lstStyle>
            <a:defPPr>
              <a:defRPr lang="zh-CN"/>
            </a:defPPr>
            <a:lvl1pPr indent="0" algn="just" fontAlgn="auto">
              <a:lnSpc>
                <a:spcPct val="120000"/>
              </a:lnSpc>
              <a:spcBef>
                <a:spcPts val="0"/>
              </a:spcBef>
              <a:spcAft>
                <a:spcPts val="0"/>
              </a:spcAft>
              <a:buSzPct val="100000"/>
              <a:defRPr b="0">
                <a:uFillTx/>
                <a:latin typeface="Arial" panose="020B0604020202020204" pitchFamily="34" charset="0"/>
                <a:ea typeface="微软雅黑" panose="020B0503020204020204" pitchFamily="34" charset="-122"/>
                <a:cs typeface="+mj-cs"/>
              </a:defRPr>
            </a:lvl1pPr>
          </a:lstStyle>
          <a:p>
            <a:r>
              <a:rPr lang="zh-CN" altLang="en-US" dirty="0"/>
              <a:t>描述生产经营单位危险有害因素的情况（可列表表述）。</a:t>
            </a:r>
          </a:p>
        </p:txBody>
      </p:sp>
      <p:sp>
        <p:nvSpPr>
          <p:cNvPr id="5" name="文本框 4">
            <a:extLst>
              <a:ext uri="{FF2B5EF4-FFF2-40B4-BE49-F238E27FC236}">
                <a16:creationId xmlns:a16="http://schemas.microsoft.com/office/drawing/2014/main" id="{EDA12774-04A5-4272-9948-4DE2D40E709E}"/>
              </a:ext>
            </a:extLst>
          </p:cNvPr>
          <p:cNvSpPr txBox="1"/>
          <p:nvPr/>
        </p:nvSpPr>
        <p:spPr>
          <a:xfrm>
            <a:off x="4923475" y="3330052"/>
            <a:ext cx="610396" cy="584775"/>
          </a:xfrm>
          <a:prstGeom prst="rect">
            <a:avLst/>
          </a:prstGeom>
          <a:noFill/>
        </p:spPr>
        <p:txBody>
          <a:bodyPr wrap="square" rtlCol="0">
            <a:spAutoFit/>
          </a:bodyPr>
          <a:lstStyle/>
          <a:p>
            <a:pPr algn="ctr"/>
            <a:r>
              <a:rPr lang="en-US" altLang="zh-CN" sz="3200" dirty="0">
                <a:solidFill>
                  <a:schemeClr val="bg1"/>
                </a:solidFill>
                <a:latin typeface="Arial" panose="020B0604020202020204" pitchFamily="34" charset="0"/>
                <a:cs typeface="Arial" panose="020B0604020202020204" pitchFamily="34" charset="0"/>
              </a:rPr>
              <a:t>1</a:t>
            </a:r>
            <a:endParaRPr lang="zh-CN" altLang="en-US" sz="3200" dirty="0">
              <a:solidFill>
                <a:schemeClr val="bg1"/>
              </a:solidFill>
              <a:latin typeface="Arial" panose="020B0604020202020204" pitchFamily="34" charset="0"/>
              <a:cs typeface="Arial" panose="020B0604020202020204" pitchFamily="34" charset="0"/>
            </a:endParaRPr>
          </a:p>
        </p:txBody>
      </p:sp>
      <p:sp>
        <p:nvSpPr>
          <p:cNvPr id="43" name="文本框 42">
            <a:extLst>
              <a:ext uri="{FF2B5EF4-FFF2-40B4-BE49-F238E27FC236}">
                <a16:creationId xmlns:a16="http://schemas.microsoft.com/office/drawing/2014/main" id="{57B00E94-95CC-418E-8E86-205826E937CE}"/>
              </a:ext>
            </a:extLst>
          </p:cNvPr>
          <p:cNvSpPr txBox="1"/>
          <p:nvPr/>
        </p:nvSpPr>
        <p:spPr>
          <a:xfrm>
            <a:off x="8206095" y="2701086"/>
            <a:ext cx="2449205" cy="429861"/>
          </a:xfrm>
          <a:prstGeom prst="rect">
            <a:avLst/>
          </a:prstGeom>
          <a:noFill/>
        </p:spPr>
        <p:txBody>
          <a:bodyPr wrap="square">
            <a:spAutoFit/>
          </a:bodyPr>
          <a:lstStyle>
            <a:defPPr>
              <a:defRPr lang="zh-CN"/>
            </a:defPPr>
            <a:lvl1pPr>
              <a:lnSpc>
                <a:spcPct val="120000"/>
              </a:lnSpc>
              <a:defRPr sz="2000" b="1" spc="300">
                <a:solidFill>
                  <a:srgbClr val="0371C1"/>
                </a:solidFill>
                <a:latin typeface="Arial" panose="020B0604020202020204" pitchFamily="34" charset="0"/>
                <a:ea typeface="微软雅黑" panose="020B0503020204020204" pitchFamily="34" charset="-122"/>
                <a:cs typeface="+mj-cs"/>
              </a:defRPr>
            </a:lvl1pPr>
          </a:lstStyle>
          <a:p>
            <a:r>
              <a:rPr lang="zh-CN" altLang="en-US">
                <a:sym typeface="Arial" panose="020B0604020202020204" pitchFamily="34" charset="0"/>
              </a:rPr>
              <a:t>事故风险分析</a:t>
            </a:r>
            <a:endParaRPr lang="zh-CN" altLang="en-US" dirty="0">
              <a:sym typeface="Arial" panose="020B0604020202020204" pitchFamily="34" charset="0"/>
            </a:endParaRPr>
          </a:p>
        </p:txBody>
      </p:sp>
      <p:sp>
        <p:nvSpPr>
          <p:cNvPr id="45" name="文本框 44">
            <a:extLst>
              <a:ext uri="{FF2B5EF4-FFF2-40B4-BE49-F238E27FC236}">
                <a16:creationId xmlns:a16="http://schemas.microsoft.com/office/drawing/2014/main" id="{FEDAB8D2-B1E1-4261-8587-79E43C917862}"/>
              </a:ext>
            </a:extLst>
          </p:cNvPr>
          <p:cNvSpPr txBox="1"/>
          <p:nvPr/>
        </p:nvSpPr>
        <p:spPr>
          <a:xfrm>
            <a:off x="8206095" y="3208021"/>
            <a:ext cx="3501198" cy="1060931"/>
          </a:xfrm>
          <a:prstGeom prst="rect">
            <a:avLst/>
          </a:prstGeom>
          <a:noFill/>
        </p:spPr>
        <p:txBody>
          <a:bodyPr wrap="square">
            <a:spAutoFit/>
          </a:bodyPr>
          <a:lstStyle>
            <a:defPPr>
              <a:defRPr lang="zh-CN"/>
            </a:defPPr>
            <a:lvl1pPr indent="0" algn="just" fontAlgn="auto">
              <a:lnSpc>
                <a:spcPct val="150000"/>
              </a:lnSpc>
              <a:spcBef>
                <a:spcPts val="0"/>
              </a:spcBef>
              <a:spcAft>
                <a:spcPts val="0"/>
              </a:spcAft>
              <a:buSzPct val="100000"/>
              <a:defRPr b="1">
                <a:uFillTx/>
                <a:latin typeface="Arial" panose="020B0604020202020204" pitchFamily="34" charset="0"/>
                <a:ea typeface="微软雅黑" panose="020B0503020204020204" pitchFamily="34" charset="-122"/>
                <a:cs typeface="+mj-cs"/>
              </a:defRPr>
            </a:lvl1pPr>
          </a:lstStyle>
          <a:p>
            <a:pPr>
              <a:lnSpc>
                <a:spcPct val="120000"/>
              </a:lnSpc>
            </a:pPr>
            <a:r>
              <a:rPr lang="zh-CN" altLang="en-US" b="0" dirty="0"/>
              <a:t>描述生产经营单位事故的类型、事故发生的可能性、危害后果和影响范围（可列表表述）。</a:t>
            </a:r>
          </a:p>
        </p:txBody>
      </p:sp>
      <p:sp>
        <p:nvSpPr>
          <p:cNvPr id="47" name="文本框 46">
            <a:extLst>
              <a:ext uri="{FF2B5EF4-FFF2-40B4-BE49-F238E27FC236}">
                <a16:creationId xmlns:a16="http://schemas.microsoft.com/office/drawing/2014/main" id="{446A7473-A67A-4A13-8FDE-0681D60B34D0}"/>
              </a:ext>
            </a:extLst>
          </p:cNvPr>
          <p:cNvSpPr txBox="1"/>
          <p:nvPr/>
        </p:nvSpPr>
        <p:spPr>
          <a:xfrm>
            <a:off x="790640" y="4864818"/>
            <a:ext cx="2276746" cy="429861"/>
          </a:xfrm>
          <a:prstGeom prst="rect">
            <a:avLst/>
          </a:prstGeom>
          <a:noFill/>
        </p:spPr>
        <p:txBody>
          <a:bodyPr wrap="square">
            <a:spAutoFit/>
          </a:bodyPr>
          <a:lstStyle>
            <a:defPPr>
              <a:defRPr lang="zh-CN"/>
            </a:defPPr>
            <a:lvl1pPr>
              <a:lnSpc>
                <a:spcPct val="120000"/>
              </a:lnSpc>
              <a:defRPr sz="2000" b="1" spc="300">
                <a:solidFill>
                  <a:srgbClr val="0371C1"/>
                </a:solidFill>
                <a:latin typeface="Arial" panose="020B0604020202020204" pitchFamily="34" charset="0"/>
                <a:ea typeface="微软雅黑" panose="020B0503020204020204" pitchFamily="34" charset="-122"/>
                <a:cs typeface="+mj-cs"/>
              </a:defRPr>
            </a:lvl1pPr>
          </a:lstStyle>
          <a:p>
            <a:r>
              <a:rPr lang="zh-CN" altLang="en-US" dirty="0">
                <a:sym typeface="Arial" panose="020B0604020202020204" pitchFamily="34" charset="0"/>
              </a:rPr>
              <a:t>事故风险评价</a:t>
            </a:r>
          </a:p>
        </p:txBody>
      </p:sp>
      <p:sp>
        <p:nvSpPr>
          <p:cNvPr id="49" name="文本框 48">
            <a:extLst>
              <a:ext uri="{FF2B5EF4-FFF2-40B4-BE49-F238E27FC236}">
                <a16:creationId xmlns:a16="http://schemas.microsoft.com/office/drawing/2014/main" id="{9BF9FC5A-B07A-4D65-9BC8-1F9AAB87FB56}"/>
              </a:ext>
            </a:extLst>
          </p:cNvPr>
          <p:cNvSpPr txBox="1"/>
          <p:nvPr/>
        </p:nvSpPr>
        <p:spPr>
          <a:xfrm>
            <a:off x="803275" y="5294679"/>
            <a:ext cx="3484802" cy="728533"/>
          </a:xfrm>
          <a:prstGeom prst="rect">
            <a:avLst/>
          </a:prstGeom>
          <a:noFill/>
        </p:spPr>
        <p:txBody>
          <a:bodyPr wrap="square">
            <a:spAutoFit/>
          </a:bodyPr>
          <a:lstStyle>
            <a:defPPr>
              <a:defRPr lang="zh-CN"/>
            </a:defPPr>
            <a:lvl1pPr indent="0" algn="just" fontAlgn="auto">
              <a:lnSpc>
                <a:spcPct val="120000"/>
              </a:lnSpc>
              <a:spcBef>
                <a:spcPts val="0"/>
              </a:spcBef>
              <a:spcAft>
                <a:spcPts val="0"/>
              </a:spcAft>
              <a:buSzPct val="100000"/>
              <a:defRPr b="0">
                <a:uFillTx/>
                <a:latin typeface="Arial" panose="020B0604020202020204" pitchFamily="34" charset="0"/>
                <a:ea typeface="微软雅黑" panose="020B0503020204020204" pitchFamily="34" charset="-122"/>
                <a:cs typeface="+mj-cs"/>
              </a:defRPr>
            </a:lvl1pPr>
          </a:lstStyle>
          <a:p>
            <a:r>
              <a:rPr lang="zh-CN" altLang="en-US" dirty="0"/>
              <a:t>描述生产经营单位事故风险的类别及风险等级（可列表表述）。</a:t>
            </a:r>
          </a:p>
        </p:txBody>
      </p:sp>
      <p:sp>
        <p:nvSpPr>
          <p:cNvPr id="53" name="文本框 52">
            <a:extLst>
              <a:ext uri="{FF2B5EF4-FFF2-40B4-BE49-F238E27FC236}">
                <a16:creationId xmlns:a16="http://schemas.microsoft.com/office/drawing/2014/main" id="{61A945E0-3265-4713-8625-B7B2F2C531EC}"/>
              </a:ext>
            </a:extLst>
          </p:cNvPr>
          <p:cNvSpPr txBox="1"/>
          <p:nvPr/>
        </p:nvSpPr>
        <p:spPr>
          <a:xfrm>
            <a:off x="8206095" y="4864818"/>
            <a:ext cx="2116514" cy="429861"/>
          </a:xfrm>
          <a:prstGeom prst="rect">
            <a:avLst/>
          </a:prstGeom>
          <a:noFill/>
        </p:spPr>
        <p:txBody>
          <a:bodyPr wrap="square">
            <a:spAutoFit/>
          </a:bodyPr>
          <a:lstStyle>
            <a:defPPr>
              <a:defRPr lang="zh-CN"/>
            </a:defPPr>
            <a:lvl1pPr>
              <a:lnSpc>
                <a:spcPct val="120000"/>
              </a:lnSpc>
              <a:defRPr sz="2000" b="1" spc="300">
                <a:solidFill>
                  <a:srgbClr val="0371C1"/>
                </a:solidFill>
                <a:latin typeface="Arial" panose="020B0604020202020204" pitchFamily="34" charset="0"/>
                <a:ea typeface="微软雅黑" panose="020B0503020204020204" pitchFamily="34" charset="-122"/>
                <a:cs typeface="+mj-cs"/>
              </a:defRPr>
            </a:lvl1pPr>
          </a:lstStyle>
          <a:p>
            <a:r>
              <a:rPr lang="zh-CN" altLang="en-US" dirty="0">
                <a:sym typeface="Arial" panose="020B0604020202020204" pitchFamily="34" charset="0"/>
              </a:rPr>
              <a:t>结论建议</a:t>
            </a:r>
          </a:p>
        </p:txBody>
      </p:sp>
      <p:sp>
        <p:nvSpPr>
          <p:cNvPr id="54" name="文本框 53">
            <a:extLst>
              <a:ext uri="{FF2B5EF4-FFF2-40B4-BE49-F238E27FC236}">
                <a16:creationId xmlns:a16="http://schemas.microsoft.com/office/drawing/2014/main" id="{03208490-3AEB-4C44-AB26-4D37F4455CFE}"/>
              </a:ext>
            </a:extLst>
          </p:cNvPr>
          <p:cNvSpPr txBox="1"/>
          <p:nvPr/>
        </p:nvSpPr>
        <p:spPr>
          <a:xfrm>
            <a:off x="8206095" y="5294679"/>
            <a:ext cx="3501198" cy="728533"/>
          </a:xfrm>
          <a:prstGeom prst="rect">
            <a:avLst/>
          </a:prstGeom>
          <a:noFill/>
        </p:spPr>
        <p:txBody>
          <a:bodyPr wrap="square">
            <a:spAutoFit/>
          </a:bodyPr>
          <a:lstStyle>
            <a:defPPr>
              <a:defRPr lang="zh-CN"/>
            </a:defPPr>
            <a:lvl1pPr indent="0" algn="just" fontAlgn="auto">
              <a:lnSpc>
                <a:spcPct val="120000"/>
              </a:lnSpc>
              <a:spcBef>
                <a:spcPts val="0"/>
              </a:spcBef>
              <a:spcAft>
                <a:spcPts val="0"/>
              </a:spcAft>
              <a:buSzPct val="100000"/>
              <a:defRPr b="0">
                <a:uFillTx/>
                <a:latin typeface="Arial" panose="020B0604020202020204" pitchFamily="34" charset="0"/>
                <a:ea typeface="微软雅黑" panose="020B0503020204020204" pitchFamily="34" charset="-122"/>
                <a:cs typeface="+mj-cs"/>
              </a:defRPr>
            </a:lvl1pPr>
          </a:lstStyle>
          <a:p>
            <a:r>
              <a:rPr lang="zh-CN" altLang="en-US" dirty="0"/>
              <a:t>得出生产经营单位应急预案体系建设的计划建议。</a:t>
            </a:r>
          </a:p>
        </p:txBody>
      </p:sp>
      <p:sp>
        <p:nvSpPr>
          <p:cNvPr id="55" name="文本框 54">
            <a:extLst>
              <a:ext uri="{FF2B5EF4-FFF2-40B4-BE49-F238E27FC236}">
                <a16:creationId xmlns:a16="http://schemas.microsoft.com/office/drawing/2014/main" id="{542F7A3B-BBE7-4CC2-AA7F-71F3FE36AED0}"/>
              </a:ext>
            </a:extLst>
          </p:cNvPr>
          <p:cNvSpPr txBox="1"/>
          <p:nvPr/>
        </p:nvSpPr>
        <p:spPr>
          <a:xfrm>
            <a:off x="3009602" y="1719126"/>
            <a:ext cx="625475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生产安全事故风险评估编制大纲</a:t>
            </a:r>
          </a:p>
        </p:txBody>
      </p:sp>
      <p:sp>
        <p:nvSpPr>
          <p:cNvPr id="56" name="文本框 55">
            <a:extLst>
              <a:ext uri="{FF2B5EF4-FFF2-40B4-BE49-F238E27FC236}">
                <a16:creationId xmlns:a16="http://schemas.microsoft.com/office/drawing/2014/main" id="{ADE91995-B3A9-4E68-B03A-2A593CBD4D5F}"/>
              </a:ext>
            </a:extLst>
          </p:cNvPr>
          <p:cNvSpPr txBox="1"/>
          <p:nvPr/>
        </p:nvSpPr>
        <p:spPr>
          <a:xfrm>
            <a:off x="6729591" y="3368517"/>
            <a:ext cx="610396" cy="584775"/>
          </a:xfrm>
          <a:prstGeom prst="rect">
            <a:avLst/>
          </a:prstGeom>
          <a:noFill/>
        </p:spPr>
        <p:txBody>
          <a:bodyPr wrap="square" rtlCol="0">
            <a:spAutoFit/>
          </a:bodyPr>
          <a:lstStyle/>
          <a:p>
            <a:pPr algn="ctr"/>
            <a:r>
              <a:rPr lang="en-US" altLang="zh-CN" sz="3200" dirty="0">
                <a:solidFill>
                  <a:srgbClr val="0371C1"/>
                </a:solidFill>
                <a:latin typeface="Arial" panose="020B0604020202020204" pitchFamily="34" charset="0"/>
                <a:cs typeface="Arial" panose="020B0604020202020204" pitchFamily="34" charset="0"/>
              </a:rPr>
              <a:t>2</a:t>
            </a:r>
            <a:endParaRPr lang="zh-CN" altLang="en-US" sz="3200" dirty="0">
              <a:solidFill>
                <a:srgbClr val="0371C1"/>
              </a:solidFill>
              <a:latin typeface="Arial" panose="020B0604020202020204" pitchFamily="34" charset="0"/>
              <a:cs typeface="Arial" panose="020B0604020202020204" pitchFamily="34" charset="0"/>
            </a:endParaRPr>
          </a:p>
        </p:txBody>
      </p:sp>
      <p:sp>
        <p:nvSpPr>
          <p:cNvPr id="57" name="文本框 56">
            <a:extLst>
              <a:ext uri="{FF2B5EF4-FFF2-40B4-BE49-F238E27FC236}">
                <a16:creationId xmlns:a16="http://schemas.microsoft.com/office/drawing/2014/main" id="{65ADB18E-7936-4CB7-8A27-4CA9E10BE948}"/>
              </a:ext>
            </a:extLst>
          </p:cNvPr>
          <p:cNvSpPr txBox="1"/>
          <p:nvPr/>
        </p:nvSpPr>
        <p:spPr>
          <a:xfrm>
            <a:off x="4925585" y="5158218"/>
            <a:ext cx="610396" cy="584775"/>
          </a:xfrm>
          <a:prstGeom prst="rect">
            <a:avLst/>
          </a:prstGeom>
          <a:noFill/>
        </p:spPr>
        <p:txBody>
          <a:bodyPr wrap="square" rtlCol="0">
            <a:spAutoFit/>
          </a:bodyPr>
          <a:lstStyle/>
          <a:p>
            <a:pPr algn="ctr"/>
            <a:r>
              <a:rPr lang="en-US" altLang="zh-CN" sz="3200" dirty="0">
                <a:solidFill>
                  <a:srgbClr val="0371C1"/>
                </a:solidFill>
                <a:latin typeface="Arial" panose="020B0604020202020204" pitchFamily="34" charset="0"/>
                <a:cs typeface="Arial" panose="020B0604020202020204" pitchFamily="34" charset="0"/>
              </a:rPr>
              <a:t>3</a:t>
            </a:r>
            <a:endParaRPr lang="zh-CN" altLang="en-US" sz="3200" dirty="0">
              <a:solidFill>
                <a:srgbClr val="0371C1"/>
              </a:solidFill>
              <a:latin typeface="Arial" panose="020B0604020202020204" pitchFamily="34" charset="0"/>
              <a:cs typeface="Arial" panose="020B0604020202020204" pitchFamily="34" charset="0"/>
            </a:endParaRPr>
          </a:p>
        </p:txBody>
      </p:sp>
      <p:sp>
        <p:nvSpPr>
          <p:cNvPr id="58" name="文本框 57">
            <a:extLst>
              <a:ext uri="{FF2B5EF4-FFF2-40B4-BE49-F238E27FC236}">
                <a16:creationId xmlns:a16="http://schemas.microsoft.com/office/drawing/2014/main" id="{18990568-D885-4845-88ED-7A7F79244324}"/>
              </a:ext>
            </a:extLst>
          </p:cNvPr>
          <p:cNvSpPr txBox="1"/>
          <p:nvPr/>
        </p:nvSpPr>
        <p:spPr>
          <a:xfrm>
            <a:off x="6716035" y="5158218"/>
            <a:ext cx="610396" cy="584775"/>
          </a:xfrm>
          <a:prstGeom prst="rect">
            <a:avLst/>
          </a:prstGeom>
          <a:noFill/>
        </p:spPr>
        <p:txBody>
          <a:bodyPr wrap="square" rtlCol="0">
            <a:spAutoFit/>
          </a:bodyPr>
          <a:lstStyle/>
          <a:p>
            <a:pPr algn="ctr"/>
            <a:r>
              <a:rPr lang="en-US" altLang="zh-CN" sz="3200" dirty="0">
                <a:solidFill>
                  <a:schemeClr val="bg1"/>
                </a:solidFill>
                <a:latin typeface="Arial" panose="020B0604020202020204" pitchFamily="34" charset="0"/>
                <a:cs typeface="Arial" panose="020B0604020202020204" pitchFamily="34" charset="0"/>
              </a:rPr>
              <a:t>4</a:t>
            </a:r>
            <a:endParaRPr lang="zh-CN" altLang="en-US"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2764341"/>
      </p:ext>
    </p:extLst>
  </p:cSld>
  <p:clrMapOvr>
    <a:masterClrMapping/>
  </p:clrMapOvr>
  <p:transition spd="slow">
    <p:cove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EBB3E37A-A5D0-4909-B6AB-994010450EF0}"/>
              </a:ext>
            </a:extLst>
          </p:cNvPr>
          <p:cNvSpPr/>
          <p:nvPr/>
        </p:nvSpPr>
        <p:spPr>
          <a:xfrm>
            <a:off x="0" y="2348020"/>
            <a:ext cx="12192000" cy="2477980"/>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A</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27" name="文本框 26">
            <a:extLst>
              <a:ext uri="{FF2B5EF4-FFF2-40B4-BE49-F238E27FC236}">
                <a16:creationId xmlns:a16="http://schemas.microsoft.com/office/drawing/2014/main" id="{3AD53371-231A-4CF1-87EF-A2BE687B85AF}"/>
              </a:ext>
            </a:extLst>
          </p:cNvPr>
          <p:cNvSpPr txBox="1"/>
          <p:nvPr/>
        </p:nvSpPr>
        <p:spPr>
          <a:xfrm>
            <a:off x="803275" y="2717523"/>
            <a:ext cx="10639425" cy="1422954"/>
          </a:xfrm>
          <a:prstGeom prst="rect">
            <a:avLst/>
          </a:prstGeom>
          <a:noFill/>
        </p:spPr>
        <p:txBody>
          <a:bodyPr wrap="square">
            <a:spAutoFit/>
          </a:bodyPr>
          <a:lstStyle/>
          <a:p>
            <a:pPr algn="just">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、新标准附录由</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个变为</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a:t>
            </a:r>
          </a:p>
          <a:p>
            <a:pPr algn="just">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、附录</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是企业安全风险分级管理在应急预案中的体现，以事故类别和风险等级来说明为何编制应急预案，基于风险、严重性、危害后果和影响范围的预案编制更加符合实际需要。</a:t>
            </a:r>
          </a:p>
        </p:txBody>
      </p:sp>
    </p:spTree>
    <p:extLst>
      <p:ext uri="{BB962C8B-B14F-4D97-AF65-F5344CB8AC3E}">
        <p14:creationId xmlns:p14="http://schemas.microsoft.com/office/powerpoint/2010/main" val="625674335"/>
      </p:ext>
    </p:extLst>
  </p:cSld>
  <p:clrMapOvr>
    <a:masterClrMapping/>
  </p:clrMapOvr>
  <p:transition spd="slow">
    <p:cove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B</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0" name="TextBox 370">
            <a:extLst>
              <a:ext uri="{FF2B5EF4-FFF2-40B4-BE49-F238E27FC236}">
                <a16:creationId xmlns:a16="http://schemas.microsoft.com/office/drawing/2014/main" id="{53BE516D-7C3F-40EB-B449-2EB62F49F7DD}"/>
              </a:ext>
            </a:extLst>
          </p:cNvPr>
          <p:cNvSpPr txBox="1"/>
          <p:nvPr/>
        </p:nvSpPr>
        <p:spPr>
          <a:xfrm>
            <a:off x="5296297" y="1573918"/>
            <a:ext cx="3794126" cy="499624"/>
          </a:xfrm>
          <a:prstGeom prst="rect">
            <a:avLst/>
          </a:prstGeom>
          <a:gradFill>
            <a:gsLst>
              <a:gs pos="0">
                <a:srgbClr val="52B7E1"/>
              </a:gs>
              <a:gs pos="96000">
                <a:srgbClr val="0371C1"/>
              </a:gs>
            </a:gsLst>
            <a:lin ang="2700000" scaled="0"/>
          </a:gradFill>
          <a:effectLst>
            <a:outerShdw blurRad="190500" dist="63500" dir="2700000" algn="tl" rotWithShape="0">
              <a:prstClr val="black">
                <a:alpha val="30000"/>
              </a:prstClr>
            </a:outerShdw>
          </a:effectLst>
        </p:spPr>
        <p:txBody>
          <a:bodyPr wrap="square" rtlCol="0">
            <a:spAutoFit/>
          </a:bodyPr>
          <a:lstStyle/>
          <a:p>
            <a:pPr>
              <a:lnSpc>
                <a:spcPct val="150000"/>
              </a:lnSpc>
            </a:pPr>
            <a:r>
              <a:rPr lang="zh-CN" altLang="en-US" sz="2000" b="1" dirty="0">
                <a:solidFill>
                  <a:schemeClr val="bg1"/>
                </a:solidFill>
                <a:latin typeface="思源黑体" panose="020B0500000000000000" pitchFamily="34" charset="-122"/>
                <a:ea typeface="思源黑体" panose="020B0500000000000000" pitchFamily="34" charset="-122"/>
              </a:rPr>
              <a:t>  </a:t>
            </a:r>
          </a:p>
        </p:txBody>
      </p:sp>
      <p:sp>
        <p:nvSpPr>
          <p:cNvPr id="12" name="文本框 11">
            <a:extLst>
              <a:ext uri="{FF2B5EF4-FFF2-40B4-BE49-F238E27FC236}">
                <a16:creationId xmlns:a16="http://schemas.microsoft.com/office/drawing/2014/main" id="{DD9FB934-A678-414E-AC84-31393E1D6E7F}"/>
              </a:ext>
            </a:extLst>
          </p:cNvPr>
          <p:cNvSpPr txBox="1"/>
          <p:nvPr/>
        </p:nvSpPr>
        <p:spPr>
          <a:xfrm>
            <a:off x="5331223" y="1613322"/>
            <a:ext cx="2892425" cy="400110"/>
          </a:xfrm>
          <a:prstGeom prst="rect">
            <a:avLst/>
          </a:prstGeom>
          <a:noFill/>
        </p:spPr>
        <p:txBody>
          <a:bodyPr wrap="square">
            <a:spAutoFit/>
          </a:bodyPr>
          <a:lstStyle/>
          <a:p>
            <a:pPr fontAlgn="auto">
              <a:lnSpc>
                <a:spcPct val="100000"/>
              </a:lnSpc>
            </a:pPr>
            <a:r>
              <a:rPr lang="zh-CN" altLang="en-US" sz="2000" b="1" dirty="0">
                <a:solidFill>
                  <a:schemeClr val="bg1"/>
                </a:solidFill>
                <a:uFillTx/>
                <a:latin typeface="Arial" panose="020B0604020202020204" pitchFamily="34" charset="0"/>
                <a:ea typeface="微软雅黑" panose="020B0503020204020204" pitchFamily="34" charset="-122"/>
                <a:cs typeface="+mn-ea"/>
                <a:sym typeface="Arial" panose="020B0604020202020204" pitchFamily="34" charset="0"/>
              </a:rPr>
              <a:t>单位内部应急资源</a:t>
            </a:r>
          </a:p>
        </p:txBody>
      </p:sp>
      <p:sp>
        <p:nvSpPr>
          <p:cNvPr id="14" name="文本框 13">
            <a:extLst>
              <a:ext uri="{FF2B5EF4-FFF2-40B4-BE49-F238E27FC236}">
                <a16:creationId xmlns:a16="http://schemas.microsoft.com/office/drawing/2014/main" id="{946632FB-8029-41EF-8BF0-8A7B941ED900}"/>
              </a:ext>
            </a:extLst>
          </p:cNvPr>
          <p:cNvSpPr txBox="1"/>
          <p:nvPr/>
        </p:nvSpPr>
        <p:spPr>
          <a:xfrm>
            <a:off x="5197872" y="2142535"/>
            <a:ext cx="6254750" cy="777008"/>
          </a:xfrm>
          <a:prstGeom prst="rect">
            <a:avLst/>
          </a:prstGeom>
          <a:noFill/>
        </p:spPr>
        <p:txBody>
          <a:bodyPr wrap="square">
            <a:spAutoFit/>
          </a:bodyPr>
          <a:lstStyle/>
          <a:p>
            <a:pPr fontAlgn="auto">
              <a:lnSpc>
                <a:spcPct val="130000"/>
              </a:lnSpc>
            </a:pPr>
            <a:r>
              <a:rPr lang="zh-CN" altLang="en-US" sz="1800" dirty="0">
                <a:solidFill>
                  <a:schemeClr val="tx1"/>
                </a:solidFill>
                <a:uFillTx/>
                <a:latin typeface="Arial" panose="020B0604020202020204" pitchFamily="34" charset="0"/>
                <a:ea typeface="微软雅黑" panose="020B0503020204020204" pitchFamily="34" charset="-122"/>
                <a:sym typeface="Arial" panose="020B0604020202020204" pitchFamily="34" charset="0"/>
              </a:rPr>
              <a:t>根据应急资源的分类，分别描述相关应急资源的基本状况、功能完善程度，受可能发生事故的影响程度（可列表表述）。</a:t>
            </a:r>
          </a:p>
        </p:txBody>
      </p:sp>
      <p:sp>
        <p:nvSpPr>
          <p:cNvPr id="15" name="TextBox 370">
            <a:extLst>
              <a:ext uri="{FF2B5EF4-FFF2-40B4-BE49-F238E27FC236}">
                <a16:creationId xmlns:a16="http://schemas.microsoft.com/office/drawing/2014/main" id="{485B41A0-60DC-44E7-8983-9D80ED812067}"/>
              </a:ext>
            </a:extLst>
          </p:cNvPr>
          <p:cNvSpPr txBox="1"/>
          <p:nvPr/>
        </p:nvSpPr>
        <p:spPr>
          <a:xfrm>
            <a:off x="5301062" y="3214944"/>
            <a:ext cx="3794126" cy="499624"/>
          </a:xfrm>
          <a:prstGeom prst="rect">
            <a:avLst/>
          </a:prstGeom>
          <a:gradFill>
            <a:gsLst>
              <a:gs pos="0">
                <a:srgbClr val="52B7E1"/>
              </a:gs>
              <a:gs pos="96000">
                <a:srgbClr val="0371C1"/>
              </a:gs>
            </a:gsLst>
            <a:lin ang="2700000" scaled="0"/>
          </a:gradFill>
          <a:effectLst>
            <a:outerShdw blurRad="190500" dist="63500" dir="2700000" algn="tl" rotWithShape="0">
              <a:prstClr val="black">
                <a:alpha val="30000"/>
              </a:prstClr>
            </a:outerShdw>
          </a:effectLst>
        </p:spPr>
        <p:txBody>
          <a:bodyPr wrap="square" rtlCol="0">
            <a:spAutoFit/>
          </a:bodyPr>
          <a:lstStyle/>
          <a:p>
            <a:pPr>
              <a:lnSpc>
                <a:spcPct val="150000"/>
              </a:lnSpc>
            </a:pPr>
            <a:r>
              <a:rPr lang="zh-CN" altLang="en-US" sz="2000" b="1" dirty="0">
                <a:solidFill>
                  <a:schemeClr val="bg1"/>
                </a:solidFill>
                <a:latin typeface="思源黑体" panose="020B0500000000000000" pitchFamily="34" charset="-122"/>
                <a:ea typeface="思源黑体" panose="020B0500000000000000" pitchFamily="34" charset="-122"/>
              </a:rPr>
              <a:t>  </a:t>
            </a:r>
          </a:p>
        </p:txBody>
      </p:sp>
      <p:sp>
        <p:nvSpPr>
          <p:cNvPr id="17" name="文本框 16">
            <a:extLst>
              <a:ext uri="{FF2B5EF4-FFF2-40B4-BE49-F238E27FC236}">
                <a16:creationId xmlns:a16="http://schemas.microsoft.com/office/drawing/2014/main" id="{EEBBF2E9-4205-4E1F-863D-4EF4FA7CDC8C}"/>
              </a:ext>
            </a:extLst>
          </p:cNvPr>
          <p:cNvSpPr txBox="1"/>
          <p:nvPr/>
        </p:nvSpPr>
        <p:spPr>
          <a:xfrm>
            <a:off x="5335988" y="3280090"/>
            <a:ext cx="2649537" cy="400110"/>
          </a:xfrm>
          <a:prstGeom prst="rect">
            <a:avLst/>
          </a:prstGeom>
          <a:noFill/>
        </p:spPr>
        <p:txBody>
          <a:bodyPr wrap="square">
            <a:spAutoFit/>
          </a:bodyPr>
          <a:lstStyle>
            <a:defPPr>
              <a:defRPr lang="zh-CN"/>
            </a:defPPr>
            <a:lvl1pPr fontAlgn="auto">
              <a:lnSpc>
                <a:spcPct val="100000"/>
              </a:lnSpc>
              <a:defRPr sz="2000" b="1">
                <a:solidFill>
                  <a:schemeClr val="bg1"/>
                </a:solidFill>
                <a:uFillTx/>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单位外部应急资源</a:t>
            </a:r>
          </a:p>
        </p:txBody>
      </p:sp>
      <p:sp>
        <p:nvSpPr>
          <p:cNvPr id="19" name="文本框 18">
            <a:extLst>
              <a:ext uri="{FF2B5EF4-FFF2-40B4-BE49-F238E27FC236}">
                <a16:creationId xmlns:a16="http://schemas.microsoft.com/office/drawing/2014/main" id="{CECF2F55-0E3A-4AA3-AE8C-8816599AB586}"/>
              </a:ext>
            </a:extLst>
          </p:cNvPr>
          <p:cNvSpPr txBox="1"/>
          <p:nvPr/>
        </p:nvSpPr>
        <p:spPr>
          <a:xfrm>
            <a:off x="5202636" y="3799569"/>
            <a:ext cx="6249985" cy="777008"/>
          </a:xfrm>
          <a:prstGeom prst="rect">
            <a:avLst/>
          </a:prstGeom>
          <a:noFill/>
        </p:spPr>
        <p:txBody>
          <a:bodyPr wrap="square">
            <a:spAutoFit/>
          </a:bodyPr>
          <a:lstStyle>
            <a:defPPr>
              <a:defRPr lang="zh-CN"/>
            </a:defPPr>
            <a:lvl1pPr fontAlgn="auto">
              <a:lnSpc>
                <a:spcPct val="130000"/>
              </a:lnSpc>
              <a:defRPr>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描述本单位能够调查或掌握可用于参与事故处置的外部资源情况（可列表表述）。</a:t>
            </a:r>
          </a:p>
        </p:txBody>
      </p:sp>
      <p:sp>
        <p:nvSpPr>
          <p:cNvPr id="20" name="TextBox 370">
            <a:extLst>
              <a:ext uri="{FF2B5EF4-FFF2-40B4-BE49-F238E27FC236}">
                <a16:creationId xmlns:a16="http://schemas.microsoft.com/office/drawing/2014/main" id="{E7684C4C-EEA0-4FF2-8208-C6004D6D137C}"/>
              </a:ext>
            </a:extLst>
          </p:cNvPr>
          <p:cNvSpPr txBox="1"/>
          <p:nvPr/>
        </p:nvSpPr>
        <p:spPr>
          <a:xfrm>
            <a:off x="5335987" y="4877315"/>
            <a:ext cx="3794126" cy="499624"/>
          </a:xfrm>
          <a:prstGeom prst="rect">
            <a:avLst/>
          </a:prstGeom>
          <a:gradFill>
            <a:gsLst>
              <a:gs pos="0">
                <a:srgbClr val="52B7E1"/>
              </a:gs>
              <a:gs pos="96000">
                <a:srgbClr val="0371C1"/>
              </a:gs>
            </a:gsLst>
            <a:lin ang="2700000" scaled="0"/>
          </a:gradFill>
          <a:effectLst>
            <a:outerShdw blurRad="190500" dist="63500" dir="2700000" algn="tl" rotWithShape="0">
              <a:prstClr val="black">
                <a:alpha val="30000"/>
              </a:prstClr>
            </a:outerShdw>
          </a:effectLst>
        </p:spPr>
        <p:txBody>
          <a:bodyPr wrap="square" rtlCol="0">
            <a:spAutoFit/>
          </a:bodyPr>
          <a:lstStyle/>
          <a:p>
            <a:pPr>
              <a:lnSpc>
                <a:spcPct val="150000"/>
              </a:lnSpc>
            </a:pPr>
            <a:r>
              <a:rPr lang="zh-CN" altLang="en-US" sz="2000" b="1" dirty="0">
                <a:solidFill>
                  <a:schemeClr val="bg1"/>
                </a:solidFill>
                <a:latin typeface="思源黑体" panose="020B0500000000000000" pitchFamily="34" charset="-122"/>
                <a:ea typeface="思源黑体" panose="020B0500000000000000" pitchFamily="34" charset="-122"/>
              </a:rPr>
              <a:t>  </a:t>
            </a:r>
          </a:p>
        </p:txBody>
      </p:sp>
      <p:sp>
        <p:nvSpPr>
          <p:cNvPr id="21" name="文本框 20">
            <a:extLst>
              <a:ext uri="{FF2B5EF4-FFF2-40B4-BE49-F238E27FC236}">
                <a16:creationId xmlns:a16="http://schemas.microsoft.com/office/drawing/2014/main" id="{37EC0AAD-1863-43C5-AB1D-CA9375E66ABB}"/>
              </a:ext>
            </a:extLst>
          </p:cNvPr>
          <p:cNvSpPr txBox="1"/>
          <p:nvPr/>
        </p:nvSpPr>
        <p:spPr>
          <a:xfrm>
            <a:off x="5370913" y="4942461"/>
            <a:ext cx="2649537" cy="400110"/>
          </a:xfrm>
          <a:prstGeom prst="rect">
            <a:avLst/>
          </a:prstGeom>
          <a:noFill/>
        </p:spPr>
        <p:txBody>
          <a:bodyPr wrap="square">
            <a:spAutoFit/>
          </a:bodyPr>
          <a:lstStyle>
            <a:defPPr>
              <a:defRPr lang="zh-CN"/>
            </a:defPPr>
            <a:lvl1pPr fontAlgn="auto">
              <a:lnSpc>
                <a:spcPct val="100000"/>
              </a:lnSpc>
              <a:defRPr sz="2000" b="1">
                <a:solidFill>
                  <a:schemeClr val="bg1"/>
                </a:solidFill>
                <a:uFillTx/>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应急资源差距分析</a:t>
            </a:r>
          </a:p>
        </p:txBody>
      </p:sp>
      <p:sp>
        <p:nvSpPr>
          <p:cNvPr id="23" name="文本框 22">
            <a:extLst>
              <a:ext uri="{FF2B5EF4-FFF2-40B4-BE49-F238E27FC236}">
                <a16:creationId xmlns:a16="http://schemas.microsoft.com/office/drawing/2014/main" id="{14FB4B50-8058-4E7A-8CA1-5ED147453590}"/>
              </a:ext>
            </a:extLst>
          </p:cNvPr>
          <p:cNvSpPr txBox="1"/>
          <p:nvPr/>
        </p:nvSpPr>
        <p:spPr>
          <a:xfrm>
            <a:off x="5197871" y="5393790"/>
            <a:ext cx="6254751" cy="777008"/>
          </a:xfrm>
          <a:prstGeom prst="rect">
            <a:avLst/>
          </a:prstGeom>
          <a:noFill/>
        </p:spPr>
        <p:txBody>
          <a:bodyPr wrap="square">
            <a:spAutoFit/>
          </a:bodyPr>
          <a:lstStyle>
            <a:defPPr>
              <a:defRPr lang="zh-CN"/>
            </a:defPPr>
            <a:lvl1pPr fontAlgn="auto">
              <a:lnSpc>
                <a:spcPct val="130000"/>
              </a:lnSpc>
              <a:defRPr>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依据风险评估结果得出本单位应急资源需求，与本单位现有内外部应急资源对比，提出本单位内外部应急资源补充建议。</a:t>
            </a:r>
          </a:p>
        </p:txBody>
      </p:sp>
      <p:pic>
        <p:nvPicPr>
          <p:cNvPr id="11" name="图片 10">
            <a:extLst>
              <a:ext uri="{FF2B5EF4-FFF2-40B4-BE49-F238E27FC236}">
                <a16:creationId xmlns:a16="http://schemas.microsoft.com/office/drawing/2014/main" id="{6C583BE6-6D99-4061-AAEC-CAC48A434735}"/>
              </a:ext>
            </a:extLst>
          </p:cNvPr>
          <p:cNvPicPr>
            <a:picLocks noChangeAspect="1"/>
          </p:cNvPicPr>
          <p:nvPr/>
        </p:nvPicPr>
        <p:blipFill rotWithShape="1">
          <a:blip r:embed="rId3">
            <a:extLst>
              <a:ext uri="{28A0092B-C50C-407E-A947-70E740481C1C}">
                <a14:useLocalDpi xmlns:a14="http://schemas.microsoft.com/office/drawing/2010/main" val="0"/>
              </a:ext>
            </a:extLst>
          </a:blip>
          <a:srcRect l="18824" r="21361"/>
          <a:stretch/>
        </p:blipFill>
        <p:spPr>
          <a:xfrm>
            <a:off x="803275" y="1573093"/>
            <a:ext cx="4013268" cy="4468651"/>
          </a:xfrm>
          <a:prstGeom prst="rect">
            <a:avLst/>
          </a:prstGeom>
        </p:spPr>
      </p:pic>
      <p:sp>
        <p:nvSpPr>
          <p:cNvPr id="29" name="矩形 28">
            <a:extLst>
              <a:ext uri="{FF2B5EF4-FFF2-40B4-BE49-F238E27FC236}">
                <a16:creationId xmlns:a16="http://schemas.microsoft.com/office/drawing/2014/main" id="{1341CC53-6D1F-4795-82B5-2B00A128B12C}"/>
              </a:ext>
            </a:extLst>
          </p:cNvPr>
          <p:cNvSpPr/>
          <p:nvPr/>
        </p:nvSpPr>
        <p:spPr>
          <a:xfrm>
            <a:off x="815976" y="2133951"/>
            <a:ext cx="4013268" cy="2013028"/>
          </a:xfrm>
          <a:prstGeom prst="rect">
            <a:avLst/>
          </a:prstGeom>
          <a:gradFill>
            <a:gsLst>
              <a:gs pos="0">
                <a:srgbClr val="52B7E1">
                  <a:alpha val="75000"/>
                </a:srgbClr>
              </a:gs>
              <a:gs pos="96000">
                <a:srgbClr val="0371C1">
                  <a:alpha val="68000"/>
                </a:srgbClr>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130AEC4-DCB4-4957-9748-73C151C1E8F5}"/>
              </a:ext>
            </a:extLst>
          </p:cNvPr>
          <p:cNvSpPr txBox="1"/>
          <p:nvPr/>
        </p:nvSpPr>
        <p:spPr>
          <a:xfrm>
            <a:off x="1152923" y="2811863"/>
            <a:ext cx="30384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生产安全事故应急资源调查报告编制大纲</a:t>
            </a:r>
          </a:p>
        </p:txBody>
      </p:sp>
    </p:spTree>
    <p:extLst>
      <p:ext uri="{BB962C8B-B14F-4D97-AF65-F5344CB8AC3E}">
        <p14:creationId xmlns:p14="http://schemas.microsoft.com/office/powerpoint/2010/main" val="3252879702"/>
      </p:ext>
    </p:extLst>
  </p:cSld>
  <p:clrMapOvr>
    <a:masterClrMapping/>
  </p:clrMapOvr>
  <p:transition spd="slow">
    <p:cove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B955DD3D-6E91-4508-A87F-903C0E8CDD3D}"/>
              </a:ext>
            </a:extLst>
          </p:cNvPr>
          <p:cNvSpPr/>
          <p:nvPr/>
        </p:nvSpPr>
        <p:spPr>
          <a:xfrm>
            <a:off x="0" y="2348020"/>
            <a:ext cx="12192000" cy="3822778"/>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B</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8" name="文本框 17">
            <a:extLst>
              <a:ext uri="{FF2B5EF4-FFF2-40B4-BE49-F238E27FC236}">
                <a16:creationId xmlns:a16="http://schemas.microsoft.com/office/drawing/2014/main" id="{B004E03F-7EA5-418D-9576-703B8C587062}"/>
              </a:ext>
            </a:extLst>
          </p:cNvPr>
          <p:cNvSpPr txBox="1"/>
          <p:nvPr/>
        </p:nvSpPr>
        <p:spPr>
          <a:xfrm>
            <a:off x="5040312" y="1634938"/>
            <a:ext cx="2111375" cy="40011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2000" b="1" i="0" u="none" strike="noStrike" cap="none" spc="0" normalizeH="0" baseline="0">
                <a:ln>
                  <a:noFill/>
                </a:ln>
                <a:effectLst/>
                <a:uLnTx/>
                <a:uFillTx/>
                <a:latin typeface="微软雅黑" panose="020B0503020204020204" pitchFamily="34" charset="-122"/>
                <a:ea typeface="微软雅黑" panose="020B0503020204020204" pitchFamily="34" charset="-122"/>
              </a:defRPr>
            </a:lvl1pPr>
          </a:lstStyle>
          <a:p>
            <a:r>
              <a:rPr lang="zh-CN" altLang="en-US" dirty="0"/>
              <a:t>变化及亮点</a:t>
            </a:r>
          </a:p>
        </p:txBody>
      </p:sp>
      <p:sp>
        <p:nvSpPr>
          <p:cNvPr id="22" name="文本框 21">
            <a:extLst>
              <a:ext uri="{FF2B5EF4-FFF2-40B4-BE49-F238E27FC236}">
                <a16:creationId xmlns:a16="http://schemas.microsoft.com/office/drawing/2014/main" id="{592B503A-E108-49C3-899D-26A182B529D1}"/>
              </a:ext>
            </a:extLst>
          </p:cNvPr>
          <p:cNvSpPr txBox="1"/>
          <p:nvPr/>
        </p:nvSpPr>
        <p:spPr>
          <a:xfrm>
            <a:off x="803275" y="2732825"/>
            <a:ext cx="6638925" cy="2951898"/>
          </a:xfrm>
          <a:prstGeom prst="rect">
            <a:avLst/>
          </a:prstGeom>
          <a:noFill/>
        </p:spPr>
        <p:txBody>
          <a:bodyPr wrap="square">
            <a:spAutoFit/>
          </a:bodyPr>
          <a:lstStyle/>
          <a:p>
            <a:pPr algn="just">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、附录</a:t>
            </a:r>
            <a:r>
              <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是体现企业应急资源和能力的重要支持，同时外部支援的专业程度和企业互补联动也是体现应急响应是否有效的调查证据。</a:t>
            </a:r>
            <a:endPar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endPar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、内外部资源调查可以事先掌握企业应急资源保障是否充分，如不充分，可以通过调查发现并得到外部资源支持以及提前做好内部应急资源的补充准备。</a:t>
            </a:r>
          </a:p>
        </p:txBody>
      </p:sp>
      <p:pic>
        <p:nvPicPr>
          <p:cNvPr id="5" name="图片 4">
            <a:extLst>
              <a:ext uri="{FF2B5EF4-FFF2-40B4-BE49-F238E27FC236}">
                <a16:creationId xmlns:a16="http://schemas.microsoft.com/office/drawing/2014/main" id="{838DEAFD-E94C-4669-A873-E4547EBD75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4143" y="1337270"/>
            <a:ext cx="7300196" cy="4833528"/>
          </a:xfrm>
          <a:prstGeom prst="rect">
            <a:avLst/>
          </a:prstGeom>
        </p:spPr>
      </p:pic>
    </p:spTree>
    <p:extLst>
      <p:ext uri="{BB962C8B-B14F-4D97-AF65-F5344CB8AC3E}">
        <p14:creationId xmlns:p14="http://schemas.microsoft.com/office/powerpoint/2010/main" val="299776968"/>
      </p:ext>
    </p:extLst>
  </p:cSld>
  <p:clrMapOvr>
    <a:masterClrMapping/>
  </p:clrMapOvr>
  <p:transition spd="slow">
    <p:cove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28944B67-DD11-4FC8-81A9-72C6570BE0BC}"/>
              </a:ext>
            </a:extLst>
          </p:cNvPr>
          <p:cNvSpPr/>
          <p:nvPr/>
        </p:nvSpPr>
        <p:spPr>
          <a:xfrm flipH="1">
            <a:off x="8427002" y="2523916"/>
            <a:ext cx="3004104" cy="3343484"/>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C</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1" name="文本框 10">
            <a:extLst>
              <a:ext uri="{FF2B5EF4-FFF2-40B4-BE49-F238E27FC236}">
                <a16:creationId xmlns:a16="http://schemas.microsoft.com/office/drawing/2014/main" id="{B73DF793-96D4-4B40-92FD-C9AF0E5ED16C}"/>
              </a:ext>
            </a:extLst>
          </p:cNvPr>
          <p:cNvSpPr txBox="1"/>
          <p:nvPr/>
        </p:nvSpPr>
        <p:spPr>
          <a:xfrm>
            <a:off x="2968625" y="1764784"/>
            <a:ext cx="625475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应急预案编制格式和要求</a:t>
            </a:r>
          </a:p>
        </p:txBody>
      </p:sp>
      <p:sp>
        <p:nvSpPr>
          <p:cNvPr id="13" name="矩形 12">
            <a:extLst>
              <a:ext uri="{FF2B5EF4-FFF2-40B4-BE49-F238E27FC236}">
                <a16:creationId xmlns:a16="http://schemas.microsoft.com/office/drawing/2014/main" id="{31BF0002-47CD-4FAB-B8B0-EC520AC5616C}"/>
              </a:ext>
            </a:extLst>
          </p:cNvPr>
          <p:cNvSpPr/>
          <p:nvPr/>
        </p:nvSpPr>
        <p:spPr>
          <a:xfrm flipH="1">
            <a:off x="1099397" y="2523916"/>
            <a:ext cx="3004104" cy="3343484"/>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矩形 13">
            <a:extLst>
              <a:ext uri="{FF2B5EF4-FFF2-40B4-BE49-F238E27FC236}">
                <a16:creationId xmlns:a16="http://schemas.microsoft.com/office/drawing/2014/main" id="{D8F0CFB0-A76F-4740-8E68-223F2F414F11}"/>
              </a:ext>
            </a:extLst>
          </p:cNvPr>
          <p:cNvSpPr/>
          <p:nvPr/>
        </p:nvSpPr>
        <p:spPr>
          <a:xfrm>
            <a:off x="4510421" y="2523916"/>
            <a:ext cx="3004103" cy="3343484"/>
          </a:xfrm>
          <a:prstGeom prst="rect">
            <a:avLst/>
          </a:prstGeom>
          <a:gradFill>
            <a:gsLst>
              <a:gs pos="0">
                <a:srgbClr val="52B7E1"/>
              </a:gs>
              <a:gs pos="96000">
                <a:srgbClr val="0371C1"/>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F973E34F-EB7C-423B-9DE4-58F4F4DB0D1E}"/>
              </a:ext>
            </a:extLst>
          </p:cNvPr>
          <p:cNvSpPr txBox="1"/>
          <p:nvPr/>
        </p:nvSpPr>
        <p:spPr>
          <a:xfrm>
            <a:off x="1581818" y="2739278"/>
            <a:ext cx="2016125" cy="430374"/>
          </a:xfrm>
          <a:prstGeom prst="rect">
            <a:avLst/>
          </a:prstGeom>
          <a:noFill/>
        </p:spPr>
        <p:txBody>
          <a:bodyPr wrap="square">
            <a:spAutoFit/>
          </a:bodyPr>
          <a:lstStyle/>
          <a:p>
            <a:pPr algn="ctr">
              <a:lnSpc>
                <a:spcPct val="120000"/>
              </a:lnSpc>
            </a:pPr>
            <a:r>
              <a:rPr lang="zh-CN" altLang="en-US" sz="2000" b="1" spc="300" dirty="0">
                <a:solidFill>
                  <a:srgbClr val="0371C1"/>
                </a:solidFill>
                <a:latin typeface="微软雅黑" panose="020B0503020204020204" pitchFamily="34" charset="-122"/>
                <a:ea typeface="微软雅黑" panose="020B0503020204020204" pitchFamily="34" charset="-122"/>
                <a:sym typeface="Arial" panose="020B0604020202020204" pitchFamily="34" charset="0"/>
              </a:rPr>
              <a:t>封面</a:t>
            </a:r>
          </a:p>
        </p:txBody>
      </p:sp>
      <p:cxnSp>
        <p:nvCxnSpPr>
          <p:cNvPr id="7" name="直接连接符 6">
            <a:extLst>
              <a:ext uri="{FF2B5EF4-FFF2-40B4-BE49-F238E27FC236}">
                <a16:creationId xmlns:a16="http://schemas.microsoft.com/office/drawing/2014/main" id="{EDD8E035-D9B2-4AC1-A173-B178E1B4E482}"/>
              </a:ext>
            </a:extLst>
          </p:cNvPr>
          <p:cNvCxnSpPr/>
          <p:nvPr/>
        </p:nvCxnSpPr>
        <p:spPr>
          <a:xfrm>
            <a:off x="1916780" y="3169652"/>
            <a:ext cx="13462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2FBEB4E-1BA9-4B9D-A353-3A9E839430B7}"/>
              </a:ext>
            </a:extLst>
          </p:cNvPr>
          <p:cNvSpPr txBox="1"/>
          <p:nvPr/>
        </p:nvSpPr>
        <p:spPr>
          <a:xfrm>
            <a:off x="1308100" y="3508652"/>
            <a:ext cx="2667000" cy="1497654"/>
          </a:xfrm>
          <a:prstGeom prst="rect">
            <a:avLst/>
          </a:prstGeom>
          <a:noFill/>
        </p:spPr>
        <p:txBody>
          <a:bodyPr wrap="square">
            <a:spAutoFit/>
          </a:bodyPr>
          <a:lstStyle/>
          <a:p>
            <a:pPr algn="just" fontAlgn="auto">
              <a:lnSpc>
                <a:spcPct val="130000"/>
              </a:lnSpc>
            </a:pPr>
            <a:r>
              <a:rPr lang="zh-CN" altLang="en-US" sz="1800" dirty="0">
                <a:solidFill>
                  <a:schemeClr val="tx1"/>
                </a:solidFill>
                <a:uFillTx/>
                <a:latin typeface="微软雅黑" panose="020B0503020204020204" pitchFamily="34" charset="-122"/>
                <a:ea typeface="微软雅黑" panose="020B0503020204020204" pitchFamily="34" charset="-122"/>
              </a:rPr>
              <a:t>主要包括：应急预案编号、应急预案版本号、生产经营单位名称及颁布日期。</a:t>
            </a:r>
          </a:p>
        </p:txBody>
      </p:sp>
      <p:sp>
        <p:nvSpPr>
          <p:cNvPr id="23" name="文本框 22">
            <a:extLst>
              <a:ext uri="{FF2B5EF4-FFF2-40B4-BE49-F238E27FC236}">
                <a16:creationId xmlns:a16="http://schemas.microsoft.com/office/drawing/2014/main" id="{14791E13-E1E1-4091-B09E-AEF8785C01D6}"/>
              </a:ext>
            </a:extLst>
          </p:cNvPr>
          <p:cNvSpPr txBox="1"/>
          <p:nvPr/>
        </p:nvSpPr>
        <p:spPr>
          <a:xfrm>
            <a:off x="5087937" y="2739278"/>
            <a:ext cx="2016125" cy="430374"/>
          </a:xfrm>
          <a:prstGeom prst="rect">
            <a:avLst/>
          </a:prstGeom>
          <a:noFill/>
        </p:spPr>
        <p:txBody>
          <a:bodyPr wrap="square">
            <a:spAutoFit/>
          </a:bodyPr>
          <a:lstStyle/>
          <a:p>
            <a:pPr algn="ctr">
              <a:lnSpc>
                <a:spcPct val="120000"/>
              </a:lnSpc>
            </a:pPr>
            <a:r>
              <a:rPr lang="zh-CN" altLang="en-US" sz="20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批准页</a:t>
            </a:r>
          </a:p>
        </p:txBody>
      </p:sp>
      <p:cxnSp>
        <p:nvCxnSpPr>
          <p:cNvPr id="25" name="直接连接符 24">
            <a:extLst>
              <a:ext uri="{FF2B5EF4-FFF2-40B4-BE49-F238E27FC236}">
                <a16:creationId xmlns:a16="http://schemas.microsoft.com/office/drawing/2014/main" id="{AF31448E-97DE-4FDC-88B0-E7316C281744}"/>
              </a:ext>
            </a:extLst>
          </p:cNvPr>
          <p:cNvCxnSpPr/>
          <p:nvPr/>
        </p:nvCxnSpPr>
        <p:spPr>
          <a:xfrm>
            <a:off x="5422899" y="3169652"/>
            <a:ext cx="134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22A2C67B-286D-4079-A531-5FAF3AFC9DE0}"/>
              </a:ext>
            </a:extLst>
          </p:cNvPr>
          <p:cNvSpPr txBox="1"/>
          <p:nvPr/>
        </p:nvSpPr>
        <p:spPr>
          <a:xfrm>
            <a:off x="4794249" y="3508652"/>
            <a:ext cx="2603499" cy="1137556"/>
          </a:xfrm>
          <a:prstGeom prst="rect">
            <a:avLst/>
          </a:prstGeom>
          <a:noFill/>
        </p:spPr>
        <p:txBody>
          <a:bodyPr wrap="square">
            <a:spAutoFit/>
          </a:bodyPr>
          <a:lstStyle>
            <a:defPPr>
              <a:defRPr lang="zh-CN"/>
            </a:defPPr>
            <a:lvl1pPr algn="just" fontAlgn="auto">
              <a:lnSpc>
                <a:spcPct val="130000"/>
              </a:lnSpc>
              <a:defRPr>
                <a:uFillTx/>
                <a:latin typeface="微软雅黑" panose="020B0503020204020204" pitchFamily="34" charset="-122"/>
                <a:ea typeface="微软雅黑" panose="020B0503020204020204" pitchFamily="34" charset="-122"/>
              </a:defRPr>
            </a:lvl1pPr>
          </a:lstStyle>
          <a:p>
            <a:r>
              <a:rPr lang="zh-CN" altLang="en-US" dirty="0">
                <a:solidFill>
                  <a:schemeClr val="bg1"/>
                </a:solidFill>
              </a:rPr>
              <a:t>应急预案应经生产经营单位主要负责人批准后方可发布。</a:t>
            </a:r>
          </a:p>
        </p:txBody>
      </p:sp>
      <p:sp>
        <p:nvSpPr>
          <p:cNvPr id="27" name="文本框 26">
            <a:extLst>
              <a:ext uri="{FF2B5EF4-FFF2-40B4-BE49-F238E27FC236}">
                <a16:creationId xmlns:a16="http://schemas.microsoft.com/office/drawing/2014/main" id="{B7DB890C-D3F6-420B-8450-1DAB4549C36E}"/>
              </a:ext>
            </a:extLst>
          </p:cNvPr>
          <p:cNvSpPr txBox="1"/>
          <p:nvPr/>
        </p:nvSpPr>
        <p:spPr>
          <a:xfrm>
            <a:off x="8496707" y="3357241"/>
            <a:ext cx="2825195" cy="2301784"/>
          </a:xfrm>
          <a:prstGeom prst="rect">
            <a:avLst/>
          </a:prstGeom>
          <a:noFill/>
        </p:spPr>
        <p:txBody>
          <a:bodyPr wrap="square">
            <a:spAutoFit/>
          </a:bodyPr>
          <a:lstStyle>
            <a:defPPr>
              <a:defRPr lang="zh-CN"/>
            </a:defPPr>
            <a:lvl1pPr algn="just" fontAlgn="auto">
              <a:lnSpc>
                <a:spcPct val="130000"/>
              </a:lnSpc>
              <a:defRPr>
                <a:solidFill>
                  <a:schemeClr val="bg1"/>
                </a:solidFill>
                <a:uFillTx/>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应急预案应设置目次，目次中所列内容及次序如下：</a:t>
            </a:r>
          </a:p>
          <a:p>
            <a:r>
              <a:rPr lang="en-US" altLang="zh-CN" sz="1600" dirty="0">
                <a:solidFill>
                  <a:schemeClr val="tx1">
                    <a:lumMod val="85000"/>
                    <a:lumOff val="15000"/>
                  </a:schemeClr>
                </a:solidFill>
              </a:rPr>
              <a:t>1</a:t>
            </a:r>
            <a:r>
              <a:rPr lang="zh-CN" altLang="en-US" sz="1600" dirty="0">
                <a:solidFill>
                  <a:schemeClr val="tx1">
                    <a:lumMod val="85000"/>
                    <a:lumOff val="15000"/>
                  </a:schemeClr>
                </a:solidFill>
              </a:rPr>
              <a:t>、批准页；</a:t>
            </a:r>
          </a:p>
          <a:p>
            <a:r>
              <a:rPr lang="en-US" altLang="zh-CN" sz="1600" dirty="0">
                <a:solidFill>
                  <a:schemeClr val="tx1">
                    <a:lumMod val="85000"/>
                    <a:lumOff val="15000"/>
                  </a:schemeClr>
                </a:solidFill>
              </a:rPr>
              <a:t>2</a:t>
            </a:r>
            <a:r>
              <a:rPr lang="zh-CN" altLang="en-US" sz="1600" dirty="0">
                <a:solidFill>
                  <a:schemeClr val="tx1">
                    <a:lumMod val="85000"/>
                    <a:lumOff val="15000"/>
                  </a:schemeClr>
                </a:solidFill>
              </a:rPr>
              <a:t>、应急预案执行部门签署页；</a:t>
            </a:r>
          </a:p>
          <a:p>
            <a:r>
              <a:rPr lang="en-US" altLang="zh-CN" sz="1600" dirty="0">
                <a:solidFill>
                  <a:schemeClr val="tx1">
                    <a:lumMod val="85000"/>
                    <a:lumOff val="15000"/>
                  </a:schemeClr>
                </a:solidFill>
              </a:rPr>
              <a:t>3</a:t>
            </a:r>
            <a:r>
              <a:rPr lang="zh-CN" altLang="en-US" sz="1600" dirty="0">
                <a:solidFill>
                  <a:schemeClr val="tx1">
                    <a:lumMod val="85000"/>
                    <a:lumOff val="15000"/>
                  </a:schemeClr>
                </a:solidFill>
              </a:rPr>
              <a:t>、章的编号、标题；</a:t>
            </a:r>
          </a:p>
          <a:p>
            <a:r>
              <a:rPr lang="en-US" altLang="zh-CN" sz="1600" dirty="0">
                <a:solidFill>
                  <a:schemeClr val="tx1">
                    <a:lumMod val="85000"/>
                    <a:lumOff val="15000"/>
                  </a:schemeClr>
                </a:solidFill>
              </a:rPr>
              <a:t>4</a:t>
            </a:r>
            <a:r>
              <a:rPr lang="zh-CN" altLang="en-US" sz="1600" dirty="0">
                <a:solidFill>
                  <a:schemeClr val="tx1">
                    <a:lumMod val="85000"/>
                    <a:lumOff val="15000"/>
                  </a:schemeClr>
                </a:solidFill>
              </a:rPr>
              <a:t>、带有标题的编号、标题；</a:t>
            </a:r>
          </a:p>
          <a:p>
            <a:r>
              <a:rPr lang="en-US" altLang="zh-CN" sz="1600" dirty="0">
                <a:solidFill>
                  <a:schemeClr val="tx1">
                    <a:lumMod val="85000"/>
                    <a:lumOff val="15000"/>
                  </a:schemeClr>
                </a:solidFill>
              </a:rPr>
              <a:t>5</a:t>
            </a:r>
            <a:r>
              <a:rPr lang="zh-CN" altLang="en-US" sz="1600" dirty="0">
                <a:solidFill>
                  <a:schemeClr val="tx1">
                    <a:lumMod val="85000"/>
                    <a:lumOff val="15000"/>
                  </a:schemeClr>
                </a:solidFill>
              </a:rPr>
              <a:t>、附件，用序号表明其顺序。</a:t>
            </a:r>
          </a:p>
        </p:txBody>
      </p:sp>
      <p:sp>
        <p:nvSpPr>
          <p:cNvPr id="29" name="文本框 28">
            <a:extLst>
              <a:ext uri="{FF2B5EF4-FFF2-40B4-BE49-F238E27FC236}">
                <a16:creationId xmlns:a16="http://schemas.microsoft.com/office/drawing/2014/main" id="{2FF95301-21C5-4C89-8995-9D1F6B0E60D4}"/>
              </a:ext>
            </a:extLst>
          </p:cNvPr>
          <p:cNvSpPr txBox="1"/>
          <p:nvPr/>
        </p:nvSpPr>
        <p:spPr>
          <a:xfrm>
            <a:off x="8935118" y="2739278"/>
            <a:ext cx="2016125" cy="430374"/>
          </a:xfrm>
          <a:prstGeom prst="rect">
            <a:avLst/>
          </a:prstGeom>
          <a:noFill/>
        </p:spPr>
        <p:txBody>
          <a:bodyPr wrap="square">
            <a:spAutoFit/>
          </a:bodyPr>
          <a:lstStyle>
            <a:defPPr>
              <a:defRPr lang="zh-CN"/>
            </a:defPPr>
            <a:lvl1pPr algn="ctr">
              <a:lnSpc>
                <a:spcPct val="120000"/>
              </a:lnSpc>
              <a:defRPr sz="2000" b="1" spc="300">
                <a:solidFill>
                  <a:srgbClr val="0371C1"/>
                </a:solidFill>
                <a:latin typeface="微软雅黑" panose="020B0503020204020204" pitchFamily="34" charset="-122"/>
                <a:ea typeface="微软雅黑" panose="020B0503020204020204" pitchFamily="34" charset="-122"/>
              </a:defRPr>
            </a:lvl1pPr>
          </a:lstStyle>
          <a:p>
            <a:r>
              <a:rPr lang="zh-CN" altLang="en-US" dirty="0">
                <a:sym typeface="Arial" panose="020B0604020202020204" pitchFamily="34" charset="0"/>
              </a:rPr>
              <a:t>目次</a:t>
            </a:r>
          </a:p>
        </p:txBody>
      </p:sp>
      <p:cxnSp>
        <p:nvCxnSpPr>
          <p:cNvPr id="30" name="直接连接符 29">
            <a:extLst>
              <a:ext uri="{FF2B5EF4-FFF2-40B4-BE49-F238E27FC236}">
                <a16:creationId xmlns:a16="http://schemas.microsoft.com/office/drawing/2014/main" id="{078C0944-9CC4-4DE6-A7FF-08F6A42B855F}"/>
              </a:ext>
            </a:extLst>
          </p:cNvPr>
          <p:cNvCxnSpPr/>
          <p:nvPr/>
        </p:nvCxnSpPr>
        <p:spPr>
          <a:xfrm>
            <a:off x="9270080" y="3169652"/>
            <a:ext cx="13462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171527"/>
      </p:ext>
    </p:extLst>
  </p:cSld>
  <p:clrMapOvr>
    <a:masterClrMapping/>
  </p:clrMapOvr>
  <p:transition spd="slow">
    <p:cove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B955DD3D-6E91-4508-A87F-903C0E8CDD3D}"/>
              </a:ext>
            </a:extLst>
          </p:cNvPr>
          <p:cNvSpPr/>
          <p:nvPr/>
        </p:nvSpPr>
        <p:spPr>
          <a:xfrm>
            <a:off x="0" y="2348020"/>
            <a:ext cx="12192000" cy="3822778"/>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08100" y="687202"/>
            <a:ext cx="3669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附录</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B</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（资料性附录）</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8</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18" name="文本框 17">
            <a:extLst>
              <a:ext uri="{FF2B5EF4-FFF2-40B4-BE49-F238E27FC236}">
                <a16:creationId xmlns:a16="http://schemas.microsoft.com/office/drawing/2014/main" id="{B004E03F-7EA5-418D-9576-703B8C587062}"/>
              </a:ext>
            </a:extLst>
          </p:cNvPr>
          <p:cNvSpPr txBox="1"/>
          <p:nvPr/>
        </p:nvSpPr>
        <p:spPr>
          <a:xfrm>
            <a:off x="5040312" y="1634938"/>
            <a:ext cx="2111375" cy="40011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2000" b="1" i="0" u="none" strike="noStrike" cap="none" spc="0" normalizeH="0" baseline="0">
                <a:ln>
                  <a:noFill/>
                </a:ln>
                <a:effectLst/>
                <a:uLnTx/>
                <a:uFillTx/>
                <a:latin typeface="微软雅黑" panose="020B0503020204020204" pitchFamily="34" charset="-122"/>
                <a:ea typeface="微软雅黑" panose="020B0503020204020204" pitchFamily="34" charset="-122"/>
              </a:defRPr>
            </a:lvl1pPr>
          </a:lstStyle>
          <a:p>
            <a:r>
              <a:rPr lang="zh-CN" altLang="en-US" dirty="0"/>
              <a:t>变化及亮点</a:t>
            </a:r>
          </a:p>
        </p:txBody>
      </p:sp>
      <p:sp>
        <p:nvSpPr>
          <p:cNvPr id="22" name="文本框 21">
            <a:extLst>
              <a:ext uri="{FF2B5EF4-FFF2-40B4-BE49-F238E27FC236}">
                <a16:creationId xmlns:a16="http://schemas.microsoft.com/office/drawing/2014/main" id="{592B503A-E108-49C3-899D-26A182B529D1}"/>
              </a:ext>
            </a:extLst>
          </p:cNvPr>
          <p:cNvSpPr txBox="1"/>
          <p:nvPr/>
        </p:nvSpPr>
        <p:spPr>
          <a:xfrm>
            <a:off x="803275" y="3198958"/>
            <a:ext cx="6638925" cy="2120902"/>
          </a:xfrm>
          <a:prstGeom prst="rect">
            <a:avLst/>
          </a:prstGeom>
          <a:noFill/>
        </p:spPr>
        <p:txBody>
          <a:bodyPr wrap="square">
            <a:spAutoFit/>
          </a:bodyPr>
          <a:lstStyle>
            <a:defPPr>
              <a:defRPr lang="zh-CN"/>
            </a:defPPr>
            <a:lvl1pPr algn="just">
              <a:lnSpc>
                <a:spcPct val="150000"/>
              </a:lnSpc>
              <a:def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altLang="zh-CN" dirty="0"/>
              <a:t>1</a:t>
            </a:r>
            <a:r>
              <a:rPr lang="zh-CN" altLang="en-US" dirty="0"/>
              <a:t>、强调只有主要负责人批准后方可发布，体现主体责任。</a:t>
            </a:r>
          </a:p>
          <a:p>
            <a:r>
              <a:rPr lang="en-US" altLang="zh-CN" dirty="0"/>
              <a:t>2</a:t>
            </a:r>
            <a:r>
              <a:rPr lang="zh-CN" altLang="en-US" dirty="0"/>
              <a:t>、增加应急预案执行部门签署页，便于关联执行部门清晰响应处置的职责。</a:t>
            </a:r>
          </a:p>
          <a:p>
            <a:r>
              <a:rPr lang="en-US" altLang="zh-CN" dirty="0"/>
              <a:t>3</a:t>
            </a:r>
            <a:r>
              <a:rPr lang="zh-CN" altLang="en-US" dirty="0"/>
              <a:t>、对印刷和装订格式不再做专门强制性要求，对应简明化、图表化、流程化、流程化，便于企业下发培训和执行。</a:t>
            </a:r>
          </a:p>
        </p:txBody>
      </p:sp>
      <p:pic>
        <p:nvPicPr>
          <p:cNvPr id="5" name="图片 4">
            <a:extLst>
              <a:ext uri="{FF2B5EF4-FFF2-40B4-BE49-F238E27FC236}">
                <a16:creationId xmlns:a16="http://schemas.microsoft.com/office/drawing/2014/main" id="{838DEAFD-E94C-4669-A873-E4547EBD75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4143" y="1337270"/>
            <a:ext cx="7300196" cy="4833528"/>
          </a:xfrm>
          <a:prstGeom prst="rect">
            <a:avLst/>
          </a:prstGeom>
        </p:spPr>
      </p:pic>
    </p:spTree>
    <p:extLst>
      <p:ext uri="{BB962C8B-B14F-4D97-AF65-F5344CB8AC3E}">
        <p14:creationId xmlns:p14="http://schemas.microsoft.com/office/powerpoint/2010/main" val="4260651223"/>
      </p:ext>
    </p:extLst>
  </p:cSld>
  <p:clrMapOvr>
    <a:masterClrMapping/>
  </p:clrMapOvr>
  <p:transition spd="slow">
    <p:cove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189425" y="-807496"/>
            <a:ext cx="15935890" cy="13724155"/>
            <a:chOff x="-1189425" y="-807496"/>
            <a:chExt cx="15935890" cy="13724155"/>
          </a:xfrm>
        </p:grpSpPr>
        <p:sp>
          <p:nvSpPr>
            <p:cNvPr id="30" name="平行四边形 29"/>
            <p:cNvSpPr/>
            <p:nvPr/>
          </p:nvSpPr>
          <p:spPr>
            <a:xfrm>
              <a:off x="795973" y="3310794"/>
              <a:ext cx="5896925" cy="3575416"/>
            </a:xfrm>
            <a:prstGeom prst="parallelogram">
              <a:avLst>
                <a:gd name="adj" fmla="val 98828"/>
              </a:avLst>
            </a:prstGeom>
            <a:gradFill>
              <a:gsLst>
                <a:gs pos="0">
                  <a:srgbClr val="52B7E1">
                    <a:alpha val="31000"/>
                  </a:srgbClr>
                </a:gs>
                <a:gs pos="68000">
                  <a:srgbClr val="52B7E1">
                    <a:alpha val="0"/>
                  </a:srgb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6004577" y="5487025"/>
              <a:ext cx="2383507" cy="4386303"/>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0">
                  <a:srgbClr val="52B7E1"/>
                </a:gs>
                <a:gs pos="100000">
                  <a:srgbClr val="52B7E1">
                    <a:alpha val="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692900" y="4432300"/>
              <a:ext cx="5499100" cy="6466174"/>
            </a:xfrm>
            <a:custGeom>
              <a:avLst/>
              <a:gdLst>
                <a:gd name="connsiteX0" fmla="*/ 575058 w 5478734"/>
                <a:gd name="connsiteY0" fmla="*/ 6464300 h 6466174"/>
                <a:gd name="connsiteX1" fmla="*/ 594362 w 5478734"/>
                <a:gd name="connsiteY1" fmla="*/ 6464300 h 6466174"/>
                <a:gd name="connsiteX2" fmla="*/ 584235 w 5478734"/>
                <a:gd name="connsiteY2" fmla="*/ 6466174 h 6466174"/>
                <a:gd name="connsiteX3" fmla="*/ 3167156 w 5478734"/>
                <a:gd name="connsiteY3" fmla="*/ 0 h 6466174"/>
                <a:gd name="connsiteX4" fmla="*/ 5364256 w 5478734"/>
                <a:gd name="connsiteY4" fmla="*/ 0 h 6466174"/>
                <a:gd name="connsiteX5" fmla="*/ 5478734 w 5478734"/>
                <a:gd name="connsiteY5" fmla="*/ 5781 h 6466174"/>
                <a:gd name="connsiteX6" fmla="*/ 5478734 w 5478734"/>
                <a:gd name="connsiteY6" fmla="*/ 2453909 h 6466174"/>
                <a:gd name="connsiteX7" fmla="*/ 0 w 5478734"/>
                <a:gd name="connsiteY7" fmla="*/ 2453909 h 6466174"/>
                <a:gd name="connsiteX8" fmla="*/ 1938960 w 5478734"/>
                <a:gd name="connsiteY8" fmla="*/ 550423 h 6466174"/>
                <a:gd name="connsiteX9" fmla="*/ 1999723 w 5478734"/>
                <a:gd name="connsiteY9" fmla="*/ 483567 h 6466174"/>
                <a:gd name="connsiteX10" fmla="*/ 2098631 w 5478734"/>
                <a:gd name="connsiteY10" fmla="*/ 393674 h 6466174"/>
                <a:gd name="connsiteX11" fmla="*/ 2122832 w 5478734"/>
                <a:gd name="connsiteY11" fmla="*/ 369915 h 6466174"/>
                <a:gd name="connsiteX12" fmla="*/ 2150757 w 5478734"/>
                <a:gd name="connsiteY12" fmla="*/ 351740 h 6466174"/>
                <a:gd name="connsiteX13" fmla="*/ 2244066 w 5478734"/>
                <a:gd name="connsiteY13" fmla="*/ 281965 h 6466174"/>
                <a:gd name="connsiteX14" fmla="*/ 3167156 w 5478734"/>
                <a:gd name="connsiteY14"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734" h="6466174">
                  <a:moveTo>
                    <a:pt x="575058" y="6464300"/>
                  </a:moveTo>
                  <a:lnTo>
                    <a:pt x="594362" y="6464300"/>
                  </a:lnTo>
                  <a:lnTo>
                    <a:pt x="584235" y="6466174"/>
                  </a:lnTo>
                  <a:close/>
                  <a:moveTo>
                    <a:pt x="3167156" y="0"/>
                  </a:moveTo>
                  <a:lnTo>
                    <a:pt x="5364256" y="0"/>
                  </a:lnTo>
                  <a:lnTo>
                    <a:pt x="5478734" y="5781"/>
                  </a:lnTo>
                  <a:lnTo>
                    <a:pt x="5478734" y="2453909"/>
                  </a:lnTo>
                  <a:lnTo>
                    <a:pt x="0" y="2453909"/>
                  </a:lnTo>
                  <a:lnTo>
                    <a:pt x="1938960" y="550423"/>
                  </a:lnTo>
                  <a:lnTo>
                    <a:pt x="1999723" y="483567"/>
                  </a:lnTo>
                  <a:lnTo>
                    <a:pt x="2098631" y="393674"/>
                  </a:lnTo>
                  <a:lnTo>
                    <a:pt x="2122832" y="369915"/>
                  </a:lnTo>
                  <a:lnTo>
                    <a:pt x="2150757" y="351740"/>
                  </a:lnTo>
                  <a:lnTo>
                    <a:pt x="2244066" y="281965"/>
                  </a:lnTo>
                  <a:cubicBezTo>
                    <a:pt x="2507568" y="103947"/>
                    <a:pt x="2825223" y="0"/>
                    <a:pt x="3167156" y="0"/>
                  </a:cubicBez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210399" y="4817327"/>
              <a:ext cx="4981602" cy="6466174"/>
            </a:xfrm>
            <a:custGeom>
              <a:avLst/>
              <a:gdLst>
                <a:gd name="connsiteX0" fmla="*/ 183535 w 4981602"/>
                <a:gd name="connsiteY0" fmla="*/ 6464300 h 6466174"/>
                <a:gd name="connsiteX1" fmla="*/ 202911 w 4981602"/>
                <a:gd name="connsiteY1" fmla="*/ 6464300 h 6466174"/>
                <a:gd name="connsiteX2" fmla="*/ 192746 w 4981602"/>
                <a:gd name="connsiteY2" fmla="*/ 6466174 h 6466174"/>
                <a:gd name="connsiteX3" fmla="*/ 2785268 w 4981602"/>
                <a:gd name="connsiteY3" fmla="*/ 0 h 6466174"/>
                <a:gd name="connsiteX4" fmla="*/ 4981602 w 4981602"/>
                <a:gd name="connsiteY4" fmla="*/ 0 h 6466174"/>
                <a:gd name="connsiteX5" fmla="*/ 4981602 w 4981602"/>
                <a:gd name="connsiteY5" fmla="*/ 2068882 h 6466174"/>
                <a:gd name="connsiteX6" fmla="*/ 0 w 4981602"/>
                <a:gd name="connsiteY6" fmla="*/ 2068882 h 6466174"/>
                <a:gd name="connsiteX7" fmla="*/ 1552507 w 4981602"/>
                <a:gd name="connsiteY7" fmla="*/ 550423 h 6466174"/>
                <a:gd name="connsiteX8" fmla="*/ 1613496 w 4981602"/>
                <a:gd name="connsiteY8" fmla="*/ 483567 h 6466174"/>
                <a:gd name="connsiteX9" fmla="*/ 1712771 w 4981602"/>
                <a:gd name="connsiteY9" fmla="*/ 393674 h 6466174"/>
                <a:gd name="connsiteX10" fmla="*/ 1737062 w 4981602"/>
                <a:gd name="connsiteY10" fmla="*/ 369915 h 6466174"/>
                <a:gd name="connsiteX11" fmla="*/ 1765091 w 4981602"/>
                <a:gd name="connsiteY11" fmla="*/ 351740 h 6466174"/>
                <a:gd name="connsiteX12" fmla="*/ 1858747 w 4981602"/>
                <a:gd name="connsiteY12" fmla="*/ 281965 h 6466174"/>
                <a:gd name="connsiteX13" fmla="*/ 2785268 w 4981602"/>
                <a:gd name="connsiteY13" fmla="*/ 0 h 64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1602" h="6466174">
                  <a:moveTo>
                    <a:pt x="183535" y="6464300"/>
                  </a:moveTo>
                  <a:lnTo>
                    <a:pt x="202911" y="6464300"/>
                  </a:lnTo>
                  <a:lnTo>
                    <a:pt x="192746" y="6466174"/>
                  </a:lnTo>
                  <a:close/>
                  <a:moveTo>
                    <a:pt x="2785268" y="0"/>
                  </a:moveTo>
                  <a:lnTo>
                    <a:pt x="4981602" y="0"/>
                  </a:lnTo>
                  <a:lnTo>
                    <a:pt x="4981602" y="2068882"/>
                  </a:lnTo>
                  <a:lnTo>
                    <a:pt x="0" y="2068882"/>
                  </a:lnTo>
                  <a:lnTo>
                    <a:pt x="1552507" y="550423"/>
                  </a:lnTo>
                  <a:lnTo>
                    <a:pt x="1613496" y="483567"/>
                  </a:lnTo>
                  <a:lnTo>
                    <a:pt x="1712771" y="393674"/>
                  </a:lnTo>
                  <a:lnTo>
                    <a:pt x="1737062" y="369915"/>
                  </a:lnTo>
                  <a:lnTo>
                    <a:pt x="1765091" y="351740"/>
                  </a:lnTo>
                  <a:lnTo>
                    <a:pt x="1858747" y="281965"/>
                  </a:lnTo>
                  <a:cubicBezTo>
                    <a:pt x="2123228" y="103947"/>
                    <a:pt x="2442064" y="0"/>
                    <a:pt x="2785268" y="0"/>
                  </a:cubicBezTo>
                  <a:close/>
                </a:path>
              </a:pathLst>
            </a:custGeom>
            <a:gradFill>
              <a:gsLst>
                <a:gs pos="0">
                  <a:srgbClr val="52B7E1"/>
                </a:gs>
                <a:gs pos="100000">
                  <a:srgbClr val="0371C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8929307">
              <a:off x="-1021688" y="-751681"/>
              <a:ext cx="4722600" cy="2810186"/>
            </a:xfrm>
            <a:custGeom>
              <a:avLst/>
              <a:gdLst>
                <a:gd name="connsiteX0" fmla="*/ 4722600 w 4722600"/>
                <a:gd name="connsiteY0" fmla="*/ 2810186 h 2810186"/>
                <a:gd name="connsiteX1" fmla="*/ 1138321 w 4722600"/>
                <a:gd name="connsiteY1" fmla="*/ 2810186 h 2810186"/>
                <a:gd name="connsiteX2" fmla="*/ 1073644 w 4722600"/>
                <a:gd name="connsiteY2" fmla="*/ 2803666 h 2810186"/>
                <a:gd name="connsiteX3" fmla="*/ 1058769 w 4722600"/>
                <a:gd name="connsiteY3" fmla="*/ 2799049 h 2810186"/>
                <a:gd name="connsiteX4" fmla="*/ 1048974 w 4722600"/>
                <a:gd name="connsiteY4" fmla="*/ 2798194 h 2810186"/>
                <a:gd name="connsiteX5" fmla="*/ 769316 w 4722600"/>
                <a:gd name="connsiteY5" fmla="*/ 2652453 h 2810186"/>
                <a:gd name="connsiteX6" fmla="*/ 0 w 4722600"/>
                <a:gd name="connsiteY6" fmla="*/ 1896143 h 2810186"/>
                <a:gd name="connsiteX7" fmla="*/ 1864086 w 4722600"/>
                <a:gd name="connsiteY7" fmla="*/ 0 h 281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2600" h="2810186">
                  <a:moveTo>
                    <a:pt x="4722600" y="2810186"/>
                  </a:moveTo>
                  <a:lnTo>
                    <a:pt x="1138321" y="2810186"/>
                  </a:lnTo>
                  <a:cubicBezTo>
                    <a:pt x="1116166" y="2810186"/>
                    <a:pt x="1094535" y="2807941"/>
                    <a:pt x="1073644" y="2803666"/>
                  </a:cubicBezTo>
                  <a:lnTo>
                    <a:pt x="1058769" y="2799049"/>
                  </a:lnTo>
                  <a:lnTo>
                    <a:pt x="1048974" y="2798194"/>
                  </a:lnTo>
                  <a:cubicBezTo>
                    <a:pt x="946805" y="2779315"/>
                    <a:pt x="848984" y="2730774"/>
                    <a:pt x="769316" y="2652453"/>
                  </a:cubicBezTo>
                  <a:lnTo>
                    <a:pt x="0" y="1896143"/>
                  </a:lnTo>
                  <a:lnTo>
                    <a:pt x="1864086" y="0"/>
                  </a:lnTo>
                  <a:close/>
                </a:path>
              </a:pathLst>
            </a:custGeom>
            <a:solidFill>
              <a:schemeClr val="bg1"/>
            </a:solidFill>
            <a:ln>
              <a:noFill/>
            </a:ln>
            <a:effectLst>
              <a:outerShdw blurRad="3175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8929307">
              <a:off x="1954320" y="-580685"/>
              <a:ext cx="2521552" cy="1709822"/>
            </a:xfrm>
            <a:custGeom>
              <a:avLst/>
              <a:gdLst>
                <a:gd name="connsiteX0" fmla="*/ 782325 w 2521552"/>
                <a:gd name="connsiteY0" fmla="*/ 0 h 1709822"/>
                <a:gd name="connsiteX1" fmla="*/ 2521552 w 2521552"/>
                <a:gd name="connsiteY1" fmla="*/ 1709822 h 1709822"/>
                <a:gd name="connsiteX2" fmla="*/ 1138321 w 2521552"/>
                <a:gd name="connsiteY2" fmla="*/ 1709822 h 1709822"/>
                <a:gd name="connsiteX3" fmla="*/ 1073644 w 2521552"/>
                <a:gd name="connsiteY3" fmla="*/ 1703302 h 1709822"/>
                <a:gd name="connsiteX4" fmla="*/ 1058769 w 2521552"/>
                <a:gd name="connsiteY4" fmla="*/ 1698685 h 1709822"/>
                <a:gd name="connsiteX5" fmla="*/ 1048974 w 2521552"/>
                <a:gd name="connsiteY5" fmla="*/ 1697830 h 1709822"/>
                <a:gd name="connsiteX6" fmla="*/ 769316 w 2521552"/>
                <a:gd name="connsiteY6" fmla="*/ 1552089 h 1709822"/>
                <a:gd name="connsiteX7" fmla="*/ 0 w 2521552"/>
                <a:gd name="connsiteY7" fmla="*/ 795779 h 170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552" h="1709822">
                  <a:moveTo>
                    <a:pt x="782325" y="0"/>
                  </a:moveTo>
                  <a:lnTo>
                    <a:pt x="2521552" y="1709822"/>
                  </a:lnTo>
                  <a:lnTo>
                    <a:pt x="1138321" y="1709822"/>
                  </a:lnTo>
                  <a:cubicBezTo>
                    <a:pt x="1116166" y="1709822"/>
                    <a:pt x="1094535" y="1707577"/>
                    <a:pt x="1073644" y="1703302"/>
                  </a:cubicBezTo>
                  <a:lnTo>
                    <a:pt x="1058769" y="1698685"/>
                  </a:lnTo>
                  <a:lnTo>
                    <a:pt x="1048974" y="1697830"/>
                  </a:lnTo>
                  <a:cubicBezTo>
                    <a:pt x="946805" y="1678951"/>
                    <a:pt x="848984" y="1630410"/>
                    <a:pt x="769316" y="1552089"/>
                  </a:cubicBezTo>
                  <a:lnTo>
                    <a:pt x="0" y="795779"/>
                  </a:lnTo>
                  <a:close/>
                </a:path>
              </a:pathLst>
            </a:cu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flipH="1" flipV="1">
              <a:off x="8388084" y="-807496"/>
              <a:ext cx="6358381" cy="3855205"/>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8900000">
              <a:off x="-735222" y="4653517"/>
              <a:ext cx="1470444" cy="1469967"/>
            </a:xfrm>
            <a:prstGeom prst="triangle">
              <a:avLst>
                <a:gd name="adj" fmla="val 100000"/>
              </a:avLst>
            </a:prstGeom>
            <a:gradFill>
              <a:gsLst>
                <a:gs pos="0">
                  <a:srgbClr val="52B7E1">
                    <a:alpha val="20000"/>
                  </a:srgbClr>
                </a:gs>
                <a:gs pos="87000">
                  <a:srgbClr val="52B7E1">
                    <a:alpha val="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8929307">
              <a:off x="-885488" y="-665604"/>
              <a:ext cx="4135668" cy="2469504"/>
            </a:xfrm>
            <a:custGeom>
              <a:avLst/>
              <a:gdLst>
                <a:gd name="connsiteX0" fmla="*/ 1623695 w 4135668"/>
                <a:gd name="connsiteY0" fmla="*/ 0 h 2469504"/>
                <a:gd name="connsiteX1" fmla="*/ 4135668 w 4135668"/>
                <a:gd name="connsiteY1" fmla="*/ 2469504 h 2469504"/>
                <a:gd name="connsiteX2" fmla="*/ 1040511 w 4135668"/>
                <a:gd name="connsiteY2" fmla="*/ 2469504 h 2469504"/>
                <a:gd name="connsiteX3" fmla="*/ 975834 w 4135668"/>
                <a:gd name="connsiteY3" fmla="*/ 2462984 h 2469504"/>
                <a:gd name="connsiteX4" fmla="*/ 960959 w 4135668"/>
                <a:gd name="connsiteY4" fmla="*/ 2458367 h 2469504"/>
                <a:gd name="connsiteX5" fmla="*/ 951164 w 4135668"/>
                <a:gd name="connsiteY5" fmla="*/ 2457512 h 2469504"/>
                <a:gd name="connsiteX6" fmla="*/ 671506 w 4135668"/>
                <a:gd name="connsiteY6" fmla="*/ 2311771 h 2469504"/>
                <a:gd name="connsiteX7" fmla="*/ 0 w 4135668"/>
                <a:gd name="connsiteY7" fmla="*/ 1651618 h 246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5668" h="2469504">
                  <a:moveTo>
                    <a:pt x="1623695" y="0"/>
                  </a:moveTo>
                  <a:lnTo>
                    <a:pt x="4135668" y="2469504"/>
                  </a:lnTo>
                  <a:lnTo>
                    <a:pt x="1040511" y="2469504"/>
                  </a:lnTo>
                  <a:cubicBezTo>
                    <a:pt x="1018356" y="2469504"/>
                    <a:pt x="996725" y="2467259"/>
                    <a:pt x="975834" y="2462984"/>
                  </a:cubicBezTo>
                  <a:lnTo>
                    <a:pt x="960959" y="2458367"/>
                  </a:lnTo>
                  <a:lnTo>
                    <a:pt x="951164" y="2457512"/>
                  </a:lnTo>
                  <a:cubicBezTo>
                    <a:pt x="848995" y="2438633"/>
                    <a:pt x="751174" y="2390092"/>
                    <a:pt x="671506" y="2311771"/>
                  </a:cubicBezTo>
                  <a:lnTo>
                    <a:pt x="0" y="1651618"/>
                  </a:lnTo>
                  <a:close/>
                </a:path>
              </a:pathLst>
            </a:custGeom>
            <a:gradFill>
              <a:gsLst>
                <a:gs pos="0">
                  <a:srgbClr val="52B7E1"/>
                </a:gs>
                <a:gs pos="100000">
                  <a:srgbClr val="0371C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1189425" y="0"/>
              <a:ext cx="3706393" cy="1767742"/>
            </a:xfrm>
            <a:prstGeom prst="parallelogram">
              <a:avLst>
                <a:gd name="adj" fmla="val 98828"/>
              </a:avLst>
            </a:prstGeom>
            <a:gradFill>
              <a:gsLst>
                <a:gs pos="0">
                  <a:srgbClr val="52B7E1">
                    <a:alpha val="300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1116082" y="0"/>
              <a:ext cx="1821725" cy="1057469"/>
            </a:xfrm>
            <a:prstGeom prst="parallelogram">
              <a:avLst>
                <a:gd name="adj" fmla="val 98596"/>
              </a:avLst>
            </a:prstGeom>
            <a:gradFill>
              <a:gsLst>
                <a:gs pos="0">
                  <a:srgbClr val="52B7E1">
                    <a:alpha val="0"/>
                  </a:srgbClr>
                </a:gs>
                <a:gs pos="100000">
                  <a:srgbClr val="52B7E1">
                    <a:alpha val="66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flipH="1" flipV="1">
              <a:off x="9857285" y="891040"/>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flipH="1" flipV="1">
              <a:off x="7368777" y="4817327"/>
              <a:ext cx="4411918" cy="2675028"/>
            </a:xfrm>
            <a:prstGeom prst="parallelogram">
              <a:avLst>
                <a:gd name="adj" fmla="val 98828"/>
              </a:avLst>
            </a:prstGeom>
            <a:gradFill>
              <a:gsLst>
                <a:gs pos="0">
                  <a:srgbClr val="52B7E1">
                    <a:alpha val="0"/>
                  </a:srgbClr>
                </a:gs>
                <a:gs pos="100000">
                  <a:srgbClr val="52B7E1">
                    <a:alpha val="2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64898" y="3528770"/>
              <a:ext cx="12127102" cy="9387889"/>
            </a:xfrm>
            <a:custGeom>
              <a:avLst/>
              <a:gdLst>
                <a:gd name="connsiteX0" fmla="*/ 0 w 12127102"/>
                <a:gd name="connsiteY0" fmla="*/ 9386015 h 9387889"/>
                <a:gd name="connsiteX1" fmla="*/ 19375 w 12127102"/>
                <a:gd name="connsiteY1" fmla="*/ 9386015 h 9387889"/>
                <a:gd name="connsiteX2" fmla="*/ 9211 w 12127102"/>
                <a:gd name="connsiteY2" fmla="*/ 9387889 h 9387889"/>
                <a:gd name="connsiteX3" fmla="*/ 12114342 w 12127102"/>
                <a:gd name="connsiteY3" fmla="*/ 0 h 9387889"/>
                <a:gd name="connsiteX4" fmla="*/ 12127102 w 12127102"/>
                <a:gd name="connsiteY4" fmla="*/ 0 h 9387889"/>
                <a:gd name="connsiteX5" fmla="*/ 12127102 w 12127102"/>
                <a:gd name="connsiteY5" fmla="*/ 3357440 h 9387889"/>
                <a:gd name="connsiteX6" fmla="*/ 10882850 w 12127102"/>
                <a:gd name="connsiteY6" fmla="*/ 3357440 h 9387889"/>
                <a:gd name="connsiteX7" fmla="*/ 10882850 w 12127102"/>
                <a:gd name="connsiteY7" fmla="*/ 3357439 h 9387889"/>
                <a:gd name="connsiteX8" fmla="*/ 1482798 w 12127102"/>
                <a:gd name="connsiteY8" fmla="*/ 3357439 h 9387889"/>
                <a:gd name="connsiteX9" fmla="*/ 1529236 w 12127102"/>
                <a:gd name="connsiteY9" fmla="*/ 3315389 h 9387889"/>
                <a:gd name="connsiteX10" fmla="*/ 1553527 w 12127102"/>
                <a:gd name="connsiteY10" fmla="*/ 3291630 h 9387889"/>
                <a:gd name="connsiteX11" fmla="*/ 1581556 w 12127102"/>
                <a:gd name="connsiteY11" fmla="*/ 3273455 h 9387889"/>
                <a:gd name="connsiteX12" fmla="*/ 1675212 w 12127102"/>
                <a:gd name="connsiteY12" fmla="*/ 3203680 h 9387889"/>
                <a:gd name="connsiteX13" fmla="*/ 2601733 w 12127102"/>
                <a:gd name="connsiteY13" fmla="*/ 2921715 h 9387889"/>
                <a:gd name="connsiteX14" fmla="*/ 4344264 w 12127102"/>
                <a:gd name="connsiteY14" fmla="*/ 2921715 h 9387889"/>
                <a:gd name="connsiteX15" fmla="*/ 4807001 w 12127102"/>
                <a:gd name="connsiteY15" fmla="*/ 2921715 h 9387889"/>
                <a:gd name="connsiteX16" fmla="*/ 7826499 w 12127102"/>
                <a:gd name="connsiteY16" fmla="*/ 2921715 h 9387889"/>
                <a:gd name="connsiteX17" fmla="*/ 7826499 w 12127102"/>
                <a:gd name="connsiteY17" fmla="*/ 2925639 h 9387889"/>
                <a:gd name="connsiteX18" fmla="*/ 8288006 w 12127102"/>
                <a:gd name="connsiteY18" fmla="*/ 2925639 h 9387889"/>
                <a:gd name="connsiteX19" fmla="*/ 9442839 w 12127102"/>
                <a:gd name="connsiteY19" fmla="*/ 2574193 h 9387889"/>
                <a:gd name="connsiteX20" fmla="*/ 9559574 w 12127102"/>
                <a:gd name="connsiteY20" fmla="*/ 2487224 h 9387889"/>
                <a:gd name="connsiteX21" fmla="*/ 9594509 w 12127102"/>
                <a:gd name="connsiteY21" fmla="*/ 2464570 h 9387889"/>
                <a:gd name="connsiteX22" fmla="*/ 9624786 w 12127102"/>
                <a:gd name="connsiteY22" fmla="*/ 2434957 h 9387889"/>
                <a:gd name="connsiteX23" fmla="*/ 9748525 w 12127102"/>
                <a:gd name="connsiteY23" fmla="*/ 2322912 h 9387889"/>
                <a:gd name="connsiteX24" fmla="*/ 9824542 w 12127102"/>
                <a:gd name="connsiteY24" fmla="*/ 2239582 h 938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27102" h="9387889">
                  <a:moveTo>
                    <a:pt x="0" y="9386015"/>
                  </a:moveTo>
                  <a:lnTo>
                    <a:pt x="19375" y="9386015"/>
                  </a:lnTo>
                  <a:lnTo>
                    <a:pt x="9211" y="9387889"/>
                  </a:lnTo>
                  <a:close/>
                  <a:moveTo>
                    <a:pt x="12114342" y="0"/>
                  </a:moveTo>
                  <a:lnTo>
                    <a:pt x="12127102" y="0"/>
                  </a:lnTo>
                  <a:lnTo>
                    <a:pt x="12127102" y="3357440"/>
                  </a:lnTo>
                  <a:lnTo>
                    <a:pt x="10882850" y="3357440"/>
                  </a:lnTo>
                  <a:lnTo>
                    <a:pt x="10882850" y="3357439"/>
                  </a:lnTo>
                  <a:lnTo>
                    <a:pt x="1482798" y="3357439"/>
                  </a:lnTo>
                  <a:lnTo>
                    <a:pt x="1529236" y="3315389"/>
                  </a:lnTo>
                  <a:lnTo>
                    <a:pt x="1553527" y="3291630"/>
                  </a:lnTo>
                  <a:lnTo>
                    <a:pt x="1581556" y="3273455"/>
                  </a:lnTo>
                  <a:lnTo>
                    <a:pt x="1675212" y="3203680"/>
                  </a:lnTo>
                  <a:cubicBezTo>
                    <a:pt x="1939693" y="3025662"/>
                    <a:pt x="2258529" y="2921715"/>
                    <a:pt x="2601733" y="2921715"/>
                  </a:cubicBezTo>
                  <a:lnTo>
                    <a:pt x="4344264" y="2921715"/>
                  </a:lnTo>
                  <a:lnTo>
                    <a:pt x="4807001" y="2921715"/>
                  </a:lnTo>
                  <a:lnTo>
                    <a:pt x="7826499" y="2921715"/>
                  </a:lnTo>
                  <a:lnTo>
                    <a:pt x="7826499" y="2925639"/>
                  </a:lnTo>
                  <a:lnTo>
                    <a:pt x="8288006" y="2925639"/>
                  </a:lnTo>
                  <a:cubicBezTo>
                    <a:pt x="8715782" y="2925639"/>
                    <a:pt x="9113184" y="2796078"/>
                    <a:pt x="9442839" y="2574193"/>
                  </a:cubicBezTo>
                  <a:lnTo>
                    <a:pt x="9559574" y="2487224"/>
                  </a:lnTo>
                  <a:lnTo>
                    <a:pt x="9594509" y="2464570"/>
                  </a:lnTo>
                  <a:lnTo>
                    <a:pt x="9624786" y="2434957"/>
                  </a:lnTo>
                  <a:lnTo>
                    <a:pt x="9748525" y="2322912"/>
                  </a:lnTo>
                  <a:lnTo>
                    <a:pt x="9824542" y="2239582"/>
                  </a:lnTo>
                  <a:close/>
                </a:path>
              </a:pathLst>
            </a:custGeom>
            <a:solidFill>
              <a:schemeClr val="bg1"/>
            </a:solidFill>
            <a:ln>
              <a:noFill/>
            </a:ln>
            <a:effectLst>
              <a:outerShdw blurRad="317500" dist="1016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9857285" y="5521222"/>
              <a:ext cx="2334715" cy="4296512"/>
            </a:xfrm>
            <a:custGeom>
              <a:avLst/>
              <a:gdLst>
                <a:gd name="connsiteX0" fmla="*/ 121952 w 2334715"/>
                <a:gd name="connsiteY0" fmla="*/ 4295267 h 4296512"/>
                <a:gd name="connsiteX1" fmla="*/ 134826 w 2334715"/>
                <a:gd name="connsiteY1" fmla="*/ 4295267 h 4296512"/>
                <a:gd name="connsiteX2" fmla="*/ 128072 w 2334715"/>
                <a:gd name="connsiteY2" fmla="*/ 4296512 h 4296512"/>
                <a:gd name="connsiteX3" fmla="*/ 1850698 w 2334715"/>
                <a:gd name="connsiteY3" fmla="*/ 0 h 4296512"/>
                <a:gd name="connsiteX4" fmla="*/ 2334715 w 2334715"/>
                <a:gd name="connsiteY4" fmla="*/ 0 h 4296512"/>
                <a:gd name="connsiteX5" fmla="*/ 2334715 w 2334715"/>
                <a:gd name="connsiteY5" fmla="*/ 1374689 h 4296512"/>
                <a:gd name="connsiteX6" fmla="*/ 0 w 2334715"/>
                <a:gd name="connsiteY6" fmla="*/ 1374689 h 4296512"/>
                <a:gd name="connsiteX7" fmla="*/ 1031578 w 2334715"/>
                <a:gd name="connsiteY7" fmla="*/ 365734 h 4296512"/>
                <a:gd name="connsiteX8" fmla="*/ 1072103 w 2334715"/>
                <a:gd name="connsiteY8" fmla="*/ 321311 h 4296512"/>
                <a:gd name="connsiteX9" fmla="*/ 1138067 w 2334715"/>
                <a:gd name="connsiteY9" fmla="*/ 261581 h 4296512"/>
                <a:gd name="connsiteX10" fmla="*/ 1154207 w 2334715"/>
                <a:gd name="connsiteY10" fmla="*/ 245794 h 4296512"/>
                <a:gd name="connsiteX11" fmla="*/ 1172832 w 2334715"/>
                <a:gd name="connsiteY11" fmla="*/ 233717 h 4296512"/>
                <a:gd name="connsiteX12" fmla="*/ 1235062 w 2334715"/>
                <a:gd name="connsiteY12" fmla="*/ 187355 h 4296512"/>
                <a:gd name="connsiteX13" fmla="*/ 1850698 w 2334715"/>
                <a:gd name="connsiteY13" fmla="*/ 0 h 429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715" h="4296512">
                  <a:moveTo>
                    <a:pt x="121952" y="4295267"/>
                  </a:moveTo>
                  <a:lnTo>
                    <a:pt x="134826" y="4295267"/>
                  </a:lnTo>
                  <a:lnTo>
                    <a:pt x="128072" y="4296512"/>
                  </a:lnTo>
                  <a:close/>
                  <a:moveTo>
                    <a:pt x="1850698" y="0"/>
                  </a:moveTo>
                  <a:lnTo>
                    <a:pt x="2334715" y="0"/>
                  </a:lnTo>
                  <a:lnTo>
                    <a:pt x="2334715" y="1374689"/>
                  </a:lnTo>
                  <a:lnTo>
                    <a:pt x="0" y="1374689"/>
                  </a:lnTo>
                  <a:lnTo>
                    <a:pt x="1031578" y="365734"/>
                  </a:lnTo>
                  <a:lnTo>
                    <a:pt x="1072103" y="321311"/>
                  </a:lnTo>
                  <a:lnTo>
                    <a:pt x="1138067" y="261581"/>
                  </a:lnTo>
                  <a:lnTo>
                    <a:pt x="1154207" y="245794"/>
                  </a:lnTo>
                  <a:lnTo>
                    <a:pt x="1172832" y="233717"/>
                  </a:lnTo>
                  <a:lnTo>
                    <a:pt x="1235062" y="187355"/>
                  </a:lnTo>
                  <a:cubicBezTo>
                    <a:pt x="1410799" y="69069"/>
                    <a:pt x="1622653" y="0"/>
                    <a:pt x="1850698" y="0"/>
                  </a:cubicBezTo>
                  <a:close/>
                </a:path>
              </a:pathLst>
            </a:custGeom>
            <a:gradFill>
              <a:gsLst>
                <a:gs pos="1000">
                  <a:srgbClr val="52B7E1">
                    <a:alpha val="60000"/>
                  </a:srgbClr>
                </a:gs>
                <a:gs pos="100000">
                  <a:srgbClr val="52B7E1">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a:off x="10621108" y="5315828"/>
              <a:ext cx="1570892" cy="1570382"/>
            </a:xfrm>
            <a:prstGeom prst="triangle">
              <a:avLst>
                <a:gd name="adj" fmla="val 100000"/>
              </a:avLst>
            </a:prstGeom>
            <a:gradFill>
              <a:gsLst>
                <a:gs pos="11000">
                  <a:srgbClr val="0371C1"/>
                </a:gs>
                <a:gs pos="100000">
                  <a:srgbClr val="52B7E1">
                    <a:alpha val="74000"/>
                  </a:srgb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3928562" y="2516589"/>
            <a:ext cx="4339651" cy="923330"/>
          </a:xfrm>
          <a:prstGeom prst="rect">
            <a:avLst/>
          </a:prstGeom>
          <a:noFill/>
        </p:spPr>
        <p:txBody>
          <a:bodyPr wrap="none" rtlCol="0">
            <a:spAutoFit/>
          </a:bodyPr>
          <a:lstStyle/>
          <a:p>
            <a:pPr algn="ctr"/>
            <a:r>
              <a:rPr lang="zh-CN" altLang="en-US" sz="5400" b="1" dirty="0">
                <a:solidFill>
                  <a:schemeClr val="tx1">
                    <a:lumMod val="75000"/>
                    <a:lumOff val="2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感谢您的观看</a:t>
            </a:r>
          </a:p>
        </p:txBody>
      </p:sp>
      <p:sp>
        <p:nvSpPr>
          <p:cNvPr id="48" name="文本框 47"/>
          <p:cNvSpPr txBox="1"/>
          <p:nvPr/>
        </p:nvSpPr>
        <p:spPr>
          <a:xfrm>
            <a:off x="4420523" y="3322467"/>
            <a:ext cx="3355727" cy="707886"/>
          </a:xfrm>
          <a:prstGeom prst="rect">
            <a:avLst/>
          </a:prstGeom>
          <a:noFill/>
        </p:spPr>
        <p:txBody>
          <a:bodyPr wrap="none" rtlCol="0">
            <a:spAutoFit/>
          </a:bodyPr>
          <a:lstStyle/>
          <a:p>
            <a:pPr algn="ctr"/>
            <a:r>
              <a:rPr lang="en-US" altLang="zh-CN" sz="4000" spc="300" dirty="0">
                <a:gradFill>
                  <a:gsLst>
                    <a:gs pos="0">
                      <a:srgbClr val="52B7E1"/>
                    </a:gs>
                    <a:gs pos="100000">
                      <a:srgbClr val="0371C1"/>
                    </a:gs>
                  </a:gsLst>
                  <a:lin ang="2700000" scaled="0"/>
                </a:gra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THANK YOU</a:t>
            </a:r>
            <a:endParaRPr lang="zh-CN" altLang="en-US" sz="4000" spc="300" dirty="0">
              <a:gradFill>
                <a:gsLst>
                  <a:gs pos="0">
                    <a:srgbClr val="52B7E1"/>
                  </a:gs>
                  <a:gs pos="100000">
                    <a:srgbClr val="0371C1"/>
                  </a:gs>
                </a:gsLst>
                <a:lin ang="2700000" scaled="0"/>
              </a:gra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67231096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75904"/>
            <a:ext cx="269817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主要内容的变化</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02</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aphicFrame>
        <p:nvGraphicFramePr>
          <p:cNvPr id="8" name="表格 7">
            <a:extLst>
              <a:ext uri="{FF2B5EF4-FFF2-40B4-BE49-F238E27FC236}">
                <a16:creationId xmlns:a16="http://schemas.microsoft.com/office/drawing/2014/main" id="{0BB06FA8-3A97-4C58-A0C6-3B562C6E9D59}"/>
              </a:ext>
            </a:extLst>
          </p:cNvPr>
          <p:cNvGraphicFramePr/>
          <p:nvPr>
            <p:custDataLst>
              <p:tags r:id="rId1"/>
            </p:custDataLst>
            <p:extLst>
              <p:ext uri="{D42A27DB-BD31-4B8C-83A1-F6EECF244321}">
                <p14:modId xmlns:p14="http://schemas.microsoft.com/office/powerpoint/2010/main" val="671427360"/>
              </p:ext>
            </p:extLst>
          </p:nvPr>
        </p:nvGraphicFramePr>
        <p:xfrm>
          <a:off x="906951" y="1396014"/>
          <a:ext cx="10378098" cy="5009866"/>
        </p:xfrm>
        <a:graphic>
          <a:graphicData uri="http://schemas.openxmlformats.org/drawingml/2006/table">
            <a:tbl>
              <a:tblPr firstRow="1" bandRow="1">
                <a:tableStyleId>{D7AC3CCA-C797-4891-BE02-D94E43425B78}</a:tableStyleId>
              </a:tblPr>
              <a:tblGrid>
                <a:gridCol w="2846998">
                  <a:extLst>
                    <a:ext uri="{9D8B030D-6E8A-4147-A177-3AD203B41FA5}">
                      <a16:colId xmlns:a16="http://schemas.microsoft.com/office/drawing/2014/main" val="20000"/>
                    </a:ext>
                  </a:extLst>
                </a:gridCol>
                <a:gridCol w="7531100">
                  <a:extLst>
                    <a:ext uri="{9D8B030D-6E8A-4147-A177-3AD203B41FA5}">
                      <a16:colId xmlns:a16="http://schemas.microsoft.com/office/drawing/2014/main" val="20001"/>
                    </a:ext>
                  </a:extLst>
                </a:gridCol>
              </a:tblGrid>
              <a:tr h="314832">
                <a:tc>
                  <a:txBody>
                    <a:bodyPr/>
                    <a:lstStyle/>
                    <a:p>
                      <a:pPr algn="ctr">
                        <a:buNone/>
                      </a:pP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2013</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版目录</a:t>
                      </a:r>
                    </a:p>
                  </a:txBody>
                  <a:tcPr anchor="ctr">
                    <a:gradFill flip="none" rotWithShape="1">
                      <a:gsLst>
                        <a:gs pos="0">
                          <a:srgbClr val="52B7E1"/>
                        </a:gs>
                        <a:gs pos="100000">
                          <a:srgbClr val="0371C1"/>
                        </a:gs>
                      </a:gsLst>
                      <a:lin ang="5400000" scaled="1"/>
                      <a:tileRect/>
                    </a:gradFill>
                  </a:tcPr>
                </a:tc>
                <a:tc>
                  <a:txBody>
                    <a:bodyPr/>
                    <a:lstStyle/>
                    <a:p>
                      <a:pPr algn="ctr">
                        <a:buNone/>
                      </a:pP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版目录</a:t>
                      </a:r>
                    </a:p>
                  </a:txBody>
                  <a:tcPr anchor="ctr">
                    <a:gradFill flip="none" rotWithShape="1">
                      <a:gsLst>
                        <a:gs pos="0">
                          <a:srgbClr val="52B7E1"/>
                        </a:gs>
                        <a:gs pos="100000">
                          <a:srgbClr val="0371C1"/>
                        </a:gs>
                      </a:gsLst>
                      <a:lin ang="5400000" scaled="1"/>
                      <a:tileRect/>
                    </a:gradFill>
                  </a:tcPr>
                </a:tc>
                <a:extLst>
                  <a:ext uri="{0D108BD9-81ED-4DB2-BD59-A6C34878D82A}">
                    <a16:rowId xmlns:a16="http://schemas.microsoft.com/office/drawing/2014/main" val="10000"/>
                  </a:ext>
                </a:extLst>
              </a:tr>
              <a:tr h="290615">
                <a:tc>
                  <a:txBody>
                    <a:bodyPr/>
                    <a:lstStyle/>
                    <a:p>
                      <a:pPr algn="ctr">
                        <a:buNone/>
                      </a:pPr>
                      <a:r>
                        <a:rPr lang="zh-CN" altLang="en-US" sz="1600" b="1" dirty="0">
                          <a:latin typeface="微软雅黑" panose="020B0503020204020204" pitchFamily="34" charset="-122"/>
                          <a:ea typeface="微软雅黑" panose="020B0503020204020204" pitchFamily="34" charset="-122"/>
                        </a:rPr>
                        <a:t>前言</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前言</a:t>
                      </a:r>
                    </a:p>
                  </a:txBody>
                  <a:tcPr anchor="ctr">
                    <a:noFill/>
                  </a:tcPr>
                </a:tc>
                <a:extLst>
                  <a:ext uri="{0D108BD9-81ED-4DB2-BD59-A6C34878D82A}">
                    <a16:rowId xmlns:a16="http://schemas.microsoft.com/office/drawing/2014/main" val="10001"/>
                  </a:ext>
                </a:extLst>
              </a:tr>
              <a:tr h="290615">
                <a:tc>
                  <a:txBody>
                    <a:bodyPr/>
                    <a:lstStyle/>
                    <a:p>
                      <a:pPr algn="ctr">
                        <a:buNone/>
                      </a:pPr>
                      <a:r>
                        <a:rPr lang="zh-CN" altLang="en-US" sz="1600" b="1" dirty="0">
                          <a:latin typeface="微软雅黑" panose="020B0503020204020204" pitchFamily="34" charset="-122"/>
                          <a:ea typeface="微软雅黑" panose="020B0503020204020204" pitchFamily="34" charset="-122"/>
                        </a:rPr>
                        <a:t>范围</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范围</a:t>
                      </a:r>
                    </a:p>
                  </a:txBody>
                  <a:tcPr anchor="ctr">
                    <a:noFill/>
                  </a:tcPr>
                </a:tc>
                <a:extLst>
                  <a:ext uri="{0D108BD9-81ED-4DB2-BD59-A6C34878D82A}">
                    <a16:rowId xmlns:a16="http://schemas.microsoft.com/office/drawing/2014/main" val="10002"/>
                  </a:ext>
                </a:extLst>
              </a:tr>
              <a:tr h="290615">
                <a:tc>
                  <a:txBody>
                    <a:bodyPr/>
                    <a:lstStyle/>
                    <a:p>
                      <a:pPr algn="ctr">
                        <a:buNone/>
                      </a:pPr>
                      <a:r>
                        <a:rPr lang="zh-CN" altLang="en-US" sz="1600" b="1" dirty="0">
                          <a:latin typeface="微软雅黑" panose="020B0503020204020204" pitchFamily="34" charset="-122"/>
                          <a:ea typeface="微软雅黑" panose="020B0503020204020204" pitchFamily="34" charset="-122"/>
                        </a:rPr>
                        <a:t>规范性文件</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规范性文件</a:t>
                      </a:r>
                    </a:p>
                  </a:txBody>
                  <a:tcPr anchor="ctr">
                    <a:noFill/>
                  </a:tcPr>
                </a:tc>
                <a:extLst>
                  <a:ext uri="{0D108BD9-81ED-4DB2-BD59-A6C34878D82A}">
                    <a16:rowId xmlns:a16="http://schemas.microsoft.com/office/drawing/2014/main" val="10003"/>
                  </a:ext>
                </a:extLst>
              </a:tr>
              <a:tr h="290615">
                <a:tc>
                  <a:txBody>
                    <a:bodyPr/>
                    <a:lstStyle/>
                    <a:p>
                      <a:pPr algn="ctr">
                        <a:buNone/>
                      </a:pPr>
                      <a:r>
                        <a:rPr lang="zh-CN" altLang="en-US" sz="1600" b="1" dirty="0">
                          <a:latin typeface="微软雅黑" panose="020B0503020204020204" pitchFamily="34" charset="-122"/>
                          <a:ea typeface="微软雅黑" panose="020B0503020204020204" pitchFamily="34" charset="-122"/>
                        </a:rPr>
                        <a:t>术语和定义</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术语和定义</a:t>
                      </a:r>
                    </a:p>
                  </a:txBody>
                  <a:tcPr anchor="ctr">
                    <a:noFill/>
                  </a:tcPr>
                </a:tc>
                <a:extLst>
                  <a:ext uri="{0D108BD9-81ED-4DB2-BD59-A6C34878D82A}">
                    <a16:rowId xmlns:a16="http://schemas.microsoft.com/office/drawing/2014/main" val="10004"/>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应急预案编制程序</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应急预案编制程序</a:t>
                      </a:r>
                    </a:p>
                  </a:txBody>
                  <a:tcPr anchor="ctr">
                    <a:noFill/>
                  </a:tcPr>
                </a:tc>
                <a:extLst>
                  <a:ext uri="{0D108BD9-81ED-4DB2-BD59-A6C34878D82A}">
                    <a16:rowId xmlns:a16="http://schemas.microsoft.com/office/drawing/2014/main" val="10005"/>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应急预案体系</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应急预案体系</a:t>
                      </a:r>
                    </a:p>
                  </a:txBody>
                  <a:tcPr anchor="ctr">
                    <a:noFill/>
                  </a:tcPr>
                </a:tc>
                <a:extLst>
                  <a:ext uri="{0D108BD9-81ED-4DB2-BD59-A6C34878D82A}">
                    <a16:rowId xmlns:a16="http://schemas.microsoft.com/office/drawing/2014/main" val="10006"/>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综合应急预案主要内容</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综合应急预案内容</a:t>
                      </a:r>
                    </a:p>
                  </a:txBody>
                  <a:tcPr anchor="ctr">
                    <a:noFill/>
                  </a:tcPr>
                </a:tc>
                <a:extLst>
                  <a:ext uri="{0D108BD9-81ED-4DB2-BD59-A6C34878D82A}">
                    <a16:rowId xmlns:a16="http://schemas.microsoft.com/office/drawing/2014/main" val="10007"/>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专项应急预案主要内容</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专项应急预案内容</a:t>
                      </a:r>
                    </a:p>
                  </a:txBody>
                  <a:tcPr anchor="ctr">
                    <a:noFill/>
                  </a:tcPr>
                </a:tc>
                <a:extLst>
                  <a:ext uri="{0D108BD9-81ED-4DB2-BD59-A6C34878D82A}">
                    <a16:rowId xmlns:a16="http://schemas.microsoft.com/office/drawing/2014/main" val="10008"/>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现场处置方案主要内容</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现场处置方案内容</a:t>
                      </a:r>
                    </a:p>
                  </a:txBody>
                  <a:tcPr anchor="ctr">
                    <a:noFill/>
                  </a:tcPr>
                </a:tc>
                <a:extLst>
                  <a:ext uri="{0D108BD9-81ED-4DB2-BD59-A6C34878D82A}">
                    <a16:rowId xmlns:a16="http://schemas.microsoft.com/office/drawing/2014/main" val="10009"/>
                  </a:ext>
                </a:extLst>
              </a:tr>
              <a:tr h="290615">
                <a:tc>
                  <a:txBody>
                    <a:bodyPr/>
                    <a:lstStyle/>
                    <a:p>
                      <a:pPr algn="ctr">
                        <a:buNone/>
                      </a:pPr>
                      <a:r>
                        <a:rPr lang="zh-CN" altLang="en-US" sz="1600" b="1">
                          <a:latin typeface="微软雅黑" panose="020B0503020204020204" pitchFamily="34" charset="-122"/>
                          <a:ea typeface="微软雅黑" panose="020B0503020204020204" pitchFamily="34" charset="-122"/>
                        </a:rPr>
                        <a:t>附件</a:t>
                      </a:r>
                    </a:p>
                  </a:txBody>
                  <a:tcPr anchor="ctr">
                    <a:noFill/>
                  </a:tcPr>
                </a:tc>
                <a:tc>
                  <a:txBody>
                    <a:bodyPr/>
                    <a:lstStyle/>
                    <a:p>
                      <a:pPr algn="ctr">
                        <a:buNone/>
                      </a:pPr>
                      <a:r>
                        <a:rPr lang="zh-CN" altLang="en-US" sz="1600" b="1" dirty="0">
                          <a:solidFill>
                            <a:srgbClr val="C00000"/>
                          </a:solidFill>
                          <a:latin typeface="微软雅黑" panose="020B0503020204020204" pitchFamily="34" charset="-122"/>
                          <a:ea typeface="微软雅黑" panose="020B0503020204020204" pitchFamily="34" charset="-122"/>
                        </a:rPr>
                        <a:t>附件</a:t>
                      </a:r>
                    </a:p>
                  </a:txBody>
                  <a:tcPr anchor="ctr">
                    <a:noFill/>
                  </a:tcPr>
                </a:tc>
                <a:extLst>
                  <a:ext uri="{0D108BD9-81ED-4DB2-BD59-A6C34878D82A}">
                    <a16:rowId xmlns:a16="http://schemas.microsoft.com/office/drawing/2014/main" val="10010"/>
                  </a:ext>
                </a:extLst>
              </a:tr>
              <a:tr h="508576">
                <a:tc>
                  <a:txBody>
                    <a:bodyPr/>
                    <a:lstStyle/>
                    <a:p>
                      <a:pPr algn="ctr">
                        <a:buNone/>
                      </a:pP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附录</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（资料性附录）应急预案编制格式</a:t>
                      </a:r>
                    </a:p>
                  </a:txBody>
                  <a:tcPr anchor="ctr">
                    <a:noFill/>
                  </a:tcPr>
                </a:tc>
                <a:tc>
                  <a:txBody>
                    <a:bodyPr/>
                    <a:lstStyle/>
                    <a:p>
                      <a:pPr algn="ctr" fontAlgn="auto">
                        <a:lnSpc>
                          <a:spcPct val="100000"/>
                        </a:lnSpc>
                        <a:buNone/>
                      </a:pP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附录</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（资料性附录）生产安全事故风险评估报告编制大纲</a:t>
                      </a:r>
                      <a:endParaRPr lang="zh-CN" altLang="en-US" sz="1600" dirty="0"/>
                    </a:p>
                  </a:txBody>
                  <a:tcPr anchor="ctr">
                    <a:noFill/>
                  </a:tcPr>
                </a:tc>
                <a:extLst>
                  <a:ext uri="{0D108BD9-81ED-4DB2-BD59-A6C34878D82A}">
                    <a16:rowId xmlns:a16="http://schemas.microsoft.com/office/drawing/2014/main" val="10011"/>
                  </a:ext>
                </a:extLst>
              </a:tr>
              <a:tr h="407386">
                <a:tc>
                  <a:txBody>
                    <a:bodyPr/>
                    <a:lstStyle/>
                    <a:p>
                      <a:pPr algn="ctr">
                        <a:buNone/>
                      </a:pPr>
                      <a:endParaRPr lang="zh-CN" altLang="en-US" sz="1600"/>
                    </a:p>
                  </a:txBody>
                  <a:tcPr anchor="ctr">
                    <a:noFill/>
                  </a:tcPr>
                </a:tc>
                <a:tc>
                  <a:txBody>
                    <a:bodyPr/>
                    <a:lstStyle/>
                    <a:p>
                      <a:pPr algn="ctr">
                        <a:buNone/>
                      </a:pP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附录</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（资料性附录）生产安全事故应急预案应急资源调查报告编制大纲</a:t>
                      </a:r>
                      <a:endParaRPr lang="zh-CN" altLang="en-US" sz="1600" dirty="0"/>
                    </a:p>
                  </a:txBody>
                  <a:tcPr anchor="ctr">
                    <a:noFill/>
                  </a:tcPr>
                </a:tc>
                <a:extLst>
                  <a:ext uri="{0D108BD9-81ED-4DB2-BD59-A6C34878D82A}">
                    <a16:rowId xmlns:a16="http://schemas.microsoft.com/office/drawing/2014/main" val="10012"/>
                  </a:ext>
                </a:extLst>
              </a:tr>
              <a:tr h="290615">
                <a:tc>
                  <a:txBody>
                    <a:bodyPr/>
                    <a:lstStyle/>
                    <a:p>
                      <a:pPr algn="ctr">
                        <a:buNone/>
                      </a:pPr>
                      <a:endParaRPr lang="zh-CN" altLang="en-US" sz="1600"/>
                    </a:p>
                  </a:txBody>
                  <a:tcPr anchor="ctr">
                    <a:noFill/>
                  </a:tcPr>
                </a:tc>
                <a:tc>
                  <a:txBody>
                    <a:bodyPr/>
                    <a:lstStyle/>
                    <a:p>
                      <a:pPr algn="ctr">
                        <a:buNone/>
                      </a:pP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附录</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（资料性附录）应急预案编制格式和要求</a:t>
                      </a:r>
                      <a:endParaRPr lang="zh-CN" altLang="en-US" sz="1600" dirty="0"/>
                    </a:p>
                  </a:txBody>
                  <a:tcPr anchor="ctr">
                    <a:no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573635619"/>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308100" y="687202"/>
            <a:ext cx="305724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主要技术内容变化</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03</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9" name="文本框 8">
            <a:extLst>
              <a:ext uri="{FF2B5EF4-FFF2-40B4-BE49-F238E27FC236}">
                <a16:creationId xmlns:a16="http://schemas.microsoft.com/office/drawing/2014/main" id="{5B0C5BE9-1F11-4E23-857A-3157D1EB3C73}"/>
              </a:ext>
            </a:extLst>
          </p:cNvPr>
          <p:cNvSpPr txBox="1"/>
          <p:nvPr/>
        </p:nvSpPr>
        <p:spPr>
          <a:xfrm>
            <a:off x="1025949" y="1389456"/>
            <a:ext cx="10140102" cy="5116272"/>
          </a:xfrm>
          <a:prstGeom prst="rect">
            <a:avLst/>
          </a:prstGeom>
          <a:noFill/>
        </p:spPr>
        <p:txBody>
          <a:bodyPr wrap="square">
            <a:spAutoFit/>
          </a:bodyPr>
          <a:lstStyle/>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修改了应急预案编制程序(见第4章,2013年版的第4章);</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应急预案编制中将应急能力评估修改为应急资源调查(见</a:t>
            </a:r>
            <a:r>
              <a:rPr lang="en-US" altLang="zh-CN"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.5,2013年版的4.5);</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细化了应急预案评审内容(见4.8,2013年版的4.7);</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修改了综合应急预案的要素内容,去掉编制目的，将风险评估结果放入附件(见6.1和第9章，2013年版的6.1);</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修改了专项应急预案的要素内容,增加了适用范围，去掉事故风险分析(见7.1,2013年版的7.1);</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补充了应急预案附件组成,增加了9.1生产经营单位概况、9.2风险评估的结果和9.3预案体系与衔接(见9.1、9.2、9.3);</a:t>
            </a:r>
          </a:p>
          <a:p>
            <a:pPr marL="628650" indent="-342900" algn="just" fontAlgn="auto">
              <a:lnSpc>
                <a:spcPct val="150000"/>
              </a:lnSpc>
              <a:buFont typeface="Wingdings" panose="05000000000000000000" pitchFamily="2" charset="2"/>
              <a:buChar char="Ø"/>
            </a:pPr>
            <a:r>
              <a:rPr lang="zh-CN" altLang="en-US" sz="2000" b="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增加了附录A“生产安全事故风险评估报告编制大纲”、附录B“生产安全事故应急资源调查报告编制大纲”(见附录A.附录B)。</a:t>
            </a:r>
          </a:p>
        </p:txBody>
      </p:sp>
    </p:spTree>
    <p:extLst>
      <p:ext uri="{BB962C8B-B14F-4D97-AF65-F5344CB8AC3E}">
        <p14:creationId xmlns:p14="http://schemas.microsoft.com/office/powerpoint/2010/main" val="801045900"/>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F43585D-F376-4E9C-BE4E-22EE09EAAF7D}"/>
              </a:ext>
            </a:extLst>
          </p:cNvPr>
          <p:cNvSpPr/>
          <p:nvPr/>
        </p:nvSpPr>
        <p:spPr>
          <a:xfrm>
            <a:off x="729851"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8" name="文本框 47"/>
          <p:cNvSpPr txBox="1"/>
          <p:nvPr/>
        </p:nvSpPr>
        <p:spPr>
          <a:xfrm>
            <a:off x="1308100" y="687202"/>
            <a:ext cx="269817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本次修订的亮点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7" name="矩形 6">
            <a:extLst>
              <a:ext uri="{FF2B5EF4-FFF2-40B4-BE49-F238E27FC236}">
                <a16:creationId xmlns:a16="http://schemas.microsoft.com/office/drawing/2014/main" id="{9022AFC5-12D2-4740-9B61-962E01C99A53}"/>
              </a:ext>
            </a:extLst>
          </p:cNvPr>
          <p:cNvSpPr/>
          <p:nvPr/>
        </p:nvSpPr>
        <p:spPr>
          <a:xfrm>
            <a:off x="729851"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9C03F6F-CAD5-45FF-B807-094B54CDD820}"/>
              </a:ext>
            </a:extLst>
          </p:cNvPr>
          <p:cNvSpPr txBox="1"/>
          <p:nvPr/>
        </p:nvSpPr>
        <p:spPr>
          <a:xfrm>
            <a:off x="1381802" y="2240492"/>
            <a:ext cx="4406900" cy="799706"/>
          </a:xfrm>
          <a:prstGeom prst="rect">
            <a:avLst/>
          </a:prstGeom>
          <a:noFill/>
        </p:spPr>
        <p:txBody>
          <a:bodyPr wrap="square">
            <a:spAutoFit/>
          </a:bodyPr>
          <a:lstStyle/>
          <a:p>
            <a:pPr algn="just">
              <a:lnSpc>
                <a:spcPct val="120000"/>
              </a:lnSpc>
              <a:spcBef>
                <a:spcPct val="50000"/>
              </a:spcBef>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增加了生产安全事故风险评估报告编制大纲内容格式要求</a:t>
            </a:r>
          </a:p>
        </p:txBody>
      </p:sp>
      <p:sp>
        <p:nvSpPr>
          <p:cNvPr id="3" name="文本框 2">
            <a:extLst>
              <a:ext uri="{FF2B5EF4-FFF2-40B4-BE49-F238E27FC236}">
                <a16:creationId xmlns:a16="http://schemas.microsoft.com/office/drawing/2014/main" id="{8DAE2ACE-E99C-4CA0-BB27-1CC9D9F2CF23}"/>
              </a:ext>
            </a:extLst>
          </p:cNvPr>
          <p:cNvSpPr txBox="1"/>
          <p:nvPr/>
        </p:nvSpPr>
        <p:spPr>
          <a:xfrm>
            <a:off x="861552"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1</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6B53F606-46F6-409C-B547-BC32BFA53E35}"/>
              </a:ext>
            </a:extLst>
          </p:cNvPr>
          <p:cNvSpPr txBox="1"/>
          <p:nvPr/>
        </p:nvSpPr>
        <p:spPr>
          <a:xfrm>
            <a:off x="917426" y="3545512"/>
            <a:ext cx="4836100" cy="1653786"/>
          </a:xfrm>
          <a:prstGeom prst="rect">
            <a:avLst/>
          </a:prstGeom>
          <a:noFill/>
        </p:spPr>
        <p:txBody>
          <a:bodyPr wrap="square">
            <a:spAutoFit/>
          </a:bodyPr>
          <a:lstStyle/>
          <a:p>
            <a:pPr algn="just" eaLnBrk="0" hangingPunct="0">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将原来的风险评估、事故风险描述整合为</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生产安全事故风险报告大纲</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，作为独立附件，同时也是生产经营单位编制应急预案层级和应急预案体系建设的计划。</a:t>
            </a:r>
          </a:p>
        </p:txBody>
      </p:sp>
      <p:sp>
        <p:nvSpPr>
          <p:cNvPr id="14" name="矩形 13">
            <a:extLst>
              <a:ext uri="{FF2B5EF4-FFF2-40B4-BE49-F238E27FC236}">
                <a16:creationId xmlns:a16="http://schemas.microsoft.com/office/drawing/2014/main" id="{06FC7687-B549-4C5F-8B9F-24B3B640E8DE}"/>
              </a:ext>
            </a:extLst>
          </p:cNvPr>
          <p:cNvSpPr/>
          <p:nvPr/>
        </p:nvSpPr>
        <p:spPr>
          <a:xfrm>
            <a:off x="6250900"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矩形 14">
            <a:extLst>
              <a:ext uri="{FF2B5EF4-FFF2-40B4-BE49-F238E27FC236}">
                <a16:creationId xmlns:a16="http://schemas.microsoft.com/office/drawing/2014/main" id="{49D30A62-3CD5-4887-B112-0C998DC62A46}"/>
              </a:ext>
            </a:extLst>
          </p:cNvPr>
          <p:cNvSpPr/>
          <p:nvPr/>
        </p:nvSpPr>
        <p:spPr>
          <a:xfrm>
            <a:off x="6250900"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84784E2-FA1E-4A27-A326-85BEE4381035}"/>
              </a:ext>
            </a:extLst>
          </p:cNvPr>
          <p:cNvSpPr txBox="1"/>
          <p:nvPr/>
        </p:nvSpPr>
        <p:spPr>
          <a:xfrm>
            <a:off x="6902851" y="2240492"/>
            <a:ext cx="4406900" cy="799706"/>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对预案编制的原则、核心、特点、形式等作出明确规定</a:t>
            </a:r>
          </a:p>
        </p:txBody>
      </p:sp>
      <p:sp>
        <p:nvSpPr>
          <p:cNvPr id="17" name="文本框 16">
            <a:extLst>
              <a:ext uri="{FF2B5EF4-FFF2-40B4-BE49-F238E27FC236}">
                <a16:creationId xmlns:a16="http://schemas.microsoft.com/office/drawing/2014/main" id="{4FA58D02-E30C-4343-9514-D3866DF81079}"/>
              </a:ext>
            </a:extLst>
          </p:cNvPr>
          <p:cNvSpPr txBox="1"/>
          <p:nvPr/>
        </p:nvSpPr>
        <p:spPr>
          <a:xfrm>
            <a:off x="6382601"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2</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id="{66DFB79E-82EB-4298-A657-CD48CB668AA7}"/>
              </a:ext>
            </a:extLst>
          </p:cNvPr>
          <p:cNvSpPr txBox="1"/>
          <p:nvPr/>
        </p:nvSpPr>
        <p:spPr>
          <a:xfrm>
            <a:off x="6438475" y="3197258"/>
            <a:ext cx="4836100" cy="2454005"/>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标准</a:t>
            </a:r>
            <a:r>
              <a:rPr lang="en-US" altLang="zh-CN" dirty="0"/>
              <a:t>4.6.1</a:t>
            </a:r>
            <a:r>
              <a:rPr lang="zh-CN" altLang="en-US" dirty="0"/>
              <a:t>：应急预案编制应当遵循以人为本、依法依规、符合实际、注重实效的原则，以应急处置为核心，体现自救互救和先期处置的特点，做到职责明确、程序规范、措施科学，尽可能简明化、图表化、流程化。</a:t>
            </a:r>
          </a:p>
        </p:txBody>
      </p:sp>
    </p:spTree>
    <p:extLst>
      <p:ext uri="{BB962C8B-B14F-4D97-AF65-F5344CB8AC3E}">
        <p14:creationId xmlns:p14="http://schemas.microsoft.com/office/powerpoint/2010/main" val="3420443608"/>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F43585D-F376-4E9C-BE4E-22EE09EAAF7D}"/>
              </a:ext>
            </a:extLst>
          </p:cNvPr>
          <p:cNvSpPr/>
          <p:nvPr/>
        </p:nvSpPr>
        <p:spPr>
          <a:xfrm>
            <a:off x="729851"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8" name="文本框 47"/>
          <p:cNvSpPr txBox="1"/>
          <p:nvPr/>
        </p:nvSpPr>
        <p:spPr>
          <a:xfrm>
            <a:off x="1308100" y="687202"/>
            <a:ext cx="269817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本次修订的亮点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7" name="矩形 6">
            <a:extLst>
              <a:ext uri="{FF2B5EF4-FFF2-40B4-BE49-F238E27FC236}">
                <a16:creationId xmlns:a16="http://schemas.microsoft.com/office/drawing/2014/main" id="{9022AFC5-12D2-4740-9B61-962E01C99A53}"/>
              </a:ext>
            </a:extLst>
          </p:cNvPr>
          <p:cNvSpPr/>
          <p:nvPr/>
        </p:nvSpPr>
        <p:spPr>
          <a:xfrm>
            <a:off x="729851"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9C03F6F-CAD5-45FF-B807-094B54CDD820}"/>
              </a:ext>
            </a:extLst>
          </p:cNvPr>
          <p:cNvSpPr txBox="1"/>
          <p:nvPr/>
        </p:nvSpPr>
        <p:spPr>
          <a:xfrm>
            <a:off x="1381802" y="2240492"/>
            <a:ext cx="4406900" cy="799706"/>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修订后的标准对</a:t>
            </a:r>
            <a:r>
              <a:rPr lang="zh-CN" altLang="en-US" dirty="0">
                <a:sym typeface="+mn-ea"/>
              </a:rPr>
              <a:t>预案编制内容的</a:t>
            </a:r>
            <a:r>
              <a:rPr lang="zh-CN" altLang="en-US" dirty="0"/>
              <a:t>要求更加精简优化</a:t>
            </a:r>
          </a:p>
        </p:txBody>
      </p:sp>
      <p:sp>
        <p:nvSpPr>
          <p:cNvPr id="3" name="文本框 2">
            <a:extLst>
              <a:ext uri="{FF2B5EF4-FFF2-40B4-BE49-F238E27FC236}">
                <a16:creationId xmlns:a16="http://schemas.microsoft.com/office/drawing/2014/main" id="{8DAE2ACE-E99C-4CA0-BB27-1CC9D9F2CF23}"/>
              </a:ext>
            </a:extLst>
          </p:cNvPr>
          <p:cNvSpPr txBox="1"/>
          <p:nvPr/>
        </p:nvSpPr>
        <p:spPr>
          <a:xfrm>
            <a:off x="861552"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3</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6B53F606-46F6-409C-B547-BC32BFA53E35}"/>
              </a:ext>
            </a:extLst>
          </p:cNvPr>
          <p:cNvSpPr txBox="1"/>
          <p:nvPr/>
        </p:nvSpPr>
        <p:spPr>
          <a:xfrm>
            <a:off x="917426" y="3429000"/>
            <a:ext cx="4836100" cy="2053896"/>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标准要求预案编制时，与预案无直接相关的、无实效的啰嗦文本、套话全部删除，支撑性的数据、表格</a:t>
            </a:r>
            <a:r>
              <a:rPr lang="zh-CN" altLang="en-US" dirty="0">
                <a:sym typeface="+mn-ea"/>
              </a:rPr>
              <a:t>作为附件支持，大幅减少预案的文字，文本更加直接，提升了预案的可读性和直接性</a:t>
            </a:r>
            <a:r>
              <a:rPr lang="zh-CN" altLang="en-US" dirty="0"/>
              <a:t>。</a:t>
            </a:r>
          </a:p>
        </p:txBody>
      </p:sp>
      <p:sp>
        <p:nvSpPr>
          <p:cNvPr id="14" name="矩形 13">
            <a:extLst>
              <a:ext uri="{FF2B5EF4-FFF2-40B4-BE49-F238E27FC236}">
                <a16:creationId xmlns:a16="http://schemas.microsoft.com/office/drawing/2014/main" id="{06FC7687-B549-4C5F-8B9F-24B3B640E8DE}"/>
              </a:ext>
            </a:extLst>
          </p:cNvPr>
          <p:cNvSpPr/>
          <p:nvPr/>
        </p:nvSpPr>
        <p:spPr>
          <a:xfrm>
            <a:off x="6250900"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矩形 14">
            <a:extLst>
              <a:ext uri="{FF2B5EF4-FFF2-40B4-BE49-F238E27FC236}">
                <a16:creationId xmlns:a16="http://schemas.microsoft.com/office/drawing/2014/main" id="{49D30A62-3CD5-4887-B112-0C998DC62A46}"/>
              </a:ext>
            </a:extLst>
          </p:cNvPr>
          <p:cNvSpPr/>
          <p:nvPr/>
        </p:nvSpPr>
        <p:spPr>
          <a:xfrm>
            <a:off x="6250900"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84784E2-FA1E-4A27-A326-85BEE4381035}"/>
              </a:ext>
            </a:extLst>
          </p:cNvPr>
          <p:cNvSpPr txBox="1"/>
          <p:nvPr/>
        </p:nvSpPr>
        <p:spPr>
          <a:xfrm>
            <a:off x="6867675" y="2410459"/>
            <a:ext cx="4406900" cy="430374"/>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减少了主管判断，强调客观数据。</a:t>
            </a:r>
          </a:p>
        </p:txBody>
      </p:sp>
      <p:sp>
        <p:nvSpPr>
          <p:cNvPr id="17" name="文本框 16">
            <a:extLst>
              <a:ext uri="{FF2B5EF4-FFF2-40B4-BE49-F238E27FC236}">
                <a16:creationId xmlns:a16="http://schemas.microsoft.com/office/drawing/2014/main" id="{4FA58D02-E30C-4343-9514-D3866DF81079}"/>
              </a:ext>
            </a:extLst>
          </p:cNvPr>
          <p:cNvSpPr txBox="1"/>
          <p:nvPr/>
        </p:nvSpPr>
        <p:spPr>
          <a:xfrm>
            <a:off x="6382601"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4</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id="{66DFB79E-82EB-4298-A657-CD48CB668AA7}"/>
              </a:ext>
            </a:extLst>
          </p:cNvPr>
          <p:cNvSpPr txBox="1"/>
          <p:nvPr/>
        </p:nvSpPr>
        <p:spPr>
          <a:xfrm>
            <a:off x="6438475" y="3197258"/>
            <a:ext cx="4836100" cy="2454005"/>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本次修订将原</a:t>
            </a:r>
            <a:r>
              <a:rPr lang="en-US" altLang="zh-CN" dirty="0"/>
              <a:t>2013</a:t>
            </a:r>
            <a:r>
              <a:rPr lang="zh-CN" altLang="en-US" dirty="0"/>
              <a:t>版的</a:t>
            </a:r>
            <a:r>
              <a:rPr lang="en-US" altLang="zh-CN" dirty="0"/>
              <a:t>“</a:t>
            </a:r>
            <a:r>
              <a:rPr lang="zh-CN" altLang="en-US" dirty="0"/>
              <a:t>应急能力评估</a:t>
            </a:r>
            <a:r>
              <a:rPr lang="en-US" altLang="zh-CN" dirty="0"/>
              <a:t>”</a:t>
            </a:r>
            <a:r>
              <a:rPr lang="zh-CN" altLang="en-US" dirty="0"/>
              <a:t>修改为</a:t>
            </a:r>
            <a:r>
              <a:rPr lang="en-US" altLang="zh-CN" dirty="0"/>
              <a:t>“</a:t>
            </a:r>
            <a:r>
              <a:rPr lang="zh-CN" altLang="en-US" dirty="0"/>
              <a:t>应急资源调查</a:t>
            </a:r>
            <a:r>
              <a:rPr lang="en-US" altLang="zh-CN" dirty="0"/>
              <a:t>”</a:t>
            </a:r>
            <a:r>
              <a:rPr lang="zh-CN" altLang="en-US" dirty="0"/>
              <a:t>。过去对应急能力的评估带有明显的主观性，难以科学评估。应急资源涉及大量实物和具体资源，调查从</a:t>
            </a:r>
            <a:r>
              <a:rPr lang="en-US" altLang="zh-CN" dirty="0"/>
              <a:t>“</a:t>
            </a:r>
            <a:r>
              <a:rPr lang="zh-CN" altLang="en-US" dirty="0"/>
              <a:t>人机料法环测</a:t>
            </a:r>
            <a:r>
              <a:rPr lang="en-US" altLang="zh-CN" dirty="0"/>
              <a:t>”</a:t>
            </a:r>
            <a:r>
              <a:rPr lang="zh-CN" altLang="en-US" dirty="0"/>
              <a:t>入手，相对客观、实际。</a:t>
            </a:r>
          </a:p>
        </p:txBody>
      </p:sp>
    </p:spTree>
    <p:extLst>
      <p:ext uri="{BB962C8B-B14F-4D97-AF65-F5344CB8AC3E}">
        <p14:creationId xmlns:p14="http://schemas.microsoft.com/office/powerpoint/2010/main" val="3120954127"/>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F43585D-F376-4E9C-BE4E-22EE09EAAF7D}"/>
              </a:ext>
            </a:extLst>
          </p:cNvPr>
          <p:cNvSpPr/>
          <p:nvPr/>
        </p:nvSpPr>
        <p:spPr>
          <a:xfrm>
            <a:off x="729851"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8" name="文本框 47"/>
          <p:cNvSpPr txBox="1"/>
          <p:nvPr/>
        </p:nvSpPr>
        <p:spPr>
          <a:xfrm>
            <a:off x="1308100" y="687202"/>
            <a:ext cx="269817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本次修订的亮点</a:t>
            </a:r>
          </a:p>
        </p:txBody>
      </p:sp>
      <p:grpSp>
        <p:nvGrpSpPr>
          <p:cNvPr id="50" name="组合 49"/>
          <p:cNvGrpSpPr/>
          <p:nvPr/>
        </p:nvGrpSpPr>
        <p:grpSpPr>
          <a:xfrm>
            <a:off x="360304" y="629588"/>
            <a:ext cx="739094" cy="586261"/>
            <a:chOff x="5357811" y="1174089"/>
            <a:chExt cx="1743579" cy="1383041"/>
          </a:xfrm>
        </p:grpSpPr>
        <p:sp>
          <p:nvSpPr>
            <p:cNvPr id="51" name="圆角矩形 50"/>
            <p:cNvSpPr/>
            <p:nvPr/>
          </p:nvSpPr>
          <p:spPr>
            <a:xfrm rot="2700000">
              <a:off x="5568043" y="1174089"/>
              <a:ext cx="1383041" cy="1383041"/>
            </a:xfrm>
            <a:prstGeom prst="roundRect">
              <a:avLst>
                <a:gd name="adj" fmla="val 8881"/>
              </a:avLst>
            </a:prstGeom>
            <a:gradFill>
              <a:gsLst>
                <a:gs pos="0">
                  <a:srgbClr val="52B7E1"/>
                </a:gs>
                <a:gs pos="100000">
                  <a:srgbClr val="0371C1"/>
                </a:gs>
              </a:gsLst>
              <a:lin ang="270000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panose="020B0500000000000000" pitchFamily="34" charset="-122"/>
                <a:ea typeface="思源黑体" panose="020B0500000000000000" pitchFamily="34" charset="-122"/>
              </a:endParaRPr>
            </a:p>
          </p:txBody>
        </p:sp>
        <p:sp>
          <p:nvSpPr>
            <p:cNvPr id="52" name="文本框 51"/>
            <p:cNvSpPr txBox="1"/>
            <p:nvPr/>
          </p:nvSpPr>
          <p:spPr>
            <a:xfrm>
              <a:off x="5357811" y="1310005"/>
              <a:ext cx="1743579" cy="1234322"/>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rPr>
                <a:t>04</a:t>
              </a:r>
              <a:endParaRPr lang="zh-CN" altLang="en-US" sz="2800" dirty="0">
                <a:solidFill>
                  <a:schemeClr val="bg1"/>
                </a:solidFill>
                <a:effectLst>
                  <a:outerShdw blurRad="38100" dist="38100" dir="2700000" algn="tl">
                    <a:srgbClr val="000000">
                      <a:alpha val="3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sp>
        <p:nvSpPr>
          <p:cNvPr id="7" name="矩形 6">
            <a:extLst>
              <a:ext uri="{FF2B5EF4-FFF2-40B4-BE49-F238E27FC236}">
                <a16:creationId xmlns:a16="http://schemas.microsoft.com/office/drawing/2014/main" id="{9022AFC5-12D2-4740-9B61-962E01C99A53}"/>
              </a:ext>
            </a:extLst>
          </p:cNvPr>
          <p:cNvSpPr/>
          <p:nvPr/>
        </p:nvSpPr>
        <p:spPr>
          <a:xfrm>
            <a:off x="729851"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9C03F6F-CAD5-45FF-B807-094B54CDD820}"/>
              </a:ext>
            </a:extLst>
          </p:cNvPr>
          <p:cNvSpPr txBox="1"/>
          <p:nvPr/>
        </p:nvSpPr>
        <p:spPr>
          <a:xfrm>
            <a:off x="1381802" y="2392892"/>
            <a:ext cx="4406900" cy="430374"/>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评审形式、程序相对更加科学、严谨。</a:t>
            </a:r>
          </a:p>
        </p:txBody>
      </p:sp>
      <p:sp>
        <p:nvSpPr>
          <p:cNvPr id="3" name="文本框 2">
            <a:extLst>
              <a:ext uri="{FF2B5EF4-FFF2-40B4-BE49-F238E27FC236}">
                <a16:creationId xmlns:a16="http://schemas.microsoft.com/office/drawing/2014/main" id="{8DAE2ACE-E99C-4CA0-BB27-1CC9D9F2CF23}"/>
              </a:ext>
            </a:extLst>
          </p:cNvPr>
          <p:cNvSpPr txBox="1"/>
          <p:nvPr/>
        </p:nvSpPr>
        <p:spPr>
          <a:xfrm>
            <a:off x="861552"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5</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6B53F606-46F6-409C-B547-BC32BFA53E35}"/>
              </a:ext>
            </a:extLst>
          </p:cNvPr>
          <p:cNvSpPr txBox="1"/>
          <p:nvPr/>
        </p:nvSpPr>
        <p:spPr>
          <a:xfrm>
            <a:off x="917426" y="3225800"/>
            <a:ext cx="4836100" cy="2454005"/>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altLang="zh-CN" dirty="0"/>
              <a:t>1</a:t>
            </a:r>
            <a:r>
              <a:rPr lang="zh-CN" altLang="en-US" dirty="0"/>
              <a:t>、评审人员要求应包括有关安全生产及应急管理方面、有现场处置经验的专家 。</a:t>
            </a:r>
          </a:p>
          <a:p>
            <a:r>
              <a:rPr lang="en-US" altLang="zh-CN" dirty="0"/>
              <a:t>2</a:t>
            </a:r>
            <a:r>
              <a:rPr lang="zh-CN" altLang="en-US" dirty="0"/>
              <a:t>、预案论证可通过推演的方式开展。</a:t>
            </a:r>
          </a:p>
          <a:p>
            <a:r>
              <a:rPr lang="en-US" altLang="zh-CN" dirty="0"/>
              <a:t>3</a:t>
            </a:r>
            <a:r>
              <a:rPr lang="zh-CN" altLang="en-US" dirty="0"/>
              <a:t>、采用表决式评审，必须有</a:t>
            </a:r>
            <a:r>
              <a:rPr lang="en-US" altLang="zh-CN" dirty="0"/>
              <a:t>2/3</a:t>
            </a:r>
            <a:r>
              <a:rPr lang="zh-CN" altLang="en-US" dirty="0"/>
              <a:t>以上</a:t>
            </a:r>
            <a:r>
              <a:rPr lang="zh-CN" altLang="en-US" dirty="0">
                <a:sym typeface="+mn-ea"/>
              </a:rPr>
              <a:t>出席会议的专家同意方为通过，并形成书面意见并签字。</a:t>
            </a:r>
          </a:p>
        </p:txBody>
      </p:sp>
      <p:sp>
        <p:nvSpPr>
          <p:cNvPr id="14" name="矩形 13">
            <a:extLst>
              <a:ext uri="{FF2B5EF4-FFF2-40B4-BE49-F238E27FC236}">
                <a16:creationId xmlns:a16="http://schemas.microsoft.com/office/drawing/2014/main" id="{06FC7687-B549-4C5F-8B9F-24B3B640E8DE}"/>
              </a:ext>
            </a:extLst>
          </p:cNvPr>
          <p:cNvSpPr/>
          <p:nvPr/>
        </p:nvSpPr>
        <p:spPr>
          <a:xfrm>
            <a:off x="6250900" y="2211097"/>
            <a:ext cx="5211251" cy="3643603"/>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矩形 14">
            <a:extLst>
              <a:ext uri="{FF2B5EF4-FFF2-40B4-BE49-F238E27FC236}">
                <a16:creationId xmlns:a16="http://schemas.microsoft.com/office/drawing/2014/main" id="{49D30A62-3CD5-4887-B112-0C998DC62A46}"/>
              </a:ext>
            </a:extLst>
          </p:cNvPr>
          <p:cNvSpPr/>
          <p:nvPr/>
        </p:nvSpPr>
        <p:spPr>
          <a:xfrm>
            <a:off x="6250900" y="2211097"/>
            <a:ext cx="5211251" cy="829101"/>
          </a:xfrm>
          <a:prstGeom prst="rect">
            <a:avLst/>
          </a:prstGeom>
          <a:gradFill>
            <a:gsLst>
              <a:gs pos="0">
                <a:srgbClr val="52B7E1"/>
              </a:gs>
              <a:gs pos="96000">
                <a:srgbClr val="0371C1"/>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84784E2-FA1E-4A27-A326-85BEE4381035}"/>
              </a:ext>
            </a:extLst>
          </p:cNvPr>
          <p:cNvSpPr txBox="1"/>
          <p:nvPr/>
        </p:nvSpPr>
        <p:spPr>
          <a:xfrm>
            <a:off x="6867675" y="2207259"/>
            <a:ext cx="4406900" cy="799706"/>
          </a:xfrm>
          <a:prstGeom prst="rect">
            <a:avLst/>
          </a:prstGeom>
          <a:noFill/>
        </p:spPr>
        <p:txBody>
          <a:bodyPr wrap="square">
            <a:spAutoFit/>
          </a:bodyPr>
          <a:lstStyle>
            <a:defPPr>
              <a:defRPr lang="zh-CN"/>
            </a:defPPr>
            <a:lvl1pPr algn="just">
              <a:lnSpc>
                <a:spcPct val="120000"/>
              </a:lnSpc>
              <a:spcBef>
                <a:spcPct val="50000"/>
              </a:spcBef>
              <a:defRPr sz="2000" b="1">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预案的附件资料更加详实，便于预案的修订</a:t>
            </a:r>
          </a:p>
        </p:txBody>
      </p:sp>
      <p:sp>
        <p:nvSpPr>
          <p:cNvPr id="17" name="文本框 16">
            <a:extLst>
              <a:ext uri="{FF2B5EF4-FFF2-40B4-BE49-F238E27FC236}">
                <a16:creationId xmlns:a16="http://schemas.microsoft.com/office/drawing/2014/main" id="{4FA58D02-E30C-4343-9514-D3866DF81079}"/>
              </a:ext>
            </a:extLst>
          </p:cNvPr>
          <p:cNvSpPr txBox="1"/>
          <p:nvPr/>
        </p:nvSpPr>
        <p:spPr>
          <a:xfrm>
            <a:off x="6382601" y="2302481"/>
            <a:ext cx="395103" cy="646331"/>
          </a:xfrm>
          <a:prstGeom prst="rect">
            <a:avLst/>
          </a:prstGeom>
          <a:noFill/>
        </p:spPr>
        <p:txBody>
          <a:bodyPr wrap="square" rtlCol="0">
            <a:spAutoFit/>
          </a:bodyPr>
          <a:lstStyle/>
          <a:p>
            <a:pPr algn="ctr"/>
            <a:r>
              <a:rPr lang="en-US" altLang="zh-CN" sz="3600" b="1" dirty="0">
                <a:solidFill>
                  <a:schemeClr val="bg1"/>
                </a:solidFill>
                <a:latin typeface="Arial" panose="020B0604020202020204" pitchFamily="34" charset="0"/>
                <a:cs typeface="Arial" panose="020B0604020202020204" pitchFamily="34" charset="0"/>
              </a:rPr>
              <a:t>6</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id="{66DFB79E-82EB-4298-A657-CD48CB668AA7}"/>
              </a:ext>
            </a:extLst>
          </p:cNvPr>
          <p:cNvSpPr txBox="1"/>
          <p:nvPr/>
        </p:nvSpPr>
        <p:spPr>
          <a:xfrm>
            <a:off x="6438475" y="3362358"/>
            <a:ext cx="4836100" cy="2053896"/>
          </a:xfrm>
          <a:prstGeom prst="rect">
            <a:avLst/>
          </a:prstGeom>
          <a:noFill/>
        </p:spPr>
        <p:txBody>
          <a:bodyPr wrap="square">
            <a:spAutoFit/>
          </a:bodyPr>
          <a:lstStyle>
            <a:defPPr>
              <a:defRPr lang="zh-CN"/>
            </a:defPPr>
            <a:lvl1pPr algn="just" eaLnBrk="0" hangingPunct="0">
              <a:lnSpc>
                <a:spcPct val="130000"/>
              </a:lnSpc>
              <a:defRPr sz="20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当企业涉及如人员变更（应急组织机构人员）、应急资源变化（如应急装备）时，需要对应急预案进行修订。新标准将以上内容作为附件，修订时，只需对附件内容进行修订即可。</a:t>
            </a:r>
          </a:p>
        </p:txBody>
      </p:sp>
    </p:spTree>
    <p:extLst>
      <p:ext uri="{BB962C8B-B14F-4D97-AF65-F5344CB8AC3E}">
        <p14:creationId xmlns:p14="http://schemas.microsoft.com/office/powerpoint/2010/main" val="3746094140"/>
      </p:ext>
    </p:extLst>
  </p:cSld>
  <p:clrMapOvr>
    <a:masterClrMapping/>
  </p:clrMapOvr>
  <p:transition spd="slow">
    <p:cover/>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FCC647F-8DA1-4301-A71D-DB536CBD3D4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年终工作总结"/>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08_4*l_h_i*1_3_2"/>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08_4*l_h_i*1_3_3"/>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68708_4*l_h_i*1_3_4"/>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68708_4*l_h_i*1_3_5"/>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08_4*l_h_i*1_2_1"/>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08_4*l_h_i*1_2_2"/>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5abb1283-e9b5-442b-9481-b240faa8c2c9}"/>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5abb1283-e9b5-442b-9481-b240faa8c2c9}"/>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5abb1283-e9b5-442b-9481-b240faa8c2c9}"/>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5abb1283-e9b5-442b-9481-b240faa8c2c9}"/>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5abb1283-e9b5-442b-9481-b240faa8c2c9}"/>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e71f2da-9d75-45f0-8270-a95b828fc042}"/>
  <p:tag name="TABLE_RECT" val="144*90*671.9*360"/>
  <p:tag name="TABLE_EMPHASIZE_COLOR" val="6579300"/>
  <p:tag name="TABLE_ONEKEY_SKIN_IDX" val="0"/>
  <p:tag name="TABLE_SKINIDX" val="-1"/>
  <p:tag name="TABLE_COLORIDX" val="l"/>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80ea184-f252-4374-b021-f84f2c03713f}"/>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15b6800d-8bc4-4991-8181-b93f966d85bd}"/>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ff8e97a7-df39-4f6f-96b1-2582fd25eda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08_4*l_h_i*1_1_1"/>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08_4*l_h_i*1_4_1"/>
  <p:tag name="KSO_WM_TEMPLATE_CATEGORY" val="diagram"/>
  <p:tag name="KSO_WM_TEMPLATE_INDEX" val="201687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580</TotalTime>
  <Words>5066</Words>
  <Application>Microsoft Office PowerPoint</Application>
  <PresentationFormat>宽屏</PresentationFormat>
  <Paragraphs>477</Paragraphs>
  <Slides>48</Slides>
  <Notes>47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48</vt:i4>
      </vt:variant>
    </vt:vector>
  </HeadingPairs>
  <TitlesOfParts>
    <vt:vector size="57" baseType="lpstr">
      <vt:lpstr>Aa楷体</vt:lpstr>
      <vt:lpstr>思源黑体</vt:lpstr>
      <vt:lpstr>思源黑体 CN Medium</vt:lpstr>
      <vt:lpstr>思源宋体 CN Medium</vt:lpstr>
      <vt:lpstr>Arial</vt:lpstr>
      <vt:lpstr>Calibri</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解读应急预案编制导则(2020版)</dc:title>
  <dc:creator>玺猫PPT</dc:creator>
  <cp:lastModifiedBy>Administrator</cp:lastModifiedBy>
  <cp:revision>99</cp:revision>
  <dcterms:created xsi:type="dcterms:W3CDTF">2019-12-16T02:16:39Z</dcterms:created>
  <dcterms:modified xsi:type="dcterms:W3CDTF">2021-03-31T01:02:06Z</dcterms:modified>
  <cp:version>微信订阅：每日安全生产;</cp:version>
</cp:coreProperties>
</file>