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8"/>
  </p:notesMasterIdLst>
  <p:sldIdLst>
    <p:sldId id="2631" r:id="rId6"/>
    <p:sldId id="2469" r:id="rId7"/>
    <p:sldId id="2463" r:id="rId9"/>
    <p:sldId id="2465" r:id="rId10"/>
    <p:sldId id="2216" r:id="rId11"/>
    <p:sldId id="2466" r:id="rId12"/>
    <p:sldId id="2217" r:id="rId13"/>
    <p:sldId id="2218" r:id="rId14"/>
    <p:sldId id="2219" r:id="rId15"/>
    <p:sldId id="2220" r:id="rId16"/>
    <p:sldId id="2221" r:id="rId17"/>
    <p:sldId id="2222" r:id="rId18"/>
    <p:sldId id="2232" r:id="rId19"/>
    <p:sldId id="2243" r:id="rId20"/>
    <p:sldId id="2235" r:id="rId21"/>
    <p:sldId id="2244" r:id="rId22"/>
    <p:sldId id="2279" r:id="rId23"/>
    <p:sldId id="2246" r:id="rId24"/>
    <p:sldId id="2245" r:id="rId25"/>
    <p:sldId id="2247" r:id="rId26"/>
    <p:sldId id="2248" r:id="rId27"/>
    <p:sldId id="2249" r:id="rId28"/>
    <p:sldId id="2250" r:id="rId29"/>
    <p:sldId id="2251" r:id="rId30"/>
    <p:sldId id="2252" r:id="rId31"/>
    <p:sldId id="2253" r:id="rId32"/>
    <p:sldId id="2254" r:id="rId33"/>
    <p:sldId id="2255" r:id="rId34"/>
    <p:sldId id="2256" r:id="rId35"/>
    <p:sldId id="2257" r:id="rId36"/>
    <p:sldId id="2258" r:id="rId37"/>
    <p:sldId id="2259" r:id="rId38"/>
    <p:sldId id="2260" r:id="rId39"/>
    <p:sldId id="2261" r:id="rId40"/>
    <p:sldId id="2262" r:id="rId41"/>
    <p:sldId id="2263" r:id="rId42"/>
    <p:sldId id="2462" r:id="rId43"/>
    <p:sldId id="2264" r:id="rId44"/>
    <p:sldId id="2265" r:id="rId45"/>
    <p:sldId id="2266" r:id="rId46"/>
    <p:sldId id="2267" r:id="rId47"/>
    <p:sldId id="2268" r:id="rId48"/>
    <p:sldId id="2269" r:id="rId49"/>
    <p:sldId id="2270" r:id="rId50"/>
    <p:sldId id="2271" r:id="rId51"/>
    <p:sldId id="2272" r:id="rId52"/>
    <p:sldId id="2273" r:id="rId53"/>
    <p:sldId id="2274" r:id="rId54"/>
    <p:sldId id="2275" r:id="rId55"/>
    <p:sldId id="2276" r:id="rId56"/>
    <p:sldId id="2277" r:id="rId57"/>
    <p:sldId id="2322" r:id="rId58"/>
    <p:sldId id="2323" r:id="rId59"/>
    <p:sldId id="2324" r:id="rId60"/>
    <p:sldId id="2325" r:id="rId61"/>
    <p:sldId id="2326" r:id="rId62"/>
    <p:sldId id="2358" r:id="rId63"/>
    <p:sldId id="2359" r:id="rId64"/>
    <p:sldId id="2328" r:id="rId65"/>
    <p:sldId id="2327" r:id="rId66"/>
    <p:sldId id="2329" r:id="rId67"/>
    <p:sldId id="2330" r:id="rId68"/>
    <p:sldId id="2331" r:id="rId69"/>
    <p:sldId id="2332" r:id="rId70"/>
    <p:sldId id="2333" r:id="rId71"/>
    <p:sldId id="2334" r:id="rId72"/>
    <p:sldId id="2335" r:id="rId73"/>
    <p:sldId id="2336" r:id="rId74"/>
    <p:sldId id="2337" r:id="rId75"/>
    <p:sldId id="2338" r:id="rId76"/>
    <p:sldId id="2339" r:id="rId77"/>
    <p:sldId id="2340" r:id="rId78"/>
    <p:sldId id="2341" r:id="rId79"/>
    <p:sldId id="2342" r:id="rId80"/>
    <p:sldId id="2343" r:id="rId81"/>
    <p:sldId id="2344" r:id="rId82"/>
    <p:sldId id="2345" r:id="rId83"/>
    <p:sldId id="2346" r:id="rId84"/>
    <p:sldId id="2347" r:id="rId85"/>
    <p:sldId id="2348" r:id="rId86"/>
    <p:sldId id="2349" r:id="rId87"/>
    <p:sldId id="2360" r:id="rId88"/>
    <p:sldId id="2361" r:id="rId89"/>
    <p:sldId id="2362" r:id="rId90"/>
    <p:sldId id="2363" r:id="rId91"/>
    <p:sldId id="2364" r:id="rId92"/>
    <p:sldId id="2365" r:id="rId93"/>
    <p:sldId id="2366" r:id="rId94"/>
    <p:sldId id="2367" r:id="rId95"/>
    <p:sldId id="2368" r:id="rId96"/>
    <p:sldId id="2369" r:id="rId97"/>
    <p:sldId id="2370" r:id="rId98"/>
    <p:sldId id="2371" r:id="rId99"/>
    <p:sldId id="2372" r:id="rId100"/>
    <p:sldId id="2373" r:id="rId101"/>
    <p:sldId id="2374" r:id="rId102"/>
    <p:sldId id="2375" r:id="rId103"/>
    <p:sldId id="2376" r:id="rId104"/>
    <p:sldId id="2377" r:id="rId105"/>
    <p:sldId id="2378" r:id="rId106"/>
    <p:sldId id="2379" r:id="rId107"/>
    <p:sldId id="2380" r:id="rId108"/>
    <p:sldId id="2381" r:id="rId109"/>
    <p:sldId id="2382" r:id="rId110"/>
    <p:sldId id="2383" r:id="rId111"/>
    <p:sldId id="2384" r:id="rId112"/>
    <p:sldId id="2385" r:id="rId113"/>
    <p:sldId id="2386" r:id="rId114"/>
    <p:sldId id="2387" r:id="rId115"/>
    <p:sldId id="2388" r:id="rId116"/>
    <p:sldId id="2389" r:id="rId117"/>
    <p:sldId id="2390" r:id="rId118"/>
    <p:sldId id="2421" r:id="rId119"/>
    <p:sldId id="2422" r:id="rId120"/>
    <p:sldId id="2423" r:id="rId121"/>
    <p:sldId id="2424" r:id="rId122"/>
    <p:sldId id="2425" r:id="rId123"/>
    <p:sldId id="2426" r:id="rId124"/>
    <p:sldId id="2427" r:id="rId125"/>
    <p:sldId id="2428" r:id="rId126"/>
    <p:sldId id="2429" r:id="rId127"/>
    <p:sldId id="2430" r:id="rId128"/>
    <p:sldId id="2431" r:id="rId129"/>
    <p:sldId id="2432" r:id="rId130"/>
    <p:sldId id="2433" r:id="rId131"/>
    <p:sldId id="2434" r:id="rId132"/>
    <p:sldId id="2435" r:id="rId133"/>
    <p:sldId id="2436" r:id="rId134"/>
    <p:sldId id="2437" r:id="rId135"/>
    <p:sldId id="2439" r:id="rId136"/>
    <p:sldId id="2438" r:id="rId137"/>
    <p:sldId id="2440" r:id="rId138"/>
    <p:sldId id="2441" r:id="rId139"/>
    <p:sldId id="2442" r:id="rId140"/>
    <p:sldId id="2281" r:id="rId141"/>
    <p:sldId id="2468" r:id="rId142"/>
    <p:sldId id="2448" r:id="rId143"/>
    <p:sldId id="2278" r:id="rId144"/>
    <p:sldId id="2455" r:id="rId145"/>
    <p:sldId id="2456" r:id="rId146"/>
    <p:sldId id="2467" r:id="rId147"/>
    <p:sldId id="2449" r:id="rId148"/>
    <p:sldId id="2451" r:id="rId149"/>
    <p:sldId id="2619" r:id="rId150"/>
    <p:sldId id="2620" r:id="rId151"/>
    <p:sldId id="2621" r:id="rId152"/>
    <p:sldId id="2622" r:id="rId153"/>
    <p:sldId id="2452" r:id="rId154"/>
    <p:sldId id="2457" r:id="rId155"/>
    <p:sldId id="2458" r:id="rId156"/>
    <p:sldId id="2461" r:id="rId157"/>
    <p:sldId id="2453" r:id="rId158"/>
    <p:sldId id="2459" r:id="rId159"/>
    <p:sldId id="2460" r:id="rId160"/>
    <p:sldId id="1555" r:id="rId161"/>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Calibri" panose="020F0502020204030204" pitchFamily="2"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0BD"/>
    <a:srgbClr val="002060"/>
    <a:srgbClr val="FF0000"/>
    <a:srgbClr val="00FFFF"/>
    <a:srgbClr val="FFCC66"/>
    <a:srgbClr val="1FED03"/>
    <a:srgbClr val="33CC33"/>
    <a:srgbClr val="FF6600"/>
    <a:srgbClr val="CC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60"/>
        <p:guide pos="3159"/>
      </p:guideLst>
    </p:cSldViewPr>
  </p:slideViewPr>
  <p:gridSpacing cx="72005" cy="72005"/>
</p:viewPr>
</file>

<file path=ppt/_rels/presentation.xml.rels><?xml version="1.0" encoding="UTF-8" standalone="yes"?>
<Relationships xmlns="http://schemas.openxmlformats.org/package/2006/relationships"><Relationship Id="rId99" Type="http://schemas.openxmlformats.org/officeDocument/2006/relationships/slide" Target="slides/slide93.xml"/><Relationship Id="rId98" Type="http://schemas.openxmlformats.org/officeDocument/2006/relationships/slide" Target="slides/slide92.xml"/><Relationship Id="rId97" Type="http://schemas.openxmlformats.org/officeDocument/2006/relationships/slide" Target="slides/slide91.xml"/><Relationship Id="rId96" Type="http://schemas.openxmlformats.org/officeDocument/2006/relationships/slide" Target="slides/slide90.xml"/><Relationship Id="rId95" Type="http://schemas.openxmlformats.org/officeDocument/2006/relationships/slide" Target="slides/slide89.xml"/><Relationship Id="rId94" Type="http://schemas.openxmlformats.org/officeDocument/2006/relationships/slide" Target="slides/slide88.xml"/><Relationship Id="rId93" Type="http://schemas.openxmlformats.org/officeDocument/2006/relationships/slide" Target="slides/slide87.xml"/><Relationship Id="rId92" Type="http://schemas.openxmlformats.org/officeDocument/2006/relationships/slide" Target="slides/slide86.xml"/><Relationship Id="rId91" Type="http://schemas.openxmlformats.org/officeDocument/2006/relationships/slide" Target="slides/slide85.xml"/><Relationship Id="rId90" Type="http://schemas.openxmlformats.org/officeDocument/2006/relationships/slide" Target="slides/slide84.xml"/><Relationship Id="rId9" Type="http://schemas.openxmlformats.org/officeDocument/2006/relationships/slide" Target="slides/slide3.xml"/><Relationship Id="rId89" Type="http://schemas.openxmlformats.org/officeDocument/2006/relationships/slide" Target="slides/slide83.xml"/><Relationship Id="rId88" Type="http://schemas.openxmlformats.org/officeDocument/2006/relationships/slide" Target="slides/slide82.xml"/><Relationship Id="rId87" Type="http://schemas.openxmlformats.org/officeDocument/2006/relationships/slide" Target="slides/slide81.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notesMaster" Target="notesMasters/notesMaster1.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4" Type="http://schemas.openxmlformats.org/officeDocument/2006/relationships/tableStyles" Target="tableStyles.xml"/><Relationship Id="rId163" Type="http://schemas.openxmlformats.org/officeDocument/2006/relationships/viewProps" Target="viewProps.xml"/><Relationship Id="rId162" Type="http://schemas.openxmlformats.org/officeDocument/2006/relationships/presProps" Target="presProps.xml"/><Relationship Id="rId161" Type="http://schemas.openxmlformats.org/officeDocument/2006/relationships/slide" Target="slides/slide155.xml"/><Relationship Id="rId160" Type="http://schemas.openxmlformats.org/officeDocument/2006/relationships/slide" Target="slides/slide154.xml"/><Relationship Id="rId16" Type="http://schemas.openxmlformats.org/officeDocument/2006/relationships/slide" Target="slides/slide10.xml"/><Relationship Id="rId159" Type="http://schemas.openxmlformats.org/officeDocument/2006/relationships/slide" Target="slides/slide153.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54" Type="http://schemas.openxmlformats.org/officeDocument/2006/relationships/slide" Target="slides/slide148.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0" Type="http://schemas.openxmlformats.org/officeDocument/2006/relationships/slide" Target="slides/slide144.xml"/><Relationship Id="rId15" Type="http://schemas.openxmlformats.org/officeDocument/2006/relationships/slide" Target="slides/slide9.xml"/><Relationship Id="rId149" Type="http://schemas.openxmlformats.org/officeDocument/2006/relationships/slide" Target="slides/slide143.xml"/><Relationship Id="rId148" Type="http://schemas.openxmlformats.org/officeDocument/2006/relationships/slide" Target="slides/slide142.xml"/><Relationship Id="rId147" Type="http://schemas.openxmlformats.org/officeDocument/2006/relationships/slide" Target="slides/slide141.xml"/><Relationship Id="rId146" Type="http://schemas.openxmlformats.org/officeDocument/2006/relationships/slide" Target="slides/slide140.xml"/><Relationship Id="rId145" Type="http://schemas.openxmlformats.org/officeDocument/2006/relationships/slide" Target="slides/slide139.xml"/><Relationship Id="rId144" Type="http://schemas.openxmlformats.org/officeDocument/2006/relationships/slide" Target="slides/slide138.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14" Type="http://schemas.openxmlformats.org/officeDocument/2006/relationships/slide" Target="slides/slide8.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 Type="http://schemas.openxmlformats.org/officeDocument/2006/relationships/slide" Target="slides/slide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121" Type="http://schemas.openxmlformats.org/officeDocument/2006/relationships/slide" Target="slides/slide115.xml"/><Relationship Id="rId120" Type="http://schemas.openxmlformats.org/officeDocument/2006/relationships/slide" Target="slides/slide114.xml"/><Relationship Id="rId12" Type="http://schemas.openxmlformats.org/officeDocument/2006/relationships/slide" Target="slides/slide6.xml"/><Relationship Id="rId119" Type="http://schemas.openxmlformats.org/officeDocument/2006/relationships/slide" Target="slides/slide113.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110" Type="http://schemas.openxmlformats.org/officeDocument/2006/relationships/slide" Target="slides/slide104.xml"/><Relationship Id="rId11" Type="http://schemas.openxmlformats.org/officeDocument/2006/relationships/slide" Target="slides/slide5.xml"/><Relationship Id="rId109" Type="http://schemas.openxmlformats.org/officeDocument/2006/relationships/slide" Target="slides/slide103.xml"/><Relationship Id="rId108" Type="http://schemas.openxmlformats.org/officeDocument/2006/relationships/slide" Target="slides/slide102.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10" Type="http://schemas.openxmlformats.org/officeDocument/2006/relationships/slide" Target="slides/slide4.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07-16T09:46:18"/>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1178 508,'173'0,"-173"81,-173-81,173-81</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07-16T09:46:18"/>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1181 741,'169'0,"-169"89,-169-89,169-89</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07-16T09:46:18"/>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1177 967,'167'0,"-167"87,-167-87,167-87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2"/>
          <p:cNvSpPr>
            <a:spLocks noGrp="1"/>
          </p:cNvSpPr>
          <p:nvPr>
            <p:ph type="hdr" sz="quarter"/>
          </p:nvPr>
        </p:nvSpPr>
        <p:spPr>
          <a:xfrm>
            <a:off x="0" y="0"/>
            <a:ext cx="2970213" cy="457200"/>
          </a:xfrm>
          <a:prstGeom prst="rect">
            <a:avLst/>
          </a:prstGeom>
          <a:noFill/>
          <a:ln w="9525">
            <a:noFill/>
          </a:ln>
        </p:spPr>
        <p:txBody>
          <a:bodyPr/>
          <a:p>
            <a:pPr lvl="0" eaLnBrk="1" fontAlgn="base" hangingPunct="1"/>
            <a:endParaRPr lang="zh-CN" altLang="en-US" sz="1200" strike="noStrike" noProof="1" dirty="0">
              <a:latin typeface="Arial" panose="020B0604020202020204" pitchFamily="34" charset="0"/>
            </a:endParaRPr>
          </a:p>
        </p:txBody>
      </p:sp>
      <p:sp>
        <p:nvSpPr>
          <p:cNvPr id="5123" name="Rectangle 3"/>
          <p:cNvSpPr>
            <a:spLocks noGrp="1"/>
          </p:cNvSpPr>
          <p:nvPr>
            <p:ph type="dt" idx="1"/>
          </p:nvPr>
        </p:nvSpPr>
        <p:spPr>
          <a:xfrm>
            <a:off x="3883025" y="0"/>
            <a:ext cx="2973388" cy="457200"/>
          </a:xfrm>
          <a:prstGeom prst="rect">
            <a:avLst/>
          </a:prstGeom>
          <a:noFill/>
          <a:ln w="9525">
            <a:noFill/>
          </a:ln>
        </p:spPr>
        <p:txBody>
          <a:bodyPr/>
          <a:p>
            <a:pPr lvl="0" algn="r" eaLnBrk="1" fontAlgn="base" hangingPunct="1"/>
            <a:endParaRPr lang="en-US" altLang="x-none" sz="1200" strike="noStrike" noProof="1" dirty="0">
              <a:latin typeface="Arial" panose="020B0604020202020204" pitchFamily="34" charset="0"/>
            </a:endParaRPr>
          </a:p>
        </p:txBody>
      </p:sp>
      <p:sp>
        <p:nvSpPr>
          <p:cNvPr id="8196" name="Rectangle 4"/>
          <p:cNvSpPr>
            <a:spLocks noGrp="1" noRot="1"/>
          </p:cNvSpPr>
          <p:nvPr>
            <p:ph type="sldImg"/>
          </p:nvPr>
        </p:nvSpPr>
        <p:spPr>
          <a:xfrm>
            <a:off x="1143000" y="685800"/>
            <a:ext cx="4572000" cy="3429000"/>
          </a:xfrm>
          <a:prstGeom prst="rect">
            <a:avLst/>
          </a:prstGeom>
          <a:noFill/>
          <a:ln w="9525">
            <a:noFill/>
          </a:ln>
        </p:spPr>
      </p:sp>
      <p:sp>
        <p:nvSpPr>
          <p:cNvPr id="8197" name="Rectangle 5"/>
          <p:cNvSpPr>
            <a:spLocks noGrp="1" noRot="1"/>
          </p:cNvSpPr>
          <p:nvPr>
            <p:ph type="body" sz="quarter"/>
          </p:nvPr>
        </p:nvSpPr>
        <p:spPr>
          <a:xfrm>
            <a:off x="685800" y="4343400"/>
            <a:ext cx="5486400" cy="4114800"/>
          </a:xfrm>
          <a:prstGeom prst="rect">
            <a:avLst/>
          </a:prstGeom>
          <a:noFill/>
          <a:ln w="9525">
            <a:noFill/>
          </a:ln>
        </p:spPr>
        <p:txBody>
          <a:bodyPr anchor="ctr" anchorCtr="0"/>
          <a:p>
            <a:pPr lvl="0" indent="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5126" name="Rectangle 6"/>
          <p:cNvSpPr>
            <a:spLocks noGrp="1"/>
          </p:cNvSpPr>
          <p:nvPr>
            <p:ph type="ftr" sz="quarter" idx="4"/>
          </p:nvPr>
        </p:nvSpPr>
        <p:spPr>
          <a:xfrm>
            <a:off x="0" y="8685213"/>
            <a:ext cx="2970213" cy="457200"/>
          </a:xfrm>
          <a:prstGeom prst="rect">
            <a:avLst/>
          </a:prstGeom>
          <a:noFill/>
          <a:ln w="9525">
            <a:noFill/>
          </a:ln>
        </p:spPr>
        <p:txBody>
          <a:bodyPr anchor="b"/>
          <a:p>
            <a:pPr lvl="0" eaLnBrk="1" fontAlgn="base" hangingPunct="1"/>
            <a:endParaRPr lang="en-US" altLang="x-none" sz="1200" strike="noStrike" noProof="1" dirty="0">
              <a:latin typeface="Arial" panose="020B0604020202020204" pitchFamily="34" charset="0"/>
            </a:endParaRPr>
          </a:p>
        </p:txBody>
      </p:sp>
      <p:sp>
        <p:nvSpPr>
          <p:cNvPr id="5127" name="Rectangle 7"/>
          <p:cNvSpPr>
            <a:spLocks noGrp="1"/>
          </p:cNvSpPr>
          <p:nvPr>
            <p:ph type="sldNum" sz="quarter" idx="5"/>
          </p:nvPr>
        </p:nvSpPr>
        <p:spPr>
          <a:xfrm>
            <a:off x="3883025" y="8685213"/>
            <a:ext cx="2973388" cy="457200"/>
          </a:xfrm>
          <a:prstGeom prst="rect">
            <a:avLst/>
          </a:prstGeom>
          <a:noFill/>
          <a:ln w="9525">
            <a:noFill/>
          </a:ln>
        </p:spPr>
        <p:txBody>
          <a:bodyPr anchor="b"/>
          <a:p>
            <a:pPr lvl="0" algn="r" eaLnBrk="1" fontAlgn="base" hangingPunct="1"/>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fld>
            <a:endParaRPr lang="zh-CN" altLang="en-US" sz="1200"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marL="0" lvl="0"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1pPr>
    <a:lvl2pPr marL="457200" lvl="1"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2pPr>
    <a:lvl3pPr marL="914400" lvl="2"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3pPr>
    <a:lvl4pPr marL="1371600" lvl="3"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4pPr>
    <a:lvl5pPr marL="1828800" lvl="4"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5pPr>
    <a:lvl6pPr marL="2286000" lvl="5"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6pPr>
    <a:lvl7pPr marL="2743200" lvl="6"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7pPr>
    <a:lvl8pPr marL="3200400" lvl="7"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8pPr>
    <a:lvl9pPr marL="3657600" lvl="8"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Calibri" panose="020F0502020204030204" pitchFamily="2"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1"/>
          <p:cNvSpPr>
            <a:spLocks noGrp="1" noRot="1" noChangeAspect="1"/>
          </p:cNvSpPr>
          <p:nvPr>
            <p:ph type="sldImg"/>
          </p:nvPr>
        </p:nvSpPr>
        <p:spPr>
          <a:xfrm>
            <a:off x="1371600" y="1143000"/>
            <a:ext cx="4114800" cy="3086100"/>
          </a:xfrm>
          <a:ln/>
        </p:spPr>
      </p:sp>
      <p:sp>
        <p:nvSpPr>
          <p:cNvPr id="11266" name="备注占位符 2"/>
          <p:cNvSpPr>
            <a:spLocks noGrp="1" noRot="1"/>
          </p:cNvSpPr>
          <p:nvPr>
            <p:ph type="body"/>
          </p:nvPr>
        </p:nvSpPr>
        <p:spPr>
          <a:ln/>
        </p:spPr>
        <p:txBody>
          <a:bodyPr anchor="ctr" anchorCtr="0"/>
          <a:p>
            <a:pPr lvl="0" indent="0"/>
            <a:endParaRPr lang="zh-CN" altLang="en-US"/>
          </a:p>
        </p:txBody>
      </p:sp>
      <p:sp>
        <p:nvSpPr>
          <p:cNvPr id="11267" name="灯片编号占位符 3"/>
          <p:cNvSpPr>
            <a:spLocks noGrp="1"/>
          </p:cNvSpPr>
          <p:nvPr>
            <p:ph type="sldNum" sz="quarter"/>
          </p:nvPr>
        </p:nvSpPr>
        <p:spPr>
          <a:xfrm>
            <a:off x="3883025" y="8685213"/>
            <a:ext cx="2973388" cy="457200"/>
          </a:xfrm>
          <a:prstGeom prst="rect">
            <a:avLst/>
          </a:prstGeom>
          <a:noFill/>
          <a:ln w="9525">
            <a:noFill/>
          </a:ln>
        </p:spPr>
        <p:txBody>
          <a:bodyPr anchor="b" anchorCtr="0"/>
          <a:p>
            <a:pPr lvl="0" indent="0" eaLnBrk="0" hangingPunct="0"/>
            <a:fld id="{9A0DB2DC-4C9A-4742-B13C-FB6460FD3503}" type="slidenum">
              <a:rPr lang="zh-CN" altLang="en-US">
                <a:latin typeface="Calibri" panose="020F0502020204030204" pitchFamily="2" charset="0"/>
                <a:ea typeface="宋体" panose="02010600030101010101" pitchFamily="2" charset="-122"/>
              </a:rPr>
            </a:fld>
            <a:endParaRPr lang="zh-CN" altLang="en-US">
              <a:latin typeface="Calibri" panose="020F0502020204030204" pitchFamily="2"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a:ln/>
        </p:spPr>
      </p:sp>
      <p:sp>
        <p:nvSpPr>
          <p:cNvPr id="14338" name="备注占位符 2"/>
          <p:cNvSpPr>
            <a:spLocks noGrp="1" noRot="1"/>
          </p:cNvSpPr>
          <p:nvPr>
            <p:ph type="body"/>
          </p:nvPr>
        </p:nvSpPr>
        <p:spPr>
          <a:ln/>
        </p:spPr>
        <p:txBody>
          <a:bodyPr anchor="ctr" anchorCtr="0"/>
          <a:p>
            <a:pPr lvl="0" indent="0"/>
            <a:endParaRPr lang="zh-CN" altLang="en-US"/>
          </a:p>
        </p:txBody>
      </p:sp>
      <p:sp>
        <p:nvSpPr>
          <p:cNvPr id="14339" name="灯片编号占位符 3"/>
          <p:cNvSpPr>
            <a:spLocks noGrp="1"/>
          </p:cNvSpPr>
          <p:nvPr>
            <p:ph type="sldNum" sz="quarter"/>
          </p:nvPr>
        </p:nvSpPr>
        <p:spPr>
          <a:xfrm>
            <a:off x="3883025" y="8685213"/>
            <a:ext cx="2973388" cy="457200"/>
          </a:xfrm>
          <a:prstGeom prst="rect">
            <a:avLst/>
          </a:prstGeom>
          <a:noFill/>
          <a:ln w="9525">
            <a:noFill/>
          </a:ln>
        </p:spPr>
        <p:txBody>
          <a:bodyPr anchor="b" anchorCtr="0"/>
          <a:p>
            <a:pPr lvl="0" indent="0" eaLnBrk="0" hangingPunct="0"/>
            <a:fld id="{9A0DB2DC-4C9A-4742-B13C-FB6460FD3503}" type="slidenum">
              <a:rPr lang="zh-CN" altLang="en-US">
                <a:latin typeface="Calibri" panose="020F0502020204030204" pitchFamily="2" charset="0"/>
                <a:ea typeface="宋体" panose="02010600030101010101" pitchFamily="2" charset="-122"/>
              </a:rPr>
            </a:fld>
            <a:endParaRPr lang="zh-CN" altLang="en-US">
              <a:latin typeface="Calibri" panose="020F0502020204030204" pitchFamily="2"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a:spLocks noGrp="1" noRot="1" noChangeAspect="1"/>
          </p:cNvSpPr>
          <p:nvPr>
            <p:ph type="sldImg"/>
          </p:nvPr>
        </p:nvSpPr>
        <p:spPr>
          <a:ln/>
        </p:spPr>
      </p:sp>
      <p:sp>
        <p:nvSpPr>
          <p:cNvPr id="17410" name="备注占位符 2"/>
          <p:cNvSpPr>
            <a:spLocks noGrp="1" noRot="1"/>
          </p:cNvSpPr>
          <p:nvPr>
            <p:ph type="body"/>
          </p:nvPr>
        </p:nvSpPr>
        <p:spPr>
          <a:ln/>
        </p:spPr>
        <p:txBody>
          <a:bodyPr anchor="ctr" anchorCtr="0"/>
          <a:p>
            <a:pPr lvl="0" indent="0"/>
            <a:endParaRPr lang="zh-CN" altLang="en-US"/>
          </a:p>
        </p:txBody>
      </p:sp>
      <p:sp>
        <p:nvSpPr>
          <p:cNvPr id="17411" name="灯片编号占位符 3"/>
          <p:cNvSpPr>
            <a:spLocks noGrp="1"/>
          </p:cNvSpPr>
          <p:nvPr>
            <p:ph type="sldNum" sz="quarter"/>
          </p:nvPr>
        </p:nvSpPr>
        <p:spPr>
          <a:xfrm>
            <a:off x="3883025" y="8685213"/>
            <a:ext cx="2973388" cy="457200"/>
          </a:xfrm>
          <a:prstGeom prst="rect">
            <a:avLst/>
          </a:prstGeom>
          <a:noFill/>
          <a:ln w="9525">
            <a:noFill/>
          </a:ln>
        </p:spPr>
        <p:txBody>
          <a:bodyPr anchor="b" anchorCtr="0"/>
          <a:p>
            <a:pPr lvl="0" indent="0" eaLnBrk="0" hangingPunct="0"/>
            <a:fld id="{9A0DB2DC-4C9A-4742-B13C-FB6460FD3503}" type="slidenum">
              <a:rPr lang="zh-CN" altLang="en-US">
                <a:latin typeface="Calibri" panose="020F0502020204030204" pitchFamily="2" charset="0"/>
                <a:ea typeface="宋体" panose="02010600030101010101" pitchFamily="2" charset="-122"/>
              </a:rPr>
            </a:fld>
            <a:endParaRPr lang="zh-CN" altLang="en-US">
              <a:latin typeface="Calibri" panose="020F0502020204030204" pitchFamily="2"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3" name="幻灯片图像占位符 1"/>
          <p:cNvSpPr>
            <a:spLocks noGrp="1" noRot="1" noChangeAspect="1"/>
          </p:cNvSpPr>
          <p:nvPr>
            <p:ph type="sldImg"/>
          </p:nvPr>
        </p:nvSpPr>
        <p:spPr>
          <a:ln/>
        </p:spPr>
      </p:sp>
      <p:sp>
        <p:nvSpPr>
          <p:cNvPr id="151554" name="备注占位符 2"/>
          <p:cNvSpPr>
            <a:spLocks noGrp="1" noRot="1"/>
          </p:cNvSpPr>
          <p:nvPr>
            <p:ph type="body"/>
          </p:nvPr>
        </p:nvSpPr>
        <p:spPr>
          <a:ln/>
        </p:spPr>
        <p:txBody>
          <a:bodyPr anchor="ctr" anchorCtr="0"/>
          <a:p>
            <a:pPr lvl="0" indent="0"/>
            <a:endParaRPr lang="zh-CN" altLang="en-US"/>
          </a:p>
        </p:txBody>
      </p:sp>
      <p:sp>
        <p:nvSpPr>
          <p:cNvPr id="151555" name="灯片编号占位符 3"/>
          <p:cNvSpPr>
            <a:spLocks noGrp="1"/>
          </p:cNvSpPr>
          <p:nvPr>
            <p:ph type="sldNum" sz="quarter"/>
          </p:nvPr>
        </p:nvSpPr>
        <p:spPr>
          <a:xfrm>
            <a:off x="3883025" y="8685213"/>
            <a:ext cx="2973388" cy="457200"/>
          </a:xfrm>
          <a:prstGeom prst="rect">
            <a:avLst/>
          </a:prstGeom>
          <a:noFill/>
          <a:ln w="9525">
            <a:noFill/>
          </a:ln>
        </p:spPr>
        <p:txBody>
          <a:bodyPr anchor="b" anchorCtr="0"/>
          <a:p>
            <a:pPr lvl="0" indent="0" eaLnBrk="0" hangingPunct="0"/>
            <a:fld id="{9A0DB2DC-4C9A-4742-B13C-FB6460FD3503}" type="slidenum">
              <a:rPr lang="zh-CN" altLang="en-US">
                <a:latin typeface="Calibri" panose="020F0502020204030204" pitchFamily="2" charset="0"/>
                <a:ea typeface="宋体" panose="02010600030101010101" pitchFamily="2" charset="-122"/>
              </a:rPr>
            </a:fld>
            <a:endParaRPr lang="zh-CN" altLang="en-US">
              <a:latin typeface="Calibri" panose="020F0502020204030204" pitchFamily="2"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7697" name="幻灯片图像占位符 1"/>
          <p:cNvSpPr>
            <a:spLocks noGrp="1" noRot="1" noChangeAspect="1"/>
          </p:cNvSpPr>
          <p:nvPr>
            <p:ph type="sldImg"/>
          </p:nvPr>
        </p:nvSpPr>
        <p:spPr>
          <a:ln/>
        </p:spPr>
      </p:sp>
      <p:sp>
        <p:nvSpPr>
          <p:cNvPr id="157698" name="备注占位符 2"/>
          <p:cNvSpPr>
            <a:spLocks noGrp="1" noRot="1"/>
          </p:cNvSpPr>
          <p:nvPr>
            <p:ph type="body"/>
          </p:nvPr>
        </p:nvSpPr>
        <p:spPr>
          <a:ln/>
        </p:spPr>
        <p:txBody>
          <a:bodyPr anchor="ctr" anchorCtr="0"/>
          <a:p>
            <a:pPr lvl="0" indent="0"/>
            <a:endParaRPr lang="zh-CN" altLang="en-US"/>
          </a:p>
        </p:txBody>
      </p:sp>
      <p:sp>
        <p:nvSpPr>
          <p:cNvPr id="157699" name="灯片编号占位符 3"/>
          <p:cNvSpPr>
            <a:spLocks noGrp="1"/>
          </p:cNvSpPr>
          <p:nvPr>
            <p:ph type="sldNum" sz="quarter"/>
          </p:nvPr>
        </p:nvSpPr>
        <p:spPr>
          <a:xfrm>
            <a:off x="3883025" y="8685213"/>
            <a:ext cx="2973388" cy="457200"/>
          </a:xfrm>
          <a:prstGeom prst="rect">
            <a:avLst/>
          </a:prstGeom>
          <a:noFill/>
          <a:ln w="9525">
            <a:noFill/>
          </a:ln>
        </p:spPr>
        <p:txBody>
          <a:bodyPr anchor="b" anchorCtr="0"/>
          <a:p>
            <a:pPr lvl="0" indent="0" eaLnBrk="0" hangingPunct="0"/>
            <a:fld id="{9A0DB2DC-4C9A-4742-B13C-FB6460FD3503}" type="slidenum">
              <a:rPr lang="zh-CN" altLang="en-US">
                <a:latin typeface="Calibri" panose="020F0502020204030204" pitchFamily="2" charset="0"/>
                <a:ea typeface="宋体" panose="02010600030101010101" pitchFamily="2" charset="-122"/>
              </a:rPr>
            </a:fld>
            <a:endParaRPr lang="zh-CN" altLang="en-US">
              <a:latin typeface="Calibri" panose="020F0502020204030204" pitchFamily="2"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5127" name="图片 14"/>
          <p:cNvPicPr>
            <a:picLocks noChangeAspect="1"/>
          </p:cNvPicPr>
          <p:nvPr/>
        </p:nvPicPr>
        <p:blipFill>
          <a:blip r:embed="rId2"/>
          <a:srcRect l="536" t="20740" r="2" b="25266"/>
          <a:stretch>
            <a:fillRect/>
          </a:stretch>
        </p:blipFill>
        <p:spPr>
          <a:xfrm>
            <a:off x="3175" y="0"/>
            <a:ext cx="9140825" cy="3735388"/>
          </a:xfrm>
          <a:prstGeom prst="rect">
            <a:avLst/>
          </a:prstGeom>
          <a:noFill/>
          <a:ln w="9525">
            <a:noFill/>
          </a:ln>
        </p:spPr>
      </p:pic>
      <p:sp>
        <p:nvSpPr>
          <p:cNvPr id="6" name="矩形 5"/>
          <p:cNvSpPr/>
          <p:nvPr/>
        </p:nvSpPr>
        <p:spPr>
          <a:xfrm>
            <a:off x="0" y="3527425"/>
            <a:ext cx="9144000" cy="56515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800" strike="noStrike" baseline="0" noProof="1">
              <a:latin typeface="Arial" panose="020B0604020202020204" pitchFamily="34" charset="0"/>
              <a:ea typeface="黑体" panose="02010609060101010101" pitchFamily="1" charset="-122"/>
            </a:endParaRPr>
          </a:p>
        </p:txBody>
      </p:sp>
      <p:sp>
        <p:nvSpPr>
          <p:cNvPr id="3" name="KSO_CT2"/>
          <p:cNvSpPr>
            <a:spLocks noGrp="1"/>
          </p:cNvSpPr>
          <p:nvPr>
            <p:ph type="subTitle" idx="1"/>
          </p:nvPr>
        </p:nvSpPr>
        <p:spPr>
          <a:xfrm>
            <a:off x="308107" y="5115164"/>
            <a:ext cx="7729172" cy="512847"/>
          </a:xfrm>
          <a:prstGeom prst="roundRect">
            <a:avLst>
              <a:gd name="adj" fmla="val 0"/>
            </a:avLst>
          </a:prstGeom>
          <a:noFill/>
        </p:spPr>
        <p:txBody>
          <a:bodyPr anchor="ctr">
            <a:normAutofit/>
          </a:bodyPr>
          <a:lstStyle>
            <a:lvl1pPr marL="0" indent="0" algn="ctr">
              <a:buNone/>
              <a:defRPr sz="2000" b="0" baseline="0">
                <a:solidFill>
                  <a:schemeClr val="bg1">
                    <a:lumMod val="65000"/>
                  </a:schemeClr>
                </a:solidFill>
                <a:latin typeface="Arial" panose="020B0604020202020204" pitchFamily="34" charset="0"/>
                <a:ea typeface="黑体" panose="02010609060101010101" pitchFamily="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dirty="0" smtClean="0"/>
              <a:t>单击此处编辑母版副标题样式</a:t>
            </a:r>
            <a:endParaRPr lang="en-US" strike="noStrike" noProof="1" dirty="0"/>
          </a:p>
        </p:txBody>
      </p:sp>
      <p:sp>
        <p:nvSpPr>
          <p:cNvPr id="2" name="KSO_CT1"/>
          <p:cNvSpPr>
            <a:spLocks noGrp="1"/>
          </p:cNvSpPr>
          <p:nvPr>
            <p:ph type="ctrTitle" hasCustomPrompt="1"/>
          </p:nvPr>
        </p:nvSpPr>
        <p:spPr>
          <a:xfrm>
            <a:off x="308260" y="4199808"/>
            <a:ext cx="7721043" cy="915355"/>
          </a:xfrm>
          <a:noFill/>
        </p:spPr>
        <p:txBody>
          <a:bodyPr anchor="b">
            <a:normAutofit/>
          </a:bodyPr>
          <a:lstStyle>
            <a:lvl1pPr algn="ctr">
              <a:lnSpc>
                <a:spcPct val="90000"/>
              </a:lnSpc>
              <a:defRPr sz="4400" baseline="0">
                <a:solidFill>
                  <a:schemeClr val="accent1">
                    <a:lumMod val="75000"/>
                  </a:schemeClr>
                </a:solidFill>
                <a:effectLst/>
                <a:latin typeface="Arial" panose="020B0604020202020204" pitchFamily="34" charset="0"/>
                <a:ea typeface="黑体" panose="02010609060101010101" pitchFamily="1" charset="-122"/>
              </a:defRPr>
            </a:lvl1pPr>
          </a:lstStyle>
          <a:p>
            <a:pPr fontAlgn="auto"/>
            <a:r>
              <a:rPr lang="zh-CN" altLang="en-US" strike="noStrike" noProof="1" dirty="0" smtClean="0"/>
              <a:t>单击此处添加您的标题文字</a:t>
            </a:r>
            <a:endParaRPr lang="en-US" strike="noStrike" noProof="1" dirty="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dirty="0" smtClean="0"/>
              <a:t>单击此处编辑母版标题样式</a:t>
            </a:r>
            <a:endParaRPr lang="en-US" strike="noStrike" noProof="1" dirty="0"/>
          </a:p>
        </p:txBody>
      </p:sp>
      <p:sp>
        <p:nvSpPr>
          <p:cNvPr id="3" name="KSO_BC1"/>
          <p:cNvSpPr>
            <a:spLocks noGrp="1"/>
          </p:cNvSpPr>
          <p:nvPr>
            <p:ph idx="1"/>
          </p:nvPr>
        </p:nvSpPr>
        <p:spPr>
          <a:xfrm>
            <a:off x="448734" y="1282700"/>
            <a:ext cx="8104715" cy="4609814"/>
          </a:xfrm>
        </p:spPr>
        <p:txBody>
          <a:bodyPr/>
          <a:lstStyle>
            <a:lvl1pPr>
              <a:defRPr>
                <a:solidFill>
                  <a:schemeClr val="tx1"/>
                </a:solidFill>
              </a:defRPr>
            </a:lvl1pPr>
            <a:lvl2pPr marL="631825" indent="-268605">
              <a:buFont typeface="Arial" panose="020B0604020202020204" pitchFamily="34" charset="0"/>
              <a:buChar char="•"/>
              <a:defRPr>
                <a:solidFill>
                  <a:schemeClr val="tx1"/>
                </a:solidFill>
              </a:defRPr>
            </a:lvl2pPr>
          </a:lstStyle>
          <a:p>
            <a:pPr lvl="0" fontAlgn="auto"/>
            <a:r>
              <a:rPr lang="zh-CN" altLang="zh-CN" strike="noStrike" noProof="1" dirty="0" smtClean="0"/>
              <a:t>单击此处编辑母版文本样式</a:t>
            </a:r>
            <a:endParaRPr lang="zh-CN" altLang="zh-CN" strike="noStrike" noProof="1" dirty="0" smtClean="0"/>
          </a:p>
          <a:p>
            <a:pPr lvl="1" fontAlgn="auto"/>
            <a:r>
              <a:rPr lang="zh-CN" altLang="zh-CN" strike="noStrike" noProof="1" dirty="0" smtClean="0"/>
              <a:t>第二级</a:t>
            </a:r>
            <a:endParaRPr lang="zh-CN" altLang="zh-CN" strike="noStrike" noProof="1" dirty="0" smtClean="0"/>
          </a:p>
          <a:p>
            <a:pPr lvl="2" fontAlgn="auto"/>
            <a:r>
              <a:rPr lang="zh-CN" altLang="zh-CN" strike="noStrike" noProof="1" dirty="0" smtClean="0"/>
              <a:t>第三级</a:t>
            </a:r>
            <a:endParaRPr lang="zh-CN" altLang="zh-CN" strike="noStrike" noProof="1" dirty="0" smtClean="0"/>
          </a:p>
          <a:p>
            <a:pPr lvl="3" fontAlgn="auto"/>
            <a:r>
              <a:rPr lang="zh-CN" altLang="zh-CN" strike="noStrike" noProof="1" dirty="0" smtClean="0"/>
              <a:t>第四级</a:t>
            </a:r>
            <a:endParaRPr lang="zh-CN" altLang="zh-CN" strike="noStrike" noProof="1" dirty="0" smtClean="0"/>
          </a:p>
          <a:p>
            <a:pPr lvl="4" fontAlgn="auto"/>
            <a:r>
              <a:rPr lang="zh-CN" altLang="zh-CN" strike="noStrike" noProof="1" dirty="0" smtClean="0"/>
              <a:t>第五级</a:t>
            </a:r>
            <a:endParaRPr lang="zh-CN" altLang="zh-CN" strike="noStrike" noProof="1" dirty="0" smtClean="0"/>
          </a:p>
        </p:txBody>
      </p:sp>
      <p:sp>
        <p:nvSpPr>
          <p:cNvPr id="4" name="日期占位符 3"/>
          <p:cNvSpPr>
            <a:spLocks noGrp="1"/>
          </p:cNvSpPr>
          <p:nvPr>
            <p:ph type="dt" sz="half" idx="10"/>
          </p:nvPr>
        </p:nvSpPr>
        <p:spPr/>
        <p:txBody>
          <a:bodyPr/>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grpSp>
        <p:nvGrpSpPr>
          <p:cNvPr id="6151" name="组合 8"/>
          <p:cNvGrpSpPr/>
          <p:nvPr/>
        </p:nvGrpSpPr>
        <p:grpSpPr>
          <a:xfrm>
            <a:off x="2413000" y="3370263"/>
            <a:ext cx="4127500" cy="47625"/>
            <a:chOff x="3914775" y="2524125"/>
            <a:chExt cx="2428875" cy="57150"/>
          </a:xfrm>
        </p:grpSpPr>
        <p:sp>
          <p:nvSpPr>
            <p:cNvPr id="10" name="矩形 9"/>
            <p:cNvSpPr/>
            <p:nvPr/>
          </p:nvSpPr>
          <p:spPr>
            <a:xfrm>
              <a:off x="3914775" y="2524125"/>
              <a:ext cx="809625" cy="57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fontAlgn="base"/>
              <a:endParaRPr lang="zh-CN" altLang="en-US" sz="1800" strike="noStrike" baseline="0" noProof="1">
                <a:latin typeface="Arial" panose="020B0604020202020204" pitchFamily="34" charset="0"/>
                <a:ea typeface="黑体" panose="02010609060101010101" pitchFamily="1" charset="-122"/>
              </a:endParaRPr>
            </a:p>
          </p:txBody>
        </p:sp>
        <p:sp>
          <p:nvSpPr>
            <p:cNvPr id="11" name="矩形 10"/>
            <p:cNvSpPr/>
            <p:nvPr/>
          </p:nvSpPr>
          <p:spPr>
            <a:xfrm>
              <a:off x="4724400" y="2524125"/>
              <a:ext cx="809625" cy="57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fontAlgn="base"/>
              <a:endParaRPr lang="zh-CN" altLang="en-US" sz="1800" strike="noStrike" baseline="0" noProof="1">
                <a:latin typeface="Arial" panose="020B0604020202020204" pitchFamily="34" charset="0"/>
                <a:ea typeface="黑体" panose="02010609060101010101" pitchFamily="1" charset="-122"/>
              </a:endParaRPr>
            </a:p>
          </p:txBody>
        </p:sp>
        <p:sp>
          <p:nvSpPr>
            <p:cNvPr id="12" name="矩形 11"/>
            <p:cNvSpPr/>
            <p:nvPr/>
          </p:nvSpPr>
          <p:spPr>
            <a:xfrm>
              <a:off x="5534025" y="2524125"/>
              <a:ext cx="809625" cy="571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fontAlgn="base"/>
              <a:endParaRPr lang="zh-CN" altLang="en-US" sz="1800" strike="noStrike" baseline="0" noProof="1">
                <a:latin typeface="Arial" panose="020B0604020202020204" pitchFamily="34" charset="0"/>
                <a:ea typeface="黑体" panose="02010609060101010101" pitchFamily="1" charset="-122"/>
              </a:endParaRPr>
            </a:p>
          </p:txBody>
        </p:sp>
      </p:grpSp>
      <p:sp>
        <p:nvSpPr>
          <p:cNvPr id="2" name="KSO_ST1"/>
          <p:cNvSpPr>
            <a:spLocks noGrp="1"/>
          </p:cNvSpPr>
          <p:nvPr>
            <p:ph type="title" hasCustomPrompt="1"/>
          </p:nvPr>
        </p:nvSpPr>
        <p:spPr>
          <a:xfrm>
            <a:off x="2412274" y="2628900"/>
            <a:ext cx="4127863" cy="723899"/>
          </a:xfrm>
        </p:spPr>
        <p:txBody>
          <a:bodyPr anchor="b">
            <a:normAutofit/>
          </a:bodyPr>
          <a:lstStyle>
            <a:lvl1pPr algn="ctr">
              <a:defRPr sz="4000" baseline="0">
                <a:solidFill>
                  <a:schemeClr val="accent1">
                    <a:lumMod val="75000"/>
                  </a:schemeClr>
                </a:solidFill>
                <a:effectLst>
                  <a:outerShdw blurRad="38100" dist="38100" dir="2700000" algn="tl">
                    <a:srgbClr val="000000">
                      <a:alpha val="43137"/>
                    </a:srgbClr>
                  </a:outerShdw>
                </a:effectLst>
                <a:latin typeface="Arial" panose="020B0604020202020204" pitchFamily="34" charset="0"/>
                <a:ea typeface="黑体" panose="02010609060101010101" pitchFamily="1" charset="-122"/>
              </a:defRPr>
            </a:lvl1pPr>
          </a:lstStyle>
          <a:p>
            <a:pPr fontAlgn="auto"/>
            <a:r>
              <a:rPr lang="zh-CN" altLang="en-US" strike="noStrike" noProof="1" dirty="0" smtClean="0"/>
              <a:t>编辑标题</a:t>
            </a:r>
            <a:endParaRPr lang="en-US" strike="noStrike" noProof="1" dirty="0"/>
          </a:p>
        </p:txBody>
      </p:sp>
      <p:sp>
        <p:nvSpPr>
          <p:cNvPr id="3" name="KSO_ST2"/>
          <p:cNvSpPr>
            <a:spLocks noGrp="1"/>
          </p:cNvSpPr>
          <p:nvPr>
            <p:ph type="body" idx="1" hasCustomPrompt="1"/>
          </p:nvPr>
        </p:nvSpPr>
        <p:spPr>
          <a:xfrm>
            <a:off x="2412274" y="3417888"/>
            <a:ext cx="4127863" cy="477364"/>
          </a:xfrm>
        </p:spPr>
        <p:txBody>
          <a:bodyPr>
            <a:normAutofit/>
          </a:bodyPr>
          <a:lstStyle>
            <a:lvl1pPr marL="0" indent="0" algn="ctr">
              <a:buNone/>
              <a:defRPr sz="1800" b="1" baseline="0">
                <a:solidFill>
                  <a:schemeClr val="tx1">
                    <a:lumMod val="40000"/>
                    <a:lumOff val="60000"/>
                  </a:schemeClr>
                </a:solidFill>
                <a:latin typeface="Arial" panose="020B0604020202020204" pitchFamily="34" charset="0"/>
                <a:ea typeface="黑体" panose="02010609060101010101" pitchFamily="1"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dirty="0" smtClean="0"/>
              <a:t>单击此处添加您的副标题</a:t>
            </a:r>
            <a:endParaRPr lang="en-US" altLang="zh-CN" strike="noStrike" noProof="1" dirty="0" smtClean="0"/>
          </a:p>
        </p:txBody>
      </p:sp>
      <p:sp>
        <p:nvSpPr>
          <p:cNvPr id="4" name="日期占位符 3"/>
          <p:cNvSpPr>
            <a:spLocks noGrp="1"/>
          </p:cNvSpPr>
          <p:nvPr>
            <p:ph type="dt" sz="half" idx="10"/>
          </p:nvPr>
        </p:nvSpPr>
        <p:spPr>
          <a:xfrm>
            <a:off x="628650" y="6356350"/>
            <a:ext cx="2057400" cy="365125"/>
          </a:xfrm>
          <a:prstGeom prst="rect">
            <a:avLst/>
          </a:prstGeom>
        </p:spPr>
        <p:txBody>
          <a:bodyPr vert="horz" lIns="91440" tIns="45720" rIns="91440" bIns="45720" rtlCol="0" anchor="ctr">
            <a:normAutofit/>
          </a:bodyPr>
          <a:lstStyle/>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nvPr>
        </p:nvSpPr>
        <p:spPr>
          <a:xfrm>
            <a:off x="6457950" y="6356350"/>
            <a:ext cx="2057400" cy="365125"/>
          </a:xfrm>
          <a:prstGeom prst="rect">
            <a:avLst/>
          </a:prstGeom>
        </p:spPr>
        <p:txBody>
          <a:bodyPr vert="horz" lIns="91440" tIns="45720" rIns="91440" bIns="45720" rtlCol="0" anchor="ctr">
            <a:normAutofit/>
          </a:bodyPr>
          <a:lstStyle/>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pPr fontAlgn="auto"/>
            <a:r>
              <a:rPr lang="zh-CN" altLang="en-US" strike="noStrike" noProof="1" smtClean="0"/>
              <a:t>单击此处编辑母版标题样式</a:t>
            </a:r>
            <a:endParaRPr lang="en-US" strike="noStrike" noProof="1" dirty="0"/>
          </a:p>
        </p:txBody>
      </p:sp>
      <p:sp>
        <p:nvSpPr>
          <p:cNvPr id="3" name="KSO_BC1"/>
          <p:cNvSpPr>
            <a:spLocks noGrp="1"/>
          </p:cNvSpPr>
          <p:nvPr>
            <p:ph sz="half" idx="1"/>
          </p:nvPr>
        </p:nvSpPr>
        <p:spPr>
          <a:xfrm>
            <a:off x="439208" y="1358901"/>
            <a:ext cx="3810000" cy="4495800"/>
          </a:xfrm>
        </p:spPr>
        <p:txBody>
          <a:bodyPr/>
          <a:lstStyle>
            <a:lvl1pPr>
              <a:defRPr baseline="0">
                <a:ea typeface="黑体" panose="02010609060101010101" pitchFamily="1" charset="-122"/>
              </a:defRPr>
            </a:lvl1pPr>
            <a:lvl2pPr>
              <a:defRPr baseline="0">
                <a:ea typeface="黑体" panose="02010609060101010101" pitchFamily="1" charset="-122"/>
              </a:defRPr>
            </a:lvl2pPr>
          </a:lstStyle>
          <a:p>
            <a:pPr lvl="0" fontAlgn="auto"/>
            <a:r>
              <a:rPr lang="zh-CN" altLang="zh-CN" strike="noStrike" noProof="1" dirty="0" smtClean="0"/>
              <a:t>单击此处编辑母版文本样式</a:t>
            </a:r>
            <a:endParaRPr lang="zh-CN" altLang="zh-CN" strike="noStrike" noProof="1" dirty="0" smtClean="0"/>
          </a:p>
          <a:p>
            <a:pPr lvl="1" fontAlgn="auto"/>
            <a:r>
              <a:rPr lang="zh-CN" altLang="zh-CN" strike="noStrike" noProof="1" dirty="0" smtClean="0"/>
              <a:t>第二级</a:t>
            </a:r>
            <a:endParaRPr lang="zh-CN" altLang="zh-CN" strike="noStrike" noProof="1" dirty="0" smtClean="0"/>
          </a:p>
          <a:p>
            <a:pPr lvl="2" fontAlgn="auto"/>
            <a:r>
              <a:rPr lang="zh-CN" altLang="zh-CN" strike="noStrike" noProof="1" dirty="0" smtClean="0"/>
              <a:t>第三级</a:t>
            </a:r>
            <a:endParaRPr lang="zh-CN" altLang="zh-CN" strike="noStrike" noProof="1" dirty="0" smtClean="0"/>
          </a:p>
          <a:p>
            <a:pPr lvl="3" fontAlgn="auto"/>
            <a:r>
              <a:rPr lang="zh-CN" altLang="zh-CN" strike="noStrike" noProof="1" dirty="0" smtClean="0"/>
              <a:t>第四级</a:t>
            </a:r>
            <a:endParaRPr lang="zh-CN" altLang="zh-CN" strike="noStrike" noProof="1" dirty="0" smtClean="0"/>
          </a:p>
          <a:p>
            <a:pPr lvl="4" fontAlgn="auto"/>
            <a:r>
              <a:rPr lang="zh-CN" altLang="zh-CN" strike="noStrike" noProof="1" dirty="0" smtClean="0"/>
              <a:t>第五级</a:t>
            </a:r>
            <a:endParaRPr lang="zh-CN" altLang="zh-CN" strike="noStrike" noProof="1" dirty="0" smtClean="0"/>
          </a:p>
        </p:txBody>
      </p:sp>
      <p:sp>
        <p:nvSpPr>
          <p:cNvPr id="4" name="KSO_BC2"/>
          <p:cNvSpPr>
            <a:spLocks noGrp="1"/>
          </p:cNvSpPr>
          <p:nvPr>
            <p:ph sz="half" idx="2"/>
          </p:nvPr>
        </p:nvSpPr>
        <p:spPr>
          <a:xfrm>
            <a:off x="4772020" y="1358901"/>
            <a:ext cx="3820587" cy="4495800"/>
          </a:xfrm>
        </p:spPr>
        <p:txBody>
          <a:bodyPr/>
          <a:lstStyle>
            <a:lvl1pPr>
              <a:defRPr baseline="0">
                <a:ea typeface="黑体" panose="02010609060101010101" pitchFamily="1" charset="-122"/>
              </a:defRPr>
            </a:lvl1pPr>
            <a:lvl2pPr>
              <a:defRPr baseline="0">
                <a:ea typeface="黑体" panose="02010609060101010101" pitchFamily="1" charset="-122"/>
              </a:defRPr>
            </a:lvl2pPr>
          </a:lstStyle>
          <a:p>
            <a:pPr lvl="0" fontAlgn="auto"/>
            <a:r>
              <a:rPr lang="zh-CN" altLang="zh-CN" strike="noStrike" noProof="1" dirty="0" smtClean="0"/>
              <a:t>单击此处编辑母版文本样式</a:t>
            </a:r>
            <a:endParaRPr lang="zh-CN" altLang="zh-CN" strike="noStrike" noProof="1" dirty="0" smtClean="0"/>
          </a:p>
          <a:p>
            <a:pPr lvl="1" fontAlgn="auto"/>
            <a:r>
              <a:rPr lang="zh-CN" altLang="zh-CN" strike="noStrike" noProof="1" dirty="0" smtClean="0"/>
              <a:t>第二级</a:t>
            </a:r>
            <a:endParaRPr lang="zh-CN" altLang="zh-CN" strike="noStrike" noProof="1" dirty="0" smtClean="0"/>
          </a:p>
          <a:p>
            <a:pPr lvl="2" fontAlgn="auto"/>
            <a:r>
              <a:rPr lang="zh-CN" altLang="zh-CN" strike="noStrike" noProof="1" dirty="0" smtClean="0"/>
              <a:t>第三级</a:t>
            </a:r>
            <a:endParaRPr lang="zh-CN" altLang="zh-CN" strike="noStrike" noProof="1" dirty="0" smtClean="0"/>
          </a:p>
          <a:p>
            <a:pPr lvl="3" fontAlgn="auto"/>
            <a:r>
              <a:rPr lang="zh-CN" altLang="zh-CN" strike="noStrike" noProof="1" dirty="0" smtClean="0"/>
              <a:t>第四级</a:t>
            </a:r>
            <a:endParaRPr lang="zh-CN" altLang="zh-CN" strike="noStrike" noProof="1" dirty="0" smtClean="0"/>
          </a:p>
          <a:p>
            <a:pPr lvl="4" fontAlgn="auto"/>
            <a:r>
              <a:rPr lang="zh-CN" altLang="zh-CN" strike="noStrike" noProof="1" dirty="0" smtClean="0"/>
              <a:t>第五级</a:t>
            </a:r>
            <a:endParaRPr lang="zh-CN" altLang="zh-CN" strike="noStrike" noProof="1" dirty="0" smtClean="0"/>
          </a:p>
        </p:txBody>
      </p:sp>
      <p:sp>
        <p:nvSpPr>
          <p:cNvPr id="5" name="日期占位符 4"/>
          <p:cNvSpPr>
            <a:spLocks noGrp="1"/>
          </p:cNvSpPr>
          <p:nvPr>
            <p:ph type="dt" sz="half" idx="10"/>
          </p:nvPr>
        </p:nvSpPr>
        <p:spPr/>
        <p:txBody>
          <a:bodyPr/>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824576" y="247384"/>
            <a:ext cx="7886698" cy="717022"/>
          </a:xfrm>
        </p:spPr>
        <p:txBody>
          <a:bodyPr/>
          <a:lstStyle/>
          <a:p>
            <a:pPr fontAlgn="auto"/>
            <a:r>
              <a:rPr lang="zh-CN" altLang="en-US" strike="noStrike" noProof="1" dirty="0" smtClean="0"/>
              <a:t>单击此处编辑母版标题样式</a:t>
            </a:r>
            <a:endParaRPr lang="en-US" strike="noStrike" noProof="1" dirty="0"/>
          </a:p>
        </p:txBody>
      </p:sp>
      <p:sp>
        <p:nvSpPr>
          <p:cNvPr id="3" name="Text Placeholder 2"/>
          <p:cNvSpPr>
            <a:spLocks noGrp="1"/>
          </p:cNvSpPr>
          <p:nvPr>
            <p:ph type="body" idx="1"/>
          </p:nvPr>
        </p:nvSpPr>
        <p:spPr>
          <a:xfrm>
            <a:off x="824576" y="1376362"/>
            <a:ext cx="3868340"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smtClean="0"/>
              <a:t>单击此处编辑母版文本样式</a:t>
            </a:r>
            <a:endParaRPr lang="zh-CN" altLang="en-US" strike="noStrike" noProof="1" dirty="0" smtClean="0"/>
          </a:p>
        </p:txBody>
      </p:sp>
      <p:sp>
        <p:nvSpPr>
          <p:cNvPr id="4" name="KSO_BC1"/>
          <p:cNvSpPr>
            <a:spLocks noGrp="1"/>
          </p:cNvSpPr>
          <p:nvPr>
            <p:ph sz="half" idx="2"/>
          </p:nvPr>
        </p:nvSpPr>
        <p:spPr>
          <a:xfrm>
            <a:off x="824576" y="2200274"/>
            <a:ext cx="3868340" cy="3684588"/>
          </a:xfrm>
        </p:spPr>
        <p:txBody>
          <a:bodyPr/>
          <a:lstStyle/>
          <a:p>
            <a:pPr lvl="0" fontAlgn="auto"/>
            <a:r>
              <a:rPr lang="zh-CN" altLang="zh-CN" strike="noStrike" noProof="1" dirty="0" smtClean="0"/>
              <a:t>单击此处编辑母版文本样式</a:t>
            </a:r>
            <a:endParaRPr lang="zh-CN" altLang="zh-CN" strike="noStrike" noProof="1" dirty="0" smtClean="0"/>
          </a:p>
          <a:p>
            <a:pPr lvl="1" fontAlgn="auto"/>
            <a:r>
              <a:rPr lang="zh-CN" altLang="zh-CN" strike="noStrike" noProof="1" dirty="0" smtClean="0"/>
              <a:t>第二级</a:t>
            </a:r>
            <a:endParaRPr lang="zh-CN" altLang="zh-CN" strike="noStrike" noProof="1" dirty="0" smtClean="0"/>
          </a:p>
          <a:p>
            <a:pPr lvl="2" fontAlgn="auto"/>
            <a:r>
              <a:rPr lang="zh-CN" altLang="zh-CN" strike="noStrike" noProof="1" dirty="0" smtClean="0"/>
              <a:t>第三级</a:t>
            </a:r>
            <a:endParaRPr lang="zh-CN" altLang="zh-CN" strike="noStrike" noProof="1" dirty="0" smtClean="0"/>
          </a:p>
          <a:p>
            <a:pPr lvl="3" fontAlgn="auto"/>
            <a:r>
              <a:rPr lang="zh-CN" altLang="zh-CN" strike="noStrike" noProof="1" dirty="0" smtClean="0"/>
              <a:t>第四级</a:t>
            </a:r>
            <a:endParaRPr lang="zh-CN" altLang="zh-CN" strike="noStrike" noProof="1" dirty="0" smtClean="0"/>
          </a:p>
          <a:p>
            <a:pPr lvl="4" fontAlgn="auto"/>
            <a:r>
              <a:rPr lang="zh-CN" altLang="zh-CN" strike="noStrike" noProof="1" dirty="0" smtClean="0"/>
              <a:t>第五级</a:t>
            </a:r>
            <a:endParaRPr lang="zh-CN" altLang="zh-CN" strike="noStrike" noProof="1" dirty="0" smtClean="0"/>
          </a:p>
        </p:txBody>
      </p:sp>
      <p:sp>
        <p:nvSpPr>
          <p:cNvPr id="5" name="Text Placeholder 4"/>
          <p:cNvSpPr>
            <a:spLocks noGrp="1"/>
          </p:cNvSpPr>
          <p:nvPr>
            <p:ph type="body" sz="quarter" idx="3"/>
          </p:nvPr>
        </p:nvSpPr>
        <p:spPr>
          <a:xfrm>
            <a:off x="4823884" y="1376362"/>
            <a:ext cx="3887391"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dirty="0" smtClean="0"/>
              <a:t>单击此处编辑母版文本样式</a:t>
            </a:r>
            <a:endParaRPr lang="zh-CN" altLang="en-US" strike="noStrike" noProof="1" dirty="0" smtClean="0"/>
          </a:p>
        </p:txBody>
      </p:sp>
      <p:sp>
        <p:nvSpPr>
          <p:cNvPr id="6" name="KSO_BC2"/>
          <p:cNvSpPr>
            <a:spLocks noGrp="1"/>
          </p:cNvSpPr>
          <p:nvPr>
            <p:ph sz="quarter" idx="4"/>
          </p:nvPr>
        </p:nvSpPr>
        <p:spPr>
          <a:xfrm>
            <a:off x="4823884" y="2200274"/>
            <a:ext cx="3887391" cy="3684588"/>
          </a:xfrm>
        </p:spPr>
        <p:txBody>
          <a:bodyPr/>
          <a:lstStyle/>
          <a:p>
            <a:pPr lvl="0" fontAlgn="auto"/>
            <a:r>
              <a:rPr lang="zh-CN" altLang="zh-CN" strike="noStrike" noProof="1" dirty="0" smtClean="0"/>
              <a:t>单击此处编辑母版文本样式</a:t>
            </a:r>
            <a:endParaRPr lang="zh-CN" altLang="zh-CN" strike="noStrike" noProof="1" dirty="0" smtClean="0"/>
          </a:p>
          <a:p>
            <a:pPr lvl="1" fontAlgn="auto"/>
            <a:r>
              <a:rPr lang="zh-CN" altLang="zh-CN" strike="noStrike" noProof="1" dirty="0" smtClean="0"/>
              <a:t>第二级</a:t>
            </a:r>
            <a:endParaRPr lang="zh-CN" altLang="zh-CN" strike="noStrike" noProof="1" dirty="0" smtClean="0"/>
          </a:p>
          <a:p>
            <a:pPr lvl="2" fontAlgn="auto"/>
            <a:r>
              <a:rPr lang="zh-CN" altLang="zh-CN" strike="noStrike" noProof="1" dirty="0" smtClean="0"/>
              <a:t>第三级</a:t>
            </a:r>
            <a:endParaRPr lang="zh-CN" altLang="zh-CN" strike="noStrike" noProof="1" dirty="0" smtClean="0"/>
          </a:p>
          <a:p>
            <a:pPr lvl="3" fontAlgn="auto"/>
            <a:r>
              <a:rPr lang="zh-CN" altLang="zh-CN" strike="noStrike" noProof="1" dirty="0" smtClean="0"/>
              <a:t>第四级</a:t>
            </a:r>
            <a:endParaRPr lang="zh-CN" altLang="zh-CN" strike="noStrike" noProof="1" dirty="0" smtClean="0"/>
          </a:p>
          <a:p>
            <a:pPr lvl="4" fontAlgn="auto"/>
            <a:r>
              <a:rPr lang="zh-CN" altLang="zh-CN" strike="noStrike" noProof="1" dirty="0" smtClean="0"/>
              <a:t>第五级</a:t>
            </a:r>
            <a:endParaRPr lang="zh-CN" altLang="zh-CN" strike="noStrike" noProof="1" dirty="0" smtClean="0"/>
          </a:p>
        </p:txBody>
      </p:sp>
      <p:sp>
        <p:nvSpPr>
          <p:cNvPr id="7" name="日期占位符 6"/>
          <p:cNvSpPr>
            <a:spLocks noGrp="1"/>
          </p:cNvSpPr>
          <p:nvPr>
            <p:ph type="dt" sz="half" idx="10"/>
          </p:nvPr>
        </p:nvSpPr>
        <p:spPr/>
        <p:txBody>
          <a:bodyPr/>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nvPr>
        </p:nvSpPr>
        <p:spPr/>
        <p:txBody>
          <a:bodyPr/>
          <a:p>
            <a:pPr fontAlgn="base"/>
            <a:endParaRPr lang="zh-CN" altLang="en-US" strike="noStrike" noProof="1"/>
          </a:p>
        </p:txBody>
      </p:sp>
      <p:sp>
        <p:nvSpPr>
          <p:cNvPr id="9" name="灯片编号占位符 8"/>
          <p:cNvSpPr>
            <a:spLocks noGrp="1"/>
          </p:cNvSpPr>
          <p:nvPr>
            <p:ph type="sldNum" sz="quarter" idx="12"/>
          </p:nvPr>
        </p:nvSpPr>
        <p:spPr/>
        <p:txBody>
          <a:bodyPr/>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空心弧 6"/>
          <p:cNvSpPr/>
          <p:nvPr/>
        </p:nvSpPr>
        <p:spPr bwMode="auto">
          <a:xfrm rot="7086271">
            <a:off x="5078413" y="2563813"/>
            <a:ext cx="1482725" cy="1482725"/>
          </a:xfrm>
          <a:prstGeom prst="blockArc">
            <a:avLst>
              <a:gd name="adj1" fmla="val 5502533"/>
              <a:gd name="adj2" fmla="val 1980318"/>
              <a:gd name="adj3" fmla="val 1053"/>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base" hangingPunct="1">
              <a:spcBef>
                <a:spcPts val="0"/>
              </a:spcBef>
              <a:spcAft>
                <a:spcPts val="0"/>
              </a:spcAft>
              <a:defRPr/>
            </a:pPr>
            <a:endParaRPr lang="zh-CN" altLang="en-US" sz="1800" strike="noStrike" noProof="1">
              <a:solidFill>
                <a:schemeClr val="tx1"/>
              </a:solidFill>
              <a:latin typeface="Arial" panose="020B0604020202020204" pitchFamily="34" charset="0"/>
              <a:ea typeface="黑体" panose="02010609060101010101" pitchFamily="1" charset="-122"/>
            </a:endParaRPr>
          </a:p>
        </p:txBody>
      </p:sp>
      <p:sp>
        <p:nvSpPr>
          <p:cNvPr id="3" name="标题 2"/>
          <p:cNvSpPr>
            <a:spLocks noGrp="1"/>
          </p:cNvSpPr>
          <p:nvPr>
            <p:ph type="title" hasCustomPrompt="1"/>
          </p:nvPr>
        </p:nvSpPr>
        <p:spPr>
          <a:xfrm>
            <a:off x="2743200" y="2869200"/>
            <a:ext cx="3276000" cy="1008000"/>
          </a:xfrm>
        </p:spPr>
        <p:txBody>
          <a:bodyPr anchor="t" anchorCtr="0">
            <a:normAutofit/>
          </a:bodyPr>
          <a:lstStyle>
            <a:lvl1pPr>
              <a:defRPr sz="6000" b="0"/>
            </a:lvl1pPr>
          </a:lstStyle>
          <a:p>
            <a:pPr fontAlgn="auto"/>
            <a:r>
              <a:rPr lang="zh-CN" altLang="en-US" strike="noStrike" noProof="1" dirty="0" smtClean="0"/>
              <a:t>编辑标题</a:t>
            </a:r>
            <a:endParaRPr lang="zh-CN" altLang="en-US" strike="noStrike" noProof="1" dirty="0"/>
          </a:p>
        </p:txBody>
      </p:sp>
      <p:sp>
        <p:nvSpPr>
          <p:cNvPr id="5" name="文本占位符 4"/>
          <p:cNvSpPr>
            <a:spLocks noGrp="1"/>
          </p:cNvSpPr>
          <p:nvPr>
            <p:ph type="body" sz="quarter" idx="10" hasCustomPrompt="1"/>
          </p:nvPr>
        </p:nvSpPr>
        <p:spPr>
          <a:xfrm>
            <a:off x="3024000" y="3916799"/>
            <a:ext cx="2192400" cy="527615"/>
          </a:xfrm>
        </p:spPr>
        <p:txBody>
          <a:bodyPr>
            <a:normAutofit/>
          </a:bodyPr>
          <a:lstStyle>
            <a:lvl1pPr marL="0" indent="0" algn="dist">
              <a:buNone/>
              <a:defRPr sz="1800">
                <a:solidFill>
                  <a:schemeClr val="accent2"/>
                </a:solidFill>
              </a:defRPr>
            </a:lvl1pPr>
          </a:lstStyle>
          <a:p>
            <a:pPr lvl="0" fontAlgn="auto"/>
            <a:r>
              <a:rPr lang="zh-CN" altLang="en-US" strike="noStrike" noProof="1" dirty="0" smtClean="0"/>
              <a:t>编辑副标题</a:t>
            </a:r>
            <a:endParaRPr lang="zh-CN" altLang="en-US" strike="noStrike" noProof="1" dirty="0" smtClean="0"/>
          </a:p>
        </p:txBody>
      </p:sp>
      <p:sp>
        <p:nvSpPr>
          <p:cNvPr id="8" name="日期占位符 7"/>
          <p:cNvSpPr>
            <a:spLocks noGrp="1"/>
          </p:cNvSpPr>
          <p:nvPr>
            <p:ph type="dt" sz="half" idx="11"/>
          </p:nvPr>
        </p:nvSpPr>
        <p:spPr>
          <a:xfrm>
            <a:off x="628650" y="6356350"/>
            <a:ext cx="2057400" cy="365125"/>
          </a:xfrm>
          <a:prstGeom prst="rect">
            <a:avLst/>
          </a:prstGeom>
        </p:spPr>
        <p:txBody>
          <a:bodyPr vert="horz" lIns="91440" tIns="45720" rIns="91440" bIns="45720" rtlCol="0" anchor="ctr">
            <a:normAutofit/>
          </a:bodyPr>
          <a:lstStyle/>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9" name="页脚占位符 8"/>
          <p:cNvSpPr>
            <a:spLocks noGrp="1"/>
          </p:cNvSpPr>
          <p:nvPr>
            <p:ph type="ftr" sz="quarter" idx="12"/>
          </p:nvPr>
        </p:nvSpPr>
        <p:spPr>
          <a:xfrm>
            <a:off x="3028950" y="6356350"/>
            <a:ext cx="3086100" cy="365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10" name="灯片编号占位符 9"/>
          <p:cNvSpPr>
            <a:spLocks noGrp="1"/>
          </p:cNvSpPr>
          <p:nvPr>
            <p:ph type="sldNum" sz="quarter" idx="13"/>
          </p:nvPr>
        </p:nvSpPr>
        <p:spPr>
          <a:xfrm>
            <a:off x="6457950" y="6356350"/>
            <a:ext cx="2057400" cy="365125"/>
          </a:xfrm>
          <a:prstGeom prst="rect">
            <a:avLst/>
          </a:prstGeom>
        </p:spPr>
        <p:txBody>
          <a:bodyPr vert="horz" lIns="91440" tIns="45720" rIns="91440" bIns="45720" rtlCol="0" anchor="ctr">
            <a:normAutofit/>
          </a:bodyPr>
          <a:lstStyle/>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a:p>
        </p:txBody>
      </p:sp>
      <p:sp>
        <p:nvSpPr>
          <p:cNvPr id="4" name="灯片编号占位符 3"/>
          <p:cNvSpPr>
            <a:spLocks noGrp="1"/>
          </p:cNvSpPr>
          <p:nvPr>
            <p:ph type="sldNum" sz="quarter" idx="12"/>
          </p:nvPr>
        </p:nvSpPr>
        <p:spPr/>
        <p:txBody>
          <a:bodyPr/>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439200" y="356400"/>
            <a:ext cx="8154000" cy="576000"/>
          </a:xfrm>
        </p:spPr>
        <p:txBody>
          <a:bodyPr anchor="b"/>
          <a:lstStyle>
            <a:lvl1pPr>
              <a:defRPr sz="3200"/>
            </a:lvl1pPr>
          </a:lstStyle>
          <a:p>
            <a:pPr fontAlgn="auto"/>
            <a:r>
              <a:rPr lang="zh-CN" altLang="en-US" strike="noStrike" noProof="1" dirty="0" smtClean="0"/>
              <a:t>单击此处编辑母版标题样式</a:t>
            </a:r>
            <a:endParaRPr lang="en-US" strike="noStrike" noProof="1" dirty="0"/>
          </a:p>
        </p:txBody>
      </p:sp>
      <p:sp>
        <p:nvSpPr>
          <p:cNvPr id="3" name="KSO_BC1"/>
          <p:cNvSpPr>
            <a:spLocks noGrp="1"/>
          </p:cNvSpPr>
          <p:nvPr>
            <p:ph type="pic" idx="1" hasCustomPrompt="1"/>
          </p:nvPr>
        </p:nvSpPr>
        <p:spPr>
          <a:xfrm>
            <a:off x="4790344" y="1814400"/>
            <a:ext cx="3258000" cy="3740400"/>
          </a:xfrm>
        </p:spPr>
        <p:txBody>
          <a:bodyPr anchor="t"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r>
              <a:rPr lang="zh-CN" altLang="en-US" strike="noStrike" noProof="1" dirty="0" smtClean="0"/>
              <a:t>添加图片</a:t>
            </a:r>
            <a:endParaRPr lang="en-US" strike="noStrike" noProof="1" dirty="0"/>
          </a:p>
        </p:txBody>
      </p:sp>
      <p:sp>
        <p:nvSpPr>
          <p:cNvPr id="4" name="KSO_BC2"/>
          <p:cNvSpPr>
            <a:spLocks noGrp="1"/>
          </p:cNvSpPr>
          <p:nvPr>
            <p:ph type="body" sz="half" idx="2"/>
          </p:nvPr>
        </p:nvSpPr>
        <p:spPr>
          <a:xfrm>
            <a:off x="1096744" y="1825200"/>
            <a:ext cx="3528000" cy="3729600"/>
          </a:xfrm>
          <a:solidFill>
            <a:srgbClr val="63A6CE"/>
          </a:solidFill>
        </p:spPr>
        <p:txBody>
          <a:bodyPr>
            <a:normAutofit/>
          </a:bodyPr>
          <a:lstStyle>
            <a:lvl1pPr marL="0" indent="0" algn="ctr">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dirty="0" smtClean="0"/>
              <a:t>单击此处编辑母版文本样式</a:t>
            </a:r>
            <a:endParaRPr lang="zh-CN" altLang="en-US" strike="noStrike" noProof="1" dirty="0" smtClean="0"/>
          </a:p>
        </p:txBody>
      </p:sp>
      <p:sp>
        <p:nvSpPr>
          <p:cNvPr id="5" name="日期占位符 4"/>
          <p:cNvSpPr>
            <a:spLocks noGrp="1"/>
          </p:cNvSpPr>
          <p:nvPr>
            <p:ph type="dt" sz="half" idx="10"/>
          </p:nvPr>
        </p:nvSpPr>
        <p:spPr/>
        <p:txBody>
          <a:bodyPr/>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nvPr>
        </p:nvSpPr>
        <p:spPr/>
        <p:txBody>
          <a:bodyPr/>
          <a:p>
            <a:pPr fontAlgn="base"/>
            <a:endParaRPr lang="zh-CN" altLang="en-US" strike="noStrike" noProof="1"/>
          </a:p>
        </p:txBody>
      </p:sp>
      <p:sp>
        <p:nvSpPr>
          <p:cNvPr id="7" name="灯片编号占位符 6"/>
          <p:cNvSpPr>
            <a:spLocks noGrp="1"/>
          </p:cNvSpPr>
          <p:nvPr>
            <p:ph type="sldNum" sz="quarter" idx="12"/>
          </p:nvPr>
        </p:nvSpPr>
        <p:spPr/>
        <p:txBody>
          <a:bodyPr/>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7628467" y="365125"/>
            <a:ext cx="886883" cy="5811838"/>
          </a:xfrm>
        </p:spPr>
        <p:txBody>
          <a:bodyPr vert="eaVert"/>
          <a:lstStyle/>
          <a:p>
            <a:pPr fontAlgn="auto"/>
            <a:r>
              <a:rPr lang="zh-CN" altLang="en-US" strike="noStrike" noProof="1" dirty="0" smtClean="0"/>
              <a:t>单击此处编辑母版标题样式</a:t>
            </a:r>
            <a:endParaRPr lang="en-US" strike="noStrike" noProof="1" dirty="0"/>
          </a:p>
        </p:txBody>
      </p:sp>
      <p:sp>
        <p:nvSpPr>
          <p:cNvPr id="3" name="KSO_BC1"/>
          <p:cNvSpPr>
            <a:spLocks noGrp="1"/>
          </p:cNvSpPr>
          <p:nvPr>
            <p:ph type="body" orient="vert" idx="1"/>
          </p:nvPr>
        </p:nvSpPr>
        <p:spPr>
          <a:xfrm>
            <a:off x="621102" y="365125"/>
            <a:ext cx="6914231" cy="5811838"/>
          </a:xfrm>
        </p:spPr>
        <p:txBody>
          <a:bodyPr vert="eaVert">
            <a:normAutofit/>
          </a:bodyPr>
          <a:lstStyle>
            <a:lvl1pPr>
              <a:defRPr sz="2400">
                <a:latin typeface="+mn-ea"/>
                <a:ea typeface="+mn-ea"/>
              </a:defRPr>
            </a:lvl1pPr>
            <a:lvl2pPr>
              <a:defRPr sz="2000">
                <a:latin typeface="+mn-ea"/>
                <a:ea typeface="+mn-ea"/>
              </a:defRPr>
            </a:lvl2pPr>
          </a:lstStyle>
          <a:p>
            <a:pPr lvl="0" fontAlgn="auto"/>
            <a:r>
              <a:rPr lang="zh-CN" altLang="zh-CN" strike="noStrike" noProof="1" dirty="0" smtClean="0"/>
              <a:t>单击此处编辑母版文本样式</a:t>
            </a:r>
            <a:endParaRPr lang="zh-CN" altLang="zh-CN" strike="noStrike" noProof="1" dirty="0" smtClean="0"/>
          </a:p>
          <a:p>
            <a:pPr lvl="1" fontAlgn="auto"/>
            <a:r>
              <a:rPr lang="zh-CN" altLang="zh-CN" strike="noStrike" noProof="1" dirty="0" smtClean="0"/>
              <a:t>第二级</a:t>
            </a:r>
            <a:endParaRPr lang="zh-CN" altLang="zh-CN" strike="noStrike" noProof="1" dirty="0" smtClean="0"/>
          </a:p>
          <a:p>
            <a:pPr lvl="2" fontAlgn="auto"/>
            <a:r>
              <a:rPr lang="zh-CN" altLang="zh-CN" strike="noStrike" noProof="1" dirty="0" smtClean="0"/>
              <a:t>第三级</a:t>
            </a:r>
            <a:endParaRPr lang="zh-CN" altLang="zh-CN" strike="noStrike" noProof="1" dirty="0" smtClean="0"/>
          </a:p>
          <a:p>
            <a:pPr lvl="3" fontAlgn="auto"/>
            <a:r>
              <a:rPr lang="zh-CN" altLang="zh-CN" strike="noStrike" noProof="1" dirty="0" smtClean="0"/>
              <a:t>第四级</a:t>
            </a:r>
            <a:endParaRPr lang="zh-CN" altLang="zh-CN" strike="noStrike" noProof="1" dirty="0" smtClean="0"/>
          </a:p>
          <a:p>
            <a:pPr lvl="4" fontAlgn="auto"/>
            <a:r>
              <a:rPr lang="zh-CN" altLang="zh-CN" strike="noStrike" noProof="1" dirty="0" smtClean="0"/>
              <a:t>第五级</a:t>
            </a:r>
            <a:endParaRPr lang="zh-CN" altLang="zh-CN" strike="noStrike" noProof="1" dirty="0" smtClean="0"/>
          </a:p>
        </p:txBody>
      </p:sp>
      <p:sp>
        <p:nvSpPr>
          <p:cNvPr id="4" name="日期占位符 3"/>
          <p:cNvSpPr>
            <a:spLocks noGrp="1"/>
          </p:cNvSpPr>
          <p:nvPr>
            <p:ph type="dt" sz="half" idx="10"/>
          </p:nvPr>
        </p:nvSpPr>
        <p:spPr/>
        <p:txBody>
          <a:bodyPr/>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nvPr>
        </p:nvSpPr>
        <p:spPr/>
        <p:txBody>
          <a:bodyPr/>
          <a:p>
            <a:pPr fontAlgn="base"/>
            <a:endParaRPr lang="zh-CN" altLang="en-US" strike="noStrike" noProof="1"/>
          </a:p>
        </p:txBody>
      </p:sp>
      <p:sp>
        <p:nvSpPr>
          <p:cNvPr id="6" name="灯片编号占位符 5"/>
          <p:cNvSpPr>
            <a:spLocks noGrp="1"/>
          </p:cNvSpPr>
          <p:nvPr>
            <p:ph type="sldNum" sz="quarter" idx="12"/>
          </p:nvPr>
        </p:nvSpPr>
        <p:spPr/>
        <p:txBody>
          <a:bodyPr/>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2400"/>
            </a:lvl1pPr>
            <a:lvl2pPr>
              <a:defRPr sz="2000"/>
            </a:lvl2pPr>
            <a:lvl3pPr>
              <a:defRPr sz="1800"/>
            </a:lvl3pPr>
            <a:lvl4pPr>
              <a:defRPr sz="1800"/>
            </a:lvl4pPr>
            <a:lvl5pPr>
              <a:defRPr sz="1800"/>
            </a:lvl5pPr>
          </a:lstStyle>
          <a:p>
            <a:pPr lvl="0" fontAlgn="auto"/>
            <a:r>
              <a:rPr lang="zh-CN" altLang="en-US" strike="noStrike" noProof="1" dirty="0" smtClean="0"/>
              <a:t>单击此处编辑母版文本样式</a:t>
            </a:r>
            <a:endParaRPr lang="zh-CN" altLang="en-US" strike="noStrike" noProof="1" dirty="0" smtClean="0"/>
          </a:p>
          <a:p>
            <a:pPr lvl="1" fontAlgn="auto"/>
            <a:r>
              <a:rPr lang="zh-CN" altLang="en-US" strike="noStrike" noProof="1" dirty="0" smtClean="0"/>
              <a:t>第二级</a:t>
            </a:r>
            <a:endParaRPr lang="zh-CN" altLang="en-US" strike="noStrike" noProof="1" dirty="0" smtClean="0"/>
          </a:p>
          <a:p>
            <a:pPr lvl="2" fontAlgn="auto"/>
            <a:r>
              <a:rPr lang="zh-CN" altLang="en-US" strike="noStrike" noProof="1" dirty="0" smtClean="0"/>
              <a:t>第三级</a:t>
            </a:r>
            <a:endParaRPr lang="zh-CN" altLang="en-US" strike="noStrike" noProof="1" dirty="0" smtClean="0"/>
          </a:p>
          <a:p>
            <a:pPr lvl="3" fontAlgn="auto"/>
            <a:r>
              <a:rPr lang="zh-CN" altLang="en-US" strike="noStrike" noProof="1" dirty="0" smtClean="0"/>
              <a:t>第四级</a:t>
            </a:r>
            <a:endParaRPr lang="zh-CN" altLang="en-US" strike="noStrike" noProof="1" dirty="0" smtClean="0"/>
          </a:p>
          <a:p>
            <a:pPr lvl="4" fontAlgn="auto"/>
            <a:r>
              <a:rPr lang="zh-CN" altLang="en-US" strike="noStrike" noProof="1" dirty="0" smtClean="0"/>
              <a:t>第五级</a:t>
            </a:r>
            <a:endParaRPr lang="zh-CN" altLang="en-US" strike="noStrike" noProof="1" dirty="0"/>
          </a:p>
        </p:txBody>
      </p:sp>
      <p:sp>
        <p:nvSpPr>
          <p:cNvPr id="2" name="日期占位符 1"/>
          <p:cNvSpPr>
            <a:spLocks noGrp="1"/>
          </p:cNvSpPr>
          <p:nvPr>
            <p:ph type="dt" sz="half" idx="10"/>
          </p:nvPr>
        </p:nvSpPr>
        <p:spPr/>
        <p:txBody>
          <a:bodyPr/>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nvPr>
        </p:nvSpPr>
        <p:spPr/>
        <p:txBody>
          <a:bodyPr/>
          <a:p>
            <a:pPr fontAlgn="base"/>
            <a:endParaRPr lang="zh-CN" altLang="en-US" strike="noStrike" noProof="1"/>
          </a:p>
        </p:txBody>
      </p:sp>
      <p:sp>
        <p:nvSpPr>
          <p:cNvPr id="5" name="灯片编号占位符 4"/>
          <p:cNvSpPr>
            <a:spLocks noGrp="1"/>
          </p:cNvSpPr>
          <p:nvPr>
            <p:ph type="sldNum" sz="quarter" idx="12"/>
          </p:nvPr>
        </p:nvSpPr>
        <p:spPr/>
        <p:txBody>
          <a:bodyPr/>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jpeg"/><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5.emf"/><Relationship Id="rId13" Type="http://schemas.openxmlformats.org/officeDocument/2006/relationships/image" Target="../media/image4.jpeg"/><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6" Type="http://schemas.openxmlformats.org/officeDocument/2006/relationships/theme" Target="../theme/theme3.xml"/><Relationship Id="rId15" Type="http://schemas.openxmlformats.org/officeDocument/2006/relationships/image" Target="../media/image8.jpeg"/><Relationship Id="rId14" Type="http://schemas.openxmlformats.org/officeDocument/2006/relationships/image" Target="../media/image7.jpeg"/><Relationship Id="rId13" Type="http://schemas.openxmlformats.org/officeDocument/2006/relationships/image" Target="../media/image6.jpeg"/><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image" Target="../media/image9.png"/><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p:pic>
        <p:nvPicPr>
          <p:cNvPr id="1026" name="Picture 2" descr="A1"/>
          <p:cNvPicPr>
            <a:picLocks noChangeAspect="1"/>
          </p:cNvPicPr>
          <p:nvPr userDrawn="1"/>
        </p:nvPicPr>
        <p:blipFill>
          <a:blip r:embed="rId13"/>
          <a:stretch>
            <a:fillRect/>
          </a:stretch>
        </p:blipFill>
        <p:spPr>
          <a:xfrm>
            <a:off x="0" y="0"/>
            <a:ext cx="9144000" cy="6858000"/>
          </a:xfrm>
          <a:prstGeom prst="rect">
            <a:avLst/>
          </a:prstGeom>
          <a:noFill/>
          <a:ln w="9525">
            <a:noFill/>
          </a:ln>
        </p:spPr>
      </p:pic>
      <p:pic>
        <p:nvPicPr>
          <p:cNvPr id="1027" name="Picture 3" descr="福建机场二期魁歧隧道1"/>
          <p:cNvPicPr>
            <a:picLocks noChangeAspect="1"/>
          </p:cNvPicPr>
          <p:nvPr userDrawn="1"/>
        </p:nvPicPr>
        <p:blipFill>
          <a:blip r:embed="rId14"/>
          <a:stretch>
            <a:fillRect/>
          </a:stretch>
        </p:blipFill>
        <p:spPr>
          <a:xfrm>
            <a:off x="1588" y="2638425"/>
            <a:ext cx="9180512" cy="33845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p:pic>
        <p:nvPicPr>
          <p:cNvPr id="2050" name="Picture 2" descr="2"/>
          <p:cNvPicPr>
            <a:picLocks noChangeAspect="1"/>
          </p:cNvPicPr>
          <p:nvPr userDrawn="1"/>
        </p:nvPicPr>
        <p:blipFill>
          <a:blip r:embed="rId13"/>
          <a:stretch>
            <a:fillRect/>
          </a:stretch>
        </p:blipFill>
        <p:spPr>
          <a:xfrm>
            <a:off x="0" y="0"/>
            <a:ext cx="9144000" cy="6858000"/>
          </a:xfrm>
          <a:prstGeom prst="rect">
            <a:avLst/>
          </a:prstGeom>
          <a:noFill/>
          <a:ln w="9525">
            <a:noFill/>
          </a:ln>
        </p:spPr>
      </p:pic>
      <p:pic>
        <p:nvPicPr>
          <p:cNvPr id="2051" name="Picture 3"/>
          <p:cNvPicPr>
            <a:picLocks noChangeAspect="1"/>
          </p:cNvPicPr>
          <p:nvPr userDrawn="1"/>
        </p:nvPicPr>
        <p:blipFill>
          <a:blip r:embed="rId14"/>
          <a:srcRect t="3830" b="6815"/>
          <a:stretch>
            <a:fillRect/>
          </a:stretch>
        </p:blipFill>
        <p:spPr>
          <a:xfrm>
            <a:off x="0" y="2640013"/>
            <a:ext cx="9182100" cy="33813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p:pic>
        <p:nvPicPr>
          <p:cNvPr id="3074" name="Picture 2" descr="33"/>
          <p:cNvPicPr>
            <a:picLocks noChangeAspect="1"/>
          </p:cNvPicPr>
          <p:nvPr userDrawn="1"/>
        </p:nvPicPr>
        <p:blipFill>
          <a:blip r:embed="rId13"/>
          <a:stretch>
            <a:fillRect/>
          </a:stretch>
        </p:blipFill>
        <p:spPr>
          <a:xfrm>
            <a:off x="0" y="0"/>
            <a:ext cx="3960813" cy="2781300"/>
          </a:xfrm>
          <a:prstGeom prst="rect">
            <a:avLst/>
          </a:prstGeom>
          <a:noFill/>
          <a:ln w="9525">
            <a:noFill/>
          </a:ln>
        </p:spPr>
      </p:pic>
      <p:pic>
        <p:nvPicPr>
          <p:cNvPr id="3075" name="Picture 2" descr="33"/>
          <p:cNvPicPr>
            <a:picLocks noChangeAspect="1"/>
          </p:cNvPicPr>
          <p:nvPr userDrawn="1"/>
        </p:nvPicPr>
        <p:blipFill>
          <a:blip r:embed="rId14"/>
          <a:srcRect r="-2283"/>
          <a:stretch>
            <a:fillRect/>
          </a:stretch>
        </p:blipFill>
        <p:spPr>
          <a:xfrm>
            <a:off x="3781425" y="0"/>
            <a:ext cx="5530850" cy="2781300"/>
          </a:xfrm>
          <a:prstGeom prst="rect">
            <a:avLst/>
          </a:prstGeom>
          <a:noFill/>
          <a:ln w="9525">
            <a:noFill/>
          </a:ln>
        </p:spPr>
      </p:pic>
      <p:sp>
        <p:nvSpPr>
          <p:cNvPr id="3076" name="WordArt 4"/>
          <p:cNvSpPr/>
          <p:nvPr userDrawn="1"/>
        </p:nvSpPr>
        <p:spPr>
          <a:xfrm>
            <a:off x="3851275" y="79375"/>
            <a:ext cx="865188" cy="1046163"/>
          </a:xfrm>
          <a:prstGeom prst="rect">
            <a:avLst/>
          </a:prstGeom>
        </p:spPr>
        <p:txBody>
          <a:bodyPr wrap="none" fromWordArt="1">
            <a:prstTxWarp prst="textPlain">
              <a:avLst>
                <a:gd name="adj" fmla="val 50000"/>
              </a:avLst>
            </a:prstTxWarp>
            <a:normAutofit/>
          </a:bodyPr>
          <a:p>
            <a:pPr algn="ctr"/>
            <a:r>
              <a:rPr lang="zh-CN" altLang="en-US" sz="6600">
                <a:ln w="9525" cap="flat" cmpd="sng">
                  <a:solidFill>
                    <a:srgbClr val="C0C0C0"/>
                  </a:solidFill>
                  <a:prstDash val="solid"/>
                  <a:round/>
                  <a:headEnd type="none" w="med" len="med"/>
                  <a:tailEnd type="none" w="med" len="med"/>
                </a:ln>
                <a:solidFill>
                  <a:srgbClr val="C0C0C0">
                    <a:alpha val="43999"/>
                  </a:srgbClr>
                </a:solidFill>
                <a:latin typeface="黑体" panose="02010609060101010101" pitchFamily="1" charset="-122"/>
                <a:ea typeface="黑体" panose="02010609060101010101" pitchFamily="1" charset="-122"/>
              </a:rPr>
              <a:t>5</a:t>
            </a:r>
            <a:endParaRPr lang="zh-CN" altLang="en-US" sz="6600">
              <a:ln w="9525" cap="flat" cmpd="sng">
                <a:solidFill>
                  <a:srgbClr val="C0C0C0"/>
                </a:solidFill>
                <a:prstDash val="solid"/>
                <a:round/>
                <a:headEnd type="none" w="med" len="med"/>
                <a:tailEnd type="none" w="med" len="med"/>
              </a:ln>
              <a:solidFill>
                <a:srgbClr val="C0C0C0">
                  <a:alpha val="43999"/>
                </a:srgbClr>
              </a:solidFill>
              <a:latin typeface="黑体" panose="02010609060101010101" pitchFamily="1" charset="-122"/>
              <a:ea typeface="黑体" panose="02010609060101010101" pitchFamily="1" charset="-122"/>
            </a:endParaRPr>
          </a:p>
        </p:txBody>
      </p:sp>
      <p:pic>
        <p:nvPicPr>
          <p:cNvPr id="3077" name="Picture 5" descr="南宁市青山路南湖连接线"/>
          <p:cNvPicPr>
            <a:picLocks noChangeAspect="1"/>
          </p:cNvPicPr>
          <p:nvPr userDrawn="1"/>
        </p:nvPicPr>
        <p:blipFill>
          <a:blip r:embed="rId15"/>
          <a:stretch>
            <a:fillRect/>
          </a:stretch>
        </p:blipFill>
        <p:spPr>
          <a:xfrm>
            <a:off x="0" y="2493963"/>
            <a:ext cx="9180513" cy="3671887"/>
          </a:xfrm>
          <a:prstGeom prst="rect">
            <a:avLst/>
          </a:prstGeom>
          <a:noFill/>
          <a:ln w="76200" cap="flat" cmpd="sng">
            <a:solidFill>
              <a:schemeClr val="tx1"/>
            </a:solidFill>
            <a:prstDash val="solid"/>
            <a:miter/>
            <a:headEnd type="none" w="med" len="med"/>
            <a:tailEnd type="none" w="med" len="me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cxnSp>
        <p:nvCxnSpPr>
          <p:cNvPr id="47" name="直接连接符 46"/>
          <p:cNvCxnSpPr/>
          <p:nvPr/>
        </p:nvCxnSpPr>
        <p:spPr>
          <a:xfrm>
            <a:off x="0" y="1114425"/>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099" name="图片 35"/>
          <p:cNvPicPr>
            <a:picLocks noChangeAspect="1"/>
          </p:cNvPicPr>
          <p:nvPr/>
        </p:nvPicPr>
        <p:blipFill>
          <a:blip r:embed="rId11"/>
          <a:srcRect l="536" t="4593" r="2" b="28552"/>
          <a:stretch>
            <a:fillRect/>
          </a:stretch>
        </p:blipFill>
        <p:spPr>
          <a:xfrm>
            <a:off x="0" y="1266825"/>
            <a:ext cx="9140825" cy="4625975"/>
          </a:xfrm>
          <a:prstGeom prst="rect">
            <a:avLst/>
          </a:prstGeom>
          <a:noFill/>
          <a:ln w="9525">
            <a:noFill/>
          </a:ln>
        </p:spPr>
      </p:pic>
      <p:sp>
        <p:nvSpPr>
          <p:cNvPr id="37" name="矩形 36"/>
          <p:cNvSpPr/>
          <p:nvPr/>
        </p:nvSpPr>
        <p:spPr>
          <a:xfrm>
            <a:off x="314325" y="276225"/>
            <a:ext cx="8524875" cy="6581775"/>
          </a:xfrm>
          <a:prstGeom prst="rect">
            <a:avLst/>
          </a:prstGeom>
          <a:solidFill>
            <a:srgbClr val="FFFFFF">
              <a:alpha val="92000"/>
            </a:srgbClr>
          </a:solidFill>
          <a:ln>
            <a:solidFill>
              <a:schemeClr val="bg1"/>
            </a:solidFill>
          </a:ln>
          <a:effectLst>
            <a:outerShdw blurRad="76200" dist="25400" dir="16200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800" strike="noStrike" baseline="0" noProof="1">
              <a:latin typeface="Arial" panose="020B0604020202020204" pitchFamily="34" charset="0"/>
              <a:ea typeface="黑体" panose="02010609060101010101" pitchFamily="1" charset="-122"/>
            </a:endParaRPr>
          </a:p>
        </p:txBody>
      </p:sp>
      <p:sp>
        <p:nvSpPr>
          <p:cNvPr id="4101" name="KSO_BT1"/>
          <p:cNvSpPr>
            <a:spLocks noGrp="1"/>
          </p:cNvSpPr>
          <p:nvPr>
            <p:ph type="title"/>
          </p:nvPr>
        </p:nvSpPr>
        <p:spPr>
          <a:xfrm>
            <a:off x="439738" y="355600"/>
            <a:ext cx="8153400" cy="576263"/>
          </a:xfrm>
          <a:prstGeom prst="rect">
            <a:avLst/>
          </a:prstGeom>
          <a:noFill/>
          <a:ln w="9525">
            <a:noFill/>
          </a:ln>
        </p:spPr>
        <p:txBody>
          <a:bodyPr lIns="91440" tIns="45720" rIns="91440" bIns="45720" anchor="b" anchorCtr="0"/>
          <a:p>
            <a:pPr lvl="0"/>
            <a:r>
              <a:rPr lang="zh-CN" altLang="en-US" dirty="0"/>
              <a:t>单击此处编辑母版标题样式</a:t>
            </a:r>
            <a:endParaRPr lang="en-US" altLang="zh-CN" dirty="0"/>
          </a:p>
        </p:txBody>
      </p:sp>
      <p:sp>
        <p:nvSpPr>
          <p:cNvPr id="4102" name="KSO_BC1"/>
          <p:cNvSpPr>
            <a:spLocks noGrp="1"/>
          </p:cNvSpPr>
          <p:nvPr>
            <p:ph type="body"/>
          </p:nvPr>
        </p:nvSpPr>
        <p:spPr>
          <a:xfrm>
            <a:off x="449263" y="1296988"/>
            <a:ext cx="8104187" cy="4595812"/>
          </a:xfrm>
          <a:prstGeom prst="rect">
            <a:avLst/>
          </a:prstGeom>
          <a:noFill/>
          <a:ln w="9525">
            <a:noFill/>
          </a:ln>
        </p:spPr>
        <p:txBody>
          <a:bodyPr lIns="91440" tIns="45720" rIns="91440" bIns="45720" anchor="t" anchorCtr="0"/>
          <a:p>
            <a:pPr lvl="0" indent="-361950"/>
            <a:r>
              <a:rPr lang="zh-CN" altLang="zh-CN" dirty="0"/>
              <a:t>单击此处编辑母版文本样式</a:t>
            </a:r>
            <a:endParaRPr lang="zh-CN" altLang="zh-CN" dirty="0"/>
          </a:p>
          <a:p>
            <a:pPr lvl="1" indent="-268605"/>
            <a:r>
              <a:rPr lang="zh-CN" altLang="zh-CN" dirty="0"/>
              <a:t>第二级</a:t>
            </a:r>
            <a:endParaRPr lang="zh-CN" altLang="zh-CN" dirty="0"/>
          </a:p>
          <a:p>
            <a:pPr lvl="2" indent="-228600"/>
            <a:r>
              <a:rPr lang="zh-CN" altLang="zh-CN" dirty="0"/>
              <a:t>第三级</a:t>
            </a:r>
            <a:endParaRPr lang="zh-CN" altLang="zh-CN" dirty="0"/>
          </a:p>
          <a:p>
            <a:pPr lvl="3" indent="-228600"/>
            <a:r>
              <a:rPr lang="zh-CN" altLang="zh-CN" dirty="0"/>
              <a:t>第四级</a:t>
            </a:r>
            <a:endParaRPr lang="zh-CN" altLang="zh-CN" dirty="0"/>
          </a:p>
          <a:p>
            <a:pPr lvl="4" indent="-228600"/>
            <a:r>
              <a:rPr lang="zh-CN" altLang="zh-CN" dirty="0"/>
              <a:t>第五级</a:t>
            </a:r>
            <a:endParaRPr lang="zh-CN" altLang="zh-CN" dirty="0"/>
          </a:p>
        </p:txBody>
      </p:sp>
      <p:sp>
        <p:nvSpPr>
          <p:cNvPr id="44" name="燕尾形 43">
            <a:hlinkClick r:id="" action="ppaction://hlinkshowjump?jump=nextslide"/>
          </p:cNvPr>
          <p:cNvSpPr/>
          <p:nvPr/>
        </p:nvSpPr>
        <p:spPr>
          <a:xfrm>
            <a:off x="8621713" y="6426200"/>
            <a:ext cx="88900" cy="90488"/>
          </a:xfrm>
          <a:prstGeom prst="chevron">
            <a:avLst>
              <a:gd name="adj" fmla="val 6326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fontAlgn="base"/>
            <a:endParaRPr lang="zh-CN" altLang="en-US" sz="1800" strike="noStrike" baseline="0" noProof="1">
              <a:solidFill>
                <a:schemeClr val="tx1"/>
              </a:solidFill>
              <a:latin typeface="Arial" panose="020B0604020202020204" pitchFamily="34" charset="0"/>
              <a:ea typeface="黑体" panose="02010609060101010101" pitchFamily="1" charset="-122"/>
            </a:endParaRPr>
          </a:p>
        </p:txBody>
      </p:sp>
      <p:sp>
        <p:nvSpPr>
          <p:cNvPr id="45" name="燕尾形 44">
            <a:hlinkClick r:id="" action="ppaction://hlinkshowjump?jump=previousslide"/>
          </p:cNvPr>
          <p:cNvSpPr/>
          <p:nvPr/>
        </p:nvSpPr>
        <p:spPr>
          <a:xfrm flipH="1">
            <a:off x="7935913" y="6426200"/>
            <a:ext cx="88900" cy="90488"/>
          </a:xfrm>
          <a:prstGeom prst="chevron">
            <a:avLst>
              <a:gd name="adj" fmla="val 6326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fontAlgn="base"/>
            <a:endParaRPr lang="zh-CN" altLang="en-US" sz="1800" strike="noStrike" baseline="0" noProof="1">
              <a:solidFill>
                <a:schemeClr val="tx1"/>
              </a:solidFill>
              <a:latin typeface="Arial" panose="020B0604020202020204" pitchFamily="34" charset="0"/>
              <a:ea typeface="黑体" panose="02010609060101010101" pitchFamily="1" charset="-122"/>
            </a:endParaRPr>
          </a:p>
        </p:txBody>
      </p:sp>
      <p:sp>
        <p:nvSpPr>
          <p:cNvPr id="7" name="日期占位符 6"/>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base"/>
            <a:fld id="{C66662D1-89DE-46BA-A466-454433849B66}" type="datetimeFigureOut">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base"/>
            <a:endParaRPr lang="zh-CN" altLang="en-US" strike="noStrike" noProof="1"/>
          </a:p>
        </p:txBody>
      </p:sp>
      <p:sp>
        <p:nvSpPr>
          <p:cNvPr id="9" name="灯片编号占位符 8"/>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base"/>
            <a:fld id="{3F62EB35-CBF2-473A-99BA-E3C595609F67}" type="slidenum">
              <a:rPr lang="zh-CN" altLang="en-US" strike="noStrike" noProof="1" smtClean="0">
                <a:latin typeface="Calibri" panose="020F0502020204030204" pitchFamily="2"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lvl1pPr algn="l" defTabSz="914400" rtl="0" eaLnBrk="1" latinLnBrk="0" hangingPunct="1">
        <a:lnSpc>
          <a:spcPct val="90000"/>
        </a:lnSpc>
        <a:spcBef>
          <a:spcPct val="0"/>
        </a:spcBef>
        <a:buNone/>
        <a:defRPr sz="3200" b="1" i="0" kern="700" spc="-110" baseline="0">
          <a:solidFill>
            <a:schemeClr val="accent1"/>
          </a:solidFill>
          <a:effectLst/>
          <a:latin typeface="Arial" panose="020B0604020202020204" pitchFamily="34" charset="0"/>
          <a:ea typeface="黑体" panose="02010609060101010101" pitchFamily="1" charset="-122"/>
          <a:cs typeface="+mj-cs"/>
        </a:defRPr>
      </a:lvl1pPr>
    </p:titleStyle>
    <p:bodyStyle>
      <a:lvl1pPr marL="361950" indent="-361950" algn="just" defTabSz="914400" rtl="0" eaLnBrk="1" latinLnBrk="0" hangingPunct="1">
        <a:spcBef>
          <a:spcPts val="0"/>
        </a:spcBef>
        <a:spcAft>
          <a:spcPts val="0"/>
        </a:spcAft>
        <a:buSzPct val="60000"/>
        <a:buFont typeface="黑体" panose="02010609060101010101" pitchFamily="1" charset="-122"/>
        <a:buChar char="〉"/>
        <a:defRPr sz="2400" kern="1200" baseline="0">
          <a:solidFill>
            <a:schemeClr val="tx1"/>
          </a:solidFill>
          <a:latin typeface="+mn-ea"/>
          <a:ea typeface="+mn-ea"/>
          <a:cs typeface="+mn-cs"/>
        </a:defRPr>
      </a:lvl1pPr>
      <a:lvl2pPr marL="713105" indent="-268605" algn="just" defTabSz="914400" rtl="0" eaLnBrk="1" latinLnBrk="0" hangingPunct="1">
        <a:spcBef>
          <a:spcPts val="0"/>
        </a:spcBef>
        <a:spcAft>
          <a:spcPts val="0"/>
        </a:spcAft>
        <a:buClr>
          <a:schemeClr val="tx2"/>
        </a:buClr>
        <a:buFont typeface="Arial" panose="020B0604020202020204" pitchFamily="34" charset="0"/>
        <a:buChar char="•"/>
        <a:tabLst>
          <a:tab pos="712470" algn="l"/>
        </a:tabLst>
        <a:defRPr sz="20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2.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4.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5.pn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8.pn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1.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4.png"/></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5.pn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6.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9.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31.png"/><Relationship Id="rId1"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0.pn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3.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6.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5.png"/></Relationships>
</file>

<file path=ppt/slides/_rels/slide14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6.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6.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7.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39.png"/><Relationship Id="rId1" Type="http://schemas.openxmlformats.org/officeDocument/2006/relationships/image" Target="../media/image138.png"/></Relationships>
</file>

<file path=ppt/slides/_rels/slide147.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1.pn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4.pn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6.pn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7.png"/></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8.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0.jpeg"/><Relationship Id="rId18" Type="http://schemas.openxmlformats.org/officeDocument/2006/relationships/notesSlide" Target="../notesSlides/notesSlide1.xml"/><Relationship Id="rId17" Type="http://schemas.openxmlformats.org/officeDocument/2006/relationships/slideLayout" Target="../slideLayouts/slideLayout40.xml"/><Relationship Id="rId16" Type="http://schemas.openxmlformats.org/officeDocument/2006/relationships/tags" Target="../tags/tag11.xml"/><Relationship Id="rId15" Type="http://schemas.openxmlformats.org/officeDocument/2006/relationships/image" Target="../media/image15.png"/><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image" Target="../media/image12.jpeg"/><Relationship Id="rId11" Type="http://schemas.openxmlformats.org/officeDocument/2006/relationships/tags" Target="../tags/tag10.xml"/><Relationship Id="rId10" Type="http://schemas.openxmlformats.org/officeDocument/2006/relationships/image" Target="../media/image11.jpe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9" Type="http://schemas.openxmlformats.org/officeDocument/2006/relationships/slideLayout" Target="../slideLayouts/slideLayout4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41.png"/><Relationship Id="rId1"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6.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40.xml"/><Relationship Id="rId7" Type="http://schemas.openxmlformats.org/officeDocument/2006/relationships/image" Target="../media/image50.png"/><Relationship Id="rId6" Type="http://schemas.openxmlformats.org/officeDocument/2006/relationships/customXml" Target="../ink/ink3.xml"/><Relationship Id="rId5" Type="http://schemas.openxmlformats.org/officeDocument/2006/relationships/image" Target="../media/image49.png"/><Relationship Id="rId4" Type="http://schemas.openxmlformats.org/officeDocument/2006/relationships/customXml" Target="../ink/ink2.xml"/><Relationship Id="rId3" Type="http://schemas.openxmlformats.org/officeDocument/2006/relationships/image" Target="../media/image48.png"/><Relationship Id="rId2" Type="http://schemas.openxmlformats.org/officeDocument/2006/relationships/customXml" Target="../ink/ink1.xml"/><Relationship Id="rId1"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53.png"/><Relationship Id="rId1"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57.png"/><Relationship Id="rId1"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61.png"/><Relationship Id="rId1"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7"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69.png"/><Relationship Id="rId1"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1.png"/><Relationship Id="rId1"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7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4.png"/><Relationship Id="rId1" Type="http://schemas.openxmlformats.org/officeDocument/2006/relationships/image" Target="../media/image73.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75.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9.png"/><Relationship Id="rId1" Type="http://schemas.openxmlformats.org/officeDocument/2006/relationships/image" Target="../media/image78.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0.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2.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3.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5.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6.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7.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8.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9.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92.png"/><Relationship Id="rId1"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94.png"/><Relationship Id="rId1"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96.png"/><Relationship Id="rId1"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97.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9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99.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0.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1.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2.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4.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07.png"/><Relationship Id="rId1" Type="http://schemas.openxmlformats.org/officeDocument/2006/relationships/image" Target="../media/image106.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09.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0.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7" name="Freeform 5"/>
          <p:cNvSpPr/>
          <p:nvPr/>
        </p:nvSpPr>
        <p:spPr>
          <a:xfrm>
            <a:off x="1403350" y="1462088"/>
            <a:ext cx="6337300" cy="3933825"/>
          </a:xfrm>
          <a:custGeom>
            <a:avLst/>
            <a:gdLst>
              <a:gd name="txL" fmla="*/ 0 w 1761"/>
              <a:gd name="txT" fmla="*/ 0 h 1221"/>
              <a:gd name="txR" fmla="*/ 1761 w 1761"/>
              <a:gd name="txB" fmla="*/ 1221 h 1221"/>
            </a:gdLst>
            <a:ahLst/>
            <a:cxnLst>
              <a:cxn ang="0">
                <a:pos x="3295199" y="3759"/>
              </a:cxn>
              <a:cxn ang="0">
                <a:pos x="2844316" y="90211"/>
              </a:cxn>
              <a:cxn ang="0">
                <a:pos x="2513669" y="221768"/>
              </a:cxn>
              <a:cxn ang="0">
                <a:pos x="2130419" y="375877"/>
              </a:cxn>
              <a:cxn ang="0">
                <a:pos x="1717110" y="537505"/>
              </a:cxn>
              <a:cxn ang="0">
                <a:pos x="1303802" y="702891"/>
              </a:cxn>
              <a:cxn ang="0">
                <a:pos x="909279" y="857000"/>
              </a:cxn>
              <a:cxn ang="0">
                <a:pos x="563603" y="996075"/>
              </a:cxn>
              <a:cxn ang="0">
                <a:pos x="101449" y="1210325"/>
              </a:cxn>
              <a:cxn ang="0">
                <a:pos x="33816" y="1691448"/>
              </a:cxn>
              <a:cxn ang="0">
                <a:pos x="33816" y="1999668"/>
              </a:cxn>
              <a:cxn ang="0">
                <a:pos x="33816" y="2334199"/>
              </a:cxn>
              <a:cxn ang="0">
                <a:pos x="33816" y="2668730"/>
              </a:cxn>
              <a:cxn ang="0">
                <a:pos x="33816" y="2984467"/>
              </a:cxn>
              <a:cxn ang="0">
                <a:pos x="484699" y="3668563"/>
              </a:cxn>
              <a:cxn ang="0">
                <a:pos x="864191" y="3792603"/>
              </a:cxn>
              <a:cxn ang="0">
                <a:pos x="1303802" y="3939195"/>
              </a:cxn>
              <a:cxn ang="0">
                <a:pos x="1769713" y="4093305"/>
              </a:cxn>
              <a:cxn ang="0">
                <a:pos x="2228110" y="4243656"/>
              </a:cxn>
              <a:cxn ang="0">
                <a:pos x="2645177" y="4382730"/>
              </a:cxn>
              <a:cxn ang="0">
                <a:pos x="2983338" y="4495494"/>
              </a:cxn>
              <a:cxn ang="0">
                <a:pos x="3866316" y="4409042"/>
              </a:cxn>
              <a:cxn ang="0">
                <a:pos x="4268353" y="4273726"/>
              </a:cxn>
              <a:cxn ang="0">
                <a:pos x="4719236" y="4127134"/>
              </a:cxn>
              <a:cxn ang="0">
                <a:pos x="5181390" y="3973024"/>
              </a:cxn>
              <a:cxn ang="0">
                <a:pos x="5628515" y="3826432"/>
              </a:cxn>
              <a:cxn ang="0">
                <a:pos x="6019280" y="3694875"/>
              </a:cxn>
              <a:cxn ang="0">
                <a:pos x="6556581" y="3104747"/>
              </a:cxn>
              <a:cxn ang="0">
                <a:pos x="6556581" y="2789010"/>
              </a:cxn>
              <a:cxn ang="0">
                <a:pos x="6556581" y="2439444"/>
              </a:cxn>
              <a:cxn ang="0">
                <a:pos x="6556581" y="2082361"/>
              </a:cxn>
              <a:cxn ang="0">
                <a:pos x="6556581" y="1747830"/>
              </a:cxn>
              <a:cxn ang="0">
                <a:pos x="6500221" y="1262948"/>
              </a:cxn>
              <a:cxn ang="0">
                <a:pos x="6120728" y="1033663"/>
              </a:cxn>
              <a:cxn ang="0">
                <a:pos x="5801353" y="905865"/>
              </a:cxn>
              <a:cxn ang="0">
                <a:pos x="5429375" y="759272"/>
              </a:cxn>
              <a:cxn ang="0">
                <a:pos x="5034853" y="601404"/>
              </a:cxn>
              <a:cxn ang="0">
                <a:pos x="4629059" y="443535"/>
              </a:cxn>
              <a:cxn ang="0">
                <a:pos x="4242052" y="289426"/>
              </a:cxn>
              <a:cxn ang="0">
                <a:pos x="3295199" y="3759"/>
              </a:cxn>
            </a:cxnLst>
            <a:rect l="txL" t="txT" r="txR" b="txB"/>
            <a:pathLst>
              <a:path w="1761" h="1221">
                <a:moveTo>
                  <a:pt x="877" y="1"/>
                </a:moveTo>
                <a:cubicBezTo>
                  <a:pt x="840" y="0"/>
                  <a:pt x="800" y="7"/>
                  <a:pt x="757" y="24"/>
                </a:cubicBezTo>
                <a:cubicBezTo>
                  <a:pt x="728" y="36"/>
                  <a:pt x="698" y="47"/>
                  <a:pt x="669" y="59"/>
                </a:cubicBezTo>
                <a:cubicBezTo>
                  <a:pt x="635" y="73"/>
                  <a:pt x="601" y="86"/>
                  <a:pt x="567" y="100"/>
                </a:cubicBezTo>
                <a:cubicBezTo>
                  <a:pt x="530" y="114"/>
                  <a:pt x="494" y="129"/>
                  <a:pt x="457" y="143"/>
                </a:cubicBezTo>
                <a:cubicBezTo>
                  <a:pt x="421" y="158"/>
                  <a:pt x="384" y="172"/>
                  <a:pt x="347" y="187"/>
                </a:cubicBezTo>
                <a:cubicBezTo>
                  <a:pt x="312" y="201"/>
                  <a:pt x="277" y="215"/>
                  <a:pt x="242" y="228"/>
                </a:cubicBezTo>
                <a:cubicBezTo>
                  <a:pt x="212" y="241"/>
                  <a:pt x="181" y="253"/>
                  <a:pt x="150" y="265"/>
                </a:cubicBezTo>
                <a:cubicBezTo>
                  <a:pt x="110" y="281"/>
                  <a:pt x="54" y="287"/>
                  <a:pt x="27" y="322"/>
                </a:cubicBezTo>
                <a:cubicBezTo>
                  <a:pt x="0" y="357"/>
                  <a:pt x="9" y="410"/>
                  <a:pt x="9" y="450"/>
                </a:cubicBezTo>
                <a:cubicBezTo>
                  <a:pt x="9" y="477"/>
                  <a:pt x="9" y="504"/>
                  <a:pt x="9" y="532"/>
                </a:cubicBezTo>
                <a:cubicBezTo>
                  <a:pt x="9" y="561"/>
                  <a:pt x="9" y="591"/>
                  <a:pt x="9" y="621"/>
                </a:cubicBezTo>
                <a:cubicBezTo>
                  <a:pt x="9" y="651"/>
                  <a:pt x="9" y="681"/>
                  <a:pt x="9" y="710"/>
                </a:cubicBezTo>
                <a:cubicBezTo>
                  <a:pt x="9" y="738"/>
                  <a:pt x="9" y="766"/>
                  <a:pt x="9" y="794"/>
                </a:cubicBezTo>
                <a:cubicBezTo>
                  <a:pt x="9" y="907"/>
                  <a:pt x="15" y="938"/>
                  <a:pt x="129" y="976"/>
                </a:cubicBezTo>
                <a:cubicBezTo>
                  <a:pt x="163" y="987"/>
                  <a:pt x="196" y="998"/>
                  <a:pt x="230" y="1009"/>
                </a:cubicBezTo>
                <a:cubicBezTo>
                  <a:pt x="269" y="1022"/>
                  <a:pt x="308" y="1035"/>
                  <a:pt x="347" y="1048"/>
                </a:cubicBezTo>
                <a:cubicBezTo>
                  <a:pt x="388" y="1062"/>
                  <a:pt x="429" y="1075"/>
                  <a:pt x="471" y="1089"/>
                </a:cubicBezTo>
                <a:cubicBezTo>
                  <a:pt x="511" y="1102"/>
                  <a:pt x="552" y="1116"/>
                  <a:pt x="593" y="1129"/>
                </a:cubicBezTo>
                <a:cubicBezTo>
                  <a:pt x="630" y="1142"/>
                  <a:pt x="667" y="1154"/>
                  <a:pt x="704" y="1166"/>
                </a:cubicBezTo>
                <a:cubicBezTo>
                  <a:pt x="734" y="1176"/>
                  <a:pt x="764" y="1186"/>
                  <a:pt x="794" y="1196"/>
                </a:cubicBezTo>
                <a:cubicBezTo>
                  <a:pt x="870" y="1221"/>
                  <a:pt x="957" y="1197"/>
                  <a:pt x="1029" y="1173"/>
                </a:cubicBezTo>
                <a:cubicBezTo>
                  <a:pt x="1065" y="1161"/>
                  <a:pt x="1100" y="1149"/>
                  <a:pt x="1136" y="1137"/>
                </a:cubicBezTo>
                <a:cubicBezTo>
                  <a:pt x="1176" y="1124"/>
                  <a:pt x="1216" y="1111"/>
                  <a:pt x="1256" y="1098"/>
                </a:cubicBezTo>
                <a:cubicBezTo>
                  <a:pt x="1297" y="1084"/>
                  <a:pt x="1338" y="1071"/>
                  <a:pt x="1379" y="1057"/>
                </a:cubicBezTo>
                <a:cubicBezTo>
                  <a:pt x="1419" y="1044"/>
                  <a:pt x="1458" y="1031"/>
                  <a:pt x="1498" y="1018"/>
                </a:cubicBezTo>
                <a:cubicBezTo>
                  <a:pt x="1533" y="1006"/>
                  <a:pt x="1568" y="995"/>
                  <a:pt x="1602" y="983"/>
                </a:cubicBezTo>
                <a:cubicBezTo>
                  <a:pt x="1689" y="954"/>
                  <a:pt x="1745" y="930"/>
                  <a:pt x="1745" y="826"/>
                </a:cubicBezTo>
                <a:cubicBezTo>
                  <a:pt x="1745" y="798"/>
                  <a:pt x="1745" y="770"/>
                  <a:pt x="1745" y="742"/>
                </a:cubicBezTo>
                <a:cubicBezTo>
                  <a:pt x="1745" y="711"/>
                  <a:pt x="1745" y="680"/>
                  <a:pt x="1745" y="649"/>
                </a:cubicBezTo>
                <a:cubicBezTo>
                  <a:pt x="1745" y="617"/>
                  <a:pt x="1745" y="585"/>
                  <a:pt x="1745" y="554"/>
                </a:cubicBezTo>
                <a:cubicBezTo>
                  <a:pt x="1745" y="524"/>
                  <a:pt x="1745" y="495"/>
                  <a:pt x="1745" y="465"/>
                </a:cubicBezTo>
                <a:cubicBezTo>
                  <a:pt x="1745" y="418"/>
                  <a:pt x="1761" y="377"/>
                  <a:pt x="1730" y="336"/>
                </a:cubicBezTo>
                <a:cubicBezTo>
                  <a:pt x="1706" y="305"/>
                  <a:pt x="1664" y="289"/>
                  <a:pt x="1629" y="275"/>
                </a:cubicBezTo>
                <a:cubicBezTo>
                  <a:pt x="1600" y="264"/>
                  <a:pt x="1572" y="253"/>
                  <a:pt x="1544" y="241"/>
                </a:cubicBezTo>
                <a:cubicBezTo>
                  <a:pt x="1511" y="228"/>
                  <a:pt x="1478" y="215"/>
                  <a:pt x="1445" y="202"/>
                </a:cubicBezTo>
                <a:cubicBezTo>
                  <a:pt x="1410" y="188"/>
                  <a:pt x="1375" y="174"/>
                  <a:pt x="1340" y="160"/>
                </a:cubicBezTo>
                <a:cubicBezTo>
                  <a:pt x="1304" y="146"/>
                  <a:pt x="1268" y="132"/>
                  <a:pt x="1232" y="118"/>
                </a:cubicBezTo>
                <a:cubicBezTo>
                  <a:pt x="1198" y="104"/>
                  <a:pt x="1164" y="91"/>
                  <a:pt x="1129" y="77"/>
                </a:cubicBezTo>
                <a:cubicBezTo>
                  <a:pt x="1038" y="41"/>
                  <a:pt x="963" y="2"/>
                  <a:pt x="877" y="1"/>
                </a:cubicBezTo>
                <a:close/>
              </a:path>
            </a:pathLst>
          </a:custGeom>
          <a:solidFill>
            <a:schemeClr val="accent1">
              <a:lumMod val="75000"/>
              <a:alpha val="72000"/>
            </a:schemeClr>
          </a:solidFill>
          <a:ln w="9525">
            <a:noFill/>
          </a:ln>
        </p:spPr>
        <p:txBody>
          <a:bodyPr anchor="t"/>
          <a:p>
            <a:pPr lvl="0" indent="0" algn="ctr" fontAlgn="base">
              <a:lnSpc>
                <a:spcPct val="130000"/>
              </a:lnSpc>
            </a:pPr>
            <a:endParaRPr lang="zh-CN" altLang="en-US" sz="9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lvl="0" indent="0" algn="ctr" fontAlgn="base">
              <a:lnSpc>
                <a:spcPct val="130000"/>
              </a:lnSpc>
            </a:pPr>
            <a:endParaRPr lang="zh-CN" altLang="en-US" sz="9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lvl="0" indent="0" algn="ctr" fontAlgn="base">
              <a:lnSpc>
                <a:spcPct val="130000"/>
              </a:lnSpc>
            </a:pPr>
            <a:endParaRPr lang="zh-CN" altLang="en-US" sz="9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lvl="0" indent="0" algn="ctr" fontAlgn="base">
              <a:lnSpc>
                <a:spcPct val="130000"/>
              </a:lnSpc>
            </a:pPr>
            <a:endParaRPr lang="zh-CN" altLang="en-US" sz="9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lvl="0" indent="0" algn="ctr" fontAlgn="base">
              <a:lnSpc>
                <a:spcPct val="130000"/>
              </a:lnSpc>
            </a:pPr>
            <a:endParaRPr lang="zh-CN" altLang="en-US" sz="9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lvl="0" indent="0" algn="ctr" fontAlgn="base">
              <a:lnSpc>
                <a:spcPct val="130000"/>
              </a:lnSpc>
            </a:pPr>
            <a:endParaRPr lang="zh-CN" altLang="en-US" sz="9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lvl="0" indent="0" algn="ctr" fontAlgn="base">
              <a:lnSpc>
                <a:spcPct val="130000"/>
              </a:lnSpc>
            </a:pPr>
            <a:endParaRPr lang="zh-CN" altLang="en-US" sz="9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lvl="0" indent="0" algn="ctr" fontAlgn="base">
              <a:lnSpc>
                <a:spcPct val="130000"/>
              </a:lnSpc>
            </a:pPr>
            <a:r>
              <a:rPr lang="zh-CN" altLang="en-US" sz="48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rPr>
              <a:t>项目安全内页资料管理</a:t>
            </a:r>
            <a:endParaRPr lang="zh-CN" altLang="en-US" sz="48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a:p>
            <a:pPr marL="0" lvl="0" indent="0" algn="ctr" eaLnBrk="1" fontAlgn="base" hangingPunct="1">
              <a:lnSpc>
                <a:spcPct val="150000"/>
              </a:lnSpc>
              <a:spcBef>
                <a:spcPct val="0"/>
              </a:spcBef>
              <a:buNone/>
            </a:pPr>
            <a:endParaRPr lang="zh-CN" altLang="en-US" sz="2000" b="1" strike="noStrike" noProof="1" dirty="0">
              <a:solidFill>
                <a:schemeClr val="bg1"/>
              </a:solidFill>
              <a:effectLst>
                <a:outerShdw blurRad="38100" dist="38100" dir="2700000">
                  <a:srgbClr val="000000"/>
                </a:outerShdw>
              </a:effectLst>
              <a:latin typeface="华文中宋" panose="02010600040101010101" pitchFamily="2" charset="-122"/>
              <a:ea typeface="华文中宋" panose="02010600040101010101" pitchFamily="2" charset="-122"/>
              <a:cs typeface="+mn-ea"/>
              <a:sym typeface="Arial" panose="020B0604020202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21506" name="组合 6"/>
          <p:cNvGrpSpPr/>
          <p:nvPr/>
        </p:nvGrpSpPr>
        <p:grpSpPr>
          <a:xfrm>
            <a:off x="152400" y="722313"/>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512" name="组合 5"/>
          <p:cNvGrpSpPr/>
          <p:nvPr/>
        </p:nvGrpSpPr>
        <p:grpSpPr>
          <a:xfrm>
            <a:off x="7900988" y="728663"/>
            <a:ext cx="1049337"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1518" name="文本框 1"/>
          <p:cNvSpPr txBox="1"/>
          <p:nvPr/>
        </p:nvSpPr>
        <p:spPr>
          <a:xfrm>
            <a:off x="1279525" y="722313"/>
            <a:ext cx="68834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安全生产监督部门及安全总监、专职安全员配置</a:t>
            </a:r>
            <a:endParaRPr lang="zh-CN" altLang="en-US" sz="2400">
              <a:latin typeface="华文中宋" panose="02010600040101010101" pitchFamily="2" charset="-122"/>
              <a:ea typeface="华文中宋" panose="02010600040101010101" pitchFamily="2" charset="-122"/>
            </a:endParaRPr>
          </a:p>
        </p:txBody>
      </p:sp>
      <p:sp>
        <p:nvSpPr>
          <p:cNvPr id="21519" name="文本框 5"/>
          <p:cNvSpPr txBox="1"/>
          <p:nvPr/>
        </p:nvSpPr>
        <p:spPr>
          <a:xfrm>
            <a:off x="1495425" y="1609725"/>
            <a:ext cx="723900" cy="4479925"/>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rPr>
              <a:t>项</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目</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安</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全</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总</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监</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由</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公</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司</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任</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命</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并</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下</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发</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文</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件</a:t>
            </a:r>
            <a:endParaRPr lang="zh-CN" altLang="en-US" sz="1800">
              <a:latin typeface="华文中宋" panose="02010600040101010101" pitchFamily="2" charset="-122"/>
              <a:ea typeface="华文中宋" panose="02010600040101010101" pitchFamily="2" charset="-122"/>
            </a:endParaRPr>
          </a:p>
        </p:txBody>
      </p:sp>
      <p:sp>
        <p:nvSpPr>
          <p:cNvPr id="203" name=" 203"/>
          <p:cNvSpPr/>
          <p:nvPr/>
        </p:nvSpPr>
        <p:spPr>
          <a:xfrm rot="5400000">
            <a:off x="1461294" y="14612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8" name=" 203"/>
          <p:cNvSpPr/>
          <p:nvPr/>
        </p:nvSpPr>
        <p:spPr>
          <a:xfrm rot="16200000">
            <a:off x="1185069" y="5736431"/>
            <a:ext cx="792163" cy="447675"/>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21522" name="图片 25"/>
          <p:cNvPicPr>
            <a:picLocks noChangeAspect="1"/>
          </p:cNvPicPr>
          <p:nvPr/>
        </p:nvPicPr>
        <p:blipFill>
          <a:blip r:embed="rId1"/>
          <a:stretch>
            <a:fillRect/>
          </a:stretch>
        </p:blipFill>
        <p:spPr>
          <a:xfrm>
            <a:off x="2576513" y="1382713"/>
            <a:ext cx="4429125" cy="4770437"/>
          </a:xfrm>
          <a:prstGeom prst="rect">
            <a:avLst/>
          </a:prstGeom>
          <a:noFill/>
          <a:ln w="9525">
            <a:noFill/>
          </a:ln>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3665" name="组合 5"/>
          <p:cNvGrpSpPr/>
          <p:nvPr/>
        </p:nvGrpSpPr>
        <p:grpSpPr>
          <a:xfrm>
            <a:off x="57181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3671" name="文本框 1"/>
          <p:cNvSpPr txBox="1"/>
          <p:nvPr/>
        </p:nvSpPr>
        <p:spPr>
          <a:xfrm>
            <a:off x="1054100" y="106363"/>
            <a:ext cx="4830763" cy="457200"/>
          </a:xfrm>
          <a:prstGeom prst="rect">
            <a:avLst/>
          </a:prstGeom>
          <a:noFill/>
          <a:ln w="9525">
            <a:noFill/>
          </a:ln>
        </p:spPr>
        <p:txBody>
          <a:bodyPr wrap="square" anchor="t" anchorCtr="0">
            <a:spAutoFit/>
          </a:bodyPr>
          <a:p>
            <a:pPr>
              <a:lnSpc>
                <a:spcPct val="120000"/>
              </a:lnSpc>
            </a:pPr>
            <a:r>
              <a:rPr lang="zh-CN" altLang="en-US" sz="2000">
                <a:latin typeface="华文中宋" panose="02010600040101010101" pitchFamily="2" charset="-122"/>
                <a:ea typeface="华文中宋" panose="02010600040101010101" pitchFamily="2" charset="-122"/>
              </a:rPr>
              <a:t>04</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sym typeface="宋体" panose="02010600030101010101" pitchFamily="2" charset="-122"/>
              </a:rPr>
              <a:t>05 </a:t>
            </a:r>
            <a:r>
              <a:rPr lang="zh-CN" altLang="en-US" sz="2000">
                <a:latin typeface="华文中宋" panose="02010600040101010101" pitchFamily="2" charset="-122"/>
                <a:ea typeface="华文中宋" panose="02010600040101010101" pitchFamily="2" charset="-122"/>
              </a:rPr>
              <a:t>电阻测定记录定期检（复）查表</a:t>
            </a:r>
            <a:endParaRPr lang="zh-CN" altLang="en-US" sz="2000" dirty="0">
              <a:solidFill>
                <a:srgbClr val="002060"/>
              </a:solidFill>
              <a:latin typeface="华文中宋" panose="02010600040101010101" pitchFamily="2" charset="-122"/>
              <a:ea typeface="华文中宋" panose="02010600040101010101" pitchFamily="2" charset="-122"/>
            </a:endParaRPr>
          </a:p>
        </p:txBody>
      </p:sp>
      <p:grpSp>
        <p:nvGrpSpPr>
          <p:cNvPr id="11367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3678" name="文本框 3"/>
          <p:cNvSpPr txBox="1"/>
          <p:nvPr/>
        </p:nvSpPr>
        <p:spPr>
          <a:xfrm>
            <a:off x="1990725" y="1731963"/>
            <a:ext cx="1336675" cy="34432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临电工程建设完成后组织验收并对其供电线路、设备绝缘电阻进行检测，之后每季度不少于一次。</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888456" y="135651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580356" y="49855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13681" name="图片 1"/>
          <p:cNvPicPr>
            <a:picLocks noChangeAspect="1"/>
          </p:cNvPicPr>
          <p:nvPr/>
        </p:nvPicPr>
        <p:blipFill>
          <a:blip r:embed="rId1">
            <a:lum contrast="11999"/>
          </a:blip>
          <a:stretch>
            <a:fillRect/>
          </a:stretch>
        </p:blipFill>
        <p:spPr>
          <a:xfrm>
            <a:off x="3979863" y="722313"/>
            <a:ext cx="4344987" cy="5462587"/>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4840288" y="1416050"/>
            <a:ext cx="21209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4689" name="组合 5"/>
          <p:cNvGrpSpPr/>
          <p:nvPr/>
        </p:nvGrpSpPr>
        <p:grpSpPr>
          <a:xfrm>
            <a:off x="45085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4695" name="文本框 1"/>
          <p:cNvSpPr txBox="1"/>
          <p:nvPr/>
        </p:nvSpPr>
        <p:spPr>
          <a:xfrm>
            <a:off x="1054100" y="106363"/>
            <a:ext cx="3300413"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06 电工巡视维修记录</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469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4702" name="文本框 3"/>
          <p:cNvSpPr txBox="1"/>
          <p:nvPr/>
        </p:nvSpPr>
        <p:spPr>
          <a:xfrm>
            <a:off x="1646238" y="1943100"/>
            <a:ext cx="949325" cy="3444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电工巡视维修记录单独组卷。由值班电工每日填写，每本填完后送交安全员存档。</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212181" y="175498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312069" y="50553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14705" name="图片 1"/>
          <p:cNvPicPr>
            <a:picLocks noChangeAspect="1"/>
          </p:cNvPicPr>
          <p:nvPr/>
        </p:nvPicPr>
        <p:blipFill>
          <a:blip r:embed="rId1"/>
          <a:stretch>
            <a:fillRect/>
          </a:stretch>
        </p:blipFill>
        <p:spPr>
          <a:xfrm>
            <a:off x="3552825" y="711200"/>
            <a:ext cx="4808538" cy="598487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卷十二：分包管理</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15714"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5720" name="组合 5"/>
          <p:cNvGrpSpPr/>
          <p:nvPr/>
        </p:nvGrpSpPr>
        <p:grpSpPr>
          <a:xfrm>
            <a:off x="4605338" y="106363"/>
            <a:ext cx="1049337"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5726" name="文本框 3"/>
          <p:cNvSpPr txBox="1"/>
          <p:nvPr/>
        </p:nvSpPr>
        <p:spPr>
          <a:xfrm>
            <a:off x="1409700" y="982663"/>
            <a:ext cx="3644900" cy="4297362"/>
          </a:xfrm>
          <a:prstGeom prst="rect">
            <a:avLst/>
          </a:prstGeom>
          <a:noFill/>
          <a:ln w="9525">
            <a:noFill/>
          </a:ln>
        </p:spPr>
        <p:txBody>
          <a:bodyPr wrap="square" anchor="t" anchorCtr="0">
            <a:spAutoFit/>
          </a:bodyPr>
          <a:p>
            <a:pPr>
              <a:lnSpc>
                <a:spcPct val="120000"/>
              </a:lnSpc>
            </a:pPr>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01 分包单位资质审查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02 总分包安全协议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03 特种作业人员报备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04 监督、参与分包单位教育培训、交底、设备使用前检查验收及过程中安全检查、事故调查处理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05 参与工作面移交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06 参与分包商考察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07 参与分包商评价	</a:t>
            </a:r>
            <a:endParaRPr lang="zh-CN" altLang="en-US" sz="2000">
              <a:latin typeface="华文中宋" panose="02010600040101010101" pitchFamily="2" charset="-122"/>
              <a:ea typeface="华文中宋" panose="02010600040101010101" pitchFamily="2" charset="-122"/>
            </a:endParaRPr>
          </a:p>
        </p:txBody>
      </p:sp>
      <p:sp>
        <p:nvSpPr>
          <p:cNvPr id="2050" name="硬币"/>
          <p:cNvSpPr/>
          <p:nvPr/>
        </p:nvSpPr>
        <p:spPr bwMode="auto">
          <a:xfrm>
            <a:off x="3951288" y="3638550"/>
            <a:ext cx="3671888" cy="1584325"/>
          </a:xfrm>
          <a:custGeom>
            <a:avLst/>
            <a:gdLst>
              <a:gd name="T0" fmla="*/ 278720 w 1639888"/>
              <a:gd name="T1" fmla="*/ 1174261 h 1279525"/>
              <a:gd name="T2" fmla="*/ 622754 w 1639888"/>
              <a:gd name="T3" fmla="*/ 1125017 h 1279525"/>
              <a:gd name="T4" fmla="*/ 562202 w 1639888"/>
              <a:gd name="T5" fmla="*/ 1253548 h 1279525"/>
              <a:gd name="T6" fmla="*/ 129948 w 1639888"/>
              <a:gd name="T7" fmla="*/ 1263939 h 1279525"/>
              <a:gd name="T8" fmla="*/ 1116918 w 1639888"/>
              <a:gd name="T9" fmla="*/ 1008063 h 1279525"/>
              <a:gd name="T10" fmla="*/ 978506 w 1639888"/>
              <a:gd name="T11" fmla="*/ 1167440 h 1279525"/>
              <a:gd name="T12" fmla="*/ 797664 w 1639888"/>
              <a:gd name="T13" fmla="*/ 1075457 h 1279525"/>
              <a:gd name="T14" fmla="*/ 1111018 w 1639888"/>
              <a:gd name="T15" fmla="*/ 1015121 h 1279525"/>
              <a:gd name="T16" fmla="*/ 234724 w 1639888"/>
              <a:gd name="T17" fmla="*/ 1037369 h 1279525"/>
              <a:gd name="T18" fmla="*/ 607106 w 1639888"/>
              <a:gd name="T19" fmla="*/ 998692 h 1279525"/>
              <a:gd name="T20" fmla="*/ 599395 w 1639888"/>
              <a:gd name="T21" fmla="*/ 1103188 h 1279525"/>
              <a:gd name="T22" fmla="*/ 183016 w 1639888"/>
              <a:gd name="T23" fmla="*/ 1133723 h 1279525"/>
              <a:gd name="T24" fmla="*/ 227 w 1639888"/>
              <a:gd name="T25" fmla="*/ 979919 h 1279525"/>
              <a:gd name="T26" fmla="*/ 1026156 w 1639888"/>
              <a:gd name="T27" fmla="*/ 1019474 h 1279525"/>
              <a:gd name="T28" fmla="*/ 712348 w 1639888"/>
              <a:gd name="T29" fmla="*/ 937972 h 1279525"/>
              <a:gd name="T30" fmla="*/ 1081748 w 1639888"/>
              <a:gd name="T31" fmla="*/ 898934 h 1279525"/>
              <a:gd name="T32" fmla="*/ 1600918 w 1639888"/>
              <a:gd name="T33" fmla="*/ 983633 h 1279525"/>
              <a:gd name="T34" fmla="*/ 1162050 w 1639888"/>
              <a:gd name="T35" fmla="*/ 1015508 h 1279525"/>
              <a:gd name="T36" fmla="*/ 1566479 w 1639888"/>
              <a:gd name="T37" fmla="*/ 890739 h 1279525"/>
              <a:gd name="T38" fmla="*/ 562202 w 1639888"/>
              <a:gd name="T39" fmla="*/ 792893 h 1279525"/>
              <a:gd name="T40" fmla="*/ 637949 w 1639888"/>
              <a:gd name="T41" fmla="*/ 944673 h 1279525"/>
              <a:gd name="T42" fmla="*/ 290059 w 1639888"/>
              <a:gd name="T43" fmla="*/ 1006022 h 1279525"/>
              <a:gd name="T44" fmla="*/ 2495 w 1639888"/>
              <a:gd name="T45" fmla="*/ 936948 h 1279525"/>
              <a:gd name="T46" fmla="*/ 129948 w 1639888"/>
              <a:gd name="T47" fmla="*/ 782668 h 1279525"/>
              <a:gd name="T48" fmla="*/ 1106254 w 1639888"/>
              <a:gd name="T49" fmla="*/ 851582 h 1279525"/>
              <a:gd name="T50" fmla="*/ 740031 w 1639888"/>
              <a:gd name="T51" fmla="*/ 906685 h 1279525"/>
              <a:gd name="T52" fmla="*/ 954229 w 1639888"/>
              <a:gd name="T53" fmla="*/ 798528 h 1279525"/>
              <a:gd name="T54" fmla="*/ 1639435 w 1639888"/>
              <a:gd name="T55" fmla="*/ 812094 h 1279525"/>
              <a:gd name="T56" fmla="*/ 1397684 w 1639888"/>
              <a:gd name="T57" fmla="*/ 885151 h 1279525"/>
              <a:gd name="T58" fmla="*/ 1433029 w 1639888"/>
              <a:gd name="T59" fmla="*/ 781108 h 1279525"/>
              <a:gd name="T60" fmla="*/ 478292 w 1639888"/>
              <a:gd name="T61" fmla="*/ 620723 h 1279525"/>
              <a:gd name="T62" fmla="*/ 765629 w 1639888"/>
              <a:gd name="T63" fmla="*/ 688627 h 1279525"/>
              <a:gd name="T64" fmla="*/ 1111705 w 1639888"/>
              <a:gd name="T65" fmla="*/ 628218 h 1279525"/>
              <a:gd name="T66" fmla="*/ 1047071 w 1639888"/>
              <a:gd name="T67" fmla="*/ 747219 h 1279525"/>
              <a:gd name="T68" fmla="*/ 583747 w 1639888"/>
              <a:gd name="T69" fmla="*/ 750398 h 1279525"/>
              <a:gd name="T70" fmla="*/ 1639888 w 1639888"/>
              <a:gd name="T71" fmla="*/ 674375 h 1279525"/>
              <a:gd name="T72" fmla="*/ 1413317 w 1639888"/>
              <a:gd name="T73" fmla="*/ 748833 h 1279525"/>
              <a:gd name="T74" fmla="*/ 1420568 w 1639888"/>
              <a:gd name="T75" fmla="*/ 648873 h 1279525"/>
              <a:gd name="T76" fmla="*/ 1639888 w 1639888"/>
              <a:gd name="T77" fmla="*/ 540662 h 1279525"/>
              <a:gd name="T78" fmla="*/ 1428271 w 1639888"/>
              <a:gd name="T79" fmla="*/ 615710 h 1279525"/>
              <a:gd name="T80" fmla="*/ 1410598 w 1639888"/>
              <a:gd name="T81" fmla="*/ 530201 h 1279525"/>
              <a:gd name="T82" fmla="*/ 1639435 w 1639888"/>
              <a:gd name="T83" fmla="*/ 457200 h 1279525"/>
              <a:gd name="T84" fmla="*/ 1112612 w 1639888"/>
              <a:gd name="T85" fmla="*/ 477318 h 1279525"/>
              <a:gd name="T86" fmla="*/ 1037092 w 1639888"/>
              <a:gd name="T87" fmla="*/ 627867 h 1279525"/>
              <a:gd name="T88" fmla="*/ 604611 w 1639888"/>
              <a:gd name="T89" fmla="*/ 638024 h 1279525"/>
              <a:gd name="T90" fmla="*/ 477158 w 1639888"/>
              <a:gd name="T91" fmla="*/ 485218 h 1279525"/>
              <a:gd name="T92" fmla="*/ 764722 w 1639888"/>
              <a:gd name="T93" fmla="*/ 416150 h 1279525"/>
              <a:gd name="T94" fmla="*/ 1211036 w 1639888"/>
              <a:gd name="T95" fmla="*/ 402506 h 1279525"/>
              <a:gd name="T96" fmla="*/ 1599747 w 1639888"/>
              <a:gd name="T97" fmla="*/ 365666 h 1279525"/>
              <a:gd name="T98" fmla="*/ 1608138 w 1639888"/>
              <a:gd name="T99" fmla="*/ 454809 h 1279525"/>
              <a:gd name="T100" fmla="*/ 1179059 w 1639888"/>
              <a:gd name="T101" fmla="*/ 492558 h 1279525"/>
              <a:gd name="T102" fmla="*/ 993775 w 1639888"/>
              <a:gd name="T103" fmla="*/ 338378 h 1279525"/>
              <a:gd name="T104" fmla="*/ 1228499 w 1639888"/>
              <a:gd name="T105" fmla="*/ 269405 h 1279525"/>
              <a:gd name="T106" fmla="*/ 1600881 w 1639888"/>
              <a:gd name="T107" fmla="*/ 230367 h 1279525"/>
              <a:gd name="T108" fmla="*/ 1593170 w 1639888"/>
              <a:gd name="T109" fmla="*/ 336068 h 1279525"/>
              <a:gd name="T110" fmla="*/ 1176791 w 1639888"/>
              <a:gd name="T111" fmla="*/ 366888 h 1279525"/>
              <a:gd name="T112" fmla="*/ 994002 w 1639888"/>
              <a:gd name="T113" fmla="*/ 211418 h 1279525"/>
              <a:gd name="T114" fmla="*/ 1620158 w 1639888"/>
              <a:gd name="T115" fmla="*/ 52139 h 1279525"/>
              <a:gd name="T116" fmla="*/ 1584779 w 1639888"/>
              <a:gd name="T117" fmla="*/ 203140 h 1279525"/>
              <a:gd name="T118" fmla="*/ 1162957 w 1639888"/>
              <a:gd name="T119" fmla="*/ 228645 h 1279525"/>
              <a:gd name="T120" fmla="*/ 994229 w 1639888"/>
              <a:gd name="T121" fmla="*/ 75161 h 1279525"/>
              <a:gd name="T122" fmla="*/ 1236209 w 1639888"/>
              <a:gd name="T123" fmla="*/ 2708 h 1279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39888" h="1279525">
                <a:moveTo>
                  <a:pt x="4082" y="1108075"/>
                </a:moveTo>
                <a:lnTo>
                  <a:pt x="6804" y="1111464"/>
                </a:lnTo>
                <a:lnTo>
                  <a:pt x="9752" y="1115078"/>
                </a:lnTo>
                <a:lnTo>
                  <a:pt x="13834" y="1118466"/>
                </a:lnTo>
                <a:lnTo>
                  <a:pt x="18143" y="1121854"/>
                </a:lnTo>
                <a:lnTo>
                  <a:pt x="23132" y="1125017"/>
                </a:lnTo>
                <a:lnTo>
                  <a:pt x="28802" y="1128179"/>
                </a:lnTo>
                <a:lnTo>
                  <a:pt x="35152" y="1131342"/>
                </a:lnTo>
                <a:lnTo>
                  <a:pt x="41729" y="1134504"/>
                </a:lnTo>
                <a:lnTo>
                  <a:pt x="48986" y="1137441"/>
                </a:lnTo>
                <a:lnTo>
                  <a:pt x="56697" y="1140377"/>
                </a:lnTo>
                <a:lnTo>
                  <a:pt x="64861" y="1143314"/>
                </a:lnTo>
                <a:lnTo>
                  <a:pt x="73479" y="1145799"/>
                </a:lnTo>
                <a:lnTo>
                  <a:pt x="82550" y="1148509"/>
                </a:lnTo>
                <a:lnTo>
                  <a:pt x="91848" y="1150994"/>
                </a:lnTo>
                <a:lnTo>
                  <a:pt x="102054" y="1153479"/>
                </a:lnTo>
                <a:lnTo>
                  <a:pt x="112486" y="1155738"/>
                </a:lnTo>
                <a:lnTo>
                  <a:pt x="123372" y="1157997"/>
                </a:lnTo>
                <a:lnTo>
                  <a:pt x="134484" y="1160030"/>
                </a:lnTo>
                <a:lnTo>
                  <a:pt x="146050" y="1161837"/>
                </a:lnTo>
                <a:lnTo>
                  <a:pt x="157843" y="1163644"/>
                </a:lnTo>
                <a:lnTo>
                  <a:pt x="170090" y="1165451"/>
                </a:lnTo>
                <a:lnTo>
                  <a:pt x="182790" y="1167032"/>
                </a:lnTo>
                <a:lnTo>
                  <a:pt x="195490" y="1168388"/>
                </a:lnTo>
                <a:lnTo>
                  <a:pt x="208643" y="1169743"/>
                </a:lnTo>
                <a:lnTo>
                  <a:pt x="222250" y="1170872"/>
                </a:lnTo>
                <a:lnTo>
                  <a:pt x="236084" y="1171776"/>
                </a:lnTo>
                <a:lnTo>
                  <a:pt x="249918" y="1172905"/>
                </a:lnTo>
                <a:lnTo>
                  <a:pt x="264206" y="1173583"/>
                </a:lnTo>
                <a:lnTo>
                  <a:pt x="278720" y="1174261"/>
                </a:lnTo>
                <a:lnTo>
                  <a:pt x="293234" y="1174487"/>
                </a:lnTo>
                <a:lnTo>
                  <a:pt x="308202" y="1174938"/>
                </a:lnTo>
                <a:lnTo>
                  <a:pt x="323170" y="1174938"/>
                </a:lnTo>
                <a:lnTo>
                  <a:pt x="338138" y="1174938"/>
                </a:lnTo>
                <a:lnTo>
                  <a:pt x="352879" y="1174487"/>
                </a:lnTo>
                <a:lnTo>
                  <a:pt x="367620" y="1174261"/>
                </a:lnTo>
                <a:lnTo>
                  <a:pt x="382134" y="1173583"/>
                </a:lnTo>
                <a:lnTo>
                  <a:pt x="395968" y="1172905"/>
                </a:lnTo>
                <a:lnTo>
                  <a:pt x="410029" y="1171776"/>
                </a:lnTo>
                <a:lnTo>
                  <a:pt x="423863" y="1170872"/>
                </a:lnTo>
                <a:lnTo>
                  <a:pt x="437243" y="1169743"/>
                </a:lnTo>
                <a:lnTo>
                  <a:pt x="450624" y="1168388"/>
                </a:lnTo>
                <a:lnTo>
                  <a:pt x="463550" y="1167032"/>
                </a:lnTo>
                <a:lnTo>
                  <a:pt x="475797" y="1165451"/>
                </a:lnTo>
                <a:lnTo>
                  <a:pt x="488270" y="1163644"/>
                </a:lnTo>
                <a:lnTo>
                  <a:pt x="500063" y="1161837"/>
                </a:lnTo>
                <a:lnTo>
                  <a:pt x="511629" y="1160030"/>
                </a:lnTo>
                <a:lnTo>
                  <a:pt x="522968" y="1157997"/>
                </a:lnTo>
                <a:lnTo>
                  <a:pt x="533627" y="1155738"/>
                </a:lnTo>
                <a:lnTo>
                  <a:pt x="544060" y="1153479"/>
                </a:lnTo>
                <a:lnTo>
                  <a:pt x="554038" y="1150994"/>
                </a:lnTo>
                <a:lnTo>
                  <a:pt x="563563" y="1148509"/>
                </a:lnTo>
                <a:lnTo>
                  <a:pt x="572635" y="1145799"/>
                </a:lnTo>
                <a:lnTo>
                  <a:pt x="581252" y="1143314"/>
                </a:lnTo>
                <a:lnTo>
                  <a:pt x="589643" y="1140377"/>
                </a:lnTo>
                <a:lnTo>
                  <a:pt x="597354" y="1137441"/>
                </a:lnTo>
                <a:lnTo>
                  <a:pt x="604611" y="1134504"/>
                </a:lnTo>
                <a:lnTo>
                  <a:pt x="610961" y="1131342"/>
                </a:lnTo>
                <a:lnTo>
                  <a:pt x="617085" y="1128179"/>
                </a:lnTo>
                <a:lnTo>
                  <a:pt x="622754" y="1125017"/>
                </a:lnTo>
                <a:lnTo>
                  <a:pt x="627970" y="1121854"/>
                </a:lnTo>
                <a:lnTo>
                  <a:pt x="632279" y="1118466"/>
                </a:lnTo>
                <a:lnTo>
                  <a:pt x="636135" y="1115078"/>
                </a:lnTo>
                <a:lnTo>
                  <a:pt x="639310" y="1111464"/>
                </a:lnTo>
                <a:lnTo>
                  <a:pt x="642031" y="1108075"/>
                </a:lnTo>
                <a:lnTo>
                  <a:pt x="643845" y="1111238"/>
                </a:lnTo>
                <a:lnTo>
                  <a:pt x="644979" y="1114400"/>
                </a:lnTo>
                <a:lnTo>
                  <a:pt x="645886" y="1117563"/>
                </a:lnTo>
                <a:lnTo>
                  <a:pt x="646113" y="1120499"/>
                </a:lnTo>
                <a:lnTo>
                  <a:pt x="646113" y="1200012"/>
                </a:lnTo>
                <a:lnTo>
                  <a:pt x="645886" y="1202271"/>
                </a:lnTo>
                <a:lnTo>
                  <a:pt x="645660" y="1204304"/>
                </a:lnTo>
                <a:lnTo>
                  <a:pt x="645206" y="1206337"/>
                </a:lnTo>
                <a:lnTo>
                  <a:pt x="644526" y="1208144"/>
                </a:lnTo>
                <a:lnTo>
                  <a:pt x="643619" y="1210403"/>
                </a:lnTo>
                <a:lnTo>
                  <a:pt x="642485" y="1212210"/>
                </a:lnTo>
                <a:lnTo>
                  <a:pt x="640897" y="1214243"/>
                </a:lnTo>
                <a:lnTo>
                  <a:pt x="639536" y="1216050"/>
                </a:lnTo>
                <a:lnTo>
                  <a:pt x="637949" y="1218083"/>
                </a:lnTo>
                <a:lnTo>
                  <a:pt x="635908" y="1220116"/>
                </a:lnTo>
                <a:lnTo>
                  <a:pt x="631599" y="1223731"/>
                </a:lnTo>
                <a:lnTo>
                  <a:pt x="626383" y="1227571"/>
                </a:lnTo>
                <a:lnTo>
                  <a:pt x="620713" y="1230959"/>
                </a:lnTo>
                <a:lnTo>
                  <a:pt x="614363" y="1234573"/>
                </a:lnTo>
                <a:lnTo>
                  <a:pt x="607106" y="1237962"/>
                </a:lnTo>
                <a:lnTo>
                  <a:pt x="599395" y="1241350"/>
                </a:lnTo>
                <a:lnTo>
                  <a:pt x="591004" y="1244512"/>
                </a:lnTo>
                <a:lnTo>
                  <a:pt x="581933" y="1247675"/>
                </a:lnTo>
                <a:lnTo>
                  <a:pt x="572408" y="1250611"/>
                </a:lnTo>
                <a:lnTo>
                  <a:pt x="562202" y="1253548"/>
                </a:lnTo>
                <a:lnTo>
                  <a:pt x="551317" y="1256259"/>
                </a:lnTo>
                <a:lnTo>
                  <a:pt x="540204" y="1258969"/>
                </a:lnTo>
                <a:lnTo>
                  <a:pt x="528411" y="1261454"/>
                </a:lnTo>
                <a:lnTo>
                  <a:pt x="516392" y="1263939"/>
                </a:lnTo>
                <a:lnTo>
                  <a:pt x="503692" y="1265972"/>
                </a:lnTo>
                <a:lnTo>
                  <a:pt x="490538" y="1268005"/>
                </a:lnTo>
                <a:lnTo>
                  <a:pt x="476931" y="1270038"/>
                </a:lnTo>
                <a:lnTo>
                  <a:pt x="463097" y="1271845"/>
                </a:lnTo>
                <a:lnTo>
                  <a:pt x="448809" y="1273426"/>
                </a:lnTo>
                <a:lnTo>
                  <a:pt x="434295" y="1274782"/>
                </a:lnTo>
                <a:lnTo>
                  <a:pt x="419327" y="1276137"/>
                </a:lnTo>
                <a:lnTo>
                  <a:pt x="403679" y="1277266"/>
                </a:lnTo>
                <a:lnTo>
                  <a:pt x="388031" y="1277944"/>
                </a:lnTo>
                <a:lnTo>
                  <a:pt x="372156" y="1278622"/>
                </a:lnTo>
                <a:lnTo>
                  <a:pt x="356054" y="1279299"/>
                </a:lnTo>
                <a:lnTo>
                  <a:pt x="339725" y="1279525"/>
                </a:lnTo>
                <a:lnTo>
                  <a:pt x="323170" y="1279525"/>
                </a:lnTo>
                <a:lnTo>
                  <a:pt x="306388" y="1279525"/>
                </a:lnTo>
                <a:lnTo>
                  <a:pt x="290059" y="1279299"/>
                </a:lnTo>
                <a:lnTo>
                  <a:pt x="273957" y="1278622"/>
                </a:lnTo>
                <a:lnTo>
                  <a:pt x="258082" y="1277944"/>
                </a:lnTo>
                <a:lnTo>
                  <a:pt x="242434" y="1277266"/>
                </a:lnTo>
                <a:lnTo>
                  <a:pt x="227013" y="1276137"/>
                </a:lnTo>
                <a:lnTo>
                  <a:pt x="212045" y="1274782"/>
                </a:lnTo>
                <a:lnTo>
                  <a:pt x="197304" y="1273426"/>
                </a:lnTo>
                <a:lnTo>
                  <a:pt x="183016" y="1271845"/>
                </a:lnTo>
                <a:lnTo>
                  <a:pt x="169182" y="1270038"/>
                </a:lnTo>
                <a:lnTo>
                  <a:pt x="155575" y="1268005"/>
                </a:lnTo>
                <a:lnTo>
                  <a:pt x="142422" y="1265972"/>
                </a:lnTo>
                <a:lnTo>
                  <a:pt x="129948" y="1263939"/>
                </a:lnTo>
                <a:lnTo>
                  <a:pt x="117475" y="1261454"/>
                </a:lnTo>
                <a:lnTo>
                  <a:pt x="105682" y="1258969"/>
                </a:lnTo>
                <a:lnTo>
                  <a:pt x="94570" y="1256259"/>
                </a:lnTo>
                <a:lnTo>
                  <a:pt x="83911" y="1253548"/>
                </a:lnTo>
                <a:lnTo>
                  <a:pt x="73706" y="1250611"/>
                </a:lnTo>
                <a:lnTo>
                  <a:pt x="64181" y="1247675"/>
                </a:lnTo>
                <a:lnTo>
                  <a:pt x="55109" y="1244512"/>
                </a:lnTo>
                <a:lnTo>
                  <a:pt x="46718" y="1241350"/>
                </a:lnTo>
                <a:lnTo>
                  <a:pt x="38781" y="1237962"/>
                </a:lnTo>
                <a:lnTo>
                  <a:pt x="31750" y="1234573"/>
                </a:lnTo>
                <a:lnTo>
                  <a:pt x="25173" y="1230959"/>
                </a:lnTo>
                <a:lnTo>
                  <a:pt x="19730" y="1227571"/>
                </a:lnTo>
                <a:lnTo>
                  <a:pt x="14514" y="1223731"/>
                </a:lnTo>
                <a:lnTo>
                  <a:pt x="9979" y="1220116"/>
                </a:lnTo>
                <a:lnTo>
                  <a:pt x="8164" y="1218083"/>
                </a:lnTo>
                <a:lnTo>
                  <a:pt x="6577" y="1216050"/>
                </a:lnTo>
                <a:lnTo>
                  <a:pt x="4989" y="1214243"/>
                </a:lnTo>
                <a:lnTo>
                  <a:pt x="3855" y="1212210"/>
                </a:lnTo>
                <a:lnTo>
                  <a:pt x="2495" y="1210403"/>
                </a:lnTo>
                <a:lnTo>
                  <a:pt x="1588" y="1208144"/>
                </a:lnTo>
                <a:lnTo>
                  <a:pt x="907" y="1206337"/>
                </a:lnTo>
                <a:lnTo>
                  <a:pt x="454" y="1204304"/>
                </a:lnTo>
                <a:lnTo>
                  <a:pt x="0" y="1202271"/>
                </a:lnTo>
                <a:lnTo>
                  <a:pt x="0" y="1200012"/>
                </a:lnTo>
                <a:lnTo>
                  <a:pt x="0" y="1120499"/>
                </a:lnTo>
                <a:lnTo>
                  <a:pt x="227" y="1117563"/>
                </a:lnTo>
                <a:lnTo>
                  <a:pt x="907" y="1114400"/>
                </a:lnTo>
                <a:lnTo>
                  <a:pt x="2268" y="1111238"/>
                </a:lnTo>
                <a:lnTo>
                  <a:pt x="4082" y="1108075"/>
                </a:lnTo>
                <a:close/>
                <a:moveTo>
                  <a:pt x="1116918" y="1008063"/>
                </a:moveTo>
                <a:lnTo>
                  <a:pt x="1118506" y="1011251"/>
                </a:lnTo>
                <a:lnTo>
                  <a:pt x="1119868" y="1014438"/>
                </a:lnTo>
                <a:lnTo>
                  <a:pt x="1120548" y="1017626"/>
                </a:lnTo>
                <a:lnTo>
                  <a:pt x="1120775" y="1020813"/>
                </a:lnTo>
                <a:lnTo>
                  <a:pt x="1120775" y="1100957"/>
                </a:lnTo>
                <a:lnTo>
                  <a:pt x="1120775" y="1103006"/>
                </a:lnTo>
                <a:lnTo>
                  <a:pt x="1120548" y="1105056"/>
                </a:lnTo>
                <a:lnTo>
                  <a:pt x="1119868" y="1107105"/>
                </a:lnTo>
                <a:lnTo>
                  <a:pt x="1119187" y="1109154"/>
                </a:lnTo>
                <a:lnTo>
                  <a:pt x="1118279" y="1110975"/>
                </a:lnTo>
                <a:lnTo>
                  <a:pt x="1117372" y="1113024"/>
                </a:lnTo>
                <a:lnTo>
                  <a:pt x="1116010" y="1115074"/>
                </a:lnTo>
                <a:lnTo>
                  <a:pt x="1114195" y="1117123"/>
                </a:lnTo>
                <a:lnTo>
                  <a:pt x="1112607" y="1118944"/>
                </a:lnTo>
                <a:lnTo>
                  <a:pt x="1110791" y="1120993"/>
                </a:lnTo>
                <a:lnTo>
                  <a:pt x="1106253" y="1124636"/>
                </a:lnTo>
                <a:lnTo>
                  <a:pt x="1101488" y="1128507"/>
                </a:lnTo>
                <a:lnTo>
                  <a:pt x="1095589" y="1132150"/>
                </a:lnTo>
                <a:lnTo>
                  <a:pt x="1089009" y="1135793"/>
                </a:lnTo>
                <a:lnTo>
                  <a:pt x="1081975" y="1139208"/>
                </a:lnTo>
                <a:lnTo>
                  <a:pt x="1074260" y="1142395"/>
                </a:lnTo>
                <a:lnTo>
                  <a:pt x="1065864" y="1145811"/>
                </a:lnTo>
                <a:lnTo>
                  <a:pt x="1056788" y="1148770"/>
                </a:lnTo>
                <a:lnTo>
                  <a:pt x="1047031" y="1151958"/>
                </a:lnTo>
                <a:lnTo>
                  <a:pt x="1037048" y="1154690"/>
                </a:lnTo>
                <a:lnTo>
                  <a:pt x="1026156" y="1157422"/>
                </a:lnTo>
                <a:lnTo>
                  <a:pt x="1015038" y="1160155"/>
                </a:lnTo>
                <a:lnTo>
                  <a:pt x="1003239" y="1162659"/>
                </a:lnTo>
                <a:lnTo>
                  <a:pt x="991213" y="1164936"/>
                </a:lnTo>
                <a:lnTo>
                  <a:pt x="978506" y="1167440"/>
                </a:lnTo>
                <a:lnTo>
                  <a:pt x="965346" y="1169489"/>
                </a:lnTo>
                <a:lnTo>
                  <a:pt x="951732" y="1171311"/>
                </a:lnTo>
                <a:lnTo>
                  <a:pt x="937890" y="1173132"/>
                </a:lnTo>
                <a:lnTo>
                  <a:pt x="923596" y="1174726"/>
                </a:lnTo>
                <a:lnTo>
                  <a:pt x="908847" y="1176092"/>
                </a:lnTo>
                <a:lnTo>
                  <a:pt x="893871" y="1177458"/>
                </a:lnTo>
                <a:lnTo>
                  <a:pt x="878669" y="1178369"/>
                </a:lnTo>
                <a:lnTo>
                  <a:pt x="862785" y="1179280"/>
                </a:lnTo>
                <a:lnTo>
                  <a:pt x="846902" y="1179963"/>
                </a:lnTo>
                <a:lnTo>
                  <a:pt x="830792" y="1180646"/>
                </a:lnTo>
                <a:lnTo>
                  <a:pt x="814455" y="1181101"/>
                </a:lnTo>
                <a:lnTo>
                  <a:pt x="797664" y="1181101"/>
                </a:lnTo>
                <a:lnTo>
                  <a:pt x="783142" y="1181101"/>
                </a:lnTo>
                <a:lnTo>
                  <a:pt x="768620" y="1180874"/>
                </a:lnTo>
                <a:lnTo>
                  <a:pt x="754098" y="1180418"/>
                </a:lnTo>
                <a:lnTo>
                  <a:pt x="740030" y="1179735"/>
                </a:lnTo>
                <a:lnTo>
                  <a:pt x="726189" y="1179052"/>
                </a:lnTo>
                <a:lnTo>
                  <a:pt x="712348" y="1178141"/>
                </a:lnTo>
                <a:lnTo>
                  <a:pt x="698734" y="1177231"/>
                </a:lnTo>
                <a:lnTo>
                  <a:pt x="685800" y="1176092"/>
                </a:lnTo>
                <a:lnTo>
                  <a:pt x="685800" y="1097087"/>
                </a:lnTo>
                <a:lnTo>
                  <a:pt x="685800" y="1070676"/>
                </a:lnTo>
                <a:lnTo>
                  <a:pt x="698734" y="1071586"/>
                </a:lnTo>
                <a:lnTo>
                  <a:pt x="712348" y="1072725"/>
                </a:lnTo>
                <a:lnTo>
                  <a:pt x="726189" y="1073408"/>
                </a:lnTo>
                <a:lnTo>
                  <a:pt x="740030" y="1074091"/>
                </a:lnTo>
                <a:lnTo>
                  <a:pt x="754098" y="1074774"/>
                </a:lnTo>
                <a:lnTo>
                  <a:pt x="768620" y="1075002"/>
                </a:lnTo>
                <a:lnTo>
                  <a:pt x="783142" y="1075229"/>
                </a:lnTo>
                <a:lnTo>
                  <a:pt x="797664" y="1075457"/>
                </a:lnTo>
                <a:lnTo>
                  <a:pt x="812866" y="1075229"/>
                </a:lnTo>
                <a:lnTo>
                  <a:pt x="827615" y="1075002"/>
                </a:lnTo>
                <a:lnTo>
                  <a:pt x="842364" y="1074546"/>
                </a:lnTo>
                <a:lnTo>
                  <a:pt x="856659" y="1074091"/>
                </a:lnTo>
                <a:lnTo>
                  <a:pt x="870727" y="1073408"/>
                </a:lnTo>
                <a:lnTo>
                  <a:pt x="884795" y="1072497"/>
                </a:lnTo>
                <a:lnTo>
                  <a:pt x="898409" y="1071586"/>
                </a:lnTo>
                <a:lnTo>
                  <a:pt x="912023" y="1070448"/>
                </a:lnTo>
                <a:lnTo>
                  <a:pt x="925184" y="1069082"/>
                </a:lnTo>
                <a:lnTo>
                  <a:pt x="938117" y="1067488"/>
                </a:lnTo>
                <a:lnTo>
                  <a:pt x="950597" y="1065894"/>
                </a:lnTo>
                <a:lnTo>
                  <a:pt x="962850" y="1064301"/>
                </a:lnTo>
                <a:lnTo>
                  <a:pt x="974876" y="1062479"/>
                </a:lnTo>
                <a:lnTo>
                  <a:pt x="986448" y="1060430"/>
                </a:lnTo>
                <a:lnTo>
                  <a:pt x="997793" y="1058381"/>
                </a:lnTo>
                <a:lnTo>
                  <a:pt x="1008458" y="1056104"/>
                </a:lnTo>
                <a:lnTo>
                  <a:pt x="1018668" y="1053600"/>
                </a:lnTo>
                <a:lnTo>
                  <a:pt x="1028879" y="1051323"/>
                </a:lnTo>
                <a:lnTo>
                  <a:pt x="1038409" y="1048818"/>
                </a:lnTo>
                <a:lnTo>
                  <a:pt x="1047485" y="1046086"/>
                </a:lnTo>
                <a:lnTo>
                  <a:pt x="1056107" y="1043354"/>
                </a:lnTo>
                <a:lnTo>
                  <a:pt x="1064503" y="1040622"/>
                </a:lnTo>
                <a:lnTo>
                  <a:pt x="1071991" y="1037662"/>
                </a:lnTo>
                <a:lnTo>
                  <a:pt x="1079252" y="1034702"/>
                </a:lnTo>
                <a:lnTo>
                  <a:pt x="1085832" y="1031742"/>
                </a:lnTo>
                <a:lnTo>
                  <a:pt x="1091958" y="1028555"/>
                </a:lnTo>
                <a:lnTo>
                  <a:pt x="1097631" y="1025367"/>
                </a:lnTo>
                <a:lnTo>
                  <a:pt x="1102623" y="1021952"/>
                </a:lnTo>
                <a:lnTo>
                  <a:pt x="1106934" y="1018764"/>
                </a:lnTo>
                <a:lnTo>
                  <a:pt x="1111018" y="1015121"/>
                </a:lnTo>
                <a:lnTo>
                  <a:pt x="1114195" y="1011706"/>
                </a:lnTo>
                <a:lnTo>
                  <a:pt x="1116918" y="1008063"/>
                </a:lnTo>
                <a:close/>
                <a:moveTo>
                  <a:pt x="2948" y="971550"/>
                </a:moveTo>
                <a:lnTo>
                  <a:pt x="4309" y="973586"/>
                </a:lnTo>
                <a:lnTo>
                  <a:pt x="5443" y="975395"/>
                </a:lnTo>
                <a:lnTo>
                  <a:pt x="8391" y="978788"/>
                </a:lnTo>
                <a:lnTo>
                  <a:pt x="12020" y="982407"/>
                </a:lnTo>
                <a:lnTo>
                  <a:pt x="16102" y="985800"/>
                </a:lnTo>
                <a:lnTo>
                  <a:pt x="21091" y="989192"/>
                </a:lnTo>
                <a:lnTo>
                  <a:pt x="26534" y="992359"/>
                </a:lnTo>
                <a:lnTo>
                  <a:pt x="32431" y="995752"/>
                </a:lnTo>
                <a:lnTo>
                  <a:pt x="39007" y="998692"/>
                </a:lnTo>
                <a:lnTo>
                  <a:pt x="46038" y="1001633"/>
                </a:lnTo>
                <a:lnTo>
                  <a:pt x="53748" y="1004799"/>
                </a:lnTo>
                <a:lnTo>
                  <a:pt x="61913" y="1007513"/>
                </a:lnTo>
                <a:lnTo>
                  <a:pt x="70757" y="1010454"/>
                </a:lnTo>
                <a:lnTo>
                  <a:pt x="79829" y="1013168"/>
                </a:lnTo>
                <a:lnTo>
                  <a:pt x="89354" y="1015656"/>
                </a:lnTo>
                <a:lnTo>
                  <a:pt x="99332" y="1018370"/>
                </a:lnTo>
                <a:lnTo>
                  <a:pt x="109764" y="1020632"/>
                </a:lnTo>
                <a:lnTo>
                  <a:pt x="120650" y="1022667"/>
                </a:lnTo>
                <a:lnTo>
                  <a:pt x="131990" y="1025155"/>
                </a:lnTo>
                <a:lnTo>
                  <a:pt x="143556" y="1026965"/>
                </a:lnTo>
                <a:lnTo>
                  <a:pt x="155575" y="1028774"/>
                </a:lnTo>
                <a:lnTo>
                  <a:pt x="168048" y="1030584"/>
                </a:lnTo>
                <a:lnTo>
                  <a:pt x="180522" y="1032393"/>
                </a:lnTo>
                <a:lnTo>
                  <a:pt x="193675" y="1033750"/>
                </a:lnTo>
                <a:lnTo>
                  <a:pt x="207056" y="1035108"/>
                </a:lnTo>
                <a:lnTo>
                  <a:pt x="220890" y="1036238"/>
                </a:lnTo>
                <a:lnTo>
                  <a:pt x="234724" y="1037369"/>
                </a:lnTo>
                <a:lnTo>
                  <a:pt x="249011" y="1038274"/>
                </a:lnTo>
                <a:lnTo>
                  <a:pt x="263072" y="1039179"/>
                </a:lnTo>
                <a:lnTo>
                  <a:pt x="277813" y="1039631"/>
                </a:lnTo>
                <a:lnTo>
                  <a:pt x="292554" y="1040084"/>
                </a:lnTo>
                <a:lnTo>
                  <a:pt x="307975" y="1040310"/>
                </a:lnTo>
                <a:lnTo>
                  <a:pt x="323170" y="1040536"/>
                </a:lnTo>
                <a:lnTo>
                  <a:pt x="338365" y="1040310"/>
                </a:lnTo>
                <a:lnTo>
                  <a:pt x="353333" y="1040084"/>
                </a:lnTo>
                <a:lnTo>
                  <a:pt x="368300" y="1039631"/>
                </a:lnTo>
                <a:lnTo>
                  <a:pt x="383042" y="1039179"/>
                </a:lnTo>
                <a:lnTo>
                  <a:pt x="397329" y="1038274"/>
                </a:lnTo>
                <a:lnTo>
                  <a:pt x="411390" y="1037369"/>
                </a:lnTo>
                <a:lnTo>
                  <a:pt x="425224" y="1036238"/>
                </a:lnTo>
                <a:lnTo>
                  <a:pt x="438831" y="1035108"/>
                </a:lnTo>
                <a:lnTo>
                  <a:pt x="452438" y="1033750"/>
                </a:lnTo>
                <a:lnTo>
                  <a:pt x="465365" y="1032393"/>
                </a:lnTo>
                <a:lnTo>
                  <a:pt x="478065" y="1030584"/>
                </a:lnTo>
                <a:lnTo>
                  <a:pt x="490538" y="1028774"/>
                </a:lnTo>
                <a:lnTo>
                  <a:pt x="502558" y="1026965"/>
                </a:lnTo>
                <a:lnTo>
                  <a:pt x="514124" y="1025155"/>
                </a:lnTo>
                <a:lnTo>
                  <a:pt x="525463" y="1022667"/>
                </a:lnTo>
                <a:lnTo>
                  <a:pt x="536122" y="1020632"/>
                </a:lnTo>
                <a:lnTo>
                  <a:pt x="546781" y="1018370"/>
                </a:lnTo>
                <a:lnTo>
                  <a:pt x="556760" y="1015656"/>
                </a:lnTo>
                <a:lnTo>
                  <a:pt x="566285" y="1013168"/>
                </a:lnTo>
                <a:lnTo>
                  <a:pt x="575583" y="1010454"/>
                </a:lnTo>
                <a:lnTo>
                  <a:pt x="584201" y="1007513"/>
                </a:lnTo>
                <a:lnTo>
                  <a:pt x="592365" y="1004799"/>
                </a:lnTo>
                <a:lnTo>
                  <a:pt x="599849" y="1001633"/>
                </a:lnTo>
                <a:lnTo>
                  <a:pt x="607106" y="998692"/>
                </a:lnTo>
                <a:lnTo>
                  <a:pt x="613683" y="995752"/>
                </a:lnTo>
                <a:lnTo>
                  <a:pt x="619579" y="992359"/>
                </a:lnTo>
                <a:lnTo>
                  <a:pt x="625022" y="989192"/>
                </a:lnTo>
                <a:lnTo>
                  <a:pt x="629785" y="985800"/>
                </a:lnTo>
                <a:lnTo>
                  <a:pt x="634094" y="982407"/>
                </a:lnTo>
                <a:lnTo>
                  <a:pt x="637722" y="978788"/>
                </a:lnTo>
                <a:lnTo>
                  <a:pt x="640670" y="975395"/>
                </a:lnTo>
                <a:lnTo>
                  <a:pt x="642031" y="973586"/>
                </a:lnTo>
                <a:lnTo>
                  <a:pt x="643165" y="971550"/>
                </a:lnTo>
                <a:lnTo>
                  <a:pt x="644299" y="974491"/>
                </a:lnTo>
                <a:lnTo>
                  <a:pt x="645433" y="976979"/>
                </a:lnTo>
                <a:lnTo>
                  <a:pt x="645886" y="979919"/>
                </a:lnTo>
                <a:lnTo>
                  <a:pt x="646113" y="982633"/>
                </a:lnTo>
                <a:lnTo>
                  <a:pt x="646113" y="1062249"/>
                </a:lnTo>
                <a:lnTo>
                  <a:pt x="645886" y="1064059"/>
                </a:lnTo>
                <a:lnTo>
                  <a:pt x="645660" y="1066094"/>
                </a:lnTo>
                <a:lnTo>
                  <a:pt x="645206" y="1068130"/>
                </a:lnTo>
                <a:lnTo>
                  <a:pt x="644526" y="1070166"/>
                </a:lnTo>
                <a:lnTo>
                  <a:pt x="643619" y="1072201"/>
                </a:lnTo>
                <a:lnTo>
                  <a:pt x="642485" y="1074011"/>
                </a:lnTo>
                <a:lnTo>
                  <a:pt x="640897" y="1076273"/>
                </a:lnTo>
                <a:lnTo>
                  <a:pt x="639536" y="1078082"/>
                </a:lnTo>
                <a:lnTo>
                  <a:pt x="637949" y="1080118"/>
                </a:lnTo>
                <a:lnTo>
                  <a:pt x="635908" y="1081927"/>
                </a:lnTo>
                <a:lnTo>
                  <a:pt x="631599" y="1085772"/>
                </a:lnTo>
                <a:lnTo>
                  <a:pt x="626383" y="1089391"/>
                </a:lnTo>
                <a:lnTo>
                  <a:pt x="620713" y="1093010"/>
                </a:lnTo>
                <a:lnTo>
                  <a:pt x="614363" y="1096403"/>
                </a:lnTo>
                <a:lnTo>
                  <a:pt x="607106" y="1100022"/>
                </a:lnTo>
                <a:lnTo>
                  <a:pt x="599395" y="1103188"/>
                </a:lnTo>
                <a:lnTo>
                  <a:pt x="591004" y="1106581"/>
                </a:lnTo>
                <a:lnTo>
                  <a:pt x="581933" y="1109522"/>
                </a:lnTo>
                <a:lnTo>
                  <a:pt x="572408" y="1112462"/>
                </a:lnTo>
                <a:lnTo>
                  <a:pt x="562202" y="1115628"/>
                </a:lnTo>
                <a:lnTo>
                  <a:pt x="551317" y="1118343"/>
                </a:lnTo>
                <a:lnTo>
                  <a:pt x="540204" y="1121057"/>
                </a:lnTo>
                <a:lnTo>
                  <a:pt x="528411" y="1123545"/>
                </a:lnTo>
                <a:lnTo>
                  <a:pt x="516392" y="1125807"/>
                </a:lnTo>
                <a:lnTo>
                  <a:pt x="503692" y="1128068"/>
                </a:lnTo>
                <a:lnTo>
                  <a:pt x="490538" y="1130104"/>
                </a:lnTo>
                <a:lnTo>
                  <a:pt x="476931" y="1131914"/>
                </a:lnTo>
                <a:lnTo>
                  <a:pt x="463097" y="1133723"/>
                </a:lnTo>
                <a:lnTo>
                  <a:pt x="448809" y="1135532"/>
                </a:lnTo>
                <a:lnTo>
                  <a:pt x="434295" y="1136890"/>
                </a:lnTo>
                <a:lnTo>
                  <a:pt x="419327" y="1138021"/>
                </a:lnTo>
                <a:lnTo>
                  <a:pt x="403679" y="1139151"/>
                </a:lnTo>
                <a:lnTo>
                  <a:pt x="388031" y="1140056"/>
                </a:lnTo>
                <a:lnTo>
                  <a:pt x="372156" y="1140735"/>
                </a:lnTo>
                <a:lnTo>
                  <a:pt x="356054" y="1141187"/>
                </a:lnTo>
                <a:lnTo>
                  <a:pt x="339725" y="1141413"/>
                </a:lnTo>
                <a:lnTo>
                  <a:pt x="323170" y="1141413"/>
                </a:lnTo>
                <a:lnTo>
                  <a:pt x="306388" y="1141413"/>
                </a:lnTo>
                <a:lnTo>
                  <a:pt x="290059" y="1141187"/>
                </a:lnTo>
                <a:lnTo>
                  <a:pt x="273957" y="1140735"/>
                </a:lnTo>
                <a:lnTo>
                  <a:pt x="258082" y="1140056"/>
                </a:lnTo>
                <a:lnTo>
                  <a:pt x="242434" y="1139151"/>
                </a:lnTo>
                <a:lnTo>
                  <a:pt x="227013" y="1138021"/>
                </a:lnTo>
                <a:lnTo>
                  <a:pt x="212045" y="1136890"/>
                </a:lnTo>
                <a:lnTo>
                  <a:pt x="197304" y="1135532"/>
                </a:lnTo>
                <a:lnTo>
                  <a:pt x="183016" y="1133723"/>
                </a:lnTo>
                <a:lnTo>
                  <a:pt x="169182" y="1131914"/>
                </a:lnTo>
                <a:lnTo>
                  <a:pt x="155575" y="1130104"/>
                </a:lnTo>
                <a:lnTo>
                  <a:pt x="142422" y="1128068"/>
                </a:lnTo>
                <a:lnTo>
                  <a:pt x="129948" y="1125807"/>
                </a:lnTo>
                <a:lnTo>
                  <a:pt x="117475" y="1123545"/>
                </a:lnTo>
                <a:lnTo>
                  <a:pt x="105682" y="1121057"/>
                </a:lnTo>
                <a:lnTo>
                  <a:pt x="94570" y="1118343"/>
                </a:lnTo>
                <a:lnTo>
                  <a:pt x="83911" y="1115628"/>
                </a:lnTo>
                <a:lnTo>
                  <a:pt x="73706" y="1112462"/>
                </a:lnTo>
                <a:lnTo>
                  <a:pt x="64181" y="1109522"/>
                </a:lnTo>
                <a:lnTo>
                  <a:pt x="55109" y="1106581"/>
                </a:lnTo>
                <a:lnTo>
                  <a:pt x="46718" y="1103188"/>
                </a:lnTo>
                <a:lnTo>
                  <a:pt x="38781" y="1100022"/>
                </a:lnTo>
                <a:lnTo>
                  <a:pt x="31750" y="1096403"/>
                </a:lnTo>
                <a:lnTo>
                  <a:pt x="25173" y="1093010"/>
                </a:lnTo>
                <a:lnTo>
                  <a:pt x="19730" y="1089391"/>
                </a:lnTo>
                <a:lnTo>
                  <a:pt x="14514" y="1085772"/>
                </a:lnTo>
                <a:lnTo>
                  <a:pt x="9979" y="1081927"/>
                </a:lnTo>
                <a:lnTo>
                  <a:pt x="8164" y="1080118"/>
                </a:lnTo>
                <a:lnTo>
                  <a:pt x="6577" y="1078082"/>
                </a:lnTo>
                <a:lnTo>
                  <a:pt x="4989" y="1076273"/>
                </a:lnTo>
                <a:lnTo>
                  <a:pt x="3855" y="1074011"/>
                </a:lnTo>
                <a:lnTo>
                  <a:pt x="2495" y="1072201"/>
                </a:lnTo>
                <a:lnTo>
                  <a:pt x="1588" y="1070166"/>
                </a:lnTo>
                <a:lnTo>
                  <a:pt x="907" y="1068130"/>
                </a:lnTo>
                <a:lnTo>
                  <a:pt x="454" y="1066094"/>
                </a:lnTo>
                <a:lnTo>
                  <a:pt x="0" y="1064059"/>
                </a:lnTo>
                <a:lnTo>
                  <a:pt x="0" y="1062249"/>
                </a:lnTo>
                <a:lnTo>
                  <a:pt x="0" y="982633"/>
                </a:lnTo>
                <a:lnTo>
                  <a:pt x="227" y="979919"/>
                </a:lnTo>
                <a:lnTo>
                  <a:pt x="680" y="976979"/>
                </a:lnTo>
                <a:lnTo>
                  <a:pt x="1588" y="974491"/>
                </a:lnTo>
                <a:lnTo>
                  <a:pt x="2948" y="971550"/>
                </a:lnTo>
                <a:close/>
                <a:moveTo>
                  <a:pt x="1117825" y="871538"/>
                </a:moveTo>
                <a:lnTo>
                  <a:pt x="1119187" y="874050"/>
                </a:lnTo>
                <a:lnTo>
                  <a:pt x="1120094" y="877017"/>
                </a:lnTo>
                <a:lnTo>
                  <a:pt x="1120775" y="879757"/>
                </a:lnTo>
                <a:lnTo>
                  <a:pt x="1120775" y="882268"/>
                </a:lnTo>
                <a:lnTo>
                  <a:pt x="1120775" y="962628"/>
                </a:lnTo>
                <a:lnTo>
                  <a:pt x="1120775" y="964911"/>
                </a:lnTo>
                <a:lnTo>
                  <a:pt x="1120548" y="966966"/>
                </a:lnTo>
                <a:lnTo>
                  <a:pt x="1119868" y="969020"/>
                </a:lnTo>
                <a:lnTo>
                  <a:pt x="1119187" y="970847"/>
                </a:lnTo>
                <a:lnTo>
                  <a:pt x="1118279" y="973130"/>
                </a:lnTo>
                <a:lnTo>
                  <a:pt x="1117372" y="974956"/>
                </a:lnTo>
                <a:lnTo>
                  <a:pt x="1116010" y="977011"/>
                </a:lnTo>
                <a:lnTo>
                  <a:pt x="1114195" y="978837"/>
                </a:lnTo>
                <a:lnTo>
                  <a:pt x="1112607" y="980892"/>
                </a:lnTo>
                <a:lnTo>
                  <a:pt x="1110791" y="982718"/>
                </a:lnTo>
                <a:lnTo>
                  <a:pt x="1106253" y="986599"/>
                </a:lnTo>
                <a:lnTo>
                  <a:pt x="1101488" y="990252"/>
                </a:lnTo>
                <a:lnTo>
                  <a:pt x="1095589" y="993905"/>
                </a:lnTo>
                <a:lnTo>
                  <a:pt x="1089009" y="997557"/>
                </a:lnTo>
                <a:lnTo>
                  <a:pt x="1081975" y="1000982"/>
                </a:lnTo>
                <a:lnTo>
                  <a:pt x="1074260" y="1004406"/>
                </a:lnTo>
                <a:lnTo>
                  <a:pt x="1065864" y="1007602"/>
                </a:lnTo>
                <a:lnTo>
                  <a:pt x="1056788" y="1010799"/>
                </a:lnTo>
                <a:lnTo>
                  <a:pt x="1047031" y="1013766"/>
                </a:lnTo>
                <a:lnTo>
                  <a:pt x="1037048" y="1016506"/>
                </a:lnTo>
                <a:lnTo>
                  <a:pt x="1026156" y="1019474"/>
                </a:lnTo>
                <a:lnTo>
                  <a:pt x="1015038" y="1022213"/>
                </a:lnTo>
                <a:lnTo>
                  <a:pt x="1003239" y="1024725"/>
                </a:lnTo>
                <a:lnTo>
                  <a:pt x="991213" y="1027008"/>
                </a:lnTo>
                <a:lnTo>
                  <a:pt x="978506" y="1029291"/>
                </a:lnTo>
                <a:lnTo>
                  <a:pt x="965346" y="1031345"/>
                </a:lnTo>
                <a:lnTo>
                  <a:pt x="951732" y="1033400"/>
                </a:lnTo>
                <a:lnTo>
                  <a:pt x="937890" y="1035226"/>
                </a:lnTo>
                <a:lnTo>
                  <a:pt x="923596" y="1036596"/>
                </a:lnTo>
                <a:lnTo>
                  <a:pt x="908847" y="1037966"/>
                </a:lnTo>
                <a:lnTo>
                  <a:pt x="893871" y="1039564"/>
                </a:lnTo>
                <a:lnTo>
                  <a:pt x="878669" y="1040477"/>
                </a:lnTo>
                <a:lnTo>
                  <a:pt x="862785" y="1041390"/>
                </a:lnTo>
                <a:lnTo>
                  <a:pt x="846902" y="1042075"/>
                </a:lnTo>
                <a:lnTo>
                  <a:pt x="830792" y="1042532"/>
                </a:lnTo>
                <a:lnTo>
                  <a:pt x="814455" y="1042988"/>
                </a:lnTo>
                <a:lnTo>
                  <a:pt x="797664" y="1042988"/>
                </a:lnTo>
                <a:lnTo>
                  <a:pt x="783142" y="1042988"/>
                </a:lnTo>
                <a:lnTo>
                  <a:pt x="768620" y="1042760"/>
                </a:lnTo>
                <a:lnTo>
                  <a:pt x="754098" y="1042303"/>
                </a:lnTo>
                <a:lnTo>
                  <a:pt x="740030" y="1041847"/>
                </a:lnTo>
                <a:lnTo>
                  <a:pt x="726189" y="1041162"/>
                </a:lnTo>
                <a:lnTo>
                  <a:pt x="712348" y="1040249"/>
                </a:lnTo>
                <a:lnTo>
                  <a:pt x="698734" y="1039107"/>
                </a:lnTo>
                <a:lnTo>
                  <a:pt x="685800" y="1037966"/>
                </a:lnTo>
                <a:lnTo>
                  <a:pt x="685800" y="1036368"/>
                </a:lnTo>
                <a:lnTo>
                  <a:pt x="685800" y="986599"/>
                </a:lnTo>
                <a:lnTo>
                  <a:pt x="685800" y="952355"/>
                </a:lnTo>
                <a:lnTo>
                  <a:pt x="685800" y="935918"/>
                </a:lnTo>
                <a:lnTo>
                  <a:pt x="698961" y="937059"/>
                </a:lnTo>
                <a:lnTo>
                  <a:pt x="712348" y="937972"/>
                </a:lnTo>
                <a:lnTo>
                  <a:pt x="726189" y="938885"/>
                </a:lnTo>
                <a:lnTo>
                  <a:pt x="740030" y="939570"/>
                </a:lnTo>
                <a:lnTo>
                  <a:pt x="754098" y="940027"/>
                </a:lnTo>
                <a:lnTo>
                  <a:pt x="768620" y="940484"/>
                </a:lnTo>
                <a:lnTo>
                  <a:pt x="783142" y="940712"/>
                </a:lnTo>
                <a:lnTo>
                  <a:pt x="797664" y="940712"/>
                </a:lnTo>
                <a:lnTo>
                  <a:pt x="813093" y="940712"/>
                </a:lnTo>
                <a:lnTo>
                  <a:pt x="828069" y="940484"/>
                </a:lnTo>
                <a:lnTo>
                  <a:pt x="842818" y="940027"/>
                </a:lnTo>
                <a:lnTo>
                  <a:pt x="857566" y="939342"/>
                </a:lnTo>
                <a:lnTo>
                  <a:pt x="872088" y="938657"/>
                </a:lnTo>
                <a:lnTo>
                  <a:pt x="886156" y="937744"/>
                </a:lnTo>
                <a:lnTo>
                  <a:pt x="899998" y="936831"/>
                </a:lnTo>
                <a:lnTo>
                  <a:pt x="913612" y="935689"/>
                </a:lnTo>
                <a:lnTo>
                  <a:pt x="926999" y="934091"/>
                </a:lnTo>
                <a:lnTo>
                  <a:pt x="940160" y="932721"/>
                </a:lnTo>
                <a:lnTo>
                  <a:pt x="952866" y="931123"/>
                </a:lnTo>
                <a:lnTo>
                  <a:pt x="965119" y="929297"/>
                </a:lnTo>
                <a:lnTo>
                  <a:pt x="977372" y="927242"/>
                </a:lnTo>
                <a:lnTo>
                  <a:pt x="988717" y="925188"/>
                </a:lnTo>
                <a:lnTo>
                  <a:pt x="1000289" y="923133"/>
                </a:lnTo>
                <a:lnTo>
                  <a:pt x="1010954" y="920850"/>
                </a:lnTo>
                <a:lnTo>
                  <a:pt x="1021618" y="918339"/>
                </a:lnTo>
                <a:lnTo>
                  <a:pt x="1031602" y="916056"/>
                </a:lnTo>
                <a:lnTo>
                  <a:pt x="1040905" y="913545"/>
                </a:lnTo>
                <a:lnTo>
                  <a:pt x="1050208" y="910577"/>
                </a:lnTo>
                <a:lnTo>
                  <a:pt x="1058830" y="907837"/>
                </a:lnTo>
                <a:lnTo>
                  <a:pt x="1066999" y="904869"/>
                </a:lnTo>
                <a:lnTo>
                  <a:pt x="1074714" y="901902"/>
                </a:lnTo>
                <a:lnTo>
                  <a:pt x="1081748" y="898934"/>
                </a:lnTo>
                <a:lnTo>
                  <a:pt x="1088328" y="895738"/>
                </a:lnTo>
                <a:lnTo>
                  <a:pt x="1094454" y="892541"/>
                </a:lnTo>
                <a:lnTo>
                  <a:pt x="1099673" y="889117"/>
                </a:lnTo>
                <a:lnTo>
                  <a:pt x="1104665" y="885693"/>
                </a:lnTo>
                <a:lnTo>
                  <a:pt x="1108976" y="882268"/>
                </a:lnTo>
                <a:lnTo>
                  <a:pt x="1112607" y="878844"/>
                </a:lnTo>
                <a:lnTo>
                  <a:pt x="1115329" y="874963"/>
                </a:lnTo>
                <a:lnTo>
                  <a:pt x="1116918" y="873365"/>
                </a:lnTo>
                <a:lnTo>
                  <a:pt x="1117825" y="871538"/>
                </a:lnTo>
                <a:close/>
                <a:moveTo>
                  <a:pt x="1635810" y="852488"/>
                </a:moveTo>
                <a:lnTo>
                  <a:pt x="1637622" y="855903"/>
                </a:lnTo>
                <a:lnTo>
                  <a:pt x="1638982" y="858863"/>
                </a:lnTo>
                <a:lnTo>
                  <a:pt x="1639662" y="862279"/>
                </a:lnTo>
                <a:lnTo>
                  <a:pt x="1639888" y="865238"/>
                </a:lnTo>
                <a:lnTo>
                  <a:pt x="1639888" y="945382"/>
                </a:lnTo>
                <a:lnTo>
                  <a:pt x="1639888" y="947431"/>
                </a:lnTo>
                <a:lnTo>
                  <a:pt x="1639435" y="949481"/>
                </a:lnTo>
                <a:lnTo>
                  <a:pt x="1638982" y="951757"/>
                </a:lnTo>
                <a:lnTo>
                  <a:pt x="1638302" y="953579"/>
                </a:lnTo>
                <a:lnTo>
                  <a:pt x="1637396" y="955628"/>
                </a:lnTo>
                <a:lnTo>
                  <a:pt x="1636263" y="957677"/>
                </a:lnTo>
                <a:lnTo>
                  <a:pt x="1634904" y="959726"/>
                </a:lnTo>
                <a:lnTo>
                  <a:pt x="1633318" y="961548"/>
                </a:lnTo>
                <a:lnTo>
                  <a:pt x="1631732" y="963369"/>
                </a:lnTo>
                <a:lnTo>
                  <a:pt x="1629919" y="965418"/>
                </a:lnTo>
                <a:lnTo>
                  <a:pt x="1625388" y="969289"/>
                </a:lnTo>
                <a:lnTo>
                  <a:pt x="1620176" y="973159"/>
                </a:lnTo>
                <a:lnTo>
                  <a:pt x="1614739" y="976575"/>
                </a:lnTo>
                <a:lnTo>
                  <a:pt x="1608168" y="980218"/>
                </a:lnTo>
                <a:lnTo>
                  <a:pt x="1600918" y="983633"/>
                </a:lnTo>
                <a:lnTo>
                  <a:pt x="1593215" y="987048"/>
                </a:lnTo>
                <a:lnTo>
                  <a:pt x="1584831" y="990236"/>
                </a:lnTo>
                <a:lnTo>
                  <a:pt x="1575769" y="993195"/>
                </a:lnTo>
                <a:lnTo>
                  <a:pt x="1566253" y="996383"/>
                </a:lnTo>
                <a:lnTo>
                  <a:pt x="1556057" y="999343"/>
                </a:lnTo>
                <a:lnTo>
                  <a:pt x="1545408" y="1002075"/>
                </a:lnTo>
                <a:lnTo>
                  <a:pt x="1534306" y="1004807"/>
                </a:lnTo>
                <a:lnTo>
                  <a:pt x="1522524" y="1007084"/>
                </a:lnTo>
                <a:lnTo>
                  <a:pt x="1510290" y="1009589"/>
                </a:lnTo>
                <a:lnTo>
                  <a:pt x="1497602" y="1011865"/>
                </a:lnTo>
                <a:lnTo>
                  <a:pt x="1484461" y="1013914"/>
                </a:lnTo>
                <a:lnTo>
                  <a:pt x="1470866" y="1015736"/>
                </a:lnTo>
                <a:lnTo>
                  <a:pt x="1457045" y="1017785"/>
                </a:lnTo>
                <a:lnTo>
                  <a:pt x="1442998" y="1019151"/>
                </a:lnTo>
                <a:lnTo>
                  <a:pt x="1428271" y="1020745"/>
                </a:lnTo>
                <a:lnTo>
                  <a:pt x="1413317" y="1021883"/>
                </a:lnTo>
                <a:lnTo>
                  <a:pt x="1397684" y="1022794"/>
                </a:lnTo>
                <a:lnTo>
                  <a:pt x="1382050" y="1023705"/>
                </a:lnTo>
                <a:lnTo>
                  <a:pt x="1366191" y="1024616"/>
                </a:lnTo>
                <a:lnTo>
                  <a:pt x="1350104" y="1025071"/>
                </a:lnTo>
                <a:lnTo>
                  <a:pt x="1333791" y="1025526"/>
                </a:lnTo>
                <a:lnTo>
                  <a:pt x="1317251" y="1025526"/>
                </a:lnTo>
                <a:lnTo>
                  <a:pt x="1296180" y="1025526"/>
                </a:lnTo>
                <a:lnTo>
                  <a:pt x="1275562" y="1024843"/>
                </a:lnTo>
                <a:lnTo>
                  <a:pt x="1255397" y="1024160"/>
                </a:lnTo>
                <a:lnTo>
                  <a:pt x="1235686" y="1022794"/>
                </a:lnTo>
                <a:lnTo>
                  <a:pt x="1216427" y="1021428"/>
                </a:lnTo>
                <a:lnTo>
                  <a:pt x="1197622" y="1019834"/>
                </a:lnTo>
                <a:lnTo>
                  <a:pt x="1179496" y="1018013"/>
                </a:lnTo>
                <a:lnTo>
                  <a:pt x="1162050" y="1015508"/>
                </a:lnTo>
                <a:lnTo>
                  <a:pt x="1162050" y="980673"/>
                </a:lnTo>
                <a:lnTo>
                  <a:pt x="1162050" y="910092"/>
                </a:lnTo>
                <a:lnTo>
                  <a:pt x="1179496" y="912141"/>
                </a:lnTo>
                <a:lnTo>
                  <a:pt x="1197622" y="914190"/>
                </a:lnTo>
                <a:lnTo>
                  <a:pt x="1216427" y="916011"/>
                </a:lnTo>
                <a:lnTo>
                  <a:pt x="1235686" y="917377"/>
                </a:lnTo>
                <a:lnTo>
                  <a:pt x="1255397" y="918516"/>
                </a:lnTo>
                <a:lnTo>
                  <a:pt x="1275562" y="919199"/>
                </a:lnTo>
                <a:lnTo>
                  <a:pt x="1296180" y="919654"/>
                </a:lnTo>
                <a:lnTo>
                  <a:pt x="1317251" y="920110"/>
                </a:lnTo>
                <a:lnTo>
                  <a:pt x="1332205" y="920110"/>
                </a:lnTo>
                <a:lnTo>
                  <a:pt x="1347159" y="919427"/>
                </a:lnTo>
                <a:lnTo>
                  <a:pt x="1361659" y="919199"/>
                </a:lnTo>
                <a:lnTo>
                  <a:pt x="1376160" y="918516"/>
                </a:lnTo>
                <a:lnTo>
                  <a:pt x="1390207" y="917833"/>
                </a:lnTo>
                <a:lnTo>
                  <a:pt x="1404028" y="916922"/>
                </a:lnTo>
                <a:lnTo>
                  <a:pt x="1417849" y="916011"/>
                </a:lnTo>
                <a:lnTo>
                  <a:pt x="1431216" y="914873"/>
                </a:lnTo>
                <a:lnTo>
                  <a:pt x="1444584" y="913507"/>
                </a:lnTo>
                <a:lnTo>
                  <a:pt x="1457499" y="911913"/>
                </a:lnTo>
                <a:lnTo>
                  <a:pt x="1469960" y="910319"/>
                </a:lnTo>
                <a:lnTo>
                  <a:pt x="1482195" y="908726"/>
                </a:lnTo>
                <a:lnTo>
                  <a:pt x="1493976" y="906904"/>
                </a:lnTo>
                <a:lnTo>
                  <a:pt x="1505532" y="904855"/>
                </a:lnTo>
                <a:lnTo>
                  <a:pt x="1516860" y="902806"/>
                </a:lnTo>
                <a:lnTo>
                  <a:pt x="1527509" y="900529"/>
                </a:lnTo>
                <a:lnTo>
                  <a:pt x="1537931" y="898480"/>
                </a:lnTo>
                <a:lnTo>
                  <a:pt x="1547900" y="895748"/>
                </a:lnTo>
                <a:lnTo>
                  <a:pt x="1557416" y="893243"/>
                </a:lnTo>
                <a:lnTo>
                  <a:pt x="1566479" y="890739"/>
                </a:lnTo>
                <a:lnTo>
                  <a:pt x="1575089" y="888007"/>
                </a:lnTo>
                <a:lnTo>
                  <a:pt x="1583472" y="885274"/>
                </a:lnTo>
                <a:lnTo>
                  <a:pt x="1591175" y="882087"/>
                </a:lnTo>
                <a:lnTo>
                  <a:pt x="1598426" y="879355"/>
                </a:lnTo>
                <a:lnTo>
                  <a:pt x="1604770" y="876167"/>
                </a:lnTo>
                <a:lnTo>
                  <a:pt x="1611114" y="872980"/>
                </a:lnTo>
                <a:lnTo>
                  <a:pt x="1616551" y="869792"/>
                </a:lnTo>
                <a:lnTo>
                  <a:pt x="1621762" y="866377"/>
                </a:lnTo>
                <a:lnTo>
                  <a:pt x="1626067" y="863189"/>
                </a:lnTo>
                <a:lnTo>
                  <a:pt x="1629919" y="859546"/>
                </a:lnTo>
                <a:lnTo>
                  <a:pt x="1633091" y="856131"/>
                </a:lnTo>
                <a:lnTo>
                  <a:pt x="1635810" y="852488"/>
                </a:lnTo>
                <a:close/>
                <a:moveTo>
                  <a:pt x="323170" y="766763"/>
                </a:moveTo>
                <a:lnTo>
                  <a:pt x="339725" y="766990"/>
                </a:lnTo>
                <a:lnTo>
                  <a:pt x="356054" y="767218"/>
                </a:lnTo>
                <a:lnTo>
                  <a:pt x="372156" y="767672"/>
                </a:lnTo>
                <a:lnTo>
                  <a:pt x="388031" y="768354"/>
                </a:lnTo>
                <a:lnTo>
                  <a:pt x="403679" y="769263"/>
                </a:lnTo>
                <a:lnTo>
                  <a:pt x="419327" y="770399"/>
                </a:lnTo>
                <a:lnTo>
                  <a:pt x="434295" y="771535"/>
                </a:lnTo>
                <a:lnTo>
                  <a:pt x="448809" y="773125"/>
                </a:lnTo>
                <a:lnTo>
                  <a:pt x="463097" y="774716"/>
                </a:lnTo>
                <a:lnTo>
                  <a:pt x="476931" y="776306"/>
                </a:lnTo>
                <a:lnTo>
                  <a:pt x="490538" y="778351"/>
                </a:lnTo>
                <a:lnTo>
                  <a:pt x="503692" y="780396"/>
                </a:lnTo>
                <a:lnTo>
                  <a:pt x="516392" y="782668"/>
                </a:lnTo>
                <a:lnTo>
                  <a:pt x="528411" y="784941"/>
                </a:lnTo>
                <a:lnTo>
                  <a:pt x="540204" y="787667"/>
                </a:lnTo>
                <a:lnTo>
                  <a:pt x="551317" y="790167"/>
                </a:lnTo>
                <a:lnTo>
                  <a:pt x="562202" y="792893"/>
                </a:lnTo>
                <a:lnTo>
                  <a:pt x="572408" y="795847"/>
                </a:lnTo>
                <a:lnTo>
                  <a:pt x="581933" y="798801"/>
                </a:lnTo>
                <a:lnTo>
                  <a:pt x="591004" y="802209"/>
                </a:lnTo>
                <a:lnTo>
                  <a:pt x="599395" y="805163"/>
                </a:lnTo>
                <a:lnTo>
                  <a:pt x="607106" y="808571"/>
                </a:lnTo>
                <a:lnTo>
                  <a:pt x="614363" y="811979"/>
                </a:lnTo>
                <a:lnTo>
                  <a:pt x="620713" y="815387"/>
                </a:lnTo>
                <a:lnTo>
                  <a:pt x="626383" y="819250"/>
                </a:lnTo>
                <a:lnTo>
                  <a:pt x="631599" y="822886"/>
                </a:lnTo>
                <a:lnTo>
                  <a:pt x="635908" y="826748"/>
                </a:lnTo>
                <a:lnTo>
                  <a:pt x="637949" y="828566"/>
                </a:lnTo>
                <a:lnTo>
                  <a:pt x="639536" y="830384"/>
                </a:lnTo>
                <a:lnTo>
                  <a:pt x="640897" y="832656"/>
                </a:lnTo>
                <a:lnTo>
                  <a:pt x="642485" y="834474"/>
                </a:lnTo>
                <a:lnTo>
                  <a:pt x="643619" y="836519"/>
                </a:lnTo>
                <a:lnTo>
                  <a:pt x="644526" y="838336"/>
                </a:lnTo>
                <a:lnTo>
                  <a:pt x="645206" y="840608"/>
                </a:lnTo>
                <a:lnTo>
                  <a:pt x="645660" y="842653"/>
                </a:lnTo>
                <a:lnTo>
                  <a:pt x="645886" y="844471"/>
                </a:lnTo>
                <a:lnTo>
                  <a:pt x="646113" y="846743"/>
                </a:lnTo>
                <a:lnTo>
                  <a:pt x="646113" y="926496"/>
                </a:lnTo>
                <a:lnTo>
                  <a:pt x="645886" y="928768"/>
                </a:lnTo>
                <a:lnTo>
                  <a:pt x="645660" y="930813"/>
                </a:lnTo>
                <a:lnTo>
                  <a:pt x="645206" y="932631"/>
                </a:lnTo>
                <a:lnTo>
                  <a:pt x="644526" y="934676"/>
                </a:lnTo>
                <a:lnTo>
                  <a:pt x="643619" y="936948"/>
                </a:lnTo>
                <a:lnTo>
                  <a:pt x="642485" y="938766"/>
                </a:lnTo>
                <a:lnTo>
                  <a:pt x="640897" y="940584"/>
                </a:lnTo>
                <a:lnTo>
                  <a:pt x="639536" y="942856"/>
                </a:lnTo>
                <a:lnTo>
                  <a:pt x="637949" y="944673"/>
                </a:lnTo>
                <a:lnTo>
                  <a:pt x="635908" y="946491"/>
                </a:lnTo>
                <a:lnTo>
                  <a:pt x="631599" y="950354"/>
                </a:lnTo>
                <a:lnTo>
                  <a:pt x="626383" y="953989"/>
                </a:lnTo>
                <a:lnTo>
                  <a:pt x="620713" y="957852"/>
                </a:lnTo>
                <a:lnTo>
                  <a:pt x="614363" y="961260"/>
                </a:lnTo>
                <a:lnTo>
                  <a:pt x="607106" y="964896"/>
                </a:lnTo>
                <a:lnTo>
                  <a:pt x="599395" y="968077"/>
                </a:lnTo>
                <a:lnTo>
                  <a:pt x="591004" y="971258"/>
                </a:lnTo>
                <a:lnTo>
                  <a:pt x="581933" y="974439"/>
                </a:lnTo>
                <a:lnTo>
                  <a:pt x="572408" y="977393"/>
                </a:lnTo>
                <a:lnTo>
                  <a:pt x="562202" y="980346"/>
                </a:lnTo>
                <a:lnTo>
                  <a:pt x="551317" y="983073"/>
                </a:lnTo>
                <a:lnTo>
                  <a:pt x="540204" y="985572"/>
                </a:lnTo>
                <a:lnTo>
                  <a:pt x="528411" y="988299"/>
                </a:lnTo>
                <a:lnTo>
                  <a:pt x="516392" y="990571"/>
                </a:lnTo>
                <a:lnTo>
                  <a:pt x="503692" y="992843"/>
                </a:lnTo>
                <a:lnTo>
                  <a:pt x="490538" y="995115"/>
                </a:lnTo>
                <a:lnTo>
                  <a:pt x="476931" y="996933"/>
                </a:lnTo>
                <a:lnTo>
                  <a:pt x="463097" y="998524"/>
                </a:lnTo>
                <a:lnTo>
                  <a:pt x="448809" y="1000114"/>
                </a:lnTo>
                <a:lnTo>
                  <a:pt x="434295" y="1001477"/>
                </a:lnTo>
                <a:lnTo>
                  <a:pt x="419327" y="1003068"/>
                </a:lnTo>
                <a:lnTo>
                  <a:pt x="403679" y="1003977"/>
                </a:lnTo>
                <a:lnTo>
                  <a:pt x="388031" y="1004886"/>
                </a:lnTo>
                <a:lnTo>
                  <a:pt x="372156" y="1005567"/>
                </a:lnTo>
                <a:lnTo>
                  <a:pt x="356054" y="1006022"/>
                </a:lnTo>
                <a:lnTo>
                  <a:pt x="339725" y="1006476"/>
                </a:lnTo>
                <a:lnTo>
                  <a:pt x="323170" y="1006476"/>
                </a:lnTo>
                <a:lnTo>
                  <a:pt x="306388" y="1006476"/>
                </a:lnTo>
                <a:lnTo>
                  <a:pt x="290059" y="1006022"/>
                </a:lnTo>
                <a:lnTo>
                  <a:pt x="273957" y="1005567"/>
                </a:lnTo>
                <a:lnTo>
                  <a:pt x="258082" y="1004886"/>
                </a:lnTo>
                <a:lnTo>
                  <a:pt x="242434" y="1003977"/>
                </a:lnTo>
                <a:lnTo>
                  <a:pt x="227013" y="1003068"/>
                </a:lnTo>
                <a:lnTo>
                  <a:pt x="212045" y="1001477"/>
                </a:lnTo>
                <a:lnTo>
                  <a:pt x="197304" y="1000114"/>
                </a:lnTo>
                <a:lnTo>
                  <a:pt x="183016" y="998524"/>
                </a:lnTo>
                <a:lnTo>
                  <a:pt x="169182" y="996933"/>
                </a:lnTo>
                <a:lnTo>
                  <a:pt x="155575" y="995115"/>
                </a:lnTo>
                <a:lnTo>
                  <a:pt x="142422" y="992843"/>
                </a:lnTo>
                <a:lnTo>
                  <a:pt x="129948" y="990571"/>
                </a:lnTo>
                <a:lnTo>
                  <a:pt x="117475" y="988299"/>
                </a:lnTo>
                <a:lnTo>
                  <a:pt x="105682" y="985572"/>
                </a:lnTo>
                <a:lnTo>
                  <a:pt x="94570" y="983073"/>
                </a:lnTo>
                <a:lnTo>
                  <a:pt x="83911" y="980346"/>
                </a:lnTo>
                <a:lnTo>
                  <a:pt x="73706" y="977393"/>
                </a:lnTo>
                <a:lnTo>
                  <a:pt x="64181" y="974439"/>
                </a:lnTo>
                <a:lnTo>
                  <a:pt x="55109" y="971258"/>
                </a:lnTo>
                <a:lnTo>
                  <a:pt x="46718" y="968077"/>
                </a:lnTo>
                <a:lnTo>
                  <a:pt x="38781" y="964896"/>
                </a:lnTo>
                <a:lnTo>
                  <a:pt x="31750" y="961260"/>
                </a:lnTo>
                <a:lnTo>
                  <a:pt x="25173" y="957852"/>
                </a:lnTo>
                <a:lnTo>
                  <a:pt x="19730" y="953989"/>
                </a:lnTo>
                <a:lnTo>
                  <a:pt x="14514" y="950354"/>
                </a:lnTo>
                <a:lnTo>
                  <a:pt x="9979" y="946491"/>
                </a:lnTo>
                <a:lnTo>
                  <a:pt x="8164" y="944673"/>
                </a:lnTo>
                <a:lnTo>
                  <a:pt x="6577" y="942856"/>
                </a:lnTo>
                <a:lnTo>
                  <a:pt x="4989" y="940584"/>
                </a:lnTo>
                <a:lnTo>
                  <a:pt x="3855" y="938766"/>
                </a:lnTo>
                <a:lnTo>
                  <a:pt x="2495" y="936948"/>
                </a:lnTo>
                <a:lnTo>
                  <a:pt x="1588" y="934676"/>
                </a:lnTo>
                <a:lnTo>
                  <a:pt x="907" y="932631"/>
                </a:lnTo>
                <a:lnTo>
                  <a:pt x="454" y="930813"/>
                </a:lnTo>
                <a:lnTo>
                  <a:pt x="0" y="928768"/>
                </a:lnTo>
                <a:lnTo>
                  <a:pt x="0" y="926496"/>
                </a:lnTo>
                <a:lnTo>
                  <a:pt x="0" y="846743"/>
                </a:lnTo>
                <a:lnTo>
                  <a:pt x="0" y="844471"/>
                </a:lnTo>
                <a:lnTo>
                  <a:pt x="454" y="842653"/>
                </a:lnTo>
                <a:lnTo>
                  <a:pt x="907" y="840608"/>
                </a:lnTo>
                <a:lnTo>
                  <a:pt x="1588" y="838336"/>
                </a:lnTo>
                <a:lnTo>
                  <a:pt x="2495" y="836519"/>
                </a:lnTo>
                <a:lnTo>
                  <a:pt x="3855" y="834474"/>
                </a:lnTo>
                <a:lnTo>
                  <a:pt x="4989" y="832656"/>
                </a:lnTo>
                <a:lnTo>
                  <a:pt x="6577" y="830384"/>
                </a:lnTo>
                <a:lnTo>
                  <a:pt x="8164" y="828566"/>
                </a:lnTo>
                <a:lnTo>
                  <a:pt x="9979" y="826748"/>
                </a:lnTo>
                <a:lnTo>
                  <a:pt x="14514" y="822886"/>
                </a:lnTo>
                <a:lnTo>
                  <a:pt x="19730" y="819250"/>
                </a:lnTo>
                <a:lnTo>
                  <a:pt x="25173" y="815387"/>
                </a:lnTo>
                <a:lnTo>
                  <a:pt x="31750" y="811979"/>
                </a:lnTo>
                <a:lnTo>
                  <a:pt x="38781" y="808571"/>
                </a:lnTo>
                <a:lnTo>
                  <a:pt x="46718" y="805163"/>
                </a:lnTo>
                <a:lnTo>
                  <a:pt x="55109" y="802209"/>
                </a:lnTo>
                <a:lnTo>
                  <a:pt x="64181" y="798801"/>
                </a:lnTo>
                <a:lnTo>
                  <a:pt x="73706" y="795847"/>
                </a:lnTo>
                <a:lnTo>
                  <a:pt x="83911" y="792893"/>
                </a:lnTo>
                <a:lnTo>
                  <a:pt x="94570" y="790167"/>
                </a:lnTo>
                <a:lnTo>
                  <a:pt x="105682" y="787667"/>
                </a:lnTo>
                <a:lnTo>
                  <a:pt x="117475" y="784941"/>
                </a:lnTo>
                <a:lnTo>
                  <a:pt x="129948" y="782668"/>
                </a:lnTo>
                <a:lnTo>
                  <a:pt x="142422" y="780396"/>
                </a:lnTo>
                <a:lnTo>
                  <a:pt x="155575" y="778351"/>
                </a:lnTo>
                <a:lnTo>
                  <a:pt x="169182" y="776306"/>
                </a:lnTo>
                <a:lnTo>
                  <a:pt x="183016" y="774716"/>
                </a:lnTo>
                <a:lnTo>
                  <a:pt x="197304" y="773125"/>
                </a:lnTo>
                <a:lnTo>
                  <a:pt x="212045" y="771535"/>
                </a:lnTo>
                <a:lnTo>
                  <a:pt x="227013" y="770399"/>
                </a:lnTo>
                <a:lnTo>
                  <a:pt x="242434" y="769263"/>
                </a:lnTo>
                <a:lnTo>
                  <a:pt x="258082" y="768354"/>
                </a:lnTo>
                <a:lnTo>
                  <a:pt x="273957" y="767672"/>
                </a:lnTo>
                <a:lnTo>
                  <a:pt x="290059" y="767218"/>
                </a:lnTo>
                <a:lnTo>
                  <a:pt x="306388" y="766990"/>
                </a:lnTo>
                <a:lnTo>
                  <a:pt x="323170" y="766763"/>
                </a:lnTo>
                <a:close/>
                <a:moveTo>
                  <a:pt x="1118507" y="738188"/>
                </a:moveTo>
                <a:lnTo>
                  <a:pt x="1119642" y="740465"/>
                </a:lnTo>
                <a:lnTo>
                  <a:pt x="1120322" y="742969"/>
                </a:lnTo>
                <a:lnTo>
                  <a:pt x="1120776" y="745246"/>
                </a:lnTo>
                <a:lnTo>
                  <a:pt x="1120776" y="747751"/>
                </a:lnTo>
                <a:lnTo>
                  <a:pt x="1120776" y="827901"/>
                </a:lnTo>
                <a:lnTo>
                  <a:pt x="1120776" y="829951"/>
                </a:lnTo>
                <a:lnTo>
                  <a:pt x="1120549" y="832000"/>
                </a:lnTo>
                <a:lnTo>
                  <a:pt x="1119869" y="834049"/>
                </a:lnTo>
                <a:lnTo>
                  <a:pt x="1119188" y="836099"/>
                </a:lnTo>
                <a:lnTo>
                  <a:pt x="1118280" y="837920"/>
                </a:lnTo>
                <a:lnTo>
                  <a:pt x="1117373" y="840197"/>
                </a:lnTo>
                <a:lnTo>
                  <a:pt x="1116011" y="842019"/>
                </a:lnTo>
                <a:lnTo>
                  <a:pt x="1114196" y="844068"/>
                </a:lnTo>
                <a:lnTo>
                  <a:pt x="1112608" y="845890"/>
                </a:lnTo>
                <a:lnTo>
                  <a:pt x="1110792" y="847939"/>
                </a:lnTo>
                <a:lnTo>
                  <a:pt x="1106254" y="851582"/>
                </a:lnTo>
                <a:lnTo>
                  <a:pt x="1101489" y="855453"/>
                </a:lnTo>
                <a:lnTo>
                  <a:pt x="1095590" y="858868"/>
                </a:lnTo>
                <a:lnTo>
                  <a:pt x="1089010" y="862739"/>
                </a:lnTo>
                <a:lnTo>
                  <a:pt x="1081976" y="865927"/>
                </a:lnTo>
                <a:lnTo>
                  <a:pt x="1074261" y="869570"/>
                </a:lnTo>
                <a:lnTo>
                  <a:pt x="1065865" y="872530"/>
                </a:lnTo>
                <a:lnTo>
                  <a:pt x="1056789" y="875718"/>
                </a:lnTo>
                <a:lnTo>
                  <a:pt x="1047032" y="878906"/>
                </a:lnTo>
                <a:lnTo>
                  <a:pt x="1037049" y="881638"/>
                </a:lnTo>
                <a:lnTo>
                  <a:pt x="1026157" y="884598"/>
                </a:lnTo>
                <a:lnTo>
                  <a:pt x="1015039" y="887103"/>
                </a:lnTo>
                <a:lnTo>
                  <a:pt x="1003240" y="889608"/>
                </a:lnTo>
                <a:lnTo>
                  <a:pt x="991214" y="892112"/>
                </a:lnTo>
                <a:lnTo>
                  <a:pt x="978507" y="894162"/>
                </a:lnTo>
                <a:lnTo>
                  <a:pt x="965347" y="896211"/>
                </a:lnTo>
                <a:lnTo>
                  <a:pt x="951733" y="898260"/>
                </a:lnTo>
                <a:lnTo>
                  <a:pt x="937892" y="900082"/>
                </a:lnTo>
                <a:lnTo>
                  <a:pt x="923597" y="901676"/>
                </a:lnTo>
                <a:lnTo>
                  <a:pt x="908848" y="903042"/>
                </a:lnTo>
                <a:lnTo>
                  <a:pt x="893872" y="904180"/>
                </a:lnTo>
                <a:lnTo>
                  <a:pt x="878670" y="905319"/>
                </a:lnTo>
                <a:lnTo>
                  <a:pt x="862786" y="906457"/>
                </a:lnTo>
                <a:lnTo>
                  <a:pt x="846903" y="907140"/>
                </a:lnTo>
                <a:lnTo>
                  <a:pt x="830793" y="907596"/>
                </a:lnTo>
                <a:lnTo>
                  <a:pt x="814456" y="907824"/>
                </a:lnTo>
                <a:lnTo>
                  <a:pt x="797665" y="908051"/>
                </a:lnTo>
                <a:lnTo>
                  <a:pt x="783143" y="907824"/>
                </a:lnTo>
                <a:lnTo>
                  <a:pt x="768621" y="907596"/>
                </a:lnTo>
                <a:lnTo>
                  <a:pt x="754100" y="907368"/>
                </a:lnTo>
                <a:lnTo>
                  <a:pt x="740031" y="906685"/>
                </a:lnTo>
                <a:lnTo>
                  <a:pt x="726190" y="905774"/>
                </a:lnTo>
                <a:lnTo>
                  <a:pt x="712349" y="905091"/>
                </a:lnTo>
                <a:lnTo>
                  <a:pt x="698735" y="904180"/>
                </a:lnTo>
                <a:lnTo>
                  <a:pt x="685801" y="903042"/>
                </a:lnTo>
                <a:lnTo>
                  <a:pt x="685801" y="894845"/>
                </a:lnTo>
                <a:lnTo>
                  <a:pt x="685801" y="846573"/>
                </a:lnTo>
                <a:lnTo>
                  <a:pt x="685801" y="811052"/>
                </a:lnTo>
                <a:lnTo>
                  <a:pt x="685801" y="809002"/>
                </a:lnTo>
                <a:lnTo>
                  <a:pt x="685121" y="807181"/>
                </a:lnTo>
                <a:lnTo>
                  <a:pt x="684894" y="805359"/>
                </a:lnTo>
                <a:lnTo>
                  <a:pt x="684213" y="803310"/>
                </a:lnTo>
                <a:lnTo>
                  <a:pt x="697600" y="804448"/>
                </a:lnTo>
                <a:lnTo>
                  <a:pt x="711215" y="805587"/>
                </a:lnTo>
                <a:lnTo>
                  <a:pt x="725283" y="806270"/>
                </a:lnTo>
                <a:lnTo>
                  <a:pt x="739351" y="807181"/>
                </a:lnTo>
                <a:lnTo>
                  <a:pt x="753646" y="807636"/>
                </a:lnTo>
                <a:lnTo>
                  <a:pt x="768168" y="808092"/>
                </a:lnTo>
                <a:lnTo>
                  <a:pt x="782916" y="808319"/>
                </a:lnTo>
                <a:lnTo>
                  <a:pt x="797665" y="808319"/>
                </a:lnTo>
                <a:lnTo>
                  <a:pt x="813095" y="808319"/>
                </a:lnTo>
                <a:lnTo>
                  <a:pt x="828297" y="808092"/>
                </a:lnTo>
                <a:lnTo>
                  <a:pt x="843273" y="807636"/>
                </a:lnTo>
                <a:lnTo>
                  <a:pt x="858248" y="806953"/>
                </a:lnTo>
                <a:lnTo>
                  <a:pt x="872770" y="806270"/>
                </a:lnTo>
                <a:lnTo>
                  <a:pt x="887065" y="805359"/>
                </a:lnTo>
                <a:lnTo>
                  <a:pt x="901133" y="804221"/>
                </a:lnTo>
                <a:lnTo>
                  <a:pt x="914747" y="803082"/>
                </a:lnTo>
                <a:lnTo>
                  <a:pt x="928135" y="801488"/>
                </a:lnTo>
                <a:lnTo>
                  <a:pt x="941522" y="800122"/>
                </a:lnTo>
                <a:lnTo>
                  <a:pt x="954229" y="798528"/>
                </a:lnTo>
                <a:lnTo>
                  <a:pt x="966708" y="796707"/>
                </a:lnTo>
                <a:lnTo>
                  <a:pt x="978734" y="794885"/>
                </a:lnTo>
                <a:lnTo>
                  <a:pt x="990533" y="792608"/>
                </a:lnTo>
                <a:lnTo>
                  <a:pt x="1001879" y="790559"/>
                </a:lnTo>
                <a:lnTo>
                  <a:pt x="1012770" y="788282"/>
                </a:lnTo>
                <a:lnTo>
                  <a:pt x="1023207" y="785550"/>
                </a:lnTo>
                <a:lnTo>
                  <a:pt x="1033191" y="783273"/>
                </a:lnTo>
                <a:lnTo>
                  <a:pt x="1042948" y="780540"/>
                </a:lnTo>
                <a:lnTo>
                  <a:pt x="1052024" y="777808"/>
                </a:lnTo>
                <a:lnTo>
                  <a:pt x="1060647" y="774848"/>
                </a:lnTo>
                <a:lnTo>
                  <a:pt x="1068815" y="771888"/>
                </a:lnTo>
                <a:lnTo>
                  <a:pt x="1076303" y="768928"/>
                </a:lnTo>
                <a:lnTo>
                  <a:pt x="1083337" y="765967"/>
                </a:lnTo>
                <a:lnTo>
                  <a:pt x="1089917" y="762551"/>
                </a:lnTo>
                <a:lnTo>
                  <a:pt x="1095817" y="759364"/>
                </a:lnTo>
                <a:lnTo>
                  <a:pt x="1101262" y="755948"/>
                </a:lnTo>
                <a:lnTo>
                  <a:pt x="1105800" y="752533"/>
                </a:lnTo>
                <a:lnTo>
                  <a:pt x="1110112" y="748890"/>
                </a:lnTo>
                <a:lnTo>
                  <a:pt x="1113515" y="745474"/>
                </a:lnTo>
                <a:lnTo>
                  <a:pt x="1116465" y="741603"/>
                </a:lnTo>
                <a:lnTo>
                  <a:pt x="1117599" y="739782"/>
                </a:lnTo>
                <a:lnTo>
                  <a:pt x="1118507" y="738188"/>
                </a:lnTo>
                <a:close/>
                <a:moveTo>
                  <a:pt x="1636943" y="717550"/>
                </a:moveTo>
                <a:lnTo>
                  <a:pt x="1638302" y="720264"/>
                </a:lnTo>
                <a:lnTo>
                  <a:pt x="1639208" y="722978"/>
                </a:lnTo>
                <a:lnTo>
                  <a:pt x="1639662" y="725692"/>
                </a:lnTo>
                <a:lnTo>
                  <a:pt x="1639888" y="728633"/>
                </a:lnTo>
                <a:lnTo>
                  <a:pt x="1639888" y="808023"/>
                </a:lnTo>
                <a:lnTo>
                  <a:pt x="1639888" y="810059"/>
                </a:lnTo>
                <a:lnTo>
                  <a:pt x="1639435" y="812094"/>
                </a:lnTo>
                <a:lnTo>
                  <a:pt x="1638982" y="814130"/>
                </a:lnTo>
                <a:lnTo>
                  <a:pt x="1638302" y="815940"/>
                </a:lnTo>
                <a:lnTo>
                  <a:pt x="1637396" y="818201"/>
                </a:lnTo>
                <a:lnTo>
                  <a:pt x="1636263" y="820011"/>
                </a:lnTo>
                <a:lnTo>
                  <a:pt x="1634904" y="822047"/>
                </a:lnTo>
                <a:lnTo>
                  <a:pt x="1633318" y="823856"/>
                </a:lnTo>
                <a:lnTo>
                  <a:pt x="1631732" y="825892"/>
                </a:lnTo>
                <a:lnTo>
                  <a:pt x="1629919" y="827927"/>
                </a:lnTo>
                <a:lnTo>
                  <a:pt x="1625388" y="831772"/>
                </a:lnTo>
                <a:lnTo>
                  <a:pt x="1620176" y="835391"/>
                </a:lnTo>
                <a:lnTo>
                  <a:pt x="1614739" y="839010"/>
                </a:lnTo>
                <a:lnTo>
                  <a:pt x="1608168" y="842403"/>
                </a:lnTo>
                <a:lnTo>
                  <a:pt x="1600918" y="845796"/>
                </a:lnTo>
                <a:lnTo>
                  <a:pt x="1593215" y="849188"/>
                </a:lnTo>
                <a:lnTo>
                  <a:pt x="1584831" y="852355"/>
                </a:lnTo>
                <a:lnTo>
                  <a:pt x="1575769" y="855522"/>
                </a:lnTo>
                <a:lnTo>
                  <a:pt x="1566253" y="858462"/>
                </a:lnTo>
                <a:lnTo>
                  <a:pt x="1556057" y="861628"/>
                </a:lnTo>
                <a:lnTo>
                  <a:pt x="1545408" y="864343"/>
                </a:lnTo>
                <a:lnTo>
                  <a:pt x="1534306" y="866831"/>
                </a:lnTo>
                <a:lnTo>
                  <a:pt x="1522524" y="869545"/>
                </a:lnTo>
                <a:lnTo>
                  <a:pt x="1510290" y="871807"/>
                </a:lnTo>
                <a:lnTo>
                  <a:pt x="1497602" y="873842"/>
                </a:lnTo>
                <a:lnTo>
                  <a:pt x="1484461" y="876104"/>
                </a:lnTo>
                <a:lnTo>
                  <a:pt x="1470866" y="877914"/>
                </a:lnTo>
                <a:lnTo>
                  <a:pt x="1457045" y="879723"/>
                </a:lnTo>
                <a:lnTo>
                  <a:pt x="1442998" y="881306"/>
                </a:lnTo>
                <a:lnTo>
                  <a:pt x="1428271" y="882663"/>
                </a:lnTo>
                <a:lnTo>
                  <a:pt x="1413317" y="884021"/>
                </a:lnTo>
                <a:lnTo>
                  <a:pt x="1397684" y="885151"/>
                </a:lnTo>
                <a:lnTo>
                  <a:pt x="1382050" y="885830"/>
                </a:lnTo>
                <a:lnTo>
                  <a:pt x="1366191" y="886509"/>
                </a:lnTo>
                <a:lnTo>
                  <a:pt x="1350104" y="887187"/>
                </a:lnTo>
                <a:lnTo>
                  <a:pt x="1333791" y="887413"/>
                </a:lnTo>
                <a:lnTo>
                  <a:pt x="1317251" y="887413"/>
                </a:lnTo>
                <a:lnTo>
                  <a:pt x="1296180" y="887413"/>
                </a:lnTo>
                <a:lnTo>
                  <a:pt x="1275562" y="886961"/>
                </a:lnTo>
                <a:lnTo>
                  <a:pt x="1255397" y="886056"/>
                </a:lnTo>
                <a:lnTo>
                  <a:pt x="1235686" y="884925"/>
                </a:lnTo>
                <a:lnTo>
                  <a:pt x="1216427" y="883568"/>
                </a:lnTo>
                <a:lnTo>
                  <a:pt x="1197622" y="881759"/>
                </a:lnTo>
                <a:lnTo>
                  <a:pt x="1179496" y="879949"/>
                </a:lnTo>
                <a:lnTo>
                  <a:pt x="1162050" y="877687"/>
                </a:lnTo>
                <a:lnTo>
                  <a:pt x="1162050" y="776358"/>
                </a:lnTo>
                <a:lnTo>
                  <a:pt x="1179496" y="778620"/>
                </a:lnTo>
                <a:lnTo>
                  <a:pt x="1197622" y="780655"/>
                </a:lnTo>
                <a:lnTo>
                  <a:pt x="1216427" y="782238"/>
                </a:lnTo>
                <a:lnTo>
                  <a:pt x="1235686" y="783596"/>
                </a:lnTo>
                <a:lnTo>
                  <a:pt x="1255397" y="784726"/>
                </a:lnTo>
                <a:lnTo>
                  <a:pt x="1275562" y="785631"/>
                </a:lnTo>
                <a:lnTo>
                  <a:pt x="1296180" y="786084"/>
                </a:lnTo>
                <a:lnTo>
                  <a:pt x="1317251" y="786310"/>
                </a:lnTo>
                <a:lnTo>
                  <a:pt x="1332431" y="786084"/>
                </a:lnTo>
                <a:lnTo>
                  <a:pt x="1347612" y="785857"/>
                </a:lnTo>
                <a:lnTo>
                  <a:pt x="1362339" y="785405"/>
                </a:lnTo>
                <a:lnTo>
                  <a:pt x="1377066" y="784953"/>
                </a:lnTo>
                <a:lnTo>
                  <a:pt x="1391340" y="784048"/>
                </a:lnTo>
                <a:lnTo>
                  <a:pt x="1405387" y="783369"/>
                </a:lnTo>
                <a:lnTo>
                  <a:pt x="1419208" y="782238"/>
                </a:lnTo>
                <a:lnTo>
                  <a:pt x="1433029" y="781108"/>
                </a:lnTo>
                <a:lnTo>
                  <a:pt x="1446397" y="779524"/>
                </a:lnTo>
                <a:lnTo>
                  <a:pt x="1459311" y="778167"/>
                </a:lnTo>
                <a:lnTo>
                  <a:pt x="1471999" y="776584"/>
                </a:lnTo>
                <a:lnTo>
                  <a:pt x="1484461" y="774774"/>
                </a:lnTo>
                <a:lnTo>
                  <a:pt x="1496469" y="772965"/>
                </a:lnTo>
                <a:lnTo>
                  <a:pt x="1508024" y="770703"/>
                </a:lnTo>
                <a:lnTo>
                  <a:pt x="1519352" y="768667"/>
                </a:lnTo>
                <a:lnTo>
                  <a:pt x="1530228" y="766631"/>
                </a:lnTo>
                <a:lnTo>
                  <a:pt x="1540650" y="764143"/>
                </a:lnTo>
                <a:lnTo>
                  <a:pt x="1550619" y="761655"/>
                </a:lnTo>
                <a:lnTo>
                  <a:pt x="1560135" y="759167"/>
                </a:lnTo>
                <a:lnTo>
                  <a:pt x="1569425" y="756227"/>
                </a:lnTo>
                <a:lnTo>
                  <a:pt x="1578034" y="753513"/>
                </a:lnTo>
                <a:lnTo>
                  <a:pt x="1586191" y="750799"/>
                </a:lnTo>
                <a:lnTo>
                  <a:pt x="1593668" y="747632"/>
                </a:lnTo>
                <a:lnTo>
                  <a:pt x="1600918" y="744692"/>
                </a:lnTo>
                <a:lnTo>
                  <a:pt x="1607489" y="741525"/>
                </a:lnTo>
                <a:lnTo>
                  <a:pt x="1613379" y="738359"/>
                </a:lnTo>
                <a:lnTo>
                  <a:pt x="1618817" y="734966"/>
                </a:lnTo>
                <a:lnTo>
                  <a:pt x="1623575" y="731799"/>
                </a:lnTo>
                <a:lnTo>
                  <a:pt x="1628106" y="728407"/>
                </a:lnTo>
                <a:lnTo>
                  <a:pt x="1631505" y="724788"/>
                </a:lnTo>
                <a:lnTo>
                  <a:pt x="1634450" y="721395"/>
                </a:lnTo>
                <a:lnTo>
                  <a:pt x="1635810" y="719359"/>
                </a:lnTo>
                <a:lnTo>
                  <a:pt x="1636943" y="717550"/>
                </a:lnTo>
                <a:close/>
                <a:moveTo>
                  <a:pt x="475117" y="612775"/>
                </a:moveTo>
                <a:lnTo>
                  <a:pt x="475570" y="614819"/>
                </a:lnTo>
                <a:lnTo>
                  <a:pt x="476251" y="616635"/>
                </a:lnTo>
                <a:lnTo>
                  <a:pt x="476931" y="618906"/>
                </a:lnTo>
                <a:lnTo>
                  <a:pt x="478292" y="620723"/>
                </a:lnTo>
                <a:lnTo>
                  <a:pt x="479426" y="622540"/>
                </a:lnTo>
                <a:lnTo>
                  <a:pt x="480786" y="624357"/>
                </a:lnTo>
                <a:lnTo>
                  <a:pt x="482374" y="626401"/>
                </a:lnTo>
                <a:lnTo>
                  <a:pt x="483961" y="628218"/>
                </a:lnTo>
                <a:lnTo>
                  <a:pt x="488270" y="631851"/>
                </a:lnTo>
                <a:lnTo>
                  <a:pt x="493033" y="635712"/>
                </a:lnTo>
                <a:lnTo>
                  <a:pt x="498249" y="639119"/>
                </a:lnTo>
                <a:lnTo>
                  <a:pt x="504372" y="642752"/>
                </a:lnTo>
                <a:lnTo>
                  <a:pt x="511176" y="645932"/>
                </a:lnTo>
                <a:lnTo>
                  <a:pt x="518433" y="649338"/>
                </a:lnTo>
                <a:lnTo>
                  <a:pt x="526370" y="652517"/>
                </a:lnTo>
                <a:lnTo>
                  <a:pt x="534761" y="655697"/>
                </a:lnTo>
                <a:lnTo>
                  <a:pt x="543833" y="658649"/>
                </a:lnTo>
                <a:lnTo>
                  <a:pt x="553585" y="661374"/>
                </a:lnTo>
                <a:lnTo>
                  <a:pt x="563563" y="664327"/>
                </a:lnTo>
                <a:lnTo>
                  <a:pt x="574222" y="666825"/>
                </a:lnTo>
                <a:lnTo>
                  <a:pt x="585335" y="669550"/>
                </a:lnTo>
                <a:lnTo>
                  <a:pt x="597128" y="671821"/>
                </a:lnTo>
                <a:lnTo>
                  <a:pt x="608920" y="674092"/>
                </a:lnTo>
                <a:lnTo>
                  <a:pt x="621620" y="676136"/>
                </a:lnTo>
                <a:lnTo>
                  <a:pt x="634547" y="678180"/>
                </a:lnTo>
                <a:lnTo>
                  <a:pt x="647474" y="679997"/>
                </a:lnTo>
                <a:lnTo>
                  <a:pt x="661308" y="681586"/>
                </a:lnTo>
                <a:lnTo>
                  <a:pt x="675369" y="682949"/>
                </a:lnTo>
                <a:lnTo>
                  <a:pt x="689656" y="684539"/>
                </a:lnTo>
                <a:lnTo>
                  <a:pt x="704397" y="685674"/>
                </a:lnTo>
                <a:lnTo>
                  <a:pt x="719138" y="686810"/>
                </a:lnTo>
                <a:lnTo>
                  <a:pt x="734560" y="687491"/>
                </a:lnTo>
                <a:lnTo>
                  <a:pt x="749981" y="688172"/>
                </a:lnTo>
                <a:lnTo>
                  <a:pt x="765629" y="688627"/>
                </a:lnTo>
                <a:lnTo>
                  <a:pt x="781504" y="688854"/>
                </a:lnTo>
                <a:lnTo>
                  <a:pt x="797833" y="689081"/>
                </a:lnTo>
                <a:lnTo>
                  <a:pt x="814162" y="688854"/>
                </a:lnTo>
                <a:lnTo>
                  <a:pt x="830037" y="688627"/>
                </a:lnTo>
                <a:lnTo>
                  <a:pt x="845685" y="688172"/>
                </a:lnTo>
                <a:lnTo>
                  <a:pt x="861106" y="687491"/>
                </a:lnTo>
                <a:lnTo>
                  <a:pt x="876301" y="686810"/>
                </a:lnTo>
                <a:lnTo>
                  <a:pt x="891269" y="685674"/>
                </a:lnTo>
                <a:lnTo>
                  <a:pt x="906010" y="684539"/>
                </a:lnTo>
                <a:lnTo>
                  <a:pt x="920297" y="682949"/>
                </a:lnTo>
                <a:lnTo>
                  <a:pt x="934358" y="681586"/>
                </a:lnTo>
                <a:lnTo>
                  <a:pt x="947965" y="679997"/>
                </a:lnTo>
                <a:lnTo>
                  <a:pt x="961346" y="678180"/>
                </a:lnTo>
                <a:lnTo>
                  <a:pt x="974046" y="676136"/>
                </a:lnTo>
                <a:lnTo>
                  <a:pt x="986519" y="674092"/>
                </a:lnTo>
                <a:lnTo>
                  <a:pt x="998765" y="671821"/>
                </a:lnTo>
                <a:lnTo>
                  <a:pt x="1010105" y="669550"/>
                </a:lnTo>
                <a:lnTo>
                  <a:pt x="1021444" y="666825"/>
                </a:lnTo>
                <a:lnTo>
                  <a:pt x="1031876" y="664327"/>
                </a:lnTo>
                <a:lnTo>
                  <a:pt x="1042308" y="661374"/>
                </a:lnTo>
                <a:lnTo>
                  <a:pt x="1051833" y="658649"/>
                </a:lnTo>
                <a:lnTo>
                  <a:pt x="1060905" y="655697"/>
                </a:lnTo>
                <a:lnTo>
                  <a:pt x="1069296" y="652517"/>
                </a:lnTo>
                <a:lnTo>
                  <a:pt x="1077233" y="649338"/>
                </a:lnTo>
                <a:lnTo>
                  <a:pt x="1084490" y="645932"/>
                </a:lnTo>
                <a:lnTo>
                  <a:pt x="1091294" y="642752"/>
                </a:lnTo>
                <a:lnTo>
                  <a:pt x="1097417" y="639119"/>
                </a:lnTo>
                <a:lnTo>
                  <a:pt x="1102860" y="635712"/>
                </a:lnTo>
                <a:lnTo>
                  <a:pt x="1107396" y="631851"/>
                </a:lnTo>
                <a:lnTo>
                  <a:pt x="1111705" y="628218"/>
                </a:lnTo>
                <a:lnTo>
                  <a:pt x="1113292" y="626401"/>
                </a:lnTo>
                <a:lnTo>
                  <a:pt x="1114880" y="624357"/>
                </a:lnTo>
                <a:lnTo>
                  <a:pt x="1116467" y="622540"/>
                </a:lnTo>
                <a:lnTo>
                  <a:pt x="1117601" y="620723"/>
                </a:lnTo>
                <a:lnTo>
                  <a:pt x="1118735" y="618906"/>
                </a:lnTo>
                <a:lnTo>
                  <a:pt x="1119415" y="616635"/>
                </a:lnTo>
                <a:lnTo>
                  <a:pt x="1120096" y="614819"/>
                </a:lnTo>
                <a:lnTo>
                  <a:pt x="1120549" y="612775"/>
                </a:lnTo>
                <a:lnTo>
                  <a:pt x="1120776" y="614592"/>
                </a:lnTo>
                <a:lnTo>
                  <a:pt x="1120776" y="616408"/>
                </a:lnTo>
                <a:lnTo>
                  <a:pt x="1120776" y="696348"/>
                </a:lnTo>
                <a:lnTo>
                  <a:pt x="1120776" y="698392"/>
                </a:lnTo>
                <a:lnTo>
                  <a:pt x="1120549" y="700436"/>
                </a:lnTo>
                <a:lnTo>
                  <a:pt x="1119869" y="702480"/>
                </a:lnTo>
                <a:lnTo>
                  <a:pt x="1119189" y="704524"/>
                </a:lnTo>
                <a:lnTo>
                  <a:pt x="1118282" y="706568"/>
                </a:lnTo>
                <a:lnTo>
                  <a:pt x="1117374" y="708612"/>
                </a:lnTo>
                <a:lnTo>
                  <a:pt x="1116014" y="710428"/>
                </a:lnTo>
                <a:lnTo>
                  <a:pt x="1114199" y="712472"/>
                </a:lnTo>
                <a:lnTo>
                  <a:pt x="1112612" y="714516"/>
                </a:lnTo>
                <a:lnTo>
                  <a:pt x="1110798" y="716333"/>
                </a:lnTo>
                <a:lnTo>
                  <a:pt x="1106262" y="719967"/>
                </a:lnTo>
                <a:lnTo>
                  <a:pt x="1101499" y="723827"/>
                </a:lnTo>
                <a:lnTo>
                  <a:pt x="1095603" y="727461"/>
                </a:lnTo>
                <a:lnTo>
                  <a:pt x="1089026" y="731095"/>
                </a:lnTo>
                <a:lnTo>
                  <a:pt x="1081996" y="734274"/>
                </a:lnTo>
                <a:lnTo>
                  <a:pt x="1074285" y="737908"/>
                </a:lnTo>
                <a:lnTo>
                  <a:pt x="1065894" y="740860"/>
                </a:lnTo>
                <a:lnTo>
                  <a:pt x="1056823" y="744266"/>
                </a:lnTo>
                <a:lnTo>
                  <a:pt x="1047071" y="747219"/>
                </a:lnTo>
                <a:lnTo>
                  <a:pt x="1037092" y="749944"/>
                </a:lnTo>
                <a:lnTo>
                  <a:pt x="1026206" y="752896"/>
                </a:lnTo>
                <a:lnTo>
                  <a:pt x="1015094" y="755394"/>
                </a:lnTo>
                <a:lnTo>
                  <a:pt x="1003301" y="757893"/>
                </a:lnTo>
                <a:lnTo>
                  <a:pt x="991281" y="760391"/>
                </a:lnTo>
                <a:lnTo>
                  <a:pt x="978581" y="762435"/>
                </a:lnTo>
                <a:lnTo>
                  <a:pt x="965428" y="764478"/>
                </a:lnTo>
                <a:lnTo>
                  <a:pt x="951821" y="766749"/>
                </a:lnTo>
                <a:lnTo>
                  <a:pt x="937987" y="768340"/>
                </a:lnTo>
                <a:lnTo>
                  <a:pt x="923699" y="769929"/>
                </a:lnTo>
                <a:lnTo>
                  <a:pt x="908958" y="771292"/>
                </a:lnTo>
                <a:lnTo>
                  <a:pt x="893990" y="772428"/>
                </a:lnTo>
                <a:lnTo>
                  <a:pt x="878796" y="773790"/>
                </a:lnTo>
                <a:lnTo>
                  <a:pt x="862921" y="774699"/>
                </a:lnTo>
                <a:lnTo>
                  <a:pt x="847046" y="775380"/>
                </a:lnTo>
                <a:lnTo>
                  <a:pt x="830944" y="775834"/>
                </a:lnTo>
                <a:lnTo>
                  <a:pt x="814615" y="776061"/>
                </a:lnTo>
                <a:lnTo>
                  <a:pt x="797833" y="776288"/>
                </a:lnTo>
                <a:lnTo>
                  <a:pt x="775154" y="776061"/>
                </a:lnTo>
                <a:lnTo>
                  <a:pt x="752929" y="775380"/>
                </a:lnTo>
                <a:lnTo>
                  <a:pt x="731158" y="774471"/>
                </a:lnTo>
                <a:lnTo>
                  <a:pt x="709840" y="773336"/>
                </a:lnTo>
                <a:lnTo>
                  <a:pt x="688976" y="771519"/>
                </a:lnTo>
                <a:lnTo>
                  <a:pt x="668792" y="769475"/>
                </a:lnTo>
                <a:lnTo>
                  <a:pt x="649515" y="767431"/>
                </a:lnTo>
                <a:lnTo>
                  <a:pt x="630919" y="764706"/>
                </a:lnTo>
                <a:lnTo>
                  <a:pt x="620260" y="760845"/>
                </a:lnTo>
                <a:lnTo>
                  <a:pt x="608694" y="757211"/>
                </a:lnTo>
                <a:lnTo>
                  <a:pt x="596447" y="753805"/>
                </a:lnTo>
                <a:lnTo>
                  <a:pt x="583747" y="750398"/>
                </a:lnTo>
                <a:lnTo>
                  <a:pt x="569913" y="747219"/>
                </a:lnTo>
                <a:lnTo>
                  <a:pt x="555626" y="744494"/>
                </a:lnTo>
                <a:lnTo>
                  <a:pt x="540658" y="741541"/>
                </a:lnTo>
                <a:lnTo>
                  <a:pt x="525236" y="739043"/>
                </a:lnTo>
                <a:lnTo>
                  <a:pt x="519340" y="736772"/>
                </a:lnTo>
                <a:lnTo>
                  <a:pt x="513670" y="734274"/>
                </a:lnTo>
                <a:lnTo>
                  <a:pt x="508681" y="732003"/>
                </a:lnTo>
                <a:lnTo>
                  <a:pt x="503919" y="729505"/>
                </a:lnTo>
                <a:lnTo>
                  <a:pt x="499156" y="726780"/>
                </a:lnTo>
                <a:lnTo>
                  <a:pt x="495301" y="724282"/>
                </a:lnTo>
                <a:lnTo>
                  <a:pt x="491445" y="721783"/>
                </a:lnTo>
                <a:lnTo>
                  <a:pt x="488043" y="719058"/>
                </a:lnTo>
                <a:lnTo>
                  <a:pt x="484868" y="716333"/>
                </a:lnTo>
                <a:lnTo>
                  <a:pt x="482374" y="713381"/>
                </a:lnTo>
                <a:lnTo>
                  <a:pt x="480106" y="710655"/>
                </a:lnTo>
                <a:lnTo>
                  <a:pt x="478292" y="707930"/>
                </a:lnTo>
                <a:lnTo>
                  <a:pt x="476704" y="704978"/>
                </a:lnTo>
                <a:lnTo>
                  <a:pt x="475570" y="702253"/>
                </a:lnTo>
                <a:lnTo>
                  <a:pt x="474890" y="699300"/>
                </a:lnTo>
                <a:lnTo>
                  <a:pt x="474663" y="696348"/>
                </a:lnTo>
                <a:lnTo>
                  <a:pt x="474663" y="616408"/>
                </a:lnTo>
                <a:lnTo>
                  <a:pt x="474890" y="614592"/>
                </a:lnTo>
                <a:lnTo>
                  <a:pt x="475117" y="612775"/>
                </a:lnTo>
                <a:close/>
                <a:moveTo>
                  <a:pt x="1637622" y="582613"/>
                </a:moveTo>
                <a:lnTo>
                  <a:pt x="1638529" y="584890"/>
                </a:lnTo>
                <a:lnTo>
                  <a:pt x="1639208" y="587394"/>
                </a:lnTo>
                <a:lnTo>
                  <a:pt x="1639662" y="589899"/>
                </a:lnTo>
                <a:lnTo>
                  <a:pt x="1639888" y="592176"/>
                </a:lnTo>
                <a:lnTo>
                  <a:pt x="1639888" y="672326"/>
                </a:lnTo>
                <a:lnTo>
                  <a:pt x="1639888" y="674375"/>
                </a:lnTo>
                <a:lnTo>
                  <a:pt x="1639435" y="676652"/>
                </a:lnTo>
                <a:lnTo>
                  <a:pt x="1638982" y="678474"/>
                </a:lnTo>
                <a:lnTo>
                  <a:pt x="1638302" y="680523"/>
                </a:lnTo>
                <a:lnTo>
                  <a:pt x="1637396" y="682345"/>
                </a:lnTo>
                <a:lnTo>
                  <a:pt x="1636263" y="684622"/>
                </a:lnTo>
                <a:lnTo>
                  <a:pt x="1634904" y="686443"/>
                </a:lnTo>
                <a:lnTo>
                  <a:pt x="1633318" y="688493"/>
                </a:lnTo>
                <a:lnTo>
                  <a:pt x="1631732" y="690314"/>
                </a:lnTo>
                <a:lnTo>
                  <a:pt x="1629919" y="692363"/>
                </a:lnTo>
                <a:lnTo>
                  <a:pt x="1625388" y="696007"/>
                </a:lnTo>
                <a:lnTo>
                  <a:pt x="1620176" y="699877"/>
                </a:lnTo>
                <a:lnTo>
                  <a:pt x="1614739" y="703521"/>
                </a:lnTo>
                <a:lnTo>
                  <a:pt x="1608168" y="707164"/>
                </a:lnTo>
                <a:lnTo>
                  <a:pt x="1600918" y="710352"/>
                </a:lnTo>
                <a:lnTo>
                  <a:pt x="1593215" y="713995"/>
                </a:lnTo>
                <a:lnTo>
                  <a:pt x="1584831" y="717183"/>
                </a:lnTo>
                <a:lnTo>
                  <a:pt x="1575769" y="720370"/>
                </a:lnTo>
                <a:lnTo>
                  <a:pt x="1566253" y="723330"/>
                </a:lnTo>
                <a:lnTo>
                  <a:pt x="1556057" y="726063"/>
                </a:lnTo>
                <a:lnTo>
                  <a:pt x="1545408" y="729023"/>
                </a:lnTo>
                <a:lnTo>
                  <a:pt x="1534306" y="731528"/>
                </a:lnTo>
                <a:lnTo>
                  <a:pt x="1522524" y="734032"/>
                </a:lnTo>
                <a:lnTo>
                  <a:pt x="1510290" y="736537"/>
                </a:lnTo>
                <a:lnTo>
                  <a:pt x="1497602" y="738814"/>
                </a:lnTo>
                <a:lnTo>
                  <a:pt x="1484461" y="740863"/>
                </a:lnTo>
                <a:lnTo>
                  <a:pt x="1470866" y="742912"/>
                </a:lnTo>
                <a:lnTo>
                  <a:pt x="1457045" y="744506"/>
                </a:lnTo>
                <a:lnTo>
                  <a:pt x="1442998" y="746100"/>
                </a:lnTo>
                <a:lnTo>
                  <a:pt x="1428271" y="747466"/>
                </a:lnTo>
                <a:lnTo>
                  <a:pt x="1413317" y="748833"/>
                </a:lnTo>
                <a:lnTo>
                  <a:pt x="1397684" y="749743"/>
                </a:lnTo>
                <a:lnTo>
                  <a:pt x="1382050" y="750882"/>
                </a:lnTo>
                <a:lnTo>
                  <a:pt x="1366191" y="751565"/>
                </a:lnTo>
                <a:lnTo>
                  <a:pt x="1350104" y="752020"/>
                </a:lnTo>
                <a:lnTo>
                  <a:pt x="1333791" y="752248"/>
                </a:lnTo>
                <a:lnTo>
                  <a:pt x="1317251" y="752476"/>
                </a:lnTo>
                <a:lnTo>
                  <a:pt x="1296180" y="752248"/>
                </a:lnTo>
                <a:lnTo>
                  <a:pt x="1275562" y="751793"/>
                </a:lnTo>
                <a:lnTo>
                  <a:pt x="1255397" y="751110"/>
                </a:lnTo>
                <a:lnTo>
                  <a:pt x="1235686" y="749743"/>
                </a:lnTo>
                <a:lnTo>
                  <a:pt x="1216427" y="748377"/>
                </a:lnTo>
                <a:lnTo>
                  <a:pt x="1197622" y="746783"/>
                </a:lnTo>
                <a:lnTo>
                  <a:pt x="1179496" y="744734"/>
                </a:lnTo>
                <a:lnTo>
                  <a:pt x="1162050" y="742685"/>
                </a:lnTo>
                <a:lnTo>
                  <a:pt x="1162050" y="642953"/>
                </a:lnTo>
                <a:lnTo>
                  <a:pt x="1179496" y="645230"/>
                </a:lnTo>
                <a:lnTo>
                  <a:pt x="1197622" y="647279"/>
                </a:lnTo>
                <a:lnTo>
                  <a:pt x="1216427" y="648873"/>
                </a:lnTo>
                <a:lnTo>
                  <a:pt x="1235686" y="650239"/>
                </a:lnTo>
                <a:lnTo>
                  <a:pt x="1255397" y="651378"/>
                </a:lnTo>
                <a:lnTo>
                  <a:pt x="1275562" y="652288"/>
                </a:lnTo>
                <a:lnTo>
                  <a:pt x="1296180" y="652744"/>
                </a:lnTo>
                <a:lnTo>
                  <a:pt x="1317251" y="652744"/>
                </a:lnTo>
                <a:lnTo>
                  <a:pt x="1332658" y="652744"/>
                </a:lnTo>
                <a:lnTo>
                  <a:pt x="1347838" y="652516"/>
                </a:lnTo>
                <a:lnTo>
                  <a:pt x="1362792" y="652061"/>
                </a:lnTo>
                <a:lnTo>
                  <a:pt x="1377519" y="651378"/>
                </a:lnTo>
                <a:lnTo>
                  <a:pt x="1392020" y="650695"/>
                </a:lnTo>
                <a:lnTo>
                  <a:pt x="1406520" y="649784"/>
                </a:lnTo>
                <a:lnTo>
                  <a:pt x="1420568" y="648873"/>
                </a:lnTo>
                <a:lnTo>
                  <a:pt x="1433935" y="647507"/>
                </a:lnTo>
                <a:lnTo>
                  <a:pt x="1447529" y="646141"/>
                </a:lnTo>
                <a:lnTo>
                  <a:pt x="1460671" y="644547"/>
                </a:lnTo>
                <a:lnTo>
                  <a:pt x="1473585" y="642953"/>
                </a:lnTo>
                <a:lnTo>
                  <a:pt x="1485820" y="641131"/>
                </a:lnTo>
                <a:lnTo>
                  <a:pt x="1498055" y="639310"/>
                </a:lnTo>
                <a:lnTo>
                  <a:pt x="1509836" y="637033"/>
                </a:lnTo>
                <a:lnTo>
                  <a:pt x="1520938" y="634983"/>
                </a:lnTo>
                <a:lnTo>
                  <a:pt x="1532040" y="632706"/>
                </a:lnTo>
                <a:lnTo>
                  <a:pt x="1542463" y="630202"/>
                </a:lnTo>
                <a:lnTo>
                  <a:pt x="1552432" y="627697"/>
                </a:lnTo>
                <a:lnTo>
                  <a:pt x="1562174" y="624965"/>
                </a:lnTo>
                <a:lnTo>
                  <a:pt x="1571237" y="622232"/>
                </a:lnTo>
                <a:lnTo>
                  <a:pt x="1579847" y="619500"/>
                </a:lnTo>
                <a:lnTo>
                  <a:pt x="1587777" y="616540"/>
                </a:lnTo>
                <a:lnTo>
                  <a:pt x="1595480" y="613352"/>
                </a:lnTo>
                <a:lnTo>
                  <a:pt x="1602504" y="610392"/>
                </a:lnTo>
                <a:lnTo>
                  <a:pt x="1609075" y="606976"/>
                </a:lnTo>
                <a:lnTo>
                  <a:pt x="1614965" y="603789"/>
                </a:lnTo>
                <a:lnTo>
                  <a:pt x="1620176" y="600373"/>
                </a:lnTo>
                <a:lnTo>
                  <a:pt x="1624934" y="596958"/>
                </a:lnTo>
                <a:lnTo>
                  <a:pt x="1629239" y="593315"/>
                </a:lnTo>
                <a:lnTo>
                  <a:pt x="1632411" y="589899"/>
                </a:lnTo>
                <a:lnTo>
                  <a:pt x="1635357" y="586256"/>
                </a:lnTo>
                <a:lnTo>
                  <a:pt x="1636490" y="584434"/>
                </a:lnTo>
                <a:lnTo>
                  <a:pt x="1637622" y="582613"/>
                </a:lnTo>
                <a:close/>
                <a:moveTo>
                  <a:pt x="1639435" y="457200"/>
                </a:moveTo>
                <a:lnTo>
                  <a:pt x="1639888" y="458792"/>
                </a:lnTo>
                <a:lnTo>
                  <a:pt x="1639888" y="460838"/>
                </a:lnTo>
                <a:lnTo>
                  <a:pt x="1639888" y="540662"/>
                </a:lnTo>
                <a:lnTo>
                  <a:pt x="1639888" y="542936"/>
                </a:lnTo>
                <a:lnTo>
                  <a:pt x="1639435" y="544983"/>
                </a:lnTo>
                <a:lnTo>
                  <a:pt x="1638982" y="546802"/>
                </a:lnTo>
                <a:lnTo>
                  <a:pt x="1638302" y="548849"/>
                </a:lnTo>
                <a:lnTo>
                  <a:pt x="1637396" y="550896"/>
                </a:lnTo>
                <a:lnTo>
                  <a:pt x="1636263" y="552942"/>
                </a:lnTo>
                <a:lnTo>
                  <a:pt x="1634904" y="554762"/>
                </a:lnTo>
                <a:lnTo>
                  <a:pt x="1633318" y="556809"/>
                </a:lnTo>
                <a:lnTo>
                  <a:pt x="1631732" y="558855"/>
                </a:lnTo>
                <a:lnTo>
                  <a:pt x="1629919" y="560675"/>
                </a:lnTo>
                <a:lnTo>
                  <a:pt x="1625388" y="564313"/>
                </a:lnTo>
                <a:lnTo>
                  <a:pt x="1620176" y="568179"/>
                </a:lnTo>
                <a:lnTo>
                  <a:pt x="1614739" y="571818"/>
                </a:lnTo>
                <a:lnTo>
                  <a:pt x="1608168" y="575457"/>
                </a:lnTo>
                <a:lnTo>
                  <a:pt x="1600918" y="578868"/>
                </a:lnTo>
                <a:lnTo>
                  <a:pt x="1593215" y="582279"/>
                </a:lnTo>
                <a:lnTo>
                  <a:pt x="1584831" y="585463"/>
                </a:lnTo>
                <a:lnTo>
                  <a:pt x="1575769" y="588647"/>
                </a:lnTo>
                <a:lnTo>
                  <a:pt x="1566253" y="591603"/>
                </a:lnTo>
                <a:lnTo>
                  <a:pt x="1556057" y="594560"/>
                </a:lnTo>
                <a:lnTo>
                  <a:pt x="1545408" y="597289"/>
                </a:lnTo>
                <a:lnTo>
                  <a:pt x="1534306" y="599790"/>
                </a:lnTo>
                <a:lnTo>
                  <a:pt x="1522524" y="602519"/>
                </a:lnTo>
                <a:lnTo>
                  <a:pt x="1510290" y="604794"/>
                </a:lnTo>
                <a:lnTo>
                  <a:pt x="1497602" y="607068"/>
                </a:lnTo>
                <a:lnTo>
                  <a:pt x="1484461" y="609114"/>
                </a:lnTo>
                <a:lnTo>
                  <a:pt x="1470866" y="611161"/>
                </a:lnTo>
                <a:lnTo>
                  <a:pt x="1457045" y="612753"/>
                </a:lnTo>
                <a:lnTo>
                  <a:pt x="1442998" y="614345"/>
                </a:lnTo>
                <a:lnTo>
                  <a:pt x="1428271" y="615710"/>
                </a:lnTo>
                <a:lnTo>
                  <a:pt x="1413317" y="617301"/>
                </a:lnTo>
                <a:lnTo>
                  <a:pt x="1397684" y="618211"/>
                </a:lnTo>
                <a:lnTo>
                  <a:pt x="1382050" y="619121"/>
                </a:lnTo>
                <a:lnTo>
                  <a:pt x="1366191" y="619803"/>
                </a:lnTo>
                <a:lnTo>
                  <a:pt x="1350104" y="620258"/>
                </a:lnTo>
                <a:lnTo>
                  <a:pt x="1333791" y="620713"/>
                </a:lnTo>
                <a:lnTo>
                  <a:pt x="1317251" y="620713"/>
                </a:lnTo>
                <a:lnTo>
                  <a:pt x="1296180" y="620485"/>
                </a:lnTo>
                <a:lnTo>
                  <a:pt x="1275562" y="620031"/>
                </a:lnTo>
                <a:lnTo>
                  <a:pt x="1255397" y="619348"/>
                </a:lnTo>
                <a:lnTo>
                  <a:pt x="1235686" y="618211"/>
                </a:lnTo>
                <a:lnTo>
                  <a:pt x="1216427" y="616847"/>
                </a:lnTo>
                <a:lnTo>
                  <a:pt x="1197622" y="615027"/>
                </a:lnTo>
                <a:lnTo>
                  <a:pt x="1179496" y="612981"/>
                </a:lnTo>
                <a:lnTo>
                  <a:pt x="1162050" y="610934"/>
                </a:lnTo>
                <a:lnTo>
                  <a:pt x="1162050" y="523606"/>
                </a:lnTo>
                <a:lnTo>
                  <a:pt x="1179496" y="525652"/>
                </a:lnTo>
                <a:lnTo>
                  <a:pt x="1197622" y="527927"/>
                </a:lnTo>
                <a:lnTo>
                  <a:pt x="1216427" y="529518"/>
                </a:lnTo>
                <a:lnTo>
                  <a:pt x="1235686" y="530883"/>
                </a:lnTo>
                <a:lnTo>
                  <a:pt x="1255397" y="532020"/>
                </a:lnTo>
                <a:lnTo>
                  <a:pt x="1275562" y="532702"/>
                </a:lnTo>
                <a:lnTo>
                  <a:pt x="1296180" y="533157"/>
                </a:lnTo>
                <a:lnTo>
                  <a:pt x="1317251" y="533385"/>
                </a:lnTo>
                <a:lnTo>
                  <a:pt x="1333338" y="533385"/>
                </a:lnTo>
                <a:lnTo>
                  <a:pt x="1349198" y="532930"/>
                </a:lnTo>
                <a:lnTo>
                  <a:pt x="1365058" y="532475"/>
                </a:lnTo>
                <a:lnTo>
                  <a:pt x="1380464" y="531793"/>
                </a:lnTo>
                <a:lnTo>
                  <a:pt x="1395645" y="531110"/>
                </a:lnTo>
                <a:lnTo>
                  <a:pt x="1410598" y="530201"/>
                </a:lnTo>
                <a:lnTo>
                  <a:pt x="1425326" y="528836"/>
                </a:lnTo>
                <a:lnTo>
                  <a:pt x="1439599" y="527699"/>
                </a:lnTo>
                <a:lnTo>
                  <a:pt x="1453647" y="525880"/>
                </a:lnTo>
                <a:lnTo>
                  <a:pt x="1467241" y="524288"/>
                </a:lnTo>
                <a:lnTo>
                  <a:pt x="1480609" y="522469"/>
                </a:lnTo>
                <a:lnTo>
                  <a:pt x="1493297" y="520649"/>
                </a:lnTo>
                <a:lnTo>
                  <a:pt x="1505758" y="518375"/>
                </a:lnTo>
                <a:lnTo>
                  <a:pt x="1517766" y="516101"/>
                </a:lnTo>
                <a:lnTo>
                  <a:pt x="1529322" y="513827"/>
                </a:lnTo>
                <a:lnTo>
                  <a:pt x="1540650" y="511098"/>
                </a:lnTo>
                <a:lnTo>
                  <a:pt x="1551072" y="508596"/>
                </a:lnTo>
                <a:lnTo>
                  <a:pt x="1561268" y="505867"/>
                </a:lnTo>
                <a:lnTo>
                  <a:pt x="1570784" y="502911"/>
                </a:lnTo>
                <a:lnTo>
                  <a:pt x="1579847" y="499954"/>
                </a:lnTo>
                <a:lnTo>
                  <a:pt x="1588230" y="496770"/>
                </a:lnTo>
                <a:lnTo>
                  <a:pt x="1596160" y="493587"/>
                </a:lnTo>
                <a:lnTo>
                  <a:pt x="1603637" y="490175"/>
                </a:lnTo>
                <a:lnTo>
                  <a:pt x="1610207" y="486991"/>
                </a:lnTo>
                <a:lnTo>
                  <a:pt x="1616325" y="483580"/>
                </a:lnTo>
                <a:lnTo>
                  <a:pt x="1621989" y="479941"/>
                </a:lnTo>
                <a:lnTo>
                  <a:pt x="1626520" y="476303"/>
                </a:lnTo>
                <a:lnTo>
                  <a:pt x="1630599" y="472664"/>
                </a:lnTo>
                <a:lnTo>
                  <a:pt x="1632411" y="470845"/>
                </a:lnTo>
                <a:lnTo>
                  <a:pt x="1633997" y="469025"/>
                </a:lnTo>
                <a:lnTo>
                  <a:pt x="1635583" y="466751"/>
                </a:lnTo>
                <a:lnTo>
                  <a:pt x="1636716" y="464932"/>
                </a:lnTo>
                <a:lnTo>
                  <a:pt x="1637622" y="463113"/>
                </a:lnTo>
                <a:lnTo>
                  <a:pt x="1638529" y="461293"/>
                </a:lnTo>
                <a:lnTo>
                  <a:pt x="1639208" y="459019"/>
                </a:lnTo>
                <a:lnTo>
                  <a:pt x="1639435" y="457200"/>
                </a:lnTo>
                <a:close/>
                <a:moveTo>
                  <a:pt x="781051" y="415925"/>
                </a:moveTo>
                <a:lnTo>
                  <a:pt x="797833" y="415925"/>
                </a:lnTo>
                <a:lnTo>
                  <a:pt x="814615" y="415925"/>
                </a:lnTo>
                <a:lnTo>
                  <a:pt x="830944" y="416150"/>
                </a:lnTo>
                <a:lnTo>
                  <a:pt x="847046" y="416602"/>
                </a:lnTo>
                <a:lnTo>
                  <a:pt x="862921" y="417505"/>
                </a:lnTo>
                <a:lnTo>
                  <a:pt x="878796" y="418408"/>
                </a:lnTo>
                <a:lnTo>
                  <a:pt x="893990" y="419536"/>
                </a:lnTo>
                <a:lnTo>
                  <a:pt x="908958" y="420665"/>
                </a:lnTo>
                <a:lnTo>
                  <a:pt x="923699" y="422019"/>
                </a:lnTo>
                <a:lnTo>
                  <a:pt x="937987" y="423599"/>
                </a:lnTo>
                <a:lnTo>
                  <a:pt x="951821" y="425630"/>
                </a:lnTo>
                <a:lnTo>
                  <a:pt x="965428" y="427436"/>
                </a:lnTo>
                <a:lnTo>
                  <a:pt x="978581" y="429467"/>
                </a:lnTo>
                <a:lnTo>
                  <a:pt x="991281" y="431499"/>
                </a:lnTo>
                <a:lnTo>
                  <a:pt x="1003301" y="433982"/>
                </a:lnTo>
                <a:lnTo>
                  <a:pt x="1015094" y="436464"/>
                </a:lnTo>
                <a:lnTo>
                  <a:pt x="1026206" y="438947"/>
                </a:lnTo>
                <a:lnTo>
                  <a:pt x="1037092" y="441882"/>
                </a:lnTo>
                <a:lnTo>
                  <a:pt x="1047071" y="444816"/>
                </a:lnTo>
                <a:lnTo>
                  <a:pt x="1056823" y="447750"/>
                </a:lnTo>
                <a:lnTo>
                  <a:pt x="1065894" y="450910"/>
                </a:lnTo>
                <a:lnTo>
                  <a:pt x="1074285" y="454296"/>
                </a:lnTo>
                <a:lnTo>
                  <a:pt x="1081996" y="457456"/>
                </a:lnTo>
                <a:lnTo>
                  <a:pt x="1089026" y="460841"/>
                </a:lnTo>
                <a:lnTo>
                  <a:pt x="1095603" y="464453"/>
                </a:lnTo>
                <a:lnTo>
                  <a:pt x="1101499" y="467838"/>
                </a:lnTo>
                <a:lnTo>
                  <a:pt x="1106262" y="471675"/>
                </a:lnTo>
                <a:lnTo>
                  <a:pt x="1110798" y="475287"/>
                </a:lnTo>
                <a:lnTo>
                  <a:pt x="1112612" y="477318"/>
                </a:lnTo>
                <a:lnTo>
                  <a:pt x="1114199" y="479350"/>
                </a:lnTo>
                <a:lnTo>
                  <a:pt x="1116014" y="481155"/>
                </a:lnTo>
                <a:lnTo>
                  <a:pt x="1117374" y="483187"/>
                </a:lnTo>
                <a:lnTo>
                  <a:pt x="1118282" y="485218"/>
                </a:lnTo>
                <a:lnTo>
                  <a:pt x="1119189" y="487249"/>
                </a:lnTo>
                <a:lnTo>
                  <a:pt x="1119869" y="489055"/>
                </a:lnTo>
                <a:lnTo>
                  <a:pt x="1120549" y="491312"/>
                </a:lnTo>
                <a:lnTo>
                  <a:pt x="1120776" y="493344"/>
                </a:lnTo>
                <a:lnTo>
                  <a:pt x="1120776" y="495149"/>
                </a:lnTo>
                <a:lnTo>
                  <a:pt x="1120776" y="574600"/>
                </a:lnTo>
                <a:lnTo>
                  <a:pt x="1120776" y="576631"/>
                </a:lnTo>
                <a:lnTo>
                  <a:pt x="1120549" y="578662"/>
                </a:lnTo>
                <a:lnTo>
                  <a:pt x="1119869" y="580919"/>
                </a:lnTo>
                <a:lnTo>
                  <a:pt x="1119189" y="582725"/>
                </a:lnTo>
                <a:lnTo>
                  <a:pt x="1118282" y="584757"/>
                </a:lnTo>
                <a:lnTo>
                  <a:pt x="1117374" y="586562"/>
                </a:lnTo>
                <a:lnTo>
                  <a:pt x="1116014" y="588819"/>
                </a:lnTo>
                <a:lnTo>
                  <a:pt x="1114199" y="590625"/>
                </a:lnTo>
                <a:lnTo>
                  <a:pt x="1112612" y="592431"/>
                </a:lnTo>
                <a:lnTo>
                  <a:pt x="1110798" y="594462"/>
                </a:lnTo>
                <a:lnTo>
                  <a:pt x="1106262" y="598299"/>
                </a:lnTo>
                <a:lnTo>
                  <a:pt x="1101499" y="601911"/>
                </a:lnTo>
                <a:lnTo>
                  <a:pt x="1095603" y="605522"/>
                </a:lnTo>
                <a:lnTo>
                  <a:pt x="1089026" y="609133"/>
                </a:lnTo>
                <a:lnTo>
                  <a:pt x="1081996" y="612519"/>
                </a:lnTo>
                <a:lnTo>
                  <a:pt x="1074285" y="615679"/>
                </a:lnTo>
                <a:lnTo>
                  <a:pt x="1065894" y="619065"/>
                </a:lnTo>
                <a:lnTo>
                  <a:pt x="1056823" y="621999"/>
                </a:lnTo>
                <a:lnTo>
                  <a:pt x="1047071" y="625159"/>
                </a:lnTo>
                <a:lnTo>
                  <a:pt x="1037092" y="627867"/>
                </a:lnTo>
                <a:lnTo>
                  <a:pt x="1026206" y="630576"/>
                </a:lnTo>
                <a:lnTo>
                  <a:pt x="1015094" y="633510"/>
                </a:lnTo>
                <a:lnTo>
                  <a:pt x="1003301" y="635767"/>
                </a:lnTo>
                <a:lnTo>
                  <a:pt x="991281" y="638024"/>
                </a:lnTo>
                <a:lnTo>
                  <a:pt x="978581" y="640507"/>
                </a:lnTo>
                <a:lnTo>
                  <a:pt x="965428" y="642539"/>
                </a:lnTo>
                <a:lnTo>
                  <a:pt x="951821" y="644344"/>
                </a:lnTo>
                <a:lnTo>
                  <a:pt x="937987" y="646376"/>
                </a:lnTo>
                <a:lnTo>
                  <a:pt x="923699" y="647730"/>
                </a:lnTo>
                <a:lnTo>
                  <a:pt x="908958" y="649084"/>
                </a:lnTo>
                <a:lnTo>
                  <a:pt x="893990" y="650438"/>
                </a:lnTo>
                <a:lnTo>
                  <a:pt x="878796" y="651341"/>
                </a:lnTo>
                <a:lnTo>
                  <a:pt x="862921" y="652244"/>
                </a:lnTo>
                <a:lnTo>
                  <a:pt x="847046" y="652921"/>
                </a:lnTo>
                <a:lnTo>
                  <a:pt x="830944" y="653598"/>
                </a:lnTo>
                <a:lnTo>
                  <a:pt x="814615" y="654050"/>
                </a:lnTo>
                <a:lnTo>
                  <a:pt x="797833" y="654050"/>
                </a:lnTo>
                <a:lnTo>
                  <a:pt x="781051" y="654050"/>
                </a:lnTo>
                <a:lnTo>
                  <a:pt x="764722" y="653598"/>
                </a:lnTo>
                <a:lnTo>
                  <a:pt x="748620" y="652921"/>
                </a:lnTo>
                <a:lnTo>
                  <a:pt x="732745" y="652244"/>
                </a:lnTo>
                <a:lnTo>
                  <a:pt x="717097" y="651341"/>
                </a:lnTo>
                <a:lnTo>
                  <a:pt x="701903" y="650438"/>
                </a:lnTo>
                <a:lnTo>
                  <a:pt x="686935" y="649084"/>
                </a:lnTo>
                <a:lnTo>
                  <a:pt x="672194" y="647730"/>
                </a:lnTo>
                <a:lnTo>
                  <a:pt x="657906" y="646376"/>
                </a:lnTo>
                <a:lnTo>
                  <a:pt x="643845" y="644344"/>
                </a:lnTo>
                <a:lnTo>
                  <a:pt x="630238" y="642539"/>
                </a:lnTo>
                <a:lnTo>
                  <a:pt x="617085" y="640507"/>
                </a:lnTo>
                <a:lnTo>
                  <a:pt x="604611" y="638024"/>
                </a:lnTo>
                <a:lnTo>
                  <a:pt x="592365" y="635767"/>
                </a:lnTo>
                <a:lnTo>
                  <a:pt x="580572" y="633510"/>
                </a:lnTo>
                <a:lnTo>
                  <a:pt x="569460" y="630576"/>
                </a:lnTo>
                <a:lnTo>
                  <a:pt x="558574" y="627867"/>
                </a:lnTo>
                <a:lnTo>
                  <a:pt x="548595" y="625159"/>
                </a:lnTo>
                <a:lnTo>
                  <a:pt x="539070" y="621999"/>
                </a:lnTo>
                <a:lnTo>
                  <a:pt x="529772" y="619065"/>
                </a:lnTo>
                <a:lnTo>
                  <a:pt x="521381" y="615679"/>
                </a:lnTo>
                <a:lnTo>
                  <a:pt x="513670" y="612519"/>
                </a:lnTo>
                <a:lnTo>
                  <a:pt x="506640" y="609133"/>
                </a:lnTo>
                <a:lnTo>
                  <a:pt x="500063" y="605522"/>
                </a:lnTo>
                <a:lnTo>
                  <a:pt x="494393" y="601911"/>
                </a:lnTo>
                <a:lnTo>
                  <a:pt x="489177" y="598299"/>
                </a:lnTo>
                <a:lnTo>
                  <a:pt x="484868" y="594462"/>
                </a:lnTo>
                <a:lnTo>
                  <a:pt x="483054" y="592431"/>
                </a:lnTo>
                <a:lnTo>
                  <a:pt x="481240" y="590625"/>
                </a:lnTo>
                <a:lnTo>
                  <a:pt x="479879" y="588819"/>
                </a:lnTo>
                <a:lnTo>
                  <a:pt x="478518" y="586562"/>
                </a:lnTo>
                <a:lnTo>
                  <a:pt x="477158" y="584757"/>
                </a:lnTo>
                <a:lnTo>
                  <a:pt x="476251" y="582725"/>
                </a:lnTo>
                <a:lnTo>
                  <a:pt x="475570" y="580919"/>
                </a:lnTo>
                <a:lnTo>
                  <a:pt x="475117" y="578662"/>
                </a:lnTo>
                <a:lnTo>
                  <a:pt x="474890" y="576631"/>
                </a:lnTo>
                <a:lnTo>
                  <a:pt x="474663" y="574600"/>
                </a:lnTo>
                <a:lnTo>
                  <a:pt x="474663" y="495149"/>
                </a:lnTo>
                <a:lnTo>
                  <a:pt x="474890" y="493344"/>
                </a:lnTo>
                <a:lnTo>
                  <a:pt x="475117" y="491312"/>
                </a:lnTo>
                <a:lnTo>
                  <a:pt x="475570" y="489055"/>
                </a:lnTo>
                <a:lnTo>
                  <a:pt x="476251" y="487249"/>
                </a:lnTo>
                <a:lnTo>
                  <a:pt x="477158" y="485218"/>
                </a:lnTo>
                <a:lnTo>
                  <a:pt x="478518" y="483187"/>
                </a:lnTo>
                <a:lnTo>
                  <a:pt x="479879" y="481155"/>
                </a:lnTo>
                <a:lnTo>
                  <a:pt x="481240" y="479350"/>
                </a:lnTo>
                <a:lnTo>
                  <a:pt x="483054" y="477318"/>
                </a:lnTo>
                <a:lnTo>
                  <a:pt x="484868" y="475287"/>
                </a:lnTo>
                <a:lnTo>
                  <a:pt x="489177" y="471675"/>
                </a:lnTo>
                <a:lnTo>
                  <a:pt x="494393" y="467838"/>
                </a:lnTo>
                <a:lnTo>
                  <a:pt x="500063" y="464453"/>
                </a:lnTo>
                <a:lnTo>
                  <a:pt x="506640" y="460841"/>
                </a:lnTo>
                <a:lnTo>
                  <a:pt x="513670" y="457456"/>
                </a:lnTo>
                <a:lnTo>
                  <a:pt x="521381" y="454296"/>
                </a:lnTo>
                <a:lnTo>
                  <a:pt x="529772" y="450910"/>
                </a:lnTo>
                <a:lnTo>
                  <a:pt x="539070" y="447750"/>
                </a:lnTo>
                <a:lnTo>
                  <a:pt x="548595" y="444816"/>
                </a:lnTo>
                <a:lnTo>
                  <a:pt x="558574" y="441882"/>
                </a:lnTo>
                <a:lnTo>
                  <a:pt x="569460" y="438947"/>
                </a:lnTo>
                <a:lnTo>
                  <a:pt x="580572" y="436464"/>
                </a:lnTo>
                <a:lnTo>
                  <a:pt x="592365" y="433982"/>
                </a:lnTo>
                <a:lnTo>
                  <a:pt x="604611" y="431499"/>
                </a:lnTo>
                <a:lnTo>
                  <a:pt x="617085" y="429467"/>
                </a:lnTo>
                <a:lnTo>
                  <a:pt x="630238" y="427436"/>
                </a:lnTo>
                <a:lnTo>
                  <a:pt x="643845" y="425630"/>
                </a:lnTo>
                <a:lnTo>
                  <a:pt x="657906" y="423599"/>
                </a:lnTo>
                <a:lnTo>
                  <a:pt x="672194" y="422019"/>
                </a:lnTo>
                <a:lnTo>
                  <a:pt x="686935" y="420665"/>
                </a:lnTo>
                <a:lnTo>
                  <a:pt x="701903" y="419536"/>
                </a:lnTo>
                <a:lnTo>
                  <a:pt x="717097" y="418408"/>
                </a:lnTo>
                <a:lnTo>
                  <a:pt x="732745" y="417505"/>
                </a:lnTo>
                <a:lnTo>
                  <a:pt x="748620" y="416602"/>
                </a:lnTo>
                <a:lnTo>
                  <a:pt x="764722" y="416150"/>
                </a:lnTo>
                <a:lnTo>
                  <a:pt x="781051" y="415925"/>
                </a:lnTo>
                <a:close/>
                <a:moveTo>
                  <a:pt x="994909" y="333375"/>
                </a:moveTo>
                <a:lnTo>
                  <a:pt x="995589" y="335421"/>
                </a:lnTo>
                <a:lnTo>
                  <a:pt x="996497" y="337468"/>
                </a:lnTo>
                <a:lnTo>
                  <a:pt x="997857" y="339287"/>
                </a:lnTo>
                <a:lnTo>
                  <a:pt x="998991" y="341107"/>
                </a:lnTo>
                <a:lnTo>
                  <a:pt x="1000352" y="343153"/>
                </a:lnTo>
                <a:lnTo>
                  <a:pt x="1001939" y="344745"/>
                </a:lnTo>
                <a:lnTo>
                  <a:pt x="1005795" y="348383"/>
                </a:lnTo>
                <a:lnTo>
                  <a:pt x="1010104" y="352022"/>
                </a:lnTo>
                <a:lnTo>
                  <a:pt x="1015320" y="355433"/>
                </a:lnTo>
                <a:lnTo>
                  <a:pt x="1020989" y="359072"/>
                </a:lnTo>
                <a:lnTo>
                  <a:pt x="1027339" y="362255"/>
                </a:lnTo>
                <a:lnTo>
                  <a:pt x="1033916" y="365666"/>
                </a:lnTo>
                <a:lnTo>
                  <a:pt x="1041400" y="368623"/>
                </a:lnTo>
                <a:lnTo>
                  <a:pt x="1049791" y="371579"/>
                </a:lnTo>
                <a:lnTo>
                  <a:pt x="1058182" y="374762"/>
                </a:lnTo>
                <a:lnTo>
                  <a:pt x="1067254" y="377491"/>
                </a:lnTo>
                <a:lnTo>
                  <a:pt x="1076779" y="380448"/>
                </a:lnTo>
                <a:lnTo>
                  <a:pt x="1086984" y="382949"/>
                </a:lnTo>
                <a:lnTo>
                  <a:pt x="1097643" y="385451"/>
                </a:lnTo>
                <a:lnTo>
                  <a:pt x="1108529" y="387952"/>
                </a:lnTo>
                <a:lnTo>
                  <a:pt x="1120095" y="390226"/>
                </a:lnTo>
                <a:lnTo>
                  <a:pt x="1131888" y="392273"/>
                </a:lnTo>
                <a:lnTo>
                  <a:pt x="1144134" y="394319"/>
                </a:lnTo>
                <a:lnTo>
                  <a:pt x="1156834" y="396366"/>
                </a:lnTo>
                <a:lnTo>
                  <a:pt x="1169988" y="397958"/>
                </a:lnTo>
                <a:lnTo>
                  <a:pt x="1183368" y="399550"/>
                </a:lnTo>
                <a:lnTo>
                  <a:pt x="1196975" y="400914"/>
                </a:lnTo>
                <a:lnTo>
                  <a:pt x="1211036" y="402506"/>
                </a:lnTo>
                <a:lnTo>
                  <a:pt x="1225324" y="403643"/>
                </a:lnTo>
                <a:lnTo>
                  <a:pt x="1240065" y="404553"/>
                </a:lnTo>
                <a:lnTo>
                  <a:pt x="1254806" y="405235"/>
                </a:lnTo>
                <a:lnTo>
                  <a:pt x="1270000" y="405917"/>
                </a:lnTo>
                <a:lnTo>
                  <a:pt x="1285422" y="406372"/>
                </a:lnTo>
                <a:lnTo>
                  <a:pt x="1301070" y="406599"/>
                </a:lnTo>
                <a:lnTo>
                  <a:pt x="1316945" y="406827"/>
                </a:lnTo>
                <a:lnTo>
                  <a:pt x="1332593" y="406599"/>
                </a:lnTo>
                <a:lnTo>
                  <a:pt x="1348241" y="406372"/>
                </a:lnTo>
                <a:lnTo>
                  <a:pt x="1363663" y="405917"/>
                </a:lnTo>
                <a:lnTo>
                  <a:pt x="1378858" y="405235"/>
                </a:lnTo>
                <a:lnTo>
                  <a:pt x="1393599" y="404553"/>
                </a:lnTo>
                <a:lnTo>
                  <a:pt x="1408340" y="403643"/>
                </a:lnTo>
                <a:lnTo>
                  <a:pt x="1422627" y="402506"/>
                </a:lnTo>
                <a:lnTo>
                  <a:pt x="1436688" y="400914"/>
                </a:lnTo>
                <a:lnTo>
                  <a:pt x="1450522" y="399550"/>
                </a:lnTo>
                <a:lnTo>
                  <a:pt x="1463676" y="397958"/>
                </a:lnTo>
                <a:lnTo>
                  <a:pt x="1476829" y="396366"/>
                </a:lnTo>
                <a:lnTo>
                  <a:pt x="1489529" y="394319"/>
                </a:lnTo>
                <a:lnTo>
                  <a:pt x="1502002" y="392273"/>
                </a:lnTo>
                <a:lnTo>
                  <a:pt x="1513568" y="390226"/>
                </a:lnTo>
                <a:lnTo>
                  <a:pt x="1525134" y="387952"/>
                </a:lnTo>
                <a:lnTo>
                  <a:pt x="1536247" y="385451"/>
                </a:lnTo>
                <a:lnTo>
                  <a:pt x="1546906" y="382949"/>
                </a:lnTo>
                <a:lnTo>
                  <a:pt x="1556885" y="380448"/>
                </a:lnTo>
                <a:lnTo>
                  <a:pt x="1566410" y="377491"/>
                </a:lnTo>
                <a:lnTo>
                  <a:pt x="1575481" y="374762"/>
                </a:lnTo>
                <a:lnTo>
                  <a:pt x="1584099" y="371579"/>
                </a:lnTo>
                <a:lnTo>
                  <a:pt x="1592263" y="368623"/>
                </a:lnTo>
                <a:lnTo>
                  <a:pt x="1599747" y="365666"/>
                </a:lnTo>
                <a:lnTo>
                  <a:pt x="1606551" y="362255"/>
                </a:lnTo>
                <a:lnTo>
                  <a:pt x="1612674" y="359072"/>
                </a:lnTo>
                <a:lnTo>
                  <a:pt x="1618343" y="355433"/>
                </a:lnTo>
                <a:lnTo>
                  <a:pt x="1623560" y="352022"/>
                </a:lnTo>
                <a:lnTo>
                  <a:pt x="1628095" y="348383"/>
                </a:lnTo>
                <a:lnTo>
                  <a:pt x="1631724" y="344745"/>
                </a:lnTo>
                <a:lnTo>
                  <a:pt x="1633311" y="343153"/>
                </a:lnTo>
                <a:lnTo>
                  <a:pt x="1634672" y="341107"/>
                </a:lnTo>
                <a:lnTo>
                  <a:pt x="1636033" y="339287"/>
                </a:lnTo>
                <a:lnTo>
                  <a:pt x="1637167" y="337468"/>
                </a:lnTo>
                <a:lnTo>
                  <a:pt x="1638074" y="335421"/>
                </a:lnTo>
                <a:lnTo>
                  <a:pt x="1638754" y="333375"/>
                </a:lnTo>
                <a:lnTo>
                  <a:pt x="1639661" y="336786"/>
                </a:lnTo>
                <a:lnTo>
                  <a:pt x="1639888" y="338378"/>
                </a:lnTo>
                <a:lnTo>
                  <a:pt x="1639888" y="340197"/>
                </a:lnTo>
                <a:lnTo>
                  <a:pt x="1639888" y="420244"/>
                </a:lnTo>
                <a:lnTo>
                  <a:pt x="1639888" y="422063"/>
                </a:lnTo>
                <a:lnTo>
                  <a:pt x="1639435" y="424337"/>
                </a:lnTo>
                <a:lnTo>
                  <a:pt x="1638981" y="426383"/>
                </a:lnTo>
                <a:lnTo>
                  <a:pt x="1638301" y="428203"/>
                </a:lnTo>
                <a:lnTo>
                  <a:pt x="1637394" y="430249"/>
                </a:lnTo>
                <a:lnTo>
                  <a:pt x="1636260" y="432296"/>
                </a:lnTo>
                <a:lnTo>
                  <a:pt x="1634899" y="434343"/>
                </a:lnTo>
                <a:lnTo>
                  <a:pt x="1633311" y="436162"/>
                </a:lnTo>
                <a:lnTo>
                  <a:pt x="1631724" y="438209"/>
                </a:lnTo>
                <a:lnTo>
                  <a:pt x="1629910" y="440255"/>
                </a:lnTo>
                <a:lnTo>
                  <a:pt x="1625374" y="443894"/>
                </a:lnTo>
                <a:lnTo>
                  <a:pt x="1620158" y="447760"/>
                </a:lnTo>
                <a:lnTo>
                  <a:pt x="1614715" y="451171"/>
                </a:lnTo>
                <a:lnTo>
                  <a:pt x="1608138" y="454809"/>
                </a:lnTo>
                <a:lnTo>
                  <a:pt x="1600881" y="458220"/>
                </a:lnTo>
                <a:lnTo>
                  <a:pt x="1593170" y="461631"/>
                </a:lnTo>
                <a:lnTo>
                  <a:pt x="1584779" y="464815"/>
                </a:lnTo>
                <a:lnTo>
                  <a:pt x="1575708" y="467771"/>
                </a:lnTo>
                <a:lnTo>
                  <a:pt x="1566183" y="470955"/>
                </a:lnTo>
                <a:lnTo>
                  <a:pt x="1555977" y="473911"/>
                </a:lnTo>
                <a:lnTo>
                  <a:pt x="1545318" y="476867"/>
                </a:lnTo>
                <a:lnTo>
                  <a:pt x="1534206" y="479369"/>
                </a:lnTo>
                <a:lnTo>
                  <a:pt x="1522413" y="481870"/>
                </a:lnTo>
                <a:lnTo>
                  <a:pt x="1510167" y="484372"/>
                </a:lnTo>
                <a:lnTo>
                  <a:pt x="1497467" y="486418"/>
                </a:lnTo>
                <a:lnTo>
                  <a:pt x="1484313" y="488465"/>
                </a:lnTo>
                <a:lnTo>
                  <a:pt x="1470706" y="490284"/>
                </a:lnTo>
                <a:lnTo>
                  <a:pt x="1456872" y="492331"/>
                </a:lnTo>
                <a:lnTo>
                  <a:pt x="1442811" y="493923"/>
                </a:lnTo>
                <a:lnTo>
                  <a:pt x="1428070" y="495287"/>
                </a:lnTo>
                <a:lnTo>
                  <a:pt x="1413102" y="496424"/>
                </a:lnTo>
                <a:lnTo>
                  <a:pt x="1397454" y="497561"/>
                </a:lnTo>
                <a:lnTo>
                  <a:pt x="1381806" y="498698"/>
                </a:lnTo>
                <a:lnTo>
                  <a:pt x="1365931" y="499381"/>
                </a:lnTo>
                <a:lnTo>
                  <a:pt x="1349829" y="499835"/>
                </a:lnTo>
                <a:lnTo>
                  <a:pt x="1333500" y="500063"/>
                </a:lnTo>
                <a:lnTo>
                  <a:pt x="1316945" y="500063"/>
                </a:lnTo>
                <a:lnTo>
                  <a:pt x="1295854" y="500063"/>
                </a:lnTo>
                <a:lnTo>
                  <a:pt x="1275216" y="499608"/>
                </a:lnTo>
                <a:lnTo>
                  <a:pt x="1255032" y="498698"/>
                </a:lnTo>
                <a:lnTo>
                  <a:pt x="1235302" y="497334"/>
                </a:lnTo>
                <a:lnTo>
                  <a:pt x="1216025" y="495969"/>
                </a:lnTo>
                <a:lnTo>
                  <a:pt x="1197202" y="494378"/>
                </a:lnTo>
                <a:lnTo>
                  <a:pt x="1179059" y="492558"/>
                </a:lnTo>
                <a:lnTo>
                  <a:pt x="1161597" y="490057"/>
                </a:lnTo>
                <a:lnTo>
                  <a:pt x="1161597" y="489147"/>
                </a:lnTo>
                <a:lnTo>
                  <a:pt x="1161597" y="455264"/>
                </a:lnTo>
                <a:lnTo>
                  <a:pt x="1161370" y="452308"/>
                </a:lnTo>
                <a:lnTo>
                  <a:pt x="1160463" y="449579"/>
                </a:lnTo>
                <a:lnTo>
                  <a:pt x="1159556" y="447077"/>
                </a:lnTo>
                <a:lnTo>
                  <a:pt x="1158195" y="444121"/>
                </a:lnTo>
                <a:lnTo>
                  <a:pt x="1156607" y="441392"/>
                </a:lnTo>
                <a:lnTo>
                  <a:pt x="1154566" y="438663"/>
                </a:lnTo>
                <a:lnTo>
                  <a:pt x="1152072" y="436162"/>
                </a:lnTo>
                <a:lnTo>
                  <a:pt x="1149350" y="433433"/>
                </a:lnTo>
                <a:lnTo>
                  <a:pt x="1146175" y="430704"/>
                </a:lnTo>
                <a:lnTo>
                  <a:pt x="1142547" y="428430"/>
                </a:lnTo>
                <a:lnTo>
                  <a:pt x="1138918" y="425929"/>
                </a:lnTo>
                <a:lnTo>
                  <a:pt x="1134836" y="423200"/>
                </a:lnTo>
                <a:lnTo>
                  <a:pt x="1130300" y="420926"/>
                </a:lnTo>
                <a:lnTo>
                  <a:pt x="1125538" y="418652"/>
                </a:lnTo>
                <a:lnTo>
                  <a:pt x="1120322" y="416150"/>
                </a:lnTo>
                <a:lnTo>
                  <a:pt x="1115106" y="413876"/>
                </a:lnTo>
                <a:lnTo>
                  <a:pt x="1109436" y="411830"/>
                </a:lnTo>
                <a:lnTo>
                  <a:pt x="1103539" y="409555"/>
                </a:lnTo>
                <a:lnTo>
                  <a:pt x="1090613" y="405235"/>
                </a:lnTo>
                <a:lnTo>
                  <a:pt x="1076779" y="401141"/>
                </a:lnTo>
                <a:lnTo>
                  <a:pt x="1062038" y="397503"/>
                </a:lnTo>
                <a:lnTo>
                  <a:pt x="1046389" y="393865"/>
                </a:lnTo>
                <a:lnTo>
                  <a:pt x="1029607" y="390908"/>
                </a:lnTo>
                <a:lnTo>
                  <a:pt x="1011918" y="387952"/>
                </a:lnTo>
                <a:lnTo>
                  <a:pt x="993775" y="384996"/>
                </a:lnTo>
                <a:lnTo>
                  <a:pt x="993775" y="340197"/>
                </a:lnTo>
                <a:lnTo>
                  <a:pt x="993775" y="338378"/>
                </a:lnTo>
                <a:lnTo>
                  <a:pt x="994002" y="336786"/>
                </a:lnTo>
                <a:lnTo>
                  <a:pt x="994909" y="333375"/>
                </a:lnTo>
                <a:close/>
                <a:moveTo>
                  <a:pt x="996723" y="203200"/>
                </a:moveTo>
                <a:lnTo>
                  <a:pt x="998084" y="205026"/>
                </a:lnTo>
                <a:lnTo>
                  <a:pt x="999218" y="206624"/>
                </a:lnTo>
                <a:lnTo>
                  <a:pt x="1002166" y="210505"/>
                </a:lnTo>
                <a:lnTo>
                  <a:pt x="1005795" y="213930"/>
                </a:lnTo>
                <a:lnTo>
                  <a:pt x="1010104" y="217354"/>
                </a:lnTo>
                <a:lnTo>
                  <a:pt x="1014866" y="220779"/>
                </a:lnTo>
                <a:lnTo>
                  <a:pt x="1020536" y="224203"/>
                </a:lnTo>
                <a:lnTo>
                  <a:pt x="1026206" y="227399"/>
                </a:lnTo>
                <a:lnTo>
                  <a:pt x="1032782" y="230367"/>
                </a:lnTo>
                <a:lnTo>
                  <a:pt x="1040039" y="233563"/>
                </a:lnTo>
                <a:lnTo>
                  <a:pt x="1047523" y="236531"/>
                </a:lnTo>
                <a:lnTo>
                  <a:pt x="1055688" y="239499"/>
                </a:lnTo>
                <a:lnTo>
                  <a:pt x="1064532" y="242238"/>
                </a:lnTo>
                <a:lnTo>
                  <a:pt x="1073604" y="244978"/>
                </a:lnTo>
                <a:lnTo>
                  <a:pt x="1083129" y="247717"/>
                </a:lnTo>
                <a:lnTo>
                  <a:pt x="1093107" y="250000"/>
                </a:lnTo>
                <a:lnTo>
                  <a:pt x="1103539" y="252512"/>
                </a:lnTo>
                <a:lnTo>
                  <a:pt x="1114425" y="254795"/>
                </a:lnTo>
                <a:lnTo>
                  <a:pt x="1125765" y="256849"/>
                </a:lnTo>
                <a:lnTo>
                  <a:pt x="1137331" y="258904"/>
                </a:lnTo>
                <a:lnTo>
                  <a:pt x="1149350" y="260730"/>
                </a:lnTo>
                <a:lnTo>
                  <a:pt x="1161823" y="262785"/>
                </a:lnTo>
                <a:lnTo>
                  <a:pt x="1174523" y="264383"/>
                </a:lnTo>
                <a:lnTo>
                  <a:pt x="1187450" y="265753"/>
                </a:lnTo>
                <a:lnTo>
                  <a:pt x="1200831" y="267123"/>
                </a:lnTo>
                <a:lnTo>
                  <a:pt x="1214665" y="268492"/>
                </a:lnTo>
                <a:lnTo>
                  <a:pt x="1228499" y="269405"/>
                </a:lnTo>
                <a:lnTo>
                  <a:pt x="1242786" y="270319"/>
                </a:lnTo>
                <a:lnTo>
                  <a:pt x="1256847" y="271232"/>
                </a:lnTo>
                <a:lnTo>
                  <a:pt x="1271588" y="271688"/>
                </a:lnTo>
                <a:lnTo>
                  <a:pt x="1286329" y="272145"/>
                </a:lnTo>
                <a:lnTo>
                  <a:pt x="1301750" y="272373"/>
                </a:lnTo>
                <a:lnTo>
                  <a:pt x="1316945" y="272373"/>
                </a:lnTo>
                <a:lnTo>
                  <a:pt x="1332140" y="272373"/>
                </a:lnTo>
                <a:lnTo>
                  <a:pt x="1347334" y="272145"/>
                </a:lnTo>
                <a:lnTo>
                  <a:pt x="1362075" y="271688"/>
                </a:lnTo>
                <a:lnTo>
                  <a:pt x="1376817" y="271232"/>
                </a:lnTo>
                <a:lnTo>
                  <a:pt x="1391104" y="270319"/>
                </a:lnTo>
                <a:lnTo>
                  <a:pt x="1405165" y="269405"/>
                </a:lnTo>
                <a:lnTo>
                  <a:pt x="1418999" y="268492"/>
                </a:lnTo>
                <a:lnTo>
                  <a:pt x="1432833" y="267123"/>
                </a:lnTo>
                <a:lnTo>
                  <a:pt x="1446213" y="265753"/>
                </a:lnTo>
                <a:lnTo>
                  <a:pt x="1459140" y="264383"/>
                </a:lnTo>
                <a:lnTo>
                  <a:pt x="1471840" y="262785"/>
                </a:lnTo>
                <a:lnTo>
                  <a:pt x="1484313" y="260730"/>
                </a:lnTo>
                <a:lnTo>
                  <a:pt x="1496333" y="258904"/>
                </a:lnTo>
                <a:lnTo>
                  <a:pt x="1507899" y="256849"/>
                </a:lnTo>
                <a:lnTo>
                  <a:pt x="1519238" y="254795"/>
                </a:lnTo>
                <a:lnTo>
                  <a:pt x="1530124" y="252512"/>
                </a:lnTo>
                <a:lnTo>
                  <a:pt x="1540556" y="250000"/>
                </a:lnTo>
                <a:lnTo>
                  <a:pt x="1550535" y="247717"/>
                </a:lnTo>
                <a:lnTo>
                  <a:pt x="1560060" y="244978"/>
                </a:lnTo>
                <a:lnTo>
                  <a:pt x="1569358" y="242238"/>
                </a:lnTo>
                <a:lnTo>
                  <a:pt x="1577976" y="239499"/>
                </a:lnTo>
                <a:lnTo>
                  <a:pt x="1586140" y="236531"/>
                </a:lnTo>
                <a:lnTo>
                  <a:pt x="1593624" y="233563"/>
                </a:lnTo>
                <a:lnTo>
                  <a:pt x="1600881" y="230367"/>
                </a:lnTo>
                <a:lnTo>
                  <a:pt x="1607458" y="227399"/>
                </a:lnTo>
                <a:lnTo>
                  <a:pt x="1613354" y="224203"/>
                </a:lnTo>
                <a:lnTo>
                  <a:pt x="1618797" y="220779"/>
                </a:lnTo>
                <a:lnTo>
                  <a:pt x="1623560" y="217354"/>
                </a:lnTo>
                <a:lnTo>
                  <a:pt x="1628095" y="213930"/>
                </a:lnTo>
                <a:lnTo>
                  <a:pt x="1631497" y="210505"/>
                </a:lnTo>
                <a:lnTo>
                  <a:pt x="1634445" y="206624"/>
                </a:lnTo>
                <a:lnTo>
                  <a:pt x="1635806" y="205026"/>
                </a:lnTo>
                <a:lnTo>
                  <a:pt x="1636940" y="203200"/>
                </a:lnTo>
                <a:lnTo>
                  <a:pt x="1638301" y="205711"/>
                </a:lnTo>
                <a:lnTo>
                  <a:pt x="1639208" y="208451"/>
                </a:lnTo>
                <a:lnTo>
                  <a:pt x="1639661" y="211418"/>
                </a:lnTo>
                <a:lnTo>
                  <a:pt x="1639888" y="213930"/>
                </a:lnTo>
                <a:lnTo>
                  <a:pt x="1639888" y="294290"/>
                </a:lnTo>
                <a:lnTo>
                  <a:pt x="1639888" y="296344"/>
                </a:lnTo>
                <a:lnTo>
                  <a:pt x="1639435" y="298627"/>
                </a:lnTo>
                <a:lnTo>
                  <a:pt x="1638981" y="300682"/>
                </a:lnTo>
                <a:lnTo>
                  <a:pt x="1638301" y="302508"/>
                </a:lnTo>
                <a:lnTo>
                  <a:pt x="1637394" y="304563"/>
                </a:lnTo>
                <a:lnTo>
                  <a:pt x="1636260" y="306618"/>
                </a:lnTo>
                <a:lnTo>
                  <a:pt x="1634899" y="308672"/>
                </a:lnTo>
                <a:lnTo>
                  <a:pt x="1633311" y="310499"/>
                </a:lnTo>
                <a:lnTo>
                  <a:pt x="1631724" y="312325"/>
                </a:lnTo>
                <a:lnTo>
                  <a:pt x="1629910" y="314608"/>
                </a:lnTo>
                <a:lnTo>
                  <a:pt x="1625374" y="318261"/>
                </a:lnTo>
                <a:lnTo>
                  <a:pt x="1620158" y="322142"/>
                </a:lnTo>
                <a:lnTo>
                  <a:pt x="1614715" y="325566"/>
                </a:lnTo>
                <a:lnTo>
                  <a:pt x="1608138" y="329219"/>
                </a:lnTo>
                <a:lnTo>
                  <a:pt x="1600881" y="332643"/>
                </a:lnTo>
                <a:lnTo>
                  <a:pt x="1593170" y="336068"/>
                </a:lnTo>
                <a:lnTo>
                  <a:pt x="1584779" y="339264"/>
                </a:lnTo>
                <a:lnTo>
                  <a:pt x="1575708" y="342232"/>
                </a:lnTo>
                <a:lnTo>
                  <a:pt x="1566183" y="345428"/>
                </a:lnTo>
                <a:lnTo>
                  <a:pt x="1555977" y="348396"/>
                </a:lnTo>
                <a:lnTo>
                  <a:pt x="1545318" y="351135"/>
                </a:lnTo>
                <a:lnTo>
                  <a:pt x="1534206" y="353875"/>
                </a:lnTo>
                <a:lnTo>
                  <a:pt x="1522413" y="356158"/>
                </a:lnTo>
                <a:lnTo>
                  <a:pt x="1510167" y="358897"/>
                </a:lnTo>
                <a:lnTo>
                  <a:pt x="1497467" y="360952"/>
                </a:lnTo>
                <a:lnTo>
                  <a:pt x="1484313" y="363007"/>
                </a:lnTo>
                <a:lnTo>
                  <a:pt x="1470706" y="364833"/>
                </a:lnTo>
                <a:lnTo>
                  <a:pt x="1456872" y="366888"/>
                </a:lnTo>
                <a:lnTo>
                  <a:pt x="1442811" y="368257"/>
                </a:lnTo>
                <a:lnTo>
                  <a:pt x="1428070" y="369856"/>
                </a:lnTo>
                <a:lnTo>
                  <a:pt x="1413102" y="370997"/>
                </a:lnTo>
                <a:lnTo>
                  <a:pt x="1397454" y="372139"/>
                </a:lnTo>
                <a:lnTo>
                  <a:pt x="1381806" y="373052"/>
                </a:lnTo>
                <a:lnTo>
                  <a:pt x="1365931" y="373737"/>
                </a:lnTo>
                <a:lnTo>
                  <a:pt x="1349829" y="374193"/>
                </a:lnTo>
                <a:lnTo>
                  <a:pt x="1333500" y="374650"/>
                </a:lnTo>
                <a:lnTo>
                  <a:pt x="1316945" y="374650"/>
                </a:lnTo>
                <a:lnTo>
                  <a:pt x="1300163" y="374650"/>
                </a:lnTo>
                <a:lnTo>
                  <a:pt x="1283834" y="374193"/>
                </a:lnTo>
                <a:lnTo>
                  <a:pt x="1267732" y="373737"/>
                </a:lnTo>
                <a:lnTo>
                  <a:pt x="1251857" y="373052"/>
                </a:lnTo>
                <a:lnTo>
                  <a:pt x="1236209" y="372139"/>
                </a:lnTo>
                <a:lnTo>
                  <a:pt x="1220788" y="370997"/>
                </a:lnTo>
                <a:lnTo>
                  <a:pt x="1205820" y="369856"/>
                </a:lnTo>
                <a:lnTo>
                  <a:pt x="1191079" y="368257"/>
                </a:lnTo>
                <a:lnTo>
                  <a:pt x="1176791" y="366888"/>
                </a:lnTo>
                <a:lnTo>
                  <a:pt x="1162957" y="364833"/>
                </a:lnTo>
                <a:lnTo>
                  <a:pt x="1149350" y="363007"/>
                </a:lnTo>
                <a:lnTo>
                  <a:pt x="1136197" y="360952"/>
                </a:lnTo>
                <a:lnTo>
                  <a:pt x="1123723" y="358897"/>
                </a:lnTo>
                <a:lnTo>
                  <a:pt x="1111477" y="356158"/>
                </a:lnTo>
                <a:lnTo>
                  <a:pt x="1099457" y="353875"/>
                </a:lnTo>
                <a:lnTo>
                  <a:pt x="1088345" y="351135"/>
                </a:lnTo>
                <a:lnTo>
                  <a:pt x="1077686" y="348396"/>
                </a:lnTo>
                <a:lnTo>
                  <a:pt x="1067481" y="345428"/>
                </a:lnTo>
                <a:lnTo>
                  <a:pt x="1057956" y="342232"/>
                </a:lnTo>
                <a:lnTo>
                  <a:pt x="1048884" y="339264"/>
                </a:lnTo>
                <a:lnTo>
                  <a:pt x="1040493" y="336068"/>
                </a:lnTo>
                <a:lnTo>
                  <a:pt x="1032782" y="332643"/>
                </a:lnTo>
                <a:lnTo>
                  <a:pt x="1025525" y="329219"/>
                </a:lnTo>
                <a:lnTo>
                  <a:pt x="1018948" y="325566"/>
                </a:lnTo>
                <a:lnTo>
                  <a:pt x="1013505" y="322142"/>
                </a:lnTo>
                <a:lnTo>
                  <a:pt x="1008289" y="318261"/>
                </a:lnTo>
                <a:lnTo>
                  <a:pt x="1003754" y="314608"/>
                </a:lnTo>
                <a:lnTo>
                  <a:pt x="1001939" y="312325"/>
                </a:lnTo>
                <a:lnTo>
                  <a:pt x="1000352" y="310499"/>
                </a:lnTo>
                <a:lnTo>
                  <a:pt x="998991" y="308672"/>
                </a:lnTo>
                <a:lnTo>
                  <a:pt x="997630" y="306618"/>
                </a:lnTo>
                <a:lnTo>
                  <a:pt x="996270" y="304563"/>
                </a:lnTo>
                <a:lnTo>
                  <a:pt x="995363" y="302508"/>
                </a:lnTo>
                <a:lnTo>
                  <a:pt x="994682" y="300682"/>
                </a:lnTo>
                <a:lnTo>
                  <a:pt x="994229" y="298627"/>
                </a:lnTo>
                <a:lnTo>
                  <a:pt x="993775" y="296344"/>
                </a:lnTo>
                <a:lnTo>
                  <a:pt x="993775" y="294290"/>
                </a:lnTo>
                <a:lnTo>
                  <a:pt x="993775" y="213930"/>
                </a:lnTo>
                <a:lnTo>
                  <a:pt x="994002" y="211418"/>
                </a:lnTo>
                <a:lnTo>
                  <a:pt x="994455" y="208451"/>
                </a:lnTo>
                <a:lnTo>
                  <a:pt x="995589" y="205711"/>
                </a:lnTo>
                <a:lnTo>
                  <a:pt x="996723" y="203200"/>
                </a:lnTo>
                <a:close/>
                <a:moveTo>
                  <a:pt x="1300163" y="0"/>
                </a:moveTo>
                <a:lnTo>
                  <a:pt x="1316945" y="0"/>
                </a:lnTo>
                <a:lnTo>
                  <a:pt x="1333500" y="0"/>
                </a:lnTo>
                <a:lnTo>
                  <a:pt x="1349829" y="451"/>
                </a:lnTo>
                <a:lnTo>
                  <a:pt x="1365931" y="903"/>
                </a:lnTo>
                <a:lnTo>
                  <a:pt x="1381806" y="1580"/>
                </a:lnTo>
                <a:lnTo>
                  <a:pt x="1397454" y="2708"/>
                </a:lnTo>
                <a:lnTo>
                  <a:pt x="1413102" y="3611"/>
                </a:lnTo>
                <a:lnTo>
                  <a:pt x="1428070" y="4965"/>
                </a:lnTo>
                <a:lnTo>
                  <a:pt x="1442811" y="6320"/>
                </a:lnTo>
                <a:lnTo>
                  <a:pt x="1456872" y="7900"/>
                </a:lnTo>
                <a:lnTo>
                  <a:pt x="1470706" y="9480"/>
                </a:lnTo>
                <a:lnTo>
                  <a:pt x="1484313" y="11511"/>
                </a:lnTo>
                <a:lnTo>
                  <a:pt x="1497467" y="13542"/>
                </a:lnTo>
                <a:lnTo>
                  <a:pt x="1510167" y="15800"/>
                </a:lnTo>
                <a:lnTo>
                  <a:pt x="1522413" y="18282"/>
                </a:lnTo>
                <a:lnTo>
                  <a:pt x="1534206" y="20765"/>
                </a:lnTo>
                <a:lnTo>
                  <a:pt x="1545318" y="23248"/>
                </a:lnTo>
                <a:lnTo>
                  <a:pt x="1555977" y="26182"/>
                </a:lnTo>
                <a:lnTo>
                  <a:pt x="1566183" y="28891"/>
                </a:lnTo>
                <a:lnTo>
                  <a:pt x="1575708" y="32051"/>
                </a:lnTo>
                <a:lnTo>
                  <a:pt x="1584779" y="34985"/>
                </a:lnTo>
                <a:lnTo>
                  <a:pt x="1593170" y="38145"/>
                </a:lnTo>
                <a:lnTo>
                  <a:pt x="1600881" y="41531"/>
                </a:lnTo>
                <a:lnTo>
                  <a:pt x="1608138" y="44916"/>
                </a:lnTo>
                <a:lnTo>
                  <a:pt x="1614715" y="48528"/>
                </a:lnTo>
                <a:lnTo>
                  <a:pt x="1620158" y="52139"/>
                </a:lnTo>
                <a:lnTo>
                  <a:pt x="1625374" y="55976"/>
                </a:lnTo>
                <a:lnTo>
                  <a:pt x="1629910" y="59587"/>
                </a:lnTo>
                <a:lnTo>
                  <a:pt x="1631724" y="61619"/>
                </a:lnTo>
                <a:lnTo>
                  <a:pt x="1633311" y="63425"/>
                </a:lnTo>
                <a:lnTo>
                  <a:pt x="1634899" y="65456"/>
                </a:lnTo>
                <a:lnTo>
                  <a:pt x="1636260" y="67262"/>
                </a:lnTo>
                <a:lnTo>
                  <a:pt x="1637394" y="69519"/>
                </a:lnTo>
                <a:lnTo>
                  <a:pt x="1638301" y="71324"/>
                </a:lnTo>
                <a:lnTo>
                  <a:pt x="1638981" y="73356"/>
                </a:lnTo>
                <a:lnTo>
                  <a:pt x="1639435" y="75161"/>
                </a:lnTo>
                <a:lnTo>
                  <a:pt x="1639888" y="77419"/>
                </a:lnTo>
                <a:lnTo>
                  <a:pt x="1639888" y="79450"/>
                </a:lnTo>
                <a:lnTo>
                  <a:pt x="1639888" y="158900"/>
                </a:lnTo>
                <a:lnTo>
                  <a:pt x="1639888" y="160932"/>
                </a:lnTo>
                <a:lnTo>
                  <a:pt x="1639435" y="162737"/>
                </a:lnTo>
                <a:lnTo>
                  <a:pt x="1638981" y="164994"/>
                </a:lnTo>
                <a:lnTo>
                  <a:pt x="1638301" y="167026"/>
                </a:lnTo>
                <a:lnTo>
                  <a:pt x="1637394" y="168832"/>
                </a:lnTo>
                <a:lnTo>
                  <a:pt x="1636260" y="170863"/>
                </a:lnTo>
                <a:lnTo>
                  <a:pt x="1634899" y="172894"/>
                </a:lnTo>
                <a:lnTo>
                  <a:pt x="1633311" y="174926"/>
                </a:lnTo>
                <a:lnTo>
                  <a:pt x="1631724" y="176731"/>
                </a:lnTo>
                <a:lnTo>
                  <a:pt x="1629910" y="178537"/>
                </a:lnTo>
                <a:lnTo>
                  <a:pt x="1625374" y="182374"/>
                </a:lnTo>
                <a:lnTo>
                  <a:pt x="1620158" y="185986"/>
                </a:lnTo>
                <a:lnTo>
                  <a:pt x="1614715" y="189823"/>
                </a:lnTo>
                <a:lnTo>
                  <a:pt x="1608138" y="193208"/>
                </a:lnTo>
                <a:lnTo>
                  <a:pt x="1600881" y="196594"/>
                </a:lnTo>
                <a:lnTo>
                  <a:pt x="1593170" y="199980"/>
                </a:lnTo>
                <a:lnTo>
                  <a:pt x="1584779" y="203140"/>
                </a:lnTo>
                <a:lnTo>
                  <a:pt x="1575708" y="206300"/>
                </a:lnTo>
                <a:lnTo>
                  <a:pt x="1566183" y="209459"/>
                </a:lnTo>
                <a:lnTo>
                  <a:pt x="1555977" y="212168"/>
                </a:lnTo>
                <a:lnTo>
                  <a:pt x="1545318" y="214877"/>
                </a:lnTo>
                <a:lnTo>
                  <a:pt x="1534206" y="217585"/>
                </a:lnTo>
                <a:lnTo>
                  <a:pt x="1522413" y="220068"/>
                </a:lnTo>
                <a:lnTo>
                  <a:pt x="1510167" y="222325"/>
                </a:lnTo>
                <a:lnTo>
                  <a:pt x="1497467" y="224808"/>
                </a:lnTo>
                <a:lnTo>
                  <a:pt x="1484313" y="226614"/>
                </a:lnTo>
                <a:lnTo>
                  <a:pt x="1470706" y="228645"/>
                </a:lnTo>
                <a:lnTo>
                  <a:pt x="1456872" y="230225"/>
                </a:lnTo>
                <a:lnTo>
                  <a:pt x="1442811" y="232031"/>
                </a:lnTo>
                <a:lnTo>
                  <a:pt x="1428070" y="233385"/>
                </a:lnTo>
                <a:lnTo>
                  <a:pt x="1413102" y="234513"/>
                </a:lnTo>
                <a:lnTo>
                  <a:pt x="1397454" y="235642"/>
                </a:lnTo>
                <a:lnTo>
                  <a:pt x="1381806" y="236545"/>
                </a:lnTo>
                <a:lnTo>
                  <a:pt x="1365931" y="237222"/>
                </a:lnTo>
                <a:lnTo>
                  <a:pt x="1349829" y="237673"/>
                </a:lnTo>
                <a:lnTo>
                  <a:pt x="1333500" y="237899"/>
                </a:lnTo>
                <a:lnTo>
                  <a:pt x="1316945" y="238125"/>
                </a:lnTo>
                <a:lnTo>
                  <a:pt x="1300163" y="237899"/>
                </a:lnTo>
                <a:lnTo>
                  <a:pt x="1283834" y="237673"/>
                </a:lnTo>
                <a:lnTo>
                  <a:pt x="1267732" y="237222"/>
                </a:lnTo>
                <a:lnTo>
                  <a:pt x="1251857" y="236545"/>
                </a:lnTo>
                <a:lnTo>
                  <a:pt x="1236209" y="235642"/>
                </a:lnTo>
                <a:lnTo>
                  <a:pt x="1220788" y="234513"/>
                </a:lnTo>
                <a:lnTo>
                  <a:pt x="1205820" y="233385"/>
                </a:lnTo>
                <a:lnTo>
                  <a:pt x="1191079" y="232031"/>
                </a:lnTo>
                <a:lnTo>
                  <a:pt x="1176791" y="230225"/>
                </a:lnTo>
                <a:lnTo>
                  <a:pt x="1162957" y="228645"/>
                </a:lnTo>
                <a:lnTo>
                  <a:pt x="1149350" y="226614"/>
                </a:lnTo>
                <a:lnTo>
                  <a:pt x="1136197" y="224808"/>
                </a:lnTo>
                <a:lnTo>
                  <a:pt x="1123723" y="222325"/>
                </a:lnTo>
                <a:lnTo>
                  <a:pt x="1111477" y="220068"/>
                </a:lnTo>
                <a:lnTo>
                  <a:pt x="1099457" y="217585"/>
                </a:lnTo>
                <a:lnTo>
                  <a:pt x="1088345" y="214877"/>
                </a:lnTo>
                <a:lnTo>
                  <a:pt x="1077686" y="212168"/>
                </a:lnTo>
                <a:lnTo>
                  <a:pt x="1067481" y="209459"/>
                </a:lnTo>
                <a:lnTo>
                  <a:pt x="1057956" y="206300"/>
                </a:lnTo>
                <a:lnTo>
                  <a:pt x="1048884" y="203140"/>
                </a:lnTo>
                <a:lnTo>
                  <a:pt x="1040493" y="199980"/>
                </a:lnTo>
                <a:lnTo>
                  <a:pt x="1032782" y="196594"/>
                </a:lnTo>
                <a:lnTo>
                  <a:pt x="1025525" y="193208"/>
                </a:lnTo>
                <a:lnTo>
                  <a:pt x="1018948" y="189823"/>
                </a:lnTo>
                <a:lnTo>
                  <a:pt x="1013505" y="185986"/>
                </a:lnTo>
                <a:lnTo>
                  <a:pt x="1008289" y="182374"/>
                </a:lnTo>
                <a:lnTo>
                  <a:pt x="1003754" y="178537"/>
                </a:lnTo>
                <a:lnTo>
                  <a:pt x="1001939" y="176731"/>
                </a:lnTo>
                <a:lnTo>
                  <a:pt x="1000352" y="174926"/>
                </a:lnTo>
                <a:lnTo>
                  <a:pt x="998991" y="172894"/>
                </a:lnTo>
                <a:lnTo>
                  <a:pt x="997630" y="170863"/>
                </a:lnTo>
                <a:lnTo>
                  <a:pt x="996270" y="168832"/>
                </a:lnTo>
                <a:lnTo>
                  <a:pt x="995363" y="167026"/>
                </a:lnTo>
                <a:lnTo>
                  <a:pt x="994682" y="164994"/>
                </a:lnTo>
                <a:lnTo>
                  <a:pt x="994229" y="162737"/>
                </a:lnTo>
                <a:lnTo>
                  <a:pt x="993775" y="160932"/>
                </a:lnTo>
                <a:lnTo>
                  <a:pt x="993775" y="158900"/>
                </a:lnTo>
                <a:lnTo>
                  <a:pt x="993775" y="79450"/>
                </a:lnTo>
                <a:lnTo>
                  <a:pt x="993775" y="77419"/>
                </a:lnTo>
                <a:lnTo>
                  <a:pt x="994229" y="75161"/>
                </a:lnTo>
                <a:lnTo>
                  <a:pt x="994682" y="73356"/>
                </a:lnTo>
                <a:lnTo>
                  <a:pt x="995363" y="71324"/>
                </a:lnTo>
                <a:lnTo>
                  <a:pt x="996270" y="69519"/>
                </a:lnTo>
                <a:lnTo>
                  <a:pt x="997630" y="67262"/>
                </a:lnTo>
                <a:lnTo>
                  <a:pt x="998991" y="65456"/>
                </a:lnTo>
                <a:lnTo>
                  <a:pt x="1000352" y="63425"/>
                </a:lnTo>
                <a:lnTo>
                  <a:pt x="1001939" y="61619"/>
                </a:lnTo>
                <a:lnTo>
                  <a:pt x="1003754" y="59587"/>
                </a:lnTo>
                <a:lnTo>
                  <a:pt x="1008289" y="55976"/>
                </a:lnTo>
                <a:lnTo>
                  <a:pt x="1013505" y="52139"/>
                </a:lnTo>
                <a:lnTo>
                  <a:pt x="1018948" y="48528"/>
                </a:lnTo>
                <a:lnTo>
                  <a:pt x="1025525" y="44916"/>
                </a:lnTo>
                <a:lnTo>
                  <a:pt x="1032782" y="41531"/>
                </a:lnTo>
                <a:lnTo>
                  <a:pt x="1040493" y="38145"/>
                </a:lnTo>
                <a:lnTo>
                  <a:pt x="1048884" y="34985"/>
                </a:lnTo>
                <a:lnTo>
                  <a:pt x="1057956" y="32051"/>
                </a:lnTo>
                <a:lnTo>
                  <a:pt x="1067481" y="28891"/>
                </a:lnTo>
                <a:lnTo>
                  <a:pt x="1077686" y="26182"/>
                </a:lnTo>
                <a:lnTo>
                  <a:pt x="1088345" y="23248"/>
                </a:lnTo>
                <a:lnTo>
                  <a:pt x="1099457" y="20765"/>
                </a:lnTo>
                <a:lnTo>
                  <a:pt x="1111477" y="18282"/>
                </a:lnTo>
                <a:lnTo>
                  <a:pt x="1123723" y="15800"/>
                </a:lnTo>
                <a:lnTo>
                  <a:pt x="1136197" y="13542"/>
                </a:lnTo>
                <a:lnTo>
                  <a:pt x="1149350" y="11511"/>
                </a:lnTo>
                <a:lnTo>
                  <a:pt x="1162957" y="9480"/>
                </a:lnTo>
                <a:lnTo>
                  <a:pt x="1176791" y="7900"/>
                </a:lnTo>
                <a:lnTo>
                  <a:pt x="1191079" y="6320"/>
                </a:lnTo>
                <a:lnTo>
                  <a:pt x="1205820" y="4965"/>
                </a:lnTo>
                <a:lnTo>
                  <a:pt x="1220788" y="3611"/>
                </a:lnTo>
                <a:lnTo>
                  <a:pt x="1236209" y="2708"/>
                </a:lnTo>
                <a:lnTo>
                  <a:pt x="1251857" y="1580"/>
                </a:lnTo>
                <a:lnTo>
                  <a:pt x="1267732" y="903"/>
                </a:lnTo>
                <a:lnTo>
                  <a:pt x="1283834" y="451"/>
                </a:lnTo>
                <a:lnTo>
                  <a:pt x="1300163" y="0"/>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6737" name="组合 5"/>
          <p:cNvGrpSpPr/>
          <p:nvPr/>
        </p:nvGrpSpPr>
        <p:grpSpPr>
          <a:xfrm>
            <a:off x="4448175"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6743" name="文本框 1"/>
          <p:cNvSpPr txBox="1"/>
          <p:nvPr/>
        </p:nvSpPr>
        <p:spPr>
          <a:xfrm>
            <a:off x="1054100" y="106363"/>
            <a:ext cx="3863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分包单位资质审查</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674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6750" name="文本框 3"/>
          <p:cNvSpPr txBox="1"/>
          <p:nvPr/>
        </p:nvSpPr>
        <p:spPr>
          <a:xfrm>
            <a:off x="1301750" y="1716088"/>
            <a:ext cx="1481138" cy="37480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分包单位进场前完成；包括企业资质、营业执照、安全生产许可证、主要管理人员的资格证书及安全生产考核合格证（B、C证）</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278856" y="15359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918369" y="51315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16753" name="图片 1"/>
          <p:cNvPicPr>
            <a:picLocks noChangeAspect="1"/>
          </p:cNvPicPr>
          <p:nvPr/>
        </p:nvPicPr>
        <p:blipFill>
          <a:blip r:embed="rId1"/>
          <a:stretch>
            <a:fillRect/>
          </a:stretch>
        </p:blipFill>
        <p:spPr>
          <a:xfrm>
            <a:off x="3475038" y="741363"/>
            <a:ext cx="5392737" cy="595312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7761" name="组合 5"/>
          <p:cNvGrpSpPr/>
          <p:nvPr/>
        </p:nvGrpSpPr>
        <p:grpSpPr>
          <a:xfrm>
            <a:off x="40798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7767" name="文本框 1"/>
          <p:cNvSpPr txBox="1"/>
          <p:nvPr/>
        </p:nvSpPr>
        <p:spPr>
          <a:xfrm>
            <a:off x="1054100" y="106363"/>
            <a:ext cx="31877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总分包安全协议</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776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7774" name="文本框 3"/>
          <p:cNvSpPr txBox="1"/>
          <p:nvPr/>
        </p:nvSpPr>
        <p:spPr>
          <a:xfrm>
            <a:off x="1647825" y="1943100"/>
            <a:ext cx="1530350" cy="31400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分包单位进行前签订的安全协议包括：安全生产协议书、安全生产环水保责任书、施工现场临时用电安全管理协议书</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564606" y="175498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293019" y="48172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17777" name="图片 1"/>
          <p:cNvPicPr>
            <a:picLocks noChangeAspect="1"/>
          </p:cNvPicPr>
          <p:nvPr/>
        </p:nvPicPr>
        <p:blipFill>
          <a:blip r:embed="rId1"/>
          <a:stretch>
            <a:fillRect/>
          </a:stretch>
        </p:blipFill>
        <p:spPr>
          <a:xfrm>
            <a:off x="3994150" y="661988"/>
            <a:ext cx="4305300" cy="6030912"/>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5132388" y="1144588"/>
            <a:ext cx="1814513"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5132388" y="1411288"/>
            <a:ext cx="1814513" cy="26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8785" name="组合 5"/>
          <p:cNvGrpSpPr/>
          <p:nvPr/>
        </p:nvGrpSpPr>
        <p:grpSpPr>
          <a:xfrm>
            <a:off x="42195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8791" name="文本框 1"/>
          <p:cNvSpPr txBox="1"/>
          <p:nvPr/>
        </p:nvSpPr>
        <p:spPr>
          <a:xfrm>
            <a:off x="1054100" y="106363"/>
            <a:ext cx="320992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特种作业人员报备</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879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18798" name="图片 1"/>
          <p:cNvPicPr>
            <a:picLocks noChangeAspect="1"/>
          </p:cNvPicPr>
          <p:nvPr/>
        </p:nvPicPr>
        <p:blipFill>
          <a:blip r:embed="rId1">
            <a:lum bright="12000" contrast="17998"/>
          </a:blip>
          <a:stretch>
            <a:fillRect/>
          </a:stretch>
        </p:blipFill>
        <p:spPr>
          <a:xfrm>
            <a:off x="300038" y="901700"/>
            <a:ext cx="8504237" cy="4579938"/>
          </a:xfrm>
          <a:prstGeom prst="rect">
            <a:avLst/>
          </a:prstGeom>
          <a:noFill/>
          <a:ln w="9525" cap="flat" cmpd="sng">
            <a:solidFill>
              <a:schemeClr val="accent1"/>
            </a:solidFill>
            <a:prstDash val="solid"/>
            <a:round/>
            <a:headEnd type="none" w="med" len="med"/>
            <a:tailEnd type="none" w="med" len="med"/>
          </a:ln>
        </p:spPr>
      </p:pic>
      <p:sp>
        <p:nvSpPr>
          <p:cNvPr id="118799" name="文本框 99"/>
          <p:cNvSpPr txBox="1"/>
          <p:nvPr/>
        </p:nvSpPr>
        <p:spPr>
          <a:xfrm>
            <a:off x="2281238" y="5700713"/>
            <a:ext cx="5514975" cy="334962"/>
          </a:xfrm>
          <a:prstGeom prst="rect">
            <a:avLst/>
          </a:prstGeom>
          <a:noFill/>
          <a:ln w="9525">
            <a:noFill/>
          </a:ln>
        </p:spPr>
        <p:txBody>
          <a:bodyPr wrap="square" anchor="t" anchorCtr="0">
            <a:spAutoFit/>
          </a:bodyPr>
          <a:p>
            <a:pPr marL="630555" indent="-630555"/>
            <a:r>
              <a:rPr lang="en-US" altLang="zh-CN" sz="1600">
                <a:latin typeface="华文中宋" panose="02010600040101010101" pitchFamily="2" charset="-122"/>
                <a:ea typeface="华文中宋" panose="02010600040101010101" pitchFamily="2" charset="-122"/>
              </a:rPr>
              <a:t> </a:t>
            </a:r>
            <a:r>
              <a:rPr lang="zh-CN" altLang="en-US" sz="1600">
                <a:latin typeface="华文中宋" panose="02010600040101010101" pitchFamily="2" charset="-122"/>
                <a:ea typeface="华文中宋" panose="02010600040101010101" pitchFamily="2" charset="-122"/>
              </a:rPr>
              <a:t>特种作业人员进场时；人证合一、建立特种作业人员台账</a:t>
            </a:r>
            <a:endParaRPr lang="zh-CN" altLang="en-US" sz="1600">
              <a:latin typeface="华文中宋" panose="02010600040101010101" pitchFamily="2" charset="-122"/>
              <a:ea typeface="华文中宋" panose="02010600040101010101" pitchFamily="2" charset="-122"/>
            </a:endParaRPr>
          </a:p>
        </p:txBody>
      </p:sp>
      <p:sp>
        <p:nvSpPr>
          <p:cNvPr id="5" name=" 203"/>
          <p:cNvSpPr/>
          <p:nvPr/>
        </p:nvSpPr>
        <p:spPr>
          <a:xfrm>
            <a:off x="2049463" y="5540375"/>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9" name=" 203"/>
          <p:cNvSpPr/>
          <p:nvPr/>
        </p:nvSpPr>
        <p:spPr>
          <a:xfrm rot="10800000">
            <a:off x="7134225" y="577850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2536825" y="1204913"/>
            <a:ext cx="963613" cy="94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882650" y="1936750"/>
            <a:ext cx="487363" cy="158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9809" name="组合 5"/>
          <p:cNvGrpSpPr/>
          <p:nvPr/>
        </p:nvGrpSpPr>
        <p:grpSpPr>
          <a:xfrm>
            <a:off x="47847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9815" name="文本框 1"/>
          <p:cNvSpPr txBox="1"/>
          <p:nvPr/>
        </p:nvSpPr>
        <p:spPr>
          <a:xfrm>
            <a:off x="1054100" y="106363"/>
            <a:ext cx="4044950" cy="457200"/>
          </a:xfrm>
          <a:prstGeom prst="rect">
            <a:avLst/>
          </a:prstGeom>
          <a:noFill/>
          <a:ln w="9525">
            <a:noFill/>
          </a:ln>
        </p:spPr>
        <p:txBody>
          <a:bodyPr wrap="square" anchor="t" anchorCtr="0">
            <a:spAutoFit/>
          </a:bodyPr>
          <a:p>
            <a:r>
              <a:rPr lang="en-US" altLang="en-US" sz="2400">
                <a:latin typeface="华文中宋" panose="02010600040101010101" pitchFamily="2" charset="-122"/>
                <a:ea typeface="华文中宋" panose="02010600040101010101" pitchFamily="2" charset="-122"/>
                <a:sym typeface="宋体" panose="02010600030101010101" pitchFamily="2" charset="-122"/>
              </a:rPr>
              <a:t>04-07</a:t>
            </a:r>
            <a:r>
              <a:rPr lang="zh-CN" altLang="en-US" sz="2400">
                <a:latin typeface="华文中宋" panose="02010600040101010101" pitchFamily="2" charset="-122"/>
                <a:ea typeface="华文中宋" panose="02010600040101010101" pitchFamily="2" charset="-122"/>
                <a:sym typeface="宋体" panose="02010600030101010101" pitchFamily="2" charset="-122"/>
              </a:rPr>
              <a:t> 分包管理其他资料</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981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9822" name="文本框 3"/>
          <p:cNvSpPr txBox="1"/>
          <p:nvPr/>
        </p:nvSpPr>
        <p:spPr>
          <a:xfrm>
            <a:off x="3197225" y="2203450"/>
            <a:ext cx="2749550" cy="2225675"/>
          </a:xfrm>
          <a:prstGeom prst="rect">
            <a:avLst/>
          </a:prstGeom>
          <a:noFill/>
          <a:ln w="9525" cap="flat" cmpd="sng">
            <a:solidFill>
              <a:schemeClr val="accent1"/>
            </a:solidFill>
            <a:prstDash val="solid"/>
            <a:round/>
            <a:headEnd type="none" w="med" len="med"/>
            <a:tailEnd type="none" w="med" len="med"/>
          </a:ln>
        </p:spPr>
        <p:txBody>
          <a:bodyPr wrap="square" anchor="t" anchorCtr="0">
            <a:spAutoFit/>
          </a:bodyPr>
          <a:p>
            <a:r>
              <a:rPr lang="zh-CN" altLang="en-US" sz="2000">
                <a:latin typeface="华文中宋" panose="02010600040101010101" pitchFamily="2" charset="-122"/>
                <a:ea typeface="华文中宋" panose="02010600040101010101" pitchFamily="2" charset="-122"/>
              </a:rPr>
              <a:t>监督、参与分包单位教育培训、交底、设备使用前检查验收及过程中安全检查、事故处理</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参与工作面移交</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参与分包商考察</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参与分包商评价</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5669756" y="18661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gradFill>
            <a:gsLst>
              <a:gs pos="0">
                <a:srgbClr val="FE4444"/>
              </a:gs>
              <a:gs pos="100000">
                <a:srgbClr val="832B2B"/>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2680494" y="42489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gradFill>
            <a:gsLst>
              <a:gs pos="0">
                <a:srgbClr val="FE4444"/>
              </a:gs>
              <a:gs pos="100000">
                <a:srgbClr val="832B2B"/>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3"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卷十三：消防管理</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20834"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0840" name="组合 5"/>
          <p:cNvGrpSpPr/>
          <p:nvPr/>
        </p:nvGrpSpPr>
        <p:grpSpPr>
          <a:xfrm>
            <a:off x="4605338" y="106363"/>
            <a:ext cx="1049337"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0846" name="文本框 3"/>
          <p:cNvSpPr txBox="1"/>
          <p:nvPr/>
        </p:nvSpPr>
        <p:spPr>
          <a:xfrm>
            <a:off x="1270000" y="1498600"/>
            <a:ext cx="3644900" cy="2927350"/>
          </a:xfrm>
          <a:prstGeom prst="rect">
            <a:avLst/>
          </a:prstGeom>
          <a:noFill/>
          <a:ln w="9525">
            <a:noFill/>
          </a:ln>
        </p:spPr>
        <p:txBody>
          <a:bodyPr wrap="square" anchor="t" anchorCtr="0">
            <a:spAutoFit/>
          </a:bodyPr>
          <a:p>
            <a:pPr>
              <a:lnSpc>
                <a:spcPct val="120000"/>
              </a:lnSpc>
            </a:pPr>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50000"/>
              </a:lnSpc>
            </a:pPr>
            <a:r>
              <a:rPr lang="zh-CN" altLang="en-US" sz="2000">
                <a:latin typeface="华文中宋" panose="02010600040101010101" pitchFamily="2" charset="-122"/>
                <a:ea typeface="华文中宋" panose="02010600040101010101" pitchFamily="2" charset="-122"/>
              </a:rPr>
              <a:t>01 消防安全组织机构	</a:t>
            </a:r>
            <a:endParaRPr lang="zh-CN" altLang="en-US" sz="2000">
              <a:latin typeface="华文中宋" panose="02010600040101010101" pitchFamily="2" charset="-122"/>
              <a:ea typeface="华文中宋" panose="02010600040101010101" pitchFamily="2" charset="-122"/>
            </a:endParaRPr>
          </a:p>
          <a:p>
            <a:pPr>
              <a:lnSpc>
                <a:spcPct val="150000"/>
              </a:lnSpc>
            </a:pPr>
            <a:r>
              <a:rPr lang="zh-CN" altLang="en-US" sz="2000">
                <a:latin typeface="华文中宋" panose="02010600040101010101" pitchFamily="2" charset="-122"/>
                <a:ea typeface="华文中宋" panose="02010600040101010101" pitchFamily="2" charset="-122"/>
              </a:rPr>
              <a:t>02 义务消防队	</a:t>
            </a:r>
            <a:endParaRPr lang="zh-CN" altLang="en-US" sz="2000">
              <a:latin typeface="华文中宋" panose="02010600040101010101" pitchFamily="2" charset="-122"/>
              <a:ea typeface="华文中宋" panose="02010600040101010101" pitchFamily="2" charset="-122"/>
            </a:endParaRPr>
          </a:p>
          <a:p>
            <a:pPr>
              <a:lnSpc>
                <a:spcPct val="150000"/>
              </a:lnSpc>
            </a:pPr>
            <a:r>
              <a:rPr lang="zh-CN" altLang="en-US" sz="2000">
                <a:latin typeface="华文中宋" panose="02010600040101010101" pitchFamily="2" charset="-122"/>
                <a:ea typeface="华文中宋" panose="02010600040101010101" pitchFamily="2" charset="-122"/>
              </a:rPr>
              <a:t>03 动火作业管理	</a:t>
            </a:r>
            <a:endParaRPr lang="zh-CN" altLang="en-US" sz="2000">
              <a:latin typeface="华文中宋" panose="02010600040101010101" pitchFamily="2" charset="-122"/>
              <a:ea typeface="华文中宋" panose="02010600040101010101" pitchFamily="2" charset="-122"/>
            </a:endParaRPr>
          </a:p>
          <a:p>
            <a:pPr>
              <a:lnSpc>
                <a:spcPct val="150000"/>
              </a:lnSpc>
            </a:pPr>
            <a:r>
              <a:rPr lang="zh-CN" altLang="en-US" sz="2000">
                <a:latin typeface="华文中宋" panose="02010600040101010101" pitchFamily="2" charset="-122"/>
                <a:ea typeface="华文中宋" panose="02010600040101010101" pitchFamily="2" charset="-122"/>
              </a:rPr>
              <a:t>04 消防管理资料		</a:t>
            </a:r>
            <a:endParaRPr lang="zh-CN" altLang="en-US" sz="2000">
              <a:latin typeface="华文中宋" panose="02010600040101010101" pitchFamily="2" charset="-122"/>
              <a:ea typeface="华文中宋" panose="02010600040101010101" pitchFamily="2" charset="-122"/>
            </a:endParaRPr>
          </a:p>
        </p:txBody>
      </p:sp>
      <p:sp>
        <p:nvSpPr>
          <p:cNvPr id="2050" name="火"/>
          <p:cNvSpPr/>
          <p:nvPr/>
        </p:nvSpPr>
        <p:spPr bwMode="auto">
          <a:xfrm>
            <a:off x="5010150" y="2276475"/>
            <a:ext cx="2016125" cy="2305050"/>
          </a:xfrm>
          <a:custGeom>
            <a:avLst/>
            <a:gdLst/>
            <a:ahLst/>
            <a:cxnLst/>
            <a:rect l="0" t="0" r="r" b="b"/>
            <a:pathLst>
              <a:path w="2254250" h="2822575">
                <a:moveTo>
                  <a:pt x="451009" y="1793875"/>
                </a:moveTo>
                <a:lnTo>
                  <a:pt x="701922" y="1983435"/>
                </a:lnTo>
                <a:lnTo>
                  <a:pt x="1210101" y="2066715"/>
                </a:lnTo>
                <a:lnTo>
                  <a:pt x="2027952" y="1856533"/>
                </a:lnTo>
                <a:lnTo>
                  <a:pt x="2040656" y="1854154"/>
                </a:lnTo>
                <a:lnTo>
                  <a:pt x="2053361" y="1852567"/>
                </a:lnTo>
                <a:lnTo>
                  <a:pt x="2066859" y="1852567"/>
                </a:lnTo>
                <a:lnTo>
                  <a:pt x="2079564" y="1854154"/>
                </a:lnTo>
                <a:lnTo>
                  <a:pt x="2091474" y="1856533"/>
                </a:lnTo>
                <a:lnTo>
                  <a:pt x="2104179" y="1859706"/>
                </a:lnTo>
                <a:lnTo>
                  <a:pt x="2114501" y="1865258"/>
                </a:lnTo>
                <a:lnTo>
                  <a:pt x="2126411" y="1870810"/>
                </a:lnTo>
                <a:lnTo>
                  <a:pt x="2136734" y="1877155"/>
                </a:lnTo>
                <a:lnTo>
                  <a:pt x="2146262" y="1885086"/>
                </a:lnTo>
                <a:lnTo>
                  <a:pt x="2154996" y="1894604"/>
                </a:lnTo>
                <a:lnTo>
                  <a:pt x="2162937" y="1903328"/>
                </a:lnTo>
                <a:lnTo>
                  <a:pt x="2170877" y="1914432"/>
                </a:lnTo>
                <a:lnTo>
                  <a:pt x="2176435" y="1925536"/>
                </a:lnTo>
                <a:lnTo>
                  <a:pt x="2181993" y="1937433"/>
                </a:lnTo>
                <a:lnTo>
                  <a:pt x="2185964" y="1950123"/>
                </a:lnTo>
                <a:lnTo>
                  <a:pt x="2250280" y="2201548"/>
                </a:lnTo>
                <a:lnTo>
                  <a:pt x="2252662" y="2213445"/>
                </a:lnTo>
                <a:lnTo>
                  <a:pt x="2254250" y="2226929"/>
                </a:lnTo>
                <a:lnTo>
                  <a:pt x="2254250" y="2239619"/>
                </a:lnTo>
                <a:lnTo>
                  <a:pt x="2252662" y="2252309"/>
                </a:lnTo>
                <a:lnTo>
                  <a:pt x="2250280" y="2264999"/>
                </a:lnTo>
                <a:lnTo>
                  <a:pt x="2247104" y="2276896"/>
                </a:lnTo>
                <a:lnTo>
                  <a:pt x="2242340" y="2288000"/>
                </a:lnTo>
                <a:lnTo>
                  <a:pt x="2235987" y="2299104"/>
                </a:lnTo>
                <a:lnTo>
                  <a:pt x="2229635" y="2310208"/>
                </a:lnTo>
                <a:lnTo>
                  <a:pt x="2221695" y="2318933"/>
                </a:lnTo>
                <a:lnTo>
                  <a:pt x="2212961" y="2328450"/>
                </a:lnTo>
                <a:lnTo>
                  <a:pt x="2203432" y="2337175"/>
                </a:lnTo>
                <a:lnTo>
                  <a:pt x="2192316" y="2343520"/>
                </a:lnTo>
                <a:lnTo>
                  <a:pt x="2181993" y="2349865"/>
                </a:lnTo>
                <a:lnTo>
                  <a:pt x="2170083" y="2355417"/>
                </a:lnTo>
                <a:lnTo>
                  <a:pt x="2157379" y="2359383"/>
                </a:lnTo>
                <a:lnTo>
                  <a:pt x="2121647" y="2368107"/>
                </a:lnTo>
                <a:lnTo>
                  <a:pt x="2083534" y="2602083"/>
                </a:lnTo>
                <a:lnTo>
                  <a:pt x="2081152" y="2615566"/>
                </a:lnTo>
                <a:lnTo>
                  <a:pt x="2077182" y="2627463"/>
                </a:lnTo>
                <a:lnTo>
                  <a:pt x="2071623" y="2639360"/>
                </a:lnTo>
                <a:lnTo>
                  <a:pt x="2065271" y="2650464"/>
                </a:lnTo>
                <a:lnTo>
                  <a:pt x="2058919" y="2660775"/>
                </a:lnTo>
                <a:lnTo>
                  <a:pt x="2050185" y="2669500"/>
                </a:lnTo>
                <a:lnTo>
                  <a:pt x="2040656" y="2679017"/>
                </a:lnTo>
                <a:lnTo>
                  <a:pt x="2031922" y="2686155"/>
                </a:lnTo>
                <a:lnTo>
                  <a:pt x="2020805" y="2693294"/>
                </a:lnTo>
                <a:lnTo>
                  <a:pt x="2009689" y="2698846"/>
                </a:lnTo>
                <a:lnTo>
                  <a:pt x="1998573" y="2704398"/>
                </a:lnTo>
                <a:lnTo>
                  <a:pt x="1986662" y="2707570"/>
                </a:lnTo>
                <a:lnTo>
                  <a:pt x="1973958" y="2709950"/>
                </a:lnTo>
                <a:lnTo>
                  <a:pt x="1961253" y="2710743"/>
                </a:lnTo>
                <a:lnTo>
                  <a:pt x="1947755" y="2710743"/>
                </a:lnTo>
                <a:lnTo>
                  <a:pt x="1934256" y="2709156"/>
                </a:lnTo>
                <a:lnTo>
                  <a:pt x="1234716" y="2595738"/>
                </a:lnTo>
                <a:lnTo>
                  <a:pt x="365254" y="2819403"/>
                </a:lnTo>
                <a:lnTo>
                  <a:pt x="352549" y="2821782"/>
                </a:lnTo>
                <a:lnTo>
                  <a:pt x="339051" y="2822575"/>
                </a:lnTo>
                <a:lnTo>
                  <a:pt x="326346" y="2822575"/>
                </a:lnTo>
                <a:lnTo>
                  <a:pt x="313642" y="2821782"/>
                </a:lnTo>
                <a:lnTo>
                  <a:pt x="300937" y="2819403"/>
                </a:lnTo>
                <a:lnTo>
                  <a:pt x="289821" y="2815437"/>
                </a:lnTo>
                <a:lnTo>
                  <a:pt x="277910" y="2811471"/>
                </a:lnTo>
                <a:lnTo>
                  <a:pt x="266794" y="2805126"/>
                </a:lnTo>
                <a:lnTo>
                  <a:pt x="256471" y="2798781"/>
                </a:lnTo>
                <a:lnTo>
                  <a:pt x="246943" y="2790057"/>
                </a:lnTo>
                <a:lnTo>
                  <a:pt x="237415" y="2782125"/>
                </a:lnTo>
                <a:lnTo>
                  <a:pt x="229474" y="2771814"/>
                </a:lnTo>
                <a:lnTo>
                  <a:pt x="222328" y="2761504"/>
                </a:lnTo>
                <a:lnTo>
                  <a:pt x="215976" y="2750400"/>
                </a:lnTo>
                <a:lnTo>
                  <a:pt x="211212" y="2738503"/>
                </a:lnTo>
                <a:lnTo>
                  <a:pt x="207242" y="2725812"/>
                </a:lnTo>
                <a:lnTo>
                  <a:pt x="142131" y="2475181"/>
                </a:lnTo>
                <a:lnTo>
                  <a:pt x="139749" y="2460904"/>
                </a:lnTo>
                <a:lnTo>
                  <a:pt x="138955" y="2446628"/>
                </a:lnTo>
                <a:lnTo>
                  <a:pt x="138955" y="2432351"/>
                </a:lnTo>
                <a:lnTo>
                  <a:pt x="141337" y="2418868"/>
                </a:lnTo>
                <a:lnTo>
                  <a:pt x="108782" y="2414109"/>
                </a:lnTo>
                <a:lnTo>
                  <a:pt x="95284" y="2410143"/>
                </a:lnTo>
                <a:lnTo>
                  <a:pt x="83373" y="2406971"/>
                </a:lnTo>
                <a:lnTo>
                  <a:pt x="71463" y="2402212"/>
                </a:lnTo>
                <a:lnTo>
                  <a:pt x="60346" y="2395074"/>
                </a:lnTo>
                <a:lnTo>
                  <a:pt x="50024" y="2388729"/>
                </a:lnTo>
                <a:lnTo>
                  <a:pt x="40496" y="2380004"/>
                </a:lnTo>
                <a:lnTo>
                  <a:pt x="31761" y="2371280"/>
                </a:lnTo>
                <a:lnTo>
                  <a:pt x="23821" y="2360969"/>
                </a:lnTo>
                <a:lnTo>
                  <a:pt x="17469" y="2350658"/>
                </a:lnTo>
                <a:lnTo>
                  <a:pt x="11116" y="2340347"/>
                </a:lnTo>
                <a:lnTo>
                  <a:pt x="6352" y="2328450"/>
                </a:lnTo>
                <a:lnTo>
                  <a:pt x="3176" y="2316553"/>
                </a:lnTo>
                <a:lnTo>
                  <a:pt x="794" y="2303863"/>
                </a:lnTo>
                <a:lnTo>
                  <a:pt x="0" y="2291173"/>
                </a:lnTo>
                <a:lnTo>
                  <a:pt x="0" y="2278483"/>
                </a:lnTo>
                <a:lnTo>
                  <a:pt x="1588" y="2264999"/>
                </a:lnTo>
                <a:lnTo>
                  <a:pt x="42878" y="2008816"/>
                </a:lnTo>
                <a:lnTo>
                  <a:pt x="46054" y="1996125"/>
                </a:lnTo>
                <a:lnTo>
                  <a:pt x="50024" y="1983435"/>
                </a:lnTo>
                <a:lnTo>
                  <a:pt x="54788" y="1972331"/>
                </a:lnTo>
                <a:lnTo>
                  <a:pt x="61140" y="1960434"/>
                </a:lnTo>
                <a:lnTo>
                  <a:pt x="68287" y="1950123"/>
                </a:lnTo>
                <a:lnTo>
                  <a:pt x="76227" y="1941399"/>
                </a:lnTo>
                <a:lnTo>
                  <a:pt x="84961" y="1931881"/>
                </a:lnTo>
                <a:lnTo>
                  <a:pt x="95284" y="1924743"/>
                </a:lnTo>
                <a:lnTo>
                  <a:pt x="105606" y="1917605"/>
                </a:lnTo>
                <a:lnTo>
                  <a:pt x="115928" y="1912053"/>
                </a:lnTo>
                <a:lnTo>
                  <a:pt x="127839" y="1906501"/>
                </a:lnTo>
                <a:lnTo>
                  <a:pt x="140543" y="1903328"/>
                </a:lnTo>
                <a:lnTo>
                  <a:pt x="153248" y="1900949"/>
                </a:lnTo>
                <a:lnTo>
                  <a:pt x="165952" y="1900156"/>
                </a:lnTo>
                <a:lnTo>
                  <a:pt x="177863" y="1900156"/>
                </a:lnTo>
                <a:lnTo>
                  <a:pt x="191361" y="1901742"/>
                </a:lnTo>
                <a:lnTo>
                  <a:pt x="421630" y="1938226"/>
                </a:lnTo>
                <a:lnTo>
                  <a:pt x="400191" y="1825601"/>
                </a:lnTo>
                <a:lnTo>
                  <a:pt x="451009" y="1793875"/>
                </a:lnTo>
                <a:close/>
                <a:moveTo>
                  <a:pt x="1175543" y="0"/>
                </a:moveTo>
                <a:lnTo>
                  <a:pt x="1185068" y="26999"/>
                </a:lnTo>
                <a:lnTo>
                  <a:pt x="1196975" y="54791"/>
                </a:lnTo>
                <a:lnTo>
                  <a:pt x="1209675" y="83378"/>
                </a:lnTo>
                <a:lnTo>
                  <a:pt x="1223962" y="112758"/>
                </a:lnTo>
                <a:lnTo>
                  <a:pt x="1238250" y="142933"/>
                </a:lnTo>
                <a:lnTo>
                  <a:pt x="1254125" y="173902"/>
                </a:lnTo>
                <a:lnTo>
                  <a:pt x="1287462" y="237427"/>
                </a:lnTo>
                <a:lnTo>
                  <a:pt x="1323181" y="303335"/>
                </a:lnTo>
                <a:lnTo>
                  <a:pt x="1361281" y="370831"/>
                </a:lnTo>
                <a:lnTo>
                  <a:pt x="1439068" y="509000"/>
                </a:lnTo>
                <a:lnTo>
                  <a:pt x="1477962" y="580466"/>
                </a:lnTo>
                <a:lnTo>
                  <a:pt x="1515268" y="650344"/>
                </a:lnTo>
                <a:lnTo>
                  <a:pt x="1550987" y="721810"/>
                </a:lnTo>
                <a:lnTo>
                  <a:pt x="1567656" y="756750"/>
                </a:lnTo>
                <a:lnTo>
                  <a:pt x="1585118" y="793277"/>
                </a:lnTo>
                <a:lnTo>
                  <a:pt x="1600200" y="827422"/>
                </a:lnTo>
                <a:lnTo>
                  <a:pt x="1615281" y="862361"/>
                </a:lnTo>
                <a:lnTo>
                  <a:pt x="1627981" y="896506"/>
                </a:lnTo>
                <a:lnTo>
                  <a:pt x="1640681" y="931445"/>
                </a:lnTo>
                <a:lnTo>
                  <a:pt x="1651793" y="965590"/>
                </a:lnTo>
                <a:lnTo>
                  <a:pt x="1662112" y="998941"/>
                </a:lnTo>
                <a:lnTo>
                  <a:pt x="1670843" y="1031498"/>
                </a:lnTo>
                <a:lnTo>
                  <a:pt x="1677987" y="1064055"/>
                </a:lnTo>
                <a:lnTo>
                  <a:pt x="1683543" y="1095024"/>
                </a:lnTo>
                <a:lnTo>
                  <a:pt x="1687512" y="1125992"/>
                </a:lnTo>
                <a:lnTo>
                  <a:pt x="1691481" y="1156961"/>
                </a:lnTo>
                <a:lnTo>
                  <a:pt x="1693068" y="1187136"/>
                </a:lnTo>
                <a:lnTo>
                  <a:pt x="1693862" y="1217311"/>
                </a:lnTo>
                <a:lnTo>
                  <a:pt x="1693068" y="1246691"/>
                </a:lnTo>
                <a:lnTo>
                  <a:pt x="1692275" y="1276072"/>
                </a:lnTo>
                <a:lnTo>
                  <a:pt x="1689100" y="1305452"/>
                </a:lnTo>
                <a:lnTo>
                  <a:pt x="1685131" y="1334039"/>
                </a:lnTo>
                <a:lnTo>
                  <a:pt x="1681162" y="1362626"/>
                </a:lnTo>
                <a:lnTo>
                  <a:pt x="1674812" y="1390418"/>
                </a:lnTo>
                <a:lnTo>
                  <a:pt x="1669256" y="1417416"/>
                </a:lnTo>
                <a:lnTo>
                  <a:pt x="1662112" y="1444415"/>
                </a:lnTo>
                <a:lnTo>
                  <a:pt x="1653381" y="1471413"/>
                </a:lnTo>
                <a:lnTo>
                  <a:pt x="1645443" y="1497618"/>
                </a:lnTo>
                <a:lnTo>
                  <a:pt x="1635125" y="1522234"/>
                </a:lnTo>
                <a:lnTo>
                  <a:pt x="1624806" y="1548438"/>
                </a:lnTo>
                <a:lnTo>
                  <a:pt x="1613693" y="1573054"/>
                </a:lnTo>
                <a:lnTo>
                  <a:pt x="1602581" y="1596876"/>
                </a:lnTo>
                <a:lnTo>
                  <a:pt x="1590675" y="1620699"/>
                </a:lnTo>
                <a:lnTo>
                  <a:pt x="1577181" y="1643727"/>
                </a:lnTo>
                <a:lnTo>
                  <a:pt x="1564481" y="1666755"/>
                </a:lnTo>
                <a:lnTo>
                  <a:pt x="1550193" y="1688195"/>
                </a:lnTo>
                <a:lnTo>
                  <a:pt x="1536700" y="1710428"/>
                </a:lnTo>
                <a:lnTo>
                  <a:pt x="1521618" y="1731074"/>
                </a:lnTo>
                <a:lnTo>
                  <a:pt x="1508125" y="1750926"/>
                </a:lnTo>
                <a:lnTo>
                  <a:pt x="1493043" y="1771572"/>
                </a:lnTo>
                <a:lnTo>
                  <a:pt x="1477962" y="1790630"/>
                </a:lnTo>
                <a:lnTo>
                  <a:pt x="1462087" y="1808893"/>
                </a:lnTo>
                <a:lnTo>
                  <a:pt x="1445418" y="1826363"/>
                </a:lnTo>
                <a:lnTo>
                  <a:pt x="1430337" y="1843832"/>
                </a:lnTo>
                <a:lnTo>
                  <a:pt x="1414462" y="1860508"/>
                </a:lnTo>
                <a:lnTo>
                  <a:pt x="1404143" y="1814452"/>
                </a:lnTo>
                <a:lnTo>
                  <a:pt x="1393031" y="1772366"/>
                </a:lnTo>
                <a:lnTo>
                  <a:pt x="1381125" y="1731868"/>
                </a:lnTo>
                <a:lnTo>
                  <a:pt x="1369218" y="1695341"/>
                </a:lnTo>
                <a:lnTo>
                  <a:pt x="1357312" y="1661196"/>
                </a:lnTo>
                <a:lnTo>
                  <a:pt x="1345406" y="1630227"/>
                </a:lnTo>
                <a:lnTo>
                  <a:pt x="1333500" y="1603229"/>
                </a:lnTo>
                <a:lnTo>
                  <a:pt x="1321593" y="1578613"/>
                </a:lnTo>
                <a:lnTo>
                  <a:pt x="1311275" y="1557173"/>
                </a:lnTo>
                <a:lnTo>
                  <a:pt x="1300162" y="1538115"/>
                </a:lnTo>
                <a:lnTo>
                  <a:pt x="1283493" y="1509529"/>
                </a:lnTo>
                <a:lnTo>
                  <a:pt x="1272381" y="1492853"/>
                </a:lnTo>
                <a:lnTo>
                  <a:pt x="1268412" y="1487295"/>
                </a:lnTo>
                <a:lnTo>
                  <a:pt x="1264443" y="1493647"/>
                </a:lnTo>
                <a:lnTo>
                  <a:pt x="1258093" y="1502382"/>
                </a:lnTo>
                <a:lnTo>
                  <a:pt x="1251743" y="1514293"/>
                </a:lnTo>
                <a:lnTo>
                  <a:pt x="1243012" y="1529380"/>
                </a:lnTo>
                <a:lnTo>
                  <a:pt x="1235075" y="1548438"/>
                </a:lnTo>
                <a:lnTo>
                  <a:pt x="1224756" y="1570672"/>
                </a:lnTo>
                <a:lnTo>
                  <a:pt x="1214437" y="1597670"/>
                </a:lnTo>
                <a:lnTo>
                  <a:pt x="1204118" y="1628639"/>
                </a:lnTo>
                <a:lnTo>
                  <a:pt x="1193800" y="1664372"/>
                </a:lnTo>
                <a:lnTo>
                  <a:pt x="1184275" y="1703282"/>
                </a:lnTo>
                <a:lnTo>
                  <a:pt x="1175543" y="1746956"/>
                </a:lnTo>
                <a:lnTo>
                  <a:pt x="1166812" y="1794600"/>
                </a:lnTo>
                <a:lnTo>
                  <a:pt x="1163637" y="1820010"/>
                </a:lnTo>
                <a:lnTo>
                  <a:pt x="1160462" y="1846215"/>
                </a:lnTo>
                <a:lnTo>
                  <a:pt x="1158081" y="1874801"/>
                </a:lnTo>
                <a:lnTo>
                  <a:pt x="1154906" y="1903388"/>
                </a:lnTo>
                <a:lnTo>
                  <a:pt x="1153318" y="1933562"/>
                </a:lnTo>
                <a:lnTo>
                  <a:pt x="1151731" y="1965325"/>
                </a:lnTo>
                <a:lnTo>
                  <a:pt x="1135856" y="1950238"/>
                </a:lnTo>
                <a:lnTo>
                  <a:pt x="1119981" y="1932768"/>
                </a:lnTo>
                <a:lnTo>
                  <a:pt x="1104106" y="1913711"/>
                </a:lnTo>
                <a:lnTo>
                  <a:pt x="1088231" y="1892271"/>
                </a:lnTo>
                <a:lnTo>
                  <a:pt x="1071562" y="1869243"/>
                </a:lnTo>
                <a:lnTo>
                  <a:pt x="1055687" y="1844626"/>
                </a:lnTo>
                <a:lnTo>
                  <a:pt x="1039812" y="1819216"/>
                </a:lnTo>
                <a:lnTo>
                  <a:pt x="1023143" y="1791424"/>
                </a:lnTo>
                <a:lnTo>
                  <a:pt x="1007268" y="1762837"/>
                </a:lnTo>
                <a:lnTo>
                  <a:pt x="992187" y="1733457"/>
                </a:lnTo>
                <a:lnTo>
                  <a:pt x="961231" y="1673901"/>
                </a:lnTo>
                <a:lnTo>
                  <a:pt x="931862" y="1612758"/>
                </a:lnTo>
                <a:lnTo>
                  <a:pt x="903287" y="1551614"/>
                </a:lnTo>
                <a:lnTo>
                  <a:pt x="877093" y="1492059"/>
                </a:lnTo>
                <a:lnTo>
                  <a:pt x="854075" y="1436474"/>
                </a:lnTo>
                <a:lnTo>
                  <a:pt x="832643" y="1384860"/>
                </a:lnTo>
                <a:lnTo>
                  <a:pt x="814387" y="1339597"/>
                </a:lnTo>
                <a:lnTo>
                  <a:pt x="788987" y="1273690"/>
                </a:lnTo>
                <a:lnTo>
                  <a:pt x="779462" y="1248279"/>
                </a:lnTo>
                <a:lnTo>
                  <a:pt x="775493" y="1267337"/>
                </a:lnTo>
                <a:lnTo>
                  <a:pt x="771525" y="1287189"/>
                </a:lnTo>
                <a:lnTo>
                  <a:pt x="768350" y="1308629"/>
                </a:lnTo>
                <a:lnTo>
                  <a:pt x="765175" y="1334039"/>
                </a:lnTo>
                <a:lnTo>
                  <a:pt x="763587" y="1361037"/>
                </a:lnTo>
                <a:lnTo>
                  <a:pt x="762793" y="1390418"/>
                </a:lnTo>
                <a:lnTo>
                  <a:pt x="762000" y="1422181"/>
                </a:lnTo>
                <a:lnTo>
                  <a:pt x="763587" y="1457120"/>
                </a:lnTo>
                <a:lnTo>
                  <a:pt x="765175" y="1493647"/>
                </a:lnTo>
                <a:lnTo>
                  <a:pt x="769143" y="1534145"/>
                </a:lnTo>
                <a:lnTo>
                  <a:pt x="773906" y="1577025"/>
                </a:lnTo>
                <a:lnTo>
                  <a:pt x="781050" y="1623081"/>
                </a:lnTo>
                <a:lnTo>
                  <a:pt x="790575" y="1671519"/>
                </a:lnTo>
                <a:lnTo>
                  <a:pt x="800893" y="1723134"/>
                </a:lnTo>
                <a:lnTo>
                  <a:pt x="813593" y="1778719"/>
                </a:lnTo>
                <a:lnTo>
                  <a:pt x="828675" y="1837480"/>
                </a:lnTo>
                <a:lnTo>
                  <a:pt x="792162" y="1805717"/>
                </a:lnTo>
                <a:lnTo>
                  <a:pt x="754856" y="1772366"/>
                </a:lnTo>
                <a:lnTo>
                  <a:pt x="719137" y="1736633"/>
                </a:lnTo>
                <a:lnTo>
                  <a:pt x="700881" y="1718369"/>
                </a:lnTo>
                <a:lnTo>
                  <a:pt x="682625" y="1699312"/>
                </a:lnTo>
                <a:lnTo>
                  <a:pt x="665956" y="1680254"/>
                </a:lnTo>
                <a:lnTo>
                  <a:pt x="648493" y="1659608"/>
                </a:lnTo>
                <a:lnTo>
                  <a:pt x="632618" y="1639756"/>
                </a:lnTo>
                <a:lnTo>
                  <a:pt x="615950" y="1619110"/>
                </a:lnTo>
                <a:lnTo>
                  <a:pt x="600075" y="1596876"/>
                </a:lnTo>
                <a:lnTo>
                  <a:pt x="584993" y="1575436"/>
                </a:lnTo>
                <a:lnTo>
                  <a:pt x="569912" y="1552408"/>
                </a:lnTo>
                <a:lnTo>
                  <a:pt x="555625" y="1529380"/>
                </a:lnTo>
                <a:lnTo>
                  <a:pt x="541337" y="1504764"/>
                </a:lnTo>
                <a:lnTo>
                  <a:pt x="528637" y="1480942"/>
                </a:lnTo>
                <a:lnTo>
                  <a:pt x="516731" y="1455532"/>
                </a:lnTo>
                <a:lnTo>
                  <a:pt x="504825" y="1429327"/>
                </a:lnTo>
                <a:lnTo>
                  <a:pt x="492918" y="1402329"/>
                </a:lnTo>
                <a:lnTo>
                  <a:pt x="482600" y="1376125"/>
                </a:lnTo>
                <a:lnTo>
                  <a:pt x="473868" y="1347538"/>
                </a:lnTo>
                <a:lnTo>
                  <a:pt x="464343" y="1318952"/>
                </a:lnTo>
                <a:lnTo>
                  <a:pt x="457200" y="1289571"/>
                </a:lnTo>
                <a:lnTo>
                  <a:pt x="450056" y="1260190"/>
                </a:lnTo>
                <a:lnTo>
                  <a:pt x="444500" y="1229222"/>
                </a:lnTo>
                <a:lnTo>
                  <a:pt x="439737" y="1197459"/>
                </a:lnTo>
                <a:lnTo>
                  <a:pt x="434975" y="1165696"/>
                </a:lnTo>
                <a:lnTo>
                  <a:pt x="432593" y="1133139"/>
                </a:lnTo>
                <a:lnTo>
                  <a:pt x="430212" y="1098994"/>
                </a:lnTo>
                <a:lnTo>
                  <a:pt x="430212" y="1064055"/>
                </a:lnTo>
                <a:lnTo>
                  <a:pt x="430212" y="1037851"/>
                </a:lnTo>
                <a:lnTo>
                  <a:pt x="431800" y="1010058"/>
                </a:lnTo>
                <a:lnTo>
                  <a:pt x="434181" y="983060"/>
                </a:lnTo>
                <a:lnTo>
                  <a:pt x="437356" y="955267"/>
                </a:lnTo>
                <a:lnTo>
                  <a:pt x="442118" y="927475"/>
                </a:lnTo>
                <a:lnTo>
                  <a:pt x="447675" y="899682"/>
                </a:lnTo>
                <a:lnTo>
                  <a:pt x="453231" y="871890"/>
                </a:lnTo>
                <a:lnTo>
                  <a:pt x="460375" y="844097"/>
                </a:lnTo>
                <a:lnTo>
                  <a:pt x="467518" y="815511"/>
                </a:lnTo>
                <a:lnTo>
                  <a:pt x="476250" y="787718"/>
                </a:lnTo>
                <a:lnTo>
                  <a:pt x="485775" y="759926"/>
                </a:lnTo>
                <a:lnTo>
                  <a:pt x="494506" y="732133"/>
                </a:lnTo>
                <a:lnTo>
                  <a:pt x="504825" y="704341"/>
                </a:lnTo>
                <a:lnTo>
                  <a:pt x="515937" y="676548"/>
                </a:lnTo>
                <a:lnTo>
                  <a:pt x="527050" y="648756"/>
                </a:lnTo>
                <a:lnTo>
                  <a:pt x="538956" y="620964"/>
                </a:lnTo>
                <a:lnTo>
                  <a:pt x="565150" y="566173"/>
                </a:lnTo>
                <a:lnTo>
                  <a:pt x="592137" y="512176"/>
                </a:lnTo>
                <a:lnTo>
                  <a:pt x="619918" y="458973"/>
                </a:lnTo>
                <a:lnTo>
                  <a:pt x="649287" y="406564"/>
                </a:lnTo>
                <a:lnTo>
                  <a:pt x="679450" y="356538"/>
                </a:lnTo>
                <a:lnTo>
                  <a:pt x="710406" y="307306"/>
                </a:lnTo>
                <a:lnTo>
                  <a:pt x="741362" y="259661"/>
                </a:lnTo>
                <a:lnTo>
                  <a:pt x="772318" y="213605"/>
                </a:lnTo>
                <a:lnTo>
                  <a:pt x="769143" y="233457"/>
                </a:lnTo>
                <a:lnTo>
                  <a:pt x="765968" y="254103"/>
                </a:lnTo>
                <a:lnTo>
                  <a:pt x="763587" y="274749"/>
                </a:lnTo>
                <a:lnTo>
                  <a:pt x="762000" y="295395"/>
                </a:lnTo>
                <a:lnTo>
                  <a:pt x="761206" y="315246"/>
                </a:lnTo>
                <a:lnTo>
                  <a:pt x="760412" y="335892"/>
                </a:lnTo>
                <a:lnTo>
                  <a:pt x="758825" y="376390"/>
                </a:lnTo>
                <a:lnTo>
                  <a:pt x="761206" y="416887"/>
                </a:lnTo>
                <a:lnTo>
                  <a:pt x="764381" y="456591"/>
                </a:lnTo>
                <a:lnTo>
                  <a:pt x="769143" y="495500"/>
                </a:lnTo>
                <a:lnTo>
                  <a:pt x="776287" y="534410"/>
                </a:lnTo>
                <a:lnTo>
                  <a:pt x="783431" y="572525"/>
                </a:lnTo>
                <a:lnTo>
                  <a:pt x="792162" y="609847"/>
                </a:lnTo>
                <a:lnTo>
                  <a:pt x="801687" y="646374"/>
                </a:lnTo>
                <a:lnTo>
                  <a:pt x="812800" y="681313"/>
                </a:lnTo>
                <a:lnTo>
                  <a:pt x="824706" y="717046"/>
                </a:lnTo>
                <a:lnTo>
                  <a:pt x="836612" y="750397"/>
                </a:lnTo>
                <a:lnTo>
                  <a:pt x="849312" y="782954"/>
                </a:lnTo>
                <a:lnTo>
                  <a:pt x="862012" y="813923"/>
                </a:lnTo>
                <a:lnTo>
                  <a:pt x="875506" y="844097"/>
                </a:lnTo>
                <a:lnTo>
                  <a:pt x="889000" y="872684"/>
                </a:lnTo>
                <a:lnTo>
                  <a:pt x="902493" y="900476"/>
                </a:lnTo>
                <a:lnTo>
                  <a:pt x="915987" y="925887"/>
                </a:lnTo>
                <a:lnTo>
                  <a:pt x="940593" y="971943"/>
                </a:lnTo>
                <a:lnTo>
                  <a:pt x="964406" y="1011646"/>
                </a:lnTo>
                <a:lnTo>
                  <a:pt x="984250" y="1044203"/>
                </a:lnTo>
                <a:lnTo>
                  <a:pt x="1000125" y="1068025"/>
                </a:lnTo>
                <a:lnTo>
                  <a:pt x="1013618" y="1087083"/>
                </a:lnTo>
                <a:lnTo>
                  <a:pt x="1011237" y="1056114"/>
                </a:lnTo>
                <a:lnTo>
                  <a:pt x="1008856" y="1018793"/>
                </a:lnTo>
                <a:lnTo>
                  <a:pt x="1006475" y="969561"/>
                </a:lnTo>
                <a:lnTo>
                  <a:pt x="1004887" y="910005"/>
                </a:lnTo>
                <a:lnTo>
                  <a:pt x="1004887" y="841715"/>
                </a:lnTo>
                <a:lnTo>
                  <a:pt x="1005681" y="766278"/>
                </a:lnTo>
                <a:lnTo>
                  <a:pt x="1006475" y="725781"/>
                </a:lnTo>
                <a:lnTo>
                  <a:pt x="1008062" y="683695"/>
                </a:lnTo>
                <a:lnTo>
                  <a:pt x="1010443" y="641609"/>
                </a:lnTo>
                <a:lnTo>
                  <a:pt x="1013618" y="597935"/>
                </a:lnTo>
                <a:lnTo>
                  <a:pt x="1017587" y="553468"/>
                </a:lnTo>
                <a:lnTo>
                  <a:pt x="1023143" y="508205"/>
                </a:lnTo>
                <a:lnTo>
                  <a:pt x="1028700" y="462943"/>
                </a:lnTo>
                <a:lnTo>
                  <a:pt x="1035843" y="417681"/>
                </a:lnTo>
                <a:lnTo>
                  <a:pt x="1043781" y="372419"/>
                </a:lnTo>
                <a:lnTo>
                  <a:pt x="1053306" y="327951"/>
                </a:lnTo>
                <a:lnTo>
                  <a:pt x="1062831" y="282689"/>
                </a:lnTo>
                <a:lnTo>
                  <a:pt x="1074737" y="239016"/>
                </a:lnTo>
                <a:lnTo>
                  <a:pt x="1088231" y="196136"/>
                </a:lnTo>
                <a:lnTo>
                  <a:pt x="1102518" y="154050"/>
                </a:lnTo>
                <a:lnTo>
                  <a:pt x="1118393" y="112758"/>
                </a:lnTo>
                <a:lnTo>
                  <a:pt x="1127125" y="93701"/>
                </a:lnTo>
                <a:lnTo>
                  <a:pt x="1135856" y="73849"/>
                </a:lnTo>
                <a:lnTo>
                  <a:pt x="1145381" y="53997"/>
                </a:lnTo>
                <a:lnTo>
                  <a:pt x="1154112" y="35733"/>
                </a:lnTo>
                <a:lnTo>
                  <a:pt x="1165225" y="17470"/>
                </a:lnTo>
                <a:lnTo>
                  <a:pt x="1175543" y="0"/>
                </a:lnTo>
                <a:close/>
              </a:path>
            </a:pathLst>
          </a:custGeom>
          <a:gradFill>
            <a:gsLst>
              <a:gs pos="0">
                <a:srgbClr val="FE4444"/>
              </a:gs>
              <a:gs pos="100000">
                <a:srgbClr val="832B2B"/>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p>
            <a:pPr algn="ctr" fontAlgn="base">
              <a:defRPr/>
            </a:pPr>
            <a:endParaRPr lang="zh-CN" altLang="en-US" strike="noStrike" noProof="1">
              <a:solidFill>
                <a:srgbClr val="FFFFFF"/>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1857" name="组合 5"/>
          <p:cNvGrpSpPr/>
          <p:nvPr/>
        </p:nvGrpSpPr>
        <p:grpSpPr>
          <a:xfrm>
            <a:off x="4194175"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1863" name="文本框 1"/>
          <p:cNvSpPr txBox="1"/>
          <p:nvPr/>
        </p:nvSpPr>
        <p:spPr>
          <a:xfrm>
            <a:off x="1054100" y="106363"/>
            <a:ext cx="31686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消防安全组织机构</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2186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1870" name="文本框 3"/>
          <p:cNvSpPr txBox="1"/>
          <p:nvPr/>
        </p:nvSpPr>
        <p:spPr>
          <a:xfrm>
            <a:off x="1360488" y="1727200"/>
            <a:ext cx="949325" cy="3784600"/>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项目成立之初要成立消防安全组织机构，具体要求及职责见</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安全管理手册</a:t>
            </a:r>
            <a:r>
              <a:rPr lang="en-US" altLang="zh-CN" sz="2000">
                <a:latin typeface="华文中宋" panose="02010600040101010101" pitchFamily="2" charset="-122"/>
                <a:ea typeface="华文中宋" panose="02010600040101010101" pitchFamily="2" charset="-122"/>
              </a:rPr>
              <a:t>13.1</a:t>
            </a:r>
            <a:endParaRPr lang="en-US" altLang="zh-CN" sz="2000">
              <a:latin typeface="华文中宋" panose="02010600040101010101" pitchFamily="2" charset="-122"/>
              <a:ea typeface="华文中宋" panose="02010600040101010101" pitchFamily="2" charset="-122"/>
            </a:endParaRPr>
          </a:p>
        </p:txBody>
      </p:sp>
      <p:sp>
        <p:nvSpPr>
          <p:cNvPr id="203" name=" 203"/>
          <p:cNvSpPr/>
          <p:nvPr/>
        </p:nvSpPr>
        <p:spPr>
          <a:xfrm rot="5400000">
            <a:off x="1926431" y="153908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007269" y="515381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1873" name="图片 1"/>
          <p:cNvPicPr>
            <a:picLocks noChangeAspect="1"/>
          </p:cNvPicPr>
          <p:nvPr/>
        </p:nvPicPr>
        <p:blipFill>
          <a:blip r:embed="rId1"/>
          <a:stretch>
            <a:fillRect/>
          </a:stretch>
        </p:blipFill>
        <p:spPr>
          <a:xfrm>
            <a:off x="3538538" y="806450"/>
            <a:ext cx="5133975" cy="588962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81" name="组合 5"/>
          <p:cNvGrpSpPr/>
          <p:nvPr/>
        </p:nvGrpSpPr>
        <p:grpSpPr>
          <a:xfrm>
            <a:off x="3527425"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2887"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义务消防队</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2288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2894" name="文本框 3"/>
          <p:cNvSpPr txBox="1"/>
          <p:nvPr/>
        </p:nvSpPr>
        <p:spPr>
          <a:xfrm>
            <a:off x="1006475" y="1081088"/>
            <a:ext cx="7273925" cy="4695825"/>
          </a:xfrm>
          <a:prstGeom prst="rect">
            <a:avLst/>
          </a:prstGeom>
          <a:noFill/>
          <a:ln w="9525">
            <a:noFill/>
          </a:ln>
        </p:spPr>
        <p:txBody>
          <a:bodyPr wrap="square" anchor="t" anchorCtr="0">
            <a:spAutoFit/>
          </a:bodyPr>
          <a:p>
            <a:pPr>
              <a:lnSpc>
                <a:spcPct val="120000"/>
              </a:lnSpc>
            </a:pPr>
            <a:r>
              <a:rPr lang="zh-CN" altLang="en-US" sz="1800">
                <a:latin typeface="华文中宋" panose="02010600040101010101" pitchFamily="2" charset="-122"/>
                <a:ea typeface="华文中宋" panose="02010600040101010101" pitchFamily="2" charset="-122"/>
              </a:rPr>
              <a:t>各项目部应根据项目的实际情况，成立项目义务消防队，承担本项目施工周期内的消防管理和火灾初起阶段扑救工作。 </a:t>
            </a:r>
            <a:endParaRPr lang="zh-CN" altLang="en-US" sz="1800">
              <a:latin typeface="华文中宋" panose="02010600040101010101" pitchFamily="2" charset="-122"/>
              <a:ea typeface="华文中宋" panose="02010600040101010101" pitchFamily="2" charset="-122"/>
            </a:endParaRPr>
          </a:p>
          <a:p>
            <a:pPr>
              <a:lnSpc>
                <a:spcPct val="120000"/>
              </a:lnSpc>
            </a:pPr>
            <a:r>
              <a:rPr lang="zh-CN" altLang="en-US" sz="1800">
                <a:latin typeface="华文中宋" panose="02010600040101010101" pitchFamily="2" charset="-122"/>
                <a:ea typeface="华文中宋" panose="02010600040101010101" pitchFamily="2" charset="-122"/>
              </a:rPr>
              <a:t>项目部应任命义务消防队队长，队长宜由项目主管消防安全的相关负责人担任。项目部义务消防队人数应与项目的规模和特点相适应。</a:t>
            </a:r>
            <a:endParaRPr lang="zh-CN" altLang="en-US" sz="1800">
              <a:latin typeface="华文中宋" panose="02010600040101010101" pitchFamily="2" charset="-122"/>
              <a:ea typeface="华文中宋" panose="02010600040101010101" pitchFamily="2" charset="-122"/>
            </a:endParaRPr>
          </a:p>
          <a:p>
            <a:pPr>
              <a:lnSpc>
                <a:spcPct val="120000"/>
              </a:lnSpc>
            </a:pPr>
            <a:r>
              <a:rPr lang="zh-CN" altLang="en-US" sz="1800">
                <a:solidFill>
                  <a:srgbClr val="FF0000"/>
                </a:solidFill>
                <a:latin typeface="华文中宋" panose="02010600040101010101" pitchFamily="2" charset="-122"/>
                <a:ea typeface="华文中宋" panose="02010600040101010101" pitchFamily="2" charset="-122"/>
              </a:rPr>
              <a:t>义务消防队员应履行以下职责: </a:t>
            </a:r>
            <a:endParaRPr lang="zh-CN" altLang="en-US" sz="1800">
              <a:solidFill>
                <a:srgbClr val="FF0000"/>
              </a:solidFill>
              <a:latin typeface="华文中宋" panose="02010600040101010101" pitchFamily="2" charset="-122"/>
              <a:ea typeface="华文中宋" panose="02010600040101010101" pitchFamily="2" charset="-122"/>
            </a:endParaRPr>
          </a:p>
          <a:p>
            <a:pPr>
              <a:lnSpc>
                <a:spcPct val="120000"/>
              </a:lnSpc>
            </a:pPr>
            <a:r>
              <a:rPr lang="zh-CN" altLang="en-US" sz="1800">
                <a:latin typeface="华文中宋" panose="02010600040101010101" pitchFamily="2" charset="-122"/>
                <a:ea typeface="华文中宋" panose="02010600040101010101" pitchFamily="2" charset="-122"/>
              </a:rPr>
              <a:t>1.熟悉本单位灭火与应急疏散预案和本人在义务消防队中的职责分工。</a:t>
            </a:r>
            <a:endParaRPr lang="zh-CN" altLang="en-US" sz="1800">
              <a:latin typeface="华文中宋" panose="02010600040101010101" pitchFamily="2" charset="-122"/>
              <a:ea typeface="华文中宋" panose="02010600040101010101" pitchFamily="2" charset="-122"/>
            </a:endParaRPr>
          </a:p>
          <a:p>
            <a:pPr>
              <a:lnSpc>
                <a:spcPct val="120000"/>
              </a:lnSpc>
            </a:pPr>
            <a:r>
              <a:rPr lang="zh-CN" altLang="en-US" sz="1800">
                <a:latin typeface="华文中宋" panose="02010600040101010101" pitchFamily="2" charset="-122"/>
                <a:ea typeface="华文中宋" panose="02010600040101010101" pitchFamily="2" charset="-122"/>
              </a:rPr>
              <a:t>2.积极参加消防业务培训及灭火和应急疏散演练，了解防火知识，掌握灭火与疏散技能，熟练使用灭火器材及消防设施。</a:t>
            </a:r>
            <a:endParaRPr lang="zh-CN" altLang="en-US" sz="1800">
              <a:latin typeface="华文中宋" panose="02010600040101010101" pitchFamily="2" charset="-122"/>
              <a:ea typeface="华文中宋" panose="02010600040101010101" pitchFamily="2" charset="-122"/>
            </a:endParaRPr>
          </a:p>
          <a:p>
            <a:pPr>
              <a:lnSpc>
                <a:spcPct val="120000"/>
              </a:lnSpc>
            </a:pPr>
            <a:r>
              <a:rPr lang="zh-CN" altLang="en-US" sz="1800">
                <a:latin typeface="华文中宋" panose="02010600040101010101" pitchFamily="2" charset="-122"/>
                <a:ea typeface="华文中宋" panose="02010600040101010101" pitchFamily="2" charset="-122"/>
              </a:rPr>
              <a:t>3.协助本部门、本岗位负责人做好部门、岗位日常安全防火工作，宣传消防安全常识，督促他人共同遵守。</a:t>
            </a:r>
            <a:endParaRPr lang="zh-CN" altLang="en-US" sz="1800">
              <a:latin typeface="华文中宋" panose="02010600040101010101" pitchFamily="2" charset="-122"/>
              <a:ea typeface="华文中宋" panose="02010600040101010101" pitchFamily="2" charset="-122"/>
            </a:endParaRPr>
          </a:p>
          <a:p>
            <a:pPr>
              <a:lnSpc>
                <a:spcPct val="120000"/>
              </a:lnSpc>
            </a:pPr>
            <a:r>
              <a:rPr lang="zh-CN" altLang="en-US" sz="1800">
                <a:latin typeface="华文中宋" panose="02010600040101010101" pitchFamily="2" charset="-122"/>
                <a:ea typeface="华文中宋" panose="02010600040101010101" pitchFamily="2" charset="-122"/>
              </a:rPr>
              <a:t>4.发生火灾时，应立即赶赴现场，服从现场指挥，积极参加扑救火灾、疏散人员、救助伤患、保护现场等工作。</a:t>
            </a:r>
            <a:endParaRPr lang="zh-CN" altLang="en-US" sz="1800">
              <a:latin typeface="华文中宋" panose="02010600040101010101" pitchFamily="2" charset="-122"/>
              <a:ea typeface="华文中宋" panose="02010600040101010101" pitchFamily="2" charset="-122"/>
            </a:endParaRPr>
          </a:p>
          <a:p>
            <a:pPr>
              <a:lnSpc>
                <a:spcPct val="120000"/>
              </a:lnSpc>
            </a:pPr>
            <a:r>
              <a:rPr lang="zh-CN" altLang="en-US" sz="1800">
                <a:latin typeface="华文中宋" panose="02010600040101010101" pitchFamily="2" charset="-122"/>
                <a:ea typeface="华文中宋" panose="02010600040101010101" pitchFamily="2" charset="-122"/>
              </a:rPr>
              <a:t>5.负责本区域的安全疏散设施、消防设施器材维护管理；火灾隐患整改；用火、用电安全管理。</a:t>
            </a:r>
            <a:endParaRPr lang="zh-CN" altLang="en-US" sz="1800">
              <a:latin typeface="华文中宋" panose="02010600040101010101" pitchFamily="2" charset="-122"/>
              <a:ea typeface="华文中宋" panose="02010600040101010101" pitchFamily="2" charset="-122"/>
            </a:endParaRPr>
          </a:p>
        </p:txBody>
      </p:sp>
      <p:sp>
        <p:nvSpPr>
          <p:cNvPr id="203" name=" 203"/>
          <p:cNvSpPr/>
          <p:nvPr/>
        </p:nvSpPr>
        <p:spPr>
          <a:xfrm rot="5400000">
            <a:off x="7987506" y="8596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558006" y="57316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文本框 1"/>
          <p:cNvSpPr txBox="1"/>
          <p:nvPr/>
        </p:nvSpPr>
        <p:spPr>
          <a:xfrm>
            <a:off x="1341438" y="69850"/>
            <a:ext cx="2681287" cy="457200"/>
          </a:xfrm>
          <a:prstGeom prst="rect">
            <a:avLst/>
          </a:prstGeom>
          <a:noFill/>
          <a:ln w="9525">
            <a:noFill/>
          </a:ln>
        </p:spPr>
        <p:txBody>
          <a:bodyPr wrap="square" anchor="t" anchorCtr="0">
            <a:spAutoFit/>
          </a:bodyPr>
          <a:p>
            <a:r>
              <a:rPr lang="zh-CN" altLang="en-US" sz="2400" dirty="0">
                <a:solidFill>
                  <a:srgbClr val="002060"/>
                </a:solidFill>
                <a:latin typeface="华文中宋" panose="02010600040101010101" pitchFamily="2" charset="-122"/>
                <a:ea typeface="华文中宋" panose="02010600040101010101" pitchFamily="2" charset="-122"/>
              </a:rPr>
              <a:t>04 人员配置台账</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22530" name="组合 6"/>
          <p:cNvGrpSpPr/>
          <p:nvPr/>
        </p:nvGrpSpPr>
        <p:grpSpPr>
          <a:xfrm>
            <a:off x="25400" y="76200"/>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2536" name="组合 5"/>
          <p:cNvGrpSpPr/>
          <p:nvPr/>
        </p:nvGrpSpPr>
        <p:grpSpPr>
          <a:xfrm>
            <a:off x="3917950" y="69850"/>
            <a:ext cx="1049338"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2542" name="文本框 5"/>
          <p:cNvSpPr txBox="1"/>
          <p:nvPr/>
        </p:nvSpPr>
        <p:spPr>
          <a:xfrm>
            <a:off x="1685925" y="5503863"/>
            <a:ext cx="6659563" cy="365125"/>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rPr>
              <a:t>每月</a:t>
            </a:r>
            <a:r>
              <a:rPr lang="en-US" altLang="zh-CN" sz="1800">
                <a:latin typeface="华文中宋" panose="02010600040101010101" pitchFamily="2" charset="-122"/>
                <a:ea typeface="华文中宋" panose="02010600040101010101" pitchFamily="2" charset="-122"/>
              </a:rPr>
              <a:t>25</a:t>
            </a:r>
            <a:r>
              <a:rPr lang="zh-CN" altLang="en-US" sz="1800">
                <a:latin typeface="华文中宋" panose="02010600040101010101" pitchFamily="2" charset="-122"/>
                <a:ea typeface="华文中宋" panose="02010600040101010101" pitchFamily="2" charset="-122"/>
              </a:rPr>
              <a:t>日调整，项目按要求配备数量与实际到位情况比较</a:t>
            </a:r>
            <a:endParaRPr lang="zh-CN" altLang="en-US" sz="1800">
              <a:latin typeface="华文中宋" panose="02010600040101010101" pitchFamily="2" charset="-122"/>
              <a:ea typeface="华文中宋" panose="02010600040101010101" pitchFamily="2" charset="-122"/>
            </a:endParaRPr>
          </a:p>
        </p:txBody>
      </p:sp>
      <p:sp>
        <p:nvSpPr>
          <p:cNvPr id="203" name=" 203"/>
          <p:cNvSpPr/>
          <p:nvPr/>
        </p:nvSpPr>
        <p:spPr>
          <a:xfrm>
            <a:off x="1428750" y="5418138"/>
            <a:ext cx="790575"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8" name=" 203"/>
          <p:cNvSpPr/>
          <p:nvPr/>
        </p:nvSpPr>
        <p:spPr>
          <a:xfrm rot="10800000">
            <a:off x="7121525" y="5529263"/>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6" name="矩形 5"/>
          <p:cNvSpPr/>
          <p:nvPr/>
        </p:nvSpPr>
        <p:spPr>
          <a:xfrm>
            <a:off x="5702300" y="2266950"/>
            <a:ext cx="730250" cy="12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7" name="矩形 6"/>
          <p:cNvSpPr/>
          <p:nvPr/>
        </p:nvSpPr>
        <p:spPr>
          <a:xfrm>
            <a:off x="5872163" y="2794000"/>
            <a:ext cx="730250" cy="12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 name="矩形 13"/>
          <p:cNvSpPr/>
          <p:nvPr/>
        </p:nvSpPr>
        <p:spPr>
          <a:xfrm>
            <a:off x="5770563" y="3365500"/>
            <a:ext cx="730250" cy="12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5" name="矩形 14"/>
          <p:cNvSpPr/>
          <p:nvPr/>
        </p:nvSpPr>
        <p:spPr>
          <a:xfrm>
            <a:off x="5872163" y="3754438"/>
            <a:ext cx="730250" cy="12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6" name="矩形 15"/>
          <p:cNvSpPr/>
          <p:nvPr/>
        </p:nvSpPr>
        <p:spPr>
          <a:xfrm>
            <a:off x="5991225" y="3984625"/>
            <a:ext cx="730250" cy="12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7" name="矩形 16"/>
          <p:cNvSpPr/>
          <p:nvPr/>
        </p:nvSpPr>
        <p:spPr>
          <a:xfrm>
            <a:off x="5872163" y="3627438"/>
            <a:ext cx="730250" cy="12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8" name="矩形 17"/>
          <p:cNvSpPr/>
          <p:nvPr/>
        </p:nvSpPr>
        <p:spPr>
          <a:xfrm>
            <a:off x="5872163" y="4283075"/>
            <a:ext cx="730250" cy="12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22552" name="图片 18"/>
          <p:cNvPicPr>
            <a:picLocks noChangeAspect="1"/>
          </p:cNvPicPr>
          <p:nvPr/>
        </p:nvPicPr>
        <p:blipFill>
          <a:blip r:embed="rId1"/>
          <a:stretch>
            <a:fillRect/>
          </a:stretch>
        </p:blipFill>
        <p:spPr>
          <a:xfrm>
            <a:off x="550863" y="847725"/>
            <a:ext cx="8132762" cy="4479925"/>
          </a:xfrm>
          <a:prstGeom prst="rect">
            <a:avLst/>
          </a:prstGeom>
          <a:noFill/>
          <a:ln w="9525">
            <a:noFill/>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3905" name="组合 5"/>
          <p:cNvGrpSpPr/>
          <p:nvPr/>
        </p:nvGrpSpPr>
        <p:grpSpPr>
          <a:xfrm>
            <a:off x="4013200"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3911" name="文本框 1"/>
          <p:cNvSpPr txBox="1"/>
          <p:nvPr/>
        </p:nvSpPr>
        <p:spPr>
          <a:xfrm>
            <a:off x="1144588" y="10001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动火作业管理</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2391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3918" name="文本框 3"/>
          <p:cNvSpPr txBox="1"/>
          <p:nvPr/>
        </p:nvSpPr>
        <p:spPr>
          <a:xfrm>
            <a:off x="1933575" y="2301875"/>
            <a:ext cx="949325" cy="16160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动火作业前一天需开具动火作业证；</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499519" y="21137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580356" y="36901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3921" name="图片 1"/>
          <p:cNvPicPr>
            <a:picLocks noChangeAspect="1"/>
          </p:cNvPicPr>
          <p:nvPr/>
        </p:nvPicPr>
        <p:blipFill>
          <a:blip r:embed="rId1"/>
          <a:stretch>
            <a:fillRect/>
          </a:stretch>
        </p:blipFill>
        <p:spPr>
          <a:xfrm>
            <a:off x="3729038" y="671513"/>
            <a:ext cx="4554537" cy="6042025"/>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4533900" y="982663"/>
            <a:ext cx="1644650" cy="16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6719888" y="982663"/>
            <a:ext cx="1236663" cy="16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4768850" y="1220788"/>
            <a:ext cx="1117600" cy="130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4929" name="组合 5"/>
          <p:cNvGrpSpPr/>
          <p:nvPr/>
        </p:nvGrpSpPr>
        <p:grpSpPr>
          <a:xfrm>
            <a:off x="4013200"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4935"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04 消防管理资料</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2493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4942" name="文本框 3"/>
          <p:cNvSpPr txBox="1"/>
          <p:nvPr/>
        </p:nvSpPr>
        <p:spPr>
          <a:xfrm>
            <a:off x="1144588" y="1943100"/>
            <a:ext cx="949325"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包括制度、方案、预案、培训、交底、检查、演练</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1710531" y="175498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791369" y="422671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4945" name="图片 1"/>
          <p:cNvPicPr>
            <a:picLocks noChangeAspect="1"/>
          </p:cNvPicPr>
          <p:nvPr/>
        </p:nvPicPr>
        <p:blipFill>
          <a:blip r:embed="rId1"/>
          <a:stretch>
            <a:fillRect/>
          </a:stretch>
        </p:blipFill>
        <p:spPr>
          <a:xfrm>
            <a:off x="2528888" y="1114425"/>
            <a:ext cx="6202362" cy="477202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3" name="文本框 3"/>
          <p:cNvSpPr txBox="1"/>
          <p:nvPr/>
        </p:nvSpPr>
        <p:spPr>
          <a:xfrm>
            <a:off x="579438" y="1517650"/>
            <a:ext cx="5503862" cy="2011363"/>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01 文明施工管理制度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02 现场材料堆放、贵重金属、危险存放及标识</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03 食堂卫生许可证、厨师健康证明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04 保洁制度及责任区划分	</a:t>
            </a:r>
            <a:endParaRPr lang="zh-CN" altLang="en-US" sz="2000">
              <a:latin typeface="华文中宋" panose="02010600040101010101" pitchFamily="2" charset="-122"/>
              <a:ea typeface="华文中宋" panose="02010600040101010101" pitchFamily="2" charset="-122"/>
            </a:endParaRPr>
          </a:p>
        </p:txBody>
      </p:sp>
      <p:sp>
        <p:nvSpPr>
          <p:cNvPr id="125954"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卷十四：文明施工管理</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25955"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5961" name="组合 5"/>
          <p:cNvGrpSpPr/>
          <p:nvPr/>
        </p:nvGrpSpPr>
        <p:grpSpPr>
          <a:xfrm>
            <a:off x="5395913" y="106363"/>
            <a:ext cx="1049337"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050" name="房子"/>
          <p:cNvSpPr/>
          <p:nvPr/>
        </p:nvSpPr>
        <p:spPr bwMode="auto">
          <a:xfrm>
            <a:off x="4645025" y="3286125"/>
            <a:ext cx="2806700" cy="2374900"/>
          </a:xfrm>
          <a:custGeom>
            <a:avLst/>
            <a:gdLst>
              <a:gd name="T0" fmla="*/ 2147483646 w 5314"/>
              <a:gd name="T1" fmla="*/ 2147483646 h 4361"/>
              <a:gd name="T2" fmla="*/ 2147483646 w 5314"/>
              <a:gd name="T3" fmla="*/ 2147483646 h 4361"/>
              <a:gd name="T4" fmla="*/ 2147483646 w 5314"/>
              <a:gd name="T5" fmla="*/ 0 h 4361"/>
              <a:gd name="T6" fmla="*/ 2147483646 w 5314"/>
              <a:gd name="T7" fmla="*/ 2147483646 h 4361"/>
              <a:gd name="T8" fmla="*/ 2147483646 w 5314"/>
              <a:gd name="T9" fmla="*/ 2147483646 h 4361"/>
              <a:gd name="T10" fmla="*/ 0 w 5314"/>
              <a:gd name="T11" fmla="*/ 2147483646 h 4361"/>
              <a:gd name="T12" fmla="*/ 2147483646 w 5314"/>
              <a:gd name="T13" fmla="*/ 2147483646 h 4361"/>
              <a:gd name="T14" fmla="*/ 2147483646 w 5314"/>
              <a:gd name="T15" fmla="*/ 2147483646 h 4361"/>
              <a:gd name="T16" fmla="*/ 2147483646 w 5314"/>
              <a:gd name="T17" fmla="*/ 2147483646 h 4361"/>
              <a:gd name="T18" fmla="*/ 2147483646 w 5314"/>
              <a:gd name="T19" fmla="*/ 2147483646 h 4361"/>
              <a:gd name="T20" fmla="*/ 2147483646 w 5314"/>
              <a:gd name="T21" fmla="*/ 2147483646 h 4361"/>
              <a:gd name="T22" fmla="*/ 2147483646 w 5314"/>
              <a:gd name="T23" fmla="*/ 2147483646 h 4361"/>
              <a:gd name="T24" fmla="*/ 2147483646 w 5314"/>
              <a:gd name="T25" fmla="*/ 2147483646 h 4361"/>
              <a:gd name="T26" fmla="*/ 2147483646 w 5314"/>
              <a:gd name="T27" fmla="*/ 2147483646 h 4361"/>
              <a:gd name="T28" fmla="*/ 2147483646 w 5314"/>
              <a:gd name="T29" fmla="*/ 2147483646 h 4361"/>
              <a:gd name="T30" fmla="*/ 2147483646 w 5314"/>
              <a:gd name="T31" fmla="*/ 2147483646 h 4361"/>
              <a:gd name="T32" fmla="*/ 2147483646 w 5314"/>
              <a:gd name="T33" fmla="*/ 2147483646 h 4361"/>
              <a:gd name="T34" fmla="*/ 2147483646 w 5314"/>
              <a:gd name="T35" fmla="*/ 2147483646 h 4361"/>
              <a:gd name="T36" fmla="*/ 2147483646 w 5314"/>
              <a:gd name="T37" fmla="*/ 2147483646 h 4361"/>
              <a:gd name="T38" fmla="*/ 2147483646 w 5314"/>
              <a:gd name="T39" fmla="*/ 2147483646 h 4361"/>
              <a:gd name="T40" fmla="*/ 2147483646 w 5314"/>
              <a:gd name="T41" fmla="*/ 2147483646 h 4361"/>
              <a:gd name="T42" fmla="*/ 2147483646 w 5314"/>
              <a:gd name="T43" fmla="*/ 2147483646 h 4361"/>
              <a:gd name="T44" fmla="*/ 2147483646 w 5314"/>
              <a:gd name="T45" fmla="*/ 2147483646 h 4361"/>
              <a:gd name="T46" fmla="*/ 2147483646 w 5314"/>
              <a:gd name="T47" fmla="*/ 2147483646 h 4361"/>
              <a:gd name="T48" fmla="*/ 2147483646 w 5314"/>
              <a:gd name="T49" fmla="*/ 2147483646 h 4361"/>
              <a:gd name="T50" fmla="*/ 2147483646 w 5314"/>
              <a:gd name="T51" fmla="*/ 2147483646 h 4361"/>
              <a:gd name="T52" fmla="*/ 2147483646 w 5314"/>
              <a:gd name="T53" fmla="*/ 2147483646 h 4361"/>
              <a:gd name="T54" fmla="*/ 2147483646 w 5314"/>
              <a:gd name="T55" fmla="*/ 2147483646 h 4361"/>
              <a:gd name="T56" fmla="*/ 2147483646 w 5314"/>
              <a:gd name="T57" fmla="*/ 2147483646 h 4361"/>
              <a:gd name="T58" fmla="*/ 2147483646 w 5314"/>
              <a:gd name="T59" fmla="*/ 2147483646 h 4361"/>
              <a:gd name="T60" fmla="*/ 2147483646 w 5314"/>
              <a:gd name="T61" fmla="*/ 2147483646 h 4361"/>
              <a:gd name="T62" fmla="*/ 2147483646 w 5314"/>
              <a:gd name="T63" fmla="*/ 2147483646 h 4361"/>
              <a:gd name="T64" fmla="*/ 2147483646 w 5314"/>
              <a:gd name="T65" fmla="*/ 2147483646 h 4361"/>
              <a:gd name="T66" fmla="*/ 2147483646 w 5314"/>
              <a:gd name="T67" fmla="*/ 2147483646 h 4361"/>
              <a:gd name="T68" fmla="*/ 2147483646 w 5314"/>
              <a:gd name="T69" fmla="*/ 2147483646 h 4361"/>
              <a:gd name="T70" fmla="*/ 2147483646 w 5314"/>
              <a:gd name="T71" fmla="*/ 2147483646 h 4361"/>
              <a:gd name="T72" fmla="*/ 2147483646 w 5314"/>
              <a:gd name="T73" fmla="*/ 2147483646 h 4361"/>
              <a:gd name="T74" fmla="*/ 2147483646 w 5314"/>
              <a:gd name="T75" fmla="*/ 2147483646 h 4361"/>
              <a:gd name="T76" fmla="*/ 2147483646 w 5314"/>
              <a:gd name="T77" fmla="*/ 2147483646 h 4361"/>
              <a:gd name="T78" fmla="*/ 2147483646 w 5314"/>
              <a:gd name="T79" fmla="*/ 2147483646 h 4361"/>
              <a:gd name="T80" fmla="*/ 2147483646 w 5314"/>
              <a:gd name="T81" fmla="*/ 2147483646 h 4361"/>
              <a:gd name="T82" fmla="*/ 2147483646 w 5314"/>
              <a:gd name="T83" fmla="*/ 2147483646 h 4361"/>
              <a:gd name="T84" fmla="*/ 2147483646 w 5314"/>
              <a:gd name="T85" fmla="*/ 2147483646 h 4361"/>
              <a:gd name="T86" fmla="*/ 2147483646 w 5314"/>
              <a:gd name="T87" fmla="*/ 2147483646 h 4361"/>
              <a:gd name="T88" fmla="*/ 2147483646 w 5314"/>
              <a:gd name="T89" fmla="*/ 2147483646 h 4361"/>
              <a:gd name="T90" fmla="*/ 2147483646 w 5314"/>
              <a:gd name="T91" fmla="*/ 2147483646 h 4361"/>
              <a:gd name="T92" fmla="*/ 2147483646 w 5314"/>
              <a:gd name="T93" fmla="*/ 2147483646 h 4361"/>
              <a:gd name="T94" fmla="*/ 2147483646 w 5314"/>
              <a:gd name="T95" fmla="*/ 2147483646 h 4361"/>
              <a:gd name="T96" fmla="*/ 2147483646 w 5314"/>
              <a:gd name="T97" fmla="*/ 2147483646 h 4361"/>
              <a:gd name="T98" fmla="*/ 2147483646 w 5314"/>
              <a:gd name="T99" fmla="*/ 2147483646 h 4361"/>
              <a:gd name="T100" fmla="*/ 2147483646 w 5314"/>
              <a:gd name="T101" fmla="*/ 2147483646 h 4361"/>
              <a:gd name="T102" fmla="*/ 2147483646 w 5314"/>
              <a:gd name="T103" fmla="*/ 2147483646 h 4361"/>
              <a:gd name="T104" fmla="*/ 2147483646 w 5314"/>
              <a:gd name="T105" fmla="*/ 2147483646 h 4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14" h="4361">
                <a:moveTo>
                  <a:pt x="3198" y="0"/>
                </a:moveTo>
                <a:lnTo>
                  <a:pt x="5314" y="678"/>
                </a:lnTo>
                <a:lnTo>
                  <a:pt x="5314" y="4312"/>
                </a:lnTo>
                <a:lnTo>
                  <a:pt x="3198" y="4312"/>
                </a:lnTo>
                <a:lnTo>
                  <a:pt x="3198" y="345"/>
                </a:lnTo>
                <a:lnTo>
                  <a:pt x="2424" y="746"/>
                </a:lnTo>
                <a:lnTo>
                  <a:pt x="2424" y="1364"/>
                </a:lnTo>
                <a:lnTo>
                  <a:pt x="2115" y="1364"/>
                </a:lnTo>
                <a:lnTo>
                  <a:pt x="2115" y="659"/>
                </a:lnTo>
                <a:lnTo>
                  <a:pt x="2115" y="570"/>
                </a:lnTo>
                <a:lnTo>
                  <a:pt x="2193" y="526"/>
                </a:lnTo>
                <a:lnTo>
                  <a:pt x="3198" y="0"/>
                </a:lnTo>
                <a:close/>
                <a:moveTo>
                  <a:pt x="1174" y="1484"/>
                </a:moveTo>
                <a:lnTo>
                  <a:pt x="1174" y="4312"/>
                </a:lnTo>
                <a:lnTo>
                  <a:pt x="2725" y="4312"/>
                </a:lnTo>
                <a:lnTo>
                  <a:pt x="2725" y="1647"/>
                </a:lnTo>
                <a:lnTo>
                  <a:pt x="1174" y="1150"/>
                </a:lnTo>
                <a:lnTo>
                  <a:pt x="416" y="1501"/>
                </a:lnTo>
                <a:lnTo>
                  <a:pt x="338" y="1546"/>
                </a:lnTo>
                <a:lnTo>
                  <a:pt x="338" y="1633"/>
                </a:lnTo>
                <a:lnTo>
                  <a:pt x="338" y="2484"/>
                </a:lnTo>
                <a:lnTo>
                  <a:pt x="39" y="2820"/>
                </a:lnTo>
                <a:lnTo>
                  <a:pt x="0" y="2865"/>
                </a:lnTo>
                <a:lnTo>
                  <a:pt x="0" y="2922"/>
                </a:lnTo>
                <a:lnTo>
                  <a:pt x="0" y="4361"/>
                </a:lnTo>
                <a:lnTo>
                  <a:pt x="307" y="4361"/>
                </a:lnTo>
                <a:lnTo>
                  <a:pt x="307" y="2980"/>
                </a:lnTo>
                <a:lnTo>
                  <a:pt x="606" y="2645"/>
                </a:lnTo>
                <a:lnTo>
                  <a:pt x="646" y="2600"/>
                </a:lnTo>
                <a:lnTo>
                  <a:pt x="646" y="2542"/>
                </a:lnTo>
                <a:lnTo>
                  <a:pt x="646" y="1722"/>
                </a:lnTo>
                <a:lnTo>
                  <a:pt x="1174" y="1484"/>
                </a:lnTo>
                <a:close/>
                <a:moveTo>
                  <a:pt x="1428" y="1578"/>
                </a:moveTo>
                <a:lnTo>
                  <a:pt x="1428" y="1578"/>
                </a:lnTo>
                <a:lnTo>
                  <a:pt x="1684" y="1645"/>
                </a:lnTo>
                <a:lnTo>
                  <a:pt x="1684" y="2016"/>
                </a:lnTo>
                <a:lnTo>
                  <a:pt x="1428" y="1965"/>
                </a:lnTo>
                <a:lnTo>
                  <a:pt x="1428" y="1578"/>
                </a:lnTo>
                <a:close/>
                <a:moveTo>
                  <a:pt x="2326" y="2828"/>
                </a:moveTo>
                <a:lnTo>
                  <a:pt x="2326" y="2828"/>
                </a:lnTo>
                <a:lnTo>
                  <a:pt x="2327" y="3157"/>
                </a:lnTo>
                <a:lnTo>
                  <a:pt x="2513" y="3157"/>
                </a:lnTo>
                <a:lnTo>
                  <a:pt x="2513" y="2840"/>
                </a:lnTo>
                <a:lnTo>
                  <a:pt x="2326" y="2828"/>
                </a:lnTo>
                <a:close/>
                <a:moveTo>
                  <a:pt x="1912" y="2802"/>
                </a:moveTo>
                <a:lnTo>
                  <a:pt x="1912" y="2802"/>
                </a:lnTo>
                <a:lnTo>
                  <a:pt x="1912" y="3157"/>
                </a:lnTo>
                <a:lnTo>
                  <a:pt x="2130" y="3157"/>
                </a:lnTo>
                <a:lnTo>
                  <a:pt x="2130" y="2815"/>
                </a:lnTo>
                <a:lnTo>
                  <a:pt x="1912" y="2802"/>
                </a:lnTo>
                <a:close/>
                <a:moveTo>
                  <a:pt x="1428" y="2770"/>
                </a:moveTo>
                <a:lnTo>
                  <a:pt x="1428" y="2770"/>
                </a:lnTo>
                <a:lnTo>
                  <a:pt x="1684" y="2787"/>
                </a:lnTo>
                <a:lnTo>
                  <a:pt x="1684" y="3157"/>
                </a:lnTo>
                <a:lnTo>
                  <a:pt x="1428" y="3157"/>
                </a:lnTo>
                <a:lnTo>
                  <a:pt x="1428" y="2770"/>
                </a:lnTo>
                <a:close/>
                <a:moveTo>
                  <a:pt x="2326" y="2321"/>
                </a:moveTo>
                <a:lnTo>
                  <a:pt x="2326" y="2321"/>
                </a:lnTo>
                <a:lnTo>
                  <a:pt x="2326" y="2651"/>
                </a:lnTo>
                <a:lnTo>
                  <a:pt x="2513" y="2670"/>
                </a:lnTo>
                <a:lnTo>
                  <a:pt x="2513" y="2352"/>
                </a:lnTo>
                <a:lnTo>
                  <a:pt x="2326" y="2321"/>
                </a:lnTo>
                <a:close/>
                <a:moveTo>
                  <a:pt x="1912" y="2253"/>
                </a:moveTo>
                <a:lnTo>
                  <a:pt x="1912" y="2253"/>
                </a:lnTo>
                <a:lnTo>
                  <a:pt x="1912" y="2610"/>
                </a:lnTo>
                <a:lnTo>
                  <a:pt x="2130" y="2632"/>
                </a:lnTo>
                <a:lnTo>
                  <a:pt x="2130" y="2290"/>
                </a:lnTo>
                <a:lnTo>
                  <a:pt x="1912" y="2253"/>
                </a:lnTo>
                <a:close/>
                <a:moveTo>
                  <a:pt x="1428" y="2174"/>
                </a:moveTo>
                <a:lnTo>
                  <a:pt x="1428" y="2174"/>
                </a:lnTo>
                <a:lnTo>
                  <a:pt x="1684" y="2216"/>
                </a:lnTo>
                <a:lnTo>
                  <a:pt x="1684" y="2587"/>
                </a:lnTo>
                <a:lnTo>
                  <a:pt x="1428" y="2562"/>
                </a:lnTo>
                <a:lnTo>
                  <a:pt x="1428" y="2174"/>
                </a:lnTo>
                <a:close/>
                <a:moveTo>
                  <a:pt x="2326" y="1814"/>
                </a:moveTo>
                <a:lnTo>
                  <a:pt x="2326" y="1814"/>
                </a:lnTo>
                <a:lnTo>
                  <a:pt x="2326" y="2143"/>
                </a:lnTo>
                <a:lnTo>
                  <a:pt x="2513" y="2181"/>
                </a:lnTo>
                <a:lnTo>
                  <a:pt x="2513" y="1863"/>
                </a:lnTo>
                <a:lnTo>
                  <a:pt x="2326" y="1814"/>
                </a:lnTo>
                <a:close/>
                <a:moveTo>
                  <a:pt x="1912" y="1705"/>
                </a:moveTo>
                <a:lnTo>
                  <a:pt x="1912" y="1705"/>
                </a:lnTo>
                <a:lnTo>
                  <a:pt x="1912" y="2062"/>
                </a:lnTo>
                <a:lnTo>
                  <a:pt x="2130" y="2104"/>
                </a:lnTo>
                <a:lnTo>
                  <a:pt x="2130" y="1762"/>
                </a:lnTo>
                <a:lnTo>
                  <a:pt x="1912" y="1705"/>
                </a:lnTo>
                <a:close/>
                <a:moveTo>
                  <a:pt x="3545" y="582"/>
                </a:moveTo>
                <a:lnTo>
                  <a:pt x="3545" y="582"/>
                </a:lnTo>
                <a:lnTo>
                  <a:pt x="3545" y="1111"/>
                </a:lnTo>
                <a:lnTo>
                  <a:pt x="3895" y="1181"/>
                </a:lnTo>
                <a:lnTo>
                  <a:pt x="3895" y="674"/>
                </a:lnTo>
                <a:lnTo>
                  <a:pt x="3545" y="582"/>
                </a:lnTo>
                <a:close/>
                <a:moveTo>
                  <a:pt x="4770" y="2288"/>
                </a:moveTo>
                <a:lnTo>
                  <a:pt x="4770" y="2288"/>
                </a:lnTo>
                <a:lnTo>
                  <a:pt x="4770" y="2737"/>
                </a:lnTo>
                <a:lnTo>
                  <a:pt x="5025" y="2737"/>
                </a:lnTo>
                <a:lnTo>
                  <a:pt x="5025" y="2305"/>
                </a:lnTo>
                <a:lnTo>
                  <a:pt x="4770" y="2288"/>
                </a:lnTo>
                <a:close/>
                <a:moveTo>
                  <a:pt x="4206" y="2252"/>
                </a:moveTo>
                <a:lnTo>
                  <a:pt x="4206" y="2252"/>
                </a:lnTo>
                <a:lnTo>
                  <a:pt x="4206" y="2737"/>
                </a:lnTo>
                <a:lnTo>
                  <a:pt x="4502" y="2737"/>
                </a:lnTo>
                <a:lnTo>
                  <a:pt x="4502" y="2271"/>
                </a:lnTo>
                <a:lnTo>
                  <a:pt x="4206" y="2252"/>
                </a:lnTo>
                <a:close/>
                <a:moveTo>
                  <a:pt x="3545" y="2209"/>
                </a:moveTo>
                <a:lnTo>
                  <a:pt x="3545" y="2209"/>
                </a:lnTo>
                <a:lnTo>
                  <a:pt x="3545" y="2737"/>
                </a:lnTo>
                <a:lnTo>
                  <a:pt x="3895" y="2737"/>
                </a:lnTo>
                <a:lnTo>
                  <a:pt x="3895" y="2232"/>
                </a:lnTo>
                <a:lnTo>
                  <a:pt x="3545" y="2209"/>
                </a:lnTo>
                <a:close/>
                <a:moveTo>
                  <a:pt x="4770" y="1596"/>
                </a:moveTo>
                <a:lnTo>
                  <a:pt x="4770" y="1596"/>
                </a:lnTo>
                <a:lnTo>
                  <a:pt x="4770" y="2046"/>
                </a:lnTo>
                <a:lnTo>
                  <a:pt x="5025" y="2071"/>
                </a:lnTo>
                <a:lnTo>
                  <a:pt x="5025" y="1638"/>
                </a:lnTo>
                <a:lnTo>
                  <a:pt x="4770" y="1596"/>
                </a:lnTo>
                <a:close/>
                <a:moveTo>
                  <a:pt x="4206" y="1504"/>
                </a:moveTo>
                <a:lnTo>
                  <a:pt x="4206" y="1504"/>
                </a:lnTo>
                <a:lnTo>
                  <a:pt x="4206" y="1991"/>
                </a:lnTo>
                <a:lnTo>
                  <a:pt x="4502" y="2019"/>
                </a:lnTo>
                <a:lnTo>
                  <a:pt x="4502" y="1553"/>
                </a:lnTo>
                <a:lnTo>
                  <a:pt x="4206" y="1504"/>
                </a:lnTo>
                <a:close/>
                <a:moveTo>
                  <a:pt x="3545" y="1396"/>
                </a:moveTo>
                <a:lnTo>
                  <a:pt x="3545" y="1396"/>
                </a:lnTo>
                <a:lnTo>
                  <a:pt x="3545" y="1925"/>
                </a:lnTo>
                <a:lnTo>
                  <a:pt x="3895" y="1959"/>
                </a:lnTo>
                <a:lnTo>
                  <a:pt x="3895" y="1454"/>
                </a:lnTo>
                <a:lnTo>
                  <a:pt x="3545" y="1396"/>
                </a:lnTo>
                <a:close/>
                <a:moveTo>
                  <a:pt x="4770" y="905"/>
                </a:moveTo>
                <a:lnTo>
                  <a:pt x="4770" y="905"/>
                </a:lnTo>
                <a:lnTo>
                  <a:pt x="4770" y="1354"/>
                </a:lnTo>
                <a:lnTo>
                  <a:pt x="5025" y="1405"/>
                </a:lnTo>
                <a:lnTo>
                  <a:pt x="5025" y="972"/>
                </a:lnTo>
                <a:lnTo>
                  <a:pt x="4770" y="905"/>
                </a:lnTo>
                <a:close/>
                <a:moveTo>
                  <a:pt x="4206" y="756"/>
                </a:moveTo>
                <a:lnTo>
                  <a:pt x="4206" y="756"/>
                </a:lnTo>
                <a:lnTo>
                  <a:pt x="4206" y="1242"/>
                </a:lnTo>
                <a:lnTo>
                  <a:pt x="4502" y="1301"/>
                </a:lnTo>
                <a:lnTo>
                  <a:pt x="4502" y="834"/>
                </a:lnTo>
                <a:lnTo>
                  <a:pt x="4206" y="756"/>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6977" name="组合 5"/>
          <p:cNvGrpSpPr/>
          <p:nvPr/>
        </p:nvGrpSpPr>
        <p:grpSpPr>
          <a:xfrm>
            <a:off x="44608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6983" name="文本框 1"/>
          <p:cNvSpPr txBox="1"/>
          <p:nvPr/>
        </p:nvSpPr>
        <p:spPr>
          <a:xfrm>
            <a:off x="1054100" y="106363"/>
            <a:ext cx="35115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文明施工管理制度</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2698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6990" name="文本框 3"/>
          <p:cNvSpPr txBox="1"/>
          <p:nvPr/>
        </p:nvSpPr>
        <p:spPr>
          <a:xfrm>
            <a:off x="1574800" y="2159000"/>
            <a:ext cx="949325" cy="19192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封闭管理建立门卫制度、治安保卫制度</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140744" y="197088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202531" y="39377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6993" name="图片 1"/>
          <p:cNvPicPr>
            <a:picLocks noChangeAspect="1"/>
          </p:cNvPicPr>
          <p:nvPr/>
        </p:nvPicPr>
        <p:blipFill>
          <a:blip r:embed="rId1"/>
          <a:stretch>
            <a:fillRect/>
          </a:stretch>
        </p:blipFill>
        <p:spPr>
          <a:xfrm>
            <a:off x="3571875" y="722313"/>
            <a:ext cx="5302250" cy="5961062"/>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8001" name="组合 5"/>
          <p:cNvGrpSpPr/>
          <p:nvPr/>
        </p:nvGrpSpPr>
        <p:grpSpPr>
          <a:xfrm>
            <a:off x="53086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8007" name="文本框 1"/>
          <p:cNvSpPr txBox="1"/>
          <p:nvPr/>
        </p:nvSpPr>
        <p:spPr>
          <a:xfrm>
            <a:off x="1054100" y="106363"/>
            <a:ext cx="4778375" cy="334962"/>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02 现场材料堆放、贵重金属、危险存放及标识</a:t>
            </a:r>
            <a:endParaRPr lang="zh-CN" altLang="en-US" sz="1600" dirty="0">
              <a:solidFill>
                <a:srgbClr val="002060"/>
              </a:solidFill>
              <a:latin typeface="华文中宋" panose="02010600040101010101" pitchFamily="2" charset="-122"/>
              <a:ea typeface="华文中宋" panose="02010600040101010101" pitchFamily="2" charset="-122"/>
            </a:endParaRPr>
          </a:p>
        </p:txBody>
      </p:sp>
      <p:grpSp>
        <p:nvGrpSpPr>
          <p:cNvPr id="12800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8014" name="文本框 3"/>
          <p:cNvSpPr txBox="1"/>
          <p:nvPr/>
        </p:nvSpPr>
        <p:spPr>
          <a:xfrm>
            <a:off x="2032000" y="1943100"/>
            <a:ext cx="1282700" cy="1920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项目现场材料堆放、贵重金属、危险存放及标识相关资料</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3247231" y="15549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420019" y="37980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骷髅"/>
          <p:cNvSpPr/>
          <p:nvPr/>
        </p:nvSpPr>
        <p:spPr bwMode="auto">
          <a:xfrm>
            <a:off x="4371975" y="2446338"/>
            <a:ext cx="2447925" cy="2232025"/>
          </a:xfrm>
          <a:custGeom>
            <a:avLst/>
            <a:gdLst>
              <a:gd name="T0" fmla="*/ 2157694 w 2438400"/>
              <a:gd name="T1" fmla="*/ 2332673 h 2439988"/>
              <a:gd name="T2" fmla="*/ 2202149 w 2438400"/>
              <a:gd name="T3" fmla="*/ 2122488 h 2439988"/>
              <a:gd name="T4" fmla="*/ 569669 w 2438400"/>
              <a:gd name="T5" fmla="*/ 2113281 h 2439988"/>
              <a:gd name="T6" fmla="*/ 214340 w 2438400"/>
              <a:gd name="T7" fmla="*/ 2189163 h 2439988"/>
              <a:gd name="T8" fmla="*/ 328655 w 2438400"/>
              <a:gd name="T9" fmla="*/ 2342833 h 2439988"/>
              <a:gd name="T10" fmla="*/ 1277151 w 2438400"/>
              <a:gd name="T11" fmla="*/ 2059306 h 2439988"/>
              <a:gd name="T12" fmla="*/ 1375589 w 2438400"/>
              <a:gd name="T13" fmla="*/ 1932306 h 2439988"/>
              <a:gd name="T14" fmla="*/ 1116793 w 2438400"/>
              <a:gd name="T15" fmla="*/ 1898016 h 2439988"/>
              <a:gd name="T16" fmla="*/ 876414 w 2438400"/>
              <a:gd name="T17" fmla="*/ 1852613 h 2439988"/>
              <a:gd name="T18" fmla="*/ 963103 w 2438400"/>
              <a:gd name="T19" fmla="*/ 1829753 h 2439988"/>
              <a:gd name="T20" fmla="*/ 1598186 w 2438400"/>
              <a:gd name="T21" fmla="*/ 1784033 h 2439988"/>
              <a:gd name="T22" fmla="*/ 1234918 w 2438400"/>
              <a:gd name="T23" fmla="*/ 2113598 h 2439988"/>
              <a:gd name="T24" fmla="*/ 815446 w 2438400"/>
              <a:gd name="T25" fmla="*/ 1840548 h 2439988"/>
              <a:gd name="T26" fmla="*/ 755431 w 2438400"/>
              <a:gd name="T27" fmla="*/ 1958976 h 2439988"/>
              <a:gd name="T28" fmla="*/ 1297792 w 2438400"/>
              <a:gd name="T29" fmla="*/ 2250123 h 2439988"/>
              <a:gd name="T30" fmla="*/ 1704562 w 2438400"/>
              <a:gd name="T31" fmla="*/ 1845311 h 2439988"/>
              <a:gd name="T32" fmla="*/ 1944306 w 2438400"/>
              <a:gd name="T33" fmla="*/ 1564958 h 2439988"/>
              <a:gd name="T34" fmla="*/ 2335199 w 2438400"/>
              <a:gd name="T35" fmla="*/ 1481455 h 2439988"/>
              <a:gd name="T36" fmla="*/ 2275501 w 2438400"/>
              <a:gd name="T37" fmla="*/ 1301115 h 2439988"/>
              <a:gd name="T38" fmla="*/ 160994 w 2438400"/>
              <a:gd name="T39" fmla="*/ 1379220 h 2439988"/>
              <a:gd name="T40" fmla="*/ 319764 w 2438400"/>
              <a:gd name="T41" fmla="*/ 1516063 h 2439988"/>
              <a:gd name="T42" fmla="*/ 400737 w 2438400"/>
              <a:gd name="T43" fmla="*/ 1497330 h 2439988"/>
              <a:gd name="T44" fmla="*/ 1367143 w 2438400"/>
              <a:gd name="T45" fmla="*/ 1529080 h 2439988"/>
              <a:gd name="T46" fmla="*/ 1224929 w 2438400"/>
              <a:gd name="T47" fmla="*/ 1605598 h 2439988"/>
              <a:gd name="T48" fmla="*/ 1063625 w 2438400"/>
              <a:gd name="T49" fmla="*/ 1557338 h 2439988"/>
              <a:gd name="T50" fmla="*/ 1663435 w 2438400"/>
              <a:gd name="T51" fmla="*/ 986425 h 2439988"/>
              <a:gd name="T52" fmla="*/ 1622511 w 2438400"/>
              <a:gd name="T53" fmla="*/ 1362404 h 2439988"/>
              <a:gd name="T54" fmla="*/ 1333817 w 2438400"/>
              <a:gd name="T55" fmla="*/ 1054640 h 2439988"/>
              <a:gd name="T56" fmla="*/ 1100195 w 2438400"/>
              <a:gd name="T57" fmla="*/ 955648 h 2439988"/>
              <a:gd name="T58" fmla="*/ 937522 w 2438400"/>
              <a:gd name="T59" fmla="*/ 1371923 h 2439988"/>
              <a:gd name="T60" fmla="*/ 741302 w 2438400"/>
              <a:gd name="T61" fmla="*/ 1055592 h 2439988"/>
              <a:gd name="T62" fmla="*/ 1847113 w 2438400"/>
              <a:gd name="T63" fmla="*/ 807174 h 2439988"/>
              <a:gd name="T64" fmla="*/ 1806354 w 2438400"/>
              <a:gd name="T65" fmla="*/ 720123 h 2439988"/>
              <a:gd name="T66" fmla="*/ 632084 w 2438400"/>
              <a:gd name="T67" fmla="*/ 972989 h 2439988"/>
              <a:gd name="T68" fmla="*/ 547701 w 2438400"/>
              <a:gd name="T69" fmla="*/ 647650 h 2439988"/>
              <a:gd name="T70" fmla="*/ 605234 w 2438400"/>
              <a:gd name="T71" fmla="*/ 348615 h 2439988"/>
              <a:gd name="T72" fmla="*/ 590627 w 2438400"/>
              <a:gd name="T73" fmla="*/ 1052513 h 2439988"/>
              <a:gd name="T74" fmla="*/ 805602 w 2438400"/>
              <a:gd name="T75" fmla="*/ 1572578 h 2439988"/>
              <a:gd name="T76" fmla="*/ 1438462 w 2438400"/>
              <a:gd name="T77" fmla="*/ 1753235 h 2439988"/>
              <a:gd name="T78" fmla="*/ 1868413 w 2438400"/>
              <a:gd name="T79" fmla="*/ 1320165 h 2439988"/>
              <a:gd name="T80" fmla="*/ 1942718 w 2438400"/>
              <a:gd name="T81" fmla="*/ 750570 h 2439988"/>
              <a:gd name="T82" fmla="*/ 1609300 w 2438400"/>
              <a:gd name="T83" fmla="*/ 174308 h 2439988"/>
              <a:gd name="T84" fmla="*/ 1697576 w 2438400"/>
              <a:gd name="T85" fmla="*/ 121285 h 2439988"/>
              <a:gd name="T86" fmla="*/ 2029724 w 2438400"/>
              <a:gd name="T87" fmla="*/ 768350 h 2439988"/>
              <a:gd name="T88" fmla="*/ 1955102 w 2438400"/>
              <a:gd name="T89" fmla="*/ 1355408 h 2439988"/>
              <a:gd name="T90" fmla="*/ 2114825 w 2438400"/>
              <a:gd name="T91" fmla="*/ 1232535 h 2439988"/>
              <a:gd name="T92" fmla="*/ 2361873 w 2438400"/>
              <a:gd name="T93" fmla="*/ 1324928 h 2439988"/>
              <a:gd name="T94" fmla="*/ 2294554 w 2438400"/>
              <a:gd name="T95" fmla="*/ 1583690 h 2439988"/>
              <a:gd name="T96" fmla="*/ 1779502 w 2438400"/>
              <a:gd name="T97" fmla="*/ 1957706 h 2439988"/>
              <a:gd name="T98" fmla="*/ 2299635 w 2438400"/>
              <a:gd name="T99" fmla="*/ 2103438 h 2439988"/>
              <a:gd name="T100" fmla="*/ 2208183 w 2438400"/>
              <a:gd name="T101" fmla="*/ 2408873 h 2439988"/>
              <a:gd name="T102" fmla="*/ 1731553 w 2438400"/>
              <a:gd name="T103" fmla="*/ 2161858 h 2439988"/>
              <a:gd name="T104" fmla="*/ 1084721 w 2438400"/>
              <a:gd name="T105" fmla="*/ 2347913 h 2439988"/>
              <a:gd name="T106" fmla="*/ 554745 w 2438400"/>
              <a:gd name="T107" fmla="*/ 2253298 h 2439988"/>
              <a:gd name="T108" fmla="*/ 195288 w 2438400"/>
              <a:gd name="T109" fmla="*/ 2356803 h 2439988"/>
              <a:gd name="T110" fmla="*/ 193065 w 2438400"/>
              <a:gd name="T111" fmla="*/ 2043113 h 2439988"/>
              <a:gd name="T112" fmla="*/ 634765 w 2438400"/>
              <a:gd name="T113" fmla="*/ 1772285 h 2439988"/>
              <a:gd name="T114" fmla="*/ 23816 w 2438400"/>
              <a:gd name="T115" fmla="*/ 1529398 h 2439988"/>
              <a:gd name="T116" fmla="*/ 89864 w 2438400"/>
              <a:gd name="T117" fmla="*/ 1243330 h 2439988"/>
              <a:gd name="T118" fmla="*/ 449321 w 2438400"/>
              <a:gd name="T119" fmla="*/ 1421448 h 2439988"/>
              <a:gd name="T120" fmla="*/ 507749 w 2438400"/>
              <a:gd name="T121" fmla="*/ 1179830 h 2439988"/>
              <a:gd name="T122" fmla="*/ 421377 w 2438400"/>
              <a:gd name="T123" fmla="*/ 506413 h 2439988"/>
              <a:gd name="T124" fmla="*/ 938017 w 2438400"/>
              <a:gd name="T125" fmla="*/ 38418 h 2439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8400" h="2439988">
                <a:moveTo>
                  <a:pt x="1722980" y="2058353"/>
                </a:moveTo>
                <a:lnTo>
                  <a:pt x="1716946" y="2064386"/>
                </a:lnTo>
                <a:lnTo>
                  <a:pt x="1726790" y="2067243"/>
                </a:lnTo>
                <a:lnTo>
                  <a:pt x="1736316" y="2070101"/>
                </a:lnTo>
                <a:lnTo>
                  <a:pt x="1745843" y="2072958"/>
                </a:lnTo>
                <a:lnTo>
                  <a:pt x="1755686" y="2076133"/>
                </a:lnTo>
                <a:lnTo>
                  <a:pt x="1764895" y="2079626"/>
                </a:lnTo>
                <a:lnTo>
                  <a:pt x="1774421" y="2083436"/>
                </a:lnTo>
                <a:lnTo>
                  <a:pt x="1792521" y="2091373"/>
                </a:lnTo>
                <a:lnTo>
                  <a:pt x="1810621" y="2099628"/>
                </a:lnTo>
                <a:lnTo>
                  <a:pt x="1828403" y="2108836"/>
                </a:lnTo>
                <a:lnTo>
                  <a:pt x="1845868" y="2118678"/>
                </a:lnTo>
                <a:lnTo>
                  <a:pt x="1863015" y="2129156"/>
                </a:lnTo>
                <a:lnTo>
                  <a:pt x="1879527" y="2139951"/>
                </a:lnTo>
                <a:lnTo>
                  <a:pt x="1896040" y="2151381"/>
                </a:lnTo>
                <a:lnTo>
                  <a:pt x="1912234" y="2163446"/>
                </a:lnTo>
                <a:lnTo>
                  <a:pt x="1928111" y="2175511"/>
                </a:lnTo>
                <a:lnTo>
                  <a:pt x="1943671" y="2188211"/>
                </a:lnTo>
                <a:lnTo>
                  <a:pt x="1958913" y="2201228"/>
                </a:lnTo>
                <a:lnTo>
                  <a:pt x="1974155" y="2214246"/>
                </a:lnTo>
                <a:lnTo>
                  <a:pt x="1989079" y="2227581"/>
                </a:lnTo>
                <a:lnTo>
                  <a:pt x="2001146" y="2239646"/>
                </a:lnTo>
                <a:lnTo>
                  <a:pt x="2013212" y="2252346"/>
                </a:lnTo>
                <a:lnTo>
                  <a:pt x="2036710" y="2277428"/>
                </a:lnTo>
                <a:lnTo>
                  <a:pt x="2048459" y="2290128"/>
                </a:lnTo>
                <a:lnTo>
                  <a:pt x="2060526" y="2302193"/>
                </a:lnTo>
                <a:lnTo>
                  <a:pt x="2072593" y="2314258"/>
                </a:lnTo>
                <a:lnTo>
                  <a:pt x="2085294" y="2326006"/>
                </a:lnTo>
                <a:lnTo>
                  <a:pt x="2094185" y="2333308"/>
                </a:lnTo>
                <a:lnTo>
                  <a:pt x="2098631" y="2336801"/>
                </a:lnTo>
                <a:lnTo>
                  <a:pt x="2103076" y="2339976"/>
                </a:lnTo>
                <a:lnTo>
                  <a:pt x="2108157" y="2342833"/>
                </a:lnTo>
                <a:lnTo>
                  <a:pt x="2113238" y="2345691"/>
                </a:lnTo>
                <a:lnTo>
                  <a:pt x="2118318" y="2348231"/>
                </a:lnTo>
                <a:lnTo>
                  <a:pt x="2124034" y="2350136"/>
                </a:lnTo>
                <a:lnTo>
                  <a:pt x="2126257" y="2350771"/>
                </a:lnTo>
                <a:lnTo>
                  <a:pt x="2129115" y="2351406"/>
                </a:lnTo>
                <a:lnTo>
                  <a:pt x="2131655" y="2351406"/>
                </a:lnTo>
                <a:lnTo>
                  <a:pt x="2133878" y="2350771"/>
                </a:lnTo>
                <a:lnTo>
                  <a:pt x="2136418" y="2350136"/>
                </a:lnTo>
                <a:lnTo>
                  <a:pt x="2138641" y="2349501"/>
                </a:lnTo>
                <a:lnTo>
                  <a:pt x="2141181" y="2348548"/>
                </a:lnTo>
                <a:lnTo>
                  <a:pt x="2143087" y="2346961"/>
                </a:lnTo>
                <a:lnTo>
                  <a:pt x="2147850" y="2344421"/>
                </a:lnTo>
                <a:lnTo>
                  <a:pt x="2151660" y="2340928"/>
                </a:lnTo>
                <a:lnTo>
                  <a:pt x="2154518" y="2336801"/>
                </a:lnTo>
                <a:lnTo>
                  <a:pt x="2157694" y="2332673"/>
                </a:lnTo>
                <a:lnTo>
                  <a:pt x="2158329" y="2329181"/>
                </a:lnTo>
                <a:lnTo>
                  <a:pt x="2158964" y="2325371"/>
                </a:lnTo>
                <a:lnTo>
                  <a:pt x="2159599" y="2321561"/>
                </a:lnTo>
                <a:lnTo>
                  <a:pt x="2159916" y="2318068"/>
                </a:lnTo>
                <a:lnTo>
                  <a:pt x="2159599" y="2310448"/>
                </a:lnTo>
                <a:lnTo>
                  <a:pt x="2158964" y="2303146"/>
                </a:lnTo>
                <a:lnTo>
                  <a:pt x="2157376" y="2288223"/>
                </a:lnTo>
                <a:lnTo>
                  <a:pt x="2156741" y="2280921"/>
                </a:lnTo>
                <a:lnTo>
                  <a:pt x="2156741" y="2273301"/>
                </a:lnTo>
                <a:lnTo>
                  <a:pt x="2156741" y="2267268"/>
                </a:lnTo>
                <a:lnTo>
                  <a:pt x="2157058" y="2261553"/>
                </a:lnTo>
                <a:lnTo>
                  <a:pt x="2157694" y="2255521"/>
                </a:lnTo>
                <a:lnTo>
                  <a:pt x="2158964" y="2249806"/>
                </a:lnTo>
                <a:lnTo>
                  <a:pt x="2161187" y="2244408"/>
                </a:lnTo>
                <a:lnTo>
                  <a:pt x="2163409" y="2238693"/>
                </a:lnTo>
                <a:lnTo>
                  <a:pt x="2165950" y="2233613"/>
                </a:lnTo>
                <a:lnTo>
                  <a:pt x="2169125" y="2228533"/>
                </a:lnTo>
                <a:lnTo>
                  <a:pt x="2172618" y="2223453"/>
                </a:lnTo>
                <a:lnTo>
                  <a:pt x="2176429" y="2218691"/>
                </a:lnTo>
                <a:lnTo>
                  <a:pt x="2180239" y="2214563"/>
                </a:lnTo>
                <a:lnTo>
                  <a:pt x="2184685" y="2210436"/>
                </a:lnTo>
                <a:lnTo>
                  <a:pt x="2189448" y="2206626"/>
                </a:lnTo>
                <a:lnTo>
                  <a:pt x="2194211" y="2203451"/>
                </a:lnTo>
                <a:lnTo>
                  <a:pt x="2199609" y="2200593"/>
                </a:lnTo>
                <a:lnTo>
                  <a:pt x="2204690" y="2198053"/>
                </a:lnTo>
                <a:lnTo>
                  <a:pt x="2211676" y="2194878"/>
                </a:lnTo>
                <a:lnTo>
                  <a:pt x="2215486" y="2193608"/>
                </a:lnTo>
                <a:lnTo>
                  <a:pt x="2218979" y="2191703"/>
                </a:lnTo>
                <a:lnTo>
                  <a:pt x="2221837" y="2190116"/>
                </a:lnTo>
                <a:lnTo>
                  <a:pt x="2225012" y="2187893"/>
                </a:lnTo>
                <a:lnTo>
                  <a:pt x="2227553" y="2185353"/>
                </a:lnTo>
                <a:lnTo>
                  <a:pt x="2228505" y="2183448"/>
                </a:lnTo>
                <a:lnTo>
                  <a:pt x="2229458" y="2181861"/>
                </a:lnTo>
                <a:lnTo>
                  <a:pt x="2230093" y="2178686"/>
                </a:lnTo>
                <a:lnTo>
                  <a:pt x="2230411" y="2175828"/>
                </a:lnTo>
                <a:lnTo>
                  <a:pt x="2231046" y="2173288"/>
                </a:lnTo>
                <a:lnTo>
                  <a:pt x="2231046" y="2170113"/>
                </a:lnTo>
                <a:lnTo>
                  <a:pt x="2230411" y="2167256"/>
                </a:lnTo>
                <a:lnTo>
                  <a:pt x="2230093" y="2164398"/>
                </a:lnTo>
                <a:lnTo>
                  <a:pt x="2228505" y="2158683"/>
                </a:lnTo>
                <a:lnTo>
                  <a:pt x="2226283" y="2153603"/>
                </a:lnTo>
                <a:lnTo>
                  <a:pt x="2223742" y="2147888"/>
                </a:lnTo>
                <a:lnTo>
                  <a:pt x="2220567" y="2143126"/>
                </a:lnTo>
                <a:lnTo>
                  <a:pt x="2217074" y="2138363"/>
                </a:lnTo>
                <a:lnTo>
                  <a:pt x="2212628" y="2132648"/>
                </a:lnTo>
                <a:lnTo>
                  <a:pt x="2207865" y="2127251"/>
                </a:lnTo>
                <a:lnTo>
                  <a:pt x="2202149" y="2122488"/>
                </a:lnTo>
                <a:lnTo>
                  <a:pt x="2196751" y="2118043"/>
                </a:lnTo>
                <a:lnTo>
                  <a:pt x="2193576" y="2115821"/>
                </a:lnTo>
                <a:lnTo>
                  <a:pt x="2190400" y="2114233"/>
                </a:lnTo>
                <a:lnTo>
                  <a:pt x="2187225" y="2112328"/>
                </a:lnTo>
                <a:lnTo>
                  <a:pt x="2184050" y="2111058"/>
                </a:lnTo>
                <a:lnTo>
                  <a:pt x="2180557" y="2110106"/>
                </a:lnTo>
                <a:lnTo>
                  <a:pt x="2177064" y="2109471"/>
                </a:lnTo>
                <a:lnTo>
                  <a:pt x="2173253" y="2108836"/>
                </a:lnTo>
                <a:lnTo>
                  <a:pt x="2169443" y="2108518"/>
                </a:lnTo>
                <a:lnTo>
                  <a:pt x="2153883" y="2108836"/>
                </a:lnTo>
                <a:lnTo>
                  <a:pt x="2138641" y="2109788"/>
                </a:lnTo>
                <a:lnTo>
                  <a:pt x="2123082" y="2110741"/>
                </a:lnTo>
                <a:lnTo>
                  <a:pt x="2108157" y="2112328"/>
                </a:lnTo>
                <a:lnTo>
                  <a:pt x="2092598" y="2114551"/>
                </a:lnTo>
                <a:lnTo>
                  <a:pt x="2077038" y="2116456"/>
                </a:lnTo>
                <a:lnTo>
                  <a:pt x="2046237" y="2121218"/>
                </a:lnTo>
                <a:lnTo>
                  <a:pt x="2030995" y="2123123"/>
                </a:lnTo>
                <a:lnTo>
                  <a:pt x="2015435" y="2125346"/>
                </a:lnTo>
                <a:lnTo>
                  <a:pt x="2000511" y="2126616"/>
                </a:lnTo>
                <a:lnTo>
                  <a:pt x="1984951" y="2127568"/>
                </a:lnTo>
                <a:lnTo>
                  <a:pt x="1969709" y="2128203"/>
                </a:lnTo>
                <a:lnTo>
                  <a:pt x="1954150" y="2127886"/>
                </a:lnTo>
                <a:lnTo>
                  <a:pt x="1946529" y="2127568"/>
                </a:lnTo>
                <a:lnTo>
                  <a:pt x="1938590" y="2126933"/>
                </a:lnTo>
                <a:lnTo>
                  <a:pt x="1930969" y="2126298"/>
                </a:lnTo>
                <a:lnTo>
                  <a:pt x="1923031" y="2125346"/>
                </a:lnTo>
                <a:lnTo>
                  <a:pt x="1910011" y="2123123"/>
                </a:lnTo>
                <a:lnTo>
                  <a:pt x="1897310" y="2120266"/>
                </a:lnTo>
                <a:lnTo>
                  <a:pt x="1883973" y="2117726"/>
                </a:lnTo>
                <a:lnTo>
                  <a:pt x="1871271" y="2114233"/>
                </a:lnTo>
                <a:lnTo>
                  <a:pt x="1858887" y="2110423"/>
                </a:lnTo>
                <a:lnTo>
                  <a:pt x="1846186" y="2106296"/>
                </a:lnTo>
                <a:lnTo>
                  <a:pt x="1833801" y="2102168"/>
                </a:lnTo>
                <a:lnTo>
                  <a:pt x="1821100" y="2097723"/>
                </a:lnTo>
                <a:lnTo>
                  <a:pt x="1796332" y="2087881"/>
                </a:lnTo>
                <a:lnTo>
                  <a:pt x="1771881" y="2078038"/>
                </a:lnTo>
                <a:lnTo>
                  <a:pt x="1747430" y="2067878"/>
                </a:lnTo>
                <a:lnTo>
                  <a:pt x="1722980" y="2058353"/>
                </a:lnTo>
                <a:close/>
                <a:moveTo>
                  <a:pt x="715421" y="2058353"/>
                </a:moveTo>
                <a:lnTo>
                  <a:pt x="689065" y="2068513"/>
                </a:lnTo>
                <a:lnTo>
                  <a:pt x="663026" y="2079308"/>
                </a:lnTo>
                <a:lnTo>
                  <a:pt x="636670" y="2090103"/>
                </a:lnTo>
                <a:lnTo>
                  <a:pt x="623334" y="2095183"/>
                </a:lnTo>
                <a:lnTo>
                  <a:pt x="609997" y="2099946"/>
                </a:lnTo>
                <a:lnTo>
                  <a:pt x="596660" y="2104708"/>
                </a:lnTo>
                <a:lnTo>
                  <a:pt x="583324" y="2108836"/>
                </a:lnTo>
                <a:lnTo>
                  <a:pt x="569669" y="2113281"/>
                </a:lnTo>
                <a:lnTo>
                  <a:pt x="556015" y="2116773"/>
                </a:lnTo>
                <a:lnTo>
                  <a:pt x="542043" y="2119948"/>
                </a:lnTo>
                <a:lnTo>
                  <a:pt x="528389" y="2122806"/>
                </a:lnTo>
                <a:lnTo>
                  <a:pt x="514100" y="2125346"/>
                </a:lnTo>
                <a:lnTo>
                  <a:pt x="500128" y="2126933"/>
                </a:lnTo>
                <a:lnTo>
                  <a:pt x="485203" y="2127886"/>
                </a:lnTo>
                <a:lnTo>
                  <a:pt x="470279" y="2128203"/>
                </a:lnTo>
                <a:lnTo>
                  <a:pt x="455354" y="2127886"/>
                </a:lnTo>
                <a:lnTo>
                  <a:pt x="440747" y="2126933"/>
                </a:lnTo>
                <a:lnTo>
                  <a:pt x="425823" y="2125663"/>
                </a:lnTo>
                <a:lnTo>
                  <a:pt x="411216" y="2123758"/>
                </a:lnTo>
                <a:lnTo>
                  <a:pt x="381685" y="2119631"/>
                </a:lnTo>
                <a:lnTo>
                  <a:pt x="352153" y="2115186"/>
                </a:lnTo>
                <a:lnTo>
                  <a:pt x="337547" y="2113598"/>
                </a:lnTo>
                <a:lnTo>
                  <a:pt x="322622" y="2111693"/>
                </a:lnTo>
                <a:lnTo>
                  <a:pt x="307698" y="2110106"/>
                </a:lnTo>
                <a:lnTo>
                  <a:pt x="292773" y="2109471"/>
                </a:lnTo>
                <a:lnTo>
                  <a:pt x="278166" y="2108836"/>
                </a:lnTo>
                <a:lnTo>
                  <a:pt x="263242" y="2108836"/>
                </a:lnTo>
                <a:lnTo>
                  <a:pt x="258479" y="2110106"/>
                </a:lnTo>
                <a:lnTo>
                  <a:pt x="253716" y="2111693"/>
                </a:lnTo>
                <a:lnTo>
                  <a:pt x="248952" y="2113598"/>
                </a:lnTo>
                <a:lnTo>
                  <a:pt x="244824" y="2115821"/>
                </a:lnTo>
                <a:lnTo>
                  <a:pt x="240696" y="2118361"/>
                </a:lnTo>
                <a:lnTo>
                  <a:pt x="236568" y="2121218"/>
                </a:lnTo>
                <a:lnTo>
                  <a:pt x="232758" y="2124393"/>
                </a:lnTo>
                <a:lnTo>
                  <a:pt x="229265" y="2127886"/>
                </a:lnTo>
                <a:lnTo>
                  <a:pt x="226090" y="2131378"/>
                </a:lnTo>
                <a:lnTo>
                  <a:pt x="222914" y="2135506"/>
                </a:lnTo>
                <a:lnTo>
                  <a:pt x="219739" y="2139316"/>
                </a:lnTo>
                <a:lnTo>
                  <a:pt x="216881" y="2143761"/>
                </a:lnTo>
                <a:lnTo>
                  <a:pt x="214658" y="2147888"/>
                </a:lnTo>
                <a:lnTo>
                  <a:pt x="212435" y="2152333"/>
                </a:lnTo>
                <a:lnTo>
                  <a:pt x="210530" y="2157096"/>
                </a:lnTo>
                <a:lnTo>
                  <a:pt x="208625" y="2161858"/>
                </a:lnTo>
                <a:lnTo>
                  <a:pt x="207990" y="2164081"/>
                </a:lnTo>
                <a:lnTo>
                  <a:pt x="207355" y="2166621"/>
                </a:lnTo>
                <a:lnTo>
                  <a:pt x="207037" y="2169161"/>
                </a:lnTo>
                <a:lnTo>
                  <a:pt x="207037" y="2171383"/>
                </a:lnTo>
                <a:lnTo>
                  <a:pt x="207037" y="2173923"/>
                </a:lnTo>
                <a:lnTo>
                  <a:pt x="207355" y="2176146"/>
                </a:lnTo>
                <a:lnTo>
                  <a:pt x="207990" y="2178686"/>
                </a:lnTo>
                <a:lnTo>
                  <a:pt x="208625" y="2181226"/>
                </a:lnTo>
                <a:lnTo>
                  <a:pt x="209577" y="2183131"/>
                </a:lnTo>
                <a:lnTo>
                  <a:pt x="211165" y="2185353"/>
                </a:lnTo>
                <a:lnTo>
                  <a:pt x="212435" y="2187258"/>
                </a:lnTo>
                <a:lnTo>
                  <a:pt x="214340" y="2189163"/>
                </a:lnTo>
                <a:lnTo>
                  <a:pt x="216246" y="2190433"/>
                </a:lnTo>
                <a:lnTo>
                  <a:pt x="218469" y="2191703"/>
                </a:lnTo>
                <a:lnTo>
                  <a:pt x="220374" y="2192973"/>
                </a:lnTo>
                <a:lnTo>
                  <a:pt x="223232" y="2193608"/>
                </a:lnTo>
                <a:lnTo>
                  <a:pt x="228312" y="2195196"/>
                </a:lnTo>
                <a:lnTo>
                  <a:pt x="233075" y="2197736"/>
                </a:lnTo>
                <a:lnTo>
                  <a:pt x="238156" y="2199958"/>
                </a:lnTo>
                <a:lnTo>
                  <a:pt x="242919" y="2202816"/>
                </a:lnTo>
                <a:lnTo>
                  <a:pt x="247682" y="2205991"/>
                </a:lnTo>
                <a:lnTo>
                  <a:pt x="251810" y="2209483"/>
                </a:lnTo>
                <a:lnTo>
                  <a:pt x="255938" y="2213293"/>
                </a:lnTo>
                <a:lnTo>
                  <a:pt x="260066" y="2217103"/>
                </a:lnTo>
                <a:lnTo>
                  <a:pt x="263559" y="2221231"/>
                </a:lnTo>
                <a:lnTo>
                  <a:pt x="267052" y="2225358"/>
                </a:lnTo>
                <a:lnTo>
                  <a:pt x="270228" y="2230121"/>
                </a:lnTo>
                <a:lnTo>
                  <a:pt x="272768" y="2234566"/>
                </a:lnTo>
                <a:lnTo>
                  <a:pt x="275308" y="2239646"/>
                </a:lnTo>
                <a:lnTo>
                  <a:pt x="277531" y="2245043"/>
                </a:lnTo>
                <a:lnTo>
                  <a:pt x="279119" y="2250123"/>
                </a:lnTo>
                <a:lnTo>
                  <a:pt x="280072" y="2255521"/>
                </a:lnTo>
                <a:lnTo>
                  <a:pt x="280707" y="2259648"/>
                </a:lnTo>
                <a:lnTo>
                  <a:pt x="281659" y="2263458"/>
                </a:lnTo>
                <a:lnTo>
                  <a:pt x="281659" y="2272031"/>
                </a:lnTo>
                <a:lnTo>
                  <a:pt x="281659" y="2280286"/>
                </a:lnTo>
                <a:lnTo>
                  <a:pt x="280707" y="2288541"/>
                </a:lnTo>
                <a:lnTo>
                  <a:pt x="279119" y="2305051"/>
                </a:lnTo>
                <a:lnTo>
                  <a:pt x="278484" y="2313306"/>
                </a:lnTo>
                <a:lnTo>
                  <a:pt x="278484" y="2321561"/>
                </a:lnTo>
                <a:lnTo>
                  <a:pt x="278484" y="2324101"/>
                </a:lnTo>
                <a:lnTo>
                  <a:pt x="278801" y="2326641"/>
                </a:lnTo>
                <a:lnTo>
                  <a:pt x="279436" y="2329181"/>
                </a:lnTo>
                <a:lnTo>
                  <a:pt x="280072" y="2331721"/>
                </a:lnTo>
                <a:lnTo>
                  <a:pt x="281659" y="2333626"/>
                </a:lnTo>
                <a:lnTo>
                  <a:pt x="282929" y="2336166"/>
                </a:lnTo>
                <a:lnTo>
                  <a:pt x="284200" y="2338071"/>
                </a:lnTo>
                <a:lnTo>
                  <a:pt x="286105" y="2339976"/>
                </a:lnTo>
                <a:lnTo>
                  <a:pt x="289915" y="2343786"/>
                </a:lnTo>
                <a:lnTo>
                  <a:pt x="294043" y="2346643"/>
                </a:lnTo>
                <a:lnTo>
                  <a:pt x="298489" y="2349183"/>
                </a:lnTo>
                <a:lnTo>
                  <a:pt x="302935" y="2351406"/>
                </a:lnTo>
                <a:lnTo>
                  <a:pt x="305792" y="2351723"/>
                </a:lnTo>
                <a:lnTo>
                  <a:pt x="308333" y="2351406"/>
                </a:lnTo>
                <a:lnTo>
                  <a:pt x="311191" y="2350771"/>
                </a:lnTo>
                <a:lnTo>
                  <a:pt x="314048" y="2350136"/>
                </a:lnTo>
                <a:lnTo>
                  <a:pt x="319129" y="2348231"/>
                </a:lnTo>
                <a:lnTo>
                  <a:pt x="323892" y="2345691"/>
                </a:lnTo>
                <a:lnTo>
                  <a:pt x="328655" y="2342833"/>
                </a:lnTo>
                <a:lnTo>
                  <a:pt x="333418" y="2339658"/>
                </a:lnTo>
                <a:lnTo>
                  <a:pt x="342310" y="2333308"/>
                </a:lnTo>
                <a:lnTo>
                  <a:pt x="354376" y="2324101"/>
                </a:lnTo>
                <a:lnTo>
                  <a:pt x="365808" y="2313941"/>
                </a:lnTo>
                <a:lnTo>
                  <a:pt x="376287" y="2303781"/>
                </a:lnTo>
                <a:lnTo>
                  <a:pt x="387401" y="2292986"/>
                </a:lnTo>
                <a:lnTo>
                  <a:pt x="397879" y="2282191"/>
                </a:lnTo>
                <a:lnTo>
                  <a:pt x="408041" y="2271078"/>
                </a:lnTo>
                <a:lnTo>
                  <a:pt x="428998" y="2249171"/>
                </a:lnTo>
                <a:lnTo>
                  <a:pt x="440747" y="2236788"/>
                </a:lnTo>
                <a:lnTo>
                  <a:pt x="453132" y="2224723"/>
                </a:lnTo>
                <a:lnTo>
                  <a:pt x="465516" y="2212976"/>
                </a:lnTo>
                <a:lnTo>
                  <a:pt x="478535" y="2201546"/>
                </a:lnTo>
                <a:lnTo>
                  <a:pt x="491872" y="2190433"/>
                </a:lnTo>
                <a:lnTo>
                  <a:pt x="505208" y="2179638"/>
                </a:lnTo>
                <a:lnTo>
                  <a:pt x="532517" y="2158683"/>
                </a:lnTo>
                <a:lnTo>
                  <a:pt x="542996" y="2150746"/>
                </a:lnTo>
                <a:lnTo>
                  <a:pt x="553792" y="2143126"/>
                </a:lnTo>
                <a:lnTo>
                  <a:pt x="564906" y="2135506"/>
                </a:lnTo>
                <a:lnTo>
                  <a:pt x="576020" y="2128203"/>
                </a:lnTo>
                <a:lnTo>
                  <a:pt x="587452" y="2121536"/>
                </a:lnTo>
                <a:lnTo>
                  <a:pt x="598566" y="2114868"/>
                </a:lnTo>
                <a:lnTo>
                  <a:pt x="610315" y="2108518"/>
                </a:lnTo>
                <a:lnTo>
                  <a:pt x="622064" y="2102486"/>
                </a:lnTo>
                <a:lnTo>
                  <a:pt x="634130" y="2096453"/>
                </a:lnTo>
                <a:lnTo>
                  <a:pt x="646197" y="2091056"/>
                </a:lnTo>
                <a:lnTo>
                  <a:pt x="658581" y="2085976"/>
                </a:lnTo>
                <a:lnTo>
                  <a:pt x="670965" y="2080896"/>
                </a:lnTo>
                <a:lnTo>
                  <a:pt x="683349" y="2076451"/>
                </a:lnTo>
                <a:lnTo>
                  <a:pt x="695733" y="2072006"/>
                </a:lnTo>
                <a:lnTo>
                  <a:pt x="708435" y="2068196"/>
                </a:lnTo>
                <a:lnTo>
                  <a:pt x="721136" y="2064386"/>
                </a:lnTo>
                <a:lnTo>
                  <a:pt x="715421" y="2058353"/>
                </a:lnTo>
                <a:close/>
                <a:moveTo>
                  <a:pt x="1310493" y="1947863"/>
                </a:moveTo>
                <a:lnTo>
                  <a:pt x="1292393" y="1949768"/>
                </a:lnTo>
                <a:lnTo>
                  <a:pt x="1274929" y="1951356"/>
                </a:lnTo>
                <a:lnTo>
                  <a:pt x="1256829" y="1951991"/>
                </a:lnTo>
                <a:lnTo>
                  <a:pt x="1239364" y="1952308"/>
                </a:lnTo>
                <a:lnTo>
                  <a:pt x="1239047" y="1965961"/>
                </a:lnTo>
                <a:lnTo>
                  <a:pt x="1239047" y="1979931"/>
                </a:lnTo>
                <a:lnTo>
                  <a:pt x="1239682" y="2007553"/>
                </a:lnTo>
                <a:lnTo>
                  <a:pt x="1239999" y="2035493"/>
                </a:lnTo>
                <a:lnTo>
                  <a:pt x="1240317" y="2049146"/>
                </a:lnTo>
                <a:lnTo>
                  <a:pt x="1239999" y="2063116"/>
                </a:lnTo>
                <a:lnTo>
                  <a:pt x="1258734" y="2061846"/>
                </a:lnTo>
                <a:lnTo>
                  <a:pt x="1267943" y="2060576"/>
                </a:lnTo>
                <a:lnTo>
                  <a:pt x="1277151" y="2059306"/>
                </a:lnTo>
                <a:lnTo>
                  <a:pt x="1286360" y="2058036"/>
                </a:lnTo>
                <a:lnTo>
                  <a:pt x="1295569" y="2055813"/>
                </a:lnTo>
                <a:lnTo>
                  <a:pt x="1304460" y="2053908"/>
                </a:lnTo>
                <a:lnTo>
                  <a:pt x="1313669" y="2051051"/>
                </a:lnTo>
                <a:lnTo>
                  <a:pt x="1312716" y="2025333"/>
                </a:lnTo>
                <a:lnTo>
                  <a:pt x="1311763" y="1999616"/>
                </a:lnTo>
                <a:lnTo>
                  <a:pt x="1310811" y="1973581"/>
                </a:lnTo>
                <a:lnTo>
                  <a:pt x="1310493" y="1947863"/>
                </a:lnTo>
                <a:close/>
                <a:moveTo>
                  <a:pt x="1115523" y="1947863"/>
                </a:moveTo>
                <a:lnTo>
                  <a:pt x="1113300" y="1999616"/>
                </a:lnTo>
                <a:lnTo>
                  <a:pt x="1111712" y="2051051"/>
                </a:lnTo>
                <a:lnTo>
                  <a:pt x="1121239" y="2053908"/>
                </a:lnTo>
                <a:lnTo>
                  <a:pt x="1131082" y="2056131"/>
                </a:lnTo>
                <a:lnTo>
                  <a:pt x="1140926" y="2058353"/>
                </a:lnTo>
                <a:lnTo>
                  <a:pt x="1150452" y="2059623"/>
                </a:lnTo>
                <a:lnTo>
                  <a:pt x="1160614" y="2060893"/>
                </a:lnTo>
                <a:lnTo>
                  <a:pt x="1170775" y="2062163"/>
                </a:lnTo>
                <a:lnTo>
                  <a:pt x="1190780" y="2063433"/>
                </a:lnTo>
                <a:lnTo>
                  <a:pt x="1190780" y="2035811"/>
                </a:lnTo>
                <a:lnTo>
                  <a:pt x="1190145" y="2008188"/>
                </a:lnTo>
                <a:lnTo>
                  <a:pt x="1189510" y="1980566"/>
                </a:lnTo>
                <a:lnTo>
                  <a:pt x="1189193" y="1952626"/>
                </a:lnTo>
                <a:lnTo>
                  <a:pt x="1170775" y="1952308"/>
                </a:lnTo>
                <a:lnTo>
                  <a:pt x="1152358" y="1951356"/>
                </a:lnTo>
                <a:lnTo>
                  <a:pt x="1133623" y="1949768"/>
                </a:lnTo>
                <a:lnTo>
                  <a:pt x="1115523" y="1947863"/>
                </a:lnTo>
                <a:close/>
                <a:moveTo>
                  <a:pt x="1004383" y="1912303"/>
                </a:moveTo>
                <a:lnTo>
                  <a:pt x="1000255" y="1947863"/>
                </a:lnTo>
                <a:lnTo>
                  <a:pt x="996127" y="1983741"/>
                </a:lnTo>
                <a:lnTo>
                  <a:pt x="1029469" y="2005013"/>
                </a:lnTo>
                <a:lnTo>
                  <a:pt x="1046299" y="2015808"/>
                </a:lnTo>
                <a:lnTo>
                  <a:pt x="1062811" y="2026286"/>
                </a:lnTo>
                <a:lnTo>
                  <a:pt x="1063764" y="2004061"/>
                </a:lnTo>
                <a:lnTo>
                  <a:pt x="1064716" y="1981836"/>
                </a:lnTo>
                <a:lnTo>
                  <a:pt x="1065351" y="1959928"/>
                </a:lnTo>
                <a:lnTo>
                  <a:pt x="1065669" y="1937703"/>
                </a:lnTo>
                <a:lnTo>
                  <a:pt x="1057730" y="1935163"/>
                </a:lnTo>
                <a:lnTo>
                  <a:pt x="1049792" y="1932306"/>
                </a:lnTo>
                <a:lnTo>
                  <a:pt x="1042171" y="1929448"/>
                </a:lnTo>
                <a:lnTo>
                  <a:pt x="1034232" y="1926273"/>
                </a:lnTo>
                <a:lnTo>
                  <a:pt x="1018990" y="1919606"/>
                </a:lnTo>
                <a:lnTo>
                  <a:pt x="1004383" y="1912303"/>
                </a:lnTo>
                <a:close/>
                <a:moveTo>
                  <a:pt x="1421315" y="1911668"/>
                </a:moveTo>
                <a:lnTo>
                  <a:pt x="1413694" y="1915796"/>
                </a:lnTo>
                <a:lnTo>
                  <a:pt x="1406391" y="1919288"/>
                </a:lnTo>
                <a:lnTo>
                  <a:pt x="1391149" y="1925956"/>
                </a:lnTo>
                <a:lnTo>
                  <a:pt x="1375589" y="1932306"/>
                </a:lnTo>
                <a:lnTo>
                  <a:pt x="1360030" y="1937703"/>
                </a:lnTo>
                <a:lnTo>
                  <a:pt x="1359712" y="1948816"/>
                </a:lnTo>
                <a:lnTo>
                  <a:pt x="1359712" y="1959928"/>
                </a:lnTo>
                <a:lnTo>
                  <a:pt x="1360347" y="1981836"/>
                </a:lnTo>
                <a:lnTo>
                  <a:pt x="1361617" y="2004378"/>
                </a:lnTo>
                <a:lnTo>
                  <a:pt x="1361935" y="2015491"/>
                </a:lnTo>
                <a:lnTo>
                  <a:pt x="1361935" y="2026603"/>
                </a:lnTo>
                <a:lnTo>
                  <a:pt x="1395594" y="2005013"/>
                </a:lnTo>
                <a:lnTo>
                  <a:pt x="1429254" y="1983423"/>
                </a:lnTo>
                <a:lnTo>
                  <a:pt x="1421315" y="1911668"/>
                </a:lnTo>
                <a:close/>
                <a:moveTo>
                  <a:pt x="1500383" y="1864361"/>
                </a:moveTo>
                <a:lnTo>
                  <a:pt x="1483871" y="1874521"/>
                </a:lnTo>
                <a:lnTo>
                  <a:pt x="1467676" y="1884681"/>
                </a:lnTo>
                <a:lnTo>
                  <a:pt x="1471804" y="1919288"/>
                </a:lnTo>
                <a:lnTo>
                  <a:pt x="1475297" y="1953578"/>
                </a:lnTo>
                <a:lnTo>
                  <a:pt x="1483236" y="1948181"/>
                </a:lnTo>
                <a:lnTo>
                  <a:pt x="1490857" y="1942783"/>
                </a:lnTo>
                <a:lnTo>
                  <a:pt x="1498478" y="1937068"/>
                </a:lnTo>
                <a:lnTo>
                  <a:pt x="1505781" y="1931036"/>
                </a:lnTo>
                <a:lnTo>
                  <a:pt x="1502606" y="1897698"/>
                </a:lnTo>
                <a:lnTo>
                  <a:pt x="1500383" y="1864361"/>
                </a:lnTo>
                <a:close/>
                <a:moveTo>
                  <a:pt x="925316" y="1864361"/>
                </a:moveTo>
                <a:lnTo>
                  <a:pt x="922458" y="1897698"/>
                </a:lnTo>
                <a:lnTo>
                  <a:pt x="921188" y="1914208"/>
                </a:lnTo>
                <a:lnTo>
                  <a:pt x="919600" y="1931036"/>
                </a:lnTo>
                <a:lnTo>
                  <a:pt x="926903" y="1936751"/>
                </a:lnTo>
                <a:lnTo>
                  <a:pt x="934207" y="1942783"/>
                </a:lnTo>
                <a:lnTo>
                  <a:pt x="949449" y="1953578"/>
                </a:lnTo>
                <a:lnTo>
                  <a:pt x="953577" y="1919288"/>
                </a:lnTo>
                <a:lnTo>
                  <a:pt x="957387" y="1884363"/>
                </a:lnTo>
                <a:lnTo>
                  <a:pt x="941193" y="1874203"/>
                </a:lnTo>
                <a:lnTo>
                  <a:pt x="925316" y="1864361"/>
                </a:lnTo>
                <a:close/>
                <a:moveTo>
                  <a:pt x="1237776" y="1829436"/>
                </a:moveTo>
                <a:lnTo>
                  <a:pt x="1237776" y="1847851"/>
                </a:lnTo>
                <a:lnTo>
                  <a:pt x="1238411" y="1865948"/>
                </a:lnTo>
                <a:lnTo>
                  <a:pt x="1239364" y="1903096"/>
                </a:lnTo>
                <a:lnTo>
                  <a:pt x="1256511" y="1902461"/>
                </a:lnTo>
                <a:lnTo>
                  <a:pt x="1273976" y="1901508"/>
                </a:lnTo>
                <a:lnTo>
                  <a:pt x="1291123" y="1900238"/>
                </a:lnTo>
                <a:lnTo>
                  <a:pt x="1308271" y="1898016"/>
                </a:lnTo>
                <a:lnTo>
                  <a:pt x="1307635" y="1880871"/>
                </a:lnTo>
                <a:lnTo>
                  <a:pt x="1307000" y="1864043"/>
                </a:lnTo>
                <a:lnTo>
                  <a:pt x="1306048" y="1829436"/>
                </a:lnTo>
                <a:lnTo>
                  <a:pt x="1237776" y="1829436"/>
                </a:lnTo>
                <a:close/>
                <a:moveTo>
                  <a:pt x="1119333" y="1828166"/>
                </a:moveTo>
                <a:lnTo>
                  <a:pt x="1118381" y="1863408"/>
                </a:lnTo>
                <a:lnTo>
                  <a:pt x="1116793" y="1898016"/>
                </a:lnTo>
                <a:lnTo>
                  <a:pt x="1126002" y="1899603"/>
                </a:lnTo>
                <a:lnTo>
                  <a:pt x="1135211" y="1900238"/>
                </a:lnTo>
                <a:lnTo>
                  <a:pt x="1153310" y="1901508"/>
                </a:lnTo>
                <a:lnTo>
                  <a:pt x="1171410" y="1902461"/>
                </a:lnTo>
                <a:lnTo>
                  <a:pt x="1189510" y="1903731"/>
                </a:lnTo>
                <a:lnTo>
                  <a:pt x="1189193" y="1884998"/>
                </a:lnTo>
                <a:lnTo>
                  <a:pt x="1188875" y="1866266"/>
                </a:lnTo>
                <a:lnTo>
                  <a:pt x="1188557" y="1847851"/>
                </a:lnTo>
                <a:lnTo>
                  <a:pt x="1188557" y="1829436"/>
                </a:lnTo>
                <a:lnTo>
                  <a:pt x="1171410" y="1829436"/>
                </a:lnTo>
                <a:lnTo>
                  <a:pt x="1153945" y="1829436"/>
                </a:lnTo>
                <a:lnTo>
                  <a:pt x="1136481" y="1829118"/>
                </a:lnTo>
                <a:lnTo>
                  <a:pt x="1127907" y="1828801"/>
                </a:lnTo>
                <a:lnTo>
                  <a:pt x="1119333" y="1828166"/>
                </a:lnTo>
                <a:close/>
                <a:moveTo>
                  <a:pt x="1554048" y="1817371"/>
                </a:moveTo>
                <a:lnTo>
                  <a:pt x="1547062" y="1825943"/>
                </a:lnTo>
                <a:lnTo>
                  <a:pt x="1548014" y="1839596"/>
                </a:lnTo>
                <a:lnTo>
                  <a:pt x="1548649" y="1853248"/>
                </a:lnTo>
                <a:lnTo>
                  <a:pt x="1551190" y="1880871"/>
                </a:lnTo>
                <a:lnTo>
                  <a:pt x="1553412" y="1877061"/>
                </a:lnTo>
                <a:lnTo>
                  <a:pt x="1555000" y="1873251"/>
                </a:lnTo>
                <a:lnTo>
                  <a:pt x="1556588" y="1869441"/>
                </a:lnTo>
                <a:lnTo>
                  <a:pt x="1557858" y="1865631"/>
                </a:lnTo>
                <a:lnTo>
                  <a:pt x="1558493" y="1861503"/>
                </a:lnTo>
                <a:lnTo>
                  <a:pt x="1559128" y="1857693"/>
                </a:lnTo>
                <a:lnTo>
                  <a:pt x="1559446" y="1853566"/>
                </a:lnTo>
                <a:lnTo>
                  <a:pt x="1560081" y="1849438"/>
                </a:lnTo>
                <a:lnTo>
                  <a:pt x="1559446" y="1845311"/>
                </a:lnTo>
                <a:lnTo>
                  <a:pt x="1559446" y="1841501"/>
                </a:lnTo>
                <a:lnTo>
                  <a:pt x="1558176" y="1833246"/>
                </a:lnTo>
                <a:lnTo>
                  <a:pt x="1556588" y="1825308"/>
                </a:lnTo>
                <a:lnTo>
                  <a:pt x="1554048" y="1817371"/>
                </a:lnTo>
                <a:close/>
                <a:moveTo>
                  <a:pt x="871016" y="1817371"/>
                </a:moveTo>
                <a:lnTo>
                  <a:pt x="869111" y="1825308"/>
                </a:lnTo>
                <a:lnTo>
                  <a:pt x="867206" y="1833246"/>
                </a:lnTo>
                <a:lnTo>
                  <a:pt x="865935" y="1841501"/>
                </a:lnTo>
                <a:lnTo>
                  <a:pt x="865618" y="1845628"/>
                </a:lnTo>
                <a:lnTo>
                  <a:pt x="865618" y="1849756"/>
                </a:lnTo>
                <a:lnTo>
                  <a:pt x="865618" y="1853883"/>
                </a:lnTo>
                <a:lnTo>
                  <a:pt x="865935" y="1857693"/>
                </a:lnTo>
                <a:lnTo>
                  <a:pt x="866570" y="1861821"/>
                </a:lnTo>
                <a:lnTo>
                  <a:pt x="867523" y="1865631"/>
                </a:lnTo>
                <a:lnTo>
                  <a:pt x="869111" y="1869441"/>
                </a:lnTo>
                <a:lnTo>
                  <a:pt x="870698" y="1872933"/>
                </a:lnTo>
                <a:lnTo>
                  <a:pt x="872604" y="1876743"/>
                </a:lnTo>
                <a:lnTo>
                  <a:pt x="875462" y="1879918"/>
                </a:lnTo>
                <a:lnTo>
                  <a:pt x="876414" y="1852613"/>
                </a:lnTo>
                <a:lnTo>
                  <a:pt x="877684" y="1838643"/>
                </a:lnTo>
                <a:lnTo>
                  <a:pt x="878637" y="1824991"/>
                </a:lnTo>
                <a:lnTo>
                  <a:pt x="871016" y="1817371"/>
                </a:lnTo>
                <a:close/>
                <a:moveTo>
                  <a:pt x="1410519" y="1815148"/>
                </a:moveTo>
                <a:lnTo>
                  <a:pt x="1396547" y="1818323"/>
                </a:lnTo>
                <a:lnTo>
                  <a:pt x="1382893" y="1821181"/>
                </a:lnTo>
                <a:lnTo>
                  <a:pt x="1369238" y="1823721"/>
                </a:lnTo>
                <a:lnTo>
                  <a:pt x="1354949" y="1825308"/>
                </a:lnTo>
                <a:lnTo>
                  <a:pt x="1356219" y="1855788"/>
                </a:lnTo>
                <a:lnTo>
                  <a:pt x="1357489" y="1886268"/>
                </a:lnTo>
                <a:lnTo>
                  <a:pt x="1364475" y="1883411"/>
                </a:lnTo>
                <a:lnTo>
                  <a:pt x="1372096" y="1880236"/>
                </a:lnTo>
                <a:lnTo>
                  <a:pt x="1386703" y="1873568"/>
                </a:lnTo>
                <a:lnTo>
                  <a:pt x="1401310" y="1865948"/>
                </a:lnTo>
                <a:lnTo>
                  <a:pt x="1415282" y="1858328"/>
                </a:lnTo>
                <a:lnTo>
                  <a:pt x="1413059" y="1837056"/>
                </a:lnTo>
                <a:lnTo>
                  <a:pt x="1410519" y="1815148"/>
                </a:lnTo>
                <a:close/>
                <a:moveTo>
                  <a:pt x="1014862" y="1812291"/>
                </a:moveTo>
                <a:lnTo>
                  <a:pt x="1012640" y="1834833"/>
                </a:lnTo>
                <a:lnTo>
                  <a:pt x="1009782" y="1858011"/>
                </a:lnTo>
                <a:lnTo>
                  <a:pt x="1024071" y="1865948"/>
                </a:lnTo>
                <a:lnTo>
                  <a:pt x="1038360" y="1873251"/>
                </a:lnTo>
                <a:lnTo>
                  <a:pt x="1052967" y="1880236"/>
                </a:lnTo>
                <a:lnTo>
                  <a:pt x="1067892" y="1886268"/>
                </a:lnTo>
                <a:lnTo>
                  <a:pt x="1069162" y="1854836"/>
                </a:lnTo>
                <a:lnTo>
                  <a:pt x="1069797" y="1823721"/>
                </a:lnTo>
                <a:lnTo>
                  <a:pt x="1056143" y="1821181"/>
                </a:lnTo>
                <a:lnTo>
                  <a:pt x="1042171" y="1818641"/>
                </a:lnTo>
                <a:lnTo>
                  <a:pt x="1028834" y="1815783"/>
                </a:lnTo>
                <a:lnTo>
                  <a:pt x="1014862" y="1812291"/>
                </a:lnTo>
                <a:close/>
                <a:moveTo>
                  <a:pt x="1493397" y="1779905"/>
                </a:moveTo>
                <a:lnTo>
                  <a:pt x="1485141" y="1784985"/>
                </a:lnTo>
                <a:lnTo>
                  <a:pt x="1476567" y="1789748"/>
                </a:lnTo>
                <a:lnTo>
                  <a:pt x="1467676" y="1794193"/>
                </a:lnTo>
                <a:lnTo>
                  <a:pt x="1458785" y="1798638"/>
                </a:lnTo>
                <a:lnTo>
                  <a:pt x="1462278" y="1829436"/>
                </a:lnTo>
                <a:lnTo>
                  <a:pt x="1470534" y="1823721"/>
                </a:lnTo>
                <a:lnTo>
                  <a:pt x="1478790" y="1817688"/>
                </a:lnTo>
                <a:lnTo>
                  <a:pt x="1487046" y="1811021"/>
                </a:lnTo>
                <a:lnTo>
                  <a:pt x="1494985" y="1804671"/>
                </a:lnTo>
                <a:lnTo>
                  <a:pt x="1493397" y="1779905"/>
                </a:lnTo>
                <a:close/>
                <a:moveTo>
                  <a:pt x="932937" y="1771015"/>
                </a:moveTo>
                <a:lnTo>
                  <a:pt x="931349" y="1788160"/>
                </a:lnTo>
                <a:lnTo>
                  <a:pt x="930079" y="1804988"/>
                </a:lnTo>
                <a:lnTo>
                  <a:pt x="938017" y="1811021"/>
                </a:lnTo>
                <a:lnTo>
                  <a:pt x="946273" y="1817688"/>
                </a:lnTo>
                <a:lnTo>
                  <a:pt x="963103" y="1829753"/>
                </a:lnTo>
                <a:lnTo>
                  <a:pt x="967231" y="1793240"/>
                </a:lnTo>
                <a:lnTo>
                  <a:pt x="958340" y="1788160"/>
                </a:lnTo>
                <a:lnTo>
                  <a:pt x="949766" y="1782445"/>
                </a:lnTo>
                <a:lnTo>
                  <a:pt x="941193" y="1777048"/>
                </a:lnTo>
                <a:lnTo>
                  <a:pt x="932937" y="1771015"/>
                </a:lnTo>
                <a:close/>
                <a:moveTo>
                  <a:pt x="881812" y="1721803"/>
                </a:moveTo>
                <a:lnTo>
                  <a:pt x="881812" y="1727200"/>
                </a:lnTo>
                <a:lnTo>
                  <a:pt x="881495" y="1732598"/>
                </a:lnTo>
                <a:lnTo>
                  <a:pt x="880542" y="1743075"/>
                </a:lnTo>
                <a:lnTo>
                  <a:pt x="880225" y="1748473"/>
                </a:lnTo>
                <a:lnTo>
                  <a:pt x="880542" y="1753870"/>
                </a:lnTo>
                <a:lnTo>
                  <a:pt x="881495" y="1758950"/>
                </a:lnTo>
                <a:lnTo>
                  <a:pt x="882765" y="1764348"/>
                </a:lnTo>
                <a:lnTo>
                  <a:pt x="884035" y="1755140"/>
                </a:lnTo>
                <a:lnTo>
                  <a:pt x="885305" y="1746250"/>
                </a:lnTo>
                <a:lnTo>
                  <a:pt x="886576" y="1727835"/>
                </a:lnTo>
                <a:lnTo>
                  <a:pt x="881812" y="1721803"/>
                </a:lnTo>
                <a:close/>
                <a:moveTo>
                  <a:pt x="1695989" y="1602105"/>
                </a:moveTo>
                <a:lnTo>
                  <a:pt x="1689003" y="1603693"/>
                </a:lnTo>
                <a:lnTo>
                  <a:pt x="1682017" y="1605915"/>
                </a:lnTo>
                <a:lnTo>
                  <a:pt x="1675666" y="1607820"/>
                </a:lnTo>
                <a:lnTo>
                  <a:pt x="1668998" y="1610678"/>
                </a:lnTo>
                <a:lnTo>
                  <a:pt x="1662329" y="1613535"/>
                </a:lnTo>
                <a:lnTo>
                  <a:pt x="1655978" y="1616393"/>
                </a:lnTo>
                <a:lnTo>
                  <a:pt x="1649627" y="1619568"/>
                </a:lnTo>
                <a:lnTo>
                  <a:pt x="1643594" y="1623060"/>
                </a:lnTo>
                <a:lnTo>
                  <a:pt x="1637243" y="1626870"/>
                </a:lnTo>
                <a:lnTo>
                  <a:pt x="1631528" y="1630998"/>
                </a:lnTo>
                <a:lnTo>
                  <a:pt x="1625812" y="1635125"/>
                </a:lnTo>
                <a:lnTo>
                  <a:pt x="1620414" y="1639888"/>
                </a:lnTo>
                <a:lnTo>
                  <a:pt x="1615015" y="1644968"/>
                </a:lnTo>
                <a:lnTo>
                  <a:pt x="1610252" y="1649730"/>
                </a:lnTo>
                <a:lnTo>
                  <a:pt x="1605489" y="1655128"/>
                </a:lnTo>
                <a:lnTo>
                  <a:pt x="1601361" y="1660843"/>
                </a:lnTo>
                <a:lnTo>
                  <a:pt x="1599138" y="1669415"/>
                </a:lnTo>
                <a:lnTo>
                  <a:pt x="1597551" y="1677988"/>
                </a:lnTo>
                <a:lnTo>
                  <a:pt x="1596281" y="1686878"/>
                </a:lnTo>
                <a:lnTo>
                  <a:pt x="1595010" y="1695450"/>
                </a:lnTo>
                <a:lnTo>
                  <a:pt x="1594375" y="1704658"/>
                </a:lnTo>
                <a:lnTo>
                  <a:pt x="1594058" y="1713230"/>
                </a:lnTo>
                <a:lnTo>
                  <a:pt x="1593740" y="1722120"/>
                </a:lnTo>
                <a:lnTo>
                  <a:pt x="1593740" y="1730693"/>
                </a:lnTo>
                <a:lnTo>
                  <a:pt x="1593740" y="1739583"/>
                </a:lnTo>
                <a:lnTo>
                  <a:pt x="1594375" y="1748790"/>
                </a:lnTo>
                <a:lnTo>
                  <a:pt x="1595010" y="1757363"/>
                </a:lnTo>
                <a:lnTo>
                  <a:pt x="1595963" y="1766253"/>
                </a:lnTo>
                <a:lnTo>
                  <a:pt x="1598186" y="1784033"/>
                </a:lnTo>
                <a:lnTo>
                  <a:pt x="1601679" y="1801178"/>
                </a:lnTo>
                <a:lnTo>
                  <a:pt x="1604219" y="1812926"/>
                </a:lnTo>
                <a:lnTo>
                  <a:pt x="1607077" y="1824991"/>
                </a:lnTo>
                <a:lnTo>
                  <a:pt x="1608347" y="1830706"/>
                </a:lnTo>
                <a:lnTo>
                  <a:pt x="1609300" y="1837056"/>
                </a:lnTo>
                <a:lnTo>
                  <a:pt x="1609617" y="1842771"/>
                </a:lnTo>
                <a:lnTo>
                  <a:pt x="1609617" y="1849121"/>
                </a:lnTo>
                <a:lnTo>
                  <a:pt x="1609617" y="1853566"/>
                </a:lnTo>
                <a:lnTo>
                  <a:pt x="1609617" y="1858011"/>
                </a:lnTo>
                <a:lnTo>
                  <a:pt x="1608982" y="1862773"/>
                </a:lnTo>
                <a:lnTo>
                  <a:pt x="1608347" y="1867536"/>
                </a:lnTo>
                <a:lnTo>
                  <a:pt x="1606442" y="1876108"/>
                </a:lnTo>
                <a:lnTo>
                  <a:pt x="1603902" y="1884681"/>
                </a:lnTo>
                <a:lnTo>
                  <a:pt x="1600409" y="1893253"/>
                </a:lnTo>
                <a:lnTo>
                  <a:pt x="1596598" y="1901508"/>
                </a:lnTo>
                <a:lnTo>
                  <a:pt x="1592152" y="1909446"/>
                </a:lnTo>
                <a:lnTo>
                  <a:pt x="1587072" y="1917383"/>
                </a:lnTo>
                <a:lnTo>
                  <a:pt x="1581991" y="1924368"/>
                </a:lnTo>
                <a:lnTo>
                  <a:pt x="1576593" y="1931671"/>
                </a:lnTo>
                <a:lnTo>
                  <a:pt x="1570877" y="1938021"/>
                </a:lnTo>
                <a:lnTo>
                  <a:pt x="1564844" y="1944688"/>
                </a:lnTo>
                <a:lnTo>
                  <a:pt x="1558493" y="1951038"/>
                </a:lnTo>
                <a:lnTo>
                  <a:pt x="1552460" y="1956753"/>
                </a:lnTo>
                <a:lnTo>
                  <a:pt x="1545791" y="1962786"/>
                </a:lnTo>
                <a:lnTo>
                  <a:pt x="1538806" y="1968501"/>
                </a:lnTo>
                <a:lnTo>
                  <a:pt x="1525151" y="1979296"/>
                </a:lnTo>
                <a:lnTo>
                  <a:pt x="1510544" y="1989456"/>
                </a:lnTo>
                <a:lnTo>
                  <a:pt x="1495937" y="1999616"/>
                </a:lnTo>
                <a:lnTo>
                  <a:pt x="1481648" y="2009141"/>
                </a:lnTo>
                <a:lnTo>
                  <a:pt x="1452752" y="2027873"/>
                </a:lnTo>
                <a:lnTo>
                  <a:pt x="1423538" y="2046606"/>
                </a:lnTo>
                <a:lnTo>
                  <a:pt x="1409249" y="2055813"/>
                </a:lnTo>
                <a:lnTo>
                  <a:pt x="1394324" y="2064703"/>
                </a:lnTo>
                <a:lnTo>
                  <a:pt x="1379717" y="2073911"/>
                </a:lnTo>
                <a:lnTo>
                  <a:pt x="1364475" y="2082166"/>
                </a:lnTo>
                <a:lnTo>
                  <a:pt x="1354632" y="2087246"/>
                </a:lnTo>
                <a:lnTo>
                  <a:pt x="1344153" y="2092008"/>
                </a:lnTo>
                <a:lnTo>
                  <a:pt x="1333991" y="2096136"/>
                </a:lnTo>
                <a:lnTo>
                  <a:pt x="1323513" y="2099628"/>
                </a:lnTo>
                <a:lnTo>
                  <a:pt x="1312399" y="2102803"/>
                </a:lnTo>
                <a:lnTo>
                  <a:pt x="1301920" y="2105661"/>
                </a:lnTo>
                <a:lnTo>
                  <a:pt x="1290806" y="2107883"/>
                </a:lnTo>
                <a:lnTo>
                  <a:pt x="1279692" y="2109788"/>
                </a:lnTo>
                <a:lnTo>
                  <a:pt x="1268578" y="2111058"/>
                </a:lnTo>
                <a:lnTo>
                  <a:pt x="1257146" y="2112011"/>
                </a:lnTo>
                <a:lnTo>
                  <a:pt x="1246350" y="2113281"/>
                </a:lnTo>
                <a:lnTo>
                  <a:pt x="1234918" y="2113598"/>
                </a:lnTo>
                <a:lnTo>
                  <a:pt x="1223487" y="2113916"/>
                </a:lnTo>
                <a:lnTo>
                  <a:pt x="1212373" y="2113916"/>
                </a:lnTo>
                <a:lnTo>
                  <a:pt x="1189828" y="2113598"/>
                </a:lnTo>
                <a:lnTo>
                  <a:pt x="1174903" y="2112328"/>
                </a:lnTo>
                <a:lnTo>
                  <a:pt x="1159661" y="2111058"/>
                </a:lnTo>
                <a:lnTo>
                  <a:pt x="1144102" y="2108836"/>
                </a:lnTo>
                <a:lnTo>
                  <a:pt x="1129177" y="2106613"/>
                </a:lnTo>
                <a:lnTo>
                  <a:pt x="1121556" y="2104708"/>
                </a:lnTo>
                <a:lnTo>
                  <a:pt x="1113935" y="2103121"/>
                </a:lnTo>
                <a:lnTo>
                  <a:pt x="1106632" y="2101533"/>
                </a:lnTo>
                <a:lnTo>
                  <a:pt x="1099646" y="2098993"/>
                </a:lnTo>
                <a:lnTo>
                  <a:pt x="1092342" y="2096453"/>
                </a:lnTo>
                <a:lnTo>
                  <a:pt x="1085039" y="2093913"/>
                </a:lnTo>
                <a:lnTo>
                  <a:pt x="1078053" y="2091056"/>
                </a:lnTo>
                <a:lnTo>
                  <a:pt x="1071067" y="2087563"/>
                </a:lnTo>
                <a:lnTo>
                  <a:pt x="1057095" y="2079943"/>
                </a:lnTo>
                <a:lnTo>
                  <a:pt x="1043123" y="2072323"/>
                </a:lnTo>
                <a:lnTo>
                  <a:pt x="1029787" y="2064068"/>
                </a:lnTo>
                <a:lnTo>
                  <a:pt x="1016450" y="2055496"/>
                </a:lnTo>
                <a:lnTo>
                  <a:pt x="989459" y="2038351"/>
                </a:lnTo>
                <a:lnTo>
                  <a:pt x="975805" y="2029461"/>
                </a:lnTo>
                <a:lnTo>
                  <a:pt x="962468" y="2021206"/>
                </a:lnTo>
                <a:lnTo>
                  <a:pt x="945956" y="2010728"/>
                </a:lnTo>
                <a:lnTo>
                  <a:pt x="929444" y="1999933"/>
                </a:lnTo>
                <a:lnTo>
                  <a:pt x="912931" y="1988503"/>
                </a:lnTo>
                <a:lnTo>
                  <a:pt x="897054" y="1976756"/>
                </a:lnTo>
                <a:lnTo>
                  <a:pt x="889116" y="1970723"/>
                </a:lnTo>
                <a:lnTo>
                  <a:pt x="881495" y="1964373"/>
                </a:lnTo>
                <a:lnTo>
                  <a:pt x="874191" y="1957706"/>
                </a:lnTo>
                <a:lnTo>
                  <a:pt x="866888" y="1951038"/>
                </a:lnTo>
                <a:lnTo>
                  <a:pt x="859902" y="1944053"/>
                </a:lnTo>
                <a:lnTo>
                  <a:pt x="853234" y="1936751"/>
                </a:lnTo>
                <a:lnTo>
                  <a:pt x="846883" y="1929131"/>
                </a:lnTo>
                <a:lnTo>
                  <a:pt x="840532" y="1921193"/>
                </a:lnTo>
                <a:lnTo>
                  <a:pt x="836722" y="1915796"/>
                </a:lnTo>
                <a:lnTo>
                  <a:pt x="833546" y="1910081"/>
                </a:lnTo>
                <a:lnTo>
                  <a:pt x="830053" y="1904366"/>
                </a:lnTo>
                <a:lnTo>
                  <a:pt x="827195" y="1898333"/>
                </a:lnTo>
                <a:lnTo>
                  <a:pt x="824337" y="1892301"/>
                </a:lnTo>
                <a:lnTo>
                  <a:pt x="822115" y="1885951"/>
                </a:lnTo>
                <a:lnTo>
                  <a:pt x="819892" y="1879918"/>
                </a:lnTo>
                <a:lnTo>
                  <a:pt x="818304" y="1873251"/>
                </a:lnTo>
                <a:lnTo>
                  <a:pt x="816716" y="1866583"/>
                </a:lnTo>
                <a:lnTo>
                  <a:pt x="815764" y="1860233"/>
                </a:lnTo>
                <a:lnTo>
                  <a:pt x="815446" y="1853566"/>
                </a:lnTo>
                <a:lnTo>
                  <a:pt x="815129" y="1846898"/>
                </a:lnTo>
                <a:lnTo>
                  <a:pt x="815446" y="1840548"/>
                </a:lnTo>
                <a:lnTo>
                  <a:pt x="816081" y="1833881"/>
                </a:lnTo>
                <a:lnTo>
                  <a:pt x="817669" y="1827531"/>
                </a:lnTo>
                <a:lnTo>
                  <a:pt x="819257" y="1820863"/>
                </a:lnTo>
                <a:lnTo>
                  <a:pt x="821797" y="1809751"/>
                </a:lnTo>
                <a:lnTo>
                  <a:pt x="824020" y="1798321"/>
                </a:lnTo>
                <a:lnTo>
                  <a:pt x="826243" y="1787208"/>
                </a:lnTo>
                <a:lnTo>
                  <a:pt x="827830" y="1776095"/>
                </a:lnTo>
                <a:lnTo>
                  <a:pt x="829736" y="1764665"/>
                </a:lnTo>
                <a:lnTo>
                  <a:pt x="830688" y="1753235"/>
                </a:lnTo>
                <a:lnTo>
                  <a:pt x="831323" y="1741805"/>
                </a:lnTo>
                <a:lnTo>
                  <a:pt x="831641" y="1730375"/>
                </a:lnTo>
                <a:lnTo>
                  <a:pt x="831641" y="1718628"/>
                </a:lnTo>
                <a:lnTo>
                  <a:pt x="831006" y="1707198"/>
                </a:lnTo>
                <a:lnTo>
                  <a:pt x="830053" y="1695768"/>
                </a:lnTo>
                <a:lnTo>
                  <a:pt x="828465" y="1684973"/>
                </a:lnTo>
                <a:lnTo>
                  <a:pt x="826878" y="1673543"/>
                </a:lnTo>
                <a:lnTo>
                  <a:pt x="824337" y="1662430"/>
                </a:lnTo>
                <a:lnTo>
                  <a:pt x="821797" y="1651318"/>
                </a:lnTo>
                <a:lnTo>
                  <a:pt x="818304" y="1640205"/>
                </a:lnTo>
                <a:lnTo>
                  <a:pt x="810048" y="1634173"/>
                </a:lnTo>
                <a:lnTo>
                  <a:pt x="800839" y="1628458"/>
                </a:lnTo>
                <a:lnTo>
                  <a:pt x="791631" y="1623378"/>
                </a:lnTo>
                <a:lnTo>
                  <a:pt x="782422" y="1618933"/>
                </a:lnTo>
                <a:lnTo>
                  <a:pt x="772578" y="1614805"/>
                </a:lnTo>
                <a:lnTo>
                  <a:pt x="762734" y="1610995"/>
                </a:lnTo>
                <a:lnTo>
                  <a:pt x="752573" y="1607503"/>
                </a:lnTo>
                <a:lnTo>
                  <a:pt x="742729" y="1604328"/>
                </a:lnTo>
                <a:lnTo>
                  <a:pt x="741459" y="1649095"/>
                </a:lnTo>
                <a:lnTo>
                  <a:pt x="739871" y="1693545"/>
                </a:lnTo>
                <a:lnTo>
                  <a:pt x="737966" y="1737678"/>
                </a:lnTo>
                <a:lnTo>
                  <a:pt x="735426" y="1782128"/>
                </a:lnTo>
                <a:lnTo>
                  <a:pt x="733521" y="1814831"/>
                </a:lnTo>
                <a:lnTo>
                  <a:pt x="732886" y="1831658"/>
                </a:lnTo>
                <a:lnTo>
                  <a:pt x="732568" y="1847851"/>
                </a:lnTo>
                <a:lnTo>
                  <a:pt x="732886" y="1864361"/>
                </a:lnTo>
                <a:lnTo>
                  <a:pt x="733521" y="1880871"/>
                </a:lnTo>
                <a:lnTo>
                  <a:pt x="734473" y="1888808"/>
                </a:lnTo>
                <a:lnTo>
                  <a:pt x="735426" y="1897063"/>
                </a:lnTo>
                <a:lnTo>
                  <a:pt x="736378" y="1905318"/>
                </a:lnTo>
                <a:lnTo>
                  <a:pt x="737966" y="1913256"/>
                </a:lnTo>
                <a:lnTo>
                  <a:pt x="739554" y="1920241"/>
                </a:lnTo>
                <a:lnTo>
                  <a:pt x="741459" y="1926908"/>
                </a:lnTo>
                <a:lnTo>
                  <a:pt x="743682" y="1933576"/>
                </a:lnTo>
                <a:lnTo>
                  <a:pt x="746540" y="1939926"/>
                </a:lnTo>
                <a:lnTo>
                  <a:pt x="749080" y="1946593"/>
                </a:lnTo>
                <a:lnTo>
                  <a:pt x="751938" y="1952626"/>
                </a:lnTo>
                <a:lnTo>
                  <a:pt x="755431" y="1958976"/>
                </a:lnTo>
                <a:lnTo>
                  <a:pt x="758924" y="1965008"/>
                </a:lnTo>
                <a:lnTo>
                  <a:pt x="766227" y="1976756"/>
                </a:lnTo>
                <a:lnTo>
                  <a:pt x="774166" y="1988186"/>
                </a:lnTo>
                <a:lnTo>
                  <a:pt x="782740" y="1999616"/>
                </a:lnTo>
                <a:lnTo>
                  <a:pt x="791313" y="2010728"/>
                </a:lnTo>
                <a:lnTo>
                  <a:pt x="800522" y="2021523"/>
                </a:lnTo>
                <a:lnTo>
                  <a:pt x="810366" y="2032636"/>
                </a:lnTo>
                <a:lnTo>
                  <a:pt x="820209" y="2043748"/>
                </a:lnTo>
                <a:lnTo>
                  <a:pt x="830371" y="2054543"/>
                </a:lnTo>
                <a:lnTo>
                  <a:pt x="840532" y="2064703"/>
                </a:lnTo>
                <a:lnTo>
                  <a:pt x="851011" y="2075181"/>
                </a:lnTo>
                <a:lnTo>
                  <a:pt x="872286" y="2095818"/>
                </a:lnTo>
                <a:lnTo>
                  <a:pt x="893879" y="2115821"/>
                </a:lnTo>
                <a:lnTo>
                  <a:pt x="915472" y="2135506"/>
                </a:lnTo>
                <a:lnTo>
                  <a:pt x="959293" y="2175193"/>
                </a:lnTo>
                <a:lnTo>
                  <a:pt x="978345" y="2193291"/>
                </a:lnTo>
                <a:lnTo>
                  <a:pt x="997398" y="2210753"/>
                </a:lnTo>
                <a:lnTo>
                  <a:pt x="1006924" y="2219643"/>
                </a:lnTo>
                <a:lnTo>
                  <a:pt x="1017085" y="2228533"/>
                </a:lnTo>
                <a:lnTo>
                  <a:pt x="1026929" y="2236788"/>
                </a:lnTo>
                <a:lnTo>
                  <a:pt x="1037408" y="2244726"/>
                </a:lnTo>
                <a:lnTo>
                  <a:pt x="1045029" y="2249806"/>
                </a:lnTo>
                <a:lnTo>
                  <a:pt x="1049157" y="2252663"/>
                </a:lnTo>
                <a:lnTo>
                  <a:pt x="1053285" y="2254886"/>
                </a:lnTo>
                <a:lnTo>
                  <a:pt x="1057730" y="2256791"/>
                </a:lnTo>
                <a:lnTo>
                  <a:pt x="1061858" y="2258378"/>
                </a:lnTo>
                <a:lnTo>
                  <a:pt x="1066622" y="2259331"/>
                </a:lnTo>
                <a:lnTo>
                  <a:pt x="1071702" y="2259648"/>
                </a:lnTo>
                <a:lnTo>
                  <a:pt x="1077736" y="2259648"/>
                </a:lnTo>
                <a:lnTo>
                  <a:pt x="1084086" y="2259331"/>
                </a:lnTo>
                <a:lnTo>
                  <a:pt x="1096470" y="2258378"/>
                </a:lnTo>
                <a:lnTo>
                  <a:pt x="1108855" y="2256791"/>
                </a:lnTo>
                <a:lnTo>
                  <a:pt x="1121239" y="2254568"/>
                </a:lnTo>
                <a:lnTo>
                  <a:pt x="1146007" y="2249488"/>
                </a:lnTo>
                <a:lnTo>
                  <a:pt x="1158073" y="2247266"/>
                </a:lnTo>
                <a:lnTo>
                  <a:pt x="1170775" y="2245361"/>
                </a:lnTo>
                <a:lnTo>
                  <a:pt x="1179984" y="2244408"/>
                </a:lnTo>
                <a:lnTo>
                  <a:pt x="1188875" y="2243138"/>
                </a:lnTo>
                <a:lnTo>
                  <a:pt x="1197766" y="2242821"/>
                </a:lnTo>
                <a:lnTo>
                  <a:pt x="1206975" y="2242503"/>
                </a:lnTo>
                <a:lnTo>
                  <a:pt x="1216184" y="2242186"/>
                </a:lnTo>
                <a:lnTo>
                  <a:pt x="1225075" y="2242186"/>
                </a:lnTo>
                <a:lnTo>
                  <a:pt x="1234283" y="2242503"/>
                </a:lnTo>
                <a:lnTo>
                  <a:pt x="1243492" y="2243138"/>
                </a:lnTo>
                <a:lnTo>
                  <a:pt x="1261274" y="2244726"/>
                </a:lnTo>
                <a:lnTo>
                  <a:pt x="1279692" y="2246948"/>
                </a:lnTo>
                <a:lnTo>
                  <a:pt x="1297792" y="2250123"/>
                </a:lnTo>
                <a:lnTo>
                  <a:pt x="1315256" y="2253933"/>
                </a:lnTo>
                <a:lnTo>
                  <a:pt x="1324783" y="2255521"/>
                </a:lnTo>
                <a:lnTo>
                  <a:pt x="1334626" y="2257426"/>
                </a:lnTo>
                <a:lnTo>
                  <a:pt x="1344153" y="2258696"/>
                </a:lnTo>
                <a:lnTo>
                  <a:pt x="1353996" y="2259648"/>
                </a:lnTo>
                <a:lnTo>
                  <a:pt x="1358760" y="2260283"/>
                </a:lnTo>
                <a:lnTo>
                  <a:pt x="1363523" y="2259648"/>
                </a:lnTo>
                <a:lnTo>
                  <a:pt x="1368286" y="2259331"/>
                </a:lnTo>
                <a:lnTo>
                  <a:pt x="1373367" y="2258696"/>
                </a:lnTo>
                <a:lnTo>
                  <a:pt x="1377812" y="2257743"/>
                </a:lnTo>
                <a:lnTo>
                  <a:pt x="1382258" y="2256156"/>
                </a:lnTo>
                <a:lnTo>
                  <a:pt x="1386703" y="2253933"/>
                </a:lnTo>
                <a:lnTo>
                  <a:pt x="1391149" y="2251393"/>
                </a:lnTo>
                <a:lnTo>
                  <a:pt x="1399722" y="2245361"/>
                </a:lnTo>
                <a:lnTo>
                  <a:pt x="1408296" y="2238693"/>
                </a:lnTo>
                <a:lnTo>
                  <a:pt x="1416870" y="2231708"/>
                </a:lnTo>
                <a:lnTo>
                  <a:pt x="1425126" y="2224723"/>
                </a:lnTo>
                <a:lnTo>
                  <a:pt x="1441320" y="2210118"/>
                </a:lnTo>
                <a:lnTo>
                  <a:pt x="1457197" y="2195196"/>
                </a:lnTo>
                <a:lnTo>
                  <a:pt x="1481013" y="2173288"/>
                </a:lnTo>
                <a:lnTo>
                  <a:pt x="1505146" y="2151063"/>
                </a:lnTo>
                <a:lnTo>
                  <a:pt x="1529279" y="2129156"/>
                </a:lnTo>
                <a:lnTo>
                  <a:pt x="1553095" y="2106931"/>
                </a:lnTo>
                <a:lnTo>
                  <a:pt x="1576911" y="2084388"/>
                </a:lnTo>
                <a:lnTo>
                  <a:pt x="1600409" y="2061211"/>
                </a:lnTo>
                <a:lnTo>
                  <a:pt x="1611840" y="2049781"/>
                </a:lnTo>
                <a:lnTo>
                  <a:pt x="1622636" y="2038033"/>
                </a:lnTo>
                <a:lnTo>
                  <a:pt x="1633750" y="2025968"/>
                </a:lnTo>
                <a:lnTo>
                  <a:pt x="1644864" y="2013586"/>
                </a:lnTo>
                <a:lnTo>
                  <a:pt x="1650580" y="2006601"/>
                </a:lnTo>
                <a:lnTo>
                  <a:pt x="1656613" y="1999298"/>
                </a:lnTo>
                <a:lnTo>
                  <a:pt x="1662012" y="1991678"/>
                </a:lnTo>
                <a:lnTo>
                  <a:pt x="1667727" y="1984058"/>
                </a:lnTo>
                <a:lnTo>
                  <a:pt x="1672808" y="1976438"/>
                </a:lnTo>
                <a:lnTo>
                  <a:pt x="1677571" y="1968183"/>
                </a:lnTo>
                <a:lnTo>
                  <a:pt x="1682017" y="1960246"/>
                </a:lnTo>
                <a:lnTo>
                  <a:pt x="1686145" y="1951991"/>
                </a:lnTo>
                <a:lnTo>
                  <a:pt x="1690273" y="1943418"/>
                </a:lnTo>
                <a:lnTo>
                  <a:pt x="1693448" y="1934846"/>
                </a:lnTo>
                <a:lnTo>
                  <a:pt x="1696624" y="1925956"/>
                </a:lnTo>
                <a:lnTo>
                  <a:pt x="1699481" y="1917066"/>
                </a:lnTo>
                <a:lnTo>
                  <a:pt x="1701387" y="1907858"/>
                </a:lnTo>
                <a:lnTo>
                  <a:pt x="1702974" y="1898968"/>
                </a:lnTo>
                <a:lnTo>
                  <a:pt x="1703927" y="1889443"/>
                </a:lnTo>
                <a:lnTo>
                  <a:pt x="1704245" y="1879918"/>
                </a:lnTo>
                <a:lnTo>
                  <a:pt x="1704562" y="1862456"/>
                </a:lnTo>
                <a:lnTo>
                  <a:pt x="1704562" y="1845311"/>
                </a:lnTo>
                <a:lnTo>
                  <a:pt x="1704562" y="1827848"/>
                </a:lnTo>
                <a:lnTo>
                  <a:pt x="1703927" y="1810386"/>
                </a:lnTo>
                <a:lnTo>
                  <a:pt x="1702339" y="1775460"/>
                </a:lnTo>
                <a:lnTo>
                  <a:pt x="1700752" y="1741170"/>
                </a:lnTo>
                <a:lnTo>
                  <a:pt x="1698846" y="1706245"/>
                </a:lnTo>
                <a:lnTo>
                  <a:pt x="1696941" y="1671320"/>
                </a:lnTo>
                <a:lnTo>
                  <a:pt x="1695989" y="1636395"/>
                </a:lnTo>
                <a:lnTo>
                  <a:pt x="1695989" y="1619250"/>
                </a:lnTo>
                <a:lnTo>
                  <a:pt x="1695989" y="1602105"/>
                </a:lnTo>
                <a:close/>
                <a:moveTo>
                  <a:pt x="2229140" y="1273493"/>
                </a:moveTo>
                <a:lnTo>
                  <a:pt x="2222154" y="1273810"/>
                </a:lnTo>
                <a:lnTo>
                  <a:pt x="2215804" y="1274445"/>
                </a:lnTo>
                <a:lnTo>
                  <a:pt x="2208818" y="1276033"/>
                </a:lnTo>
                <a:lnTo>
                  <a:pt x="2202149" y="1277620"/>
                </a:lnTo>
                <a:lnTo>
                  <a:pt x="2196116" y="1280160"/>
                </a:lnTo>
                <a:lnTo>
                  <a:pt x="2192941" y="1281430"/>
                </a:lnTo>
                <a:lnTo>
                  <a:pt x="2189765" y="1283018"/>
                </a:lnTo>
                <a:lnTo>
                  <a:pt x="2187225" y="1284923"/>
                </a:lnTo>
                <a:lnTo>
                  <a:pt x="2184685" y="1287145"/>
                </a:lnTo>
                <a:lnTo>
                  <a:pt x="2182144" y="1289368"/>
                </a:lnTo>
                <a:lnTo>
                  <a:pt x="2179921" y="1292225"/>
                </a:lnTo>
                <a:lnTo>
                  <a:pt x="2171665" y="1302385"/>
                </a:lnTo>
                <a:lnTo>
                  <a:pt x="2164044" y="1312863"/>
                </a:lnTo>
                <a:lnTo>
                  <a:pt x="2156423" y="1323658"/>
                </a:lnTo>
                <a:lnTo>
                  <a:pt x="2149437" y="1334453"/>
                </a:lnTo>
                <a:lnTo>
                  <a:pt x="2142452" y="1345565"/>
                </a:lnTo>
                <a:lnTo>
                  <a:pt x="2135783" y="1356995"/>
                </a:lnTo>
                <a:lnTo>
                  <a:pt x="2122446" y="1379855"/>
                </a:lnTo>
                <a:lnTo>
                  <a:pt x="2109427" y="1402398"/>
                </a:lnTo>
                <a:lnTo>
                  <a:pt x="2102759" y="1413510"/>
                </a:lnTo>
                <a:lnTo>
                  <a:pt x="2096091" y="1424940"/>
                </a:lnTo>
                <a:lnTo>
                  <a:pt x="2088787" y="1435735"/>
                </a:lnTo>
                <a:lnTo>
                  <a:pt x="2081484" y="1446848"/>
                </a:lnTo>
                <a:lnTo>
                  <a:pt x="2073863" y="1457008"/>
                </a:lnTo>
                <a:lnTo>
                  <a:pt x="2065607" y="1467485"/>
                </a:lnTo>
                <a:lnTo>
                  <a:pt x="2057668" y="1477328"/>
                </a:lnTo>
                <a:lnTo>
                  <a:pt x="2049094" y="1486853"/>
                </a:lnTo>
                <a:lnTo>
                  <a:pt x="2040203" y="1495425"/>
                </a:lnTo>
                <a:lnTo>
                  <a:pt x="2030677" y="1503998"/>
                </a:lnTo>
                <a:lnTo>
                  <a:pt x="2021151" y="1512253"/>
                </a:lnTo>
                <a:lnTo>
                  <a:pt x="2010990" y="1520190"/>
                </a:lnTo>
                <a:lnTo>
                  <a:pt x="2001146" y="1527810"/>
                </a:lnTo>
                <a:lnTo>
                  <a:pt x="1990667" y="1535430"/>
                </a:lnTo>
                <a:lnTo>
                  <a:pt x="1979235" y="1543368"/>
                </a:lnTo>
                <a:lnTo>
                  <a:pt x="1967804" y="1550670"/>
                </a:lnTo>
                <a:lnTo>
                  <a:pt x="1956055" y="1557973"/>
                </a:lnTo>
                <a:lnTo>
                  <a:pt x="1944306" y="1564958"/>
                </a:lnTo>
                <a:lnTo>
                  <a:pt x="1920490" y="1578610"/>
                </a:lnTo>
                <a:lnTo>
                  <a:pt x="1896357" y="1591945"/>
                </a:lnTo>
                <a:lnTo>
                  <a:pt x="1872542" y="1605598"/>
                </a:lnTo>
                <a:lnTo>
                  <a:pt x="1860792" y="1612583"/>
                </a:lnTo>
                <a:lnTo>
                  <a:pt x="1849043" y="1619885"/>
                </a:lnTo>
                <a:lnTo>
                  <a:pt x="1837930" y="1627188"/>
                </a:lnTo>
                <a:lnTo>
                  <a:pt x="1826498" y="1635125"/>
                </a:lnTo>
                <a:lnTo>
                  <a:pt x="1815384" y="1643380"/>
                </a:lnTo>
                <a:lnTo>
                  <a:pt x="1804588" y="1651953"/>
                </a:lnTo>
                <a:lnTo>
                  <a:pt x="1809986" y="1663700"/>
                </a:lnTo>
                <a:lnTo>
                  <a:pt x="1822052" y="1653540"/>
                </a:lnTo>
                <a:lnTo>
                  <a:pt x="1834437" y="1643063"/>
                </a:lnTo>
                <a:lnTo>
                  <a:pt x="1846821" y="1632585"/>
                </a:lnTo>
                <a:lnTo>
                  <a:pt x="1859522" y="1623060"/>
                </a:lnTo>
                <a:lnTo>
                  <a:pt x="1872224" y="1613853"/>
                </a:lnTo>
                <a:lnTo>
                  <a:pt x="1885878" y="1604645"/>
                </a:lnTo>
                <a:lnTo>
                  <a:pt x="1899215" y="1596073"/>
                </a:lnTo>
                <a:lnTo>
                  <a:pt x="1913187" y="1587818"/>
                </a:lnTo>
                <a:lnTo>
                  <a:pt x="1926206" y="1580198"/>
                </a:lnTo>
                <a:lnTo>
                  <a:pt x="1939543" y="1573530"/>
                </a:lnTo>
                <a:lnTo>
                  <a:pt x="1953197" y="1566863"/>
                </a:lnTo>
                <a:lnTo>
                  <a:pt x="1966851" y="1560513"/>
                </a:lnTo>
                <a:lnTo>
                  <a:pt x="1981141" y="1554798"/>
                </a:lnTo>
                <a:lnTo>
                  <a:pt x="1995112" y="1549083"/>
                </a:lnTo>
                <a:lnTo>
                  <a:pt x="2009402" y="1544320"/>
                </a:lnTo>
                <a:lnTo>
                  <a:pt x="2023691" y="1539558"/>
                </a:lnTo>
                <a:lnTo>
                  <a:pt x="2038298" y="1535113"/>
                </a:lnTo>
                <a:lnTo>
                  <a:pt x="2052905" y="1531303"/>
                </a:lnTo>
                <a:lnTo>
                  <a:pt x="2067194" y="1527175"/>
                </a:lnTo>
                <a:lnTo>
                  <a:pt x="2082119" y="1523683"/>
                </a:lnTo>
                <a:lnTo>
                  <a:pt x="2097043" y="1520508"/>
                </a:lnTo>
                <a:lnTo>
                  <a:pt x="2111968" y="1517333"/>
                </a:lnTo>
                <a:lnTo>
                  <a:pt x="2141499" y="1511618"/>
                </a:lnTo>
                <a:lnTo>
                  <a:pt x="2158011" y="1508760"/>
                </a:lnTo>
                <a:lnTo>
                  <a:pt x="2174841" y="1506855"/>
                </a:lnTo>
                <a:lnTo>
                  <a:pt x="2191988" y="1505268"/>
                </a:lnTo>
                <a:lnTo>
                  <a:pt x="2208818" y="1503680"/>
                </a:lnTo>
                <a:lnTo>
                  <a:pt x="2242795" y="1501140"/>
                </a:lnTo>
                <a:lnTo>
                  <a:pt x="2259624" y="1499553"/>
                </a:lnTo>
                <a:lnTo>
                  <a:pt x="2276454" y="1497330"/>
                </a:lnTo>
                <a:lnTo>
                  <a:pt x="2292331" y="1495108"/>
                </a:lnTo>
                <a:lnTo>
                  <a:pt x="2300587" y="1493520"/>
                </a:lnTo>
                <a:lnTo>
                  <a:pt x="2308526" y="1491615"/>
                </a:lnTo>
                <a:lnTo>
                  <a:pt x="2316147" y="1489393"/>
                </a:lnTo>
                <a:lnTo>
                  <a:pt x="2324085" y="1486853"/>
                </a:lnTo>
                <a:lnTo>
                  <a:pt x="2331389" y="1483360"/>
                </a:lnTo>
                <a:lnTo>
                  <a:pt x="2335199" y="1481455"/>
                </a:lnTo>
                <a:lnTo>
                  <a:pt x="2338692" y="1479233"/>
                </a:lnTo>
                <a:lnTo>
                  <a:pt x="2340915" y="1477645"/>
                </a:lnTo>
                <a:lnTo>
                  <a:pt x="2343455" y="1475740"/>
                </a:lnTo>
                <a:lnTo>
                  <a:pt x="2345043" y="1473200"/>
                </a:lnTo>
                <a:lnTo>
                  <a:pt x="2346948" y="1470978"/>
                </a:lnTo>
                <a:lnTo>
                  <a:pt x="2348218" y="1468438"/>
                </a:lnTo>
                <a:lnTo>
                  <a:pt x="2348853" y="1465263"/>
                </a:lnTo>
                <a:lnTo>
                  <a:pt x="2350124" y="1462723"/>
                </a:lnTo>
                <a:lnTo>
                  <a:pt x="2350441" y="1459548"/>
                </a:lnTo>
                <a:lnTo>
                  <a:pt x="2350441" y="1456690"/>
                </a:lnTo>
                <a:lnTo>
                  <a:pt x="2350441" y="1453515"/>
                </a:lnTo>
                <a:lnTo>
                  <a:pt x="2350124" y="1450658"/>
                </a:lnTo>
                <a:lnTo>
                  <a:pt x="2349171" y="1447800"/>
                </a:lnTo>
                <a:lnTo>
                  <a:pt x="2348218" y="1444625"/>
                </a:lnTo>
                <a:lnTo>
                  <a:pt x="2346948" y="1442085"/>
                </a:lnTo>
                <a:lnTo>
                  <a:pt x="2345361" y="1439545"/>
                </a:lnTo>
                <a:lnTo>
                  <a:pt x="2343773" y="1437005"/>
                </a:lnTo>
                <a:lnTo>
                  <a:pt x="2338375" y="1432243"/>
                </a:lnTo>
                <a:lnTo>
                  <a:pt x="2332341" y="1427480"/>
                </a:lnTo>
                <a:lnTo>
                  <a:pt x="2326308" y="1423353"/>
                </a:lnTo>
                <a:lnTo>
                  <a:pt x="2319957" y="1419225"/>
                </a:lnTo>
                <a:lnTo>
                  <a:pt x="2307573" y="1411288"/>
                </a:lnTo>
                <a:lnTo>
                  <a:pt x="2301222" y="1406843"/>
                </a:lnTo>
                <a:lnTo>
                  <a:pt x="2295507" y="1402080"/>
                </a:lnTo>
                <a:lnTo>
                  <a:pt x="2292014" y="1399223"/>
                </a:lnTo>
                <a:lnTo>
                  <a:pt x="2288521" y="1395730"/>
                </a:lnTo>
                <a:lnTo>
                  <a:pt x="2285345" y="1391920"/>
                </a:lnTo>
                <a:lnTo>
                  <a:pt x="2282487" y="1388110"/>
                </a:lnTo>
                <a:lnTo>
                  <a:pt x="2279947" y="1384300"/>
                </a:lnTo>
                <a:lnTo>
                  <a:pt x="2277407" y="1380173"/>
                </a:lnTo>
                <a:lnTo>
                  <a:pt x="2275501" y="1375728"/>
                </a:lnTo>
                <a:lnTo>
                  <a:pt x="2273596" y="1371600"/>
                </a:lnTo>
                <a:lnTo>
                  <a:pt x="2272008" y="1366520"/>
                </a:lnTo>
                <a:lnTo>
                  <a:pt x="2271056" y="1362075"/>
                </a:lnTo>
                <a:lnTo>
                  <a:pt x="2269786" y="1357313"/>
                </a:lnTo>
                <a:lnTo>
                  <a:pt x="2268833" y="1352868"/>
                </a:lnTo>
                <a:lnTo>
                  <a:pt x="2268516" y="1348105"/>
                </a:lnTo>
                <a:lnTo>
                  <a:pt x="2268198" y="1343343"/>
                </a:lnTo>
                <a:lnTo>
                  <a:pt x="2268198" y="1338263"/>
                </a:lnTo>
                <a:lnTo>
                  <a:pt x="2268516" y="1333500"/>
                </a:lnTo>
                <a:lnTo>
                  <a:pt x="2268516" y="1330643"/>
                </a:lnTo>
                <a:lnTo>
                  <a:pt x="2268833" y="1328420"/>
                </a:lnTo>
                <a:lnTo>
                  <a:pt x="2270103" y="1322705"/>
                </a:lnTo>
                <a:lnTo>
                  <a:pt x="2273279" y="1311910"/>
                </a:lnTo>
                <a:lnTo>
                  <a:pt x="2274866" y="1306513"/>
                </a:lnTo>
                <a:lnTo>
                  <a:pt x="2275184" y="1303973"/>
                </a:lnTo>
                <a:lnTo>
                  <a:pt x="2275501" y="1301115"/>
                </a:lnTo>
                <a:lnTo>
                  <a:pt x="2275501" y="1298575"/>
                </a:lnTo>
                <a:lnTo>
                  <a:pt x="2274866" y="1296035"/>
                </a:lnTo>
                <a:lnTo>
                  <a:pt x="2273914" y="1293178"/>
                </a:lnTo>
                <a:lnTo>
                  <a:pt x="2272644" y="1290638"/>
                </a:lnTo>
                <a:lnTo>
                  <a:pt x="2270738" y="1288415"/>
                </a:lnTo>
                <a:lnTo>
                  <a:pt x="2268516" y="1286193"/>
                </a:lnTo>
                <a:lnTo>
                  <a:pt x="2265975" y="1284288"/>
                </a:lnTo>
                <a:lnTo>
                  <a:pt x="2263752" y="1282383"/>
                </a:lnTo>
                <a:lnTo>
                  <a:pt x="2261212" y="1281113"/>
                </a:lnTo>
                <a:lnTo>
                  <a:pt x="2258672" y="1279843"/>
                </a:lnTo>
                <a:lnTo>
                  <a:pt x="2252956" y="1277303"/>
                </a:lnTo>
                <a:lnTo>
                  <a:pt x="2247240" y="1276033"/>
                </a:lnTo>
                <a:lnTo>
                  <a:pt x="2240889" y="1274445"/>
                </a:lnTo>
                <a:lnTo>
                  <a:pt x="2235174" y="1273810"/>
                </a:lnTo>
                <a:lnTo>
                  <a:pt x="2229140" y="1273493"/>
                </a:lnTo>
                <a:close/>
                <a:moveTo>
                  <a:pt x="211165" y="1273493"/>
                </a:moveTo>
                <a:lnTo>
                  <a:pt x="205449" y="1273810"/>
                </a:lnTo>
                <a:lnTo>
                  <a:pt x="200369" y="1274128"/>
                </a:lnTo>
                <a:lnTo>
                  <a:pt x="195288" y="1274763"/>
                </a:lnTo>
                <a:lnTo>
                  <a:pt x="190525" y="1276033"/>
                </a:lnTo>
                <a:lnTo>
                  <a:pt x="185127" y="1277303"/>
                </a:lnTo>
                <a:lnTo>
                  <a:pt x="180681" y="1278890"/>
                </a:lnTo>
                <a:lnTo>
                  <a:pt x="176236" y="1281113"/>
                </a:lnTo>
                <a:lnTo>
                  <a:pt x="171790" y="1283970"/>
                </a:lnTo>
                <a:lnTo>
                  <a:pt x="169885" y="1285558"/>
                </a:lnTo>
                <a:lnTo>
                  <a:pt x="167979" y="1287145"/>
                </a:lnTo>
                <a:lnTo>
                  <a:pt x="166709" y="1289368"/>
                </a:lnTo>
                <a:lnTo>
                  <a:pt x="165122" y="1291273"/>
                </a:lnTo>
                <a:lnTo>
                  <a:pt x="164169" y="1293495"/>
                </a:lnTo>
                <a:lnTo>
                  <a:pt x="163216" y="1295718"/>
                </a:lnTo>
                <a:lnTo>
                  <a:pt x="162899" y="1297940"/>
                </a:lnTo>
                <a:lnTo>
                  <a:pt x="162581" y="1300480"/>
                </a:lnTo>
                <a:lnTo>
                  <a:pt x="162899" y="1303020"/>
                </a:lnTo>
                <a:lnTo>
                  <a:pt x="163216" y="1305878"/>
                </a:lnTo>
                <a:lnTo>
                  <a:pt x="165439" y="1313815"/>
                </a:lnTo>
                <a:lnTo>
                  <a:pt x="167662" y="1321753"/>
                </a:lnTo>
                <a:lnTo>
                  <a:pt x="168932" y="1330008"/>
                </a:lnTo>
                <a:lnTo>
                  <a:pt x="169567" y="1338263"/>
                </a:lnTo>
                <a:lnTo>
                  <a:pt x="169567" y="1346518"/>
                </a:lnTo>
                <a:lnTo>
                  <a:pt x="169250" y="1350645"/>
                </a:lnTo>
                <a:lnTo>
                  <a:pt x="168932" y="1354455"/>
                </a:lnTo>
                <a:lnTo>
                  <a:pt x="168297" y="1358583"/>
                </a:lnTo>
                <a:lnTo>
                  <a:pt x="167344" y="1362710"/>
                </a:lnTo>
                <a:lnTo>
                  <a:pt x="166392" y="1367155"/>
                </a:lnTo>
                <a:lnTo>
                  <a:pt x="164804" y="1370648"/>
                </a:lnTo>
                <a:lnTo>
                  <a:pt x="163216" y="1375093"/>
                </a:lnTo>
                <a:lnTo>
                  <a:pt x="160994" y="1379220"/>
                </a:lnTo>
                <a:lnTo>
                  <a:pt x="159088" y="1383030"/>
                </a:lnTo>
                <a:lnTo>
                  <a:pt x="156548" y="1386523"/>
                </a:lnTo>
                <a:lnTo>
                  <a:pt x="153690" y="1390015"/>
                </a:lnTo>
                <a:lnTo>
                  <a:pt x="151150" y="1393508"/>
                </a:lnTo>
                <a:lnTo>
                  <a:pt x="147974" y="1396683"/>
                </a:lnTo>
                <a:lnTo>
                  <a:pt x="144799" y="1399858"/>
                </a:lnTo>
                <a:lnTo>
                  <a:pt x="137813" y="1405573"/>
                </a:lnTo>
                <a:lnTo>
                  <a:pt x="131145" y="1410970"/>
                </a:lnTo>
                <a:lnTo>
                  <a:pt x="123524" y="1416050"/>
                </a:lnTo>
                <a:lnTo>
                  <a:pt x="116220" y="1420495"/>
                </a:lnTo>
                <a:lnTo>
                  <a:pt x="105741" y="1427163"/>
                </a:lnTo>
                <a:lnTo>
                  <a:pt x="100978" y="1430973"/>
                </a:lnTo>
                <a:lnTo>
                  <a:pt x="96533" y="1435100"/>
                </a:lnTo>
                <a:lnTo>
                  <a:pt x="94310" y="1437005"/>
                </a:lnTo>
                <a:lnTo>
                  <a:pt x="92722" y="1439545"/>
                </a:lnTo>
                <a:lnTo>
                  <a:pt x="91134" y="1441768"/>
                </a:lnTo>
                <a:lnTo>
                  <a:pt x="89547" y="1444625"/>
                </a:lnTo>
                <a:lnTo>
                  <a:pt x="88912" y="1447483"/>
                </a:lnTo>
                <a:lnTo>
                  <a:pt x="88277" y="1450023"/>
                </a:lnTo>
                <a:lnTo>
                  <a:pt x="88277" y="1453198"/>
                </a:lnTo>
                <a:lnTo>
                  <a:pt x="88277" y="1456690"/>
                </a:lnTo>
                <a:lnTo>
                  <a:pt x="87959" y="1459548"/>
                </a:lnTo>
                <a:lnTo>
                  <a:pt x="87959" y="1462405"/>
                </a:lnTo>
                <a:lnTo>
                  <a:pt x="88277" y="1464628"/>
                </a:lnTo>
                <a:lnTo>
                  <a:pt x="88912" y="1467168"/>
                </a:lnTo>
                <a:lnTo>
                  <a:pt x="89547" y="1469073"/>
                </a:lnTo>
                <a:lnTo>
                  <a:pt x="91134" y="1471295"/>
                </a:lnTo>
                <a:lnTo>
                  <a:pt x="92405" y="1473200"/>
                </a:lnTo>
                <a:lnTo>
                  <a:pt x="93992" y="1475105"/>
                </a:lnTo>
                <a:lnTo>
                  <a:pt x="95898" y="1476693"/>
                </a:lnTo>
                <a:lnTo>
                  <a:pt x="97803" y="1478598"/>
                </a:lnTo>
                <a:lnTo>
                  <a:pt x="101931" y="1481138"/>
                </a:lnTo>
                <a:lnTo>
                  <a:pt x="107012" y="1483360"/>
                </a:lnTo>
                <a:lnTo>
                  <a:pt x="111457" y="1484948"/>
                </a:lnTo>
                <a:lnTo>
                  <a:pt x="122253" y="1488440"/>
                </a:lnTo>
                <a:lnTo>
                  <a:pt x="133367" y="1491615"/>
                </a:lnTo>
                <a:lnTo>
                  <a:pt x="144481" y="1494155"/>
                </a:lnTo>
                <a:lnTo>
                  <a:pt x="155913" y="1496060"/>
                </a:lnTo>
                <a:lnTo>
                  <a:pt x="167344" y="1498283"/>
                </a:lnTo>
                <a:lnTo>
                  <a:pt x="178458" y="1499553"/>
                </a:lnTo>
                <a:lnTo>
                  <a:pt x="201004" y="1502093"/>
                </a:lnTo>
                <a:lnTo>
                  <a:pt x="224184" y="1503998"/>
                </a:lnTo>
                <a:lnTo>
                  <a:pt x="247047" y="1506220"/>
                </a:lnTo>
                <a:lnTo>
                  <a:pt x="269910" y="1508125"/>
                </a:lnTo>
                <a:lnTo>
                  <a:pt x="281024" y="1509395"/>
                </a:lnTo>
                <a:lnTo>
                  <a:pt x="292456" y="1510983"/>
                </a:lnTo>
                <a:lnTo>
                  <a:pt x="319764" y="1516063"/>
                </a:lnTo>
                <a:lnTo>
                  <a:pt x="346755" y="1521460"/>
                </a:lnTo>
                <a:lnTo>
                  <a:pt x="360410" y="1524635"/>
                </a:lnTo>
                <a:lnTo>
                  <a:pt x="374064" y="1528128"/>
                </a:lnTo>
                <a:lnTo>
                  <a:pt x="387401" y="1531620"/>
                </a:lnTo>
                <a:lnTo>
                  <a:pt x="400737" y="1535430"/>
                </a:lnTo>
                <a:lnTo>
                  <a:pt x="414074" y="1539558"/>
                </a:lnTo>
                <a:lnTo>
                  <a:pt x="427093" y="1543685"/>
                </a:lnTo>
                <a:lnTo>
                  <a:pt x="440430" y="1548448"/>
                </a:lnTo>
                <a:lnTo>
                  <a:pt x="453132" y="1553210"/>
                </a:lnTo>
                <a:lnTo>
                  <a:pt x="466151" y="1558608"/>
                </a:lnTo>
                <a:lnTo>
                  <a:pt x="478852" y="1564005"/>
                </a:lnTo>
                <a:lnTo>
                  <a:pt x="491237" y="1570038"/>
                </a:lnTo>
                <a:lnTo>
                  <a:pt x="503938" y="1576070"/>
                </a:lnTo>
                <a:lnTo>
                  <a:pt x="512512" y="1580515"/>
                </a:lnTo>
                <a:lnTo>
                  <a:pt x="520768" y="1584960"/>
                </a:lnTo>
                <a:lnTo>
                  <a:pt x="537280" y="1595120"/>
                </a:lnTo>
                <a:lnTo>
                  <a:pt x="553475" y="1605598"/>
                </a:lnTo>
                <a:lnTo>
                  <a:pt x="569034" y="1616075"/>
                </a:lnTo>
                <a:lnTo>
                  <a:pt x="584594" y="1627505"/>
                </a:lnTo>
                <a:lnTo>
                  <a:pt x="599836" y="1639253"/>
                </a:lnTo>
                <a:lnTo>
                  <a:pt x="614443" y="1651635"/>
                </a:lnTo>
                <a:lnTo>
                  <a:pt x="629050" y="1663700"/>
                </a:lnTo>
                <a:lnTo>
                  <a:pt x="630320" y="1661795"/>
                </a:lnTo>
                <a:lnTo>
                  <a:pt x="631590" y="1659573"/>
                </a:lnTo>
                <a:lnTo>
                  <a:pt x="631907" y="1657668"/>
                </a:lnTo>
                <a:lnTo>
                  <a:pt x="631907" y="1655763"/>
                </a:lnTo>
                <a:lnTo>
                  <a:pt x="631590" y="1654175"/>
                </a:lnTo>
                <a:lnTo>
                  <a:pt x="631272" y="1652270"/>
                </a:lnTo>
                <a:lnTo>
                  <a:pt x="630002" y="1650683"/>
                </a:lnTo>
                <a:lnTo>
                  <a:pt x="629050" y="1649095"/>
                </a:lnTo>
                <a:lnTo>
                  <a:pt x="626192" y="1645920"/>
                </a:lnTo>
                <a:lnTo>
                  <a:pt x="623016" y="1643063"/>
                </a:lnTo>
                <a:lnTo>
                  <a:pt x="616348" y="1637983"/>
                </a:lnTo>
                <a:lnTo>
                  <a:pt x="601106" y="1627505"/>
                </a:lnTo>
                <a:lnTo>
                  <a:pt x="585546" y="1617980"/>
                </a:lnTo>
                <a:lnTo>
                  <a:pt x="569987" y="1608138"/>
                </a:lnTo>
                <a:lnTo>
                  <a:pt x="554110" y="1598930"/>
                </a:lnTo>
                <a:lnTo>
                  <a:pt x="522038" y="1580833"/>
                </a:lnTo>
                <a:lnTo>
                  <a:pt x="489966" y="1563053"/>
                </a:lnTo>
                <a:lnTo>
                  <a:pt x="474089" y="1553210"/>
                </a:lnTo>
                <a:lnTo>
                  <a:pt x="458530" y="1543050"/>
                </a:lnTo>
                <a:lnTo>
                  <a:pt x="443288" y="1532573"/>
                </a:lnTo>
                <a:lnTo>
                  <a:pt x="428681" y="1521460"/>
                </a:lnTo>
                <a:lnTo>
                  <a:pt x="421377" y="1515745"/>
                </a:lnTo>
                <a:lnTo>
                  <a:pt x="414392" y="1510030"/>
                </a:lnTo>
                <a:lnTo>
                  <a:pt x="407088" y="1503680"/>
                </a:lnTo>
                <a:lnTo>
                  <a:pt x="400737" y="1497330"/>
                </a:lnTo>
                <a:lnTo>
                  <a:pt x="394069" y="1491298"/>
                </a:lnTo>
                <a:lnTo>
                  <a:pt x="387401" y="1484630"/>
                </a:lnTo>
                <a:lnTo>
                  <a:pt x="381367" y="1477645"/>
                </a:lnTo>
                <a:lnTo>
                  <a:pt x="375016" y="1470978"/>
                </a:lnTo>
                <a:lnTo>
                  <a:pt x="367078" y="1460500"/>
                </a:lnTo>
                <a:lnTo>
                  <a:pt x="359139" y="1450023"/>
                </a:lnTo>
                <a:lnTo>
                  <a:pt x="351836" y="1439545"/>
                </a:lnTo>
                <a:lnTo>
                  <a:pt x="344532" y="1428433"/>
                </a:lnTo>
                <a:lnTo>
                  <a:pt x="337864" y="1417320"/>
                </a:lnTo>
                <a:lnTo>
                  <a:pt x="331196" y="1406208"/>
                </a:lnTo>
                <a:lnTo>
                  <a:pt x="317859" y="1383665"/>
                </a:lnTo>
                <a:lnTo>
                  <a:pt x="304840" y="1361123"/>
                </a:lnTo>
                <a:lnTo>
                  <a:pt x="291185" y="1338580"/>
                </a:lnTo>
                <a:lnTo>
                  <a:pt x="284200" y="1328103"/>
                </a:lnTo>
                <a:lnTo>
                  <a:pt x="276896" y="1316990"/>
                </a:lnTo>
                <a:lnTo>
                  <a:pt x="269593" y="1306513"/>
                </a:lnTo>
                <a:lnTo>
                  <a:pt x="261654" y="1296353"/>
                </a:lnTo>
                <a:lnTo>
                  <a:pt x="258161" y="1292225"/>
                </a:lnTo>
                <a:lnTo>
                  <a:pt x="254351" y="1288415"/>
                </a:lnTo>
                <a:lnTo>
                  <a:pt x="250540" y="1284923"/>
                </a:lnTo>
                <a:lnTo>
                  <a:pt x="246095" y="1282065"/>
                </a:lnTo>
                <a:lnTo>
                  <a:pt x="241331" y="1279843"/>
                </a:lnTo>
                <a:lnTo>
                  <a:pt x="236568" y="1277938"/>
                </a:lnTo>
                <a:lnTo>
                  <a:pt x="231805" y="1276350"/>
                </a:lnTo>
                <a:lnTo>
                  <a:pt x="226725" y="1275080"/>
                </a:lnTo>
                <a:lnTo>
                  <a:pt x="221326" y="1274128"/>
                </a:lnTo>
                <a:lnTo>
                  <a:pt x="216246" y="1273810"/>
                </a:lnTo>
                <a:lnTo>
                  <a:pt x="211165" y="1273493"/>
                </a:lnTo>
                <a:close/>
                <a:moveTo>
                  <a:pt x="1218566" y="1238250"/>
                </a:moveTo>
                <a:lnTo>
                  <a:pt x="1231928" y="1273810"/>
                </a:lnTo>
                <a:lnTo>
                  <a:pt x="1239246" y="1291590"/>
                </a:lnTo>
                <a:lnTo>
                  <a:pt x="1246563" y="1309370"/>
                </a:lnTo>
                <a:lnTo>
                  <a:pt x="1253563" y="1326833"/>
                </a:lnTo>
                <a:lnTo>
                  <a:pt x="1261516" y="1344613"/>
                </a:lnTo>
                <a:lnTo>
                  <a:pt x="1269470" y="1361758"/>
                </a:lnTo>
                <a:lnTo>
                  <a:pt x="1277742" y="1378903"/>
                </a:lnTo>
                <a:lnTo>
                  <a:pt x="1286332" y="1396048"/>
                </a:lnTo>
                <a:lnTo>
                  <a:pt x="1295241" y="1412875"/>
                </a:lnTo>
                <a:lnTo>
                  <a:pt x="1304149" y="1429703"/>
                </a:lnTo>
                <a:lnTo>
                  <a:pt x="1314012" y="1446213"/>
                </a:lnTo>
                <a:lnTo>
                  <a:pt x="1323556" y="1462723"/>
                </a:lnTo>
                <a:lnTo>
                  <a:pt x="1334055" y="1478915"/>
                </a:lnTo>
                <a:lnTo>
                  <a:pt x="1344236" y="1494790"/>
                </a:lnTo>
                <a:lnTo>
                  <a:pt x="1355372" y="1510348"/>
                </a:lnTo>
                <a:lnTo>
                  <a:pt x="1359826" y="1516380"/>
                </a:lnTo>
                <a:lnTo>
                  <a:pt x="1363644" y="1522730"/>
                </a:lnTo>
                <a:lnTo>
                  <a:pt x="1367143" y="1529080"/>
                </a:lnTo>
                <a:lnTo>
                  <a:pt x="1370007" y="1536065"/>
                </a:lnTo>
                <a:lnTo>
                  <a:pt x="1371916" y="1543050"/>
                </a:lnTo>
                <a:lnTo>
                  <a:pt x="1372552" y="1546543"/>
                </a:lnTo>
                <a:lnTo>
                  <a:pt x="1372870" y="1550353"/>
                </a:lnTo>
                <a:lnTo>
                  <a:pt x="1373188" y="1553528"/>
                </a:lnTo>
                <a:lnTo>
                  <a:pt x="1373188" y="1557338"/>
                </a:lnTo>
                <a:lnTo>
                  <a:pt x="1373188" y="1561148"/>
                </a:lnTo>
                <a:lnTo>
                  <a:pt x="1372552" y="1564640"/>
                </a:lnTo>
                <a:lnTo>
                  <a:pt x="1371597" y="1570673"/>
                </a:lnTo>
                <a:lnTo>
                  <a:pt x="1370325" y="1576070"/>
                </a:lnTo>
                <a:lnTo>
                  <a:pt x="1368098" y="1581786"/>
                </a:lnTo>
                <a:lnTo>
                  <a:pt x="1366189" y="1586866"/>
                </a:lnTo>
                <a:lnTo>
                  <a:pt x="1363325" y="1591946"/>
                </a:lnTo>
                <a:lnTo>
                  <a:pt x="1360144" y="1596708"/>
                </a:lnTo>
                <a:lnTo>
                  <a:pt x="1356644" y="1601153"/>
                </a:lnTo>
                <a:lnTo>
                  <a:pt x="1353144" y="1605916"/>
                </a:lnTo>
                <a:lnTo>
                  <a:pt x="1349009" y="1610361"/>
                </a:lnTo>
                <a:lnTo>
                  <a:pt x="1344873" y="1614171"/>
                </a:lnTo>
                <a:lnTo>
                  <a:pt x="1340418" y="1617981"/>
                </a:lnTo>
                <a:lnTo>
                  <a:pt x="1335964" y="1621473"/>
                </a:lnTo>
                <a:lnTo>
                  <a:pt x="1331192" y="1624648"/>
                </a:lnTo>
                <a:lnTo>
                  <a:pt x="1326420" y="1627823"/>
                </a:lnTo>
                <a:lnTo>
                  <a:pt x="1321011" y="1630681"/>
                </a:lnTo>
                <a:lnTo>
                  <a:pt x="1316239" y="1633538"/>
                </a:lnTo>
                <a:lnTo>
                  <a:pt x="1307967" y="1636713"/>
                </a:lnTo>
                <a:lnTo>
                  <a:pt x="1299377" y="1639571"/>
                </a:lnTo>
                <a:lnTo>
                  <a:pt x="1294922" y="1640523"/>
                </a:lnTo>
                <a:lnTo>
                  <a:pt x="1290468" y="1641793"/>
                </a:lnTo>
                <a:lnTo>
                  <a:pt x="1285696" y="1642428"/>
                </a:lnTo>
                <a:lnTo>
                  <a:pt x="1281242" y="1642746"/>
                </a:lnTo>
                <a:lnTo>
                  <a:pt x="1276470" y="1643063"/>
                </a:lnTo>
                <a:lnTo>
                  <a:pt x="1272015" y="1643063"/>
                </a:lnTo>
                <a:lnTo>
                  <a:pt x="1267561" y="1642746"/>
                </a:lnTo>
                <a:lnTo>
                  <a:pt x="1263107" y="1642111"/>
                </a:lnTo>
                <a:lnTo>
                  <a:pt x="1258971" y="1640841"/>
                </a:lnTo>
                <a:lnTo>
                  <a:pt x="1254517" y="1639571"/>
                </a:lnTo>
                <a:lnTo>
                  <a:pt x="1250381" y="1637983"/>
                </a:lnTo>
                <a:lnTo>
                  <a:pt x="1245927" y="1635761"/>
                </a:lnTo>
                <a:lnTo>
                  <a:pt x="1243064" y="1633856"/>
                </a:lnTo>
                <a:lnTo>
                  <a:pt x="1239882" y="1631316"/>
                </a:lnTo>
                <a:lnTo>
                  <a:pt x="1237019" y="1628458"/>
                </a:lnTo>
                <a:lnTo>
                  <a:pt x="1234792" y="1625918"/>
                </a:lnTo>
                <a:lnTo>
                  <a:pt x="1232564" y="1622743"/>
                </a:lnTo>
                <a:lnTo>
                  <a:pt x="1230974" y="1619568"/>
                </a:lnTo>
                <a:lnTo>
                  <a:pt x="1229065" y="1616076"/>
                </a:lnTo>
                <a:lnTo>
                  <a:pt x="1227474" y="1612583"/>
                </a:lnTo>
                <a:lnTo>
                  <a:pt x="1224929" y="1605598"/>
                </a:lnTo>
                <a:lnTo>
                  <a:pt x="1222702" y="1598296"/>
                </a:lnTo>
                <a:lnTo>
                  <a:pt x="1220475" y="1590676"/>
                </a:lnTo>
                <a:lnTo>
                  <a:pt x="1218566" y="1583691"/>
                </a:lnTo>
                <a:lnTo>
                  <a:pt x="1216339" y="1590676"/>
                </a:lnTo>
                <a:lnTo>
                  <a:pt x="1213793" y="1597978"/>
                </a:lnTo>
                <a:lnTo>
                  <a:pt x="1211884" y="1605598"/>
                </a:lnTo>
                <a:lnTo>
                  <a:pt x="1209021" y="1612583"/>
                </a:lnTo>
                <a:lnTo>
                  <a:pt x="1207749" y="1616076"/>
                </a:lnTo>
                <a:lnTo>
                  <a:pt x="1205840" y="1619251"/>
                </a:lnTo>
                <a:lnTo>
                  <a:pt x="1204249" y="1622743"/>
                </a:lnTo>
                <a:lnTo>
                  <a:pt x="1202022" y="1625918"/>
                </a:lnTo>
                <a:lnTo>
                  <a:pt x="1199795" y="1628458"/>
                </a:lnTo>
                <a:lnTo>
                  <a:pt x="1196931" y="1631316"/>
                </a:lnTo>
                <a:lnTo>
                  <a:pt x="1194068" y="1633856"/>
                </a:lnTo>
                <a:lnTo>
                  <a:pt x="1190886" y="1635761"/>
                </a:lnTo>
                <a:lnTo>
                  <a:pt x="1186750" y="1637983"/>
                </a:lnTo>
                <a:lnTo>
                  <a:pt x="1182296" y="1639571"/>
                </a:lnTo>
                <a:lnTo>
                  <a:pt x="1178160" y="1640841"/>
                </a:lnTo>
                <a:lnTo>
                  <a:pt x="1173706" y="1642111"/>
                </a:lnTo>
                <a:lnTo>
                  <a:pt x="1169252" y="1642746"/>
                </a:lnTo>
                <a:lnTo>
                  <a:pt x="1164798" y="1643063"/>
                </a:lnTo>
                <a:lnTo>
                  <a:pt x="1160344" y="1643063"/>
                </a:lnTo>
                <a:lnTo>
                  <a:pt x="1155890" y="1642746"/>
                </a:lnTo>
                <a:lnTo>
                  <a:pt x="1151117" y="1642428"/>
                </a:lnTo>
                <a:lnTo>
                  <a:pt x="1146345" y="1641793"/>
                </a:lnTo>
                <a:lnTo>
                  <a:pt x="1141891" y="1640523"/>
                </a:lnTo>
                <a:lnTo>
                  <a:pt x="1137437" y="1639571"/>
                </a:lnTo>
                <a:lnTo>
                  <a:pt x="1128847" y="1636713"/>
                </a:lnTo>
                <a:lnTo>
                  <a:pt x="1120575" y="1633538"/>
                </a:lnTo>
                <a:lnTo>
                  <a:pt x="1115802" y="1630681"/>
                </a:lnTo>
                <a:lnTo>
                  <a:pt x="1110394" y="1627823"/>
                </a:lnTo>
                <a:lnTo>
                  <a:pt x="1105621" y="1624648"/>
                </a:lnTo>
                <a:lnTo>
                  <a:pt x="1100849" y="1621791"/>
                </a:lnTo>
                <a:lnTo>
                  <a:pt x="1096395" y="1617981"/>
                </a:lnTo>
                <a:lnTo>
                  <a:pt x="1091941" y="1614171"/>
                </a:lnTo>
                <a:lnTo>
                  <a:pt x="1087805" y="1610361"/>
                </a:lnTo>
                <a:lnTo>
                  <a:pt x="1083669" y="1605916"/>
                </a:lnTo>
                <a:lnTo>
                  <a:pt x="1080169" y="1601153"/>
                </a:lnTo>
                <a:lnTo>
                  <a:pt x="1076669" y="1596708"/>
                </a:lnTo>
                <a:lnTo>
                  <a:pt x="1073488" y="1591946"/>
                </a:lnTo>
                <a:lnTo>
                  <a:pt x="1070624" y="1586866"/>
                </a:lnTo>
                <a:lnTo>
                  <a:pt x="1068716" y="1581786"/>
                </a:lnTo>
                <a:lnTo>
                  <a:pt x="1066489" y="1576070"/>
                </a:lnTo>
                <a:lnTo>
                  <a:pt x="1065216" y="1570673"/>
                </a:lnTo>
                <a:lnTo>
                  <a:pt x="1064261" y="1564958"/>
                </a:lnTo>
                <a:lnTo>
                  <a:pt x="1063625" y="1561148"/>
                </a:lnTo>
                <a:lnTo>
                  <a:pt x="1063625" y="1557338"/>
                </a:lnTo>
                <a:lnTo>
                  <a:pt x="1063625" y="1554163"/>
                </a:lnTo>
                <a:lnTo>
                  <a:pt x="1063943" y="1550353"/>
                </a:lnTo>
                <a:lnTo>
                  <a:pt x="1064261" y="1546860"/>
                </a:lnTo>
                <a:lnTo>
                  <a:pt x="1064898" y="1543050"/>
                </a:lnTo>
                <a:lnTo>
                  <a:pt x="1066807" y="1536065"/>
                </a:lnTo>
                <a:lnTo>
                  <a:pt x="1069670" y="1529080"/>
                </a:lnTo>
                <a:lnTo>
                  <a:pt x="1073170" y="1522730"/>
                </a:lnTo>
                <a:lnTo>
                  <a:pt x="1076988" y="1516380"/>
                </a:lnTo>
                <a:lnTo>
                  <a:pt x="1081442" y="1510665"/>
                </a:lnTo>
                <a:lnTo>
                  <a:pt x="1092259" y="1495108"/>
                </a:lnTo>
                <a:lnTo>
                  <a:pt x="1102758" y="1479233"/>
                </a:lnTo>
                <a:lnTo>
                  <a:pt x="1112939" y="1463040"/>
                </a:lnTo>
                <a:lnTo>
                  <a:pt x="1123120" y="1446213"/>
                </a:lnTo>
                <a:lnTo>
                  <a:pt x="1132346" y="1429703"/>
                </a:lnTo>
                <a:lnTo>
                  <a:pt x="1141573" y="1413193"/>
                </a:lnTo>
                <a:lnTo>
                  <a:pt x="1150163" y="1396365"/>
                </a:lnTo>
                <a:lnTo>
                  <a:pt x="1159071" y="1378903"/>
                </a:lnTo>
                <a:lnTo>
                  <a:pt x="1167343" y="1361758"/>
                </a:lnTo>
                <a:lnTo>
                  <a:pt x="1175297" y="1344613"/>
                </a:lnTo>
                <a:lnTo>
                  <a:pt x="1182933" y="1326833"/>
                </a:lnTo>
                <a:lnTo>
                  <a:pt x="1190250" y="1309370"/>
                </a:lnTo>
                <a:lnTo>
                  <a:pt x="1197568" y="1291590"/>
                </a:lnTo>
                <a:lnTo>
                  <a:pt x="1204885" y="1273810"/>
                </a:lnTo>
                <a:lnTo>
                  <a:pt x="1218566" y="1238250"/>
                </a:lnTo>
                <a:close/>
                <a:moveTo>
                  <a:pt x="1453101" y="915988"/>
                </a:moveTo>
                <a:lnTo>
                  <a:pt x="1464522" y="916305"/>
                </a:lnTo>
                <a:lnTo>
                  <a:pt x="1476260" y="916940"/>
                </a:lnTo>
                <a:lnTo>
                  <a:pt x="1487364" y="917892"/>
                </a:lnTo>
                <a:lnTo>
                  <a:pt x="1498785" y="919161"/>
                </a:lnTo>
                <a:lnTo>
                  <a:pt x="1510205" y="921382"/>
                </a:lnTo>
                <a:lnTo>
                  <a:pt x="1521309" y="923603"/>
                </a:lnTo>
                <a:lnTo>
                  <a:pt x="1532730" y="925824"/>
                </a:lnTo>
                <a:lnTo>
                  <a:pt x="1543834" y="928997"/>
                </a:lnTo>
                <a:lnTo>
                  <a:pt x="1554620" y="932169"/>
                </a:lnTo>
                <a:lnTo>
                  <a:pt x="1565724" y="935660"/>
                </a:lnTo>
                <a:lnTo>
                  <a:pt x="1576827" y="938832"/>
                </a:lnTo>
                <a:lnTo>
                  <a:pt x="1587614" y="942957"/>
                </a:lnTo>
                <a:lnTo>
                  <a:pt x="1598083" y="947399"/>
                </a:lnTo>
                <a:lnTo>
                  <a:pt x="1611090" y="952793"/>
                </a:lnTo>
                <a:lnTo>
                  <a:pt x="1623462" y="958821"/>
                </a:lnTo>
                <a:lnTo>
                  <a:pt x="1629490" y="961994"/>
                </a:lnTo>
                <a:lnTo>
                  <a:pt x="1635518" y="965801"/>
                </a:lnTo>
                <a:lnTo>
                  <a:pt x="1641228" y="969609"/>
                </a:lnTo>
                <a:lnTo>
                  <a:pt x="1647256" y="973416"/>
                </a:lnTo>
                <a:lnTo>
                  <a:pt x="1652649" y="977541"/>
                </a:lnTo>
                <a:lnTo>
                  <a:pt x="1658042" y="981983"/>
                </a:lnTo>
                <a:lnTo>
                  <a:pt x="1663435" y="986425"/>
                </a:lnTo>
                <a:lnTo>
                  <a:pt x="1668511" y="991501"/>
                </a:lnTo>
                <a:lnTo>
                  <a:pt x="1673270" y="996260"/>
                </a:lnTo>
                <a:lnTo>
                  <a:pt x="1678029" y="1001337"/>
                </a:lnTo>
                <a:lnTo>
                  <a:pt x="1682787" y="1007048"/>
                </a:lnTo>
                <a:lnTo>
                  <a:pt x="1686912" y="1012442"/>
                </a:lnTo>
                <a:lnTo>
                  <a:pt x="1691353" y="1018788"/>
                </a:lnTo>
                <a:lnTo>
                  <a:pt x="1695477" y="1025133"/>
                </a:lnTo>
                <a:lnTo>
                  <a:pt x="1699284" y="1032113"/>
                </a:lnTo>
                <a:lnTo>
                  <a:pt x="1702774" y="1039094"/>
                </a:lnTo>
                <a:lnTo>
                  <a:pt x="1706264" y="1045757"/>
                </a:lnTo>
                <a:lnTo>
                  <a:pt x="1708802" y="1053054"/>
                </a:lnTo>
                <a:lnTo>
                  <a:pt x="1711657" y="1060352"/>
                </a:lnTo>
                <a:lnTo>
                  <a:pt x="1714195" y="1067649"/>
                </a:lnTo>
                <a:lnTo>
                  <a:pt x="1716416" y="1074946"/>
                </a:lnTo>
                <a:lnTo>
                  <a:pt x="1718636" y="1082561"/>
                </a:lnTo>
                <a:lnTo>
                  <a:pt x="1720222" y="1090176"/>
                </a:lnTo>
                <a:lnTo>
                  <a:pt x="1722126" y="1097474"/>
                </a:lnTo>
                <a:lnTo>
                  <a:pt x="1724347" y="1113020"/>
                </a:lnTo>
                <a:lnTo>
                  <a:pt x="1726567" y="1128250"/>
                </a:lnTo>
                <a:lnTo>
                  <a:pt x="1727836" y="1139038"/>
                </a:lnTo>
                <a:lnTo>
                  <a:pt x="1728471" y="1149191"/>
                </a:lnTo>
                <a:lnTo>
                  <a:pt x="1728788" y="1159978"/>
                </a:lnTo>
                <a:lnTo>
                  <a:pt x="1728788" y="1170766"/>
                </a:lnTo>
                <a:lnTo>
                  <a:pt x="1728471" y="1181553"/>
                </a:lnTo>
                <a:lnTo>
                  <a:pt x="1727836" y="1192024"/>
                </a:lnTo>
                <a:lnTo>
                  <a:pt x="1726567" y="1202811"/>
                </a:lnTo>
                <a:lnTo>
                  <a:pt x="1724981" y="1213599"/>
                </a:lnTo>
                <a:lnTo>
                  <a:pt x="1723078" y="1223752"/>
                </a:lnTo>
                <a:lnTo>
                  <a:pt x="1720540" y="1234222"/>
                </a:lnTo>
                <a:lnTo>
                  <a:pt x="1717367" y="1244375"/>
                </a:lnTo>
                <a:lnTo>
                  <a:pt x="1714512" y="1254528"/>
                </a:lnTo>
                <a:lnTo>
                  <a:pt x="1710705" y="1264681"/>
                </a:lnTo>
                <a:lnTo>
                  <a:pt x="1706264" y="1274200"/>
                </a:lnTo>
                <a:lnTo>
                  <a:pt x="1701188" y="1283718"/>
                </a:lnTo>
                <a:lnTo>
                  <a:pt x="1696112" y="1293237"/>
                </a:lnTo>
                <a:lnTo>
                  <a:pt x="1691670" y="1300534"/>
                </a:lnTo>
                <a:lnTo>
                  <a:pt x="1686912" y="1307197"/>
                </a:lnTo>
                <a:lnTo>
                  <a:pt x="1681518" y="1314177"/>
                </a:lnTo>
                <a:lnTo>
                  <a:pt x="1676125" y="1320840"/>
                </a:lnTo>
                <a:lnTo>
                  <a:pt x="1670098" y="1326869"/>
                </a:lnTo>
                <a:lnTo>
                  <a:pt x="1664387" y="1333214"/>
                </a:lnTo>
                <a:lnTo>
                  <a:pt x="1657725" y="1338608"/>
                </a:lnTo>
                <a:lnTo>
                  <a:pt x="1651380" y="1344319"/>
                </a:lnTo>
                <a:lnTo>
                  <a:pt x="1644401" y="1349396"/>
                </a:lnTo>
                <a:lnTo>
                  <a:pt x="1637421" y="1354155"/>
                </a:lnTo>
                <a:lnTo>
                  <a:pt x="1630125" y="1358280"/>
                </a:lnTo>
                <a:lnTo>
                  <a:pt x="1622511" y="1362404"/>
                </a:lnTo>
                <a:lnTo>
                  <a:pt x="1614580" y="1365894"/>
                </a:lnTo>
                <a:lnTo>
                  <a:pt x="1606648" y="1369067"/>
                </a:lnTo>
                <a:lnTo>
                  <a:pt x="1598717" y="1371923"/>
                </a:lnTo>
                <a:lnTo>
                  <a:pt x="1590469" y="1373826"/>
                </a:lnTo>
                <a:lnTo>
                  <a:pt x="1582538" y="1375730"/>
                </a:lnTo>
                <a:lnTo>
                  <a:pt x="1574606" y="1376999"/>
                </a:lnTo>
                <a:lnTo>
                  <a:pt x="1566675" y="1377634"/>
                </a:lnTo>
                <a:lnTo>
                  <a:pt x="1558744" y="1377951"/>
                </a:lnTo>
                <a:lnTo>
                  <a:pt x="1550813" y="1377951"/>
                </a:lnTo>
                <a:lnTo>
                  <a:pt x="1542565" y="1377317"/>
                </a:lnTo>
                <a:lnTo>
                  <a:pt x="1534633" y="1376682"/>
                </a:lnTo>
                <a:lnTo>
                  <a:pt x="1527020" y="1375096"/>
                </a:lnTo>
                <a:lnTo>
                  <a:pt x="1519088" y="1373192"/>
                </a:lnTo>
                <a:lnTo>
                  <a:pt x="1511157" y="1370971"/>
                </a:lnTo>
                <a:lnTo>
                  <a:pt x="1503543" y="1368750"/>
                </a:lnTo>
                <a:lnTo>
                  <a:pt x="1496564" y="1365577"/>
                </a:lnTo>
                <a:lnTo>
                  <a:pt x="1489267" y="1362087"/>
                </a:lnTo>
                <a:lnTo>
                  <a:pt x="1481971" y="1358597"/>
                </a:lnTo>
                <a:lnTo>
                  <a:pt x="1474991" y="1354472"/>
                </a:lnTo>
                <a:lnTo>
                  <a:pt x="1468646" y="1350030"/>
                </a:lnTo>
                <a:lnTo>
                  <a:pt x="1460398" y="1344319"/>
                </a:lnTo>
                <a:lnTo>
                  <a:pt x="1452784" y="1337974"/>
                </a:lnTo>
                <a:lnTo>
                  <a:pt x="1445487" y="1331311"/>
                </a:lnTo>
                <a:lnTo>
                  <a:pt x="1438191" y="1324648"/>
                </a:lnTo>
                <a:lnTo>
                  <a:pt x="1431528" y="1317350"/>
                </a:lnTo>
                <a:lnTo>
                  <a:pt x="1425501" y="1309735"/>
                </a:lnTo>
                <a:lnTo>
                  <a:pt x="1419156" y="1301803"/>
                </a:lnTo>
                <a:lnTo>
                  <a:pt x="1413763" y="1293871"/>
                </a:lnTo>
                <a:lnTo>
                  <a:pt x="1408052" y="1285622"/>
                </a:lnTo>
                <a:lnTo>
                  <a:pt x="1402976" y="1277055"/>
                </a:lnTo>
                <a:lnTo>
                  <a:pt x="1398218" y="1268171"/>
                </a:lnTo>
                <a:lnTo>
                  <a:pt x="1393776" y="1259288"/>
                </a:lnTo>
                <a:lnTo>
                  <a:pt x="1389335" y="1250404"/>
                </a:lnTo>
                <a:lnTo>
                  <a:pt x="1385528" y="1241520"/>
                </a:lnTo>
                <a:lnTo>
                  <a:pt x="1381721" y="1232319"/>
                </a:lnTo>
                <a:lnTo>
                  <a:pt x="1378231" y="1223117"/>
                </a:lnTo>
                <a:lnTo>
                  <a:pt x="1369665" y="1199638"/>
                </a:lnTo>
                <a:lnTo>
                  <a:pt x="1361734" y="1176160"/>
                </a:lnTo>
                <a:lnTo>
                  <a:pt x="1354120" y="1152046"/>
                </a:lnTo>
                <a:lnTo>
                  <a:pt x="1350631" y="1140307"/>
                </a:lnTo>
                <a:lnTo>
                  <a:pt x="1347141" y="1128250"/>
                </a:lnTo>
                <a:lnTo>
                  <a:pt x="1344286" y="1115876"/>
                </a:lnTo>
                <a:lnTo>
                  <a:pt x="1341748" y="1103819"/>
                </a:lnTo>
                <a:lnTo>
                  <a:pt x="1338893" y="1091762"/>
                </a:lnTo>
                <a:lnTo>
                  <a:pt x="1336672" y="1079388"/>
                </a:lnTo>
                <a:lnTo>
                  <a:pt x="1335086" y="1067014"/>
                </a:lnTo>
                <a:lnTo>
                  <a:pt x="1333817" y="1054640"/>
                </a:lnTo>
                <a:lnTo>
                  <a:pt x="1332548" y="1041949"/>
                </a:lnTo>
                <a:lnTo>
                  <a:pt x="1331913" y="1029575"/>
                </a:lnTo>
                <a:lnTo>
                  <a:pt x="1332230" y="1017518"/>
                </a:lnTo>
                <a:lnTo>
                  <a:pt x="1333499" y="1005462"/>
                </a:lnTo>
                <a:lnTo>
                  <a:pt x="1334451" y="999433"/>
                </a:lnTo>
                <a:lnTo>
                  <a:pt x="1335403" y="993405"/>
                </a:lnTo>
                <a:lnTo>
                  <a:pt x="1336672" y="987694"/>
                </a:lnTo>
                <a:lnTo>
                  <a:pt x="1338575" y="981348"/>
                </a:lnTo>
                <a:lnTo>
                  <a:pt x="1340162" y="975954"/>
                </a:lnTo>
                <a:lnTo>
                  <a:pt x="1342382" y="969926"/>
                </a:lnTo>
                <a:lnTo>
                  <a:pt x="1345237" y="964850"/>
                </a:lnTo>
                <a:lnTo>
                  <a:pt x="1347775" y="959456"/>
                </a:lnTo>
                <a:lnTo>
                  <a:pt x="1350948" y="954379"/>
                </a:lnTo>
                <a:lnTo>
                  <a:pt x="1354755" y="949303"/>
                </a:lnTo>
                <a:lnTo>
                  <a:pt x="1358562" y="944861"/>
                </a:lnTo>
                <a:lnTo>
                  <a:pt x="1363003" y="940736"/>
                </a:lnTo>
                <a:lnTo>
                  <a:pt x="1366176" y="937881"/>
                </a:lnTo>
                <a:lnTo>
                  <a:pt x="1369031" y="935660"/>
                </a:lnTo>
                <a:lnTo>
                  <a:pt x="1375376" y="931535"/>
                </a:lnTo>
                <a:lnTo>
                  <a:pt x="1382038" y="928045"/>
                </a:lnTo>
                <a:lnTo>
                  <a:pt x="1389017" y="924872"/>
                </a:lnTo>
                <a:lnTo>
                  <a:pt x="1395997" y="922334"/>
                </a:lnTo>
                <a:lnTo>
                  <a:pt x="1403611" y="920747"/>
                </a:lnTo>
                <a:lnTo>
                  <a:pt x="1411225" y="918844"/>
                </a:lnTo>
                <a:lnTo>
                  <a:pt x="1418521" y="917892"/>
                </a:lnTo>
                <a:lnTo>
                  <a:pt x="1430259" y="916623"/>
                </a:lnTo>
                <a:lnTo>
                  <a:pt x="1441680" y="916305"/>
                </a:lnTo>
                <a:lnTo>
                  <a:pt x="1453101" y="915988"/>
                </a:lnTo>
                <a:close/>
                <a:moveTo>
                  <a:pt x="990058" y="915988"/>
                </a:moveTo>
                <a:lnTo>
                  <a:pt x="1003351" y="915988"/>
                </a:lnTo>
                <a:lnTo>
                  <a:pt x="1010313" y="915988"/>
                </a:lnTo>
                <a:lnTo>
                  <a:pt x="1017276" y="916305"/>
                </a:lnTo>
                <a:lnTo>
                  <a:pt x="1024238" y="916940"/>
                </a:lnTo>
                <a:lnTo>
                  <a:pt x="1030568" y="917574"/>
                </a:lnTo>
                <a:lnTo>
                  <a:pt x="1037214" y="918526"/>
                </a:lnTo>
                <a:lnTo>
                  <a:pt x="1044177" y="920113"/>
                </a:lnTo>
                <a:lnTo>
                  <a:pt x="1050507" y="921699"/>
                </a:lnTo>
                <a:lnTo>
                  <a:pt x="1056836" y="923920"/>
                </a:lnTo>
                <a:lnTo>
                  <a:pt x="1063482" y="925824"/>
                </a:lnTo>
                <a:lnTo>
                  <a:pt x="1069496" y="928679"/>
                </a:lnTo>
                <a:lnTo>
                  <a:pt x="1075192" y="931535"/>
                </a:lnTo>
                <a:lnTo>
                  <a:pt x="1079940" y="934390"/>
                </a:lnTo>
                <a:lnTo>
                  <a:pt x="1084687" y="938198"/>
                </a:lnTo>
                <a:lnTo>
                  <a:pt x="1088801" y="942005"/>
                </a:lnTo>
                <a:lnTo>
                  <a:pt x="1092915" y="946130"/>
                </a:lnTo>
                <a:lnTo>
                  <a:pt x="1096713" y="950572"/>
                </a:lnTo>
                <a:lnTo>
                  <a:pt x="1100195" y="955648"/>
                </a:lnTo>
                <a:lnTo>
                  <a:pt x="1103359" y="960725"/>
                </a:lnTo>
                <a:lnTo>
                  <a:pt x="1105891" y="965801"/>
                </a:lnTo>
                <a:lnTo>
                  <a:pt x="1108423" y="971195"/>
                </a:lnTo>
                <a:lnTo>
                  <a:pt x="1110322" y="976589"/>
                </a:lnTo>
                <a:lnTo>
                  <a:pt x="1112221" y="982300"/>
                </a:lnTo>
                <a:lnTo>
                  <a:pt x="1113803" y="988011"/>
                </a:lnTo>
                <a:lnTo>
                  <a:pt x="1115386" y="993722"/>
                </a:lnTo>
                <a:lnTo>
                  <a:pt x="1116019" y="999751"/>
                </a:lnTo>
                <a:lnTo>
                  <a:pt x="1116652" y="1005462"/>
                </a:lnTo>
                <a:lnTo>
                  <a:pt x="1117285" y="1015932"/>
                </a:lnTo>
                <a:lnTo>
                  <a:pt x="1117601" y="1026085"/>
                </a:lnTo>
                <a:lnTo>
                  <a:pt x="1117601" y="1036555"/>
                </a:lnTo>
                <a:lnTo>
                  <a:pt x="1117285" y="1047026"/>
                </a:lnTo>
                <a:lnTo>
                  <a:pt x="1116335" y="1056861"/>
                </a:lnTo>
                <a:lnTo>
                  <a:pt x="1115386" y="1067332"/>
                </a:lnTo>
                <a:lnTo>
                  <a:pt x="1113803" y="1077485"/>
                </a:lnTo>
                <a:lnTo>
                  <a:pt x="1112221" y="1087638"/>
                </a:lnTo>
                <a:lnTo>
                  <a:pt x="1110006" y="1098108"/>
                </a:lnTo>
                <a:lnTo>
                  <a:pt x="1107790" y="1107944"/>
                </a:lnTo>
                <a:lnTo>
                  <a:pt x="1103043" y="1128250"/>
                </a:lnTo>
                <a:lnTo>
                  <a:pt x="1097346" y="1147921"/>
                </a:lnTo>
                <a:lnTo>
                  <a:pt x="1091649" y="1167910"/>
                </a:lnTo>
                <a:lnTo>
                  <a:pt x="1080573" y="1201225"/>
                </a:lnTo>
                <a:lnTo>
                  <a:pt x="1074559" y="1217406"/>
                </a:lnTo>
                <a:lnTo>
                  <a:pt x="1068546" y="1233905"/>
                </a:lnTo>
                <a:lnTo>
                  <a:pt x="1061584" y="1249769"/>
                </a:lnTo>
                <a:lnTo>
                  <a:pt x="1057786" y="1257701"/>
                </a:lnTo>
                <a:lnTo>
                  <a:pt x="1053988" y="1265316"/>
                </a:lnTo>
                <a:lnTo>
                  <a:pt x="1049874" y="1273248"/>
                </a:lnTo>
                <a:lnTo>
                  <a:pt x="1045443" y="1280545"/>
                </a:lnTo>
                <a:lnTo>
                  <a:pt x="1041012" y="1287843"/>
                </a:lnTo>
                <a:lnTo>
                  <a:pt x="1035948" y="1295140"/>
                </a:lnTo>
                <a:lnTo>
                  <a:pt x="1030885" y="1302121"/>
                </a:lnTo>
                <a:lnTo>
                  <a:pt x="1025821" y="1308784"/>
                </a:lnTo>
                <a:lnTo>
                  <a:pt x="1020441" y="1315129"/>
                </a:lnTo>
                <a:lnTo>
                  <a:pt x="1014744" y="1321475"/>
                </a:lnTo>
                <a:lnTo>
                  <a:pt x="1008731" y="1327503"/>
                </a:lnTo>
                <a:lnTo>
                  <a:pt x="1002718" y="1333532"/>
                </a:lnTo>
                <a:lnTo>
                  <a:pt x="996388" y="1338925"/>
                </a:lnTo>
                <a:lnTo>
                  <a:pt x="989742" y="1344636"/>
                </a:lnTo>
                <a:lnTo>
                  <a:pt x="982779" y="1349396"/>
                </a:lnTo>
                <a:lnTo>
                  <a:pt x="975500" y="1354155"/>
                </a:lnTo>
                <a:lnTo>
                  <a:pt x="968537" y="1358280"/>
                </a:lnTo>
                <a:lnTo>
                  <a:pt x="961258" y="1362404"/>
                </a:lnTo>
                <a:lnTo>
                  <a:pt x="953346" y="1365894"/>
                </a:lnTo>
                <a:lnTo>
                  <a:pt x="945751" y="1369067"/>
                </a:lnTo>
                <a:lnTo>
                  <a:pt x="937522" y="1371923"/>
                </a:lnTo>
                <a:lnTo>
                  <a:pt x="929293" y="1373826"/>
                </a:lnTo>
                <a:lnTo>
                  <a:pt x="920432" y="1375730"/>
                </a:lnTo>
                <a:lnTo>
                  <a:pt x="911887" y="1376999"/>
                </a:lnTo>
                <a:lnTo>
                  <a:pt x="903342" y="1377951"/>
                </a:lnTo>
                <a:lnTo>
                  <a:pt x="894797" y="1377951"/>
                </a:lnTo>
                <a:lnTo>
                  <a:pt x="886252" y="1377634"/>
                </a:lnTo>
                <a:lnTo>
                  <a:pt x="877707" y="1376999"/>
                </a:lnTo>
                <a:lnTo>
                  <a:pt x="868845" y="1375730"/>
                </a:lnTo>
                <a:lnTo>
                  <a:pt x="860300" y="1373826"/>
                </a:lnTo>
                <a:lnTo>
                  <a:pt x="851755" y="1371288"/>
                </a:lnTo>
                <a:lnTo>
                  <a:pt x="843526" y="1368750"/>
                </a:lnTo>
                <a:lnTo>
                  <a:pt x="835614" y="1365577"/>
                </a:lnTo>
                <a:lnTo>
                  <a:pt x="827702" y="1362087"/>
                </a:lnTo>
                <a:lnTo>
                  <a:pt x="819790" y="1357962"/>
                </a:lnTo>
                <a:lnTo>
                  <a:pt x="812511" y="1353520"/>
                </a:lnTo>
                <a:lnTo>
                  <a:pt x="805232" y="1348444"/>
                </a:lnTo>
                <a:lnTo>
                  <a:pt x="798586" y="1343050"/>
                </a:lnTo>
                <a:lnTo>
                  <a:pt x="793205" y="1338925"/>
                </a:lnTo>
                <a:lnTo>
                  <a:pt x="788458" y="1334801"/>
                </a:lnTo>
                <a:lnTo>
                  <a:pt x="784027" y="1330359"/>
                </a:lnTo>
                <a:lnTo>
                  <a:pt x="779597" y="1325600"/>
                </a:lnTo>
                <a:lnTo>
                  <a:pt x="775482" y="1321158"/>
                </a:lnTo>
                <a:lnTo>
                  <a:pt x="771368" y="1315764"/>
                </a:lnTo>
                <a:lnTo>
                  <a:pt x="767254" y="1311005"/>
                </a:lnTo>
                <a:lnTo>
                  <a:pt x="763456" y="1305928"/>
                </a:lnTo>
                <a:lnTo>
                  <a:pt x="756493" y="1295140"/>
                </a:lnTo>
                <a:lnTo>
                  <a:pt x="749847" y="1284036"/>
                </a:lnTo>
                <a:lnTo>
                  <a:pt x="744467" y="1272931"/>
                </a:lnTo>
                <a:lnTo>
                  <a:pt x="739403" y="1261191"/>
                </a:lnTo>
                <a:lnTo>
                  <a:pt x="735289" y="1249134"/>
                </a:lnTo>
                <a:lnTo>
                  <a:pt x="731491" y="1236443"/>
                </a:lnTo>
                <a:lnTo>
                  <a:pt x="728326" y="1224069"/>
                </a:lnTo>
                <a:lnTo>
                  <a:pt x="725794" y="1211378"/>
                </a:lnTo>
                <a:lnTo>
                  <a:pt x="724212" y="1198687"/>
                </a:lnTo>
                <a:lnTo>
                  <a:pt x="722946" y="1185995"/>
                </a:lnTo>
                <a:lnTo>
                  <a:pt x="722313" y="1172987"/>
                </a:lnTo>
                <a:lnTo>
                  <a:pt x="722313" y="1160295"/>
                </a:lnTo>
                <a:lnTo>
                  <a:pt x="723263" y="1144114"/>
                </a:lnTo>
                <a:lnTo>
                  <a:pt x="724845" y="1127615"/>
                </a:lnTo>
                <a:lnTo>
                  <a:pt x="727060" y="1111434"/>
                </a:lnTo>
                <a:lnTo>
                  <a:pt x="728326" y="1103185"/>
                </a:lnTo>
                <a:lnTo>
                  <a:pt x="729592" y="1095253"/>
                </a:lnTo>
                <a:lnTo>
                  <a:pt x="731808" y="1087003"/>
                </a:lnTo>
                <a:lnTo>
                  <a:pt x="733706" y="1079071"/>
                </a:lnTo>
                <a:lnTo>
                  <a:pt x="735922" y="1071139"/>
                </a:lnTo>
                <a:lnTo>
                  <a:pt x="738137" y="1063524"/>
                </a:lnTo>
                <a:lnTo>
                  <a:pt x="741302" y="1055592"/>
                </a:lnTo>
                <a:lnTo>
                  <a:pt x="744467" y="1047977"/>
                </a:lnTo>
                <a:lnTo>
                  <a:pt x="747632" y="1040363"/>
                </a:lnTo>
                <a:lnTo>
                  <a:pt x="751430" y="1033065"/>
                </a:lnTo>
                <a:lnTo>
                  <a:pt x="754911" y="1027037"/>
                </a:lnTo>
                <a:lnTo>
                  <a:pt x="758709" y="1020691"/>
                </a:lnTo>
                <a:lnTo>
                  <a:pt x="762190" y="1014980"/>
                </a:lnTo>
                <a:lnTo>
                  <a:pt x="766937" y="1009269"/>
                </a:lnTo>
                <a:lnTo>
                  <a:pt x="771052" y="1003875"/>
                </a:lnTo>
                <a:lnTo>
                  <a:pt x="775799" y="998481"/>
                </a:lnTo>
                <a:lnTo>
                  <a:pt x="780546" y="993405"/>
                </a:lnTo>
                <a:lnTo>
                  <a:pt x="785610" y="988646"/>
                </a:lnTo>
                <a:lnTo>
                  <a:pt x="790990" y="983886"/>
                </a:lnTo>
                <a:lnTo>
                  <a:pt x="796370" y="979445"/>
                </a:lnTo>
                <a:lnTo>
                  <a:pt x="801750" y="975320"/>
                </a:lnTo>
                <a:lnTo>
                  <a:pt x="807764" y="971195"/>
                </a:lnTo>
                <a:lnTo>
                  <a:pt x="813460" y="966753"/>
                </a:lnTo>
                <a:lnTo>
                  <a:pt x="819474" y="963580"/>
                </a:lnTo>
                <a:lnTo>
                  <a:pt x="825487" y="959773"/>
                </a:lnTo>
                <a:lnTo>
                  <a:pt x="831816" y="956600"/>
                </a:lnTo>
                <a:lnTo>
                  <a:pt x="847641" y="949303"/>
                </a:lnTo>
                <a:lnTo>
                  <a:pt x="863465" y="942640"/>
                </a:lnTo>
                <a:lnTo>
                  <a:pt x="879605" y="936929"/>
                </a:lnTo>
                <a:lnTo>
                  <a:pt x="895746" y="931852"/>
                </a:lnTo>
                <a:lnTo>
                  <a:pt x="912520" y="927093"/>
                </a:lnTo>
                <a:lnTo>
                  <a:pt x="929293" y="923603"/>
                </a:lnTo>
                <a:lnTo>
                  <a:pt x="946067" y="920430"/>
                </a:lnTo>
                <a:lnTo>
                  <a:pt x="963157" y="917892"/>
                </a:lnTo>
                <a:lnTo>
                  <a:pt x="976766" y="916940"/>
                </a:lnTo>
                <a:lnTo>
                  <a:pt x="990058" y="915988"/>
                </a:lnTo>
                <a:close/>
                <a:moveTo>
                  <a:pt x="1863034" y="625475"/>
                </a:moveTo>
                <a:lnTo>
                  <a:pt x="1882776" y="638770"/>
                </a:lnTo>
                <a:lnTo>
                  <a:pt x="1878000" y="648583"/>
                </a:lnTo>
                <a:lnTo>
                  <a:pt x="1872905" y="658396"/>
                </a:lnTo>
                <a:lnTo>
                  <a:pt x="1868765" y="668526"/>
                </a:lnTo>
                <a:lnTo>
                  <a:pt x="1864626" y="678655"/>
                </a:lnTo>
                <a:lnTo>
                  <a:pt x="1860805" y="688785"/>
                </a:lnTo>
                <a:lnTo>
                  <a:pt x="1856984" y="699548"/>
                </a:lnTo>
                <a:lnTo>
                  <a:pt x="1854118" y="709994"/>
                </a:lnTo>
                <a:lnTo>
                  <a:pt x="1851252" y="720440"/>
                </a:lnTo>
                <a:lnTo>
                  <a:pt x="1849023" y="731202"/>
                </a:lnTo>
                <a:lnTo>
                  <a:pt x="1847113" y="741965"/>
                </a:lnTo>
                <a:lnTo>
                  <a:pt x="1845520" y="753044"/>
                </a:lnTo>
                <a:lnTo>
                  <a:pt x="1844884" y="763490"/>
                </a:lnTo>
                <a:lnTo>
                  <a:pt x="1844565" y="774569"/>
                </a:lnTo>
                <a:lnTo>
                  <a:pt x="1844565" y="785648"/>
                </a:lnTo>
                <a:lnTo>
                  <a:pt x="1845520" y="796728"/>
                </a:lnTo>
                <a:lnTo>
                  <a:pt x="1847113" y="807174"/>
                </a:lnTo>
                <a:lnTo>
                  <a:pt x="1849023" y="829332"/>
                </a:lnTo>
                <a:lnTo>
                  <a:pt x="1851252" y="851490"/>
                </a:lnTo>
                <a:lnTo>
                  <a:pt x="1852526" y="873649"/>
                </a:lnTo>
                <a:lnTo>
                  <a:pt x="1852844" y="884728"/>
                </a:lnTo>
                <a:lnTo>
                  <a:pt x="1853163" y="896124"/>
                </a:lnTo>
                <a:lnTo>
                  <a:pt x="1852844" y="907203"/>
                </a:lnTo>
                <a:lnTo>
                  <a:pt x="1852526" y="917965"/>
                </a:lnTo>
                <a:lnTo>
                  <a:pt x="1851571" y="929045"/>
                </a:lnTo>
                <a:lnTo>
                  <a:pt x="1850297" y="940124"/>
                </a:lnTo>
                <a:lnTo>
                  <a:pt x="1848068" y="950886"/>
                </a:lnTo>
                <a:lnTo>
                  <a:pt x="1845520" y="961649"/>
                </a:lnTo>
                <a:lnTo>
                  <a:pt x="1842336" y="972412"/>
                </a:lnTo>
                <a:lnTo>
                  <a:pt x="1838515" y="982858"/>
                </a:lnTo>
                <a:lnTo>
                  <a:pt x="1834694" y="992038"/>
                </a:lnTo>
                <a:lnTo>
                  <a:pt x="1830236" y="1000584"/>
                </a:lnTo>
                <a:lnTo>
                  <a:pt x="1824823" y="1009131"/>
                </a:lnTo>
                <a:lnTo>
                  <a:pt x="1819410" y="1017678"/>
                </a:lnTo>
                <a:lnTo>
                  <a:pt x="1813360" y="1025908"/>
                </a:lnTo>
                <a:lnTo>
                  <a:pt x="1806991" y="1033505"/>
                </a:lnTo>
                <a:lnTo>
                  <a:pt x="1799986" y="1040469"/>
                </a:lnTo>
                <a:lnTo>
                  <a:pt x="1792980" y="1047750"/>
                </a:lnTo>
                <a:lnTo>
                  <a:pt x="1773238" y="1034772"/>
                </a:lnTo>
                <a:lnTo>
                  <a:pt x="1777696" y="1022426"/>
                </a:lnTo>
                <a:lnTo>
                  <a:pt x="1782472" y="1010081"/>
                </a:lnTo>
                <a:lnTo>
                  <a:pt x="1786930" y="997419"/>
                </a:lnTo>
                <a:lnTo>
                  <a:pt x="1790751" y="984757"/>
                </a:lnTo>
                <a:lnTo>
                  <a:pt x="1794254" y="972095"/>
                </a:lnTo>
                <a:lnTo>
                  <a:pt x="1797120" y="959433"/>
                </a:lnTo>
                <a:lnTo>
                  <a:pt x="1799667" y="946455"/>
                </a:lnTo>
                <a:lnTo>
                  <a:pt x="1801259" y="933160"/>
                </a:lnTo>
                <a:lnTo>
                  <a:pt x="1802533" y="921131"/>
                </a:lnTo>
                <a:lnTo>
                  <a:pt x="1803170" y="908786"/>
                </a:lnTo>
                <a:lnTo>
                  <a:pt x="1803170" y="896440"/>
                </a:lnTo>
                <a:lnTo>
                  <a:pt x="1802852" y="884095"/>
                </a:lnTo>
                <a:lnTo>
                  <a:pt x="1802215" y="871749"/>
                </a:lnTo>
                <a:lnTo>
                  <a:pt x="1801259" y="859404"/>
                </a:lnTo>
                <a:lnTo>
                  <a:pt x="1799349" y="834397"/>
                </a:lnTo>
                <a:lnTo>
                  <a:pt x="1798712" y="822051"/>
                </a:lnTo>
                <a:lnTo>
                  <a:pt x="1797438" y="809706"/>
                </a:lnTo>
                <a:lnTo>
                  <a:pt x="1797120" y="797361"/>
                </a:lnTo>
                <a:lnTo>
                  <a:pt x="1797120" y="785015"/>
                </a:lnTo>
                <a:lnTo>
                  <a:pt x="1797438" y="772670"/>
                </a:lnTo>
                <a:lnTo>
                  <a:pt x="1798712" y="760641"/>
                </a:lnTo>
                <a:lnTo>
                  <a:pt x="1799986" y="747979"/>
                </a:lnTo>
                <a:lnTo>
                  <a:pt x="1802533" y="735634"/>
                </a:lnTo>
                <a:lnTo>
                  <a:pt x="1804125" y="727720"/>
                </a:lnTo>
                <a:lnTo>
                  <a:pt x="1806354" y="720123"/>
                </a:lnTo>
                <a:lnTo>
                  <a:pt x="1808583" y="712526"/>
                </a:lnTo>
                <a:lnTo>
                  <a:pt x="1811131" y="705245"/>
                </a:lnTo>
                <a:lnTo>
                  <a:pt x="1814315" y="697965"/>
                </a:lnTo>
                <a:lnTo>
                  <a:pt x="1817499" y="690684"/>
                </a:lnTo>
                <a:lnTo>
                  <a:pt x="1821002" y="683404"/>
                </a:lnTo>
                <a:lnTo>
                  <a:pt x="1824823" y="676440"/>
                </a:lnTo>
                <a:lnTo>
                  <a:pt x="1828962" y="669792"/>
                </a:lnTo>
                <a:lnTo>
                  <a:pt x="1833102" y="663144"/>
                </a:lnTo>
                <a:lnTo>
                  <a:pt x="1837560" y="656497"/>
                </a:lnTo>
                <a:lnTo>
                  <a:pt x="1842655" y="650166"/>
                </a:lnTo>
                <a:lnTo>
                  <a:pt x="1847431" y="643835"/>
                </a:lnTo>
                <a:lnTo>
                  <a:pt x="1852207" y="637821"/>
                </a:lnTo>
                <a:lnTo>
                  <a:pt x="1863034" y="625475"/>
                </a:lnTo>
                <a:close/>
                <a:moveTo>
                  <a:pt x="562986" y="625475"/>
                </a:moveTo>
                <a:lnTo>
                  <a:pt x="568717" y="631811"/>
                </a:lnTo>
                <a:lnTo>
                  <a:pt x="573812" y="638147"/>
                </a:lnTo>
                <a:lnTo>
                  <a:pt x="578907" y="644166"/>
                </a:lnTo>
                <a:lnTo>
                  <a:pt x="584320" y="650818"/>
                </a:lnTo>
                <a:lnTo>
                  <a:pt x="589097" y="657787"/>
                </a:lnTo>
                <a:lnTo>
                  <a:pt x="593555" y="664440"/>
                </a:lnTo>
                <a:lnTo>
                  <a:pt x="598012" y="671409"/>
                </a:lnTo>
                <a:lnTo>
                  <a:pt x="602152" y="678378"/>
                </a:lnTo>
                <a:lnTo>
                  <a:pt x="605973" y="685665"/>
                </a:lnTo>
                <a:lnTo>
                  <a:pt x="609476" y="693267"/>
                </a:lnTo>
                <a:lnTo>
                  <a:pt x="612978" y="700553"/>
                </a:lnTo>
                <a:lnTo>
                  <a:pt x="615844" y="708156"/>
                </a:lnTo>
                <a:lnTo>
                  <a:pt x="618392" y="715759"/>
                </a:lnTo>
                <a:lnTo>
                  <a:pt x="620621" y="723679"/>
                </a:lnTo>
                <a:lnTo>
                  <a:pt x="622531" y="731915"/>
                </a:lnTo>
                <a:lnTo>
                  <a:pt x="624123" y="739835"/>
                </a:lnTo>
                <a:lnTo>
                  <a:pt x="626352" y="751872"/>
                </a:lnTo>
                <a:lnTo>
                  <a:pt x="627944" y="763910"/>
                </a:lnTo>
                <a:lnTo>
                  <a:pt x="628581" y="776582"/>
                </a:lnTo>
                <a:lnTo>
                  <a:pt x="628900" y="788620"/>
                </a:lnTo>
                <a:lnTo>
                  <a:pt x="628581" y="800657"/>
                </a:lnTo>
                <a:lnTo>
                  <a:pt x="628263" y="813012"/>
                </a:lnTo>
                <a:lnTo>
                  <a:pt x="626352" y="837088"/>
                </a:lnTo>
                <a:lnTo>
                  <a:pt x="624760" y="861480"/>
                </a:lnTo>
                <a:lnTo>
                  <a:pt x="623805" y="873518"/>
                </a:lnTo>
                <a:lnTo>
                  <a:pt x="623486" y="885873"/>
                </a:lnTo>
                <a:lnTo>
                  <a:pt x="622850" y="897911"/>
                </a:lnTo>
                <a:lnTo>
                  <a:pt x="622850" y="909948"/>
                </a:lnTo>
                <a:lnTo>
                  <a:pt x="623805" y="922303"/>
                </a:lnTo>
                <a:lnTo>
                  <a:pt x="624760" y="934341"/>
                </a:lnTo>
                <a:lnTo>
                  <a:pt x="626352" y="947646"/>
                </a:lnTo>
                <a:lnTo>
                  <a:pt x="628900" y="960317"/>
                </a:lnTo>
                <a:lnTo>
                  <a:pt x="632084" y="972989"/>
                </a:lnTo>
                <a:lnTo>
                  <a:pt x="635587" y="985343"/>
                </a:lnTo>
                <a:lnTo>
                  <a:pt x="639726" y="998332"/>
                </a:lnTo>
                <a:lnTo>
                  <a:pt x="643866" y="1010686"/>
                </a:lnTo>
                <a:lnTo>
                  <a:pt x="652463" y="1035079"/>
                </a:lnTo>
                <a:lnTo>
                  <a:pt x="632721" y="1047750"/>
                </a:lnTo>
                <a:lnTo>
                  <a:pt x="627944" y="1043315"/>
                </a:lnTo>
                <a:lnTo>
                  <a:pt x="623486" y="1038563"/>
                </a:lnTo>
                <a:lnTo>
                  <a:pt x="618710" y="1033178"/>
                </a:lnTo>
                <a:lnTo>
                  <a:pt x="614252" y="1028109"/>
                </a:lnTo>
                <a:lnTo>
                  <a:pt x="610113" y="1023041"/>
                </a:lnTo>
                <a:lnTo>
                  <a:pt x="606292" y="1017339"/>
                </a:lnTo>
                <a:lnTo>
                  <a:pt x="602470" y="1011953"/>
                </a:lnTo>
                <a:lnTo>
                  <a:pt x="598968" y="1006568"/>
                </a:lnTo>
                <a:lnTo>
                  <a:pt x="595784" y="1000549"/>
                </a:lnTo>
                <a:lnTo>
                  <a:pt x="592599" y="994847"/>
                </a:lnTo>
                <a:lnTo>
                  <a:pt x="589733" y="988828"/>
                </a:lnTo>
                <a:lnTo>
                  <a:pt x="586868" y="982809"/>
                </a:lnTo>
                <a:lnTo>
                  <a:pt x="584639" y="976473"/>
                </a:lnTo>
                <a:lnTo>
                  <a:pt x="582410" y="969821"/>
                </a:lnTo>
                <a:lnTo>
                  <a:pt x="580818" y="963802"/>
                </a:lnTo>
                <a:lnTo>
                  <a:pt x="578907" y="957149"/>
                </a:lnTo>
                <a:lnTo>
                  <a:pt x="576996" y="947329"/>
                </a:lnTo>
                <a:lnTo>
                  <a:pt x="575723" y="937192"/>
                </a:lnTo>
                <a:lnTo>
                  <a:pt x="574131" y="927055"/>
                </a:lnTo>
                <a:lnTo>
                  <a:pt x="573494" y="916918"/>
                </a:lnTo>
                <a:lnTo>
                  <a:pt x="572857" y="907097"/>
                </a:lnTo>
                <a:lnTo>
                  <a:pt x="572857" y="896960"/>
                </a:lnTo>
                <a:lnTo>
                  <a:pt x="572857" y="886506"/>
                </a:lnTo>
                <a:lnTo>
                  <a:pt x="573175" y="876686"/>
                </a:lnTo>
                <a:lnTo>
                  <a:pt x="574131" y="856412"/>
                </a:lnTo>
                <a:lnTo>
                  <a:pt x="576041" y="836137"/>
                </a:lnTo>
                <a:lnTo>
                  <a:pt x="580181" y="795589"/>
                </a:lnTo>
                <a:lnTo>
                  <a:pt x="581136" y="785452"/>
                </a:lnTo>
                <a:lnTo>
                  <a:pt x="581454" y="775315"/>
                </a:lnTo>
                <a:lnTo>
                  <a:pt x="581136" y="765177"/>
                </a:lnTo>
                <a:lnTo>
                  <a:pt x="580499" y="754724"/>
                </a:lnTo>
                <a:lnTo>
                  <a:pt x="579544" y="744903"/>
                </a:lnTo>
                <a:lnTo>
                  <a:pt x="577633" y="734766"/>
                </a:lnTo>
                <a:lnTo>
                  <a:pt x="575723" y="724946"/>
                </a:lnTo>
                <a:lnTo>
                  <a:pt x="573175" y="714809"/>
                </a:lnTo>
                <a:lnTo>
                  <a:pt x="570310" y="704672"/>
                </a:lnTo>
                <a:lnTo>
                  <a:pt x="567125" y="695168"/>
                </a:lnTo>
                <a:lnTo>
                  <a:pt x="563941" y="685665"/>
                </a:lnTo>
                <a:lnTo>
                  <a:pt x="560438" y="675844"/>
                </a:lnTo>
                <a:lnTo>
                  <a:pt x="556299" y="666341"/>
                </a:lnTo>
                <a:lnTo>
                  <a:pt x="552159" y="656837"/>
                </a:lnTo>
                <a:lnTo>
                  <a:pt x="547701" y="647650"/>
                </a:lnTo>
                <a:lnTo>
                  <a:pt x="542925" y="638780"/>
                </a:lnTo>
                <a:lnTo>
                  <a:pt x="562986" y="625475"/>
                </a:lnTo>
                <a:close/>
                <a:moveTo>
                  <a:pt x="1198084" y="87948"/>
                </a:moveTo>
                <a:lnTo>
                  <a:pt x="1173951" y="89218"/>
                </a:lnTo>
                <a:lnTo>
                  <a:pt x="1149500" y="90488"/>
                </a:lnTo>
                <a:lnTo>
                  <a:pt x="1125367" y="92393"/>
                </a:lnTo>
                <a:lnTo>
                  <a:pt x="1098376" y="95250"/>
                </a:lnTo>
                <a:lnTo>
                  <a:pt x="1071702" y="99378"/>
                </a:lnTo>
                <a:lnTo>
                  <a:pt x="1045029" y="103823"/>
                </a:lnTo>
                <a:lnTo>
                  <a:pt x="1018355" y="109220"/>
                </a:lnTo>
                <a:lnTo>
                  <a:pt x="991682" y="115253"/>
                </a:lnTo>
                <a:lnTo>
                  <a:pt x="978663" y="118745"/>
                </a:lnTo>
                <a:lnTo>
                  <a:pt x="965643" y="122238"/>
                </a:lnTo>
                <a:lnTo>
                  <a:pt x="952942" y="126048"/>
                </a:lnTo>
                <a:lnTo>
                  <a:pt x="939605" y="130175"/>
                </a:lnTo>
                <a:lnTo>
                  <a:pt x="926903" y="134303"/>
                </a:lnTo>
                <a:lnTo>
                  <a:pt x="913884" y="138748"/>
                </a:lnTo>
                <a:lnTo>
                  <a:pt x="901182" y="143193"/>
                </a:lnTo>
                <a:lnTo>
                  <a:pt x="888481" y="147955"/>
                </a:lnTo>
                <a:lnTo>
                  <a:pt x="875779" y="153353"/>
                </a:lnTo>
                <a:lnTo>
                  <a:pt x="863395" y="158433"/>
                </a:lnTo>
                <a:lnTo>
                  <a:pt x="851011" y="163830"/>
                </a:lnTo>
                <a:lnTo>
                  <a:pt x="838944" y="169545"/>
                </a:lnTo>
                <a:lnTo>
                  <a:pt x="826560" y="175260"/>
                </a:lnTo>
                <a:lnTo>
                  <a:pt x="814494" y="181610"/>
                </a:lnTo>
                <a:lnTo>
                  <a:pt x="802427" y="187643"/>
                </a:lnTo>
                <a:lnTo>
                  <a:pt x="790678" y="194310"/>
                </a:lnTo>
                <a:lnTo>
                  <a:pt x="778929" y="201295"/>
                </a:lnTo>
                <a:lnTo>
                  <a:pt x="767180" y="208280"/>
                </a:lnTo>
                <a:lnTo>
                  <a:pt x="755748" y="215265"/>
                </a:lnTo>
                <a:lnTo>
                  <a:pt x="744317" y="222568"/>
                </a:lnTo>
                <a:lnTo>
                  <a:pt x="733203" y="230505"/>
                </a:lnTo>
                <a:lnTo>
                  <a:pt x="722407" y="238125"/>
                </a:lnTo>
                <a:lnTo>
                  <a:pt x="712880" y="245110"/>
                </a:lnTo>
                <a:lnTo>
                  <a:pt x="703672" y="252095"/>
                </a:lnTo>
                <a:lnTo>
                  <a:pt x="694781" y="259080"/>
                </a:lnTo>
                <a:lnTo>
                  <a:pt x="685889" y="266383"/>
                </a:lnTo>
                <a:lnTo>
                  <a:pt x="676998" y="274003"/>
                </a:lnTo>
                <a:lnTo>
                  <a:pt x="668425" y="281623"/>
                </a:lnTo>
                <a:lnTo>
                  <a:pt x="660169" y="289560"/>
                </a:lnTo>
                <a:lnTo>
                  <a:pt x="651912" y="297498"/>
                </a:lnTo>
                <a:lnTo>
                  <a:pt x="643656" y="305753"/>
                </a:lnTo>
                <a:lnTo>
                  <a:pt x="635718" y="314008"/>
                </a:lnTo>
                <a:lnTo>
                  <a:pt x="627779" y="322263"/>
                </a:lnTo>
                <a:lnTo>
                  <a:pt x="620158" y="330835"/>
                </a:lnTo>
                <a:lnTo>
                  <a:pt x="612537" y="339725"/>
                </a:lnTo>
                <a:lnTo>
                  <a:pt x="605234" y="348615"/>
                </a:lnTo>
                <a:lnTo>
                  <a:pt x="597930" y="357505"/>
                </a:lnTo>
                <a:lnTo>
                  <a:pt x="591262" y="367030"/>
                </a:lnTo>
                <a:lnTo>
                  <a:pt x="584276" y="376238"/>
                </a:lnTo>
                <a:lnTo>
                  <a:pt x="577608" y="385445"/>
                </a:lnTo>
                <a:lnTo>
                  <a:pt x="571257" y="395288"/>
                </a:lnTo>
                <a:lnTo>
                  <a:pt x="564906" y="404813"/>
                </a:lnTo>
                <a:lnTo>
                  <a:pt x="558555" y="414655"/>
                </a:lnTo>
                <a:lnTo>
                  <a:pt x="552840" y="424498"/>
                </a:lnTo>
                <a:lnTo>
                  <a:pt x="547441" y="434658"/>
                </a:lnTo>
                <a:lnTo>
                  <a:pt x="541726" y="444500"/>
                </a:lnTo>
                <a:lnTo>
                  <a:pt x="536645" y="454978"/>
                </a:lnTo>
                <a:lnTo>
                  <a:pt x="531882" y="465138"/>
                </a:lnTo>
                <a:lnTo>
                  <a:pt x="526801" y="475615"/>
                </a:lnTo>
                <a:lnTo>
                  <a:pt x="522356" y="486410"/>
                </a:lnTo>
                <a:lnTo>
                  <a:pt x="518228" y="496888"/>
                </a:lnTo>
                <a:lnTo>
                  <a:pt x="514100" y="507683"/>
                </a:lnTo>
                <a:lnTo>
                  <a:pt x="510289" y="518795"/>
                </a:lnTo>
                <a:lnTo>
                  <a:pt x="506479" y="529908"/>
                </a:lnTo>
                <a:lnTo>
                  <a:pt x="503303" y="548958"/>
                </a:lnTo>
                <a:lnTo>
                  <a:pt x="500763" y="568960"/>
                </a:lnTo>
                <a:lnTo>
                  <a:pt x="497905" y="588645"/>
                </a:lnTo>
                <a:lnTo>
                  <a:pt x="496000" y="608648"/>
                </a:lnTo>
                <a:lnTo>
                  <a:pt x="494094" y="628968"/>
                </a:lnTo>
                <a:lnTo>
                  <a:pt x="493142" y="648335"/>
                </a:lnTo>
                <a:lnTo>
                  <a:pt x="492507" y="668655"/>
                </a:lnTo>
                <a:lnTo>
                  <a:pt x="492189" y="688658"/>
                </a:lnTo>
                <a:lnTo>
                  <a:pt x="492507" y="708660"/>
                </a:lnTo>
                <a:lnTo>
                  <a:pt x="493459" y="728663"/>
                </a:lnTo>
                <a:lnTo>
                  <a:pt x="495047" y="748665"/>
                </a:lnTo>
                <a:lnTo>
                  <a:pt x="497270" y="768350"/>
                </a:lnTo>
                <a:lnTo>
                  <a:pt x="500128" y="788035"/>
                </a:lnTo>
                <a:lnTo>
                  <a:pt x="503938" y="807720"/>
                </a:lnTo>
                <a:lnTo>
                  <a:pt x="508066" y="827405"/>
                </a:lnTo>
                <a:lnTo>
                  <a:pt x="513147" y="846455"/>
                </a:lnTo>
                <a:lnTo>
                  <a:pt x="517275" y="860425"/>
                </a:lnTo>
                <a:lnTo>
                  <a:pt x="521721" y="873760"/>
                </a:lnTo>
                <a:lnTo>
                  <a:pt x="526801" y="887730"/>
                </a:lnTo>
                <a:lnTo>
                  <a:pt x="532517" y="900748"/>
                </a:lnTo>
                <a:lnTo>
                  <a:pt x="543948" y="927418"/>
                </a:lnTo>
                <a:lnTo>
                  <a:pt x="555697" y="953770"/>
                </a:lnTo>
                <a:lnTo>
                  <a:pt x="562683" y="971550"/>
                </a:lnTo>
                <a:lnTo>
                  <a:pt x="569987" y="989013"/>
                </a:lnTo>
                <a:lnTo>
                  <a:pt x="576655" y="1007110"/>
                </a:lnTo>
                <a:lnTo>
                  <a:pt x="582688" y="1024890"/>
                </a:lnTo>
                <a:lnTo>
                  <a:pt x="585546" y="1034415"/>
                </a:lnTo>
                <a:lnTo>
                  <a:pt x="588404" y="1043305"/>
                </a:lnTo>
                <a:lnTo>
                  <a:pt x="590627" y="1052513"/>
                </a:lnTo>
                <a:lnTo>
                  <a:pt x="592850" y="1062038"/>
                </a:lnTo>
                <a:lnTo>
                  <a:pt x="595073" y="1071245"/>
                </a:lnTo>
                <a:lnTo>
                  <a:pt x="596343" y="1080453"/>
                </a:lnTo>
                <a:lnTo>
                  <a:pt x="597613" y="1090295"/>
                </a:lnTo>
                <a:lnTo>
                  <a:pt x="598566" y="1099503"/>
                </a:lnTo>
                <a:lnTo>
                  <a:pt x="599518" y="1109663"/>
                </a:lnTo>
                <a:lnTo>
                  <a:pt x="599836" y="1119188"/>
                </a:lnTo>
                <a:lnTo>
                  <a:pt x="600153" y="1129348"/>
                </a:lnTo>
                <a:lnTo>
                  <a:pt x="599836" y="1138873"/>
                </a:lnTo>
                <a:lnTo>
                  <a:pt x="599518" y="1149033"/>
                </a:lnTo>
                <a:lnTo>
                  <a:pt x="598566" y="1158558"/>
                </a:lnTo>
                <a:lnTo>
                  <a:pt x="597613" y="1168083"/>
                </a:lnTo>
                <a:lnTo>
                  <a:pt x="596343" y="1177925"/>
                </a:lnTo>
                <a:lnTo>
                  <a:pt x="593167" y="1197610"/>
                </a:lnTo>
                <a:lnTo>
                  <a:pt x="589674" y="1216978"/>
                </a:lnTo>
                <a:lnTo>
                  <a:pt x="585229" y="1235710"/>
                </a:lnTo>
                <a:lnTo>
                  <a:pt x="580783" y="1255078"/>
                </a:lnTo>
                <a:lnTo>
                  <a:pt x="577608" y="1266508"/>
                </a:lnTo>
                <a:lnTo>
                  <a:pt x="574750" y="1278573"/>
                </a:lnTo>
                <a:lnTo>
                  <a:pt x="572527" y="1290320"/>
                </a:lnTo>
                <a:lnTo>
                  <a:pt x="570622" y="1302385"/>
                </a:lnTo>
                <a:lnTo>
                  <a:pt x="569352" y="1314133"/>
                </a:lnTo>
                <a:lnTo>
                  <a:pt x="569034" y="1320483"/>
                </a:lnTo>
                <a:lnTo>
                  <a:pt x="569034" y="1326198"/>
                </a:lnTo>
                <a:lnTo>
                  <a:pt x="569352" y="1332548"/>
                </a:lnTo>
                <a:lnTo>
                  <a:pt x="569669" y="1338263"/>
                </a:lnTo>
                <a:lnTo>
                  <a:pt x="570622" y="1344295"/>
                </a:lnTo>
                <a:lnTo>
                  <a:pt x="571892" y="1350010"/>
                </a:lnTo>
                <a:lnTo>
                  <a:pt x="573162" y="1356043"/>
                </a:lnTo>
                <a:lnTo>
                  <a:pt x="575385" y="1361758"/>
                </a:lnTo>
                <a:lnTo>
                  <a:pt x="577290" y="1367473"/>
                </a:lnTo>
                <a:lnTo>
                  <a:pt x="579831" y="1372870"/>
                </a:lnTo>
                <a:lnTo>
                  <a:pt x="582371" y="1377950"/>
                </a:lnTo>
                <a:lnTo>
                  <a:pt x="585546" y="1383030"/>
                </a:lnTo>
                <a:lnTo>
                  <a:pt x="588722" y="1388110"/>
                </a:lnTo>
                <a:lnTo>
                  <a:pt x="592215" y="1392873"/>
                </a:lnTo>
                <a:lnTo>
                  <a:pt x="599836" y="1402080"/>
                </a:lnTo>
                <a:lnTo>
                  <a:pt x="607774" y="1411288"/>
                </a:lnTo>
                <a:lnTo>
                  <a:pt x="616030" y="1419860"/>
                </a:lnTo>
                <a:lnTo>
                  <a:pt x="624604" y="1428115"/>
                </a:lnTo>
                <a:lnTo>
                  <a:pt x="645879" y="1447800"/>
                </a:lnTo>
                <a:lnTo>
                  <a:pt x="667790" y="1466850"/>
                </a:lnTo>
                <a:lnTo>
                  <a:pt x="690335" y="1484948"/>
                </a:lnTo>
                <a:lnTo>
                  <a:pt x="712563" y="1503363"/>
                </a:lnTo>
                <a:lnTo>
                  <a:pt x="735743" y="1520825"/>
                </a:lnTo>
                <a:lnTo>
                  <a:pt x="758924" y="1538605"/>
                </a:lnTo>
                <a:lnTo>
                  <a:pt x="805602" y="1572578"/>
                </a:lnTo>
                <a:lnTo>
                  <a:pt x="827513" y="1590040"/>
                </a:lnTo>
                <a:lnTo>
                  <a:pt x="838944" y="1598613"/>
                </a:lnTo>
                <a:lnTo>
                  <a:pt x="849741" y="1607185"/>
                </a:lnTo>
                <a:lnTo>
                  <a:pt x="860220" y="1616393"/>
                </a:lnTo>
                <a:lnTo>
                  <a:pt x="870698" y="1625918"/>
                </a:lnTo>
                <a:lnTo>
                  <a:pt x="875462" y="1630998"/>
                </a:lnTo>
                <a:lnTo>
                  <a:pt x="880225" y="1635760"/>
                </a:lnTo>
                <a:lnTo>
                  <a:pt x="885305" y="1641475"/>
                </a:lnTo>
                <a:lnTo>
                  <a:pt x="889751" y="1646555"/>
                </a:lnTo>
                <a:lnTo>
                  <a:pt x="906898" y="1670368"/>
                </a:lnTo>
                <a:lnTo>
                  <a:pt x="915789" y="1682115"/>
                </a:lnTo>
                <a:lnTo>
                  <a:pt x="925316" y="1693863"/>
                </a:lnTo>
                <a:lnTo>
                  <a:pt x="934842" y="1704975"/>
                </a:lnTo>
                <a:lnTo>
                  <a:pt x="939923" y="1710055"/>
                </a:lnTo>
                <a:lnTo>
                  <a:pt x="945321" y="1715135"/>
                </a:lnTo>
                <a:lnTo>
                  <a:pt x="950401" y="1720533"/>
                </a:lnTo>
                <a:lnTo>
                  <a:pt x="955800" y="1725295"/>
                </a:lnTo>
                <a:lnTo>
                  <a:pt x="961833" y="1730058"/>
                </a:lnTo>
                <a:lnTo>
                  <a:pt x="967549" y="1734503"/>
                </a:lnTo>
                <a:lnTo>
                  <a:pt x="976757" y="1740853"/>
                </a:lnTo>
                <a:lnTo>
                  <a:pt x="986284" y="1746250"/>
                </a:lnTo>
                <a:lnTo>
                  <a:pt x="996127" y="1751330"/>
                </a:lnTo>
                <a:lnTo>
                  <a:pt x="1005971" y="1756093"/>
                </a:lnTo>
                <a:lnTo>
                  <a:pt x="1016132" y="1759585"/>
                </a:lnTo>
                <a:lnTo>
                  <a:pt x="1026294" y="1763078"/>
                </a:lnTo>
                <a:lnTo>
                  <a:pt x="1036773" y="1766253"/>
                </a:lnTo>
                <a:lnTo>
                  <a:pt x="1047252" y="1769110"/>
                </a:lnTo>
                <a:lnTo>
                  <a:pt x="1058048" y="1771015"/>
                </a:lnTo>
                <a:lnTo>
                  <a:pt x="1069162" y="1773238"/>
                </a:lnTo>
                <a:lnTo>
                  <a:pt x="1079958" y="1774825"/>
                </a:lnTo>
                <a:lnTo>
                  <a:pt x="1090755" y="1776413"/>
                </a:lnTo>
                <a:lnTo>
                  <a:pt x="1101869" y="1777365"/>
                </a:lnTo>
                <a:lnTo>
                  <a:pt x="1112983" y="1778318"/>
                </a:lnTo>
                <a:lnTo>
                  <a:pt x="1134575" y="1779905"/>
                </a:lnTo>
                <a:lnTo>
                  <a:pt x="1218406" y="1779905"/>
                </a:lnTo>
                <a:lnTo>
                  <a:pt x="1301285" y="1779905"/>
                </a:lnTo>
                <a:lnTo>
                  <a:pt x="1322877" y="1778318"/>
                </a:lnTo>
                <a:lnTo>
                  <a:pt x="1344470" y="1776413"/>
                </a:lnTo>
                <a:lnTo>
                  <a:pt x="1355267" y="1775143"/>
                </a:lnTo>
                <a:lnTo>
                  <a:pt x="1366063" y="1773555"/>
                </a:lnTo>
                <a:lnTo>
                  <a:pt x="1376542" y="1771968"/>
                </a:lnTo>
                <a:lnTo>
                  <a:pt x="1387338" y="1769745"/>
                </a:lnTo>
                <a:lnTo>
                  <a:pt x="1398135" y="1767205"/>
                </a:lnTo>
                <a:lnTo>
                  <a:pt x="1408296" y="1764665"/>
                </a:lnTo>
                <a:lnTo>
                  <a:pt x="1418775" y="1761173"/>
                </a:lnTo>
                <a:lnTo>
                  <a:pt x="1428936" y="1757363"/>
                </a:lnTo>
                <a:lnTo>
                  <a:pt x="1438462" y="1753235"/>
                </a:lnTo>
                <a:lnTo>
                  <a:pt x="1447989" y="1748473"/>
                </a:lnTo>
                <a:lnTo>
                  <a:pt x="1457833" y="1743075"/>
                </a:lnTo>
                <a:lnTo>
                  <a:pt x="1466724" y="1737360"/>
                </a:lnTo>
                <a:lnTo>
                  <a:pt x="1473392" y="1732598"/>
                </a:lnTo>
                <a:lnTo>
                  <a:pt x="1479425" y="1727518"/>
                </a:lnTo>
                <a:lnTo>
                  <a:pt x="1485459" y="1722438"/>
                </a:lnTo>
                <a:lnTo>
                  <a:pt x="1491174" y="1717040"/>
                </a:lnTo>
                <a:lnTo>
                  <a:pt x="1497208" y="1711325"/>
                </a:lnTo>
                <a:lnTo>
                  <a:pt x="1502288" y="1705928"/>
                </a:lnTo>
                <a:lnTo>
                  <a:pt x="1513085" y="1693863"/>
                </a:lnTo>
                <a:lnTo>
                  <a:pt x="1522928" y="1681798"/>
                </a:lnTo>
                <a:lnTo>
                  <a:pt x="1532772" y="1669098"/>
                </a:lnTo>
                <a:lnTo>
                  <a:pt x="1541981" y="1656080"/>
                </a:lnTo>
                <a:lnTo>
                  <a:pt x="1550872" y="1643380"/>
                </a:lnTo>
                <a:lnTo>
                  <a:pt x="1557540" y="1635125"/>
                </a:lnTo>
                <a:lnTo>
                  <a:pt x="1564844" y="1627188"/>
                </a:lnTo>
                <a:lnTo>
                  <a:pt x="1571830" y="1619885"/>
                </a:lnTo>
                <a:lnTo>
                  <a:pt x="1579133" y="1612583"/>
                </a:lnTo>
                <a:lnTo>
                  <a:pt x="1587072" y="1605598"/>
                </a:lnTo>
                <a:lnTo>
                  <a:pt x="1594693" y="1598930"/>
                </a:lnTo>
                <a:lnTo>
                  <a:pt x="1602949" y="1591945"/>
                </a:lnTo>
                <a:lnTo>
                  <a:pt x="1611523" y="1585913"/>
                </a:lnTo>
                <a:lnTo>
                  <a:pt x="1628035" y="1573530"/>
                </a:lnTo>
                <a:lnTo>
                  <a:pt x="1645182" y="1561148"/>
                </a:lnTo>
                <a:lnTo>
                  <a:pt x="1679476" y="1537335"/>
                </a:lnTo>
                <a:lnTo>
                  <a:pt x="1690908" y="1529398"/>
                </a:lnTo>
                <a:lnTo>
                  <a:pt x="1701704" y="1521460"/>
                </a:lnTo>
                <a:lnTo>
                  <a:pt x="1712818" y="1512888"/>
                </a:lnTo>
                <a:lnTo>
                  <a:pt x="1723615" y="1504633"/>
                </a:lnTo>
                <a:lnTo>
                  <a:pt x="1745207" y="1487488"/>
                </a:lnTo>
                <a:lnTo>
                  <a:pt x="1766800" y="1469708"/>
                </a:lnTo>
                <a:lnTo>
                  <a:pt x="1788393" y="1451293"/>
                </a:lnTo>
                <a:lnTo>
                  <a:pt x="1799189" y="1441768"/>
                </a:lnTo>
                <a:lnTo>
                  <a:pt x="1809986" y="1431925"/>
                </a:lnTo>
                <a:lnTo>
                  <a:pt x="1820147" y="1421765"/>
                </a:lnTo>
                <a:lnTo>
                  <a:pt x="1829991" y="1411605"/>
                </a:lnTo>
                <a:lnTo>
                  <a:pt x="1839200" y="1400810"/>
                </a:lnTo>
                <a:lnTo>
                  <a:pt x="1848091" y="1389380"/>
                </a:lnTo>
                <a:lnTo>
                  <a:pt x="1852854" y="1382395"/>
                </a:lnTo>
                <a:lnTo>
                  <a:pt x="1856982" y="1375093"/>
                </a:lnTo>
                <a:lnTo>
                  <a:pt x="1860475" y="1367473"/>
                </a:lnTo>
                <a:lnTo>
                  <a:pt x="1863650" y="1359535"/>
                </a:lnTo>
                <a:lnTo>
                  <a:pt x="1866191" y="1351280"/>
                </a:lnTo>
                <a:lnTo>
                  <a:pt x="1867461" y="1342708"/>
                </a:lnTo>
                <a:lnTo>
                  <a:pt x="1868413" y="1334453"/>
                </a:lnTo>
                <a:lnTo>
                  <a:pt x="1868413" y="1325880"/>
                </a:lnTo>
                <a:lnTo>
                  <a:pt x="1868413" y="1320165"/>
                </a:lnTo>
                <a:lnTo>
                  <a:pt x="1868413" y="1314450"/>
                </a:lnTo>
                <a:lnTo>
                  <a:pt x="1868096" y="1308735"/>
                </a:lnTo>
                <a:lnTo>
                  <a:pt x="1867461" y="1302703"/>
                </a:lnTo>
                <a:lnTo>
                  <a:pt x="1865873" y="1291273"/>
                </a:lnTo>
                <a:lnTo>
                  <a:pt x="1863333" y="1280160"/>
                </a:lnTo>
                <a:lnTo>
                  <a:pt x="1860792" y="1268730"/>
                </a:lnTo>
                <a:lnTo>
                  <a:pt x="1857935" y="1257618"/>
                </a:lnTo>
                <a:lnTo>
                  <a:pt x="1855077" y="1246188"/>
                </a:lnTo>
                <a:lnTo>
                  <a:pt x="1852219" y="1235075"/>
                </a:lnTo>
                <a:lnTo>
                  <a:pt x="1848091" y="1215073"/>
                </a:lnTo>
                <a:lnTo>
                  <a:pt x="1844280" y="1194753"/>
                </a:lnTo>
                <a:lnTo>
                  <a:pt x="1842693" y="1184910"/>
                </a:lnTo>
                <a:lnTo>
                  <a:pt x="1841105" y="1174433"/>
                </a:lnTo>
                <a:lnTo>
                  <a:pt x="1840152" y="1164273"/>
                </a:lnTo>
                <a:lnTo>
                  <a:pt x="1839200" y="1154113"/>
                </a:lnTo>
                <a:lnTo>
                  <a:pt x="1838565" y="1143953"/>
                </a:lnTo>
                <a:lnTo>
                  <a:pt x="1838247" y="1133793"/>
                </a:lnTo>
                <a:lnTo>
                  <a:pt x="1838247" y="1123633"/>
                </a:lnTo>
                <a:lnTo>
                  <a:pt x="1838565" y="1113473"/>
                </a:lnTo>
                <a:lnTo>
                  <a:pt x="1838882" y="1102995"/>
                </a:lnTo>
                <a:lnTo>
                  <a:pt x="1839835" y="1092835"/>
                </a:lnTo>
                <a:lnTo>
                  <a:pt x="1841105" y="1082675"/>
                </a:lnTo>
                <a:lnTo>
                  <a:pt x="1843010" y="1072515"/>
                </a:lnTo>
                <a:lnTo>
                  <a:pt x="1845233" y="1060133"/>
                </a:lnTo>
                <a:lnTo>
                  <a:pt x="1848408" y="1047433"/>
                </a:lnTo>
                <a:lnTo>
                  <a:pt x="1851901" y="1035368"/>
                </a:lnTo>
                <a:lnTo>
                  <a:pt x="1855712" y="1022985"/>
                </a:lnTo>
                <a:lnTo>
                  <a:pt x="1859840" y="1010920"/>
                </a:lnTo>
                <a:lnTo>
                  <a:pt x="1864285" y="998855"/>
                </a:lnTo>
                <a:lnTo>
                  <a:pt x="1868731" y="987108"/>
                </a:lnTo>
                <a:lnTo>
                  <a:pt x="1873812" y="975043"/>
                </a:lnTo>
                <a:lnTo>
                  <a:pt x="1883655" y="951548"/>
                </a:lnTo>
                <a:lnTo>
                  <a:pt x="1894134" y="928053"/>
                </a:lnTo>
                <a:lnTo>
                  <a:pt x="1903978" y="904240"/>
                </a:lnTo>
                <a:lnTo>
                  <a:pt x="1913822" y="880745"/>
                </a:lnTo>
                <a:lnTo>
                  <a:pt x="1917632" y="869950"/>
                </a:lnTo>
                <a:lnTo>
                  <a:pt x="1921125" y="859473"/>
                </a:lnTo>
                <a:lnTo>
                  <a:pt x="1924301" y="848678"/>
                </a:lnTo>
                <a:lnTo>
                  <a:pt x="1927159" y="837883"/>
                </a:lnTo>
                <a:lnTo>
                  <a:pt x="1930016" y="827405"/>
                </a:lnTo>
                <a:lnTo>
                  <a:pt x="1932239" y="816610"/>
                </a:lnTo>
                <a:lnTo>
                  <a:pt x="1934780" y="805498"/>
                </a:lnTo>
                <a:lnTo>
                  <a:pt x="1937002" y="794703"/>
                </a:lnTo>
                <a:lnTo>
                  <a:pt x="1938590" y="783908"/>
                </a:lnTo>
                <a:lnTo>
                  <a:pt x="1940178" y="772795"/>
                </a:lnTo>
                <a:lnTo>
                  <a:pt x="1941766" y="761683"/>
                </a:lnTo>
                <a:lnTo>
                  <a:pt x="1942718" y="750570"/>
                </a:lnTo>
                <a:lnTo>
                  <a:pt x="1944941" y="728663"/>
                </a:lnTo>
                <a:lnTo>
                  <a:pt x="1945576" y="706120"/>
                </a:lnTo>
                <a:lnTo>
                  <a:pt x="1945894" y="683895"/>
                </a:lnTo>
                <a:lnTo>
                  <a:pt x="1945576" y="661670"/>
                </a:lnTo>
                <a:lnTo>
                  <a:pt x="1944306" y="639445"/>
                </a:lnTo>
                <a:lnTo>
                  <a:pt x="1942718" y="617220"/>
                </a:lnTo>
                <a:lnTo>
                  <a:pt x="1940495" y="594995"/>
                </a:lnTo>
                <a:lnTo>
                  <a:pt x="1937955" y="572770"/>
                </a:lnTo>
                <a:lnTo>
                  <a:pt x="1934780" y="550863"/>
                </a:lnTo>
                <a:lnTo>
                  <a:pt x="1930969" y="528955"/>
                </a:lnTo>
                <a:lnTo>
                  <a:pt x="1927794" y="518795"/>
                </a:lnTo>
                <a:lnTo>
                  <a:pt x="1924301" y="508635"/>
                </a:lnTo>
                <a:lnTo>
                  <a:pt x="1920490" y="498475"/>
                </a:lnTo>
                <a:lnTo>
                  <a:pt x="1916680" y="488633"/>
                </a:lnTo>
                <a:lnTo>
                  <a:pt x="1912234" y="478790"/>
                </a:lnTo>
                <a:lnTo>
                  <a:pt x="1908106" y="468948"/>
                </a:lnTo>
                <a:lnTo>
                  <a:pt x="1903343" y="459105"/>
                </a:lnTo>
                <a:lnTo>
                  <a:pt x="1898897" y="449580"/>
                </a:lnTo>
                <a:lnTo>
                  <a:pt x="1893817" y="440055"/>
                </a:lnTo>
                <a:lnTo>
                  <a:pt x="1888419" y="430848"/>
                </a:lnTo>
                <a:lnTo>
                  <a:pt x="1877940" y="412115"/>
                </a:lnTo>
                <a:lnTo>
                  <a:pt x="1866508" y="394018"/>
                </a:lnTo>
                <a:lnTo>
                  <a:pt x="1854124" y="376238"/>
                </a:lnTo>
                <a:lnTo>
                  <a:pt x="1846186" y="365443"/>
                </a:lnTo>
                <a:lnTo>
                  <a:pt x="1838247" y="354648"/>
                </a:lnTo>
                <a:lnTo>
                  <a:pt x="1829356" y="344488"/>
                </a:lnTo>
                <a:lnTo>
                  <a:pt x="1820782" y="334010"/>
                </a:lnTo>
                <a:lnTo>
                  <a:pt x="1812209" y="324168"/>
                </a:lnTo>
                <a:lnTo>
                  <a:pt x="1803000" y="314325"/>
                </a:lnTo>
                <a:lnTo>
                  <a:pt x="1793474" y="304800"/>
                </a:lnTo>
                <a:lnTo>
                  <a:pt x="1784265" y="295593"/>
                </a:lnTo>
                <a:lnTo>
                  <a:pt x="1774739" y="286068"/>
                </a:lnTo>
                <a:lnTo>
                  <a:pt x="1764577" y="277495"/>
                </a:lnTo>
                <a:lnTo>
                  <a:pt x="1754734" y="268605"/>
                </a:lnTo>
                <a:lnTo>
                  <a:pt x="1744255" y="260350"/>
                </a:lnTo>
                <a:lnTo>
                  <a:pt x="1733776" y="251460"/>
                </a:lnTo>
                <a:lnTo>
                  <a:pt x="1723297" y="243523"/>
                </a:lnTo>
                <a:lnTo>
                  <a:pt x="1712501" y="235585"/>
                </a:lnTo>
                <a:lnTo>
                  <a:pt x="1701387" y="228283"/>
                </a:lnTo>
                <a:lnTo>
                  <a:pt x="1690273" y="220663"/>
                </a:lnTo>
                <a:lnTo>
                  <a:pt x="1679476" y="213360"/>
                </a:lnTo>
                <a:lnTo>
                  <a:pt x="1668045" y="206375"/>
                </a:lnTo>
                <a:lnTo>
                  <a:pt x="1656296" y="199390"/>
                </a:lnTo>
                <a:lnTo>
                  <a:pt x="1644864" y="193040"/>
                </a:lnTo>
                <a:lnTo>
                  <a:pt x="1633115" y="186373"/>
                </a:lnTo>
                <a:lnTo>
                  <a:pt x="1621049" y="180023"/>
                </a:lnTo>
                <a:lnTo>
                  <a:pt x="1609300" y="174308"/>
                </a:lnTo>
                <a:lnTo>
                  <a:pt x="1597233" y="168593"/>
                </a:lnTo>
                <a:lnTo>
                  <a:pt x="1584849" y="162878"/>
                </a:lnTo>
                <a:lnTo>
                  <a:pt x="1572782" y="157480"/>
                </a:lnTo>
                <a:lnTo>
                  <a:pt x="1560398" y="152083"/>
                </a:lnTo>
                <a:lnTo>
                  <a:pt x="1548014" y="147320"/>
                </a:lnTo>
                <a:lnTo>
                  <a:pt x="1535313" y="142558"/>
                </a:lnTo>
                <a:lnTo>
                  <a:pt x="1522611" y="138113"/>
                </a:lnTo>
                <a:lnTo>
                  <a:pt x="1510227" y="133985"/>
                </a:lnTo>
                <a:lnTo>
                  <a:pt x="1486729" y="126683"/>
                </a:lnTo>
                <a:lnTo>
                  <a:pt x="1463548" y="119698"/>
                </a:lnTo>
                <a:lnTo>
                  <a:pt x="1439733" y="113983"/>
                </a:lnTo>
                <a:lnTo>
                  <a:pt x="1415917" y="108268"/>
                </a:lnTo>
                <a:lnTo>
                  <a:pt x="1392101" y="103505"/>
                </a:lnTo>
                <a:lnTo>
                  <a:pt x="1368286" y="99378"/>
                </a:lnTo>
                <a:lnTo>
                  <a:pt x="1344153" y="95885"/>
                </a:lnTo>
                <a:lnTo>
                  <a:pt x="1320020" y="93345"/>
                </a:lnTo>
                <a:lnTo>
                  <a:pt x="1295569" y="90805"/>
                </a:lnTo>
                <a:lnTo>
                  <a:pt x="1271436" y="89535"/>
                </a:lnTo>
                <a:lnTo>
                  <a:pt x="1246985" y="88265"/>
                </a:lnTo>
                <a:lnTo>
                  <a:pt x="1222852" y="87948"/>
                </a:lnTo>
                <a:lnTo>
                  <a:pt x="1198084" y="87948"/>
                </a:lnTo>
                <a:close/>
                <a:moveTo>
                  <a:pt x="1193003" y="0"/>
                </a:moveTo>
                <a:lnTo>
                  <a:pt x="1220312" y="0"/>
                </a:lnTo>
                <a:lnTo>
                  <a:pt x="1247938" y="318"/>
                </a:lnTo>
                <a:lnTo>
                  <a:pt x="1275246" y="1270"/>
                </a:lnTo>
                <a:lnTo>
                  <a:pt x="1302555" y="3175"/>
                </a:lnTo>
                <a:lnTo>
                  <a:pt x="1330181" y="5398"/>
                </a:lnTo>
                <a:lnTo>
                  <a:pt x="1356854" y="8890"/>
                </a:lnTo>
                <a:lnTo>
                  <a:pt x="1384163" y="12700"/>
                </a:lnTo>
                <a:lnTo>
                  <a:pt x="1411154" y="17780"/>
                </a:lnTo>
                <a:lnTo>
                  <a:pt x="1438145" y="23178"/>
                </a:lnTo>
                <a:lnTo>
                  <a:pt x="1465136" y="28893"/>
                </a:lnTo>
                <a:lnTo>
                  <a:pt x="1491492" y="36195"/>
                </a:lnTo>
                <a:lnTo>
                  <a:pt x="1517848" y="43815"/>
                </a:lnTo>
                <a:lnTo>
                  <a:pt x="1544204" y="52070"/>
                </a:lnTo>
                <a:lnTo>
                  <a:pt x="1557223" y="56833"/>
                </a:lnTo>
                <a:lnTo>
                  <a:pt x="1570242" y="61595"/>
                </a:lnTo>
                <a:lnTo>
                  <a:pt x="1583261" y="66675"/>
                </a:lnTo>
                <a:lnTo>
                  <a:pt x="1596598" y="71755"/>
                </a:lnTo>
                <a:lnTo>
                  <a:pt x="1609617" y="77470"/>
                </a:lnTo>
                <a:lnTo>
                  <a:pt x="1622319" y="82868"/>
                </a:lnTo>
                <a:lnTo>
                  <a:pt x="1635338" y="88583"/>
                </a:lnTo>
                <a:lnTo>
                  <a:pt x="1648040" y="94933"/>
                </a:lnTo>
                <a:lnTo>
                  <a:pt x="1660424" y="101283"/>
                </a:lnTo>
                <a:lnTo>
                  <a:pt x="1673126" y="107633"/>
                </a:lnTo>
                <a:lnTo>
                  <a:pt x="1685510" y="114300"/>
                </a:lnTo>
                <a:lnTo>
                  <a:pt x="1697576" y="121285"/>
                </a:lnTo>
                <a:lnTo>
                  <a:pt x="1709643" y="128270"/>
                </a:lnTo>
                <a:lnTo>
                  <a:pt x="1721709" y="135573"/>
                </a:lnTo>
                <a:lnTo>
                  <a:pt x="1733458" y="143193"/>
                </a:lnTo>
                <a:lnTo>
                  <a:pt x="1745525" y="150813"/>
                </a:lnTo>
                <a:lnTo>
                  <a:pt x="1756956" y="158750"/>
                </a:lnTo>
                <a:lnTo>
                  <a:pt x="1768388" y="167005"/>
                </a:lnTo>
                <a:lnTo>
                  <a:pt x="1779819" y="175260"/>
                </a:lnTo>
                <a:lnTo>
                  <a:pt x="1790933" y="183833"/>
                </a:lnTo>
                <a:lnTo>
                  <a:pt x="1802047" y="193040"/>
                </a:lnTo>
                <a:lnTo>
                  <a:pt x="1812526" y="201930"/>
                </a:lnTo>
                <a:lnTo>
                  <a:pt x="1823323" y="210820"/>
                </a:lnTo>
                <a:lnTo>
                  <a:pt x="1833801" y="220345"/>
                </a:lnTo>
                <a:lnTo>
                  <a:pt x="1843963" y="229870"/>
                </a:lnTo>
                <a:lnTo>
                  <a:pt x="1854124" y="240030"/>
                </a:lnTo>
                <a:lnTo>
                  <a:pt x="1863650" y="249873"/>
                </a:lnTo>
                <a:lnTo>
                  <a:pt x="1873494" y="260350"/>
                </a:lnTo>
                <a:lnTo>
                  <a:pt x="1883020" y="270510"/>
                </a:lnTo>
                <a:lnTo>
                  <a:pt x="1891912" y="281305"/>
                </a:lnTo>
                <a:lnTo>
                  <a:pt x="1900803" y="292100"/>
                </a:lnTo>
                <a:lnTo>
                  <a:pt x="1910011" y="302895"/>
                </a:lnTo>
                <a:lnTo>
                  <a:pt x="1918585" y="314325"/>
                </a:lnTo>
                <a:lnTo>
                  <a:pt x="1927159" y="326073"/>
                </a:lnTo>
                <a:lnTo>
                  <a:pt x="1935097" y="337820"/>
                </a:lnTo>
                <a:lnTo>
                  <a:pt x="1943036" y="349885"/>
                </a:lnTo>
                <a:lnTo>
                  <a:pt x="1950974" y="361950"/>
                </a:lnTo>
                <a:lnTo>
                  <a:pt x="1958278" y="374333"/>
                </a:lnTo>
                <a:lnTo>
                  <a:pt x="1965581" y="387033"/>
                </a:lnTo>
                <a:lnTo>
                  <a:pt x="1972249" y="399733"/>
                </a:lnTo>
                <a:lnTo>
                  <a:pt x="1978918" y="412433"/>
                </a:lnTo>
                <a:lnTo>
                  <a:pt x="1985269" y="425450"/>
                </a:lnTo>
                <a:lnTo>
                  <a:pt x="1991302" y="438785"/>
                </a:lnTo>
                <a:lnTo>
                  <a:pt x="1997018" y="451803"/>
                </a:lnTo>
                <a:lnTo>
                  <a:pt x="2002416" y="465138"/>
                </a:lnTo>
                <a:lnTo>
                  <a:pt x="2007497" y="478790"/>
                </a:lnTo>
                <a:lnTo>
                  <a:pt x="2011942" y="492125"/>
                </a:lnTo>
                <a:lnTo>
                  <a:pt x="2016705" y="506095"/>
                </a:lnTo>
                <a:lnTo>
                  <a:pt x="2020833" y="529273"/>
                </a:lnTo>
                <a:lnTo>
                  <a:pt x="2024326" y="553085"/>
                </a:lnTo>
                <a:lnTo>
                  <a:pt x="2027184" y="576580"/>
                </a:lnTo>
                <a:lnTo>
                  <a:pt x="2029724" y="600710"/>
                </a:lnTo>
                <a:lnTo>
                  <a:pt x="2031630" y="624523"/>
                </a:lnTo>
                <a:lnTo>
                  <a:pt x="2033217" y="648335"/>
                </a:lnTo>
                <a:lnTo>
                  <a:pt x="2033853" y="672783"/>
                </a:lnTo>
                <a:lnTo>
                  <a:pt x="2033853" y="696913"/>
                </a:lnTo>
                <a:lnTo>
                  <a:pt x="2033217" y="720725"/>
                </a:lnTo>
                <a:lnTo>
                  <a:pt x="2031630" y="744538"/>
                </a:lnTo>
                <a:lnTo>
                  <a:pt x="2029724" y="768350"/>
                </a:lnTo>
                <a:lnTo>
                  <a:pt x="2028454" y="780415"/>
                </a:lnTo>
                <a:lnTo>
                  <a:pt x="2026549" y="792163"/>
                </a:lnTo>
                <a:lnTo>
                  <a:pt x="2024961" y="803910"/>
                </a:lnTo>
                <a:lnTo>
                  <a:pt x="2022739" y="815658"/>
                </a:lnTo>
                <a:lnTo>
                  <a:pt x="2020516" y="827405"/>
                </a:lnTo>
                <a:lnTo>
                  <a:pt x="2017975" y="838835"/>
                </a:lnTo>
                <a:lnTo>
                  <a:pt x="2015118" y="850583"/>
                </a:lnTo>
                <a:lnTo>
                  <a:pt x="2011942" y="862330"/>
                </a:lnTo>
                <a:lnTo>
                  <a:pt x="2009084" y="873760"/>
                </a:lnTo>
                <a:lnTo>
                  <a:pt x="2005591" y="885508"/>
                </a:lnTo>
                <a:lnTo>
                  <a:pt x="2000828" y="899795"/>
                </a:lnTo>
                <a:lnTo>
                  <a:pt x="1995748" y="913448"/>
                </a:lnTo>
                <a:lnTo>
                  <a:pt x="1990349" y="927418"/>
                </a:lnTo>
                <a:lnTo>
                  <a:pt x="1984951" y="941070"/>
                </a:lnTo>
                <a:lnTo>
                  <a:pt x="1973202" y="968375"/>
                </a:lnTo>
                <a:lnTo>
                  <a:pt x="1961136" y="995680"/>
                </a:lnTo>
                <a:lnTo>
                  <a:pt x="1955420" y="1009333"/>
                </a:lnTo>
                <a:lnTo>
                  <a:pt x="1950022" y="1022985"/>
                </a:lnTo>
                <a:lnTo>
                  <a:pt x="1944941" y="1036955"/>
                </a:lnTo>
                <a:lnTo>
                  <a:pt x="1939860" y="1050925"/>
                </a:lnTo>
                <a:lnTo>
                  <a:pt x="1935732" y="1064895"/>
                </a:lnTo>
                <a:lnTo>
                  <a:pt x="1931922" y="1079500"/>
                </a:lnTo>
                <a:lnTo>
                  <a:pt x="1929064" y="1094105"/>
                </a:lnTo>
                <a:lnTo>
                  <a:pt x="1926841" y="1108393"/>
                </a:lnTo>
                <a:lnTo>
                  <a:pt x="1926206" y="1115695"/>
                </a:lnTo>
                <a:lnTo>
                  <a:pt x="1925888" y="1122680"/>
                </a:lnTo>
                <a:lnTo>
                  <a:pt x="1925571" y="1129983"/>
                </a:lnTo>
                <a:lnTo>
                  <a:pt x="1925571" y="1136968"/>
                </a:lnTo>
                <a:lnTo>
                  <a:pt x="1925888" y="1143635"/>
                </a:lnTo>
                <a:lnTo>
                  <a:pt x="1926524" y="1150620"/>
                </a:lnTo>
                <a:lnTo>
                  <a:pt x="1928111" y="1164273"/>
                </a:lnTo>
                <a:lnTo>
                  <a:pt x="1930334" y="1178243"/>
                </a:lnTo>
                <a:lnTo>
                  <a:pt x="1933192" y="1191895"/>
                </a:lnTo>
                <a:lnTo>
                  <a:pt x="1936050" y="1205865"/>
                </a:lnTo>
                <a:lnTo>
                  <a:pt x="1939543" y="1219200"/>
                </a:lnTo>
                <a:lnTo>
                  <a:pt x="1946211" y="1246505"/>
                </a:lnTo>
                <a:lnTo>
                  <a:pt x="1949387" y="1260475"/>
                </a:lnTo>
                <a:lnTo>
                  <a:pt x="1951927" y="1274128"/>
                </a:lnTo>
                <a:lnTo>
                  <a:pt x="1954150" y="1288098"/>
                </a:lnTo>
                <a:lnTo>
                  <a:pt x="1955737" y="1301750"/>
                </a:lnTo>
                <a:lnTo>
                  <a:pt x="1956372" y="1308735"/>
                </a:lnTo>
                <a:lnTo>
                  <a:pt x="1957008" y="1315720"/>
                </a:lnTo>
                <a:lnTo>
                  <a:pt x="1957008" y="1322705"/>
                </a:lnTo>
                <a:lnTo>
                  <a:pt x="1957008" y="1329690"/>
                </a:lnTo>
                <a:lnTo>
                  <a:pt x="1956372" y="1338263"/>
                </a:lnTo>
                <a:lnTo>
                  <a:pt x="1955737" y="1346835"/>
                </a:lnTo>
                <a:lnTo>
                  <a:pt x="1955102" y="1355408"/>
                </a:lnTo>
                <a:lnTo>
                  <a:pt x="1953515" y="1363663"/>
                </a:lnTo>
                <a:lnTo>
                  <a:pt x="1951609" y="1371918"/>
                </a:lnTo>
                <a:lnTo>
                  <a:pt x="1949704" y="1380173"/>
                </a:lnTo>
                <a:lnTo>
                  <a:pt x="1947164" y="1388428"/>
                </a:lnTo>
                <a:lnTo>
                  <a:pt x="1943988" y="1396365"/>
                </a:lnTo>
                <a:lnTo>
                  <a:pt x="1941130" y="1404303"/>
                </a:lnTo>
                <a:lnTo>
                  <a:pt x="1937637" y="1411923"/>
                </a:lnTo>
                <a:lnTo>
                  <a:pt x="1933509" y="1419543"/>
                </a:lnTo>
                <a:lnTo>
                  <a:pt x="1929381" y="1427163"/>
                </a:lnTo>
                <a:lnTo>
                  <a:pt x="1924618" y="1433830"/>
                </a:lnTo>
                <a:lnTo>
                  <a:pt x="1919855" y="1441133"/>
                </a:lnTo>
                <a:lnTo>
                  <a:pt x="1915092" y="1448118"/>
                </a:lnTo>
                <a:lnTo>
                  <a:pt x="1909694" y="1454785"/>
                </a:lnTo>
                <a:lnTo>
                  <a:pt x="1902390" y="1463675"/>
                </a:lnTo>
                <a:lnTo>
                  <a:pt x="1894452" y="1472248"/>
                </a:lnTo>
                <a:lnTo>
                  <a:pt x="1886513" y="1480503"/>
                </a:lnTo>
                <a:lnTo>
                  <a:pt x="1878257" y="1488758"/>
                </a:lnTo>
                <a:lnTo>
                  <a:pt x="1861110" y="1504315"/>
                </a:lnTo>
                <a:lnTo>
                  <a:pt x="1843963" y="1520190"/>
                </a:lnTo>
                <a:lnTo>
                  <a:pt x="1867778" y="1507173"/>
                </a:lnTo>
                <a:lnTo>
                  <a:pt x="1891912" y="1493203"/>
                </a:lnTo>
                <a:lnTo>
                  <a:pt x="1903978" y="1486535"/>
                </a:lnTo>
                <a:lnTo>
                  <a:pt x="1915727" y="1479233"/>
                </a:lnTo>
                <a:lnTo>
                  <a:pt x="1927476" y="1471613"/>
                </a:lnTo>
                <a:lnTo>
                  <a:pt x="1938908" y="1463993"/>
                </a:lnTo>
                <a:lnTo>
                  <a:pt x="1950022" y="1456055"/>
                </a:lnTo>
                <a:lnTo>
                  <a:pt x="1960818" y="1447483"/>
                </a:lnTo>
                <a:lnTo>
                  <a:pt x="1971297" y="1438593"/>
                </a:lnTo>
                <a:lnTo>
                  <a:pt x="1981141" y="1429068"/>
                </a:lnTo>
                <a:lnTo>
                  <a:pt x="1990667" y="1419225"/>
                </a:lnTo>
                <a:lnTo>
                  <a:pt x="1995112" y="1413828"/>
                </a:lnTo>
                <a:lnTo>
                  <a:pt x="1999241" y="1408748"/>
                </a:lnTo>
                <a:lnTo>
                  <a:pt x="2003686" y="1403350"/>
                </a:lnTo>
                <a:lnTo>
                  <a:pt x="2007497" y="1397635"/>
                </a:lnTo>
                <a:lnTo>
                  <a:pt x="2011625" y="1391920"/>
                </a:lnTo>
                <a:lnTo>
                  <a:pt x="2015118" y="1385888"/>
                </a:lnTo>
                <a:lnTo>
                  <a:pt x="2027819" y="1364933"/>
                </a:lnTo>
                <a:lnTo>
                  <a:pt x="2040203" y="1343978"/>
                </a:lnTo>
                <a:lnTo>
                  <a:pt x="2052587" y="1322705"/>
                </a:lnTo>
                <a:lnTo>
                  <a:pt x="2064972" y="1301750"/>
                </a:lnTo>
                <a:lnTo>
                  <a:pt x="2071322" y="1291273"/>
                </a:lnTo>
                <a:lnTo>
                  <a:pt x="2077991" y="1281113"/>
                </a:lnTo>
                <a:lnTo>
                  <a:pt x="2084977" y="1270953"/>
                </a:lnTo>
                <a:lnTo>
                  <a:pt x="2092280" y="1261110"/>
                </a:lnTo>
                <a:lnTo>
                  <a:pt x="2099266" y="1251268"/>
                </a:lnTo>
                <a:lnTo>
                  <a:pt x="2106887" y="1241743"/>
                </a:lnTo>
                <a:lnTo>
                  <a:pt x="2114825" y="1232535"/>
                </a:lnTo>
                <a:lnTo>
                  <a:pt x="2123082" y="1223328"/>
                </a:lnTo>
                <a:lnTo>
                  <a:pt x="2128797" y="1218565"/>
                </a:lnTo>
                <a:lnTo>
                  <a:pt x="2134196" y="1214120"/>
                </a:lnTo>
                <a:lnTo>
                  <a:pt x="2140546" y="1209993"/>
                </a:lnTo>
                <a:lnTo>
                  <a:pt x="2146262" y="1206183"/>
                </a:lnTo>
                <a:lnTo>
                  <a:pt x="2152930" y="1202690"/>
                </a:lnTo>
                <a:lnTo>
                  <a:pt x="2159599" y="1199198"/>
                </a:lnTo>
                <a:lnTo>
                  <a:pt x="2165950" y="1196658"/>
                </a:lnTo>
                <a:lnTo>
                  <a:pt x="2172936" y="1194118"/>
                </a:lnTo>
                <a:lnTo>
                  <a:pt x="2179921" y="1191578"/>
                </a:lnTo>
                <a:lnTo>
                  <a:pt x="2186590" y="1189990"/>
                </a:lnTo>
                <a:lnTo>
                  <a:pt x="2193893" y="1188085"/>
                </a:lnTo>
                <a:lnTo>
                  <a:pt x="2201197" y="1187133"/>
                </a:lnTo>
                <a:lnTo>
                  <a:pt x="2208500" y="1186180"/>
                </a:lnTo>
                <a:lnTo>
                  <a:pt x="2215804" y="1185545"/>
                </a:lnTo>
                <a:lnTo>
                  <a:pt x="2223107" y="1185545"/>
                </a:lnTo>
                <a:lnTo>
                  <a:pt x="2230093" y="1185545"/>
                </a:lnTo>
                <a:lnTo>
                  <a:pt x="2237396" y="1185863"/>
                </a:lnTo>
                <a:lnTo>
                  <a:pt x="2244700" y="1186498"/>
                </a:lnTo>
                <a:lnTo>
                  <a:pt x="2252321" y="1187133"/>
                </a:lnTo>
                <a:lnTo>
                  <a:pt x="2259307" y="1188720"/>
                </a:lnTo>
                <a:lnTo>
                  <a:pt x="2266610" y="1190308"/>
                </a:lnTo>
                <a:lnTo>
                  <a:pt x="2273279" y="1191895"/>
                </a:lnTo>
                <a:lnTo>
                  <a:pt x="2280582" y="1194435"/>
                </a:lnTo>
                <a:lnTo>
                  <a:pt x="2287250" y="1196975"/>
                </a:lnTo>
                <a:lnTo>
                  <a:pt x="2293919" y="1199515"/>
                </a:lnTo>
                <a:lnTo>
                  <a:pt x="2300587" y="1202690"/>
                </a:lnTo>
                <a:lnTo>
                  <a:pt x="2306938" y="1206500"/>
                </a:lnTo>
                <a:lnTo>
                  <a:pt x="2312971" y="1209993"/>
                </a:lnTo>
                <a:lnTo>
                  <a:pt x="2319322" y="1214120"/>
                </a:lnTo>
                <a:lnTo>
                  <a:pt x="2325038" y="1218565"/>
                </a:lnTo>
                <a:lnTo>
                  <a:pt x="2330754" y="1223010"/>
                </a:lnTo>
                <a:lnTo>
                  <a:pt x="2335834" y="1228408"/>
                </a:lnTo>
                <a:lnTo>
                  <a:pt x="2340915" y="1233805"/>
                </a:lnTo>
                <a:lnTo>
                  <a:pt x="2345361" y="1239520"/>
                </a:lnTo>
                <a:lnTo>
                  <a:pt x="2349489" y="1245870"/>
                </a:lnTo>
                <a:lnTo>
                  <a:pt x="2353299" y="1252538"/>
                </a:lnTo>
                <a:lnTo>
                  <a:pt x="2356157" y="1258888"/>
                </a:lnTo>
                <a:lnTo>
                  <a:pt x="2359015" y="1265873"/>
                </a:lnTo>
                <a:lnTo>
                  <a:pt x="2360920" y="1273175"/>
                </a:lnTo>
                <a:lnTo>
                  <a:pt x="2362508" y="1280478"/>
                </a:lnTo>
                <a:lnTo>
                  <a:pt x="2363460" y="1287780"/>
                </a:lnTo>
                <a:lnTo>
                  <a:pt x="2364095" y="1295083"/>
                </a:lnTo>
                <a:lnTo>
                  <a:pt x="2364095" y="1302385"/>
                </a:lnTo>
                <a:lnTo>
                  <a:pt x="2363778" y="1310005"/>
                </a:lnTo>
                <a:lnTo>
                  <a:pt x="2362825" y="1317308"/>
                </a:lnTo>
                <a:lnTo>
                  <a:pt x="2361873" y="1324928"/>
                </a:lnTo>
                <a:lnTo>
                  <a:pt x="2359967" y="1332230"/>
                </a:lnTo>
                <a:lnTo>
                  <a:pt x="2357427" y="1338898"/>
                </a:lnTo>
                <a:lnTo>
                  <a:pt x="2367271" y="1344930"/>
                </a:lnTo>
                <a:lnTo>
                  <a:pt x="2376797" y="1351280"/>
                </a:lnTo>
                <a:lnTo>
                  <a:pt x="2386641" y="1357630"/>
                </a:lnTo>
                <a:lnTo>
                  <a:pt x="2395532" y="1364615"/>
                </a:lnTo>
                <a:lnTo>
                  <a:pt x="2399660" y="1368425"/>
                </a:lnTo>
                <a:lnTo>
                  <a:pt x="2403788" y="1372235"/>
                </a:lnTo>
                <a:lnTo>
                  <a:pt x="2407916" y="1376045"/>
                </a:lnTo>
                <a:lnTo>
                  <a:pt x="2411727" y="1380173"/>
                </a:lnTo>
                <a:lnTo>
                  <a:pt x="2415220" y="1384618"/>
                </a:lnTo>
                <a:lnTo>
                  <a:pt x="2418713" y="1389063"/>
                </a:lnTo>
                <a:lnTo>
                  <a:pt x="2421888" y="1393825"/>
                </a:lnTo>
                <a:lnTo>
                  <a:pt x="2424428" y="1399223"/>
                </a:lnTo>
                <a:lnTo>
                  <a:pt x="2428239" y="1407478"/>
                </a:lnTo>
                <a:lnTo>
                  <a:pt x="2431414" y="1416050"/>
                </a:lnTo>
                <a:lnTo>
                  <a:pt x="2434272" y="1424623"/>
                </a:lnTo>
                <a:lnTo>
                  <a:pt x="2436177" y="1433830"/>
                </a:lnTo>
                <a:lnTo>
                  <a:pt x="2437765" y="1443038"/>
                </a:lnTo>
                <a:lnTo>
                  <a:pt x="2438400" y="1452245"/>
                </a:lnTo>
                <a:lnTo>
                  <a:pt x="2438400" y="1461453"/>
                </a:lnTo>
                <a:lnTo>
                  <a:pt x="2437765" y="1470978"/>
                </a:lnTo>
                <a:lnTo>
                  <a:pt x="2436495" y="1479868"/>
                </a:lnTo>
                <a:lnTo>
                  <a:pt x="2434590" y="1488758"/>
                </a:lnTo>
                <a:lnTo>
                  <a:pt x="2431732" y="1497648"/>
                </a:lnTo>
                <a:lnTo>
                  <a:pt x="2428556" y="1506538"/>
                </a:lnTo>
                <a:lnTo>
                  <a:pt x="2424428" y="1514475"/>
                </a:lnTo>
                <a:lnTo>
                  <a:pt x="2422523" y="1518603"/>
                </a:lnTo>
                <a:lnTo>
                  <a:pt x="2419665" y="1522413"/>
                </a:lnTo>
                <a:lnTo>
                  <a:pt x="2417442" y="1526223"/>
                </a:lnTo>
                <a:lnTo>
                  <a:pt x="2414585" y="1530033"/>
                </a:lnTo>
                <a:lnTo>
                  <a:pt x="2411409" y="1533208"/>
                </a:lnTo>
                <a:lnTo>
                  <a:pt x="2408234" y="1536700"/>
                </a:lnTo>
                <a:lnTo>
                  <a:pt x="2402835" y="1541780"/>
                </a:lnTo>
                <a:lnTo>
                  <a:pt x="2397120" y="1546225"/>
                </a:lnTo>
                <a:lnTo>
                  <a:pt x="2391404" y="1550353"/>
                </a:lnTo>
                <a:lnTo>
                  <a:pt x="2385688" y="1554163"/>
                </a:lnTo>
                <a:lnTo>
                  <a:pt x="2379337" y="1557973"/>
                </a:lnTo>
                <a:lnTo>
                  <a:pt x="2372987" y="1560830"/>
                </a:lnTo>
                <a:lnTo>
                  <a:pt x="2366636" y="1564005"/>
                </a:lnTo>
                <a:lnTo>
                  <a:pt x="2359967" y="1566863"/>
                </a:lnTo>
                <a:lnTo>
                  <a:pt x="2352982" y="1569720"/>
                </a:lnTo>
                <a:lnTo>
                  <a:pt x="2346631" y="1571625"/>
                </a:lnTo>
                <a:lnTo>
                  <a:pt x="2332659" y="1575753"/>
                </a:lnTo>
                <a:lnTo>
                  <a:pt x="2318687" y="1579245"/>
                </a:lnTo>
                <a:lnTo>
                  <a:pt x="2304715" y="1582103"/>
                </a:lnTo>
                <a:lnTo>
                  <a:pt x="2294554" y="1583690"/>
                </a:lnTo>
                <a:lnTo>
                  <a:pt x="2284393" y="1584960"/>
                </a:lnTo>
                <a:lnTo>
                  <a:pt x="2264070" y="1587500"/>
                </a:lnTo>
                <a:lnTo>
                  <a:pt x="2243430" y="1589723"/>
                </a:lnTo>
                <a:lnTo>
                  <a:pt x="2223107" y="1591310"/>
                </a:lnTo>
                <a:lnTo>
                  <a:pt x="2202467" y="1592580"/>
                </a:lnTo>
                <a:lnTo>
                  <a:pt x="2182144" y="1594803"/>
                </a:lnTo>
                <a:lnTo>
                  <a:pt x="2171983" y="1596073"/>
                </a:lnTo>
                <a:lnTo>
                  <a:pt x="2161822" y="1597660"/>
                </a:lnTo>
                <a:lnTo>
                  <a:pt x="2151660" y="1599248"/>
                </a:lnTo>
                <a:lnTo>
                  <a:pt x="2141499" y="1601470"/>
                </a:lnTo>
                <a:lnTo>
                  <a:pt x="2111968" y="1607185"/>
                </a:lnTo>
                <a:lnTo>
                  <a:pt x="2082119" y="1613853"/>
                </a:lnTo>
                <a:lnTo>
                  <a:pt x="2067194" y="1617345"/>
                </a:lnTo>
                <a:lnTo>
                  <a:pt x="2052905" y="1621155"/>
                </a:lnTo>
                <a:lnTo>
                  <a:pt x="2037981" y="1624648"/>
                </a:lnTo>
                <a:lnTo>
                  <a:pt x="2023374" y="1629410"/>
                </a:lnTo>
                <a:lnTo>
                  <a:pt x="2009402" y="1633855"/>
                </a:lnTo>
                <a:lnTo>
                  <a:pt x="1994795" y="1638618"/>
                </a:lnTo>
                <a:lnTo>
                  <a:pt x="1980823" y="1643698"/>
                </a:lnTo>
                <a:lnTo>
                  <a:pt x="1966534" y="1649730"/>
                </a:lnTo>
                <a:lnTo>
                  <a:pt x="1952879" y="1655445"/>
                </a:lnTo>
                <a:lnTo>
                  <a:pt x="1938908" y="1662113"/>
                </a:lnTo>
                <a:lnTo>
                  <a:pt x="1925571" y="1669098"/>
                </a:lnTo>
                <a:lnTo>
                  <a:pt x="1912234" y="1676083"/>
                </a:lnTo>
                <a:lnTo>
                  <a:pt x="1903661" y="1681163"/>
                </a:lnTo>
                <a:lnTo>
                  <a:pt x="1895404" y="1686243"/>
                </a:lnTo>
                <a:lnTo>
                  <a:pt x="1887148" y="1691640"/>
                </a:lnTo>
                <a:lnTo>
                  <a:pt x="1878892" y="1697355"/>
                </a:lnTo>
                <a:lnTo>
                  <a:pt x="1870954" y="1702753"/>
                </a:lnTo>
                <a:lnTo>
                  <a:pt x="1863015" y="1708785"/>
                </a:lnTo>
                <a:lnTo>
                  <a:pt x="1847773" y="1721168"/>
                </a:lnTo>
                <a:lnTo>
                  <a:pt x="1832531" y="1733868"/>
                </a:lnTo>
                <a:lnTo>
                  <a:pt x="1818242" y="1746885"/>
                </a:lnTo>
                <a:lnTo>
                  <a:pt x="1804270" y="1760855"/>
                </a:lnTo>
                <a:lnTo>
                  <a:pt x="1790616" y="1774825"/>
                </a:lnTo>
                <a:lnTo>
                  <a:pt x="1791886" y="1800861"/>
                </a:lnTo>
                <a:lnTo>
                  <a:pt x="1792839" y="1827531"/>
                </a:lnTo>
                <a:lnTo>
                  <a:pt x="1793156" y="1840548"/>
                </a:lnTo>
                <a:lnTo>
                  <a:pt x="1793156" y="1853883"/>
                </a:lnTo>
                <a:lnTo>
                  <a:pt x="1792839" y="1867218"/>
                </a:lnTo>
                <a:lnTo>
                  <a:pt x="1792521" y="1880236"/>
                </a:lnTo>
                <a:lnTo>
                  <a:pt x="1791568" y="1893253"/>
                </a:lnTo>
                <a:lnTo>
                  <a:pt x="1790298" y="1906271"/>
                </a:lnTo>
                <a:lnTo>
                  <a:pt x="1788393" y="1919606"/>
                </a:lnTo>
                <a:lnTo>
                  <a:pt x="1786170" y="1932306"/>
                </a:lnTo>
                <a:lnTo>
                  <a:pt x="1783312" y="1945006"/>
                </a:lnTo>
                <a:lnTo>
                  <a:pt x="1779502" y="1957706"/>
                </a:lnTo>
                <a:lnTo>
                  <a:pt x="1775374" y="1970406"/>
                </a:lnTo>
                <a:lnTo>
                  <a:pt x="1770293" y="1982471"/>
                </a:lnTo>
                <a:lnTo>
                  <a:pt x="1794109" y="1991996"/>
                </a:lnTo>
                <a:lnTo>
                  <a:pt x="1818242" y="2001521"/>
                </a:lnTo>
                <a:lnTo>
                  <a:pt x="1842375" y="2011363"/>
                </a:lnTo>
                <a:lnTo>
                  <a:pt x="1854442" y="2015808"/>
                </a:lnTo>
                <a:lnTo>
                  <a:pt x="1866508" y="2020253"/>
                </a:lnTo>
                <a:lnTo>
                  <a:pt x="1878892" y="2024381"/>
                </a:lnTo>
                <a:lnTo>
                  <a:pt x="1891276" y="2028191"/>
                </a:lnTo>
                <a:lnTo>
                  <a:pt x="1903661" y="2031366"/>
                </a:lnTo>
                <a:lnTo>
                  <a:pt x="1916045" y="2034541"/>
                </a:lnTo>
                <a:lnTo>
                  <a:pt x="1929064" y="2036763"/>
                </a:lnTo>
                <a:lnTo>
                  <a:pt x="1941766" y="2038668"/>
                </a:lnTo>
                <a:lnTo>
                  <a:pt x="1954467" y="2039938"/>
                </a:lnTo>
                <a:lnTo>
                  <a:pt x="1967486" y="2040256"/>
                </a:lnTo>
                <a:lnTo>
                  <a:pt x="1981458" y="2039621"/>
                </a:lnTo>
                <a:lnTo>
                  <a:pt x="1995112" y="2038351"/>
                </a:lnTo>
                <a:lnTo>
                  <a:pt x="2009084" y="2036446"/>
                </a:lnTo>
                <a:lnTo>
                  <a:pt x="2022739" y="2034858"/>
                </a:lnTo>
                <a:lnTo>
                  <a:pt x="2077991" y="2026921"/>
                </a:lnTo>
                <a:lnTo>
                  <a:pt x="2091963" y="2024698"/>
                </a:lnTo>
                <a:lnTo>
                  <a:pt x="2105617" y="2023428"/>
                </a:lnTo>
                <a:lnTo>
                  <a:pt x="2119589" y="2022158"/>
                </a:lnTo>
                <a:lnTo>
                  <a:pt x="2133243" y="2020888"/>
                </a:lnTo>
                <a:lnTo>
                  <a:pt x="2146897" y="2020253"/>
                </a:lnTo>
                <a:lnTo>
                  <a:pt x="2160869" y="2020253"/>
                </a:lnTo>
                <a:lnTo>
                  <a:pt x="2174523" y="2020888"/>
                </a:lnTo>
                <a:lnTo>
                  <a:pt x="2188813" y="2022158"/>
                </a:lnTo>
                <a:lnTo>
                  <a:pt x="2196116" y="2023111"/>
                </a:lnTo>
                <a:lnTo>
                  <a:pt x="2203737" y="2024698"/>
                </a:lnTo>
                <a:lnTo>
                  <a:pt x="2210405" y="2026921"/>
                </a:lnTo>
                <a:lnTo>
                  <a:pt x="2217709" y="2029461"/>
                </a:lnTo>
                <a:lnTo>
                  <a:pt x="2224695" y="2032318"/>
                </a:lnTo>
                <a:lnTo>
                  <a:pt x="2231363" y="2035493"/>
                </a:lnTo>
                <a:lnTo>
                  <a:pt x="2237714" y="2039303"/>
                </a:lnTo>
                <a:lnTo>
                  <a:pt x="2244382" y="2043113"/>
                </a:lnTo>
                <a:lnTo>
                  <a:pt x="2250733" y="2047241"/>
                </a:lnTo>
                <a:lnTo>
                  <a:pt x="2256449" y="2051686"/>
                </a:lnTo>
                <a:lnTo>
                  <a:pt x="2262165" y="2056448"/>
                </a:lnTo>
                <a:lnTo>
                  <a:pt x="2267880" y="2061846"/>
                </a:lnTo>
                <a:lnTo>
                  <a:pt x="2272961" y="2066926"/>
                </a:lnTo>
                <a:lnTo>
                  <a:pt x="2278042" y="2072323"/>
                </a:lnTo>
                <a:lnTo>
                  <a:pt x="2283122" y="2078356"/>
                </a:lnTo>
                <a:lnTo>
                  <a:pt x="2287568" y="2084071"/>
                </a:lnTo>
                <a:lnTo>
                  <a:pt x="2292014" y="2090421"/>
                </a:lnTo>
                <a:lnTo>
                  <a:pt x="2295824" y="2096771"/>
                </a:lnTo>
                <a:lnTo>
                  <a:pt x="2299635" y="2103438"/>
                </a:lnTo>
                <a:lnTo>
                  <a:pt x="2303128" y="2110106"/>
                </a:lnTo>
                <a:lnTo>
                  <a:pt x="2306303" y="2116773"/>
                </a:lnTo>
                <a:lnTo>
                  <a:pt x="2308843" y="2124076"/>
                </a:lnTo>
                <a:lnTo>
                  <a:pt x="2311384" y="2131061"/>
                </a:lnTo>
                <a:lnTo>
                  <a:pt x="2313289" y="2138363"/>
                </a:lnTo>
                <a:lnTo>
                  <a:pt x="2315194" y="2145666"/>
                </a:lnTo>
                <a:lnTo>
                  <a:pt x="2316464" y="2152968"/>
                </a:lnTo>
                <a:lnTo>
                  <a:pt x="2317417" y="2160271"/>
                </a:lnTo>
                <a:lnTo>
                  <a:pt x="2318369" y="2167573"/>
                </a:lnTo>
                <a:lnTo>
                  <a:pt x="2318369" y="2175193"/>
                </a:lnTo>
                <a:lnTo>
                  <a:pt x="2318369" y="2182813"/>
                </a:lnTo>
                <a:lnTo>
                  <a:pt x="2317417" y="2190116"/>
                </a:lnTo>
                <a:lnTo>
                  <a:pt x="2316464" y="2197736"/>
                </a:lnTo>
                <a:lnTo>
                  <a:pt x="2315194" y="2204721"/>
                </a:lnTo>
                <a:lnTo>
                  <a:pt x="2312971" y="2211388"/>
                </a:lnTo>
                <a:lnTo>
                  <a:pt x="2310749" y="2218056"/>
                </a:lnTo>
                <a:lnTo>
                  <a:pt x="2307573" y="2224723"/>
                </a:lnTo>
                <a:lnTo>
                  <a:pt x="2304080" y="2230756"/>
                </a:lnTo>
                <a:lnTo>
                  <a:pt x="2300270" y="2236788"/>
                </a:lnTo>
                <a:lnTo>
                  <a:pt x="2295824" y="2242186"/>
                </a:lnTo>
                <a:lnTo>
                  <a:pt x="2291378" y="2247266"/>
                </a:lnTo>
                <a:lnTo>
                  <a:pt x="2285980" y="2252663"/>
                </a:lnTo>
                <a:lnTo>
                  <a:pt x="2280900" y="2257108"/>
                </a:lnTo>
                <a:lnTo>
                  <a:pt x="2275184" y="2261553"/>
                </a:lnTo>
                <a:lnTo>
                  <a:pt x="2269151" y="2265681"/>
                </a:lnTo>
                <a:lnTo>
                  <a:pt x="2263435" y="2269173"/>
                </a:lnTo>
                <a:lnTo>
                  <a:pt x="2257084" y="2272666"/>
                </a:lnTo>
                <a:lnTo>
                  <a:pt x="2250733" y="2275206"/>
                </a:lnTo>
                <a:lnTo>
                  <a:pt x="2244065" y="2277746"/>
                </a:lnTo>
                <a:lnTo>
                  <a:pt x="2245653" y="2290446"/>
                </a:lnTo>
                <a:lnTo>
                  <a:pt x="2247240" y="2303146"/>
                </a:lnTo>
                <a:lnTo>
                  <a:pt x="2247875" y="2316163"/>
                </a:lnTo>
                <a:lnTo>
                  <a:pt x="2247875" y="2322196"/>
                </a:lnTo>
                <a:lnTo>
                  <a:pt x="2247875" y="2328863"/>
                </a:lnTo>
                <a:lnTo>
                  <a:pt x="2247240" y="2334896"/>
                </a:lnTo>
                <a:lnTo>
                  <a:pt x="2246288" y="2341246"/>
                </a:lnTo>
                <a:lnTo>
                  <a:pt x="2245017" y="2347596"/>
                </a:lnTo>
                <a:lnTo>
                  <a:pt x="2243747" y="2353628"/>
                </a:lnTo>
                <a:lnTo>
                  <a:pt x="2241842" y="2359978"/>
                </a:lnTo>
                <a:lnTo>
                  <a:pt x="2239619" y="2365693"/>
                </a:lnTo>
                <a:lnTo>
                  <a:pt x="2237079" y="2371726"/>
                </a:lnTo>
                <a:lnTo>
                  <a:pt x="2233903" y="2377123"/>
                </a:lnTo>
                <a:lnTo>
                  <a:pt x="2229458" y="2384108"/>
                </a:lnTo>
                <a:lnTo>
                  <a:pt x="2224695" y="2390458"/>
                </a:lnTo>
                <a:lnTo>
                  <a:pt x="2219614" y="2397126"/>
                </a:lnTo>
                <a:lnTo>
                  <a:pt x="2213898" y="2403158"/>
                </a:lnTo>
                <a:lnTo>
                  <a:pt x="2208183" y="2408873"/>
                </a:lnTo>
                <a:lnTo>
                  <a:pt x="2201514" y="2413953"/>
                </a:lnTo>
                <a:lnTo>
                  <a:pt x="2195163" y="2419351"/>
                </a:lnTo>
                <a:lnTo>
                  <a:pt x="2188178" y="2423796"/>
                </a:lnTo>
                <a:lnTo>
                  <a:pt x="2181192" y="2427606"/>
                </a:lnTo>
                <a:lnTo>
                  <a:pt x="2173571" y="2431416"/>
                </a:lnTo>
                <a:lnTo>
                  <a:pt x="2165950" y="2433956"/>
                </a:lnTo>
                <a:lnTo>
                  <a:pt x="2158329" y="2436496"/>
                </a:lnTo>
                <a:lnTo>
                  <a:pt x="2150390" y="2438083"/>
                </a:lnTo>
                <a:lnTo>
                  <a:pt x="2142452" y="2439671"/>
                </a:lnTo>
                <a:lnTo>
                  <a:pt x="2134196" y="2439988"/>
                </a:lnTo>
                <a:lnTo>
                  <a:pt x="2125939" y="2439671"/>
                </a:lnTo>
                <a:lnTo>
                  <a:pt x="2120224" y="2439353"/>
                </a:lnTo>
                <a:lnTo>
                  <a:pt x="2114508" y="2438718"/>
                </a:lnTo>
                <a:lnTo>
                  <a:pt x="2108792" y="2437448"/>
                </a:lnTo>
                <a:lnTo>
                  <a:pt x="2103076" y="2436178"/>
                </a:lnTo>
                <a:lnTo>
                  <a:pt x="2097678" y="2434273"/>
                </a:lnTo>
                <a:lnTo>
                  <a:pt x="2092598" y="2432368"/>
                </a:lnTo>
                <a:lnTo>
                  <a:pt x="2086882" y="2430146"/>
                </a:lnTo>
                <a:lnTo>
                  <a:pt x="2081801" y="2428241"/>
                </a:lnTo>
                <a:lnTo>
                  <a:pt x="2071322" y="2423161"/>
                </a:lnTo>
                <a:lnTo>
                  <a:pt x="2061479" y="2417128"/>
                </a:lnTo>
                <a:lnTo>
                  <a:pt x="2051635" y="2410461"/>
                </a:lnTo>
                <a:lnTo>
                  <a:pt x="2042426" y="2404111"/>
                </a:lnTo>
                <a:lnTo>
                  <a:pt x="2029724" y="2393951"/>
                </a:lnTo>
                <a:lnTo>
                  <a:pt x="2017658" y="2383473"/>
                </a:lnTo>
                <a:lnTo>
                  <a:pt x="2005909" y="2372678"/>
                </a:lnTo>
                <a:lnTo>
                  <a:pt x="1994160" y="2361248"/>
                </a:lnTo>
                <a:lnTo>
                  <a:pt x="1983046" y="2349818"/>
                </a:lnTo>
                <a:lnTo>
                  <a:pt x="1971932" y="2338071"/>
                </a:lnTo>
                <a:lnTo>
                  <a:pt x="1950022" y="2314258"/>
                </a:lnTo>
                <a:lnTo>
                  <a:pt x="1939225" y="2303146"/>
                </a:lnTo>
                <a:lnTo>
                  <a:pt x="1928429" y="2292668"/>
                </a:lnTo>
                <a:lnTo>
                  <a:pt x="1917315" y="2281873"/>
                </a:lnTo>
                <a:lnTo>
                  <a:pt x="1905883" y="2272031"/>
                </a:lnTo>
                <a:lnTo>
                  <a:pt x="1894134" y="2261871"/>
                </a:lnTo>
                <a:lnTo>
                  <a:pt x="1882068" y="2252346"/>
                </a:lnTo>
                <a:lnTo>
                  <a:pt x="1857935" y="2233296"/>
                </a:lnTo>
                <a:lnTo>
                  <a:pt x="1846186" y="2224406"/>
                </a:lnTo>
                <a:lnTo>
                  <a:pt x="1834437" y="2215516"/>
                </a:lnTo>
                <a:lnTo>
                  <a:pt x="1822370" y="2207578"/>
                </a:lnTo>
                <a:lnTo>
                  <a:pt x="1809986" y="2199958"/>
                </a:lnTo>
                <a:lnTo>
                  <a:pt x="1797284" y="2192656"/>
                </a:lnTo>
                <a:lnTo>
                  <a:pt x="1784583" y="2185671"/>
                </a:lnTo>
                <a:lnTo>
                  <a:pt x="1771563" y="2179003"/>
                </a:lnTo>
                <a:lnTo>
                  <a:pt x="1758544" y="2172971"/>
                </a:lnTo>
                <a:lnTo>
                  <a:pt x="1745207" y="2167256"/>
                </a:lnTo>
                <a:lnTo>
                  <a:pt x="1731553" y="2161858"/>
                </a:lnTo>
                <a:lnTo>
                  <a:pt x="1717899" y="2157096"/>
                </a:lnTo>
                <a:lnTo>
                  <a:pt x="1704245" y="2152333"/>
                </a:lnTo>
                <a:lnTo>
                  <a:pt x="1689955" y="2148206"/>
                </a:lnTo>
                <a:lnTo>
                  <a:pt x="1675983" y="2145031"/>
                </a:lnTo>
                <a:lnTo>
                  <a:pt x="1661694" y="2141856"/>
                </a:lnTo>
                <a:lnTo>
                  <a:pt x="1647722" y="2138998"/>
                </a:lnTo>
                <a:lnTo>
                  <a:pt x="1608030" y="2176146"/>
                </a:lnTo>
                <a:lnTo>
                  <a:pt x="1568019" y="2213293"/>
                </a:lnTo>
                <a:lnTo>
                  <a:pt x="1487999" y="2286636"/>
                </a:lnTo>
                <a:lnTo>
                  <a:pt x="1477520" y="2296161"/>
                </a:lnTo>
                <a:lnTo>
                  <a:pt x="1466406" y="2305686"/>
                </a:lnTo>
                <a:lnTo>
                  <a:pt x="1454975" y="2314576"/>
                </a:lnTo>
                <a:lnTo>
                  <a:pt x="1449259" y="2318703"/>
                </a:lnTo>
                <a:lnTo>
                  <a:pt x="1443226" y="2322831"/>
                </a:lnTo>
                <a:lnTo>
                  <a:pt x="1437192" y="2326641"/>
                </a:lnTo>
                <a:lnTo>
                  <a:pt x="1430841" y="2330451"/>
                </a:lnTo>
                <a:lnTo>
                  <a:pt x="1424808" y="2333943"/>
                </a:lnTo>
                <a:lnTo>
                  <a:pt x="1418140" y="2336801"/>
                </a:lnTo>
                <a:lnTo>
                  <a:pt x="1411471" y="2339658"/>
                </a:lnTo>
                <a:lnTo>
                  <a:pt x="1404486" y="2341881"/>
                </a:lnTo>
                <a:lnTo>
                  <a:pt x="1397817" y="2344103"/>
                </a:lnTo>
                <a:lnTo>
                  <a:pt x="1390514" y="2345691"/>
                </a:lnTo>
                <a:lnTo>
                  <a:pt x="1381305" y="2346961"/>
                </a:lnTo>
                <a:lnTo>
                  <a:pt x="1371779" y="2347913"/>
                </a:lnTo>
                <a:lnTo>
                  <a:pt x="1362570" y="2347913"/>
                </a:lnTo>
                <a:lnTo>
                  <a:pt x="1353361" y="2347913"/>
                </a:lnTo>
                <a:lnTo>
                  <a:pt x="1343835" y="2346961"/>
                </a:lnTo>
                <a:lnTo>
                  <a:pt x="1334626" y="2346326"/>
                </a:lnTo>
                <a:lnTo>
                  <a:pt x="1325100" y="2345056"/>
                </a:lnTo>
                <a:lnTo>
                  <a:pt x="1315892" y="2343786"/>
                </a:lnTo>
                <a:lnTo>
                  <a:pt x="1297157" y="2340293"/>
                </a:lnTo>
                <a:lnTo>
                  <a:pt x="1278739" y="2336801"/>
                </a:lnTo>
                <a:lnTo>
                  <a:pt x="1260322" y="2333626"/>
                </a:lnTo>
                <a:lnTo>
                  <a:pt x="1251113" y="2332356"/>
                </a:lnTo>
                <a:lnTo>
                  <a:pt x="1241587" y="2331086"/>
                </a:lnTo>
                <a:lnTo>
                  <a:pt x="1235554" y="2330451"/>
                </a:lnTo>
                <a:lnTo>
                  <a:pt x="1229520" y="2329816"/>
                </a:lnTo>
                <a:lnTo>
                  <a:pt x="1217136" y="2329816"/>
                </a:lnTo>
                <a:lnTo>
                  <a:pt x="1205070" y="2330133"/>
                </a:lnTo>
                <a:lnTo>
                  <a:pt x="1193003" y="2331721"/>
                </a:lnTo>
                <a:lnTo>
                  <a:pt x="1180936" y="2332991"/>
                </a:lnTo>
                <a:lnTo>
                  <a:pt x="1169187" y="2334896"/>
                </a:lnTo>
                <a:lnTo>
                  <a:pt x="1145054" y="2339658"/>
                </a:lnTo>
                <a:lnTo>
                  <a:pt x="1120921" y="2343786"/>
                </a:lnTo>
                <a:lnTo>
                  <a:pt x="1108855" y="2345691"/>
                </a:lnTo>
                <a:lnTo>
                  <a:pt x="1096788" y="2346961"/>
                </a:lnTo>
                <a:lnTo>
                  <a:pt x="1084721" y="2347913"/>
                </a:lnTo>
                <a:lnTo>
                  <a:pt x="1072655" y="2347913"/>
                </a:lnTo>
                <a:lnTo>
                  <a:pt x="1066622" y="2347913"/>
                </a:lnTo>
                <a:lnTo>
                  <a:pt x="1060588" y="2347596"/>
                </a:lnTo>
                <a:lnTo>
                  <a:pt x="1054237" y="2346643"/>
                </a:lnTo>
                <a:lnTo>
                  <a:pt x="1048522" y="2345691"/>
                </a:lnTo>
                <a:lnTo>
                  <a:pt x="1040901" y="2344103"/>
                </a:lnTo>
                <a:lnTo>
                  <a:pt x="1033597" y="2341881"/>
                </a:lnTo>
                <a:lnTo>
                  <a:pt x="1026294" y="2339658"/>
                </a:lnTo>
                <a:lnTo>
                  <a:pt x="1019308" y="2336801"/>
                </a:lnTo>
                <a:lnTo>
                  <a:pt x="1012640" y="2333308"/>
                </a:lnTo>
                <a:lnTo>
                  <a:pt x="1005971" y="2329816"/>
                </a:lnTo>
                <a:lnTo>
                  <a:pt x="999303" y="2325688"/>
                </a:lnTo>
                <a:lnTo>
                  <a:pt x="993269" y="2321561"/>
                </a:lnTo>
                <a:lnTo>
                  <a:pt x="986919" y="2317433"/>
                </a:lnTo>
                <a:lnTo>
                  <a:pt x="980885" y="2312671"/>
                </a:lnTo>
                <a:lnTo>
                  <a:pt x="969136" y="2303146"/>
                </a:lnTo>
                <a:lnTo>
                  <a:pt x="957387" y="2293303"/>
                </a:lnTo>
                <a:lnTo>
                  <a:pt x="946273" y="2283143"/>
                </a:lnTo>
                <a:lnTo>
                  <a:pt x="875144" y="2217738"/>
                </a:lnTo>
                <a:lnTo>
                  <a:pt x="839579" y="2185036"/>
                </a:lnTo>
                <a:lnTo>
                  <a:pt x="804332" y="2151698"/>
                </a:lnTo>
                <a:lnTo>
                  <a:pt x="800839" y="2148523"/>
                </a:lnTo>
                <a:lnTo>
                  <a:pt x="797664" y="2145348"/>
                </a:lnTo>
                <a:lnTo>
                  <a:pt x="794171" y="2142173"/>
                </a:lnTo>
                <a:lnTo>
                  <a:pt x="791948" y="2140586"/>
                </a:lnTo>
                <a:lnTo>
                  <a:pt x="790043" y="2139316"/>
                </a:lnTo>
                <a:lnTo>
                  <a:pt x="778611" y="2141856"/>
                </a:lnTo>
                <a:lnTo>
                  <a:pt x="767180" y="2143761"/>
                </a:lnTo>
                <a:lnTo>
                  <a:pt x="755748" y="2146618"/>
                </a:lnTo>
                <a:lnTo>
                  <a:pt x="744317" y="2149793"/>
                </a:lnTo>
                <a:lnTo>
                  <a:pt x="733203" y="2152968"/>
                </a:lnTo>
                <a:lnTo>
                  <a:pt x="722407" y="2156143"/>
                </a:lnTo>
                <a:lnTo>
                  <a:pt x="711293" y="2159953"/>
                </a:lnTo>
                <a:lnTo>
                  <a:pt x="700179" y="2164081"/>
                </a:lnTo>
                <a:lnTo>
                  <a:pt x="689382" y="2168843"/>
                </a:lnTo>
                <a:lnTo>
                  <a:pt x="678903" y="2173288"/>
                </a:lnTo>
                <a:lnTo>
                  <a:pt x="668107" y="2178368"/>
                </a:lnTo>
                <a:lnTo>
                  <a:pt x="657628" y="2183448"/>
                </a:lnTo>
                <a:lnTo>
                  <a:pt x="647467" y="2188846"/>
                </a:lnTo>
                <a:lnTo>
                  <a:pt x="636988" y="2194561"/>
                </a:lnTo>
                <a:lnTo>
                  <a:pt x="627144" y="2200593"/>
                </a:lnTo>
                <a:lnTo>
                  <a:pt x="617300" y="2206943"/>
                </a:lnTo>
                <a:lnTo>
                  <a:pt x="604281" y="2215516"/>
                </a:lnTo>
                <a:lnTo>
                  <a:pt x="591897" y="2224723"/>
                </a:lnTo>
                <a:lnTo>
                  <a:pt x="579513" y="2233931"/>
                </a:lnTo>
                <a:lnTo>
                  <a:pt x="566811" y="2243138"/>
                </a:lnTo>
                <a:lnTo>
                  <a:pt x="554745" y="2253298"/>
                </a:lnTo>
                <a:lnTo>
                  <a:pt x="542678" y="2262823"/>
                </a:lnTo>
                <a:lnTo>
                  <a:pt x="519180" y="2283143"/>
                </a:lnTo>
                <a:lnTo>
                  <a:pt x="509971" y="2292351"/>
                </a:lnTo>
                <a:lnTo>
                  <a:pt x="501080" y="2301241"/>
                </a:lnTo>
                <a:lnTo>
                  <a:pt x="483298" y="2319656"/>
                </a:lnTo>
                <a:lnTo>
                  <a:pt x="466151" y="2338071"/>
                </a:lnTo>
                <a:lnTo>
                  <a:pt x="448686" y="2356486"/>
                </a:lnTo>
                <a:lnTo>
                  <a:pt x="439477" y="2365376"/>
                </a:lnTo>
                <a:lnTo>
                  <a:pt x="430586" y="2374266"/>
                </a:lnTo>
                <a:lnTo>
                  <a:pt x="421377" y="2383156"/>
                </a:lnTo>
                <a:lnTo>
                  <a:pt x="411534" y="2391411"/>
                </a:lnTo>
                <a:lnTo>
                  <a:pt x="402007" y="2399348"/>
                </a:lnTo>
                <a:lnTo>
                  <a:pt x="391529" y="2407286"/>
                </a:lnTo>
                <a:lnTo>
                  <a:pt x="381367" y="2413953"/>
                </a:lnTo>
                <a:lnTo>
                  <a:pt x="370253" y="2420938"/>
                </a:lnTo>
                <a:lnTo>
                  <a:pt x="364855" y="2424113"/>
                </a:lnTo>
                <a:lnTo>
                  <a:pt x="358822" y="2427288"/>
                </a:lnTo>
                <a:lnTo>
                  <a:pt x="352471" y="2429828"/>
                </a:lnTo>
                <a:lnTo>
                  <a:pt x="346438" y="2432368"/>
                </a:lnTo>
                <a:lnTo>
                  <a:pt x="340087" y="2434273"/>
                </a:lnTo>
                <a:lnTo>
                  <a:pt x="333736" y="2436178"/>
                </a:lnTo>
                <a:lnTo>
                  <a:pt x="327068" y="2437448"/>
                </a:lnTo>
                <a:lnTo>
                  <a:pt x="320399" y="2439036"/>
                </a:lnTo>
                <a:lnTo>
                  <a:pt x="314048" y="2439671"/>
                </a:lnTo>
                <a:lnTo>
                  <a:pt x="307380" y="2439988"/>
                </a:lnTo>
                <a:lnTo>
                  <a:pt x="300712" y="2439988"/>
                </a:lnTo>
                <a:lnTo>
                  <a:pt x="294361" y="2439353"/>
                </a:lnTo>
                <a:lnTo>
                  <a:pt x="287693" y="2438718"/>
                </a:lnTo>
                <a:lnTo>
                  <a:pt x="281024" y="2437131"/>
                </a:lnTo>
                <a:lnTo>
                  <a:pt x="274673" y="2435543"/>
                </a:lnTo>
                <a:lnTo>
                  <a:pt x="268323" y="2433003"/>
                </a:lnTo>
                <a:lnTo>
                  <a:pt x="262289" y="2430146"/>
                </a:lnTo>
                <a:lnTo>
                  <a:pt x="256256" y="2427288"/>
                </a:lnTo>
                <a:lnTo>
                  <a:pt x="250540" y="2423796"/>
                </a:lnTo>
                <a:lnTo>
                  <a:pt x="244507" y="2420303"/>
                </a:lnTo>
                <a:lnTo>
                  <a:pt x="239109" y="2416176"/>
                </a:lnTo>
                <a:lnTo>
                  <a:pt x="233393" y="2412048"/>
                </a:lnTo>
                <a:lnTo>
                  <a:pt x="228630" y="2407603"/>
                </a:lnTo>
                <a:lnTo>
                  <a:pt x="223549" y="2402523"/>
                </a:lnTo>
                <a:lnTo>
                  <a:pt x="219104" y="2397761"/>
                </a:lnTo>
                <a:lnTo>
                  <a:pt x="214658" y="2392681"/>
                </a:lnTo>
                <a:lnTo>
                  <a:pt x="210530" y="2387283"/>
                </a:lnTo>
                <a:lnTo>
                  <a:pt x="207037" y="2381251"/>
                </a:lnTo>
                <a:lnTo>
                  <a:pt x="203544" y="2375536"/>
                </a:lnTo>
                <a:lnTo>
                  <a:pt x="200369" y="2369503"/>
                </a:lnTo>
                <a:lnTo>
                  <a:pt x="197511" y="2362836"/>
                </a:lnTo>
                <a:lnTo>
                  <a:pt x="195288" y="2356803"/>
                </a:lnTo>
                <a:lnTo>
                  <a:pt x="193700" y="2352041"/>
                </a:lnTo>
                <a:lnTo>
                  <a:pt x="192748" y="2346961"/>
                </a:lnTo>
                <a:lnTo>
                  <a:pt x="191795" y="2342198"/>
                </a:lnTo>
                <a:lnTo>
                  <a:pt x="191160" y="2337118"/>
                </a:lnTo>
                <a:lnTo>
                  <a:pt x="190525" y="2327593"/>
                </a:lnTo>
                <a:lnTo>
                  <a:pt x="190525" y="2317433"/>
                </a:lnTo>
                <a:lnTo>
                  <a:pt x="190842" y="2307273"/>
                </a:lnTo>
                <a:lnTo>
                  <a:pt x="191478" y="2297431"/>
                </a:lnTo>
                <a:lnTo>
                  <a:pt x="193700" y="2277746"/>
                </a:lnTo>
                <a:lnTo>
                  <a:pt x="184809" y="2273936"/>
                </a:lnTo>
                <a:lnTo>
                  <a:pt x="176553" y="2269808"/>
                </a:lnTo>
                <a:lnTo>
                  <a:pt x="168297" y="2265046"/>
                </a:lnTo>
                <a:lnTo>
                  <a:pt x="160358" y="2259331"/>
                </a:lnTo>
                <a:lnTo>
                  <a:pt x="156548" y="2256791"/>
                </a:lnTo>
                <a:lnTo>
                  <a:pt x="152737" y="2253616"/>
                </a:lnTo>
                <a:lnTo>
                  <a:pt x="149245" y="2250441"/>
                </a:lnTo>
                <a:lnTo>
                  <a:pt x="146069" y="2246948"/>
                </a:lnTo>
                <a:lnTo>
                  <a:pt x="142894" y="2243456"/>
                </a:lnTo>
                <a:lnTo>
                  <a:pt x="140036" y="2239646"/>
                </a:lnTo>
                <a:lnTo>
                  <a:pt x="137178" y="2235518"/>
                </a:lnTo>
                <a:lnTo>
                  <a:pt x="134955" y="2231708"/>
                </a:lnTo>
                <a:lnTo>
                  <a:pt x="131145" y="2225358"/>
                </a:lnTo>
                <a:lnTo>
                  <a:pt x="127969" y="2218373"/>
                </a:lnTo>
                <a:lnTo>
                  <a:pt x="125111" y="2211388"/>
                </a:lnTo>
                <a:lnTo>
                  <a:pt x="123206" y="2204721"/>
                </a:lnTo>
                <a:lnTo>
                  <a:pt x="121301" y="2197418"/>
                </a:lnTo>
                <a:lnTo>
                  <a:pt x="120348" y="2190116"/>
                </a:lnTo>
                <a:lnTo>
                  <a:pt x="119713" y="2182813"/>
                </a:lnTo>
                <a:lnTo>
                  <a:pt x="119713" y="2175511"/>
                </a:lnTo>
                <a:lnTo>
                  <a:pt x="119713" y="2167891"/>
                </a:lnTo>
                <a:lnTo>
                  <a:pt x="120348" y="2160906"/>
                </a:lnTo>
                <a:lnTo>
                  <a:pt x="121301" y="2153286"/>
                </a:lnTo>
                <a:lnTo>
                  <a:pt x="122889" y="2145983"/>
                </a:lnTo>
                <a:lnTo>
                  <a:pt x="124476" y="2138681"/>
                </a:lnTo>
                <a:lnTo>
                  <a:pt x="126699" y="2131696"/>
                </a:lnTo>
                <a:lnTo>
                  <a:pt x="128922" y="2124393"/>
                </a:lnTo>
                <a:lnTo>
                  <a:pt x="131780" y="2118043"/>
                </a:lnTo>
                <a:lnTo>
                  <a:pt x="135908" y="2108836"/>
                </a:lnTo>
                <a:lnTo>
                  <a:pt x="140353" y="2100263"/>
                </a:lnTo>
                <a:lnTo>
                  <a:pt x="145434" y="2091691"/>
                </a:lnTo>
                <a:lnTo>
                  <a:pt x="151150" y="2083753"/>
                </a:lnTo>
                <a:lnTo>
                  <a:pt x="156865" y="2075816"/>
                </a:lnTo>
                <a:lnTo>
                  <a:pt x="163534" y="2068513"/>
                </a:lnTo>
                <a:lnTo>
                  <a:pt x="170520" y="2061211"/>
                </a:lnTo>
                <a:lnTo>
                  <a:pt x="177506" y="2054861"/>
                </a:lnTo>
                <a:lnTo>
                  <a:pt x="185127" y="2048511"/>
                </a:lnTo>
                <a:lnTo>
                  <a:pt x="193065" y="2043113"/>
                </a:lnTo>
                <a:lnTo>
                  <a:pt x="201321" y="2038033"/>
                </a:lnTo>
                <a:lnTo>
                  <a:pt x="210530" y="2033271"/>
                </a:lnTo>
                <a:lnTo>
                  <a:pt x="219421" y="2029461"/>
                </a:lnTo>
                <a:lnTo>
                  <a:pt x="228312" y="2026603"/>
                </a:lnTo>
                <a:lnTo>
                  <a:pt x="238156" y="2023746"/>
                </a:lnTo>
                <a:lnTo>
                  <a:pt x="247682" y="2022158"/>
                </a:lnTo>
                <a:lnTo>
                  <a:pt x="261654" y="2020888"/>
                </a:lnTo>
                <a:lnTo>
                  <a:pt x="275626" y="2020253"/>
                </a:lnTo>
                <a:lnTo>
                  <a:pt x="289598" y="2020253"/>
                </a:lnTo>
                <a:lnTo>
                  <a:pt x="303252" y="2020888"/>
                </a:lnTo>
                <a:lnTo>
                  <a:pt x="317224" y="2022158"/>
                </a:lnTo>
                <a:lnTo>
                  <a:pt x="331196" y="2023111"/>
                </a:lnTo>
                <a:lnTo>
                  <a:pt x="345168" y="2024698"/>
                </a:lnTo>
                <a:lnTo>
                  <a:pt x="358822" y="2026603"/>
                </a:lnTo>
                <a:lnTo>
                  <a:pt x="414074" y="2034541"/>
                </a:lnTo>
                <a:lnTo>
                  <a:pt x="427728" y="2036128"/>
                </a:lnTo>
                <a:lnTo>
                  <a:pt x="441700" y="2038033"/>
                </a:lnTo>
                <a:lnTo>
                  <a:pt x="455354" y="2039303"/>
                </a:lnTo>
                <a:lnTo>
                  <a:pt x="469326" y="2040256"/>
                </a:lnTo>
                <a:lnTo>
                  <a:pt x="482345" y="2039621"/>
                </a:lnTo>
                <a:lnTo>
                  <a:pt x="495365" y="2038668"/>
                </a:lnTo>
                <a:lnTo>
                  <a:pt x="508384" y="2036763"/>
                </a:lnTo>
                <a:lnTo>
                  <a:pt x="521085" y="2034541"/>
                </a:lnTo>
                <a:lnTo>
                  <a:pt x="533787" y="2031683"/>
                </a:lnTo>
                <a:lnTo>
                  <a:pt x="546171" y="2028191"/>
                </a:lnTo>
                <a:lnTo>
                  <a:pt x="558555" y="2024381"/>
                </a:lnTo>
                <a:lnTo>
                  <a:pt x="571257" y="2020253"/>
                </a:lnTo>
                <a:lnTo>
                  <a:pt x="583324" y="2016126"/>
                </a:lnTo>
                <a:lnTo>
                  <a:pt x="595708" y="2011681"/>
                </a:lnTo>
                <a:lnTo>
                  <a:pt x="619841" y="2002156"/>
                </a:lnTo>
                <a:lnTo>
                  <a:pt x="643974" y="1991996"/>
                </a:lnTo>
                <a:lnTo>
                  <a:pt x="668107" y="1982471"/>
                </a:lnTo>
                <a:lnTo>
                  <a:pt x="663344" y="1970723"/>
                </a:lnTo>
                <a:lnTo>
                  <a:pt x="658898" y="1958658"/>
                </a:lnTo>
                <a:lnTo>
                  <a:pt x="655405" y="1946593"/>
                </a:lnTo>
                <a:lnTo>
                  <a:pt x="652548" y="1934211"/>
                </a:lnTo>
                <a:lnTo>
                  <a:pt x="650007" y="1921828"/>
                </a:lnTo>
                <a:lnTo>
                  <a:pt x="648102" y="1909446"/>
                </a:lnTo>
                <a:lnTo>
                  <a:pt x="646832" y="1897063"/>
                </a:lnTo>
                <a:lnTo>
                  <a:pt x="645879" y="1884681"/>
                </a:lnTo>
                <a:lnTo>
                  <a:pt x="645244" y="1871981"/>
                </a:lnTo>
                <a:lnTo>
                  <a:pt x="644927" y="1859598"/>
                </a:lnTo>
                <a:lnTo>
                  <a:pt x="644927" y="1846581"/>
                </a:lnTo>
                <a:lnTo>
                  <a:pt x="645244" y="1833881"/>
                </a:lnTo>
                <a:lnTo>
                  <a:pt x="646197" y="1808798"/>
                </a:lnTo>
                <a:lnTo>
                  <a:pt x="647467" y="1783398"/>
                </a:lnTo>
                <a:lnTo>
                  <a:pt x="634765" y="1772285"/>
                </a:lnTo>
                <a:lnTo>
                  <a:pt x="621746" y="1760220"/>
                </a:lnTo>
                <a:lnTo>
                  <a:pt x="596343" y="1736725"/>
                </a:lnTo>
                <a:lnTo>
                  <a:pt x="583641" y="1724978"/>
                </a:lnTo>
                <a:lnTo>
                  <a:pt x="569987" y="1713865"/>
                </a:lnTo>
                <a:lnTo>
                  <a:pt x="556650" y="1703070"/>
                </a:lnTo>
                <a:lnTo>
                  <a:pt x="549347" y="1698308"/>
                </a:lnTo>
                <a:lnTo>
                  <a:pt x="542043" y="1693228"/>
                </a:lnTo>
                <a:lnTo>
                  <a:pt x="534422" y="1687830"/>
                </a:lnTo>
                <a:lnTo>
                  <a:pt x="526801" y="1683068"/>
                </a:lnTo>
                <a:lnTo>
                  <a:pt x="510924" y="1673543"/>
                </a:lnTo>
                <a:lnTo>
                  <a:pt x="494729" y="1664335"/>
                </a:lnTo>
                <a:lnTo>
                  <a:pt x="478535" y="1656398"/>
                </a:lnTo>
                <a:lnTo>
                  <a:pt x="461705" y="1649095"/>
                </a:lnTo>
                <a:lnTo>
                  <a:pt x="444876" y="1641793"/>
                </a:lnTo>
                <a:lnTo>
                  <a:pt x="427411" y="1635443"/>
                </a:lnTo>
                <a:lnTo>
                  <a:pt x="410263" y="1629728"/>
                </a:lnTo>
                <a:lnTo>
                  <a:pt x="392799" y="1624013"/>
                </a:lnTo>
                <a:lnTo>
                  <a:pt x="375016" y="1618933"/>
                </a:lnTo>
                <a:lnTo>
                  <a:pt x="357234" y="1614488"/>
                </a:lnTo>
                <a:lnTo>
                  <a:pt x="339134" y="1610360"/>
                </a:lnTo>
                <a:lnTo>
                  <a:pt x="321352" y="1606233"/>
                </a:lnTo>
                <a:lnTo>
                  <a:pt x="302935" y="1602740"/>
                </a:lnTo>
                <a:lnTo>
                  <a:pt x="284835" y="1599248"/>
                </a:lnTo>
                <a:lnTo>
                  <a:pt x="267052" y="1596073"/>
                </a:lnTo>
                <a:lnTo>
                  <a:pt x="243554" y="1593850"/>
                </a:lnTo>
                <a:lnTo>
                  <a:pt x="219739" y="1591628"/>
                </a:lnTo>
                <a:lnTo>
                  <a:pt x="196241" y="1589723"/>
                </a:lnTo>
                <a:lnTo>
                  <a:pt x="172743" y="1587500"/>
                </a:lnTo>
                <a:lnTo>
                  <a:pt x="160994" y="1586230"/>
                </a:lnTo>
                <a:lnTo>
                  <a:pt x="149245" y="1584325"/>
                </a:lnTo>
                <a:lnTo>
                  <a:pt x="137495" y="1582738"/>
                </a:lnTo>
                <a:lnTo>
                  <a:pt x="125746" y="1580515"/>
                </a:lnTo>
                <a:lnTo>
                  <a:pt x="114315" y="1577975"/>
                </a:lnTo>
                <a:lnTo>
                  <a:pt x="103201" y="1575118"/>
                </a:lnTo>
                <a:lnTo>
                  <a:pt x="91770" y="1571625"/>
                </a:lnTo>
                <a:lnTo>
                  <a:pt x="80338" y="1567498"/>
                </a:lnTo>
                <a:lnTo>
                  <a:pt x="74305" y="1565593"/>
                </a:lnTo>
                <a:lnTo>
                  <a:pt x="68907" y="1562735"/>
                </a:lnTo>
                <a:lnTo>
                  <a:pt x="63191" y="1559878"/>
                </a:lnTo>
                <a:lnTo>
                  <a:pt x="57475" y="1557020"/>
                </a:lnTo>
                <a:lnTo>
                  <a:pt x="52077" y="1553845"/>
                </a:lnTo>
                <a:lnTo>
                  <a:pt x="46679" y="1550353"/>
                </a:lnTo>
                <a:lnTo>
                  <a:pt x="41598" y="1546860"/>
                </a:lnTo>
                <a:lnTo>
                  <a:pt x="36835" y="1542733"/>
                </a:lnTo>
                <a:lnTo>
                  <a:pt x="32072" y="1538605"/>
                </a:lnTo>
                <a:lnTo>
                  <a:pt x="27944" y="1534160"/>
                </a:lnTo>
                <a:lnTo>
                  <a:pt x="23816" y="1529398"/>
                </a:lnTo>
                <a:lnTo>
                  <a:pt x="19688" y="1524635"/>
                </a:lnTo>
                <a:lnTo>
                  <a:pt x="16195" y="1519555"/>
                </a:lnTo>
                <a:lnTo>
                  <a:pt x="13019" y="1514158"/>
                </a:lnTo>
                <a:lnTo>
                  <a:pt x="10161" y="1508443"/>
                </a:lnTo>
                <a:lnTo>
                  <a:pt x="7939" y="1502728"/>
                </a:lnTo>
                <a:lnTo>
                  <a:pt x="5398" y="1495425"/>
                </a:lnTo>
                <a:lnTo>
                  <a:pt x="3811" y="1488440"/>
                </a:lnTo>
                <a:lnTo>
                  <a:pt x="1905" y="1481138"/>
                </a:lnTo>
                <a:lnTo>
                  <a:pt x="953" y="1473835"/>
                </a:lnTo>
                <a:lnTo>
                  <a:pt x="318" y="1466533"/>
                </a:lnTo>
                <a:lnTo>
                  <a:pt x="0" y="1459230"/>
                </a:lnTo>
                <a:lnTo>
                  <a:pt x="0" y="1451610"/>
                </a:lnTo>
                <a:lnTo>
                  <a:pt x="635" y="1444308"/>
                </a:lnTo>
                <a:lnTo>
                  <a:pt x="1270" y="1436688"/>
                </a:lnTo>
                <a:lnTo>
                  <a:pt x="2540" y="1429385"/>
                </a:lnTo>
                <a:lnTo>
                  <a:pt x="4446" y="1422718"/>
                </a:lnTo>
                <a:lnTo>
                  <a:pt x="6668" y="1415415"/>
                </a:lnTo>
                <a:lnTo>
                  <a:pt x="9209" y="1408430"/>
                </a:lnTo>
                <a:lnTo>
                  <a:pt x="12384" y="1401763"/>
                </a:lnTo>
                <a:lnTo>
                  <a:pt x="15877" y="1395413"/>
                </a:lnTo>
                <a:lnTo>
                  <a:pt x="20005" y="1389063"/>
                </a:lnTo>
                <a:lnTo>
                  <a:pt x="22545" y="1384935"/>
                </a:lnTo>
                <a:lnTo>
                  <a:pt x="25721" y="1381125"/>
                </a:lnTo>
                <a:lnTo>
                  <a:pt x="28896" y="1377315"/>
                </a:lnTo>
                <a:lnTo>
                  <a:pt x="32389" y="1373823"/>
                </a:lnTo>
                <a:lnTo>
                  <a:pt x="39693" y="1367155"/>
                </a:lnTo>
                <a:lnTo>
                  <a:pt x="47314" y="1360805"/>
                </a:lnTo>
                <a:lnTo>
                  <a:pt x="55252" y="1355408"/>
                </a:lnTo>
                <a:lnTo>
                  <a:pt x="63508" y="1349693"/>
                </a:lnTo>
                <a:lnTo>
                  <a:pt x="72082" y="1344613"/>
                </a:lnTo>
                <a:lnTo>
                  <a:pt x="80338" y="1339850"/>
                </a:lnTo>
                <a:lnTo>
                  <a:pt x="77480" y="1329373"/>
                </a:lnTo>
                <a:lnTo>
                  <a:pt x="75575" y="1318895"/>
                </a:lnTo>
                <a:lnTo>
                  <a:pt x="74622" y="1313815"/>
                </a:lnTo>
                <a:lnTo>
                  <a:pt x="73987" y="1308735"/>
                </a:lnTo>
                <a:lnTo>
                  <a:pt x="73987" y="1303020"/>
                </a:lnTo>
                <a:lnTo>
                  <a:pt x="73670" y="1297940"/>
                </a:lnTo>
                <a:lnTo>
                  <a:pt x="73987" y="1292860"/>
                </a:lnTo>
                <a:lnTo>
                  <a:pt x="74305" y="1287780"/>
                </a:lnTo>
                <a:lnTo>
                  <a:pt x="75257" y="1282383"/>
                </a:lnTo>
                <a:lnTo>
                  <a:pt x="75892" y="1277303"/>
                </a:lnTo>
                <a:lnTo>
                  <a:pt x="77163" y="1272223"/>
                </a:lnTo>
                <a:lnTo>
                  <a:pt x="78433" y="1266825"/>
                </a:lnTo>
                <a:lnTo>
                  <a:pt x="80656" y="1262063"/>
                </a:lnTo>
                <a:lnTo>
                  <a:pt x="82561" y="1257300"/>
                </a:lnTo>
                <a:lnTo>
                  <a:pt x="86054" y="1249998"/>
                </a:lnTo>
                <a:lnTo>
                  <a:pt x="89864" y="1243330"/>
                </a:lnTo>
                <a:lnTo>
                  <a:pt x="94310" y="1237298"/>
                </a:lnTo>
                <a:lnTo>
                  <a:pt x="99391" y="1231265"/>
                </a:lnTo>
                <a:lnTo>
                  <a:pt x="104471" y="1225868"/>
                </a:lnTo>
                <a:lnTo>
                  <a:pt x="110187" y="1220788"/>
                </a:lnTo>
                <a:lnTo>
                  <a:pt x="116220" y="1215708"/>
                </a:lnTo>
                <a:lnTo>
                  <a:pt x="122253" y="1211263"/>
                </a:lnTo>
                <a:lnTo>
                  <a:pt x="128922" y="1207453"/>
                </a:lnTo>
                <a:lnTo>
                  <a:pt x="135590" y="1203643"/>
                </a:lnTo>
                <a:lnTo>
                  <a:pt x="142576" y="1200468"/>
                </a:lnTo>
                <a:lnTo>
                  <a:pt x="149562" y="1197293"/>
                </a:lnTo>
                <a:lnTo>
                  <a:pt x="156865" y="1194435"/>
                </a:lnTo>
                <a:lnTo>
                  <a:pt x="164169" y="1192530"/>
                </a:lnTo>
                <a:lnTo>
                  <a:pt x="171472" y="1190308"/>
                </a:lnTo>
                <a:lnTo>
                  <a:pt x="179093" y="1189038"/>
                </a:lnTo>
                <a:lnTo>
                  <a:pt x="188937" y="1186815"/>
                </a:lnTo>
                <a:lnTo>
                  <a:pt x="199416" y="1185863"/>
                </a:lnTo>
                <a:lnTo>
                  <a:pt x="209260" y="1185545"/>
                </a:lnTo>
                <a:lnTo>
                  <a:pt x="219739" y="1185545"/>
                </a:lnTo>
                <a:lnTo>
                  <a:pt x="230218" y="1186180"/>
                </a:lnTo>
                <a:lnTo>
                  <a:pt x="240379" y="1187450"/>
                </a:lnTo>
                <a:lnTo>
                  <a:pt x="250540" y="1189673"/>
                </a:lnTo>
                <a:lnTo>
                  <a:pt x="260384" y="1192530"/>
                </a:lnTo>
                <a:lnTo>
                  <a:pt x="270228" y="1195705"/>
                </a:lnTo>
                <a:lnTo>
                  <a:pt x="279436" y="1199515"/>
                </a:lnTo>
                <a:lnTo>
                  <a:pt x="288645" y="1204595"/>
                </a:lnTo>
                <a:lnTo>
                  <a:pt x="297536" y="1209675"/>
                </a:lnTo>
                <a:lnTo>
                  <a:pt x="305792" y="1215390"/>
                </a:lnTo>
                <a:lnTo>
                  <a:pt x="309920" y="1218565"/>
                </a:lnTo>
                <a:lnTo>
                  <a:pt x="313731" y="1222058"/>
                </a:lnTo>
                <a:lnTo>
                  <a:pt x="317541" y="1225868"/>
                </a:lnTo>
                <a:lnTo>
                  <a:pt x="320717" y="1229360"/>
                </a:lnTo>
                <a:lnTo>
                  <a:pt x="324210" y="1233488"/>
                </a:lnTo>
                <a:lnTo>
                  <a:pt x="327703" y="1237298"/>
                </a:lnTo>
                <a:lnTo>
                  <a:pt x="338499" y="1250633"/>
                </a:lnTo>
                <a:lnTo>
                  <a:pt x="348343" y="1264920"/>
                </a:lnTo>
                <a:lnTo>
                  <a:pt x="358504" y="1278890"/>
                </a:lnTo>
                <a:lnTo>
                  <a:pt x="367713" y="1293495"/>
                </a:lnTo>
                <a:lnTo>
                  <a:pt x="377239" y="1308100"/>
                </a:lnTo>
                <a:lnTo>
                  <a:pt x="385813" y="1322705"/>
                </a:lnTo>
                <a:lnTo>
                  <a:pt x="394386" y="1337628"/>
                </a:lnTo>
                <a:lnTo>
                  <a:pt x="402960" y="1352868"/>
                </a:lnTo>
                <a:lnTo>
                  <a:pt x="415662" y="1375093"/>
                </a:lnTo>
                <a:lnTo>
                  <a:pt x="422330" y="1385888"/>
                </a:lnTo>
                <a:lnTo>
                  <a:pt x="429634" y="1396365"/>
                </a:lnTo>
                <a:lnTo>
                  <a:pt x="437255" y="1407160"/>
                </a:lnTo>
                <a:lnTo>
                  <a:pt x="445193" y="1416685"/>
                </a:lnTo>
                <a:lnTo>
                  <a:pt x="449321" y="1421448"/>
                </a:lnTo>
                <a:lnTo>
                  <a:pt x="453767" y="1426210"/>
                </a:lnTo>
                <a:lnTo>
                  <a:pt x="458212" y="1430973"/>
                </a:lnTo>
                <a:lnTo>
                  <a:pt x="462975" y="1435100"/>
                </a:lnTo>
                <a:lnTo>
                  <a:pt x="470279" y="1441450"/>
                </a:lnTo>
                <a:lnTo>
                  <a:pt x="477900" y="1447800"/>
                </a:lnTo>
                <a:lnTo>
                  <a:pt x="485521" y="1453515"/>
                </a:lnTo>
                <a:lnTo>
                  <a:pt x="493142" y="1459548"/>
                </a:lnTo>
                <a:lnTo>
                  <a:pt x="509019" y="1470660"/>
                </a:lnTo>
                <a:lnTo>
                  <a:pt x="525531" y="1481138"/>
                </a:lnTo>
                <a:lnTo>
                  <a:pt x="542043" y="1491298"/>
                </a:lnTo>
                <a:lnTo>
                  <a:pt x="558873" y="1500823"/>
                </a:lnTo>
                <a:lnTo>
                  <a:pt x="576020" y="1510348"/>
                </a:lnTo>
                <a:lnTo>
                  <a:pt x="593167" y="1519555"/>
                </a:lnTo>
                <a:lnTo>
                  <a:pt x="569352" y="1497330"/>
                </a:lnTo>
                <a:lnTo>
                  <a:pt x="557603" y="1486535"/>
                </a:lnTo>
                <a:lnTo>
                  <a:pt x="546171" y="1474788"/>
                </a:lnTo>
                <a:lnTo>
                  <a:pt x="535057" y="1463040"/>
                </a:lnTo>
                <a:lnTo>
                  <a:pt x="529977" y="1456690"/>
                </a:lnTo>
                <a:lnTo>
                  <a:pt x="524896" y="1450023"/>
                </a:lnTo>
                <a:lnTo>
                  <a:pt x="520133" y="1443990"/>
                </a:lnTo>
                <a:lnTo>
                  <a:pt x="515052" y="1437005"/>
                </a:lnTo>
                <a:lnTo>
                  <a:pt x="510607" y="1430655"/>
                </a:lnTo>
                <a:lnTo>
                  <a:pt x="506479" y="1423353"/>
                </a:lnTo>
                <a:lnTo>
                  <a:pt x="502668" y="1416685"/>
                </a:lnTo>
                <a:lnTo>
                  <a:pt x="499175" y="1409700"/>
                </a:lnTo>
                <a:lnTo>
                  <a:pt x="496317" y="1403033"/>
                </a:lnTo>
                <a:lnTo>
                  <a:pt x="493459" y="1396048"/>
                </a:lnTo>
                <a:lnTo>
                  <a:pt x="490919" y="1388745"/>
                </a:lnTo>
                <a:lnTo>
                  <a:pt x="488696" y="1381443"/>
                </a:lnTo>
                <a:lnTo>
                  <a:pt x="486791" y="1373823"/>
                </a:lnTo>
                <a:lnTo>
                  <a:pt x="485203" y="1366520"/>
                </a:lnTo>
                <a:lnTo>
                  <a:pt x="483933" y="1359218"/>
                </a:lnTo>
                <a:lnTo>
                  <a:pt x="482663" y="1351598"/>
                </a:lnTo>
                <a:lnTo>
                  <a:pt x="481710" y="1343978"/>
                </a:lnTo>
                <a:lnTo>
                  <a:pt x="481393" y="1336358"/>
                </a:lnTo>
                <a:lnTo>
                  <a:pt x="481075" y="1328738"/>
                </a:lnTo>
                <a:lnTo>
                  <a:pt x="481075" y="1320800"/>
                </a:lnTo>
                <a:lnTo>
                  <a:pt x="481393" y="1313180"/>
                </a:lnTo>
                <a:lnTo>
                  <a:pt x="482028" y="1305560"/>
                </a:lnTo>
                <a:lnTo>
                  <a:pt x="483298" y="1292860"/>
                </a:lnTo>
                <a:lnTo>
                  <a:pt x="485203" y="1280478"/>
                </a:lnTo>
                <a:lnTo>
                  <a:pt x="487426" y="1267460"/>
                </a:lnTo>
                <a:lnTo>
                  <a:pt x="489966" y="1255078"/>
                </a:lnTo>
                <a:lnTo>
                  <a:pt x="496000" y="1229995"/>
                </a:lnTo>
                <a:lnTo>
                  <a:pt x="502033" y="1205230"/>
                </a:lnTo>
                <a:lnTo>
                  <a:pt x="504891" y="1192530"/>
                </a:lnTo>
                <a:lnTo>
                  <a:pt x="507749" y="1179830"/>
                </a:lnTo>
                <a:lnTo>
                  <a:pt x="509654" y="1167130"/>
                </a:lnTo>
                <a:lnTo>
                  <a:pt x="511242" y="1154748"/>
                </a:lnTo>
                <a:lnTo>
                  <a:pt x="512512" y="1142048"/>
                </a:lnTo>
                <a:lnTo>
                  <a:pt x="512829" y="1129348"/>
                </a:lnTo>
                <a:lnTo>
                  <a:pt x="512512" y="1122680"/>
                </a:lnTo>
                <a:lnTo>
                  <a:pt x="512194" y="1116330"/>
                </a:lnTo>
                <a:lnTo>
                  <a:pt x="511877" y="1109980"/>
                </a:lnTo>
                <a:lnTo>
                  <a:pt x="510607" y="1103313"/>
                </a:lnTo>
                <a:lnTo>
                  <a:pt x="508701" y="1091883"/>
                </a:lnTo>
                <a:lnTo>
                  <a:pt x="506161" y="1080770"/>
                </a:lnTo>
                <a:lnTo>
                  <a:pt x="503303" y="1069658"/>
                </a:lnTo>
                <a:lnTo>
                  <a:pt x="500445" y="1058545"/>
                </a:lnTo>
                <a:lnTo>
                  <a:pt x="496952" y="1047750"/>
                </a:lnTo>
                <a:lnTo>
                  <a:pt x="493142" y="1036638"/>
                </a:lnTo>
                <a:lnTo>
                  <a:pt x="489331" y="1026160"/>
                </a:lnTo>
                <a:lnTo>
                  <a:pt x="485203" y="1015365"/>
                </a:lnTo>
                <a:lnTo>
                  <a:pt x="476312" y="994093"/>
                </a:lnTo>
                <a:lnTo>
                  <a:pt x="467103" y="972503"/>
                </a:lnTo>
                <a:lnTo>
                  <a:pt x="457895" y="951548"/>
                </a:lnTo>
                <a:lnTo>
                  <a:pt x="449004" y="930593"/>
                </a:lnTo>
                <a:lnTo>
                  <a:pt x="444240" y="918210"/>
                </a:lnTo>
                <a:lnTo>
                  <a:pt x="439477" y="906145"/>
                </a:lnTo>
                <a:lnTo>
                  <a:pt x="435349" y="894080"/>
                </a:lnTo>
                <a:lnTo>
                  <a:pt x="431221" y="881698"/>
                </a:lnTo>
                <a:lnTo>
                  <a:pt x="427728" y="869633"/>
                </a:lnTo>
                <a:lnTo>
                  <a:pt x="424553" y="857250"/>
                </a:lnTo>
                <a:lnTo>
                  <a:pt x="421377" y="844868"/>
                </a:lnTo>
                <a:lnTo>
                  <a:pt x="418520" y="832168"/>
                </a:lnTo>
                <a:lnTo>
                  <a:pt x="415979" y="819785"/>
                </a:lnTo>
                <a:lnTo>
                  <a:pt x="413756" y="807085"/>
                </a:lnTo>
                <a:lnTo>
                  <a:pt x="411851" y="794385"/>
                </a:lnTo>
                <a:lnTo>
                  <a:pt x="410263" y="781685"/>
                </a:lnTo>
                <a:lnTo>
                  <a:pt x="408676" y="768985"/>
                </a:lnTo>
                <a:lnTo>
                  <a:pt x="407088" y="756285"/>
                </a:lnTo>
                <a:lnTo>
                  <a:pt x="406135" y="743268"/>
                </a:lnTo>
                <a:lnTo>
                  <a:pt x="405500" y="730568"/>
                </a:lnTo>
                <a:lnTo>
                  <a:pt x="404865" y="717868"/>
                </a:lnTo>
                <a:lnTo>
                  <a:pt x="404548" y="705168"/>
                </a:lnTo>
                <a:lnTo>
                  <a:pt x="404548" y="679133"/>
                </a:lnTo>
                <a:lnTo>
                  <a:pt x="404865" y="653415"/>
                </a:lnTo>
                <a:lnTo>
                  <a:pt x="406135" y="627698"/>
                </a:lnTo>
                <a:lnTo>
                  <a:pt x="408041" y="602298"/>
                </a:lnTo>
                <a:lnTo>
                  <a:pt x="410899" y="576263"/>
                </a:lnTo>
                <a:lnTo>
                  <a:pt x="414074" y="551180"/>
                </a:lnTo>
                <a:lnTo>
                  <a:pt x="417884" y="525780"/>
                </a:lnTo>
                <a:lnTo>
                  <a:pt x="419155" y="515938"/>
                </a:lnTo>
                <a:lnTo>
                  <a:pt x="421377" y="506413"/>
                </a:lnTo>
                <a:lnTo>
                  <a:pt x="423918" y="496888"/>
                </a:lnTo>
                <a:lnTo>
                  <a:pt x="427093" y="487680"/>
                </a:lnTo>
                <a:lnTo>
                  <a:pt x="430586" y="478473"/>
                </a:lnTo>
                <a:lnTo>
                  <a:pt x="434079" y="468948"/>
                </a:lnTo>
                <a:lnTo>
                  <a:pt x="441700" y="450850"/>
                </a:lnTo>
                <a:lnTo>
                  <a:pt x="446146" y="440055"/>
                </a:lnTo>
                <a:lnTo>
                  <a:pt x="450909" y="429260"/>
                </a:lnTo>
                <a:lnTo>
                  <a:pt x="456307" y="418783"/>
                </a:lnTo>
                <a:lnTo>
                  <a:pt x="461388" y="408305"/>
                </a:lnTo>
                <a:lnTo>
                  <a:pt x="466468" y="397828"/>
                </a:lnTo>
                <a:lnTo>
                  <a:pt x="472502" y="387668"/>
                </a:lnTo>
                <a:lnTo>
                  <a:pt x="477900" y="377508"/>
                </a:lnTo>
                <a:lnTo>
                  <a:pt x="483933" y="367348"/>
                </a:lnTo>
                <a:lnTo>
                  <a:pt x="489966" y="357505"/>
                </a:lnTo>
                <a:lnTo>
                  <a:pt x="496635" y="347663"/>
                </a:lnTo>
                <a:lnTo>
                  <a:pt x="502668" y="337820"/>
                </a:lnTo>
                <a:lnTo>
                  <a:pt x="509654" y="328295"/>
                </a:lnTo>
                <a:lnTo>
                  <a:pt x="523626" y="309563"/>
                </a:lnTo>
                <a:lnTo>
                  <a:pt x="537915" y="290830"/>
                </a:lnTo>
                <a:lnTo>
                  <a:pt x="552840" y="273368"/>
                </a:lnTo>
                <a:lnTo>
                  <a:pt x="568717" y="255905"/>
                </a:lnTo>
                <a:lnTo>
                  <a:pt x="584911" y="239078"/>
                </a:lnTo>
                <a:lnTo>
                  <a:pt x="601741" y="222885"/>
                </a:lnTo>
                <a:lnTo>
                  <a:pt x="619206" y="207010"/>
                </a:lnTo>
                <a:lnTo>
                  <a:pt x="636988" y="191770"/>
                </a:lnTo>
                <a:lnTo>
                  <a:pt x="655405" y="177483"/>
                </a:lnTo>
                <a:lnTo>
                  <a:pt x="674458" y="163513"/>
                </a:lnTo>
                <a:lnTo>
                  <a:pt x="686524" y="155258"/>
                </a:lnTo>
                <a:lnTo>
                  <a:pt x="698591" y="147003"/>
                </a:lnTo>
                <a:lnTo>
                  <a:pt x="710975" y="139065"/>
                </a:lnTo>
                <a:lnTo>
                  <a:pt x="723359" y="131128"/>
                </a:lnTo>
                <a:lnTo>
                  <a:pt x="736061" y="123825"/>
                </a:lnTo>
                <a:lnTo>
                  <a:pt x="748445" y="116523"/>
                </a:lnTo>
                <a:lnTo>
                  <a:pt x="761464" y="109538"/>
                </a:lnTo>
                <a:lnTo>
                  <a:pt x="774483" y="102553"/>
                </a:lnTo>
                <a:lnTo>
                  <a:pt x="787503" y="95885"/>
                </a:lnTo>
                <a:lnTo>
                  <a:pt x="800839" y="89853"/>
                </a:lnTo>
                <a:lnTo>
                  <a:pt x="814176" y="83503"/>
                </a:lnTo>
                <a:lnTo>
                  <a:pt x="827513" y="77788"/>
                </a:lnTo>
                <a:lnTo>
                  <a:pt x="840850" y="72073"/>
                </a:lnTo>
                <a:lnTo>
                  <a:pt x="854821" y="66675"/>
                </a:lnTo>
                <a:lnTo>
                  <a:pt x="868158" y="61595"/>
                </a:lnTo>
                <a:lnTo>
                  <a:pt x="882130" y="56198"/>
                </a:lnTo>
                <a:lnTo>
                  <a:pt x="896102" y="51435"/>
                </a:lnTo>
                <a:lnTo>
                  <a:pt x="910074" y="46990"/>
                </a:lnTo>
                <a:lnTo>
                  <a:pt x="924045" y="42545"/>
                </a:lnTo>
                <a:lnTo>
                  <a:pt x="938017" y="38418"/>
                </a:lnTo>
                <a:lnTo>
                  <a:pt x="951989" y="34608"/>
                </a:lnTo>
                <a:lnTo>
                  <a:pt x="966596" y="30798"/>
                </a:lnTo>
                <a:lnTo>
                  <a:pt x="980885" y="27305"/>
                </a:lnTo>
                <a:lnTo>
                  <a:pt x="994857" y="24130"/>
                </a:lnTo>
                <a:lnTo>
                  <a:pt x="1009464" y="20955"/>
                </a:lnTo>
                <a:lnTo>
                  <a:pt x="1024071" y="18098"/>
                </a:lnTo>
                <a:lnTo>
                  <a:pt x="1038360" y="15558"/>
                </a:lnTo>
                <a:lnTo>
                  <a:pt x="1052967" y="13018"/>
                </a:lnTo>
                <a:lnTo>
                  <a:pt x="1067574" y="10795"/>
                </a:lnTo>
                <a:lnTo>
                  <a:pt x="1081864" y="8573"/>
                </a:lnTo>
                <a:lnTo>
                  <a:pt x="1110760" y="5080"/>
                </a:lnTo>
                <a:lnTo>
                  <a:pt x="1138068" y="2858"/>
                </a:lnTo>
                <a:lnTo>
                  <a:pt x="1165377" y="953"/>
                </a:lnTo>
                <a:lnTo>
                  <a:pt x="1193003" y="0"/>
                </a:lnTo>
                <a:close/>
              </a:path>
            </a:pathLst>
          </a:custGeom>
          <a:gradFill>
            <a:gsLst>
              <a:gs pos="0">
                <a:srgbClr val="FE4444"/>
              </a:gs>
              <a:gs pos="100000">
                <a:srgbClr val="832B2B"/>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9025" name="组合 5"/>
          <p:cNvGrpSpPr/>
          <p:nvPr/>
        </p:nvGrpSpPr>
        <p:grpSpPr>
          <a:xfrm>
            <a:off x="60325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9031" name="文本框 1"/>
          <p:cNvSpPr txBox="1"/>
          <p:nvPr/>
        </p:nvSpPr>
        <p:spPr>
          <a:xfrm>
            <a:off x="1054100" y="106363"/>
            <a:ext cx="4954588"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食堂卫生许可证、厨师健康证明</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2903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9038" name="文本框 3"/>
          <p:cNvSpPr txBox="1"/>
          <p:nvPr/>
        </p:nvSpPr>
        <p:spPr>
          <a:xfrm>
            <a:off x="2119313" y="2163763"/>
            <a:ext cx="798512"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厨师应每年定期体检，复印件存档</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388394" y="192801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766094" y="44489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29041" name="图片 1"/>
          <p:cNvPicPr>
            <a:picLocks noChangeAspect="1"/>
          </p:cNvPicPr>
          <p:nvPr/>
        </p:nvPicPr>
        <p:blipFill>
          <a:blip r:embed="rId1"/>
          <a:stretch>
            <a:fillRect/>
          </a:stretch>
        </p:blipFill>
        <p:spPr>
          <a:xfrm>
            <a:off x="3681413" y="688975"/>
            <a:ext cx="4591050" cy="6007100"/>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5435600" y="1296988"/>
            <a:ext cx="573088"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0049" name="组合 5"/>
          <p:cNvGrpSpPr/>
          <p:nvPr/>
        </p:nvGrpSpPr>
        <p:grpSpPr>
          <a:xfrm>
            <a:off x="47275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0055" name="文本框 1"/>
          <p:cNvSpPr txBox="1"/>
          <p:nvPr/>
        </p:nvSpPr>
        <p:spPr>
          <a:xfrm>
            <a:off x="1054100" y="106363"/>
            <a:ext cx="475932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04 保洁制度及责任区划分</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3005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0062" name="文本框 3"/>
          <p:cNvSpPr txBox="1"/>
          <p:nvPr/>
        </p:nvSpPr>
        <p:spPr>
          <a:xfrm>
            <a:off x="1400175" y="1860550"/>
            <a:ext cx="1254125" cy="2835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由项目根据实际情况制定项目保洁制度并划分保洁责任区并保留其相关资料。</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310606" y="16311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997744" y="44362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30065" name="图片 1"/>
          <p:cNvPicPr>
            <a:picLocks noChangeAspect="1"/>
          </p:cNvPicPr>
          <p:nvPr/>
        </p:nvPicPr>
        <p:blipFill>
          <a:blip r:embed="rId1"/>
          <a:stretch>
            <a:fillRect/>
          </a:stretch>
        </p:blipFill>
        <p:spPr>
          <a:xfrm>
            <a:off x="3446463" y="757238"/>
            <a:ext cx="5530850" cy="595312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卷十五：环境保护</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31074" name="组合 3"/>
          <p:cNvGrpSpPr/>
          <p:nvPr/>
        </p:nvGrpSpPr>
        <p:grpSpPr>
          <a:xfrm>
            <a:off x="107950" y="106363"/>
            <a:ext cx="1049338" cy="450850"/>
            <a:chOff x="962" y="1637"/>
            <a:chExt cx="1652" cy="710"/>
          </a:xfrm>
        </p:grpSpPr>
        <p:sp>
          <p:nvSpPr>
            <p:cNvPr id="25" name="矩形 2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矩形 2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9" name="矩形 28"/>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31080" name="组合 5"/>
          <p:cNvGrpSpPr/>
          <p:nvPr/>
        </p:nvGrpSpPr>
        <p:grpSpPr>
          <a:xfrm>
            <a:off x="4557713" y="106363"/>
            <a:ext cx="1049337" cy="450850"/>
            <a:chOff x="5509" y="193"/>
            <a:chExt cx="1652" cy="710"/>
          </a:xfrm>
        </p:grpSpPr>
        <p:sp>
          <p:nvSpPr>
            <p:cNvPr id="31" name="矩形 30"/>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2" name="矩形 31"/>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1086" name="文本框 3"/>
          <p:cNvSpPr txBox="1"/>
          <p:nvPr/>
        </p:nvSpPr>
        <p:spPr>
          <a:xfrm>
            <a:off x="579438" y="1517650"/>
            <a:ext cx="5503862" cy="2743200"/>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01 环境管理计划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02 节能减排计划表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03 环境因素清单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04 环境因素识别与评价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05 环境因素评估及环保管理计划表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06 建筑行业节能减排统计监测汇总表	</a:t>
            </a:r>
            <a:endParaRPr lang="zh-CN" altLang="en-US" sz="2000">
              <a:latin typeface="华文中宋" panose="02010600040101010101" pitchFamily="2" charset="-122"/>
              <a:ea typeface="华文中宋" panose="02010600040101010101" pitchFamily="2" charset="-122"/>
            </a:endParaRPr>
          </a:p>
        </p:txBody>
      </p:sp>
      <p:sp>
        <p:nvSpPr>
          <p:cNvPr id="2050" name="扔垃圾"/>
          <p:cNvSpPr/>
          <p:nvPr/>
        </p:nvSpPr>
        <p:spPr bwMode="auto">
          <a:xfrm>
            <a:off x="5607050" y="2927350"/>
            <a:ext cx="2016125" cy="2447925"/>
          </a:xfrm>
          <a:custGeom>
            <a:avLst/>
            <a:gdLst>
              <a:gd name="T0" fmla="*/ 668244 w 1978025"/>
              <a:gd name="T1" fmla="*/ 2316284 h 2559050"/>
              <a:gd name="T2" fmla="*/ 326507 w 1978025"/>
              <a:gd name="T3" fmla="*/ 2510497 h 2559050"/>
              <a:gd name="T4" fmla="*/ 539735 w 1978025"/>
              <a:gd name="T5" fmla="*/ 2267731 h 2559050"/>
              <a:gd name="T6" fmla="*/ 152941 w 1978025"/>
              <a:gd name="T7" fmla="*/ 2072884 h 2559050"/>
              <a:gd name="T8" fmla="*/ 749791 w 1978025"/>
              <a:gd name="T9" fmla="*/ 1828849 h 2559050"/>
              <a:gd name="T10" fmla="*/ 490870 w 1978025"/>
              <a:gd name="T11" fmla="*/ 1828849 h 2559050"/>
              <a:gd name="T12" fmla="*/ 916693 w 1978025"/>
              <a:gd name="T13" fmla="*/ 1780295 h 2559050"/>
              <a:gd name="T14" fmla="*/ 326824 w 1978025"/>
              <a:gd name="T15" fmla="*/ 1780295 h 2559050"/>
              <a:gd name="T16" fmla="*/ 0 w 1978025"/>
              <a:gd name="T17" fmla="*/ 1292225 h 2559050"/>
              <a:gd name="T18" fmla="*/ 1409382 w 1978025"/>
              <a:gd name="T19" fmla="*/ 1195387 h 2559050"/>
              <a:gd name="T20" fmla="*/ 422229 w 1978025"/>
              <a:gd name="T21" fmla="*/ 676271 h 2559050"/>
              <a:gd name="T22" fmla="*/ 479429 w 1978025"/>
              <a:gd name="T23" fmla="*/ 717805 h 2559050"/>
              <a:gd name="T24" fmla="*/ 527415 w 1978025"/>
              <a:gd name="T25" fmla="*/ 769802 h 2559050"/>
              <a:gd name="T26" fmla="*/ 603682 w 1978025"/>
              <a:gd name="T27" fmla="*/ 793581 h 2559050"/>
              <a:gd name="T28" fmla="*/ 753993 w 1978025"/>
              <a:gd name="T29" fmla="*/ 803727 h 2559050"/>
              <a:gd name="T30" fmla="*/ 811194 w 1978025"/>
              <a:gd name="T31" fmla="*/ 826238 h 2559050"/>
              <a:gd name="T32" fmla="*/ 830261 w 1978025"/>
              <a:gd name="T33" fmla="*/ 868090 h 2559050"/>
              <a:gd name="T34" fmla="*/ 818821 w 1978025"/>
              <a:gd name="T35" fmla="*/ 904551 h 2559050"/>
              <a:gd name="T36" fmla="*/ 737787 w 1978025"/>
              <a:gd name="T37" fmla="*/ 910892 h 2559050"/>
              <a:gd name="T38" fmla="*/ 655799 w 1978025"/>
              <a:gd name="T39" fmla="*/ 934672 h 2559050"/>
              <a:gd name="T40" fmla="*/ 616076 w 1978025"/>
              <a:gd name="T41" fmla="*/ 973352 h 2559050"/>
              <a:gd name="T42" fmla="*/ 622749 w 1978025"/>
              <a:gd name="T43" fmla="*/ 1011716 h 2559050"/>
              <a:gd name="T44" fmla="*/ 670417 w 1978025"/>
              <a:gd name="T45" fmla="*/ 1072274 h 2559050"/>
              <a:gd name="T46" fmla="*/ 665650 w 1978025"/>
              <a:gd name="T47" fmla="*/ 1092249 h 2559050"/>
              <a:gd name="T48" fmla="*/ 582709 w 1978025"/>
              <a:gd name="T49" fmla="*/ 1099541 h 2559050"/>
              <a:gd name="T50" fmla="*/ 378692 w 1978025"/>
              <a:gd name="T51" fmla="*/ 1090663 h 2559050"/>
              <a:gd name="T52" fmla="*/ 263020 w 1978025"/>
              <a:gd name="T53" fmla="*/ 1124588 h 2559050"/>
              <a:gd name="T54" fmla="*/ 202641 w 1978025"/>
              <a:gd name="T55" fmla="*/ 1117296 h 2559050"/>
              <a:gd name="T56" fmla="*/ 127644 w 1978025"/>
              <a:gd name="T57" fmla="*/ 1051348 h 2559050"/>
              <a:gd name="T58" fmla="*/ 119700 w 1978025"/>
              <a:gd name="T59" fmla="*/ 1019009 h 2559050"/>
              <a:gd name="T60" fmla="*/ 161011 w 1978025"/>
              <a:gd name="T61" fmla="*/ 950207 h 2559050"/>
              <a:gd name="T62" fmla="*/ 184527 w 1978025"/>
              <a:gd name="T63" fmla="*/ 863651 h 2559050"/>
              <a:gd name="T64" fmla="*/ 237915 w 1978025"/>
              <a:gd name="T65" fmla="*/ 804995 h 2559050"/>
              <a:gd name="T66" fmla="*/ 253486 w 1978025"/>
              <a:gd name="T67" fmla="*/ 778997 h 2559050"/>
              <a:gd name="T68" fmla="*/ 236326 w 1978025"/>
              <a:gd name="T69" fmla="*/ 748876 h 2559050"/>
              <a:gd name="T70" fmla="*/ 198827 w 1978025"/>
              <a:gd name="T71" fmla="*/ 718756 h 2559050"/>
              <a:gd name="T72" fmla="*/ 222343 w 1978025"/>
              <a:gd name="T73" fmla="*/ 705123 h 2559050"/>
              <a:gd name="T74" fmla="*/ 371383 w 1978025"/>
              <a:gd name="T75" fmla="*/ 692758 h 2559050"/>
              <a:gd name="T76" fmla="*/ 1395304 w 1978025"/>
              <a:gd name="T77" fmla="*/ 1079566 h 2559050"/>
              <a:gd name="T78" fmla="*/ 1313056 w 1978025"/>
              <a:gd name="T79" fmla="*/ 834775 h 2559050"/>
              <a:gd name="T80" fmla="*/ 1259389 w 1978025"/>
              <a:gd name="T81" fmla="*/ 744406 h 2559050"/>
              <a:gd name="T82" fmla="*/ 1115217 w 1978025"/>
              <a:gd name="T83" fmla="*/ 679086 h 2559050"/>
              <a:gd name="T84" fmla="*/ 488355 w 1978025"/>
              <a:gd name="T85" fmla="*/ 467590 h 2559050"/>
              <a:gd name="T86" fmla="*/ 1410970 w 1978025"/>
              <a:gd name="T87" fmla="*/ 6673 h 2559050"/>
              <a:gd name="T88" fmla="*/ 1489392 w 1978025"/>
              <a:gd name="T89" fmla="*/ 46391 h 2559050"/>
              <a:gd name="T90" fmla="*/ 1543685 w 1978025"/>
              <a:gd name="T91" fmla="*/ 115343 h 2559050"/>
              <a:gd name="T92" fmla="*/ 1563687 w 1978025"/>
              <a:gd name="T93" fmla="*/ 203359 h 2559050"/>
              <a:gd name="T94" fmla="*/ 1543685 w 1978025"/>
              <a:gd name="T95" fmla="*/ 291375 h 2559050"/>
              <a:gd name="T96" fmla="*/ 1489392 w 1978025"/>
              <a:gd name="T97" fmla="*/ 360327 h 2559050"/>
              <a:gd name="T98" fmla="*/ 1410970 w 1978025"/>
              <a:gd name="T99" fmla="*/ 400363 h 2559050"/>
              <a:gd name="T100" fmla="*/ 1319530 w 1978025"/>
              <a:gd name="T101" fmla="*/ 402587 h 2559050"/>
              <a:gd name="T102" fmla="*/ 1238885 w 1978025"/>
              <a:gd name="T103" fmla="*/ 366046 h 2559050"/>
              <a:gd name="T104" fmla="*/ 1181417 w 1978025"/>
              <a:gd name="T105" fmla="*/ 300272 h 2559050"/>
              <a:gd name="T106" fmla="*/ 1157287 w 1978025"/>
              <a:gd name="T107" fmla="*/ 213845 h 2559050"/>
              <a:gd name="T108" fmla="*/ 1173162 w 1978025"/>
              <a:gd name="T109" fmla="*/ 124240 h 2559050"/>
              <a:gd name="T110" fmla="*/ 1223962 w 1978025"/>
              <a:gd name="T111" fmla="*/ 53064 h 2559050"/>
              <a:gd name="T112" fmla="*/ 1299845 w 1978025"/>
              <a:gd name="T113" fmla="*/ 9215 h 2559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8025" h="2559050">
                <a:moveTo>
                  <a:pt x="717426" y="2316284"/>
                </a:moveTo>
                <a:lnTo>
                  <a:pt x="704099" y="2510497"/>
                </a:lnTo>
                <a:lnTo>
                  <a:pt x="819281" y="2510497"/>
                </a:lnTo>
                <a:lnTo>
                  <a:pt x="845300" y="2316284"/>
                </a:lnTo>
                <a:lnTo>
                  <a:pt x="717426" y="2316284"/>
                </a:lnTo>
                <a:close/>
                <a:moveTo>
                  <a:pt x="539735" y="2316284"/>
                </a:moveTo>
                <a:lnTo>
                  <a:pt x="539735" y="2510497"/>
                </a:lnTo>
                <a:lnTo>
                  <a:pt x="654917" y="2510497"/>
                </a:lnTo>
                <a:lnTo>
                  <a:pt x="668244" y="2316284"/>
                </a:lnTo>
                <a:lnTo>
                  <a:pt x="539735" y="2316284"/>
                </a:lnTo>
                <a:close/>
                <a:moveTo>
                  <a:pt x="362679" y="2316284"/>
                </a:moveTo>
                <a:lnTo>
                  <a:pt x="375689" y="2510497"/>
                </a:lnTo>
                <a:lnTo>
                  <a:pt x="490870" y="2510497"/>
                </a:lnTo>
                <a:lnTo>
                  <a:pt x="490870" y="2316284"/>
                </a:lnTo>
                <a:lnTo>
                  <a:pt x="362679" y="2316284"/>
                </a:lnTo>
                <a:close/>
                <a:moveTo>
                  <a:pt x="185623" y="2316284"/>
                </a:moveTo>
                <a:lnTo>
                  <a:pt x="211325" y="2510497"/>
                </a:lnTo>
                <a:lnTo>
                  <a:pt x="326507" y="2510497"/>
                </a:lnTo>
                <a:lnTo>
                  <a:pt x="313497" y="2316284"/>
                </a:lnTo>
                <a:lnTo>
                  <a:pt x="185623" y="2316284"/>
                </a:lnTo>
                <a:close/>
                <a:moveTo>
                  <a:pt x="733608" y="2072884"/>
                </a:moveTo>
                <a:lnTo>
                  <a:pt x="720599" y="2267731"/>
                </a:lnTo>
                <a:lnTo>
                  <a:pt x="851963" y="2267731"/>
                </a:lnTo>
                <a:lnTo>
                  <a:pt x="877665" y="2072884"/>
                </a:lnTo>
                <a:lnTo>
                  <a:pt x="733608" y="2072884"/>
                </a:lnTo>
                <a:close/>
                <a:moveTo>
                  <a:pt x="539735" y="2072884"/>
                </a:moveTo>
                <a:lnTo>
                  <a:pt x="539735" y="2267731"/>
                </a:lnTo>
                <a:lnTo>
                  <a:pt x="671417" y="2267731"/>
                </a:lnTo>
                <a:lnTo>
                  <a:pt x="684426" y="2072884"/>
                </a:lnTo>
                <a:lnTo>
                  <a:pt x="539735" y="2072884"/>
                </a:lnTo>
                <a:close/>
                <a:moveTo>
                  <a:pt x="346497" y="2072884"/>
                </a:moveTo>
                <a:lnTo>
                  <a:pt x="359506" y="2267731"/>
                </a:lnTo>
                <a:lnTo>
                  <a:pt x="490870" y="2267731"/>
                </a:lnTo>
                <a:lnTo>
                  <a:pt x="490870" y="2072884"/>
                </a:lnTo>
                <a:lnTo>
                  <a:pt x="346497" y="2072884"/>
                </a:lnTo>
                <a:close/>
                <a:moveTo>
                  <a:pt x="152941" y="2072884"/>
                </a:moveTo>
                <a:lnTo>
                  <a:pt x="178960" y="2267731"/>
                </a:lnTo>
                <a:lnTo>
                  <a:pt x="310324" y="2267731"/>
                </a:lnTo>
                <a:lnTo>
                  <a:pt x="296997" y="2072884"/>
                </a:lnTo>
                <a:lnTo>
                  <a:pt x="152941" y="2072884"/>
                </a:lnTo>
                <a:close/>
                <a:moveTo>
                  <a:pt x="749791" y="1828849"/>
                </a:moveTo>
                <a:lnTo>
                  <a:pt x="736464" y="2024013"/>
                </a:lnTo>
                <a:lnTo>
                  <a:pt x="884645" y="2024013"/>
                </a:lnTo>
                <a:lnTo>
                  <a:pt x="910347" y="1828849"/>
                </a:lnTo>
                <a:lnTo>
                  <a:pt x="749791" y="1828849"/>
                </a:lnTo>
                <a:close/>
                <a:moveTo>
                  <a:pt x="539735" y="1828849"/>
                </a:moveTo>
                <a:lnTo>
                  <a:pt x="539735" y="2024013"/>
                </a:lnTo>
                <a:lnTo>
                  <a:pt x="687599" y="2024013"/>
                </a:lnTo>
                <a:lnTo>
                  <a:pt x="700609" y="1828849"/>
                </a:lnTo>
                <a:lnTo>
                  <a:pt x="539735" y="1828849"/>
                </a:lnTo>
                <a:close/>
                <a:moveTo>
                  <a:pt x="329997" y="1828849"/>
                </a:moveTo>
                <a:lnTo>
                  <a:pt x="343324" y="2024013"/>
                </a:lnTo>
                <a:lnTo>
                  <a:pt x="490870" y="2024013"/>
                </a:lnTo>
                <a:lnTo>
                  <a:pt x="490870" y="1828849"/>
                </a:lnTo>
                <a:lnTo>
                  <a:pt x="329997" y="1828849"/>
                </a:lnTo>
                <a:close/>
                <a:moveTo>
                  <a:pt x="120576" y="1828849"/>
                </a:moveTo>
                <a:lnTo>
                  <a:pt x="146278" y="2024013"/>
                </a:lnTo>
                <a:lnTo>
                  <a:pt x="294141" y="2024013"/>
                </a:lnTo>
                <a:lnTo>
                  <a:pt x="280815" y="1828849"/>
                </a:lnTo>
                <a:lnTo>
                  <a:pt x="120576" y="1828849"/>
                </a:lnTo>
                <a:close/>
                <a:moveTo>
                  <a:pt x="765339" y="1589256"/>
                </a:moveTo>
                <a:lnTo>
                  <a:pt x="752647" y="1780295"/>
                </a:lnTo>
                <a:lnTo>
                  <a:pt x="916693" y="1780295"/>
                </a:lnTo>
                <a:lnTo>
                  <a:pt x="942078" y="1589256"/>
                </a:lnTo>
                <a:lnTo>
                  <a:pt x="765339" y="1589256"/>
                </a:lnTo>
                <a:close/>
                <a:moveTo>
                  <a:pt x="539735" y="1589256"/>
                </a:moveTo>
                <a:lnTo>
                  <a:pt x="539735" y="1780295"/>
                </a:lnTo>
                <a:lnTo>
                  <a:pt x="703464" y="1780295"/>
                </a:lnTo>
                <a:lnTo>
                  <a:pt x="716157" y="1589256"/>
                </a:lnTo>
                <a:lnTo>
                  <a:pt x="539735" y="1589256"/>
                </a:lnTo>
                <a:close/>
                <a:moveTo>
                  <a:pt x="314449" y="1589256"/>
                </a:moveTo>
                <a:lnTo>
                  <a:pt x="326824" y="1780295"/>
                </a:lnTo>
                <a:lnTo>
                  <a:pt x="490870" y="1780295"/>
                </a:lnTo>
                <a:lnTo>
                  <a:pt x="490870" y="1589256"/>
                </a:lnTo>
                <a:lnTo>
                  <a:pt x="314449" y="1589256"/>
                </a:lnTo>
                <a:close/>
                <a:moveTo>
                  <a:pt x="88211" y="1589256"/>
                </a:moveTo>
                <a:lnTo>
                  <a:pt x="113595" y="1780295"/>
                </a:lnTo>
                <a:lnTo>
                  <a:pt x="277642" y="1780295"/>
                </a:lnTo>
                <a:lnTo>
                  <a:pt x="264949" y="1589256"/>
                </a:lnTo>
                <a:lnTo>
                  <a:pt x="88211" y="1589256"/>
                </a:lnTo>
                <a:close/>
                <a:moveTo>
                  <a:pt x="0" y="1292225"/>
                </a:moveTo>
                <a:lnTo>
                  <a:pt x="1030288" y="1292225"/>
                </a:lnTo>
                <a:lnTo>
                  <a:pt x="1027115" y="1320151"/>
                </a:lnTo>
                <a:lnTo>
                  <a:pt x="864655" y="2537788"/>
                </a:lnTo>
                <a:lnTo>
                  <a:pt x="861482" y="2559050"/>
                </a:lnTo>
                <a:lnTo>
                  <a:pt x="169441" y="2559050"/>
                </a:lnTo>
                <a:lnTo>
                  <a:pt x="166268" y="2537788"/>
                </a:lnTo>
                <a:lnTo>
                  <a:pt x="3808" y="1320151"/>
                </a:lnTo>
                <a:lnTo>
                  <a:pt x="0" y="1292225"/>
                </a:lnTo>
                <a:close/>
                <a:moveTo>
                  <a:pt x="1409382" y="1195387"/>
                </a:moveTo>
                <a:lnTo>
                  <a:pt x="1978025" y="1195387"/>
                </a:lnTo>
                <a:lnTo>
                  <a:pt x="1896745" y="2551112"/>
                </a:lnTo>
                <a:lnTo>
                  <a:pt x="1652905" y="1657451"/>
                </a:lnTo>
                <a:lnTo>
                  <a:pt x="1084262" y="2551112"/>
                </a:lnTo>
                <a:lnTo>
                  <a:pt x="1409382" y="1195387"/>
                </a:lnTo>
                <a:close/>
                <a:moveTo>
                  <a:pt x="400302" y="673100"/>
                </a:moveTo>
                <a:lnTo>
                  <a:pt x="407611" y="673734"/>
                </a:lnTo>
                <a:lnTo>
                  <a:pt x="414920" y="674685"/>
                </a:lnTo>
                <a:lnTo>
                  <a:pt x="422229" y="676271"/>
                </a:lnTo>
                <a:lnTo>
                  <a:pt x="428902" y="678490"/>
                </a:lnTo>
                <a:lnTo>
                  <a:pt x="435575" y="681661"/>
                </a:lnTo>
                <a:lnTo>
                  <a:pt x="442249" y="685148"/>
                </a:lnTo>
                <a:lnTo>
                  <a:pt x="448922" y="689270"/>
                </a:lnTo>
                <a:lnTo>
                  <a:pt x="454960" y="694026"/>
                </a:lnTo>
                <a:lnTo>
                  <a:pt x="460998" y="698782"/>
                </a:lnTo>
                <a:lnTo>
                  <a:pt x="467354" y="704806"/>
                </a:lnTo>
                <a:lnTo>
                  <a:pt x="473392" y="710830"/>
                </a:lnTo>
                <a:lnTo>
                  <a:pt x="479429" y="717805"/>
                </a:lnTo>
                <a:lnTo>
                  <a:pt x="485785" y="725097"/>
                </a:lnTo>
                <a:lnTo>
                  <a:pt x="491823" y="732390"/>
                </a:lnTo>
                <a:lnTo>
                  <a:pt x="504534" y="748876"/>
                </a:lnTo>
                <a:lnTo>
                  <a:pt x="507712" y="752998"/>
                </a:lnTo>
                <a:lnTo>
                  <a:pt x="511208" y="756803"/>
                </a:lnTo>
                <a:lnTo>
                  <a:pt x="515021" y="760290"/>
                </a:lnTo>
                <a:lnTo>
                  <a:pt x="518834" y="763778"/>
                </a:lnTo>
                <a:lnTo>
                  <a:pt x="522966" y="767266"/>
                </a:lnTo>
                <a:lnTo>
                  <a:pt x="527415" y="769802"/>
                </a:lnTo>
                <a:lnTo>
                  <a:pt x="531863" y="772973"/>
                </a:lnTo>
                <a:lnTo>
                  <a:pt x="536630" y="775192"/>
                </a:lnTo>
                <a:lnTo>
                  <a:pt x="541397" y="777729"/>
                </a:lnTo>
                <a:lnTo>
                  <a:pt x="546481" y="779948"/>
                </a:lnTo>
                <a:lnTo>
                  <a:pt x="556968" y="783753"/>
                </a:lnTo>
                <a:lnTo>
                  <a:pt x="568091" y="787240"/>
                </a:lnTo>
                <a:lnTo>
                  <a:pt x="579531" y="789777"/>
                </a:lnTo>
                <a:lnTo>
                  <a:pt x="591607" y="791679"/>
                </a:lnTo>
                <a:lnTo>
                  <a:pt x="603682" y="793581"/>
                </a:lnTo>
                <a:lnTo>
                  <a:pt x="616394" y="794850"/>
                </a:lnTo>
                <a:lnTo>
                  <a:pt x="629105" y="796118"/>
                </a:lnTo>
                <a:lnTo>
                  <a:pt x="654845" y="797703"/>
                </a:lnTo>
                <a:lnTo>
                  <a:pt x="681221" y="798337"/>
                </a:lnTo>
                <a:lnTo>
                  <a:pt x="706644" y="799606"/>
                </a:lnTo>
                <a:lnTo>
                  <a:pt x="718720" y="799923"/>
                </a:lnTo>
                <a:lnTo>
                  <a:pt x="730795" y="800874"/>
                </a:lnTo>
                <a:lnTo>
                  <a:pt x="742553" y="802142"/>
                </a:lnTo>
                <a:lnTo>
                  <a:pt x="753993" y="803727"/>
                </a:lnTo>
                <a:lnTo>
                  <a:pt x="764480" y="805630"/>
                </a:lnTo>
                <a:lnTo>
                  <a:pt x="774649" y="807849"/>
                </a:lnTo>
                <a:lnTo>
                  <a:pt x="784183" y="811020"/>
                </a:lnTo>
                <a:lnTo>
                  <a:pt x="793081" y="814507"/>
                </a:lnTo>
                <a:lnTo>
                  <a:pt x="796894" y="816409"/>
                </a:lnTo>
                <a:lnTo>
                  <a:pt x="801025" y="818629"/>
                </a:lnTo>
                <a:lnTo>
                  <a:pt x="804521" y="820848"/>
                </a:lnTo>
                <a:lnTo>
                  <a:pt x="808017" y="823702"/>
                </a:lnTo>
                <a:lnTo>
                  <a:pt x="811194" y="826238"/>
                </a:lnTo>
                <a:lnTo>
                  <a:pt x="814372" y="829409"/>
                </a:lnTo>
                <a:lnTo>
                  <a:pt x="816914" y="832579"/>
                </a:lnTo>
                <a:lnTo>
                  <a:pt x="819774" y="836067"/>
                </a:lnTo>
                <a:lnTo>
                  <a:pt x="821999" y="839238"/>
                </a:lnTo>
                <a:lnTo>
                  <a:pt x="823906" y="843359"/>
                </a:lnTo>
                <a:lnTo>
                  <a:pt x="825495" y="847481"/>
                </a:lnTo>
                <a:lnTo>
                  <a:pt x="827083" y="851603"/>
                </a:lnTo>
                <a:lnTo>
                  <a:pt x="828990" y="860480"/>
                </a:lnTo>
                <a:lnTo>
                  <a:pt x="830261" y="868090"/>
                </a:lnTo>
                <a:lnTo>
                  <a:pt x="831532" y="874748"/>
                </a:lnTo>
                <a:lnTo>
                  <a:pt x="831850" y="880772"/>
                </a:lnTo>
                <a:lnTo>
                  <a:pt x="831532" y="886162"/>
                </a:lnTo>
                <a:lnTo>
                  <a:pt x="830897" y="890284"/>
                </a:lnTo>
                <a:lnTo>
                  <a:pt x="829308" y="894722"/>
                </a:lnTo>
                <a:lnTo>
                  <a:pt x="827401" y="897576"/>
                </a:lnTo>
                <a:lnTo>
                  <a:pt x="824859" y="900429"/>
                </a:lnTo>
                <a:lnTo>
                  <a:pt x="821999" y="902649"/>
                </a:lnTo>
                <a:lnTo>
                  <a:pt x="818821" y="904551"/>
                </a:lnTo>
                <a:lnTo>
                  <a:pt x="814690" y="905819"/>
                </a:lnTo>
                <a:lnTo>
                  <a:pt x="810241" y="907088"/>
                </a:lnTo>
                <a:lnTo>
                  <a:pt x="805792" y="907722"/>
                </a:lnTo>
                <a:lnTo>
                  <a:pt x="800390" y="908356"/>
                </a:lnTo>
                <a:lnTo>
                  <a:pt x="794987" y="908356"/>
                </a:lnTo>
                <a:lnTo>
                  <a:pt x="782594" y="908990"/>
                </a:lnTo>
                <a:lnTo>
                  <a:pt x="768929" y="909307"/>
                </a:lnTo>
                <a:lnTo>
                  <a:pt x="753993" y="909624"/>
                </a:lnTo>
                <a:lnTo>
                  <a:pt x="737787" y="910892"/>
                </a:lnTo>
                <a:lnTo>
                  <a:pt x="729206" y="911844"/>
                </a:lnTo>
                <a:lnTo>
                  <a:pt x="720626" y="913112"/>
                </a:lnTo>
                <a:lnTo>
                  <a:pt x="711411" y="914697"/>
                </a:lnTo>
                <a:lnTo>
                  <a:pt x="702830" y="916916"/>
                </a:lnTo>
                <a:lnTo>
                  <a:pt x="692979" y="919136"/>
                </a:lnTo>
                <a:lnTo>
                  <a:pt x="683446" y="922306"/>
                </a:lnTo>
                <a:lnTo>
                  <a:pt x="673912" y="926111"/>
                </a:lnTo>
                <a:lnTo>
                  <a:pt x="664061" y="930233"/>
                </a:lnTo>
                <a:lnTo>
                  <a:pt x="655799" y="934672"/>
                </a:lnTo>
                <a:lnTo>
                  <a:pt x="648172" y="938793"/>
                </a:lnTo>
                <a:lnTo>
                  <a:pt x="641498" y="942915"/>
                </a:lnTo>
                <a:lnTo>
                  <a:pt x="635778" y="947354"/>
                </a:lnTo>
                <a:lnTo>
                  <a:pt x="630694" y="951793"/>
                </a:lnTo>
                <a:lnTo>
                  <a:pt x="626563" y="955914"/>
                </a:lnTo>
                <a:lnTo>
                  <a:pt x="622749" y="960353"/>
                </a:lnTo>
                <a:lnTo>
                  <a:pt x="619889" y="964475"/>
                </a:lnTo>
                <a:lnTo>
                  <a:pt x="617665" y="969231"/>
                </a:lnTo>
                <a:lnTo>
                  <a:pt x="616076" y="973352"/>
                </a:lnTo>
                <a:lnTo>
                  <a:pt x="615122" y="977474"/>
                </a:lnTo>
                <a:lnTo>
                  <a:pt x="614487" y="982230"/>
                </a:lnTo>
                <a:lnTo>
                  <a:pt x="614169" y="986352"/>
                </a:lnTo>
                <a:lnTo>
                  <a:pt x="615122" y="990474"/>
                </a:lnTo>
                <a:lnTo>
                  <a:pt x="615758" y="994912"/>
                </a:lnTo>
                <a:lnTo>
                  <a:pt x="617029" y="999034"/>
                </a:lnTo>
                <a:lnTo>
                  <a:pt x="618300" y="1003156"/>
                </a:lnTo>
                <a:lnTo>
                  <a:pt x="620843" y="1007595"/>
                </a:lnTo>
                <a:lnTo>
                  <a:pt x="622749" y="1011716"/>
                </a:lnTo>
                <a:lnTo>
                  <a:pt x="625292" y="1015838"/>
                </a:lnTo>
                <a:lnTo>
                  <a:pt x="630694" y="1024082"/>
                </a:lnTo>
                <a:lnTo>
                  <a:pt x="637367" y="1031691"/>
                </a:lnTo>
                <a:lnTo>
                  <a:pt x="643405" y="1039300"/>
                </a:lnTo>
                <a:lnTo>
                  <a:pt x="650079" y="1046593"/>
                </a:lnTo>
                <a:lnTo>
                  <a:pt x="656434" y="1053568"/>
                </a:lnTo>
                <a:lnTo>
                  <a:pt x="661837" y="1060543"/>
                </a:lnTo>
                <a:lnTo>
                  <a:pt x="666921" y="1066567"/>
                </a:lnTo>
                <a:lnTo>
                  <a:pt x="670417" y="1072274"/>
                </a:lnTo>
                <a:lnTo>
                  <a:pt x="672006" y="1075128"/>
                </a:lnTo>
                <a:lnTo>
                  <a:pt x="672641" y="1077664"/>
                </a:lnTo>
                <a:lnTo>
                  <a:pt x="673594" y="1080518"/>
                </a:lnTo>
                <a:lnTo>
                  <a:pt x="673594" y="1082737"/>
                </a:lnTo>
                <a:lnTo>
                  <a:pt x="672959" y="1084956"/>
                </a:lnTo>
                <a:lnTo>
                  <a:pt x="672006" y="1086859"/>
                </a:lnTo>
                <a:lnTo>
                  <a:pt x="670417" y="1088761"/>
                </a:lnTo>
                <a:lnTo>
                  <a:pt x="668510" y="1090663"/>
                </a:lnTo>
                <a:lnTo>
                  <a:pt x="665650" y="1092249"/>
                </a:lnTo>
                <a:lnTo>
                  <a:pt x="662154" y="1093834"/>
                </a:lnTo>
                <a:lnTo>
                  <a:pt x="658023" y="1095419"/>
                </a:lnTo>
                <a:lnTo>
                  <a:pt x="652939" y="1096370"/>
                </a:lnTo>
                <a:lnTo>
                  <a:pt x="647219" y="1097639"/>
                </a:lnTo>
                <a:lnTo>
                  <a:pt x="640863" y="1098590"/>
                </a:lnTo>
                <a:lnTo>
                  <a:pt x="633554" y="1099224"/>
                </a:lnTo>
                <a:lnTo>
                  <a:pt x="625292" y="1099541"/>
                </a:lnTo>
                <a:lnTo>
                  <a:pt x="606225" y="1099858"/>
                </a:lnTo>
                <a:lnTo>
                  <a:pt x="582709" y="1099541"/>
                </a:lnTo>
                <a:lnTo>
                  <a:pt x="555062" y="1098907"/>
                </a:lnTo>
                <a:lnTo>
                  <a:pt x="522966" y="1097005"/>
                </a:lnTo>
                <a:lnTo>
                  <a:pt x="486103" y="1093834"/>
                </a:lnTo>
                <a:lnTo>
                  <a:pt x="443838" y="1090346"/>
                </a:lnTo>
                <a:lnTo>
                  <a:pt x="429538" y="1089078"/>
                </a:lnTo>
                <a:lnTo>
                  <a:pt x="415873" y="1088761"/>
                </a:lnTo>
                <a:lnTo>
                  <a:pt x="402526" y="1088761"/>
                </a:lnTo>
                <a:lnTo>
                  <a:pt x="390450" y="1089712"/>
                </a:lnTo>
                <a:lnTo>
                  <a:pt x="378692" y="1090663"/>
                </a:lnTo>
                <a:lnTo>
                  <a:pt x="367570" y="1092249"/>
                </a:lnTo>
                <a:lnTo>
                  <a:pt x="357401" y="1094151"/>
                </a:lnTo>
                <a:lnTo>
                  <a:pt x="347550" y="1096370"/>
                </a:lnTo>
                <a:lnTo>
                  <a:pt x="338016" y="1098907"/>
                </a:lnTo>
                <a:lnTo>
                  <a:pt x="329118" y="1101443"/>
                </a:lnTo>
                <a:lnTo>
                  <a:pt x="312594" y="1107150"/>
                </a:lnTo>
                <a:lnTo>
                  <a:pt x="283040" y="1117930"/>
                </a:lnTo>
                <a:lnTo>
                  <a:pt x="269693" y="1122686"/>
                </a:lnTo>
                <a:lnTo>
                  <a:pt x="263020" y="1124588"/>
                </a:lnTo>
                <a:lnTo>
                  <a:pt x="256346" y="1125540"/>
                </a:lnTo>
                <a:lnTo>
                  <a:pt x="250308" y="1126808"/>
                </a:lnTo>
                <a:lnTo>
                  <a:pt x="243635" y="1127125"/>
                </a:lnTo>
                <a:lnTo>
                  <a:pt x="237279" y="1127125"/>
                </a:lnTo>
                <a:lnTo>
                  <a:pt x="230606" y="1126808"/>
                </a:lnTo>
                <a:lnTo>
                  <a:pt x="223932" y="1125223"/>
                </a:lnTo>
                <a:lnTo>
                  <a:pt x="216941" y="1123320"/>
                </a:lnTo>
                <a:lnTo>
                  <a:pt x="209950" y="1120784"/>
                </a:lnTo>
                <a:lnTo>
                  <a:pt x="202641" y="1117296"/>
                </a:lnTo>
                <a:lnTo>
                  <a:pt x="195014" y="1112540"/>
                </a:lnTo>
                <a:lnTo>
                  <a:pt x="186752" y="1107784"/>
                </a:lnTo>
                <a:lnTo>
                  <a:pt x="178807" y="1101126"/>
                </a:lnTo>
                <a:lnTo>
                  <a:pt x="169909" y="1093834"/>
                </a:lnTo>
                <a:lnTo>
                  <a:pt x="153702" y="1079249"/>
                </a:lnTo>
                <a:lnTo>
                  <a:pt x="140991" y="1066567"/>
                </a:lnTo>
                <a:lnTo>
                  <a:pt x="135589" y="1061177"/>
                </a:lnTo>
                <a:lnTo>
                  <a:pt x="131140" y="1056104"/>
                </a:lnTo>
                <a:lnTo>
                  <a:pt x="127644" y="1051348"/>
                </a:lnTo>
                <a:lnTo>
                  <a:pt x="124149" y="1046910"/>
                </a:lnTo>
                <a:lnTo>
                  <a:pt x="121924" y="1042788"/>
                </a:lnTo>
                <a:lnTo>
                  <a:pt x="120017" y="1038983"/>
                </a:lnTo>
                <a:lnTo>
                  <a:pt x="118428" y="1035496"/>
                </a:lnTo>
                <a:lnTo>
                  <a:pt x="117475" y="1032008"/>
                </a:lnTo>
                <a:lnTo>
                  <a:pt x="117475" y="1028520"/>
                </a:lnTo>
                <a:lnTo>
                  <a:pt x="117475" y="1025667"/>
                </a:lnTo>
                <a:lnTo>
                  <a:pt x="118428" y="1022179"/>
                </a:lnTo>
                <a:lnTo>
                  <a:pt x="119700" y="1019009"/>
                </a:lnTo>
                <a:lnTo>
                  <a:pt x="120971" y="1015521"/>
                </a:lnTo>
                <a:lnTo>
                  <a:pt x="122560" y="1012350"/>
                </a:lnTo>
                <a:lnTo>
                  <a:pt x="127326" y="1005058"/>
                </a:lnTo>
                <a:lnTo>
                  <a:pt x="139402" y="988254"/>
                </a:lnTo>
                <a:lnTo>
                  <a:pt x="146393" y="977474"/>
                </a:lnTo>
                <a:lnTo>
                  <a:pt x="150207" y="971450"/>
                </a:lnTo>
                <a:lnTo>
                  <a:pt x="153702" y="964792"/>
                </a:lnTo>
                <a:lnTo>
                  <a:pt x="157516" y="958134"/>
                </a:lnTo>
                <a:lnTo>
                  <a:pt x="161011" y="950207"/>
                </a:lnTo>
                <a:lnTo>
                  <a:pt x="164825" y="941964"/>
                </a:lnTo>
                <a:lnTo>
                  <a:pt x="168320" y="933086"/>
                </a:lnTo>
                <a:lnTo>
                  <a:pt x="174040" y="916282"/>
                </a:lnTo>
                <a:lnTo>
                  <a:pt x="178489" y="902015"/>
                </a:lnTo>
                <a:lnTo>
                  <a:pt x="181032" y="890284"/>
                </a:lnTo>
                <a:lnTo>
                  <a:pt x="182938" y="881089"/>
                </a:lnTo>
                <a:lnTo>
                  <a:pt x="183892" y="873797"/>
                </a:lnTo>
                <a:lnTo>
                  <a:pt x="184209" y="868090"/>
                </a:lnTo>
                <a:lnTo>
                  <a:pt x="184527" y="863651"/>
                </a:lnTo>
                <a:lnTo>
                  <a:pt x="184845" y="859212"/>
                </a:lnTo>
                <a:lnTo>
                  <a:pt x="185798" y="856042"/>
                </a:lnTo>
                <a:lnTo>
                  <a:pt x="187705" y="851920"/>
                </a:lnTo>
                <a:lnTo>
                  <a:pt x="190565" y="848115"/>
                </a:lnTo>
                <a:lnTo>
                  <a:pt x="195014" y="843359"/>
                </a:lnTo>
                <a:lnTo>
                  <a:pt x="201370" y="837018"/>
                </a:lnTo>
                <a:lnTo>
                  <a:pt x="209950" y="829409"/>
                </a:lnTo>
                <a:lnTo>
                  <a:pt x="234419" y="808166"/>
                </a:lnTo>
                <a:lnTo>
                  <a:pt x="237915" y="804995"/>
                </a:lnTo>
                <a:lnTo>
                  <a:pt x="241410" y="801825"/>
                </a:lnTo>
                <a:lnTo>
                  <a:pt x="244270" y="798654"/>
                </a:lnTo>
                <a:lnTo>
                  <a:pt x="246495" y="795801"/>
                </a:lnTo>
                <a:lnTo>
                  <a:pt x="248402" y="792947"/>
                </a:lnTo>
                <a:lnTo>
                  <a:pt x="250308" y="789777"/>
                </a:lnTo>
                <a:lnTo>
                  <a:pt x="251579" y="787240"/>
                </a:lnTo>
                <a:lnTo>
                  <a:pt x="252533" y="784387"/>
                </a:lnTo>
                <a:lnTo>
                  <a:pt x="253168" y="781850"/>
                </a:lnTo>
                <a:lnTo>
                  <a:pt x="253486" y="778997"/>
                </a:lnTo>
                <a:lnTo>
                  <a:pt x="253804" y="776460"/>
                </a:lnTo>
                <a:lnTo>
                  <a:pt x="253486" y="774241"/>
                </a:lnTo>
                <a:lnTo>
                  <a:pt x="253168" y="771705"/>
                </a:lnTo>
                <a:lnTo>
                  <a:pt x="252215" y="769485"/>
                </a:lnTo>
                <a:lnTo>
                  <a:pt x="250308" y="765046"/>
                </a:lnTo>
                <a:lnTo>
                  <a:pt x="247766" y="760608"/>
                </a:lnTo>
                <a:lnTo>
                  <a:pt x="244588" y="756486"/>
                </a:lnTo>
                <a:lnTo>
                  <a:pt x="240775" y="752681"/>
                </a:lnTo>
                <a:lnTo>
                  <a:pt x="236326" y="748876"/>
                </a:lnTo>
                <a:lnTo>
                  <a:pt x="231877" y="745389"/>
                </a:lnTo>
                <a:lnTo>
                  <a:pt x="227110" y="741901"/>
                </a:lnTo>
                <a:lnTo>
                  <a:pt x="217894" y="735877"/>
                </a:lnTo>
                <a:lnTo>
                  <a:pt x="209632" y="730170"/>
                </a:lnTo>
                <a:lnTo>
                  <a:pt x="205819" y="727317"/>
                </a:lnTo>
                <a:lnTo>
                  <a:pt x="202641" y="725097"/>
                </a:lnTo>
                <a:lnTo>
                  <a:pt x="200734" y="722244"/>
                </a:lnTo>
                <a:lnTo>
                  <a:pt x="199145" y="720024"/>
                </a:lnTo>
                <a:lnTo>
                  <a:pt x="198827" y="718756"/>
                </a:lnTo>
                <a:lnTo>
                  <a:pt x="198510" y="717805"/>
                </a:lnTo>
                <a:lnTo>
                  <a:pt x="198827" y="716537"/>
                </a:lnTo>
                <a:lnTo>
                  <a:pt x="199145" y="715586"/>
                </a:lnTo>
                <a:lnTo>
                  <a:pt x="199781" y="714635"/>
                </a:lnTo>
                <a:lnTo>
                  <a:pt x="200734" y="713366"/>
                </a:lnTo>
                <a:lnTo>
                  <a:pt x="203912" y="711147"/>
                </a:lnTo>
                <a:lnTo>
                  <a:pt x="208361" y="709244"/>
                </a:lnTo>
                <a:lnTo>
                  <a:pt x="214399" y="707342"/>
                </a:lnTo>
                <a:lnTo>
                  <a:pt x="222343" y="705123"/>
                </a:lnTo>
                <a:lnTo>
                  <a:pt x="231559" y="703220"/>
                </a:lnTo>
                <a:lnTo>
                  <a:pt x="242999" y="701318"/>
                </a:lnTo>
                <a:lnTo>
                  <a:pt x="256346" y="699416"/>
                </a:lnTo>
                <a:lnTo>
                  <a:pt x="283358" y="695928"/>
                </a:lnTo>
                <a:lnTo>
                  <a:pt x="306238" y="693709"/>
                </a:lnTo>
                <a:lnTo>
                  <a:pt x="325305" y="692441"/>
                </a:lnTo>
                <a:lnTo>
                  <a:pt x="342147" y="692441"/>
                </a:lnTo>
                <a:lnTo>
                  <a:pt x="357401" y="692441"/>
                </a:lnTo>
                <a:lnTo>
                  <a:pt x="371383" y="692758"/>
                </a:lnTo>
                <a:lnTo>
                  <a:pt x="385684" y="693075"/>
                </a:lnTo>
                <a:lnTo>
                  <a:pt x="400302" y="693075"/>
                </a:lnTo>
                <a:lnTo>
                  <a:pt x="400302" y="673100"/>
                </a:lnTo>
                <a:close/>
                <a:moveTo>
                  <a:pt x="271462" y="400050"/>
                </a:moveTo>
                <a:lnTo>
                  <a:pt x="1652845" y="455223"/>
                </a:lnTo>
                <a:lnTo>
                  <a:pt x="1978025" y="1130300"/>
                </a:lnTo>
                <a:lnTo>
                  <a:pt x="1409277" y="1130300"/>
                </a:lnTo>
                <a:lnTo>
                  <a:pt x="1405466" y="1116665"/>
                </a:lnTo>
                <a:lnTo>
                  <a:pt x="1395304" y="1079566"/>
                </a:lnTo>
                <a:lnTo>
                  <a:pt x="1388318" y="1054833"/>
                </a:lnTo>
                <a:lnTo>
                  <a:pt x="1380061" y="1026296"/>
                </a:lnTo>
                <a:lnTo>
                  <a:pt x="1370852" y="995538"/>
                </a:lnTo>
                <a:lnTo>
                  <a:pt x="1360373" y="963512"/>
                </a:lnTo>
                <a:lnTo>
                  <a:pt x="1349258" y="930535"/>
                </a:lnTo>
                <a:lnTo>
                  <a:pt x="1337826" y="897241"/>
                </a:lnTo>
                <a:lnTo>
                  <a:pt x="1325441" y="865216"/>
                </a:lnTo>
                <a:lnTo>
                  <a:pt x="1319407" y="849678"/>
                </a:lnTo>
                <a:lnTo>
                  <a:pt x="1313056" y="834775"/>
                </a:lnTo>
                <a:lnTo>
                  <a:pt x="1307023" y="820507"/>
                </a:lnTo>
                <a:lnTo>
                  <a:pt x="1300354" y="806872"/>
                </a:lnTo>
                <a:lnTo>
                  <a:pt x="1294320" y="794188"/>
                </a:lnTo>
                <a:lnTo>
                  <a:pt x="1287652" y="782773"/>
                </a:lnTo>
                <a:lnTo>
                  <a:pt x="1281618" y="771992"/>
                </a:lnTo>
                <a:lnTo>
                  <a:pt x="1274949" y="762797"/>
                </a:lnTo>
                <a:lnTo>
                  <a:pt x="1268916" y="754235"/>
                </a:lnTo>
                <a:lnTo>
                  <a:pt x="1262882" y="747260"/>
                </a:lnTo>
                <a:lnTo>
                  <a:pt x="1259389" y="744406"/>
                </a:lnTo>
                <a:lnTo>
                  <a:pt x="1254308" y="740918"/>
                </a:lnTo>
                <a:lnTo>
                  <a:pt x="1248274" y="737113"/>
                </a:lnTo>
                <a:lnTo>
                  <a:pt x="1240970" y="732674"/>
                </a:lnTo>
                <a:lnTo>
                  <a:pt x="1232714" y="728551"/>
                </a:lnTo>
                <a:lnTo>
                  <a:pt x="1223187" y="723795"/>
                </a:lnTo>
                <a:lnTo>
                  <a:pt x="1201593" y="713966"/>
                </a:lnTo>
                <a:lnTo>
                  <a:pt x="1175871" y="703185"/>
                </a:lnTo>
                <a:lnTo>
                  <a:pt x="1146973" y="691135"/>
                </a:lnTo>
                <a:lnTo>
                  <a:pt x="1115217" y="679086"/>
                </a:lnTo>
                <a:lnTo>
                  <a:pt x="1080603" y="666086"/>
                </a:lnTo>
                <a:lnTo>
                  <a:pt x="1043131" y="652134"/>
                </a:lnTo>
                <a:lnTo>
                  <a:pt x="1004071" y="638182"/>
                </a:lnTo>
                <a:lnTo>
                  <a:pt x="920553" y="609010"/>
                </a:lnTo>
                <a:lnTo>
                  <a:pt x="832589" y="579204"/>
                </a:lnTo>
                <a:lnTo>
                  <a:pt x="742720" y="549398"/>
                </a:lnTo>
                <a:lnTo>
                  <a:pt x="653486" y="520543"/>
                </a:lnTo>
                <a:lnTo>
                  <a:pt x="567745" y="492956"/>
                </a:lnTo>
                <a:lnTo>
                  <a:pt x="488355" y="467590"/>
                </a:lnTo>
                <a:lnTo>
                  <a:pt x="417222" y="445394"/>
                </a:lnTo>
                <a:lnTo>
                  <a:pt x="311157" y="412417"/>
                </a:lnTo>
                <a:lnTo>
                  <a:pt x="271462" y="400050"/>
                </a:lnTo>
                <a:close/>
                <a:moveTo>
                  <a:pt x="1360170" y="0"/>
                </a:moveTo>
                <a:lnTo>
                  <a:pt x="1370647" y="318"/>
                </a:lnTo>
                <a:lnTo>
                  <a:pt x="1381125" y="1271"/>
                </a:lnTo>
                <a:lnTo>
                  <a:pt x="1391285" y="2224"/>
                </a:lnTo>
                <a:lnTo>
                  <a:pt x="1401445" y="4131"/>
                </a:lnTo>
                <a:lnTo>
                  <a:pt x="1410970" y="6673"/>
                </a:lnTo>
                <a:lnTo>
                  <a:pt x="1420495" y="9215"/>
                </a:lnTo>
                <a:lnTo>
                  <a:pt x="1430337" y="12392"/>
                </a:lnTo>
                <a:lnTo>
                  <a:pt x="1439545" y="16205"/>
                </a:lnTo>
                <a:lnTo>
                  <a:pt x="1448117" y="20018"/>
                </a:lnTo>
                <a:lnTo>
                  <a:pt x="1457007" y="24467"/>
                </a:lnTo>
                <a:lnTo>
                  <a:pt x="1465580" y="29551"/>
                </a:lnTo>
                <a:lnTo>
                  <a:pt x="1474152" y="34635"/>
                </a:lnTo>
                <a:lnTo>
                  <a:pt x="1481772" y="40354"/>
                </a:lnTo>
                <a:lnTo>
                  <a:pt x="1489392" y="46391"/>
                </a:lnTo>
                <a:lnTo>
                  <a:pt x="1497012" y="53064"/>
                </a:lnTo>
                <a:lnTo>
                  <a:pt x="1503997" y="59737"/>
                </a:lnTo>
                <a:lnTo>
                  <a:pt x="1510665" y="66409"/>
                </a:lnTo>
                <a:lnTo>
                  <a:pt x="1517015" y="74353"/>
                </a:lnTo>
                <a:lnTo>
                  <a:pt x="1523047" y="81979"/>
                </a:lnTo>
                <a:lnTo>
                  <a:pt x="1529080" y="89605"/>
                </a:lnTo>
                <a:lnTo>
                  <a:pt x="1533842" y="98184"/>
                </a:lnTo>
                <a:lnTo>
                  <a:pt x="1538922" y="106446"/>
                </a:lnTo>
                <a:lnTo>
                  <a:pt x="1543685" y="115343"/>
                </a:lnTo>
                <a:lnTo>
                  <a:pt x="1547495" y="124240"/>
                </a:lnTo>
                <a:lnTo>
                  <a:pt x="1551305" y="133454"/>
                </a:lnTo>
                <a:lnTo>
                  <a:pt x="1554480" y="142987"/>
                </a:lnTo>
                <a:lnTo>
                  <a:pt x="1557020" y="152519"/>
                </a:lnTo>
                <a:lnTo>
                  <a:pt x="1559242" y="162369"/>
                </a:lnTo>
                <a:lnTo>
                  <a:pt x="1561147" y="172220"/>
                </a:lnTo>
                <a:lnTo>
                  <a:pt x="1562417" y="182705"/>
                </a:lnTo>
                <a:lnTo>
                  <a:pt x="1563052" y="192555"/>
                </a:lnTo>
                <a:lnTo>
                  <a:pt x="1563687" y="203359"/>
                </a:lnTo>
                <a:lnTo>
                  <a:pt x="1563052" y="213845"/>
                </a:lnTo>
                <a:lnTo>
                  <a:pt x="1562417" y="224330"/>
                </a:lnTo>
                <a:lnTo>
                  <a:pt x="1561147" y="234181"/>
                </a:lnTo>
                <a:lnTo>
                  <a:pt x="1559242" y="244348"/>
                </a:lnTo>
                <a:lnTo>
                  <a:pt x="1557020" y="254199"/>
                </a:lnTo>
                <a:lnTo>
                  <a:pt x="1554480" y="263731"/>
                </a:lnTo>
                <a:lnTo>
                  <a:pt x="1551305" y="272946"/>
                </a:lnTo>
                <a:lnTo>
                  <a:pt x="1547495" y="282161"/>
                </a:lnTo>
                <a:lnTo>
                  <a:pt x="1543685" y="291375"/>
                </a:lnTo>
                <a:lnTo>
                  <a:pt x="1538922" y="300272"/>
                </a:lnTo>
                <a:lnTo>
                  <a:pt x="1533842" y="308851"/>
                </a:lnTo>
                <a:lnTo>
                  <a:pt x="1529080" y="316795"/>
                </a:lnTo>
                <a:lnTo>
                  <a:pt x="1523047" y="325057"/>
                </a:lnTo>
                <a:lnTo>
                  <a:pt x="1517015" y="332683"/>
                </a:lnTo>
                <a:lnTo>
                  <a:pt x="1510665" y="339991"/>
                </a:lnTo>
                <a:lnTo>
                  <a:pt x="1503997" y="346981"/>
                </a:lnTo>
                <a:lnTo>
                  <a:pt x="1497012" y="353972"/>
                </a:lnTo>
                <a:lnTo>
                  <a:pt x="1489392" y="360327"/>
                </a:lnTo>
                <a:lnTo>
                  <a:pt x="1481772" y="366046"/>
                </a:lnTo>
                <a:lnTo>
                  <a:pt x="1474152" y="371766"/>
                </a:lnTo>
                <a:lnTo>
                  <a:pt x="1465580" y="377167"/>
                </a:lnTo>
                <a:lnTo>
                  <a:pt x="1457007" y="381933"/>
                </a:lnTo>
                <a:lnTo>
                  <a:pt x="1448117" y="386382"/>
                </a:lnTo>
                <a:lnTo>
                  <a:pt x="1439545" y="390830"/>
                </a:lnTo>
                <a:lnTo>
                  <a:pt x="1430337" y="394326"/>
                </a:lnTo>
                <a:lnTo>
                  <a:pt x="1420495" y="397821"/>
                </a:lnTo>
                <a:lnTo>
                  <a:pt x="1410970" y="400363"/>
                </a:lnTo>
                <a:lnTo>
                  <a:pt x="1401445" y="402587"/>
                </a:lnTo>
                <a:lnTo>
                  <a:pt x="1391285" y="404176"/>
                </a:lnTo>
                <a:lnTo>
                  <a:pt x="1381125" y="405765"/>
                </a:lnTo>
                <a:lnTo>
                  <a:pt x="1370647" y="406400"/>
                </a:lnTo>
                <a:lnTo>
                  <a:pt x="1360170" y="406400"/>
                </a:lnTo>
                <a:lnTo>
                  <a:pt x="1350010" y="406400"/>
                </a:lnTo>
                <a:lnTo>
                  <a:pt x="1339532" y="405765"/>
                </a:lnTo>
                <a:lnTo>
                  <a:pt x="1329372" y="404176"/>
                </a:lnTo>
                <a:lnTo>
                  <a:pt x="1319530" y="402587"/>
                </a:lnTo>
                <a:lnTo>
                  <a:pt x="1309370" y="400363"/>
                </a:lnTo>
                <a:lnTo>
                  <a:pt x="1299845" y="397821"/>
                </a:lnTo>
                <a:lnTo>
                  <a:pt x="1290637" y="394326"/>
                </a:lnTo>
                <a:lnTo>
                  <a:pt x="1281430" y="390830"/>
                </a:lnTo>
                <a:lnTo>
                  <a:pt x="1272222" y="386382"/>
                </a:lnTo>
                <a:lnTo>
                  <a:pt x="1263332" y="381933"/>
                </a:lnTo>
                <a:lnTo>
                  <a:pt x="1255077" y="377167"/>
                </a:lnTo>
                <a:lnTo>
                  <a:pt x="1246822" y="371766"/>
                </a:lnTo>
                <a:lnTo>
                  <a:pt x="1238885" y="366046"/>
                </a:lnTo>
                <a:lnTo>
                  <a:pt x="1231265" y="360327"/>
                </a:lnTo>
                <a:lnTo>
                  <a:pt x="1223962" y="353972"/>
                </a:lnTo>
                <a:lnTo>
                  <a:pt x="1216977" y="346981"/>
                </a:lnTo>
                <a:lnTo>
                  <a:pt x="1209992" y="339991"/>
                </a:lnTo>
                <a:lnTo>
                  <a:pt x="1203325" y="332683"/>
                </a:lnTo>
                <a:lnTo>
                  <a:pt x="1197610" y="325057"/>
                </a:lnTo>
                <a:lnTo>
                  <a:pt x="1191895" y="316795"/>
                </a:lnTo>
                <a:lnTo>
                  <a:pt x="1186497" y="308851"/>
                </a:lnTo>
                <a:lnTo>
                  <a:pt x="1181417" y="300272"/>
                </a:lnTo>
                <a:lnTo>
                  <a:pt x="1177290" y="291375"/>
                </a:lnTo>
                <a:lnTo>
                  <a:pt x="1173162" y="282161"/>
                </a:lnTo>
                <a:lnTo>
                  <a:pt x="1169670" y="272946"/>
                </a:lnTo>
                <a:lnTo>
                  <a:pt x="1166177" y="263731"/>
                </a:lnTo>
                <a:lnTo>
                  <a:pt x="1163320" y="254199"/>
                </a:lnTo>
                <a:lnTo>
                  <a:pt x="1161097" y="244348"/>
                </a:lnTo>
                <a:lnTo>
                  <a:pt x="1159510" y="234181"/>
                </a:lnTo>
                <a:lnTo>
                  <a:pt x="1158240" y="224330"/>
                </a:lnTo>
                <a:lnTo>
                  <a:pt x="1157287" y="213845"/>
                </a:lnTo>
                <a:lnTo>
                  <a:pt x="1157287" y="203359"/>
                </a:lnTo>
                <a:lnTo>
                  <a:pt x="1157287" y="192555"/>
                </a:lnTo>
                <a:lnTo>
                  <a:pt x="1158240" y="182705"/>
                </a:lnTo>
                <a:lnTo>
                  <a:pt x="1159510" y="172220"/>
                </a:lnTo>
                <a:lnTo>
                  <a:pt x="1161097" y="162369"/>
                </a:lnTo>
                <a:lnTo>
                  <a:pt x="1163320" y="152519"/>
                </a:lnTo>
                <a:lnTo>
                  <a:pt x="1166177" y="142987"/>
                </a:lnTo>
                <a:lnTo>
                  <a:pt x="1169670" y="133454"/>
                </a:lnTo>
                <a:lnTo>
                  <a:pt x="1173162" y="124240"/>
                </a:lnTo>
                <a:lnTo>
                  <a:pt x="1177290" y="115343"/>
                </a:lnTo>
                <a:lnTo>
                  <a:pt x="1181417" y="106446"/>
                </a:lnTo>
                <a:lnTo>
                  <a:pt x="1186497" y="98184"/>
                </a:lnTo>
                <a:lnTo>
                  <a:pt x="1191895" y="89605"/>
                </a:lnTo>
                <a:lnTo>
                  <a:pt x="1197610" y="81979"/>
                </a:lnTo>
                <a:lnTo>
                  <a:pt x="1203325" y="74353"/>
                </a:lnTo>
                <a:lnTo>
                  <a:pt x="1209992" y="66409"/>
                </a:lnTo>
                <a:lnTo>
                  <a:pt x="1216977" y="59737"/>
                </a:lnTo>
                <a:lnTo>
                  <a:pt x="1223962" y="53064"/>
                </a:lnTo>
                <a:lnTo>
                  <a:pt x="1231265" y="46391"/>
                </a:lnTo>
                <a:lnTo>
                  <a:pt x="1238885" y="40354"/>
                </a:lnTo>
                <a:lnTo>
                  <a:pt x="1246822" y="34635"/>
                </a:lnTo>
                <a:lnTo>
                  <a:pt x="1255077" y="29551"/>
                </a:lnTo>
                <a:lnTo>
                  <a:pt x="1263332" y="24467"/>
                </a:lnTo>
                <a:lnTo>
                  <a:pt x="1272222" y="20018"/>
                </a:lnTo>
                <a:lnTo>
                  <a:pt x="1281430" y="16205"/>
                </a:lnTo>
                <a:lnTo>
                  <a:pt x="1290637" y="12392"/>
                </a:lnTo>
                <a:lnTo>
                  <a:pt x="1299845" y="9215"/>
                </a:lnTo>
                <a:lnTo>
                  <a:pt x="1309370" y="6673"/>
                </a:lnTo>
                <a:lnTo>
                  <a:pt x="1319530" y="4131"/>
                </a:lnTo>
                <a:lnTo>
                  <a:pt x="1329372" y="2224"/>
                </a:lnTo>
                <a:lnTo>
                  <a:pt x="1339532" y="1271"/>
                </a:lnTo>
                <a:lnTo>
                  <a:pt x="1350010" y="318"/>
                </a:lnTo>
                <a:lnTo>
                  <a:pt x="1360170" y="0"/>
                </a:lnTo>
                <a:close/>
              </a:path>
            </a:pathLst>
          </a:custGeom>
          <a:gradFill>
            <a:gsLst>
              <a:gs pos="0">
                <a:srgbClr val="14CD68"/>
              </a:gs>
              <a:gs pos="100000">
                <a:srgbClr val="0B6E38"/>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2097" name="组合 5"/>
          <p:cNvGrpSpPr/>
          <p:nvPr/>
        </p:nvGrpSpPr>
        <p:grpSpPr>
          <a:xfrm>
            <a:off x="4013200"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2103"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环境管理计划</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3210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2110" name="文本框 3"/>
          <p:cNvSpPr txBox="1"/>
          <p:nvPr/>
        </p:nvSpPr>
        <p:spPr>
          <a:xfrm>
            <a:off x="1311275" y="1962150"/>
            <a:ext cx="6521450" cy="2286000"/>
          </a:xfrm>
          <a:prstGeom prst="rect">
            <a:avLst/>
          </a:prstGeom>
          <a:noFill/>
          <a:ln w="9525">
            <a:noFill/>
          </a:ln>
        </p:spPr>
        <p:txBody>
          <a:bodyPr wrap="square" anchor="t" anchorCtr="0">
            <a:spAutoFit/>
          </a:bodyPr>
          <a:p>
            <a:pPr>
              <a:lnSpc>
                <a:spcPct val="120000"/>
              </a:lnSpc>
            </a:pPr>
            <a:r>
              <a:rPr lang="zh-CN" altLang="en-US" sz="2000">
                <a:latin typeface="华文中宋" panose="02010600040101010101" pitchFamily="2" charset="-122"/>
                <a:ea typeface="华文中宋" panose="02010600040101010101" pitchFamily="2" charset="-122"/>
              </a:rPr>
              <a:t>项目部根据分公司对项目明确的节能减排计划指标，按《项目实施策划书》及工程承包合同、当地环保法律、法规的要求，以及办公、生活和生产的需要，对环境管理进行策划，并编制《项目环保管理实施计划》及《项目节能减排计划表》，确定项目环保管理人员、设备设施配备、管理内容、管理措施、管理要求。</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7368381" y="15168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873919" y="42076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3121" name="组合 5"/>
          <p:cNvGrpSpPr/>
          <p:nvPr/>
        </p:nvGrpSpPr>
        <p:grpSpPr>
          <a:xfrm>
            <a:off x="42195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3127" name="文本框 1"/>
          <p:cNvSpPr txBox="1"/>
          <p:nvPr/>
        </p:nvSpPr>
        <p:spPr>
          <a:xfrm>
            <a:off x="1054100" y="106363"/>
            <a:ext cx="37115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节能减排计划表</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3312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33134" name="图片 4"/>
          <p:cNvPicPr>
            <a:picLocks noChangeAspect="1"/>
          </p:cNvPicPr>
          <p:nvPr/>
        </p:nvPicPr>
        <p:blipFill>
          <a:blip r:embed="rId1"/>
          <a:stretch>
            <a:fillRect/>
          </a:stretch>
        </p:blipFill>
        <p:spPr>
          <a:xfrm>
            <a:off x="109538" y="1076325"/>
            <a:ext cx="8923337" cy="4705350"/>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381000" y="1314450"/>
            <a:ext cx="957263"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3330575" y="1236663"/>
            <a:ext cx="1644650" cy="284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4125913" y="2190750"/>
            <a:ext cx="2436813"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1522413" y="2479675"/>
            <a:ext cx="2767013"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23554" name="文本框 1"/>
          <p:cNvSpPr txBox="1"/>
          <p:nvPr/>
        </p:nvSpPr>
        <p:spPr>
          <a:xfrm>
            <a:off x="1266825" y="106363"/>
            <a:ext cx="2600325" cy="457200"/>
          </a:xfrm>
          <a:prstGeom prst="rect">
            <a:avLst/>
          </a:prstGeom>
          <a:noFill/>
          <a:ln w="9525">
            <a:noFill/>
          </a:ln>
        </p:spPr>
        <p:txBody>
          <a:bodyPr wrap="square" anchor="t" anchorCtr="0">
            <a:spAutoFit/>
          </a:bodyPr>
          <a:p>
            <a:r>
              <a:rPr lang="en-US" altLang="zh-CN" sz="2400" dirty="0">
                <a:solidFill>
                  <a:srgbClr val="002060"/>
                </a:solidFill>
                <a:latin typeface="华文中宋" panose="02010600040101010101" pitchFamily="2" charset="-122"/>
                <a:ea typeface="华文中宋" panose="02010600040101010101" pitchFamily="2" charset="-122"/>
              </a:rPr>
              <a:t>05 </a:t>
            </a:r>
            <a:r>
              <a:rPr lang="zh-CN" altLang="en-US" sz="2400" dirty="0">
                <a:solidFill>
                  <a:srgbClr val="002060"/>
                </a:solidFill>
                <a:latin typeface="华文中宋" panose="02010600040101010101" pitchFamily="2" charset="-122"/>
                <a:ea typeface="华文中宋" panose="02010600040101010101" pitchFamily="2" charset="-122"/>
              </a:rPr>
              <a:t>安全员花名册</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23555" name="组合 6"/>
          <p:cNvGrpSpPr/>
          <p:nvPr/>
        </p:nvGrpSpPr>
        <p:grpSpPr>
          <a:xfrm>
            <a:off x="-3175" y="39688"/>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3561" name="组合 5"/>
          <p:cNvGrpSpPr/>
          <p:nvPr/>
        </p:nvGrpSpPr>
        <p:grpSpPr>
          <a:xfrm>
            <a:off x="3822700" y="39688"/>
            <a:ext cx="1049338"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3567" name="文本框 99"/>
          <p:cNvSpPr txBox="1"/>
          <p:nvPr/>
        </p:nvSpPr>
        <p:spPr>
          <a:xfrm>
            <a:off x="700088" y="5294313"/>
            <a:ext cx="7745412" cy="304800"/>
          </a:xfrm>
          <a:prstGeom prst="rect">
            <a:avLst/>
          </a:prstGeom>
          <a:noFill/>
          <a:ln w="9525">
            <a:noFill/>
          </a:ln>
        </p:spPr>
        <p:txBody>
          <a:bodyPr wrap="square" anchor="t" anchorCtr="0">
            <a:spAutoFit/>
          </a:bodyPr>
          <a:p>
            <a:r>
              <a:rPr lang="zh-CN" altLang="en-US" sz="1400">
                <a:latin typeface="华文中宋" panose="02010600040101010101" pitchFamily="2" charset="-122"/>
                <a:ea typeface="华文中宋" panose="02010600040101010101" pitchFamily="2" charset="-122"/>
              </a:rPr>
              <a:t>由项目部提供，包括群众监督员、分包安全员，并附安全管理人员岗位证及</a:t>
            </a:r>
            <a:r>
              <a:rPr lang="en-US" altLang="zh-CN" sz="1400">
                <a:latin typeface="华文中宋" panose="02010600040101010101" pitchFamily="2" charset="-122"/>
                <a:ea typeface="华文中宋" panose="02010600040101010101" pitchFamily="2" charset="-122"/>
              </a:rPr>
              <a:t>C</a:t>
            </a:r>
            <a:r>
              <a:rPr lang="zh-CN" altLang="en-US" sz="1400">
                <a:latin typeface="华文中宋" panose="02010600040101010101" pitchFamily="2" charset="-122"/>
                <a:ea typeface="华文中宋" panose="02010600040101010101" pitchFamily="2" charset="-122"/>
              </a:rPr>
              <a:t>证，每月</a:t>
            </a:r>
            <a:r>
              <a:rPr lang="en-US" altLang="zh-CN" sz="1400">
                <a:latin typeface="华文中宋" panose="02010600040101010101" pitchFamily="2" charset="-122"/>
                <a:ea typeface="华文中宋" panose="02010600040101010101" pitchFamily="2" charset="-122"/>
              </a:rPr>
              <a:t>25</a:t>
            </a:r>
            <a:r>
              <a:rPr lang="zh-CN" altLang="en-US" sz="1400">
                <a:latin typeface="华文中宋" panose="02010600040101010101" pitchFamily="2" charset="-122"/>
                <a:ea typeface="华文中宋" panose="02010600040101010101" pitchFamily="2" charset="-122"/>
              </a:rPr>
              <a:t>日更新。</a:t>
            </a:r>
            <a:endParaRPr lang="zh-CN" altLang="en-US" sz="1400">
              <a:latin typeface="华文中宋" panose="02010600040101010101" pitchFamily="2" charset="-122"/>
              <a:ea typeface="华文中宋" panose="02010600040101010101" pitchFamily="2" charset="-122"/>
            </a:endParaRPr>
          </a:p>
        </p:txBody>
      </p:sp>
      <p:pic>
        <p:nvPicPr>
          <p:cNvPr id="23568" name="图片 1"/>
          <p:cNvPicPr>
            <a:picLocks noChangeAspect="1"/>
          </p:cNvPicPr>
          <p:nvPr/>
        </p:nvPicPr>
        <p:blipFill>
          <a:blip r:embed="rId1">
            <a:clrChange>
              <a:clrFrom>
                <a:srgbClr val="FFFFFF"/>
              </a:clrFrom>
              <a:clrTo>
                <a:srgbClr val="FFFFFF">
                  <a:alpha val="0"/>
                </a:srgbClr>
              </a:clrTo>
            </a:clrChange>
          </a:blip>
          <a:stretch>
            <a:fillRect/>
          </a:stretch>
        </p:blipFill>
        <p:spPr>
          <a:xfrm>
            <a:off x="31750" y="803275"/>
            <a:ext cx="9080500" cy="4264025"/>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a:off x="425450" y="5105400"/>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8" name=" 203"/>
          <p:cNvSpPr/>
          <p:nvPr/>
        </p:nvSpPr>
        <p:spPr>
          <a:xfrm rot="10800000">
            <a:off x="7858125" y="5353050"/>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971550" y="1628775"/>
            <a:ext cx="1655763"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4145" name="组合 5"/>
          <p:cNvGrpSpPr/>
          <p:nvPr/>
        </p:nvGrpSpPr>
        <p:grpSpPr>
          <a:xfrm>
            <a:off x="4013200"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4151"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环境因素清单</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3415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34158" name="图片 1"/>
          <p:cNvPicPr>
            <a:picLocks noChangeAspect="1"/>
          </p:cNvPicPr>
          <p:nvPr/>
        </p:nvPicPr>
        <p:blipFill>
          <a:blip r:embed="rId1"/>
          <a:stretch>
            <a:fillRect/>
          </a:stretch>
        </p:blipFill>
        <p:spPr>
          <a:xfrm>
            <a:off x="300038" y="785813"/>
            <a:ext cx="8513762" cy="545147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5169" name="组合 5"/>
          <p:cNvGrpSpPr/>
          <p:nvPr/>
        </p:nvGrpSpPr>
        <p:grpSpPr>
          <a:xfrm>
            <a:off x="45180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5175" name="文本框 1"/>
          <p:cNvSpPr txBox="1"/>
          <p:nvPr/>
        </p:nvSpPr>
        <p:spPr>
          <a:xfrm>
            <a:off x="1054100" y="106363"/>
            <a:ext cx="3681413" cy="823912"/>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04 环境因素识别与评价	</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3517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35182" name="图片 1"/>
          <p:cNvPicPr>
            <a:picLocks noChangeAspect="1"/>
          </p:cNvPicPr>
          <p:nvPr/>
        </p:nvPicPr>
        <p:blipFill>
          <a:blip r:embed="rId1"/>
          <a:stretch>
            <a:fillRect/>
          </a:stretch>
        </p:blipFill>
        <p:spPr>
          <a:xfrm>
            <a:off x="404813" y="1195388"/>
            <a:ext cx="8199437" cy="4467225"/>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968375" y="1714500"/>
            <a:ext cx="1984375" cy="16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6193" name="组合 5"/>
          <p:cNvGrpSpPr/>
          <p:nvPr/>
        </p:nvGrpSpPr>
        <p:grpSpPr>
          <a:xfrm>
            <a:off x="589915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6199" name="文本框 1"/>
          <p:cNvSpPr txBox="1"/>
          <p:nvPr/>
        </p:nvSpPr>
        <p:spPr>
          <a:xfrm>
            <a:off x="1054100" y="106363"/>
            <a:ext cx="498792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05 环境因素评估及环保管理计划表</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3620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36206" name="图片 1"/>
          <p:cNvPicPr>
            <a:picLocks noChangeAspect="1"/>
          </p:cNvPicPr>
          <p:nvPr/>
        </p:nvPicPr>
        <p:blipFill>
          <a:blip r:embed="rId1"/>
          <a:stretch>
            <a:fillRect/>
          </a:stretch>
        </p:blipFill>
        <p:spPr>
          <a:xfrm>
            <a:off x="357188" y="1395413"/>
            <a:ext cx="8428037" cy="406717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7217" name="组合 5"/>
          <p:cNvGrpSpPr/>
          <p:nvPr/>
        </p:nvGrpSpPr>
        <p:grpSpPr>
          <a:xfrm>
            <a:off x="54356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7223" name="文本框 1"/>
          <p:cNvSpPr txBox="1"/>
          <p:nvPr/>
        </p:nvSpPr>
        <p:spPr>
          <a:xfrm>
            <a:off x="1054100" y="106363"/>
            <a:ext cx="4848225" cy="396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06 建筑行业节能减排统计监测汇总表</a:t>
            </a:r>
            <a:endParaRPr lang="zh-CN" altLang="en-US" sz="2000" dirty="0">
              <a:solidFill>
                <a:srgbClr val="002060"/>
              </a:solidFill>
              <a:latin typeface="华文中宋" panose="02010600040101010101" pitchFamily="2" charset="-122"/>
              <a:ea typeface="华文中宋" panose="02010600040101010101" pitchFamily="2" charset="-122"/>
            </a:endParaRPr>
          </a:p>
        </p:txBody>
      </p:sp>
      <p:grpSp>
        <p:nvGrpSpPr>
          <p:cNvPr id="13722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37230" name="图片 1"/>
          <p:cNvPicPr>
            <a:picLocks noChangeAspect="1"/>
          </p:cNvPicPr>
          <p:nvPr/>
        </p:nvPicPr>
        <p:blipFill>
          <a:blip r:embed="rId1"/>
          <a:stretch>
            <a:fillRect/>
          </a:stretch>
        </p:blipFill>
        <p:spPr>
          <a:xfrm>
            <a:off x="3629025" y="757238"/>
            <a:ext cx="4638675" cy="5934075"/>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1"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卷十六：既有设施保护</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38242" name="组合 3"/>
          <p:cNvGrpSpPr/>
          <p:nvPr/>
        </p:nvGrpSpPr>
        <p:grpSpPr>
          <a:xfrm>
            <a:off x="107950" y="106363"/>
            <a:ext cx="1049338" cy="450850"/>
            <a:chOff x="962" y="1637"/>
            <a:chExt cx="1652" cy="710"/>
          </a:xfrm>
        </p:grpSpPr>
        <p:sp>
          <p:nvSpPr>
            <p:cNvPr id="25" name="矩形 2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矩形 2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9" name="矩形 28"/>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38248" name="组合 5"/>
          <p:cNvGrpSpPr/>
          <p:nvPr/>
        </p:nvGrpSpPr>
        <p:grpSpPr>
          <a:xfrm>
            <a:off x="5272088" y="106363"/>
            <a:ext cx="1049337" cy="450850"/>
            <a:chOff x="5509" y="193"/>
            <a:chExt cx="1652" cy="710"/>
          </a:xfrm>
        </p:grpSpPr>
        <p:sp>
          <p:nvSpPr>
            <p:cNvPr id="31" name="矩形 30"/>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2" name="矩形 31"/>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8254" name="文本框 3"/>
          <p:cNvSpPr txBox="1"/>
          <p:nvPr/>
        </p:nvSpPr>
        <p:spPr>
          <a:xfrm>
            <a:off x="579438" y="1517650"/>
            <a:ext cx="5503862" cy="1828800"/>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01 调查排查资料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02 保护方案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03 过程监测、旁站、验收、交接记录	</a:t>
            </a:r>
            <a:endParaRPr lang="zh-CN" altLang="en-US" sz="2000">
              <a:latin typeface="华文中宋" panose="02010600040101010101" pitchFamily="2" charset="-122"/>
              <a:ea typeface="华文中宋" panose="02010600040101010101" pitchFamily="2" charset="-122"/>
            </a:endParaRPr>
          </a:p>
        </p:txBody>
      </p:sp>
      <p:sp>
        <p:nvSpPr>
          <p:cNvPr id="2" name="发光二极管"/>
          <p:cNvSpPr/>
          <p:nvPr/>
        </p:nvSpPr>
        <p:spPr>
          <a:xfrm>
            <a:off x="4173538" y="2876550"/>
            <a:ext cx="3743325" cy="1728788"/>
          </a:xfrm>
          <a:custGeom>
            <a:avLst/>
            <a:gdLst>
              <a:gd name="connsiteX0" fmla="*/ 2250000 w 5519332"/>
              <a:gd name="connsiteY0" fmla="*/ 749438 h 2405438"/>
              <a:gd name="connsiteX1" fmla="*/ 3089332 w 5519332"/>
              <a:gd name="connsiteY1" fmla="*/ 1482357 h 2405438"/>
              <a:gd name="connsiteX2" fmla="*/ 3089332 w 5519332"/>
              <a:gd name="connsiteY2" fmla="*/ 767438 h 2405438"/>
              <a:gd name="connsiteX3" fmla="*/ 3269332 w 5519332"/>
              <a:gd name="connsiteY3" fmla="*/ 767438 h 2405438"/>
              <a:gd name="connsiteX4" fmla="*/ 3269332 w 5519332"/>
              <a:gd name="connsiteY4" fmla="*/ 1539363 h 2405438"/>
              <a:gd name="connsiteX5" fmla="*/ 5519332 w 5519332"/>
              <a:gd name="connsiteY5" fmla="*/ 1539363 h 2405438"/>
              <a:gd name="connsiteX6" fmla="*/ 5519332 w 5519332"/>
              <a:gd name="connsiteY6" fmla="*/ 1615513 h 2405438"/>
              <a:gd name="connsiteX7" fmla="*/ 3269332 w 5519332"/>
              <a:gd name="connsiteY7" fmla="*/ 1615513 h 2405438"/>
              <a:gd name="connsiteX8" fmla="*/ 3269332 w 5519332"/>
              <a:gd name="connsiteY8" fmla="*/ 2387438 h 2405438"/>
              <a:gd name="connsiteX9" fmla="*/ 3089332 w 5519332"/>
              <a:gd name="connsiteY9" fmla="*/ 2387438 h 2405438"/>
              <a:gd name="connsiteX10" fmla="*/ 3089332 w 5519332"/>
              <a:gd name="connsiteY10" fmla="*/ 1672519 h 2405438"/>
              <a:gd name="connsiteX11" fmla="*/ 2250000 w 5519332"/>
              <a:gd name="connsiteY11" fmla="*/ 2405438 h 2405438"/>
              <a:gd name="connsiteX12" fmla="*/ 2250000 w 5519332"/>
              <a:gd name="connsiteY12" fmla="*/ 1615513 h 2405438"/>
              <a:gd name="connsiteX13" fmla="*/ 0 w 5519332"/>
              <a:gd name="connsiteY13" fmla="*/ 1615513 h 2405438"/>
              <a:gd name="connsiteX14" fmla="*/ 0 w 5519332"/>
              <a:gd name="connsiteY14" fmla="*/ 1539363 h 2405438"/>
              <a:gd name="connsiteX15" fmla="*/ 2250000 w 5519332"/>
              <a:gd name="connsiteY15" fmla="*/ 1539363 h 2405438"/>
              <a:gd name="connsiteX16" fmla="*/ 3885710 w 5519332"/>
              <a:gd name="connsiteY16" fmla="*/ 0 h 2405438"/>
              <a:gd name="connsiteX17" fmla="*/ 3815518 w 5519332"/>
              <a:gd name="connsiteY17" fmla="*/ 458101 h 2405438"/>
              <a:gd name="connsiteX18" fmla="*/ 3659747 w 5519332"/>
              <a:gd name="connsiteY18" fmla="*/ 302329 h 2405438"/>
              <a:gd name="connsiteX19" fmla="*/ 3322759 w 5519332"/>
              <a:gd name="connsiteY19" fmla="*/ 639317 h 2405438"/>
              <a:gd name="connsiteX20" fmla="*/ 3246391 w 5519332"/>
              <a:gd name="connsiteY20" fmla="*/ 562950 h 2405438"/>
              <a:gd name="connsiteX21" fmla="*/ 3583379 w 5519332"/>
              <a:gd name="connsiteY21" fmla="*/ 225962 h 2405438"/>
              <a:gd name="connsiteX22" fmla="*/ 3427609 w 5519332"/>
              <a:gd name="connsiteY22" fmla="*/ 70191 h 2405438"/>
              <a:gd name="connsiteX23" fmla="*/ 3264303 w 5519332"/>
              <a:gd name="connsiteY23" fmla="*/ 0 h 2405438"/>
              <a:gd name="connsiteX24" fmla="*/ 3194111 w 5519332"/>
              <a:gd name="connsiteY24" fmla="*/ 458101 h 2405438"/>
              <a:gd name="connsiteX25" fmla="*/ 3038340 w 5519332"/>
              <a:gd name="connsiteY25" fmla="*/ 302329 h 2405438"/>
              <a:gd name="connsiteX26" fmla="*/ 2701352 w 5519332"/>
              <a:gd name="connsiteY26" fmla="*/ 639317 h 2405438"/>
              <a:gd name="connsiteX27" fmla="*/ 2624984 w 5519332"/>
              <a:gd name="connsiteY27" fmla="*/ 562950 h 2405438"/>
              <a:gd name="connsiteX28" fmla="*/ 2961972 w 5519332"/>
              <a:gd name="connsiteY28" fmla="*/ 225962 h 2405438"/>
              <a:gd name="connsiteX29" fmla="*/ 2806202 w 5519332"/>
              <a:gd name="connsiteY29" fmla="*/ 70191 h 240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9332" h="2405438">
                <a:moveTo>
                  <a:pt x="2250000" y="749438"/>
                </a:moveTo>
                <a:lnTo>
                  <a:pt x="3089332" y="1482357"/>
                </a:lnTo>
                <a:lnTo>
                  <a:pt x="3089332" y="767438"/>
                </a:lnTo>
                <a:lnTo>
                  <a:pt x="3269332" y="767438"/>
                </a:lnTo>
                <a:lnTo>
                  <a:pt x="3269332" y="1539363"/>
                </a:lnTo>
                <a:lnTo>
                  <a:pt x="5519332" y="1539363"/>
                </a:lnTo>
                <a:lnTo>
                  <a:pt x="5519332" y="1615513"/>
                </a:lnTo>
                <a:lnTo>
                  <a:pt x="3269332" y="1615513"/>
                </a:lnTo>
                <a:lnTo>
                  <a:pt x="3269332" y="2387438"/>
                </a:lnTo>
                <a:lnTo>
                  <a:pt x="3089332" y="2387438"/>
                </a:lnTo>
                <a:lnTo>
                  <a:pt x="3089332" y="1672519"/>
                </a:lnTo>
                <a:lnTo>
                  <a:pt x="2250000" y="2405438"/>
                </a:lnTo>
                <a:lnTo>
                  <a:pt x="2250000" y="1615513"/>
                </a:lnTo>
                <a:lnTo>
                  <a:pt x="0" y="1615513"/>
                </a:lnTo>
                <a:lnTo>
                  <a:pt x="0" y="1539363"/>
                </a:lnTo>
                <a:lnTo>
                  <a:pt x="2250000" y="1539363"/>
                </a:lnTo>
                <a:close/>
                <a:moveTo>
                  <a:pt x="3885710" y="0"/>
                </a:moveTo>
                <a:lnTo>
                  <a:pt x="3815518" y="458101"/>
                </a:lnTo>
                <a:lnTo>
                  <a:pt x="3659747" y="302329"/>
                </a:lnTo>
                <a:lnTo>
                  <a:pt x="3322759" y="639317"/>
                </a:lnTo>
                <a:lnTo>
                  <a:pt x="3246391" y="562950"/>
                </a:lnTo>
                <a:lnTo>
                  <a:pt x="3583379" y="225962"/>
                </a:lnTo>
                <a:lnTo>
                  <a:pt x="3427609" y="70191"/>
                </a:lnTo>
                <a:close/>
                <a:moveTo>
                  <a:pt x="3264303" y="0"/>
                </a:moveTo>
                <a:lnTo>
                  <a:pt x="3194111" y="458101"/>
                </a:lnTo>
                <a:lnTo>
                  <a:pt x="3038340" y="302329"/>
                </a:lnTo>
                <a:lnTo>
                  <a:pt x="2701352" y="639317"/>
                </a:lnTo>
                <a:lnTo>
                  <a:pt x="2624984" y="562950"/>
                </a:lnTo>
                <a:lnTo>
                  <a:pt x="2961972" y="225962"/>
                </a:lnTo>
                <a:lnTo>
                  <a:pt x="2806202" y="7019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9265" name="组合 5"/>
          <p:cNvGrpSpPr/>
          <p:nvPr/>
        </p:nvGrpSpPr>
        <p:grpSpPr>
          <a:xfrm>
            <a:off x="7221538" y="1125538"/>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9271" name="文本框 1"/>
          <p:cNvSpPr txBox="1"/>
          <p:nvPr/>
        </p:nvSpPr>
        <p:spPr>
          <a:xfrm>
            <a:off x="2768600" y="954088"/>
            <a:ext cx="4497388" cy="1371600"/>
          </a:xfrm>
          <a:prstGeom prst="rect">
            <a:avLst/>
          </a:prstGeom>
          <a:noFill/>
          <a:ln w="9525">
            <a:noFill/>
          </a:ln>
        </p:spPr>
        <p:txBody>
          <a:bodyPr wrap="square" anchor="t" anchorCtr="0">
            <a:spAutoFit/>
          </a:bodyPr>
          <a:p>
            <a:pPr>
              <a:lnSpc>
                <a:spcPct val="140000"/>
              </a:lnSpc>
            </a:pPr>
            <a:r>
              <a:rPr lang="zh-CN" altLang="en-US" sz="2000">
                <a:latin typeface="华文中宋" panose="02010600040101010101" pitchFamily="2" charset="-122"/>
                <a:ea typeface="华文中宋" panose="02010600040101010101" pitchFamily="2" charset="-122"/>
              </a:rPr>
              <a:t>01 调查排查资料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02 保护方案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03 过程监测、旁站、验收、交接记录</a:t>
            </a:r>
            <a:endParaRPr lang="zh-CN" altLang="en-US" sz="2000" dirty="0">
              <a:solidFill>
                <a:srgbClr val="002060"/>
              </a:solidFill>
              <a:latin typeface="华文中宋" panose="02010600040101010101" pitchFamily="2" charset="-122"/>
              <a:ea typeface="华文中宋" panose="02010600040101010101" pitchFamily="2" charset="-122"/>
            </a:endParaRPr>
          </a:p>
        </p:txBody>
      </p:sp>
      <p:grpSp>
        <p:nvGrpSpPr>
          <p:cNvPr id="139272" name="组合 6"/>
          <p:cNvGrpSpPr/>
          <p:nvPr/>
        </p:nvGrpSpPr>
        <p:grpSpPr>
          <a:xfrm>
            <a:off x="1536700" y="1125538"/>
            <a:ext cx="1049338"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9278" name="文本框 3"/>
          <p:cNvSpPr txBox="1"/>
          <p:nvPr/>
        </p:nvSpPr>
        <p:spPr>
          <a:xfrm>
            <a:off x="2322513" y="3498850"/>
            <a:ext cx="4797425" cy="1311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保护方案报相关单位审核、审批后实施；包括地下管理、地上建筑、电缆、文物、管道等；在施工过程中的一些监测、旁站、验收及交接记录资料等的归档。</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7130256" y="32821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534319" y="45426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89"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卷十七：安全标志</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40290" name="组合 3"/>
          <p:cNvGrpSpPr/>
          <p:nvPr/>
        </p:nvGrpSpPr>
        <p:grpSpPr>
          <a:xfrm>
            <a:off x="107950" y="106363"/>
            <a:ext cx="1049338" cy="450850"/>
            <a:chOff x="962" y="1637"/>
            <a:chExt cx="1652" cy="710"/>
          </a:xfrm>
        </p:grpSpPr>
        <p:sp>
          <p:nvSpPr>
            <p:cNvPr id="25" name="矩形 2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矩形 2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9" name="矩形 28"/>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0296" name="组合 5"/>
          <p:cNvGrpSpPr/>
          <p:nvPr/>
        </p:nvGrpSpPr>
        <p:grpSpPr>
          <a:xfrm>
            <a:off x="4605338" y="106363"/>
            <a:ext cx="1049337" cy="450850"/>
            <a:chOff x="5509" y="193"/>
            <a:chExt cx="1652" cy="710"/>
          </a:xfrm>
        </p:grpSpPr>
        <p:sp>
          <p:nvSpPr>
            <p:cNvPr id="31" name="矩形 30"/>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2" name="矩形 31"/>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0302" name="文本框 1"/>
          <p:cNvSpPr txBox="1"/>
          <p:nvPr/>
        </p:nvSpPr>
        <p:spPr>
          <a:xfrm>
            <a:off x="2562225" y="5694363"/>
            <a:ext cx="4738688" cy="3952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绘制施工现场安全标志布置总平面图</a:t>
            </a:r>
            <a:endParaRPr lang="zh-CN" altLang="en-US" sz="2000">
              <a:latin typeface="华文中宋" panose="02010600040101010101" pitchFamily="2" charset="-122"/>
              <a:ea typeface="华文中宋" panose="02010600040101010101" pitchFamily="2" charset="-122"/>
            </a:endParaRPr>
          </a:p>
        </p:txBody>
      </p:sp>
      <p:pic>
        <p:nvPicPr>
          <p:cNvPr id="140303" name="图片 4"/>
          <p:cNvPicPr>
            <a:picLocks noChangeAspect="1"/>
          </p:cNvPicPr>
          <p:nvPr/>
        </p:nvPicPr>
        <p:blipFill>
          <a:blip r:embed="rId1">
            <a:lum bright="-23996" contrast="-3"/>
          </a:blip>
          <a:stretch>
            <a:fillRect/>
          </a:stretch>
        </p:blipFill>
        <p:spPr>
          <a:xfrm>
            <a:off x="1270000" y="844550"/>
            <a:ext cx="6618288" cy="4622800"/>
          </a:xfrm>
          <a:prstGeom prst="rect">
            <a:avLst/>
          </a:prstGeom>
          <a:noFill/>
          <a:ln w="9525" cap="flat" cmpd="sng">
            <a:solidFill>
              <a:schemeClr val="accent1"/>
            </a:solidFill>
            <a:prstDash val="solid"/>
            <a:round/>
            <a:headEnd type="none" w="med" len="med"/>
            <a:tailEnd type="none" w="med" len="med"/>
          </a:ln>
        </p:spPr>
      </p:pic>
      <p:sp>
        <p:nvSpPr>
          <p:cNvPr id="9" name=" 203"/>
          <p:cNvSpPr/>
          <p:nvPr/>
        </p:nvSpPr>
        <p:spPr>
          <a:xfrm>
            <a:off x="2289175" y="5562600"/>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0" name=" 203"/>
          <p:cNvSpPr/>
          <p:nvPr/>
        </p:nvSpPr>
        <p:spPr>
          <a:xfrm rot="10800000">
            <a:off x="6288088" y="5815013"/>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卷十八：安全会议</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41314" name="组合 3"/>
          <p:cNvGrpSpPr/>
          <p:nvPr/>
        </p:nvGrpSpPr>
        <p:grpSpPr>
          <a:xfrm>
            <a:off x="107950" y="106363"/>
            <a:ext cx="1049338" cy="450850"/>
            <a:chOff x="962" y="1637"/>
            <a:chExt cx="1652" cy="710"/>
          </a:xfrm>
        </p:grpSpPr>
        <p:sp>
          <p:nvSpPr>
            <p:cNvPr id="25" name="矩形 2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矩形 2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9" name="矩形 28"/>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1320" name="组合 5"/>
          <p:cNvGrpSpPr/>
          <p:nvPr/>
        </p:nvGrpSpPr>
        <p:grpSpPr>
          <a:xfrm>
            <a:off x="4605338" y="106363"/>
            <a:ext cx="1049337" cy="450850"/>
            <a:chOff x="5509" y="193"/>
            <a:chExt cx="1652" cy="710"/>
          </a:xfrm>
        </p:grpSpPr>
        <p:sp>
          <p:nvSpPr>
            <p:cNvPr id="31" name="矩形 30"/>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2" name="矩形 31"/>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1326" name="文本框 3"/>
          <p:cNvSpPr txBox="1"/>
          <p:nvPr/>
        </p:nvSpPr>
        <p:spPr>
          <a:xfrm>
            <a:off x="579438" y="1517650"/>
            <a:ext cx="5503862" cy="2011363"/>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60000"/>
              </a:lnSpc>
            </a:pPr>
            <a:r>
              <a:rPr lang="zh-CN" altLang="en-US" sz="2000">
                <a:latin typeface="华文中宋" panose="02010600040101010101" pitchFamily="2" charset="-122"/>
                <a:ea typeface="华文中宋" panose="02010600040101010101" pitchFamily="2" charset="-122"/>
              </a:rPr>
              <a:t>01 项目部安全生产领导小组会议	</a:t>
            </a:r>
            <a:endParaRPr lang="zh-CN" altLang="en-US" sz="2000">
              <a:latin typeface="华文中宋" panose="02010600040101010101" pitchFamily="2" charset="-122"/>
              <a:ea typeface="华文中宋" panose="02010600040101010101" pitchFamily="2" charset="-122"/>
            </a:endParaRPr>
          </a:p>
          <a:p>
            <a:pPr>
              <a:lnSpc>
                <a:spcPct val="160000"/>
              </a:lnSpc>
            </a:pPr>
            <a:r>
              <a:rPr lang="zh-CN" altLang="en-US" sz="2000">
                <a:latin typeface="华文中宋" panose="02010600040101010101" pitchFamily="2" charset="-122"/>
                <a:ea typeface="华文中宋" panose="02010600040101010101" pitchFamily="2" charset="-122"/>
              </a:rPr>
              <a:t>02 项目部周例会	</a:t>
            </a:r>
            <a:endParaRPr lang="zh-CN" altLang="en-US" sz="2000">
              <a:latin typeface="华文中宋" panose="02010600040101010101" pitchFamily="2" charset="-122"/>
              <a:ea typeface="华文中宋" panose="02010600040101010101" pitchFamily="2" charset="-122"/>
            </a:endParaRPr>
          </a:p>
          <a:p>
            <a:pPr>
              <a:lnSpc>
                <a:spcPct val="160000"/>
              </a:lnSpc>
            </a:pPr>
            <a:r>
              <a:rPr lang="zh-CN" altLang="en-US" sz="2000">
                <a:latin typeface="华文中宋" panose="02010600040101010101" pitchFamily="2" charset="-122"/>
                <a:ea typeface="华文中宋" panose="02010600040101010101" pitchFamily="2" charset="-122"/>
              </a:rPr>
              <a:t>03 项目部安全专题会		</a:t>
            </a:r>
            <a:endParaRPr lang="zh-CN" altLang="en-US" sz="2000">
              <a:latin typeface="华文中宋" panose="02010600040101010101" pitchFamily="2" charset="-122"/>
              <a:ea typeface="华文中宋" panose="02010600040101010101" pitchFamily="2" charset="-122"/>
            </a:endParaRPr>
          </a:p>
        </p:txBody>
      </p:sp>
      <p:sp>
        <p:nvSpPr>
          <p:cNvPr id="2050" name="开会"/>
          <p:cNvSpPr/>
          <p:nvPr/>
        </p:nvSpPr>
        <p:spPr bwMode="auto">
          <a:xfrm>
            <a:off x="4867275" y="2520950"/>
            <a:ext cx="2952750" cy="2736850"/>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2337" name="组合 5"/>
          <p:cNvGrpSpPr/>
          <p:nvPr/>
        </p:nvGrpSpPr>
        <p:grpSpPr>
          <a:xfrm>
            <a:off x="58705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2343" name="文本框 1"/>
          <p:cNvSpPr txBox="1"/>
          <p:nvPr/>
        </p:nvSpPr>
        <p:spPr>
          <a:xfrm>
            <a:off x="1054100" y="106363"/>
            <a:ext cx="464502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项目部安全生产领导小组会议</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4234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2350" name="文本框 3"/>
          <p:cNvSpPr txBox="1"/>
          <p:nvPr/>
        </p:nvSpPr>
        <p:spPr>
          <a:xfrm>
            <a:off x="1360488" y="2301875"/>
            <a:ext cx="949325" cy="1920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提供会议签到表、会议照片、会议纪要。</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1926431" y="21137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988219" y="39377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42353" name="图片 1"/>
          <p:cNvPicPr>
            <a:picLocks noChangeAspect="1"/>
          </p:cNvPicPr>
          <p:nvPr/>
        </p:nvPicPr>
        <p:blipFill>
          <a:blip r:embed="rId1"/>
          <a:stretch>
            <a:fillRect/>
          </a:stretch>
        </p:blipFill>
        <p:spPr>
          <a:xfrm>
            <a:off x="2825750" y="1516063"/>
            <a:ext cx="6070600" cy="3824287"/>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3361" name="组合 5"/>
          <p:cNvGrpSpPr/>
          <p:nvPr/>
        </p:nvGrpSpPr>
        <p:grpSpPr>
          <a:xfrm>
            <a:off x="35941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3367" name="文本框 1"/>
          <p:cNvSpPr txBox="1"/>
          <p:nvPr/>
        </p:nvSpPr>
        <p:spPr>
          <a:xfrm>
            <a:off x="1054100" y="106363"/>
            <a:ext cx="464502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项目部周例会</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4336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3374" name="文本框 3"/>
          <p:cNvSpPr txBox="1"/>
          <p:nvPr/>
        </p:nvSpPr>
        <p:spPr>
          <a:xfrm>
            <a:off x="1350963" y="4314825"/>
            <a:ext cx="2944812" cy="701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提供会议签到表、会议照片、会议纪要。</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4291806" y="39552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558006" y="46823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43377" name="图片 1"/>
          <p:cNvPicPr>
            <a:picLocks noChangeAspect="1"/>
          </p:cNvPicPr>
          <p:nvPr/>
        </p:nvPicPr>
        <p:blipFill>
          <a:blip r:embed="rId1"/>
          <a:stretch>
            <a:fillRect/>
          </a:stretch>
        </p:blipFill>
        <p:spPr>
          <a:xfrm>
            <a:off x="619125" y="769938"/>
            <a:ext cx="4486275" cy="2874962"/>
          </a:xfrm>
          <a:prstGeom prst="rect">
            <a:avLst/>
          </a:prstGeom>
          <a:noFill/>
          <a:ln w="9525" cap="flat" cmpd="sng">
            <a:solidFill>
              <a:schemeClr val="accent1"/>
            </a:solidFill>
            <a:prstDash val="solid"/>
            <a:round/>
            <a:headEnd type="none" w="med" len="med"/>
            <a:tailEnd type="none" w="med" len="med"/>
          </a:ln>
        </p:spPr>
      </p:pic>
      <p:pic>
        <p:nvPicPr>
          <p:cNvPr id="143378" name="图片 3"/>
          <p:cNvPicPr>
            <a:picLocks noChangeAspect="1"/>
          </p:cNvPicPr>
          <p:nvPr/>
        </p:nvPicPr>
        <p:blipFill>
          <a:blip r:embed="rId2"/>
          <a:stretch>
            <a:fillRect/>
          </a:stretch>
        </p:blipFill>
        <p:spPr>
          <a:xfrm>
            <a:off x="5200650" y="769938"/>
            <a:ext cx="3209925" cy="4524375"/>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5345113" y="1568450"/>
            <a:ext cx="1644650" cy="16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6192838" y="3059113"/>
            <a:ext cx="2001838" cy="16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任意多边形 10"/>
          <p:cNvSpPr/>
          <p:nvPr/>
        </p:nvSpPr>
        <p:spPr>
          <a:xfrm>
            <a:off x="628650" y="841375"/>
            <a:ext cx="1530350" cy="723900"/>
          </a:xfrm>
          <a:custGeom>
            <a:avLst/>
            <a:gdLst>
              <a:gd name="connisteX0" fmla="*/ 0 w 1531620"/>
              <a:gd name="connsiteY0" fmla="*/ 0 h 723265"/>
              <a:gd name="connisteX1" fmla="*/ 67945 w 1531620"/>
              <a:gd name="connsiteY1" fmla="*/ 42545 h 723265"/>
              <a:gd name="connisteX2" fmla="*/ 144780 w 1531620"/>
              <a:gd name="connsiteY2" fmla="*/ 76835 h 723265"/>
              <a:gd name="connisteX3" fmla="*/ 212725 w 1531620"/>
              <a:gd name="connsiteY3" fmla="*/ 102235 h 723265"/>
              <a:gd name="connisteX4" fmla="*/ 297815 w 1531620"/>
              <a:gd name="connsiteY4" fmla="*/ 127635 h 723265"/>
              <a:gd name="connisteX5" fmla="*/ 382905 w 1531620"/>
              <a:gd name="connsiteY5" fmla="*/ 161925 h 723265"/>
              <a:gd name="connisteX6" fmla="*/ 467995 w 1531620"/>
              <a:gd name="connsiteY6" fmla="*/ 212725 h 723265"/>
              <a:gd name="connisteX7" fmla="*/ 544195 w 1531620"/>
              <a:gd name="connsiteY7" fmla="*/ 238760 h 723265"/>
              <a:gd name="connisteX8" fmla="*/ 612775 w 1531620"/>
              <a:gd name="connsiteY8" fmla="*/ 264160 h 723265"/>
              <a:gd name="connisteX9" fmla="*/ 680720 w 1531620"/>
              <a:gd name="connsiteY9" fmla="*/ 297815 h 723265"/>
              <a:gd name="connisteX10" fmla="*/ 765810 w 1531620"/>
              <a:gd name="connsiteY10" fmla="*/ 323850 h 723265"/>
              <a:gd name="connisteX11" fmla="*/ 859155 w 1531620"/>
              <a:gd name="connsiteY11" fmla="*/ 332105 h 723265"/>
              <a:gd name="connisteX12" fmla="*/ 927100 w 1531620"/>
              <a:gd name="connsiteY12" fmla="*/ 349250 h 723265"/>
              <a:gd name="connisteX13" fmla="*/ 1003935 w 1531620"/>
              <a:gd name="connsiteY13" fmla="*/ 366395 h 723265"/>
              <a:gd name="connisteX14" fmla="*/ 1080135 w 1531620"/>
              <a:gd name="connsiteY14" fmla="*/ 382905 h 723265"/>
              <a:gd name="connisteX15" fmla="*/ 1165225 w 1531620"/>
              <a:gd name="connsiteY15" fmla="*/ 400050 h 723265"/>
              <a:gd name="connisteX16" fmla="*/ 1233805 w 1531620"/>
              <a:gd name="connsiteY16" fmla="*/ 425450 h 723265"/>
              <a:gd name="connisteX17" fmla="*/ 1301750 w 1531620"/>
              <a:gd name="connsiteY17" fmla="*/ 467995 h 723265"/>
              <a:gd name="connisteX18" fmla="*/ 1369695 w 1531620"/>
              <a:gd name="connsiteY18" fmla="*/ 502285 h 723265"/>
              <a:gd name="connisteX19" fmla="*/ 1446530 w 1531620"/>
              <a:gd name="connsiteY19" fmla="*/ 527685 h 723265"/>
              <a:gd name="connisteX20" fmla="*/ 1514475 w 1531620"/>
              <a:gd name="connsiteY20" fmla="*/ 579120 h 723265"/>
              <a:gd name="connisteX21" fmla="*/ 1531620 w 1531620"/>
              <a:gd name="connsiteY21" fmla="*/ 647065 h 723265"/>
              <a:gd name="connisteX22" fmla="*/ 1471930 w 1531620"/>
              <a:gd name="connsiteY22" fmla="*/ 715010 h 723265"/>
              <a:gd name="connisteX23" fmla="*/ 1403985 w 1531620"/>
              <a:gd name="connsiteY23" fmla="*/ 723265 h 723265"/>
              <a:gd name="connisteX24" fmla="*/ 1335405 w 1531620"/>
              <a:gd name="connsiteY24" fmla="*/ 723265 h 723265"/>
              <a:gd name="connisteX25" fmla="*/ 1259205 w 1531620"/>
              <a:gd name="connsiteY25" fmla="*/ 723265 h 723265"/>
              <a:gd name="connisteX26" fmla="*/ 1191260 w 1531620"/>
              <a:gd name="connsiteY26" fmla="*/ 715010 h 723265"/>
              <a:gd name="connisteX27" fmla="*/ 1122680 w 1531620"/>
              <a:gd name="connsiteY27" fmla="*/ 706755 h 723265"/>
              <a:gd name="connisteX28" fmla="*/ 1054735 w 1531620"/>
              <a:gd name="connsiteY28" fmla="*/ 689610 h 723265"/>
              <a:gd name="connisteX29" fmla="*/ 986790 w 1531620"/>
              <a:gd name="connsiteY29" fmla="*/ 672465 h 723265"/>
              <a:gd name="connisteX30" fmla="*/ 918845 w 1531620"/>
              <a:gd name="connsiteY30" fmla="*/ 664210 h 723265"/>
              <a:gd name="connisteX31" fmla="*/ 842010 w 1531620"/>
              <a:gd name="connsiteY31" fmla="*/ 664210 h 723265"/>
              <a:gd name="connisteX32" fmla="*/ 774065 w 1531620"/>
              <a:gd name="connsiteY32" fmla="*/ 638175 h 723265"/>
              <a:gd name="connisteX33" fmla="*/ 697865 w 1531620"/>
              <a:gd name="connsiteY33" fmla="*/ 612775 h 723265"/>
              <a:gd name="connisteX34" fmla="*/ 629285 w 1531620"/>
              <a:gd name="connsiteY34" fmla="*/ 604520 h 723265"/>
              <a:gd name="connisteX35" fmla="*/ 553085 w 1531620"/>
              <a:gd name="connsiteY35" fmla="*/ 587375 h 723265"/>
              <a:gd name="connisteX36" fmla="*/ 485140 w 1531620"/>
              <a:gd name="connsiteY36" fmla="*/ 561975 h 723265"/>
              <a:gd name="connisteX37" fmla="*/ 416560 w 1531620"/>
              <a:gd name="connsiteY37" fmla="*/ 553085 h 723265"/>
              <a:gd name="connisteX38" fmla="*/ 348615 w 1531620"/>
              <a:gd name="connsiteY38" fmla="*/ 536575 h 723265"/>
              <a:gd name="connisteX39" fmla="*/ 280670 w 1531620"/>
              <a:gd name="connsiteY39" fmla="*/ 527685 h 723265"/>
              <a:gd name="connisteX40" fmla="*/ 212725 w 1531620"/>
              <a:gd name="connsiteY40" fmla="*/ 519430 h 723265"/>
              <a:gd name="connisteX41" fmla="*/ 144780 w 1531620"/>
              <a:gd name="connsiteY41" fmla="*/ 502285 h 723265"/>
              <a:gd name="connisteX42" fmla="*/ 93345 w 1531620"/>
              <a:gd name="connsiteY42" fmla="*/ 434340 h 723265"/>
              <a:gd name="connisteX43" fmla="*/ 76200 w 1531620"/>
              <a:gd name="connsiteY43" fmla="*/ 357505 h 723265"/>
              <a:gd name="connisteX44" fmla="*/ 50800 w 1531620"/>
              <a:gd name="connsiteY44" fmla="*/ 272415 h 723265"/>
              <a:gd name="connisteX45" fmla="*/ 50800 w 1531620"/>
              <a:gd name="connsiteY45" fmla="*/ 204470 h 723265"/>
              <a:gd name="connisteX46" fmla="*/ 153035 w 1531620"/>
              <a:gd name="connsiteY46" fmla="*/ 93980 h 723265"/>
              <a:gd name="connisteX47" fmla="*/ 357505 w 1531620"/>
              <a:gd name="connsiteY47" fmla="*/ 153670 h 723265"/>
              <a:gd name="connisteX48" fmla="*/ 382905 w 1531620"/>
              <a:gd name="connsiteY48" fmla="*/ 314960 h 723265"/>
              <a:gd name="connisteX49" fmla="*/ 382905 w 1531620"/>
              <a:gd name="connsiteY49" fmla="*/ 306705 h 723265"/>
              <a:gd name="connisteX50" fmla="*/ 603885 w 1531620"/>
              <a:gd name="connsiteY50" fmla="*/ 374650 h 7232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531620" h="723265">
                <a:moveTo>
                  <a:pt x="0" y="0"/>
                </a:moveTo>
                <a:lnTo>
                  <a:pt x="67945" y="42545"/>
                </a:lnTo>
                <a:lnTo>
                  <a:pt x="144780" y="76835"/>
                </a:lnTo>
                <a:lnTo>
                  <a:pt x="212725" y="102235"/>
                </a:lnTo>
                <a:lnTo>
                  <a:pt x="297815" y="127635"/>
                </a:lnTo>
                <a:lnTo>
                  <a:pt x="382905" y="161925"/>
                </a:lnTo>
                <a:lnTo>
                  <a:pt x="467995" y="212725"/>
                </a:lnTo>
                <a:lnTo>
                  <a:pt x="544195" y="238760"/>
                </a:lnTo>
                <a:lnTo>
                  <a:pt x="612775" y="264160"/>
                </a:lnTo>
                <a:lnTo>
                  <a:pt x="680720" y="297815"/>
                </a:lnTo>
                <a:lnTo>
                  <a:pt x="765810" y="323850"/>
                </a:lnTo>
                <a:lnTo>
                  <a:pt x="859155" y="332105"/>
                </a:lnTo>
                <a:lnTo>
                  <a:pt x="927100" y="349250"/>
                </a:lnTo>
                <a:lnTo>
                  <a:pt x="1003935" y="366395"/>
                </a:lnTo>
                <a:lnTo>
                  <a:pt x="1080135" y="382905"/>
                </a:lnTo>
                <a:lnTo>
                  <a:pt x="1165225" y="400050"/>
                </a:lnTo>
                <a:lnTo>
                  <a:pt x="1233805" y="425450"/>
                </a:lnTo>
                <a:lnTo>
                  <a:pt x="1301750" y="467995"/>
                </a:lnTo>
                <a:lnTo>
                  <a:pt x="1369695" y="502285"/>
                </a:lnTo>
                <a:lnTo>
                  <a:pt x="1446530" y="527685"/>
                </a:lnTo>
                <a:lnTo>
                  <a:pt x="1514475" y="579120"/>
                </a:lnTo>
                <a:lnTo>
                  <a:pt x="1531620" y="647065"/>
                </a:lnTo>
                <a:lnTo>
                  <a:pt x="1471930" y="715010"/>
                </a:lnTo>
                <a:lnTo>
                  <a:pt x="1403985" y="723265"/>
                </a:lnTo>
                <a:lnTo>
                  <a:pt x="1335405" y="723265"/>
                </a:lnTo>
                <a:lnTo>
                  <a:pt x="1259205" y="723265"/>
                </a:lnTo>
                <a:lnTo>
                  <a:pt x="1191260" y="715010"/>
                </a:lnTo>
                <a:lnTo>
                  <a:pt x="1122680" y="706755"/>
                </a:lnTo>
                <a:lnTo>
                  <a:pt x="1054735" y="689610"/>
                </a:lnTo>
                <a:lnTo>
                  <a:pt x="986790" y="672465"/>
                </a:lnTo>
                <a:lnTo>
                  <a:pt x="918845" y="664210"/>
                </a:lnTo>
                <a:lnTo>
                  <a:pt x="842010" y="664210"/>
                </a:lnTo>
                <a:lnTo>
                  <a:pt x="774065" y="638175"/>
                </a:lnTo>
                <a:lnTo>
                  <a:pt x="697865" y="612775"/>
                </a:lnTo>
                <a:lnTo>
                  <a:pt x="629285" y="604520"/>
                </a:lnTo>
                <a:lnTo>
                  <a:pt x="553085" y="587375"/>
                </a:lnTo>
                <a:lnTo>
                  <a:pt x="485140" y="561975"/>
                </a:lnTo>
                <a:lnTo>
                  <a:pt x="416560" y="553085"/>
                </a:lnTo>
                <a:lnTo>
                  <a:pt x="348615" y="536575"/>
                </a:lnTo>
                <a:lnTo>
                  <a:pt x="280670" y="527685"/>
                </a:lnTo>
                <a:lnTo>
                  <a:pt x="212725" y="519430"/>
                </a:lnTo>
                <a:lnTo>
                  <a:pt x="144780" y="502285"/>
                </a:lnTo>
                <a:lnTo>
                  <a:pt x="93345" y="434340"/>
                </a:lnTo>
                <a:lnTo>
                  <a:pt x="76200" y="357505"/>
                </a:lnTo>
                <a:lnTo>
                  <a:pt x="50800" y="272415"/>
                </a:lnTo>
                <a:lnTo>
                  <a:pt x="50800" y="204470"/>
                </a:lnTo>
                <a:lnTo>
                  <a:pt x="153035" y="93980"/>
                </a:lnTo>
                <a:lnTo>
                  <a:pt x="357505" y="153670"/>
                </a:lnTo>
                <a:lnTo>
                  <a:pt x="382905" y="314960"/>
                </a:lnTo>
                <a:lnTo>
                  <a:pt x="382905" y="306705"/>
                </a:lnTo>
                <a:lnTo>
                  <a:pt x="603885" y="3746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矩形 11"/>
          <p:cNvSpPr/>
          <p:nvPr/>
        </p:nvSpPr>
        <p:spPr>
          <a:xfrm>
            <a:off x="3162300" y="1568450"/>
            <a:ext cx="431800"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3" name="矩形 12"/>
          <p:cNvSpPr/>
          <p:nvPr/>
        </p:nvSpPr>
        <p:spPr>
          <a:xfrm>
            <a:off x="3160713" y="2817813"/>
            <a:ext cx="431800" cy="404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24578" name="组合 6"/>
          <p:cNvGrpSpPr/>
          <p:nvPr/>
        </p:nvGrpSpPr>
        <p:grpSpPr>
          <a:xfrm>
            <a:off x="19050" y="87313"/>
            <a:ext cx="1049338" cy="45720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4584" name="组合 5"/>
          <p:cNvGrpSpPr/>
          <p:nvPr/>
        </p:nvGrpSpPr>
        <p:grpSpPr>
          <a:xfrm>
            <a:off x="4886325" y="93663"/>
            <a:ext cx="1049338"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4590" name="文本框 1"/>
          <p:cNvSpPr txBox="1"/>
          <p:nvPr/>
        </p:nvSpPr>
        <p:spPr>
          <a:xfrm>
            <a:off x="1157288" y="100013"/>
            <a:ext cx="3859212" cy="457200"/>
          </a:xfrm>
          <a:prstGeom prst="rect">
            <a:avLst/>
          </a:prstGeom>
          <a:noFill/>
          <a:ln w="9525">
            <a:noFill/>
          </a:ln>
        </p:spPr>
        <p:txBody>
          <a:bodyPr wrap="square" anchor="t" anchorCtr="0">
            <a:spAutoFit/>
          </a:bodyPr>
          <a:p>
            <a:r>
              <a:rPr lang="zh-CN" altLang="en-US" sz="24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06 </a:t>
            </a:r>
            <a:r>
              <a:rPr lang="zh-CN" altLang="en-US" sz="2400" dirty="0">
                <a:solidFill>
                  <a:srgbClr val="002060"/>
                </a:solidFill>
                <a:latin typeface="华文中宋" panose="02010600040101010101" pitchFamily="2" charset="-122"/>
                <a:ea typeface="华文中宋" panose="02010600040101010101" pitchFamily="2" charset="-122"/>
              </a:rPr>
              <a:t>关键岗位备案人员台账</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24591" name="图片 1"/>
          <p:cNvPicPr>
            <a:picLocks noChangeAspect="1"/>
          </p:cNvPicPr>
          <p:nvPr/>
        </p:nvPicPr>
        <p:blipFill>
          <a:blip r:embed="rId1">
            <a:clrChange>
              <a:clrFrom>
                <a:srgbClr val="FFFFFF"/>
              </a:clrFrom>
              <a:clrTo>
                <a:srgbClr val="FFFFFF">
                  <a:alpha val="0"/>
                </a:srgbClr>
              </a:clrTo>
            </a:clrChange>
          </a:blip>
          <a:stretch>
            <a:fillRect/>
          </a:stretch>
        </p:blipFill>
        <p:spPr>
          <a:xfrm>
            <a:off x="-17462" y="1054100"/>
            <a:ext cx="9178925" cy="4329113"/>
          </a:xfrm>
          <a:prstGeom prst="rect">
            <a:avLst/>
          </a:prstGeom>
          <a:noFill/>
          <a:ln w="9525" cap="flat" cmpd="sng">
            <a:solidFill>
              <a:schemeClr val="accent1"/>
            </a:solidFill>
            <a:prstDash val="solid"/>
            <a:round/>
            <a:headEnd type="none" w="med" len="med"/>
            <a:tailEnd type="none" w="med" len="med"/>
          </a:ln>
        </p:spPr>
      </p:pic>
      <p:sp>
        <p:nvSpPr>
          <p:cNvPr id="24592" name="文本框 2"/>
          <p:cNvSpPr txBox="1"/>
          <p:nvPr/>
        </p:nvSpPr>
        <p:spPr>
          <a:xfrm>
            <a:off x="1157288" y="5554663"/>
            <a:ext cx="6927850" cy="366712"/>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rPr>
              <a:t>开工前，查中标通知书，合同约定人员信息及证件复印件留存备案。</a:t>
            </a:r>
            <a:endParaRPr lang="zh-CN" altLang="en-US" sz="1800">
              <a:latin typeface="华文中宋" panose="02010600040101010101" pitchFamily="2" charset="-122"/>
              <a:ea typeface="华文中宋" panose="02010600040101010101" pitchFamily="2" charset="-122"/>
            </a:endParaRPr>
          </a:p>
        </p:txBody>
      </p:sp>
      <p:sp>
        <p:nvSpPr>
          <p:cNvPr id="203" name=" 203"/>
          <p:cNvSpPr/>
          <p:nvPr/>
        </p:nvSpPr>
        <p:spPr>
          <a:xfrm>
            <a:off x="893763" y="5432425"/>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8" name=" 203"/>
          <p:cNvSpPr/>
          <p:nvPr/>
        </p:nvSpPr>
        <p:spPr>
          <a:xfrm rot="10800000">
            <a:off x="7521575" y="562610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1882775" y="1747838"/>
            <a:ext cx="1655763" cy="17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矩形 2"/>
          <p:cNvSpPr/>
          <p:nvPr/>
        </p:nvSpPr>
        <p:spPr>
          <a:xfrm>
            <a:off x="1984375" y="2003425"/>
            <a:ext cx="1655763"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 name="矩形 5"/>
          <p:cNvSpPr/>
          <p:nvPr/>
        </p:nvSpPr>
        <p:spPr>
          <a:xfrm>
            <a:off x="6146800" y="1739900"/>
            <a:ext cx="1655763"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7" name="矩形 6"/>
          <p:cNvSpPr/>
          <p:nvPr/>
        </p:nvSpPr>
        <p:spPr>
          <a:xfrm>
            <a:off x="6043613" y="2003425"/>
            <a:ext cx="1655763"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4385" name="组合 5"/>
          <p:cNvGrpSpPr/>
          <p:nvPr/>
        </p:nvGrpSpPr>
        <p:grpSpPr>
          <a:xfrm>
            <a:off x="42703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4391" name="文本框 1"/>
          <p:cNvSpPr txBox="1"/>
          <p:nvPr/>
        </p:nvSpPr>
        <p:spPr>
          <a:xfrm>
            <a:off x="1054100" y="106363"/>
            <a:ext cx="464502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项目部安全专题会</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4439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4398" name="文本框 3"/>
          <p:cNvSpPr txBox="1"/>
          <p:nvPr/>
        </p:nvSpPr>
        <p:spPr>
          <a:xfrm>
            <a:off x="1360488" y="2301875"/>
            <a:ext cx="949325" cy="1920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提供会议签到表、会议照片、会议纪要。</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1926431" y="21137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988219" y="39377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44401" name="图片 3"/>
          <p:cNvPicPr>
            <a:picLocks noChangeAspect="1"/>
          </p:cNvPicPr>
          <p:nvPr/>
        </p:nvPicPr>
        <p:blipFill>
          <a:blip r:embed="rId1"/>
          <a:stretch>
            <a:fillRect/>
          </a:stretch>
        </p:blipFill>
        <p:spPr>
          <a:xfrm>
            <a:off x="2789238" y="1428750"/>
            <a:ext cx="5876925" cy="3829050"/>
          </a:xfrm>
          <a:prstGeom prst="rect">
            <a:avLst/>
          </a:prstGeom>
          <a:noFill/>
          <a:ln w="9525" cap="flat" cmpd="sng">
            <a:solidFill>
              <a:schemeClr val="accent1"/>
            </a:solidFill>
            <a:prstDash val="solid"/>
            <a:round/>
            <a:headEnd type="none" w="med" len="med"/>
            <a:tailEnd type="none" w="med" len="med"/>
          </a:ln>
        </p:spPr>
      </p:pic>
      <p:sp>
        <p:nvSpPr>
          <p:cNvPr id="2" name="任意多边形 1"/>
          <p:cNvSpPr/>
          <p:nvPr/>
        </p:nvSpPr>
        <p:spPr>
          <a:xfrm>
            <a:off x="5759450" y="2741613"/>
            <a:ext cx="1368425" cy="382588"/>
          </a:xfrm>
          <a:custGeom>
            <a:avLst/>
            <a:gdLst>
              <a:gd name="connisteX0" fmla="*/ 50800 w 1369695"/>
              <a:gd name="connsiteY0" fmla="*/ 255270 h 382905"/>
              <a:gd name="connisteX1" fmla="*/ 1369695 w 1369695"/>
              <a:gd name="connsiteY1" fmla="*/ 0 h 382905"/>
              <a:gd name="connisteX2" fmla="*/ 1361440 w 1369695"/>
              <a:gd name="connsiteY2" fmla="*/ 186690 h 382905"/>
              <a:gd name="connisteX3" fmla="*/ 0 w 1369695"/>
              <a:gd name="connsiteY3" fmla="*/ 382905 h 382905"/>
              <a:gd name="connisteX4" fmla="*/ 50800 w 1369695"/>
              <a:gd name="connsiteY4" fmla="*/ 255270 h 38290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369695" h="382905">
                <a:moveTo>
                  <a:pt x="50800" y="255270"/>
                </a:moveTo>
                <a:lnTo>
                  <a:pt x="1369695" y="0"/>
                </a:lnTo>
                <a:lnTo>
                  <a:pt x="1361440" y="186690"/>
                </a:lnTo>
                <a:lnTo>
                  <a:pt x="0" y="382905"/>
                </a:lnTo>
                <a:lnTo>
                  <a:pt x="50800" y="2552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3" name="矩形 12"/>
          <p:cNvSpPr/>
          <p:nvPr/>
        </p:nvSpPr>
        <p:spPr>
          <a:xfrm>
            <a:off x="4972050" y="4222750"/>
            <a:ext cx="312738" cy="24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09"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卷十九：创优创奖</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45410" name="组合 3"/>
          <p:cNvGrpSpPr/>
          <p:nvPr/>
        </p:nvGrpSpPr>
        <p:grpSpPr>
          <a:xfrm>
            <a:off x="107950" y="106363"/>
            <a:ext cx="1049338" cy="450850"/>
            <a:chOff x="962" y="1637"/>
            <a:chExt cx="1652" cy="710"/>
          </a:xfrm>
        </p:grpSpPr>
        <p:sp>
          <p:nvSpPr>
            <p:cNvPr id="25" name="矩形 2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矩形 2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9" name="矩形 28"/>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5416" name="组合 5"/>
          <p:cNvGrpSpPr/>
          <p:nvPr/>
        </p:nvGrpSpPr>
        <p:grpSpPr>
          <a:xfrm>
            <a:off x="4605338" y="106363"/>
            <a:ext cx="1049337" cy="450850"/>
            <a:chOff x="5509" y="193"/>
            <a:chExt cx="1652" cy="710"/>
          </a:xfrm>
        </p:grpSpPr>
        <p:sp>
          <p:nvSpPr>
            <p:cNvPr id="31" name="矩形 30"/>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2" name="矩形 31"/>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5422" name="文本框 3"/>
          <p:cNvSpPr txBox="1"/>
          <p:nvPr/>
        </p:nvSpPr>
        <p:spPr>
          <a:xfrm>
            <a:off x="579438" y="1517650"/>
            <a:ext cx="5503862" cy="2011363"/>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60000"/>
              </a:lnSpc>
            </a:pPr>
            <a:r>
              <a:rPr lang="zh-CN" altLang="en-US" sz="2000">
                <a:latin typeface="华文中宋" panose="02010600040101010101" pitchFamily="2" charset="-122"/>
                <a:ea typeface="华文中宋" panose="02010600040101010101" pitchFamily="2" charset="-122"/>
              </a:rPr>
              <a:t>01 项目年度创优、观摩会计划	</a:t>
            </a:r>
            <a:endParaRPr lang="zh-CN" altLang="en-US" sz="2000">
              <a:latin typeface="华文中宋" panose="02010600040101010101" pitchFamily="2" charset="-122"/>
              <a:ea typeface="华文中宋" panose="02010600040101010101" pitchFamily="2" charset="-122"/>
            </a:endParaRPr>
          </a:p>
          <a:p>
            <a:pPr>
              <a:lnSpc>
                <a:spcPct val="160000"/>
              </a:lnSpc>
            </a:pPr>
            <a:r>
              <a:rPr lang="zh-CN" altLang="en-US" sz="2000">
                <a:latin typeface="华文中宋" panose="02010600040101010101" pitchFamily="2" charset="-122"/>
                <a:ea typeface="华文中宋" panose="02010600040101010101" pitchFamily="2" charset="-122"/>
              </a:rPr>
              <a:t>02 观摩会实施	</a:t>
            </a:r>
            <a:endParaRPr lang="zh-CN" altLang="en-US" sz="2000">
              <a:latin typeface="华文中宋" panose="02010600040101010101" pitchFamily="2" charset="-122"/>
              <a:ea typeface="华文中宋" panose="02010600040101010101" pitchFamily="2" charset="-122"/>
            </a:endParaRPr>
          </a:p>
          <a:p>
            <a:pPr>
              <a:lnSpc>
                <a:spcPct val="160000"/>
              </a:lnSpc>
            </a:pPr>
            <a:r>
              <a:rPr lang="zh-CN" altLang="en-US" sz="2000">
                <a:latin typeface="华文中宋" panose="02010600040101010101" pitchFamily="2" charset="-122"/>
                <a:ea typeface="华文中宋" panose="02010600040101010101" pitchFamily="2" charset="-122"/>
              </a:rPr>
              <a:t>03 奖项申报资料			</a:t>
            </a:r>
            <a:endParaRPr lang="zh-CN" altLang="en-US" sz="2000">
              <a:latin typeface="华文中宋" panose="02010600040101010101" pitchFamily="2" charset="-122"/>
              <a:ea typeface="华文中宋" panose="02010600040101010101" pitchFamily="2" charset="-122"/>
            </a:endParaRPr>
          </a:p>
        </p:txBody>
      </p:sp>
      <p:sp>
        <p:nvSpPr>
          <p:cNvPr id="145423" name="奖杯"/>
          <p:cNvSpPr/>
          <p:nvPr/>
        </p:nvSpPr>
        <p:spPr>
          <a:xfrm>
            <a:off x="6161088" y="2439988"/>
            <a:ext cx="706437" cy="557212"/>
          </a:xfrm>
          <a:custGeom>
            <a:avLst/>
            <a:gdLst/>
            <a:ahLst/>
            <a:cxnLst>
              <a:cxn ang="0">
                <a:pos x="306162109" y="146667249"/>
              </a:cxn>
              <a:cxn ang="0">
                <a:pos x="290142117" y="144963777"/>
              </a:cxn>
              <a:cxn ang="0">
                <a:pos x="301934726" y="127162777"/>
              </a:cxn>
              <a:cxn ang="0">
                <a:pos x="306273434" y="127333043"/>
              </a:cxn>
              <a:cxn ang="0">
                <a:pos x="349994915" y="66519817"/>
              </a:cxn>
              <a:cxn ang="0">
                <a:pos x="311724757" y="32706341"/>
              </a:cxn>
              <a:cxn ang="0">
                <a:pos x="311724757" y="12946226"/>
              </a:cxn>
              <a:cxn ang="0">
                <a:pos x="370798915" y="66519817"/>
              </a:cxn>
              <a:cxn ang="0">
                <a:pos x="306162109" y="146667249"/>
              </a:cxn>
              <a:cxn ang="0">
                <a:pos x="186790066" y="189934956"/>
              </a:cxn>
              <a:cxn ang="0">
                <a:pos x="67306698" y="57491496"/>
              </a:cxn>
              <a:cxn ang="0">
                <a:pos x="67751786" y="0"/>
              </a:cxn>
              <a:cxn ang="0">
                <a:pos x="303937093" y="0"/>
              </a:cxn>
              <a:cxn ang="0">
                <a:pos x="303937093" y="57491496"/>
              </a:cxn>
              <a:cxn ang="0">
                <a:pos x="186790066" y="189934956"/>
              </a:cxn>
              <a:cxn ang="0">
                <a:pos x="127382145" y="17545519"/>
              </a:cxn>
              <a:cxn ang="0">
                <a:pos x="98012053" y="17460468"/>
              </a:cxn>
              <a:cxn ang="0">
                <a:pos x="188458881" y="173922479"/>
              </a:cxn>
              <a:cxn ang="0">
                <a:pos x="127382145" y="17545519"/>
              </a:cxn>
              <a:cxn ang="0">
                <a:pos x="64636805" y="127333043"/>
              </a:cxn>
              <a:cxn ang="0">
                <a:pos x="68864188" y="127162777"/>
              </a:cxn>
              <a:cxn ang="0">
                <a:pos x="80656797" y="144963777"/>
              </a:cxn>
              <a:cxn ang="0">
                <a:pos x="64636805" y="146667249"/>
              </a:cxn>
              <a:cxn ang="0">
                <a:pos x="0" y="66519817"/>
              </a:cxn>
              <a:cxn ang="0">
                <a:pos x="59074158" y="12946226"/>
              </a:cxn>
              <a:cxn ang="0">
                <a:pos x="59074158" y="32706341"/>
              </a:cxn>
              <a:cxn ang="0">
                <a:pos x="20804000" y="66519817"/>
              </a:cxn>
              <a:cxn ang="0">
                <a:pos x="64636805" y="127333043"/>
              </a:cxn>
              <a:cxn ang="0">
                <a:pos x="164651225" y="213953670"/>
              </a:cxn>
              <a:cxn ang="0">
                <a:pos x="184787487" y="198537368"/>
              </a:cxn>
              <a:cxn ang="0">
                <a:pos x="204923962" y="213953670"/>
              </a:cxn>
              <a:cxn ang="0">
                <a:pos x="184787487" y="229455185"/>
              </a:cxn>
              <a:cxn ang="0">
                <a:pos x="164651225" y="213953670"/>
              </a:cxn>
              <a:cxn ang="0">
                <a:pos x="243416769" y="248448697"/>
              </a:cxn>
              <a:cxn ang="0">
                <a:pos x="224281585" y="263013181"/>
              </a:cxn>
              <a:cxn ang="0">
                <a:pos x="147518619" y="263013181"/>
              </a:cxn>
              <a:cxn ang="0">
                <a:pos x="128383434" y="248448697"/>
              </a:cxn>
              <a:cxn ang="0">
                <a:pos x="147518619" y="233798999"/>
              </a:cxn>
              <a:cxn ang="0">
                <a:pos x="224281585" y="233798999"/>
              </a:cxn>
              <a:cxn ang="0">
                <a:pos x="243416769" y="248448697"/>
              </a:cxn>
              <a:cxn ang="0">
                <a:pos x="109248249" y="268890039"/>
              </a:cxn>
              <a:cxn ang="0">
                <a:pos x="254319414" y="268890039"/>
              </a:cxn>
              <a:cxn ang="0">
                <a:pos x="273454387" y="292227364"/>
              </a:cxn>
              <a:cxn ang="0">
                <a:pos x="90224389" y="292227364"/>
              </a:cxn>
              <a:cxn ang="0">
                <a:pos x="109248249" y="268890039"/>
              </a:cxn>
            </a:cxnLst>
            <a:pathLst>
              <a:path w="3333" h="3431">
                <a:moveTo>
                  <a:pt x="2752" y="1722"/>
                </a:moveTo>
                <a:cubicBezTo>
                  <a:pt x="2703" y="1722"/>
                  <a:pt x="2655" y="1715"/>
                  <a:pt x="2608" y="1702"/>
                </a:cubicBezTo>
                <a:cubicBezTo>
                  <a:pt x="2647" y="1637"/>
                  <a:pt x="2683" y="1567"/>
                  <a:pt x="2714" y="1493"/>
                </a:cubicBezTo>
                <a:cubicBezTo>
                  <a:pt x="2727" y="1494"/>
                  <a:pt x="2740" y="1495"/>
                  <a:pt x="2753" y="1495"/>
                </a:cubicBezTo>
                <a:cubicBezTo>
                  <a:pt x="3011" y="1495"/>
                  <a:pt x="3146" y="1093"/>
                  <a:pt x="3146" y="781"/>
                </a:cubicBezTo>
                <a:cubicBezTo>
                  <a:pt x="3146" y="520"/>
                  <a:pt x="3000" y="384"/>
                  <a:pt x="2802" y="384"/>
                </a:cubicBezTo>
                <a:cubicBezTo>
                  <a:pt x="2802" y="304"/>
                  <a:pt x="2802" y="221"/>
                  <a:pt x="2802" y="152"/>
                </a:cubicBezTo>
                <a:cubicBezTo>
                  <a:pt x="3104" y="152"/>
                  <a:pt x="3333" y="394"/>
                  <a:pt x="3333" y="781"/>
                </a:cubicBezTo>
                <a:cubicBezTo>
                  <a:pt x="3333" y="1218"/>
                  <a:pt x="3114" y="1722"/>
                  <a:pt x="2752" y="1722"/>
                </a:cubicBezTo>
                <a:close/>
                <a:moveTo>
                  <a:pt x="1679" y="2230"/>
                </a:moveTo>
                <a:cubicBezTo>
                  <a:pt x="1110" y="2230"/>
                  <a:pt x="605" y="1534"/>
                  <a:pt x="605" y="675"/>
                </a:cubicBezTo>
                <a:cubicBezTo>
                  <a:pt x="605" y="633"/>
                  <a:pt x="607" y="42"/>
                  <a:pt x="609" y="0"/>
                </a:cubicBezTo>
                <a:cubicBezTo>
                  <a:pt x="2732" y="0"/>
                  <a:pt x="2732" y="0"/>
                  <a:pt x="2732" y="0"/>
                </a:cubicBezTo>
                <a:cubicBezTo>
                  <a:pt x="2735" y="42"/>
                  <a:pt x="2732" y="633"/>
                  <a:pt x="2732" y="675"/>
                </a:cubicBezTo>
                <a:cubicBezTo>
                  <a:pt x="2732" y="1534"/>
                  <a:pt x="2249" y="2230"/>
                  <a:pt x="1679" y="2230"/>
                </a:cubicBezTo>
                <a:close/>
                <a:moveTo>
                  <a:pt x="1145" y="206"/>
                </a:moveTo>
                <a:cubicBezTo>
                  <a:pt x="881" y="205"/>
                  <a:pt x="881" y="205"/>
                  <a:pt x="881" y="205"/>
                </a:cubicBezTo>
                <a:cubicBezTo>
                  <a:pt x="881" y="205"/>
                  <a:pt x="854" y="1982"/>
                  <a:pt x="1694" y="2042"/>
                </a:cubicBezTo>
                <a:cubicBezTo>
                  <a:pt x="1051" y="1570"/>
                  <a:pt x="1145" y="206"/>
                  <a:pt x="1145" y="206"/>
                </a:cubicBezTo>
                <a:close/>
                <a:moveTo>
                  <a:pt x="581" y="1495"/>
                </a:moveTo>
                <a:cubicBezTo>
                  <a:pt x="594" y="1495"/>
                  <a:pt x="606" y="1494"/>
                  <a:pt x="619" y="1493"/>
                </a:cubicBezTo>
                <a:cubicBezTo>
                  <a:pt x="650" y="1567"/>
                  <a:pt x="686" y="1637"/>
                  <a:pt x="725" y="1702"/>
                </a:cubicBezTo>
                <a:cubicBezTo>
                  <a:pt x="679" y="1715"/>
                  <a:pt x="630" y="1722"/>
                  <a:pt x="581" y="1722"/>
                </a:cubicBezTo>
                <a:cubicBezTo>
                  <a:pt x="219" y="1722"/>
                  <a:pt x="0" y="1218"/>
                  <a:pt x="0" y="781"/>
                </a:cubicBezTo>
                <a:cubicBezTo>
                  <a:pt x="0" y="394"/>
                  <a:pt x="229" y="152"/>
                  <a:pt x="531" y="152"/>
                </a:cubicBezTo>
                <a:cubicBezTo>
                  <a:pt x="531" y="221"/>
                  <a:pt x="531" y="304"/>
                  <a:pt x="531" y="384"/>
                </a:cubicBezTo>
                <a:cubicBezTo>
                  <a:pt x="333" y="384"/>
                  <a:pt x="187" y="520"/>
                  <a:pt x="187" y="781"/>
                </a:cubicBezTo>
                <a:cubicBezTo>
                  <a:pt x="187" y="1093"/>
                  <a:pt x="322" y="1495"/>
                  <a:pt x="581" y="1495"/>
                </a:cubicBezTo>
                <a:close/>
                <a:moveTo>
                  <a:pt x="1480" y="2512"/>
                </a:moveTo>
                <a:cubicBezTo>
                  <a:pt x="1480" y="2412"/>
                  <a:pt x="1561" y="2331"/>
                  <a:pt x="1661" y="2331"/>
                </a:cubicBezTo>
                <a:cubicBezTo>
                  <a:pt x="1761" y="2331"/>
                  <a:pt x="1842" y="2412"/>
                  <a:pt x="1842" y="2512"/>
                </a:cubicBezTo>
                <a:cubicBezTo>
                  <a:pt x="1842" y="2613"/>
                  <a:pt x="1761" y="2694"/>
                  <a:pt x="1661" y="2694"/>
                </a:cubicBezTo>
                <a:cubicBezTo>
                  <a:pt x="1561" y="2694"/>
                  <a:pt x="1480" y="2613"/>
                  <a:pt x="1480" y="2512"/>
                </a:cubicBezTo>
                <a:close/>
                <a:moveTo>
                  <a:pt x="2188" y="2917"/>
                </a:moveTo>
                <a:cubicBezTo>
                  <a:pt x="2188" y="3011"/>
                  <a:pt x="2111" y="3088"/>
                  <a:pt x="2016" y="3088"/>
                </a:cubicBezTo>
                <a:cubicBezTo>
                  <a:pt x="1326" y="3088"/>
                  <a:pt x="1326" y="3088"/>
                  <a:pt x="1326" y="3088"/>
                </a:cubicBezTo>
                <a:cubicBezTo>
                  <a:pt x="1231" y="3088"/>
                  <a:pt x="1154" y="3011"/>
                  <a:pt x="1154" y="2917"/>
                </a:cubicBezTo>
                <a:cubicBezTo>
                  <a:pt x="1154" y="2822"/>
                  <a:pt x="1231" y="2745"/>
                  <a:pt x="1326" y="2745"/>
                </a:cubicBezTo>
                <a:cubicBezTo>
                  <a:pt x="2016" y="2745"/>
                  <a:pt x="2016" y="2745"/>
                  <a:pt x="2016" y="2745"/>
                </a:cubicBezTo>
                <a:cubicBezTo>
                  <a:pt x="2111" y="2745"/>
                  <a:pt x="2188" y="2822"/>
                  <a:pt x="2188" y="2917"/>
                </a:cubicBezTo>
                <a:close/>
                <a:moveTo>
                  <a:pt x="982" y="3157"/>
                </a:moveTo>
                <a:cubicBezTo>
                  <a:pt x="2286" y="3157"/>
                  <a:pt x="2286" y="3157"/>
                  <a:pt x="2286" y="3157"/>
                </a:cubicBezTo>
                <a:cubicBezTo>
                  <a:pt x="2441" y="3157"/>
                  <a:pt x="2458" y="3337"/>
                  <a:pt x="2458" y="3431"/>
                </a:cubicBezTo>
                <a:cubicBezTo>
                  <a:pt x="1750" y="3431"/>
                  <a:pt x="1506" y="3431"/>
                  <a:pt x="811" y="3431"/>
                </a:cubicBezTo>
                <a:cubicBezTo>
                  <a:pt x="811" y="3337"/>
                  <a:pt x="823" y="3157"/>
                  <a:pt x="982" y="3157"/>
                </a:cubicBezTo>
                <a:close/>
              </a:path>
            </a:pathLst>
          </a:custGeom>
          <a:solidFill>
            <a:schemeClr val="accent1"/>
          </a:solidFill>
          <a:ln w="9525">
            <a:noFill/>
          </a:ln>
        </p:spPr>
        <p:txBody>
          <a:bodyPr/>
          <a:p>
            <a:endParaRPr lang="zh-CN" altLang="en-US"/>
          </a:p>
        </p:txBody>
      </p:sp>
      <p:sp>
        <p:nvSpPr>
          <p:cNvPr id="2" name="领奖"/>
          <p:cNvSpPr/>
          <p:nvPr/>
        </p:nvSpPr>
        <p:spPr bwMode="auto">
          <a:xfrm>
            <a:off x="5073650" y="3227388"/>
            <a:ext cx="2881313" cy="2089150"/>
          </a:xfrm>
          <a:custGeom>
            <a:avLst/>
            <a:gdLst>
              <a:gd name="T0" fmla="*/ 1293197 w 2360613"/>
              <a:gd name="T1" fmla="*/ 1411230 h 2268538"/>
              <a:gd name="T2" fmla="*/ 1904146 w 2360613"/>
              <a:gd name="T3" fmla="*/ 1585722 h 2268538"/>
              <a:gd name="T4" fmla="*/ 1835836 w 2360613"/>
              <a:gd name="T5" fmla="*/ 1804210 h 2268538"/>
              <a:gd name="T6" fmla="*/ 1277827 w 2360613"/>
              <a:gd name="T7" fmla="*/ 1627156 h 2268538"/>
              <a:gd name="T8" fmla="*/ 694843 w 2360613"/>
              <a:gd name="T9" fmla="*/ 1397989 h 2268538"/>
              <a:gd name="T10" fmla="*/ 624612 w 2360613"/>
              <a:gd name="T11" fmla="*/ 1625020 h 2268538"/>
              <a:gd name="T12" fmla="*/ 68310 w 2360613"/>
              <a:gd name="T13" fmla="*/ 1807414 h 2268538"/>
              <a:gd name="T14" fmla="*/ 1921 w 2360613"/>
              <a:gd name="T15" fmla="*/ 1581450 h 2268538"/>
              <a:gd name="T16" fmla="*/ 611803 w 2360613"/>
              <a:gd name="T17" fmla="*/ 1406959 h 2268538"/>
              <a:gd name="T18" fmla="*/ 1518298 w 2360613"/>
              <a:gd name="T19" fmla="*/ 553604 h 2268538"/>
              <a:gd name="T20" fmla="*/ 1627474 w 2360613"/>
              <a:gd name="T21" fmla="*/ 623884 h 2268538"/>
              <a:gd name="T22" fmla="*/ 1789320 w 2360613"/>
              <a:gd name="T23" fmla="*/ 626875 h 2268538"/>
              <a:gd name="T24" fmla="*/ 1804459 w 2360613"/>
              <a:gd name="T25" fmla="*/ 1003482 h 2268538"/>
              <a:gd name="T26" fmla="*/ 1736438 w 2360613"/>
              <a:gd name="T27" fmla="*/ 955417 h 2268538"/>
              <a:gd name="T28" fmla="*/ 1710849 w 2360613"/>
              <a:gd name="T29" fmla="*/ 1400168 h 2268538"/>
              <a:gd name="T30" fmla="*/ 1631313 w 2360613"/>
              <a:gd name="T31" fmla="*/ 1453145 h 2268538"/>
              <a:gd name="T32" fmla="*/ 1551136 w 2360613"/>
              <a:gd name="T33" fmla="*/ 1440755 h 2268538"/>
              <a:gd name="T34" fmla="*/ 1455181 w 2360613"/>
              <a:gd name="T35" fmla="*/ 1414694 h 2268538"/>
              <a:gd name="T36" fmla="*/ 1422982 w 2360613"/>
              <a:gd name="T37" fmla="*/ 868689 h 2268538"/>
              <a:gd name="T38" fmla="*/ 1368180 w 2360613"/>
              <a:gd name="T39" fmla="*/ 1011385 h 2268538"/>
              <a:gd name="T40" fmla="*/ 1365621 w 2360613"/>
              <a:gd name="T41" fmla="*/ 655499 h 2268538"/>
              <a:gd name="T42" fmla="*/ 263585 w 2360613"/>
              <a:gd name="T43" fmla="*/ 576247 h 2268538"/>
              <a:gd name="T44" fmla="*/ 377616 w 2360613"/>
              <a:gd name="T45" fmla="*/ 593978 h 2268538"/>
              <a:gd name="T46" fmla="*/ 536832 w 2360613"/>
              <a:gd name="T47" fmla="*/ 647596 h 2268538"/>
              <a:gd name="T48" fmla="*/ 539816 w 2360613"/>
              <a:gd name="T49" fmla="*/ 1009035 h 2268538"/>
              <a:gd name="T50" fmla="*/ 480989 w 2360613"/>
              <a:gd name="T51" fmla="*/ 894750 h 2268538"/>
              <a:gd name="T52" fmla="*/ 450936 w 2360613"/>
              <a:gd name="T53" fmla="*/ 1409140 h 2268538"/>
              <a:gd name="T54" fmla="*/ 362269 w 2360613"/>
              <a:gd name="T55" fmla="*/ 1447805 h 2268538"/>
              <a:gd name="T56" fmla="*/ 278505 w 2360613"/>
              <a:gd name="T57" fmla="*/ 1450795 h 2268538"/>
              <a:gd name="T58" fmla="*/ 194527 w 2360613"/>
              <a:gd name="T59" fmla="*/ 1409140 h 2268538"/>
              <a:gd name="T60" fmla="*/ 164687 w 2360613"/>
              <a:gd name="T61" fmla="*/ 894750 h 2268538"/>
              <a:gd name="T62" fmla="*/ 105861 w 2360613"/>
              <a:gd name="T63" fmla="*/ 1009035 h 2268538"/>
              <a:gd name="T64" fmla="*/ 108631 w 2360613"/>
              <a:gd name="T65" fmla="*/ 647596 h 2268538"/>
              <a:gd name="T66" fmla="*/ 888981 w 2360613"/>
              <a:gd name="T67" fmla="*/ 338478 h 2268538"/>
              <a:gd name="T68" fmla="*/ 1008106 w 2360613"/>
              <a:gd name="T69" fmla="*/ 367555 h 2268538"/>
              <a:gd name="T70" fmla="*/ 1169578 w 2360613"/>
              <a:gd name="T71" fmla="*/ 379956 h 2268538"/>
              <a:gd name="T72" fmla="*/ 1194601 w 2360613"/>
              <a:gd name="T73" fmla="*/ 787468 h 2268538"/>
              <a:gd name="T74" fmla="*/ 1118891 w 2360613"/>
              <a:gd name="T75" fmla="*/ 778274 h 2268538"/>
              <a:gd name="T76" fmla="*/ 1093654 w 2360613"/>
              <a:gd name="T77" fmla="*/ 738293 h 2268538"/>
              <a:gd name="T78" fmla="*/ 1035268 w 2360613"/>
              <a:gd name="T79" fmla="*/ 1280501 h 2268538"/>
              <a:gd name="T80" fmla="*/ 967686 w 2360613"/>
              <a:gd name="T81" fmla="*/ 1222561 h 2268538"/>
              <a:gd name="T82" fmla="*/ 882138 w 2360613"/>
              <a:gd name="T83" fmla="*/ 1280501 h 2268538"/>
              <a:gd name="T84" fmla="*/ 814341 w 2360613"/>
              <a:gd name="T85" fmla="*/ 1222561 h 2268538"/>
              <a:gd name="T86" fmla="*/ 785683 w 2360613"/>
              <a:gd name="T87" fmla="*/ 726534 h 2268538"/>
              <a:gd name="T88" fmla="*/ 721522 w 2360613"/>
              <a:gd name="T89" fmla="*/ 802220 h 2268538"/>
              <a:gd name="T90" fmla="*/ 720453 w 2360613"/>
              <a:gd name="T91" fmla="*/ 423145 h 2268538"/>
              <a:gd name="T92" fmla="*/ 334154 w 2360613"/>
              <a:gd name="T93" fmla="*/ 259391 h 2268538"/>
              <a:gd name="T94" fmla="*/ 434294 w 2360613"/>
              <a:gd name="T95" fmla="*/ 371993 h 2268538"/>
              <a:gd name="T96" fmla="*/ 378566 w 2360613"/>
              <a:gd name="T97" fmla="*/ 495919 h 2268538"/>
              <a:gd name="T98" fmla="*/ 251737 w 2360613"/>
              <a:gd name="T99" fmla="*/ 476476 h 2268538"/>
              <a:gd name="T100" fmla="*/ 213518 w 2360613"/>
              <a:gd name="T101" fmla="*/ 368788 h 2268538"/>
              <a:gd name="T102" fmla="*/ 318141 w 2360613"/>
              <a:gd name="T103" fmla="*/ 258964 h 2268538"/>
              <a:gd name="T104" fmla="*/ 1685478 w 2360613"/>
              <a:gd name="T105" fmla="*/ 365583 h 2268538"/>
              <a:gd name="T106" fmla="*/ 1651039 w 2360613"/>
              <a:gd name="T107" fmla="*/ 483314 h 2268538"/>
              <a:gd name="T108" fmla="*/ 1522909 w 2360613"/>
              <a:gd name="T109" fmla="*/ 490150 h 2268538"/>
              <a:gd name="T110" fmla="*/ 1469218 w 2360613"/>
              <a:gd name="T111" fmla="*/ 373275 h 2268538"/>
              <a:gd name="T112" fmla="*/ 1557989 w 2360613"/>
              <a:gd name="T113" fmla="*/ 262169 h 2268538"/>
              <a:gd name="T114" fmla="*/ 1059929 w 2360613"/>
              <a:gd name="T115" fmla="*/ 96652 h 2268538"/>
              <a:gd name="T116" fmla="*/ 1035843 w 2360613"/>
              <a:gd name="T117" fmla="*/ 223882 h 2268538"/>
              <a:gd name="T118" fmla="*/ 902196 w 2360613"/>
              <a:gd name="T119" fmla="*/ 259378 h 2268538"/>
              <a:gd name="T120" fmla="*/ 828232 w 2360613"/>
              <a:gd name="T121" fmla="*/ 131079 h 2268538"/>
              <a:gd name="T122" fmla="*/ 901770 w 2360613"/>
              <a:gd name="T123" fmla="*/ 13472 h 22685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60613" h="2268538">
                <a:moveTo>
                  <a:pt x="861026" y="1644650"/>
                </a:moveTo>
                <a:lnTo>
                  <a:pt x="1499852" y="1644650"/>
                </a:lnTo>
                <a:lnTo>
                  <a:pt x="1505142" y="1644915"/>
                </a:lnTo>
                <a:lnTo>
                  <a:pt x="1510168" y="1645179"/>
                </a:lnTo>
                <a:lnTo>
                  <a:pt x="1515459" y="1645708"/>
                </a:lnTo>
                <a:lnTo>
                  <a:pt x="1520485" y="1646766"/>
                </a:lnTo>
                <a:lnTo>
                  <a:pt x="1525246" y="1648088"/>
                </a:lnTo>
                <a:lnTo>
                  <a:pt x="1530272" y="1649411"/>
                </a:lnTo>
                <a:lnTo>
                  <a:pt x="1535033" y="1650733"/>
                </a:lnTo>
                <a:lnTo>
                  <a:pt x="1539795" y="1652849"/>
                </a:lnTo>
                <a:lnTo>
                  <a:pt x="1544292" y="1654700"/>
                </a:lnTo>
                <a:lnTo>
                  <a:pt x="1548789" y="1656816"/>
                </a:lnTo>
                <a:lnTo>
                  <a:pt x="1553021" y="1659460"/>
                </a:lnTo>
                <a:lnTo>
                  <a:pt x="1557254" y="1662370"/>
                </a:lnTo>
                <a:lnTo>
                  <a:pt x="1561221" y="1665014"/>
                </a:lnTo>
                <a:lnTo>
                  <a:pt x="1565189" y="1668188"/>
                </a:lnTo>
                <a:lnTo>
                  <a:pt x="1568893" y="1671362"/>
                </a:lnTo>
                <a:lnTo>
                  <a:pt x="1572596" y="1674535"/>
                </a:lnTo>
                <a:lnTo>
                  <a:pt x="1575770" y="1678238"/>
                </a:lnTo>
                <a:lnTo>
                  <a:pt x="1579209" y="1681941"/>
                </a:lnTo>
                <a:lnTo>
                  <a:pt x="1582383" y="1685908"/>
                </a:lnTo>
                <a:lnTo>
                  <a:pt x="1585029" y="1690139"/>
                </a:lnTo>
                <a:lnTo>
                  <a:pt x="1587674" y="1694371"/>
                </a:lnTo>
                <a:lnTo>
                  <a:pt x="1590055" y="1698602"/>
                </a:lnTo>
                <a:lnTo>
                  <a:pt x="1592435" y="1703098"/>
                </a:lnTo>
                <a:lnTo>
                  <a:pt x="1594551" y="1707594"/>
                </a:lnTo>
                <a:lnTo>
                  <a:pt x="1596403" y="1712355"/>
                </a:lnTo>
                <a:lnTo>
                  <a:pt x="1597990" y="1717115"/>
                </a:lnTo>
                <a:lnTo>
                  <a:pt x="1599313" y="1721876"/>
                </a:lnTo>
                <a:lnTo>
                  <a:pt x="1600635" y="1726901"/>
                </a:lnTo>
                <a:lnTo>
                  <a:pt x="1601429" y="1731926"/>
                </a:lnTo>
                <a:lnTo>
                  <a:pt x="1601958" y="1736951"/>
                </a:lnTo>
                <a:lnTo>
                  <a:pt x="1602487" y="1742240"/>
                </a:lnTo>
                <a:lnTo>
                  <a:pt x="1602487" y="1747529"/>
                </a:lnTo>
                <a:lnTo>
                  <a:pt x="1602487" y="1877914"/>
                </a:lnTo>
                <a:lnTo>
                  <a:pt x="1610687" y="1876856"/>
                </a:lnTo>
                <a:lnTo>
                  <a:pt x="1614920" y="1876063"/>
                </a:lnTo>
                <a:lnTo>
                  <a:pt x="1619152" y="1876063"/>
                </a:lnTo>
                <a:lnTo>
                  <a:pt x="2257978" y="1876063"/>
                </a:lnTo>
                <a:lnTo>
                  <a:pt x="2263004" y="1876063"/>
                </a:lnTo>
                <a:lnTo>
                  <a:pt x="2268294" y="1876856"/>
                </a:lnTo>
                <a:lnTo>
                  <a:pt x="2273320" y="1877385"/>
                </a:lnTo>
                <a:lnTo>
                  <a:pt x="2278346" y="1878178"/>
                </a:lnTo>
                <a:lnTo>
                  <a:pt x="2283372" y="1879501"/>
                </a:lnTo>
                <a:lnTo>
                  <a:pt x="2288398" y="1880559"/>
                </a:lnTo>
                <a:lnTo>
                  <a:pt x="2293159" y="1882410"/>
                </a:lnTo>
                <a:lnTo>
                  <a:pt x="2297656" y="1884261"/>
                </a:lnTo>
                <a:lnTo>
                  <a:pt x="2302153" y="1886377"/>
                </a:lnTo>
                <a:lnTo>
                  <a:pt x="2306650" y="1888493"/>
                </a:lnTo>
                <a:lnTo>
                  <a:pt x="2311147" y="1891137"/>
                </a:lnTo>
                <a:lnTo>
                  <a:pt x="2315115" y="1893782"/>
                </a:lnTo>
                <a:lnTo>
                  <a:pt x="2319347" y="1896691"/>
                </a:lnTo>
                <a:lnTo>
                  <a:pt x="2323315" y="1899865"/>
                </a:lnTo>
                <a:lnTo>
                  <a:pt x="2327019" y="1902774"/>
                </a:lnTo>
                <a:lnTo>
                  <a:pt x="2330457" y="1906212"/>
                </a:lnTo>
                <a:lnTo>
                  <a:pt x="2333896" y="1909915"/>
                </a:lnTo>
                <a:lnTo>
                  <a:pt x="2337070" y="1913617"/>
                </a:lnTo>
                <a:lnTo>
                  <a:pt x="2340245" y="1917585"/>
                </a:lnTo>
                <a:lnTo>
                  <a:pt x="2342890" y="1921552"/>
                </a:lnTo>
                <a:lnTo>
                  <a:pt x="2345800" y="1925519"/>
                </a:lnTo>
                <a:lnTo>
                  <a:pt x="2348180" y="1930015"/>
                </a:lnTo>
                <a:lnTo>
                  <a:pt x="2350561" y="1934511"/>
                </a:lnTo>
                <a:lnTo>
                  <a:pt x="2352413" y="1939007"/>
                </a:lnTo>
                <a:lnTo>
                  <a:pt x="2354529" y="1943503"/>
                </a:lnTo>
                <a:lnTo>
                  <a:pt x="2356116" y="1948263"/>
                </a:lnTo>
                <a:lnTo>
                  <a:pt x="2357439" y="1953288"/>
                </a:lnTo>
                <a:lnTo>
                  <a:pt x="2358761" y="1958313"/>
                </a:lnTo>
                <a:lnTo>
                  <a:pt x="2359555" y="1963603"/>
                </a:lnTo>
                <a:lnTo>
                  <a:pt x="2360084" y="1968628"/>
                </a:lnTo>
                <a:lnTo>
                  <a:pt x="2360613" y="1973917"/>
                </a:lnTo>
                <a:lnTo>
                  <a:pt x="2360613" y="1978942"/>
                </a:lnTo>
                <a:lnTo>
                  <a:pt x="2360613" y="2225429"/>
                </a:lnTo>
                <a:lnTo>
                  <a:pt x="2360349" y="2229661"/>
                </a:lnTo>
                <a:lnTo>
                  <a:pt x="2359820" y="2234157"/>
                </a:lnTo>
                <a:lnTo>
                  <a:pt x="2358761" y="2238124"/>
                </a:lnTo>
                <a:lnTo>
                  <a:pt x="2357174" y="2242091"/>
                </a:lnTo>
                <a:lnTo>
                  <a:pt x="2355323" y="2245794"/>
                </a:lnTo>
                <a:lnTo>
                  <a:pt x="2353206" y="2249496"/>
                </a:lnTo>
                <a:lnTo>
                  <a:pt x="2350826" y="2252670"/>
                </a:lnTo>
                <a:lnTo>
                  <a:pt x="2347916" y="2255844"/>
                </a:lnTo>
                <a:lnTo>
                  <a:pt x="2345006" y="2258488"/>
                </a:lnTo>
                <a:lnTo>
                  <a:pt x="2341567" y="2261133"/>
                </a:lnTo>
                <a:lnTo>
                  <a:pt x="2338129" y="2263249"/>
                </a:lnTo>
                <a:lnTo>
                  <a:pt x="2334161" y="2265100"/>
                </a:lnTo>
                <a:lnTo>
                  <a:pt x="2330193" y="2266687"/>
                </a:lnTo>
                <a:lnTo>
                  <a:pt x="2325960" y="2267480"/>
                </a:lnTo>
                <a:lnTo>
                  <a:pt x="2321993" y="2268274"/>
                </a:lnTo>
                <a:lnTo>
                  <a:pt x="2317496" y="2268538"/>
                </a:lnTo>
                <a:lnTo>
                  <a:pt x="2312999" y="2268274"/>
                </a:lnTo>
                <a:lnTo>
                  <a:pt x="2308766" y="2267480"/>
                </a:lnTo>
                <a:lnTo>
                  <a:pt x="2304534" y="2266687"/>
                </a:lnTo>
                <a:lnTo>
                  <a:pt x="2300566" y="2265100"/>
                </a:lnTo>
                <a:lnTo>
                  <a:pt x="2296863" y="2263249"/>
                </a:lnTo>
                <a:lnTo>
                  <a:pt x="2293159" y="2261133"/>
                </a:lnTo>
                <a:lnTo>
                  <a:pt x="2289985" y="2258488"/>
                </a:lnTo>
                <a:lnTo>
                  <a:pt x="2286811" y="2255844"/>
                </a:lnTo>
                <a:lnTo>
                  <a:pt x="2283901" y="2252670"/>
                </a:lnTo>
                <a:lnTo>
                  <a:pt x="2281520" y="2249496"/>
                </a:lnTo>
                <a:lnTo>
                  <a:pt x="2279404" y="2245794"/>
                </a:lnTo>
                <a:lnTo>
                  <a:pt x="2277553" y="2242091"/>
                </a:lnTo>
                <a:lnTo>
                  <a:pt x="2276230" y="2238124"/>
                </a:lnTo>
                <a:lnTo>
                  <a:pt x="2274907" y="2234157"/>
                </a:lnTo>
                <a:lnTo>
                  <a:pt x="2274378" y="2229661"/>
                </a:lnTo>
                <a:lnTo>
                  <a:pt x="2274114" y="2225429"/>
                </a:lnTo>
                <a:lnTo>
                  <a:pt x="2274114" y="1978942"/>
                </a:lnTo>
                <a:lnTo>
                  <a:pt x="2274114" y="1977355"/>
                </a:lnTo>
                <a:lnTo>
                  <a:pt x="2273849" y="1975768"/>
                </a:lnTo>
                <a:lnTo>
                  <a:pt x="2273056" y="1972859"/>
                </a:lnTo>
                <a:lnTo>
                  <a:pt x="2271204" y="1969950"/>
                </a:lnTo>
                <a:lnTo>
                  <a:pt x="2269352" y="1967305"/>
                </a:lnTo>
                <a:lnTo>
                  <a:pt x="2266972" y="1965454"/>
                </a:lnTo>
                <a:lnTo>
                  <a:pt x="2264062" y="1964132"/>
                </a:lnTo>
                <a:lnTo>
                  <a:pt x="2260888" y="1962809"/>
                </a:lnTo>
                <a:lnTo>
                  <a:pt x="2259565" y="1962545"/>
                </a:lnTo>
                <a:lnTo>
                  <a:pt x="2257978" y="1962545"/>
                </a:lnTo>
                <a:lnTo>
                  <a:pt x="1619152" y="1962545"/>
                </a:lnTo>
                <a:lnTo>
                  <a:pt x="1617300" y="1962545"/>
                </a:lnTo>
                <a:lnTo>
                  <a:pt x="1615713" y="1962809"/>
                </a:lnTo>
                <a:lnTo>
                  <a:pt x="1612539" y="1964132"/>
                </a:lnTo>
                <a:lnTo>
                  <a:pt x="1609894" y="1965454"/>
                </a:lnTo>
                <a:lnTo>
                  <a:pt x="1607513" y="1967305"/>
                </a:lnTo>
                <a:lnTo>
                  <a:pt x="1605397" y="1969950"/>
                </a:lnTo>
                <a:lnTo>
                  <a:pt x="1603810" y="1972859"/>
                </a:lnTo>
                <a:lnTo>
                  <a:pt x="1603016" y="1975768"/>
                </a:lnTo>
                <a:lnTo>
                  <a:pt x="1602752" y="1977355"/>
                </a:lnTo>
                <a:lnTo>
                  <a:pt x="1602487" y="1978942"/>
                </a:lnTo>
                <a:lnTo>
                  <a:pt x="1602487" y="1983438"/>
                </a:lnTo>
                <a:lnTo>
                  <a:pt x="1601694" y="1987669"/>
                </a:lnTo>
                <a:lnTo>
                  <a:pt x="1600900" y="1991637"/>
                </a:lnTo>
                <a:lnTo>
                  <a:pt x="1599313" y="1995604"/>
                </a:lnTo>
                <a:lnTo>
                  <a:pt x="1597461" y="1999306"/>
                </a:lnTo>
                <a:lnTo>
                  <a:pt x="1595345" y="2003009"/>
                </a:lnTo>
                <a:lnTo>
                  <a:pt x="1592700" y="2006447"/>
                </a:lnTo>
                <a:lnTo>
                  <a:pt x="1589790" y="2009621"/>
                </a:lnTo>
                <a:lnTo>
                  <a:pt x="1586880" y="2012265"/>
                </a:lnTo>
                <a:lnTo>
                  <a:pt x="1583441" y="2014910"/>
                </a:lnTo>
                <a:lnTo>
                  <a:pt x="1579738" y="2017026"/>
                </a:lnTo>
                <a:lnTo>
                  <a:pt x="1575770" y="2019142"/>
                </a:lnTo>
                <a:lnTo>
                  <a:pt x="1571802" y="2020464"/>
                </a:lnTo>
                <a:lnTo>
                  <a:pt x="1567834" y="2021257"/>
                </a:lnTo>
                <a:lnTo>
                  <a:pt x="1563867" y="2022051"/>
                </a:lnTo>
                <a:lnTo>
                  <a:pt x="1559370" y="2022051"/>
                </a:lnTo>
                <a:lnTo>
                  <a:pt x="1555137" y="2022051"/>
                </a:lnTo>
                <a:lnTo>
                  <a:pt x="1550905" y="2021257"/>
                </a:lnTo>
                <a:lnTo>
                  <a:pt x="1546937" y="2020464"/>
                </a:lnTo>
                <a:lnTo>
                  <a:pt x="1542969" y="2019142"/>
                </a:lnTo>
                <a:lnTo>
                  <a:pt x="1539001" y="2017026"/>
                </a:lnTo>
                <a:lnTo>
                  <a:pt x="1535298" y="2014910"/>
                </a:lnTo>
                <a:lnTo>
                  <a:pt x="1532124" y="2012265"/>
                </a:lnTo>
                <a:lnTo>
                  <a:pt x="1528949" y="2009621"/>
                </a:lnTo>
                <a:lnTo>
                  <a:pt x="1525775" y="2006447"/>
                </a:lnTo>
                <a:lnTo>
                  <a:pt x="1523394" y="2003009"/>
                </a:lnTo>
                <a:lnTo>
                  <a:pt x="1521278" y="1999306"/>
                </a:lnTo>
                <a:lnTo>
                  <a:pt x="1519427" y="1995604"/>
                </a:lnTo>
                <a:lnTo>
                  <a:pt x="1518104" y="1991637"/>
                </a:lnTo>
                <a:lnTo>
                  <a:pt x="1516781" y="1987669"/>
                </a:lnTo>
                <a:lnTo>
                  <a:pt x="1516252" y="1983438"/>
                </a:lnTo>
                <a:lnTo>
                  <a:pt x="1515988" y="1978942"/>
                </a:lnTo>
                <a:lnTo>
                  <a:pt x="1515988" y="1747529"/>
                </a:lnTo>
                <a:lnTo>
                  <a:pt x="1515988" y="1745943"/>
                </a:lnTo>
                <a:lnTo>
                  <a:pt x="1515723" y="1744356"/>
                </a:lnTo>
                <a:lnTo>
                  <a:pt x="1514930" y="1741182"/>
                </a:lnTo>
                <a:lnTo>
                  <a:pt x="1513343" y="1738273"/>
                </a:lnTo>
                <a:lnTo>
                  <a:pt x="1511226" y="1735893"/>
                </a:lnTo>
                <a:lnTo>
                  <a:pt x="1509110" y="1733777"/>
                </a:lnTo>
                <a:lnTo>
                  <a:pt x="1506200" y="1732455"/>
                </a:lnTo>
                <a:lnTo>
                  <a:pt x="1503026" y="1731397"/>
                </a:lnTo>
                <a:lnTo>
                  <a:pt x="1501439" y="1731132"/>
                </a:lnTo>
                <a:lnTo>
                  <a:pt x="1499852" y="1731132"/>
                </a:lnTo>
                <a:lnTo>
                  <a:pt x="861026" y="1731132"/>
                </a:lnTo>
                <a:lnTo>
                  <a:pt x="859174" y="1731132"/>
                </a:lnTo>
                <a:lnTo>
                  <a:pt x="857852" y="1731397"/>
                </a:lnTo>
                <a:lnTo>
                  <a:pt x="854678" y="1732455"/>
                </a:lnTo>
                <a:lnTo>
                  <a:pt x="852032" y="1733777"/>
                </a:lnTo>
                <a:lnTo>
                  <a:pt x="849387" y="1735893"/>
                </a:lnTo>
                <a:lnTo>
                  <a:pt x="847535" y="1738273"/>
                </a:lnTo>
                <a:lnTo>
                  <a:pt x="846213" y="1741182"/>
                </a:lnTo>
                <a:lnTo>
                  <a:pt x="844890" y="1744356"/>
                </a:lnTo>
                <a:lnTo>
                  <a:pt x="844626" y="1745943"/>
                </a:lnTo>
                <a:lnTo>
                  <a:pt x="844626" y="1747529"/>
                </a:lnTo>
                <a:lnTo>
                  <a:pt x="844626" y="1978942"/>
                </a:lnTo>
                <a:lnTo>
                  <a:pt x="844361" y="1983438"/>
                </a:lnTo>
                <a:lnTo>
                  <a:pt x="843832" y="1987669"/>
                </a:lnTo>
                <a:lnTo>
                  <a:pt x="842774" y="1991637"/>
                </a:lnTo>
                <a:lnTo>
                  <a:pt x="841451" y="1995604"/>
                </a:lnTo>
                <a:lnTo>
                  <a:pt x="839600" y="1999306"/>
                </a:lnTo>
                <a:lnTo>
                  <a:pt x="837483" y="2003009"/>
                </a:lnTo>
                <a:lnTo>
                  <a:pt x="834838" y="2006447"/>
                </a:lnTo>
                <a:lnTo>
                  <a:pt x="832193" y="2009621"/>
                </a:lnTo>
                <a:lnTo>
                  <a:pt x="829019" y="2012265"/>
                </a:lnTo>
                <a:lnTo>
                  <a:pt x="825315" y="2014910"/>
                </a:lnTo>
                <a:lnTo>
                  <a:pt x="821612" y="2017026"/>
                </a:lnTo>
                <a:lnTo>
                  <a:pt x="817909" y="2019142"/>
                </a:lnTo>
                <a:lnTo>
                  <a:pt x="814205" y="2020464"/>
                </a:lnTo>
                <a:lnTo>
                  <a:pt x="809973" y="2021257"/>
                </a:lnTo>
                <a:lnTo>
                  <a:pt x="805741" y="2022051"/>
                </a:lnTo>
                <a:lnTo>
                  <a:pt x="801508" y="2022051"/>
                </a:lnTo>
                <a:lnTo>
                  <a:pt x="797276" y="2022051"/>
                </a:lnTo>
                <a:lnTo>
                  <a:pt x="793043" y="2021257"/>
                </a:lnTo>
                <a:lnTo>
                  <a:pt x="788811" y="2020464"/>
                </a:lnTo>
                <a:lnTo>
                  <a:pt x="784843" y="2019142"/>
                </a:lnTo>
                <a:lnTo>
                  <a:pt x="780875" y="2017026"/>
                </a:lnTo>
                <a:lnTo>
                  <a:pt x="777701" y="2014910"/>
                </a:lnTo>
                <a:lnTo>
                  <a:pt x="773998" y="2012265"/>
                </a:lnTo>
                <a:lnTo>
                  <a:pt x="770823" y="2009621"/>
                </a:lnTo>
                <a:lnTo>
                  <a:pt x="768178" y="2006447"/>
                </a:lnTo>
                <a:lnTo>
                  <a:pt x="765533" y="2003009"/>
                </a:lnTo>
                <a:lnTo>
                  <a:pt x="763152" y="1999306"/>
                </a:lnTo>
                <a:lnTo>
                  <a:pt x="761565" y="1995604"/>
                </a:lnTo>
                <a:lnTo>
                  <a:pt x="760242" y="1991637"/>
                </a:lnTo>
                <a:lnTo>
                  <a:pt x="759184" y="1987669"/>
                </a:lnTo>
                <a:lnTo>
                  <a:pt x="758391" y="1983438"/>
                </a:lnTo>
                <a:lnTo>
                  <a:pt x="758126" y="1978942"/>
                </a:lnTo>
                <a:lnTo>
                  <a:pt x="758126" y="1977355"/>
                </a:lnTo>
                <a:lnTo>
                  <a:pt x="757862" y="1975768"/>
                </a:lnTo>
                <a:lnTo>
                  <a:pt x="756804" y="1972859"/>
                </a:lnTo>
                <a:lnTo>
                  <a:pt x="755481" y="1969950"/>
                </a:lnTo>
                <a:lnTo>
                  <a:pt x="753365" y="1967305"/>
                </a:lnTo>
                <a:lnTo>
                  <a:pt x="750984" y="1965454"/>
                </a:lnTo>
                <a:lnTo>
                  <a:pt x="748074" y="1964132"/>
                </a:lnTo>
                <a:lnTo>
                  <a:pt x="744900" y="1962809"/>
                </a:lnTo>
                <a:lnTo>
                  <a:pt x="743313" y="1962545"/>
                </a:lnTo>
                <a:lnTo>
                  <a:pt x="741726" y="1962545"/>
                </a:lnTo>
                <a:lnTo>
                  <a:pt x="103164" y="1962545"/>
                </a:lnTo>
                <a:lnTo>
                  <a:pt x="101577" y="1962545"/>
                </a:lnTo>
                <a:lnTo>
                  <a:pt x="99725" y="1962809"/>
                </a:lnTo>
                <a:lnTo>
                  <a:pt x="96816" y="1964132"/>
                </a:lnTo>
                <a:lnTo>
                  <a:pt x="93906" y="1965454"/>
                </a:lnTo>
                <a:lnTo>
                  <a:pt x="91261" y="1967305"/>
                </a:lnTo>
                <a:lnTo>
                  <a:pt x="89409" y="1969950"/>
                </a:lnTo>
                <a:lnTo>
                  <a:pt x="88086" y="1972859"/>
                </a:lnTo>
                <a:lnTo>
                  <a:pt x="86764" y="1975768"/>
                </a:lnTo>
                <a:lnTo>
                  <a:pt x="86499" y="1977355"/>
                </a:lnTo>
                <a:lnTo>
                  <a:pt x="86499" y="1978942"/>
                </a:lnTo>
                <a:lnTo>
                  <a:pt x="86499" y="2225429"/>
                </a:lnTo>
                <a:lnTo>
                  <a:pt x="86235" y="2229661"/>
                </a:lnTo>
                <a:lnTo>
                  <a:pt x="85706" y="2234157"/>
                </a:lnTo>
                <a:lnTo>
                  <a:pt x="84647" y="2238124"/>
                </a:lnTo>
                <a:lnTo>
                  <a:pt x="83325" y="2242091"/>
                </a:lnTo>
                <a:lnTo>
                  <a:pt x="81473" y="2245794"/>
                </a:lnTo>
                <a:lnTo>
                  <a:pt x="79357" y="2249496"/>
                </a:lnTo>
                <a:lnTo>
                  <a:pt x="76712" y="2252670"/>
                </a:lnTo>
                <a:lnTo>
                  <a:pt x="74066" y="2255844"/>
                </a:lnTo>
                <a:lnTo>
                  <a:pt x="70892" y="2258488"/>
                </a:lnTo>
                <a:lnTo>
                  <a:pt x="67453" y="2261133"/>
                </a:lnTo>
                <a:lnTo>
                  <a:pt x="64015" y="2263249"/>
                </a:lnTo>
                <a:lnTo>
                  <a:pt x="60311" y="2265100"/>
                </a:lnTo>
                <a:lnTo>
                  <a:pt x="56343" y="2266687"/>
                </a:lnTo>
                <a:lnTo>
                  <a:pt x="52111" y="2267480"/>
                </a:lnTo>
                <a:lnTo>
                  <a:pt x="47879" y="2268274"/>
                </a:lnTo>
                <a:lnTo>
                  <a:pt x="43382" y="2268538"/>
                </a:lnTo>
                <a:lnTo>
                  <a:pt x="38885" y="2268274"/>
                </a:lnTo>
                <a:lnTo>
                  <a:pt x="34652" y="2267480"/>
                </a:lnTo>
                <a:lnTo>
                  <a:pt x="30420" y="2266687"/>
                </a:lnTo>
                <a:lnTo>
                  <a:pt x="26452" y="2265100"/>
                </a:lnTo>
                <a:lnTo>
                  <a:pt x="22749" y="2263249"/>
                </a:lnTo>
                <a:lnTo>
                  <a:pt x="19310" y="2261133"/>
                </a:lnTo>
                <a:lnTo>
                  <a:pt x="15871" y="2258488"/>
                </a:lnTo>
                <a:lnTo>
                  <a:pt x="12697" y="2255844"/>
                </a:lnTo>
                <a:lnTo>
                  <a:pt x="10052" y="2252670"/>
                </a:lnTo>
                <a:lnTo>
                  <a:pt x="7406" y="2249496"/>
                </a:lnTo>
                <a:lnTo>
                  <a:pt x="5555" y="2245794"/>
                </a:lnTo>
                <a:lnTo>
                  <a:pt x="3439" y="2242091"/>
                </a:lnTo>
                <a:lnTo>
                  <a:pt x="2116" y="2238124"/>
                </a:lnTo>
                <a:lnTo>
                  <a:pt x="1058" y="2234157"/>
                </a:lnTo>
                <a:lnTo>
                  <a:pt x="529" y="2229661"/>
                </a:lnTo>
                <a:lnTo>
                  <a:pt x="0" y="2225429"/>
                </a:lnTo>
                <a:lnTo>
                  <a:pt x="0" y="1978942"/>
                </a:lnTo>
                <a:lnTo>
                  <a:pt x="529" y="1973917"/>
                </a:lnTo>
                <a:lnTo>
                  <a:pt x="793" y="1968628"/>
                </a:lnTo>
                <a:lnTo>
                  <a:pt x="1322" y="1963603"/>
                </a:lnTo>
                <a:lnTo>
                  <a:pt x="2380" y="1958313"/>
                </a:lnTo>
                <a:lnTo>
                  <a:pt x="3439" y="1953288"/>
                </a:lnTo>
                <a:lnTo>
                  <a:pt x="4761" y="1948263"/>
                </a:lnTo>
                <a:lnTo>
                  <a:pt x="6613" y="1943503"/>
                </a:lnTo>
                <a:lnTo>
                  <a:pt x="8200" y="1939007"/>
                </a:lnTo>
                <a:lnTo>
                  <a:pt x="10316" y="1934246"/>
                </a:lnTo>
                <a:lnTo>
                  <a:pt x="12697" y="1930015"/>
                </a:lnTo>
                <a:lnTo>
                  <a:pt x="15078" y="1925519"/>
                </a:lnTo>
                <a:lnTo>
                  <a:pt x="17723" y="1921287"/>
                </a:lnTo>
                <a:lnTo>
                  <a:pt x="20633" y="1917585"/>
                </a:lnTo>
                <a:lnTo>
                  <a:pt x="23807" y="1913617"/>
                </a:lnTo>
                <a:lnTo>
                  <a:pt x="26981" y="1909915"/>
                </a:lnTo>
                <a:lnTo>
                  <a:pt x="30420" y="1906212"/>
                </a:lnTo>
                <a:lnTo>
                  <a:pt x="33859" y="1902774"/>
                </a:lnTo>
                <a:lnTo>
                  <a:pt x="37827" y="1899865"/>
                </a:lnTo>
                <a:lnTo>
                  <a:pt x="41795" y="1896691"/>
                </a:lnTo>
                <a:lnTo>
                  <a:pt x="45498" y="1893782"/>
                </a:lnTo>
                <a:lnTo>
                  <a:pt x="49730" y="1891137"/>
                </a:lnTo>
                <a:lnTo>
                  <a:pt x="53963" y="1888493"/>
                </a:lnTo>
                <a:lnTo>
                  <a:pt x="58460" y="1886377"/>
                </a:lnTo>
                <a:lnTo>
                  <a:pt x="62956" y="1884261"/>
                </a:lnTo>
                <a:lnTo>
                  <a:pt x="67718" y="1882410"/>
                </a:lnTo>
                <a:lnTo>
                  <a:pt x="72479" y="1880559"/>
                </a:lnTo>
                <a:lnTo>
                  <a:pt x="77241" y="1879501"/>
                </a:lnTo>
                <a:lnTo>
                  <a:pt x="82267" y="1878178"/>
                </a:lnTo>
                <a:lnTo>
                  <a:pt x="87557" y="1877385"/>
                </a:lnTo>
                <a:lnTo>
                  <a:pt x="92583" y="1876856"/>
                </a:lnTo>
                <a:lnTo>
                  <a:pt x="97874" y="1876063"/>
                </a:lnTo>
                <a:lnTo>
                  <a:pt x="103164" y="1876063"/>
                </a:lnTo>
                <a:lnTo>
                  <a:pt x="741726" y="1876063"/>
                </a:lnTo>
                <a:lnTo>
                  <a:pt x="745958" y="1876063"/>
                </a:lnTo>
                <a:lnTo>
                  <a:pt x="750191" y="1876856"/>
                </a:lnTo>
                <a:lnTo>
                  <a:pt x="758126" y="1877914"/>
                </a:lnTo>
                <a:lnTo>
                  <a:pt x="758126" y="1747529"/>
                </a:lnTo>
                <a:lnTo>
                  <a:pt x="758126" y="1742240"/>
                </a:lnTo>
                <a:lnTo>
                  <a:pt x="758655" y="1736951"/>
                </a:lnTo>
                <a:lnTo>
                  <a:pt x="759449" y="1731926"/>
                </a:lnTo>
                <a:lnTo>
                  <a:pt x="760242" y="1726901"/>
                </a:lnTo>
                <a:lnTo>
                  <a:pt x="761565" y="1721876"/>
                </a:lnTo>
                <a:lnTo>
                  <a:pt x="762623" y="1717115"/>
                </a:lnTo>
                <a:lnTo>
                  <a:pt x="764475" y="1712355"/>
                </a:lnTo>
                <a:lnTo>
                  <a:pt x="766327" y="1707594"/>
                </a:lnTo>
                <a:lnTo>
                  <a:pt x="768443" y="1703098"/>
                </a:lnTo>
                <a:lnTo>
                  <a:pt x="770559" y="1698602"/>
                </a:lnTo>
                <a:lnTo>
                  <a:pt x="773204" y="1694371"/>
                </a:lnTo>
                <a:lnTo>
                  <a:pt x="775849" y="1690139"/>
                </a:lnTo>
                <a:lnTo>
                  <a:pt x="778759" y="1685908"/>
                </a:lnTo>
                <a:lnTo>
                  <a:pt x="781933" y="1682205"/>
                </a:lnTo>
                <a:lnTo>
                  <a:pt x="784843" y="1678238"/>
                </a:lnTo>
                <a:lnTo>
                  <a:pt x="788282" y="1674535"/>
                </a:lnTo>
                <a:lnTo>
                  <a:pt x="791985" y="1671362"/>
                </a:lnTo>
                <a:lnTo>
                  <a:pt x="795689" y="1668188"/>
                </a:lnTo>
                <a:lnTo>
                  <a:pt x="799392" y="1665014"/>
                </a:lnTo>
                <a:lnTo>
                  <a:pt x="803624" y="1662370"/>
                </a:lnTo>
                <a:lnTo>
                  <a:pt x="807592" y="1659460"/>
                </a:lnTo>
                <a:lnTo>
                  <a:pt x="812089" y="1656816"/>
                </a:lnTo>
                <a:lnTo>
                  <a:pt x="816586" y="1654700"/>
                </a:lnTo>
                <a:lnTo>
                  <a:pt x="821083" y="1652849"/>
                </a:lnTo>
                <a:lnTo>
                  <a:pt x="825580" y="1650733"/>
                </a:lnTo>
                <a:lnTo>
                  <a:pt x="830341" y="1649411"/>
                </a:lnTo>
                <a:lnTo>
                  <a:pt x="835367" y="1648088"/>
                </a:lnTo>
                <a:lnTo>
                  <a:pt x="840393" y="1646766"/>
                </a:lnTo>
                <a:lnTo>
                  <a:pt x="845419" y="1645708"/>
                </a:lnTo>
                <a:lnTo>
                  <a:pt x="850710" y="1645179"/>
                </a:lnTo>
                <a:lnTo>
                  <a:pt x="856000" y="1644915"/>
                </a:lnTo>
                <a:lnTo>
                  <a:pt x="861026" y="1644650"/>
                </a:lnTo>
                <a:close/>
                <a:moveTo>
                  <a:pt x="1877990" y="658812"/>
                </a:moveTo>
                <a:lnTo>
                  <a:pt x="1879575" y="670716"/>
                </a:lnTo>
                <a:lnTo>
                  <a:pt x="1881425" y="685529"/>
                </a:lnTo>
                <a:lnTo>
                  <a:pt x="1883274" y="694258"/>
                </a:lnTo>
                <a:lnTo>
                  <a:pt x="1884860" y="703516"/>
                </a:lnTo>
                <a:lnTo>
                  <a:pt x="1886974" y="713568"/>
                </a:lnTo>
                <a:lnTo>
                  <a:pt x="1889616" y="724149"/>
                </a:lnTo>
                <a:lnTo>
                  <a:pt x="1892787" y="735524"/>
                </a:lnTo>
                <a:lnTo>
                  <a:pt x="1895958" y="747163"/>
                </a:lnTo>
                <a:lnTo>
                  <a:pt x="1899921" y="759595"/>
                </a:lnTo>
                <a:lnTo>
                  <a:pt x="1904413" y="772557"/>
                </a:lnTo>
                <a:lnTo>
                  <a:pt x="1909169" y="785783"/>
                </a:lnTo>
                <a:lnTo>
                  <a:pt x="1914982" y="799803"/>
                </a:lnTo>
                <a:lnTo>
                  <a:pt x="1921060" y="813822"/>
                </a:lnTo>
                <a:lnTo>
                  <a:pt x="1927666" y="828371"/>
                </a:lnTo>
                <a:lnTo>
                  <a:pt x="1930308" y="809325"/>
                </a:lnTo>
                <a:lnTo>
                  <a:pt x="1932686" y="791073"/>
                </a:lnTo>
                <a:lnTo>
                  <a:pt x="1935328" y="774144"/>
                </a:lnTo>
                <a:lnTo>
                  <a:pt x="1937442" y="759066"/>
                </a:lnTo>
                <a:lnTo>
                  <a:pt x="1941670" y="736053"/>
                </a:lnTo>
                <a:lnTo>
                  <a:pt x="1943784" y="724943"/>
                </a:lnTo>
                <a:lnTo>
                  <a:pt x="1930044" y="692406"/>
                </a:lnTo>
                <a:lnTo>
                  <a:pt x="1952504" y="671245"/>
                </a:lnTo>
                <a:lnTo>
                  <a:pt x="1952768" y="671245"/>
                </a:lnTo>
                <a:lnTo>
                  <a:pt x="1968358" y="671245"/>
                </a:lnTo>
                <a:lnTo>
                  <a:pt x="1991082" y="692406"/>
                </a:lnTo>
                <a:lnTo>
                  <a:pt x="1977077" y="724943"/>
                </a:lnTo>
                <a:lnTo>
                  <a:pt x="1979455" y="736053"/>
                </a:lnTo>
                <a:lnTo>
                  <a:pt x="1983419" y="759066"/>
                </a:lnTo>
                <a:lnTo>
                  <a:pt x="1985797" y="774144"/>
                </a:lnTo>
                <a:lnTo>
                  <a:pt x="1988439" y="791073"/>
                </a:lnTo>
                <a:lnTo>
                  <a:pt x="1990818" y="809325"/>
                </a:lnTo>
                <a:lnTo>
                  <a:pt x="1993196" y="828371"/>
                </a:lnTo>
                <a:lnTo>
                  <a:pt x="1999801" y="813822"/>
                </a:lnTo>
                <a:lnTo>
                  <a:pt x="2005879" y="799803"/>
                </a:lnTo>
                <a:lnTo>
                  <a:pt x="2011692" y="785783"/>
                </a:lnTo>
                <a:lnTo>
                  <a:pt x="2016712" y="772557"/>
                </a:lnTo>
                <a:lnTo>
                  <a:pt x="2021204" y="759595"/>
                </a:lnTo>
                <a:lnTo>
                  <a:pt x="2025168" y="747163"/>
                </a:lnTo>
                <a:lnTo>
                  <a:pt x="2028339" y="735524"/>
                </a:lnTo>
                <a:lnTo>
                  <a:pt x="2031510" y="724149"/>
                </a:lnTo>
                <a:lnTo>
                  <a:pt x="2034152" y="713568"/>
                </a:lnTo>
                <a:lnTo>
                  <a:pt x="2036001" y="703516"/>
                </a:lnTo>
                <a:lnTo>
                  <a:pt x="2037851" y="694258"/>
                </a:lnTo>
                <a:lnTo>
                  <a:pt x="2039437" y="685529"/>
                </a:lnTo>
                <a:lnTo>
                  <a:pt x="2041550" y="670716"/>
                </a:lnTo>
                <a:lnTo>
                  <a:pt x="2042872" y="658812"/>
                </a:lnTo>
                <a:lnTo>
                  <a:pt x="2043136" y="658812"/>
                </a:lnTo>
                <a:lnTo>
                  <a:pt x="2051327" y="660664"/>
                </a:lnTo>
                <a:lnTo>
                  <a:pt x="2059518" y="663309"/>
                </a:lnTo>
                <a:lnTo>
                  <a:pt x="2063482" y="664896"/>
                </a:lnTo>
                <a:lnTo>
                  <a:pt x="2067181" y="666483"/>
                </a:lnTo>
                <a:lnTo>
                  <a:pt x="2070880" y="668335"/>
                </a:lnTo>
                <a:lnTo>
                  <a:pt x="2074315" y="670187"/>
                </a:lnTo>
                <a:lnTo>
                  <a:pt x="2101531" y="679709"/>
                </a:lnTo>
                <a:lnTo>
                  <a:pt x="2116329" y="684735"/>
                </a:lnTo>
                <a:lnTo>
                  <a:pt x="2131126" y="690290"/>
                </a:lnTo>
                <a:lnTo>
                  <a:pt x="2145394" y="695845"/>
                </a:lnTo>
                <a:lnTo>
                  <a:pt x="2159134" y="701400"/>
                </a:lnTo>
                <a:lnTo>
                  <a:pt x="2171818" y="707484"/>
                </a:lnTo>
                <a:lnTo>
                  <a:pt x="2177367" y="710129"/>
                </a:lnTo>
                <a:lnTo>
                  <a:pt x="2182651" y="713039"/>
                </a:lnTo>
                <a:lnTo>
                  <a:pt x="2185558" y="716213"/>
                </a:lnTo>
                <a:lnTo>
                  <a:pt x="2189257" y="720975"/>
                </a:lnTo>
                <a:lnTo>
                  <a:pt x="2193485" y="726794"/>
                </a:lnTo>
                <a:lnTo>
                  <a:pt x="2198241" y="734201"/>
                </a:lnTo>
                <a:lnTo>
                  <a:pt x="2203261" y="743988"/>
                </a:lnTo>
                <a:lnTo>
                  <a:pt x="2208810" y="755098"/>
                </a:lnTo>
                <a:lnTo>
                  <a:pt x="2211717" y="761447"/>
                </a:lnTo>
                <a:lnTo>
                  <a:pt x="2214359" y="768589"/>
                </a:lnTo>
                <a:lnTo>
                  <a:pt x="2217266" y="776260"/>
                </a:lnTo>
                <a:lnTo>
                  <a:pt x="2220172" y="783931"/>
                </a:lnTo>
                <a:lnTo>
                  <a:pt x="2223079" y="792660"/>
                </a:lnTo>
                <a:lnTo>
                  <a:pt x="2225986" y="801919"/>
                </a:lnTo>
                <a:lnTo>
                  <a:pt x="2228892" y="811706"/>
                </a:lnTo>
                <a:lnTo>
                  <a:pt x="2231799" y="822287"/>
                </a:lnTo>
                <a:lnTo>
                  <a:pt x="2234705" y="833397"/>
                </a:lnTo>
                <a:lnTo>
                  <a:pt x="2237348" y="845036"/>
                </a:lnTo>
                <a:lnTo>
                  <a:pt x="2240254" y="857468"/>
                </a:lnTo>
                <a:lnTo>
                  <a:pt x="2242632" y="870694"/>
                </a:lnTo>
                <a:lnTo>
                  <a:pt x="2245275" y="884450"/>
                </a:lnTo>
                <a:lnTo>
                  <a:pt x="2247653" y="899263"/>
                </a:lnTo>
                <a:lnTo>
                  <a:pt x="2250295" y="914341"/>
                </a:lnTo>
                <a:lnTo>
                  <a:pt x="2252145" y="930477"/>
                </a:lnTo>
                <a:lnTo>
                  <a:pt x="2254523" y="947406"/>
                </a:lnTo>
                <a:lnTo>
                  <a:pt x="2256372" y="965129"/>
                </a:lnTo>
                <a:lnTo>
                  <a:pt x="2258222" y="983381"/>
                </a:lnTo>
                <a:lnTo>
                  <a:pt x="2259808" y="1002691"/>
                </a:lnTo>
                <a:lnTo>
                  <a:pt x="2260336" y="1015653"/>
                </a:lnTo>
                <a:lnTo>
                  <a:pt x="2260600" y="1029672"/>
                </a:lnTo>
                <a:lnTo>
                  <a:pt x="2260600" y="1044486"/>
                </a:lnTo>
                <a:lnTo>
                  <a:pt x="2260072" y="1060092"/>
                </a:lnTo>
                <a:lnTo>
                  <a:pt x="2259808" y="1075699"/>
                </a:lnTo>
                <a:lnTo>
                  <a:pt x="2259015" y="1091835"/>
                </a:lnTo>
                <a:lnTo>
                  <a:pt x="2257429" y="1122784"/>
                </a:lnTo>
                <a:lnTo>
                  <a:pt x="2255316" y="1150559"/>
                </a:lnTo>
                <a:lnTo>
                  <a:pt x="2253730" y="1173043"/>
                </a:lnTo>
                <a:lnTo>
                  <a:pt x="2251616" y="1193676"/>
                </a:lnTo>
                <a:lnTo>
                  <a:pt x="2248974" y="1206373"/>
                </a:lnTo>
                <a:lnTo>
                  <a:pt x="2245803" y="1218012"/>
                </a:lnTo>
                <a:lnTo>
                  <a:pt x="2244482" y="1223832"/>
                </a:lnTo>
                <a:lnTo>
                  <a:pt x="2242632" y="1228858"/>
                </a:lnTo>
                <a:lnTo>
                  <a:pt x="2240783" y="1233884"/>
                </a:lnTo>
                <a:lnTo>
                  <a:pt x="2238405" y="1238380"/>
                </a:lnTo>
                <a:lnTo>
                  <a:pt x="2236026" y="1242613"/>
                </a:lnTo>
                <a:lnTo>
                  <a:pt x="2232856" y="1246316"/>
                </a:lnTo>
                <a:lnTo>
                  <a:pt x="2231270" y="1247903"/>
                </a:lnTo>
                <a:lnTo>
                  <a:pt x="2229421" y="1249490"/>
                </a:lnTo>
                <a:lnTo>
                  <a:pt x="2227571" y="1251077"/>
                </a:lnTo>
                <a:lnTo>
                  <a:pt x="2225721" y="1252400"/>
                </a:lnTo>
                <a:lnTo>
                  <a:pt x="2223343" y="1253458"/>
                </a:lnTo>
                <a:lnTo>
                  <a:pt x="2221229" y="1254516"/>
                </a:lnTo>
                <a:lnTo>
                  <a:pt x="2218587" y="1255574"/>
                </a:lnTo>
                <a:lnTo>
                  <a:pt x="2216209" y="1256368"/>
                </a:lnTo>
                <a:lnTo>
                  <a:pt x="2213302" y="1257161"/>
                </a:lnTo>
                <a:lnTo>
                  <a:pt x="2210132" y="1257426"/>
                </a:lnTo>
                <a:lnTo>
                  <a:pt x="2207225" y="1257955"/>
                </a:lnTo>
                <a:lnTo>
                  <a:pt x="2203790" y="1257955"/>
                </a:lnTo>
                <a:lnTo>
                  <a:pt x="2196656" y="1257955"/>
                </a:lnTo>
                <a:lnTo>
                  <a:pt x="2193749" y="1257691"/>
                </a:lnTo>
                <a:lnTo>
                  <a:pt x="2190578" y="1257426"/>
                </a:lnTo>
                <a:lnTo>
                  <a:pt x="2187407" y="1256897"/>
                </a:lnTo>
                <a:lnTo>
                  <a:pt x="2184765" y="1256103"/>
                </a:lnTo>
                <a:lnTo>
                  <a:pt x="2181859" y="1255310"/>
                </a:lnTo>
                <a:lnTo>
                  <a:pt x="2179216" y="1254252"/>
                </a:lnTo>
                <a:lnTo>
                  <a:pt x="2176838" y="1253194"/>
                </a:lnTo>
                <a:lnTo>
                  <a:pt x="2174196" y="1251871"/>
                </a:lnTo>
                <a:lnTo>
                  <a:pt x="2169968" y="1248961"/>
                </a:lnTo>
                <a:lnTo>
                  <a:pt x="2166269" y="1245522"/>
                </a:lnTo>
                <a:lnTo>
                  <a:pt x="2162569" y="1241819"/>
                </a:lnTo>
                <a:lnTo>
                  <a:pt x="2159663" y="1237851"/>
                </a:lnTo>
                <a:lnTo>
                  <a:pt x="2157021" y="1233090"/>
                </a:lnTo>
                <a:lnTo>
                  <a:pt x="2154907" y="1228329"/>
                </a:lnTo>
                <a:lnTo>
                  <a:pt x="2153057" y="1223303"/>
                </a:lnTo>
                <a:lnTo>
                  <a:pt x="2151736" y="1217748"/>
                </a:lnTo>
                <a:lnTo>
                  <a:pt x="2150679" y="1212193"/>
                </a:lnTo>
                <a:lnTo>
                  <a:pt x="2150150" y="1206373"/>
                </a:lnTo>
                <a:lnTo>
                  <a:pt x="2150150" y="1200554"/>
                </a:lnTo>
                <a:lnTo>
                  <a:pt x="2151736" y="1183095"/>
                </a:lnTo>
                <a:lnTo>
                  <a:pt x="2153321" y="1162992"/>
                </a:lnTo>
                <a:lnTo>
                  <a:pt x="2155171" y="1137597"/>
                </a:lnTo>
                <a:lnTo>
                  <a:pt x="2156492" y="1107971"/>
                </a:lnTo>
                <a:lnTo>
                  <a:pt x="2157285" y="1092364"/>
                </a:lnTo>
                <a:lnTo>
                  <a:pt x="2157549" y="1075699"/>
                </a:lnTo>
                <a:lnTo>
                  <a:pt x="2157813" y="1059299"/>
                </a:lnTo>
                <a:lnTo>
                  <a:pt x="2157813" y="1042369"/>
                </a:lnTo>
                <a:lnTo>
                  <a:pt x="2157549" y="1025440"/>
                </a:lnTo>
                <a:lnTo>
                  <a:pt x="2156492" y="1008775"/>
                </a:lnTo>
                <a:lnTo>
                  <a:pt x="2155699" y="995285"/>
                </a:lnTo>
                <a:lnTo>
                  <a:pt x="2154642" y="981529"/>
                </a:lnTo>
                <a:lnTo>
                  <a:pt x="2153057" y="966981"/>
                </a:lnTo>
                <a:lnTo>
                  <a:pt x="2151207" y="952432"/>
                </a:lnTo>
                <a:lnTo>
                  <a:pt x="2149358" y="938148"/>
                </a:lnTo>
                <a:lnTo>
                  <a:pt x="2146980" y="923863"/>
                </a:lnTo>
                <a:lnTo>
                  <a:pt x="2144866" y="910108"/>
                </a:lnTo>
                <a:lnTo>
                  <a:pt x="2142488" y="896882"/>
                </a:lnTo>
                <a:lnTo>
                  <a:pt x="2140110" y="884185"/>
                </a:lnTo>
                <a:lnTo>
                  <a:pt x="2137467" y="872811"/>
                </a:lnTo>
                <a:lnTo>
                  <a:pt x="2135089" y="862759"/>
                </a:lnTo>
                <a:lnTo>
                  <a:pt x="2132711" y="853765"/>
                </a:lnTo>
                <a:lnTo>
                  <a:pt x="2130333" y="846094"/>
                </a:lnTo>
                <a:lnTo>
                  <a:pt x="2128219" y="840274"/>
                </a:lnTo>
                <a:lnTo>
                  <a:pt x="2127162" y="837894"/>
                </a:lnTo>
                <a:lnTo>
                  <a:pt x="2126105" y="836307"/>
                </a:lnTo>
                <a:lnTo>
                  <a:pt x="2125313" y="835249"/>
                </a:lnTo>
                <a:lnTo>
                  <a:pt x="2124256" y="834455"/>
                </a:lnTo>
                <a:lnTo>
                  <a:pt x="2123991" y="834190"/>
                </a:lnTo>
                <a:lnTo>
                  <a:pt x="2123991" y="1166430"/>
                </a:lnTo>
                <a:lnTo>
                  <a:pt x="2123727" y="1176482"/>
                </a:lnTo>
                <a:lnTo>
                  <a:pt x="2123199" y="1186270"/>
                </a:lnTo>
                <a:lnTo>
                  <a:pt x="2121877" y="1195263"/>
                </a:lnTo>
                <a:lnTo>
                  <a:pt x="2120028" y="1203728"/>
                </a:lnTo>
                <a:lnTo>
                  <a:pt x="2120028" y="1733831"/>
                </a:lnTo>
                <a:lnTo>
                  <a:pt x="2120028" y="1737534"/>
                </a:lnTo>
                <a:lnTo>
                  <a:pt x="2119764" y="1741237"/>
                </a:lnTo>
                <a:lnTo>
                  <a:pt x="2119235" y="1744941"/>
                </a:lnTo>
                <a:lnTo>
                  <a:pt x="2118707" y="1748115"/>
                </a:lnTo>
                <a:lnTo>
                  <a:pt x="2117914" y="1751818"/>
                </a:lnTo>
                <a:lnTo>
                  <a:pt x="2117121" y="1755257"/>
                </a:lnTo>
                <a:lnTo>
                  <a:pt x="2116064" y="1758431"/>
                </a:lnTo>
                <a:lnTo>
                  <a:pt x="2114479" y="1761605"/>
                </a:lnTo>
                <a:lnTo>
                  <a:pt x="2113158" y="1764780"/>
                </a:lnTo>
                <a:lnTo>
                  <a:pt x="2111837" y="1767954"/>
                </a:lnTo>
                <a:lnTo>
                  <a:pt x="2108137" y="1773773"/>
                </a:lnTo>
                <a:lnTo>
                  <a:pt x="2103910" y="1779064"/>
                </a:lnTo>
                <a:lnTo>
                  <a:pt x="2099418" y="1784090"/>
                </a:lnTo>
                <a:lnTo>
                  <a:pt x="2094397" y="1788851"/>
                </a:lnTo>
                <a:lnTo>
                  <a:pt x="2089112" y="1792819"/>
                </a:lnTo>
                <a:lnTo>
                  <a:pt x="2083035" y="1796522"/>
                </a:lnTo>
                <a:lnTo>
                  <a:pt x="2080129" y="1797845"/>
                </a:lnTo>
                <a:lnTo>
                  <a:pt x="2076958" y="1799432"/>
                </a:lnTo>
                <a:lnTo>
                  <a:pt x="2073523" y="1800755"/>
                </a:lnTo>
                <a:lnTo>
                  <a:pt x="2070352" y="1801813"/>
                </a:lnTo>
                <a:lnTo>
                  <a:pt x="2066917" y="1802606"/>
                </a:lnTo>
                <a:lnTo>
                  <a:pt x="2063482" y="1803664"/>
                </a:lnTo>
                <a:lnTo>
                  <a:pt x="2060047" y="1804193"/>
                </a:lnTo>
                <a:lnTo>
                  <a:pt x="2056612" y="1804723"/>
                </a:lnTo>
                <a:lnTo>
                  <a:pt x="2052912" y="1804987"/>
                </a:lnTo>
                <a:lnTo>
                  <a:pt x="2049213" y="1804987"/>
                </a:lnTo>
                <a:lnTo>
                  <a:pt x="2045514" y="1804987"/>
                </a:lnTo>
                <a:lnTo>
                  <a:pt x="2041815" y="1804723"/>
                </a:lnTo>
                <a:lnTo>
                  <a:pt x="2038380" y="1804193"/>
                </a:lnTo>
                <a:lnTo>
                  <a:pt x="2034945" y="1803664"/>
                </a:lnTo>
                <a:lnTo>
                  <a:pt x="2031245" y="1802606"/>
                </a:lnTo>
                <a:lnTo>
                  <a:pt x="2027810" y="1801813"/>
                </a:lnTo>
                <a:lnTo>
                  <a:pt x="2024904" y="1800755"/>
                </a:lnTo>
                <a:lnTo>
                  <a:pt x="2021469" y="1799432"/>
                </a:lnTo>
                <a:lnTo>
                  <a:pt x="2018298" y="1797845"/>
                </a:lnTo>
                <a:lnTo>
                  <a:pt x="2015391" y="1796522"/>
                </a:lnTo>
                <a:lnTo>
                  <a:pt x="2009314" y="1792819"/>
                </a:lnTo>
                <a:lnTo>
                  <a:pt x="2004029" y="1788851"/>
                </a:lnTo>
                <a:lnTo>
                  <a:pt x="1999009" y="1784090"/>
                </a:lnTo>
                <a:lnTo>
                  <a:pt x="1994253" y="1779064"/>
                </a:lnTo>
                <a:lnTo>
                  <a:pt x="1990289" y="1773773"/>
                </a:lnTo>
                <a:lnTo>
                  <a:pt x="1986590" y="1767954"/>
                </a:lnTo>
                <a:lnTo>
                  <a:pt x="1985269" y="1764780"/>
                </a:lnTo>
                <a:lnTo>
                  <a:pt x="1983947" y="1761605"/>
                </a:lnTo>
                <a:lnTo>
                  <a:pt x="1982362" y="1758431"/>
                </a:lnTo>
                <a:lnTo>
                  <a:pt x="1981305" y="1755257"/>
                </a:lnTo>
                <a:lnTo>
                  <a:pt x="1980512" y="1751818"/>
                </a:lnTo>
                <a:lnTo>
                  <a:pt x="1979720" y="1748115"/>
                </a:lnTo>
                <a:lnTo>
                  <a:pt x="1979191" y="1744941"/>
                </a:lnTo>
                <a:lnTo>
                  <a:pt x="1978399" y="1741237"/>
                </a:lnTo>
                <a:lnTo>
                  <a:pt x="1978134" y="1737534"/>
                </a:lnTo>
                <a:lnTo>
                  <a:pt x="1978134" y="1733831"/>
                </a:lnTo>
                <a:lnTo>
                  <a:pt x="1978134" y="1260336"/>
                </a:lnTo>
                <a:lnTo>
                  <a:pt x="1942991" y="1260336"/>
                </a:lnTo>
                <a:lnTo>
                  <a:pt x="1942991" y="1733831"/>
                </a:lnTo>
                <a:lnTo>
                  <a:pt x="1942991" y="1737534"/>
                </a:lnTo>
                <a:lnTo>
                  <a:pt x="1942727" y="1741237"/>
                </a:lnTo>
                <a:lnTo>
                  <a:pt x="1941934" y="1744941"/>
                </a:lnTo>
                <a:lnTo>
                  <a:pt x="1941406" y="1748115"/>
                </a:lnTo>
                <a:lnTo>
                  <a:pt x="1940613" y="1751818"/>
                </a:lnTo>
                <a:lnTo>
                  <a:pt x="1939820" y="1755257"/>
                </a:lnTo>
                <a:lnTo>
                  <a:pt x="1938763" y="1758431"/>
                </a:lnTo>
                <a:lnTo>
                  <a:pt x="1937178" y="1761605"/>
                </a:lnTo>
                <a:lnTo>
                  <a:pt x="1935857" y="1764780"/>
                </a:lnTo>
                <a:lnTo>
                  <a:pt x="1934271" y="1767954"/>
                </a:lnTo>
                <a:lnTo>
                  <a:pt x="1930836" y="1773773"/>
                </a:lnTo>
                <a:lnTo>
                  <a:pt x="1926609" y="1779064"/>
                </a:lnTo>
                <a:lnTo>
                  <a:pt x="1922117" y="1784090"/>
                </a:lnTo>
                <a:lnTo>
                  <a:pt x="1917096" y="1788851"/>
                </a:lnTo>
                <a:lnTo>
                  <a:pt x="1911547" y="1792819"/>
                </a:lnTo>
                <a:lnTo>
                  <a:pt x="1905998" y="1796522"/>
                </a:lnTo>
                <a:lnTo>
                  <a:pt x="1902828" y="1797845"/>
                </a:lnTo>
                <a:lnTo>
                  <a:pt x="1899393" y="1799432"/>
                </a:lnTo>
                <a:lnTo>
                  <a:pt x="1896222" y="1800755"/>
                </a:lnTo>
                <a:lnTo>
                  <a:pt x="1893051" y="1801813"/>
                </a:lnTo>
                <a:lnTo>
                  <a:pt x="1889616" y="1802606"/>
                </a:lnTo>
                <a:lnTo>
                  <a:pt x="1886181" y="1803664"/>
                </a:lnTo>
                <a:lnTo>
                  <a:pt x="1882482" y="1804193"/>
                </a:lnTo>
                <a:lnTo>
                  <a:pt x="1879311" y="1804723"/>
                </a:lnTo>
                <a:lnTo>
                  <a:pt x="1875612" y="1804987"/>
                </a:lnTo>
                <a:lnTo>
                  <a:pt x="1871912" y="1804987"/>
                </a:lnTo>
                <a:lnTo>
                  <a:pt x="1868213" y="1804987"/>
                </a:lnTo>
                <a:lnTo>
                  <a:pt x="1864778" y="1804723"/>
                </a:lnTo>
                <a:lnTo>
                  <a:pt x="1861079" y="1804193"/>
                </a:lnTo>
                <a:lnTo>
                  <a:pt x="1857644" y="1803664"/>
                </a:lnTo>
                <a:lnTo>
                  <a:pt x="1853944" y="1802606"/>
                </a:lnTo>
                <a:lnTo>
                  <a:pt x="1850509" y="1801813"/>
                </a:lnTo>
                <a:lnTo>
                  <a:pt x="1847603" y="1800755"/>
                </a:lnTo>
                <a:lnTo>
                  <a:pt x="1844168" y="1799432"/>
                </a:lnTo>
                <a:lnTo>
                  <a:pt x="1840997" y="1797845"/>
                </a:lnTo>
                <a:lnTo>
                  <a:pt x="1838090" y="1796522"/>
                </a:lnTo>
                <a:lnTo>
                  <a:pt x="1832013" y="1792819"/>
                </a:lnTo>
                <a:lnTo>
                  <a:pt x="1826728" y="1788851"/>
                </a:lnTo>
                <a:lnTo>
                  <a:pt x="1821708" y="1784090"/>
                </a:lnTo>
                <a:lnTo>
                  <a:pt x="1816952" y="1779064"/>
                </a:lnTo>
                <a:lnTo>
                  <a:pt x="1812988" y="1773773"/>
                </a:lnTo>
                <a:lnTo>
                  <a:pt x="1809289" y="1767954"/>
                </a:lnTo>
                <a:lnTo>
                  <a:pt x="1807968" y="1764780"/>
                </a:lnTo>
                <a:lnTo>
                  <a:pt x="1806382" y="1761605"/>
                </a:lnTo>
                <a:lnTo>
                  <a:pt x="1805061" y="1758431"/>
                </a:lnTo>
                <a:lnTo>
                  <a:pt x="1804004" y="1755257"/>
                </a:lnTo>
                <a:lnTo>
                  <a:pt x="1803212" y="1751818"/>
                </a:lnTo>
                <a:lnTo>
                  <a:pt x="1802419" y="1748115"/>
                </a:lnTo>
                <a:lnTo>
                  <a:pt x="1801890" y="1744941"/>
                </a:lnTo>
                <a:lnTo>
                  <a:pt x="1801362" y="1741237"/>
                </a:lnTo>
                <a:lnTo>
                  <a:pt x="1801098" y="1737534"/>
                </a:lnTo>
                <a:lnTo>
                  <a:pt x="1801098" y="1733831"/>
                </a:lnTo>
                <a:lnTo>
                  <a:pt x="1801098" y="1203728"/>
                </a:lnTo>
                <a:lnTo>
                  <a:pt x="1798984" y="1195263"/>
                </a:lnTo>
                <a:lnTo>
                  <a:pt x="1797927" y="1186270"/>
                </a:lnTo>
                <a:lnTo>
                  <a:pt x="1797134" y="1176482"/>
                </a:lnTo>
                <a:lnTo>
                  <a:pt x="1797134" y="1166430"/>
                </a:lnTo>
                <a:lnTo>
                  <a:pt x="1797134" y="834190"/>
                </a:lnTo>
                <a:lnTo>
                  <a:pt x="1796870" y="834455"/>
                </a:lnTo>
                <a:lnTo>
                  <a:pt x="1795813" y="835249"/>
                </a:lnTo>
                <a:lnTo>
                  <a:pt x="1794756" y="836307"/>
                </a:lnTo>
                <a:lnTo>
                  <a:pt x="1793963" y="837894"/>
                </a:lnTo>
                <a:lnTo>
                  <a:pt x="1792906" y="840274"/>
                </a:lnTo>
                <a:lnTo>
                  <a:pt x="1790528" y="846094"/>
                </a:lnTo>
                <a:lnTo>
                  <a:pt x="1788414" y="853765"/>
                </a:lnTo>
                <a:lnTo>
                  <a:pt x="1785772" y="862759"/>
                </a:lnTo>
                <a:lnTo>
                  <a:pt x="1783658" y="872811"/>
                </a:lnTo>
                <a:lnTo>
                  <a:pt x="1781016" y="884185"/>
                </a:lnTo>
                <a:lnTo>
                  <a:pt x="1778638" y="896882"/>
                </a:lnTo>
                <a:lnTo>
                  <a:pt x="1776260" y="910108"/>
                </a:lnTo>
                <a:lnTo>
                  <a:pt x="1773882" y="923863"/>
                </a:lnTo>
                <a:lnTo>
                  <a:pt x="1771768" y="938148"/>
                </a:lnTo>
                <a:lnTo>
                  <a:pt x="1769918" y="952432"/>
                </a:lnTo>
                <a:lnTo>
                  <a:pt x="1767804" y="966981"/>
                </a:lnTo>
                <a:lnTo>
                  <a:pt x="1766483" y="981529"/>
                </a:lnTo>
                <a:lnTo>
                  <a:pt x="1765426" y="995285"/>
                </a:lnTo>
                <a:lnTo>
                  <a:pt x="1764633" y="1008775"/>
                </a:lnTo>
                <a:lnTo>
                  <a:pt x="1763576" y="1025440"/>
                </a:lnTo>
                <a:lnTo>
                  <a:pt x="1763312" y="1042369"/>
                </a:lnTo>
                <a:lnTo>
                  <a:pt x="1763312" y="1059299"/>
                </a:lnTo>
                <a:lnTo>
                  <a:pt x="1763312" y="1075699"/>
                </a:lnTo>
                <a:lnTo>
                  <a:pt x="1763841" y="1092364"/>
                </a:lnTo>
                <a:lnTo>
                  <a:pt x="1764633" y="1107971"/>
                </a:lnTo>
                <a:lnTo>
                  <a:pt x="1765955" y="1137597"/>
                </a:lnTo>
                <a:lnTo>
                  <a:pt x="1767540" y="1162992"/>
                </a:lnTo>
                <a:lnTo>
                  <a:pt x="1769390" y="1183095"/>
                </a:lnTo>
                <a:lnTo>
                  <a:pt x="1770975" y="1200554"/>
                </a:lnTo>
                <a:lnTo>
                  <a:pt x="1770711" y="1206373"/>
                </a:lnTo>
                <a:lnTo>
                  <a:pt x="1770182" y="1212193"/>
                </a:lnTo>
                <a:lnTo>
                  <a:pt x="1769390" y="1217748"/>
                </a:lnTo>
                <a:lnTo>
                  <a:pt x="1767804" y="1223303"/>
                </a:lnTo>
                <a:lnTo>
                  <a:pt x="1766219" y="1228329"/>
                </a:lnTo>
                <a:lnTo>
                  <a:pt x="1763841" y="1233090"/>
                </a:lnTo>
                <a:lnTo>
                  <a:pt x="1761463" y="1237851"/>
                </a:lnTo>
                <a:lnTo>
                  <a:pt x="1758292" y="1241819"/>
                </a:lnTo>
                <a:lnTo>
                  <a:pt x="1754857" y="1245522"/>
                </a:lnTo>
                <a:lnTo>
                  <a:pt x="1751157" y="1248961"/>
                </a:lnTo>
                <a:lnTo>
                  <a:pt x="1746665" y="1251871"/>
                </a:lnTo>
                <a:lnTo>
                  <a:pt x="1744287" y="1253194"/>
                </a:lnTo>
                <a:lnTo>
                  <a:pt x="1741909" y="1254252"/>
                </a:lnTo>
                <a:lnTo>
                  <a:pt x="1739003" y="1255310"/>
                </a:lnTo>
                <a:lnTo>
                  <a:pt x="1736360" y="1256103"/>
                </a:lnTo>
                <a:lnTo>
                  <a:pt x="1733718" y="1256897"/>
                </a:lnTo>
                <a:lnTo>
                  <a:pt x="1730547" y="1257426"/>
                </a:lnTo>
                <a:lnTo>
                  <a:pt x="1727376" y="1257691"/>
                </a:lnTo>
                <a:lnTo>
                  <a:pt x="1724206" y="1257955"/>
                </a:lnTo>
                <a:lnTo>
                  <a:pt x="1717336" y="1257955"/>
                </a:lnTo>
                <a:lnTo>
                  <a:pt x="1714165" y="1257955"/>
                </a:lnTo>
                <a:lnTo>
                  <a:pt x="1710994" y="1257426"/>
                </a:lnTo>
                <a:lnTo>
                  <a:pt x="1707823" y="1257161"/>
                </a:lnTo>
                <a:lnTo>
                  <a:pt x="1705181" y="1256368"/>
                </a:lnTo>
                <a:lnTo>
                  <a:pt x="1702538" y="1255574"/>
                </a:lnTo>
                <a:lnTo>
                  <a:pt x="1699896" y="1254516"/>
                </a:lnTo>
                <a:lnTo>
                  <a:pt x="1697782" y="1253458"/>
                </a:lnTo>
                <a:lnTo>
                  <a:pt x="1695404" y="1252400"/>
                </a:lnTo>
                <a:lnTo>
                  <a:pt x="1693554" y="1251077"/>
                </a:lnTo>
                <a:lnTo>
                  <a:pt x="1691705" y="1249490"/>
                </a:lnTo>
                <a:lnTo>
                  <a:pt x="1688270" y="1246316"/>
                </a:lnTo>
                <a:lnTo>
                  <a:pt x="1685099" y="1242613"/>
                </a:lnTo>
                <a:lnTo>
                  <a:pt x="1682721" y="1238380"/>
                </a:lnTo>
                <a:lnTo>
                  <a:pt x="1680343" y="1233884"/>
                </a:lnTo>
                <a:lnTo>
                  <a:pt x="1678493" y="1228858"/>
                </a:lnTo>
                <a:lnTo>
                  <a:pt x="1676644" y="1223832"/>
                </a:lnTo>
                <a:lnTo>
                  <a:pt x="1675058" y="1218012"/>
                </a:lnTo>
                <a:lnTo>
                  <a:pt x="1672152" y="1206373"/>
                </a:lnTo>
                <a:lnTo>
                  <a:pt x="1669509" y="1193676"/>
                </a:lnTo>
                <a:lnTo>
                  <a:pt x="1667395" y="1173043"/>
                </a:lnTo>
                <a:lnTo>
                  <a:pt x="1665810" y="1150559"/>
                </a:lnTo>
                <a:lnTo>
                  <a:pt x="1663960" y="1122784"/>
                </a:lnTo>
                <a:lnTo>
                  <a:pt x="1662111" y="1091835"/>
                </a:lnTo>
                <a:lnTo>
                  <a:pt x="1661318" y="1075699"/>
                </a:lnTo>
                <a:lnTo>
                  <a:pt x="1660789" y="1060092"/>
                </a:lnTo>
                <a:lnTo>
                  <a:pt x="1660525" y="1044486"/>
                </a:lnTo>
                <a:lnTo>
                  <a:pt x="1660525" y="1029672"/>
                </a:lnTo>
                <a:lnTo>
                  <a:pt x="1660789" y="1015653"/>
                </a:lnTo>
                <a:lnTo>
                  <a:pt x="1661318" y="1002691"/>
                </a:lnTo>
                <a:lnTo>
                  <a:pt x="1662903" y="983381"/>
                </a:lnTo>
                <a:lnTo>
                  <a:pt x="1664753" y="965129"/>
                </a:lnTo>
                <a:lnTo>
                  <a:pt x="1666603" y="947406"/>
                </a:lnTo>
                <a:lnTo>
                  <a:pt x="1668716" y="930477"/>
                </a:lnTo>
                <a:lnTo>
                  <a:pt x="1670830" y="914341"/>
                </a:lnTo>
                <a:lnTo>
                  <a:pt x="1673473" y="899263"/>
                </a:lnTo>
                <a:lnTo>
                  <a:pt x="1675587" y="884450"/>
                </a:lnTo>
                <a:lnTo>
                  <a:pt x="1678229" y="870694"/>
                </a:lnTo>
                <a:lnTo>
                  <a:pt x="1680871" y="857468"/>
                </a:lnTo>
                <a:lnTo>
                  <a:pt x="1683778" y="845036"/>
                </a:lnTo>
                <a:lnTo>
                  <a:pt x="1686156" y="833397"/>
                </a:lnTo>
                <a:lnTo>
                  <a:pt x="1689327" y="822287"/>
                </a:lnTo>
                <a:lnTo>
                  <a:pt x="1692233" y="811706"/>
                </a:lnTo>
                <a:lnTo>
                  <a:pt x="1694876" y="801919"/>
                </a:lnTo>
                <a:lnTo>
                  <a:pt x="1698046" y="792660"/>
                </a:lnTo>
                <a:lnTo>
                  <a:pt x="1700953" y="783931"/>
                </a:lnTo>
                <a:lnTo>
                  <a:pt x="1703595" y="776260"/>
                </a:lnTo>
                <a:lnTo>
                  <a:pt x="1706766" y="768589"/>
                </a:lnTo>
                <a:lnTo>
                  <a:pt x="1709673" y="761447"/>
                </a:lnTo>
                <a:lnTo>
                  <a:pt x="1712315" y="755098"/>
                </a:lnTo>
                <a:lnTo>
                  <a:pt x="1717600" y="743988"/>
                </a:lnTo>
                <a:lnTo>
                  <a:pt x="1722884" y="734201"/>
                </a:lnTo>
                <a:lnTo>
                  <a:pt x="1727905" y="726794"/>
                </a:lnTo>
                <a:lnTo>
                  <a:pt x="1731604" y="720975"/>
                </a:lnTo>
                <a:lnTo>
                  <a:pt x="1735303" y="716213"/>
                </a:lnTo>
                <a:lnTo>
                  <a:pt x="1738474" y="713039"/>
                </a:lnTo>
                <a:lnTo>
                  <a:pt x="1743759" y="710129"/>
                </a:lnTo>
                <a:lnTo>
                  <a:pt x="1749308" y="707484"/>
                </a:lnTo>
                <a:lnTo>
                  <a:pt x="1761991" y="701400"/>
                </a:lnTo>
                <a:lnTo>
                  <a:pt x="1775731" y="695845"/>
                </a:lnTo>
                <a:lnTo>
                  <a:pt x="1790000" y="690290"/>
                </a:lnTo>
                <a:lnTo>
                  <a:pt x="1804533" y="684735"/>
                </a:lnTo>
                <a:lnTo>
                  <a:pt x="1819330" y="679709"/>
                </a:lnTo>
                <a:lnTo>
                  <a:pt x="1846810" y="670187"/>
                </a:lnTo>
                <a:lnTo>
                  <a:pt x="1849981" y="668335"/>
                </a:lnTo>
                <a:lnTo>
                  <a:pt x="1853680" y="666483"/>
                </a:lnTo>
                <a:lnTo>
                  <a:pt x="1857644" y="664896"/>
                </a:lnTo>
                <a:lnTo>
                  <a:pt x="1861607" y="663309"/>
                </a:lnTo>
                <a:lnTo>
                  <a:pt x="1865571" y="661986"/>
                </a:lnTo>
                <a:lnTo>
                  <a:pt x="1869534" y="660664"/>
                </a:lnTo>
                <a:lnTo>
                  <a:pt x="1877990" y="658812"/>
                </a:lnTo>
                <a:close/>
                <a:moveTo>
                  <a:pt x="317646" y="658812"/>
                </a:moveTo>
                <a:lnTo>
                  <a:pt x="318967" y="670716"/>
                </a:lnTo>
                <a:lnTo>
                  <a:pt x="321080" y="685529"/>
                </a:lnTo>
                <a:lnTo>
                  <a:pt x="322664" y="694258"/>
                </a:lnTo>
                <a:lnTo>
                  <a:pt x="324249" y="703516"/>
                </a:lnTo>
                <a:lnTo>
                  <a:pt x="326626" y="713568"/>
                </a:lnTo>
                <a:lnTo>
                  <a:pt x="329003" y="724149"/>
                </a:lnTo>
                <a:lnTo>
                  <a:pt x="332173" y="735524"/>
                </a:lnTo>
                <a:lnTo>
                  <a:pt x="335606" y="747163"/>
                </a:lnTo>
                <a:lnTo>
                  <a:pt x="339568" y="759595"/>
                </a:lnTo>
                <a:lnTo>
                  <a:pt x="344058" y="772557"/>
                </a:lnTo>
                <a:lnTo>
                  <a:pt x="348812" y="785783"/>
                </a:lnTo>
                <a:lnTo>
                  <a:pt x="354358" y="799802"/>
                </a:lnTo>
                <a:lnTo>
                  <a:pt x="360433" y="813822"/>
                </a:lnTo>
                <a:lnTo>
                  <a:pt x="367300" y="828371"/>
                </a:lnTo>
                <a:lnTo>
                  <a:pt x="369677" y="809325"/>
                </a:lnTo>
                <a:lnTo>
                  <a:pt x="372054" y="791073"/>
                </a:lnTo>
                <a:lnTo>
                  <a:pt x="374695" y="774144"/>
                </a:lnTo>
                <a:lnTo>
                  <a:pt x="377073" y="759066"/>
                </a:lnTo>
                <a:lnTo>
                  <a:pt x="381298" y="736053"/>
                </a:lnTo>
                <a:lnTo>
                  <a:pt x="383147" y="724943"/>
                </a:lnTo>
                <a:lnTo>
                  <a:pt x="369413" y="692406"/>
                </a:lnTo>
                <a:lnTo>
                  <a:pt x="391863" y="671245"/>
                </a:lnTo>
                <a:lnTo>
                  <a:pt x="392127" y="671245"/>
                </a:lnTo>
                <a:lnTo>
                  <a:pt x="407974" y="671245"/>
                </a:lnTo>
                <a:lnTo>
                  <a:pt x="430424" y="692406"/>
                </a:lnTo>
                <a:lnTo>
                  <a:pt x="416690" y="724943"/>
                </a:lnTo>
                <a:lnTo>
                  <a:pt x="418803" y="736053"/>
                </a:lnTo>
                <a:lnTo>
                  <a:pt x="422765" y="759066"/>
                </a:lnTo>
                <a:lnTo>
                  <a:pt x="425406" y="774144"/>
                </a:lnTo>
                <a:lnTo>
                  <a:pt x="427783" y="791073"/>
                </a:lnTo>
                <a:lnTo>
                  <a:pt x="430424" y="809325"/>
                </a:lnTo>
                <a:lnTo>
                  <a:pt x="432537" y="828371"/>
                </a:lnTo>
                <a:lnTo>
                  <a:pt x="439404" y="813822"/>
                </a:lnTo>
                <a:lnTo>
                  <a:pt x="445479" y="799802"/>
                </a:lnTo>
                <a:lnTo>
                  <a:pt x="451025" y="785783"/>
                </a:lnTo>
                <a:lnTo>
                  <a:pt x="456044" y="772557"/>
                </a:lnTo>
                <a:lnTo>
                  <a:pt x="460534" y="759595"/>
                </a:lnTo>
                <a:lnTo>
                  <a:pt x="464495" y="747163"/>
                </a:lnTo>
                <a:lnTo>
                  <a:pt x="467929" y="735524"/>
                </a:lnTo>
                <a:lnTo>
                  <a:pt x="470570" y="724149"/>
                </a:lnTo>
                <a:lnTo>
                  <a:pt x="473475" y="713568"/>
                </a:lnTo>
                <a:lnTo>
                  <a:pt x="475588" y="703516"/>
                </a:lnTo>
                <a:lnTo>
                  <a:pt x="477437" y="694258"/>
                </a:lnTo>
                <a:lnTo>
                  <a:pt x="478758" y="685529"/>
                </a:lnTo>
                <a:lnTo>
                  <a:pt x="481135" y="670716"/>
                </a:lnTo>
                <a:lnTo>
                  <a:pt x="482191" y="658812"/>
                </a:lnTo>
                <a:lnTo>
                  <a:pt x="482455" y="658812"/>
                </a:lnTo>
                <a:lnTo>
                  <a:pt x="490907" y="660664"/>
                </a:lnTo>
                <a:lnTo>
                  <a:pt x="499095" y="663309"/>
                </a:lnTo>
                <a:lnTo>
                  <a:pt x="503057" y="664896"/>
                </a:lnTo>
                <a:lnTo>
                  <a:pt x="506490" y="666483"/>
                </a:lnTo>
                <a:lnTo>
                  <a:pt x="510188" y="668335"/>
                </a:lnTo>
                <a:lnTo>
                  <a:pt x="513885" y="670187"/>
                </a:lnTo>
                <a:lnTo>
                  <a:pt x="541089" y="679709"/>
                </a:lnTo>
                <a:lnTo>
                  <a:pt x="555616" y="684735"/>
                </a:lnTo>
                <a:lnTo>
                  <a:pt x="570407" y="690290"/>
                </a:lnTo>
                <a:lnTo>
                  <a:pt x="584933" y="695845"/>
                </a:lnTo>
                <a:lnTo>
                  <a:pt x="598667" y="701400"/>
                </a:lnTo>
                <a:lnTo>
                  <a:pt x="610817" y="707484"/>
                </a:lnTo>
                <a:lnTo>
                  <a:pt x="616891" y="710129"/>
                </a:lnTo>
                <a:lnTo>
                  <a:pt x="622174" y="713039"/>
                </a:lnTo>
                <a:lnTo>
                  <a:pt x="624815" y="716213"/>
                </a:lnTo>
                <a:lnTo>
                  <a:pt x="628512" y="720975"/>
                </a:lnTo>
                <a:lnTo>
                  <a:pt x="632738" y="726794"/>
                </a:lnTo>
                <a:lnTo>
                  <a:pt x="637492" y="734201"/>
                </a:lnTo>
                <a:lnTo>
                  <a:pt x="642511" y="743988"/>
                </a:lnTo>
                <a:lnTo>
                  <a:pt x="648057" y="755098"/>
                </a:lnTo>
                <a:lnTo>
                  <a:pt x="650962" y="761447"/>
                </a:lnTo>
                <a:lnTo>
                  <a:pt x="653868" y="768589"/>
                </a:lnTo>
                <a:lnTo>
                  <a:pt x="656509" y="776260"/>
                </a:lnTo>
                <a:lnTo>
                  <a:pt x="659678" y="783931"/>
                </a:lnTo>
                <a:lnTo>
                  <a:pt x="662584" y="792660"/>
                </a:lnTo>
                <a:lnTo>
                  <a:pt x="665225" y="801919"/>
                </a:lnTo>
                <a:lnTo>
                  <a:pt x="668394" y="811706"/>
                </a:lnTo>
                <a:lnTo>
                  <a:pt x="671035" y="822287"/>
                </a:lnTo>
                <a:lnTo>
                  <a:pt x="673941" y="833397"/>
                </a:lnTo>
                <a:lnTo>
                  <a:pt x="676846" y="845036"/>
                </a:lnTo>
                <a:lnTo>
                  <a:pt x="679487" y="857468"/>
                </a:lnTo>
                <a:lnTo>
                  <a:pt x="682128" y="870694"/>
                </a:lnTo>
                <a:lnTo>
                  <a:pt x="684505" y="884450"/>
                </a:lnTo>
                <a:lnTo>
                  <a:pt x="687146" y="899263"/>
                </a:lnTo>
                <a:lnTo>
                  <a:pt x="689259" y="914341"/>
                </a:lnTo>
                <a:lnTo>
                  <a:pt x="691636" y="930476"/>
                </a:lnTo>
                <a:lnTo>
                  <a:pt x="693749" y="947406"/>
                </a:lnTo>
                <a:lnTo>
                  <a:pt x="695862" y="965129"/>
                </a:lnTo>
                <a:lnTo>
                  <a:pt x="697447" y="983381"/>
                </a:lnTo>
                <a:lnTo>
                  <a:pt x="699296" y="1002691"/>
                </a:lnTo>
                <a:lnTo>
                  <a:pt x="699824" y="1015653"/>
                </a:lnTo>
                <a:lnTo>
                  <a:pt x="700088" y="1029672"/>
                </a:lnTo>
                <a:lnTo>
                  <a:pt x="699824" y="1044486"/>
                </a:lnTo>
                <a:lnTo>
                  <a:pt x="699560" y="1060092"/>
                </a:lnTo>
                <a:lnTo>
                  <a:pt x="699032" y="1075699"/>
                </a:lnTo>
                <a:lnTo>
                  <a:pt x="698239" y="1091835"/>
                </a:lnTo>
                <a:lnTo>
                  <a:pt x="696655" y="1122784"/>
                </a:lnTo>
                <a:lnTo>
                  <a:pt x="694806" y="1150559"/>
                </a:lnTo>
                <a:lnTo>
                  <a:pt x="692693" y="1173043"/>
                </a:lnTo>
                <a:lnTo>
                  <a:pt x="691108" y="1193676"/>
                </a:lnTo>
                <a:lnTo>
                  <a:pt x="688203" y="1206373"/>
                </a:lnTo>
                <a:lnTo>
                  <a:pt x="685298" y="1218012"/>
                </a:lnTo>
                <a:lnTo>
                  <a:pt x="683713" y="1223832"/>
                </a:lnTo>
                <a:lnTo>
                  <a:pt x="682128" y="1228858"/>
                </a:lnTo>
                <a:lnTo>
                  <a:pt x="680015" y="1233884"/>
                </a:lnTo>
                <a:lnTo>
                  <a:pt x="677902" y="1238380"/>
                </a:lnTo>
                <a:lnTo>
                  <a:pt x="674997" y="1242613"/>
                </a:lnTo>
                <a:lnTo>
                  <a:pt x="672356" y="1246316"/>
                </a:lnTo>
                <a:lnTo>
                  <a:pt x="670507" y="1247903"/>
                </a:lnTo>
                <a:lnTo>
                  <a:pt x="668922" y="1249490"/>
                </a:lnTo>
                <a:lnTo>
                  <a:pt x="667074" y="1251077"/>
                </a:lnTo>
                <a:lnTo>
                  <a:pt x="664961" y="1252400"/>
                </a:lnTo>
                <a:lnTo>
                  <a:pt x="662848" y="1253458"/>
                </a:lnTo>
                <a:lnTo>
                  <a:pt x="660471" y="1254516"/>
                </a:lnTo>
                <a:lnTo>
                  <a:pt x="658094" y="1255574"/>
                </a:lnTo>
                <a:lnTo>
                  <a:pt x="655188" y="1256368"/>
                </a:lnTo>
                <a:lnTo>
                  <a:pt x="652283" y="1257161"/>
                </a:lnTo>
                <a:lnTo>
                  <a:pt x="649642" y="1257426"/>
                </a:lnTo>
                <a:lnTo>
                  <a:pt x="646472" y="1257955"/>
                </a:lnTo>
                <a:lnTo>
                  <a:pt x="643039" y="1257955"/>
                </a:lnTo>
                <a:lnTo>
                  <a:pt x="636172" y="1257955"/>
                </a:lnTo>
                <a:lnTo>
                  <a:pt x="633002" y="1257691"/>
                </a:lnTo>
                <a:lnTo>
                  <a:pt x="629833" y="1257426"/>
                </a:lnTo>
                <a:lnTo>
                  <a:pt x="626928" y="1256897"/>
                </a:lnTo>
                <a:lnTo>
                  <a:pt x="624022" y="1256103"/>
                </a:lnTo>
                <a:lnTo>
                  <a:pt x="621117" y="1255310"/>
                </a:lnTo>
                <a:lnTo>
                  <a:pt x="618740" y="1254252"/>
                </a:lnTo>
                <a:lnTo>
                  <a:pt x="616099" y="1253194"/>
                </a:lnTo>
                <a:lnTo>
                  <a:pt x="613722" y="1251871"/>
                </a:lnTo>
                <a:lnTo>
                  <a:pt x="609496" y="1248961"/>
                </a:lnTo>
                <a:lnTo>
                  <a:pt x="605534" y="1245522"/>
                </a:lnTo>
                <a:lnTo>
                  <a:pt x="601837" y="1241819"/>
                </a:lnTo>
                <a:lnTo>
                  <a:pt x="599195" y="1237851"/>
                </a:lnTo>
                <a:lnTo>
                  <a:pt x="596290" y="1233090"/>
                </a:lnTo>
                <a:lnTo>
                  <a:pt x="594441" y="1228329"/>
                </a:lnTo>
                <a:lnTo>
                  <a:pt x="592328" y="1223303"/>
                </a:lnTo>
                <a:lnTo>
                  <a:pt x="591272" y="1217748"/>
                </a:lnTo>
                <a:lnTo>
                  <a:pt x="590215" y="1212193"/>
                </a:lnTo>
                <a:lnTo>
                  <a:pt x="589687" y="1206373"/>
                </a:lnTo>
                <a:lnTo>
                  <a:pt x="589687" y="1200554"/>
                </a:lnTo>
                <a:lnTo>
                  <a:pt x="591272" y="1183095"/>
                </a:lnTo>
                <a:lnTo>
                  <a:pt x="592592" y="1162992"/>
                </a:lnTo>
                <a:lnTo>
                  <a:pt x="594705" y="1137597"/>
                </a:lnTo>
                <a:lnTo>
                  <a:pt x="596026" y="1107971"/>
                </a:lnTo>
                <a:lnTo>
                  <a:pt x="596554" y="1092364"/>
                </a:lnTo>
                <a:lnTo>
                  <a:pt x="596818" y="1075699"/>
                </a:lnTo>
                <a:lnTo>
                  <a:pt x="597082" y="1059299"/>
                </a:lnTo>
                <a:lnTo>
                  <a:pt x="597082" y="1042369"/>
                </a:lnTo>
                <a:lnTo>
                  <a:pt x="596554" y="1025440"/>
                </a:lnTo>
                <a:lnTo>
                  <a:pt x="596026" y="1008775"/>
                </a:lnTo>
                <a:lnTo>
                  <a:pt x="595234" y="995284"/>
                </a:lnTo>
                <a:lnTo>
                  <a:pt x="593649" y="981529"/>
                </a:lnTo>
                <a:lnTo>
                  <a:pt x="592328" y="966980"/>
                </a:lnTo>
                <a:lnTo>
                  <a:pt x="590744" y="952432"/>
                </a:lnTo>
                <a:lnTo>
                  <a:pt x="588631" y="938148"/>
                </a:lnTo>
                <a:lnTo>
                  <a:pt x="586518" y="923863"/>
                </a:lnTo>
                <a:lnTo>
                  <a:pt x="584141" y="910108"/>
                </a:lnTo>
                <a:lnTo>
                  <a:pt x="582028" y="896882"/>
                </a:lnTo>
                <a:lnTo>
                  <a:pt x="579387" y="884185"/>
                </a:lnTo>
                <a:lnTo>
                  <a:pt x="577009" y="872811"/>
                </a:lnTo>
                <a:lnTo>
                  <a:pt x="574368" y="862759"/>
                </a:lnTo>
                <a:lnTo>
                  <a:pt x="572255" y="853765"/>
                </a:lnTo>
                <a:lnTo>
                  <a:pt x="569614" y="846094"/>
                </a:lnTo>
                <a:lnTo>
                  <a:pt x="567501" y="840274"/>
                </a:lnTo>
                <a:lnTo>
                  <a:pt x="566709" y="837894"/>
                </a:lnTo>
                <a:lnTo>
                  <a:pt x="565388" y="836307"/>
                </a:lnTo>
                <a:lnTo>
                  <a:pt x="564596" y="835248"/>
                </a:lnTo>
                <a:lnTo>
                  <a:pt x="563804" y="834455"/>
                </a:lnTo>
                <a:lnTo>
                  <a:pt x="563539" y="834190"/>
                </a:lnTo>
                <a:lnTo>
                  <a:pt x="563539" y="1166430"/>
                </a:lnTo>
                <a:lnTo>
                  <a:pt x="563275" y="1176482"/>
                </a:lnTo>
                <a:lnTo>
                  <a:pt x="562747" y="1186270"/>
                </a:lnTo>
                <a:lnTo>
                  <a:pt x="561162" y="1195263"/>
                </a:lnTo>
                <a:lnTo>
                  <a:pt x="559578" y="1203728"/>
                </a:lnTo>
                <a:lnTo>
                  <a:pt x="559578" y="1733831"/>
                </a:lnTo>
                <a:lnTo>
                  <a:pt x="559578" y="1737534"/>
                </a:lnTo>
                <a:lnTo>
                  <a:pt x="559314" y="1741237"/>
                </a:lnTo>
                <a:lnTo>
                  <a:pt x="558785" y="1744941"/>
                </a:lnTo>
                <a:lnTo>
                  <a:pt x="558257" y="1748115"/>
                </a:lnTo>
                <a:lnTo>
                  <a:pt x="557201" y="1751818"/>
                </a:lnTo>
                <a:lnTo>
                  <a:pt x="556144" y="1755257"/>
                </a:lnTo>
                <a:lnTo>
                  <a:pt x="555352" y="1758431"/>
                </a:lnTo>
                <a:lnTo>
                  <a:pt x="554031" y="1761605"/>
                </a:lnTo>
                <a:lnTo>
                  <a:pt x="550862" y="1767954"/>
                </a:lnTo>
                <a:lnTo>
                  <a:pt x="547428" y="1773773"/>
                </a:lnTo>
                <a:lnTo>
                  <a:pt x="543202" y="1779064"/>
                </a:lnTo>
                <a:lnTo>
                  <a:pt x="538712" y="1784090"/>
                </a:lnTo>
                <a:lnTo>
                  <a:pt x="533694" y="1788851"/>
                </a:lnTo>
                <a:lnTo>
                  <a:pt x="528148" y="1792819"/>
                </a:lnTo>
                <a:lnTo>
                  <a:pt x="522601" y="1796522"/>
                </a:lnTo>
                <a:lnTo>
                  <a:pt x="519432" y="1797845"/>
                </a:lnTo>
                <a:lnTo>
                  <a:pt x="515998" y="1799432"/>
                </a:lnTo>
                <a:lnTo>
                  <a:pt x="513093" y="1800755"/>
                </a:lnTo>
                <a:lnTo>
                  <a:pt x="509660" y="1801813"/>
                </a:lnTo>
                <a:lnTo>
                  <a:pt x="506226" y="1802606"/>
                </a:lnTo>
                <a:lnTo>
                  <a:pt x="503057" y="1803664"/>
                </a:lnTo>
                <a:lnTo>
                  <a:pt x="499623" y="1804193"/>
                </a:lnTo>
                <a:lnTo>
                  <a:pt x="495925" y="1804723"/>
                </a:lnTo>
                <a:lnTo>
                  <a:pt x="492228" y="1804987"/>
                </a:lnTo>
                <a:lnTo>
                  <a:pt x="488530" y="1804987"/>
                </a:lnTo>
                <a:lnTo>
                  <a:pt x="488266" y="1804987"/>
                </a:lnTo>
                <a:lnTo>
                  <a:pt x="484832" y="1804987"/>
                </a:lnTo>
                <a:lnTo>
                  <a:pt x="481399" y="1804723"/>
                </a:lnTo>
                <a:lnTo>
                  <a:pt x="477701" y="1804193"/>
                </a:lnTo>
                <a:lnTo>
                  <a:pt x="474268" y="1803664"/>
                </a:lnTo>
                <a:lnTo>
                  <a:pt x="470570" y="1802606"/>
                </a:lnTo>
                <a:lnTo>
                  <a:pt x="467401" y="1801813"/>
                </a:lnTo>
                <a:lnTo>
                  <a:pt x="464231" y="1800755"/>
                </a:lnTo>
                <a:lnTo>
                  <a:pt x="460798" y="1799432"/>
                </a:lnTo>
                <a:lnTo>
                  <a:pt x="457892" y="1797845"/>
                </a:lnTo>
                <a:lnTo>
                  <a:pt x="454723" y="1796522"/>
                </a:lnTo>
                <a:lnTo>
                  <a:pt x="448912" y="1792819"/>
                </a:lnTo>
                <a:lnTo>
                  <a:pt x="443630" y="1788851"/>
                </a:lnTo>
                <a:lnTo>
                  <a:pt x="438348" y="1784090"/>
                </a:lnTo>
                <a:lnTo>
                  <a:pt x="433594" y="1779064"/>
                </a:lnTo>
                <a:lnTo>
                  <a:pt x="429896" y="1773773"/>
                </a:lnTo>
                <a:lnTo>
                  <a:pt x="426198" y="1767954"/>
                </a:lnTo>
                <a:lnTo>
                  <a:pt x="424614" y="1764780"/>
                </a:lnTo>
                <a:lnTo>
                  <a:pt x="423293" y="1761605"/>
                </a:lnTo>
                <a:lnTo>
                  <a:pt x="421972" y="1758431"/>
                </a:lnTo>
                <a:lnTo>
                  <a:pt x="420916" y="1755257"/>
                </a:lnTo>
                <a:lnTo>
                  <a:pt x="419860" y="1751818"/>
                </a:lnTo>
                <a:lnTo>
                  <a:pt x="419067" y="1748115"/>
                </a:lnTo>
                <a:lnTo>
                  <a:pt x="418539" y="1744941"/>
                </a:lnTo>
                <a:lnTo>
                  <a:pt x="418011" y="1741237"/>
                </a:lnTo>
                <a:lnTo>
                  <a:pt x="417747" y="1737534"/>
                </a:lnTo>
                <a:lnTo>
                  <a:pt x="417747" y="1733831"/>
                </a:lnTo>
                <a:lnTo>
                  <a:pt x="417747" y="1260336"/>
                </a:lnTo>
                <a:lnTo>
                  <a:pt x="382355" y="1260336"/>
                </a:lnTo>
                <a:lnTo>
                  <a:pt x="382355" y="1733831"/>
                </a:lnTo>
                <a:lnTo>
                  <a:pt x="382091" y="1737534"/>
                </a:lnTo>
                <a:lnTo>
                  <a:pt x="382091" y="1741237"/>
                </a:lnTo>
                <a:lnTo>
                  <a:pt x="381563" y="1744941"/>
                </a:lnTo>
                <a:lnTo>
                  <a:pt x="381034" y="1748115"/>
                </a:lnTo>
                <a:lnTo>
                  <a:pt x="380242" y="1751818"/>
                </a:lnTo>
                <a:lnTo>
                  <a:pt x="378921" y="1755257"/>
                </a:lnTo>
                <a:lnTo>
                  <a:pt x="377865" y="1758431"/>
                </a:lnTo>
                <a:lnTo>
                  <a:pt x="376808" y="1761605"/>
                </a:lnTo>
                <a:lnTo>
                  <a:pt x="375488" y="1764780"/>
                </a:lnTo>
                <a:lnTo>
                  <a:pt x="373639" y="1767954"/>
                </a:lnTo>
                <a:lnTo>
                  <a:pt x="370205" y="1773773"/>
                </a:lnTo>
                <a:lnTo>
                  <a:pt x="366244" y="1779064"/>
                </a:lnTo>
                <a:lnTo>
                  <a:pt x="361754" y="1784090"/>
                </a:lnTo>
                <a:lnTo>
                  <a:pt x="356471" y="1788851"/>
                </a:lnTo>
                <a:lnTo>
                  <a:pt x="350925" y="1792819"/>
                </a:lnTo>
                <a:lnTo>
                  <a:pt x="345114" y="1796522"/>
                </a:lnTo>
                <a:lnTo>
                  <a:pt x="342209" y="1797845"/>
                </a:lnTo>
                <a:lnTo>
                  <a:pt x="339040" y="1799432"/>
                </a:lnTo>
                <a:lnTo>
                  <a:pt x="335870" y="1800755"/>
                </a:lnTo>
                <a:lnTo>
                  <a:pt x="332437" y="1801813"/>
                </a:lnTo>
                <a:lnTo>
                  <a:pt x="329003" y="1802606"/>
                </a:lnTo>
                <a:lnTo>
                  <a:pt x="325834" y="1803664"/>
                </a:lnTo>
                <a:lnTo>
                  <a:pt x="322136" y="1804193"/>
                </a:lnTo>
                <a:lnTo>
                  <a:pt x="318703" y="1804723"/>
                </a:lnTo>
                <a:lnTo>
                  <a:pt x="315005" y="1804987"/>
                </a:lnTo>
                <a:lnTo>
                  <a:pt x="311571" y="1804987"/>
                </a:lnTo>
                <a:lnTo>
                  <a:pt x="311307" y="1804987"/>
                </a:lnTo>
                <a:lnTo>
                  <a:pt x="307610" y="1804987"/>
                </a:lnTo>
                <a:lnTo>
                  <a:pt x="304176" y="1804723"/>
                </a:lnTo>
                <a:lnTo>
                  <a:pt x="300478" y="1804193"/>
                </a:lnTo>
                <a:lnTo>
                  <a:pt x="296781" y="1803664"/>
                </a:lnTo>
                <a:lnTo>
                  <a:pt x="293611" y="1802606"/>
                </a:lnTo>
                <a:lnTo>
                  <a:pt x="290178" y="1801813"/>
                </a:lnTo>
                <a:lnTo>
                  <a:pt x="286744" y="1800755"/>
                </a:lnTo>
                <a:lnTo>
                  <a:pt x="283839" y="1799432"/>
                </a:lnTo>
                <a:lnTo>
                  <a:pt x="280670" y="1797845"/>
                </a:lnTo>
                <a:lnTo>
                  <a:pt x="277500" y="1796522"/>
                </a:lnTo>
                <a:lnTo>
                  <a:pt x="271690" y="1792819"/>
                </a:lnTo>
                <a:lnTo>
                  <a:pt x="266407" y="1788851"/>
                </a:lnTo>
                <a:lnTo>
                  <a:pt x="261389" y="1784090"/>
                </a:lnTo>
                <a:lnTo>
                  <a:pt x="256635" y="1779064"/>
                </a:lnTo>
                <a:lnTo>
                  <a:pt x="252673" y="1773773"/>
                </a:lnTo>
                <a:lnTo>
                  <a:pt x="248975" y="1767954"/>
                </a:lnTo>
                <a:lnTo>
                  <a:pt x="247390" y="1764780"/>
                </a:lnTo>
                <a:lnTo>
                  <a:pt x="245806" y="1761605"/>
                </a:lnTo>
                <a:lnTo>
                  <a:pt x="244749" y="1758431"/>
                </a:lnTo>
                <a:lnTo>
                  <a:pt x="243693" y="1755257"/>
                </a:lnTo>
                <a:lnTo>
                  <a:pt x="242372" y="1751818"/>
                </a:lnTo>
                <a:lnTo>
                  <a:pt x="241844" y="1748115"/>
                </a:lnTo>
                <a:lnTo>
                  <a:pt x="241052" y="1744941"/>
                </a:lnTo>
                <a:lnTo>
                  <a:pt x="240787" y="1741237"/>
                </a:lnTo>
                <a:lnTo>
                  <a:pt x="240523" y="1737534"/>
                </a:lnTo>
                <a:lnTo>
                  <a:pt x="240523" y="1733831"/>
                </a:lnTo>
                <a:lnTo>
                  <a:pt x="240523" y="1203728"/>
                </a:lnTo>
                <a:lnTo>
                  <a:pt x="238674" y="1195263"/>
                </a:lnTo>
                <a:lnTo>
                  <a:pt x="237354" y="1186270"/>
                </a:lnTo>
                <a:lnTo>
                  <a:pt x="236562" y="1176482"/>
                </a:lnTo>
                <a:lnTo>
                  <a:pt x="236562" y="1166430"/>
                </a:lnTo>
                <a:lnTo>
                  <a:pt x="236562" y="834190"/>
                </a:lnTo>
                <a:lnTo>
                  <a:pt x="236297" y="834455"/>
                </a:lnTo>
                <a:lnTo>
                  <a:pt x="235505" y="835248"/>
                </a:lnTo>
                <a:lnTo>
                  <a:pt x="234449" y="836307"/>
                </a:lnTo>
                <a:lnTo>
                  <a:pt x="233656" y="837894"/>
                </a:lnTo>
                <a:lnTo>
                  <a:pt x="232336" y="840274"/>
                </a:lnTo>
                <a:lnTo>
                  <a:pt x="230223" y="846094"/>
                </a:lnTo>
                <a:lnTo>
                  <a:pt x="227846" y="853765"/>
                </a:lnTo>
                <a:lnTo>
                  <a:pt x="225469" y="862759"/>
                </a:lnTo>
                <a:lnTo>
                  <a:pt x="222827" y="872811"/>
                </a:lnTo>
                <a:lnTo>
                  <a:pt x="220714" y="884185"/>
                </a:lnTo>
                <a:lnTo>
                  <a:pt x="218073" y="896882"/>
                </a:lnTo>
                <a:lnTo>
                  <a:pt x="215696" y="910108"/>
                </a:lnTo>
                <a:lnTo>
                  <a:pt x="213319" y="923863"/>
                </a:lnTo>
                <a:lnTo>
                  <a:pt x="211470" y="938148"/>
                </a:lnTo>
                <a:lnTo>
                  <a:pt x="209357" y="952432"/>
                </a:lnTo>
                <a:lnTo>
                  <a:pt x="207509" y="966980"/>
                </a:lnTo>
                <a:lnTo>
                  <a:pt x="205924" y="981529"/>
                </a:lnTo>
                <a:lnTo>
                  <a:pt x="204867" y="995284"/>
                </a:lnTo>
                <a:lnTo>
                  <a:pt x="204075" y="1008775"/>
                </a:lnTo>
                <a:lnTo>
                  <a:pt x="203283" y="1025440"/>
                </a:lnTo>
                <a:lnTo>
                  <a:pt x="203019" y="1042369"/>
                </a:lnTo>
                <a:lnTo>
                  <a:pt x="202754" y="1059299"/>
                </a:lnTo>
                <a:lnTo>
                  <a:pt x="203019" y="1075699"/>
                </a:lnTo>
                <a:lnTo>
                  <a:pt x="203283" y="1092364"/>
                </a:lnTo>
                <a:lnTo>
                  <a:pt x="204075" y="1107971"/>
                </a:lnTo>
                <a:lnTo>
                  <a:pt x="205396" y="1137597"/>
                </a:lnTo>
                <a:lnTo>
                  <a:pt x="207244" y="1162992"/>
                </a:lnTo>
                <a:lnTo>
                  <a:pt x="208829" y="1183095"/>
                </a:lnTo>
                <a:lnTo>
                  <a:pt x="210414" y="1200554"/>
                </a:lnTo>
                <a:lnTo>
                  <a:pt x="210150" y="1206373"/>
                </a:lnTo>
                <a:lnTo>
                  <a:pt x="209622" y="1212193"/>
                </a:lnTo>
                <a:lnTo>
                  <a:pt x="208829" y="1217748"/>
                </a:lnTo>
                <a:lnTo>
                  <a:pt x="207509" y="1223303"/>
                </a:lnTo>
                <a:lnTo>
                  <a:pt x="205660" y="1228329"/>
                </a:lnTo>
                <a:lnTo>
                  <a:pt x="203547" y="1233090"/>
                </a:lnTo>
                <a:lnTo>
                  <a:pt x="200906" y="1237851"/>
                </a:lnTo>
                <a:lnTo>
                  <a:pt x="198000" y="1241819"/>
                </a:lnTo>
                <a:lnTo>
                  <a:pt x="194567" y="1245522"/>
                </a:lnTo>
                <a:lnTo>
                  <a:pt x="190605" y="1248961"/>
                </a:lnTo>
                <a:lnTo>
                  <a:pt x="186115" y="1251871"/>
                </a:lnTo>
                <a:lnTo>
                  <a:pt x="184002" y="1253194"/>
                </a:lnTo>
                <a:lnTo>
                  <a:pt x="181361" y="1254252"/>
                </a:lnTo>
                <a:lnTo>
                  <a:pt x="178456" y="1255310"/>
                </a:lnTo>
                <a:lnTo>
                  <a:pt x="176079" y="1256103"/>
                </a:lnTo>
                <a:lnTo>
                  <a:pt x="173173" y="1256897"/>
                </a:lnTo>
                <a:lnTo>
                  <a:pt x="170268" y="1257426"/>
                </a:lnTo>
                <a:lnTo>
                  <a:pt x="167099" y="1257691"/>
                </a:lnTo>
                <a:lnTo>
                  <a:pt x="163665" y="1257955"/>
                </a:lnTo>
                <a:lnTo>
                  <a:pt x="157062" y="1257955"/>
                </a:lnTo>
                <a:lnTo>
                  <a:pt x="153629" y="1257955"/>
                </a:lnTo>
                <a:lnTo>
                  <a:pt x="150459" y="1257426"/>
                </a:lnTo>
                <a:lnTo>
                  <a:pt x="147554" y="1257161"/>
                </a:lnTo>
                <a:lnTo>
                  <a:pt x="144649" y="1256368"/>
                </a:lnTo>
                <a:lnTo>
                  <a:pt x="142007" y="1255574"/>
                </a:lnTo>
                <a:lnTo>
                  <a:pt x="139630" y="1254516"/>
                </a:lnTo>
                <a:lnTo>
                  <a:pt x="137253" y="1253458"/>
                </a:lnTo>
                <a:lnTo>
                  <a:pt x="135140" y="1252400"/>
                </a:lnTo>
                <a:lnTo>
                  <a:pt x="133292" y="1251077"/>
                </a:lnTo>
                <a:lnTo>
                  <a:pt x="131179" y="1249490"/>
                </a:lnTo>
                <a:lnTo>
                  <a:pt x="129594" y="1247903"/>
                </a:lnTo>
                <a:lnTo>
                  <a:pt x="127745" y="1246316"/>
                </a:lnTo>
                <a:lnTo>
                  <a:pt x="124840" y="1242613"/>
                </a:lnTo>
                <a:lnTo>
                  <a:pt x="122199" y="1238380"/>
                </a:lnTo>
                <a:lnTo>
                  <a:pt x="120086" y="1233884"/>
                </a:lnTo>
                <a:lnTo>
                  <a:pt x="117973" y="1228858"/>
                </a:lnTo>
                <a:lnTo>
                  <a:pt x="116388" y="1223832"/>
                </a:lnTo>
                <a:lnTo>
                  <a:pt x="114539" y="1218012"/>
                </a:lnTo>
                <a:lnTo>
                  <a:pt x="111898" y="1206373"/>
                </a:lnTo>
                <a:lnTo>
                  <a:pt x="108729" y="1193676"/>
                </a:lnTo>
                <a:lnTo>
                  <a:pt x="107144" y="1173043"/>
                </a:lnTo>
                <a:lnTo>
                  <a:pt x="105295" y="1150559"/>
                </a:lnTo>
                <a:lnTo>
                  <a:pt x="103446" y="1122784"/>
                </a:lnTo>
                <a:lnTo>
                  <a:pt x="101597" y="1091835"/>
                </a:lnTo>
                <a:lnTo>
                  <a:pt x="100805" y="1075699"/>
                </a:lnTo>
                <a:lnTo>
                  <a:pt x="100277" y="1060092"/>
                </a:lnTo>
                <a:lnTo>
                  <a:pt x="100013" y="1044486"/>
                </a:lnTo>
                <a:lnTo>
                  <a:pt x="100013" y="1029672"/>
                </a:lnTo>
                <a:lnTo>
                  <a:pt x="100277" y="1015653"/>
                </a:lnTo>
                <a:lnTo>
                  <a:pt x="100805" y="1002691"/>
                </a:lnTo>
                <a:lnTo>
                  <a:pt x="102390" y="983381"/>
                </a:lnTo>
                <a:lnTo>
                  <a:pt x="104239" y="965129"/>
                </a:lnTo>
                <a:lnTo>
                  <a:pt x="106352" y="947406"/>
                </a:lnTo>
                <a:lnTo>
                  <a:pt x="108200" y="930476"/>
                </a:lnTo>
                <a:lnTo>
                  <a:pt x="110577" y="914341"/>
                </a:lnTo>
                <a:lnTo>
                  <a:pt x="112690" y="899263"/>
                </a:lnTo>
                <a:lnTo>
                  <a:pt x="115332" y="884450"/>
                </a:lnTo>
                <a:lnTo>
                  <a:pt x="117709" y="870694"/>
                </a:lnTo>
                <a:lnTo>
                  <a:pt x="120614" y="857468"/>
                </a:lnTo>
                <a:lnTo>
                  <a:pt x="122991" y="845036"/>
                </a:lnTo>
                <a:lnTo>
                  <a:pt x="125896" y="833397"/>
                </a:lnTo>
                <a:lnTo>
                  <a:pt x="128802" y="822287"/>
                </a:lnTo>
                <a:lnTo>
                  <a:pt x="131707" y="811706"/>
                </a:lnTo>
                <a:lnTo>
                  <a:pt x="134612" y="801919"/>
                </a:lnTo>
                <a:lnTo>
                  <a:pt x="137253" y="792660"/>
                </a:lnTo>
                <a:lnTo>
                  <a:pt x="140423" y="783931"/>
                </a:lnTo>
                <a:lnTo>
                  <a:pt x="143328" y="776260"/>
                </a:lnTo>
                <a:lnTo>
                  <a:pt x="146233" y="768589"/>
                </a:lnTo>
                <a:lnTo>
                  <a:pt x="149139" y="761447"/>
                </a:lnTo>
                <a:lnTo>
                  <a:pt x="152044" y="755098"/>
                </a:lnTo>
                <a:lnTo>
                  <a:pt x="157326" y="743988"/>
                </a:lnTo>
                <a:lnTo>
                  <a:pt x="162609" y="734201"/>
                </a:lnTo>
                <a:lnTo>
                  <a:pt x="167099" y="726794"/>
                </a:lnTo>
                <a:lnTo>
                  <a:pt x="171324" y="720975"/>
                </a:lnTo>
                <a:lnTo>
                  <a:pt x="175022" y="716213"/>
                </a:lnTo>
                <a:lnTo>
                  <a:pt x="177663" y="713039"/>
                </a:lnTo>
                <a:lnTo>
                  <a:pt x="182946" y="710129"/>
                </a:lnTo>
                <a:lnTo>
                  <a:pt x="189020" y="707484"/>
                </a:lnTo>
                <a:lnTo>
                  <a:pt x="201698" y="701400"/>
                </a:lnTo>
                <a:lnTo>
                  <a:pt x="214904" y="695845"/>
                </a:lnTo>
                <a:lnTo>
                  <a:pt x="229694" y="690290"/>
                </a:lnTo>
                <a:lnTo>
                  <a:pt x="244221" y="684735"/>
                </a:lnTo>
                <a:lnTo>
                  <a:pt x="258748" y="679709"/>
                </a:lnTo>
                <a:lnTo>
                  <a:pt x="286216" y="670187"/>
                </a:lnTo>
                <a:lnTo>
                  <a:pt x="289650" y="668335"/>
                </a:lnTo>
                <a:lnTo>
                  <a:pt x="293347" y="666483"/>
                </a:lnTo>
                <a:lnTo>
                  <a:pt x="297045" y="664896"/>
                </a:lnTo>
                <a:lnTo>
                  <a:pt x="301007" y="663309"/>
                </a:lnTo>
                <a:lnTo>
                  <a:pt x="304968" y="661986"/>
                </a:lnTo>
                <a:lnTo>
                  <a:pt x="308930" y="660664"/>
                </a:lnTo>
                <a:lnTo>
                  <a:pt x="317646" y="658812"/>
                </a:lnTo>
                <a:close/>
                <a:moveTo>
                  <a:pt x="1091791" y="360362"/>
                </a:moveTo>
                <a:lnTo>
                  <a:pt x="1093381" y="373070"/>
                </a:lnTo>
                <a:lnTo>
                  <a:pt x="1094441" y="380484"/>
                </a:lnTo>
                <a:lnTo>
                  <a:pt x="1095501" y="388956"/>
                </a:lnTo>
                <a:lnTo>
                  <a:pt x="1097356" y="398222"/>
                </a:lnTo>
                <a:lnTo>
                  <a:pt x="1099211" y="408018"/>
                </a:lnTo>
                <a:lnTo>
                  <a:pt x="1101596" y="419138"/>
                </a:lnTo>
                <a:lnTo>
                  <a:pt x="1104247" y="430257"/>
                </a:lnTo>
                <a:lnTo>
                  <a:pt x="1107427" y="442436"/>
                </a:lnTo>
                <a:lnTo>
                  <a:pt x="1111137" y="455144"/>
                </a:lnTo>
                <a:lnTo>
                  <a:pt x="1115377" y="468117"/>
                </a:lnTo>
                <a:lnTo>
                  <a:pt x="1120148" y="481885"/>
                </a:lnTo>
                <a:lnTo>
                  <a:pt x="1125448" y="496446"/>
                </a:lnTo>
                <a:lnTo>
                  <a:pt x="1131279" y="511008"/>
                </a:lnTo>
                <a:lnTo>
                  <a:pt x="1137639" y="526099"/>
                </a:lnTo>
                <a:lnTo>
                  <a:pt x="1145060" y="541984"/>
                </a:lnTo>
                <a:lnTo>
                  <a:pt x="1147710" y="521333"/>
                </a:lnTo>
                <a:lnTo>
                  <a:pt x="1150360" y="502006"/>
                </a:lnTo>
                <a:lnTo>
                  <a:pt x="1153275" y="484003"/>
                </a:lnTo>
                <a:lnTo>
                  <a:pt x="1155660" y="467588"/>
                </a:lnTo>
                <a:lnTo>
                  <a:pt x="1159901" y="442966"/>
                </a:lnTo>
                <a:lnTo>
                  <a:pt x="1162286" y="431316"/>
                </a:lnTo>
                <a:lnTo>
                  <a:pt x="1147710" y="396634"/>
                </a:lnTo>
                <a:lnTo>
                  <a:pt x="1171562" y="373865"/>
                </a:lnTo>
                <a:lnTo>
                  <a:pt x="1171827" y="373865"/>
                </a:lnTo>
                <a:lnTo>
                  <a:pt x="1188523" y="373865"/>
                </a:lnTo>
                <a:lnTo>
                  <a:pt x="1188788" y="373865"/>
                </a:lnTo>
                <a:lnTo>
                  <a:pt x="1212905" y="396634"/>
                </a:lnTo>
                <a:lnTo>
                  <a:pt x="1198064" y="431316"/>
                </a:lnTo>
                <a:lnTo>
                  <a:pt x="1200184" y="442966"/>
                </a:lnTo>
                <a:lnTo>
                  <a:pt x="1204689" y="467588"/>
                </a:lnTo>
                <a:lnTo>
                  <a:pt x="1207339" y="484003"/>
                </a:lnTo>
                <a:lnTo>
                  <a:pt x="1209989" y="502006"/>
                </a:lnTo>
                <a:lnTo>
                  <a:pt x="1212640" y="521333"/>
                </a:lnTo>
                <a:lnTo>
                  <a:pt x="1215025" y="541984"/>
                </a:lnTo>
                <a:lnTo>
                  <a:pt x="1222445" y="526099"/>
                </a:lnTo>
                <a:lnTo>
                  <a:pt x="1228806" y="511008"/>
                </a:lnTo>
                <a:lnTo>
                  <a:pt x="1235166" y="496446"/>
                </a:lnTo>
                <a:lnTo>
                  <a:pt x="1240202" y="481885"/>
                </a:lnTo>
                <a:lnTo>
                  <a:pt x="1244972" y="468117"/>
                </a:lnTo>
                <a:lnTo>
                  <a:pt x="1249212" y="455144"/>
                </a:lnTo>
                <a:lnTo>
                  <a:pt x="1252923" y="442436"/>
                </a:lnTo>
                <a:lnTo>
                  <a:pt x="1256103" y="430257"/>
                </a:lnTo>
                <a:lnTo>
                  <a:pt x="1258753" y="419138"/>
                </a:lnTo>
                <a:lnTo>
                  <a:pt x="1261138" y="408018"/>
                </a:lnTo>
                <a:lnTo>
                  <a:pt x="1263258" y="398222"/>
                </a:lnTo>
                <a:lnTo>
                  <a:pt x="1264584" y="388956"/>
                </a:lnTo>
                <a:lnTo>
                  <a:pt x="1266174" y="380484"/>
                </a:lnTo>
                <a:lnTo>
                  <a:pt x="1266969" y="373070"/>
                </a:lnTo>
                <a:lnTo>
                  <a:pt x="1268294" y="360362"/>
                </a:lnTo>
                <a:lnTo>
                  <a:pt x="1268559" y="360627"/>
                </a:lnTo>
                <a:lnTo>
                  <a:pt x="1268559" y="360362"/>
                </a:lnTo>
                <a:lnTo>
                  <a:pt x="1277569" y="362480"/>
                </a:lnTo>
                <a:lnTo>
                  <a:pt x="1282075" y="364069"/>
                </a:lnTo>
                <a:lnTo>
                  <a:pt x="1286315" y="365393"/>
                </a:lnTo>
                <a:lnTo>
                  <a:pt x="1290555" y="366981"/>
                </a:lnTo>
                <a:lnTo>
                  <a:pt x="1294531" y="368834"/>
                </a:lnTo>
                <a:lnTo>
                  <a:pt x="1298506" y="370688"/>
                </a:lnTo>
                <a:lnTo>
                  <a:pt x="1302216" y="372806"/>
                </a:lnTo>
                <a:lnTo>
                  <a:pt x="1331634" y="382602"/>
                </a:lnTo>
                <a:lnTo>
                  <a:pt x="1347005" y="388161"/>
                </a:lnTo>
                <a:lnTo>
                  <a:pt x="1362906" y="393986"/>
                </a:lnTo>
                <a:lnTo>
                  <a:pt x="1378277" y="400340"/>
                </a:lnTo>
                <a:lnTo>
                  <a:pt x="1392853" y="406165"/>
                </a:lnTo>
                <a:lnTo>
                  <a:pt x="1406369" y="412254"/>
                </a:lnTo>
                <a:lnTo>
                  <a:pt x="1412730" y="415431"/>
                </a:lnTo>
                <a:lnTo>
                  <a:pt x="1418295" y="418608"/>
                </a:lnTo>
                <a:lnTo>
                  <a:pt x="1421210" y="421785"/>
                </a:lnTo>
                <a:lnTo>
                  <a:pt x="1425186" y="426551"/>
                </a:lnTo>
                <a:lnTo>
                  <a:pt x="1429691" y="433170"/>
                </a:lnTo>
                <a:lnTo>
                  <a:pt x="1434726" y="441377"/>
                </a:lnTo>
                <a:lnTo>
                  <a:pt x="1440292" y="451438"/>
                </a:lnTo>
                <a:lnTo>
                  <a:pt x="1442942" y="457262"/>
                </a:lnTo>
                <a:lnTo>
                  <a:pt x="1446122" y="463352"/>
                </a:lnTo>
                <a:lnTo>
                  <a:pt x="1449302" y="470500"/>
                </a:lnTo>
                <a:lnTo>
                  <a:pt x="1452218" y="477649"/>
                </a:lnTo>
                <a:lnTo>
                  <a:pt x="1455398" y="485856"/>
                </a:lnTo>
                <a:lnTo>
                  <a:pt x="1458578" y="494328"/>
                </a:lnTo>
                <a:lnTo>
                  <a:pt x="1461493" y="503595"/>
                </a:lnTo>
                <a:lnTo>
                  <a:pt x="1464673" y="513391"/>
                </a:lnTo>
                <a:lnTo>
                  <a:pt x="1467854" y="523981"/>
                </a:lnTo>
                <a:lnTo>
                  <a:pt x="1470769" y="535100"/>
                </a:lnTo>
                <a:lnTo>
                  <a:pt x="1473949" y="547014"/>
                </a:lnTo>
                <a:lnTo>
                  <a:pt x="1476864" y="559458"/>
                </a:lnTo>
                <a:lnTo>
                  <a:pt x="1479780" y="572960"/>
                </a:lnTo>
                <a:lnTo>
                  <a:pt x="1482695" y="586992"/>
                </a:lnTo>
                <a:lnTo>
                  <a:pt x="1485345" y="601819"/>
                </a:lnTo>
                <a:lnTo>
                  <a:pt x="1487995" y="617439"/>
                </a:lnTo>
                <a:lnTo>
                  <a:pt x="1490645" y="633854"/>
                </a:lnTo>
                <a:lnTo>
                  <a:pt x="1492766" y="650798"/>
                </a:lnTo>
                <a:lnTo>
                  <a:pt x="1495151" y="668802"/>
                </a:lnTo>
                <a:lnTo>
                  <a:pt x="1497271" y="687864"/>
                </a:lnTo>
                <a:lnTo>
                  <a:pt x="1498861" y="707721"/>
                </a:lnTo>
                <a:lnTo>
                  <a:pt x="1500981" y="728107"/>
                </a:lnTo>
                <a:lnTo>
                  <a:pt x="1501511" y="741874"/>
                </a:lnTo>
                <a:lnTo>
                  <a:pt x="1501776" y="756965"/>
                </a:lnTo>
                <a:lnTo>
                  <a:pt x="1501511" y="772850"/>
                </a:lnTo>
                <a:lnTo>
                  <a:pt x="1501246" y="789530"/>
                </a:lnTo>
                <a:lnTo>
                  <a:pt x="1500716" y="806209"/>
                </a:lnTo>
                <a:lnTo>
                  <a:pt x="1500186" y="823154"/>
                </a:lnTo>
                <a:lnTo>
                  <a:pt x="1498066" y="856248"/>
                </a:lnTo>
                <a:lnTo>
                  <a:pt x="1495946" y="886165"/>
                </a:lnTo>
                <a:lnTo>
                  <a:pt x="1494091" y="910258"/>
                </a:lnTo>
                <a:lnTo>
                  <a:pt x="1492236" y="932233"/>
                </a:lnTo>
                <a:lnTo>
                  <a:pt x="1489055" y="945735"/>
                </a:lnTo>
                <a:lnTo>
                  <a:pt x="1486140" y="958443"/>
                </a:lnTo>
                <a:lnTo>
                  <a:pt x="1484285" y="964268"/>
                </a:lnTo>
                <a:lnTo>
                  <a:pt x="1482430" y="969828"/>
                </a:lnTo>
                <a:lnTo>
                  <a:pt x="1480310" y="975123"/>
                </a:lnTo>
                <a:lnTo>
                  <a:pt x="1477924" y="979888"/>
                </a:lnTo>
                <a:lnTo>
                  <a:pt x="1475009" y="984389"/>
                </a:lnTo>
                <a:lnTo>
                  <a:pt x="1471829" y="988361"/>
                </a:lnTo>
                <a:lnTo>
                  <a:pt x="1470239" y="990214"/>
                </a:lnTo>
                <a:lnTo>
                  <a:pt x="1468384" y="992067"/>
                </a:lnTo>
                <a:lnTo>
                  <a:pt x="1466264" y="993391"/>
                </a:lnTo>
                <a:lnTo>
                  <a:pt x="1464143" y="994979"/>
                </a:lnTo>
                <a:lnTo>
                  <a:pt x="1461758" y="996303"/>
                </a:lnTo>
                <a:lnTo>
                  <a:pt x="1459373" y="997362"/>
                </a:lnTo>
                <a:lnTo>
                  <a:pt x="1456723" y="998421"/>
                </a:lnTo>
                <a:lnTo>
                  <a:pt x="1454073" y="999480"/>
                </a:lnTo>
                <a:lnTo>
                  <a:pt x="1450892" y="1000010"/>
                </a:lnTo>
                <a:lnTo>
                  <a:pt x="1447712" y="1000539"/>
                </a:lnTo>
                <a:lnTo>
                  <a:pt x="1444267" y="1001069"/>
                </a:lnTo>
                <a:lnTo>
                  <a:pt x="1440822" y="1001069"/>
                </a:lnTo>
                <a:lnTo>
                  <a:pt x="1437111" y="1001333"/>
                </a:lnTo>
                <a:lnTo>
                  <a:pt x="1433401" y="1001069"/>
                </a:lnTo>
                <a:lnTo>
                  <a:pt x="1429691" y="1000804"/>
                </a:lnTo>
                <a:lnTo>
                  <a:pt x="1426776" y="1000539"/>
                </a:lnTo>
                <a:lnTo>
                  <a:pt x="1423330" y="1000010"/>
                </a:lnTo>
                <a:lnTo>
                  <a:pt x="1420150" y="999216"/>
                </a:lnTo>
                <a:lnTo>
                  <a:pt x="1417500" y="997892"/>
                </a:lnTo>
                <a:lnTo>
                  <a:pt x="1414585" y="997098"/>
                </a:lnTo>
                <a:lnTo>
                  <a:pt x="1411669" y="995774"/>
                </a:lnTo>
                <a:lnTo>
                  <a:pt x="1409284" y="994715"/>
                </a:lnTo>
                <a:lnTo>
                  <a:pt x="1406899" y="992861"/>
                </a:lnTo>
                <a:lnTo>
                  <a:pt x="1404779" y="991538"/>
                </a:lnTo>
                <a:lnTo>
                  <a:pt x="1402394" y="989420"/>
                </a:lnTo>
                <a:lnTo>
                  <a:pt x="1400539" y="987831"/>
                </a:lnTo>
                <a:lnTo>
                  <a:pt x="1396563" y="983595"/>
                </a:lnTo>
                <a:lnTo>
                  <a:pt x="1393383" y="979359"/>
                </a:lnTo>
                <a:lnTo>
                  <a:pt x="1390733" y="974329"/>
                </a:lnTo>
                <a:lnTo>
                  <a:pt x="1388348" y="969298"/>
                </a:lnTo>
                <a:lnTo>
                  <a:pt x="1386493" y="963738"/>
                </a:lnTo>
                <a:lnTo>
                  <a:pt x="1385168" y="958179"/>
                </a:lnTo>
                <a:lnTo>
                  <a:pt x="1383842" y="952089"/>
                </a:lnTo>
                <a:lnTo>
                  <a:pt x="1383312" y="946000"/>
                </a:lnTo>
                <a:lnTo>
                  <a:pt x="1383312" y="939381"/>
                </a:lnTo>
                <a:lnTo>
                  <a:pt x="1385168" y="920583"/>
                </a:lnTo>
                <a:lnTo>
                  <a:pt x="1386758" y="899668"/>
                </a:lnTo>
                <a:lnTo>
                  <a:pt x="1388613" y="872398"/>
                </a:lnTo>
                <a:lnTo>
                  <a:pt x="1390468" y="840892"/>
                </a:lnTo>
                <a:lnTo>
                  <a:pt x="1390998" y="823683"/>
                </a:lnTo>
                <a:lnTo>
                  <a:pt x="1391263" y="806209"/>
                </a:lnTo>
                <a:lnTo>
                  <a:pt x="1391528" y="788206"/>
                </a:lnTo>
                <a:lnTo>
                  <a:pt x="1391528" y="770203"/>
                </a:lnTo>
                <a:lnTo>
                  <a:pt x="1390998" y="752464"/>
                </a:lnTo>
                <a:lnTo>
                  <a:pt x="1390468" y="734726"/>
                </a:lnTo>
                <a:lnTo>
                  <a:pt x="1389143" y="720429"/>
                </a:lnTo>
                <a:lnTo>
                  <a:pt x="1388083" y="705338"/>
                </a:lnTo>
                <a:lnTo>
                  <a:pt x="1386493" y="689982"/>
                </a:lnTo>
                <a:lnTo>
                  <a:pt x="1384372" y="674626"/>
                </a:lnTo>
                <a:lnTo>
                  <a:pt x="1382517" y="659006"/>
                </a:lnTo>
                <a:lnTo>
                  <a:pt x="1380132" y="643915"/>
                </a:lnTo>
                <a:lnTo>
                  <a:pt x="1377747" y="629088"/>
                </a:lnTo>
                <a:lnTo>
                  <a:pt x="1375097" y="614792"/>
                </a:lnTo>
                <a:lnTo>
                  <a:pt x="1372447" y="601819"/>
                </a:lnTo>
                <a:lnTo>
                  <a:pt x="1369796" y="589375"/>
                </a:lnTo>
                <a:lnTo>
                  <a:pt x="1367411" y="578520"/>
                </a:lnTo>
                <a:lnTo>
                  <a:pt x="1364496" y="568459"/>
                </a:lnTo>
                <a:lnTo>
                  <a:pt x="1362376" y="560782"/>
                </a:lnTo>
                <a:lnTo>
                  <a:pt x="1359726" y="554428"/>
                </a:lnTo>
                <a:lnTo>
                  <a:pt x="1358666" y="552045"/>
                </a:lnTo>
                <a:lnTo>
                  <a:pt x="1357340" y="550191"/>
                </a:lnTo>
                <a:lnTo>
                  <a:pt x="1356545" y="548868"/>
                </a:lnTo>
                <a:lnTo>
                  <a:pt x="1355485" y="548338"/>
                </a:lnTo>
                <a:lnTo>
                  <a:pt x="1355485" y="903374"/>
                </a:lnTo>
                <a:lnTo>
                  <a:pt x="1355220" y="914229"/>
                </a:lnTo>
                <a:lnTo>
                  <a:pt x="1354425" y="924290"/>
                </a:lnTo>
                <a:lnTo>
                  <a:pt x="1352835" y="934086"/>
                </a:lnTo>
                <a:lnTo>
                  <a:pt x="1351245" y="943087"/>
                </a:lnTo>
                <a:lnTo>
                  <a:pt x="1351245" y="1509927"/>
                </a:lnTo>
                <a:lnTo>
                  <a:pt x="1350980" y="1513899"/>
                </a:lnTo>
                <a:lnTo>
                  <a:pt x="1350715" y="1517605"/>
                </a:lnTo>
                <a:lnTo>
                  <a:pt x="1350450" y="1521577"/>
                </a:lnTo>
                <a:lnTo>
                  <a:pt x="1349655" y="1525283"/>
                </a:lnTo>
                <a:lnTo>
                  <a:pt x="1348860" y="1528725"/>
                </a:lnTo>
                <a:lnTo>
                  <a:pt x="1347800" y="1532432"/>
                </a:lnTo>
                <a:lnTo>
                  <a:pt x="1346475" y="1536138"/>
                </a:lnTo>
                <a:lnTo>
                  <a:pt x="1345415" y="1539580"/>
                </a:lnTo>
                <a:lnTo>
                  <a:pt x="1343559" y="1542757"/>
                </a:lnTo>
                <a:lnTo>
                  <a:pt x="1341969" y="1546199"/>
                </a:lnTo>
                <a:lnTo>
                  <a:pt x="1340379" y="1549376"/>
                </a:lnTo>
                <a:lnTo>
                  <a:pt x="1338259" y="1552553"/>
                </a:lnTo>
                <a:lnTo>
                  <a:pt x="1336139" y="1555201"/>
                </a:lnTo>
                <a:lnTo>
                  <a:pt x="1333754" y="1558378"/>
                </a:lnTo>
                <a:lnTo>
                  <a:pt x="1331634" y="1560760"/>
                </a:lnTo>
                <a:lnTo>
                  <a:pt x="1328983" y="1563673"/>
                </a:lnTo>
                <a:lnTo>
                  <a:pt x="1326333" y="1566320"/>
                </a:lnTo>
                <a:lnTo>
                  <a:pt x="1323418" y="1568438"/>
                </a:lnTo>
                <a:lnTo>
                  <a:pt x="1320503" y="1570821"/>
                </a:lnTo>
                <a:lnTo>
                  <a:pt x="1317853" y="1572939"/>
                </a:lnTo>
                <a:lnTo>
                  <a:pt x="1314672" y="1574792"/>
                </a:lnTo>
                <a:lnTo>
                  <a:pt x="1311227" y="1576646"/>
                </a:lnTo>
                <a:lnTo>
                  <a:pt x="1308312" y="1578234"/>
                </a:lnTo>
                <a:lnTo>
                  <a:pt x="1304867" y="1580087"/>
                </a:lnTo>
                <a:lnTo>
                  <a:pt x="1301421" y="1581411"/>
                </a:lnTo>
                <a:lnTo>
                  <a:pt x="1297711" y="1582470"/>
                </a:lnTo>
                <a:lnTo>
                  <a:pt x="1294266" y="1583529"/>
                </a:lnTo>
                <a:lnTo>
                  <a:pt x="1290555" y="1584588"/>
                </a:lnTo>
                <a:lnTo>
                  <a:pt x="1286845" y="1585118"/>
                </a:lnTo>
                <a:lnTo>
                  <a:pt x="1282870" y="1585647"/>
                </a:lnTo>
                <a:lnTo>
                  <a:pt x="1279160" y="1585912"/>
                </a:lnTo>
                <a:lnTo>
                  <a:pt x="1275449" y="1585912"/>
                </a:lnTo>
                <a:lnTo>
                  <a:pt x="1274919" y="1585912"/>
                </a:lnTo>
                <a:lnTo>
                  <a:pt x="1271209" y="1585912"/>
                </a:lnTo>
                <a:lnTo>
                  <a:pt x="1267234" y="1585647"/>
                </a:lnTo>
                <a:lnTo>
                  <a:pt x="1263523" y="1585118"/>
                </a:lnTo>
                <a:lnTo>
                  <a:pt x="1259813" y="1584588"/>
                </a:lnTo>
                <a:lnTo>
                  <a:pt x="1256103" y="1583529"/>
                </a:lnTo>
                <a:lnTo>
                  <a:pt x="1252658" y="1582470"/>
                </a:lnTo>
                <a:lnTo>
                  <a:pt x="1248947" y="1581411"/>
                </a:lnTo>
                <a:lnTo>
                  <a:pt x="1245502" y="1580087"/>
                </a:lnTo>
                <a:lnTo>
                  <a:pt x="1242057" y="1578234"/>
                </a:lnTo>
                <a:lnTo>
                  <a:pt x="1238877" y="1576646"/>
                </a:lnTo>
                <a:lnTo>
                  <a:pt x="1235696" y="1574792"/>
                </a:lnTo>
                <a:lnTo>
                  <a:pt x="1232516" y="1572939"/>
                </a:lnTo>
                <a:lnTo>
                  <a:pt x="1229601" y="1570821"/>
                </a:lnTo>
                <a:lnTo>
                  <a:pt x="1226686" y="1568438"/>
                </a:lnTo>
                <a:lnTo>
                  <a:pt x="1223770" y="1566320"/>
                </a:lnTo>
                <a:lnTo>
                  <a:pt x="1221385" y="1563673"/>
                </a:lnTo>
                <a:lnTo>
                  <a:pt x="1218735" y="1560760"/>
                </a:lnTo>
                <a:lnTo>
                  <a:pt x="1216615" y="1558378"/>
                </a:lnTo>
                <a:lnTo>
                  <a:pt x="1214230" y="1555201"/>
                </a:lnTo>
                <a:lnTo>
                  <a:pt x="1212110" y="1552553"/>
                </a:lnTo>
                <a:lnTo>
                  <a:pt x="1209989" y="1549376"/>
                </a:lnTo>
                <a:lnTo>
                  <a:pt x="1208399" y="1546199"/>
                </a:lnTo>
                <a:lnTo>
                  <a:pt x="1206809" y="1542757"/>
                </a:lnTo>
                <a:lnTo>
                  <a:pt x="1204954" y="1539580"/>
                </a:lnTo>
                <a:lnTo>
                  <a:pt x="1203629" y="1536138"/>
                </a:lnTo>
                <a:lnTo>
                  <a:pt x="1202569" y="1532432"/>
                </a:lnTo>
                <a:lnTo>
                  <a:pt x="1201244" y="1528725"/>
                </a:lnTo>
                <a:lnTo>
                  <a:pt x="1200449" y="1525283"/>
                </a:lnTo>
                <a:lnTo>
                  <a:pt x="1199919" y="1521577"/>
                </a:lnTo>
                <a:lnTo>
                  <a:pt x="1199389" y="1517605"/>
                </a:lnTo>
                <a:lnTo>
                  <a:pt x="1199124" y="1513899"/>
                </a:lnTo>
                <a:lnTo>
                  <a:pt x="1199124" y="1509927"/>
                </a:lnTo>
                <a:lnTo>
                  <a:pt x="1199124" y="1003716"/>
                </a:lnTo>
                <a:lnTo>
                  <a:pt x="1161491" y="1003716"/>
                </a:lnTo>
                <a:lnTo>
                  <a:pt x="1161491" y="1509927"/>
                </a:lnTo>
                <a:lnTo>
                  <a:pt x="1161226" y="1513899"/>
                </a:lnTo>
                <a:lnTo>
                  <a:pt x="1160961" y="1517605"/>
                </a:lnTo>
                <a:lnTo>
                  <a:pt x="1160166" y="1521577"/>
                </a:lnTo>
                <a:lnTo>
                  <a:pt x="1159636" y="1525283"/>
                </a:lnTo>
                <a:lnTo>
                  <a:pt x="1158841" y="1528725"/>
                </a:lnTo>
                <a:lnTo>
                  <a:pt x="1157781" y="1532432"/>
                </a:lnTo>
                <a:lnTo>
                  <a:pt x="1156720" y="1536138"/>
                </a:lnTo>
                <a:lnTo>
                  <a:pt x="1155130" y="1539580"/>
                </a:lnTo>
                <a:lnTo>
                  <a:pt x="1153805" y="1542757"/>
                </a:lnTo>
                <a:lnTo>
                  <a:pt x="1152215" y="1546199"/>
                </a:lnTo>
                <a:lnTo>
                  <a:pt x="1150095" y="1549376"/>
                </a:lnTo>
                <a:lnTo>
                  <a:pt x="1148240" y="1552553"/>
                </a:lnTo>
                <a:lnTo>
                  <a:pt x="1146120" y="1555201"/>
                </a:lnTo>
                <a:lnTo>
                  <a:pt x="1144000" y="1558378"/>
                </a:lnTo>
                <a:lnTo>
                  <a:pt x="1141349" y="1560760"/>
                </a:lnTo>
                <a:lnTo>
                  <a:pt x="1138964" y="1563673"/>
                </a:lnTo>
                <a:lnTo>
                  <a:pt x="1136314" y="1566320"/>
                </a:lnTo>
                <a:lnTo>
                  <a:pt x="1133664" y="1568438"/>
                </a:lnTo>
                <a:lnTo>
                  <a:pt x="1130749" y="1570821"/>
                </a:lnTo>
                <a:lnTo>
                  <a:pt x="1127568" y="1572939"/>
                </a:lnTo>
                <a:lnTo>
                  <a:pt x="1124918" y="1574792"/>
                </a:lnTo>
                <a:lnTo>
                  <a:pt x="1121473" y="1576646"/>
                </a:lnTo>
                <a:lnTo>
                  <a:pt x="1118293" y="1578234"/>
                </a:lnTo>
                <a:lnTo>
                  <a:pt x="1115112" y="1580087"/>
                </a:lnTo>
                <a:lnTo>
                  <a:pt x="1111402" y="1581411"/>
                </a:lnTo>
                <a:lnTo>
                  <a:pt x="1107957" y="1582470"/>
                </a:lnTo>
                <a:lnTo>
                  <a:pt x="1104247" y="1583529"/>
                </a:lnTo>
                <a:lnTo>
                  <a:pt x="1100536" y="1584588"/>
                </a:lnTo>
                <a:lnTo>
                  <a:pt x="1097091" y="1585118"/>
                </a:lnTo>
                <a:lnTo>
                  <a:pt x="1093116" y="1585647"/>
                </a:lnTo>
                <a:lnTo>
                  <a:pt x="1089140" y="1585912"/>
                </a:lnTo>
                <a:lnTo>
                  <a:pt x="1085430" y="1585912"/>
                </a:lnTo>
                <a:lnTo>
                  <a:pt x="1085165" y="1585912"/>
                </a:lnTo>
                <a:lnTo>
                  <a:pt x="1081190" y="1585912"/>
                </a:lnTo>
                <a:lnTo>
                  <a:pt x="1077215" y="1585647"/>
                </a:lnTo>
                <a:lnTo>
                  <a:pt x="1073504" y="1585118"/>
                </a:lnTo>
                <a:lnTo>
                  <a:pt x="1069794" y="1584588"/>
                </a:lnTo>
                <a:lnTo>
                  <a:pt x="1066084" y="1583529"/>
                </a:lnTo>
                <a:lnTo>
                  <a:pt x="1062638" y="1582470"/>
                </a:lnTo>
                <a:lnTo>
                  <a:pt x="1058928" y="1581411"/>
                </a:lnTo>
                <a:lnTo>
                  <a:pt x="1055748" y="1580087"/>
                </a:lnTo>
                <a:lnTo>
                  <a:pt x="1052303" y="1578234"/>
                </a:lnTo>
                <a:lnTo>
                  <a:pt x="1048857" y="1576646"/>
                </a:lnTo>
                <a:lnTo>
                  <a:pt x="1045677" y="1574792"/>
                </a:lnTo>
                <a:lnTo>
                  <a:pt x="1042762" y="1572939"/>
                </a:lnTo>
                <a:lnTo>
                  <a:pt x="1039582" y="1570821"/>
                </a:lnTo>
                <a:lnTo>
                  <a:pt x="1036667" y="1568438"/>
                </a:lnTo>
                <a:lnTo>
                  <a:pt x="1034016" y="1566320"/>
                </a:lnTo>
                <a:lnTo>
                  <a:pt x="1031366" y="1563673"/>
                </a:lnTo>
                <a:lnTo>
                  <a:pt x="1028981" y="1560760"/>
                </a:lnTo>
                <a:lnTo>
                  <a:pt x="1026331" y="1558378"/>
                </a:lnTo>
                <a:lnTo>
                  <a:pt x="1024211" y="1555201"/>
                </a:lnTo>
                <a:lnTo>
                  <a:pt x="1022090" y="1552553"/>
                </a:lnTo>
                <a:lnTo>
                  <a:pt x="1020235" y="1549376"/>
                </a:lnTo>
                <a:lnTo>
                  <a:pt x="1018115" y="1546199"/>
                </a:lnTo>
                <a:lnTo>
                  <a:pt x="1016525" y="1542757"/>
                </a:lnTo>
                <a:lnTo>
                  <a:pt x="1015200" y="1539580"/>
                </a:lnTo>
                <a:lnTo>
                  <a:pt x="1013610" y="1536138"/>
                </a:lnTo>
                <a:lnTo>
                  <a:pt x="1012550" y="1532432"/>
                </a:lnTo>
                <a:lnTo>
                  <a:pt x="1011490" y="1528725"/>
                </a:lnTo>
                <a:lnTo>
                  <a:pt x="1010695" y="1525283"/>
                </a:lnTo>
                <a:lnTo>
                  <a:pt x="1010165" y="1521577"/>
                </a:lnTo>
                <a:lnTo>
                  <a:pt x="1009369" y="1517605"/>
                </a:lnTo>
                <a:lnTo>
                  <a:pt x="1009104" y="1513899"/>
                </a:lnTo>
                <a:lnTo>
                  <a:pt x="1009104" y="1509927"/>
                </a:lnTo>
                <a:lnTo>
                  <a:pt x="1009104" y="943087"/>
                </a:lnTo>
                <a:lnTo>
                  <a:pt x="1007249" y="934086"/>
                </a:lnTo>
                <a:lnTo>
                  <a:pt x="1005924" y="924290"/>
                </a:lnTo>
                <a:lnTo>
                  <a:pt x="1005394" y="914229"/>
                </a:lnTo>
                <a:lnTo>
                  <a:pt x="1004864" y="903374"/>
                </a:lnTo>
                <a:lnTo>
                  <a:pt x="1004864" y="548338"/>
                </a:lnTo>
                <a:lnTo>
                  <a:pt x="1004599" y="548338"/>
                </a:lnTo>
                <a:lnTo>
                  <a:pt x="1003804" y="548868"/>
                </a:lnTo>
                <a:lnTo>
                  <a:pt x="1002744" y="550191"/>
                </a:lnTo>
                <a:lnTo>
                  <a:pt x="1001684" y="552045"/>
                </a:lnTo>
                <a:lnTo>
                  <a:pt x="1000624" y="554428"/>
                </a:lnTo>
                <a:lnTo>
                  <a:pt x="998239" y="560782"/>
                </a:lnTo>
                <a:lnTo>
                  <a:pt x="995588" y="568459"/>
                </a:lnTo>
                <a:lnTo>
                  <a:pt x="993203" y="578520"/>
                </a:lnTo>
                <a:lnTo>
                  <a:pt x="990553" y="589375"/>
                </a:lnTo>
                <a:lnTo>
                  <a:pt x="987903" y="601819"/>
                </a:lnTo>
                <a:lnTo>
                  <a:pt x="985253" y="614792"/>
                </a:lnTo>
                <a:lnTo>
                  <a:pt x="982868" y="629088"/>
                </a:lnTo>
                <a:lnTo>
                  <a:pt x="980217" y="643915"/>
                </a:lnTo>
                <a:lnTo>
                  <a:pt x="978097" y="659006"/>
                </a:lnTo>
                <a:lnTo>
                  <a:pt x="975712" y="674626"/>
                </a:lnTo>
                <a:lnTo>
                  <a:pt x="974122" y="689982"/>
                </a:lnTo>
                <a:lnTo>
                  <a:pt x="972267" y="705338"/>
                </a:lnTo>
                <a:lnTo>
                  <a:pt x="970942" y="720429"/>
                </a:lnTo>
                <a:lnTo>
                  <a:pt x="970147" y="734726"/>
                </a:lnTo>
                <a:lnTo>
                  <a:pt x="969351" y="752464"/>
                </a:lnTo>
                <a:lnTo>
                  <a:pt x="969086" y="770203"/>
                </a:lnTo>
                <a:lnTo>
                  <a:pt x="969086" y="788206"/>
                </a:lnTo>
                <a:lnTo>
                  <a:pt x="969086" y="806209"/>
                </a:lnTo>
                <a:lnTo>
                  <a:pt x="969617" y="823683"/>
                </a:lnTo>
                <a:lnTo>
                  <a:pt x="970147" y="840892"/>
                </a:lnTo>
                <a:lnTo>
                  <a:pt x="971737" y="872398"/>
                </a:lnTo>
                <a:lnTo>
                  <a:pt x="973592" y="899668"/>
                </a:lnTo>
                <a:lnTo>
                  <a:pt x="975182" y="920583"/>
                </a:lnTo>
                <a:lnTo>
                  <a:pt x="977037" y="939381"/>
                </a:lnTo>
                <a:lnTo>
                  <a:pt x="976772" y="946000"/>
                </a:lnTo>
                <a:lnTo>
                  <a:pt x="976242" y="952089"/>
                </a:lnTo>
                <a:lnTo>
                  <a:pt x="975182" y="958179"/>
                </a:lnTo>
                <a:lnTo>
                  <a:pt x="973857" y="963738"/>
                </a:lnTo>
                <a:lnTo>
                  <a:pt x="972002" y="969298"/>
                </a:lnTo>
                <a:lnTo>
                  <a:pt x="969617" y="974329"/>
                </a:lnTo>
                <a:lnTo>
                  <a:pt x="966966" y="979359"/>
                </a:lnTo>
                <a:lnTo>
                  <a:pt x="963521" y="983595"/>
                </a:lnTo>
                <a:lnTo>
                  <a:pt x="960076" y="987831"/>
                </a:lnTo>
                <a:lnTo>
                  <a:pt x="957956" y="989420"/>
                </a:lnTo>
                <a:lnTo>
                  <a:pt x="955835" y="991538"/>
                </a:lnTo>
                <a:lnTo>
                  <a:pt x="953450" y="992861"/>
                </a:lnTo>
                <a:lnTo>
                  <a:pt x="951065" y="994715"/>
                </a:lnTo>
                <a:lnTo>
                  <a:pt x="948415" y="995774"/>
                </a:lnTo>
                <a:lnTo>
                  <a:pt x="946030" y="997098"/>
                </a:lnTo>
                <a:lnTo>
                  <a:pt x="943115" y="997892"/>
                </a:lnTo>
                <a:lnTo>
                  <a:pt x="939934" y="999216"/>
                </a:lnTo>
                <a:lnTo>
                  <a:pt x="937019" y="1000010"/>
                </a:lnTo>
                <a:lnTo>
                  <a:pt x="933839" y="1000539"/>
                </a:lnTo>
                <a:lnTo>
                  <a:pt x="930394" y="1000804"/>
                </a:lnTo>
                <a:lnTo>
                  <a:pt x="926948" y="1001069"/>
                </a:lnTo>
                <a:lnTo>
                  <a:pt x="923503" y="1001333"/>
                </a:lnTo>
                <a:lnTo>
                  <a:pt x="919793" y="1001069"/>
                </a:lnTo>
                <a:lnTo>
                  <a:pt x="916083" y="1001069"/>
                </a:lnTo>
                <a:lnTo>
                  <a:pt x="912637" y="1000539"/>
                </a:lnTo>
                <a:lnTo>
                  <a:pt x="909722" y="1000010"/>
                </a:lnTo>
                <a:lnTo>
                  <a:pt x="906542" y="999480"/>
                </a:lnTo>
                <a:lnTo>
                  <a:pt x="903627" y="998421"/>
                </a:lnTo>
                <a:lnTo>
                  <a:pt x="901241" y="997362"/>
                </a:lnTo>
                <a:lnTo>
                  <a:pt x="898591" y="996303"/>
                </a:lnTo>
                <a:lnTo>
                  <a:pt x="896471" y="994979"/>
                </a:lnTo>
                <a:lnTo>
                  <a:pt x="894086" y="993391"/>
                </a:lnTo>
                <a:lnTo>
                  <a:pt x="892231" y="992067"/>
                </a:lnTo>
                <a:lnTo>
                  <a:pt x="890111" y="990214"/>
                </a:lnTo>
                <a:lnTo>
                  <a:pt x="888520" y="988361"/>
                </a:lnTo>
                <a:lnTo>
                  <a:pt x="885075" y="984389"/>
                </a:lnTo>
                <a:lnTo>
                  <a:pt x="882425" y="979888"/>
                </a:lnTo>
                <a:lnTo>
                  <a:pt x="880040" y="975123"/>
                </a:lnTo>
                <a:lnTo>
                  <a:pt x="877920" y="969828"/>
                </a:lnTo>
                <a:lnTo>
                  <a:pt x="876065" y="964268"/>
                </a:lnTo>
                <a:lnTo>
                  <a:pt x="874474" y="958443"/>
                </a:lnTo>
                <a:lnTo>
                  <a:pt x="871294" y="945735"/>
                </a:lnTo>
                <a:lnTo>
                  <a:pt x="868379" y="932233"/>
                </a:lnTo>
                <a:lnTo>
                  <a:pt x="866259" y="910258"/>
                </a:lnTo>
                <a:lnTo>
                  <a:pt x="864404" y="886165"/>
                </a:lnTo>
                <a:lnTo>
                  <a:pt x="862284" y="856248"/>
                </a:lnTo>
                <a:lnTo>
                  <a:pt x="860428" y="823154"/>
                </a:lnTo>
                <a:lnTo>
                  <a:pt x="859633" y="806209"/>
                </a:lnTo>
                <a:lnTo>
                  <a:pt x="859103" y="789530"/>
                </a:lnTo>
                <a:lnTo>
                  <a:pt x="858838" y="772850"/>
                </a:lnTo>
                <a:lnTo>
                  <a:pt x="858838" y="756965"/>
                </a:lnTo>
                <a:lnTo>
                  <a:pt x="859103" y="741874"/>
                </a:lnTo>
                <a:lnTo>
                  <a:pt x="859633" y="728107"/>
                </a:lnTo>
                <a:lnTo>
                  <a:pt x="861223" y="707721"/>
                </a:lnTo>
                <a:lnTo>
                  <a:pt x="863344" y="687864"/>
                </a:lnTo>
                <a:lnTo>
                  <a:pt x="865199" y="668802"/>
                </a:lnTo>
                <a:lnTo>
                  <a:pt x="867319" y="650798"/>
                </a:lnTo>
                <a:lnTo>
                  <a:pt x="869969" y="633854"/>
                </a:lnTo>
                <a:lnTo>
                  <a:pt x="872619" y="617439"/>
                </a:lnTo>
                <a:lnTo>
                  <a:pt x="875004" y="601819"/>
                </a:lnTo>
                <a:lnTo>
                  <a:pt x="877920" y="586992"/>
                </a:lnTo>
                <a:lnTo>
                  <a:pt x="880570" y="572960"/>
                </a:lnTo>
                <a:lnTo>
                  <a:pt x="883485" y="559458"/>
                </a:lnTo>
                <a:lnTo>
                  <a:pt x="886665" y="547014"/>
                </a:lnTo>
                <a:lnTo>
                  <a:pt x="889581" y="535100"/>
                </a:lnTo>
                <a:lnTo>
                  <a:pt x="892761" y="523981"/>
                </a:lnTo>
                <a:lnTo>
                  <a:pt x="895941" y="513391"/>
                </a:lnTo>
                <a:lnTo>
                  <a:pt x="898856" y="503595"/>
                </a:lnTo>
                <a:lnTo>
                  <a:pt x="902036" y="494328"/>
                </a:lnTo>
                <a:lnTo>
                  <a:pt x="905217" y="485856"/>
                </a:lnTo>
                <a:lnTo>
                  <a:pt x="908132" y="477649"/>
                </a:lnTo>
                <a:lnTo>
                  <a:pt x="911312" y="470500"/>
                </a:lnTo>
                <a:lnTo>
                  <a:pt x="914492" y="463352"/>
                </a:lnTo>
                <a:lnTo>
                  <a:pt x="917143" y="457262"/>
                </a:lnTo>
                <a:lnTo>
                  <a:pt x="920058" y="451438"/>
                </a:lnTo>
                <a:lnTo>
                  <a:pt x="925623" y="441377"/>
                </a:lnTo>
                <a:lnTo>
                  <a:pt x="930659" y="433170"/>
                </a:lnTo>
                <a:lnTo>
                  <a:pt x="935164" y="426551"/>
                </a:lnTo>
                <a:lnTo>
                  <a:pt x="939139" y="421785"/>
                </a:lnTo>
                <a:lnTo>
                  <a:pt x="942319" y="418608"/>
                </a:lnTo>
                <a:lnTo>
                  <a:pt x="947885" y="415431"/>
                </a:lnTo>
                <a:lnTo>
                  <a:pt x="953980" y="412254"/>
                </a:lnTo>
                <a:lnTo>
                  <a:pt x="967496" y="406165"/>
                </a:lnTo>
                <a:lnTo>
                  <a:pt x="982337" y="400340"/>
                </a:lnTo>
                <a:lnTo>
                  <a:pt x="997444" y="393986"/>
                </a:lnTo>
                <a:lnTo>
                  <a:pt x="1013080" y="388161"/>
                </a:lnTo>
                <a:lnTo>
                  <a:pt x="1028981" y="382602"/>
                </a:lnTo>
                <a:lnTo>
                  <a:pt x="1058133" y="372806"/>
                </a:lnTo>
                <a:lnTo>
                  <a:pt x="1062108" y="370688"/>
                </a:lnTo>
                <a:lnTo>
                  <a:pt x="1065819" y="368834"/>
                </a:lnTo>
                <a:lnTo>
                  <a:pt x="1070059" y="366981"/>
                </a:lnTo>
                <a:lnTo>
                  <a:pt x="1074299" y="365393"/>
                </a:lnTo>
                <a:lnTo>
                  <a:pt x="1078540" y="364069"/>
                </a:lnTo>
                <a:lnTo>
                  <a:pt x="1082515" y="362480"/>
                </a:lnTo>
                <a:lnTo>
                  <a:pt x="1087020" y="361421"/>
                </a:lnTo>
                <a:lnTo>
                  <a:pt x="1091791" y="360362"/>
                </a:lnTo>
                <a:close/>
                <a:moveTo>
                  <a:pt x="394230" y="320675"/>
                </a:moveTo>
                <a:lnTo>
                  <a:pt x="400844" y="320675"/>
                </a:lnTo>
                <a:lnTo>
                  <a:pt x="407723" y="320675"/>
                </a:lnTo>
                <a:lnTo>
                  <a:pt x="414073" y="321204"/>
                </a:lnTo>
                <a:lnTo>
                  <a:pt x="420953" y="321998"/>
                </a:lnTo>
                <a:lnTo>
                  <a:pt x="427038" y="323057"/>
                </a:lnTo>
                <a:lnTo>
                  <a:pt x="433123" y="324644"/>
                </a:lnTo>
                <a:lnTo>
                  <a:pt x="439209" y="326496"/>
                </a:lnTo>
                <a:lnTo>
                  <a:pt x="445030" y="328613"/>
                </a:lnTo>
                <a:lnTo>
                  <a:pt x="450586" y="330729"/>
                </a:lnTo>
                <a:lnTo>
                  <a:pt x="456142" y="333640"/>
                </a:lnTo>
                <a:lnTo>
                  <a:pt x="461699" y="336286"/>
                </a:lnTo>
                <a:lnTo>
                  <a:pt x="466726" y="339461"/>
                </a:lnTo>
                <a:lnTo>
                  <a:pt x="471753" y="342900"/>
                </a:lnTo>
                <a:lnTo>
                  <a:pt x="476515" y="346604"/>
                </a:lnTo>
                <a:lnTo>
                  <a:pt x="481013" y="350309"/>
                </a:lnTo>
                <a:lnTo>
                  <a:pt x="485511" y="354542"/>
                </a:lnTo>
                <a:lnTo>
                  <a:pt x="489480" y="359040"/>
                </a:lnTo>
                <a:lnTo>
                  <a:pt x="493713" y="363538"/>
                </a:lnTo>
                <a:lnTo>
                  <a:pt x="497153" y="368300"/>
                </a:lnTo>
                <a:lnTo>
                  <a:pt x="500857" y="373327"/>
                </a:lnTo>
                <a:lnTo>
                  <a:pt x="504297" y="378619"/>
                </a:lnTo>
                <a:lnTo>
                  <a:pt x="507472" y="383911"/>
                </a:lnTo>
                <a:lnTo>
                  <a:pt x="510117" y="389467"/>
                </a:lnTo>
                <a:lnTo>
                  <a:pt x="513028" y="395023"/>
                </a:lnTo>
                <a:lnTo>
                  <a:pt x="515144" y="400844"/>
                </a:lnTo>
                <a:lnTo>
                  <a:pt x="517526" y="407194"/>
                </a:lnTo>
                <a:lnTo>
                  <a:pt x="519378" y="413015"/>
                </a:lnTo>
                <a:lnTo>
                  <a:pt x="521494" y="419629"/>
                </a:lnTo>
                <a:lnTo>
                  <a:pt x="522817" y="425979"/>
                </a:lnTo>
                <a:lnTo>
                  <a:pt x="523876" y="432329"/>
                </a:lnTo>
                <a:lnTo>
                  <a:pt x="525199" y="439209"/>
                </a:lnTo>
                <a:lnTo>
                  <a:pt x="525992" y="445823"/>
                </a:lnTo>
                <a:lnTo>
                  <a:pt x="526257" y="452702"/>
                </a:lnTo>
                <a:lnTo>
                  <a:pt x="529961" y="454025"/>
                </a:lnTo>
                <a:lnTo>
                  <a:pt x="532872" y="455613"/>
                </a:lnTo>
                <a:lnTo>
                  <a:pt x="535782" y="457994"/>
                </a:lnTo>
                <a:lnTo>
                  <a:pt x="538163" y="460640"/>
                </a:lnTo>
                <a:lnTo>
                  <a:pt x="540280" y="463286"/>
                </a:lnTo>
                <a:lnTo>
                  <a:pt x="541867" y="466725"/>
                </a:lnTo>
                <a:lnTo>
                  <a:pt x="543455" y="470694"/>
                </a:lnTo>
                <a:lnTo>
                  <a:pt x="544249" y="475192"/>
                </a:lnTo>
                <a:lnTo>
                  <a:pt x="544513" y="478632"/>
                </a:lnTo>
                <a:lnTo>
                  <a:pt x="544513" y="482336"/>
                </a:lnTo>
                <a:lnTo>
                  <a:pt x="543984" y="486304"/>
                </a:lnTo>
                <a:lnTo>
                  <a:pt x="543455" y="490273"/>
                </a:lnTo>
                <a:lnTo>
                  <a:pt x="542397" y="493977"/>
                </a:lnTo>
                <a:lnTo>
                  <a:pt x="541338" y="497946"/>
                </a:lnTo>
                <a:lnTo>
                  <a:pt x="540015" y="501915"/>
                </a:lnTo>
                <a:lnTo>
                  <a:pt x="538163" y="505354"/>
                </a:lnTo>
                <a:lnTo>
                  <a:pt x="536576" y="509059"/>
                </a:lnTo>
                <a:lnTo>
                  <a:pt x="534459" y="512498"/>
                </a:lnTo>
                <a:lnTo>
                  <a:pt x="532078" y="515673"/>
                </a:lnTo>
                <a:lnTo>
                  <a:pt x="529697" y="518584"/>
                </a:lnTo>
                <a:lnTo>
                  <a:pt x="527051" y="521229"/>
                </a:lnTo>
                <a:lnTo>
                  <a:pt x="524140" y="523346"/>
                </a:lnTo>
                <a:lnTo>
                  <a:pt x="521230" y="525463"/>
                </a:lnTo>
                <a:lnTo>
                  <a:pt x="517790" y="527050"/>
                </a:lnTo>
                <a:lnTo>
                  <a:pt x="514615" y="538427"/>
                </a:lnTo>
                <a:lnTo>
                  <a:pt x="510647" y="549275"/>
                </a:lnTo>
                <a:lnTo>
                  <a:pt x="506413" y="559859"/>
                </a:lnTo>
                <a:lnTo>
                  <a:pt x="501386" y="569913"/>
                </a:lnTo>
                <a:lnTo>
                  <a:pt x="499005" y="575204"/>
                </a:lnTo>
                <a:lnTo>
                  <a:pt x="496094" y="580232"/>
                </a:lnTo>
                <a:lnTo>
                  <a:pt x="493449" y="584994"/>
                </a:lnTo>
                <a:lnTo>
                  <a:pt x="490274" y="589492"/>
                </a:lnTo>
                <a:lnTo>
                  <a:pt x="487099" y="593990"/>
                </a:lnTo>
                <a:lnTo>
                  <a:pt x="483924" y="598488"/>
                </a:lnTo>
                <a:lnTo>
                  <a:pt x="480484" y="602721"/>
                </a:lnTo>
                <a:lnTo>
                  <a:pt x="476780" y="606425"/>
                </a:lnTo>
                <a:lnTo>
                  <a:pt x="473076" y="610394"/>
                </a:lnTo>
                <a:lnTo>
                  <a:pt x="469107" y="614098"/>
                </a:lnTo>
                <a:lnTo>
                  <a:pt x="465138" y="617802"/>
                </a:lnTo>
                <a:lnTo>
                  <a:pt x="461169" y="620977"/>
                </a:lnTo>
                <a:lnTo>
                  <a:pt x="456936" y="623888"/>
                </a:lnTo>
                <a:lnTo>
                  <a:pt x="452438" y="626798"/>
                </a:lnTo>
                <a:lnTo>
                  <a:pt x="447940" y="629709"/>
                </a:lnTo>
                <a:lnTo>
                  <a:pt x="443442" y="631825"/>
                </a:lnTo>
                <a:lnTo>
                  <a:pt x="438680" y="633942"/>
                </a:lnTo>
                <a:lnTo>
                  <a:pt x="433653" y="635794"/>
                </a:lnTo>
                <a:lnTo>
                  <a:pt x="428361" y="637382"/>
                </a:lnTo>
                <a:lnTo>
                  <a:pt x="423069" y="638969"/>
                </a:lnTo>
                <a:lnTo>
                  <a:pt x="417778" y="640027"/>
                </a:lnTo>
                <a:lnTo>
                  <a:pt x="412221" y="640821"/>
                </a:lnTo>
                <a:lnTo>
                  <a:pt x="406665" y="641086"/>
                </a:lnTo>
                <a:lnTo>
                  <a:pt x="400844" y="641350"/>
                </a:lnTo>
                <a:lnTo>
                  <a:pt x="395023" y="641086"/>
                </a:lnTo>
                <a:lnTo>
                  <a:pt x="389467" y="640821"/>
                </a:lnTo>
                <a:lnTo>
                  <a:pt x="384175" y="640027"/>
                </a:lnTo>
                <a:lnTo>
                  <a:pt x="378884" y="638969"/>
                </a:lnTo>
                <a:lnTo>
                  <a:pt x="373328" y="637382"/>
                </a:lnTo>
                <a:lnTo>
                  <a:pt x="368300" y="636059"/>
                </a:lnTo>
                <a:lnTo>
                  <a:pt x="363538" y="633942"/>
                </a:lnTo>
                <a:lnTo>
                  <a:pt x="358775" y="632090"/>
                </a:lnTo>
                <a:lnTo>
                  <a:pt x="354013" y="629709"/>
                </a:lnTo>
                <a:lnTo>
                  <a:pt x="349515" y="627063"/>
                </a:lnTo>
                <a:lnTo>
                  <a:pt x="345017" y="624152"/>
                </a:lnTo>
                <a:lnTo>
                  <a:pt x="340784" y="621242"/>
                </a:lnTo>
                <a:lnTo>
                  <a:pt x="336815" y="617802"/>
                </a:lnTo>
                <a:lnTo>
                  <a:pt x="333111" y="614363"/>
                </a:lnTo>
                <a:lnTo>
                  <a:pt x="329142" y="610659"/>
                </a:lnTo>
                <a:lnTo>
                  <a:pt x="325438" y="606954"/>
                </a:lnTo>
                <a:lnTo>
                  <a:pt x="321734" y="602986"/>
                </a:lnTo>
                <a:lnTo>
                  <a:pt x="318294" y="598752"/>
                </a:lnTo>
                <a:lnTo>
                  <a:pt x="315119" y="594519"/>
                </a:lnTo>
                <a:lnTo>
                  <a:pt x="311944" y="590021"/>
                </a:lnTo>
                <a:lnTo>
                  <a:pt x="308769" y="585523"/>
                </a:lnTo>
                <a:lnTo>
                  <a:pt x="306123" y="580761"/>
                </a:lnTo>
                <a:lnTo>
                  <a:pt x="303213" y="575734"/>
                </a:lnTo>
                <a:lnTo>
                  <a:pt x="300302" y="570971"/>
                </a:lnTo>
                <a:lnTo>
                  <a:pt x="295540" y="560388"/>
                </a:lnTo>
                <a:lnTo>
                  <a:pt x="291307" y="549804"/>
                </a:lnTo>
                <a:lnTo>
                  <a:pt x="287602" y="539221"/>
                </a:lnTo>
                <a:lnTo>
                  <a:pt x="284163" y="527844"/>
                </a:lnTo>
                <a:lnTo>
                  <a:pt x="280459" y="526786"/>
                </a:lnTo>
                <a:lnTo>
                  <a:pt x="277019" y="525198"/>
                </a:lnTo>
                <a:lnTo>
                  <a:pt x="274109" y="522817"/>
                </a:lnTo>
                <a:lnTo>
                  <a:pt x="270934" y="520436"/>
                </a:lnTo>
                <a:lnTo>
                  <a:pt x="268023" y="517525"/>
                </a:lnTo>
                <a:lnTo>
                  <a:pt x="265642" y="514350"/>
                </a:lnTo>
                <a:lnTo>
                  <a:pt x="262996" y="511175"/>
                </a:lnTo>
                <a:lnTo>
                  <a:pt x="261144" y="507207"/>
                </a:lnTo>
                <a:lnTo>
                  <a:pt x="259027" y="503502"/>
                </a:lnTo>
                <a:lnTo>
                  <a:pt x="257704" y="499269"/>
                </a:lnTo>
                <a:lnTo>
                  <a:pt x="256382" y="495300"/>
                </a:lnTo>
                <a:lnTo>
                  <a:pt x="255588" y="491067"/>
                </a:lnTo>
                <a:lnTo>
                  <a:pt x="254529" y="486834"/>
                </a:lnTo>
                <a:lnTo>
                  <a:pt x="254265" y="482865"/>
                </a:lnTo>
                <a:lnTo>
                  <a:pt x="254000" y="479161"/>
                </a:lnTo>
                <a:lnTo>
                  <a:pt x="254265" y="475192"/>
                </a:lnTo>
                <a:lnTo>
                  <a:pt x="254794" y="472546"/>
                </a:lnTo>
                <a:lnTo>
                  <a:pt x="255588" y="470165"/>
                </a:lnTo>
                <a:lnTo>
                  <a:pt x="256117" y="468048"/>
                </a:lnTo>
                <a:lnTo>
                  <a:pt x="256911" y="465931"/>
                </a:lnTo>
                <a:lnTo>
                  <a:pt x="257704" y="464079"/>
                </a:lnTo>
                <a:lnTo>
                  <a:pt x="258763" y="462227"/>
                </a:lnTo>
                <a:lnTo>
                  <a:pt x="260086" y="460640"/>
                </a:lnTo>
                <a:lnTo>
                  <a:pt x="261409" y="459052"/>
                </a:lnTo>
                <a:lnTo>
                  <a:pt x="262732" y="457729"/>
                </a:lnTo>
                <a:lnTo>
                  <a:pt x="264584" y="456671"/>
                </a:lnTo>
                <a:lnTo>
                  <a:pt x="267759" y="454554"/>
                </a:lnTo>
                <a:lnTo>
                  <a:pt x="271463" y="452967"/>
                </a:lnTo>
                <a:lnTo>
                  <a:pt x="275432" y="451909"/>
                </a:lnTo>
                <a:lnTo>
                  <a:pt x="275961" y="444765"/>
                </a:lnTo>
                <a:lnTo>
                  <a:pt x="276754" y="438150"/>
                </a:lnTo>
                <a:lnTo>
                  <a:pt x="277813" y="431536"/>
                </a:lnTo>
                <a:lnTo>
                  <a:pt x="279136" y="425186"/>
                </a:lnTo>
                <a:lnTo>
                  <a:pt x="280723" y="418571"/>
                </a:lnTo>
                <a:lnTo>
                  <a:pt x="282311" y="412486"/>
                </a:lnTo>
                <a:lnTo>
                  <a:pt x="284427" y="406400"/>
                </a:lnTo>
                <a:lnTo>
                  <a:pt x="286544" y="400315"/>
                </a:lnTo>
                <a:lnTo>
                  <a:pt x="289190" y="394494"/>
                </a:lnTo>
                <a:lnTo>
                  <a:pt x="291571" y="388938"/>
                </a:lnTo>
                <a:lnTo>
                  <a:pt x="294746" y="383381"/>
                </a:lnTo>
                <a:lnTo>
                  <a:pt x="297921" y="377825"/>
                </a:lnTo>
                <a:lnTo>
                  <a:pt x="301361" y="372798"/>
                </a:lnTo>
                <a:lnTo>
                  <a:pt x="304800" y="367771"/>
                </a:lnTo>
                <a:lnTo>
                  <a:pt x="308505" y="363273"/>
                </a:lnTo>
                <a:lnTo>
                  <a:pt x="312473" y="358511"/>
                </a:lnTo>
                <a:lnTo>
                  <a:pt x="316707" y="354277"/>
                </a:lnTo>
                <a:lnTo>
                  <a:pt x="321205" y="350044"/>
                </a:lnTo>
                <a:lnTo>
                  <a:pt x="325702" y="346604"/>
                </a:lnTo>
                <a:lnTo>
                  <a:pt x="330465" y="342900"/>
                </a:lnTo>
                <a:lnTo>
                  <a:pt x="335227" y="339461"/>
                </a:lnTo>
                <a:lnTo>
                  <a:pt x="340519" y="336021"/>
                </a:lnTo>
                <a:lnTo>
                  <a:pt x="345811" y="333375"/>
                </a:lnTo>
                <a:lnTo>
                  <a:pt x="351367" y="330729"/>
                </a:lnTo>
                <a:lnTo>
                  <a:pt x="356923" y="328613"/>
                </a:lnTo>
                <a:lnTo>
                  <a:pt x="362744" y="326231"/>
                </a:lnTo>
                <a:lnTo>
                  <a:pt x="368565" y="324644"/>
                </a:lnTo>
                <a:lnTo>
                  <a:pt x="374915" y="323057"/>
                </a:lnTo>
                <a:lnTo>
                  <a:pt x="381000" y="321998"/>
                </a:lnTo>
                <a:lnTo>
                  <a:pt x="387350" y="321204"/>
                </a:lnTo>
                <a:lnTo>
                  <a:pt x="394230" y="320675"/>
                </a:lnTo>
                <a:close/>
                <a:moveTo>
                  <a:pt x="1956055" y="320675"/>
                </a:moveTo>
                <a:lnTo>
                  <a:pt x="1962947" y="320675"/>
                </a:lnTo>
                <a:lnTo>
                  <a:pt x="1969574" y="320675"/>
                </a:lnTo>
                <a:lnTo>
                  <a:pt x="1976466" y="321204"/>
                </a:lnTo>
                <a:lnTo>
                  <a:pt x="1982827" y="321998"/>
                </a:lnTo>
                <a:lnTo>
                  <a:pt x="1989189" y="323056"/>
                </a:lnTo>
                <a:lnTo>
                  <a:pt x="1995285" y="324644"/>
                </a:lnTo>
                <a:lnTo>
                  <a:pt x="2001382" y="326496"/>
                </a:lnTo>
                <a:lnTo>
                  <a:pt x="2007213" y="328613"/>
                </a:lnTo>
                <a:lnTo>
                  <a:pt x="2012780" y="330729"/>
                </a:lnTo>
                <a:lnTo>
                  <a:pt x="2018346" y="333640"/>
                </a:lnTo>
                <a:lnTo>
                  <a:pt x="2023647" y="336286"/>
                </a:lnTo>
                <a:lnTo>
                  <a:pt x="2028684" y="339460"/>
                </a:lnTo>
                <a:lnTo>
                  <a:pt x="2033720" y="342900"/>
                </a:lnTo>
                <a:lnTo>
                  <a:pt x="2038491" y="346604"/>
                </a:lnTo>
                <a:lnTo>
                  <a:pt x="2042997" y="350308"/>
                </a:lnTo>
                <a:lnTo>
                  <a:pt x="2047503" y="354542"/>
                </a:lnTo>
                <a:lnTo>
                  <a:pt x="2051744" y="359040"/>
                </a:lnTo>
                <a:lnTo>
                  <a:pt x="2055720" y="363538"/>
                </a:lnTo>
                <a:lnTo>
                  <a:pt x="2059431" y="368300"/>
                </a:lnTo>
                <a:lnTo>
                  <a:pt x="2063142" y="373327"/>
                </a:lnTo>
                <a:lnTo>
                  <a:pt x="2066588" y="378619"/>
                </a:lnTo>
                <a:lnTo>
                  <a:pt x="2069504" y="383910"/>
                </a:lnTo>
                <a:lnTo>
                  <a:pt x="2072420" y="389467"/>
                </a:lnTo>
                <a:lnTo>
                  <a:pt x="2075070" y="395023"/>
                </a:lnTo>
                <a:lnTo>
                  <a:pt x="2077721" y="400844"/>
                </a:lnTo>
                <a:lnTo>
                  <a:pt x="2079576" y="407194"/>
                </a:lnTo>
                <a:lnTo>
                  <a:pt x="2081962" y="413015"/>
                </a:lnTo>
                <a:lnTo>
                  <a:pt x="2083552" y="419629"/>
                </a:lnTo>
                <a:lnTo>
                  <a:pt x="2085143" y="425979"/>
                </a:lnTo>
                <a:lnTo>
                  <a:pt x="2086468" y="432329"/>
                </a:lnTo>
                <a:lnTo>
                  <a:pt x="2087263" y="439208"/>
                </a:lnTo>
                <a:lnTo>
                  <a:pt x="2088059" y="445823"/>
                </a:lnTo>
                <a:lnTo>
                  <a:pt x="2088589" y="452702"/>
                </a:lnTo>
                <a:lnTo>
                  <a:pt x="2092035" y="454025"/>
                </a:lnTo>
                <a:lnTo>
                  <a:pt x="2095215" y="455613"/>
                </a:lnTo>
                <a:lnTo>
                  <a:pt x="2097866" y="457994"/>
                </a:lnTo>
                <a:lnTo>
                  <a:pt x="2100517" y="460640"/>
                </a:lnTo>
                <a:lnTo>
                  <a:pt x="2102372" y="463286"/>
                </a:lnTo>
                <a:lnTo>
                  <a:pt x="2104228" y="466725"/>
                </a:lnTo>
                <a:lnTo>
                  <a:pt x="2105553" y="470694"/>
                </a:lnTo>
                <a:lnTo>
                  <a:pt x="2106348" y="475192"/>
                </a:lnTo>
                <a:lnTo>
                  <a:pt x="2106613" y="478631"/>
                </a:lnTo>
                <a:lnTo>
                  <a:pt x="2106613" y="482336"/>
                </a:lnTo>
                <a:lnTo>
                  <a:pt x="2106348" y="486304"/>
                </a:lnTo>
                <a:lnTo>
                  <a:pt x="2105553" y="490273"/>
                </a:lnTo>
                <a:lnTo>
                  <a:pt x="2104758" y="493977"/>
                </a:lnTo>
                <a:lnTo>
                  <a:pt x="2103698" y="497946"/>
                </a:lnTo>
                <a:lnTo>
                  <a:pt x="2102107" y="501915"/>
                </a:lnTo>
                <a:lnTo>
                  <a:pt x="2100782" y="505354"/>
                </a:lnTo>
                <a:lnTo>
                  <a:pt x="2098926" y="509058"/>
                </a:lnTo>
                <a:lnTo>
                  <a:pt x="2096806" y="512498"/>
                </a:lnTo>
                <a:lnTo>
                  <a:pt x="2094420" y="515673"/>
                </a:lnTo>
                <a:lnTo>
                  <a:pt x="2092035" y="518583"/>
                </a:lnTo>
                <a:lnTo>
                  <a:pt x="2089119" y="521229"/>
                </a:lnTo>
                <a:lnTo>
                  <a:pt x="2086468" y="523346"/>
                </a:lnTo>
                <a:lnTo>
                  <a:pt x="2083287" y="525463"/>
                </a:lnTo>
                <a:lnTo>
                  <a:pt x="2079842" y="527050"/>
                </a:lnTo>
                <a:lnTo>
                  <a:pt x="2076926" y="538427"/>
                </a:lnTo>
                <a:lnTo>
                  <a:pt x="2072950" y="549275"/>
                </a:lnTo>
                <a:lnTo>
                  <a:pt x="2068709" y="559858"/>
                </a:lnTo>
                <a:lnTo>
                  <a:pt x="2063938" y="569913"/>
                </a:lnTo>
                <a:lnTo>
                  <a:pt x="2061022" y="575204"/>
                </a:lnTo>
                <a:lnTo>
                  <a:pt x="2058371" y="580231"/>
                </a:lnTo>
                <a:lnTo>
                  <a:pt x="2055455" y="584994"/>
                </a:lnTo>
                <a:lnTo>
                  <a:pt x="2052275" y="589492"/>
                </a:lnTo>
                <a:lnTo>
                  <a:pt x="2049359" y="593990"/>
                </a:lnTo>
                <a:lnTo>
                  <a:pt x="2045913" y="598488"/>
                </a:lnTo>
                <a:lnTo>
                  <a:pt x="2042467" y="602721"/>
                </a:lnTo>
                <a:lnTo>
                  <a:pt x="2038756" y="606425"/>
                </a:lnTo>
                <a:lnTo>
                  <a:pt x="2035310" y="610394"/>
                </a:lnTo>
                <a:lnTo>
                  <a:pt x="2031334" y="614098"/>
                </a:lnTo>
                <a:lnTo>
                  <a:pt x="2027358" y="617802"/>
                </a:lnTo>
                <a:lnTo>
                  <a:pt x="2023117" y="620977"/>
                </a:lnTo>
                <a:lnTo>
                  <a:pt x="2018876" y="623888"/>
                </a:lnTo>
                <a:lnTo>
                  <a:pt x="2014635" y="626798"/>
                </a:lnTo>
                <a:lnTo>
                  <a:pt x="2009864" y="629709"/>
                </a:lnTo>
                <a:lnTo>
                  <a:pt x="2005358" y="631825"/>
                </a:lnTo>
                <a:lnTo>
                  <a:pt x="2000587" y="633942"/>
                </a:lnTo>
                <a:lnTo>
                  <a:pt x="1995550" y="635794"/>
                </a:lnTo>
                <a:lnTo>
                  <a:pt x="1990514" y="637381"/>
                </a:lnTo>
                <a:lnTo>
                  <a:pt x="1985213" y="638969"/>
                </a:lnTo>
                <a:lnTo>
                  <a:pt x="1979911" y="640027"/>
                </a:lnTo>
                <a:lnTo>
                  <a:pt x="1974345" y="640821"/>
                </a:lnTo>
                <a:lnTo>
                  <a:pt x="1968779" y="641085"/>
                </a:lnTo>
                <a:lnTo>
                  <a:pt x="1962947" y="641350"/>
                </a:lnTo>
                <a:lnTo>
                  <a:pt x="1957116" y="641085"/>
                </a:lnTo>
                <a:lnTo>
                  <a:pt x="1951284" y="640821"/>
                </a:lnTo>
                <a:lnTo>
                  <a:pt x="1945983" y="640027"/>
                </a:lnTo>
                <a:lnTo>
                  <a:pt x="1940682" y="638969"/>
                </a:lnTo>
                <a:lnTo>
                  <a:pt x="1935380" y="637381"/>
                </a:lnTo>
                <a:lnTo>
                  <a:pt x="1930344" y="636058"/>
                </a:lnTo>
                <a:lnTo>
                  <a:pt x="1925573" y="633942"/>
                </a:lnTo>
                <a:lnTo>
                  <a:pt x="1920802" y="632090"/>
                </a:lnTo>
                <a:lnTo>
                  <a:pt x="1916030" y="629709"/>
                </a:lnTo>
                <a:lnTo>
                  <a:pt x="1911524" y="627063"/>
                </a:lnTo>
                <a:lnTo>
                  <a:pt x="1907283" y="624152"/>
                </a:lnTo>
                <a:lnTo>
                  <a:pt x="1902777" y="621242"/>
                </a:lnTo>
                <a:lnTo>
                  <a:pt x="1898801" y="617802"/>
                </a:lnTo>
                <a:lnTo>
                  <a:pt x="1894825" y="614363"/>
                </a:lnTo>
                <a:lnTo>
                  <a:pt x="1890849" y="610659"/>
                </a:lnTo>
                <a:lnTo>
                  <a:pt x="1887138" y="606954"/>
                </a:lnTo>
                <a:lnTo>
                  <a:pt x="1883692" y="602986"/>
                </a:lnTo>
                <a:lnTo>
                  <a:pt x="1880246" y="598752"/>
                </a:lnTo>
                <a:lnTo>
                  <a:pt x="1876801" y="594519"/>
                </a:lnTo>
                <a:lnTo>
                  <a:pt x="1873620" y="590021"/>
                </a:lnTo>
                <a:lnTo>
                  <a:pt x="1870704" y="585523"/>
                </a:lnTo>
                <a:lnTo>
                  <a:pt x="1867788" y="580761"/>
                </a:lnTo>
                <a:lnTo>
                  <a:pt x="1865138" y="575733"/>
                </a:lnTo>
                <a:lnTo>
                  <a:pt x="1862487" y="570971"/>
                </a:lnTo>
                <a:lnTo>
                  <a:pt x="1857451" y="560388"/>
                </a:lnTo>
                <a:lnTo>
                  <a:pt x="1853210" y="549804"/>
                </a:lnTo>
                <a:lnTo>
                  <a:pt x="1849234" y="539221"/>
                </a:lnTo>
                <a:lnTo>
                  <a:pt x="1845788" y="527844"/>
                </a:lnTo>
                <a:lnTo>
                  <a:pt x="1842607" y="526786"/>
                </a:lnTo>
                <a:lnTo>
                  <a:pt x="1838896" y="525198"/>
                </a:lnTo>
                <a:lnTo>
                  <a:pt x="1835715" y="522817"/>
                </a:lnTo>
                <a:lnTo>
                  <a:pt x="1832534" y="520436"/>
                </a:lnTo>
                <a:lnTo>
                  <a:pt x="1829884" y="517525"/>
                </a:lnTo>
                <a:lnTo>
                  <a:pt x="1827233" y="514350"/>
                </a:lnTo>
                <a:lnTo>
                  <a:pt x="1825113" y="511175"/>
                </a:lnTo>
                <a:lnTo>
                  <a:pt x="1822727" y="507206"/>
                </a:lnTo>
                <a:lnTo>
                  <a:pt x="1821137" y="503502"/>
                </a:lnTo>
                <a:lnTo>
                  <a:pt x="1819546" y="499269"/>
                </a:lnTo>
                <a:lnTo>
                  <a:pt x="1817956" y="495300"/>
                </a:lnTo>
                <a:lnTo>
                  <a:pt x="1817161" y="491067"/>
                </a:lnTo>
                <a:lnTo>
                  <a:pt x="1816365" y="486833"/>
                </a:lnTo>
                <a:lnTo>
                  <a:pt x="1816100" y="482865"/>
                </a:lnTo>
                <a:lnTo>
                  <a:pt x="1816100" y="479160"/>
                </a:lnTo>
                <a:lnTo>
                  <a:pt x="1816365" y="475192"/>
                </a:lnTo>
                <a:lnTo>
                  <a:pt x="1816630" y="472546"/>
                </a:lnTo>
                <a:lnTo>
                  <a:pt x="1817161" y="470165"/>
                </a:lnTo>
                <a:lnTo>
                  <a:pt x="1817691" y="468048"/>
                </a:lnTo>
                <a:lnTo>
                  <a:pt x="1818486" y="465931"/>
                </a:lnTo>
                <a:lnTo>
                  <a:pt x="1819811" y="464079"/>
                </a:lnTo>
                <a:lnTo>
                  <a:pt x="1820606" y="462227"/>
                </a:lnTo>
                <a:lnTo>
                  <a:pt x="1821932" y="460640"/>
                </a:lnTo>
                <a:lnTo>
                  <a:pt x="1822992" y="459052"/>
                </a:lnTo>
                <a:lnTo>
                  <a:pt x="1824582" y="457729"/>
                </a:lnTo>
                <a:lnTo>
                  <a:pt x="1826173" y="456671"/>
                </a:lnTo>
                <a:lnTo>
                  <a:pt x="1829619" y="454554"/>
                </a:lnTo>
                <a:lnTo>
                  <a:pt x="1833330" y="452967"/>
                </a:lnTo>
                <a:lnTo>
                  <a:pt x="1837041" y="451908"/>
                </a:lnTo>
                <a:lnTo>
                  <a:pt x="1837836" y="444765"/>
                </a:lnTo>
                <a:lnTo>
                  <a:pt x="1838631" y="438150"/>
                </a:lnTo>
                <a:lnTo>
                  <a:pt x="1839691" y="431535"/>
                </a:lnTo>
                <a:lnTo>
                  <a:pt x="1840751" y="425186"/>
                </a:lnTo>
                <a:lnTo>
                  <a:pt x="1842607" y="418571"/>
                </a:lnTo>
                <a:lnTo>
                  <a:pt x="1844197" y="412485"/>
                </a:lnTo>
                <a:lnTo>
                  <a:pt x="1846053" y="406400"/>
                </a:lnTo>
                <a:lnTo>
                  <a:pt x="1848438" y="400315"/>
                </a:lnTo>
                <a:lnTo>
                  <a:pt x="1850824" y="394494"/>
                </a:lnTo>
                <a:lnTo>
                  <a:pt x="1853740" y="388938"/>
                </a:lnTo>
                <a:lnTo>
                  <a:pt x="1856655" y="383381"/>
                </a:lnTo>
                <a:lnTo>
                  <a:pt x="1859571" y="377825"/>
                </a:lnTo>
                <a:lnTo>
                  <a:pt x="1863017" y="372798"/>
                </a:lnTo>
                <a:lnTo>
                  <a:pt x="1866728" y="367771"/>
                </a:lnTo>
                <a:lnTo>
                  <a:pt x="1870439" y="363273"/>
                </a:lnTo>
                <a:lnTo>
                  <a:pt x="1874415" y="358510"/>
                </a:lnTo>
                <a:lnTo>
                  <a:pt x="1878391" y="354277"/>
                </a:lnTo>
                <a:lnTo>
                  <a:pt x="1882897" y="350044"/>
                </a:lnTo>
                <a:lnTo>
                  <a:pt x="1887403" y="346604"/>
                </a:lnTo>
                <a:lnTo>
                  <a:pt x="1892174" y="342900"/>
                </a:lnTo>
                <a:lnTo>
                  <a:pt x="1897476" y="339460"/>
                </a:lnTo>
                <a:lnTo>
                  <a:pt x="1902512" y="336021"/>
                </a:lnTo>
                <a:lnTo>
                  <a:pt x="1907813" y="333375"/>
                </a:lnTo>
                <a:lnTo>
                  <a:pt x="1913115" y="330729"/>
                </a:lnTo>
                <a:lnTo>
                  <a:pt x="1918681" y="328613"/>
                </a:lnTo>
                <a:lnTo>
                  <a:pt x="1924778" y="326231"/>
                </a:lnTo>
                <a:lnTo>
                  <a:pt x="1930609" y="324644"/>
                </a:lnTo>
                <a:lnTo>
                  <a:pt x="1936706" y="323056"/>
                </a:lnTo>
                <a:lnTo>
                  <a:pt x="1943332" y="321998"/>
                </a:lnTo>
                <a:lnTo>
                  <a:pt x="1949429" y="321204"/>
                </a:lnTo>
                <a:lnTo>
                  <a:pt x="1956055" y="320675"/>
                </a:lnTo>
                <a:close/>
                <a:moveTo>
                  <a:pt x="1181892" y="0"/>
                </a:moveTo>
                <a:lnTo>
                  <a:pt x="1189287" y="265"/>
                </a:lnTo>
                <a:lnTo>
                  <a:pt x="1196155" y="794"/>
                </a:lnTo>
                <a:lnTo>
                  <a:pt x="1203286" y="1589"/>
                </a:lnTo>
                <a:lnTo>
                  <a:pt x="1209890" y="2648"/>
                </a:lnTo>
                <a:lnTo>
                  <a:pt x="1216493" y="4502"/>
                </a:lnTo>
                <a:lnTo>
                  <a:pt x="1222832" y="6355"/>
                </a:lnTo>
                <a:lnTo>
                  <a:pt x="1228907" y="8473"/>
                </a:lnTo>
                <a:lnTo>
                  <a:pt x="1235246" y="10856"/>
                </a:lnTo>
                <a:lnTo>
                  <a:pt x="1241057" y="13769"/>
                </a:lnTo>
                <a:lnTo>
                  <a:pt x="1246604" y="16682"/>
                </a:lnTo>
                <a:lnTo>
                  <a:pt x="1252415" y="20124"/>
                </a:lnTo>
                <a:lnTo>
                  <a:pt x="1257433" y="23831"/>
                </a:lnTo>
                <a:lnTo>
                  <a:pt x="1262716" y="27803"/>
                </a:lnTo>
                <a:lnTo>
                  <a:pt x="1267470" y="32039"/>
                </a:lnTo>
                <a:lnTo>
                  <a:pt x="1272225" y="36541"/>
                </a:lnTo>
                <a:lnTo>
                  <a:pt x="1276715" y="41042"/>
                </a:lnTo>
                <a:lnTo>
                  <a:pt x="1280941" y="46073"/>
                </a:lnTo>
                <a:lnTo>
                  <a:pt x="1284903" y="51104"/>
                </a:lnTo>
                <a:lnTo>
                  <a:pt x="1288337" y="56400"/>
                </a:lnTo>
                <a:lnTo>
                  <a:pt x="1292035" y="61960"/>
                </a:lnTo>
                <a:lnTo>
                  <a:pt x="1295468" y="67786"/>
                </a:lnTo>
                <a:lnTo>
                  <a:pt x="1298638" y="73611"/>
                </a:lnTo>
                <a:lnTo>
                  <a:pt x="1301279" y="79701"/>
                </a:lnTo>
                <a:lnTo>
                  <a:pt x="1304185" y="86056"/>
                </a:lnTo>
                <a:lnTo>
                  <a:pt x="1306298" y="92411"/>
                </a:lnTo>
                <a:lnTo>
                  <a:pt x="1308675" y="98766"/>
                </a:lnTo>
                <a:lnTo>
                  <a:pt x="1310260" y="105650"/>
                </a:lnTo>
                <a:lnTo>
                  <a:pt x="1312109" y="112535"/>
                </a:lnTo>
                <a:lnTo>
                  <a:pt x="1313429" y="119684"/>
                </a:lnTo>
                <a:lnTo>
                  <a:pt x="1314486" y="126569"/>
                </a:lnTo>
                <a:lnTo>
                  <a:pt x="1315014" y="133983"/>
                </a:lnTo>
                <a:lnTo>
                  <a:pt x="1315542" y="141397"/>
                </a:lnTo>
                <a:lnTo>
                  <a:pt x="1319240" y="142721"/>
                </a:lnTo>
                <a:lnTo>
                  <a:pt x="1322674" y="144574"/>
                </a:lnTo>
                <a:lnTo>
                  <a:pt x="1325844" y="146957"/>
                </a:lnTo>
                <a:lnTo>
                  <a:pt x="1328221" y="149340"/>
                </a:lnTo>
                <a:lnTo>
                  <a:pt x="1330598" y="152518"/>
                </a:lnTo>
                <a:lnTo>
                  <a:pt x="1332447" y="156225"/>
                </a:lnTo>
                <a:lnTo>
                  <a:pt x="1333768" y="160461"/>
                </a:lnTo>
                <a:lnTo>
                  <a:pt x="1334824" y="165228"/>
                </a:lnTo>
                <a:lnTo>
                  <a:pt x="1335088" y="169199"/>
                </a:lnTo>
                <a:lnTo>
                  <a:pt x="1335088" y="173171"/>
                </a:lnTo>
                <a:lnTo>
                  <a:pt x="1334824" y="176878"/>
                </a:lnTo>
                <a:lnTo>
                  <a:pt x="1333768" y="181115"/>
                </a:lnTo>
                <a:lnTo>
                  <a:pt x="1332975" y="185351"/>
                </a:lnTo>
                <a:lnTo>
                  <a:pt x="1331919" y="189588"/>
                </a:lnTo>
                <a:lnTo>
                  <a:pt x="1330334" y="193560"/>
                </a:lnTo>
                <a:lnTo>
                  <a:pt x="1328485" y="197532"/>
                </a:lnTo>
                <a:lnTo>
                  <a:pt x="1326636" y="201504"/>
                </a:lnTo>
                <a:lnTo>
                  <a:pt x="1324259" y="205211"/>
                </a:lnTo>
                <a:lnTo>
                  <a:pt x="1322146" y="208388"/>
                </a:lnTo>
                <a:lnTo>
                  <a:pt x="1319240" y="211565"/>
                </a:lnTo>
                <a:lnTo>
                  <a:pt x="1316599" y="214478"/>
                </a:lnTo>
                <a:lnTo>
                  <a:pt x="1313429" y="216861"/>
                </a:lnTo>
                <a:lnTo>
                  <a:pt x="1309996" y="219244"/>
                </a:lnTo>
                <a:lnTo>
                  <a:pt x="1306562" y="220833"/>
                </a:lnTo>
                <a:lnTo>
                  <a:pt x="1303392" y="232748"/>
                </a:lnTo>
                <a:lnTo>
                  <a:pt x="1299166" y="244399"/>
                </a:lnTo>
                <a:lnTo>
                  <a:pt x="1294676" y="255785"/>
                </a:lnTo>
                <a:lnTo>
                  <a:pt x="1292035" y="261346"/>
                </a:lnTo>
                <a:lnTo>
                  <a:pt x="1289393" y="266641"/>
                </a:lnTo>
                <a:lnTo>
                  <a:pt x="1286488" y="271937"/>
                </a:lnTo>
                <a:lnTo>
                  <a:pt x="1283582" y="277233"/>
                </a:lnTo>
                <a:lnTo>
                  <a:pt x="1280677" y="282264"/>
                </a:lnTo>
                <a:lnTo>
                  <a:pt x="1277243" y="287559"/>
                </a:lnTo>
                <a:lnTo>
                  <a:pt x="1273810" y="292326"/>
                </a:lnTo>
                <a:lnTo>
                  <a:pt x="1270640" y="297092"/>
                </a:lnTo>
                <a:lnTo>
                  <a:pt x="1266942" y="301593"/>
                </a:lnTo>
                <a:lnTo>
                  <a:pt x="1262980" y="305830"/>
                </a:lnTo>
                <a:lnTo>
                  <a:pt x="1259018" y="309802"/>
                </a:lnTo>
                <a:lnTo>
                  <a:pt x="1254792" y="313773"/>
                </a:lnTo>
                <a:lnTo>
                  <a:pt x="1250566" y="317480"/>
                </a:lnTo>
                <a:lnTo>
                  <a:pt x="1246076" y="321188"/>
                </a:lnTo>
                <a:lnTo>
                  <a:pt x="1241585" y="324365"/>
                </a:lnTo>
                <a:lnTo>
                  <a:pt x="1236831" y="327278"/>
                </a:lnTo>
                <a:lnTo>
                  <a:pt x="1232077" y="330190"/>
                </a:lnTo>
                <a:lnTo>
                  <a:pt x="1227058" y="332574"/>
                </a:lnTo>
                <a:lnTo>
                  <a:pt x="1222040" y="334957"/>
                </a:lnTo>
                <a:lnTo>
                  <a:pt x="1216757" y="337075"/>
                </a:lnTo>
                <a:lnTo>
                  <a:pt x="1211474" y="338928"/>
                </a:lnTo>
                <a:lnTo>
                  <a:pt x="1205663" y="340252"/>
                </a:lnTo>
                <a:lnTo>
                  <a:pt x="1200117" y="341311"/>
                </a:lnTo>
                <a:lnTo>
                  <a:pt x="1194306" y="342371"/>
                </a:lnTo>
                <a:lnTo>
                  <a:pt x="1187967" y="342900"/>
                </a:lnTo>
                <a:lnTo>
                  <a:pt x="1181892" y="342900"/>
                </a:lnTo>
                <a:lnTo>
                  <a:pt x="1175816" y="342900"/>
                </a:lnTo>
                <a:lnTo>
                  <a:pt x="1169741" y="342371"/>
                </a:lnTo>
                <a:lnTo>
                  <a:pt x="1163931" y="341311"/>
                </a:lnTo>
                <a:lnTo>
                  <a:pt x="1158384" y="340252"/>
                </a:lnTo>
                <a:lnTo>
                  <a:pt x="1152837" y="338928"/>
                </a:lnTo>
                <a:lnTo>
                  <a:pt x="1147554" y="337075"/>
                </a:lnTo>
                <a:lnTo>
                  <a:pt x="1142008" y="335221"/>
                </a:lnTo>
                <a:lnTo>
                  <a:pt x="1136989" y="333103"/>
                </a:lnTo>
                <a:lnTo>
                  <a:pt x="1131971" y="330455"/>
                </a:lnTo>
                <a:lnTo>
                  <a:pt x="1127216" y="327542"/>
                </a:lnTo>
                <a:lnTo>
                  <a:pt x="1122462" y="324630"/>
                </a:lnTo>
                <a:lnTo>
                  <a:pt x="1117972" y="321188"/>
                </a:lnTo>
                <a:lnTo>
                  <a:pt x="1113745" y="317745"/>
                </a:lnTo>
                <a:lnTo>
                  <a:pt x="1109519" y="314038"/>
                </a:lnTo>
                <a:lnTo>
                  <a:pt x="1105293" y="310331"/>
                </a:lnTo>
                <a:lnTo>
                  <a:pt x="1101595" y="306359"/>
                </a:lnTo>
                <a:lnTo>
                  <a:pt x="1097633" y="301858"/>
                </a:lnTo>
                <a:lnTo>
                  <a:pt x="1093935" y="297357"/>
                </a:lnTo>
                <a:lnTo>
                  <a:pt x="1090502" y="292855"/>
                </a:lnTo>
                <a:lnTo>
                  <a:pt x="1087068" y="288089"/>
                </a:lnTo>
                <a:lnTo>
                  <a:pt x="1083898" y="283058"/>
                </a:lnTo>
                <a:lnTo>
                  <a:pt x="1080729" y="277762"/>
                </a:lnTo>
                <a:lnTo>
                  <a:pt x="1077823" y="272731"/>
                </a:lnTo>
                <a:lnTo>
                  <a:pt x="1075182" y="267436"/>
                </a:lnTo>
                <a:lnTo>
                  <a:pt x="1072277" y="262140"/>
                </a:lnTo>
                <a:lnTo>
                  <a:pt x="1069899" y="256579"/>
                </a:lnTo>
                <a:lnTo>
                  <a:pt x="1065409" y="245193"/>
                </a:lnTo>
                <a:lnTo>
                  <a:pt x="1061183" y="233543"/>
                </a:lnTo>
                <a:lnTo>
                  <a:pt x="1057749" y="221627"/>
                </a:lnTo>
                <a:lnTo>
                  <a:pt x="1053787" y="220568"/>
                </a:lnTo>
                <a:lnTo>
                  <a:pt x="1050090" y="218715"/>
                </a:lnTo>
                <a:lnTo>
                  <a:pt x="1046920" y="216332"/>
                </a:lnTo>
                <a:lnTo>
                  <a:pt x="1043486" y="213419"/>
                </a:lnTo>
                <a:lnTo>
                  <a:pt x="1040317" y="210771"/>
                </a:lnTo>
                <a:lnTo>
                  <a:pt x="1037939" y="207064"/>
                </a:lnTo>
                <a:lnTo>
                  <a:pt x="1035298" y="203357"/>
                </a:lnTo>
                <a:lnTo>
                  <a:pt x="1033185" y="199385"/>
                </a:lnTo>
                <a:lnTo>
                  <a:pt x="1030808" y="195413"/>
                </a:lnTo>
                <a:lnTo>
                  <a:pt x="1029223" y="190912"/>
                </a:lnTo>
                <a:lnTo>
                  <a:pt x="1027902" y="186940"/>
                </a:lnTo>
                <a:lnTo>
                  <a:pt x="1026846" y="182439"/>
                </a:lnTo>
                <a:lnTo>
                  <a:pt x="1026054" y="177937"/>
                </a:lnTo>
                <a:lnTo>
                  <a:pt x="1025789" y="173701"/>
                </a:lnTo>
                <a:lnTo>
                  <a:pt x="1025525" y="169199"/>
                </a:lnTo>
                <a:lnTo>
                  <a:pt x="1025789" y="165228"/>
                </a:lnTo>
                <a:lnTo>
                  <a:pt x="1026318" y="162315"/>
                </a:lnTo>
                <a:lnTo>
                  <a:pt x="1026846" y="159932"/>
                </a:lnTo>
                <a:lnTo>
                  <a:pt x="1027638" y="157549"/>
                </a:lnTo>
                <a:lnTo>
                  <a:pt x="1028695" y="155430"/>
                </a:lnTo>
                <a:lnTo>
                  <a:pt x="1029487" y="153312"/>
                </a:lnTo>
                <a:lnTo>
                  <a:pt x="1030544" y="151459"/>
                </a:lnTo>
                <a:lnTo>
                  <a:pt x="1031864" y="149605"/>
                </a:lnTo>
                <a:lnTo>
                  <a:pt x="1033449" y="148016"/>
                </a:lnTo>
                <a:lnTo>
                  <a:pt x="1034770" y="146692"/>
                </a:lnTo>
                <a:lnTo>
                  <a:pt x="1036355" y="145633"/>
                </a:lnTo>
                <a:lnTo>
                  <a:pt x="1040053" y="143250"/>
                </a:lnTo>
                <a:lnTo>
                  <a:pt x="1044015" y="141662"/>
                </a:lnTo>
                <a:lnTo>
                  <a:pt x="1048505" y="140073"/>
                </a:lnTo>
                <a:lnTo>
                  <a:pt x="1048769" y="132924"/>
                </a:lnTo>
                <a:lnTo>
                  <a:pt x="1049561" y="125774"/>
                </a:lnTo>
                <a:lnTo>
                  <a:pt x="1050618" y="118625"/>
                </a:lnTo>
                <a:lnTo>
                  <a:pt x="1052203" y="111741"/>
                </a:lnTo>
                <a:lnTo>
                  <a:pt x="1053787" y="104856"/>
                </a:lnTo>
                <a:lnTo>
                  <a:pt x="1055636" y="98236"/>
                </a:lnTo>
                <a:lnTo>
                  <a:pt x="1057749" y="91617"/>
                </a:lnTo>
                <a:lnTo>
                  <a:pt x="1060127" y="85262"/>
                </a:lnTo>
                <a:lnTo>
                  <a:pt x="1062768" y="78907"/>
                </a:lnTo>
                <a:lnTo>
                  <a:pt x="1065937" y="73082"/>
                </a:lnTo>
                <a:lnTo>
                  <a:pt x="1068843" y="66991"/>
                </a:lnTo>
                <a:lnTo>
                  <a:pt x="1072277" y="61431"/>
                </a:lnTo>
                <a:lnTo>
                  <a:pt x="1075710" y="55870"/>
                </a:lnTo>
                <a:lnTo>
                  <a:pt x="1079672" y="50575"/>
                </a:lnTo>
                <a:lnTo>
                  <a:pt x="1083634" y="45544"/>
                </a:lnTo>
                <a:lnTo>
                  <a:pt x="1087596" y="40777"/>
                </a:lnTo>
                <a:lnTo>
                  <a:pt x="1092087" y="36276"/>
                </a:lnTo>
                <a:lnTo>
                  <a:pt x="1097105" y="31775"/>
                </a:lnTo>
                <a:lnTo>
                  <a:pt x="1101859" y="27538"/>
                </a:lnTo>
                <a:lnTo>
                  <a:pt x="1106878" y="23831"/>
                </a:lnTo>
                <a:lnTo>
                  <a:pt x="1112161" y="20124"/>
                </a:lnTo>
                <a:lnTo>
                  <a:pt x="1117443" y="16682"/>
                </a:lnTo>
                <a:lnTo>
                  <a:pt x="1123254" y="13769"/>
                </a:lnTo>
                <a:lnTo>
                  <a:pt x="1129065" y="10856"/>
                </a:lnTo>
                <a:lnTo>
                  <a:pt x="1135140" y="8473"/>
                </a:lnTo>
                <a:lnTo>
                  <a:pt x="1141215" y="6090"/>
                </a:lnTo>
                <a:lnTo>
                  <a:pt x="1147818" y="4502"/>
                </a:lnTo>
                <a:lnTo>
                  <a:pt x="1154158" y="2648"/>
                </a:lnTo>
                <a:lnTo>
                  <a:pt x="1161025" y="1589"/>
                </a:lnTo>
                <a:lnTo>
                  <a:pt x="1167893" y="794"/>
                </a:lnTo>
                <a:lnTo>
                  <a:pt x="1175024" y="265"/>
                </a:lnTo>
                <a:lnTo>
                  <a:pt x="1181892"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6433" name="组合 5"/>
          <p:cNvGrpSpPr/>
          <p:nvPr/>
        </p:nvGrpSpPr>
        <p:grpSpPr>
          <a:xfrm>
            <a:off x="44418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6439" name="文本框 1"/>
          <p:cNvSpPr txBox="1"/>
          <p:nvPr/>
        </p:nvSpPr>
        <p:spPr>
          <a:xfrm>
            <a:off x="1085850" y="12700"/>
            <a:ext cx="4645025" cy="639763"/>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sym typeface="宋体" panose="02010600030101010101" pitchFamily="2" charset="-122"/>
              </a:rPr>
              <a:t>01 项目年度创优、观摩会计划</a:t>
            </a:r>
            <a:endParaRPr lang="zh-CN" altLang="en-US" sz="1800">
              <a:latin typeface="华文中宋" panose="02010600040101010101" pitchFamily="2" charset="-122"/>
              <a:ea typeface="华文中宋" panose="02010600040101010101" pitchFamily="2" charset="-122"/>
              <a:sym typeface="宋体" panose="02010600030101010101" pitchFamily="2" charset="-122"/>
            </a:endParaRPr>
          </a:p>
          <a:p>
            <a:r>
              <a:rPr lang="zh-CN" altLang="en-US" sz="1800">
                <a:latin typeface="华文中宋" panose="02010600040101010101" pitchFamily="2" charset="-122"/>
                <a:ea typeface="华文中宋" panose="02010600040101010101" pitchFamily="2" charset="-122"/>
                <a:sym typeface="宋体" panose="02010600030101010101" pitchFamily="2" charset="-122"/>
              </a:rPr>
              <a:t>02 观摩会实施</a:t>
            </a:r>
            <a:endParaRPr lang="zh-CN" altLang="en-US" sz="1800">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4644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6446" name="文本框 3"/>
          <p:cNvSpPr txBox="1"/>
          <p:nvPr/>
        </p:nvSpPr>
        <p:spPr>
          <a:xfrm>
            <a:off x="928688" y="1706563"/>
            <a:ext cx="1997075" cy="3444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项目部根据公司下达的年度安全管理目标进行制定申优及举报观摩会的计划。项目观摩会实施方案、观摩会实施过程影像资料及文本资料、观摩会活动总结等资料。</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574131" y="14946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558006" y="49045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46449" name="图片 3"/>
          <p:cNvPicPr>
            <a:picLocks noChangeAspect="1"/>
          </p:cNvPicPr>
          <p:nvPr/>
        </p:nvPicPr>
        <p:blipFill>
          <a:blip r:embed="rId1"/>
          <a:stretch>
            <a:fillRect/>
          </a:stretch>
        </p:blipFill>
        <p:spPr>
          <a:xfrm>
            <a:off x="3186113" y="1860550"/>
            <a:ext cx="5578475" cy="3136900"/>
          </a:xfrm>
          <a:prstGeom prst="rect">
            <a:avLst/>
          </a:prstGeom>
          <a:noFill/>
          <a:ln w="9525" cap="flat" cmpd="sng">
            <a:solidFill>
              <a:schemeClr val="accent1"/>
            </a:solidFill>
            <a:prstDash val="solid"/>
            <a:round/>
            <a:headEnd type="none" w="med" len="med"/>
            <a:tailEnd type="none" w="med" len="med"/>
          </a:ln>
        </p:spPr>
      </p:pic>
      <p:sp>
        <p:nvSpPr>
          <p:cNvPr id="13" name="矩形 12"/>
          <p:cNvSpPr/>
          <p:nvPr/>
        </p:nvSpPr>
        <p:spPr>
          <a:xfrm>
            <a:off x="6376988" y="2749550"/>
            <a:ext cx="823913" cy="31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7457" name="组合 5"/>
          <p:cNvGrpSpPr/>
          <p:nvPr/>
        </p:nvGrpSpPr>
        <p:grpSpPr>
          <a:xfrm>
            <a:off x="38608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7463" name="文本框 1"/>
          <p:cNvSpPr txBox="1"/>
          <p:nvPr/>
        </p:nvSpPr>
        <p:spPr>
          <a:xfrm>
            <a:off x="1169988" y="100013"/>
            <a:ext cx="28321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奖项申报资料</a:t>
            </a:r>
            <a:endParaRPr lang="zh-CN" altLang="en-US" sz="2400">
              <a:latin typeface="华文中宋" panose="02010600040101010101" pitchFamily="2" charset="-122"/>
              <a:ea typeface="华文中宋" panose="02010600040101010101" pitchFamily="2" charset="-122"/>
            </a:endParaRPr>
          </a:p>
        </p:txBody>
      </p:sp>
      <p:grpSp>
        <p:nvGrpSpPr>
          <p:cNvPr id="14746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7470" name="文本框 3"/>
          <p:cNvSpPr txBox="1"/>
          <p:nvPr/>
        </p:nvSpPr>
        <p:spPr>
          <a:xfrm>
            <a:off x="2278063" y="1706563"/>
            <a:ext cx="615950" cy="3444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项目申报安全奖项的资料</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440781" y="14565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862931" y="487600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47473" name="图片 1"/>
          <p:cNvPicPr>
            <a:picLocks noChangeAspect="1"/>
          </p:cNvPicPr>
          <p:nvPr/>
        </p:nvPicPr>
        <p:blipFill>
          <a:blip r:embed="rId1"/>
          <a:stretch>
            <a:fillRect/>
          </a:stretch>
        </p:blipFill>
        <p:spPr>
          <a:xfrm>
            <a:off x="3860800" y="679450"/>
            <a:ext cx="4430713" cy="6032500"/>
          </a:xfrm>
          <a:prstGeom prst="rect">
            <a:avLst/>
          </a:prstGeom>
          <a:noFill/>
          <a:ln w="9525" cap="flat" cmpd="sng">
            <a:solidFill>
              <a:schemeClr val="accent1"/>
            </a:solidFill>
            <a:prstDash val="solid"/>
            <a:round/>
            <a:headEnd type="none" w="med" len="med"/>
            <a:tailEnd type="none" w="med" len="med"/>
          </a:ln>
        </p:spPr>
      </p:pic>
      <p:sp>
        <p:nvSpPr>
          <p:cNvPr id="13" name="矩形 12"/>
          <p:cNvSpPr/>
          <p:nvPr/>
        </p:nvSpPr>
        <p:spPr>
          <a:xfrm>
            <a:off x="4381500" y="1125538"/>
            <a:ext cx="2898775"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5162550" y="4572000"/>
            <a:ext cx="1827213" cy="217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5473700" y="4789488"/>
            <a:ext cx="1128713"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3" name=" 203"/>
          <p:cNvSpPr/>
          <p:nvPr/>
        </p:nvSpPr>
        <p:spPr>
          <a:xfrm rot="5400000">
            <a:off x="2958306" y="15835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2124869" y="48728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48483"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卷二十：安全管理制度</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48484" name="组合 3"/>
          <p:cNvGrpSpPr/>
          <p:nvPr/>
        </p:nvGrpSpPr>
        <p:grpSpPr>
          <a:xfrm>
            <a:off x="107950" y="106363"/>
            <a:ext cx="1049338" cy="450850"/>
            <a:chOff x="962" y="1637"/>
            <a:chExt cx="1652" cy="710"/>
          </a:xfrm>
        </p:grpSpPr>
        <p:sp>
          <p:nvSpPr>
            <p:cNvPr id="25" name="矩形 2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矩形 2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8" name="矩形 2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9" name="矩形 28"/>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8490" name="组合 5"/>
          <p:cNvGrpSpPr/>
          <p:nvPr/>
        </p:nvGrpSpPr>
        <p:grpSpPr>
          <a:xfrm>
            <a:off x="5291138" y="106363"/>
            <a:ext cx="1049337" cy="450850"/>
            <a:chOff x="5509" y="193"/>
            <a:chExt cx="1652" cy="710"/>
          </a:xfrm>
        </p:grpSpPr>
        <p:sp>
          <p:nvSpPr>
            <p:cNvPr id="31" name="矩形 30"/>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2" name="矩形 31"/>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 name="矩形 32"/>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 name="矩形 34"/>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aphicFrame>
        <p:nvGraphicFramePr>
          <p:cNvPr id="0" name="表格 -1"/>
          <p:cNvGraphicFramePr/>
          <p:nvPr/>
        </p:nvGraphicFramePr>
        <p:xfrm>
          <a:off x="4213225" y="1574800"/>
          <a:ext cx="2319338" cy="3840163"/>
        </p:xfrm>
        <a:graphic>
          <a:graphicData uri="http://schemas.openxmlformats.org/drawingml/2006/table">
            <a:tbl>
              <a:tblPr firstRow="1" bandRow="1">
                <a:tableStyleId>{5C22544A-7EE6-4342-B048-85BDC9FD1C3A}</a:tableStyleId>
              </a:tblPr>
              <a:tblGrid>
                <a:gridCol w="2319020"/>
              </a:tblGrid>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安全责任考核制度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安全教育培训制度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安全生产例会制度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安全专项方案管理制度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86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安全技术交底及危险因素告知制度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8288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分包安全管理制度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安全检查制度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特种作业人员管理制度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消防管理制度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临时用电管理制度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设备管理制度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安全验收制度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77800">
                <a:tc>
                  <a:txBody>
                    <a:bodyPr/>
                    <a:p>
                      <a:pPr marL="0" indent="0" algn="l">
                        <a:buNone/>
                      </a:pPr>
                      <a:r>
                        <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奖罚制度</a:t>
                      </a:r>
                      <a:endParaRPr lang="zh-CN" altLang="en-US" sz="18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48526" name="文本框 4"/>
          <p:cNvSpPr txBox="1"/>
          <p:nvPr/>
        </p:nvSpPr>
        <p:spPr>
          <a:xfrm>
            <a:off x="2540000" y="1865313"/>
            <a:ext cx="844550" cy="3292475"/>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根据项目实际特点，依据</a:t>
            </a:r>
            <a:r>
              <a:rPr lang="en-US" altLang="zh-CN" sz="1600">
                <a:latin typeface="华文中宋" panose="02010600040101010101" pitchFamily="2" charset="-122"/>
                <a:ea typeface="华文中宋" panose="02010600040101010101" pitchFamily="2" charset="-122"/>
              </a:rPr>
              <a:t>**</a:t>
            </a:r>
            <a:r>
              <a:rPr lang="zh-CN" altLang="en-US" sz="1600">
                <a:latin typeface="华文中宋" panose="02010600040101010101" pitchFamily="2" charset="-122"/>
                <a:ea typeface="华文中宋" panose="02010600040101010101" pitchFamily="2" charset="-122"/>
              </a:rPr>
              <a:t>安全管理手册及</a:t>
            </a:r>
            <a:r>
              <a:rPr lang="en-US" altLang="zh-CN" sz="1600">
                <a:latin typeface="华文中宋" panose="02010600040101010101" pitchFamily="2" charset="-122"/>
                <a:ea typeface="华文中宋" panose="02010600040101010101" pitchFamily="2" charset="-122"/>
              </a:rPr>
              <a:t>***</a:t>
            </a:r>
            <a:r>
              <a:rPr lang="zh-CN" altLang="en-US" sz="1600">
                <a:latin typeface="华文中宋" panose="02010600040101010101" pitchFamily="2" charset="-122"/>
                <a:ea typeface="华文中宋" panose="02010600040101010101" pitchFamily="2" charset="-122"/>
              </a:rPr>
              <a:t>公司生产与安全管理手册进行针对性编制</a:t>
            </a:r>
            <a:endParaRPr lang="zh-CN" altLang="en-US" sz="1600">
              <a:latin typeface="华文中宋" panose="02010600040101010101" pitchFamily="2" charset="-122"/>
              <a:ea typeface="华文中宋" panose="02010600040101010101" pitchFamily="2" charset="-122"/>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9218" name="文本框 1"/>
          <p:cNvSpPr txBox="1"/>
          <p:nvPr/>
        </p:nvSpPr>
        <p:spPr>
          <a:xfrm>
            <a:off x="1289685" y="2778760"/>
            <a:ext cx="6804660" cy="1127760"/>
          </a:xfrm>
          <a:prstGeom prst="rect">
            <a:avLst/>
          </a:prstGeom>
          <a:noFill/>
          <a:ln w="9525">
            <a:noFill/>
          </a:ln>
        </p:spPr>
        <p:txBody>
          <a:bodyPr wrap="square" anchor="t">
            <a:spAutoFit/>
          </a:bodyPr>
          <a:p>
            <a:pPr algn="ctr"/>
            <a:r>
              <a:rPr lang="zh-CN" altLang="en-US" sz="3600"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第三章</a:t>
            </a:r>
            <a:endParaRPr lang="zh-CN" altLang="en-US" sz="3600"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sym typeface="+mn-ea"/>
            </a:endParaRPr>
          </a:p>
          <a:p>
            <a:pPr algn="ctr"/>
            <a: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安全内页资料的管理要求？</a:t>
            </a:r>
            <a:endParaRPr lang="zh-CN" altLang="en-US" b="1" noProof="1" dirty="0">
              <a:ln w="9525">
                <a:solidFill>
                  <a:srgbClr val="FF0000"/>
                </a:solidFill>
                <a:prstDash val="solid"/>
              </a:ln>
              <a:solidFill>
                <a:srgbClr val="FF0000"/>
              </a:solidFill>
              <a:latin typeface="仿宋_GB2312" pitchFamily="1" charset="-122"/>
              <a:ea typeface="仿宋_GB2312" pitchFamily="1" charset="-122"/>
              <a:sym typeface="+mn-ea"/>
            </a:endParaRPr>
          </a:p>
        </p:txBody>
      </p:sp>
      <p:grpSp>
        <p:nvGrpSpPr>
          <p:cNvPr id="149507" name="组合 6"/>
          <p:cNvGrpSpPr/>
          <p:nvPr/>
        </p:nvGrpSpPr>
        <p:grpSpPr>
          <a:xfrm>
            <a:off x="3175" y="2778125"/>
            <a:ext cx="1377950" cy="11620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9513" name="组合 5"/>
          <p:cNvGrpSpPr/>
          <p:nvPr/>
        </p:nvGrpSpPr>
        <p:grpSpPr>
          <a:xfrm>
            <a:off x="7791450" y="2778125"/>
            <a:ext cx="1368425" cy="11620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hasCustomPrompt="1"/>
            <p:custDataLst>
              <p:tags r:id="rId1"/>
            </p:custDataLst>
          </p:nvPr>
        </p:nvSpPr>
        <p:spPr/>
        <p:txBody>
          <a:bodyPr anchor="b">
            <a:normAutofit fontScale="90000"/>
          </a:bodyPr>
          <a:lstStyle/>
          <a:p>
            <a:pPr fontAlgn="auto"/>
            <a:b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sym typeface="+mn-ea"/>
              </a:rPr>
            </a:br>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安全资料的管理</a:t>
            </a:r>
            <a:br>
              <a:rPr lang="zh-CN" altLang="en-US"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br>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要求</a:t>
            </a:r>
            <a:endParaRPr lang="zh-CN" altLang="en-US" strike="noStrike" noProof="1" dirty="0">
              <a:latin typeface="+mj-lt"/>
              <a:ea typeface="+mj-ea"/>
            </a:endParaRPr>
          </a:p>
        </p:txBody>
      </p:sp>
      <p:sp>
        <p:nvSpPr>
          <p:cNvPr id="5" name="文本占位符 4"/>
          <p:cNvSpPr>
            <a:spLocks noGrp="1"/>
          </p:cNvSpPr>
          <p:nvPr>
            <p:ph type="body" idx="1" hasCustomPrompt="1"/>
            <p:custDataLst>
              <p:tags r:id="rId2"/>
            </p:custDataLst>
          </p:nvPr>
        </p:nvSpPr>
        <p:spPr/>
        <p:txBody>
          <a:bodyPr>
            <a:normAutofit/>
          </a:bodyPr>
          <a:lstStyle/>
          <a:p>
            <a:pPr fontAlgn="auto"/>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第三章</a:t>
            </a:r>
            <a:endParaRPr lang="zh-CN" altLang="en-US" b="0" strike="noStrike" noProof="1" dirty="0">
              <a:latin typeface="+mn-lt"/>
              <a:ea typeface="+mn-ea"/>
            </a:endParaRPr>
          </a:p>
        </p:txBody>
      </p:sp>
    </p:spTree>
    <p:custDataLst>
      <p:tags r:id="rId3"/>
    </p:custData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2577" name="组合 6"/>
          <p:cNvGrpSpPr/>
          <p:nvPr/>
        </p:nvGrpSpPr>
        <p:grpSpPr>
          <a:xfrm rot="-5400000">
            <a:off x="704850" y="5588000"/>
            <a:ext cx="892175"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2583" name="组合 5"/>
          <p:cNvGrpSpPr/>
          <p:nvPr/>
        </p:nvGrpSpPr>
        <p:grpSpPr>
          <a:xfrm rot="-5400000">
            <a:off x="684213" y="11731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52589" name="文本框 1"/>
          <p:cNvSpPr txBox="1"/>
          <p:nvPr/>
        </p:nvSpPr>
        <p:spPr>
          <a:xfrm>
            <a:off x="866775" y="1847850"/>
            <a:ext cx="571500" cy="3538538"/>
          </a:xfrm>
          <a:prstGeom prst="rect">
            <a:avLst/>
          </a:prstGeom>
          <a:noFill/>
          <a:ln w="9525">
            <a:noFill/>
          </a:ln>
        </p:spPr>
        <p:txBody>
          <a:bodyPr wrap="square" anchor="t" anchorCtr="0">
            <a:spAutoFit/>
          </a:bodyPr>
          <a:p>
            <a:r>
              <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对安全资料员来讲</a:t>
            </a:r>
            <a:endPar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152590" name="文本框 1"/>
          <p:cNvSpPr txBox="1"/>
          <p:nvPr/>
        </p:nvSpPr>
        <p:spPr>
          <a:xfrm>
            <a:off x="1870075" y="1412875"/>
            <a:ext cx="6372225" cy="644525"/>
          </a:xfrm>
          <a:prstGeom prst="rect">
            <a:avLst/>
          </a:prstGeom>
          <a:noFill/>
          <a:ln w="9525">
            <a:noFill/>
          </a:ln>
        </p:spPr>
        <p:txBody>
          <a:bodyPr wrap="none" anchor="t" anchorCtr="0">
            <a:spAutoFit/>
          </a:bodyPr>
          <a:p>
            <a:r>
              <a:rPr lang="zh-CN" altLang="en-US" sz="1800" b="1" dirty="0">
                <a:solidFill>
                  <a:srgbClr val="002060"/>
                </a:solidFill>
                <a:latin typeface="华文中宋" panose="02010600040101010101" pitchFamily="2" charset="-122"/>
                <a:ea typeface="华文中宋" panose="02010600040101010101" pitchFamily="2" charset="-122"/>
              </a:rPr>
              <a:t>做好安全管理资料是员应尽的职责，是安全管理活动的重要组</a:t>
            </a:r>
            <a:endParaRPr lang="zh-CN" altLang="en-US" sz="1800" b="1" dirty="0">
              <a:solidFill>
                <a:srgbClr val="002060"/>
              </a:solidFill>
              <a:latin typeface="华文中宋" panose="02010600040101010101" pitchFamily="2" charset="-122"/>
              <a:ea typeface="华文中宋" panose="02010600040101010101" pitchFamily="2" charset="-122"/>
            </a:endParaRPr>
          </a:p>
          <a:p>
            <a:r>
              <a:rPr lang="zh-CN" altLang="en-US" sz="1800" b="1" dirty="0">
                <a:solidFill>
                  <a:srgbClr val="002060"/>
                </a:solidFill>
                <a:latin typeface="华文中宋" panose="02010600040101010101" pitchFamily="2" charset="-122"/>
                <a:ea typeface="华文中宋" panose="02010600040101010101" pitchFamily="2" charset="-122"/>
              </a:rPr>
              <a:t>成部分，不做“撞钟和尚”，不“得过且过”。</a:t>
            </a:r>
            <a:endParaRPr lang="zh-CN" altLang="en-US" sz="1800" b="1" dirty="0">
              <a:solidFill>
                <a:srgbClr val="002060"/>
              </a:solidFill>
              <a:latin typeface="华文中宋" panose="02010600040101010101" pitchFamily="2" charset="-122"/>
              <a:ea typeface="华文中宋" panose="02010600040101010101" pitchFamily="2" charset="-122"/>
            </a:endParaRPr>
          </a:p>
        </p:txBody>
      </p:sp>
      <p:cxnSp>
        <p:nvCxnSpPr>
          <p:cNvPr id="4" name="直接连接符 3"/>
          <p:cNvCxnSpPr/>
          <p:nvPr/>
        </p:nvCxnSpPr>
        <p:spPr>
          <a:xfrm>
            <a:off x="2028825" y="1323975"/>
            <a:ext cx="6575425" cy="1746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52592" name="文本框 4"/>
          <p:cNvSpPr txBox="1"/>
          <p:nvPr/>
        </p:nvSpPr>
        <p:spPr>
          <a:xfrm>
            <a:off x="2027238" y="819150"/>
            <a:ext cx="1457325" cy="398463"/>
          </a:xfrm>
          <a:prstGeom prst="rect">
            <a:avLst/>
          </a:prstGeom>
          <a:noFill/>
          <a:ln w="9525">
            <a:noFill/>
          </a:ln>
        </p:spPr>
        <p:txBody>
          <a:bodyPr wrap="none" anchor="t" anchorCtr="0">
            <a:spAutoFit/>
          </a:bodyPr>
          <a:p>
            <a:pPr defTabSz="914400"/>
            <a:r>
              <a:rPr lang="zh-CN" altLang="en-US" sz="2000" b="1" dirty="0">
                <a:solidFill>
                  <a:srgbClr val="002060"/>
                </a:solidFill>
                <a:latin typeface="华文中宋" panose="02010600040101010101" pitchFamily="2" charset="-122"/>
                <a:ea typeface="华文中宋" panose="02010600040101010101" pitchFamily="2" charset="-122"/>
              </a:rPr>
              <a:t>●牢记职责</a:t>
            </a:r>
            <a:endParaRPr lang="zh-CN" altLang="en-US" sz="2000" b="1" dirty="0">
              <a:solidFill>
                <a:srgbClr val="002060"/>
              </a:solidFill>
              <a:latin typeface="华文中宋" panose="02010600040101010101" pitchFamily="2" charset="-122"/>
              <a:ea typeface="华文中宋" panose="02010600040101010101" pitchFamily="2" charset="-122"/>
            </a:endParaRPr>
          </a:p>
        </p:txBody>
      </p:sp>
      <p:cxnSp>
        <p:nvCxnSpPr>
          <p:cNvPr id="9" name="直接连接符 8"/>
          <p:cNvCxnSpPr/>
          <p:nvPr/>
        </p:nvCxnSpPr>
        <p:spPr>
          <a:xfrm>
            <a:off x="2028825" y="2654300"/>
            <a:ext cx="6575425" cy="1587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52594" name="文本框 9"/>
          <p:cNvSpPr txBox="1"/>
          <p:nvPr/>
        </p:nvSpPr>
        <p:spPr>
          <a:xfrm>
            <a:off x="2027238" y="2181225"/>
            <a:ext cx="1457325" cy="398463"/>
          </a:xfrm>
          <a:prstGeom prst="rect">
            <a:avLst/>
          </a:prstGeom>
          <a:noFill/>
          <a:ln w="9525">
            <a:noFill/>
          </a:ln>
        </p:spPr>
        <p:txBody>
          <a:bodyPr wrap="none" anchor="t" anchorCtr="0">
            <a:spAutoFit/>
          </a:bodyPr>
          <a:p>
            <a:pPr defTabSz="914400"/>
            <a:r>
              <a:rPr lang="zh-CN" altLang="en-US" sz="20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●熟悉规范</a:t>
            </a:r>
            <a:endParaRPr lang="zh-CN" altLang="en-US" sz="20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152595" name="文本框 10"/>
          <p:cNvSpPr txBox="1"/>
          <p:nvPr/>
        </p:nvSpPr>
        <p:spPr>
          <a:xfrm>
            <a:off x="1870075" y="2801938"/>
            <a:ext cx="6600825" cy="644525"/>
          </a:xfrm>
          <a:prstGeom prst="rect">
            <a:avLst/>
          </a:prstGeom>
          <a:noFill/>
          <a:ln w="9525">
            <a:noFill/>
          </a:ln>
        </p:spPr>
        <p:txBody>
          <a:bodyPr wrap="none" anchor="t" anchorCtr="0">
            <a:spAutoFit/>
          </a:bodyPr>
          <a:p>
            <a:r>
              <a:rPr lang="zh-CN" altLang="en-US" sz="1800" b="1" dirty="0">
                <a:solidFill>
                  <a:srgbClr val="002060"/>
                </a:solidFill>
                <a:latin typeface="华文中宋" panose="02010600040101010101" pitchFamily="2" charset="-122"/>
                <a:ea typeface="华文中宋" panose="02010600040101010101" pitchFamily="2" charset="-122"/>
              </a:rPr>
              <a:t>熟悉安全生产规范标准，熟悉安全资料编制规程，熟悉地方相关</a:t>
            </a:r>
            <a:endParaRPr lang="zh-CN" altLang="en-US" sz="1800" b="1" dirty="0">
              <a:solidFill>
                <a:srgbClr val="002060"/>
              </a:solidFill>
              <a:latin typeface="华文中宋" panose="02010600040101010101" pitchFamily="2" charset="-122"/>
              <a:ea typeface="华文中宋" panose="02010600040101010101" pitchFamily="2" charset="-122"/>
            </a:endParaRPr>
          </a:p>
          <a:p>
            <a:r>
              <a:rPr lang="zh-CN" altLang="en-US" sz="1800" b="1" dirty="0">
                <a:solidFill>
                  <a:srgbClr val="002060"/>
                </a:solidFill>
                <a:latin typeface="华文中宋" panose="02010600040101010101" pitchFamily="2" charset="-122"/>
                <a:ea typeface="华文中宋" panose="02010600040101010101" pitchFamily="2" charset="-122"/>
              </a:rPr>
              <a:t>要求，熟悉公司安全资料规范要求。</a:t>
            </a:r>
            <a:endParaRPr lang="zh-CN" altLang="en-US">
              <a:latin typeface="Calibri" panose="020F0502020204030204" pitchFamily="2" charset="0"/>
              <a:ea typeface="宋体" panose="02010600030101010101" pitchFamily="2" charset="-122"/>
            </a:endParaRPr>
          </a:p>
        </p:txBody>
      </p:sp>
      <p:sp>
        <p:nvSpPr>
          <p:cNvPr id="152596" name="文本框 11"/>
          <p:cNvSpPr txBox="1"/>
          <p:nvPr/>
        </p:nvSpPr>
        <p:spPr>
          <a:xfrm>
            <a:off x="2027238" y="3541713"/>
            <a:ext cx="1457325" cy="398462"/>
          </a:xfrm>
          <a:prstGeom prst="rect">
            <a:avLst/>
          </a:prstGeom>
          <a:noFill/>
          <a:ln w="9525">
            <a:noFill/>
          </a:ln>
        </p:spPr>
        <p:txBody>
          <a:bodyPr wrap="none" anchor="t" anchorCtr="0">
            <a:spAutoFit/>
          </a:bodyPr>
          <a:p>
            <a:pPr defTabSz="914400"/>
            <a:r>
              <a:rPr lang="zh-CN" altLang="en-US" sz="20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●勤于现场</a:t>
            </a:r>
            <a:endParaRPr lang="zh-CN" altLang="en-US" sz="20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cxnSp>
        <p:nvCxnSpPr>
          <p:cNvPr id="13" name="直接连接符 12"/>
          <p:cNvCxnSpPr/>
          <p:nvPr/>
        </p:nvCxnSpPr>
        <p:spPr>
          <a:xfrm>
            <a:off x="2028825" y="4006850"/>
            <a:ext cx="6575425" cy="1587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52598" name="文本框 19"/>
          <p:cNvSpPr txBox="1"/>
          <p:nvPr/>
        </p:nvSpPr>
        <p:spPr>
          <a:xfrm>
            <a:off x="1870075" y="4164013"/>
            <a:ext cx="6829425" cy="644525"/>
          </a:xfrm>
          <a:prstGeom prst="rect">
            <a:avLst/>
          </a:prstGeom>
          <a:noFill/>
          <a:ln w="9525">
            <a:noFill/>
          </a:ln>
        </p:spPr>
        <p:txBody>
          <a:bodyPr wrap="none" anchor="t" anchorCtr="0">
            <a:spAutoFit/>
          </a:bodyPr>
          <a:p>
            <a:r>
              <a:rPr lang="zh-CN" altLang="en-US" sz="1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平时要深入现场，及时了解现场施工节点，掌握分部分项工程施工</a:t>
            </a:r>
            <a:endParaRPr lang="zh-CN" altLang="en-US" sz="1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a:p>
            <a:r>
              <a:rPr lang="zh-CN" altLang="en-US" sz="1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动态，不“闭门造车”，按照想象编制资料。</a:t>
            </a:r>
            <a:endParaRPr lang="zh-CN" altLang="en-US" sz="1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152599" name="文本框 20"/>
          <p:cNvSpPr txBox="1"/>
          <p:nvPr/>
        </p:nvSpPr>
        <p:spPr>
          <a:xfrm>
            <a:off x="2027238" y="4911725"/>
            <a:ext cx="1457325" cy="398463"/>
          </a:xfrm>
          <a:prstGeom prst="rect">
            <a:avLst/>
          </a:prstGeom>
          <a:noFill/>
          <a:ln w="9525">
            <a:noFill/>
          </a:ln>
        </p:spPr>
        <p:txBody>
          <a:bodyPr wrap="none" anchor="t" anchorCtr="0">
            <a:spAutoFit/>
          </a:bodyPr>
          <a:p>
            <a:pPr defTabSz="914400"/>
            <a:r>
              <a:rPr lang="zh-CN" altLang="en-US" sz="20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●归档及时</a:t>
            </a:r>
            <a:endParaRPr lang="zh-CN" altLang="en-US" sz="20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cxnSp>
        <p:nvCxnSpPr>
          <p:cNvPr id="22" name="直接连接符 21"/>
          <p:cNvCxnSpPr/>
          <p:nvPr/>
        </p:nvCxnSpPr>
        <p:spPr>
          <a:xfrm>
            <a:off x="2028825" y="5368925"/>
            <a:ext cx="6575425" cy="1587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52601" name="文本框 22"/>
          <p:cNvSpPr txBox="1"/>
          <p:nvPr/>
        </p:nvSpPr>
        <p:spPr>
          <a:xfrm>
            <a:off x="2016125" y="5467350"/>
            <a:ext cx="6600825" cy="646113"/>
          </a:xfrm>
          <a:prstGeom prst="rect">
            <a:avLst/>
          </a:prstGeom>
          <a:noFill/>
          <a:ln w="9525">
            <a:noFill/>
          </a:ln>
        </p:spPr>
        <p:txBody>
          <a:bodyPr wrap="none" anchor="t" anchorCtr="0">
            <a:spAutoFit/>
          </a:bodyPr>
          <a:p>
            <a:r>
              <a:rPr lang="zh-CN" altLang="en-US" sz="1800" b="1" dirty="0">
                <a:solidFill>
                  <a:srgbClr val="002060"/>
                </a:solidFill>
                <a:latin typeface="华文中宋" panose="02010600040101010101" pitchFamily="2" charset="-122"/>
                <a:ea typeface="华文中宋" panose="02010600040101010101" pitchFamily="2" charset="-122"/>
              </a:rPr>
              <a:t>对各施工节点的资料，应及时收集编制，整理归档，今日事，今</a:t>
            </a:r>
            <a:endParaRPr lang="zh-CN" altLang="en-US" sz="1800" b="1" dirty="0">
              <a:solidFill>
                <a:srgbClr val="002060"/>
              </a:solidFill>
              <a:latin typeface="华文中宋" panose="02010600040101010101" pitchFamily="2" charset="-122"/>
              <a:ea typeface="华文中宋" panose="02010600040101010101" pitchFamily="2" charset="-122"/>
            </a:endParaRPr>
          </a:p>
          <a:p>
            <a:r>
              <a:rPr lang="zh-CN" altLang="en-US" sz="1800" b="1" dirty="0">
                <a:solidFill>
                  <a:srgbClr val="002060"/>
                </a:solidFill>
                <a:latin typeface="华文中宋" panose="02010600040101010101" pitchFamily="2" charset="-122"/>
                <a:ea typeface="华文中宋" panose="02010600040101010101" pitchFamily="2" charset="-122"/>
              </a:rPr>
              <a:t>日毕，不拖泥带水，不写“回忆录”。</a:t>
            </a:r>
            <a:endParaRPr lang="zh-CN" altLang="en-US" sz="1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0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153602" name="组合 6"/>
          <p:cNvGrpSpPr/>
          <p:nvPr/>
        </p:nvGrpSpPr>
        <p:grpSpPr>
          <a:xfrm rot="-5400000">
            <a:off x="704850" y="5530850"/>
            <a:ext cx="892175"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3608" name="组合 5"/>
          <p:cNvGrpSpPr/>
          <p:nvPr/>
        </p:nvGrpSpPr>
        <p:grpSpPr>
          <a:xfrm rot="-5400000">
            <a:off x="681038" y="1055688"/>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53614" name="文本框 1"/>
          <p:cNvSpPr txBox="1"/>
          <p:nvPr/>
        </p:nvSpPr>
        <p:spPr>
          <a:xfrm>
            <a:off x="863600" y="1824038"/>
            <a:ext cx="571500" cy="3536950"/>
          </a:xfrm>
          <a:prstGeom prst="rect">
            <a:avLst/>
          </a:prstGeom>
          <a:noFill/>
          <a:ln w="9525">
            <a:noFill/>
          </a:ln>
        </p:spPr>
        <p:txBody>
          <a:bodyPr wrap="square" anchor="t" anchorCtr="0">
            <a:spAutoFit/>
          </a:bodyPr>
          <a:p>
            <a:r>
              <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编制资料六</a:t>
            </a:r>
            <a:endPar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a:p>
            <a:r>
              <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点</a:t>
            </a:r>
            <a:endPar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a:p>
            <a:r>
              <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要</a:t>
            </a:r>
            <a:endPar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a:p>
            <a:r>
              <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求</a:t>
            </a:r>
            <a:endPar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153615" name="副标题 2"/>
          <p:cNvSpPr>
            <a:spLocks noGrp="1"/>
          </p:cNvSpPr>
          <p:nvPr/>
        </p:nvSpPr>
        <p:spPr>
          <a:xfrm>
            <a:off x="1239838" y="958850"/>
            <a:ext cx="6437312" cy="5153025"/>
          </a:xfrm>
          <a:prstGeom prst="rect">
            <a:avLst/>
          </a:prstGeom>
          <a:noFill/>
          <a:ln w="9525">
            <a:noFill/>
          </a:ln>
        </p:spPr>
        <p:txBody>
          <a:bodyPr lIns="91440" tIns="45720" rIns="91440" bIns="45720" anchor="t" anchorCtr="0"/>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sym typeface="Arial" panose="020B0604020202020204" pitchFamily="34" charset="0"/>
              </a:rPr>
              <a:t>1  方案、制度、执行办法等必须都要有签字手续。</a:t>
            </a:r>
            <a:endParaRPr lang="zh-CN" altLang="en-US" sz="1600" dirty="0">
              <a:latin typeface="华文中宋" panose="02010600040101010101" pitchFamily="2" charset="-122"/>
              <a:ea typeface="华文中宋" panose="02010600040101010101" pitchFamily="2" charset="-122"/>
              <a:sym typeface="Arial" panose="020B0604020202020204" pitchFamily="34" charset="0"/>
            </a:endParaRPr>
          </a:p>
          <a:p>
            <a:pPr indent="457200">
              <a:lnSpc>
                <a:spcPct val="110000"/>
              </a:lnSpc>
              <a:spcBef>
                <a:spcPts val="750"/>
              </a:spcBef>
            </a:pPr>
            <a:r>
              <a:rPr lang="en-US" altLang="zh-CN" sz="1800" dirty="0">
                <a:latin typeface="华文中宋" panose="02010600040101010101" pitchFamily="2" charset="-122"/>
                <a:ea typeface="华文中宋" panose="02010600040101010101" pitchFamily="2" charset="-122"/>
              </a:rPr>
              <a:t>2  </a:t>
            </a:r>
            <a:r>
              <a:rPr lang="zh-CN" altLang="en-US" sz="1800" dirty="0">
                <a:latin typeface="华文中宋" panose="02010600040101010101" pitchFamily="2" charset="-122"/>
                <a:ea typeface="华文中宋" panose="02010600040101010101" pitchFamily="2" charset="-122"/>
              </a:rPr>
              <a:t>安全资料应分类收集、组卷，建立台账，明确整理保管</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rPr>
              <a:t>    责任人。</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en-US" altLang="zh-CN" sz="1800" dirty="0">
                <a:latin typeface="华文中宋" panose="02010600040101010101" pitchFamily="2" charset="-122"/>
                <a:ea typeface="华文中宋" panose="02010600040101010101" pitchFamily="2" charset="-122"/>
              </a:rPr>
              <a:t>3  </a:t>
            </a:r>
            <a:r>
              <a:rPr lang="zh-CN" altLang="en-US" sz="1800" dirty="0">
                <a:latin typeface="华文中宋" panose="02010600040101010101" pitchFamily="2" charset="-122"/>
                <a:ea typeface="华文中宋" panose="02010600040101010101" pitchFamily="2" charset="-122"/>
              </a:rPr>
              <a:t>资料宜原件保存，不能保存原件而保存复印件时应在复</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rPr>
              <a:t>    印件上加盖原件存放单位公章、注明原件存放处，并有</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rPr>
              <a:t>    经办人签字及时间，以便追溯和验证。</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en-US" altLang="zh-CN" sz="1800" dirty="0">
                <a:latin typeface="华文中宋" panose="02010600040101010101" pitchFamily="2" charset="-122"/>
                <a:ea typeface="华文中宋" panose="02010600040101010101" pitchFamily="2" charset="-122"/>
              </a:rPr>
              <a:t>4  </a:t>
            </a:r>
            <a:r>
              <a:rPr lang="zh-CN" altLang="en-US" sz="1800" dirty="0">
                <a:latin typeface="华文中宋" panose="02010600040101010101" pitchFamily="2" charset="-122"/>
                <a:ea typeface="华文中宋" panose="02010600040101010101" pitchFamily="2" charset="-122"/>
              </a:rPr>
              <a:t>安全资料必须认真收集，及时归入台账，定期检查核对，</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rPr>
              <a:t>    妥善保存；每类台账应附有资料目录清单，以便核对和</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rPr>
              <a:t>    检索。</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en-US" altLang="zh-CN" sz="1800" dirty="0">
                <a:latin typeface="华文中宋" panose="02010600040101010101" pitchFamily="2" charset="-122"/>
                <a:ea typeface="华文中宋" panose="02010600040101010101" pitchFamily="2" charset="-122"/>
              </a:rPr>
              <a:t>5  </a:t>
            </a:r>
            <a:r>
              <a:rPr lang="zh-CN" altLang="en-US" sz="1800" dirty="0">
                <a:latin typeface="华文中宋" panose="02010600040101010101" pitchFamily="2" charset="-122"/>
                <a:ea typeface="华文中宋" panose="02010600040101010101" pitchFamily="2" charset="-122"/>
              </a:rPr>
              <a:t>施工现场安全资料应保证字迹清晰，签字、盖章手续齐</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rPr>
              <a:t>    全。电脑形成的资料应采用内容打印、手工签名的方式。</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en-US" altLang="zh-CN" sz="1800" dirty="0">
                <a:latin typeface="华文中宋" panose="02010600040101010101" pitchFamily="2" charset="-122"/>
                <a:ea typeface="华文中宋" panose="02010600040101010101" pitchFamily="2" charset="-122"/>
              </a:rPr>
              <a:t>6  </a:t>
            </a:r>
            <a:r>
              <a:rPr lang="zh-CN" altLang="en-US" sz="1800" dirty="0">
                <a:latin typeface="华文中宋" panose="02010600040101010101" pitchFamily="2" charset="-122"/>
                <a:ea typeface="华文中宋" panose="02010600040101010101" pitchFamily="2" charset="-122"/>
              </a:rPr>
              <a:t>施工项目正式竣工验收后，项目安全资料应汇总整理装</a:t>
            </a:r>
            <a:endParaRPr lang="zh-CN" altLang="en-US" sz="1800" dirty="0">
              <a:latin typeface="华文中宋" panose="02010600040101010101" pitchFamily="2" charset="-122"/>
              <a:ea typeface="华文中宋" panose="02010600040101010101" pitchFamily="2" charset="-122"/>
            </a:endParaRPr>
          </a:p>
          <a:p>
            <a:pPr indent="457200">
              <a:lnSpc>
                <a:spcPct val="110000"/>
              </a:lnSpc>
              <a:spcBef>
                <a:spcPts val="750"/>
              </a:spcBef>
            </a:pPr>
            <a:r>
              <a:rPr lang="zh-CN" altLang="en-US" sz="1800" dirty="0">
                <a:latin typeface="华文中宋" panose="02010600040101010101" pitchFamily="2" charset="-122"/>
                <a:ea typeface="华文中宋" panose="02010600040101010101" pitchFamily="2" charset="-122"/>
              </a:rPr>
              <a:t>    订，移交给相关部门保存备查。</a:t>
            </a:r>
            <a:endParaRPr lang="zh-CN" altLang="en-US" sz="1800" dirty="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154626" name="组合 6"/>
          <p:cNvGrpSpPr/>
          <p:nvPr/>
        </p:nvGrpSpPr>
        <p:grpSpPr>
          <a:xfrm rot="-5400000">
            <a:off x="790575" y="5616575"/>
            <a:ext cx="720725"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4632" name="组合 5"/>
          <p:cNvGrpSpPr/>
          <p:nvPr/>
        </p:nvGrpSpPr>
        <p:grpSpPr>
          <a:xfrm rot="-5400000">
            <a:off x="814388" y="925513"/>
            <a:ext cx="673100"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54638" name="文本框 1"/>
          <p:cNvSpPr txBox="1"/>
          <p:nvPr/>
        </p:nvSpPr>
        <p:spPr>
          <a:xfrm>
            <a:off x="863600" y="1565275"/>
            <a:ext cx="571500" cy="3968750"/>
          </a:xfrm>
          <a:prstGeom prst="rect">
            <a:avLst/>
          </a:prstGeom>
          <a:noFill/>
          <a:ln w="9525">
            <a:noFill/>
          </a:ln>
        </p:spPr>
        <p:txBody>
          <a:bodyPr wrap="square" anchor="t" anchorCtr="0">
            <a:spAutoFit/>
          </a:bodyPr>
          <a:p>
            <a:r>
              <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资料归档保存注意项</a:t>
            </a:r>
            <a:endPar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10" name="圆角矩形 9"/>
          <p:cNvSpPr/>
          <p:nvPr/>
        </p:nvSpPr>
        <p:spPr>
          <a:xfrm>
            <a:off x="2281238" y="830263"/>
            <a:ext cx="5483225" cy="806450"/>
          </a:xfrm>
          <a:prstGeom prst="roundRect">
            <a:avLst/>
          </a:prstGeom>
        </p:spPr>
        <p:style>
          <a:lnRef idx="2">
            <a:schemeClr val="dk1"/>
          </a:lnRef>
          <a:fillRef idx="1">
            <a:schemeClr val="lt1"/>
          </a:fillRef>
          <a:effectRef idx="0">
            <a:schemeClr val="dk1"/>
          </a:effectRef>
          <a:fontRef idx="minor">
            <a:schemeClr val="dk1"/>
          </a:fontRef>
        </p:style>
        <p:txBody>
          <a:bodyPr anchor="ct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2060"/>
                </a:solidFill>
                <a:effectLst/>
                <a:uLnTx/>
                <a:uFillTx/>
                <a:latin typeface="+mn-lt"/>
                <a:ea typeface="+mn-ea"/>
                <a:cs typeface="+mn-cs"/>
              </a:rPr>
              <a:t>资料要与施工进度同步，及时编制，收集归档，切忌拖拉。</a:t>
            </a:r>
            <a:endParaRPr kumimoji="0" lang="zh-CN" altLang="en-US" sz="2000" b="1" i="0" u="none" strike="noStrike" kern="1200" cap="none" spc="0" normalizeH="0" baseline="0" noProof="0" dirty="0">
              <a:ln>
                <a:noFill/>
              </a:ln>
              <a:solidFill>
                <a:srgbClr val="002060"/>
              </a:solidFill>
              <a:effectLst/>
              <a:uLnTx/>
              <a:uFillTx/>
              <a:latin typeface="+mn-lt"/>
              <a:ea typeface="+mn-ea"/>
              <a:cs typeface="+mn-cs"/>
            </a:endParaRPr>
          </a:p>
        </p:txBody>
      </p:sp>
      <p:sp>
        <p:nvSpPr>
          <p:cNvPr id="11" name="圆角矩形 10"/>
          <p:cNvSpPr/>
          <p:nvPr/>
        </p:nvSpPr>
        <p:spPr>
          <a:xfrm>
            <a:off x="2281238" y="1917700"/>
            <a:ext cx="5483225" cy="835025"/>
          </a:xfrm>
          <a:prstGeom prst="roundRect">
            <a:avLst/>
          </a:prstGeom>
        </p:spPr>
        <p:style>
          <a:lnRef idx="2">
            <a:schemeClr val="dk1"/>
          </a:lnRef>
          <a:fillRef idx="1">
            <a:schemeClr val="lt1"/>
          </a:fillRef>
          <a:effectRef idx="0">
            <a:schemeClr val="dk1"/>
          </a:effectRef>
          <a:fontRef idx="minor">
            <a:schemeClr val="dk1"/>
          </a:fontRef>
        </p:style>
        <p:txBody>
          <a:bodyPr anchor="ctr"/>
          <a:p>
            <a:pPr marL="0" marR="0" lvl="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2060"/>
                </a:solidFill>
                <a:effectLst/>
                <a:uLnTx/>
                <a:uFillTx/>
                <a:latin typeface="+mn-lt"/>
                <a:ea typeface="+mn-ea"/>
                <a:cs typeface="+mn-cs"/>
              </a:rPr>
              <a:t>证照复印件、用工协议、罚款单、工伤事故处理等敏感资料，应妥善保存，不要随意外露。</a:t>
            </a:r>
            <a:endParaRPr kumimoji="0" lang="zh-CN" altLang="en-US" sz="2000" b="1" i="0" u="none" strike="noStrike" kern="1200" cap="none" spc="0" normalizeH="0" baseline="0" noProof="0" dirty="0">
              <a:ln>
                <a:noFill/>
              </a:ln>
              <a:solidFill>
                <a:srgbClr val="002060"/>
              </a:solidFill>
              <a:effectLst/>
              <a:uLnTx/>
              <a:uFillTx/>
              <a:latin typeface="+mn-lt"/>
              <a:ea typeface="+mn-ea"/>
              <a:cs typeface="+mn-cs"/>
            </a:endParaRPr>
          </a:p>
        </p:txBody>
      </p:sp>
      <p:sp>
        <p:nvSpPr>
          <p:cNvPr id="12" name="圆角矩形 11"/>
          <p:cNvSpPr/>
          <p:nvPr/>
        </p:nvSpPr>
        <p:spPr>
          <a:xfrm>
            <a:off x="2297113" y="3036888"/>
            <a:ext cx="5483225" cy="876300"/>
          </a:xfrm>
          <a:prstGeom prst="roundRect">
            <a:avLst/>
          </a:prstGeom>
        </p:spPr>
        <p:style>
          <a:lnRef idx="2">
            <a:schemeClr val="dk1"/>
          </a:lnRef>
          <a:fillRef idx="1">
            <a:schemeClr val="lt1"/>
          </a:fillRef>
          <a:effectRef idx="0">
            <a:schemeClr val="dk1"/>
          </a:effectRef>
          <a:fontRef idx="minor">
            <a:schemeClr val="dk1"/>
          </a:fontRef>
        </p:style>
        <p:txBody>
          <a:bodyPr anchor="ctr"/>
          <a:p>
            <a:pPr marL="0" marR="0" lvl="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2060"/>
                </a:solidFill>
                <a:effectLst/>
                <a:uLnTx/>
                <a:uFillTx/>
                <a:latin typeface="+mn-lt"/>
                <a:ea typeface="+mn-ea"/>
                <a:cs typeface="+mn-cs"/>
              </a:rPr>
              <a:t>临时调阅、借出的资料等，收回归档，平时不要到处散落。</a:t>
            </a:r>
            <a:endParaRPr kumimoji="0" lang="zh-CN" altLang="en-US" sz="2000" b="1" i="0" u="none" strike="noStrike" kern="1200" cap="none" spc="0" normalizeH="0" baseline="0" noProof="0" dirty="0">
              <a:ln>
                <a:noFill/>
              </a:ln>
              <a:solidFill>
                <a:srgbClr val="002060"/>
              </a:solidFill>
              <a:effectLst/>
              <a:uLnTx/>
              <a:uFillTx/>
              <a:latin typeface="+mn-lt"/>
              <a:ea typeface="+mn-ea"/>
              <a:cs typeface="+mn-cs"/>
            </a:endParaRPr>
          </a:p>
        </p:txBody>
      </p:sp>
      <p:sp>
        <p:nvSpPr>
          <p:cNvPr id="2" name="圆角矩形 1"/>
          <p:cNvSpPr/>
          <p:nvPr/>
        </p:nvSpPr>
        <p:spPr>
          <a:xfrm>
            <a:off x="2281238" y="4198938"/>
            <a:ext cx="5499100" cy="825500"/>
          </a:xfrm>
          <a:prstGeom prst="roundRect">
            <a:avLst/>
          </a:prstGeom>
        </p:spPr>
        <p:style>
          <a:lnRef idx="2">
            <a:schemeClr val="dk1"/>
          </a:lnRef>
          <a:fillRef idx="1">
            <a:schemeClr val="lt1"/>
          </a:fillRef>
          <a:effectRef idx="0">
            <a:schemeClr val="dk1"/>
          </a:effectRef>
          <a:fontRef idx="minor">
            <a:schemeClr val="dk1"/>
          </a:fontRef>
        </p:style>
        <p:txBody>
          <a:bodyPr anchor="ctr"/>
          <a:p>
            <a:pPr marL="0" marR="0" lvl="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2060"/>
                </a:solidFill>
                <a:effectLst/>
                <a:uLnTx/>
                <a:uFillTx/>
                <a:latin typeface="+mn-lt"/>
                <a:ea typeface="+mn-ea"/>
                <a:cs typeface="+mn-cs"/>
              </a:rPr>
              <a:t>从资料盒封面到内页资料，应保持纸面清洁，无污染、涂改、缺损等</a:t>
            </a:r>
            <a:endParaRPr kumimoji="0" lang="zh-CN" altLang="en-US" sz="2000" b="1" i="0" u="none" strike="noStrike" kern="1200" cap="none" spc="0" normalizeH="0" baseline="0" noProof="0" dirty="0">
              <a:ln>
                <a:noFill/>
              </a:ln>
              <a:solidFill>
                <a:srgbClr val="002060"/>
              </a:solidFill>
              <a:effectLst/>
              <a:uLnTx/>
              <a:uFillTx/>
              <a:latin typeface="+mn-lt"/>
              <a:ea typeface="+mn-ea"/>
              <a:cs typeface="+mn-cs"/>
            </a:endParaRPr>
          </a:p>
        </p:txBody>
      </p:sp>
      <p:sp>
        <p:nvSpPr>
          <p:cNvPr id="4" name="圆角矩形 3"/>
          <p:cNvSpPr/>
          <p:nvPr/>
        </p:nvSpPr>
        <p:spPr>
          <a:xfrm>
            <a:off x="2281238" y="5380038"/>
            <a:ext cx="5483225" cy="747713"/>
          </a:xfrm>
          <a:prstGeom prst="roundRect">
            <a:avLst/>
          </a:prstGeom>
        </p:spPr>
        <p:style>
          <a:lnRef idx="2">
            <a:schemeClr val="dk1"/>
          </a:lnRef>
          <a:fillRef idx="1">
            <a:schemeClr val="lt1"/>
          </a:fillRef>
          <a:effectRef idx="0">
            <a:schemeClr val="dk1"/>
          </a:effectRef>
          <a:fontRef idx="minor">
            <a:schemeClr val="dk1"/>
          </a:fontRef>
        </p:style>
        <p:txBody>
          <a:bodyPr anchor="ctr"/>
          <a:p>
            <a:pPr marL="0" marR="0" lvl="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2060"/>
                </a:solidFill>
                <a:effectLst/>
                <a:uLnTx/>
                <a:uFillTx/>
                <a:latin typeface="+mn-lt"/>
                <a:ea typeface="+mn-ea"/>
                <a:cs typeface="+mn-cs"/>
              </a:rPr>
              <a:t>资料要专人保管，专柜存放，随时关门上锁</a:t>
            </a:r>
            <a:endParaRPr kumimoji="0" lang="zh-CN" altLang="en-US" sz="2000" b="1"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25602" name="文本框 99"/>
          <p:cNvSpPr txBox="1"/>
          <p:nvPr/>
        </p:nvSpPr>
        <p:spPr>
          <a:xfrm>
            <a:off x="954088" y="1244600"/>
            <a:ext cx="4508500" cy="3459163"/>
          </a:xfrm>
          <a:prstGeom prst="rect">
            <a:avLst/>
          </a:prstGeom>
          <a:noFill/>
          <a:ln w="9525">
            <a:noFill/>
          </a:ln>
        </p:spPr>
        <p:txBody>
          <a:bodyPr wrap="square" anchor="t" anchorCtr="0">
            <a:spAutoFit/>
          </a:bodyPr>
          <a:p>
            <a:pPr>
              <a:lnSpc>
                <a:spcPct val="130000"/>
              </a:lnSpc>
            </a:pPr>
            <a:r>
              <a:rPr lang="zh-CN" altLang="en-US" sz="3000" dirty="0">
                <a:solidFill>
                  <a:srgbClr val="002060"/>
                </a:solidFill>
                <a:latin typeface="华文中宋" panose="02010600040101010101" pitchFamily="2" charset="-122"/>
                <a:ea typeface="华文中宋" panose="02010600040101010101" pitchFamily="2" charset="-122"/>
              </a:rPr>
              <a:t>应包括如下内容：</a:t>
            </a:r>
            <a:endParaRPr lang="zh-CN" altLang="en-US" sz="28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01 各部门、各岗位安全生产责任制</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02 安全生产目标责任书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03 安全生产责任书考核</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04 安全生产责任目标分解</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05 平行施工单位安全生产管理协议</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06 垂直管理办法及对安全线条人员考核</a:t>
            </a:r>
            <a:endParaRPr lang="zh-CN" altLang="en-US" sz="2000">
              <a:latin typeface="华文中宋" panose="02010600040101010101" pitchFamily="2" charset="-122"/>
              <a:ea typeface="华文中宋" panose="02010600040101010101" pitchFamily="2" charset="-122"/>
            </a:endParaRPr>
          </a:p>
        </p:txBody>
      </p:sp>
      <p:sp>
        <p:nvSpPr>
          <p:cNvPr id="25603" name="矩形排列"/>
          <p:cNvSpPr/>
          <p:nvPr/>
        </p:nvSpPr>
        <p:spPr>
          <a:xfrm>
            <a:off x="5737225" y="3351213"/>
            <a:ext cx="2303463" cy="2232025"/>
          </a:xfrm>
          <a:custGeom>
            <a:avLst/>
            <a:gdLst/>
            <a:ahLst/>
            <a:cxnLst>
              <a:cxn ang="0">
                <a:pos x="0" y="425294487"/>
              </a:cxn>
              <a:cxn ang="0">
                <a:pos x="0" y="340278995"/>
              </a:cxn>
              <a:cxn ang="0">
                <a:pos x="673297931" y="340278995"/>
              </a:cxn>
              <a:cxn ang="0">
                <a:pos x="673297931" y="425294487"/>
              </a:cxn>
              <a:cxn ang="0">
                <a:pos x="0" y="425294487"/>
              </a:cxn>
              <a:cxn ang="0">
                <a:pos x="0" y="113426208"/>
              </a:cxn>
              <a:cxn ang="0">
                <a:pos x="587633304" y="113426208"/>
              </a:cxn>
              <a:cxn ang="0">
                <a:pos x="587633304" y="198442070"/>
              </a:cxn>
              <a:cxn ang="0">
                <a:pos x="0" y="198442070"/>
              </a:cxn>
              <a:cxn ang="0">
                <a:pos x="0" y="113426208"/>
              </a:cxn>
              <a:cxn ang="0">
                <a:pos x="0" y="0"/>
              </a:cxn>
              <a:cxn ang="0">
                <a:pos x="501640704" y="0"/>
              </a:cxn>
              <a:cxn ang="0">
                <a:pos x="501640704" y="85015861"/>
              </a:cxn>
              <a:cxn ang="0">
                <a:pos x="0" y="85015861"/>
              </a:cxn>
              <a:cxn ang="0">
                <a:pos x="0" y="0"/>
              </a:cxn>
              <a:cxn ang="0">
                <a:pos x="473013153" y="311868278"/>
              </a:cxn>
              <a:cxn ang="0">
                <a:pos x="0" y="311868278"/>
              </a:cxn>
              <a:cxn ang="0">
                <a:pos x="0" y="226852787"/>
              </a:cxn>
              <a:cxn ang="0">
                <a:pos x="473013153" y="226852787"/>
              </a:cxn>
              <a:cxn ang="0">
                <a:pos x="473013153" y="311868278"/>
              </a:cxn>
              <a:cxn ang="0">
                <a:pos x="530268628" y="538721065"/>
              </a:cxn>
              <a:cxn ang="0">
                <a:pos x="0" y="538721065"/>
              </a:cxn>
              <a:cxn ang="0">
                <a:pos x="0" y="453705204"/>
              </a:cxn>
              <a:cxn ang="0">
                <a:pos x="530268628" y="453705204"/>
              </a:cxn>
              <a:cxn ang="0">
                <a:pos x="530268628" y="538721065"/>
              </a:cxn>
              <a:cxn ang="0">
                <a:pos x="630465430" y="652147274"/>
              </a:cxn>
              <a:cxn ang="0">
                <a:pos x="0" y="652147274"/>
              </a:cxn>
              <a:cxn ang="0">
                <a:pos x="0" y="567131412"/>
              </a:cxn>
              <a:cxn ang="0">
                <a:pos x="630465430" y="567131412"/>
              </a:cxn>
              <a:cxn ang="0">
                <a:pos x="630465430" y="652147274"/>
              </a:cxn>
            </a:cxnLst>
            <a:pathLst>
              <a:path w="6162" h="6037">
                <a:moveTo>
                  <a:pt x="0" y="3937"/>
                </a:moveTo>
                <a:lnTo>
                  <a:pt x="0" y="3150"/>
                </a:lnTo>
                <a:lnTo>
                  <a:pt x="6162" y="3150"/>
                </a:lnTo>
                <a:lnTo>
                  <a:pt x="6162" y="3937"/>
                </a:lnTo>
                <a:lnTo>
                  <a:pt x="0" y="3937"/>
                </a:lnTo>
                <a:close/>
                <a:moveTo>
                  <a:pt x="0" y="1050"/>
                </a:moveTo>
                <a:lnTo>
                  <a:pt x="5378" y="1050"/>
                </a:lnTo>
                <a:lnTo>
                  <a:pt x="5378" y="1837"/>
                </a:lnTo>
                <a:lnTo>
                  <a:pt x="0" y="1837"/>
                </a:lnTo>
                <a:lnTo>
                  <a:pt x="0" y="1050"/>
                </a:lnTo>
                <a:close/>
                <a:moveTo>
                  <a:pt x="0" y="0"/>
                </a:moveTo>
                <a:lnTo>
                  <a:pt x="4591" y="0"/>
                </a:lnTo>
                <a:lnTo>
                  <a:pt x="4591" y="787"/>
                </a:lnTo>
                <a:lnTo>
                  <a:pt x="0" y="787"/>
                </a:lnTo>
                <a:lnTo>
                  <a:pt x="0" y="0"/>
                </a:lnTo>
                <a:close/>
                <a:moveTo>
                  <a:pt x="4329" y="2887"/>
                </a:moveTo>
                <a:lnTo>
                  <a:pt x="0" y="2887"/>
                </a:lnTo>
                <a:lnTo>
                  <a:pt x="0" y="2100"/>
                </a:lnTo>
                <a:lnTo>
                  <a:pt x="4329" y="2100"/>
                </a:lnTo>
                <a:lnTo>
                  <a:pt x="4329" y="2887"/>
                </a:lnTo>
                <a:close/>
                <a:moveTo>
                  <a:pt x="4853" y="4987"/>
                </a:moveTo>
                <a:lnTo>
                  <a:pt x="0" y="4987"/>
                </a:lnTo>
                <a:lnTo>
                  <a:pt x="0" y="4200"/>
                </a:lnTo>
                <a:lnTo>
                  <a:pt x="4853" y="4200"/>
                </a:lnTo>
                <a:lnTo>
                  <a:pt x="4853" y="4987"/>
                </a:lnTo>
                <a:close/>
                <a:moveTo>
                  <a:pt x="5770" y="6037"/>
                </a:moveTo>
                <a:lnTo>
                  <a:pt x="0" y="6037"/>
                </a:lnTo>
                <a:lnTo>
                  <a:pt x="0" y="5250"/>
                </a:lnTo>
                <a:lnTo>
                  <a:pt x="5770" y="5250"/>
                </a:lnTo>
                <a:lnTo>
                  <a:pt x="5770" y="6037"/>
                </a:lnTo>
                <a:close/>
              </a:path>
            </a:pathLst>
          </a:custGeom>
          <a:solidFill>
            <a:schemeClr val="accent1"/>
          </a:solidFill>
          <a:ln w="9525">
            <a:noFill/>
          </a:ln>
        </p:spPr>
        <p:txBody>
          <a:bodyPr/>
          <a:p>
            <a:endParaRPr lang="zh-CN" altLang="en-US"/>
          </a:p>
        </p:txBody>
      </p:sp>
      <p:sp>
        <p:nvSpPr>
          <p:cNvPr id="25604" name="文本框 1"/>
          <p:cNvSpPr txBox="1"/>
          <p:nvPr/>
        </p:nvSpPr>
        <p:spPr>
          <a:xfrm>
            <a:off x="1341438"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卷二：安全生产责任制</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25605" name="组合 6"/>
          <p:cNvGrpSpPr/>
          <p:nvPr/>
        </p:nvGrpSpPr>
        <p:grpSpPr>
          <a:xfrm>
            <a:off x="33338" y="69850"/>
            <a:ext cx="1049337" cy="450850"/>
            <a:chOff x="962" y="1637"/>
            <a:chExt cx="1652" cy="710"/>
          </a:xfrm>
        </p:grpSpPr>
        <p:sp>
          <p:nvSpPr>
            <p:cNvPr id="8" name="矩形 7"/>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5611" name="组合 5"/>
          <p:cNvGrpSpPr/>
          <p:nvPr/>
        </p:nvGrpSpPr>
        <p:grpSpPr>
          <a:xfrm>
            <a:off x="5473700" y="69850"/>
            <a:ext cx="1049338" cy="450850"/>
            <a:chOff x="5509" y="193"/>
            <a:chExt cx="1652" cy="710"/>
          </a:xfrm>
        </p:grpSpPr>
        <p:sp>
          <p:nvSpPr>
            <p:cNvPr id="19" name="矩形 1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5649" name="组合 6"/>
          <p:cNvGrpSpPr/>
          <p:nvPr/>
        </p:nvGrpSpPr>
        <p:grpSpPr>
          <a:xfrm rot="-5400000">
            <a:off x="358775" y="4776788"/>
            <a:ext cx="719138" cy="450850"/>
            <a:chOff x="962" y="1637"/>
            <a:chExt cx="1652" cy="710"/>
          </a:xfrm>
        </p:grpSpPr>
        <p:sp>
          <p:nvSpPr>
            <p:cNvPr id="3" name="矩形 2"/>
            <p:cNvSpPr/>
            <p:nvPr/>
          </p:nvSpPr>
          <p:spPr>
            <a:xfrm>
              <a:off x="962" y="1637"/>
              <a:ext cx="414" cy="710"/>
            </a:xfrm>
            <a:prstGeom prst="rect">
              <a:avLst/>
            </a:prstGeom>
            <a:solidFill>
              <a:schemeClr val="tx2">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gradFill>
              <a:gsLst>
                <a:gs pos="0">
                  <a:srgbClr val="14CD68"/>
                </a:gs>
                <a:gs pos="100000">
                  <a:srgbClr val="0B6E38"/>
                </a:gs>
              </a:gsLst>
              <a:lin ang="5400000" scaled="0"/>
            </a:gra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gradFill>
              <a:gsLst>
                <a:gs pos="0">
                  <a:srgbClr val="14CD68"/>
                </a:gs>
                <a:gs pos="100000">
                  <a:srgbClr val="035C7D"/>
                </a:gs>
              </a:gsLst>
              <a:lin ang="5400000" scaled="0"/>
            </a:gra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gradFill>
              <a:gsLst>
                <a:gs pos="0">
                  <a:srgbClr val="FBFB11"/>
                </a:gs>
                <a:gs pos="100000">
                  <a:srgbClr val="838309"/>
                </a:gs>
              </a:gsLst>
              <a:lin ang="5400000" scaled="0"/>
            </a:gra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5655" name="组合 5"/>
          <p:cNvGrpSpPr/>
          <p:nvPr/>
        </p:nvGrpSpPr>
        <p:grpSpPr>
          <a:xfrm rot="-5400000">
            <a:off x="381000" y="1509713"/>
            <a:ext cx="674688" cy="450850"/>
            <a:chOff x="5509" y="193"/>
            <a:chExt cx="1652" cy="710"/>
          </a:xfrm>
        </p:grpSpPr>
        <p:sp>
          <p:nvSpPr>
            <p:cNvPr id="15" name="矩形 14"/>
            <p:cNvSpPr/>
            <p:nvPr/>
          </p:nvSpPr>
          <p:spPr>
            <a:xfrm>
              <a:off x="5509" y="193"/>
              <a:ext cx="414" cy="710"/>
            </a:xfrm>
            <a:prstGeom prst="rect">
              <a:avLst/>
            </a:prstGeom>
            <a:gradFill>
              <a:gsLst>
                <a:gs pos="0">
                  <a:srgbClr val="FECF40"/>
                </a:gs>
                <a:gs pos="100000">
                  <a:srgbClr val="846C21"/>
                </a:gs>
              </a:gsLst>
              <a:lin ang="5400000" scaled="0"/>
            </a:gra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gradFill>
              <a:gsLst>
                <a:gs pos="0">
                  <a:srgbClr val="FBFB11"/>
                </a:gs>
                <a:gs pos="100000">
                  <a:srgbClr val="838309"/>
                </a:gs>
              </a:gsLst>
              <a:lin ang="5400000" scaled="0"/>
            </a:gra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gradFill>
              <a:gsLst>
                <a:gs pos="0">
                  <a:srgbClr val="14CD68"/>
                </a:gs>
                <a:gs pos="100000">
                  <a:srgbClr val="035C7D"/>
                </a:gs>
              </a:gsLst>
              <a:lin ang="5400000" scaled="0"/>
            </a:gra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tx2">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55661" name="文本框 1"/>
          <p:cNvSpPr txBox="1"/>
          <p:nvPr/>
        </p:nvSpPr>
        <p:spPr>
          <a:xfrm>
            <a:off x="434975" y="2230438"/>
            <a:ext cx="571500" cy="2244725"/>
          </a:xfrm>
          <a:prstGeom prst="rect">
            <a:avLst/>
          </a:prstGeom>
          <a:noFill/>
          <a:ln w="9525">
            <a:noFill/>
          </a:ln>
        </p:spPr>
        <p:txBody>
          <a:bodyPr wrap="square" anchor="t" anchorCtr="0">
            <a:spAutoFit/>
          </a:bodyPr>
          <a:p>
            <a:r>
              <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资料盒规范</a:t>
            </a:r>
            <a:endParaRPr lang="zh-CN" altLang="en-US" sz="2800" b="1"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155662" name="文本框 3"/>
          <p:cNvSpPr txBox="1"/>
          <p:nvPr/>
        </p:nvSpPr>
        <p:spPr>
          <a:xfrm>
            <a:off x="1071563" y="1905000"/>
            <a:ext cx="1619250" cy="3219450"/>
          </a:xfrm>
          <a:prstGeom prst="rect">
            <a:avLst/>
          </a:prstGeom>
          <a:noFill/>
          <a:ln w="9525">
            <a:noFill/>
          </a:ln>
        </p:spPr>
        <p:txBody>
          <a:bodyPr wrap="square" anchor="t" anchorCtr="0">
            <a:spAutoFit/>
          </a:bodyPr>
          <a:p>
            <a:pPr defTabSz="914400">
              <a:spcBef>
                <a:spcPct val="20000"/>
              </a:spcBef>
              <a:buClr>
                <a:srgbClr val="0BD0D9"/>
              </a:buClr>
              <a:buSzPct val="95000"/>
              <a:buFont typeface="Wingdings 2" panose="05020102010507070707" pitchFamily="18" charset="2"/>
            </a:pPr>
            <a:r>
              <a:rPr lang="en-US" altLang="zh-CN" sz="1200" b="1" dirty="0">
                <a:solidFill>
                  <a:srgbClr val="1C4271"/>
                </a:solidFill>
                <a:latin typeface="宋体" panose="02010600030101010101" pitchFamily="2" charset="-122"/>
                <a:ea typeface="宋体" panose="02010600030101010101" pitchFamily="2" charset="-122"/>
                <a:sym typeface="宋体" panose="02010600030101010101" pitchFamily="2" charset="-122"/>
              </a:rPr>
              <a:t>    </a:t>
            </a:r>
            <a:r>
              <a:rPr lang="zh-CN" altLang="en-US" sz="1400" b="1" dirty="0">
                <a:solidFill>
                  <a:srgbClr val="C00000"/>
                </a:solidFill>
                <a:latin typeface="宋体" panose="02010600030101010101" pitchFamily="2" charset="-122"/>
                <a:ea typeface="宋体" panose="02010600030101010101" pitchFamily="2" charset="-122"/>
                <a:sym typeface="宋体" panose="02010600030101010101" pitchFamily="2" charset="-122"/>
              </a:rPr>
              <a:t>档案盒标签</a:t>
            </a:r>
            <a:endParaRPr lang="zh-CN" altLang="en-US" sz="1400" b="1" dirty="0">
              <a:solidFill>
                <a:srgbClr val="C00000"/>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r>
              <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rPr>
              <a:t>统一资料盒、资料标签的样式</a:t>
            </a:r>
            <a:endParaRPr lang="zh-CN" altLang="en-US" sz="1400" b="1" dirty="0">
              <a:solidFill>
                <a:srgbClr val="C00000"/>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endParaRPr lang="zh-CN" altLang="en-US" sz="1200" b="1" dirty="0">
              <a:solidFill>
                <a:srgbClr val="C00000"/>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r>
              <a:rPr lang="zh-CN" altLang="en-US" sz="1200" b="1" dirty="0">
                <a:solidFill>
                  <a:srgbClr val="C00000"/>
                </a:solidFill>
                <a:latin typeface="宋体" panose="02010600030101010101" pitchFamily="2" charset="-122"/>
                <a:ea typeface="宋体" panose="02010600030101010101" pitchFamily="2" charset="-122"/>
                <a:sym typeface="宋体" panose="02010600030101010101" pitchFamily="2" charset="-122"/>
              </a:rPr>
              <a:t>侧面：</a:t>
            </a:r>
            <a:endParaRPr lang="zh-CN" altLang="en-US" sz="1200" b="1" dirty="0">
              <a:solidFill>
                <a:srgbClr val="C00000"/>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r>
              <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rPr>
              <a:t>标明序号及总的资料内容</a:t>
            </a:r>
            <a:endPar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r>
              <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rPr>
              <a:t>如：卷一  组织保障   </a:t>
            </a:r>
            <a:endPar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r>
              <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rPr>
              <a:t>     </a:t>
            </a:r>
            <a:endPar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r>
              <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rPr>
              <a:t>其内打印该盒存档的资料清单，资料按序存放     </a:t>
            </a:r>
            <a:endPar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endPar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endParaRPr>
          </a:p>
          <a:p>
            <a:pPr defTabSz="914400">
              <a:spcBef>
                <a:spcPct val="20000"/>
              </a:spcBef>
              <a:buClr>
                <a:srgbClr val="0BD0D9"/>
              </a:buClr>
              <a:buSzPct val="95000"/>
              <a:buFont typeface="Wingdings 2" panose="05020102010507070707" pitchFamily="18" charset="2"/>
            </a:pPr>
            <a:r>
              <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rPr>
              <a:t>特点：脉络清晰，查找便捷</a:t>
            </a:r>
            <a:endParaRPr lang="zh-CN" altLang="en-US" sz="1200" b="1" dirty="0">
              <a:solidFill>
                <a:srgbClr val="1C4271"/>
              </a:solidFill>
              <a:latin typeface="宋体" panose="02010600030101010101" pitchFamily="2" charset="-122"/>
              <a:ea typeface="宋体" panose="02010600030101010101" pitchFamily="2" charset="-122"/>
              <a:sym typeface="宋体" panose="02010600030101010101" pitchFamily="2" charset="-122"/>
            </a:endParaRPr>
          </a:p>
        </p:txBody>
      </p:sp>
      <p:pic>
        <p:nvPicPr>
          <p:cNvPr id="155663" name="图片 3"/>
          <p:cNvPicPr>
            <a:picLocks noChangeAspect="1"/>
          </p:cNvPicPr>
          <p:nvPr/>
        </p:nvPicPr>
        <p:blipFill>
          <a:blip r:embed="rId1"/>
          <a:stretch>
            <a:fillRect/>
          </a:stretch>
        </p:blipFill>
        <p:spPr>
          <a:xfrm>
            <a:off x="2959100" y="1397000"/>
            <a:ext cx="5622925" cy="4402138"/>
          </a:xfrm>
          <a:prstGeom prst="rect">
            <a:avLst/>
          </a:prstGeom>
          <a:noFill/>
          <a:ln w="9525">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hasCustomPrompt="1"/>
            <p:custDataLst>
              <p:tags r:id="rId1"/>
            </p:custDataLst>
          </p:nvPr>
        </p:nvSpPr>
        <p:spPr/>
        <p:txBody>
          <a:bodyPr anchor="b">
            <a:normAutofit fontScale="90000"/>
          </a:bodyPr>
          <a:lstStyle/>
          <a:p>
            <a:pPr fontAlgn="auto"/>
            <a:b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sym typeface="+mn-ea"/>
              </a:rPr>
            </a:br>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sym typeface="+mn-ea"/>
              </a:rPr>
              <a:t>安全资料编制当中常见的错误</a:t>
            </a:r>
            <a:endParaRPr lang="zh-CN" altLang="en-US" strike="noStrike" noProof="1" dirty="0">
              <a:latin typeface="+mj-lt"/>
              <a:ea typeface="+mj-ea"/>
            </a:endParaRPr>
          </a:p>
        </p:txBody>
      </p:sp>
      <p:sp>
        <p:nvSpPr>
          <p:cNvPr id="5" name="文本占位符 4"/>
          <p:cNvSpPr>
            <a:spLocks noGrp="1"/>
          </p:cNvSpPr>
          <p:nvPr>
            <p:ph type="body" idx="1" hasCustomPrompt="1"/>
            <p:custDataLst>
              <p:tags r:id="rId2"/>
            </p:custDataLst>
          </p:nvPr>
        </p:nvSpPr>
        <p:spPr/>
        <p:txBody>
          <a:bodyPr>
            <a:normAutofit/>
          </a:bodyPr>
          <a:lstStyle/>
          <a:p>
            <a:pPr fontAlgn="auto"/>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第四章</a:t>
            </a:r>
            <a:endParaRPr lang="zh-CN" altLang="en-US" b="0" strike="noStrike" noProof="1" dirty="0">
              <a:latin typeface="+mn-lt"/>
              <a:ea typeface="+mn-ea"/>
            </a:endParaRPr>
          </a:p>
        </p:txBody>
      </p:sp>
    </p:spTree>
    <p:custDataLst>
      <p:tags r:id="rId3"/>
    </p:custData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8721" name="组合 6"/>
          <p:cNvGrpSpPr/>
          <p:nvPr/>
        </p:nvGrpSpPr>
        <p:grpSpPr>
          <a:xfrm>
            <a:off x="433388" y="1162050"/>
            <a:ext cx="1377950" cy="436563"/>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8727" name="组合 5"/>
          <p:cNvGrpSpPr/>
          <p:nvPr/>
        </p:nvGrpSpPr>
        <p:grpSpPr>
          <a:xfrm>
            <a:off x="7383463" y="1162050"/>
            <a:ext cx="1368425" cy="436563"/>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 name="文本框 1"/>
          <p:cNvSpPr txBox="1"/>
          <p:nvPr/>
        </p:nvSpPr>
        <p:spPr>
          <a:xfrm>
            <a:off x="2186940" y="1015365"/>
            <a:ext cx="4625975" cy="583559"/>
          </a:xfrm>
          <a:prstGeom prst="rect">
            <a:avLst/>
          </a:prstGeom>
          <a:noFill/>
        </p:spPr>
        <p:txBody>
          <a:bodyPr wrap="square" rtlCol="0" anchor="t">
            <a:spAutoFit/>
          </a:bodyPr>
          <a:p>
            <a:pPr algn="ctr"/>
            <a: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cs typeface="+mn-cs"/>
              </a:rPr>
              <a:t>经常遗漏、缺项的资料</a:t>
            </a:r>
            <a:endPar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endParaRPr>
          </a:p>
        </p:txBody>
      </p:sp>
      <p:graphicFrame>
        <p:nvGraphicFramePr>
          <p:cNvPr id="48191" name="表格 48190"/>
          <p:cNvGraphicFramePr/>
          <p:nvPr/>
        </p:nvGraphicFramePr>
        <p:xfrm>
          <a:off x="433388" y="1784350"/>
          <a:ext cx="8331200" cy="3913188"/>
        </p:xfrm>
        <a:graphic>
          <a:graphicData uri="http://schemas.openxmlformats.org/drawingml/2006/table">
            <a:tbl>
              <a:tblPr>
                <a:tableStyleId>{C4B1156A-380E-4F78-BDF5-A606A8083BF9}</a:tableStyleId>
              </a:tblPr>
              <a:tblGrid>
                <a:gridCol w="442595"/>
                <a:gridCol w="612140"/>
                <a:gridCol w="4752340"/>
                <a:gridCol w="2524760"/>
              </a:tblGrid>
              <a:tr h="36322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b="1" dirty="0"/>
                        <a:t>序号</a:t>
                      </a:r>
                      <a:endParaRPr lang="zh-CN" altLang="en-US" sz="1000" b="1"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b="1" dirty="0"/>
                        <a:t>项目</a:t>
                      </a:r>
                      <a:endParaRPr lang="zh-CN" altLang="en-US" sz="1000" b="1"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b="1" dirty="0"/>
                        <a:t>容易遗漏的资料及要求</a:t>
                      </a:r>
                      <a:endParaRPr lang="zh-CN" altLang="en-US" sz="1000" b="1"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b="1" dirty="0"/>
                        <a:t>说明</a:t>
                      </a:r>
                      <a:endParaRPr lang="zh-CN" altLang="en-US" sz="1000" b="1" dirty="0"/>
                    </a:p>
                  </a:txBody>
                  <a:tcPr marL="62706" marR="62706" marT="0" marB="0" anchor="ctr"/>
                </a:tc>
              </a:tr>
              <a:tr h="37592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000"/>
                        <a:t>1</a:t>
                      </a:r>
                      <a:endParaRPr lang="en-US" altLang="zh-CN"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dirty="0"/>
                        <a:t>证书</a:t>
                      </a:r>
                      <a:endParaRPr lang="zh-CN" altLang="en-US"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项目经理任命书；安全员委派书，需加盖企业公章</a:t>
                      </a:r>
                      <a:endParaRPr lang="zh-CN" altLang="en-US" sz="1000" dirty="0"/>
                    </a:p>
                    <a:p>
                      <a:pPr marL="0" lvl="0" indent="0" eaLnBrk="1" hangingPunct="1">
                        <a:spcBef>
                          <a:spcPct val="0"/>
                        </a:spcBef>
                        <a:buClrTx/>
                        <a:buSzPct val="100000"/>
                        <a:buNone/>
                      </a:pPr>
                      <a:r>
                        <a:rPr lang="zh-CN" altLang="en-US" sz="1000" dirty="0"/>
                        <a:t>特种作业人员的证书等证件不能遗漏</a:t>
                      </a:r>
                      <a:endParaRPr lang="zh-CN" altLang="en-US" sz="1000" dirty="0"/>
                    </a:p>
                  </a:txBody>
                  <a:tcPr marL="62706" marR="62706" marT="0" marB="0"/>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注意证书有效期</a:t>
                      </a:r>
                      <a:endParaRPr lang="zh-CN" altLang="en-US" sz="1000" dirty="0"/>
                    </a:p>
                  </a:txBody>
                  <a:tcPr marL="62706" marR="62706" marT="0" marB="0"/>
                </a:tc>
              </a:tr>
              <a:tr h="39243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000"/>
                        <a:t>2</a:t>
                      </a:r>
                      <a:endParaRPr lang="en-US" altLang="zh-CN"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dirty="0"/>
                        <a:t>安全</a:t>
                      </a:r>
                      <a:endParaRPr lang="zh-CN" altLang="en-US" sz="1000" dirty="0"/>
                    </a:p>
                    <a:p>
                      <a:pPr marL="0" lvl="0" indent="0" algn="ctr" eaLnBrk="1" hangingPunct="1">
                        <a:spcBef>
                          <a:spcPct val="0"/>
                        </a:spcBef>
                        <a:buClrTx/>
                        <a:buSzPct val="100000"/>
                        <a:buNone/>
                      </a:pPr>
                      <a:r>
                        <a:rPr lang="zh-CN" altLang="en-US" sz="1000" dirty="0"/>
                        <a:t>目标</a:t>
                      </a:r>
                      <a:endParaRPr lang="zh-CN" altLang="en-US"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内容包括：杜绝死亡和火灾事故、重伤率控制指标、职业病控制指标、安全标化目标、环境管理目标和文明施工创优目标，等等，不能有缺项</a:t>
                      </a:r>
                      <a:endParaRPr lang="zh-CN" altLang="en-US" sz="1000" dirty="0"/>
                    </a:p>
                  </a:txBody>
                  <a:tcPr marL="62706" marR="62706" marT="0" marB="0"/>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安全管理目标要量化</a:t>
                      </a:r>
                      <a:r>
                        <a:rPr lang="en-US" altLang="zh-CN" sz="1000"/>
                        <a:t>,</a:t>
                      </a:r>
                      <a:r>
                        <a:rPr lang="zh-CN" altLang="en-US" sz="1000" dirty="0"/>
                        <a:t>并张贴上墙</a:t>
                      </a:r>
                      <a:endParaRPr lang="zh-CN" altLang="en-US" sz="1000" dirty="0"/>
                    </a:p>
                  </a:txBody>
                  <a:tcPr marL="62706" marR="62706" marT="0" marB="0"/>
                </a:tc>
              </a:tr>
              <a:tr h="36576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000"/>
                        <a:t>3</a:t>
                      </a:r>
                      <a:endParaRPr lang="en-US" altLang="zh-CN"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dirty="0"/>
                        <a:t>安全管理职责</a:t>
                      </a:r>
                      <a:endParaRPr lang="zh-CN" altLang="en-US"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安全生产责任制不能有缺项；安全生产职责告知记录要有签字确认记录</a:t>
                      </a:r>
                      <a:endParaRPr lang="zh-CN" altLang="en-US" sz="1000" dirty="0"/>
                    </a:p>
                  </a:txBody>
                  <a:tcPr marL="62706" marR="62706" marT="0" marB="0"/>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项目经理与所有管理人员签字确认。</a:t>
                      </a:r>
                      <a:endParaRPr lang="zh-CN" altLang="en-US" sz="1000" dirty="0"/>
                    </a:p>
                  </a:txBody>
                  <a:tcPr marL="62706" marR="62706" marT="0" marB="0"/>
                </a:tc>
              </a:tr>
              <a:tr h="64960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000"/>
                        <a:t>4</a:t>
                      </a:r>
                      <a:endParaRPr lang="en-US" altLang="zh-CN"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dirty="0"/>
                        <a:t>专项安全施工方 案</a:t>
                      </a:r>
                      <a:endParaRPr lang="zh-CN" altLang="en-US"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所有专项安全施工方案必须有报审表；</a:t>
                      </a:r>
                      <a:endParaRPr lang="zh-CN" altLang="en-US" sz="1000" dirty="0"/>
                    </a:p>
                    <a:p>
                      <a:pPr marL="0" lvl="0" indent="0" eaLnBrk="1" hangingPunct="1">
                        <a:spcBef>
                          <a:spcPct val="0"/>
                        </a:spcBef>
                        <a:buClrTx/>
                        <a:buSzPct val="100000"/>
                        <a:buNone/>
                      </a:pPr>
                      <a:r>
                        <a:rPr lang="zh-CN" altLang="en-US" sz="1000" dirty="0"/>
                        <a:t>所有专项安全施工方案必须有“方案交底”；</a:t>
                      </a:r>
                      <a:endParaRPr lang="zh-CN" altLang="en-US" sz="1000" dirty="0"/>
                    </a:p>
                    <a:p>
                      <a:pPr marL="0" lvl="0" indent="0" eaLnBrk="1" hangingPunct="1">
                        <a:spcBef>
                          <a:spcPct val="0"/>
                        </a:spcBef>
                        <a:buClrTx/>
                        <a:buSzPct val="100000"/>
                        <a:buNone/>
                      </a:pPr>
                      <a:r>
                        <a:rPr lang="zh-CN" altLang="en-US" sz="1000" dirty="0"/>
                        <a:t>如有专家论证，对专家论证的意见，项目部应制定完善计划</a:t>
                      </a:r>
                      <a:r>
                        <a:rPr lang="en-US" altLang="zh-CN" sz="1000"/>
                        <a:t>,</a:t>
                      </a:r>
                      <a:r>
                        <a:rPr lang="zh-CN" altLang="en-US" sz="1000" dirty="0"/>
                        <a:t>并报批；</a:t>
                      </a:r>
                      <a:endParaRPr lang="zh-CN" altLang="en-US" sz="1000" dirty="0"/>
                    </a:p>
                  </a:txBody>
                  <a:tcPr marL="62706" marR="62706" marT="0" marB="0"/>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由编制人向现场管理人员、班组负责人进行方案交底</a:t>
                      </a:r>
                      <a:r>
                        <a:rPr lang="en-US" altLang="zh-CN" sz="1000"/>
                        <a:t>; </a:t>
                      </a:r>
                      <a:r>
                        <a:rPr lang="zh-CN" altLang="en-US" sz="1000" dirty="0"/>
                        <a:t>技术人员再向全体作业人员进行分项工程安全技术交底</a:t>
                      </a:r>
                      <a:endParaRPr lang="zh-CN" altLang="en-US" sz="1000" dirty="0"/>
                    </a:p>
                  </a:txBody>
                  <a:tcPr marL="62706" marR="62706" marT="0" marB="0"/>
                </a:tc>
              </a:tr>
              <a:tr h="50736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000"/>
                        <a:t>5</a:t>
                      </a:r>
                      <a:endParaRPr lang="en-US" altLang="zh-CN"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dirty="0"/>
                        <a:t>危险源辨识与管理</a:t>
                      </a:r>
                      <a:endParaRPr lang="zh-CN" altLang="en-US"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项目部要有危险源辨识、管理小组名单；</a:t>
                      </a:r>
                      <a:endParaRPr lang="zh-CN" altLang="en-US" sz="1000" dirty="0"/>
                    </a:p>
                    <a:p>
                      <a:pPr marL="0" lvl="0" indent="0" eaLnBrk="1" hangingPunct="1">
                        <a:spcBef>
                          <a:spcPct val="0"/>
                        </a:spcBef>
                        <a:buClrTx/>
                        <a:buSzPct val="100000"/>
                        <a:buNone/>
                      </a:pPr>
                      <a:r>
                        <a:rPr lang="zh-CN" altLang="en-US" sz="1000" dirty="0"/>
                        <a:t>必须有危险源辨识清单，所涉及的内容必须与施工现场实际情况相关联。</a:t>
                      </a:r>
                      <a:endParaRPr lang="zh-CN" altLang="en-US" sz="1000" dirty="0"/>
                    </a:p>
                  </a:txBody>
                  <a:tcPr marL="62706" marR="62706" marT="0" marB="0"/>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现场要有危险源公示牌（按施工进度公示）向现场全体作业人员公示，全体作业人员在告知书上签字</a:t>
                      </a:r>
                      <a:endParaRPr lang="zh-CN" altLang="en-US" sz="1000" dirty="0"/>
                    </a:p>
                  </a:txBody>
                  <a:tcPr marL="62706" marR="62706" marT="0" marB="0"/>
                </a:tc>
              </a:tr>
              <a:tr h="69215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000"/>
                        <a:t>6</a:t>
                      </a:r>
                      <a:endParaRPr lang="en-US" altLang="zh-CN"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dirty="0"/>
                        <a:t>安全</a:t>
                      </a:r>
                      <a:endParaRPr lang="zh-CN" altLang="en-US" sz="1000" dirty="0"/>
                    </a:p>
                    <a:p>
                      <a:pPr marL="0" lvl="0" indent="0" algn="ctr" eaLnBrk="1" hangingPunct="1">
                        <a:spcBef>
                          <a:spcPct val="0"/>
                        </a:spcBef>
                        <a:buClrTx/>
                        <a:buSzPct val="100000"/>
                        <a:buNone/>
                      </a:pPr>
                      <a:r>
                        <a:rPr lang="zh-CN" altLang="en-US" sz="1000" dirty="0"/>
                        <a:t>教育</a:t>
                      </a:r>
                      <a:endParaRPr lang="zh-CN" altLang="en-US" sz="1000" dirty="0"/>
                    </a:p>
                    <a:p>
                      <a:pPr marL="0" lvl="0" indent="0" algn="ctr" eaLnBrk="1" hangingPunct="1">
                        <a:spcBef>
                          <a:spcPct val="0"/>
                        </a:spcBef>
                        <a:buClrTx/>
                        <a:buSzPct val="100000"/>
                        <a:buNone/>
                      </a:pPr>
                      <a:r>
                        <a:rPr lang="zh-CN" altLang="en-US" sz="1000" dirty="0"/>
                        <a:t>培训</a:t>
                      </a:r>
                      <a:endParaRPr lang="zh-CN" altLang="en-US"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三级安全教育培训记录、试卷等，千万不能遗漏任何人；</a:t>
                      </a:r>
                      <a:endParaRPr lang="zh-CN" altLang="en-US" sz="1000" dirty="0"/>
                    </a:p>
                    <a:p>
                      <a:pPr marL="0" lvl="0" indent="0" eaLnBrk="1" hangingPunct="1">
                        <a:spcBef>
                          <a:spcPct val="0"/>
                        </a:spcBef>
                        <a:buClrTx/>
                        <a:buSzPct val="100000"/>
                        <a:buNone/>
                      </a:pPr>
                      <a:r>
                        <a:rPr lang="zh-CN" altLang="en-US" sz="1000" dirty="0"/>
                        <a:t>安全教育记录应包括：常规教育、安全月专题教育、节假日前和节假日后教育、季节性教育、操作技能教育等形式，不能有缺项；</a:t>
                      </a:r>
                      <a:endParaRPr lang="zh-CN" altLang="en-US" sz="1000" dirty="0"/>
                    </a:p>
                    <a:p>
                      <a:pPr marL="0" lvl="0" indent="0" eaLnBrk="1" hangingPunct="1">
                        <a:spcBef>
                          <a:spcPct val="0"/>
                        </a:spcBef>
                        <a:buClrTx/>
                        <a:buSzPct val="100000"/>
                        <a:buNone/>
                      </a:pPr>
                      <a:r>
                        <a:rPr lang="zh-CN" altLang="en-US" sz="1000" dirty="0"/>
                        <a:t>要增加最近安全文件和规范学习记录；民工业余学校活动记录</a:t>
                      </a:r>
                      <a:endParaRPr lang="zh-CN" altLang="en-US" sz="1000" dirty="0"/>
                    </a:p>
                  </a:txBody>
                  <a:tcPr marL="62706" marR="62706" marT="0" marB="0"/>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endParaRPr lang="en-US" altLang="zh-CN" sz="1000"/>
                    </a:p>
                    <a:p>
                      <a:pPr marL="0" lvl="0" indent="0" eaLnBrk="1" hangingPunct="1">
                        <a:spcBef>
                          <a:spcPct val="0"/>
                        </a:spcBef>
                        <a:buClrTx/>
                        <a:buSzPct val="100000"/>
                        <a:buNone/>
                      </a:pPr>
                      <a:r>
                        <a:rPr lang="zh-CN" altLang="en-US" sz="1000" dirty="0"/>
                        <a:t>民工业余学校建议定期开展活动</a:t>
                      </a:r>
                      <a:endParaRPr lang="zh-CN" altLang="en-US" sz="1000" dirty="0"/>
                    </a:p>
                  </a:txBody>
                  <a:tcPr marL="62706" marR="62706" marT="0" marB="0"/>
                </a:tc>
              </a:tr>
              <a:tr h="56705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000"/>
                        <a:t>7</a:t>
                      </a:r>
                      <a:endParaRPr lang="en-US" altLang="zh-CN"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000" dirty="0"/>
                        <a:t>安全</a:t>
                      </a:r>
                      <a:endParaRPr lang="zh-CN" altLang="en-US" sz="1000" dirty="0"/>
                    </a:p>
                    <a:p>
                      <a:pPr marL="0" lvl="0" indent="0" algn="ctr" eaLnBrk="1" hangingPunct="1">
                        <a:spcBef>
                          <a:spcPct val="0"/>
                        </a:spcBef>
                        <a:buClrTx/>
                        <a:buSzPct val="100000"/>
                        <a:buNone/>
                      </a:pPr>
                      <a:r>
                        <a:rPr lang="zh-CN" altLang="en-US" sz="1000" dirty="0"/>
                        <a:t>检查</a:t>
                      </a:r>
                      <a:endParaRPr lang="zh-CN" altLang="en-US" sz="1000" dirty="0"/>
                    </a:p>
                    <a:p>
                      <a:pPr marL="0" lvl="0" indent="0" algn="ctr" eaLnBrk="1" hangingPunct="1">
                        <a:spcBef>
                          <a:spcPct val="0"/>
                        </a:spcBef>
                        <a:buClrTx/>
                        <a:buSzPct val="100000"/>
                        <a:buNone/>
                      </a:pPr>
                      <a:r>
                        <a:rPr lang="zh-CN" altLang="en-US" sz="1000" dirty="0"/>
                        <a:t>验收</a:t>
                      </a:r>
                      <a:endParaRPr lang="zh-CN" altLang="en-US" sz="1000" dirty="0"/>
                    </a:p>
                  </a:txBody>
                  <a:tcPr marL="62706" marR="62706"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zh-CN" altLang="en-US" sz="1000" dirty="0"/>
                        <a:t>临时用电设施使用前应进行验收，有记录；所有安全防护设施使用前要进行验收，有记录；脚手架和模板支撑搭设前作业条件验收记录；消防器材平面布置图、验收、检查不能遗漏；监视和测量设备周检记录。</a:t>
                      </a:r>
                      <a:endParaRPr lang="zh-CN" altLang="en-US" sz="1000" dirty="0"/>
                    </a:p>
                  </a:txBody>
                  <a:tcPr marL="62706" marR="62706" marT="0" marB="0"/>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endParaRPr lang="en-US" altLang="zh-CN" sz="1000"/>
                    </a:p>
                    <a:p>
                      <a:pPr marL="0" lvl="0" indent="0" eaLnBrk="1" hangingPunct="1">
                        <a:spcBef>
                          <a:spcPct val="0"/>
                        </a:spcBef>
                        <a:buClrTx/>
                        <a:buSzPct val="100000"/>
                        <a:buNone/>
                      </a:pPr>
                      <a:r>
                        <a:rPr lang="zh-CN" altLang="en-US" sz="1000" dirty="0"/>
                        <a:t>安全检查要实行</a:t>
                      </a:r>
                      <a:r>
                        <a:rPr lang="en-US" altLang="zh-CN" sz="1000" dirty="0"/>
                        <a:t>“</a:t>
                      </a:r>
                      <a:r>
                        <a:rPr lang="zh-CN" altLang="en-US" sz="1000" dirty="0"/>
                        <a:t>三定</a:t>
                      </a:r>
                      <a:r>
                        <a:rPr lang="en-US" altLang="zh-CN" sz="1000" dirty="0"/>
                        <a:t>”</a:t>
                      </a:r>
                      <a:r>
                        <a:rPr lang="zh-CN" altLang="en-US" sz="1000" dirty="0"/>
                        <a:t>制度</a:t>
                      </a:r>
                      <a:endParaRPr lang="zh-CN" altLang="en-US" sz="1000" dirty="0"/>
                    </a:p>
                  </a:txBody>
                  <a:tcPr marL="62706" marR="62706" marT="0" marB="0"/>
                </a:tc>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9161" name="表格 49160"/>
          <p:cNvGraphicFramePr/>
          <p:nvPr/>
        </p:nvGraphicFramePr>
        <p:xfrm>
          <a:off x="493713" y="933450"/>
          <a:ext cx="8156575" cy="4787900"/>
        </p:xfrm>
        <a:graphic>
          <a:graphicData uri="http://schemas.openxmlformats.org/drawingml/2006/table">
            <a:tbl>
              <a:tblPr>
                <a:tableStyleId>{C4B1156A-380E-4F78-BDF5-A606A8083BF9}</a:tableStyleId>
              </a:tblPr>
              <a:tblGrid>
                <a:gridCol w="387985"/>
                <a:gridCol w="653415"/>
                <a:gridCol w="5114290"/>
                <a:gridCol w="2001520"/>
              </a:tblGrid>
              <a:tr h="129159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500"/>
                        <a:t>9</a:t>
                      </a:r>
                      <a:endParaRPr lang="en-US" altLang="zh-CN" sz="15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100" dirty="0"/>
                        <a:t>大型</a:t>
                      </a:r>
                      <a:endParaRPr lang="zh-CN" altLang="en-US" sz="1100" dirty="0"/>
                    </a:p>
                    <a:p>
                      <a:pPr marL="0" lvl="0" indent="0" algn="ctr" eaLnBrk="1" hangingPunct="1">
                        <a:spcBef>
                          <a:spcPct val="0"/>
                        </a:spcBef>
                        <a:buClrTx/>
                        <a:buSzPct val="100000"/>
                        <a:buNone/>
                      </a:pPr>
                      <a:r>
                        <a:rPr lang="zh-CN" altLang="en-US" sz="1100" dirty="0"/>
                        <a:t>施工</a:t>
                      </a:r>
                      <a:endParaRPr lang="zh-CN" altLang="en-US" sz="1100" dirty="0"/>
                    </a:p>
                    <a:p>
                      <a:pPr marL="0" lvl="0" indent="0" algn="ctr" eaLnBrk="1" hangingPunct="1">
                        <a:spcBef>
                          <a:spcPct val="0"/>
                        </a:spcBef>
                        <a:buClrTx/>
                        <a:buSzPct val="100000"/>
                        <a:buNone/>
                      </a:pPr>
                      <a:r>
                        <a:rPr lang="zh-CN" altLang="en-US" sz="1100" dirty="0"/>
                        <a:t>机械</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塔吊和施工电梯的安装拆卸方案要求：</a:t>
                      </a:r>
                      <a:r>
                        <a:rPr lang="en-US" altLang="zh-CN" sz="1100"/>
                        <a:t>1</a:t>
                      </a:r>
                      <a:r>
                        <a:rPr lang="zh-CN" altLang="en-US" sz="1100" dirty="0"/>
                        <a:t>、基础施工方案由施工单位编制，应有基础隐蔽验收资料，包括塔吊基础详图和桩基锚固图。有说明书的，应与说明书要求一致；</a:t>
                      </a:r>
                      <a:r>
                        <a:rPr lang="en-US" altLang="zh-CN" sz="1100"/>
                        <a:t>2</a:t>
                      </a:r>
                      <a:r>
                        <a:rPr lang="zh-CN" altLang="en-US" sz="1100" dirty="0"/>
                        <a:t>、安装拆卸方案由安装单位编制，安装拆卸交底由分包单位进行，总包方应有抽查记录；</a:t>
                      </a:r>
                      <a:r>
                        <a:rPr lang="en-US" altLang="zh-CN" sz="1100"/>
                        <a:t>3</a:t>
                      </a:r>
                      <a:r>
                        <a:rPr lang="zh-CN" altLang="en-US" sz="1100" dirty="0"/>
                        <a:t>、对分包单位编制的塔吊安拆方案要有总包审批和监理报审；</a:t>
                      </a:r>
                      <a:endParaRPr lang="zh-CN" altLang="en-US" sz="1100" dirty="0"/>
                    </a:p>
                    <a:p>
                      <a:pPr marL="0" lvl="0" indent="0" algn="just" eaLnBrk="1" hangingPunct="1">
                        <a:spcBef>
                          <a:spcPct val="0"/>
                        </a:spcBef>
                        <a:buClrTx/>
                        <a:buSzPct val="100000"/>
                        <a:buNone/>
                      </a:pPr>
                      <a:r>
                        <a:rPr lang="zh-CN" altLang="en-US" sz="1100" dirty="0"/>
                        <a:t>塔吊、施工电梯安装前自检、使用前联合验收资料应齐全；</a:t>
                      </a:r>
                      <a:endParaRPr lang="zh-CN" altLang="en-US" sz="1100" dirty="0"/>
                    </a:p>
                    <a:p>
                      <a:pPr marL="0" lvl="0" indent="0" algn="just" eaLnBrk="1" hangingPunct="1">
                        <a:spcBef>
                          <a:spcPct val="0"/>
                        </a:spcBef>
                        <a:buClrTx/>
                        <a:buSzPct val="100000"/>
                        <a:buNone/>
                      </a:pPr>
                      <a:r>
                        <a:rPr lang="zh-CN" altLang="en-US" sz="1100" dirty="0"/>
                        <a:t>塔吊和施工电梯的附墙安装、加节提升应有施工方案和验收记录；</a:t>
                      </a:r>
                      <a:endParaRPr lang="zh-CN" altLang="en-US" sz="1100" dirty="0"/>
                    </a:p>
                    <a:p>
                      <a:pPr marL="0" lvl="0" indent="0" algn="just" eaLnBrk="1" hangingPunct="1">
                        <a:spcBef>
                          <a:spcPct val="0"/>
                        </a:spcBef>
                        <a:buClrTx/>
                        <a:buSzPct val="100000"/>
                        <a:buNone/>
                      </a:pPr>
                      <a:r>
                        <a:rPr lang="zh-CN" altLang="en-US" sz="1100" dirty="0"/>
                        <a:t>塔吊要进行中间检测，验收资料要齐全</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多台塔吊紧凑施工应编制塔吊防碰撞方案；</a:t>
                      </a:r>
                      <a:endParaRPr lang="zh-CN" altLang="en-US" sz="1100" dirty="0"/>
                    </a:p>
                    <a:p>
                      <a:pPr marL="0" lvl="0" indent="0" algn="just" eaLnBrk="1" hangingPunct="1">
                        <a:spcBef>
                          <a:spcPct val="0"/>
                        </a:spcBef>
                        <a:buClrTx/>
                        <a:buSzPct val="100000"/>
                        <a:buNone/>
                      </a:pPr>
                      <a:r>
                        <a:rPr lang="zh-CN" altLang="en-US" sz="1100" dirty="0"/>
                        <a:t>检测合格后、使用前，要进行联合验收，验收方包括：出租单位、安装单位、使用单位、监理单位和总包单位等，签字盖章齐全</a:t>
                      </a:r>
                      <a:endParaRPr lang="zh-CN" altLang="en-US" sz="1100" dirty="0"/>
                    </a:p>
                  </a:txBody>
                  <a:tcPr marL="62442" marR="62442" marT="0" marB="0" anchor="ctr"/>
                </a:tc>
              </a:tr>
              <a:tr h="52070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500"/>
                        <a:t> 10</a:t>
                      </a:r>
                      <a:endParaRPr lang="en-US" altLang="zh-CN" sz="15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100" dirty="0"/>
                        <a:t>机械</a:t>
                      </a:r>
                      <a:endParaRPr lang="zh-CN" altLang="en-US" sz="1100" dirty="0"/>
                    </a:p>
                    <a:p>
                      <a:pPr marL="0" lvl="0" indent="0" algn="ctr" eaLnBrk="1" hangingPunct="1">
                        <a:spcBef>
                          <a:spcPct val="0"/>
                        </a:spcBef>
                        <a:buClrTx/>
                        <a:buSzPct val="100000"/>
                        <a:buNone/>
                      </a:pPr>
                      <a:r>
                        <a:rPr lang="zh-CN" altLang="en-US" sz="1100" dirty="0"/>
                        <a:t>维修</a:t>
                      </a:r>
                      <a:endParaRPr lang="zh-CN" altLang="en-US" sz="1100" dirty="0"/>
                    </a:p>
                    <a:p>
                      <a:pPr marL="0" lvl="0" indent="0" algn="ctr" eaLnBrk="1" hangingPunct="1">
                        <a:spcBef>
                          <a:spcPct val="0"/>
                        </a:spcBef>
                        <a:buClrTx/>
                        <a:buSzPct val="100000"/>
                        <a:buNone/>
                      </a:pPr>
                      <a:r>
                        <a:rPr lang="zh-CN" altLang="en-US" sz="1100" dirty="0"/>
                        <a:t>保养</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现场要有施工机械、机具清单；</a:t>
                      </a:r>
                      <a:endParaRPr lang="zh-CN" altLang="en-US" sz="1100" dirty="0"/>
                    </a:p>
                    <a:p>
                      <a:pPr marL="0" lvl="0" indent="0" algn="just" eaLnBrk="1" hangingPunct="1">
                        <a:spcBef>
                          <a:spcPct val="0"/>
                        </a:spcBef>
                        <a:buClrTx/>
                        <a:buSzPct val="100000"/>
                        <a:buNone/>
                      </a:pPr>
                      <a:r>
                        <a:rPr lang="zh-CN" altLang="en-US" sz="1100" dirty="0"/>
                        <a:t>维修保养记录齐全，包括每班、每月、每季的记录</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机械交接班记录人员认证必须相符</a:t>
                      </a:r>
                      <a:endParaRPr lang="zh-CN" altLang="en-US" sz="1100" dirty="0"/>
                    </a:p>
                  </a:txBody>
                  <a:tcPr marL="62442" marR="62442" marT="0" marB="0" anchor="ctr"/>
                </a:tc>
              </a:tr>
              <a:tr h="52070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500"/>
                        <a:t> 11</a:t>
                      </a:r>
                      <a:endParaRPr lang="en-US" altLang="zh-CN" sz="15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100" dirty="0"/>
                        <a:t>劳动</a:t>
                      </a:r>
                      <a:endParaRPr lang="zh-CN" altLang="en-US" sz="1100" dirty="0"/>
                    </a:p>
                    <a:p>
                      <a:pPr marL="0" lvl="0" indent="0" algn="ctr" eaLnBrk="1" hangingPunct="1">
                        <a:spcBef>
                          <a:spcPct val="0"/>
                        </a:spcBef>
                        <a:buClrTx/>
                        <a:buSzPct val="100000"/>
                        <a:buNone/>
                      </a:pPr>
                      <a:r>
                        <a:rPr lang="zh-CN" altLang="en-US" sz="1100" dirty="0"/>
                        <a:t>保护</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有劳动防护用品每月计划；有劳动防护用品入库记录；有劳动防护用品发放领用签字记录</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如果一个项目发生意外后，工会或劳动管理部门必查这些资料</a:t>
                      </a:r>
                      <a:endParaRPr lang="zh-CN" altLang="en-US" sz="1100" dirty="0"/>
                    </a:p>
                  </a:txBody>
                  <a:tcPr marL="62442" marR="62442" marT="0" marB="0" anchor="ctr"/>
                </a:tc>
              </a:tr>
              <a:tr h="61722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500"/>
                        <a:t> 12</a:t>
                      </a:r>
                      <a:endParaRPr lang="en-US" altLang="zh-CN" sz="15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100" dirty="0"/>
                        <a:t>分包</a:t>
                      </a:r>
                      <a:endParaRPr lang="zh-CN" altLang="en-US" sz="1100" dirty="0"/>
                    </a:p>
                    <a:p>
                      <a:pPr marL="0" lvl="0" indent="0" algn="ctr" eaLnBrk="1" hangingPunct="1">
                        <a:spcBef>
                          <a:spcPct val="0"/>
                        </a:spcBef>
                        <a:buClrTx/>
                        <a:buSzPct val="100000"/>
                        <a:buNone/>
                      </a:pPr>
                      <a:r>
                        <a:rPr lang="zh-CN" altLang="en-US" sz="1100" dirty="0"/>
                        <a:t>管理</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分包方提供的证照资料要包括：营业执照、资质证书、安全生产许可证、项目经理和安全员证书；</a:t>
                      </a:r>
                      <a:endParaRPr lang="zh-CN" altLang="en-US" sz="1100" dirty="0"/>
                    </a:p>
                    <a:p>
                      <a:pPr marL="0" lvl="0" indent="0" algn="just" eaLnBrk="1" hangingPunct="1">
                        <a:spcBef>
                          <a:spcPct val="0"/>
                        </a:spcBef>
                        <a:buClrTx/>
                        <a:buSzPct val="100000"/>
                        <a:buNone/>
                      </a:pPr>
                      <a:r>
                        <a:rPr lang="zh-CN" altLang="en-US" sz="1100" dirty="0"/>
                        <a:t>对分包方编制的专项施工方案，要有总包审批和监理报审</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分包方的安全教育培训、交底、劳保用品发放，应有总包方抽查记录</a:t>
                      </a:r>
                      <a:endParaRPr lang="zh-CN" altLang="en-US" sz="1100" dirty="0"/>
                    </a:p>
                  </a:txBody>
                  <a:tcPr marL="62442" marR="62442" marT="0" marB="0" anchor="ctr"/>
                </a:tc>
              </a:tr>
              <a:tr h="64770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500"/>
                        <a:t> 13</a:t>
                      </a:r>
                      <a:endParaRPr lang="en-US" altLang="zh-CN" sz="15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100" dirty="0"/>
                        <a:t>班组安全活动</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主要工种作业应有班组活动记录，如泥工、木工、钢筋工等，内容主要包括班前安全技术交底、危险源告知、应急救援措施，班后总结等</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活动记录可简短说明，要坚持每天开展，安全管理人员每天监督班组开展活动落实情况。</a:t>
                      </a:r>
                      <a:endParaRPr lang="zh-CN" altLang="en-US" sz="1100" dirty="0"/>
                    </a:p>
                  </a:txBody>
                  <a:tcPr marL="62442" marR="62442" marT="0" marB="0" anchor="ctr"/>
                </a:tc>
              </a:tr>
              <a:tr h="69405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500"/>
                        <a:t> 14</a:t>
                      </a:r>
                      <a:endParaRPr lang="en-US" altLang="zh-CN" sz="15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100" dirty="0"/>
                        <a:t>带班</a:t>
                      </a:r>
                      <a:endParaRPr lang="zh-CN" altLang="en-US" sz="1100" dirty="0"/>
                    </a:p>
                    <a:p>
                      <a:pPr marL="0" lvl="0" indent="0" algn="ctr" eaLnBrk="1" hangingPunct="1">
                        <a:spcBef>
                          <a:spcPct val="0"/>
                        </a:spcBef>
                        <a:buClrTx/>
                        <a:buSzPct val="100000"/>
                        <a:buNone/>
                      </a:pPr>
                      <a:r>
                        <a:rPr lang="zh-CN" altLang="en-US" sz="1100" dirty="0"/>
                        <a:t>记录</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企业负责人带班记录，每月不少于工作日的</a:t>
                      </a:r>
                      <a:r>
                        <a:rPr lang="en-US" altLang="zh-CN" sz="1100"/>
                        <a:t>25%</a:t>
                      </a:r>
                      <a:r>
                        <a:rPr lang="zh-CN" altLang="en-US" sz="1100" dirty="0"/>
                        <a:t>，按</a:t>
                      </a:r>
                      <a:r>
                        <a:rPr lang="en-US" altLang="zh-CN" sz="1100"/>
                        <a:t>JGJ59-2011</a:t>
                      </a:r>
                      <a:r>
                        <a:rPr lang="zh-CN" altLang="en-US" sz="1100" dirty="0"/>
                        <a:t>要求进行，实名签字；</a:t>
                      </a:r>
                      <a:endParaRPr lang="zh-CN" altLang="en-US" sz="1100" dirty="0"/>
                    </a:p>
                    <a:p>
                      <a:pPr marL="0" lvl="0" indent="0" algn="just" eaLnBrk="1" hangingPunct="1">
                        <a:spcBef>
                          <a:spcPct val="0"/>
                        </a:spcBef>
                        <a:buClrTx/>
                        <a:buSzPct val="100000"/>
                        <a:buNone/>
                      </a:pPr>
                      <a:r>
                        <a:rPr lang="zh-CN" altLang="en-US" sz="1100" dirty="0"/>
                        <a:t>项目经理带班记录，不少于每月施工日的</a:t>
                      </a:r>
                      <a:r>
                        <a:rPr lang="en-US" altLang="zh-CN" sz="1100"/>
                        <a:t>80%</a:t>
                      </a:r>
                      <a:r>
                        <a:rPr lang="zh-CN" altLang="en-US" sz="1100" dirty="0"/>
                        <a:t>，实名签字</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签字必须为项目经理本人签字与其他资料的签字一致（实际检查时要让项目经理当场签字比对）</a:t>
                      </a:r>
                      <a:endParaRPr lang="zh-CN" altLang="en-US" sz="1100" dirty="0"/>
                    </a:p>
                  </a:txBody>
                  <a:tcPr marL="62442" marR="62442" marT="0" marB="0" anchor="ctr"/>
                </a:tc>
              </a:tr>
              <a:tr h="49593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500"/>
                        <a:t> 15</a:t>
                      </a:r>
                      <a:endParaRPr lang="en-US" altLang="zh-CN" sz="15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100" dirty="0"/>
                        <a:t>资料</a:t>
                      </a:r>
                      <a:endParaRPr lang="zh-CN" altLang="en-US" sz="1100" dirty="0"/>
                    </a:p>
                    <a:p>
                      <a:pPr marL="0" lvl="0" indent="0" algn="ctr" eaLnBrk="1" hangingPunct="1">
                        <a:spcBef>
                          <a:spcPct val="0"/>
                        </a:spcBef>
                        <a:buClrTx/>
                        <a:buSzPct val="100000"/>
                        <a:buNone/>
                      </a:pPr>
                      <a:r>
                        <a:rPr lang="zh-CN" altLang="en-US" sz="1100" dirty="0"/>
                        <a:t>归档</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安全资料要打印一份“安全资料清单”，便于检索查找；</a:t>
                      </a:r>
                      <a:endParaRPr lang="zh-CN" altLang="en-US" sz="1100" dirty="0"/>
                    </a:p>
                  </a:txBody>
                  <a:tcPr marL="62442" marR="62442"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100" dirty="0"/>
                        <a:t>按照公司编制的范本实施</a:t>
                      </a:r>
                      <a:endParaRPr lang="zh-CN" altLang="en-US" sz="1100" dirty="0"/>
                    </a:p>
                  </a:txBody>
                  <a:tcPr marL="62442" marR="62442" marT="0" marB="0" anchor="ctr"/>
                </a:tc>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0769" name="图片 1"/>
          <p:cNvPicPr>
            <a:picLocks noChangeAspect="1"/>
          </p:cNvPicPr>
          <p:nvPr/>
        </p:nvPicPr>
        <p:blipFill>
          <a:blip r:embed="rId1"/>
          <a:stretch>
            <a:fillRect/>
          </a:stretch>
        </p:blipFill>
        <p:spPr>
          <a:xfrm>
            <a:off x="482600" y="758825"/>
            <a:ext cx="5076825" cy="5340350"/>
          </a:xfrm>
          <a:prstGeom prst="rect">
            <a:avLst/>
          </a:prstGeom>
          <a:noFill/>
          <a:ln w="9525">
            <a:noFill/>
          </a:ln>
        </p:spPr>
      </p:pic>
      <p:sp>
        <p:nvSpPr>
          <p:cNvPr id="160" name=" 160"/>
          <p:cNvSpPr/>
          <p:nvPr/>
        </p:nvSpPr>
        <p:spPr>
          <a:xfrm>
            <a:off x="4310063" y="3106738"/>
            <a:ext cx="1727200" cy="79216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0771" name="文本框 3"/>
          <p:cNvSpPr txBox="1"/>
          <p:nvPr/>
        </p:nvSpPr>
        <p:spPr>
          <a:xfrm>
            <a:off x="6165850" y="3136900"/>
            <a:ext cx="1509713" cy="1322388"/>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600">
                <a:solidFill>
                  <a:srgbClr val="C00000"/>
                </a:solidFill>
                <a:latin typeface="华文中宋" panose="02010600040101010101" pitchFamily="2" charset="-122"/>
                <a:ea typeface="华文中宋" panose="02010600040101010101" pitchFamily="2" charset="-122"/>
              </a:rPr>
              <a:t>电工巡视记录过于简单，在发现隐患部位全部打</a:t>
            </a:r>
            <a:r>
              <a:rPr lang="en-US" altLang="zh-CN" sz="1600">
                <a:solidFill>
                  <a:srgbClr val="C00000"/>
                </a:solidFill>
                <a:latin typeface="华文中宋" panose="02010600040101010101" pitchFamily="2" charset="-122"/>
                <a:ea typeface="华文中宋" panose="02010600040101010101" pitchFamily="2" charset="-122"/>
              </a:rPr>
              <a:t>√</a:t>
            </a:r>
            <a:r>
              <a:rPr lang="zh-CN" altLang="en-US" sz="1600">
                <a:solidFill>
                  <a:srgbClr val="C00000"/>
                </a:solidFill>
                <a:latin typeface="华文中宋" panose="02010600040101010101" pitchFamily="2" charset="-122"/>
                <a:ea typeface="华文中宋" panose="02010600040101010101" pitchFamily="2" charset="-122"/>
              </a:rPr>
              <a:t>，未根据实际填写。</a:t>
            </a:r>
            <a:endParaRPr lang="zh-CN" altLang="en-US" sz="160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1793" name="图片 1"/>
          <p:cNvPicPr>
            <a:picLocks noChangeAspect="1"/>
          </p:cNvPicPr>
          <p:nvPr/>
        </p:nvPicPr>
        <p:blipFill>
          <a:blip r:embed="rId1"/>
          <a:stretch>
            <a:fillRect/>
          </a:stretch>
        </p:blipFill>
        <p:spPr>
          <a:xfrm>
            <a:off x="2362200" y="700088"/>
            <a:ext cx="6434138" cy="5457825"/>
          </a:xfrm>
          <a:prstGeom prst="rect">
            <a:avLst/>
          </a:prstGeom>
          <a:noFill/>
          <a:ln w="9525">
            <a:noFill/>
          </a:ln>
        </p:spPr>
      </p:pic>
      <p:sp>
        <p:nvSpPr>
          <p:cNvPr id="3" name=" 3"/>
          <p:cNvSpPr/>
          <p:nvPr/>
        </p:nvSpPr>
        <p:spPr>
          <a:xfrm rot="15360000">
            <a:off x="1600994" y="2231231"/>
            <a:ext cx="1511300" cy="100806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1795" name="文本框 5"/>
          <p:cNvSpPr txBox="1"/>
          <p:nvPr/>
        </p:nvSpPr>
        <p:spPr>
          <a:xfrm>
            <a:off x="655638" y="2930525"/>
            <a:ext cx="1509712" cy="1168400"/>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400">
                <a:solidFill>
                  <a:srgbClr val="C00000"/>
                </a:solidFill>
                <a:latin typeface="华文中宋" panose="02010600040101010101" pitchFamily="2" charset="-122"/>
                <a:ea typeface="华文中宋" panose="02010600040101010101" pitchFamily="2" charset="-122"/>
              </a:rPr>
              <a:t>临电工程安装完毕之后未进行电阻测试或者测试流于形式，数据填写不实。</a:t>
            </a:r>
            <a:endParaRPr lang="zh-CN" altLang="en-US" sz="140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2817" name="图片 1"/>
          <p:cNvPicPr>
            <a:picLocks noChangeAspect="1"/>
          </p:cNvPicPr>
          <p:nvPr/>
        </p:nvPicPr>
        <p:blipFill>
          <a:blip r:embed="rId1"/>
          <a:stretch>
            <a:fillRect/>
          </a:stretch>
        </p:blipFill>
        <p:spPr>
          <a:xfrm>
            <a:off x="2706688" y="768350"/>
            <a:ext cx="5991225" cy="5172075"/>
          </a:xfrm>
          <a:prstGeom prst="rect">
            <a:avLst/>
          </a:prstGeom>
          <a:noFill/>
          <a:ln w="9525">
            <a:noFill/>
          </a:ln>
        </p:spPr>
      </p:pic>
      <p:sp>
        <p:nvSpPr>
          <p:cNvPr id="3" name=" 3"/>
          <p:cNvSpPr/>
          <p:nvPr/>
        </p:nvSpPr>
        <p:spPr>
          <a:xfrm rot="15360000">
            <a:off x="1623219" y="3813969"/>
            <a:ext cx="1511300" cy="100806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2819" name="文本框 5"/>
          <p:cNvSpPr txBox="1"/>
          <p:nvPr/>
        </p:nvSpPr>
        <p:spPr>
          <a:xfrm>
            <a:off x="687388" y="2181225"/>
            <a:ext cx="1509712" cy="1384300"/>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400">
                <a:solidFill>
                  <a:srgbClr val="C00000"/>
                </a:solidFill>
                <a:latin typeface="华文中宋" panose="02010600040101010101" pitchFamily="2" charset="-122"/>
                <a:ea typeface="华文中宋" panose="02010600040101010101" pitchFamily="2" charset="-122"/>
              </a:rPr>
              <a:t>特种作业人员证件过期失效未及时复审，或者人员证件与特种作业人员花名册不能一一对应。</a:t>
            </a:r>
            <a:endParaRPr lang="zh-CN" altLang="en-US" sz="1400">
              <a:solidFill>
                <a:srgbClr val="C00000"/>
              </a:solidFill>
              <a:latin typeface="华文中宋" panose="02010600040101010101" pitchFamily="2" charset="-122"/>
              <a:ea typeface="华文中宋" panose="02010600040101010101" pitchFamily="2" charset="-122"/>
            </a:endParaRPr>
          </a:p>
        </p:txBody>
      </p:sp>
      <p:pic>
        <p:nvPicPr>
          <p:cNvPr id="162820" name="图片 3"/>
          <p:cNvPicPr>
            <a:picLocks noChangeAspect="1"/>
          </p:cNvPicPr>
          <p:nvPr/>
        </p:nvPicPr>
        <p:blipFill>
          <a:blip r:embed="rId2"/>
          <a:stretch>
            <a:fillRect/>
          </a:stretch>
        </p:blipFill>
        <p:spPr>
          <a:xfrm>
            <a:off x="3321050" y="1250950"/>
            <a:ext cx="4568825" cy="1879600"/>
          </a:xfrm>
          <a:prstGeom prst="rect">
            <a:avLst/>
          </a:prstGeom>
          <a:noFill/>
          <a:ln w="9525">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41" name="图片 3"/>
          <p:cNvPicPr>
            <a:picLocks noChangeAspect="1"/>
          </p:cNvPicPr>
          <p:nvPr/>
        </p:nvPicPr>
        <p:blipFill>
          <a:blip r:embed="rId1"/>
          <a:stretch>
            <a:fillRect/>
          </a:stretch>
        </p:blipFill>
        <p:spPr>
          <a:xfrm>
            <a:off x="5099050" y="841375"/>
            <a:ext cx="3887788" cy="5367338"/>
          </a:xfrm>
          <a:prstGeom prst="rect">
            <a:avLst/>
          </a:prstGeom>
          <a:noFill/>
          <a:ln w="12700" cap="flat" cmpd="sng">
            <a:solidFill>
              <a:schemeClr val="accent1"/>
            </a:solidFill>
            <a:prstDash val="solid"/>
            <a:round/>
            <a:headEnd type="none" w="med" len="med"/>
            <a:tailEnd type="none" w="med" len="med"/>
          </a:ln>
        </p:spPr>
      </p:pic>
      <p:pic>
        <p:nvPicPr>
          <p:cNvPr id="163842" name="图片 5"/>
          <p:cNvPicPr>
            <a:picLocks noChangeAspect="1"/>
          </p:cNvPicPr>
          <p:nvPr/>
        </p:nvPicPr>
        <p:blipFill>
          <a:blip r:embed="rId2"/>
          <a:stretch>
            <a:fillRect/>
          </a:stretch>
        </p:blipFill>
        <p:spPr>
          <a:xfrm>
            <a:off x="428625" y="841375"/>
            <a:ext cx="4578350" cy="1828800"/>
          </a:xfrm>
          <a:prstGeom prst="rect">
            <a:avLst/>
          </a:prstGeom>
          <a:noFill/>
          <a:ln w="12700" cap="flat" cmpd="sng">
            <a:solidFill>
              <a:schemeClr val="accent1"/>
            </a:solidFill>
            <a:prstDash val="solid"/>
            <a:round/>
            <a:headEnd type="none" w="med" len="med"/>
            <a:tailEnd type="none" w="med" len="med"/>
          </a:ln>
        </p:spPr>
      </p:pic>
      <p:pic>
        <p:nvPicPr>
          <p:cNvPr id="163843" name="图片 6"/>
          <p:cNvPicPr>
            <a:picLocks noChangeAspect="1"/>
          </p:cNvPicPr>
          <p:nvPr/>
        </p:nvPicPr>
        <p:blipFill>
          <a:blip r:embed="rId3"/>
          <a:stretch>
            <a:fillRect/>
          </a:stretch>
        </p:blipFill>
        <p:spPr>
          <a:xfrm>
            <a:off x="428625" y="2746375"/>
            <a:ext cx="3084513" cy="2276475"/>
          </a:xfrm>
          <a:prstGeom prst="rect">
            <a:avLst/>
          </a:prstGeom>
          <a:noFill/>
          <a:ln w="12700" cap="flat" cmpd="sng">
            <a:solidFill>
              <a:schemeClr val="accent1"/>
            </a:solidFill>
            <a:prstDash val="solid"/>
            <a:round/>
            <a:headEnd type="none" w="med" len="med"/>
            <a:tailEnd type="none" w="med" len="med"/>
          </a:ln>
        </p:spPr>
      </p:pic>
      <p:sp>
        <p:nvSpPr>
          <p:cNvPr id="8" name=" 3"/>
          <p:cNvSpPr/>
          <p:nvPr/>
        </p:nvSpPr>
        <p:spPr>
          <a:xfrm rot="15360000">
            <a:off x="4979988" y="4170363"/>
            <a:ext cx="1695450" cy="126682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0" name=" 160"/>
          <p:cNvSpPr/>
          <p:nvPr/>
        </p:nvSpPr>
        <p:spPr>
          <a:xfrm rot="7320000">
            <a:off x="3558381" y="2285206"/>
            <a:ext cx="1727200" cy="79216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9" name=" 160"/>
          <p:cNvSpPr/>
          <p:nvPr/>
        </p:nvSpPr>
        <p:spPr>
          <a:xfrm rot="2460000">
            <a:off x="1514475" y="3263900"/>
            <a:ext cx="1920875" cy="94932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3847" name="文本框 5"/>
          <p:cNvSpPr txBox="1"/>
          <p:nvPr/>
        </p:nvSpPr>
        <p:spPr>
          <a:xfrm>
            <a:off x="3497263" y="3548063"/>
            <a:ext cx="1509712" cy="1168400"/>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400">
                <a:solidFill>
                  <a:srgbClr val="C00000"/>
                </a:solidFill>
                <a:latin typeface="华文中宋" panose="02010600040101010101" pitchFamily="2" charset="-122"/>
                <a:ea typeface="华文中宋" panose="02010600040101010101" pitchFamily="2" charset="-122"/>
              </a:rPr>
              <a:t>同一劳务的花名册、三级教育登记表、安全技术交底里面的人员不能一一对应。</a:t>
            </a:r>
            <a:endParaRPr lang="zh-CN" altLang="en-US" sz="1400">
              <a:solidFill>
                <a:srgbClr val="C00000"/>
              </a:solidFill>
              <a:latin typeface="华文中宋" panose="02010600040101010101" pitchFamily="2" charset="-122"/>
              <a:ea typeface="华文中宋" panose="02010600040101010101" pitchFamily="2" charset="-122"/>
            </a:endParaRPr>
          </a:p>
        </p:txBody>
      </p:sp>
      <p:sp>
        <p:nvSpPr>
          <p:cNvPr id="2" name="矩形 1"/>
          <p:cNvSpPr/>
          <p:nvPr/>
        </p:nvSpPr>
        <p:spPr>
          <a:xfrm>
            <a:off x="5795963" y="1270000"/>
            <a:ext cx="50323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矩形 2"/>
          <p:cNvSpPr/>
          <p:nvPr/>
        </p:nvSpPr>
        <p:spPr>
          <a:xfrm>
            <a:off x="6467475" y="1125538"/>
            <a:ext cx="1619250"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766763" y="1209675"/>
            <a:ext cx="125253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833438" y="3148013"/>
            <a:ext cx="1252538" cy="8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4865" name="组合 6"/>
          <p:cNvGrpSpPr/>
          <p:nvPr/>
        </p:nvGrpSpPr>
        <p:grpSpPr>
          <a:xfrm>
            <a:off x="409575" y="1016000"/>
            <a:ext cx="1377950" cy="4381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64871" name="组合 5"/>
          <p:cNvGrpSpPr/>
          <p:nvPr/>
        </p:nvGrpSpPr>
        <p:grpSpPr>
          <a:xfrm>
            <a:off x="7224713" y="1089025"/>
            <a:ext cx="1368425" cy="4381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 name="文本框 1"/>
          <p:cNvSpPr txBox="1"/>
          <p:nvPr/>
        </p:nvSpPr>
        <p:spPr>
          <a:xfrm>
            <a:off x="2757805" y="943610"/>
            <a:ext cx="3573145" cy="583565"/>
          </a:xfrm>
          <a:prstGeom prst="rect">
            <a:avLst/>
          </a:prstGeom>
          <a:noFill/>
        </p:spPr>
        <p:txBody>
          <a:bodyPr wrap="square" rtlCol="0" anchor="t">
            <a:spAutoFit/>
          </a:bodyPr>
          <a:p>
            <a:pPr algn="ctr"/>
            <a: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cs typeface="+mn-cs"/>
                <a:sym typeface="+mn-ea"/>
              </a:rPr>
              <a:t>需签字</a:t>
            </a:r>
            <a: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cs typeface="+mn-cs"/>
              </a:rPr>
              <a:t>资料注意项</a:t>
            </a:r>
            <a:endPar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endParaRPr>
          </a:p>
        </p:txBody>
      </p:sp>
      <p:graphicFrame>
        <p:nvGraphicFramePr>
          <p:cNvPr id="53317" name="表格 53316"/>
          <p:cNvGraphicFramePr/>
          <p:nvPr/>
        </p:nvGraphicFramePr>
        <p:xfrm>
          <a:off x="409575" y="1657350"/>
          <a:ext cx="8183563" cy="4238625"/>
        </p:xfrm>
        <a:graphic>
          <a:graphicData uri="http://schemas.openxmlformats.org/drawingml/2006/table">
            <a:tbl>
              <a:tblPr>
                <a:tableStyleId>{C4B1156A-380E-4F78-BDF5-A606A8083BF9}</a:tableStyleId>
              </a:tblPr>
              <a:tblGrid>
                <a:gridCol w="554990"/>
                <a:gridCol w="1248410"/>
                <a:gridCol w="6380480"/>
              </a:tblGrid>
              <a:tr h="32893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序号</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内容</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注意事项</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36195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1</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安全生产责任书</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项目经理应与项目管理人员、安全负责人与作业人员签订安全生产责任书，并签字</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36195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2</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zh-CN" sz="1200" dirty="0">
                          <a:latin typeface="华文中宋" panose="02010600040101010101" pitchFamily="2" charset="-122"/>
                          <a:ea typeface="华文中宋" panose="02010600040101010101" pitchFamily="2" charset="-122"/>
                        </a:rPr>
                        <a:t>三级</a:t>
                      </a:r>
                      <a:r>
                        <a:rPr lang="zh-CN" altLang="en-US" sz="1200" dirty="0">
                          <a:latin typeface="华文中宋" panose="02010600040101010101" pitchFamily="2" charset="-122"/>
                          <a:ea typeface="华文中宋" panose="02010600040101010101" pitchFamily="2" charset="-122"/>
                        </a:rPr>
                        <a:t>安全教育</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三级教育分公司、项目部和班组三级，三级相关负责任人应分别签字，不可代签</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547687">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3</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安全专项施工方案交底、分部安全技术交底</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编制人向项目管理人员和主要班组负责人交底，双方签字</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36512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4</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分项安全技术</a:t>
                      </a:r>
                      <a:endParaRPr lang="zh-CN" altLang="en-US" sz="1200" dirty="0">
                        <a:latin typeface="华文中宋" panose="02010600040101010101" pitchFamily="2" charset="-122"/>
                        <a:ea typeface="华文中宋" panose="02010600040101010101" pitchFamily="2" charset="-122"/>
                      </a:endParaRPr>
                    </a:p>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交底</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由</a:t>
                      </a:r>
                      <a:r>
                        <a:rPr lang="zh-CN" altLang="en-US" sz="1400" b="1" dirty="0">
                          <a:solidFill>
                            <a:srgbClr val="FF0000"/>
                          </a:solidFill>
                          <a:latin typeface="华文中宋" panose="02010600040101010101" pitchFamily="2" charset="-122"/>
                          <a:ea typeface="华文中宋" panose="02010600040101010101" pitchFamily="2" charset="-122"/>
                        </a:rPr>
                        <a:t>技术人员</a:t>
                      </a:r>
                      <a:r>
                        <a:rPr lang="zh-CN" altLang="en-US" sz="1200" dirty="0">
                          <a:latin typeface="华文中宋" panose="02010600040101010101" pitchFamily="2" charset="-122"/>
                          <a:ea typeface="华文中宋" panose="02010600040101010101" pitchFamily="2" charset="-122"/>
                        </a:rPr>
                        <a:t>向所有作业人员交底，交、接双方签字</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39687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5</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大型机械使用前验收记录</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塔吊、施工电梯等大型施工机械检测合格后，应经出租单位、安装单位、使用单位、</a:t>
                      </a:r>
                      <a:endParaRPr lang="zh-CN" altLang="en-US" sz="1200" dirty="0">
                        <a:latin typeface="华文中宋" panose="02010600040101010101" pitchFamily="2" charset="-122"/>
                        <a:ea typeface="华文中宋" panose="02010600040101010101" pitchFamily="2" charset="-122"/>
                      </a:endParaRPr>
                    </a:p>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监理单 位和总包单位等联合验收合格，签字盖章同意后，方可投入使用。</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70358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6</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动火审批</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一级动火：单位主管防火工作的负责人填写，报上一级主管及所在地区消防部门审批</a:t>
                      </a:r>
                      <a:endParaRPr lang="zh-CN" altLang="en-US" sz="1200" dirty="0">
                        <a:latin typeface="华文中宋" panose="02010600040101010101" pitchFamily="2" charset="-122"/>
                        <a:ea typeface="华文中宋" panose="02010600040101010101" pitchFamily="2" charset="-122"/>
                      </a:endParaRPr>
                    </a:p>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二级动火：项目防火工作负责人填写，报本单位主管部门审批</a:t>
                      </a:r>
                      <a:endParaRPr lang="zh-CN" altLang="en-US" sz="1200" dirty="0">
                        <a:latin typeface="华文中宋" panose="02010600040101010101" pitchFamily="2" charset="-122"/>
                        <a:ea typeface="华文中宋" panose="02010600040101010101" pitchFamily="2" charset="-122"/>
                      </a:endParaRPr>
                    </a:p>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三级动火：所在班组负责人填写，报项目防火负责人审查批准</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39687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7</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安全防护设施</a:t>
                      </a:r>
                      <a:endParaRPr lang="zh-CN" altLang="en-US" sz="1200" dirty="0">
                        <a:latin typeface="华文中宋" panose="02010600040101010101" pitchFamily="2" charset="-122"/>
                        <a:ea typeface="华文中宋" panose="02010600040101010101" pitchFamily="2" charset="-122"/>
                      </a:endParaRPr>
                    </a:p>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设备验收</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所有验收资料必须有生产经理、技术负责人、施工负责人、安全员及相关作业班组负</a:t>
                      </a:r>
                      <a:endParaRPr lang="zh-CN" altLang="en-US" sz="1200" dirty="0">
                        <a:latin typeface="华文中宋" panose="02010600040101010101" pitchFamily="2" charset="-122"/>
                        <a:ea typeface="华文中宋" panose="02010600040101010101" pitchFamily="2" charset="-122"/>
                      </a:endParaRPr>
                    </a:p>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责人等人员签字</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39687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8</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安全生产检查</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所有安全检查必须有项目经理、生产经理、技术负责人、施工负责人、安全员及相关</a:t>
                      </a:r>
                      <a:endParaRPr lang="zh-CN" altLang="en-US" sz="1200" dirty="0">
                        <a:latin typeface="华文中宋" panose="02010600040101010101" pitchFamily="2" charset="-122"/>
                        <a:ea typeface="华文中宋" panose="02010600040101010101" pitchFamily="2" charset="-122"/>
                      </a:endParaRPr>
                    </a:p>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作业班组负责人等人员签字</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r h="36195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dirty="0">
                          <a:latin typeface="华文中宋" panose="02010600040101010101" pitchFamily="2" charset="-122"/>
                          <a:ea typeface="华文中宋" panose="02010600040101010101" pitchFamily="2" charset="-122"/>
                        </a:rPr>
                        <a:t>9</a:t>
                      </a:r>
                      <a:endParaRPr lang="en-US" altLang="zh-CN"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整改通知</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algn="just" eaLnBrk="1" hangingPunct="1">
                        <a:buClrTx/>
                        <a:buSzPct val="100000"/>
                        <a:buNone/>
                      </a:pPr>
                      <a:r>
                        <a:rPr lang="zh-CN" altLang="en-US" sz="1200" dirty="0">
                          <a:latin typeface="华文中宋" panose="02010600040101010101" pitchFamily="2" charset="-122"/>
                          <a:ea typeface="华文中宋" panose="02010600040101010101" pitchFamily="2" charset="-122"/>
                        </a:rPr>
                        <a:t>       通知发出人一般为安全负责人，并签字</a:t>
                      </a:r>
                      <a:endParaRPr lang="zh-CN" altLang="en-US" sz="1200" dirty="0">
                        <a:latin typeface="华文中宋" panose="02010600040101010101" pitchFamily="2" charset="-122"/>
                        <a:ea typeface="华文中宋" panose="02010600040101010101" pitchFamily="2" charset="-122"/>
                      </a:endParaRPr>
                    </a:p>
                  </a:txBody>
                  <a:tcPr marL="64271" marR="64271" marT="0" marB="0" anchor="ctr"/>
                </a:tc>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5889" name="图片 1"/>
          <p:cNvPicPr>
            <a:picLocks noChangeAspect="1"/>
          </p:cNvPicPr>
          <p:nvPr/>
        </p:nvPicPr>
        <p:blipFill>
          <a:blip r:embed="rId1"/>
          <a:stretch>
            <a:fillRect/>
          </a:stretch>
        </p:blipFill>
        <p:spPr>
          <a:xfrm>
            <a:off x="2454275" y="668338"/>
            <a:ext cx="4495800" cy="5613400"/>
          </a:xfrm>
          <a:prstGeom prst="rect">
            <a:avLst/>
          </a:prstGeom>
          <a:noFill/>
          <a:ln w="9525">
            <a:noFill/>
          </a:ln>
        </p:spPr>
      </p:pic>
      <p:sp>
        <p:nvSpPr>
          <p:cNvPr id="160" name=" 160"/>
          <p:cNvSpPr/>
          <p:nvPr/>
        </p:nvSpPr>
        <p:spPr>
          <a:xfrm>
            <a:off x="5699125" y="4775200"/>
            <a:ext cx="1727200" cy="79216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 name=" 3"/>
          <p:cNvSpPr/>
          <p:nvPr/>
        </p:nvSpPr>
        <p:spPr>
          <a:xfrm rot="15360000">
            <a:off x="1623219" y="3813969"/>
            <a:ext cx="1511300" cy="100806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5892" name="文本框 3"/>
          <p:cNvSpPr txBox="1"/>
          <p:nvPr/>
        </p:nvSpPr>
        <p:spPr>
          <a:xfrm>
            <a:off x="7080250" y="4119563"/>
            <a:ext cx="1509713" cy="582612"/>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600">
                <a:solidFill>
                  <a:srgbClr val="C00000"/>
                </a:solidFill>
                <a:latin typeface="华文中宋" panose="02010600040101010101" pitchFamily="2" charset="-122"/>
                <a:ea typeface="华文中宋" panose="02010600040101010101" pitchFamily="2" charset="-122"/>
              </a:rPr>
              <a:t>出现字迹一样，代签现象</a:t>
            </a:r>
            <a:endParaRPr lang="zh-CN" altLang="en-US" sz="1600">
              <a:solidFill>
                <a:srgbClr val="C00000"/>
              </a:solidFill>
              <a:latin typeface="华文中宋" panose="02010600040101010101" pitchFamily="2" charset="-122"/>
              <a:ea typeface="华文中宋" panose="02010600040101010101" pitchFamily="2" charset="-122"/>
            </a:endParaRPr>
          </a:p>
        </p:txBody>
      </p:sp>
      <p:sp>
        <p:nvSpPr>
          <p:cNvPr id="165893" name="文本框 5"/>
          <p:cNvSpPr txBox="1"/>
          <p:nvPr/>
        </p:nvSpPr>
        <p:spPr>
          <a:xfrm>
            <a:off x="687388" y="2181225"/>
            <a:ext cx="1509712" cy="1382713"/>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400">
                <a:solidFill>
                  <a:srgbClr val="C00000"/>
                </a:solidFill>
                <a:latin typeface="华文中宋" panose="02010600040101010101" pitchFamily="2" charset="-122"/>
                <a:ea typeface="华文中宋" panose="02010600040101010101" pitchFamily="2" charset="-122"/>
              </a:rPr>
              <a:t>出现交底人为安全员情况，交底人应为技术管理人员或总工，安全管理人员履行交底监督职责。</a:t>
            </a:r>
            <a:endParaRPr lang="zh-CN" altLang="en-US" sz="1400">
              <a:solidFill>
                <a:srgbClr val="C00000"/>
              </a:solidFill>
              <a:latin typeface="华文中宋" panose="02010600040101010101" pitchFamily="2" charset="-122"/>
              <a:ea typeface="华文中宋" panose="02010600040101010101" pitchFamily="2" charset="-122"/>
            </a:endParaRPr>
          </a:p>
        </p:txBody>
      </p:sp>
      <p:sp>
        <p:nvSpPr>
          <p:cNvPr id="4" name="矩形 3"/>
          <p:cNvSpPr/>
          <p:nvPr/>
        </p:nvSpPr>
        <p:spPr>
          <a:xfrm>
            <a:off x="3946525" y="962025"/>
            <a:ext cx="2000250" cy="11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3233738" y="1133475"/>
            <a:ext cx="512763"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26626" name="组合 6"/>
          <p:cNvGrpSpPr/>
          <p:nvPr/>
        </p:nvGrpSpPr>
        <p:grpSpPr>
          <a:xfrm>
            <a:off x="25400" y="41275"/>
            <a:ext cx="1049338"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6632" name="组合 5"/>
          <p:cNvGrpSpPr/>
          <p:nvPr/>
        </p:nvGrpSpPr>
        <p:grpSpPr>
          <a:xfrm>
            <a:off x="6013450" y="41275"/>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6638"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01 各部门、各岗位安全生产责任制</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26639" name="图片 19"/>
          <p:cNvPicPr>
            <a:picLocks noChangeAspect="1"/>
          </p:cNvPicPr>
          <p:nvPr/>
        </p:nvPicPr>
        <p:blipFill>
          <a:blip r:embed="rId1">
            <a:clrChange>
              <a:clrFrom>
                <a:srgbClr val="FFFFFF"/>
              </a:clrFrom>
              <a:clrTo>
                <a:srgbClr val="FFFFFF">
                  <a:alpha val="0"/>
                </a:srgbClr>
              </a:clrTo>
            </a:clrChange>
          </a:blip>
          <a:stretch>
            <a:fillRect/>
          </a:stretch>
        </p:blipFill>
        <p:spPr>
          <a:xfrm>
            <a:off x="3568700" y="730250"/>
            <a:ext cx="5095875" cy="5541963"/>
          </a:xfrm>
          <a:prstGeom prst="rect">
            <a:avLst/>
          </a:prstGeom>
          <a:noFill/>
          <a:ln w="12700" cap="flat" cmpd="sng">
            <a:solidFill>
              <a:schemeClr val="accent1">
                <a:alpha val="98997"/>
              </a:schemeClr>
            </a:solidFill>
            <a:prstDash val="solid"/>
            <a:round/>
            <a:headEnd type="none" w="med" len="med"/>
            <a:tailEnd type="none" w="med" len="med"/>
          </a:ln>
        </p:spPr>
      </p:pic>
      <p:sp>
        <p:nvSpPr>
          <p:cNvPr id="26640" name="文本框 21"/>
          <p:cNvSpPr txBox="1"/>
          <p:nvPr/>
        </p:nvSpPr>
        <p:spPr>
          <a:xfrm>
            <a:off x="1216025" y="1473200"/>
            <a:ext cx="1382713" cy="40925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工程项目关键岗位的安全生产责任制具体内容见</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公司生产与安全管理手册</a:t>
            </a:r>
            <a:r>
              <a:rPr lang="en-US" altLang="zh-CN" sz="2000">
                <a:latin typeface="华文中宋" panose="02010600040101010101" pitchFamily="2" charset="-122"/>
                <a:ea typeface="华文中宋" panose="02010600040101010101" pitchFamily="2" charset="-122"/>
              </a:rPr>
              <a:t>P77</a:t>
            </a:r>
            <a:r>
              <a:rPr lang="zh-CN" altLang="en-US" sz="2000">
                <a:latin typeface="华文中宋" panose="02010600040101010101" pitchFamily="2" charset="-122"/>
                <a:ea typeface="华文中宋" panose="02010600040101010101" pitchFamily="2" charset="-122"/>
              </a:rPr>
              <a:t>，并对相关人员在履职前进行交底。</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1985963" y="130810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906463" y="5208588"/>
            <a:ext cx="790575"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3965575" y="992188"/>
            <a:ext cx="292100"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6913" name="图片 2"/>
          <p:cNvPicPr>
            <a:picLocks noChangeAspect="1"/>
          </p:cNvPicPr>
          <p:nvPr/>
        </p:nvPicPr>
        <p:blipFill>
          <a:blip r:embed="rId1"/>
          <a:stretch>
            <a:fillRect/>
          </a:stretch>
        </p:blipFill>
        <p:spPr>
          <a:xfrm>
            <a:off x="2847975" y="806450"/>
            <a:ext cx="5000625" cy="5245100"/>
          </a:xfrm>
          <a:prstGeom prst="rect">
            <a:avLst/>
          </a:prstGeom>
          <a:noFill/>
          <a:ln w="9525">
            <a:noFill/>
          </a:ln>
        </p:spPr>
      </p:pic>
      <p:sp>
        <p:nvSpPr>
          <p:cNvPr id="4" name=" 3"/>
          <p:cNvSpPr/>
          <p:nvPr/>
        </p:nvSpPr>
        <p:spPr>
          <a:xfrm rot="10800000">
            <a:off x="2016125" y="1920875"/>
            <a:ext cx="1512888" cy="100806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6915" name="文本框 5"/>
          <p:cNvSpPr txBox="1"/>
          <p:nvPr/>
        </p:nvSpPr>
        <p:spPr>
          <a:xfrm>
            <a:off x="1139825" y="3070225"/>
            <a:ext cx="1509713" cy="1598613"/>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400">
                <a:solidFill>
                  <a:srgbClr val="C00000"/>
                </a:solidFill>
                <a:latin typeface="华文中宋" panose="02010600040101010101" pitchFamily="2" charset="-122"/>
                <a:ea typeface="华文中宋" panose="02010600040101010101" pitchFamily="2" charset="-122"/>
              </a:rPr>
              <a:t>检查人员未包括项目经理等领导，项目经理、生产经理等项目领导必须组织参与安全检查并在记录表当中签字。</a:t>
            </a:r>
            <a:endParaRPr lang="zh-CN" altLang="en-US" sz="140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7937" name="图片 1"/>
          <p:cNvPicPr>
            <a:picLocks noChangeAspect="1"/>
          </p:cNvPicPr>
          <p:nvPr/>
        </p:nvPicPr>
        <p:blipFill>
          <a:blip r:embed="rId1"/>
          <a:stretch>
            <a:fillRect/>
          </a:stretch>
        </p:blipFill>
        <p:spPr>
          <a:xfrm>
            <a:off x="3016250" y="779463"/>
            <a:ext cx="4611688" cy="5197475"/>
          </a:xfrm>
          <a:prstGeom prst="rect">
            <a:avLst/>
          </a:prstGeom>
          <a:noFill/>
          <a:ln w="9525">
            <a:noFill/>
          </a:ln>
        </p:spPr>
      </p:pic>
      <p:sp>
        <p:nvSpPr>
          <p:cNvPr id="3" name=" 3"/>
          <p:cNvSpPr/>
          <p:nvPr/>
        </p:nvSpPr>
        <p:spPr>
          <a:xfrm rot="14280000">
            <a:off x="2297906" y="3474244"/>
            <a:ext cx="1512888" cy="100965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7939" name="文本框 5"/>
          <p:cNvSpPr txBox="1"/>
          <p:nvPr/>
        </p:nvSpPr>
        <p:spPr>
          <a:xfrm>
            <a:off x="717550" y="3717925"/>
            <a:ext cx="1508125" cy="522288"/>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400">
                <a:solidFill>
                  <a:srgbClr val="C00000"/>
                </a:solidFill>
                <a:latin typeface="华文中宋" panose="02010600040101010101" pitchFamily="2" charset="-122"/>
                <a:ea typeface="华文中宋" panose="02010600040101010101" pitchFamily="2" charset="-122"/>
              </a:rPr>
              <a:t>看火人、动火人、申请人为同一人。</a:t>
            </a:r>
            <a:endParaRPr lang="zh-CN" altLang="en-US" sz="1400">
              <a:solidFill>
                <a:srgbClr val="C00000"/>
              </a:solidFill>
              <a:latin typeface="华文中宋" panose="02010600040101010101" pitchFamily="2" charset="-122"/>
              <a:ea typeface="华文中宋" panose="02010600040101010101" pitchFamily="2" charset="-122"/>
            </a:endParaRPr>
          </a:p>
        </p:txBody>
      </p:sp>
      <p:sp>
        <p:nvSpPr>
          <p:cNvPr id="4" name="矩形 3"/>
          <p:cNvSpPr/>
          <p:nvPr/>
        </p:nvSpPr>
        <p:spPr>
          <a:xfrm>
            <a:off x="3770313" y="1012825"/>
            <a:ext cx="1728788"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6076950" y="1012825"/>
            <a:ext cx="1250950"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4110038" y="1243013"/>
            <a:ext cx="785813"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8961" name="组合 6"/>
          <p:cNvGrpSpPr/>
          <p:nvPr/>
        </p:nvGrpSpPr>
        <p:grpSpPr>
          <a:xfrm>
            <a:off x="409575" y="1016000"/>
            <a:ext cx="1377950" cy="4381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68967" name="组合 5"/>
          <p:cNvGrpSpPr/>
          <p:nvPr/>
        </p:nvGrpSpPr>
        <p:grpSpPr>
          <a:xfrm>
            <a:off x="7224713" y="1089025"/>
            <a:ext cx="1368425" cy="4381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 name="文本框 1"/>
          <p:cNvSpPr txBox="1"/>
          <p:nvPr/>
        </p:nvSpPr>
        <p:spPr>
          <a:xfrm>
            <a:off x="2148840" y="943610"/>
            <a:ext cx="4448175" cy="583565"/>
          </a:xfrm>
          <a:prstGeom prst="rect">
            <a:avLst/>
          </a:prstGeom>
          <a:noFill/>
        </p:spPr>
        <p:txBody>
          <a:bodyPr wrap="square" rtlCol="0" anchor="t">
            <a:spAutoFit/>
          </a:bodyPr>
          <a:p>
            <a:pPr algn="ctr"/>
            <a: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cs typeface="+mn-cs"/>
              </a:rPr>
              <a:t>资料涉及时间注意项</a:t>
            </a:r>
            <a:endPar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mn-lt"/>
              <a:ea typeface="+mn-ea"/>
            </a:endParaRPr>
          </a:p>
        </p:txBody>
      </p:sp>
      <p:graphicFrame>
        <p:nvGraphicFramePr>
          <p:cNvPr id="55350" name="表格 55349"/>
          <p:cNvGraphicFramePr/>
          <p:nvPr/>
        </p:nvGraphicFramePr>
        <p:xfrm>
          <a:off x="446088" y="1797050"/>
          <a:ext cx="8147050" cy="4006850"/>
        </p:xfrm>
        <a:graphic>
          <a:graphicData uri="http://schemas.openxmlformats.org/drawingml/2006/table">
            <a:tbl>
              <a:tblPr>
                <a:tableStyleId>{C4B1156A-380E-4F78-BDF5-A606A8083BF9}</a:tableStyleId>
              </a:tblPr>
              <a:tblGrid>
                <a:gridCol w="617220"/>
                <a:gridCol w="1911985"/>
                <a:gridCol w="5617210"/>
              </a:tblGrid>
              <a:tr h="37782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序号</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内容</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要求</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r h="40576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1</a:t>
                      </a:r>
                      <a:endParaRPr lang="en-US" altLang="zh-CN"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人员进场时间</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人员入场时间应在三级安全教育之前。</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r h="71310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2</a:t>
                      </a:r>
                      <a:endParaRPr lang="en-US" altLang="zh-CN"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200" b="1" dirty="0">
                          <a:solidFill>
                            <a:srgbClr val="FF0000"/>
                          </a:solidFill>
                          <a:latin typeface="华文中宋" panose="02010600040101010101" pitchFamily="2" charset="-122"/>
                          <a:ea typeface="华文中宋" panose="02010600040101010101" pitchFamily="2" charset="-122"/>
                        </a:rPr>
                        <a:t>三级安全教育</a:t>
                      </a:r>
                      <a:endParaRPr lang="zh-CN" altLang="en-US" sz="1200" b="1" dirty="0">
                        <a:solidFill>
                          <a:srgbClr val="FF0000"/>
                        </a:solidFill>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b="1" dirty="0">
                          <a:solidFill>
                            <a:srgbClr val="FF0000"/>
                          </a:solidFill>
                          <a:latin typeface="华文中宋" panose="02010600040101010101" pitchFamily="2" charset="-122"/>
                          <a:ea typeface="华文中宋" panose="02010600040101010101" pitchFamily="2" charset="-122"/>
                        </a:rPr>
                        <a:t>公司、项目部、班组三级安全教育时间，应依次后推，</a:t>
                      </a:r>
                      <a:r>
                        <a:rPr lang="en-US" altLang="zh-CN" sz="1200" b="1">
                          <a:solidFill>
                            <a:srgbClr val="FF0000"/>
                          </a:solidFill>
                          <a:latin typeface="华文中宋" panose="02010600040101010101" pitchFamily="2" charset="-122"/>
                          <a:ea typeface="华文中宋" panose="02010600040101010101" pitchFamily="2" charset="-122"/>
                        </a:rPr>
                        <a:t> </a:t>
                      </a:r>
                      <a:r>
                        <a:rPr lang="zh-CN" altLang="en-US" sz="1200" b="1" dirty="0">
                          <a:solidFill>
                            <a:srgbClr val="FF0000"/>
                          </a:solidFill>
                          <a:latin typeface="华文中宋" panose="02010600040101010101" pitchFamily="2" charset="-122"/>
                          <a:ea typeface="华文中宋" panose="02010600040101010101" pitchFamily="2" charset="-122"/>
                        </a:rPr>
                        <a:t>一</a:t>
                      </a:r>
                      <a:endParaRPr lang="zh-CN" altLang="en-US" sz="1200" b="1" dirty="0">
                        <a:solidFill>
                          <a:srgbClr val="FF0000"/>
                        </a:solidFill>
                        <a:latin typeface="华文中宋" panose="02010600040101010101" pitchFamily="2" charset="-122"/>
                        <a:ea typeface="华文中宋" panose="02010600040101010101" pitchFamily="2" charset="-122"/>
                      </a:endParaRPr>
                    </a:p>
                    <a:p>
                      <a:pPr marL="0" lvl="0" indent="0" eaLnBrk="1" hangingPunct="1">
                        <a:spcBef>
                          <a:spcPct val="0"/>
                        </a:spcBef>
                        <a:buClrTx/>
                        <a:buSzPct val="100000"/>
                        <a:buNone/>
                      </a:pPr>
                      <a:r>
                        <a:rPr lang="en-US" altLang="zh-CN" sz="1200" b="1">
                          <a:solidFill>
                            <a:srgbClr val="FF0000"/>
                          </a:solidFill>
                          <a:latin typeface="华文中宋" panose="02010600040101010101" pitchFamily="2" charset="-122"/>
                          <a:ea typeface="华文中宋" panose="02010600040101010101" pitchFamily="2" charset="-122"/>
                        </a:rPr>
                        <a:t>   </a:t>
                      </a:r>
                      <a:r>
                        <a:rPr lang="zh-CN" altLang="en-US" sz="1200" b="1" dirty="0">
                          <a:solidFill>
                            <a:srgbClr val="FF0000"/>
                          </a:solidFill>
                          <a:latin typeface="华文中宋" panose="02010600040101010101" pitchFamily="2" charset="-122"/>
                          <a:ea typeface="华文中宋" panose="02010600040101010101" pitchFamily="2" charset="-122"/>
                        </a:rPr>
                        <a:t>般间隔</a:t>
                      </a:r>
                      <a:r>
                        <a:rPr lang="en-US" altLang="zh-CN" sz="1200" b="1" dirty="0">
                          <a:solidFill>
                            <a:srgbClr val="FF0000"/>
                          </a:solidFill>
                          <a:latin typeface="华文中宋" panose="02010600040101010101" pitchFamily="2" charset="-122"/>
                          <a:ea typeface="华文中宋" panose="02010600040101010101" pitchFamily="2" charset="-122"/>
                        </a:rPr>
                        <a:t>1</a:t>
                      </a:r>
                      <a:r>
                        <a:rPr lang="zh-CN" altLang="en-US" sz="1200" b="1" dirty="0">
                          <a:solidFill>
                            <a:srgbClr val="FF0000"/>
                          </a:solidFill>
                          <a:latin typeface="华文中宋" panose="02010600040101010101" pitchFamily="2" charset="-122"/>
                          <a:ea typeface="华文中宋" panose="02010600040101010101" pitchFamily="2" charset="-122"/>
                        </a:rPr>
                        <a:t>至</a:t>
                      </a:r>
                      <a:r>
                        <a:rPr lang="en-US" altLang="zh-CN" sz="1200" b="1">
                          <a:solidFill>
                            <a:srgbClr val="FF0000"/>
                          </a:solidFill>
                          <a:latin typeface="华文中宋" panose="02010600040101010101" pitchFamily="2" charset="-122"/>
                          <a:ea typeface="华文中宋" panose="02010600040101010101" pitchFamily="2" charset="-122"/>
                        </a:rPr>
                        <a:t>2</a:t>
                      </a:r>
                      <a:r>
                        <a:rPr lang="zh-CN" altLang="en-US" sz="1200" b="1" dirty="0">
                          <a:solidFill>
                            <a:srgbClr val="FF0000"/>
                          </a:solidFill>
                          <a:latin typeface="华文中宋" panose="02010600040101010101" pitchFamily="2" charset="-122"/>
                          <a:ea typeface="华文中宋" panose="02010600040101010101" pitchFamily="2" charset="-122"/>
                        </a:rPr>
                        <a:t>天左右</a:t>
                      </a:r>
                      <a:r>
                        <a:rPr lang="zh-CN" altLang="en-US" sz="1200" dirty="0">
                          <a:latin typeface="华文中宋" panose="02010600040101010101" pitchFamily="2" charset="-122"/>
                          <a:ea typeface="华文中宋" panose="02010600040101010101" pitchFamily="2" charset="-122"/>
                        </a:rPr>
                        <a:t>。考试时间应在三级安全教育之后。不能与</a:t>
                      </a:r>
                      <a:endParaRPr lang="zh-CN" altLang="en-US" sz="1200" dirty="0">
                        <a:latin typeface="华文中宋" panose="02010600040101010101" pitchFamily="2" charset="-122"/>
                        <a:ea typeface="华文中宋" panose="02010600040101010101" pitchFamily="2" charset="-122"/>
                      </a:endParaRPr>
                    </a:p>
                    <a:p>
                      <a:pPr marL="0" lvl="0" indent="0"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   施工日记时间冲突。</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r h="37338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3</a:t>
                      </a:r>
                      <a:endParaRPr lang="en-US" altLang="zh-CN"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安全技术交底</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应在</a:t>
                      </a:r>
                      <a:r>
                        <a:rPr lang="zh-CN" altLang="en-US" sz="1200" dirty="0">
                          <a:latin typeface="华文中宋" panose="02010600040101010101" pitchFamily="2" charset="-122"/>
                          <a:ea typeface="华文中宋" panose="02010600040101010101" pitchFamily="2" charset="-122"/>
                          <a:sym typeface="+mn-ea"/>
                        </a:rPr>
                        <a:t>人员入场作业前</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r h="65532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4</a:t>
                      </a:r>
                      <a:endParaRPr lang="en-US" altLang="zh-CN"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动火作业申请与审批</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一级动火：动火前</a:t>
                      </a:r>
                      <a:r>
                        <a:rPr lang="en-US" altLang="zh-CN" sz="1200">
                          <a:latin typeface="华文中宋" panose="02010600040101010101" pitchFamily="2" charset="-122"/>
                          <a:ea typeface="华文中宋" panose="02010600040101010101" pitchFamily="2" charset="-122"/>
                        </a:rPr>
                        <a:t>7</a:t>
                      </a:r>
                      <a:r>
                        <a:rPr lang="zh-CN" altLang="en-US" sz="1200" dirty="0">
                          <a:latin typeface="华文中宋" panose="02010600040101010101" pitchFamily="2" charset="-122"/>
                          <a:ea typeface="华文中宋" panose="02010600040101010101" pitchFamily="2" charset="-122"/>
                        </a:rPr>
                        <a:t>天申请</a:t>
                      </a: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期限</a:t>
                      </a:r>
                      <a:r>
                        <a:rPr lang="en-US" altLang="zh-CN" sz="1200">
                          <a:latin typeface="华文中宋" panose="02010600040101010101" pitchFamily="2" charset="-122"/>
                          <a:ea typeface="华文中宋" panose="02010600040101010101" pitchFamily="2" charset="-122"/>
                        </a:rPr>
                        <a:t>1</a:t>
                      </a:r>
                      <a:r>
                        <a:rPr lang="zh-CN" altLang="en-US" sz="1200" dirty="0">
                          <a:latin typeface="华文中宋" panose="02010600040101010101" pitchFamily="2" charset="-122"/>
                          <a:ea typeface="华文中宋" panose="02010600040101010101" pitchFamily="2" charset="-122"/>
                        </a:rPr>
                        <a:t>天</a:t>
                      </a:r>
                      <a:endParaRPr lang="zh-CN" altLang="en-US" sz="1200" dirty="0">
                        <a:latin typeface="华文中宋" panose="02010600040101010101" pitchFamily="2" charset="-122"/>
                        <a:ea typeface="华文中宋" panose="02010600040101010101" pitchFamily="2" charset="-122"/>
                      </a:endParaRPr>
                    </a:p>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二级动火：动火前</a:t>
                      </a:r>
                      <a:r>
                        <a:rPr lang="en-US" altLang="zh-CN" sz="1200">
                          <a:latin typeface="华文中宋" panose="02010600040101010101" pitchFamily="2" charset="-122"/>
                          <a:ea typeface="华文中宋" panose="02010600040101010101" pitchFamily="2" charset="-122"/>
                        </a:rPr>
                        <a:t>4</a:t>
                      </a:r>
                      <a:r>
                        <a:rPr lang="zh-CN" altLang="en-US" sz="1200" dirty="0">
                          <a:latin typeface="华文中宋" panose="02010600040101010101" pitchFamily="2" charset="-122"/>
                          <a:ea typeface="华文中宋" panose="02010600040101010101" pitchFamily="2" charset="-122"/>
                        </a:rPr>
                        <a:t>天申请，期限</a:t>
                      </a:r>
                      <a:r>
                        <a:rPr lang="en-US" altLang="zh-CN" sz="1200">
                          <a:latin typeface="华文中宋" panose="02010600040101010101" pitchFamily="2" charset="-122"/>
                          <a:ea typeface="华文中宋" panose="02010600040101010101" pitchFamily="2" charset="-122"/>
                        </a:rPr>
                        <a:t>3</a:t>
                      </a:r>
                      <a:r>
                        <a:rPr lang="zh-CN" altLang="en-US" sz="1200" dirty="0">
                          <a:latin typeface="华文中宋" panose="02010600040101010101" pitchFamily="2" charset="-122"/>
                          <a:ea typeface="华文中宋" panose="02010600040101010101" pitchFamily="2" charset="-122"/>
                        </a:rPr>
                        <a:t>天</a:t>
                      </a:r>
                      <a:endParaRPr lang="zh-CN" altLang="en-US" sz="1200" dirty="0">
                        <a:latin typeface="华文中宋" panose="02010600040101010101" pitchFamily="2" charset="-122"/>
                        <a:ea typeface="华文中宋" panose="02010600040101010101" pitchFamily="2" charset="-122"/>
                      </a:endParaRPr>
                    </a:p>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三级动火：动火前</a:t>
                      </a:r>
                      <a:r>
                        <a:rPr lang="en-US" altLang="zh-CN" sz="1200">
                          <a:latin typeface="华文中宋" panose="02010600040101010101" pitchFamily="2" charset="-122"/>
                          <a:ea typeface="华文中宋" panose="02010600040101010101" pitchFamily="2" charset="-122"/>
                        </a:rPr>
                        <a:t>3</a:t>
                      </a:r>
                      <a:r>
                        <a:rPr lang="zh-CN" altLang="en-US" sz="1200" dirty="0">
                          <a:latin typeface="华文中宋" panose="02010600040101010101" pitchFamily="2" charset="-122"/>
                          <a:ea typeface="华文中宋" panose="02010600040101010101" pitchFamily="2" charset="-122"/>
                        </a:rPr>
                        <a:t>天申请，期限</a:t>
                      </a:r>
                      <a:r>
                        <a:rPr lang="en-US" altLang="zh-CN" sz="1200">
                          <a:latin typeface="华文中宋" panose="02010600040101010101" pitchFamily="2" charset="-122"/>
                          <a:ea typeface="华文中宋" panose="02010600040101010101" pitchFamily="2" charset="-122"/>
                        </a:rPr>
                        <a:t>7</a:t>
                      </a:r>
                      <a:r>
                        <a:rPr lang="zh-CN" altLang="en-US" sz="1200" dirty="0">
                          <a:latin typeface="华文中宋" panose="02010600040101010101" pitchFamily="2" charset="-122"/>
                          <a:ea typeface="华文中宋" panose="02010600040101010101" pitchFamily="2" charset="-122"/>
                        </a:rPr>
                        <a:t>天</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r h="37465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5</a:t>
                      </a:r>
                      <a:endParaRPr lang="en-US" altLang="zh-CN"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大型机械使用前验收</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验收时间为检测合格之日后、使用前</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r h="321310">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6</a:t>
                      </a:r>
                      <a:endParaRPr lang="en-US" altLang="zh-CN"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机械操作交接班记录</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应在使用前验收之日后开始</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r h="785495">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ctr"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7</a:t>
                      </a:r>
                      <a:endParaRPr lang="en-US" altLang="zh-CN"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zh-CN" altLang="en-US" sz="1200" dirty="0">
                          <a:latin typeface="华文中宋" panose="02010600040101010101" pitchFamily="2" charset="-122"/>
                          <a:ea typeface="华文中宋" panose="02010600040101010101" pitchFamily="2" charset="-122"/>
                        </a:rPr>
                        <a:t>需论证的深基坑、高支模等作业交底</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c>
                  <a:txBody>
                    <a:bodyPr/>
                    <a:lstStyle>
                      <a:lvl1pPr marL="273050" lvl="0" indent="-273050" algn="l" rtl="0" eaLnBrk="0" fontAlgn="base" hangingPunct="0">
                        <a:spcBef>
                          <a:spcPct val="20000"/>
                        </a:spcBef>
                        <a:spcAft>
                          <a:spcPct val="0"/>
                        </a:spcAft>
                        <a:buClr>
                          <a:srgbClr val="0BD0D9"/>
                        </a:buClr>
                        <a:buSzPct val="95000"/>
                        <a:buFont typeface="Wingdings 2" panose="05020102010507070707" pitchFamily="18" charset="2"/>
                        <a:buChar char=""/>
                        <a:defRPr sz="2200" kern="1200">
                          <a:solidFill>
                            <a:schemeClr val="tx1"/>
                          </a:solidFill>
                          <a:latin typeface="+mn-lt"/>
                          <a:ea typeface="+mn-ea"/>
                          <a:cs typeface="+mn-cs"/>
                        </a:defRPr>
                      </a:lvl1pPr>
                      <a:lvl2pPr marL="640080" lvl="1" indent="-246380"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mn-ea"/>
                          <a:cs typeface="+mn-cs"/>
                        </a:defRPr>
                      </a:lvl2pPr>
                      <a:lvl3pPr marL="914400" lvl="2" indent="-246380" algn="l" rtl="0" eaLnBrk="0" fontAlgn="base" hangingPunct="0">
                        <a:spcBef>
                          <a:spcPct val="20000"/>
                        </a:spcBef>
                        <a:spcAft>
                          <a:spcPct val="0"/>
                        </a:spcAft>
                        <a:buClr>
                          <a:schemeClr val="accent2"/>
                        </a:buClr>
                        <a:buSzPct val="70000"/>
                        <a:buFont typeface="Wingdings 2" panose="05020102010507070707" pitchFamily="18" charset="2"/>
                        <a:buChar char=""/>
                        <a:defRPr sz="1900" kern="1200">
                          <a:solidFill>
                            <a:schemeClr val="tx1"/>
                          </a:solidFill>
                          <a:latin typeface="+mn-lt"/>
                          <a:ea typeface="+mn-ea"/>
                          <a:cs typeface="+mn-cs"/>
                        </a:defRPr>
                      </a:lvl3pPr>
                      <a:lvl4pPr marL="1187450" lvl="3" indent="-209550" algn="l" rtl="0" eaLnBrk="0" fontAlgn="base" hangingPunct="0">
                        <a:spcBef>
                          <a:spcPct val="20000"/>
                        </a:spcBef>
                        <a:spcAft>
                          <a:spcPct val="0"/>
                        </a:spcAft>
                        <a:buClr>
                          <a:srgbClr val="0BD0D9"/>
                        </a:buClr>
                        <a:buSzPct val="65000"/>
                        <a:buFont typeface="Wingdings 2" panose="05020102010507070707" pitchFamily="18" charset="2"/>
                        <a:buChar char=""/>
                        <a:defRPr sz="1800" kern="1200">
                          <a:solidFill>
                            <a:schemeClr val="tx1"/>
                          </a:solidFill>
                          <a:latin typeface="+mn-lt"/>
                          <a:ea typeface="+mn-ea"/>
                          <a:cs typeface="+mn-cs"/>
                        </a:defRPr>
                      </a:lvl4pPr>
                      <a:lvl5pPr marL="1462405" lvl="4" indent="-209550" algn="l" rtl="0" eaLnBrk="0" fontAlgn="base" hangingPunct="0">
                        <a:spcBef>
                          <a:spcPct val="20000"/>
                        </a:spcBef>
                        <a:spcAft>
                          <a:spcPct val="0"/>
                        </a:spcAft>
                        <a:buClr>
                          <a:srgbClr val="10CF9B"/>
                        </a:buClr>
                        <a:buSzPct val="65000"/>
                        <a:buFont typeface="Wingdings 2" panose="05020102010507070707" pitchFamily="18" charset="2"/>
                        <a:buChar char=""/>
                        <a:defRPr sz="1800" kern="1200">
                          <a:solidFill>
                            <a:schemeClr val="tx1"/>
                          </a:solidFill>
                          <a:latin typeface="+mn-lt"/>
                          <a:ea typeface="+mn-ea"/>
                          <a:cs typeface="+mn-cs"/>
                        </a:defRPr>
                      </a:lvl5pPr>
                    </a:lstStyle>
                    <a:p>
                      <a:pPr marL="0" lvl="0" indent="0" algn="just" eaLnBrk="1" hangingPunct="1">
                        <a:spcBef>
                          <a:spcPct val="0"/>
                        </a:spcBef>
                        <a:buClrTx/>
                        <a:buSzPct val="100000"/>
                        <a:buNone/>
                      </a:pPr>
                      <a:r>
                        <a:rPr lang="en-US" altLang="zh-CN" sz="1200">
                          <a:latin typeface="华文中宋" panose="02010600040101010101" pitchFamily="2" charset="-122"/>
                          <a:ea typeface="华文中宋" panose="02010600040101010101" pitchFamily="2" charset="-122"/>
                        </a:rPr>
                        <a:t>   </a:t>
                      </a:r>
                      <a:r>
                        <a:rPr lang="zh-CN" altLang="en-US" sz="1200" dirty="0">
                          <a:latin typeface="华文中宋" panose="02010600040101010101" pitchFamily="2" charset="-122"/>
                          <a:ea typeface="华文中宋" panose="02010600040101010101" pitchFamily="2" charset="-122"/>
                        </a:rPr>
                        <a:t>应在专家论证意见完善并批准后</a:t>
                      </a:r>
                      <a:endParaRPr lang="zh-CN" altLang="en-US" sz="1200" dirty="0">
                        <a:latin typeface="华文中宋" panose="02010600040101010101" pitchFamily="2" charset="-122"/>
                        <a:ea typeface="华文中宋" panose="02010600040101010101" pitchFamily="2" charset="-122"/>
                      </a:endParaRPr>
                    </a:p>
                  </a:txBody>
                  <a:tcPr marL="67343" marR="67343" marT="0" marB="0" anchor="ctr"/>
                </a:tc>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9985" name="图片 1"/>
          <p:cNvPicPr>
            <a:picLocks noChangeAspect="1"/>
          </p:cNvPicPr>
          <p:nvPr/>
        </p:nvPicPr>
        <p:blipFill>
          <a:blip r:embed="rId1"/>
          <a:stretch>
            <a:fillRect/>
          </a:stretch>
        </p:blipFill>
        <p:spPr>
          <a:xfrm>
            <a:off x="947738" y="785813"/>
            <a:ext cx="4303712" cy="5461000"/>
          </a:xfrm>
          <a:prstGeom prst="rect">
            <a:avLst/>
          </a:prstGeom>
          <a:noFill/>
          <a:ln w="9525">
            <a:noFill/>
          </a:ln>
        </p:spPr>
      </p:pic>
      <p:sp>
        <p:nvSpPr>
          <p:cNvPr id="160" name=" 160"/>
          <p:cNvSpPr/>
          <p:nvPr/>
        </p:nvSpPr>
        <p:spPr>
          <a:xfrm>
            <a:off x="4768850" y="4159250"/>
            <a:ext cx="1274763" cy="115252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69987" name="文本框 3"/>
          <p:cNvSpPr txBox="1"/>
          <p:nvPr/>
        </p:nvSpPr>
        <p:spPr>
          <a:xfrm>
            <a:off x="6043613" y="2978150"/>
            <a:ext cx="1509712" cy="1076325"/>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en-US" sz="1600">
                <a:solidFill>
                  <a:srgbClr val="C00000"/>
                </a:solidFill>
                <a:latin typeface="华文中宋" panose="02010600040101010101" pitchFamily="2" charset="-122"/>
                <a:ea typeface="华文中宋" panose="02010600040101010101" pitchFamily="2" charset="-122"/>
              </a:rPr>
              <a:t>时间填写同一天，每一级教育时间未错开</a:t>
            </a:r>
            <a:r>
              <a:rPr lang="en-US" altLang="zh-CN" sz="1600">
                <a:solidFill>
                  <a:srgbClr val="C00000"/>
                </a:solidFill>
                <a:latin typeface="华文中宋" panose="02010600040101010101" pitchFamily="2" charset="-122"/>
                <a:ea typeface="华文中宋" panose="02010600040101010101" pitchFamily="2" charset="-122"/>
              </a:rPr>
              <a:t>1~2</a:t>
            </a:r>
            <a:r>
              <a:rPr lang="zh-CN" altLang="en-US" sz="1600">
                <a:solidFill>
                  <a:srgbClr val="C00000"/>
                </a:solidFill>
                <a:latin typeface="华文中宋" panose="02010600040101010101" pitchFamily="2" charset="-122"/>
                <a:ea typeface="华文中宋" panose="02010600040101010101" pitchFamily="2" charset="-122"/>
              </a:rPr>
              <a:t>天。</a:t>
            </a:r>
            <a:endParaRPr lang="en-US" altLang="zh-CN" sz="1600">
              <a:solidFill>
                <a:srgbClr val="C00000"/>
              </a:solidFill>
              <a:latin typeface="华文中宋" panose="02010600040101010101" pitchFamily="2" charset="-122"/>
              <a:ea typeface="华文中宋" panose="02010600040101010101" pitchFamily="2" charset="-122"/>
            </a:endParaRPr>
          </a:p>
        </p:txBody>
      </p:sp>
      <p:sp>
        <p:nvSpPr>
          <p:cNvPr id="4" name="矩形 3"/>
          <p:cNvSpPr/>
          <p:nvPr/>
        </p:nvSpPr>
        <p:spPr>
          <a:xfrm>
            <a:off x="1516063" y="1081088"/>
            <a:ext cx="1574800"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1609725" y="1822450"/>
            <a:ext cx="1293813"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1009" name="图片 1"/>
          <p:cNvPicPr>
            <a:picLocks noChangeAspect="1"/>
          </p:cNvPicPr>
          <p:nvPr/>
        </p:nvPicPr>
        <p:blipFill>
          <a:blip r:embed="rId1"/>
          <a:stretch>
            <a:fillRect/>
          </a:stretch>
        </p:blipFill>
        <p:spPr>
          <a:xfrm>
            <a:off x="3767138" y="781050"/>
            <a:ext cx="4664075" cy="5362575"/>
          </a:xfrm>
          <a:prstGeom prst="rect">
            <a:avLst/>
          </a:prstGeom>
          <a:noFill/>
          <a:ln w="9525">
            <a:noFill/>
          </a:ln>
        </p:spPr>
      </p:pic>
      <p:sp>
        <p:nvSpPr>
          <p:cNvPr id="171010" name="文本框 3"/>
          <p:cNvSpPr txBox="1"/>
          <p:nvPr/>
        </p:nvSpPr>
        <p:spPr>
          <a:xfrm>
            <a:off x="1936750" y="2311400"/>
            <a:ext cx="1508125" cy="2060575"/>
          </a:xfrm>
          <a:prstGeom prst="rect">
            <a:avLst/>
          </a:prstGeom>
          <a:noFill/>
          <a:ln w="9525" cap="flat" cmpd="sng">
            <a:solidFill>
              <a:srgbClr val="FF0000"/>
            </a:solidFill>
            <a:prstDash val="solid"/>
            <a:round/>
            <a:headEnd type="none" w="med" len="med"/>
            <a:tailEnd type="none" w="med" len="med"/>
          </a:ln>
        </p:spPr>
        <p:txBody>
          <a:bodyPr wrap="square" anchor="t" anchorCtr="0">
            <a:spAutoFit/>
          </a:bodyPr>
          <a:p>
            <a:r>
              <a:rPr lang="zh-CN" altLang="zh-CN" sz="1600">
                <a:solidFill>
                  <a:srgbClr val="C00000"/>
                </a:solidFill>
                <a:latin typeface="华文中宋" panose="02010600040101010101" pitchFamily="2" charset="-122"/>
                <a:ea typeface="华文中宋" panose="02010600040101010101" pitchFamily="2" charset="-122"/>
              </a:rPr>
              <a:t>动火作业时间和审批时间未隔开</a:t>
            </a:r>
            <a:r>
              <a:rPr lang="zh-CN" altLang="en-US" sz="1600">
                <a:solidFill>
                  <a:srgbClr val="C00000"/>
                </a:solidFill>
                <a:latin typeface="华文中宋" panose="02010600040101010101" pitchFamily="2" charset="-122"/>
                <a:ea typeface="华文中宋" panose="02010600040101010101" pitchFamily="2" charset="-122"/>
                <a:sym typeface="宋体" panose="02010600030101010101" pitchFamily="2" charset="-122"/>
              </a:rPr>
              <a:t>；审批时间应在动火开始时间三天前；动火起止时间过长，超过</a:t>
            </a:r>
            <a:r>
              <a:rPr lang="en-US" altLang="zh-CN" sz="1600">
                <a:solidFill>
                  <a:srgbClr val="C00000"/>
                </a:solidFill>
                <a:latin typeface="华文中宋" panose="02010600040101010101" pitchFamily="2" charset="-122"/>
                <a:ea typeface="华文中宋" panose="02010600040101010101" pitchFamily="2" charset="-122"/>
                <a:sym typeface="宋体" panose="02010600030101010101" pitchFamily="2" charset="-122"/>
              </a:rPr>
              <a:t>7</a:t>
            </a:r>
            <a:r>
              <a:rPr lang="zh-CN" altLang="en-US" sz="1600">
                <a:solidFill>
                  <a:srgbClr val="C00000"/>
                </a:solidFill>
                <a:latin typeface="华文中宋" panose="02010600040101010101" pitchFamily="2" charset="-122"/>
                <a:ea typeface="华文中宋" panose="02010600040101010101" pitchFamily="2" charset="-122"/>
                <a:sym typeface="宋体" panose="02010600030101010101" pitchFamily="2" charset="-122"/>
              </a:rPr>
              <a:t>天。</a:t>
            </a:r>
            <a:endParaRPr lang="zh-CN" altLang="en-US" sz="1600">
              <a:solidFill>
                <a:srgbClr val="C00000"/>
              </a:solidFill>
              <a:latin typeface="华文中宋" panose="02010600040101010101" pitchFamily="2" charset="-122"/>
              <a:ea typeface="华文中宋" panose="02010600040101010101" pitchFamily="2" charset="-122"/>
              <a:sym typeface="宋体" panose="02010600030101010101" pitchFamily="2" charset="-122"/>
            </a:endParaRPr>
          </a:p>
        </p:txBody>
      </p:sp>
      <p:sp>
        <p:nvSpPr>
          <p:cNvPr id="4" name="矩形 3"/>
          <p:cNvSpPr/>
          <p:nvPr/>
        </p:nvSpPr>
        <p:spPr>
          <a:xfrm>
            <a:off x="4578350" y="1063625"/>
            <a:ext cx="1703388"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6824663" y="1063625"/>
            <a:ext cx="1295400"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矩形 2"/>
          <p:cNvSpPr/>
          <p:nvPr/>
        </p:nvSpPr>
        <p:spPr>
          <a:xfrm>
            <a:off x="4854575" y="1285875"/>
            <a:ext cx="115093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2033" name="Rectangle 1"/>
          <p:cNvSpPr/>
          <p:nvPr/>
        </p:nvSpPr>
        <p:spPr>
          <a:xfrm>
            <a:off x="428625" y="3090863"/>
            <a:ext cx="8286750" cy="366712"/>
          </a:xfrm>
          <a:prstGeom prst="rect">
            <a:avLst/>
          </a:prstGeom>
          <a:noFill/>
          <a:ln w="9525">
            <a:noFill/>
          </a:ln>
          <a:effectLst>
            <a:prstShdw prst="shdw12" dir="16200000">
              <a:srgbClr val="2F4D71">
                <a:alpha val="50000"/>
              </a:srgbClr>
            </a:prstShdw>
          </a:effectLst>
        </p:spPr>
        <p:txBody>
          <a:bodyPr anchor="ctr" anchorCtr="0">
            <a:spAutoFit/>
          </a:bodyPr>
          <a:p>
            <a:pPr indent="358775" eaLnBrk="0" hangingPunct="0">
              <a:spcBef>
                <a:spcPts val="600"/>
              </a:spcBef>
              <a:spcAft>
                <a:spcPts val="600"/>
              </a:spcAft>
            </a:pPr>
            <a:endParaRPr lang="zh-CN" altLang="en-US" sz="1800">
              <a:latin typeface="Arial" panose="020B0604020202020204" pitchFamily="34" charset="0"/>
              <a:ea typeface="华文中宋" panose="02010600040101010101" pitchFamily="2" charset="-122"/>
            </a:endParaRPr>
          </a:p>
        </p:txBody>
      </p:sp>
      <p:sp>
        <p:nvSpPr>
          <p:cNvPr id="144388" name="矩形 1"/>
          <p:cNvSpPr/>
          <p:nvPr/>
        </p:nvSpPr>
        <p:spPr>
          <a:xfrm>
            <a:off x="295910" y="2211705"/>
            <a:ext cx="8531860" cy="2079625"/>
          </a:xfrm>
          <a:prstGeom prst="rect">
            <a:avLst/>
          </a:prstGeom>
          <a:gradFill rotWithShape="0">
            <a:gsLst>
              <a:gs pos="0">
                <a:srgbClr val="F0F3F8">
                  <a:alpha val="100000"/>
                </a:srgbClr>
              </a:gs>
              <a:gs pos="17999">
                <a:srgbClr val="F68E91">
                  <a:alpha val="100000"/>
                </a:srgbClr>
              </a:gs>
              <a:gs pos="50999">
                <a:srgbClr val="FF0000">
                  <a:alpha val="100000"/>
                </a:srgbClr>
              </a:gs>
              <a:gs pos="92000">
                <a:srgbClr val="F8787B">
                  <a:alpha val="100000"/>
                </a:srgbClr>
              </a:gs>
              <a:gs pos="100000">
                <a:srgbClr val="F0F3F8">
                  <a:alpha val="100000"/>
                </a:srgbClr>
              </a:gs>
            </a:gsLst>
            <a:lin ang="0" scaled="1"/>
            <a:tileRect/>
          </a:gradFill>
          <a:ln w="9525">
            <a:noFill/>
          </a:ln>
        </p:spPr>
        <p:txBody>
          <a:bodyPr anchor="t" anchorCtr="0"/>
          <a:p>
            <a:pPr eaLnBrk="0" hangingPunct="0"/>
            <a:endParaRPr lang="zh-CN" altLang="en-US" sz="1800">
              <a:latin typeface="Arial" panose="020B0604020202020204" pitchFamily="34" charset="0"/>
              <a:ea typeface="宋体" panose="02010600030101010101" pitchFamily="2" charset="-122"/>
            </a:endParaRPr>
          </a:p>
        </p:txBody>
      </p:sp>
      <p:sp>
        <p:nvSpPr>
          <p:cNvPr id="2" name="矩形 1"/>
          <p:cNvSpPr/>
          <p:nvPr/>
        </p:nvSpPr>
        <p:spPr>
          <a:xfrm>
            <a:off x="2281237" y="2433319"/>
            <a:ext cx="4581525" cy="1844041"/>
          </a:xfrm>
          <a:prstGeom prst="rect">
            <a:avLst/>
          </a:prstGeom>
          <a:noFill/>
          <a:ln>
            <a:noFill/>
          </a:ln>
        </p:spPr>
        <p:txBody>
          <a:bodyPr wrap="none" rtlCol="0" anchor="t">
            <a:spAutoFit/>
            <a:scene3d>
              <a:camera prst="isometricOffAxis1Right">
                <a:rot lat="600000" lon="19500000" rev="0"/>
              </a:camera>
              <a:lightRig rig="threePt" dir="t">
                <a:rot lat="0" lon="0" rev="0"/>
              </a:lightRig>
            </a:scene3d>
            <a:sp3d extrusionH="266700" contourW="12700">
              <a:extrusionClr>
                <a:srgbClr val="A7A7A6"/>
              </a:extrusionClr>
              <a:contourClr>
                <a:srgbClr val="BEBCB9"/>
              </a:contourClr>
            </a:sp3d>
          </a:bodyPr>
          <a:p>
            <a:pPr algn="ctr" fontAlgn="base"/>
            <a:r>
              <a:rPr lang="zh-CN" altLang="en-US" sz="11500" b="1" strike="noStrike" noProof="1">
                <a:ln w="6600">
                  <a:prstDash val="solid"/>
                </a:ln>
                <a:blipFill>
                  <a:blip r:embed="rId1">
                    <a:alphaModFix amt="99000"/>
                  </a:blip>
                  <a:stretch>
                    <a:fillRect/>
                  </a:stretch>
                </a:blipFill>
                <a:effectLst/>
                <a:latin typeface="华文新魏" panose="02010800040101010101" pitchFamily="2" charset="-122"/>
                <a:ea typeface="楷体" panose="02010609060101010101" pitchFamily="1" charset="-122"/>
                <a:cs typeface="+mn-ea"/>
                <a:sym typeface="华文新魏" panose="02010800040101010101" pitchFamily="2" charset="-122"/>
              </a:rPr>
              <a:t>谢谢！</a:t>
            </a:r>
            <a:endParaRPr lang="zh-CN" altLang="en-US" sz="11500" b="1" strike="noStrike" noProof="1">
              <a:ln w="6600">
                <a:prstDash val="solid"/>
              </a:ln>
              <a:blipFill>
                <a:blip r:embed="rId1">
                  <a:alphaModFix amt="99000"/>
                </a:blip>
                <a:stretch>
                  <a:fillRect/>
                </a:stretch>
              </a:blipFill>
              <a:effectLst/>
              <a:latin typeface="华文新魏" panose="02010800040101010101" pitchFamily="2" charset="-122"/>
              <a:ea typeface="楷体" panose="02010609060101010101" pitchFamily="1" charset="-122"/>
              <a:sym typeface="华文新魏" panose="020108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checkerboard(across)">
                                      <p:cBhvr>
                                        <p:cTn id="7" dur="10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27650" name="组合 6"/>
          <p:cNvGrpSpPr/>
          <p:nvPr/>
        </p:nvGrpSpPr>
        <p:grpSpPr>
          <a:xfrm>
            <a:off x="25400" y="42863"/>
            <a:ext cx="1049338" cy="450850"/>
            <a:chOff x="962" y="1637"/>
            <a:chExt cx="1652" cy="710"/>
          </a:xfrm>
        </p:grpSpPr>
        <p:sp>
          <p:nvSpPr>
            <p:cNvPr id="4" name="矩形 3"/>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7656" name="组合 5"/>
          <p:cNvGrpSpPr/>
          <p:nvPr/>
        </p:nvGrpSpPr>
        <p:grpSpPr>
          <a:xfrm>
            <a:off x="5976938" y="42863"/>
            <a:ext cx="936625" cy="450850"/>
            <a:chOff x="5509" y="193"/>
            <a:chExt cx="1652" cy="710"/>
          </a:xfrm>
        </p:grpSpPr>
        <p:sp>
          <p:nvSpPr>
            <p:cNvPr id="13" name="矩形 12"/>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7662" name="文本框 1"/>
          <p:cNvSpPr txBox="1"/>
          <p:nvPr/>
        </p:nvSpPr>
        <p:spPr>
          <a:xfrm>
            <a:off x="1054100" y="42863"/>
            <a:ext cx="5194300" cy="457200"/>
          </a:xfrm>
          <a:prstGeom prst="rect">
            <a:avLst/>
          </a:prstGeom>
          <a:noFill/>
          <a:ln w="9525">
            <a:noFill/>
          </a:ln>
        </p:spPr>
        <p:txBody>
          <a:bodyPr wrap="square" anchor="t" anchorCtr="0">
            <a:spAutoFit/>
          </a:bodyPr>
          <a:p>
            <a:r>
              <a:rPr lang="zh-CN" altLang="en-US" sz="24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01 各部门、各岗位安全生产责任制</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27663" name="图片 24"/>
          <p:cNvPicPr>
            <a:picLocks noChangeAspect="1"/>
          </p:cNvPicPr>
          <p:nvPr/>
        </p:nvPicPr>
        <p:blipFill>
          <a:blip r:embed="rId1"/>
          <a:stretch>
            <a:fillRect/>
          </a:stretch>
        </p:blipFill>
        <p:spPr>
          <a:xfrm>
            <a:off x="3595688" y="719138"/>
            <a:ext cx="4919662" cy="6002337"/>
          </a:xfrm>
          <a:prstGeom prst="rect">
            <a:avLst/>
          </a:prstGeom>
          <a:noFill/>
          <a:ln w="12700" cap="flat" cmpd="sng">
            <a:solidFill>
              <a:schemeClr val="accent1"/>
            </a:solidFill>
            <a:prstDash val="solid"/>
            <a:round/>
            <a:headEnd type="none" w="med" len="med"/>
            <a:tailEnd type="none" w="med" len="med"/>
          </a:ln>
        </p:spPr>
      </p:pic>
      <p:sp>
        <p:nvSpPr>
          <p:cNvPr id="27664" name="文本框 25"/>
          <p:cNvSpPr txBox="1"/>
          <p:nvPr/>
        </p:nvSpPr>
        <p:spPr>
          <a:xfrm>
            <a:off x="1217613" y="2066925"/>
            <a:ext cx="1381125" cy="25288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工程项目关键岗位人员在履职前由项目安全总监进行交底，留存交底记录。</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1915319" y="18994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7" name=" 203"/>
          <p:cNvSpPr/>
          <p:nvPr/>
        </p:nvSpPr>
        <p:spPr>
          <a:xfrm rot="16200000">
            <a:off x="874713" y="427355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5734050" y="1058863"/>
            <a:ext cx="1392238"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矩形 2"/>
          <p:cNvSpPr/>
          <p:nvPr/>
        </p:nvSpPr>
        <p:spPr>
          <a:xfrm>
            <a:off x="4592638" y="1303338"/>
            <a:ext cx="1995488" cy="15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28674" name="组合 6"/>
          <p:cNvGrpSpPr/>
          <p:nvPr/>
        </p:nvGrpSpPr>
        <p:grpSpPr>
          <a:xfrm>
            <a:off x="36513" y="41275"/>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8680" name="组合 5"/>
          <p:cNvGrpSpPr/>
          <p:nvPr/>
        </p:nvGrpSpPr>
        <p:grpSpPr>
          <a:xfrm>
            <a:off x="5976938" y="41275"/>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8686"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01 各部门、各岗位安全生产责任制</a:t>
            </a:r>
            <a:endParaRPr lang="zh-CN" altLang="en-US" sz="2400" dirty="0">
              <a:solidFill>
                <a:srgbClr val="002060"/>
              </a:solidFill>
              <a:latin typeface="华文中宋" panose="02010600040101010101" pitchFamily="2" charset="-122"/>
              <a:ea typeface="华文中宋" panose="02010600040101010101" pitchFamily="2" charset="-122"/>
            </a:endParaRPr>
          </a:p>
        </p:txBody>
      </p:sp>
      <p:sp>
        <p:nvSpPr>
          <p:cNvPr id="28687" name="文本框 21"/>
          <p:cNvSpPr txBox="1"/>
          <p:nvPr/>
        </p:nvSpPr>
        <p:spPr>
          <a:xfrm>
            <a:off x="1431925" y="2011363"/>
            <a:ext cx="1381125" cy="2860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工程项目职能部门的安全生产责任制具体内容见</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公司生产与安全管理手册</a:t>
            </a:r>
            <a:r>
              <a:rPr lang="en-US" altLang="zh-CN" sz="2000">
                <a:latin typeface="华文中宋" panose="02010600040101010101" pitchFamily="2" charset="-122"/>
                <a:ea typeface="华文中宋" panose="02010600040101010101" pitchFamily="2" charset="-122"/>
              </a:rPr>
              <a:t>P79</a:t>
            </a:r>
            <a:endParaRPr lang="en-US" altLang="zh-CN" sz="2000">
              <a:latin typeface="华文中宋" panose="02010600040101010101" pitchFamily="2" charset="-122"/>
              <a:ea typeface="华文中宋" panose="02010600040101010101" pitchFamily="2" charset="-122"/>
            </a:endParaRPr>
          </a:p>
        </p:txBody>
      </p:sp>
      <p:sp>
        <p:nvSpPr>
          <p:cNvPr id="203" name=" 203"/>
          <p:cNvSpPr/>
          <p:nvPr/>
        </p:nvSpPr>
        <p:spPr>
          <a:xfrm rot="5400000">
            <a:off x="2201069" y="18819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120775" y="4562475"/>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28690" name="图片 1"/>
          <p:cNvPicPr>
            <a:picLocks noChangeAspect="1"/>
          </p:cNvPicPr>
          <p:nvPr/>
        </p:nvPicPr>
        <p:blipFill>
          <a:blip r:embed="rId1">
            <a:clrChange>
              <a:clrFrom>
                <a:srgbClr val="FFFFFF"/>
              </a:clrFrom>
              <a:clrTo>
                <a:srgbClr val="FFFFFF">
                  <a:alpha val="0"/>
                </a:srgbClr>
              </a:clrTo>
            </a:clrChange>
          </a:blip>
          <a:stretch>
            <a:fillRect/>
          </a:stretch>
        </p:blipFill>
        <p:spPr>
          <a:xfrm>
            <a:off x="3206750" y="712788"/>
            <a:ext cx="5265738" cy="5522912"/>
          </a:xfrm>
          <a:prstGeom prst="rect">
            <a:avLst/>
          </a:prstGeom>
          <a:noFill/>
          <a:ln w="12700" cap="flat" cmpd="sng">
            <a:solidFill>
              <a:schemeClr val="accent1"/>
            </a:solidFill>
            <a:prstDash val="solid"/>
            <a:round/>
            <a:headEnd type="none" w="med" len="med"/>
            <a:tailEnd type="none" w="med" len="med"/>
          </a:ln>
        </p:spPr>
      </p:pic>
      <p:sp>
        <p:nvSpPr>
          <p:cNvPr id="2" name="矩形 1"/>
          <p:cNvSpPr/>
          <p:nvPr/>
        </p:nvSpPr>
        <p:spPr>
          <a:xfrm>
            <a:off x="3625850" y="1000125"/>
            <a:ext cx="398463"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2969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9704" name="组合 5"/>
          <p:cNvGrpSpPr/>
          <p:nvPr/>
        </p:nvGrpSpPr>
        <p:grpSpPr>
          <a:xfrm>
            <a:off x="59991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9710"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01 各部门、各岗位安全生产责任制</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29711" name="图片 1"/>
          <p:cNvPicPr>
            <a:picLocks noChangeAspect="1"/>
          </p:cNvPicPr>
          <p:nvPr/>
        </p:nvPicPr>
        <p:blipFill>
          <a:blip r:embed="rId1"/>
          <a:stretch>
            <a:fillRect/>
          </a:stretch>
        </p:blipFill>
        <p:spPr>
          <a:xfrm>
            <a:off x="3492500" y="852488"/>
            <a:ext cx="4895850" cy="5153025"/>
          </a:xfrm>
          <a:prstGeom prst="rect">
            <a:avLst/>
          </a:prstGeom>
          <a:noFill/>
          <a:ln w="12700" cap="flat" cmpd="sng">
            <a:solidFill>
              <a:schemeClr val="accent1"/>
            </a:solidFill>
            <a:prstDash val="solid"/>
            <a:round/>
            <a:headEnd type="none" w="med" len="med"/>
            <a:tailEnd type="none" w="med" len="med"/>
          </a:ln>
        </p:spPr>
      </p:pic>
      <p:sp>
        <p:nvSpPr>
          <p:cNvPr id="29712" name="文本框 3"/>
          <p:cNvSpPr txBox="1"/>
          <p:nvPr/>
        </p:nvSpPr>
        <p:spPr>
          <a:xfrm>
            <a:off x="1854200" y="1652588"/>
            <a:ext cx="1169988" cy="31400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项目与项目全体管理人员以及劳务作业人员签订的安全生产责任书。</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412206" y="152955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495425" y="4478338"/>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4276725" y="1808163"/>
            <a:ext cx="746125"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4560888" y="4851400"/>
            <a:ext cx="601663" cy="44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7523163" y="4851400"/>
            <a:ext cx="798513"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0722" name="组合 6"/>
          <p:cNvGrpSpPr/>
          <p:nvPr/>
        </p:nvGrpSpPr>
        <p:grpSpPr>
          <a:xfrm>
            <a:off x="36513" y="31750"/>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0728" name="组合 5"/>
          <p:cNvGrpSpPr/>
          <p:nvPr/>
        </p:nvGrpSpPr>
        <p:grpSpPr>
          <a:xfrm>
            <a:off x="4591050" y="31750"/>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0734" name="文本框 1"/>
          <p:cNvSpPr txBox="1"/>
          <p:nvPr/>
        </p:nvSpPr>
        <p:spPr>
          <a:xfrm>
            <a:off x="1054100" y="106363"/>
            <a:ext cx="36004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安全生产目标责任书</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30735" name="图片 1" descr="图片2"/>
          <p:cNvPicPr>
            <a:picLocks noChangeAspect="1"/>
          </p:cNvPicPr>
          <p:nvPr/>
        </p:nvPicPr>
        <p:blipFill>
          <a:blip r:embed="rId1"/>
          <a:stretch>
            <a:fillRect/>
          </a:stretch>
        </p:blipFill>
        <p:spPr>
          <a:xfrm>
            <a:off x="3889375" y="677863"/>
            <a:ext cx="4506913" cy="6043612"/>
          </a:xfrm>
          <a:prstGeom prst="rect">
            <a:avLst/>
          </a:prstGeom>
          <a:noFill/>
          <a:ln w="12700" cap="flat" cmpd="sng">
            <a:solidFill>
              <a:schemeClr val="accent1"/>
            </a:solidFill>
            <a:prstDash val="solid"/>
            <a:round/>
            <a:headEnd type="none" w="med" len="med"/>
            <a:tailEnd type="none" w="med" len="med"/>
          </a:ln>
        </p:spPr>
      </p:pic>
      <p:sp>
        <p:nvSpPr>
          <p:cNvPr id="30736" name="文本框 3"/>
          <p:cNvSpPr txBox="1"/>
          <p:nvPr/>
        </p:nvSpPr>
        <p:spPr>
          <a:xfrm>
            <a:off x="1854200" y="2441575"/>
            <a:ext cx="1169988" cy="2225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分公司与项目每年年初签订；新开项目及时签订。</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341563" y="2306638"/>
            <a:ext cx="790575"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496219" y="433466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5057775" y="1978025"/>
            <a:ext cx="1657350" cy="30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4505325" y="5484813"/>
            <a:ext cx="1809750" cy="25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1" name="Picture 12"/>
          <p:cNvPicPr>
            <a:picLocks noChangeAspect="1"/>
          </p:cNvPicPr>
          <p:nvPr>
            <p:custDataLst>
              <p:tags r:id="rId1"/>
            </p:custDataLst>
          </p:nvPr>
        </p:nvPicPr>
        <p:blipFill>
          <a:blip r:embed="rId2">
            <a:grayscl/>
          </a:blip>
          <a:srcRect t="6119" b="26009"/>
          <a:stretch>
            <a:fillRect/>
          </a:stretch>
        </p:blipFill>
        <p:spPr>
          <a:xfrm>
            <a:off x="3255963" y="1803400"/>
            <a:ext cx="2071687" cy="2097088"/>
          </a:xfrm>
          <a:prstGeom prst="rect">
            <a:avLst/>
          </a:prstGeom>
          <a:noFill/>
          <a:ln w="9525">
            <a:noFill/>
          </a:ln>
        </p:spPr>
      </p:pic>
      <p:sp>
        <p:nvSpPr>
          <p:cNvPr id="2" name="文本框 1"/>
          <p:cNvSpPr txBox="1"/>
          <p:nvPr>
            <p:custDataLst>
              <p:tags r:id="rId3"/>
            </p:custDataLst>
          </p:nvPr>
        </p:nvSpPr>
        <p:spPr>
          <a:xfrm>
            <a:off x="382588" y="841375"/>
            <a:ext cx="84010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7628" tIns="35243" rIns="67628" bIns="35243" numCol="1" anchor="ctr" anchorCtr="0" compatLnSpc="1">
            <a:noAutofit/>
          </a:bodyPr>
          <a:lstStyle>
            <a:lvl1pPr algn="ctr">
              <a:defRPr sz="2800">
                <a:solidFill>
                  <a:schemeClr val="tx2"/>
                </a:solidFill>
                <a:latin typeface="+mj-lt"/>
                <a:ea typeface="+mj-ea"/>
                <a:cs typeface="+mj-cs"/>
                <a:sym typeface="Arial" panose="020B0604020202020204" pitchFamily="34" charset="0"/>
              </a:defRPr>
            </a:lvl1pPr>
            <a:lvl2pPr>
              <a:defRPr sz="2800"/>
            </a:lvl2pPr>
            <a:lvl3pPr>
              <a:defRPr sz="2800"/>
            </a:lvl3pPr>
            <a:lvl4pPr>
              <a:defRPr sz="2800"/>
            </a:lvl4pPr>
            <a:lvl5pPr>
              <a:defRPr sz="2800"/>
            </a:lvl5pPr>
            <a:lvl6pPr marL="457200" fontAlgn="base">
              <a:spcBef>
                <a:spcPct val="0"/>
              </a:spcBef>
              <a:spcAft>
                <a:spcPct val="0"/>
              </a:spcAft>
              <a:defRPr sz="2800"/>
            </a:lvl6pPr>
            <a:lvl7pPr marL="914400" fontAlgn="base">
              <a:spcBef>
                <a:spcPct val="0"/>
              </a:spcBef>
              <a:spcAft>
                <a:spcPct val="0"/>
              </a:spcAft>
              <a:defRPr sz="2800"/>
            </a:lvl7pPr>
            <a:lvl8pPr marL="1371600" fontAlgn="base">
              <a:spcBef>
                <a:spcPct val="0"/>
              </a:spcBef>
              <a:spcAft>
                <a:spcPct val="0"/>
              </a:spcAft>
              <a:defRPr sz="2800"/>
            </a:lvl8pPr>
            <a:lvl9pPr marL="1828800" fontAlgn="base">
              <a:spcBef>
                <a:spcPct val="0"/>
              </a:spcBef>
              <a:spcAft>
                <a:spcPct val="0"/>
              </a:spcAft>
              <a:defRPr sz="2800"/>
            </a:lvl9pPr>
          </a:lstStyle>
          <a:p>
            <a:pPr fontAlgn="base"/>
            <a:r>
              <a:rPr lang="zh-CN" altLang="en-US" sz="3600" b="1" strike="noStrike" noProof="1" dirty="0">
                <a:effectLst>
                  <a:outerShdw blurRad="38100" dist="38100" dir="2700000" algn="tl">
                    <a:srgbClr val="000000">
                      <a:alpha val="43137"/>
                    </a:srgbClr>
                  </a:outerShdw>
                </a:effectLst>
                <a:latin typeface="+mj-lt"/>
                <a:ea typeface="+mj-ea"/>
                <a:cs typeface="+mj-cs"/>
              </a:rPr>
              <a:t>前  言</a:t>
            </a:r>
            <a:endParaRPr lang="zh-CN" altLang="en-US" sz="3600" b="1" strike="noStrike" noProof="1" dirty="0">
              <a:effectLst>
                <a:outerShdw blurRad="38100" dist="38100" dir="2700000" algn="tl">
                  <a:srgbClr val="000000">
                    <a:alpha val="43137"/>
                  </a:srgbClr>
                </a:outerShdw>
              </a:effectLst>
            </a:endParaRPr>
          </a:p>
        </p:txBody>
      </p:sp>
      <p:grpSp>
        <p:nvGrpSpPr>
          <p:cNvPr id="10243" name="组合 5"/>
          <p:cNvGrpSpPr/>
          <p:nvPr/>
        </p:nvGrpSpPr>
        <p:grpSpPr>
          <a:xfrm>
            <a:off x="5389563" y="1797050"/>
            <a:ext cx="3394075" cy="4333875"/>
            <a:chOff x="5427900" y="1752539"/>
            <a:chExt cx="3393281" cy="4264819"/>
          </a:xfrm>
        </p:grpSpPr>
        <p:sp>
          <p:nvSpPr>
            <p:cNvPr id="33795" name="矩形 1"/>
            <p:cNvSpPr>
              <a:spLocks noChangeArrowheads="1"/>
            </p:cNvSpPr>
            <p:nvPr>
              <p:custDataLst>
                <p:tags r:id="rId4"/>
              </p:custDataLst>
            </p:nvPr>
          </p:nvSpPr>
          <p:spPr bwMode="auto">
            <a:xfrm>
              <a:off x="5427900" y="1752539"/>
              <a:ext cx="3393281" cy="4264819"/>
            </a:xfrm>
            <a:prstGeom prst="rect">
              <a:avLst/>
            </a:prstGeom>
            <a:solidFill>
              <a:srgbClr val="73C8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base"/>
              <a:endParaRPr lang="zh-CN" altLang="en-US" sz="1350" strike="noStrike" noProof="1">
                <a:solidFill>
                  <a:srgbClr val="FFFFFF"/>
                </a:solidFill>
              </a:endParaRPr>
            </a:p>
          </p:txBody>
        </p:sp>
        <p:grpSp>
          <p:nvGrpSpPr>
            <p:cNvPr id="10245" name="组合 4"/>
            <p:cNvGrpSpPr/>
            <p:nvPr/>
          </p:nvGrpSpPr>
          <p:grpSpPr>
            <a:xfrm>
              <a:off x="5608543" y="1948991"/>
              <a:ext cx="900589" cy="496491"/>
              <a:chOff x="5608543" y="1948991"/>
              <a:chExt cx="900589" cy="496491"/>
            </a:xfrm>
          </p:grpSpPr>
          <p:sp>
            <p:nvSpPr>
              <p:cNvPr id="33797" name="矩形 11"/>
              <p:cNvSpPr>
                <a:spLocks noChangeArrowheads="1"/>
              </p:cNvSpPr>
              <p:nvPr>
                <p:custDataLst>
                  <p:tags r:id="rId5"/>
                </p:custDataLst>
              </p:nvPr>
            </p:nvSpPr>
            <p:spPr bwMode="auto">
              <a:xfrm rot="16200000">
                <a:off x="5608546" y="1948978"/>
                <a:ext cx="324005" cy="324022"/>
              </a:xfrm>
              <a:prstGeom prst="rect">
                <a:avLst/>
              </a:prstGeom>
              <a:noFill/>
              <a:ln w="25400" cmpd="sng">
                <a:solidFill>
                  <a:schemeClr val="bg1"/>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base"/>
                <a:endParaRPr lang="zh-CN" altLang="en-US" sz="1350" strike="noStrike" noProof="1">
                  <a:solidFill>
                    <a:schemeClr val="bg1"/>
                  </a:solidFill>
                </a:endParaRPr>
              </a:p>
            </p:txBody>
          </p:sp>
          <p:sp>
            <p:nvSpPr>
              <p:cNvPr id="33798" name="矩形 12"/>
              <p:cNvSpPr>
                <a:spLocks noChangeArrowheads="1"/>
              </p:cNvSpPr>
              <p:nvPr>
                <p:custDataLst>
                  <p:tags r:id="rId6"/>
                </p:custDataLst>
              </p:nvPr>
            </p:nvSpPr>
            <p:spPr bwMode="auto">
              <a:xfrm rot="16200000">
                <a:off x="5770085" y="2120992"/>
                <a:ext cx="324958" cy="324022"/>
              </a:xfrm>
              <a:prstGeom prst="rect">
                <a:avLst/>
              </a:prstGeom>
              <a:noFill/>
              <a:ln w="25400" cmpd="sng">
                <a:solidFill>
                  <a:schemeClr val="bg1"/>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base"/>
                <a:endParaRPr lang="zh-CN" altLang="en-US" sz="1350" strike="noStrike" noProof="1">
                  <a:solidFill>
                    <a:schemeClr val="bg1"/>
                  </a:solidFill>
                </a:endParaRPr>
              </a:p>
            </p:txBody>
          </p:sp>
          <p:sp>
            <p:nvSpPr>
              <p:cNvPr id="33799" name="矩形 13"/>
              <p:cNvSpPr>
                <a:spLocks noChangeArrowheads="1"/>
              </p:cNvSpPr>
              <p:nvPr>
                <p:custDataLst>
                  <p:tags r:id="rId7"/>
                </p:custDataLst>
              </p:nvPr>
            </p:nvSpPr>
            <p:spPr bwMode="auto">
              <a:xfrm rot="16200000">
                <a:off x="6364994" y="1948750"/>
                <a:ext cx="143896" cy="144380"/>
              </a:xfrm>
              <a:prstGeom prst="rect">
                <a:avLst/>
              </a:prstGeom>
              <a:noFill/>
              <a:ln w="25400" cmpd="sng">
                <a:solidFill>
                  <a:schemeClr val="bg1"/>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base"/>
                <a:endParaRPr lang="zh-CN" altLang="en-US" sz="1350" strike="noStrike" noProof="1">
                  <a:solidFill>
                    <a:schemeClr val="bg1"/>
                  </a:solidFill>
                </a:endParaRPr>
              </a:p>
            </p:txBody>
          </p:sp>
        </p:grpSp>
      </p:grpSp>
      <p:sp>
        <p:nvSpPr>
          <p:cNvPr id="3" name="文本框 2"/>
          <p:cNvSpPr txBox="1"/>
          <p:nvPr>
            <p:custDataLst>
              <p:tags r:id="rId8"/>
            </p:custDataLst>
          </p:nvPr>
        </p:nvSpPr>
        <p:spPr>
          <a:xfrm>
            <a:off x="5391150" y="2500313"/>
            <a:ext cx="339248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628" tIns="35243" rIns="67628" bIns="35243">
            <a:normAutofit lnSpcReduction="10000"/>
          </a:bodyPr>
          <a:lstStyle>
            <a:defPPr>
              <a:defRPr lang="zh-CN"/>
            </a:defPPr>
            <a:lvl1pPr>
              <a:lnSpc>
                <a:spcPct val="130000"/>
              </a:lnSpc>
              <a:defRPr>
                <a:solidFill>
                  <a:schemeClr val="bg1"/>
                </a:solidFill>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pPr marL="342900" fontAlgn="base">
              <a:lnSpc>
                <a:spcPct val="150000"/>
              </a:lnSpc>
              <a:buFont typeface="Wingdings" panose="05000000000000000000" charset="0"/>
              <a:buChar char=""/>
            </a:pPr>
            <a:r>
              <a:rPr lang="zh-CN" altLang="en-US" sz="1300" strike="noStrike" noProof="1" dirty="0">
                <a:solidFill>
                  <a:schemeClr val="bg1"/>
                </a:solidFill>
                <a:latin typeface="华文中宋" panose="02010600040101010101" pitchFamily="2" charset="-122"/>
                <a:ea typeface="华文中宋" panose="02010600040101010101" pitchFamily="2" charset="-122"/>
                <a:cs typeface="+mn-cs"/>
                <a:sym typeface="+mn-ea"/>
              </a:rPr>
              <a:t>安全管理资料是一种以文字、图像等手段记录安全生产管理过程所形成的一系列文件的组合；</a:t>
            </a:r>
            <a:endParaRPr lang="zh-CN" altLang="en-US" sz="1300" strike="noStrike" noProof="1" dirty="0">
              <a:solidFill>
                <a:schemeClr val="bg1"/>
              </a:solidFill>
              <a:latin typeface="华文中宋" panose="02010600040101010101" pitchFamily="2" charset="-122"/>
              <a:ea typeface="华文中宋" panose="02010600040101010101" pitchFamily="2" charset="-122"/>
              <a:sym typeface="+mn-ea"/>
            </a:endParaRPr>
          </a:p>
          <a:p>
            <a:pPr marL="342900" fontAlgn="base">
              <a:lnSpc>
                <a:spcPct val="150000"/>
              </a:lnSpc>
              <a:buFont typeface="Wingdings" panose="05000000000000000000" charset="0"/>
              <a:buChar char=""/>
            </a:pPr>
            <a:r>
              <a:rPr lang="zh-CN" altLang="en-US" sz="1300" strike="noStrike" noProof="1" dirty="0">
                <a:solidFill>
                  <a:schemeClr val="bg1"/>
                </a:solidFill>
                <a:latin typeface="华文中宋" panose="02010600040101010101" pitchFamily="2" charset="-122"/>
                <a:ea typeface="华文中宋" panose="02010600040101010101" pitchFamily="2" charset="-122"/>
                <a:cs typeface="+mn-cs"/>
                <a:sym typeface="+mn-ea"/>
              </a:rPr>
              <a:t>施工现场安全管理活动必然会形成大量的安全管理资料，它既是一种有效的安全管理手段，又是安全管理的结果；</a:t>
            </a:r>
            <a:endParaRPr lang="zh-CN" altLang="en-US" sz="1300" strike="noStrike" noProof="1" dirty="0">
              <a:solidFill>
                <a:schemeClr val="bg1"/>
              </a:solidFill>
              <a:latin typeface="华文中宋" panose="02010600040101010101" pitchFamily="2" charset="-122"/>
              <a:ea typeface="华文中宋" panose="02010600040101010101" pitchFamily="2" charset="-122"/>
              <a:sym typeface="+mn-ea"/>
            </a:endParaRPr>
          </a:p>
          <a:p>
            <a:pPr marL="342900" fontAlgn="base">
              <a:lnSpc>
                <a:spcPct val="150000"/>
              </a:lnSpc>
              <a:buFont typeface="Wingdings" panose="05000000000000000000" charset="0"/>
              <a:buChar char=""/>
            </a:pPr>
            <a:r>
              <a:rPr lang="zh-CN" altLang="en-US" sz="1300" strike="noStrike" noProof="1" dirty="0">
                <a:solidFill>
                  <a:schemeClr val="bg1"/>
                </a:solidFill>
                <a:latin typeface="华文中宋" panose="02010600040101010101" pitchFamily="2" charset="-122"/>
                <a:ea typeface="华文中宋" panose="02010600040101010101" pitchFamily="2" charset="-122"/>
                <a:cs typeface="+mn-cs"/>
                <a:sym typeface="+mn-ea"/>
              </a:rPr>
              <a:t>施工现场安全管理资料的收集、整理、归档工作，是专职安全管理人员的基本职责；</a:t>
            </a:r>
            <a:endParaRPr lang="zh-CN" altLang="en-US" sz="1300" strike="noStrike" noProof="1" dirty="0">
              <a:solidFill>
                <a:schemeClr val="bg1"/>
              </a:solidFill>
              <a:latin typeface="华文中宋" panose="02010600040101010101" pitchFamily="2" charset="-122"/>
              <a:ea typeface="华文中宋" panose="02010600040101010101" pitchFamily="2" charset="-122"/>
              <a:sym typeface="+mn-ea"/>
            </a:endParaRPr>
          </a:p>
          <a:p>
            <a:pPr marL="342900" fontAlgn="base">
              <a:lnSpc>
                <a:spcPct val="150000"/>
              </a:lnSpc>
              <a:buFont typeface="Wingdings" panose="05000000000000000000" charset="0"/>
              <a:buChar char=""/>
            </a:pPr>
            <a:r>
              <a:rPr lang="zh-CN" altLang="en-US" sz="1300" strike="noStrike" noProof="1" dirty="0">
                <a:solidFill>
                  <a:schemeClr val="bg1"/>
                </a:solidFill>
                <a:latin typeface="华文中宋" panose="02010600040101010101" pitchFamily="2" charset="-122"/>
                <a:ea typeface="华文中宋" panose="02010600040101010101" pitchFamily="2" charset="-122"/>
                <a:cs typeface="+mn-cs"/>
                <a:sym typeface="+mn-ea"/>
              </a:rPr>
              <a:t>安全管理资料质量的好与差，从一个侧面体现出施工现场的安全管理水平和安全管理人员的自身素质。</a:t>
            </a:r>
            <a:endParaRPr lang="zh-CN" altLang="en-US" sz="1300" strike="noStrike" noProof="1" dirty="0">
              <a:solidFill>
                <a:schemeClr val="bg1"/>
              </a:solidFill>
              <a:latin typeface="华文中宋" panose="02010600040101010101" pitchFamily="2" charset="-122"/>
              <a:ea typeface="华文中宋" panose="02010600040101010101" pitchFamily="2" charset="-122"/>
              <a:sym typeface="+mn-ea"/>
            </a:endParaRPr>
          </a:p>
          <a:p>
            <a:pPr fontAlgn="base">
              <a:lnSpc>
                <a:spcPct val="150000"/>
              </a:lnSpc>
            </a:pPr>
            <a:endParaRPr lang="zh-CN" altLang="en-US" strike="noStrike" noProof="1" dirty="0"/>
          </a:p>
        </p:txBody>
      </p:sp>
      <p:pic>
        <p:nvPicPr>
          <p:cNvPr id="10250" name="图片 9"/>
          <p:cNvPicPr>
            <a:picLocks noChangeAspect="1"/>
          </p:cNvPicPr>
          <p:nvPr>
            <p:custDataLst>
              <p:tags r:id="rId9"/>
            </p:custDataLst>
          </p:nvPr>
        </p:nvPicPr>
        <p:blipFill>
          <a:blip r:embed="rId10"/>
          <a:stretch>
            <a:fillRect/>
          </a:stretch>
        </p:blipFill>
        <p:spPr>
          <a:xfrm>
            <a:off x="382588" y="1795463"/>
            <a:ext cx="2071687" cy="2097087"/>
          </a:xfrm>
          <a:prstGeom prst="rect">
            <a:avLst/>
          </a:prstGeom>
          <a:noFill/>
          <a:ln w="9525">
            <a:noFill/>
          </a:ln>
        </p:spPr>
      </p:pic>
      <p:pic>
        <p:nvPicPr>
          <p:cNvPr id="10251" name="图片 10"/>
          <p:cNvPicPr>
            <a:picLocks noChangeAspect="1"/>
          </p:cNvPicPr>
          <p:nvPr>
            <p:custDataLst>
              <p:tags r:id="rId11"/>
            </p:custDataLst>
          </p:nvPr>
        </p:nvPicPr>
        <p:blipFill>
          <a:blip r:embed="rId12"/>
          <a:stretch>
            <a:fillRect/>
          </a:stretch>
        </p:blipFill>
        <p:spPr>
          <a:xfrm>
            <a:off x="360363" y="3944938"/>
            <a:ext cx="4187825" cy="2116137"/>
          </a:xfrm>
          <a:prstGeom prst="rect">
            <a:avLst/>
          </a:prstGeom>
          <a:noFill/>
          <a:ln w="9525">
            <a:noFill/>
          </a:ln>
        </p:spPr>
      </p:pic>
      <p:pic>
        <p:nvPicPr>
          <p:cNvPr id="10252" name="图片 3"/>
          <p:cNvPicPr>
            <a:picLocks noChangeAspect="1"/>
          </p:cNvPicPr>
          <p:nvPr/>
        </p:nvPicPr>
        <p:blipFill>
          <a:blip r:embed="rId13"/>
          <a:srcRect l="6218"/>
          <a:stretch>
            <a:fillRect/>
          </a:stretch>
        </p:blipFill>
        <p:spPr>
          <a:xfrm>
            <a:off x="360363" y="3946525"/>
            <a:ext cx="4187825" cy="2184400"/>
          </a:xfrm>
          <a:prstGeom prst="rect">
            <a:avLst/>
          </a:prstGeom>
          <a:noFill/>
          <a:ln w="9525">
            <a:noFill/>
          </a:ln>
        </p:spPr>
      </p:pic>
      <p:pic>
        <p:nvPicPr>
          <p:cNvPr id="10253" name="图片 6"/>
          <p:cNvPicPr>
            <a:picLocks noChangeAspect="1"/>
          </p:cNvPicPr>
          <p:nvPr/>
        </p:nvPicPr>
        <p:blipFill>
          <a:blip r:embed="rId14"/>
          <a:stretch>
            <a:fillRect/>
          </a:stretch>
        </p:blipFill>
        <p:spPr>
          <a:xfrm>
            <a:off x="360363" y="1797050"/>
            <a:ext cx="2190750" cy="2095500"/>
          </a:xfrm>
          <a:prstGeom prst="rect">
            <a:avLst/>
          </a:prstGeom>
          <a:noFill/>
          <a:ln w="9525">
            <a:noFill/>
          </a:ln>
        </p:spPr>
      </p:pic>
      <p:pic>
        <p:nvPicPr>
          <p:cNvPr id="10254" name="图片 7"/>
          <p:cNvPicPr>
            <a:picLocks noChangeAspect="1"/>
          </p:cNvPicPr>
          <p:nvPr/>
        </p:nvPicPr>
        <p:blipFill>
          <a:blip r:embed="rId15"/>
          <a:stretch>
            <a:fillRect/>
          </a:stretch>
        </p:blipFill>
        <p:spPr>
          <a:xfrm>
            <a:off x="3255963" y="1803400"/>
            <a:ext cx="2073275" cy="2089150"/>
          </a:xfrm>
          <a:prstGeom prst="rect">
            <a:avLst/>
          </a:prstGeom>
          <a:noFill/>
          <a:ln w="25400" cap="flat" cmpd="sng">
            <a:solidFill>
              <a:srgbClr val="000000"/>
            </a:solidFill>
            <a:prstDash val="solid"/>
            <a:round/>
            <a:headEnd type="none" w="med" len="med"/>
            <a:tailEnd type="none" w="med" len="med"/>
          </a:ln>
        </p:spPr>
      </p:pic>
    </p:spTree>
    <p:custDataLst>
      <p:tags r:id="rId16"/>
    </p:custData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1746" name="组合 6"/>
          <p:cNvGrpSpPr/>
          <p:nvPr/>
        </p:nvGrpSpPr>
        <p:grpSpPr>
          <a:xfrm>
            <a:off x="14288" y="41275"/>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1752" name="组合 5"/>
          <p:cNvGrpSpPr/>
          <p:nvPr/>
        </p:nvGrpSpPr>
        <p:grpSpPr>
          <a:xfrm>
            <a:off x="4498975" y="41275"/>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1758" name="文本框 1"/>
          <p:cNvSpPr txBox="1"/>
          <p:nvPr/>
        </p:nvSpPr>
        <p:spPr>
          <a:xfrm>
            <a:off x="1054100" y="106363"/>
            <a:ext cx="3482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安全生产责任书考核</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31759" name="图片 1"/>
          <p:cNvPicPr>
            <a:picLocks noChangeAspect="1"/>
          </p:cNvPicPr>
          <p:nvPr/>
        </p:nvPicPr>
        <p:blipFill>
          <a:blip r:embed="rId1"/>
          <a:stretch>
            <a:fillRect/>
          </a:stretch>
        </p:blipFill>
        <p:spPr>
          <a:xfrm>
            <a:off x="3346450" y="803275"/>
            <a:ext cx="5086350" cy="5553075"/>
          </a:xfrm>
          <a:prstGeom prst="rect">
            <a:avLst/>
          </a:prstGeom>
          <a:noFill/>
          <a:ln w="9525">
            <a:noFill/>
          </a:ln>
        </p:spPr>
      </p:pic>
      <p:sp>
        <p:nvSpPr>
          <p:cNvPr id="203" name=" 203"/>
          <p:cNvSpPr/>
          <p:nvPr/>
        </p:nvSpPr>
        <p:spPr>
          <a:xfrm rot="5400000">
            <a:off x="2340769" y="173275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496219" y="433466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1762" name="文本框 3"/>
          <p:cNvSpPr txBox="1"/>
          <p:nvPr/>
        </p:nvSpPr>
        <p:spPr>
          <a:xfrm>
            <a:off x="1854200" y="1797050"/>
            <a:ext cx="1169988" cy="28336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项目按照责任书约定的时间进行考核，并将考核记录留存备案。</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2770" name="组合 6"/>
          <p:cNvGrpSpPr/>
          <p:nvPr/>
        </p:nvGrpSpPr>
        <p:grpSpPr>
          <a:xfrm>
            <a:off x="25400" y="28575"/>
            <a:ext cx="1049338"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2776" name="组合 5"/>
          <p:cNvGrpSpPr/>
          <p:nvPr/>
        </p:nvGrpSpPr>
        <p:grpSpPr>
          <a:xfrm>
            <a:off x="4837113" y="28575"/>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2782" name="文本框 1"/>
          <p:cNvSpPr txBox="1"/>
          <p:nvPr/>
        </p:nvSpPr>
        <p:spPr>
          <a:xfrm>
            <a:off x="1054100" y="106363"/>
            <a:ext cx="3811588" cy="457200"/>
          </a:xfrm>
          <a:prstGeom prst="rect">
            <a:avLst/>
          </a:prstGeom>
          <a:noFill/>
          <a:ln w="9525">
            <a:noFill/>
          </a:ln>
        </p:spPr>
        <p:txBody>
          <a:bodyPr wrap="square" anchor="t" anchorCtr="0">
            <a:spAutoFit/>
          </a:bodyPr>
          <a:p>
            <a:r>
              <a:rPr lang="en-US" altLang="en-US" sz="2400">
                <a:latin typeface="华文中宋" panose="02010600040101010101" pitchFamily="2" charset="-122"/>
                <a:ea typeface="华文中宋" panose="02010600040101010101" pitchFamily="2" charset="-122"/>
              </a:rPr>
              <a:t>04 </a:t>
            </a:r>
            <a:r>
              <a:rPr lang="zh-CN" altLang="en-US" sz="2400">
                <a:latin typeface="华文中宋" panose="02010600040101010101" pitchFamily="2" charset="-122"/>
                <a:ea typeface="华文中宋" panose="02010600040101010101" pitchFamily="2" charset="-122"/>
              </a:rPr>
              <a:t>安全生产责任目标分解</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32783" name="图片 1"/>
          <p:cNvPicPr>
            <a:picLocks noChangeAspect="1"/>
          </p:cNvPicPr>
          <p:nvPr/>
        </p:nvPicPr>
        <p:blipFill>
          <a:blip r:embed="rId1"/>
          <a:stretch>
            <a:fillRect/>
          </a:stretch>
        </p:blipFill>
        <p:spPr>
          <a:xfrm>
            <a:off x="107950" y="735013"/>
            <a:ext cx="8923338" cy="4789487"/>
          </a:xfrm>
          <a:prstGeom prst="rect">
            <a:avLst/>
          </a:prstGeom>
          <a:noFill/>
          <a:ln w="12700" cap="flat" cmpd="sng">
            <a:solidFill>
              <a:schemeClr val="accent1"/>
            </a:solidFill>
            <a:prstDash val="solid"/>
            <a:round/>
            <a:headEnd type="none" w="med" len="med"/>
            <a:tailEnd type="none" w="med" len="med"/>
          </a:ln>
        </p:spPr>
      </p:pic>
      <p:sp>
        <p:nvSpPr>
          <p:cNvPr id="32784" name="文本框 3"/>
          <p:cNvSpPr txBox="1"/>
          <p:nvPr/>
        </p:nvSpPr>
        <p:spPr>
          <a:xfrm>
            <a:off x="2881313" y="5743575"/>
            <a:ext cx="3586162" cy="304800"/>
          </a:xfrm>
          <a:prstGeom prst="rect">
            <a:avLst/>
          </a:prstGeom>
          <a:noFill/>
          <a:ln w="9525">
            <a:noFill/>
          </a:ln>
        </p:spPr>
        <p:txBody>
          <a:bodyPr wrap="square" anchor="t" anchorCtr="0">
            <a:spAutoFit/>
          </a:bodyPr>
          <a:p>
            <a:r>
              <a:rPr lang="zh-CN" altLang="en-US" sz="1400">
                <a:latin typeface="华文中宋" panose="02010600040101010101" pitchFamily="2" charset="-122"/>
                <a:ea typeface="华文中宋" panose="02010600040101010101" pitchFamily="2" charset="-122"/>
              </a:rPr>
              <a:t>根据项目实际目标责任进行分解到责任人。</a:t>
            </a:r>
            <a:endParaRPr lang="zh-CN" altLang="en-US" sz="1400">
              <a:latin typeface="华文中宋" panose="02010600040101010101" pitchFamily="2" charset="-122"/>
              <a:ea typeface="华文中宋" panose="02010600040101010101" pitchFamily="2" charset="-122"/>
            </a:endParaRPr>
          </a:p>
        </p:txBody>
      </p:sp>
      <p:sp>
        <p:nvSpPr>
          <p:cNvPr id="203" name=" 203"/>
          <p:cNvSpPr/>
          <p:nvPr/>
        </p:nvSpPr>
        <p:spPr>
          <a:xfrm>
            <a:off x="2493963" y="5597525"/>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 name=" 203"/>
          <p:cNvSpPr/>
          <p:nvPr/>
        </p:nvSpPr>
        <p:spPr>
          <a:xfrm rot="10800000">
            <a:off x="5907088" y="5743575"/>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811213" y="1314450"/>
            <a:ext cx="1504950"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3794" name="组合 6"/>
          <p:cNvGrpSpPr/>
          <p:nvPr/>
        </p:nvGrpSpPr>
        <p:grpSpPr>
          <a:xfrm>
            <a:off x="25400" y="106363"/>
            <a:ext cx="1049338"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3800" name="组合 5"/>
          <p:cNvGrpSpPr/>
          <p:nvPr/>
        </p:nvGrpSpPr>
        <p:grpSpPr>
          <a:xfrm>
            <a:off x="601345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3806" name="文本框 1"/>
          <p:cNvSpPr txBox="1"/>
          <p:nvPr/>
        </p:nvSpPr>
        <p:spPr>
          <a:xfrm>
            <a:off x="1054100" y="10001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05 平行施工单位安全生产管理协议</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33807" name="图片 1"/>
          <p:cNvPicPr>
            <a:picLocks noChangeAspect="1"/>
          </p:cNvPicPr>
          <p:nvPr/>
        </p:nvPicPr>
        <p:blipFill>
          <a:blip r:embed="rId1"/>
          <a:stretch>
            <a:fillRect/>
          </a:stretch>
        </p:blipFill>
        <p:spPr>
          <a:xfrm>
            <a:off x="2813050" y="746125"/>
            <a:ext cx="5626100" cy="5365750"/>
          </a:xfrm>
          <a:prstGeom prst="rect">
            <a:avLst/>
          </a:prstGeom>
          <a:noFill/>
          <a:ln w="9525">
            <a:noFill/>
          </a:ln>
        </p:spPr>
      </p:pic>
      <p:sp>
        <p:nvSpPr>
          <p:cNvPr id="203" name=" 203"/>
          <p:cNvSpPr/>
          <p:nvPr/>
        </p:nvSpPr>
        <p:spPr>
          <a:xfrm rot="5400000">
            <a:off x="2074069" y="16454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992981" y="462200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3810" name="文本框 3"/>
          <p:cNvSpPr txBox="1"/>
          <p:nvPr/>
        </p:nvSpPr>
        <p:spPr>
          <a:xfrm>
            <a:off x="1350963" y="1797050"/>
            <a:ext cx="1262062" cy="31384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若项目存在平行施工单位，者需与其签订安全生产管理协议，明确各自管理防范、安全职责。</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4818" name="组合 6"/>
          <p:cNvGrpSpPr/>
          <p:nvPr/>
        </p:nvGrpSpPr>
        <p:grpSpPr>
          <a:xfrm>
            <a:off x="34925" y="66675"/>
            <a:ext cx="760413"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4824" name="组合 5"/>
          <p:cNvGrpSpPr/>
          <p:nvPr/>
        </p:nvGrpSpPr>
        <p:grpSpPr>
          <a:xfrm>
            <a:off x="5575300" y="71438"/>
            <a:ext cx="876300"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4830" name="文本框 1"/>
          <p:cNvSpPr txBox="1"/>
          <p:nvPr/>
        </p:nvSpPr>
        <p:spPr>
          <a:xfrm>
            <a:off x="895350" y="31750"/>
            <a:ext cx="4646613" cy="492125"/>
          </a:xfrm>
          <a:prstGeom prst="rect">
            <a:avLst/>
          </a:prstGeom>
          <a:noFill/>
          <a:ln w="9525">
            <a:noFill/>
          </a:ln>
        </p:spPr>
        <p:txBody>
          <a:bodyPr wrap="square" anchor="t" anchorCtr="0">
            <a:spAutoFit/>
          </a:bodyPr>
          <a:p>
            <a:pPr>
              <a:lnSpc>
                <a:spcPct val="130000"/>
              </a:lnSpc>
            </a:pPr>
            <a:r>
              <a:rPr lang="zh-CN" altLang="en-US" sz="2000">
                <a:latin typeface="华文中宋" panose="02010600040101010101" pitchFamily="2" charset="-122"/>
                <a:ea typeface="华文中宋" panose="02010600040101010101" pitchFamily="2" charset="-122"/>
              </a:rPr>
              <a:t>06 </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管理办法及对安全线条人员考核</a:t>
            </a:r>
            <a:endParaRPr lang="zh-CN" altLang="en-US" sz="2000" dirty="0">
              <a:solidFill>
                <a:srgbClr val="002060"/>
              </a:solidFill>
              <a:latin typeface="华文中宋" panose="02010600040101010101" pitchFamily="2" charset="-122"/>
              <a:ea typeface="华文中宋" panose="02010600040101010101" pitchFamily="2" charset="-122"/>
            </a:endParaRPr>
          </a:p>
        </p:txBody>
      </p:sp>
      <p:pic>
        <p:nvPicPr>
          <p:cNvPr id="34831" name="图片 1"/>
          <p:cNvPicPr>
            <a:picLocks noChangeAspect="1"/>
          </p:cNvPicPr>
          <p:nvPr/>
        </p:nvPicPr>
        <p:blipFill>
          <a:blip r:embed="rId1"/>
          <a:stretch>
            <a:fillRect/>
          </a:stretch>
        </p:blipFill>
        <p:spPr>
          <a:xfrm>
            <a:off x="271463" y="801688"/>
            <a:ext cx="8599487" cy="4294187"/>
          </a:xfrm>
          <a:prstGeom prst="rect">
            <a:avLst/>
          </a:prstGeom>
          <a:noFill/>
          <a:ln w="12700" cap="flat" cmpd="sng">
            <a:solidFill>
              <a:schemeClr val="accent1"/>
            </a:solidFill>
            <a:prstDash val="solid"/>
            <a:round/>
            <a:headEnd type="none" w="med" len="med"/>
            <a:tailEnd type="none" w="med" len="med"/>
          </a:ln>
        </p:spPr>
      </p:pic>
      <p:sp>
        <p:nvSpPr>
          <p:cNvPr id="34832" name="文本框 3"/>
          <p:cNvSpPr txBox="1"/>
          <p:nvPr/>
        </p:nvSpPr>
        <p:spPr>
          <a:xfrm>
            <a:off x="1012825" y="5305425"/>
            <a:ext cx="7288213" cy="830263"/>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垂直管理及考核办法办法见：建五桂字〔2014〕57号-</a:t>
            </a:r>
            <a:r>
              <a:rPr lang="en-US" altLang="zh-CN" sz="1600">
                <a:latin typeface="华文中宋" panose="02010600040101010101" pitchFamily="2" charset="-122"/>
                <a:ea typeface="华文中宋" panose="02010600040101010101" pitchFamily="2" charset="-122"/>
              </a:rPr>
              <a:t>****</a:t>
            </a:r>
            <a:r>
              <a:rPr lang="zh-CN" altLang="en-US" sz="1600">
                <a:latin typeface="华文中宋" panose="02010600040101010101" pitchFamily="2" charset="-122"/>
                <a:ea typeface="华文中宋" panose="02010600040101010101" pitchFamily="2" charset="-122"/>
              </a:rPr>
              <a:t>公司关于印发《</a:t>
            </a:r>
            <a:r>
              <a:rPr lang="en-US" altLang="zh-CN" sz="1600">
                <a:latin typeface="华文中宋" panose="02010600040101010101" pitchFamily="2" charset="-122"/>
                <a:ea typeface="华文中宋" panose="02010600040101010101" pitchFamily="2" charset="-122"/>
              </a:rPr>
              <a:t>****</a:t>
            </a:r>
            <a:r>
              <a:rPr lang="zh-CN" altLang="en-US" sz="1600">
                <a:latin typeface="华文中宋" panose="02010600040101010101" pitchFamily="2" charset="-122"/>
                <a:ea typeface="华文中宋" panose="02010600040101010101" pitchFamily="2" charset="-122"/>
              </a:rPr>
              <a:t>公司专职安全生产管理人员垂直管理实施细则》的通知，公司与项目联动每季度进行考核。</a:t>
            </a:r>
            <a:endParaRPr lang="zh-CN" altLang="en-US" sz="1600">
              <a:latin typeface="华文中宋" panose="02010600040101010101" pitchFamily="2" charset="-122"/>
              <a:ea typeface="华文中宋" panose="02010600040101010101" pitchFamily="2" charset="-122"/>
            </a:endParaRPr>
          </a:p>
        </p:txBody>
      </p:sp>
      <p:sp>
        <p:nvSpPr>
          <p:cNvPr id="203" name=" 203"/>
          <p:cNvSpPr/>
          <p:nvPr/>
        </p:nvSpPr>
        <p:spPr>
          <a:xfrm>
            <a:off x="749300" y="5168900"/>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 name=" 203"/>
          <p:cNvSpPr/>
          <p:nvPr/>
        </p:nvSpPr>
        <p:spPr>
          <a:xfrm rot="10800000">
            <a:off x="7618413" y="574040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35842" name="文本框 1"/>
          <p:cNvSpPr txBox="1"/>
          <p:nvPr/>
        </p:nvSpPr>
        <p:spPr>
          <a:xfrm>
            <a:off x="1341438"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卷三：安全生产费用</a:t>
            </a:r>
            <a:endParaRPr lang="en-US" altLang="zh-CN"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35843"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5849" name="组合 5"/>
          <p:cNvGrpSpPr/>
          <p:nvPr/>
        </p:nvGrpSpPr>
        <p:grpSpPr>
          <a:xfrm>
            <a:off x="5113338" y="106363"/>
            <a:ext cx="1049337"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 name=" 2"/>
          <p:cNvSpPr/>
          <p:nvPr/>
        </p:nvSpPr>
        <p:spPr>
          <a:xfrm>
            <a:off x="5899150" y="2508250"/>
            <a:ext cx="2016125" cy="2736850"/>
          </a:xfrm>
          <a:custGeom>
            <a:avLst/>
            <a:gdLst>
              <a:gd name="connsiteX0" fmla="*/ 331068 w 1208088"/>
              <a:gd name="connsiteY0" fmla="*/ 665573 h 1452563"/>
              <a:gd name="connsiteX1" fmla="*/ 508820 w 1208088"/>
              <a:gd name="connsiteY1" fmla="*/ 932822 h 1452563"/>
              <a:gd name="connsiteX2" fmla="*/ 369158 w 1208088"/>
              <a:gd name="connsiteY2" fmla="*/ 932822 h 1452563"/>
              <a:gd name="connsiteX3" fmla="*/ 369158 w 1208088"/>
              <a:gd name="connsiteY3" fmla="*/ 983727 h 1452563"/>
              <a:gd name="connsiteX4" fmla="*/ 534213 w 1208088"/>
              <a:gd name="connsiteY4" fmla="*/ 983727 h 1452563"/>
              <a:gd name="connsiteX5" fmla="*/ 534213 w 1208088"/>
              <a:gd name="connsiteY5" fmla="*/ 1034632 h 1452563"/>
              <a:gd name="connsiteX6" fmla="*/ 369158 w 1208088"/>
              <a:gd name="connsiteY6" fmla="*/ 1034632 h 1452563"/>
              <a:gd name="connsiteX7" fmla="*/ 369158 w 1208088"/>
              <a:gd name="connsiteY7" fmla="*/ 1085536 h 1452563"/>
              <a:gd name="connsiteX8" fmla="*/ 534213 w 1208088"/>
              <a:gd name="connsiteY8" fmla="*/ 1085536 h 1452563"/>
              <a:gd name="connsiteX9" fmla="*/ 534213 w 1208088"/>
              <a:gd name="connsiteY9" fmla="*/ 1238250 h 1452563"/>
              <a:gd name="connsiteX10" fmla="*/ 673875 w 1208088"/>
              <a:gd name="connsiteY10" fmla="*/ 1238250 h 1452563"/>
              <a:gd name="connsiteX11" fmla="*/ 673875 w 1208088"/>
              <a:gd name="connsiteY11" fmla="*/ 1085536 h 1452563"/>
              <a:gd name="connsiteX12" fmla="*/ 864324 w 1208088"/>
              <a:gd name="connsiteY12" fmla="*/ 1085536 h 1452563"/>
              <a:gd name="connsiteX13" fmla="*/ 864324 w 1208088"/>
              <a:gd name="connsiteY13" fmla="*/ 1034632 h 1452563"/>
              <a:gd name="connsiteX14" fmla="*/ 673875 w 1208088"/>
              <a:gd name="connsiteY14" fmla="*/ 1034632 h 1452563"/>
              <a:gd name="connsiteX15" fmla="*/ 673875 w 1208088"/>
              <a:gd name="connsiteY15" fmla="*/ 983727 h 1452563"/>
              <a:gd name="connsiteX16" fmla="*/ 864324 w 1208088"/>
              <a:gd name="connsiteY16" fmla="*/ 983727 h 1452563"/>
              <a:gd name="connsiteX17" fmla="*/ 864324 w 1208088"/>
              <a:gd name="connsiteY17" fmla="*/ 932822 h 1452563"/>
              <a:gd name="connsiteX18" fmla="*/ 699268 w 1208088"/>
              <a:gd name="connsiteY18" fmla="*/ 932822 h 1452563"/>
              <a:gd name="connsiteX19" fmla="*/ 877020 w 1208088"/>
              <a:gd name="connsiteY19" fmla="*/ 665573 h 1452563"/>
              <a:gd name="connsiteX20" fmla="*/ 737358 w 1208088"/>
              <a:gd name="connsiteY20" fmla="*/ 665573 h 1452563"/>
              <a:gd name="connsiteX21" fmla="*/ 597696 w 1208088"/>
              <a:gd name="connsiteY21" fmla="*/ 881918 h 1452563"/>
              <a:gd name="connsiteX22" fmla="*/ 458034 w 1208088"/>
              <a:gd name="connsiteY22" fmla="*/ 665573 h 1452563"/>
              <a:gd name="connsiteX23" fmla="*/ 331068 w 1208088"/>
              <a:gd name="connsiteY23" fmla="*/ 665573 h 1452563"/>
              <a:gd name="connsiteX24" fmla="*/ 719206 w 1208088"/>
              <a:gd name="connsiteY24" fmla="*/ 0 h 1452563"/>
              <a:gd name="connsiteX25" fmla="*/ 727454 w 1208088"/>
              <a:gd name="connsiteY25" fmla="*/ 317 h 1452563"/>
              <a:gd name="connsiteX26" fmla="*/ 736654 w 1208088"/>
              <a:gd name="connsiteY26" fmla="*/ 952 h 1452563"/>
              <a:gd name="connsiteX27" fmla="*/ 746172 w 1208088"/>
              <a:gd name="connsiteY27" fmla="*/ 2538 h 1452563"/>
              <a:gd name="connsiteX28" fmla="*/ 756641 w 1208088"/>
              <a:gd name="connsiteY28" fmla="*/ 4125 h 1452563"/>
              <a:gd name="connsiteX29" fmla="*/ 767428 w 1208088"/>
              <a:gd name="connsiteY29" fmla="*/ 6028 h 1452563"/>
              <a:gd name="connsiteX30" fmla="*/ 778849 w 1208088"/>
              <a:gd name="connsiteY30" fmla="*/ 8567 h 1452563"/>
              <a:gd name="connsiteX31" fmla="*/ 791222 w 1208088"/>
              <a:gd name="connsiteY31" fmla="*/ 11422 h 1452563"/>
              <a:gd name="connsiteX32" fmla="*/ 804546 w 1208088"/>
              <a:gd name="connsiteY32" fmla="*/ 14913 h 1452563"/>
              <a:gd name="connsiteX33" fmla="*/ 818822 w 1208088"/>
              <a:gd name="connsiteY33" fmla="*/ 18720 h 1452563"/>
              <a:gd name="connsiteX34" fmla="*/ 833416 w 1208088"/>
              <a:gd name="connsiteY34" fmla="*/ 23480 h 1452563"/>
              <a:gd name="connsiteX35" fmla="*/ 829609 w 1208088"/>
              <a:gd name="connsiteY35" fmla="*/ 36171 h 1452563"/>
              <a:gd name="connsiteX36" fmla="*/ 825802 w 1208088"/>
              <a:gd name="connsiteY36" fmla="*/ 48228 h 1452563"/>
              <a:gd name="connsiteX37" fmla="*/ 818188 w 1208088"/>
              <a:gd name="connsiteY37" fmla="*/ 70439 h 1452563"/>
              <a:gd name="connsiteX38" fmla="*/ 810256 w 1208088"/>
              <a:gd name="connsiteY38" fmla="*/ 91063 h 1452563"/>
              <a:gd name="connsiteX39" fmla="*/ 802960 w 1208088"/>
              <a:gd name="connsiteY39" fmla="*/ 108831 h 1452563"/>
              <a:gd name="connsiteX40" fmla="*/ 795663 w 1208088"/>
              <a:gd name="connsiteY40" fmla="*/ 125013 h 1452563"/>
              <a:gd name="connsiteX41" fmla="*/ 788684 w 1208088"/>
              <a:gd name="connsiteY41" fmla="*/ 138974 h 1452563"/>
              <a:gd name="connsiteX42" fmla="*/ 782021 w 1208088"/>
              <a:gd name="connsiteY42" fmla="*/ 151983 h 1452563"/>
              <a:gd name="connsiteX43" fmla="*/ 775994 w 1208088"/>
              <a:gd name="connsiteY43" fmla="*/ 163405 h 1452563"/>
              <a:gd name="connsiteX44" fmla="*/ 764572 w 1208088"/>
              <a:gd name="connsiteY44" fmla="*/ 183077 h 1452563"/>
              <a:gd name="connsiteX45" fmla="*/ 760131 w 1208088"/>
              <a:gd name="connsiteY45" fmla="*/ 191644 h 1452563"/>
              <a:gd name="connsiteX46" fmla="*/ 756007 w 1208088"/>
              <a:gd name="connsiteY46" fmla="*/ 200211 h 1452563"/>
              <a:gd name="connsiteX47" fmla="*/ 752517 w 1208088"/>
              <a:gd name="connsiteY47" fmla="*/ 207826 h 1452563"/>
              <a:gd name="connsiteX48" fmla="*/ 749662 w 1208088"/>
              <a:gd name="connsiteY48" fmla="*/ 215759 h 1452563"/>
              <a:gd name="connsiteX49" fmla="*/ 748393 w 1208088"/>
              <a:gd name="connsiteY49" fmla="*/ 219566 h 1452563"/>
              <a:gd name="connsiteX50" fmla="*/ 747441 w 1208088"/>
              <a:gd name="connsiteY50" fmla="*/ 223374 h 1452563"/>
              <a:gd name="connsiteX51" fmla="*/ 746806 w 1208088"/>
              <a:gd name="connsiteY51" fmla="*/ 227181 h 1452563"/>
              <a:gd name="connsiteX52" fmla="*/ 746489 w 1208088"/>
              <a:gd name="connsiteY52" fmla="*/ 231623 h 1452563"/>
              <a:gd name="connsiteX53" fmla="*/ 748076 w 1208088"/>
              <a:gd name="connsiteY53" fmla="*/ 231623 h 1452563"/>
              <a:gd name="connsiteX54" fmla="*/ 750931 w 1208088"/>
              <a:gd name="connsiteY54" fmla="*/ 231623 h 1452563"/>
              <a:gd name="connsiteX55" fmla="*/ 753786 w 1208088"/>
              <a:gd name="connsiteY55" fmla="*/ 231940 h 1452563"/>
              <a:gd name="connsiteX56" fmla="*/ 756324 w 1208088"/>
              <a:gd name="connsiteY56" fmla="*/ 232258 h 1452563"/>
              <a:gd name="connsiteX57" fmla="*/ 758862 w 1208088"/>
              <a:gd name="connsiteY57" fmla="*/ 233210 h 1452563"/>
              <a:gd name="connsiteX58" fmla="*/ 761400 w 1208088"/>
              <a:gd name="connsiteY58" fmla="*/ 233844 h 1452563"/>
              <a:gd name="connsiteX59" fmla="*/ 763621 w 1208088"/>
              <a:gd name="connsiteY59" fmla="*/ 234796 h 1452563"/>
              <a:gd name="connsiteX60" fmla="*/ 765842 w 1208088"/>
              <a:gd name="connsiteY60" fmla="*/ 236065 h 1452563"/>
              <a:gd name="connsiteX61" fmla="*/ 768062 w 1208088"/>
              <a:gd name="connsiteY61" fmla="*/ 237334 h 1452563"/>
              <a:gd name="connsiteX62" fmla="*/ 769966 w 1208088"/>
              <a:gd name="connsiteY62" fmla="*/ 238921 h 1452563"/>
              <a:gd name="connsiteX63" fmla="*/ 771552 w 1208088"/>
              <a:gd name="connsiteY63" fmla="*/ 240190 h 1452563"/>
              <a:gd name="connsiteX64" fmla="*/ 772821 w 1208088"/>
              <a:gd name="connsiteY64" fmla="*/ 242094 h 1452563"/>
              <a:gd name="connsiteX65" fmla="*/ 774090 w 1208088"/>
              <a:gd name="connsiteY65" fmla="*/ 243680 h 1452563"/>
              <a:gd name="connsiteX66" fmla="*/ 775042 w 1208088"/>
              <a:gd name="connsiteY66" fmla="*/ 245901 h 1452563"/>
              <a:gd name="connsiteX67" fmla="*/ 775676 w 1208088"/>
              <a:gd name="connsiteY67" fmla="*/ 247805 h 1452563"/>
              <a:gd name="connsiteX68" fmla="*/ 775994 w 1208088"/>
              <a:gd name="connsiteY68" fmla="*/ 249709 h 1452563"/>
              <a:gd name="connsiteX69" fmla="*/ 776311 w 1208088"/>
              <a:gd name="connsiteY69" fmla="*/ 251930 h 1452563"/>
              <a:gd name="connsiteX70" fmla="*/ 776311 w 1208088"/>
              <a:gd name="connsiteY70" fmla="*/ 253834 h 1452563"/>
              <a:gd name="connsiteX71" fmla="*/ 775676 w 1208088"/>
              <a:gd name="connsiteY71" fmla="*/ 255420 h 1452563"/>
              <a:gd name="connsiteX72" fmla="*/ 775359 w 1208088"/>
              <a:gd name="connsiteY72" fmla="*/ 257324 h 1452563"/>
              <a:gd name="connsiteX73" fmla="*/ 774407 w 1208088"/>
              <a:gd name="connsiteY73" fmla="*/ 258910 h 1452563"/>
              <a:gd name="connsiteX74" fmla="*/ 773456 w 1208088"/>
              <a:gd name="connsiteY74" fmla="*/ 260497 h 1452563"/>
              <a:gd name="connsiteX75" fmla="*/ 772186 w 1208088"/>
              <a:gd name="connsiteY75" fmla="*/ 262083 h 1452563"/>
              <a:gd name="connsiteX76" fmla="*/ 769331 w 1208088"/>
              <a:gd name="connsiteY76" fmla="*/ 265256 h 1452563"/>
              <a:gd name="connsiteX77" fmla="*/ 765524 w 1208088"/>
              <a:gd name="connsiteY77" fmla="*/ 267794 h 1452563"/>
              <a:gd name="connsiteX78" fmla="*/ 761717 w 1208088"/>
              <a:gd name="connsiteY78" fmla="*/ 269698 h 1452563"/>
              <a:gd name="connsiteX79" fmla="*/ 756958 w 1208088"/>
              <a:gd name="connsiteY79" fmla="*/ 270967 h 1452563"/>
              <a:gd name="connsiteX80" fmla="*/ 752200 w 1208088"/>
              <a:gd name="connsiteY80" fmla="*/ 271919 h 1452563"/>
              <a:gd name="connsiteX81" fmla="*/ 756324 w 1208088"/>
              <a:gd name="connsiteY81" fmla="*/ 284611 h 1452563"/>
              <a:gd name="connsiteX82" fmla="*/ 757910 w 1208088"/>
              <a:gd name="connsiteY82" fmla="*/ 289053 h 1452563"/>
              <a:gd name="connsiteX83" fmla="*/ 760448 w 1208088"/>
              <a:gd name="connsiteY83" fmla="*/ 293812 h 1452563"/>
              <a:gd name="connsiteX84" fmla="*/ 763621 w 1208088"/>
              <a:gd name="connsiteY84" fmla="*/ 299206 h 1452563"/>
              <a:gd name="connsiteX85" fmla="*/ 768062 w 1208088"/>
              <a:gd name="connsiteY85" fmla="*/ 304283 h 1452563"/>
              <a:gd name="connsiteX86" fmla="*/ 772504 w 1208088"/>
              <a:gd name="connsiteY86" fmla="*/ 309677 h 1452563"/>
              <a:gd name="connsiteX87" fmla="*/ 777580 w 1208088"/>
              <a:gd name="connsiteY87" fmla="*/ 315706 h 1452563"/>
              <a:gd name="connsiteX88" fmla="*/ 783608 w 1208088"/>
              <a:gd name="connsiteY88" fmla="*/ 321417 h 1452563"/>
              <a:gd name="connsiteX89" fmla="*/ 789952 w 1208088"/>
              <a:gd name="connsiteY89" fmla="*/ 327445 h 1452563"/>
              <a:gd name="connsiteX90" fmla="*/ 796615 w 1208088"/>
              <a:gd name="connsiteY90" fmla="*/ 333791 h 1452563"/>
              <a:gd name="connsiteX91" fmla="*/ 803912 w 1208088"/>
              <a:gd name="connsiteY91" fmla="*/ 339820 h 1452563"/>
              <a:gd name="connsiteX92" fmla="*/ 819774 w 1208088"/>
              <a:gd name="connsiteY92" fmla="*/ 353146 h 1452563"/>
              <a:gd name="connsiteX93" fmla="*/ 836588 w 1208088"/>
              <a:gd name="connsiteY93" fmla="*/ 366155 h 1452563"/>
              <a:gd name="connsiteX94" fmla="*/ 854672 w 1208088"/>
              <a:gd name="connsiteY94" fmla="*/ 379798 h 1452563"/>
              <a:gd name="connsiteX95" fmla="*/ 891472 w 1208088"/>
              <a:gd name="connsiteY95" fmla="*/ 407720 h 1452563"/>
              <a:gd name="connsiteX96" fmla="*/ 928274 w 1208088"/>
              <a:gd name="connsiteY96" fmla="*/ 435008 h 1452563"/>
              <a:gd name="connsiteX97" fmla="*/ 945405 w 1208088"/>
              <a:gd name="connsiteY97" fmla="*/ 448334 h 1452563"/>
              <a:gd name="connsiteX98" fmla="*/ 961902 w 1208088"/>
              <a:gd name="connsiteY98" fmla="*/ 461343 h 1452563"/>
              <a:gd name="connsiteX99" fmla="*/ 976496 w 1208088"/>
              <a:gd name="connsiteY99" fmla="*/ 474034 h 1452563"/>
              <a:gd name="connsiteX100" fmla="*/ 983158 w 1208088"/>
              <a:gd name="connsiteY100" fmla="*/ 479746 h 1452563"/>
              <a:gd name="connsiteX101" fmla="*/ 989186 w 1208088"/>
              <a:gd name="connsiteY101" fmla="*/ 485457 h 1452563"/>
              <a:gd name="connsiteX102" fmla="*/ 996482 w 1208088"/>
              <a:gd name="connsiteY102" fmla="*/ 493072 h 1452563"/>
              <a:gd name="connsiteX103" fmla="*/ 1003779 w 1208088"/>
              <a:gd name="connsiteY103" fmla="*/ 501004 h 1452563"/>
              <a:gd name="connsiteX104" fmla="*/ 1011393 w 1208088"/>
              <a:gd name="connsiteY104" fmla="*/ 510206 h 1452563"/>
              <a:gd name="connsiteX105" fmla="*/ 1019007 w 1208088"/>
              <a:gd name="connsiteY105" fmla="*/ 519725 h 1452563"/>
              <a:gd name="connsiteX106" fmla="*/ 1026938 w 1208088"/>
              <a:gd name="connsiteY106" fmla="*/ 530830 h 1452563"/>
              <a:gd name="connsiteX107" fmla="*/ 1034552 w 1208088"/>
              <a:gd name="connsiteY107" fmla="*/ 542252 h 1452563"/>
              <a:gd name="connsiteX108" fmla="*/ 1042801 w 1208088"/>
              <a:gd name="connsiteY108" fmla="*/ 554309 h 1452563"/>
              <a:gd name="connsiteX109" fmla="*/ 1050732 w 1208088"/>
              <a:gd name="connsiteY109" fmla="*/ 567318 h 1452563"/>
              <a:gd name="connsiteX110" fmla="*/ 1058663 w 1208088"/>
              <a:gd name="connsiteY110" fmla="*/ 581279 h 1452563"/>
              <a:gd name="connsiteX111" fmla="*/ 1066912 w 1208088"/>
              <a:gd name="connsiteY111" fmla="*/ 595557 h 1452563"/>
              <a:gd name="connsiteX112" fmla="*/ 1074843 w 1208088"/>
              <a:gd name="connsiteY112" fmla="*/ 610153 h 1452563"/>
              <a:gd name="connsiteX113" fmla="*/ 1083092 w 1208088"/>
              <a:gd name="connsiteY113" fmla="*/ 626017 h 1452563"/>
              <a:gd name="connsiteX114" fmla="*/ 1091023 w 1208088"/>
              <a:gd name="connsiteY114" fmla="*/ 641882 h 1452563"/>
              <a:gd name="connsiteX115" fmla="*/ 1098954 w 1208088"/>
              <a:gd name="connsiteY115" fmla="*/ 658698 h 1452563"/>
              <a:gd name="connsiteX116" fmla="*/ 1106568 w 1208088"/>
              <a:gd name="connsiteY116" fmla="*/ 675832 h 1452563"/>
              <a:gd name="connsiteX117" fmla="*/ 1114499 w 1208088"/>
              <a:gd name="connsiteY117" fmla="*/ 693283 h 1452563"/>
              <a:gd name="connsiteX118" fmla="*/ 1122113 w 1208088"/>
              <a:gd name="connsiteY118" fmla="*/ 711369 h 1452563"/>
              <a:gd name="connsiteX119" fmla="*/ 1129727 w 1208088"/>
              <a:gd name="connsiteY119" fmla="*/ 729772 h 1452563"/>
              <a:gd name="connsiteX120" fmla="*/ 1136707 w 1208088"/>
              <a:gd name="connsiteY120" fmla="*/ 748492 h 1452563"/>
              <a:gd name="connsiteX121" fmla="*/ 1143686 w 1208088"/>
              <a:gd name="connsiteY121" fmla="*/ 768164 h 1452563"/>
              <a:gd name="connsiteX122" fmla="*/ 1150348 w 1208088"/>
              <a:gd name="connsiteY122" fmla="*/ 787519 h 1452563"/>
              <a:gd name="connsiteX123" fmla="*/ 1157011 w 1208088"/>
              <a:gd name="connsiteY123" fmla="*/ 807191 h 1452563"/>
              <a:gd name="connsiteX124" fmla="*/ 1163038 w 1208088"/>
              <a:gd name="connsiteY124" fmla="*/ 826863 h 1452563"/>
              <a:gd name="connsiteX125" fmla="*/ 1169066 w 1208088"/>
              <a:gd name="connsiteY125" fmla="*/ 847170 h 1452563"/>
              <a:gd name="connsiteX126" fmla="*/ 1174460 w 1208088"/>
              <a:gd name="connsiteY126" fmla="*/ 867477 h 1452563"/>
              <a:gd name="connsiteX127" fmla="*/ 1179853 w 1208088"/>
              <a:gd name="connsiteY127" fmla="*/ 887783 h 1452563"/>
              <a:gd name="connsiteX128" fmla="*/ 1184929 w 1208088"/>
              <a:gd name="connsiteY128" fmla="*/ 908407 h 1452563"/>
              <a:gd name="connsiteX129" fmla="*/ 1189370 w 1208088"/>
              <a:gd name="connsiteY129" fmla="*/ 929031 h 1452563"/>
              <a:gd name="connsiteX130" fmla="*/ 1193177 w 1208088"/>
              <a:gd name="connsiteY130" fmla="*/ 949655 h 1452563"/>
              <a:gd name="connsiteX131" fmla="*/ 1196667 w 1208088"/>
              <a:gd name="connsiteY131" fmla="*/ 970279 h 1452563"/>
              <a:gd name="connsiteX132" fmla="*/ 1200157 w 1208088"/>
              <a:gd name="connsiteY132" fmla="*/ 990903 h 1452563"/>
              <a:gd name="connsiteX133" fmla="*/ 1202695 w 1208088"/>
              <a:gd name="connsiteY133" fmla="*/ 1011845 h 1452563"/>
              <a:gd name="connsiteX134" fmla="*/ 1204916 w 1208088"/>
              <a:gd name="connsiteY134" fmla="*/ 1032151 h 1452563"/>
              <a:gd name="connsiteX135" fmla="*/ 1206502 w 1208088"/>
              <a:gd name="connsiteY135" fmla="*/ 1052458 h 1452563"/>
              <a:gd name="connsiteX136" fmla="*/ 1207454 w 1208088"/>
              <a:gd name="connsiteY136" fmla="*/ 1072447 h 1452563"/>
              <a:gd name="connsiteX137" fmla="*/ 1208088 w 1208088"/>
              <a:gd name="connsiteY137" fmla="*/ 1092437 h 1452563"/>
              <a:gd name="connsiteX138" fmla="*/ 1207771 w 1208088"/>
              <a:gd name="connsiteY138" fmla="*/ 1112426 h 1452563"/>
              <a:gd name="connsiteX139" fmla="*/ 1207136 w 1208088"/>
              <a:gd name="connsiteY139" fmla="*/ 1131781 h 1452563"/>
              <a:gd name="connsiteX140" fmla="*/ 1205867 w 1208088"/>
              <a:gd name="connsiteY140" fmla="*/ 1151453 h 1452563"/>
              <a:gd name="connsiteX141" fmla="*/ 1203646 w 1208088"/>
              <a:gd name="connsiteY141" fmla="*/ 1170173 h 1452563"/>
              <a:gd name="connsiteX142" fmla="*/ 1201108 w 1208088"/>
              <a:gd name="connsiteY142" fmla="*/ 1188893 h 1452563"/>
              <a:gd name="connsiteX143" fmla="*/ 1199522 w 1208088"/>
              <a:gd name="connsiteY143" fmla="*/ 1197778 h 1452563"/>
              <a:gd name="connsiteX144" fmla="*/ 1197302 w 1208088"/>
              <a:gd name="connsiteY144" fmla="*/ 1206979 h 1452563"/>
              <a:gd name="connsiteX145" fmla="*/ 1195398 w 1208088"/>
              <a:gd name="connsiteY145" fmla="*/ 1215863 h 1452563"/>
              <a:gd name="connsiteX146" fmla="*/ 1193177 w 1208088"/>
              <a:gd name="connsiteY146" fmla="*/ 1224747 h 1452563"/>
              <a:gd name="connsiteX147" fmla="*/ 1190956 w 1208088"/>
              <a:gd name="connsiteY147" fmla="*/ 1233314 h 1452563"/>
              <a:gd name="connsiteX148" fmla="*/ 1188418 w 1208088"/>
              <a:gd name="connsiteY148" fmla="*/ 1242199 h 1452563"/>
              <a:gd name="connsiteX149" fmla="*/ 1185563 w 1208088"/>
              <a:gd name="connsiteY149" fmla="*/ 1250448 h 1452563"/>
              <a:gd name="connsiteX150" fmla="*/ 1182708 w 1208088"/>
              <a:gd name="connsiteY150" fmla="*/ 1259015 h 1452563"/>
              <a:gd name="connsiteX151" fmla="*/ 1179218 w 1208088"/>
              <a:gd name="connsiteY151" fmla="*/ 1266947 h 1452563"/>
              <a:gd name="connsiteX152" fmla="*/ 1175728 w 1208088"/>
              <a:gd name="connsiteY152" fmla="*/ 1275197 h 1452563"/>
              <a:gd name="connsiteX153" fmla="*/ 1172239 w 1208088"/>
              <a:gd name="connsiteY153" fmla="*/ 1283129 h 1452563"/>
              <a:gd name="connsiteX154" fmla="*/ 1168749 w 1208088"/>
              <a:gd name="connsiteY154" fmla="*/ 1291062 h 1452563"/>
              <a:gd name="connsiteX155" fmla="*/ 1164625 w 1208088"/>
              <a:gd name="connsiteY155" fmla="*/ 1298677 h 1452563"/>
              <a:gd name="connsiteX156" fmla="*/ 1160183 w 1208088"/>
              <a:gd name="connsiteY156" fmla="*/ 1305974 h 1452563"/>
              <a:gd name="connsiteX157" fmla="*/ 1155742 w 1208088"/>
              <a:gd name="connsiteY157" fmla="*/ 1313589 h 1452563"/>
              <a:gd name="connsiteX158" fmla="*/ 1151300 w 1208088"/>
              <a:gd name="connsiteY158" fmla="*/ 1320570 h 1452563"/>
              <a:gd name="connsiteX159" fmla="*/ 1146542 w 1208088"/>
              <a:gd name="connsiteY159" fmla="*/ 1327867 h 1452563"/>
              <a:gd name="connsiteX160" fmla="*/ 1141148 w 1208088"/>
              <a:gd name="connsiteY160" fmla="*/ 1334531 h 1452563"/>
              <a:gd name="connsiteX161" fmla="*/ 1135755 w 1208088"/>
              <a:gd name="connsiteY161" fmla="*/ 1341194 h 1452563"/>
              <a:gd name="connsiteX162" fmla="*/ 1130362 w 1208088"/>
              <a:gd name="connsiteY162" fmla="*/ 1347857 h 1452563"/>
              <a:gd name="connsiteX163" fmla="*/ 1124334 w 1208088"/>
              <a:gd name="connsiteY163" fmla="*/ 1354203 h 1452563"/>
              <a:gd name="connsiteX164" fmla="*/ 1118306 w 1208088"/>
              <a:gd name="connsiteY164" fmla="*/ 1360548 h 1452563"/>
              <a:gd name="connsiteX165" fmla="*/ 1112278 w 1208088"/>
              <a:gd name="connsiteY165" fmla="*/ 1366577 h 1452563"/>
              <a:gd name="connsiteX166" fmla="*/ 1105299 w 1208088"/>
              <a:gd name="connsiteY166" fmla="*/ 1372288 h 1452563"/>
              <a:gd name="connsiteX167" fmla="*/ 1098637 w 1208088"/>
              <a:gd name="connsiteY167" fmla="*/ 1378000 h 1452563"/>
              <a:gd name="connsiteX168" fmla="*/ 1091657 w 1208088"/>
              <a:gd name="connsiteY168" fmla="*/ 1383394 h 1452563"/>
              <a:gd name="connsiteX169" fmla="*/ 1084360 w 1208088"/>
              <a:gd name="connsiteY169" fmla="*/ 1388470 h 1452563"/>
              <a:gd name="connsiteX170" fmla="*/ 1076746 w 1208088"/>
              <a:gd name="connsiteY170" fmla="*/ 1393230 h 1452563"/>
              <a:gd name="connsiteX171" fmla="*/ 1068815 w 1208088"/>
              <a:gd name="connsiteY171" fmla="*/ 1398306 h 1452563"/>
              <a:gd name="connsiteX172" fmla="*/ 1061201 w 1208088"/>
              <a:gd name="connsiteY172" fmla="*/ 1402748 h 1452563"/>
              <a:gd name="connsiteX173" fmla="*/ 1052636 w 1208088"/>
              <a:gd name="connsiteY173" fmla="*/ 1407190 h 1452563"/>
              <a:gd name="connsiteX174" fmla="*/ 1044070 w 1208088"/>
              <a:gd name="connsiteY174" fmla="*/ 1411633 h 1452563"/>
              <a:gd name="connsiteX175" fmla="*/ 1035187 w 1208088"/>
              <a:gd name="connsiteY175" fmla="*/ 1415440 h 1452563"/>
              <a:gd name="connsiteX176" fmla="*/ 1025986 w 1208088"/>
              <a:gd name="connsiteY176" fmla="*/ 1418930 h 1452563"/>
              <a:gd name="connsiteX177" fmla="*/ 1016469 w 1208088"/>
              <a:gd name="connsiteY177" fmla="*/ 1422420 h 1452563"/>
              <a:gd name="connsiteX178" fmla="*/ 1006634 w 1208088"/>
              <a:gd name="connsiteY178" fmla="*/ 1425593 h 1452563"/>
              <a:gd name="connsiteX179" fmla="*/ 996800 w 1208088"/>
              <a:gd name="connsiteY179" fmla="*/ 1428766 h 1452563"/>
              <a:gd name="connsiteX180" fmla="*/ 986330 w 1208088"/>
              <a:gd name="connsiteY180" fmla="*/ 1431305 h 1452563"/>
              <a:gd name="connsiteX181" fmla="*/ 976178 w 1208088"/>
              <a:gd name="connsiteY181" fmla="*/ 1433843 h 1452563"/>
              <a:gd name="connsiteX182" fmla="*/ 965074 w 1208088"/>
              <a:gd name="connsiteY182" fmla="*/ 1436064 h 1452563"/>
              <a:gd name="connsiteX183" fmla="*/ 953971 w 1208088"/>
              <a:gd name="connsiteY183" fmla="*/ 1437968 h 1452563"/>
              <a:gd name="connsiteX184" fmla="*/ 942550 w 1208088"/>
              <a:gd name="connsiteY184" fmla="*/ 1439554 h 1452563"/>
              <a:gd name="connsiteX185" fmla="*/ 930812 w 1208088"/>
              <a:gd name="connsiteY185" fmla="*/ 1440823 h 1452563"/>
              <a:gd name="connsiteX186" fmla="*/ 918756 w 1208088"/>
              <a:gd name="connsiteY186" fmla="*/ 1442093 h 1452563"/>
              <a:gd name="connsiteX187" fmla="*/ 906383 w 1208088"/>
              <a:gd name="connsiteY187" fmla="*/ 1443044 h 1452563"/>
              <a:gd name="connsiteX188" fmla="*/ 893693 w 1208088"/>
              <a:gd name="connsiteY188" fmla="*/ 1443362 h 1452563"/>
              <a:gd name="connsiteX189" fmla="*/ 740144 w 1208088"/>
              <a:gd name="connsiteY189" fmla="*/ 1448756 h 1452563"/>
              <a:gd name="connsiteX190" fmla="*/ 652583 w 1208088"/>
              <a:gd name="connsiteY190" fmla="*/ 1451611 h 1452563"/>
              <a:gd name="connsiteX191" fmla="*/ 613244 w 1208088"/>
              <a:gd name="connsiteY191" fmla="*/ 1452563 h 1452563"/>
              <a:gd name="connsiteX192" fmla="*/ 604044 w 1208088"/>
              <a:gd name="connsiteY192" fmla="*/ 1452563 h 1452563"/>
              <a:gd name="connsiteX193" fmla="*/ 595161 w 1208088"/>
              <a:gd name="connsiteY193" fmla="*/ 1452563 h 1452563"/>
              <a:gd name="connsiteX194" fmla="*/ 555505 w 1208088"/>
              <a:gd name="connsiteY194" fmla="*/ 1451611 h 1452563"/>
              <a:gd name="connsiteX195" fmla="*/ 467944 w 1208088"/>
              <a:gd name="connsiteY195" fmla="*/ 1448756 h 1452563"/>
              <a:gd name="connsiteX196" fmla="*/ 314395 w 1208088"/>
              <a:gd name="connsiteY196" fmla="*/ 1443362 h 1452563"/>
              <a:gd name="connsiteX197" fmla="*/ 302022 w 1208088"/>
              <a:gd name="connsiteY197" fmla="*/ 1443044 h 1452563"/>
              <a:gd name="connsiteX198" fmla="*/ 289332 w 1208088"/>
              <a:gd name="connsiteY198" fmla="*/ 1442093 h 1452563"/>
              <a:gd name="connsiteX199" fmla="*/ 277276 w 1208088"/>
              <a:gd name="connsiteY199" fmla="*/ 1440823 h 1452563"/>
              <a:gd name="connsiteX200" fmla="*/ 265856 w 1208088"/>
              <a:gd name="connsiteY200" fmla="*/ 1439554 h 1452563"/>
              <a:gd name="connsiteX201" fmla="*/ 254117 w 1208088"/>
              <a:gd name="connsiteY201" fmla="*/ 1437968 h 1452563"/>
              <a:gd name="connsiteX202" fmla="*/ 243014 w 1208088"/>
              <a:gd name="connsiteY202" fmla="*/ 1436064 h 1452563"/>
              <a:gd name="connsiteX203" fmla="*/ 232227 w 1208088"/>
              <a:gd name="connsiteY203" fmla="*/ 1433843 h 1452563"/>
              <a:gd name="connsiteX204" fmla="*/ 221758 w 1208088"/>
              <a:gd name="connsiteY204" fmla="*/ 1431305 h 1452563"/>
              <a:gd name="connsiteX205" fmla="*/ 211288 w 1208088"/>
              <a:gd name="connsiteY205" fmla="*/ 1428766 h 1452563"/>
              <a:gd name="connsiteX206" fmla="*/ 201454 w 1208088"/>
              <a:gd name="connsiteY206" fmla="*/ 1425593 h 1452563"/>
              <a:gd name="connsiteX207" fmla="*/ 191619 w 1208088"/>
              <a:gd name="connsiteY207" fmla="*/ 1422420 h 1452563"/>
              <a:gd name="connsiteX208" fmla="*/ 182419 w 1208088"/>
              <a:gd name="connsiteY208" fmla="*/ 1418930 h 1452563"/>
              <a:gd name="connsiteX209" fmla="*/ 172901 w 1208088"/>
              <a:gd name="connsiteY209" fmla="*/ 1415440 h 1452563"/>
              <a:gd name="connsiteX210" fmla="*/ 164336 w 1208088"/>
              <a:gd name="connsiteY210" fmla="*/ 1411633 h 1452563"/>
              <a:gd name="connsiteX211" fmla="*/ 155452 w 1208088"/>
              <a:gd name="connsiteY211" fmla="*/ 1407190 h 1452563"/>
              <a:gd name="connsiteX212" fmla="*/ 147521 w 1208088"/>
              <a:gd name="connsiteY212" fmla="*/ 1402748 h 1452563"/>
              <a:gd name="connsiteX213" fmla="*/ 139273 w 1208088"/>
              <a:gd name="connsiteY213" fmla="*/ 1398306 h 1452563"/>
              <a:gd name="connsiteX214" fmla="*/ 131342 w 1208088"/>
              <a:gd name="connsiteY214" fmla="*/ 1393230 h 1452563"/>
              <a:gd name="connsiteX215" fmla="*/ 123728 w 1208088"/>
              <a:gd name="connsiteY215" fmla="*/ 1388470 h 1452563"/>
              <a:gd name="connsiteX216" fmla="*/ 116431 w 1208088"/>
              <a:gd name="connsiteY216" fmla="*/ 1383394 h 1452563"/>
              <a:gd name="connsiteX217" fmla="*/ 109768 w 1208088"/>
              <a:gd name="connsiteY217" fmla="*/ 1378000 h 1452563"/>
              <a:gd name="connsiteX218" fmla="*/ 102789 w 1208088"/>
              <a:gd name="connsiteY218" fmla="*/ 1372288 h 1452563"/>
              <a:gd name="connsiteX219" fmla="*/ 96127 w 1208088"/>
              <a:gd name="connsiteY219" fmla="*/ 1366577 h 1452563"/>
              <a:gd name="connsiteX220" fmla="*/ 89782 w 1208088"/>
              <a:gd name="connsiteY220" fmla="*/ 1360548 h 1452563"/>
              <a:gd name="connsiteX221" fmla="*/ 83754 w 1208088"/>
              <a:gd name="connsiteY221" fmla="*/ 1354203 h 1452563"/>
              <a:gd name="connsiteX222" fmla="*/ 78044 w 1208088"/>
              <a:gd name="connsiteY222" fmla="*/ 1347857 h 1452563"/>
              <a:gd name="connsiteX223" fmla="*/ 72333 w 1208088"/>
              <a:gd name="connsiteY223" fmla="*/ 1341194 h 1452563"/>
              <a:gd name="connsiteX224" fmla="*/ 66940 w 1208088"/>
              <a:gd name="connsiteY224" fmla="*/ 1334531 h 1452563"/>
              <a:gd name="connsiteX225" fmla="*/ 61864 w 1208088"/>
              <a:gd name="connsiteY225" fmla="*/ 1327867 h 1452563"/>
              <a:gd name="connsiteX226" fmla="*/ 56788 w 1208088"/>
              <a:gd name="connsiteY226" fmla="*/ 1320570 h 1452563"/>
              <a:gd name="connsiteX227" fmla="*/ 52346 w 1208088"/>
              <a:gd name="connsiteY227" fmla="*/ 1313589 h 1452563"/>
              <a:gd name="connsiteX228" fmla="*/ 47905 w 1208088"/>
              <a:gd name="connsiteY228" fmla="*/ 1305974 h 1452563"/>
              <a:gd name="connsiteX229" fmla="*/ 43780 w 1208088"/>
              <a:gd name="connsiteY229" fmla="*/ 1298677 h 1452563"/>
              <a:gd name="connsiteX230" fmla="*/ 39339 w 1208088"/>
              <a:gd name="connsiteY230" fmla="*/ 1291062 h 1452563"/>
              <a:gd name="connsiteX231" fmla="*/ 35849 w 1208088"/>
              <a:gd name="connsiteY231" fmla="*/ 1283129 h 1452563"/>
              <a:gd name="connsiteX232" fmla="*/ 32360 w 1208088"/>
              <a:gd name="connsiteY232" fmla="*/ 1275197 h 1452563"/>
              <a:gd name="connsiteX233" fmla="*/ 28870 w 1208088"/>
              <a:gd name="connsiteY233" fmla="*/ 1266947 h 1452563"/>
              <a:gd name="connsiteX234" fmla="*/ 25697 w 1208088"/>
              <a:gd name="connsiteY234" fmla="*/ 1259015 h 1452563"/>
              <a:gd name="connsiteX235" fmla="*/ 22525 w 1208088"/>
              <a:gd name="connsiteY235" fmla="*/ 1250448 h 1452563"/>
              <a:gd name="connsiteX236" fmla="*/ 19670 w 1208088"/>
              <a:gd name="connsiteY236" fmla="*/ 1242199 h 1452563"/>
              <a:gd name="connsiteX237" fmla="*/ 17132 w 1208088"/>
              <a:gd name="connsiteY237" fmla="*/ 1233314 h 1452563"/>
              <a:gd name="connsiteX238" fmla="*/ 14911 w 1208088"/>
              <a:gd name="connsiteY238" fmla="*/ 1224747 h 1452563"/>
              <a:gd name="connsiteX239" fmla="*/ 12690 w 1208088"/>
              <a:gd name="connsiteY239" fmla="*/ 1215863 h 1452563"/>
              <a:gd name="connsiteX240" fmla="*/ 10786 w 1208088"/>
              <a:gd name="connsiteY240" fmla="*/ 1206979 h 1452563"/>
              <a:gd name="connsiteX241" fmla="*/ 8883 w 1208088"/>
              <a:gd name="connsiteY241" fmla="*/ 1197778 h 1452563"/>
              <a:gd name="connsiteX242" fmla="*/ 7297 w 1208088"/>
              <a:gd name="connsiteY242" fmla="*/ 1188893 h 1452563"/>
              <a:gd name="connsiteX243" fmla="*/ 4442 w 1208088"/>
              <a:gd name="connsiteY243" fmla="*/ 1170173 h 1452563"/>
              <a:gd name="connsiteX244" fmla="*/ 2221 w 1208088"/>
              <a:gd name="connsiteY244" fmla="*/ 1151453 h 1452563"/>
              <a:gd name="connsiteX245" fmla="*/ 952 w 1208088"/>
              <a:gd name="connsiteY245" fmla="*/ 1131781 h 1452563"/>
              <a:gd name="connsiteX246" fmla="*/ 317 w 1208088"/>
              <a:gd name="connsiteY246" fmla="*/ 1112426 h 1452563"/>
              <a:gd name="connsiteX247" fmla="*/ 0 w 1208088"/>
              <a:gd name="connsiteY247" fmla="*/ 1092437 h 1452563"/>
              <a:gd name="connsiteX248" fmla="*/ 634 w 1208088"/>
              <a:gd name="connsiteY248" fmla="*/ 1072447 h 1452563"/>
              <a:gd name="connsiteX249" fmla="*/ 1586 w 1208088"/>
              <a:gd name="connsiteY249" fmla="*/ 1052458 h 1452563"/>
              <a:gd name="connsiteX250" fmla="*/ 3172 w 1208088"/>
              <a:gd name="connsiteY250" fmla="*/ 1032151 h 1452563"/>
              <a:gd name="connsiteX251" fmla="*/ 5393 w 1208088"/>
              <a:gd name="connsiteY251" fmla="*/ 1011845 h 1452563"/>
              <a:gd name="connsiteX252" fmla="*/ 8248 w 1208088"/>
              <a:gd name="connsiteY252" fmla="*/ 990903 h 1452563"/>
              <a:gd name="connsiteX253" fmla="*/ 11421 w 1208088"/>
              <a:gd name="connsiteY253" fmla="*/ 970279 h 1452563"/>
              <a:gd name="connsiteX254" fmla="*/ 14911 w 1208088"/>
              <a:gd name="connsiteY254" fmla="*/ 949655 h 1452563"/>
              <a:gd name="connsiteX255" fmla="*/ 19035 w 1208088"/>
              <a:gd name="connsiteY255" fmla="*/ 929031 h 1452563"/>
              <a:gd name="connsiteX256" fmla="*/ 23476 w 1208088"/>
              <a:gd name="connsiteY256" fmla="*/ 908407 h 1452563"/>
              <a:gd name="connsiteX257" fmla="*/ 28235 w 1208088"/>
              <a:gd name="connsiteY257" fmla="*/ 887783 h 1452563"/>
              <a:gd name="connsiteX258" fmla="*/ 33628 w 1208088"/>
              <a:gd name="connsiteY258" fmla="*/ 867477 h 1452563"/>
              <a:gd name="connsiteX259" fmla="*/ 39022 w 1208088"/>
              <a:gd name="connsiteY259" fmla="*/ 847170 h 1452563"/>
              <a:gd name="connsiteX260" fmla="*/ 45050 w 1208088"/>
              <a:gd name="connsiteY260" fmla="*/ 826863 h 1452563"/>
              <a:gd name="connsiteX261" fmla="*/ 51077 w 1208088"/>
              <a:gd name="connsiteY261" fmla="*/ 807191 h 1452563"/>
              <a:gd name="connsiteX262" fmla="*/ 58057 w 1208088"/>
              <a:gd name="connsiteY262" fmla="*/ 787519 h 1452563"/>
              <a:gd name="connsiteX263" fmla="*/ 64402 w 1208088"/>
              <a:gd name="connsiteY263" fmla="*/ 768164 h 1452563"/>
              <a:gd name="connsiteX264" fmla="*/ 71381 w 1208088"/>
              <a:gd name="connsiteY264" fmla="*/ 748492 h 1452563"/>
              <a:gd name="connsiteX265" fmla="*/ 78678 w 1208088"/>
              <a:gd name="connsiteY265" fmla="*/ 729772 h 1452563"/>
              <a:gd name="connsiteX266" fmla="*/ 85975 w 1208088"/>
              <a:gd name="connsiteY266" fmla="*/ 711369 h 1452563"/>
              <a:gd name="connsiteX267" fmla="*/ 93906 w 1208088"/>
              <a:gd name="connsiteY267" fmla="*/ 693283 h 1452563"/>
              <a:gd name="connsiteX268" fmla="*/ 101520 w 1208088"/>
              <a:gd name="connsiteY268" fmla="*/ 675832 h 1452563"/>
              <a:gd name="connsiteX269" fmla="*/ 109134 w 1208088"/>
              <a:gd name="connsiteY269" fmla="*/ 658698 h 1452563"/>
              <a:gd name="connsiteX270" fmla="*/ 117065 w 1208088"/>
              <a:gd name="connsiteY270" fmla="*/ 641882 h 1452563"/>
              <a:gd name="connsiteX271" fmla="*/ 124996 w 1208088"/>
              <a:gd name="connsiteY271" fmla="*/ 626017 h 1452563"/>
              <a:gd name="connsiteX272" fmla="*/ 133245 w 1208088"/>
              <a:gd name="connsiteY272" fmla="*/ 610153 h 1452563"/>
              <a:gd name="connsiteX273" fmla="*/ 141176 w 1208088"/>
              <a:gd name="connsiteY273" fmla="*/ 595557 h 1452563"/>
              <a:gd name="connsiteX274" fmla="*/ 149425 w 1208088"/>
              <a:gd name="connsiteY274" fmla="*/ 581279 h 1452563"/>
              <a:gd name="connsiteX275" fmla="*/ 157356 w 1208088"/>
              <a:gd name="connsiteY275" fmla="*/ 567318 h 1452563"/>
              <a:gd name="connsiteX276" fmla="*/ 165604 w 1208088"/>
              <a:gd name="connsiteY276" fmla="*/ 554309 h 1452563"/>
              <a:gd name="connsiteX277" fmla="*/ 173536 w 1208088"/>
              <a:gd name="connsiteY277" fmla="*/ 542252 h 1452563"/>
              <a:gd name="connsiteX278" fmla="*/ 181467 w 1208088"/>
              <a:gd name="connsiteY278" fmla="*/ 530830 h 1452563"/>
              <a:gd name="connsiteX279" fmla="*/ 189081 w 1208088"/>
              <a:gd name="connsiteY279" fmla="*/ 519725 h 1452563"/>
              <a:gd name="connsiteX280" fmla="*/ 197012 w 1208088"/>
              <a:gd name="connsiteY280" fmla="*/ 510206 h 1452563"/>
              <a:gd name="connsiteX281" fmla="*/ 204309 w 1208088"/>
              <a:gd name="connsiteY281" fmla="*/ 501004 h 1452563"/>
              <a:gd name="connsiteX282" fmla="*/ 211606 w 1208088"/>
              <a:gd name="connsiteY282" fmla="*/ 493072 h 1452563"/>
              <a:gd name="connsiteX283" fmla="*/ 218902 w 1208088"/>
              <a:gd name="connsiteY283" fmla="*/ 485457 h 1452563"/>
              <a:gd name="connsiteX284" fmla="*/ 225248 w 1208088"/>
              <a:gd name="connsiteY284" fmla="*/ 479428 h 1452563"/>
              <a:gd name="connsiteX285" fmla="*/ 232862 w 1208088"/>
              <a:gd name="connsiteY285" fmla="*/ 473083 h 1452563"/>
              <a:gd name="connsiteX286" fmla="*/ 248407 w 1208088"/>
              <a:gd name="connsiteY286" fmla="*/ 460074 h 1452563"/>
              <a:gd name="connsiteX287" fmla="*/ 265538 w 1208088"/>
              <a:gd name="connsiteY287" fmla="*/ 446430 h 1452563"/>
              <a:gd name="connsiteX288" fmla="*/ 283622 w 1208088"/>
              <a:gd name="connsiteY288" fmla="*/ 432469 h 1452563"/>
              <a:gd name="connsiteX289" fmla="*/ 322009 w 1208088"/>
              <a:gd name="connsiteY289" fmla="*/ 404548 h 1452563"/>
              <a:gd name="connsiteX290" fmla="*/ 360396 w 1208088"/>
              <a:gd name="connsiteY290" fmla="*/ 375991 h 1452563"/>
              <a:gd name="connsiteX291" fmla="*/ 379114 w 1208088"/>
              <a:gd name="connsiteY291" fmla="*/ 362030 h 1452563"/>
              <a:gd name="connsiteX292" fmla="*/ 396562 w 1208088"/>
              <a:gd name="connsiteY292" fmla="*/ 348387 h 1452563"/>
              <a:gd name="connsiteX293" fmla="*/ 412742 w 1208088"/>
              <a:gd name="connsiteY293" fmla="*/ 335060 h 1452563"/>
              <a:gd name="connsiteX294" fmla="*/ 420039 w 1208088"/>
              <a:gd name="connsiteY294" fmla="*/ 328397 h 1452563"/>
              <a:gd name="connsiteX295" fmla="*/ 427018 w 1208088"/>
              <a:gd name="connsiteY295" fmla="*/ 322369 h 1452563"/>
              <a:gd name="connsiteX296" fmla="*/ 433364 w 1208088"/>
              <a:gd name="connsiteY296" fmla="*/ 316340 h 1452563"/>
              <a:gd name="connsiteX297" fmla="*/ 439391 w 1208088"/>
              <a:gd name="connsiteY297" fmla="*/ 309994 h 1452563"/>
              <a:gd name="connsiteX298" fmla="*/ 444784 w 1208088"/>
              <a:gd name="connsiteY298" fmla="*/ 304283 h 1452563"/>
              <a:gd name="connsiteX299" fmla="*/ 449226 w 1208088"/>
              <a:gd name="connsiteY299" fmla="*/ 298572 h 1452563"/>
              <a:gd name="connsiteX300" fmla="*/ 453033 w 1208088"/>
              <a:gd name="connsiteY300" fmla="*/ 293178 h 1452563"/>
              <a:gd name="connsiteX301" fmla="*/ 456523 w 1208088"/>
              <a:gd name="connsiteY301" fmla="*/ 287784 h 1452563"/>
              <a:gd name="connsiteX302" fmla="*/ 459061 w 1208088"/>
              <a:gd name="connsiteY302" fmla="*/ 283024 h 1452563"/>
              <a:gd name="connsiteX303" fmla="*/ 460647 w 1208088"/>
              <a:gd name="connsiteY303" fmla="*/ 277948 h 1452563"/>
              <a:gd name="connsiteX304" fmla="*/ 461282 w 1208088"/>
              <a:gd name="connsiteY304" fmla="*/ 274775 h 1452563"/>
              <a:gd name="connsiteX305" fmla="*/ 461916 w 1208088"/>
              <a:gd name="connsiteY305" fmla="*/ 271919 h 1452563"/>
              <a:gd name="connsiteX306" fmla="*/ 456840 w 1208088"/>
              <a:gd name="connsiteY306" fmla="*/ 270967 h 1452563"/>
              <a:gd name="connsiteX307" fmla="*/ 452081 w 1208088"/>
              <a:gd name="connsiteY307" fmla="*/ 269698 h 1452563"/>
              <a:gd name="connsiteX308" fmla="*/ 448274 w 1208088"/>
              <a:gd name="connsiteY308" fmla="*/ 267794 h 1452563"/>
              <a:gd name="connsiteX309" fmla="*/ 444784 w 1208088"/>
              <a:gd name="connsiteY309" fmla="*/ 265256 h 1452563"/>
              <a:gd name="connsiteX310" fmla="*/ 441929 w 1208088"/>
              <a:gd name="connsiteY310" fmla="*/ 262083 h 1452563"/>
              <a:gd name="connsiteX311" fmla="*/ 440660 w 1208088"/>
              <a:gd name="connsiteY311" fmla="*/ 260497 h 1452563"/>
              <a:gd name="connsiteX312" fmla="*/ 439708 w 1208088"/>
              <a:gd name="connsiteY312" fmla="*/ 258910 h 1452563"/>
              <a:gd name="connsiteX313" fmla="*/ 438757 w 1208088"/>
              <a:gd name="connsiteY313" fmla="*/ 257324 h 1452563"/>
              <a:gd name="connsiteX314" fmla="*/ 438440 w 1208088"/>
              <a:gd name="connsiteY314" fmla="*/ 255420 h 1452563"/>
              <a:gd name="connsiteX315" fmla="*/ 438122 w 1208088"/>
              <a:gd name="connsiteY315" fmla="*/ 253834 h 1452563"/>
              <a:gd name="connsiteX316" fmla="*/ 437488 w 1208088"/>
              <a:gd name="connsiteY316" fmla="*/ 251930 h 1452563"/>
              <a:gd name="connsiteX317" fmla="*/ 438122 w 1208088"/>
              <a:gd name="connsiteY317" fmla="*/ 250026 h 1452563"/>
              <a:gd name="connsiteX318" fmla="*/ 438440 w 1208088"/>
              <a:gd name="connsiteY318" fmla="*/ 248122 h 1452563"/>
              <a:gd name="connsiteX319" fmla="*/ 438757 w 1208088"/>
              <a:gd name="connsiteY319" fmla="*/ 246536 h 1452563"/>
              <a:gd name="connsiteX320" fmla="*/ 439708 w 1208088"/>
              <a:gd name="connsiteY320" fmla="*/ 244315 h 1452563"/>
              <a:gd name="connsiteX321" fmla="*/ 440660 w 1208088"/>
              <a:gd name="connsiteY321" fmla="*/ 242728 h 1452563"/>
              <a:gd name="connsiteX322" fmla="*/ 441929 w 1208088"/>
              <a:gd name="connsiteY322" fmla="*/ 241142 h 1452563"/>
              <a:gd name="connsiteX323" fmla="*/ 444784 w 1208088"/>
              <a:gd name="connsiteY323" fmla="*/ 238286 h 1452563"/>
              <a:gd name="connsiteX324" fmla="*/ 448274 w 1208088"/>
              <a:gd name="connsiteY324" fmla="*/ 236065 h 1452563"/>
              <a:gd name="connsiteX325" fmla="*/ 452081 w 1208088"/>
              <a:gd name="connsiteY325" fmla="*/ 234161 h 1452563"/>
              <a:gd name="connsiteX326" fmla="*/ 456840 w 1208088"/>
              <a:gd name="connsiteY326" fmla="*/ 232575 h 1452563"/>
              <a:gd name="connsiteX327" fmla="*/ 461916 w 1208088"/>
              <a:gd name="connsiteY327" fmla="*/ 231940 h 1452563"/>
              <a:gd name="connsiteX328" fmla="*/ 460647 w 1208088"/>
              <a:gd name="connsiteY328" fmla="*/ 227498 h 1452563"/>
              <a:gd name="connsiteX329" fmla="*/ 459378 w 1208088"/>
              <a:gd name="connsiteY329" fmla="*/ 223374 h 1452563"/>
              <a:gd name="connsiteX330" fmla="*/ 457792 w 1208088"/>
              <a:gd name="connsiteY330" fmla="*/ 219249 h 1452563"/>
              <a:gd name="connsiteX331" fmla="*/ 456206 w 1208088"/>
              <a:gd name="connsiteY331" fmla="*/ 215124 h 1452563"/>
              <a:gd name="connsiteX332" fmla="*/ 451764 w 1208088"/>
              <a:gd name="connsiteY332" fmla="*/ 206874 h 1452563"/>
              <a:gd name="connsiteX333" fmla="*/ 447005 w 1208088"/>
              <a:gd name="connsiteY333" fmla="*/ 198307 h 1452563"/>
              <a:gd name="connsiteX334" fmla="*/ 441295 w 1208088"/>
              <a:gd name="connsiteY334" fmla="*/ 189423 h 1452563"/>
              <a:gd name="connsiteX335" fmla="*/ 434632 w 1208088"/>
              <a:gd name="connsiteY335" fmla="*/ 180222 h 1452563"/>
              <a:gd name="connsiteX336" fmla="*/ 420039 w 1208088"/>
              <a:gd name="connsiteY336" fmla="*/ 159598 h 1452563"/>
              <a:gd name="connsiteX337" fmla="*/ 412108 w 1208088"/>
              <a:gd name="connsiteY337" fmla="*/ 147541 h 1452563"/>
              <a:gd name="connsiteX338" fmla="*/ 403542 w 1208088"/>
              <a:gd name="connsiteY338" fmla="*/ 134532 h 1452563"/>
              <a:gd name="connsiteX339" fmla="*/ 394024 w 1208088"/>
              <a:gd name="connsiteY339" fmla="*/ 120254 h 1452563"/>
              <a:gd name="connsiteX340" fmla="*/ 384190 w 1208088"/>
              <a:gd name="connsiteY340" fmla="*/ 104706 h 1452563"/>
              <a:gd name="connsiteX341" fmla="*/ 374355 w 1208088"/>
              <a:gd name="connsiteY341" fmla="*/ 87573 h 1452563"/>
              <a:gd name="connsiteX342" fmla="*/ 363886 w 1208088"/>
              <a:gd name="connsiteY342" fmla="*/ 68535 h 1452563"/>
              <a:gd name="connsiteX343" fmla="*/ 353099 w 1208088"/>
              <a:gd name="connsiteY343" fmla="*/ 47911 h 1452563"/>
              <a:gd name="connsiteX344" fmla="*/ 341996 w 1208088"/>
              <a:gd name="connsiteY344" fmla="*/ 25066 h 1452563"/>
              <a:gd name="connsiteX345" fmla="*/ 352782 w 1208088"/>
              <a:gd name="connsiteY345" fmla="*/ 20307 h 1452563"/>
              <a:gd name="connsiteX346" fmla="*/ 362617 w 1208088"/>
              <a:gd name="connsiteY346" fmla="*/ 15865 h 1452563"/>
              <a:gd name="connsiteX347" fmla="*/ 372134 w 1208088"/>
              <a:gd name="connsiteY347" fmla="*/ 13009 h 1452563"/>
              <a:gd name="connsiteX348" fmla="*/ 380700 w 1208088"/>
              <a:gd name="connsiteY348" fmla="*/ 11105 h 1452563"/>
              <a:gd name="connsiteX349" fmla="*/ 388948 w 1208088"/>
              <a:gd name="connsiteY349" fmla="*/ 9836 h 1452563"/>
              <a:gd name="connsiteX350" fmla="*/ 396562 w 1208088"/>
              <a:gd name="connsiteY350" fmla="*/ 9519 h 1452563"/>
              <a:gd name="connsiteX351" fmla="*/ 403859 w 1208088"/>
              <a:gd name="connsiteY351" fmla="*/ 9519 h 1452563"/>
              <a:gd name="connsiteX352" fmla="*/ 410522 w 1208088"/>
              <a:gd name="connsiteY352" fmla="*/ 10471 h 1452563"/>
              <a:gd name="connsiteX353" fmla="*/ 416549 w 1208088"/>
              <a:gd name="connsiteY353" fmla="*/ 12057 h 1452563"/>
              <a:gd name="connsiteX354" fmla="*/ 422894 w 1208088"/>
              <a:gd name="connsiteY354" fmla="*/ 14278 h 1452563"/>
              <a:gd name="connsiteX355" fmla="*/ 428288 w 1208088"/>
              <a:gd name="connsiteY355" fmla="*/ 16816 h 1452563"/>
              <a:gd name="connsiteX356" fmla="*/ 433681 w 1208088"/>
              <a:gd name="connsiteY356" fmla="*/ 19989 h 1452563"/>
              <a:gd name="connsiteX357" fmla="*/ 439074 w 1208088"/>
              <a:gd name="connsiteY357" fmla="*/ 23162 h 1452563"/>
              <a:gd name="connsiteX358" fmla="*/ 443833 w 1208088"/>
              <a:gd name="connsiteY358" fmla="*/ 26970 h 1452563"/>
              <a:gd name="connsiteX359" fmla="*/ 448592 w 1208088"/>
              <a:gd name="connsiteY359" fmla="*/ 30777 h 1452563"/>
              <a:gd name="connsiteX360" fmla="*/ 453033 w 1208088"/>
              <a:gd name="connsiteY360" fmla="*/ 34585 h 1452563"/>
              <a:gd name="connsiteX361" fmla="*/ 462550 w 1208088"/>
              <a:gd name="connsiteY361" fmla="*/ 43152 h 1452563"/>
              <a:gd name="connsiteX362" fmla="*/ 471434 w 1208088"/>
              <a:gd name="connsiteY362" fmla="*/ 51401 h 1452563"/>
              <a:gd name="connsiteX363" fmla="*/ 476510 w 1208088"/>
              <a:gd name="connsiteY363" fmla="*/ 55843 h 1452563"/>
              <a:gd name="connsiteX364" fmla="*/ 481268 w 1208088"/>
              <a:gd name="connsiteY364" fmla="*/ 59651 h 1452563"/>
              <a:gd name="connsiteX365" fmla="*/ 486027 w 1208088"/>
              <a:gd name="connsiteY365" fmla="*/ 63141 h 1452563"/>
              <a:gd name="connsiteX366" fmla="*/ 491738 w 1208088"/>
              <a:gd name="connsiteY366" fmla="*/ 66314 h 1452563"/>
              <a:gd name="connsiteX367" fmla="*/ 497131 w 1208088"/>
              <a:gd name="connsiteY367" fmla="*/ 69170 h 1452563"/>
              <a:gd name="connsiteX368" fmla="*/ 502841 w 1208088"/>
              <a:gd name="connsiteY368" fmla="*/ 72025 h 1452563"/>
              <a:gd name="connsiteX369" fmla="*/ 509186 w 1208088"/>
              <a:gd name="connsiteY369" fmla="*/ 73929 h 1452563"/>
              <a:gd name="connsiteX370" fmla="*/ 515531 w 1208088"/>
              <a:gd name="connsiteY370" fmla="*/ 75198 h 1452563"/>
              <a:gd name="connsiteX371" fmla="*/ 522194 w 1208088"/>
              <a:gd name="connsiteY371" fmla="*/ 76150 h 1452563"/>
              <a:gd name="connsiteX372" fmla="*/ 529808 w 1208088"/>
              <a:gd name="connsiteY372" fmla="*/ 76150 h 1452563"/>
              <a:gd name="connsiteX373" fmla="*/ 537739 w 1208088"/>
              <a:gd name="connsiteY373" fmla="*/ 75515 h 1452563"/>
              <a:gd name="connsiteX374" fmla="*/ 546304 w 1208088"/>
              <a:gd name="connsiteY374" fmla="*/ 74246 h 1452563"/>
              <a:gd name="connsiteX375" fmla="*/ 557408 w 1208088"/>
              <a:gd name="connsiteY375" fmla="*/ 68218 h 1452563"/>
              <a:gd name="connsiteX376" fmla="*/ 568195 w 1208088"/>
              <a:gd name="connsiteY376" fmla="*/ 62824 h 1452563"/>
              <a:gd name="connsiteX377" fmla="*/ 587864 w 1208088"/>
              <a:gd name="connsiteY377" fmla="*/ 51719 h 1452563"/>
              <a:gd name="connsiteX378" fmla="*/ 605313 w 1208088"/>
              <a:gd name="connsiteY378" fmla="*/ 41882 h 1452563"/>
              <a:gd name="connsiteX379" fmla="*/ 620858 w 1208088"/>
              <a:gd name="connsiteY379" fmla="*/ 32681 h 1452563"/>
              <a:gd name="connsiteX380" fmla="*/ 635452 w 1208088"/>
              <a:gd name="connsiteY380" fmla="*/ 24749 h 1452563"/>
              <a:gd name="connsiteX381" fmla="*/ 648776 w 1208088"/>
              <a:gd name="connsiteY381" fmla="*/ 17134 h 1452563"/>
              <a:gd name="connsiteX382" fmla="*/ 655438 w 1208088"/>
              <a:gd name="connsiteY382" fmla="*/ 13961 h 1452563"/>
              <a:gd name="connsiteX383" fmla="*/ 661784 w 1208088"/>
              <a:gd name="connsiteY383" fmla="*/ 11422 h 1452563"/>
              <a:gd name="connsiteX384" fmla="*/ 668446 w 1208088"/>
              <a:gd name="connsiteY384" fmla="*/ 8884 h 1452563"/>
              <a:gd name="connsiteX385" fmla="*/ 675108 w 1208088"/>
              <a:gd name="connsiteY385" fmla="*/ 6663 h 1452563"/>
              <a:gd name="connsiteX386" fmla="*/ 682088 w 1208088"/>
              <a:gd name="connsiteY386" fmla="*/ 4759 h 1452563"/>
              <a:gd name="connsiteX387" fmla="*/ 688750 w 1208088"/>
              <a:gd name="connsiteY387" fmla="*/ 3173 h 1452563"/>
              <a:gd name="connsiteX388" fmla="*/ 695729 w 1208088"/>
              <a:gd name="connsiteY388" fmla="*/ 1586 h 1452563"/>
              <a:gd name="connsiteX389" fmla="*/ 703343 w 1208088"/>
              <a:gd name="connsiteY389" fmla="*/ 635 h 1452563"/>
              <a:gd name="connsiteX390" fmla="*/ 710957 w 1208088"/>
              <a:gd name="connsiteY390" fmla="*/ 317 h 14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208088" h="1452563">
                <a:moveTo>
                  <a:pt x="331068" y="665573"/>
                </a:moveTo>
                <a:cubicBezTo>
                  <a:pt x="331068" y="665573"/>
                  <a:pt x="331068" y="665573"/>
                  <a:pt x="508820" y="932822"/>
                </a:cubicBezTo>
                <a:cubicBezTo>
                  <a:pt x="508820" y="932822"/>
                  <a:pt x="508820" y="932822"/>
                  <a:pt x="369158" y="932822"/>
                </a:cubicBezTo>
                <a:cubicBezTo>
                  <a:pt x="369158" y="932822"/>
                  <a:pt x="369158" y="932822"/>
                  <a:pt x="369158" y="983727"/>
                </a:cubicBezTo>
                <a:cubicBezTo>
                  <a:pt x="369158" y="983727"/>
                  <a:pt x="369158" y="983727"/>
                  <a:pt x="534213" y="983727"/>
                </a:cubicBezTo>
                <a:cubicBezTo>
                  <a:pt x="534213" y="983727"/>
                  <a:pt x="534213" y="983727"/>
                  <a:pt x="534213" y="1034632"/>
                </a:cubicBezTo>
                <a:cubicBezTo>
                  <a:pt x="534213" y="1034632"/>
                  <a:pt x="534213" y="1034632"/>
                  <a:pt x="369158" y="1034632"/>
                </a:cubicBezTo>
                <a:cubicBezTo>
                  <a:pt x="369158" y="1034632"/>
                  <a:pt x="369158" y="1034632"/>
                  <a:pt x="369158" y="1085536"/>
                </a:cubicBezTo>
                <a:cubicBezTo>
                  <a:pt x="369158" y="1085536"/>
                  <a:pt x="369158" y="1085536"/>
                  <a:pt x="534213" y="1085536"/>
                </a:cubicBezTo>
                <a:cubicBezTo>
                  <a:pt x="534213" y="1085536"/>
                  <a:pt x="534213" y="1085536"/>
                  <a:pt x="534213" y="1238250"/>
                </a:cubicBezTo>
                <a:cubicBezTo>
                  <a:pt x="534213" y="1238250"/>
                  <a:pt x="534213" y="1238250"/>
                  <a:pt x="673875" y="1238250"/>
                </a:cubicBezTo>
                <a:cubicBezTo>
                  <a:pt x="673875" y="1238250"/>
                  <a:pt x="673875" y="1238250"/>
                  <a:pt x="673875" y="1085536"/>
                </a:cubicBezTo>
                <a:cubicBezTo>
                  <a:pt x="673875" y="1085536"/>
                  <a:pt x="673875" y="1085536"/>
                  <a:pt x="864324" y="1085536"/>
                </a:cubicBezTo>
                <a:cubicBezTo>
                  <a:pt x="864324" y="1085536"/>
                  <a:pt x="864324" y="1085536"/>
                  <a:pt x="864324" y="1034632"/>
                </a:cubicBezTo>
                <a:cubicBezTo>
                  <a:pt x="864324" y="1034632"/>
                  <a:pt x="864324" y="1034632"/>
                  <a:pt x="673875" y="1034632"/>
                </a:cubicBezTo>
                <a:cubicBezTo>
                  <a:pt x="673875" y="1034632"/>
                  <a:pt x="673875" y="1034632"/>
                  <a:pt x="673875" y="983727"/>
                </a:cubicBezTo>
                <a:cubicBezTo>
                  <a:pt x="673875" y="983727"/>
                  <a:pt x="673875" y="983727"/>
                  <a:pt x="864324" y="983727"/>
                </a:cubicBezTo>
                <a:cubicBezTo>
                  <a:pt x="864324" y="983727"/>
                  <a:pt x="864324" y="983727"/>
                  <a:pt x="864324" y="932822"/>
                </a:cubicBezTo>
                <a:cubicBezTo>
                  <a:pt x="864324" y="932822"/>
                  <a:pt x="864324" y="932822"/>
                  <a:pt x="699268" y="932822"/>
                </a:cubicBezTo>
                <a:cubicBezTo>
                  <a:pt x="699268" y="932822"/>
                  <a:pt x="699268" y="932822"/>
                  <a:pt x="877020" y="665573"/>
                </a:cubicBezTo>
                <a:cubicBezTo>
                  <a:pt x="877020" y="665573"/>
                  <a:pt x="877020" y="665573"/>
                  <a:pt x="737358" y="665573"/>
                </a:cubicBezTo>
                <a:cubicBezTo>
                  <a:pt x="737358" y="665573"/>
                  <a:pt x="737358" y="665573"/>
                  <a:pt x="597696" y="881918"/>
                </a:cubicBezTo>
                <a:cubicBezTo>
                  <a:pt x="597696" y="881918"/>
                  <a:pt x="597696" y="881918"/>
                  <a:pt x="458034" y="665573"/>
                </a:cubicBezTo>
                <a:cubicBezTo>
                  <a:pt x="458034" y="665573"/>
                  <a:pt x="458034" y="665573"/>
                  <a:pt x="331068" y="665573"/>
                </a:cubicBezTo>
                <a:close/>
                <a:moveTo>
                  <a:pt x="719206" y="0"/>
                </a:moveTo>
                <a:lnTo>
                  <a:pt x="727454" y="317"/>
                </a:lnTo>
                <a:lnTo>
                  <a:pt x="736654" y="952"/>
                </a:lnTo>
                <a:lnTo>
                  <a:pt x="746172" y="2538"/>
                </a:lnTo>
                <a:lnTo>
                  <a:pt x="756641" y="4125"/>
                </a:lnTo>
                <a:lnTo>
                  <a:pt x="767428" y="6028"/>
                </a:lnTo>
                <a:lnTo>
                  <a:pt x="778849" y="8567"/>
                </a:lnTo>
                <a:lnTo>
                  <a:pt x="791222" y="11422"/>
                </a:lnTo>
                <a:lnTo>
                  <a:pt x="804546" y="14913"/>
                </a:lnTo>
                <a:lnTo>
                  <a:pt x="818822" y="18720"/>
                </a:lnTo>
                <a:lnTo>
                  <a:pt x="833416" y="23480"/>
                </a:lnTo>
                <a:lnTo>
                  <a:pt x="829609" y="36171"/>
                </a:lnTo>
                <a:lnTo>
                  <a:pt x="825802" y="48228"/>
                </a:lnTo>
                <a:lnTo>
                  <a:pt x="818188" y="70439"/>
                </a:lnTo>
                <a:lnTo>
                  <a:pt x="810256" y="91063"/>
                </a:lnTo>
                <a:lnTo>
                  <a:pt x="802960" y="108831"/>
                </a:lnTo>
                <a:lnTo>
                  <a:pt x="795663" y="125013"/>
                </a:lnTo>
                <a:lnTo>
                  <a:pt x="788684" y="138974"/>
                </a:lnTo>
                <a:lnTo>
                  <a:pt x="782021" y="151983"/>
                </a:lnTo>
                <a:lnTo>
                  <a:pt x="775994" y="163405"/>
                </a:lnTo>
                <a:lnTo>
                  <a:pt x="764572" y="183077"/>
                </a:lnTo>
                <a:lnTo>
                  <a:pt x="760131" y="191644"/>
                </a:lnTo>
                <a:lnTo>
                  <a:pt x="756007" y="200211"/>
                </a:lnTo>
                <a:lnTo>
                  <a:pt x="752517" y="207826"/>
                </a:lnTo>
                <a:lnTo>
                  <a:pt x="749662" y="215759"/>
                </a:lnTo>
                <a:lnTo>
                  <a:pt x="748393" y="219566"/>
                </a:lnTo>
                <a:lnTo>
                  <a:pt x="747441" y="223374"/>
                </a:lnTo>
                <a:lnTo>
                  <a:pt x="746806" y="227181"/>
                </a:lnTo>
                <a:lnTo>
                  <a:pt x="746489" y="231623"/>
                </a:lnTo>
                <a:lnTo>
                  <a:pt x="748076" y="231623"/>
                </a:lnTo>
                <a:lnTo>
                  <a:pt x="750931" y="231623"/>
                </a:lnTo>
                <a:lnTo>
                  <a:pt x="753786" y="231940"/>
                </a:lnTo>
                <a:lnTo>
                  <a:pt x="756324" y="232258"/>
                </a:lnTo>
                <a:lnTo>
                  <a:pt x="758862" y="233210"/>
                </a:lnTo>
                <a:lnTo>
                  <a:pt x="761400" y="233844"/>
                </a:lnTo>
                <a:lnTo>
                  <a:pt x="763621" y="234796"/>
                </a:lnTo>
                <a:lnTo>
                  <a:pt x="765842" y="236065"/>
                </a:lnTo>
                <a:lnTo>
                  <a:pt x="768062" y="237334"/>
                </a:lnTo>
                <a:lnTo>
                  <a:pt x="769966" y="238921"/>
                </a:lnTo>
                <a:lnTo>
                  <a:pt x="771552" y="240190"/>
                </a:lnTo>
                <a:lnTo>
                  <a:pt x="772821" y="242094"/>
                </a:lnTo>
                <a:lnTo>
                  <a:pt x="774090" y="243680"/>
                </a:lnTo>
                <a:lnTo>
                  <a:pt x="775042" y="245901"/>
                </a:lnTo>
                <a:lnTo>
                  <a:pt x="775676" y="247805"/>
                </a:lnTo>
                <a:lnTo>
                  <a:pt x="775994" y="249709"/>
                </a:lnTo>
                <a:lnTo>
                  <a:pt x="776311" y="251930"/>
                </a:lnTo>
                <a:lnTo>
                  <a:pt x="776311" y="253834"/>
                </a:lnTo>
                <a:lnTo>
                  <a:pt x="775676" y="255420"/>
                </a:lnTo>
                <a:lnTo>
                  <a:pt x="775359" y="257324"/>
                </a:lnTo>
                <a:lnTo>
                  <a:pt x="774407" y="258910"/>
                </a:lnTo>
                <a:lnTo>
                  <a:pt x="773456" y="260497"/>
                </a:lnTo>
                <a:lnTo>
                  <a:pt x="772186" y="262083"/>
                </a:lnTo>
                <a:lnTo>
                  <a:pt x="769331" y="265256"/>
                </a:lnTo>
                <a:lnTo>
                  <a:pt x="765524" y="267794"/>
                </a:lnTo>
                <a:lnTo>
                  <a:pt x="761717" y="269698"/>
                </a:lnTo>
                <a:lnTo>
                  <a:pt x="756958" y="270967"/>
                </a:lnTo>
                <a:lnTo>
                  <a:pt x="752200" y="271919"/>
                </a:lnTo>
                <a:lnTo>
                  <a:pt x="756324" y="284611"/>
                </a:lnTo>
                <a:lnTo>
                  <a:pt x="757910" y="289053"/>
                </a:lnTo>
                <a:lnTo>
                  <a:pt x="760448" y="293812"/>
                </a:lnTo>
                <a:lnTo>
                  <a:pt x="763621" y="299206"/>
                </a:lnTo>
                <a:lnTo>
                  <a:pt x="768062" y="304283"/>
                </a:lnTo>
                <a:lnTo>
                  <a:pt x="772504" y="309677"/>
                </a:lnTo>
                <a:lnTo>
                  <a:pt x="777580" y="315706"/>
                </a:lnTo>
                <a:lnTo>
                  <a:pt x="783608" y="321417"/>
                </a:lnTo>
                <a:lnTo>
                  <a:pt x="789952" y="327445"/>
                </a:lnTo>
                <a:lnTo>
                  <a:pt x="796615" y="333791"/>
                </a:lnTo>
                <a:lnTo>
                  <a:pt x="803912" y="339820"/>
                </a:lnTo>
                <a:lnTo>
                  <a:pt x="819774" y="353146"/>
                </a:lnTo>
                <a:lnTo>
                  <a:pt x="836588" y="366155"/>
                </a:lnTo>
                <a:lnTo>
                  <a:pt x="854672" y="379798"/>
                </a:lnTo>
                <a:lnTo>
                  <a:pt x="891472" y="407720"/>
                </a:lnTo>
                <a:lnTo>
                  <a:pt x="928274" y="435008"/>
                </a:lnTo>
                <a:lnTo>
                  <a:pt x="945405" y="448334"/>
                </a:lnTo>
                <a:lnTo>
                  <a:pt x="961902" y="461343"/>
                </a:lnTo>
                <a:lnTo>
                  <a:pt x="976496" y="474034"/>
                </a:lnTo>
                <a:lnTo>
                  <a:pt x="983158" y="479746"/>
                </a:lnTo>
                <a:lnTo>
                  <a:pt x="989186" y="485457"/>
                </a:lnTo>
                <a:lnTo>
                  <a:pt x="996482" y="493072"/>
                </a:lnTo>
                <a:lnTo>
                  <a:pt x="1003779" y="501004"/>
                </a:lnTo>
                <a:lnTo>
                  <a:pt x="1011393" y="510206"/>
                </a:lnTo>
                <a:lnTo>
                  <a:pt x="1019007" y="519725"/>
                </a:lnTo>
                <a:lnTo>
                  <a:pt x="1026938" y="530830"/>
                </a:lnTo>
                <a:lnTo>
                  <a:pt x="1034552" y="542252"/>
                </a:lnTo>
                <a:lnTo>
                  <a:pt x="1042801" y="554309"/>
                </a:lnTo>
                <a:lnTo>
                  <a:pt x="1050732" y="567318"/>
                </a:lnTo>
                <a:lnTo>
                  <a:pt x="1058663" y="581279"/>
                </a:lnTo>
                <a:lnTo>
                  <a:pt x="1066912" y="595557"/>
                </a:lnTo>
                <a:lnTo>
                  <a:pt x="1074843" y="610153"/>
                </a:lnTo>
                <a:lnTo>
                  <a:pt x="1083092" y="626017"/>
                </a:lnTo>
                <a:lnTo>
                  <a:pt x="1091023" y="641882"/>
                </a:lnTo>
                <a:lnTo>
                  <a:pt x="1098954" y="658698"/>
                </a:lnTo>
                <a:lnTo>
                  <a:pt x="1106568" y="675832"/>
                </a:lnTo>
                <a:lnTo>
                  <a:pt x="1114499" y="693283"/>
                </a:lnTo>
                <a:lnTo>
                  <a:pt x="1122113" y="711369"/>
                </a:lnTo>
                <a:lnTo>
                  <a:pt x="1129727" y="729772"/>
                </a:lnTo>
                <a:lnTo>
                  <a:pt x="1136707" y="748492"/>
                </a:lnTo>
                <a:lnTo>
                  <a:pt x="1143686" y="768164"/>
                </a:lnTo>
                <a:lnTo>
                  <a:pt x="1150348" y="787519"/>
                </a:lnTo>
                <a:lnTo>
                  <a:pt x="1157011" y="807191"/>
                </a:lnTo>
                <a:lnTo>
                  <a:pt x="1163038" y="826863"/>
                </a:lnTo>
                <a:lnTo>
                  <a:pt x="1169066" y="847170"/>
                </a:lnTo>
                <a:lnTo>
                  <a:pt x="1174460" y="867477"/>
                </a:lnTo>
                <a:lnTo>
                  <a:pt x="1179853" y="887783"/>
                </a:lnTo>
                <a:lnTo>
                  <a:pt x="1184929" y="908407"/>
                </a:lnTo>
                <a:lnTo>
                  <a:pt x="1189370" y="929031"/>
                </a:lnTo>
                <a:lnTo>
                  <a:pt x="1193177" y="949655"/>
                </a:lnTo>
                <a:lnTo>
                  <a:pt x="1196667" y="970279"/>
                </a:lnTo>
                <a:lnTo>
                  <a:pt x="1200157" y="990903"/>
                </a:lnTo>
                <a:lnTo>
                  <a:pt x="1202695" y="1011845"/>
                </a:lnTo>
                <a:lnTo>
                  <a:pt x="1204916" y="1032151"/>
                </a:lnTo>
                <a:lnTo>
                  <a:pt x="1206502" y="1052458"/>
                </a:lnTo>
                <a:lnTo>
                  <a:pt x="1207454" y="1072447"/>
                </a:lnTo>
                <a:lnTo>
                  <a:pt x="1208088" y="1092437"/>
                </a:lnTo>
                <a:lnTo>
                  <a:pt x="1207771" y="1112426"/>
                </a:lnTo>
                <a:lnTo>
                  <a:pt x="1207136" y="1131781"/>
                </a:lnTo>
                <a:lnTo>
                  <a:pt x="1205867" y="1151453"/>
                </a:lnTo>
                <a:lnTo>
                  <a:pt x="1203646" y="1170173"/>
                </a:lnTo>
                <a:lnTo>
                  <a:pt x="1201108" y="1188893"/>
                </a:lnTo>
                <a:lnTo>
                  <a:pt x="1199522" y="1197778"/>
                </a:lnTo>
                <a:lnTo>
                  <a:pt x="1197302" y="1206979"/>
                </a:lnTo>
                <a:lnTo>
                  <a:pt x="1195398" y="1215863"/>
                </a:lnTo>
                <a:lnTo>
                  <a:pt x="1193177" y="1224747"/>
                </a:lnTo>
                <a:lnTo>
                  <a:pt x="1190956" y="1233314"/>
                </a:lnTo>
                <a:lnTo>
                  <a:pt x="1188418" y="1242199"/>
                </a:lnTo>
                <a:lnTo>
                  <a:pt x="1185563" y="1250448"/>
                </a:lnTo>
                <a:lnTo>
                  <a:pt x="1182708" y="1259015"/>
                </a:lnTo>
                <a:lnTo>
                  <a:pt x="1179218" y="1266947"/>
                </a:lnTo>
                <a:lnTo>
                  <a:pt x="1175728" y="1275197"/>
                </a:lnTo>
                <a:lnTo>
                  <a:pt x="1172239" y="1283129"/>
                </a:lnTo>
                <a:lnTo>
                  <a:pt x="1168749" y="1291062"/>
                </a:lnTo>
                <a:lnTo>
                  <a:pt x="1164625" y="1298677"/>
                </a:lnTo>
                <a:lnTo>
                  <a:pt x="1160183" y="1305974"/>
                </a:lnTo>
                <a:lnTo>
                  <a:pt x="1155742" y="1313589"/>
                </a:lnTo>
                <a:lnTo>
                  <a:pt x="1151300" y="1320570"/>
                </a:lnTo>
                <a:lnTo>
                  <a:pt x="1146542" y="1327867"/>
                </a:lnTo>
                <a:lnTo>
                  <a:pt x="1141148" y="1334531"/>
                </a:lnTo>
                <a:lnTo>
                  <a:pt x="1135755" y="1341194"/>
                </a:lnTo>
                <a:lnTo>
                  <a:pt x="1130362" y="1347857"/>
                </a:lnTo>
                <a:lnTo>
                  <a:pt x="1124334" y="1354203"/>
                </a:lnTo>
                <a:lnTo>
                  <a:pt x="1118306" y="1360548"/>
                </a:lnTo>
                <a:lnTo>
                  <a:pt x="1112278" y="1366577"/>
                </a:lnTo>
                <a:lnTo>
                  <a:pt x="1105299" y="1372288"/>
                </a:lnTo>
                <a:lnTo>
                  <a:pt x="1098637" y="1378000"/>
                </a:lnTo>
                <a:lnTo>
                  <a:pt x="1091657" y="1383394"/>
                </a:lnTo>
                <a:lnTo>
                  <a:pt x="1084360" y="1388470"/>
                </a:lnTo>
                <a:lnTo>
                  <a:pt x="1076746" y="1393230"/>
                </a:lnTo>
                <a:lnTo>
                  <a:pt x="1068815" y="1398306"/>
                </a:lnTo>
                <a:lnTo>
                  <a:pt x="1061201" y="1402748"/>
                </a:lnTo>
                <a:lnTo>
                  <a:pt x="1052636" y="1407190"/>
                </a:lnTo>
                <a:lnTo>
                  <a:pt x="1044070" y="1411633"/>
                </a:lnTo>
                <a:lnTo>
                  <a:pt x="1035187" y="1415440"/>
                </a:lnTo>
                <a:lnTo>
                  <a:pt x="1025986" y="1418930"/>
                </a:lnTo>
                <a:lnTo>
                  <a:pt x="1016469" y="1422420"/>
                </a:lnTo>
                <a:lnTo>
                  <a:pt x="1006634" y="1425593"/>
                </a:lnTo>
                <a:lnTo>
                  <a:pt x="996800" y="1428766"/>
                </a:lnTo>
                <a:lnTo>
                  <a:pt x="986330" y="1431305"/>
                </a:lnTo>
                <a:lnTo>
                  <a:pt x="976178" y="1433843"/>
                </a:lnTo>
                <a:lnTo>
                  <a:pt x="965074" y="1436064"/>
                </a:lnTo>
                <a:lnTo>
                  <a:pt x="953971" y="1437968"/>
                </a:lnTo>
                <a:lnTo>
                  <a:pt x="942550" y="1439554"/>
                </a:lnTo>
                <a:lnTo>
                  <a:pt x="930812" y="1440823"/>
                </a:lnTo>
                <a:lnTo>
                  <a:pt x="918756" y="1442093"/>
                </a:lnTo>
                <a:lnTo>
                  <a:pt x="906383" y="1443044"/>
                </a:lnTo>
                <a:lnTo>
                  <a:pt x="893693" y="1443362"/>
                </a:lnTo>
                <a:lnTo>
                  <a:pt x="740144" y="1448756"/>
                </a:lnTo>
                <a:lnTo>
                  <a:pt x="652583" y="1451611"/>
                </a:lnTo>
                <a:lnTo>
                  <a:pt x="613244" y="1452563"/>
                </a:lnTo>
                <a:lnTo>
                  <a:pt x="604044" y="1452563"/>
                </a:lnTo>
                <a:lnTo>
                  <a:pt x="595161" y="1452563"/>
                </a:lnTo>
                <a:lnTo>
                  <a:pt x="555505" y="1451611"/>
                </a:lnTo>
                <a:lnTo>
                  <a:pt x="467944" y="1448756"/>
                </a:lnTo>
                <a:lnTo>
                  <a:pt x="314395" y="1443362"/>
                </a:lnTo>
                <a:lnTo>
                  <a:pt x="302022" y="1443044"/>
                </a:lnTo>
                <a:lnTo>
                  <a:pt x="289332" y="1442093"/>
                </a:lnTo>
                <a:lnTo>
                  <a:pt x="277276" y="1440823"/>
                </a:lnTo>
                <a:lnTo>
                  <a:pt x="265856" y="1439554"/>
                </a:lnTo>
                <a:lnTo>
                  <a:pt x="254117" y="1437968"/>
                </a:lnTo>
                <a:lnTo>
                  <a:pt x="243014" y="1436064"/>
                </a:lnTo>
                <a:lnTo>
                  <a:pt x="232227" y="1433843"/>
                </a:lnTo>
                <a:lnTo>
                  <a:pt x="221758" y="1431305"/>
                </a:lnTo>
                <a:lnTo>
                  <a:pt x="211288" y="1428766"/>
                </a:lnTo>
                <a:lnTo>
                  <a:pt x="201454" y="1425593"/>
                </a:lnTo>
                <a:lnTo>
                  <a:pt x="191619" y="1422420"/>
                </a:lnTo>
                <a:lnTo>
                  <a:pt x="182419" y="1418930"/>
                </a:lnTo>
                <a:lnTo>
                  <a:pt x="172901" y="1415440"/>
                </a:lnTo>
                <a:lnTo>
                  <a:pt x="164336" y="1411633"/>
                </a:lnTo>
                <a:lnTo>
                  <a:pt x="155452" y="1407190"/>
                </a:lnTo>
                <a:lnTo>
                  <a:pt x="147521" y="1402748"/>
                </a:lnTo>
                <a:lnTo>
                  <a:pt x="139273" y="1398306"/>
                </a:lnTo>
                <a:lnTo>
                  <a:pt x="131342" y="1393230"/>
                </a:lnTo>
                <a:lnTo>
                  <a:pt x="123728" y="1388470"/>
                </a:lnTo>
                <a:lnTo>
                  <a:pt x="116431" y="1383394"/>
                </a:lnTo>
                <a:lnTo>
                  <a:pt x="109768" y="1378000"/>
                </a:lnTo>
                <a:lnTo>
                  <a:pt x="102789" y="1372288"/>
                </a:lnTo>
                <a:lnTo>
                  <a:pt x="96127" y="1366577"/>
                </a:lnTo>
                <a:lnTo>
                  <a:pt x="89782" y="1360548"/>
                </a:lnTo>
                <a:lnTo>
                  <a:pt x="83754" y="1354203"/>
                </a:lnTo>
                <a:lnTo>
                  <a:pt x="78044" y="1347857"/>
                </a:lnTo>
                <a:lnTo>
                  <a:pt x="72333" y="1341194"/>
                </a:lnTo>
                <a:lnTo>
                  <a:pt x="66940" y="1334531"/>
                </a:lnTo>
                <a:lnTo>
                  <a:pt x="61864" y="1327867"/>
                </a:lnTo>
                <a:lnTo>
                  <a:pt x="56788" y="1320570"/>
                </a:lnTo>
                <a:lnTo>
                  <a:pt x="52346" y="1313589"/>
                </a:lnTo>
                <a:lnTo>
                  <a:pt x="47905" y="1305974"/>
                </a:lnTo>
                <a:lnTo>
                  <a:pt x="43780" y="1298677"/>
                </a:lnTo>
                <a:lnTo>
                  <a:pt x="39339" y="1291062"/>
                </a:lnTo>
                <a:lnTo>
                  <a:pt x="35849" y="1283129"/>
                </a:lnTo>
                <a:lnTo>
                  <a:pt x="32360" y="1275197"/>
                </a:lnTo>
                <a:lnTo>
                  <a:pt x="28870" y="1266947"/>
                </a:lnTo>
                <a:lnTo>
                  <a:pt x="25697" y="1259015"/>
                </a:lnTo>
                <a:lnTo>
                  <a:pt x="22525" y="1250448"/>
                </a:lnTo>
                <a:lnTo>
                  <a:pt x="19670" y="1242199"/>
                </a:lnTo>
                <a:lnTo>
                  <a:pt x="17132" y="1233314"/>
                </a:lnTo>
                <a:lnTo>
                  <a:pt x="14911" y="1224747"/>
                </a:lnTo>
                <a:lnTo>
                  <a:pt x="12690" y="1215863"/>
                </a:lnTo>
                <a:lnTo>
                  <a:pt x="10786" y="1206979"/>
                </a:lnTo>
                <a:lnTo>
                  <a:pt x="8883" y="1197778"/>
                </a:lnTo>
                <a:lnTo>
                  <a:pt x="7297" y="1188893"/>
                </a:lnTo>
                <a:lnTo>
                  <a:pt x="4442" y="1170173"/>
                </a:lnTo>
                <a:lnTo>
                  <a:pt x="2221" y="1151453"/>
                </a:lnTo>
                <a:lnTo>
                  <a:pt x="952" y="1131781"/>
                </a:lnTo>
                <a:lnTo>
                  <a:pt x="317" y="1112426"/>
                </a:lnTo>
                <a:lnTo>
                  <a:pt x="0" y="1092437"/>
                </a:lnTo>
                <a:lnTo>
                  <a:pt x="634" y="1072447"/>
                </a:lnTo>
                <a:lnTo>
                  <a:pt x="1586" y="1052458"/>
                </a:lnTo>
                <a:lnTo>
                  <a:pt x="3172" y="1032151"/>
                </a:lnTo>
                <a:lnTo>
                  <a:pt x="5393" y="1011845"/>
                </a:lnTo>
                <a:lnTo>
                  <a:pt x="8248" y="990903"/>
                </a:lnTo>
                <a:lnTo>
                  <a:pt x="11421" y="970279"/>
                </a:lnTo>
                <a:lnTo>
                  <a:pt x="14911" y="949655"/>
                </a:lnTo>
                <a:lnTo>
                  <a:pt x="19035" y="929031"/>
                </a:lnTo>
                <a:lnTo>
                  <a:pt x="23476" y="908407"/>
                </a:lnTo>
                <a:lnTo>
                  <a:pt x="28235" y="887783"/>
                </a:lnTo>
                <a:lnTo>
                  <a:pt x="33628" y="867477"/>
                </a:lnTo>
                <a:lnTo>
                  <a:pt x="39022" y="847170"/>
                </a:lnTo>
                <a:lnTo>
                  <a:pt x="45050" y="826863"/>
                </a:lnTo>
                <a:lnTo>
                  <a:pt x="51077" y="807191"/>
                </a:lnTo>
                <a:lnTo>
                  <a:pt x="58057" y="787519"/>
                </a:lnTo>
                <a:lnTo>
                  <a:pt x="64402" y="768164"/>
                </a:lnTo>
                <a:lnTo>
                  <a:pt x="71381" y="748492"/>
                </a:lnTo>
                <a:lnTo>
                  <a:pt x="78678" y="729772"/>
                </a:lnTo>
                <a:lnTo>
                  <a:pt x="85975" y="711369"/>
                </a:lnTo>
                <a:lnTo>
                  <a:pt x="93906" y="693283"/>
                </a:lnTo>
                <a:lnTo>
                  <a:pt x="101520" y="675832"/>
                </a:lnTo>
                <a:lnTo>
                  <a:pt x="109134" y="658698"/>
                </a:lnTo>
                <a:lnTo>
                  <a:pt x="117065" y="641882"/>
                </a:lnTo>
                <a:lnTo>
                  <a:pt x="124996" y="626017"/>
                </a:lnTo>
                <a:lnTo>
                  <a:pt x="133245" y="610153"/>
                </a:lnTo>
                <a:lnTo>
                  <a:pt x="141176" y="595557"/>
                </a:lnTo>
                <a:lnTo>
                  <a:pt x="149425" y="581279"/>
                </a:lnTo>
                <a:lnTo>
                  <a:pt x="157356" y="567318"/>
                </a:lnTo>
                <a:lnTo>
                  <a:pt x="165604" y="554309"/>
                </a:lnTo>
                <a:lnTo>
                  <a:pt x="173536" y="542252"/>
                </a:lnTo>
                <a:lnTo>
                  <a:pt x="181467" y="530830"/>
                </a:lnTo>
                <a:lnTo>
                  <a:pt x="189081" y="519725"/>
                </a:lnTo>
                <a:lnTo>
                  <a:pt x="197012" y="510206"/>
                </a:lnTo>
                <a:lnTo>
                  <a:pt x="204309" y="501004"/>
                </a:lnTo>
                <a:lnTo>
                  <a:pt x="211606" y="493072"/>
                </a:lnTo>
                <a:lnTo>
                  <a:pt x="218902" y="485457"/>
                </a:lnTo>
                <a:lnTo>
                  <a:pt x="225248" y="479428"/>
                </a:lnTo>
                <a:lnTo>
                  <a:pt x="232862" y="473083"/>
                </a:lnTo>
                <a:lnTo>
                  <a:pt x="248407" y="460074"/>
                </a:lnTo>
                <a:lnTo>
                  <a:pt x="265538" y="446430"/>
                </a:lnTo>
                <a:lnTo>
                  <a:pt x="283622" y="432469"/>
                </a:lnTo>
                <a:lnTo>
                  <a:pt x="322009" y="404548"/>
                </a:lnTo>
                <a:lnTo>
                  <a:pt x="360396" y="375991"/>
                </a:lnTo>
                <a:lnTo>
                  <a:pt x="379114" y="362030"/>
                </a:lnTo>
                <a:lnTo>
                  <a:pt x="396562" y="348387"/>
                </a:lnTo>
                <a:lnTo>
                  <a:pt x="412742" y="335060"/>
                </a:lnTo>
                <a:lnTo>
                  <a:pt x="420039" y="328397"/>
                </a:lnTo>
                <a:lnTo>
                  <a:pt x="427018" y="322369"/>
                </a:lnTo>
                <a:lnTo>
                  <a:pt x="433364" y="316340"/>
                </a:lnTo>
                <a:lnTo>
                  <a:pt x="439391" y="309994"/>
                </a:lnTo>
                <a:lnTo>
                  <a:pt x="444784" y="304283"/>
                </a:lnTo>
                <a:lnTo>
                  <a:pt x="449226" y="298572"/>
                </a:lnTo>
                <a:lnTo>
                  <a:pt x="453033" y="293178"/>
                </a:lnTo>
                <a:lnTo>
                  <a:pt x="456523" y="287784"/>
                </a:lnTo>
                <a:lnTo>
                  <a:pt x="459061" y="283024"/>
                </a:lnTo>
                <a:lnTo>
                  <a:pt x="460647" y="277948"/>
                </a:lnTo>
                <a:lnTo>
                  <a:pt x="461282" y="274775"/>
                </a:lnTo>
                <a:lnTo>
                  <a:pt x="461916" y="271919"/>
                </a:lnTo>
                <a:lnTo>
                  <a:pt x="456840" y="270967"/>
                </a:lnTo>
                <a:lnTo>
                  <a:pt x="452081" y="269698"/>
                </a:lnTo>
                <a:lnTo>
                  <a:pt x="448274" y="267794"/>
                </a:lnTo>
                <a:lnTo>
                  <a:pt x="444784" y="265256"/>
                </a:lnTo>
                <a:lnTo>
                  <a:pt x="441929" y="262083"/>
                </a:lnTo>
                <a:lnTo>
                  <a:pt x="440660" y="260497"/>
                </a:lnTo>
                <a:lnTo>
                  <a:pt x="439708" y="258910"/>
                </a:lnTo>
                <a:lnTo>
                  <a:pt x="438757" y="257324"/>
                </a:lnTo>
                <a:lnTo>
                  <a:pt x="438440" y="255420"/>
                </a:lnTo>
                <a:lnTo>
                  <a:pt x="438122" y="253834"/>
                </a:lnTo>
                <a:lnTo>
                  <a:pt x="437488" y="251930"/>
                </a:lnTo>
                <a:lnTo>
                  <a:pt x="438122" y="250026"/>
                </a:lnTo>
                <a:lnTo>
                  <a:pt x="438440" y="248122"/>
                </a:lnTo>
                <a:lnTo>
                  <a:pt x="438757" y="246536"/>
                </a:lnTo>
                <a:lnTo>
                  <a:pt x="439708" y="244315"/>
                </a:lnTo>
                <a:lnTo>
                  <a:pt x="440660" y="242728"/>
                </a:lnTo>
                <a:lnTo>
                  <a:pt x="441929" y="241142"/>
                </a:lnTo>
                <a:lnTo>
                  <a:pt x="444784" y="238286"/>
                </a:lnTo>
                <a:lnTo>
                  <a:pt x="448274" y="236065"/>
                </a:lnTo>
                <a:lnTo>
                  <a:pt x="452081" y="234161"/>
                </a:lnTo>
                <a:lnTo>
                  <a:pt x="456840" y="232575"/>
                </a:lnTo>
                <a:lnTo>
                  <a:pt x="461916" y="231940"/>
                </a:lnTo>
                <a:lnTo>
                  <a:pt x="460647" y="227498"/>
                </a:lnTo>
                <a:lnTo>
                  <a:pt x="459378" y="223374"/>
                </a:lnTo>
                <a:lnTo>
                  <a:pt x="457792" y="219249"/>
                </a:lnTo>
                <a:lnTo>
                  <a:pt x="456206" y="215124"/>
                </a:lnTo>
                <a:lnTo>
                  <a:pt x="451764" y="206874"/>
                </a:lnTo>
                <a:lnTo>
                  <a:pt x="447005" y="198307"/>
                </a:lnTo>
                <a:lnTo>
                  <a:pt x="441295" y="189423"/>
                </a:lnTo>
                <a:lnTo>
                  <a:pt x="434632" y="180222"/>
                </a:lnTo>
                <a:lnTo>
                  <a:pt x="420039" y="159598"/>
                </a:lnTo>
                <a:lnTo>
                  <a:pt x="412108" y="147541"/>
                </a:lnTo>
                <a:lnTo>
                  <a:pt x="403542" y="134532"/>
                </a:lnTo>
                <a:lnTo>
                  <a:pt x="394024" y="120254"/>
                </a:lnTo>
                <a:lnTo>
                  <a:pt x="384190" y="104706"/>
                </a:lnTo>
                <a:lnTo>
                  <a:pt x="374355" y="87573"/>
                </a:lnTo>
                <a:lnTo>
                  <a:pt x="363886" y="68535"/>
                </a:lnTo>
                <a:lnTo>
                  <a:pt x="353099" y="47911"/>
                </a:lnTo>
                <a:lnTo>
                  <a:pt x="341996" y="25066"/>
                </a:lnTo>
                <a:lnTo>
                  <a:pt x="352782" y="20307"/>
                </a:lnTo>
                <a:lnTo>
                  <a:pt x="362617" y="15865"/>
                </a:lnTo>
                <a:lnTo>
                  <a:pt x="372134" y="13009"/>
                </a:lnTo>
                <a:lnTo>
                  <a:pt x="380700" y="11105"/>
                </a:lnTo>
                <a:lnTo>
                  <a:pt x="388948" y="9836"/>
                </a:lnTo>
                <a:lnTo>
                  <a:pt x="396562" y="9519"/>
                </a:lnTo>
                <a:lnTo>
                  <a:pt x="403859" y="9519"/>
                </a:lnTo>
                <a:lnTo>
                  <a:pt x="410522" y="10471"/>
                </a:lnTo>
                <a:lnTo>
                  <a:pt x="416549" y="12057"/>
                </a:lnTo>
                <a:lnTo>
                  <a:pt x="422894" y="14278"/>
                </a:lnTo>
                <a:lnTo>
                  <a:pt x="428288" y="16816"/>
                </a:lnTo>
                <a:lnTo>
                  <a:pt x="433681" y="19989"/>
                </a:lnTo>
                <a:lnTo>
                  <a:pt x="439074" y="23162"/>
                </a:lnTo>
                <a:lnTo>
                  <a:pt x="443833" y="26970"/>
                </a:lnTo>
                <a:lnTo>
                  <a:pt x="448592" y="30777"/>
                </a:lnTo>
                <a:lnTo>
                  <a:pt x="453033" y="34585"/>
                </a:lnTo>
                <a:lnTo>
                  <a:pt x="462550" y="43152"/>
                </a:lnTo>
                <a:lnTo>
                  <a:pt x="471434" y="51401"/>
                </a:lnTo>
                <a:lnTo>
                  <a:pt x="476510" y="55843"/>
                </a:lnTo>
                <a:lnTo>
                  <a:pt x="481268" y="59651"/>
                </a:lnTo>
                <a:lnTo>
                  <a:pt x="486027" y="63141"/>
                </a:lnTo>
                <a:lnTo>
                  <a:pt x="491738" y="66314"/>
                </a:lnTo>
                <a:lnTo>
                  <a:pt x="497131" y="69170"/>
                </a:lnTo>
                <a:lnTo>
                  <a:pt x="502841" y="72025"/>
                </a:lnTo>
                <a:lnTo>
                  <a:pt x="509186" y="73929"/>
                </a:lnTo>
                <a:lnTo>
                  <a:pt x="515531" y="75198"/>
                </a:lnTo>
                <a:lnTo>
                  <a:pt x="522194" y="76150"/>
                </a:lnTo>
                <a:lnTo>
                  <a:pt x="529808" y="76150"/>
                </a:lnTo>
                <a:lnTo>
                  <a:pt x="537739" y="75515"/>
                </a:lnTo>
                <a:lnTo>
                  <a:pt x="546304" y="74246"/>
                </a:lnTo>
                <a:lnTo>
                  <a:pt x="557408" y="68218"/>
                </a:lnTo>
                <a:lnTo>
                  <a:pt x="568195" y="62824"/>
                </a:lnTo>
                <a:lnTo>
                  <a:pt x="587864" y="51719"/>
                </a:lnTo>
                <a:lnTo>
                  <a:pt x="605313" y="41882"/>
                </a:lnTo>
                <a:lnTo>
                  <a:pt x="620858" y="32681"/>
                </a:lnTo>
                <a:lnTo>
                  <a:pt x="635452" y="24749"/>
                </a:lnTo>
                <a:lnTo>
                  <a:pt x="648776" y="17134"/>
                </a:lnTo>
                <a:lnTo>
                  <a:pt x="655438" y="13961"/>
                </a:lnTo>
                <a:lnTo>
                  <a:pt x="661784" y="11422"/>
                </a:lnTo>
                <a:lnTo>
                  <a:pt x="668446" y="8884"/>
                </a:lnTo>
                <a:lnTo>
                  <a:pt x="675108" y="6663"/>
                </a:lnTo>
                <a:lnTo>
                  <a:pt x="682088" y="4759"/>
                </a:lnTo>
                <a:lnTo>
                  <a:pt x="688750" y="3173"/>
                </a:lnTo>
                <a:lnTo>
                  <a:pt x="695729" y="1586"/>
                </a:lnTo>
                <a:lnTo>
                  <a:pt x="703343" y="635"/>
                </a:lnTo>
                <a:lnTo>
                  <a:pt x="710957" y="317"/>
                </a:lnTo>
                <a:close/>
              </a:path>
            </a:pathLst>
          </a:custGeom>
          <a:gradFill>
            <a:gsLst>
              <a:gs pos="0">
                <a:srgbClr val="9EE256"/>
              </a:gs>
              <a:gs pos="100000">
                <a:srgbClr val="52762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5856" name="文本框 99"/>
          <p:cNvSpPr txBox="1"/>
          <p:nvPr/>
        </p:nvSpPr>
        <p:spPr>
          <a:xfrm>
            <a:off x="690563" y="1776413"/>
            <a:ext cx="5080000" cy="2528887"/>
          </a:xfrm>
          <a:prstGeom prst="rect">
            <a:avLst/>
          </a:prstGeom>
          <a:noFill/>
          <a:ln w="9525">
            <a:noFill/>
          </a:ln>
        </p:spPr>
        <p:txBody>
          <a:bodyPr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rPr>
              <a:t>应包括如下内容：</a:t>
            </a:r>
            <a:endParaRPr lang="zh-CN" altLang="en-US" sz="3000" dirty="0">
              <a:solidFill>
                <a:srgbClr val="002060"/>
              </a:solidFill>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01 </a:t>
            </a:r>
            <a:r>
              <a:rPr lang="zh-CN" altLang="en-US" sz="2000">
                <a:latin typeface="华文中宋" panose="02010600040101010101" pitchFamily="2" charset="-122"/>
                <a:ea typeface="华文中宋" panose="02010600040101010101" pitchFamily="2" charset="-122"/>
              </a:rPr>
              <a:t>安全生产费用制度</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02 </a:t>
            </a:r>
            <a:r>
              <a:rPr lang="zh-CN" altLang="en-US" sz="2000">
                <a:latin typeface="华文中宋" panose="02010600040101010101" pitchFamily="2" charset="-122"/>
                <a:ea typeface="华文中宋" panose="02010600040101010101" pitchFamily="2" charset="-122"/>
              </a:rPr>
              <a:t>年度安全生产费用投入计划及投入台账</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03 </a:t>
            </a:r>
            <a:r>
              <a:rPr lang="zh-CN" altLang="en-US" sz="2000">
                <a:latin typeface="华文中宋" panose="02010600040101010101" pitchFamily="2" charset="-122"/>
                <a:ea typeface="华文中宋" panose="02010600040101010101" pitchFamily="2" charset="-122"/>
              </a:rPr>
              <a:t>月度安全生产费用投入计划及投入台账</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04 </a:t>
            </a:r>
            <a:r>
              <a:rPr lang="zh-CN" altLang="en-US" sz="2000">
                <a:latin typeface="华文中宋" panose="02010600040101010101" pitchFamily="2" charset="-122"/>
                <a:ea typeface="华文中宋" panose="02010600040101010101" pitchFamily="2" charset="-122"/>
              </a:rPr>
              <a:t>安全费用实际投入检查及总结</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05 </a:t>
            </a:r>
            <a:r>
              <a:rPr lang="zh-CN" altLang="en-US" sz="2000">
                <a:latin typeface="华文中宋" panose="02010600040101010101" pitchFamily="2" charset="-122"/>
                <a:ea typeface="华文中宋" panose="02010600040101010101" pitchFamily="2" charset="-122"/>
              </a:rPr>
              <a:t>年度计划纠偏</a:t>
            </a:r>
            <a:endParaRPr lang="en-US" altLang="zh-CN"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686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6872" name="组合 5"/>
          <p:cNvGrpSpPr/>
          <p:nvPr/>
        </p:nvGrpSpPr>
        <p:grpSpPr>
          <a:xfrm>
            <a:off x="4497388"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6878" name="文本框 1"/>
          <p:cNvSpPr txBox="1"/>
          <p:nvPr/>
        </p:nvSpPr>
        <p:spPr>
          <a:xfrm>
            <a:off x="1054100" y="106363"/>
            <a:ext cx="3324225" cy="457200"/>
          </a:xfrm>
          <a:prstGeom prst="rect">
            <a:avLst/>
          </a:prstGeom>
          <a:noFill/>
          <a:ln w="9525">
            <a:noFill/>
          </a:ln>
        </p:spPr>
        <p:txBody>
          <a:bodyPr wrap="square" anchor="t" anchorCtr="0">
            <a:spAutoFit/>
          </a:bodyPr>
          <a:p>
            <a:r>
              <a:rPr lang="en-US" altLang="zh-CN" sz="2400">
                <a:latin typeface="华文中宋" panose="02010600040101010101" pitchFamily="2" charset="-122"/>
                <a:ea typeface="华文中宋" panose="02010600040101010101" pitchFamily="2" charset="-122"/>
              </a:rPr>
              <a:t>01 </a:t>
            </a:r>
            <a:r>
              <a:rPr lang="zh-CN" altLang="en-US" sz="2400">
                <a:latin typeface="华文中宋" panose="02010600040101010101" pitchFamily="2" charset="-122"/>
                <a:ea typeface="华文中宋" panose="02010600040101010101" pitchFamily="2" charset="-122"/>
              </a:rPr>
              <a:t>安全生产费用制度</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36879" name="图片 4"/>
          <p:cNvPicPr>
            <a:picLocks noChangeAspect="1"/>
          </p:cNvPicPr>
          <p:nvPr/>
        </p:nvPicPr>
        <p:blipFill>
          <a:blip r:embed="rId1"/>
          <a:stretch>
            <a:fillRect/>
          </a:stretch>
        </p:blipFill>
        <p:spPr>
          <a:xfrm>
            <a:off x="3173413" y="742950"/>
            <a:ext cx="5770562" cy="5514975"/>
          </a:xfrm>
          <a:prstGeom prst="rect">
            <a:avLst/>
          </a:prstGeom>
          <a:noFill/>
          <a:ln w="12700" cap="flat" cmpd="sng">
            <a:solidFill>
              <a:schemeClr val="accent1"/>
            </a:solidFill>
            <a:prstDash val="solid"/>
            <a:round/>
            <a:headEnd type="none" w="med" len="med"/>
            <a:tailEnd type="none" w="med" len="med"/>
          </a:ln>
        </p:spPr>
      </p:pic>
      <p:sp>
        <p:nvSpPr>
          <p:cNvPr id="203" name=" 203"/>
          <p:cNvSpPr/>
          <p:nvPr/>
        </p:nvSpPr>
        <p:spPr>
          <a:xfrm rot="5400000">
            <a:off x="2074069" y="16454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873919" y="370125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6882" name="文本框 3"/>
          <p:cNvSpPr txBox="1"/>
          <p:nvPr/>
        </p:nvSpPr>
        <p:spPr>
          <a:xfrm>
            <a:off x="1271588" y="1981200"/>
            <a:ext cx="1262062" cy="193833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执行</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公司生产与安全管理手册里安全费用制度。</a:t>
            </a:r>
            <a:endParaRPr lang="zh-CN" altLang="en-US" sz="2000">
              <a:latin typeface="华文中宋" panose="02010600040101010101" pitchFamily="2" charset="-122"/>
              <a:ea typeface="华文中宋" panose="02010600040101010101" pitchFamily="2" charset="-122"/>
            </a:endParaRPr>
          </a:p>
        </p:txBody>
      </p:sp>
      <p:sp>
        <p:nvSpPr>
          <p:cNvPr id="2" name="矩形 1"/>
          <p:cNvSpPr/>
          <p:nvPr/>
        </p:nvSpPr>
        <p:spPr>
          <a:xfrm>
            <a:off x="4127500" y="1187450"/>
            <a:ext cx="890588"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789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7896" name="组合 5"/>
          <p:cNvGrpSpPr/>
          <p:nvPr/>
        </p:nvGrpSpPr>
        <p:grpSpPr>
          <a:xfrm>
            <a:off x="59991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7902" name="文本框 1"/>
          <p:cNvSpPr txBox="1"/>
          <p:nvPr/>
        </p:nvSpPr>
        <p:spPr>
          <a:xfrm>
            <a:off x="1054100" y="106363"/>
            <a:ext cx="5194300" cy="398462"/>
          </a:xfrm>
          <a:prstGeom prst="rect">
            <a:avLst/>
          </a:prstGeom>
          <a:noFill/>
          <a:ln w="9525">
            <a:noFill/>
          </a:ln>
        </p:spPr>
        <p:txBody>
          <a:bodyPr wrap="square" anchor="t" anchorCtr="0">
            <a:spAutoFit/>
          </a:bodyPr>
          <a:p>
            <a:r>
              <a:rPr lang="en-US" altLang="zh-CN" sz="2000">
                <a:latin typeface="华文中宋" panose="02010600040101010101" pitchFamily="2" charset="-122"/>
                <a:ea typeface="华文中宋" panose="02010600040101010101" pitchFamily="2" charset="-122"/>
              </a:rPr>
              <a:t>*** </a:t>
            </a:r>
            <a:r>
              <a:rPr lang="zh-CN" altLang="en-US" sz="2000">
                <a:latin typeface="华文中宋" panose="02010600040101010101" pitchFamily="2" charset="-122"/>
                <a:ea typeface="华文中宋" panose="02010600040101010101" pitchFamily="2" charset="-122"/>
              </a:rPr>
              <a:t>年度安全生产费用投入计划及投入台账</a:t>
            </a:r>
            <a:endParaRPr lang="zh-CN" altLang="en-US" sz="2000" dirty="0">
              <a:solidFill>
                <a:srgbClr val="002060"/>
              </a:solidFill>
              <a:latin typeface="华文中宋" panose="02010600040101010101" pitchFamily="2" charset="-122"/>
              <a:ea typeface="华文中宋" panose="02010600040101010101" pitchFamily="2" charset="-122"/>
            </a:endParaRPr>
          </a:p>
        </p:txBody>
      </p:sp>
      <p:pic>
        <p:nvPicPr>
          <p:cNvPr id="37903" name="图片 1"/>
          <p:cNvPicPr>
            <a:picLocks noChangeAspect="1"/>
          </p:cNvPicPr>
          <p:nvPr/>
        </p:nvPicPr>
        <p:blipFill>
          <a:blip r:embed="rId1"/>
          <a:stretch>
            <a:fillRect/>
          </a:stretch>
        </p:blipFill>
        <p:spPr>
          <a:xfrm>
            <a:off x="3668713" y="733425"/>
            <a:ext cx="5013325" cy="5988050"/>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350294" y="12136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873919" y="517445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7906" name="文本框 3"/>
          <p:cNvSpPr txBox="1"/>
          <p:nvPr/>
        </p:nvSpPr>
        <p:spPr>
          <a:xfrm>
            <a:off x="1241425" y="1401763"/>
            <a:ext cx="1603375" cy="3784600"/>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项目本年12月25日前统计，上报；其中，新开项目及时上报；以在建项目月度营业收入计划为基数计算，计取比例：房建2％，市政1.5％。</a:t>
            </a:r>
            <a:endParaRPr lang="zh-CN" altLang="en-US" sz="2000">
              <a:latin typeface="华文中宋" panose="02010600040101010101" pitchFamily="2" charset="-122"/>
              <a:ea typeface="华文中宋" panose="02010600040101010101" pitchFamily="2" charset="-122"/>
            </a:endParaRPr>
          </a:p>
        </p:txBody>
      </p:sp>
      <p:sp>
        <p:nvSpPr>
          <p:cNvPr id="2" name="矩形 1"/>
          <p:cNvSpPr/>
          <p:nvPr/>
        </p:nvSpPr>
        <p:spPr>
          <a:xfrm>
            <a:off x="3898900" y="733425"/>
            <a:ext cx="1655763"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891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8920" name="组合 5"/>
          <p:cNvGrpSpPr/>
          <p:nvPr/>
        </p:nvGrpSpPr>
        <p:grpSpPr>
          <a:xfrm>
            <a:off x="59991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8926" name="文本框 1"/>
          <p:cNvSpPr txBox="1"/>
          <p:nvPr/>
        </p:nvSpPr>
        <p:spPr>
          <a:xfrm>
            <a:off x="1054100" y="106363"/>
            <a:ext cx="5194300" cy="398462"/>
          </a:xfrm>
          <a:prstGeom prst="rect">
            <a:avLst/>
          </a:prstGeom>
          <a:noFill/>
          <a:ln w="9525">
            <a:noFill/>
          </a:ln>
        </p:spPr>
        <p:txBody>
          <a:bodyPr wrap="square" anchor="t" anchorCtr="0">
            <a:spAutoFit/>
          </a:bodyPr>
          <a:p>
            <a:r>
              <a:rPr lang="en-US" altLang="zh-CN" sz="2000">
                <a:latin typeface="华文中宋" panose="02010600040101010101" pitchFamily="2" charset="-122"/>
                <a:ea typeface="华文中宋" panose="02010600040101010101" pitchFamily="2" charset="-122"/>
              </a:rPr>
              <a:t>03</a:t>
            </a:r>
            <a:r>
              <a:rPr lang="zh-CN" altLang="en-US" sz="2000">
                <a:latin typeface="华文中宋" panose="02010600040101010101" pitchFamily="2" charset="-122"/>
                <a:ea typeface="华文中宋" panose="02010600040101010101" pitchFamily="2" charset="-122"/>
              </a:rPr>
              <a:t>月度安全生产费用投入计划及投入台账</a:t>
            </a:r>
            <a:endParaRPr lang="zh-CN" altLang="en-US" sz="2000" dirty="0">
              <a:solidFill>
                <a:srgbClr val="002060"/>
              </a:solidFill>
              <a:latin typeface="华文中宋" panose="02010600040101010101" pitchFamily="2" charset="-122"/>
              <a:ea typeface="华文中宋" panose="02010600040101010101" pitchFamily="2" charset="-122"/>
            </a:endParaRPr>
          </a:p>
        </p:txBody>
      </p:sp>
      <p:pic>
        <p:nvPicPr>
          <p:cNvPr id="38927" name="图片 1"/>
          <p:cNvPicPr>
            <a:picLocks noChangeAspect="1"/>
          </p:cNvPicPr>
          <p:nvPr/>
        </p:nvPicPr>
        <p:blipFill>
          <a:blip r:embed="rId1"/>
          <a:stretch>
            <a:fillRect/>
          </a:stretch>
        </p:blipFill>
        <p:spPr>
          <a:xfrm>
            <a:off x="3668713" y="733425"/>
            <a:ext cx="5013325" cy="5988050"/>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613819" y="215026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031081" y="46616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8930" name="文本框 3"/>
          <p:cNvSpPr txBox="1"/>
          <p:nvPr/>
        </p:nvSpPr>
        <p:spPr>
          <a:xfrm>
            <a:off x="1358900" y="2309813"/>
            <a:ext cx="1736725"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以项目下月营业收入计划为基数计算，计算比例：房建2％，市政1.5％。每月25日前报分公司</a:t>
            </a:r>
            <a:endParaRPr lang="zh-CN" altLang="en-US" sz="2000">
              <a:latin typeface="华文中宋" panose="02010600040101010101" pitchFamily="2" charset="-122"/>
              <a:ea typeface="华文中宋" panose="02010600040101010101" pitchFamily="2" charset="-122"/>
            </a:endParaRPr>
          </a:p>
        </p:txBody>
      </p:sp>
      <p:sp>
        <p:nvSpPr>
          <p:cNvPr id="2" name="矩形 1"/>
          <p:cNvSpPr/>
          <p:nvPr/>
        </p:nvSpPr>
        <p:spPr>
          <a:xfrm>
            <a:off x="3992563" y="733425"/>
            <a:ext cx="1655763"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3993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9944" name="组合 5"/>
          <p:cNvGrpSpPr/>
          <p:nvPr/>
        </p:nvGrpSpPr>
        <p:grpSpPr>
          <a:xfrm>
            <a:off x="57785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9950" name="文本框 1"/>
          <p:cNvSpPr txBox="1"/>
          <p:nvPr/>
        </p:nvSpPr>
        <p:spPr>
          <a:xfrm>
            <a:off x="1054100" y="106363"/>
            <a:ext cx="5194300" cy="457200"/>
          </a:xfrm>
          <a:prstGeom prst="rect">
            <a:avLst/>
          </a:prstGeom>
          <a:noFill/>
          <a:ln w="9525">
            <a:noFill/>
          </a:ln>
        </p:spPr>
        <p:txBody>
          <a:bodyPr wrap="square" anchor="t" anchorCtr="0">
            <a:spAutoFit/>
          </a:bodyPr>
          <a:p>
            <a:r>
              <a:rPr lang="en-US" altLang="zh-CN" sz="2400">
                <a:latin typeface="华文中宋" panose="02010600040101010101" pitchFamily="2" charset="-122"/>
                <a:ea typeface="华文中宋" panose="02010600040101010101" pitchFamily="2" charset="-122"/>
              </a:rPr>
              <a:t>04 </a:t>
            </a:r>
            <a:r>
              <a:rPr lang="zh-CN" altLang="en-US" sz="2400">
                <a:latin typeface="华文中宋" panose="02010600040101010101" pitchFamily="2" charset="-122"/>
                <a:ea typeface="华文中宋" panose="02010600040101010101" pitchFamily="2" charset="-122"/>
              </a:rPr>
              <a:t>安全费用实际投入检查及总结</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39951" name="图片 1"/>
          <p:cNvPicPr>
            <a:picLocks noChangeAspect="1"/>
          </p:cNvPicPr>
          <p:nvPr/>
        </p:nvPicPr>
        <p:blipFill>
          <a:blip r:embed="rId1"/>
          <a:stretch>
            <a:fillRect/>
          </a:stretch>
        </p:blipFill>
        <p:spPr>
          <a:xfrm>
            <a:off x="3590925" y="709613"/>
            <a:ext cx="5080000" cy="5573712"/>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685256" y="157559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286669" y="45997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39954" name="文本框 3"/>
          <p:cNvSpPr txBox="1"/>
          <p:nvPr/>
        </p:nvSpPr>
        <p:spPr>
          <a:xfrm>
            <a:off x="1714500" y="1735138"/>
            <a:ext cx="1433513" cy="31400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针对本月生产计划的完成情况总结检查实际的投入情况；项目部对照分析保留相关文字记录。</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4096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0968" name="组合 5"/>
          <p:cNvGrpSpPr/>
          <p:nvPr/>
        </p:nvGrpSpPr>
        <p:grpSpPr>
          <a:xfrm>
            <a:off x="36830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0974" name="文本框 1"/>
          <p:cNvSpPr txBox="1"/>
          <p:nvPr/>
        </p:nvSpPr>
        <p:spPr>
          <a:xfrm>
            <a:off x="1039813" y="49213"/>
            <a:ext cx="2614612" cy="566737"/>
          </a:xfrm>
          <a:prstGeom prst="rect">
            <a:avLst/>
          </a:prstGeom>
          <a:noFill/>
          <a:ln w="9525">
            <a:noFill/>
          </a:ln>
        </p:spPr>
        <p:txBody>
          <a:bodyPr wrap="square" anchor="t" anchorCtr="0">
            <a:spAutoFit/>
          </a:bodyPr>
          <a:p>
            <a:pPr>
              <a:lnSpc>
                <a:spcPct val="130000"/>
              </a:lnSpc>
            </a:pPr>
            <a:r>
              <a:rPr lang="en-US" altLang="zh-CN" sz="2400">
                <a:latin typeface="华文中宋" panose="02010600040101010101" pitchFamily="2" charset="-122"/>
                <a:ea typeface="华文中宋" panose="02010600040101010101" pitchFamily="2" charset="-122"/>
              </a:rPr>
              <a:t>05 </a:t>
            </a:r>
            <a:r>
              <a:rPr lang="zh-CN" altLang="en-US" sz="2400">
                <a:latin typeface="华文中宋" panose="02010600040101010101" pitchFamily="2" charset="-122"/>
                <a:ea typeface="华文中宋" panose="02010600040101010101" pitchFamily="2" charset="-122"/>
              </a:rPr>
              <a:t>年度计划纠偏</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40975" name="图片 1"/>
          <p:cNvPicPr>
            <a:picLocks noChangeAspect="1"/>
          </p:cNvPicPr>
          <p:nvPr/>
        </p:nvPicPr>
        <p:blipFill>
          <a:blip r:embed="rId1"/>
          <a:stretch>
            <a:fillRect/>
          </a:stretch>
        </p:blipFill>
        <p:spPr>
          <a:xfrm>
            <a:off x="3432175" y="679450"/>
            <a:ext cx="5353050" cy="6042025"/>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613819" y="215026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215231" y="459660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40978" name="文本框 3"/>
          <p:cNvSpPr txBox="1"/>
          <p:nvPr/>
        </p:nvSpPr>
        <p:spPr>
          <a:xfrm>
            <a:off x="1643063" y="2309813"/>
            <a:ext cx="1433512"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每季度末，结合下阶段的月度营业收入计划修改进行调整，开工项目纳入台账</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289" name="组合 35"/>
          <p:cNvGrpSpPr/>
          <p:nvPr/>
        </p:nvGrpSpPr>
        <p:grpSpPr>
          <a:xfrm>
            <a:off x="862013" y="2312988"/>
            <a:ext cx="4211637" cy="682625"/>
            <a:chOff x="2643187" y="2057399"/>
            <a:chExt cx="3860802" cy="626533"/>
          </a:xfrm>
        </p:grpSpPr>
        <p:sp>
          <p:nvSpPr>
            <p:cNvPr id="6" name="矩形 5"/>
            <p:cNvSpPr/>
            <p:nvPr>
              <p:custDataLst>
                <p:tags r:id="rId1"/>
              </p:custDataLst>
            </p:nvPr>
          </p:nvSpPr>
          <p:spPr>
            <a:xfrm>
              <a:off x="2702453" y="2057399"/>
              <a:ext cx="3132666" cy="6265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ctr" fontAlgn="base"/>
              <a:r>
                <a:rPr lang="zh-CN" altLang="en-US" b="1" strike="noStrike" noProof="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sym typeface="+mn-ea"/>
                </a:rPr>
                <a:t>为什么要编制安全资料</a:t>
              </a:r>
              <a:endParaRPr lang="zh-CN" altLang="en-US" strike="noStrike" noProof="1" dirty="0">
                <a:solidFill>
                  <a:schemeClr val="accent1">
                    <a:lumMod val="50000"/>
                  </a:schemeClr>
                </a:solidFill>
                <a:sym typeface="Arial" panose="020B0604020202020204" pitchFamily="34" charset="0"/>
              </a:endParaRPr>
            </a:p>
          </p:txBody>
        </p:sp>
        <p:sp>
          <p:nvSpPr>
            <p:cNvPr id="5" name="五边形 4"/>
            <p:cNvSpPr/>
            <p:nvPr>
              <p:custDataLst>
                <p:tags r:id="rId2"/>
              </p:custDataLst>
            </p:nvPr>
          </p:nvSpPr>
          <p:spPr>
            <a:xfrm>
              <a:off x="6021390" y="2171698"/>
              <a:ext cx="482599" cy="3979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ctr" fontAlgn="base"/>
              <a:r>
                <a:rPr lang="en-US" altLang="zh-CN" strike="noStrike" noProof="1" dirty="0" smtClean="0">
                  <a:solidFill>
                    <a:srgbClr val="FEFFFF"/>
                  </a:solidFill>
                  <a:sym typeface="Arial" panose="020B0604020202020204" pitchFamily="34" charset="0"/>
                </a:rPr>
                <a:t>A</a:t>
              </a:r>
              <a:endParaRPr lang="zh-CN" altLang="en-US" strike="noStrike" noProof="1" dirty="0">
                <a:solidFill>
                  <a:srgbClr val="FEFFFF"/>
                </a:solidFill>
                <a:sym typeface="Arial" panose="020B0604020202020204" pitchFamily="34" charset="0"/>
              </a:endParaRPr>
            </a:p>
          </p:txBody>
        </p:sp>
        <p:sp>
          <p:nvSpPr>
            <p:cNvPr id="3" name="矩形 2"/>
            <p:cNvSpPr/>
            <p:nvPr>
              <p:custDataLst>
                <p:tags r:id="rId3"/>
              </p:custDataLst>
            </p:nvPr>
          </p:nvSpPr>
          <p:spPr>
            <a:xfrm>
              <a:off x="2643187" y="2057399"/>
              <a:ext cx="59266"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sp>
          <p:nvSpPr>
            <p:cNvPr id="4" name="矩形 3"/>
            <p:cNvSpPr/>
            <p:nvPr>
              <p:custDataLst>
                <p:tags r:id="rId4"/>
              </p:custDataLst>
            </p:nvPr>
          </p:nvSpPr>
          <p:spPr>
            <a:xfrm>
              <a:off x="5835121" y="2057399"/>
              <a:ext cx="186267"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grpSp>
      <p:grpSp>
        <p:nvGrpSpPr>
          <p:cNvPr id="12294" name="组合 34"/>
          <p:cNvGrpSpPr/>
          <p:nvPr/>
        </p:nvGrpSpPr>
        <p:grpSpPr>
          <a:xfrm>
            <a:off x="3817938" y="3151188"/>
            <a:ext cx="3970337" cy="684212"/>
            <a:chOff x="5352530" y="2785532"/>
            <a:chExt cx="3640661" cy="626533"/>
          </a:xfrm>
        </p:grpSpPr>
        <p:sp>
          <p:nvSpPr>
            <p:cNvPr id="10" name="五边形 9"/>
            <p:cNvSpPr/>
            <p:nvPr>
              <p:custDataLst>
                <p:tags r:id="rId5"/>
              </p:custDataLst>
            </p:nvPr>
          </p:nvSpPr>
          <p:spPr>
            <a:xfrm flipH="1">
              <a:off x="5352530" y="2899831"/>
              <a:ext cx="482599" cy="3979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ctr" fontAlgn="base"/>
              <a:r>
                <a:rPr lang="en-US" altLang="zh-CN" strike="noStrike" noProof="1" dirty="0" smtClean="0">
                  <a:solidFill>
                    <a:srgbClr val="FEFFFF"/>
                  </a:solidFill>
                  <a:sym typeface="Arial" panose="020B0604020202020204" pitchFamily="34" charset="0"/>
                </a:rPr>
                <a:t>B</a:t>
              </a:r>
              <a:endParaRPr lang="zh-CN" altLang="en-US" strike="noStrike" noProof="1" dirty="0">
                <a:solidFill>
                  <a:srgbClr val="FEFFFF"/>
                </a:solidFill>
                <a:sym typeface="Arial" panose="020B0604020202020204" pitchFamily="34" charset="0"/>
              </a:endParaRPr>
            </a:p>
          </p:txBody>
        </p:sp>
        <p:grpSp>
          <p:nvGrpSpPr>
            <p:cNvPr id="12296" name="组合 33"/>
            <p:cNvGrpSpPr/>
            <p:nvPr/>
          </p:nvGrpSpPr>
          <p:grpSpPr>
            <a:xfrm>
              <a:off x="5835119" y="2785532"/>
              <a:ext cx="3158072" cy="626533"/>
              <a:chOff x="5835124" y="2785532"/>
              <a:chExt cx="3158072" cy="626533"/>
            </a:xfrm>
          </p:grpSpPr>
          <p:sp>
            <p:nvSpPr>
              <p:cNvPr id="9" name="矩形 8"/>
              <p:cNvSpPr/>
              <p:nvPr>
                <p:custDataLst>
                  <p:tags r:id="rId6"/>
                </p:custDataLst>
              </p:nvPr>
            </p:nvSpPr>
            <p:spPr>
              <a:xfrm flipH="1">
                <a:off x="6021395" y="2785532"/>
                <a:ext cx="2912535" cy="6265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b="1" strike="noStrike" noProof="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sym typeface="+mn-ea"/>
                  </a:rPr>
                  <a:t>安全资料有哪些主要内容</a:t>
                </a:r>
                <a:endParaRPr lang="zh-CN" altLang="en-US" sz="2000" b="1" strike="noStrike" noProof="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sym typeface="+mn-ea"/>
                </a:endParaRPr>
              </a:p>
            </p:txBody>
          </p:sp>
          <p:sp>
            <p:nvSpPr>
              <p:cNvPr id="11" name="矩形 10"/>
              <p:cNvSpPr/>
              <p:nvPr>
                <p:custDataLst>
                  <p:tags r:id="rId7"/>
                </p:custDataLst>
              </p:nvPr>
            </p:nvSpPr>
            <p:spPr>
              <a:xfrm flipH="1">
                <a:off x="8933930" y="2785532"/>
                <a:ext cx="59266"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sp>
            <p:nvSpPr>
              <p:cNvPr id="12" name="矩形 11"/>
              <p:cNvSpPr/>
              <p:nvPr>
                <p:custDataLst>
                  <p:tags r:id="rId8"/>
                </p:custDataLst>
              </p:nvPr>
            </p:nvSpPr>
            <p:spPr>
              <a:xfrm flipH="1">
                <a:off x="5835124" y="2785532"/>
                <a:ext cx="186270"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grpSp>
      </p:grpSp>
      <p:grpSp>
        <p:nvGrpSpPr>
          <p:cNvPr id="12300" name="组合 61"/>
          <p:cNvGrpSpPr/>
          <p:nvPr/>
        </p:nvGrpSpPr>
        <p:grpSpPr>
          <a:xfrm>
            <a:off x="862013" y="3989388"/>
            <a:ext cx="4211637" cy="684212"/>
            <a:chOff x="2643187" y="2057399"/>
            <a:chExt cx="3860802" cy="626533"/>
          </a:xfrm>
        </p:grpSpPr>
        <p:sp>
          <p:nvSpPr>
            <p:cNvPr id="69" name="矩形 68"/>
            <p:cNvSpPr/>
            <p:nvPr>
              <p:custDataLst>
                <p:tags r:id="rId9"/>
              </p:custDataLst>
            </p:nvPr>
          </p:nvSpPr>
          <p:spPr>
            <a:xfrm>
              <a:off x="2702453" y="2057399"/>
              <a:ext cx="3132666" cy="6265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lstStyle/>
            <a:p>
              <a:pPr algn="ctr" fontAlgn="base"/>
              <a:r>
                <a:rPr lang="zh-CN" altLang="en-US" b="1" strike="noStrike" noProof="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sym typeface="+mn-ea"/>
                </a:rPr>
                <a:t>安全资料的管理要求</a:t>
              </a:r>
              <a:endParaRPr lang="zh-CN" altLang="en-US" strike="noStrike" noProof="1" dirty="0">
                <a:solidFill>
                  <a:schemeClr val="accent1">
                    <a:lumMod val="50000"/>
                  </a:schemeClr>
                </a:solidFill>
                <a:sym typeface="Arial" panose="020B0604020202020204" pitchFamily="34" charset="0"/>
              </a:endParaRPr>
            </a:p>
          </p:txBody>
        </p:sp>
        <p:sp>
          <p:nvSpPr>
            <p:cNvPr id="70" name="五边形 69"/>
            <p:cNvSpPr/>
            <p:nvPr>
              <p:custDataLst>
                <p:tags r:id="rId10"/>
              </p:custDataLst>
            </p:nvPr>
          </p:nvSpPr>
          <p:spPr>
            <a:xfrm>
              <a:off x="6021390" y="2171698"/>
              <a:ext cx="482599" cy="3979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ctr" fontAlgn="base"/>
              <a:r>
                <a:rPr lang="en-US" altLang="zh-CN" strike="noStrike" noProof="1" dirty="0" smtClean="0">
                  <a:solidFill>
                    <a:srgbClr val="FEFFFF"/>
                  </a:solidFill>
                  <a:sym typeface="Arial" panose="020B0604020202020204" pitchFamily="34" charset="0"/>
                </a:rPr>
                <a:t>C</a:t>
              </a:r>
              <a:endParaRPr lang="zh-CN" altLang="en-US" strike="noStrike" noProof="1" dirty="0">
                <a:solidFill>
                  <a:srgbClr val="FEFFFF"/>
                </a:solidFill>
                <a:sym typeface="Arial" panose="020B0604020202020204" pitchFamily="34" charset="0"/>
              </a:endParaRPr>
            </a:p>
          </p:txBody>
        </p:sp>
        <p:sp>
          <p:nvSpPr>
            <p:cNvPr id="71" name="矩形 70"/>
            <p:cNvSpPr/>
            <p:nvPr>
              <p:custDataLst>
                <p:tags r:id="rId11"/>
              </p:custDataLst>
            </p:nvPr>
          </p:nvSpPr>
          <p:spPr>
            <a:xfrm>
              <a:off x="2643187" y="2057399"/>
              <a:ext cx="59266"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sp>
          <p:nvSpPr>
            <p:cNvPr id="72" name="矩形 71"/>
            <p:cNvSpPr/>
            <p:nvPr>
              <p:custDataLst>
                <p:tags r:id="rId12"/>
              </p:custDataLst>
            </p:nvPr>
          </p:nvSpPr>
          <p:spPr>
            <a:xfrm>
              <a:off x="5835121" y="2057399"/>
              <a:ext cx="186267"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grpSp>
      <p:grpSp>
        <p:nvGrpSpPr>
          <p:cNvPr id="12305" name="组合 62"/>
          <p:cNvGrpSpPr/>
          <p:nvPr/>
        </p:nvGrpSpPr>
        <p:grpSpPr>
          <a:xfrm>
            <a:off x="3817938" y="4829175"/>
            <a:ext cx="3970337" cy="682625"/>
            <a:chOff x="5352530" y="2785532"/>
            <a:chExt cx="3640661" cy="626533"/>
          </a:xfrm>
        </p:grpSpPr>
        <p:sp>
          <p:nvSpPr>
            <p:cNvPr id="64" name="五边形 63"/>
            <p:cNvSpPr/>
            <p:nvPr>
              <p:custDataLst>
                <p:tags r:id="rId13"/>
              </p:custDataLst>
            </p:nvPr>
          </p:nvSpPr>
          <p:spPr>
            <a:xfrm flipH="1">
              <a:off x="5352530" y="2899831"/>
              <a:ext cx="482599" cy="39793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a:bodyPr>
            <a:lstStyle/>
            <a:p>
              <a:pPr algn="ctr" fontAlgn="base"/>
              <a:r>
                <a:rPr lang="en-US" altLang="zh-CN" strike="noStrike" noProof="1" dirty="0" smtClean="0">
                  <a:solidFill>
                    <a:srgbClr val="FEFFFF"/>
                  </a:solidFill>
                  <a:sym typeface="Arial" panose="020B0604020202020204" pitchFamily="34" charset="0"/>
                </a:rPr>
                <a:t>D</a:t>
              </a:r>
              <a:endParaRPr lang="zh-CN" altLang="en-US" strike="noStrike" noProof="1" dirty="0">
                <a:solidFill>
                  <a:srgbClr val="FEFFFF"/>
                </a:solidFill>
                <a:sym typeface="Arial" panose="020B0604020202020204" pitchFamily="34" charset="0"/>
              </a:endParaRPr>
            </a:p>
          </p:txBody>
        </p:sp>
        <p:grpSp>
          <p:nvGrpSpPr>
            <p:cNvPr id="12307" name="组合 64"/>
            <p:cNvGrpSpPr/>
            <p:nvPr/>
          </p:nvGrpSpPr>
          <p:grpSpPr>
            <a:xfrm>
              <a:off x="5835119" y="2785532"/>
              <a:ext cx="3158072" cy="626533"/>
              <a:chOff x="5835124" y="2785532"/>
              <a:chExt cx="3158072" cy="626533"/>
            </a:xfrm>
          </p:grpSpPr>
          <p:sp>
            <p:nvSpPr>
              <p:cNvPr id="66" name="矩形 65"/>
              <p:cNvSpPr/>
              <p:nvPr>
                <p:custDataLst>
                  <p:tags r:id="rId14"/>
                </p:custDataLst>
              </p:nvPr>
            </p:nvSpPr>
            <p:spPr>
              <a:xfrm flipH="1">
                <a:off x="6021395" y="2785532"/>
                <a:ext cx="2912535" cy="6265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b="1" strike="noStrike" noProof="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sym typeface="+mn-ea"/>
                  </a:rPr>
                  <a:t>安全资料编制常见的错误</a:t>
                </a:r>
                <a:endParaRPr lang="zh-CN" altLang="en-US" sz="2000" b="1" strike="noStrike" noProof="1" dirty="0">
                  <a:solidFill>
                    <a:schemeClr val="accent1"/>
                  </a:solidFill>
                  <a:effectLst>
                    <a:outerShdw blurRad="38100" dist="25400" dir="5400000" algn="ctr" rotWithShape="0">
                      <a:srgbClr val="6E747A">
                        <a:alpha val="43000"/>
                      </a:srgbClr>
                    </a:outerShdw>
                  </a:effectLst>
                  <a:latin typeface="华文中宋" panose="02010600040101010101" pitchFamily="2" charset="-122"/>
                  <a:ea typeface="华文中宋" panose="02010600040101010101" pitchFamily="2" charset="-122"/>
                  <a:sym typeface="+mn-ea"/>
                </a:endParaRPr>
              </a:p>
            </p:txBody>
          </p:sp>
          <p:sp>
            <p:nvSpPr>
              <p:cNvPr id="67" name="矩形 66"/>
              <p:cNvSpPr/>
              <p:nvPr>
                <p:custDataLst>
                  <p:tags r:id="rId15"/>
                </p:custDataLst>
              </p:nvPr>
            </p:nvSpPr>
            <p:spPr>
              <a:xfrm flipH="1">
                <a:off x="8933930" y="2785532"/>
                <a:ext cx="59266"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sp>
            <p:nvSpPr>
              <p:cNvPr id="68" name="矩形 67"/>
              <p:cNvSpPr/>
              <p:nvPr>
                <p:custDataLst>
                  <p:tags r:id="rId16"/>
                </p:custDataLst>
              </p:nvPr>
            </p:nvSpPr>
            <p:spPr>
              <a:xfrm flipH="1">
                <a:off x="5835124" y="2785532"/>
                <a:ext cx="186270" cy="62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trike="noStrike" noProof="1">
                  <a:sym typeface="Arial" panose="020B0604020202020204" pitchFamily="34" charset="0"/>
                </a:endParaRPr>
              </a:p>
            </p:txBody>
          </p:sp>
        </p:grpSp>
      </p:grpSp>
      <p:sp>
        <p:nvSpPr>
          <p:cNvPr id="85" name="文本框 84"/>
          <p:cNvSpPr txBox="1"/>
          <p:nvPr>
            <p:custDataLst>
              <p:tags r:id="rId17"/>
            </p:custDataLst>
          </p:nvPr>
        </p:nvSpPr>
        <p:spPr>
          <a:xfrm>
            <a:off x="2686050" y="1238250"/>
            <a:ext cx="3771900" cy="577850"/>
          </a:xfrm>
          <a:prstGeom prst="rect">
            <a:avLst/>
          </a:prstGeom>
          <a:noFill/>
        </p:spPr>
        <p:txBody>
          <a:bodyPr wrap="square" rtlCol="0" anchor="ctr"/>
          <a:lstStyle/>
          <a:p>
            <a:pPr algn="ctr"/>
            <a:r>
              <a:rPr lang="zh-CN" altLang="en-US" b="1" noProof="1" dirty="0">
                <a:solidFill>
                  <a:schemeClr val="accent1"/>
                </a:solidFill>
                <a:effectLst>
                  <a:outerShdw blurRad="38100" dist="25400" dir="5400000" algn="ctr" rotWithShape="0">
                    <a:srgbClr val="6E747A">
                      <a:alpha val="43000"/>
                    </a:srgbClr>
                  </a:outerShdw>
                </a:effectLst>
                <a:latin typeface="黑体" panose="02010609060101010101" pitchFamily="1" charset="-122"/>
                <a:ea typeface="黑体" panose="02010609060101010101" pitchFamily="1" charset="-122"/>
                <a:cs typeface="+mn-cs"/>
                <a:sym typeface="Arial" panose="020B0604020202020204" pitchFamily="34" charset="0"/>
              </a:rPr>
              <a:t>内容大纲</a:t>
            </a:r>
            <a:endParaRPr lang="zh-CN" altLang="en-US" b="1" noProof="1" dirty="0">
              <a:solidFill>
                <a:schemeClr val="accent1"/>
              </a:solidFill>
              <a:effectLst>
                <a:outerShdw blurRad="38100" dist="25400" dir="5400000" algn="ctr" rotWithShape="0">
                  <a:srgbClr val="6E747A">
                    <a:alpha val="43000"/>
                  </a:srgbClr>
                </a:outerShdw>
              </a:effectLst>
              <a:latin typeface="黑体" panose="02010609060101010101" pitchFamily="1" charset="-122"/>
              <a:ea typeface="黑体" panose="02010609060101010101" pitchFamily="1" charset="-122"/>
              <a:sym typeface="Arial" panose="020B0604020202020204" pitchFamily="34" charset="0"/>
            </a:endParaRPr>
          </a:p>
        </p:txBody>
      </p:sp>
    </p:spTree>
    <p:custDataLst>
      <p:tags r:id="rId18"/>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41986" name="文本框 1"/>
          <p:cNvSpPr txBox="1"/>
          <p:nvPr/>
        </p:nvSpPr>
        <p:spPr>
          <a:xfrm>
            <a:off x="1341438"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卷四：安全生产策划</a:t>
            </a:r>
            <a:endParaRPr lang="en-US" altLang="zh-CN"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41987" name="组合 3"/>
          <p:cNvGrpSpPr/>
          <p:nvPr/>
        </p:nvGrpSpPr>
        <p:grpSpPr>
          <a:xfrm>
            <a:off x="33338" y="69850"/>
            <a:ext cx="1049337"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993" name="组合 5"/>
          <p:cNvGrpSpPr/>
          <p:nvPr/>
        </p:nvGrpSpPr>
        <p:grpSpPr>
          <a:xfrm>
            <a:off x="5111750" y="69850"/>
            <a:ext cx="1049338"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1999" name="纸"/>
          <p:cNvSpPr/>
          <p:nvPr/>
        </p:nvSpPr>
        <p:spPr>
          <a:xfrm>
            <a:off x="5637213" y="2706688"/>
            <a:ext cx="2376487" cy="2736850"/>
          </a:xfrm>
          <a:custGeom>
            <a:avLst/>
            <a:gdLst/>
            <a:ahLst/>
            <a:cxnLst>
              <a:cxn ang="0">
                <a:pos x="175779873" y="0"/>
              </a:cxn>
              <a:cxn ang="0">
                <a:pos x="175779873" y="237228597"/>
              </a:cxn>
              <a:cxn ang="0">
                <a:pos x="0" y="237228597"/>
              </a:cxn>
              <a:cxn ang="0">
                <a:pos x="0" y="1000617953"/>
              </a:cxn>
              <a:cxn ang="0">
                <a:pos x="219725299" y="1264205202"/>
              </a:cxn>
              <a:cxn ang="0">
                <a:pos x="878054874" y="1264205202"/>
              </a:cxn>
              <a:cxn ang="0">
                <a:pos x="1097780174" y="1000617953"/>
              </a:cxn>
              <a:cxn ang="0">
                <a:pos x="1097780174" y="0"/>
              </a:cxn>
              <a:cxn ang="0">
                <a:pos x="175779873" y="0"/>
              </a:cxn>
              <a:cxn ang="0">
                <a:pos x="175779873" y="921879911"/>
              </a:cxn>
              <a:cxn ang="0">
                <a:pos x="120848701" y="1095239355"/>
              </a:cxn>
              <a:cxn ang="0">
                <a:pos x="65917528" y="921879911"/>
              </a:cxn>
              <a:cxn ang="0">
                <a:pos x="65917528" y="315966639"/>
              </a:cxn>
              <a:cxn ang="0">
                <a:pos x="175779873" y="315966639"/>
              </a:cxn>
              <a:cxn ang="0">
                <a:pos x="175779873" y="921879911"/>
              </a:cxn>
              <a:cxn ang="0">
                <a:pos x="1031862645" y="921879911"/>
              </a:cxn>
              <a:cxn ang="0">
                <a:pos x="812419047" y="1185129247"/>
              </a:cxn>
              <a:cxn ang="0">
                <a:pos x="285361127" y="1185129247"/>
              </a:cxn>
              <a:cxn ang="0">
                <a:pos x="195498975" y="1161811809"/>
              </a:cxn>
              <a:cxn ang="0">
                <a:pos x="241697402" y="1000617953"/>
              </a:cxn>
              <a:cxn ang="0">
                <a:pos x="241697402" y="79075955"/>
              </a:cxn>
              <a:cxn ang="0">
                <a:pos x="1031862645" y="79075955"/>
              </a:cxn>
              <a:cxn ang="0">
                <a:pos x="1031862645" y="921879911"/>
              </a:cxn>
              <a:cxn ang="0">
                <a:pos x="549030633" y="842803224"/>
              </a:cxn>
              <a:cxn ang="0">
                <a:pos x="329305943" y="842803224"/>
              </a:cxn>
              <a:cxn ang="0">
                <a:pos x="329305943" y="921879911"/>
              </a:cxn>
              <a:cxn ang="0">
                <a:pos x="549030633" y="921879911"/>
              </a:cxn>
              <a:cxn ang="0">
                <a:pos x="549030633" y="842803224"/>
              </a:cxn>
              <a:cxn ang="0">
                <a:pos x="549030633" y="711009965"/>
              </a:cxn>
              <a:cxn ang="0">
                <a:pos x="329305943" y="711009965"/>
              </a:cxn>
              <a:cxn ang="0">
                <a:pos x="329305943" y="790085921"/>
              </a:cxn>
              <a:cxn ang="0">
                <a:pos x="549030633" y="790085921"/>
              </a:cxn>
              <a:cxn ang="0">
                <a:pos x="549030633" y="711009965"/>
              </a:cxn>
              <a:cxn ang="0">
                <a:pos x="549030633" y="579553888"/>
              </a:cxn>
              <a:cxn ang="0">
                <a:pos x="329305943" y="579553888"/>
              </a:cxn>
              <a:cxn ang="0">
                <a:pos x="329305943" y="658292662"/>
              </a:cxn>
              <a:cxn ang="0">
                <a:pos x="549030633" y="658292662"/>
              </a:cxn>
              <a:cxn ang="0">
                <a:pos x="549030633" y="579553888"/>
              </a:cxn>
              <a:cxn ang="0">
                <a:pos x="922000300" y="237228597"/>
              </a:cxn>
              <a:cxn ang="0">
                <a:pos x="329305943" y="237228597"/>
              </a:cxn>
              <a:cxn ang="0">
                <a:pos x="329305943" y="342325291"/>
              </a:cxn>
              <a:cxn ang="0">
                <a:pos x="922000300" y="342325291"/>
              </a:cxn>
              <a:cxn ang="0">
                <a:pos x="922000300" y="237228597"/>
              </a:cxn>
              <a:cxn ang="0">
                <a:pos x="549030633" y="447760629"/>
              </a:cxn>
              <a:cxn ang="0">
                <a:pos x="329305943" y="447760629"/>
              </a:cxn>
              <a:cxn ang="0">
                <a:pos x="329305943" y="526836585"/>
              </a:cxn>
              <a:cxn ang="0">
                <a:pos x="549030633" y="526836585"/>
              </a:cxn>
              <a:cxn ang="0">
                <a:pos x="549030633" y="447760629"/>
              </a:cxn>
              <a:cxn ang="0">
                <a:pos x="614666460" y="921879911"/>
              </a:cxn>
              <a:cxn ang="0">
                <a:pos x="922000300" y="921879911"/>
              </a:cxn>
              <a:cxn ang="0">
                <a:pos x="922000300" y="447760629"/>
              </a:cxn>
              <a:cxn ang="0">
                <a:pos x="614666460" y="447760629"/>
              </a:cxn>
              <a:cxn ang="0">
                <a:pos x="614666460" y="921879911"/>
              </a:cxn>
            </a:cxnLst>
            <a:pathLst>
              <a:path w="3897" h="3741">
                <a:moveTo>
                  <a:pt x="624" y="0"/>
                </a:moveTo>
                <a:cubicBezTo>
                  <a:pt x="624" y="702"/>
                  <a:pt x="624" y="702"/>
                  <a:pt x="624" y="702"/>
                </a:cubicBezTo>
                <a:cubicBezTo>
                  <a:pt x="0" y="702"/>
                  <a:pt x="0" y="702"/>
                  <a:pt x="0" y="702"/>
                </a:cubicBezTo>
                <a:cubicBezTo>
                  <a:pt x="0" y="2961"/>
                  <a:pt x="0" y="2961"/>
                  <a:pt x="0" y="2961"/>
                </a:cubicBezTo>
                <a:cubicBezTo>
                  <a:pt x="0" y="3392"/>
                  <a:pt x="349" y="3741"/>
                  <a:pt x="780" y="3741"/>
                </a:cubicBezTo>
                <a:cubicBezTo>
                  <a:pt x="3117" y="3741"/>
                  <a:pt x="3117" y="3741"/>
                  <a:pt x="3117" y="3741"/>
                </a:cubicBezTo>
                <a:cubicBezTo>
                  <a:pt x="3548" y="3741"/>
                  <a:pt x="3897" y="3392"/>
                  <a:pt x="3897" y="2961"/>
                </a:cubicBezTo>
                <a:cubicBezTo>
                  <a:pt x="3897" y="0"/>
                  <a:pt x="3897" y="0"/>
                  <a:pt x="3897" y="0"/>
                </a:cubicBezTo>
                <a:lnTo>
                  <a:pt x="624" y="0"/>
                </a:lnTo>
                <a:close/>
                <a:moveTo>
                  <a:pt x="624" y="2728"/>
                </a:moveTo>
                <a:cubicBezTo>
                  <a:pt x="624" y="2925"/>
                  <a:pt x="550" y="3104"/>
                  <a:pt x="429" y="3241"/>
                </a:cubicBezTo>
                <a:cubicBezTo>
                  <a:pt x="308" y="3104"/>
                  <a:pt x="234" y="2925"/>
                  <a:pt x="234" y="2728"/>
                </a:cubicBezTo>
                <a:cubicBezTo>
                  <a:pt x="234" y="935"/>
                  <a:pt x="234" y="935"/>
                  <a:pt x="234" y="935"/>
                </a:cubicBezTo>
                <a:cubicBezTo>
                  <a:pt x="624" y="935"/>
                  <a:pt x="624" y="935"/>
                  <a:pt x="624" y="935"/>
                </a:cubicBezTo>
                <a:lnTo>
                  <a:pt x="624" y="2728"/>
                </a:lnTo>
                <a:close/>
                <a:moveTo>
                  <a:pt x="3663" y="2728"/>
                </a:moveTo>
                <a:cubicBezTo>
                  <a:pt x="3663" y="3158"/>
                  <a:pt x="3314" y="3507"/>
                  <a:pt x="2884" y="3507"/>
                </a:cubicBezTo>
                <a:cubicBezTo>
                  <a:pt x="1013" y="3507"/>
                  <a:pt x="1013" y="3507"/>
                  <a:pt x="1013" y="3507"/>
                </a:cubicBezTo>
                <a:cubicBezTo>
                  <a:pt x="899" y="3507"/>
                  <a:pt x="791" y="3482"/>
                  <a:pt x="694" y="3438"/>
                </a:cubicBezTo>
                <a:cubicBezTo>
                  <a:pt x="796" y="3306"/>
                  <a:pt x="858" y="3141"/>
                  <a:pt x="858" y="2961"/>
                </a:cubicBezTo>
                <a:cubicBezTo>
                  <a:pt x="858" y="234"/>
                  <a:pt x="858" y="234"/>
                  <a:pt x="858" y="234"/>
                </a:cubicBezTo>
                <a:cubicBezTo>
                  <a:pt x="3663" y="234"/>
                  <a:pt x="3663" y="234"/>
                  <a:pt x="3663" y="234"/>
                </a:cubicBezTo>
                <a:lnTo>
                  <a:pt x="3663" y="2728"/>
                </a:lnTo>
                <a:close/>
                <a:moveTo>
                  <a:pt x="1949" y="2494"/>
                </a:moveTo>
                <a:cubicBezTo>
                  <a:pt x="1169" y="2494"/>
                  <a:pt x="1169" y="2494"/>
                  <a:pt x="1169" y="2494"/>
                </a:cubicBezTo>
                <a:cubicBezTo>
                  <a:pt x="1169" y="2728"/>
                  <a:pt x="1169" y="2728"/>
                  <a:pt x="1169" y="2728"/>
                </a:cubicBezTo>
                <a:cubicBezTo>
                  <a:pt x="1949" y="2728"/>
                  <a:pt x="1949" y="2728"/>
                  <a:pt x="1949" y="2728"/>
                </a:cubicBezTo>
                <a:lnTo>
                  <a:pt x="1949" y="2494"/>
                </a:lnTo>
                <a:close/>
                <a:moveTo>
                  <a:pt x="1949" y="2104"/>
                </a:moveTo>
                <a:cubicBezTo>
                  <a:pt x="1169" y="2104"/>
                  <a:pt x="1169" y="2104"/>
                  <a:pt x="1169" y="2104"/>
                </a:cubicBezTo>
                <a:cubicBezTo>
                  <a:pt x="1169" y="2338"/>
                  <a:pt x="1169" y="2338"/>
                  <a:pt x="1169" y="2338"/>
                </a:cubicBezTo>
                <a:cubicBezTo>
                  <a:pt x="1949" y="2338"/>
                  <a:pt x="1949" y="2338"/>
                  <a:pt x="1949" y="2338"/>
                </a:cubicBezTo>
                <a:lnTo>
                  <a:pt x="1949" y="2104"/>
                </a:lnTo>
                <a:close/>
                <a:moveTo>
                  <a:pt x="1949" y="1715"/>
                </a:moveTo>
                <a:cubicBezTo>
                  <a:pt x="1169" y="1715"/>
                  <a:pt x="1169" y="1715"/>
                  <a:pt x="1169" y="1715"/>
                </a:cubicBezTo>
                <a:cubicBezTo>
                  <a:pt x="1169" y="1948"/>
                  <a:pt x="1169" y="1948"/>
                  <a:pt x="1169" y="1948"/>
                </a:cubicBezTo>
                <a:cubicBezTo>
                  <a:pt x="1949" y="1948"/>
                  <a:pt x="1949" y="1948"/>
                  <a:pt x="1949" y="1948"/>
                </a:cubicBezTo>
                <a:lnTo>
                  <a:pt x="1949" y="1715"/>
                </a:lnTo>
                <a:close/>
                <a:moveTo>
                  <a:pt x="3273" y="702"/>
                </a:moveTo>
                <a:cubicBezTo>
                  <a:pt x="1169" y="702"/>
                  <a:pt x="1169" y="702"/>
                  <a:pt x="1169" y="702"/>
                </a:cubicBezTo>
                <a:cubicBezTo>
                  <a:pt x="1169" y="1013"/>
                  <a:pt x="1169" y="1013"/>
                  <a:pt x="1169" y="1013"/>
                </a:cubicBezTo>
                <a:cubicBezTo>
                  <a:pt x="3273" y="1013"/>
                  <a:pt x="3273" y="1013"/>
                  <a:pt x="3273" y="1013"/>
                </a:cubicBezTo>
                <a:lnTo>
                  <a:pt x="3273" y="702"/>
                </a:lnTo>
                <a:close/>
                <a:moveTo>
                  <a:pt x="1949" y="1325"/>
                </a:moveTo>
                <a:cubicBezTo>
                  <a:pt x="1169" y="1325"/>
                  <a:pt x="1169" y="1325"/>
                  <a:pt x="1169" y="1325"/>
                </a:cubicBezTo>
                <a:cubicBezTo>
                  <a:pt x="1169" y="1559"/>
                  <a:pt x="1169" y="1559"/>
                  <a:pt x="1169" y="1559"/>
                </a:cubicBezTo>
                <a:cubicBezTo>
                  <a:pt x="1949" y="1559"/>
                  <a:pt x="1949" y="1559"/>
                  <a:pt x="1949" y="1559"/>
                </a:cubicBezTo>
                <a:lnTo>
                  <a:pt x="1949" y="1325"/>
                </a:lnTo>
                <a:close/>
                <a:moveTo>
                  <a:pt x="2182" y="2728"/>
                </a:moveTo>
                <a:cubicBezTo>
                  <a:pt x="3273" y="2728"/>
                  <a:pt x="3273" y="2728"/>
                  <a:pt x="3273" y="2728"/>
                </a:cubicBezTo>
                <a:cubicBezTo>
                  <a:pt x="3273" y="1325"/>
                  <a:pt x="3273" y="1325"/>
                  <a:pt x="3273" y="1325"/>
                </a:cubicBezTo>
                <a:cubicBezTo>
                  <a:pt x="2182" y="1325"/>
                  <a:pt x="2182" y="1325"/>
                  <a:pt x="2182" y="1325"/>
                </a:cubicBezTo>
                <a:lnTo>
                  <a:pt x="2182" y="2728"/>
                </a:lnTo>
                <a:close/>
              </a:path>
            </a:pathLst>
          </a:custGeom>
          <a:solidFill>
            <a:schemeClr val="accent1"/>
          </a:solidFill>
          <a:ln w="9525">
            <a:noFill/>
          </a:ln>
        </p:spPr>
        <p:txBody>
          <a:bodyPr/>
          <a:p>
            <a:endParaRPr lang="zh-CN" altLang="en-US"/>
          </a:p>
        </p:txBody>
      </p:sp>
      <p:sp>
        <p:nvSpPr>
          <p:cNvPr id="42000" name="文本框 1"/>
          <p:cNvSpPr txBox="1"/>
          <p:nvPr/>
        </p:nvSpPr>
        <p:spPr>
          <a:xfrm>
            <a:off x="595313" y="1346200"/>
            <a:ext cx="5303837" cy="3536950"/>
          </a:xfrm>
          <a:prstGeom prst="rect">
            <a:avLst/>
          </a:prstGeom>
          <a:noFill/>
          <a:ln w="9525">
            <a:noFill/>
          </a:ln>
        </p:spPr>
        <p:txBody>
          <a:bodyPr wrap="square" anchor="t" anchorCtr="0">
            <a:spAutoFit/>
          </a:bodyPr>
          <a:p>
            <a:pPr>
              <a:lnSpc>
                <a:spcPct val="130000"/>
              </a:lnSpc>
            </a:pPr>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01 危险源清单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02 危险源辨识与风险评价表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03 项目危险源识别及风险控制计划</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04 危险源清单更新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05 安全专项方案控制计划</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06 危险性较大的分部分项工程编制计划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07 安全策划书</a:t>
            </a:r>
            <a:r>
              <a:rPr lang="zh-CN" altLang="en-US" sz="2400">
                <a:latin typeface="Calibri" panose="020F0502020204030204" pitchFamily="2" charset="0"/>
                <a:ea typeface="宋体" panose="02010600030101010101" pitchFamily="2" charset="-122"/>
              </a:rPr>
              <a:t>	</a:t>
            </a:r>
            <a:endParaRPr lang="zh-CN" altLang="en-US" sz="2400">
              <a:latin typeface="Calibri" panose="020F0502020204030204" pitchFamily="2" charset="0"/>
              <a:ea typeface="宋体" panose="02010600030101010101" pitchFamily="2"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43010" name="组合 6"/>
          <p:cNvGrpSpPr/>
          <p:nvPr/>
        </p:nvGrpSpPr>
        <p:grpSpPr>
          <a:xfrm>
            <a:off x="4763" y="31750"/>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3016" name="组合 5"/>
          <p:cNvGrpSpPr/>
          <p:nvPr/>
        </p:nvGrpSpPr>
        <p:grpSpPr>
          <a:xfrm>
            <a:off x="3340100" y="31750"/>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3022" name="文本框 1"/>
          <p:cNvSpPr txBox="1"/>
          <p:nvPr/>
        </p:nvSpPr>
        <p:spPr>
          <a:xfrm>
            <a:off x="1054100" y="106363"/>
            <a:ext cx="2378075" cy="823912"/>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危险源清单	</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43023" name="图片 1"/>
          <p:cNvPicPr>
            <a:picLocks noChangeAspect="1"/>
          </p:cNvPicPr>
          <p:nvPr/>
        </p:nvPicPr>
        <p:blipFill>
          <a:blip r:embed="rId1"/>
          <a:stretch>
            <a:fillRect/>
          </a:stretch>
        </p:blipFill>
        <p:spPr>
          <a:xfrm>
            <a:off x="3575050" y="669925"/>
            <a:ext cx="5105400" cy="5572125"/>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496344" y="16184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112044" y="49950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43026" name="文本框 3"/>
          <p:cNvSpPr txBox="1"/>
          <p:nvPr/>
        </p:nvSpPr>
        <p:spPr>
          <a:xfrm>
            <a:off x="1565275" y="1814513"/>
            <a:ext cx="1433513" cy="347662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由项目危险源辩识评价小组识别，建立项目《危险源清单》，小组组成见</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安全管理手册4.14条。</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44034" name="组合 6"/>
          <p:cNvGrpSpPr/>
          <p:nvPr/>
        </p:nvGrpSpPr>
        <p:grpSpPr>
          <a:xfrm>
            <a:off x="476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4040" name="组合 5"/>
          <p:cNvGrpSpPr/>
          <p:nvPr/>
        </p:nvGrpSpPr>
        <p:grpSpPr>
          <a:xfrm>
            <a:off x="51038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4046" name="文本框 1"/>
          <p:cNvSpPr txBox="1"/>
          <p:nvPr/>
        </p:nvSpPr>
        <p:spPr>
          <a:xfrm>
            <a:off x="1054100" y="10001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危险源辨识与风险评价表</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44047" name="图片 1"/>
          <p:cNvPicPr>
            <a:picLocks noChangeAspect="1"/>
          </p:cNvPicPr>
          <p:nvPr/>
        </p:nvPicPr>
        <p:blipFill>
          <a:blip r:embed="rId1"/>
          <a:stretch>
            <a:fillRect/>
          </a:stretch>
        </p:blipFill>
        <p:spPr>
          <a:xfrm>
            <a:off x="3094038" y="774700"/>
            <a:ext cx="5824537" cy="5507038"/>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280444" y="154701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658019" y="48045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44050" name="文本框 3"/>
          <p:cNvSpPr txBox="1"/>
          <p:nvPr/>
        </p:nvSpPr>
        <p:spPr>
          <a:xfrm>
            <a:off x="1006475" y="1646238"/>
            <a:ext cx="1887538" cy="34432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在工程开工前进行危险源识别，建立危险源清单，对识别出的危险源进行风险评价确定风险等级。根据危险源辨识和风险评价的结果制定风险控制措施。          </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45058" name="组合 6"/>
          <p:cNvGrpSpPr/>
          <p:nvPr/>
        </p:nvGrpSpPr>
        <p:grpSpPr>
          <a:xfrm>
            <a:off x="25400" y="41275"/>
            <a:ext cx="1049338"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5064" name="组合 5"/>
          <p:cNvGrpSpPr/>
          <p:nvPr/>
        </p:nvGrpSpPr>
        <p:grpSpPr>
          <a:xfrm>
            <a:off x="5988050" y="41275"/>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5070"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项目危险源识别及风险控制计划</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45071" name="图片 1"/>
          <p:cNvPicPr>
            <a:picLocks noChangeAspect="1"/>
          </p:cNvPicPr>
          <p:nvPr/>
        </p:nvPicPr>
        <p:blipFill>
          <a:blip r:embed="rId1"/>
          <a:stretch>
            <a:fillRect/>
          </a:stretch>
        </p:blipFill>
        <p:spPr>
          <a:xfrm>
            <a:off x="3557588" y="768350"/>
            <a:ext cx="4986337" cy="5497513"/>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496344" y="16184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873919" y="487600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45074" name="文本框 3"/>
          <p:cNvSpPr txBox="1"/>
          <p:nvPr/>
        </p:nvSpPr>
        <p:spPr>
          <a:xfrm>
            <a:off x="1222375" y="1717675"/>
            <a:ext cx="1887538" cy="34432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在工程开工前进行危险源识别，建立危险源清单，对识别出的危险源进行风险评价确定风险等级。根据危险源辨识和风险评价的结果制定风险控制措施。          </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46082" name="组合 6"/>
          <p:cNvGrpSpPr/>
          <p:nvPr/>
        </p:nvGrpSpPr>
        <p:grpSpPr>
          <a:xfrm>
            <a:off x="47625" y="106363"/>
            <a:ext cx="1049338"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6088" name="组合 5"/>
          <p:cNvGrpSpPr/>
          <p:nvPr/>
        </p:nvGrpSpPr>
        <p:grpSpPr>
          <a:xfrm>
            <a:off x="386715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6094" name="文本框 1"/>
          <p:cNvSpPr txBox="1"/>
          <p:nvPr/>
        </p:nvSpPr>
        <p:spPr>
          <a:xfrm>
            <a:off x="108585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04 危险源清单更新</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4" name="图片 3"/>
          <p:cNvPicPr>
            <a:picLocks noChangeAspect="1"/>
          </p:cNvPicPr>
          <p:nvPr/>
        </p:nvPicPr>
        <p:blipFill>
          <a:blip r:embed="rId1">
            <a:clrChange>
              <a:clrFrom>
                <a:srgbClr val="FFFFFF">
                  <a:alpha val="100000"/>
                </a:srgbClr>
              </a:clrFrom>
              <a:clrTo>
                <a:srgbClr val="FFFFFF">
                  <a:alpha val="100000"/>
                  <a:alpha val="0"/>
                </a:srgbClr>
              </a:clrTo>
            </a:clrChange>
          </a:blip>
          <a:srcRect t="-24208"/>
          <a:stretch>
            <a:fillRect/>
          </a:stretch>
        </p:blipFill>
        <p:spPr>
          <a:xfrm>
            <a:off x="488315" y="1142364"/>
            <a:ext cx="8235950" cy="4573905"/>
          </a:xfrm>
          <a:prstGeom prst="flowChartPunchedTape">
            <a:avLst/>
          </a:prstGeom>
          <a:ln>
            <a:solidFill>
              <a:schemeClr val="accent1"/>
            </a:solidFill>
          </a:ln>
          <a:effec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47106" name="组合 6"/>
          <p:cNvGrpSpPr/>
          <p:nvPr/>
        </p:nvGrpSpPr>
        <p:grpSpPr>
          <a:xfrm>
            <a:off x="4763" y="31750"/>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7112" name="组合 5"/>
          <p:cNvGrpSpPr/>
          <p:nvPr/>
        </p:nvGrpSpPr>
        <p:grpSpPr>
          <a:xfrm>
            <a:off x="4827588" y="34925"/>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7118" name="文本框 1"/>
          <p:cNvSpPr txBox="1"/>
          <p:nvPr/>
        </p:nvSpPr>
        <p:spPr>
          <a:xfrm>
            <a:off x="1054100" y="25400"/>
            <a:ext cx="3773488" cy="460375"/>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05 安全专项方案控制计划</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47119" name="图片 1"/>
          <p:cNvPicPr>
            <a:picLocks noChangeAspect="1"/>
          </p:cNvPicPr>
          <p:nvPr/>
        </p:nvPicPr>
        <p:blipFill>
          <a:blip r:embed="rId1"/>
          <a:stretch>
            <a:fillRect/>
          </a:stretch>
        </p:blipFill>
        <p:spPr>
          <a:xfrm>
            <a:off x="3624263" y="722313"/>
            <a:ext cx="4960937" cy="5546725"/>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431256" y="176926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997869" y="43949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47122" name="文本框 3"/>
          <p:cNvSpPr txBox="1"/>
          <p:nvPr/>
        </p:nvSpPr>
        <p:spPr>
          <a:xfrm>
            <a:off x="2386013" y="2117725"/>
            <a:ext cx="492125"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同项目部实施计划          </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4813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8136" name="组合 5"/>
          <p:cNvGrpSpPr/>
          <p:nvPr/>
        </p:nvGrpSpPr>
        <p:grpSpPr>
          <a:xfrm>
            <a:off x="57816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8142" name="文本框 1"/>
          <p:cNvSpPr txBox="1"/>
          <p:nvPr/>
        </p:nvSpPr>
        <p:spPr>
          <a:xfrm>
            <a:off x="1054100" y="106363"/>
            <a:ext cx="5194300" cy="396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06 危险性较大的分部分项工程编制计划</a:t>
            </a:r>
            <a:endParaRPr lang="zh-CN" altLang="en-US" sz="2000" dirty="0">
              <a:solidFill>
                <a:srgbClr val="002060"/>
              </a:solidFill>
              <a:latin typeface="华文中宋" panose="02010600040101010101" pitchFamily="2" charset="-122"/>
              <a:ea typeface="华文中宋" panose="02010600040101010101" pitchFamily="2" charset="-122"/>
            </a:endParaRPr>
          </a:p>
        </p:txBody>
      </p:sp>
      <p:pic>
        <p:nvPicPr>
          <p:cNvPr id="48143" name="图片 1"/>
          <p:cNvPicPr>
            <a:picLocks noChangeAspect="1"/>
          </p:cNvPicPr>
          <p:nvPr/>
        </p:nvPicPr>
        <p:blipFill>
          <a:blip r:embed="rId1"/>
          <a:stretch>
            <a:fillRect/>
          </a:stretch>
        </p:blipFill>
        <p:spPr>
          <a:xfrm>
            <a:off x="3382963" y="922338"/>
            <a:ext cx="5467350" cy="5276850"/>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359819" y="16978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926431" y="432355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48146" name="文本框 3"/>
          <p:cNvSpPr txBox="1"/>
          <p:nvPr/>
        </p:nvSpPr>
        <p:spPr>
          <a:xfrm>
            <a:off x="2314575" y="2046288"/>
            <a:ext cx="492125"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同项目部实施计划          </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文本框 27"/>
          <p:cNvSpPr txBox="1"/>
          <p:nvPr/>
        </p:nvSpPr>
        <p:spPr>
          <a:xfrm>
            <a:off x="452438" y="1811338"/>
            <a:ext cx="8239125" cy="830262"/>
          </a:xfrm>
          <a:prstGeom prst="rect">
            <a:avLst/>
          </a:prstGeom>
          <a:noFill/>
          <a:ln w="19050" cap="flat" cmpd="sng">
            <a:solidFill>
              <a:schemeClr val="accent1">
                <a:alpha val="98999"/>
              </a:schemeClr>
            </a:solidFill>
            <a:prstDash val="solid"/>
            <a:round/>
            <a:headEnd type="none" w="med" len="med"/>
            <a:tailEnd type="none" w="med" len="med"/>
          </a:ln>
        </p:spPr>
        <p:txBody>
          <a:bodyPr wrap="square" anchor="t" anchorCtr="0">
            <a:spAutoFit/>
          </a:bodyPr>
          <a:p>
            <a:r>
              <a:rPr lang="zh-CN" altLang="en-US" sz="2400" b="1" dirty="0">
                <a:solidFill>
                  <a:srgbClr val="595959"/>
                </a:solidFill>
                <a:latin typeface="华文中宋" panose="02010600040101010101" pitchFamily="2" charset="-122"/>
                <a:ea typeface="华文中宋" panose="02010600040101010101" pitchFamily="2" charset="-122"/>
                <a:sym typeface="Arial" panose="020B0604020202020204" pitchFamily="34" charset="0"/>
              </a:rPr>
              <a:t>一般安全专项方案审批流程</a:t>
            </a:r>
            <a:r>
              <a:rPr lang="zh-CN" altLang="en-US" sz="2400" dirty="0">
                <a:solidFill>
                  <a:srgbClr val="595959"/>
                </a:solidFill>
                <a:latin typeface="华文中宋" panose="02010600040101010101" pitchFamily="2" charset="-122"/>
                <a:ea typeface="华文中宋" panose="02010600040101010101" pitchFamily="2" charset="-122"/>
                <a:sym typeface="Arial" panose="020B0604020202020204" pitchFamily="34" charset="0"/>
              </a:rPr>
              <a:t>：项目部会审→公司各部门会审→公司安全总监→公司总工程师</a:t>
            </a:r>
            <a:endParaRPr lang="zh-CN" altLang="en-US" sz="2400" dirty="0">
              <a:solidFill>
                <a:srgbClr val="595959"/>
              </a:solidFill>
              <a:latin typeface="华文中宋" panose="02010600040101010101" pitchFamily="2" charset="-122"/>
              <a:ea typeface="华文中宋" panose="02010600040101010101" pitchFamily="2" charset="-122"/>
              <a:sym typeface="Arial" panose="020B0604020202020204" pitchFamily="34" charset="0"/>
            </a:endParaRPr>
          </a:p>
        </p:txBody>
      </p:sp>
      <p:sp>
        <p:nvSpPr>
          <p:cNvPr id="49154" name="文本框 28"/>
          <p:cNvSpPr txBox="1"/>
          <p:nvPr/>
        </p:nvSpPr>
        <p:spPr>
          <a:xfrm>
            <a:off x="452438" y="3149600"/>
            <a:ext cx="8239125" cy="1322388"/>
          </a:xfrm>
          <a:prstGeom prst="rect">
            <a:avLst/>
          </a:prstGeom>
          <a:noFill/>
          <a:ln w="19050" cap="flat" cmpd="sng">
            <a:solidFill>
              <a:schemeClr val="accent1">
                <a:alpha val="98999"/>
              </a:schemeClr>
            </a:solidFill>
            <a:prstDash val="solid"/>
            <a:round/>
            <a:headEnd type="none" w="med" len="med"/>
            <a:tailEnd type="none" w="med" len="med"/>
          </a:ln>
        </p:spPr>
        <p:txBody>
          <a:bodyPr wrap="square" anchor="t" anchorCtr="0">
            <a:spAutoFit/>
          </a:bodyPr>
          <a:p>
            <a:r>
              <a:rPr lang="zh-CN" altLang="en-US" sz="2000" dirty="0">
                <a:solidFill>
                  <a:srgbClr val="595959"/>
                </a:solidFill>
                <a:latin typeface="华文中宋" panose="02010600040101010101" pitchFamily="2" charset="-122"/>
                <a:ea typeface="华文中宋" panose="02010600040101010101" pitchFamily="2" charset="-122"/>
                <a:sym typeface="Arial" panose="020B0604020202020204" pitchFamily="34" charset="0"/>
              </a:rPr>
              <a:t>对于工程安全风险程度高的总承包工程和专业承包工程或需要特别技术的高风险工程，项目实施策划在执行上述公司级审批流程后，还应执行以下审批流程：</a:t>
            </a:r>
            <a:r>
              <a:rPr lang="en-US" altLang="zh-CN" sz="2000" dirty="0">
                <a:solidFill>
                  <a:srgbClr val="595959"/>
                </a:solidFill>
                <a:latin typeface="华文中宋" panose="02010600040101010101" pitchFamily="2" charset="-122"/>
                <a:ea typeface="华文中宋" panose="02010600040101010101" pitchFamily="2" charset="-122"/>
                <a:sym typeface="Arial" panose="020B0604020202020204" pitchFamily="34" charset="0"/>
              </a:rPr>
              <a:t>***</a:t>
            </a:r>
            <a:r>
              <a:rPr lang="zh-CN" altLang="en-US" sz="2000" dirty="0">
                <a:solidFill>
                  <a:srgbClr val="595959"/>
                </a:solidFill>
                <a:latin typeface="华文中宋" panose="02010600040101010101" pitchFamily="2" charset="-122"/>
                <a:ea typeface="华文中宋" panose="02010600040101010101" pitchFamily="2" charset="-122"/>
                <a:sym typeface="Arial" panose="020B0604020202020204" pitchFamily="34" charset="0"/>
              </a:rPr>
              <a:t>基础设施事业部会审→基础设施事业部、科技设计部审批→副总工程师审批→总工程师审批</a:t>
            </a:r>
            <a:endParaRPr lang="zh-CN" altLang="en-US" sz="2000" dirty="0">
              <a:solidFill>
                <a:srgbClr val="595959"/>
              </a:solidFill>
              <a:latin typeface="华文中宋" panose="02010600040101010101" pitchFamily="2" charset="-122"/>
              <a:ea typeface="华文中宋" panose="02010600040101010101" pitchFamily="2" charset="-122"/>
              <a:sym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017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0184" name="组合 5"/>
          <p:cNvGrpSpPr/>
          <p:nvPr/>
        </p:nvGrpSpPr>
        <p:grpSpPr>
          <a:xfrm>
            <a:off x="34845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0190"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07 安全策划书</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50191" name="图片 3"/>
          <p:cNvPicPr>
            <a:picLocks noChangeAspect="1"/>
          </p:cNvPicPr>
          <p:nvPr/>
        </p:nvPicPr>
        <p:blipFill>
          <a:blip r:embed="rId1"/>
          <a:stretch>
            <a:fillRect/>
          </a:stretch>
        </p:blipFill>
        <p:spPr>
          <a:xfrm>
            <a:off x="2747963" y="942975"/>
            <a:ext cx="3113087" cy="3700463"/>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1797844" y="12644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259556" y="516651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0194" name="文本框 3"/>
          <p:cNvSpPr txBox="1"/>
          <p:nvPr/>
        </p:nvSpPr>
        <p:spPr>
          <a:xfrm>
            <a:off x="773113" y="1597025"/>
            <a:ext cx="1638300" cy="347662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开工后一个月内完成，现在项目内部进行会审之后用项目经理</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号走审批；完成后对所有管理人员进行安全生产策划书交底。          </a:t>
            </a:r>
            <a:endParaRPr lang="zh-CN" altLang="en-US" sz="2000">
              <a:latin typeface="华文中宋" panose="02010600040101010101" pitchFamily="2" charset="-122"/>
              <a:ea typeface="华文中宋" panose="02010600040101010101" pitchFamily="2" charset="-122"/>
            </a:endParaRPr>
          </a:p>
        </p:txBody>
      </p:sp>
      <p:pic>
        <p:nvPicPr>
          <p:cNvPr id="50195" name="图片 3"/>
          <p:cNvPicPr>
            <a:picLocks noChangeAspect="1"/>
          </p:cNvPicPr>
          <p:nvPr/>
        </p:nvPicPr>
        <p:blipFill>
          <a:blip r:embed="rId2"/>
          <a:stretch>
            <a:fillRect/>
          </a:stretch>
        </p:blipFill>
        <p:spPr>
          <a:xfrm>
            <a:off x="5907088" y="2628900"/>
            <a:ext cx="3052762" cy="3425825"/>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3008313" y="1162050"/>
            <a:ext cx="2506663" cy="227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3692525" y="1597025"/>
            <a:ext cx="1655763"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3686175" y="1946275"/>
            <a:ext cx="1655763"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3686175" y="2073275"/>
            <a:ext cx="554038"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9"/>
          <p:cNvSpPr/>
          <p:nvPr/>
        </p:nvSpPr>
        <p:spPr>
          <a:xfrm>
            <a:off x="3819525" y="2405063"/>
            <a:ext cx="500063"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矩形 10"/>
          <p:cNvSpPr/>
          <p:nvPr/>
        </p:nvSpPr>
        <p:spPr>
          <a:xfrm>
            <a:off x="3819525" y="3094038"/>
            <a:ext cx="287338"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矩形 11"/>
          <p:cNvSpPr/>
          <p:nvPr/>
        </p:nvSpPr>
        <p:spPr>
          <a:xfrm>
            <a:off x="3946525" y="2532063"/>
            <a:ext cx="500063"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3" name="矩形 12"/>
          <p:cNvSpPr/>
          <p:nvPr/>
        </p:nvSpPr>
        <p:spPr>
          <a:xfrm>
            <a:off x="3819525" y="3417888"/>
            <a:ext cx="287338"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0" name="矩形 19"/>
          <p:cNvSpPr/>
          <p:nvPr/>
        </p:nvSpPr>
        <p:spPr>
          <a:xfrm>
            <a:off x="3838575" y="3733800"/>
            <a:ext cx="287338"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1" name="矩形 20"/>
          <p:cNvSpPr/>
          <p:nvPr/>
        </p:nvSpPr>
        <p:spPr>
          <a:xfrm>
            <a:off x="6546850" y="2797175"/>
            <a:ext cx="1655763"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2" name="矩形 21"/>
          <p:cNvSpPr/>
          <p:nvPr/>
        </p:nvSpPr>
        <p:spPr>
          <a:xfrm>
            <a:off x="6813550" y="3211513"/>
            <a:ext cx="16573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4" name="矩形 23"/>
          <p:cNvSpPr/>
          <p:nvPr/>
        </p:nvSpPr>
        <p:spPr>
          <a:xfrm>
            <a:off x="6940550" y="3751263"/>
            <a:ext cx="16573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5" name="矩形 24"/>
          <p:cNvSpPr/>
          <p:nvPr/>
        </p:nvSpPr>
        <p:spPr>
          <a:xfrm>
            <a:off x="8320088" y="4116388"/>
            <a:ext cx="381000" cy="166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51202" name="文本框 1"/>
          <p:cNvSpPr txBox="1"/>
          <p:nvPr/>
        </p:nvSpPr>
        <p:spPr>
          <a:xfrm>
            <a:off x="1341438" y="1384300"/>
            <a:ext cx="5303837" cy="3062288"/>
          </a:xfrm>
          <a:prstGeom prst="rect">
            <a:avLst/>
          </a:prstGeom>
          <a:noFill/>
          <a:ln w="9525">
            <a:noFill/>
          </a:ln>
        </p:spPr>
        <p:txBody>
          <a:bodyPr wrap="square" anchor="t" anchorCtr="0">
            <a:spAutoFit/>
          </a:bodyPr>
          <a:p>
            <a:pPr>
              <a:lnSpc>
                <a:spcPct val="130000"/>
              </a:lnSpc>
            </a:pPr>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01 安全教育培训制度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02 年度培训需求和培训计划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03 安全教育培训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04 三级安全教育及培训考核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05 班前活动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06 安全生产月活动</a:t>
            </a:r>
            <a:endParaRPr lang="zh-CN" altLang="en-US" sz="2000">
              <a:latin typeface="华文中宋" panose="02010600040101010101" pitchFamily="2" charset="-122"/>
              <a:ea typeface="华文中宋" panose="02010600040101010101" pitchFamily="2" charset="-122"/>
            </a:endParaRPr>
          </a:p>
        </p:txBody>
      </p:sp>
      <p:sp>
        <p:nvSpPr>
          <p:cNvPr id="51203" name="文本框 1"/>
          <p:cNvSpPr txBox="1"/>
          <p:nvPr/>
        </p:nvSpPr>
        <p:spPr>
          <a:xfrm>
            <a:off x="1341438"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卷五：教育培训</a:t>
            </a:r>
            <a:endParaRPr lang="en-US" altLang="zh-CN"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51204"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1210" name="组合 5"/>
          <p:cNvGrpSpPr/>
          <p:nvPr/>
        </p:nvGrpSpPr>
        <p:grpSpPr>
          <a:xfrm>
            <a:off x="4413250" y="106363"/>
            <a:ext cx="1049338"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050" name="演讲"/>
          <p:cNvSpPr/>
          <p:nvPr/>
        </p:nvSpPr>
        <p:spPr bwMode="auto">
          <a:xfrm>
            <a:off x="4937125" y="2498725"/>
            <a:ext cx="2447925" cy="3025775"/>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hasCustomPrompt="1"/>
            <p:custDataLst>
              <p:tags r:id="rId1"/>
            </p:custDataLst>
          </p:nvPr>
        </p:nvSpPr>
        <p:spPr/>
        <p:txBody>
          <a:bodyPr anchor="b">
            <a:normAutofit fontScale="90000"/>
          </a:bodyPr>
          <a:lstStyle/>
          <a:p>
            <a:pPr fontAlgn="auto"/>
            <a:b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sym typeface="+mn-ea"/>
              </a:rPr>
            </a:br>
            <a:r>
              <a:rPr lang="zh-CN" altLang="en-US" strike="noStrike" noProof="1" dirty="0">
                <a:ln w="9525">
                  <a:solidFill>
                    <a:srgbClr val="FF0000"/>
                  </a:solidFill>
                  <a:prstDash val="solid"/>
                </a:ln>
                <a:solidFill>
                  <a:srgbClr val="FF0000"/>
                </a:solidFill>
                <a:latin typeface="Calibri" panose="020F0502020204030204" pitchFamily="2" charset="0"/>
                <a:ea typeface="宋体" panose="02010600030101010101" pitchFamily="2" charset="-122"/>
                <a:cs typeface="+mn-ea"/>
                <a:sym typeface="+mn-ea"/>
              </a:rPr>
              <a:t>为什么要编制安全资料</a:t>
            </a:r>
            <a:endParaRPr lang="zh-CN" altLang="en-US" strike="noStrike" noProof="1" dirty="0">
              <a:latin typeface="+mj-lt"/>
              <a:ea typeface="+mj-ea"/>
            </a:endParaRPr>
          </a:p>
        </p:txBody>
      </p:sp>
      <p:sp>
        <p:nvSpPr>
          <p:cNvPr id="5" name="文本占位符 4"/>
          <p:cNvSpPr>
            <a:spLocks noGrp="1"/>
          </p:cNvSpPr>
          <p:nvPr>
            <p:ph type="body" idx="1" hasCustomPrompt="1"/>
            <p:custDataLst>
              <p:tags r:id="rId2"/>
            </p:custDataLst>
          </p:nvPr>
        </p:nvSpPr>
        <p:spPr/>
        <p:txBody>
          <a:bodyPr>
            <a:normAutofit/>
          </a:bodyPr>
          <a:lstStyle/>
          <a:p>
            <a:pPr fontAlgn="auto"/>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第一章</a:t>
            </a:r>
            <a:endParaRPr lang="zh-CN" altLang="en-US" b="0" strike="noStrike" noProof="1" dirty="0">
              <a:latin typeface="+mn-lt"/>
              <a:ea typeface="+mn-ea"/>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222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2232" name="组合 5"/>
          <p:cNvGrpSpPr/>
          <p:nvPr/>
        </p:nvGrpSpPr>
        <p:grpSpPr>
          <a:xfrm>
            <a:off x="42195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2238"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安全教育培训制度</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52239" name="图片 1"/>
          <p:cNvPicPr>
            <a:picLocks noChangeAspect="1"/>
          </p:cNvPicPr>
          <p:nvPr/>
        </p:nvPicPr>
        <p:blipFill>
          <a:blip r:embed="rId1"/>
          <a:stretch>
            <a:fillRect/>
          </a:stretch>
        </p:blipFill>
        <p:spPr>
          <a:xfrm>
            <a:off x="4219575" y="673100"/>
            <a:ext cx="4340225" cy="5573713"/>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756694" y="19010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550194" y="46045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2242" name="文本框 3"/>
          <p:cNvSpPr txBox="1"/>
          <p:nvPr/>
        </p:nvSpPr>
        <p:spPr>
          <a:xfrm>
            <a:off x="1958975" y="2087563"/>
            <a:ext cx="1295400" cy="2835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项目开工前，根据项目特点建立；沿用公司安全生产管理手册安全教育和培训制度。          </a:t>
            </a:r>
            <a:endParaRPr lang="zh-CN" altLang="en-US" sz="2000">
              <a:latin typeface="华文中宋" panose="02010600040101010101" pitchFamily="2" charset="-122"/>
              <a:ea typeface="华文中宋" panose="02010600040101010101" pitchFamily="2" charset="-122"/>
            </a:endParaRPr>
          </a:p>
        </p:txBody>
      </p:sp>
      <p:sp>
        <p:nvSpPr>
          <p:cNvPr id="22" name="矩形 21"/>
          <p:cNvSpPr/>
          <p:nvPr/>
        </p:nvSpPr>
        <p:spPr>
          <a:xfrm>
            <a:off x="4806950" y="1016000"/>
            <a:ext cx="61912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325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3256" name="组合 5"/>
          <p:cNvGrpSpPr/>
          <p:nvPr/>
        </p:nvGrpSpPr>
        <p:grpSpPr>
          <a:xfrm>
            <a:off x="50784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3262"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年度培训需求和培训计划</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53263" name="图片 1"/>
          <p:cNvPicPr>
            <a:picLocks noChangeAspect="1"/>
          </p:cNvPicPr>
          <p:nvPr/>
        </p:nvPicPr>
        <p:blipFill>
          <a:blip r:embed="rId1"/>
          <a:stretch>
            <a:fillRect/>
          </a:stretch>
        </p:blipFill>
        <p:spPr>
          <a:xfrm>
            <a:off x="2876550" y="796925"/>
            <a:ext cx="6042025" cy="5407025"/>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039144" y="19010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832644" y="46045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3266" name="文本框 3"/>
          <p:cNvSpPr txBox="1"/>
          <p:nvPr/>
        </p:nvSpPr>
        <p:spPr>
          <a:xfrm>
            <a:off x="1293813" y="2387600"/>
            <a:ext cx="1100137" cy="2225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每年项目部12月20号上报；新开工项目及时上报。         </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427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4280" name="组合 5"/>
          <p:cNvGrpSpPr/>
          <p:nvPr/>
        </p:nvGrpSpPr>
        <p:grpSpPr>
          <a:xfrm>
            <a:off x="38528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4286"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安全教育培训</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54287" name="图片 1"/>
          <p:cNvPicPr>
            <a:picLocks noChangeAspect="1"/>
          </p:cNvPicPr>
          <p:nvPr/>
        </p:nvPicPr>
        <p:blipFill>
          <a:blip r:embed="rId1"/>
          <a:srcRect r="864"/>
          <a:stretch>
            <a:fillRect/>
          </a:stretch>
        </p:blipFill>
        <p:spPr>
          <a:xfrm>
            <a:off x="361950" y="1339850"/>
            <a:ext cx="8348663" cy="3863975"/>
          </a:xfrm>
          <a:prstGeom prst="rect">
            <a:avLst/>
          </a:prstGeom>
          <a:noFill/>
          <a:ln w="9525" cap="flat" cmpd="sng">
            <a:solidFill>
              <a:schemeClr val="accent1"/>
            </a:solidFill>
            <a:prstDash val="solid"/>
            <a:round/>
            <a:headEnd type="none" w="med" len="med"/>
            <a:tailEnd type="none" w="med" len="med"/>
          </a:ln>
        </p:spPr>
      </p:pic>
      <p:sp>
        <p:nvSpPr>
          <p:cNvPr id="22" name="矩形 21"/>
          <p:cNvSpPr/>
          <p:nvPr/>
        </p:nvSpPr>
        <p:spPr>
          <a:xfrm>
            <a:off x="882650" y="1773238"/>
            <a:ext cx="1792288" cy="179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pic>
        <p:nvPicPr>
          <p:cNvPr id="55298" name="图片 1"/>
          <p:cNvPicPr>
            <a:picLocks noChangeAspect="1"/>
          </p:cNvPicPr>
          <p:nvPr/>
        </p:nvPicPr>
        <p:blipFill>
          <a:blip r:embed="rId1"/>
          <a:stretch>
            <a:fillRect/>
          </a:stretch>
        </p:blipFill>
        <p:spPr>
          <a:xfrm>
            <a:off x="3924300" y="755650"/>
            <a:ext cx="4886325" cy="5467350"/>
          </a:xfrm>
          <a:prstGeom prst="rect">
            <a:avLst/>
          </a:prstGeom>
          <a:noFill/>
          <a:ln w="9525" cap="flat" cmpd="sng">
            <a:solidFill>
              <a:schemeClr val="accent1"/>
            </a:solidFill>
            <a:prstDash val="solid"/>
            <a:round/>
            <a:headEnd type="none" w="med" len="med"/>
            <a:tailEnd type="none" w="med" len="med"/>
          </a:ln>
        </p:spPr>
      </p:pic>
      <p:grpSp>
        <p:nvGrpSpPr>
          <p:cNvPr id="55299" name="组合 6"/>
          <p:cNvGrpSpPr/>
          <p:nvPr/>
        </p:nvGrpSpPr>
        <p:grpSpPr>
          <a:xfrm>
            <a:off x="36513" y="106363"/>
            <a:ext cx="1049337" cy="450850"/>
            <a:chOff x="962" y="1637"/>
            <a:chExt cx="1652" cy="710"/>
          </a:xfrm>
        </p:grpSpPr>
        <p:sp>
          <p:nvSpPr>
            <p:cNvPr id="4" name="矩形 3"/>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5305" name="组合 5"/>
          <p:cNvGrpSpPr/>
          <p:nvPr/>
        </p:nvGrpSpPr>
        <p:grpSpPr>
          <a:xfrm>
            <a:off x="3852863" y="106363"/>
            <a:ext cx="936625" cy="450850"/>
            <a:chOff x="5509" y="193"/>
            <a:chExt cx="1652" cy="710"/>
          </a:xfrm>
        </p:grpSpPr>
        <p:sp>
          <p:nvSpPr>
            <p:cNvPr id="12" name="矩形 11"/>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5311"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03 安全教育培训</a:t>
            </a:r>
            <a:endParaRPr lang="zh-CN" altLang="en-US" sz="2400" dirty="0">
              <a:solidFill>
                <a:srgbClr val="002060"/>
              </a:solidFill>
              <a:latin typeface="华文中宋" panose="02010600040101010101" pitchFamily="2" charset="-122"/>
              <a:ea typeface="华文中宋" panose="02010600040101010101" pitchFamily="2" charset="-122"/>
            </a:endParaRPr>
          </a:p>
        </p:txBody>
      </p:sp>
      <p:sp>
        <p:nvSpPr>
          <p:cNvPr id="203" name=" 203"/>
          <p:cNvSpPr/>
          <p:nvPr/>
        </p:nvSpPr>
        <p:spPr>
          <a:xfrm rot="5400000">
            <a:off x="2739231" y="24328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3" name=" 203"/>
          <p:cNvSpPr/>
          <p:nvPr/>
        </p:nvSpPr>
        <p:spPr>
          <a:xfrm rot="16200000">
            <a:off x="1407319" y="422671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5314" name="文本框 3"/>
          <p:cNvSpPr txBox="1"/>
          <p:nvPr/>
        </p:nvSpPr>
        <p:spPr>
          <a:xfrm>
            <a:off x="1797050" y="2603500"/>
            <a:ext cx="1357313" cy="1920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需提供会议签到表、培训照片、培训内容（课件）、考试试卷         </a:t>
            </a:r>
            <a:endParaRPr lang="zh-CN" altLang="en-US" sz="2000">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632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6328" name="组合 5"/>
          <p:cNvGrpSpPr/>
          <p:nvPr/>
        </p:nvGrpSpPr>
        <p:grpSpPr>
          <a:xfrm>
            <a:off x="50641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6334" name="文本框 1"/>
          <p:cNvSpPr txBox="1"/>
          <p:nvPr/>
        </p:nvSpPr>
        <p:spPr>
          <a:xfrm>
            <a:off x="1039813" y="10001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04 三级安全教育及培训考核</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56335" name="图片 1"/>
          <p:cNvPicPr>
            <a:picLocks noChangeAspect="1"/>
          </p:cNvPicPr>
          <p:nvPr/>
        </p:nvPicPr>
        <p:blipFill>
          <a:blip r:embed="rId1"/>
          <a:stretch>
            <a:fillRect/>
          </a:stretch>
        </p:blipFill>
        <p:spPr>
          <a:xfrm>
            <a:off x="433388" y="1162050"/>
            <a:ext cx="8275637" cy="4191000"/>
          </a:xfrm>
          <a:prstGeom prst="rect">
            <a:avLst/>
          </a:prstGeom>
          <a:noFill/>
          <a:ln w="9525" cap="flat" cmpd="sng">
            <a:solidFill>
              <a:schemeClr val="accent1"/>
            </a:solidFill>
            <a:prstDash val="solid"/>
            <a:round/>
            <a:headEnd type="none" w="med" len="med"/>
            <a:tailEnd type="none" w="med" len="med"/>
          </a:ln>
        </p:spPr>
      </p:pic>
      <p:sp>
        <p:nvSpPr>
          <p:cNvPr id="22" name="矩形 21"/>
          <p:cNvSpPr/>
          <p:nvPr/>
        </p:nvSpPr>
        <p:spPr>
          <a:xfrm>
            <a:off x="1111250" y="1662113"/>
            <a:ext cx="13081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7346" name="组合 6"/>
          <p:cNvGrpSpPr/>
          <p:nvPr/>
        </p:nvGrpSpPr>
        <p:grpSpPr>
          <a:xfrm>
            <a:off x="36513" y="106363"/>
            <a:ext cx="1049337" cy="450850"/>
            <a:chOff x="962" y="1637"/>
            <a:chExt cx="1652" cy="710"/>
          </a:xfrm>
        </p:grpSpPr>
        <p:sp>
          <p:nvSpPr>
            <p:cNvPr id="2" name="矩形 1"/>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7352" name="组合 5"/>
          <p:cNvGrpSpPr/>
          <p:nvPr/>
        </p:nvGrpSpPr>
        <p:grpSpPr>
          <a:xfrm>
            <a:off x="5064125" y="106363"/>
            <a:ext cx="936625" cy="450850"/>
            <a:chOff x="5509" y="193"/>
            <a:chExt cx="1652" cy="710"/>
          </a:xfrm>
        </p:grpSpPr>
        <p:sp>
          <p:nvSpPr>
            <p:cNvPr id="11" name="矩形 10"/>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7358" name="文本框 1"/>
          <p:cNvSpPr txBox="1"/>
          <p:nvPr/>
        </p:nvSpPr>
        <p:spPr>
          <a:xfrm>
            <a:off x="1039813" y="10001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04 三级安全教育及培训考核</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57359" name="图片 21"/>
          <p:cNvPicPr>
            <a:picLocks noChangeAspect="1"/>
          </p:cNvPicPr>
          <p:nvPr/>
        </p:nvPicPr>
        <p:blipFill>
          <a:blip r:embed="rId1"/>
          <a:stretch>
            <a:fillRect/>
          </a:stretch>
        </p:blipFill>
        <p:spPr>
          <a:xfrm>
            <a:off x="3627438" y="690563"/>
            <a:ext cx="4814887" cy="6030912"/>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632869" y="13136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905669" y="56221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7362" name="文本框 3"/>
          <p:cNvSpPr txBox="1"/>
          <p:nvPr/>
        </p:nvSpPr>
        <p:spPr>
          <a:xfrm>
            <a:off x="1349375" y="1536700"/>
            <a:ext cx="1712913" cy="4359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三级安全教育登记表注意填写：签名按手印，教育时间不得为同一天；需提供三级教育登记卡、三级安全教育培训、考试试卷、交底过程照片。监督专业分包三级教育，收集教育资料（复印件）     </a:t>
            </a:r>
            <a:endParaRPr lang="zh-CN" altLang="en-US" sz="2000">
              <a:latin typeface="华文中宋" panose="02010600040101010101" pitchFamily="2" charset="-122"/>
              <a:ea typeface="华文中宋" panose="02010600040101010101" pitchFamily="2" charset="-122"/>
            </a:endParaRPr>
          </a:p>
        </p:txBody>
      </p:sp>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7480299" y="3225799"/>
              <a:ext cx="1098550" cy="514350"/>
            </p14:xfrm>
          </p:contentPart>
        </mc:Choice>
        <mc:Fallback xmlns="">
          <p:pic>
            <p:nvPicPr>
              <p:cNvPr id="3" name="墨迹 2"/>
            </p:nvPicPr>
            <p:blipFill>
              <a:blip r:embed="rId3"/>
            </p:blipFill>
            <p:spPr>
              <a:xfrm>
                <a:off x="7480299" y="3225799"/>
                <a:ext cx="1098550" cy="51435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7499349" y="4705349"/>
              <a:ext cx="1073150" cy="565150"/>
            </p14:xfrm>
          </p:contentPart>
        </mc:Choice>
        <mc:Fallback xmlns="">
          <p:pic>
            <p:nvPicPr>
              <p:cNvPr id="6" name="墨迹 5"/>
            </p:nvPicPr>
            <p:blipFill>
              <a:blip r:embed="rId5"/>
            </p:blipFill>
            <p:spPr>
              <a:xfrm>
                <a:off x="7499349" y="4705349"/>
                <a:ext cx="1073150" cy="5651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7473949" y="6140449"/>
              <a:ext cx="1060450" cy="552450"/>
            </p14:xfrm>
          </p:contentPart>
        </mc:Choice>
        <mc:Fallback xmlns="">
          <p:pic>
            <p:nvPicPr>
              <p:cNvPr id="7" name="墨迹 6"/>
            </p:nvPicPr>
            <p:blipFill>
              <a:blip r:embed="rId7"/>
            </p:blipFill>
            <p:spPr>
              <a:xfrm>
                <a:off x="7473949" y="6140449"/>
                <a:ext cx="1060450" cy="552450"/>
              </a:xfrm>
              <a:prstGeom prst="rect"/>
            </p:spPr>
          </p:pic>
        </mc:Fallback>
      </mc:AlternateContent>
      <p:sp>
        <p:nvSpPr>
          <p:cNvPr id="22" name="矩形 21"/>
          <p:cNvSpPr/>
          <p:nvPr/>
        </p:nvSpPr>
        <p:spPr>
          <a:xfrm>
            <a:off x="4251325" y="1066800"/>
            <a:ext cx="174942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矩形 7"/>
          <p:cNvSpPr/>
          <p:nvPr/>
        </p:nvSpPr>
        <p:spPr>
          <a:xfrm>
            <a:off x="7397750" y="1322388"/>
            <a:ext cx="881063"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837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8376" name="组合 5"/>
          <p:cNvGrpSpPr/>
          <p:nvPr/>
        </p:nvGrpSpPr>
        <p:grpSpPr>
          <a:xfrm>
            <a:off x="3551238" y="109538"/>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8382" name="文本框 3"/>
          <p:cNvSpPr txBox="1"/>
          <p:nvPr/>
        </p:nvSpPr>
        <p:spPr>
          <a:xfrm>
            <a:off x="1247775" y="106363"/>
            <a:ext cx="1878013" cy="457200"/>
          </a:xfrm>
          <a:prstGeom prst="rect">
            <a:avLst/>
          </a:prstGeom>
          <a:noFill/>
          <a:ln w="9525">
            <a:noFill/>
          </a:ln>
        </p:spPr>
        <p:txBody>
          <a:bodyPr wrap="none" anchor="t" anchorCtr="0">
            <a:spAutoFit/>
          </a:bodyPr>
          <a:p>
            <a:r>
              <a:rPr lang="zh-CN" altLang="en-US" sz="2400">
                <a:latin typeface="华文中宋" panose="02010600040101010101" pitchFamily="2" charset="-122"/>
                <a:ea typeface="华文中宋" panose="02010600040101010101" pitchFamily="2" charset="-122"/>
              </a:rPr>
              <a:t>05 班前活动</a:t>
            </a:r>
            <a:endParaRPr lang="zh-CN" altLang="en-US" sz="2400">
              <a:latin typeface="华文中宋" panose="02010600040101010101" pitchFamily="2" charset="-122"/>
              <a:ea typeface="华文中宋" panose="02010600040101010101" pitchFamily="2" charset="-122"/>
            </a:endParaRPr>
          </a:p>
        </p:txBody>
      </p:sp>
      <p:pic>
        <p:nvPicPr>
          <p:cNvPr id="58383" name="图片 4"/>
          <p:cNvPicPr>
            <a:picLocks noChangeAspect="1"/>
          </p:cNvPicPr>
          <p:nvPr/>
        </p:nvPicPr>
        <p:blipFill>
          <a:blip r:embed="rId1"/>
          <a:stretch>
            <a:fillRect/>
          </a:stretch>
        </p:blipFill>
        <p:spPr>
          <a:xfrm>
            <a:off x="3784600" y="704850"/>
            <a:ext cx="4484688" cy="6016625"/>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331244" y="21169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208881" y="48855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8386" name="文本框 3"/>
          <p:cNvSpPr txBox="1"/>
          <p:nvPr/>
        </p:nvSpPr>
        <p:spPr>
          <a:xfrm>
            <a:off x="1581150" y="2295525"/>
            <a:ext cx="1211263" cy="2835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当天作业前，班组长对班组开展，项目负责督促开展情况及活动记录的收集备案     </a:t>
            </a:r>
            <a:endParaRPr lang="zh-CN" altLang="en-US" sz="2000">
              <a:latin typeface="华文中宋" panose="02010600040101010101" pitchFamily="2" charset="-122"/>
              <a:ea typeface="华文中宋" panose="02010600040101010101" pitchFamily="2" charset="-122"/>
            </a:endParaRPr>
          </a:p>
        </p:txBody>
      </p:sp>
      <p:sp>
        <p:nvSpPr>
          <p:cNvPr id="22" name="矩形 21"/>
          <p:cNvSpPr/>
          <p:nvPr/>
        </p:nvSpPr>
        <p:spPr>
          <a:xfrm>
            <a:off x="4627563" y="939800"/>
            <a:ext cx="2309813"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4772025" y="1152525"/>
            <a:ext cx="92392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5939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9400" name="组合 5"/>
          <p:cNvGrpSpPr/>
          <p:nvPr/>
        </p:nvGrpSpPr>
        <p:grpSpPr>
          <a:xfrm>
            <a:off x="40243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9406" name="文本框 1"/>
          <p:cNvSpPr txBox="1"/>
          <p:nvPr/>
        </p:nvSpPr>
        <p:spPr>
          <a:xfrm>
            <a:off x="1085850" y="49213"/>
            <a:ext cx="2865438" cy="566737"/>
          </a:xfrm>
          <a:prstGeom prst="rect">
            <a:avLst/>
          </a:prstGeom>
          <a:noFill/>
          <a:ln w="9525">
            <a:noFill/>
          </a:ln>
        </p:spPr>
        <p:txBody>
          <a:bodyPr wrap="square" anchor="t" anchorCtr="0">
            <a:spAutoFit/>
          </a:bodyPr>
          <a:p>
            <a:pPr>
              <a:lnSpc>
                <a:spcPct val="130000"/>
              </a:lnSpc>
            </a:pPr>
            <a:r>
              <a:rPr lang="zh-CN" altLang="en-US" sz="2400">
                <a:latin typeface="华文中宋" panose="02010600040101010101" pitchFamily="2" charset="-122"/>
                <a:ea typeface="华文中宋" panose="02010600040101010101" pitchFamily="2" charset="-122"/>
              </a:rPr>
              <a:t>06 安全生产月活动</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59407" name="图片 1"/>
          <p:cNvPicPr>
            <a:picLocks noChangeAspect="1"/>
          </p:cNvPicPr>
          <p:nvPr/>
        </p:nvPicPr>
        <p:blipFill>
          <a:blip r:embed="rId1"/>
          <a:stretch>
            <a:fillRect/>
          </a:stretch>
        </p:blipFill>
        <p:spPr>
          <a:xfrm>
            <a:off x="2970213" y="912813"/>
            <a:ext cx="5934075" cy="5305425"/>
          </a:xfrm>
          <a:prstGeom prst="rect">
            <a:avLst/>
          </a:prstGeom>
          <a:noFill/>
          <a:ln w="9525">
            <a:noFill/>
          </a:ln>
        </p:spPr>
      </p:pic>
      <p:sp>
        <p:nvSpPr>
          <p:cNvPr id="203" name=" 203"/>
          <p:cNvSpPr/>
          <p:nvPr/>
        </p:nvSpPr>
        <p:spPr>
          <a:xfrm rot="5400000">
            <a:off x="2035969" y="16073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953294" y="51268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9410" name="文本框 3"/>
          <p:cNvSpPr txBox="1"/>
          <p:nvPr/>
        </p:nvSpPr>
        <p:spPr>
          <a:xfrm>
            <a:off x="1311275" y="1922463"/>
            <a:ext cx="1212850" cy="3444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组织各类安全活动，及</a:t>
            </a:r>
            <a:r>
              <a:rPr lang="en-US" altLang="zh-CN" sz="2000">
                <a:latin typeface="华文中宋" panose="02010600040101010101" pitchFamily="2" charset="-122"/>
                <a:ea typeface="华文中宋" panose="02010600040101010101" pitchFamily="2" charset="-122"/>
              </a:rPr>
              <a:t>5-7</a:t>
            </a:r>
            <a:r>
              <a:rPr lang="zh-CN" altLang="en-US" sz="2000">
                <a:latin typeface="华文中宋" panose="02010600040101010101" pitchFamily="2" charset="-122"/>
                <a:ea typeface="华文中宋" panose="02010600040101010101" pitchFamily="2" charset="-122"/>
              </a:rPr>
              <a:t>月份组织开展安全生产月活动，提供活动策划、活动过程影音资料、活动总结     </a:t>
            </a:r>
            <a:endParaRPr lang="zh-CN" altLang="en-US" sz="2000">
              <a:latin typeface="华文中宋" panose="02010600040101010101" pitchFamily="2" charset="-122"/>
              <a:ea typeface="华文中宋" panose="02010600040101010101" pitchFamily="2" charset="-122"/>
            </a:endParaRPr>
          </a:p>
        </p:txBody>
      </p:sp>
      <p:pic>
        <p:nvPicPr>
          <p:cNvPr id="59411" name="图片 1"/>
          <p:cNvPicPr>
            <a:picLocks noChangeAspect="1"/>
          </p:cNvPicPr>
          <p:nvPr/>
        </p:nvPicPr>
        <p:blipFill>
          <a:blip r:embed="rId2"/>
          <a:stretch>
            <a:fillRect/>
          </a:stretch>
        </p:blipFill>
        <p:spPr>
          <a:xfrm>
            <a:off x="3282950" y="1706563"/>
            <a:ext cx="5308600" cy="3902075"/>
          </a:xfrm>
          <a:prstGeom prst="rect">
            <a:avLst/>
          </a:prstGeom>
          <a:noFill/>
          <a:ln w="9525">
            <a:noFill/>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60418" name="文本框 1"/>
          <p:cNvSpPr txBox="1"/>
          <p:nvPr/>
        </p:nvSpPr>
        <p:spPr>
          <a:xfrm>
            <a:off x="893763" y="1600200"/>
            <a:ext cx="3476625" cy="2925763"/>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01 法律法规、标准规范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02 安全技术管理制度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03 安全操作规程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04 安全技术方案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05 安全技术交底计划	</a:t>
            </a:r>
            <a:endParaRPr lang="zh-CN" altLang="en-US" sz="2000">
              <a:latin typeface="华文中宋" panose="02010600040101010101" pitchFamily="2" charset="-122"/>
              <a:ea typeface="华文中宋" panose="02010600040101010101" pitchFamily="2" charset="-122"/>
            </a:endParaRPr>
          </a:p>
          <a:p>
            <a:pPr>
              <a:lnSpc>
                <a:spcPct val="130000"/>
              </a:lnSpc>
            </a:pPr>
            <a:r>
              <a:rPr lang="zh-CN" altLang="en-US" sz="2000">
                <a:latin typeface="华文中宋" panose="02010600040101010101" pitchFamily="2" charset="-122"/>
                <a:ea typeface="华文中宋" panose="02010600040101010101" pitchFamily="2" charset="-122"/>
              </a:rPr>
              <a:t>06 安全技术交底	</a:t>
            </a:r>
            <a:endParaRPr lang="zh-CN" altLang="en-US" sz="2000">
              <a:latin typeface="华文中宋" panose="02010600040101010101" pitchFamily="2" charset="-122"/>
              <a:ea typeface="华文中宋" panose="02010600040101010101" pitchFamily="2" charset="-122"/>
            </a:endParaRPr>
          </a:p>
        </p:txBody>
      </p:sp>
      <p:sp>
        <p:nvSpPr>
          <p:cNvPr id="60419" name="文本框 1"/>
          <p:cNvSpPr txBox="1"/>
          <p:nvPr/>
        </p:nvSpPr>
        <p:spPr>
          <a:xfrm>
            <a:off x="1341438"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卷六：技术管理</a:t>
            </a:r>
            <a:endParaRPr lang="en-US" altLang="zh-CN"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60420" name="组合 3"/>
          <p:cNvGrpSpPr/>
          <p:nvPr/>
        </p:nvGrpSpPr>
        <p:grpSpPr>
          <a:xfrm>
            <a:off x="31750" y="69850"/>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0426" name="组合 5"/>
          <p:cNvGrpSpPr/>
          <p:nvPr/>
        </p:nvGrpSpPr>
        <p:grpSpPr>
          <a:xfrm>
            <a:off x="4381500" y="69850"/>
            <a:ext cx="1049338"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050" name="旧金山"/>
          <p:cNvSpPr/>
          <p:nvPr/>
        </p:nvSpPr>
        <p:spPr bwMode="auto">
          <a:xfrm>
            <a:off x="3835400" y="2927350"/>
            <a:ext cx="4427538" cy="2671763"/>
          </a:xfrm>
          <a:custGeom>
            <a:avLst/>
            <a:gdLst>
              <a:gd name="T0" fmla="*/ 337474 w 1973263"/>
              <a:gd name="T1" fmla="*/ 1048960 h 1176338"/>
              <a:gd name="T2" fmla="*/ 302704 w 1973263"/>
              <a:gd name="T3" fmla="*/ 1001408 h 1176338"/>
              <a:gd name="T4" fmla="*/ 330570 w 1973263"/>
              <a:gd name="T5" fmla="*/ 893265 h 1176338"/>
              <a:gd name="T6" fmla="*/ 1073268 w 1973263"/>
              <a:gd name="T7" fmla="*/ 778986 h 1176338"/>
              <a:gd name="T8" fmla="*/ 1073268 w 1973263"/>
              <a:gd name="T9" fmla="*/ 764414 h 1176338"/>
              <a:gd name="T10" fmla="*/ 1106136 w 1973263"/>
              <a:gd name="T11" fmla="*/ 765437 h 1176338"/>
              <a:gd name="T12" fmla="*/ 1089599 w 1973263"/>
              <a:gd name="T13" fmla="*/ 765437 h 1176338"/>
              <a:gd name="T14" fmla="*/ 1061252 w 1973263"/>
              <a:gd name="T15" fmla="*/ 730923 h 1176338"/>
              <a:gd name="T16" fmla="*/ 1063809 w 1973263"/>
              <a:gd name="T17" fmla="*/ 672889 h 1176338"/>
              <a:gd name="T18" fmla="*/ 1079916 w 1973263"/>
              <a:gd name="T19" fmla="*/ 693342 h 1176338"/>
              <a:gd name="T20" fmla="*/ 328270 w 1973263"/>
              <a:gd name="T21" fmla="*/ 647579 h 1176338"/>
              <a:gd name="T22" fmla="*/ 333383 w 1973263"/>
              <a:gd name="T23" fmla="*/ 744985 h 1176338"/>
              <a:gd name="T24" fmla="*/ 362272 w 1973263"/>
              <a:gd name="T25" fmla="*/ 649113 h 1176338"/>
              <a:gd name="T26" fmla="*/ 1062786 w 1973263"/>
              <a:gd name="T27" fmla="*/ 647324 h 1176338"/>
              <a:gd name="T28" fmla="*/ 1082728 w 1973263"/>
              <a:gd name="T29" fmla="*/ 660617 h 1176338"/>
              <a:gd name="T30" fmla="*/ 1059119 w 1973263"/>
              <a:gd name="T31" fmla="*/ 634497 h 1176338"/>
              <a:gd name="T32" fmla="*/ 1000820 w 1973263"/>
              <a:gd name="T33" fmla="*/ 718674 h 1176338"/>
              <a:gd name="T34" fmla="*/ 960335 w 1973263"/>
              <a:gd name="T35" fmla="*/ 744470 h 1176338"/>
              <a:gd name="T36" fmla="*/ 1029352 w 1973263"/>
              <a:gd name="T37" fmla="*/ 698933 h 1176338"/>
              <a:gd name="T38" fmla="*/ 1080938 w 1973263"/>
              <a:gd name="T39" fmla="*/ 635307 h 1176338"/>
              <a:gd name="T40" fmla="*/ 1080426 w 1973263"/>
              <a:gd name="T41" fmla="*/ 617411 h 1176338"/>
              <a:gd name="T42" fmla="*/ 1063297 w 1973263"/>
              <a:gd name="T43" fmla="*/ 634029 h 1176338"/>
              <a:gd name="T44" fmla="*/ 325202 w 1973263"/>
              <a:gd name="T45" fmla="*/ 524608 h 1176338"/>
              <a:gd name="T46" fmla="*/ 327502 w 1973263"/>
              <a:gd name="T47" fmla="*/ 602584 h 1176338"/>
              <a:gd name="T48" fmla="*/ 365852 w 1973263"/>
              <a:gd name="T49" fmla="*/ 524352 h 1176338"/>
              <a:gd name="T50" fmla="*/ 403946 w 1973263"/>
              <a:gd name="T51" fmla="*/ 748819 h 1176338"/>
              <a:gd name="T52" fmla="*/ 1053327 w 1973263"/>
              <a:gd name="T53" fmla="*/ 733991 h 1176338"/>
              <a:gd name="T54" fmla="*/ 1001233 w 1973263"/>
              <a:gd name="T55" fmla="*/ 726562 h 1176338"/>
              <a:gd name="T56" fmla="*/ 927050 w 1973263"/>
              <a:gd name="T57" fmla="*/ 751121 h 1176338"/>
              <a:gd name="T58" fmla="*/ 825204 w 1973263"/>
              <a:gd name="T59" fmla="*/ 742691 h 1176338"/>
              <a:gd name="T60" fmla="*/ 618446 w 1973263"/>
              <a:gd name="T61" fmla="*/ 637430 h 1176338"/>
              <a:gd name="T62" fmla="*/ 346774 w 1973263"/>
              <a:gd name="T63" fmla="*/ 406371 h 1176338"/>
              <a:gd name="T64" fmla="*/ 322134 w 1973263"/>
              <a:gd name="T65" fmla="*/ 480635 h 1176338"/>
              <a:gd name="T66" fmla="*/ 368920 w 1973263"/>
              <a:gd name="T67" fmla="*/ 468875 h 1176338"/>
              <a:gd name="T68" fmla="*/ 449466 w 1973263"/>
              <a:gd name="T69" fmla="*/ 496658 h 1176338"/>
              <a:gd name="T70" fmla="*/ 674347 w 1973263"/>
              <a:gd name="T71" fmla="*/ 670388 h 1176338"/>
              <a:gd name="T72" fmla="*/ 857876 w 1973263"/>
              <a:gd name="T73" fmla="*/ 748311 h 1176338"/>
              <a:gd name="T74" fmla="*/ 916112 w 1973263"/>
              <a:gd name="T75" fmla="*/ 750097 h 1176338"/>
              <a:gd name="T76" fmla="*/ 795206 w 1973263"/>
              <a:gd name="T77" fmla="*/ 715306 h 1176338"/>
              <a:gd name="T78" fmla="*/ 604003 w 1973263"/>
              <a:gd name="T79" fmla="*/ 582534 h 1176338"/>
              <a:gd name="T80" fmla="*/ 1279196 w 1973263"/>
              <a:gd name="T81" fmla="*/ 0 h 1176338"/>
              <a:gd name="T82" fmla="*/ 1320575 w 1973263"/>
              <a:gd name="T83" fmla="*/ 271594 h 1176338"/>
              <a:gd name="T84" fmla="*/ 1377025 w 1973263"/>
              <a:gd name="T85" fmla="*/ 143725 h 1176338"/>
              <a:gd name="T86" fmla="*/ 1426834 w 1973263"/>
              <a:gd name="T87" fmla="*/ 357011 h 1176338"/>
              <a:gd name="T88" fmla="*/ 1628879 w 1973263"/>
              <a:gd name="T89" fmla="*/ 208683 h 1176338"/>
              <a:gd name="T90" fmla="*/ 1815600 w 1973263"/>
              <a:gd name="T91" fmla="*/ 122499 h 1176338"/>
              <a:gd name="T92" fmla="*/ 1086601 w 1973263"/>
              <a:gd name="T93" fmla="*/ 802251 h 1176338"/>
              <a:gd name="T94" fmla="*/ 879221 w 1973263"/>
              <a:gd name="T95" fmla="*/ 797394 h 1176338"/>
              <a:gd name="T96" fmla="*/ 290176 w 1973263"/>
              <a:gd name="T97" fmla="*/ 1084752 h 1176338"/>
              <a:gd name="T98" fmla="*/ 291199 w 1973263"/>
              <a:gd name="T99" fmla="*/ 485492 h 1176338"/>
              <a:gd name="T100" fmla="*/ 313185 w 1973263"/>
              <a:gd name="T101" fmla="*/ 364311 h 1176338"/>
              <a:gd name="T102" fmla="*/ 392441 w 1973263"/>
              <a:gd name="T103" fmla="*/ 350762 h 1176338"/>
              <a:gd name="T104" fmla="*/ 526807 w 1973263"/>
              <a:gd name="T105" fmla="*/ 504508 h 1176338"/>
              <a:gd name="T106" fmla="*/ 727978 w 1973263"/>
              <a:gd name="T107" fmla="*/ 673607 h 1176338"/>
              <a:gd name="T108" fmla="*/ 890806 w 1973263"/>
              <a:gd name="T109" fmla="*/ 746516 h 1176338"/>
              <a:gd name="T110" fmla="*/ 970699 w 1973263"/>
              <a:gd name="T111" fmla="*/ 736559 h 1176338"/>
              <a:gd name="T112" fmla="*/ 1036811 w 1973263"/>
              <a:gd name="T113" fmla="*/ 673454 h 1176338"/>
              <a:gd name="T114" fmla="*/ 1088608 w 1973263"/>
              <a:gd name="T115" fmla="*/ 611275 h 1176338"/>
              <a:gd name="T116" fmla="*/ 1203844 w 1973263"/>
              <a:gd name="T117" fmla="*/ 301259 h 11763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73263" h="1176338">
                <a:moveTo>
                  <a:pt x="347978" y="1132682"/>
                </a:moveTo>
                <a:lnTo>
                  <a:pt x="348507" y="1143265"/>
                </a:lnTo>
                <a:lnTo>
                  <a:pt x="373930" y="1151467"/>
                </a:lnTo>
                <a:lnTo>
                  <a:pt x="374725" y="1141149"/>
                </a:lnTo>
                <a:lnTo>
                  <a:pt x="347978" y="1132682"/>
                </a:lnTo>
                <a:close/>
                <a:moveTo>
                  <a:pt x="355658" y="1098022"/>
                </a:moveTo>
                <a:lnTo>
                  <a:pt x="345329" y="1112574"/>
                </a:lnTo>
                <a:lnTo>
                  <a:pt x="346654" y="1118924"/>
                </a:lnTo>
                <a:lnTo>
                  <a:pt x="373401" y="1125274"/>
                </a:lnTo>
                <a:lnTo>
                  <a:pt x="355658" y="1098022"/>
                </a:lnTo>
                <a:close/>
                <a:moveTo>
                  <a:pt x="344270" y="1080030"/>
                </a:moveTo>
                <a:lnTo>
                  <a:pt x="344005" y="1091672"/>
                </a:lnTo>
                <a:lnTo>
                  <a:pt x="349567" y="1085586"/>
                </a:lnTo>
                <a:lnTo>
                  <a:pt x="344270" y="1080030"/>
                </a:lnTo>
                <a:close/>
                <a:moveTo>
                  <a:pt x="373136" y="1077384"/>
                </a:moveTo>
                <a:lnTo>
                  <a:pt x="366780" y="1085057"/>
                </a:lnTo>
                <a:lnTo>
                  <a:pt x="373401" y="1095376"/>
                </a:lnTo>
                <a:lnTo>
                  <a:pt x="373136" y="1077384"/>
                </a:lnTo>
                <a:close/>
                <a:moveTo>
                  <a:pt x="344270" y="1046428"/>
                </a:moveTo>
                <a:lnTo>
                  <a:pt x="360160" y="1072886"/>
                </a:lnTo>
                <a:lnTo>
                  <a:pt x="373136" y="1054101"/>
                </a:lnTo>
                <a:lnTo>
                  <a:pt x="344270" y="1046428"/>
                </a:lnTo>
                <a:close/>
                <a:moveTo>
                  <a:pt x="313551" y="1036374"/>
                </a:moveTo>
                <a:lnTo>
                  <a:pt x="312227" y="1048809"/>
                </a:lnTo>
                <a:lnTo>
                  <a:pt x="319642" y="1042459"/>
                </a:lnTo>
                <a:lnTo>
                  <a:pt x="313551" y="1036374"/>
                </a:lnTo>
                <a:close/>
                <a:moveTo>
                  <a:pt x="355393" y="1013355"/>
                </a:moveTo>
                <a:lnTo>
                  <a:pt x="343211" y="1030817"/>
                </a:lnTo>
                <a:lnTo>
                  <a:pt x="372871" y="1038226"/>
                </a:lnTo>
                <a:lnTo>
                  <a:pt x="355393" y="1013355"/>
                </a:lnTo>
                <a:close/>
                <a:moveTo>
                  <a:pt x="371812" y="1000126"/>
                </a:moveTo>
                <a:lnTo>
                  <a:pt x="365986" y="1006476"/>
                </a:lnTo>
                <a:lnTo>
                  <a:pt x="371547" y="1013355"/>
                </a:lnTo>
                <a:lnTo>
                  <a:pt x="371812" y="1000126"/>
                </a:lnTo>
                <a:close/>
                <a:moveTo>
                  <a:pt x="343476" y="819680"/>
                </a:moveTo>
                <a:lnTo>
                  <a:pt x="343211" y="819944"/>
                </a:lnTo>
                <a:lnTo>
                  <a:pt x="342416" y="821267"/>
                </a:lnTo>
                <a:lnTo>
                  <a:pt x="342152" y="824178"/>
                </a:lnTo>
                <a:lnTo>
                  <a:pt x="342416" y="924455"/>
                </a:lnTo>
                <a:lnTo>
                  <a:pt x="373665" y="917311"/>
                </a:lnTo>
                <a:lnTo>
                  <a:pt x="372077" y="825765"/>
                </a:lnTo>
                <a:lnTo>
                  <a:pt x="369693" y="824442"/>
                </a:lnTo>
                <a:lnTo>
                  <a:pt x="363073" y="822326"/>
                </a:lnTo>
                <a:lnTo>
                  <a:pt x="358835" y="821532"/>
                </a:lnTo>
                <a:lnTo>
                  <a:pt x="353804" y="820474"/>
                </a:lnTo>
                <a:lnTo>
                  <a:pt x="348772" y="819944"/>
                </a:lnTo>
                <a:lnTo>
                  <a:pt x="343740" y="819944"/>
                </a:lnTo>
                <a:lnTo>
                  <a:pt x="343476" y="819680"/>
                </a:lnTo>
                <a:close/>
                <a:moveTo>
                  <a:pt x="1096367" y="805128"/>
                </a:moveTo>
                <a:lnTo>
                  <a:pt x="1096367" y="811213"/>
                </a:lnTo>
                <a:lnTo>
                  <a:pt x="1112522" y="811742"/>
                </a:lnTo>
                <a:lnTo>
                  <a:pt x="1111727" y="806186"/>
                </a:lnTo>
                <a:lnTo>
                  <a:pt x="1096367" y="805128"/>
                </a:lnTo>
                <a:close/>
                <a:moveTo>
                  <a:pt x="1104047" y="795603"/>
                </a:moveTo>
                <a:lnTo>
                  <a:pt x="1100075" y="798778"/>
                </a:lnTo>
                <a:lnTo>
                  <a:pt x="1109079" y="799307"/>
                </a:lnTo>
                <a:lnTo>
                  <a:pt x="1104047" y="795603"/>
                </a:lnTo>
                <a:close/>
                <a:moveTo>
                  <a:pt x="1098221" y="791899"/>
                </a:moveTo>
                <a:lnTo>
                  <a:pt x="1098221" y="795603"/>
                </a:lnTo>
                <a:lnTo>
                  <a:pt x="1101399" y="792957"/>
                </a:lnTo>
                <a:lnTo>
                  <a:pt x="1098221" y="791899"/>
                </a:lnTo>
                <a:close/>
                <a:moveTo>
                  <a:pt x="1111727" y="791105"/>
                </a:moveTo>
                <a:lnTo>
                  <a:pt x="1107225" y="792957"/>
                </a:lnTo>
                <a:lnTo>
                  <a:pt x="1112257" y="797190"/>
                </a:lnTo>
                <a:lnTo>
                  <a:pt x="1111727" y="791105"/>
                </a:lnTo>
                <a:close/>
                <a:moveTo>
                  <a:pt x="1109873" y="785019"/>
                </a:moveTo>
                <a:lnTo>
                  <a:pt x="1098486" y="785284"/>
                </a:lnTo>
                <a:lnTo>
                  <a:pt x="1103782" y="790840"/>
                </a:lnTo>
                <a:lnTo>
                  <a:pt x="1109873" y="785019"/>
                </a:lnTo>
                <a:close/>
                <a:moveTo>
                  <a:pt x="1105636" y="776024"/>
                </a:moveTo>
                <a:lnTo>
                  <a:pt x="1100869" y="781844"/>
                </a:lnTo>
                <a:lnTo>
                  <a:pt x="1109079" y="781844"/>
                </a:lnTo>
                <a:lnTo>
                  <a:pt x="1105636" y="776024"/>
                </a:lnTo>
                <a:close/>
                <a:moveTo>
                  <a:pt x="1141917" y="772584"/>
                </a:moveTo>
                <a:lnTo>
                  <a:pt x="1140593" y="773113"/>
                </a:lnTo>
                <a:lnTo>
                  <a:pt x="1139269" y="774701"/>
                </a:lnTo>
                <a:lnTo>
                  <a:pt x="1138540" y="792163"/>
                </a:lnTo>
                <a:lnTo>
                  <a:pt x="1145773" y="792163"/>
                </a:lnTo>
                <a:lnTo>
                  <a:pt x="1146949" y="775494"/>
                </a:lnTo>
                <a:lnTo>
                  <a:pt x="1146419" y="774701"/>
                </a:lnTo>
                <a:lnTo>
                  <a:pt x="1145624" y="773642"/>
                </a:lnTo>
                <a:lnTo>
                  <a:pt x="1144565" y="773113"/>
                </a:lnTo>
                <a:lnTo>
                  <a:pt x="1143506" y="772584"/>
                </a:lnTo>
                <a:lnTo>
                  <a:pt x="1141917" y="772584"/>
                </a:lnTo>
                <a:close/>
                <a:moveTo>
                  <a:pt x="1127881" y="769409"/>
                </a:moveTo>
                <a:lnTo>
                  <a:pt x="1125763" y="769938"/>
                </a:lnTo>
                <a:lnTo>
                  <a:pt x="1123909" y="770997"/>
                </a:lnTo>
                <a:lnTo>
                  <a:pt x="1121526" y="820738"/>
                </a:lnTo>
                <a:lnTo>
                  <a:pt x="1125538" y="821443"/>
                </a:lnTo>
                <a:lnTo>
                  <a:pt x="1125538" y="792163"/>
                </a:lnTo>
                <a:lnTo>
                  <a:pt x="1128643" y="792163"/>
                </a:lnTo>
                <a:lnTo>
                  <a:pt x="1130794" y="769409"/>
                </a:lnTo>
                <a:lnTo>
                  <a:pt x="1127881" y="769409"/>
                </a:lnTo>
                <a:close/>
                <a:moveTo>
                  <a:pt x="1164427" y="765969"/>
                </a:moveTo>
                <a:lnTo>
                  <a:pt x="1158866" y="766234"/>
                </a:lnTo>
                <a:lnTo>
                  <a:pt x="1157971" y="792163"/>
                </a:lnTo>
                <a:lnTo>
                  <a:pt x="1163997" y="792163"/>
                </a:lnTo>
                <a:lnTo>
                  <a:pt x="1164427" y="765969"/>
                </a:lnTo>
                <a:close/>
                <a:moveTo>
                  <a:pt x="1104047" y="730780"/>
                </a:moveTo>
                <a:lnTo>
                  <a:pt x="1102988" y="731044"/>
                </a:lnTo>
                <a:lnTo>
                  <a:pt x="1101399" y="731574"/>
                </a:lnTo>
                <a:lnTo>
                  <a:pt x="1101134" y="731838"/>
                </a:lnTo>
                <a:lnTo>
                  <a:pt x="1100869" y="732897"/>
                </a:lnTo>
                <a:lnTo>
                  <a:pt x="1099280" y="756444"/>
                </a:lnTo>
                <a:lnTo>
                  <a:pt x="1116759" y="754592"/>
                </a:lnTo>
                <a:lnTo>
                  <a:pt x="1117024" y="733426"/>
                </a:lnTo>
                <a:lnTo>
                  <a:pt x="1117024" y="733161"/>
                </a:lnTo>
                <a:lnTo>
                  <a:pt x="1117024" y="732367"/>
                </a:lnTo>
                <a:lnTo>
                  <a:pt x="1117024" y="731838"/>
                </a:lnTo>
                <a:lnTo>
                  <a:pt x="1116759" y="731574"/>
                </a:lnTo>
                <a:lnTo>
                  <a:pt x="1115699" y="731309"/>
                </a:lnTo>
                <a:lnTo>
                  <a:pt x="1114905" y="731309"/>
                </a:lnTo>
                <a:lnTo>
                  <a:pt x="1104842" y="730780"/>
                </a:lnTo>
                <a:lnTo>
                  <a:pt x="1104047" y="730780"/>
                </a:lnTo>
                <a:close/>
                <a:moveTo>
                  <a:pt x="1102988" y="695855"/>
                </a:moveTo>
                <a:lnTo>
                  <a:pt x="1102194" y="696119"/>
                </a:lnTo>
                <a:lnTo>
                  <a:pt x="1101929" y="696384"/>
                </a:lnTo>
                <a:lnTo>
                  <a:pt x="1101664" y="697442"/>
                </a:lnTo>
                <a:lnTo>
                  <a:pt x="1101929" y="698501"/>
                </a:lnTo>
                <a:lnTo>
                  <a:pt x="1101399" y="716757"/>
                </a:lnTo>
                <a:lnTo>
                  <a:pt x="1101664" y="718874"/>
                </a:lnTo>
                <a:lnTo>
                  <a:pt x="1101929" y="719403"/>
                </a:lnTo>
                <a:lnTo>
                  <a:pt x="1102194" y="719667"/>
                </a:lnTo>
                <a:lnTo>
                  <a:pt x="1102988" y="719667"/>
                </a:lnTo>
                <a:lnTo>
                  <a:pt x="1103253" y="719667"/>
                </a:lnTo>
                <a:lnTo>
                  <a:pt x="1115964" y="719403"/>
                </a:lnTo>
                <a:lnTo>
                  <a:pt x="1117024" y="719138"/>
                </a:lnTo>
                <a:lnTo>
                  <a:pt x="1117553" y="718874"/>
                </a:lnTo>
                <a:lnTo>
                  <a:pt x="1118348" y="718080"/>
                </a:lnTo>
                <a:lnTo>
                  <a:pt x="1118613" y="717551"/>
                </a:lnTo>
                <a:lnTo>
                  <a:pt x="1118613" y="716757"/>
                </a:lnTo>
                <a:lnTo>
                  <a:pt x="1118613" y="716228"/>
                </a:lnTo>
                <a:lnTo>
                  <a:pt x="1118877" y="699824"/>
                </a:lnTo>
                <a:lnTo>
                  <a:pt x="1118613" y="698236"/>
                </a:lnTo>
                <a:lnTo>
                  <a:pt x="1117818" y="696913"/>
                </a:lnTo>
                <a:lnTo>
                  <a:pt x="1117288" y="696384"/>
                </a:lnTo>
                <a:lnTo>
                  <a:pt x="1116759" y="696119"/>
                </a:lnTo>
                <a:lnTo>
                  <a:pt x="1115699" y="695855"/>
                </a:lnTo>
                <a:lnTo>
                  <a:pt x="1115170" y="696119"/>
                </a:lnTo>
                <a:lnTo>
                  <a:pt x="1102988" y="695855"/>
                </a:lnTo>
                <a:close/>
                <a:moveTo>
                  <a:pt x="342681" y="668603"/>
                </a:moveTo>
                <a:lnTo>
                  <a:pt x="341092" y="669132"/>
                </a:lnTo>
                <a:lnTo>
                  <a:pt x="340033" y="670190"/>
                </a:lnTo>
                <a:lnTo>
                  <a:pt x="338709" y="671778"/>
                </a:lnTo>
                <a:lnTo>
                  <a:pt x="338179" y="673630"/>
                </a:lnTo>
                <a:lnTo>
                  <a:pt x="338179" y="675217"/>
                </a:lnTo>
                <a:lnTo>
                  <a:pt x="338179" y="676805"/>
                </a:lnTo>
                <a:lnTo>
                  <a:pt x="338974" y="762794"/>
                </a:lnTo>
                <a:lnTo>
                  <a:pt x="338974" y="763853"/>
                </a:lnTo>
                <a:lnTo>
                  <a:pt x="338974" y="765176"/>
                </a:lnTo>
                <a:lnTo>
                  <a:pt x="339238" y="766499"/>
                </a:lnTo>
                <a:lnTo>
                  <a:pt x="340298" y="768086"/>
                </a:lnTo>
                <a:lnTo>
                  <a:pt x="341092" y="769409"/>
                </a:lnTo>
                <a:lnTo>
                  <a:pt x="342681" y="770203"/>
                </a:lnTo>
                <a:lnTo>
                  <a:pt x="344005" y="770732"/>
                </a:lnTo>
                <a:lnTo>
                  <a:pt x="345329" y="770997"/>
                </a:lnTo>
                <a:lnTo>
                  <a:pt x="372077" y="771526"/>
                </a:lnTo>
                <a:lnTo>
                  <a:pt x="372871" y="771526"/>
                </a:lnTo>
                <a:lnTo>
                  <a:pt x="373136" y="771526"/>
                </a:lnTo>
                <a:lnTo>
                  <a:pt x="373930" y="770997"/>
                </a:lnTo>
                <a:lnTo>
                  <a:pt x="374725" y="770203"/>
                </a:lnTo>
                <a:lnTo>
                  <a:pt x="375254" y="769144"/>
                </a:lnTo>
                <a:lnTo>
                  <a:pt x="375519" y="766763"/>
                </a:lnTo>
                <a:lnTo>
                  <a:pt x="375784" y="764382"/>
                </a:lnTo>
                <a:lnTo>
                  <a:pt x="376314" y="677863"/>
                </a:lnTo>
                <a:lnTo>
                  <a:pt x="376314" y="676540"/>
                </a:lnTo>
                <a:lnTo>
                  <a:pt x="376314" y="674953"/>
                </a:lnTo>
                <a:lnTo>
                  <a:pt x="375784" y="673365"/>
                </a:lnTo>
                <a:lnTo>
                  <a:pt x="375254" y="671778"/>
                </a:lnTo>
                <a:lnTo>
                  <a:pt x="374725" y="670719"/>
                </a:lnTo>
                <a:lnTo>
                  <a:pt x="373930" y="670190"/>
                </a:lnTo>
                <a:lnTo>
                  <a:pt x="373136" y="669661"/>
                </a:lnTo>
                <a:lnTo>
                  <a:pt x="371812" y="668867"/>
                </a:lnTo>
                <a:lnTo>
                  <a:pt x="370488" y="668603"/>
                </a:lnTo>
                <a:lnTo>
                  <a:pt x="368899" y="668603"/>
                </a:lnTo>
                <a:lnTo>
                  <a:pt x="345329" y="668603"/>
                </a:lnTo>
                <a:lnTo>
                  <a:pt x="344005" y="668603"/>
                </a:lnTo>
                <a:lnTo>
                  <a:pt x="342681" y="668603"/>
                </a:lnTo>
                <a:close/>
                <a:moveTo>
                  <a:pt x="1102988" y="666222"/>
                </a:moveTo>
                <a:lnTo>
                  <a:pt x="1102142" y="666644"/>
                </a:lnTo>
                <a:lnTo>
                  <a:pt x="1100996" y="669166"/>
                </a:lnTo>
                <a:lnTo>
                  <a:pt x="1100869" y="669926"/>
                </a:lnTo>
                <a:lnTo>
                  <a:pt x="1100869" y="670719"/>
                </a:lnTo>
                <a:lnTo>
                  <a:pt x="1100340" y="681038"/>
                </a:lnTo>
                <a:lnTo>
                  <a:pt x="1100869" y="682626"/>
                </a:lnTo>
                <a:lnTo>
                  <a:pt x="1101134" y="683684"/>
                </a:lnTo>
                <a:lnTo>
                  <a:pt x="1101399" y="684478"/>
                </a:lnTo>
                <a:lnTo>
                  <a:pt x="1101664" y="684742"/>
                </a:lnTo>
                <a:lnTo>
                  <a:pt x="1102723" y="685536"/>
                </a:lnTo>
                <a:lnTo>
                  <a:pt x="1102988" y="685536"/>
                </a:lnTo>
                <a:lnTo>
                  <a:pt x="1117024" y="685536"/>
                </a:lnTo>
                <a:lnTo>
                  <a:pt x="1118877" y="685272"/>
                </a:lnTo>
                <a:lnTo>
                  <a:pt x="1120466" y="684742"/>
                </a:lnTo>
                <a:lnTo>
                  <a:pt x="1120996" y="684213"/>
                </a:lnTo>
                <a:lnTo>
                  <a:pt x="1121526" y="683684"/>
                </a:lnTo>
                <a:lnTo>
                  <a:pt x="1121526" y="682890"/>
                </a:lnTo>
                <a:lnTo>
                  <a:pt x="1121526" y="682361"/>
                </a:lnTo>
                <a:lnTo>
                  <a:pt x="1121526" y="682097"/>
                </a:lnTo>
                <a:lnTo>
                  <a:pt x="1121526" y="670719"/>
                </a:lnTo>
                <a:lnTo>
                  <a:pt x="1121261" y="669132"/>
                </a:lnTo>
                <a:lnTo>
                  <a:pt x="1120731" y="668074"/>
                </a:lnTo>
                <a:lnTo>
                  <a:pt x="1120466" y="667015"/>
                </a:lnTo>
                <a:lnTo>
                  <a:pt x="1119672" y="666751"/>
                </a:lnTo>
                <a:lnTo>
                  <a:pt x="1118613" y="666222"/>
                </a:lnTo>
                <a:lnTo>
                  <a:pt x="1118348" y="666222"/>
                </a:lnTo>
                <a:lnTo>
                  <a:pt x="1104047" y="666222"/>
                </a:lnTo>
                <a:lnTo>
                  <a:pt x="1102988" y="666222"/>
                </a:lnTo>
                <a:close/>
                <a:moveTo>
                  <a:pt x="1097071" y="656652"/>
                </a:moveTo>
                <a:lnTo>
                  <a:pt x="1094587" y="662860"/>
                </a:lnTo>
                <a:lnTo>
                  <a:pt x="1090621" y="671586"/>
                </a:lnTo>
                <a:lnTo>
                  <a:pt x="1086655" y="680047"/>
                </a:lnTo>
                <a:lnTo>
                  <a:pt x="1082160" y="687979"/>
                </a:lnTo>
                <a:lnTo>
                  <a:pt x="1077401" y="695647"/>
                </a:lnTo>
                <a:lnTo>
                  <a:pt x="1073171" y="702786"/>
                </a:lnTo>
                <a:lnTo>
                  <a:pt x="1068147" y="709660"/>
                </a:lnTo>
                <a:lnTo>
                  <a:pt x="1063388" y="716270"/>
                </a:lnTo>
                <a:lnTo>
                  <a:pt x="1058100" y="722352"/>
                </a:lnTo>
                <a:lnTo>
                  <a:pt x="1053340" y="728433"/>
                </a:lnTo>
                <a:lnTo>
                  <a:pt x="1047524" y="733721"/>
                </a:lnTo>
                <a:lnTo>
                  <a:pt x="1042235" y="739009"/>
                </a:lnTo>
                <a:lnTo>
                  <a:pt x="1036683" y="743768"/>
                </a:lnTo>
                <a:lnTo>
                  <a:pt x="1031131" y="748263"/>
                </a:lnTo>
                <a:lnTo>
                  <a:pt x="1025049" y="752494"/>
                </a:lnTo>
                <a:lnTo>
                  <a:pt x="1018968" y="756460"/>
                </a:lnTo>
                <a:lnTo>
                  <a:pt x="1012887" y="759897"/>
                </a:lnTo>
                <a:lnTo>
                  <a:pt x="1006805" y="763070"/>
                </a:lnTo>
                <a:lnTo>
                  <a:pt x="1000460" y="765979"/>
                </a:lnTo>
                <a:lnTo>
                  <a:pt x="994114" y="768623"/>
                </a:lnTo>
                <a:lnTo>
                  <a:pt x="987504" y="771002"/>
                </a:lnTo>
                <a:lnTo>
                  <a:pt x="980894" y="772853"/>
                </a:lnTo>
                <a:lnTo>
                  <a:pt x="979594" y="773203"/>
                </a:lnTo>
                <a:lnTo>
                  <a:pt x="982567" y="772846"/>
                </a:lnTo>
                <a:lnTo>
                  <a:pt x="988922" y="771523"/>
                </a:lnTo>
                <a:lnTo>
                  <a:pt x="994747" y="770464"/>
                </a:lnTo>
                <a:lnTo>
                  <a:pt x="1001101" y="768346"/>
                </a:lnTo>
                <a:lnTo>
                  <a:pt x="1006927" y="766228"/>
                </a:lnTo>
                <a:lnTo>
                  <a:pt x="1012752" y="764110"/>
                </a:lnTo>
                <a:lnTo>
                  <a:pt x="1018842" y="761197"/>
                </a:lnTo>
                <a:lnTo>
                  <a:pt x="1024402" y="758550"/>
                </a:lnTo>
                <a:lnTo>
                  <a:pt x="1029962" y="755108"/>
                </a:lnTo>
                <a:lnTo>
                  <a:pt x="1035258" y="751666"/>
                </a:lnTo>
                <a:lnTo>
                  <a:pt x="1041083" y="747430"/>
                </a:lnTo>
                <a:lnTo>
                  <a:pt x="1046378" y="743459"/>
                </a:lnTo>
                <a:lnTo>
                  <a:pt x="1051144" y="738693"/>
                </a:lnTo>
                <a:lnTo>
                  <a:pt x="1056175" y="734192"/>
                </a:lnTo>
                <a:lnTo>
                  <a:pt x="1061206" y="728897"/>
                </a:lnTo>
                <a:lnTo>
                  <a:pt x="1066237" y="723337"/>
                </a:lnTo>
                <a:lnTo>
                  <a:pt x="1071003" y="717248"/>
                </a:lnTo>
                <a:lnTo>
                  <a:pt x="1075239" y="711159"/>
                </a:lnTo>
                <a:lnTo>
                  <a:pt x="1079740" y="704540"/>
                </a:lnTo>
                <a:lnTo>
                  <a:pt x="1083977" y="697656"/>
                </a:lnTo>
                <a:lnTo>
                  <a:pt x="1088213" y="690243"/>
                </a:lnTo>
                <a:lnTo>
                  <a:pt x="1092185" y="682301"/>
                </a:lnTo>
                <a:lnTo>
                  <a:pt x="1096007" y="674913"/>
                </a:lnTo>
                <a:lnTo>
                  <a:pt x="1097071" y="656652"/>
                </a:lnTo>
                <a:close/>
                <a:moveTo>
                  <a:pt x="1113037" y="638969"/>
                </a:moveTo>
                <a:lnTo>
                  <a:pt x="1110984" y="644970"/>
                </a:lnTo>
                <a:lnTo>
                  <a:pt x="1107542" y="654501"/>
                </a:lnTo>
                <a:lnTo>
                  <a:pt x="1106223" y="657490"/>
                </a:lnTo>
                <a:lnTo>
                  <a:pt x="1119672" y="657490"/>
                </a:lnTo>
                <a:lnTo>
                  <a:pt x="1121261" y="656961"/>
                </a:lnTo>
                <a:lnTo>
                  <a:pt x="1122585" y="656432"/>
                </a:lnTo>
                <a:lnTo>
                  <a:pt x="1123115" y="655903"/>
                </a:lnTo>
                <a:lnTo>
                  <a:pt x="1123644" y="655109"/>
                </a:lnTo>
                <a:lnTo>
                  <a:pt x="1123644" y="654315"/>
                </a:lnTo>
                <a:lnTo>
                  <a:pt x="1123115" y="654051"/>
                </a:lnTo>
                <a:lnTo>
                  <a:pt x="1123644" y="642409"/>
                </a:lnTo>
                <a:lnTo>
                  <a:pt x="1123115" y="640822"/>
                </a:lnTo>
                <a:lnTo>
                  <a:pt x="1122585" y="640292"/>
                </a:lnTo>
                <a:lnTo>
                  <a:pt x="1122055" y="639499"/>
                </a:lnTo>
                <a:lnTo>
                  <a:pt x="1121261" y="638969"/>
                </a:lnTo>
                <a:lnTo>
                  <a:pt x="1119672" y="638969"/>
                </a:lnTo>
                <a:lnTo>
                  <a:pt x="1119142" y="638969"/>
                </a:lnTo>
                <a:lnTo>
                  <a:pt x="1113037" y="638969"/>
                </a:lnTo>
                <a:close/>
                <a:moveTo>
                  <a:pt x="1103782" y="638969"/>
                </a:moveTo>
                <a:lnTo>
                  <a:pt x="1102723" y="639499"/>
                </a:lnTo>
                <a:lnTo>
                  <a:pt x="1101664" y="640557"/>
                </a:lnTo>
                <a:lnTo>
                  <a:pt x="1101134" y="641351"/>
                </a:lnTo>
                <a:lnTo>
                  <a:pt x="1100869" y="643467"/>
                </a:lnTo>
                <a:lnTo>
                  <a:pt x="1100869" y="643997"/>
                </a:lnTo>
                <a:lnTo>
                  <a:pt x="1100882" y="644456"/>
                </a:lnTo>
                <a:lnTo>
                  <a:pt x="1101726" y="643823"/>
                </a:lnTo>
                <a:lnTo>
                  <a:pt x="1100928" y="646096"/>
                </a:lnTo>
                <a:lnTo>
                  <a:pt x="1101134" y="653522"/>
                </a:lnTo>
                <a:lnTo>
                  <a:pt x="1101134" y="654844"/>
                </a:lnTo>
                <a:lnTo>
                  <a:pt x="1101399" y="656167"/>
                </a:lnTo>
                <a:lnTo>
                  <a:pt x="1101929" y="656697"/>
                </a:lnTo>
                <a:lnTo>
                  <a:pt x="1102723" y="656961"/>
                </a:lnTo>
                <a:lnTo>
                  <a:pt x="1103243" y="657307"/>
                </a:lnTo>
                <a:lnTo>
                  <a:pt x="1103306" y="657149"/>
                </a:lnTo>
                <a:lnTo>
                  <a:pt x="1106748" y="647618"/>
                </a:lnTo>
                <a:lnTo>
                  <a:pt x="1109871" y="638969"/>
                </a:lnTo>
                <a:lnTo>
                  <a:pt x="1105371" y="638969"/>
                </a:lnTo>
                <a:lnTo>
                  <a:pt x="1103782" y="638969"/>
                </a:lnTo>
                <a:close/>
                <a:moveTo>
                  <a:pt x="374990" y="538163"/>
                </a:moveTo>
                <a:lnTo>
                  <a:pt x="344270" y="540544"/>
                </a:lnTo>
                <a:lnTo>
                  <a:pt x="340827" y="540809"/>
                </a:lnTo>
                <a:lnTo>
                  <a:pt x="338444" y="541603"/>
                </a:lnTo>
                <a:lnTo>
                  <a:pt x="336855" y="542926"/>
                </a:lnTo>
                <a:lnTo>
                  <a:pt x="335796" y="544249"/>
                </a:lnTo>
                <a:lnTo>
                  <a:pt x="335531" y="545307"/>
                </a:lnTo>
                <a:lnTo>
                  <a:pt x="335531" y="546630"/>
                </a:lnTo>
                <a:lnTo>
                  <a:pt x="335796" y="547953"/>
                </a:lnTo>
                <a:lnTo>
                  <a:pt x="335531" y="577322"/>
                </a:lnTo>
                <a:lnTo>
                  <a:pt x="335266" y="600076"/>
                </a:lnTo>
                <a:lnTo>
                  <a:pt x="335531" y="615686"/>
                </a:lnTo>
                <a:lnTo>
                  <a:pt x="335796" y="619390"/>
                </a:lnTo>
                <a:lnTo>
                  <a:pt x="336325" y="621772"/>
                </a:lnTo>
                <a:lnTo>
                  <a:pt x="337120" y="623094"/>
                </a:lnTo>
                <a:lnTo>
                  <a:pt x="338179" y="623624"/>
                </a:lnTo>
                <a:lnTo>
                  <a:pt x="338709" y="623888"/>
                </a:lnTo>
                <a:lnTo>
                  <a:pt x="339238" y="623624"/>
                </a:lnTo>
                <a:lnTo>
                  <a:pt x="340298" y="623359"/>
                </a:lnTo>
                <a:lnTo>
                  <a:pt x="369958" y="622565"/>
                </a:lnTo>
                <a:lnTo>
                  <a:pt x="371812" y="622036"/>
                </a:lnTo>
                <a:lnTo>
                  <a:pt x="373401" y="621772"/>
                </a:lnTo>
                <a:lnTo>
                  <a:pt x="374990" y="621242"/>
                </a:lnTo>
                <a:lnTo>
                  <a:pt x="376314" y="620713"/>
                </a:lnTo>
                <a:lnTo>
                  <a:pt x="377108" y="619919"/>
                </a:lnTo>
                <a:lnTo>
                  <a:pt x="377638" y="619126"/>
                </a:lnTo>
                <a:lnTo>
                  <a:pt x="378697" y="617274"/>
                </a:lnTo>
                <a:lnTo>
                  <a:pt x="379227" y="615157"/>
                </a:lnTo>
                <a:lnTo>
                  <a:pt x="379227" y="613834"/>
                </a:lnTo>
                <a:lnTo>
                  <a:pt x="379227" y="612511"/>
                </a:lnTo>
                <a:lnTo>
                  <a:pt x="378962" y="542661"/>
                </a:lnTo>
                <a:lnTo>
                  <a:pt x="378697" y="541074"/>
                </a:lnTo>
                <a:lnTo>
                  <a:pt x="378432" y="539751"/>
                </a:lnTo>
                <a:lnTo>
                  <a:pt x="377638" y="539222"/>
                </a:lnTo>
                <a:lnTo>
                  <a:pt x="376843" y="538428"/>
                </a:lnTo>
                <a:lnTo>
                  <a:pt x="375519" y="538163"/>
                </a:lnTo>
                <a:lnTo>
                  <a:pt x="374990" y="538163"/>
                </a:lnTo>
                <a:close/>
                <a:moveTo>
                  <a:pt x="410924" y="470897"/>
                </a:moveTo>
                <a:lnTo>
                  <a:pt x="410741" y="491861"/>
                </a:lnTo>
                <a:lnTo>
                  <a:pt x="413124" y="493978"/>
                </a:lnTo>
                <a:lnTo>
                  <a:pt x="413124" y="619126"/>
                </a:lnTo>
                <a:lnTo>
                  <a:pt x="415243" y="622036"/>
                </a:lnTo>
                <a:lnTo>
                  <a:pt x="415508" y="770997"/>
                </a:lnTo>
                <a:lnTo>
                  <a:pt x="418421" y="774965"/>
                </a:lnTo>
                <a:lnTo>
                  <a:pt x="417891" y="909374"/>
                </a:lnTo>
                <a:lnTo>
                  <a:pt x="430867" y="905669"/>
                </a:lnTo>
                <a:lnTo>
                  <a:pt x="446227" y="901172"/>
                </a:lnTo>
                <a:lnTo>
                  <a:pt x="482508" y="891911"/>
                </a:lnTo>
                <a:lnTo>
                  <a:pt x="525939" y="881328"/>
                </a:lnTo>
                <a:lnTo>
                  <a:pt x="575461" y="869686"/>
                </a:lnTo>
                <a:lnTo>
                  <a:pt x="628955" y="857515"/>
                </a:lnTo>
                <a:lnTo>
                  <a:pt x="685627" y="845080"/>
                </a:lnTo>
                <a:lnTo>
                  <a:pt x="743358" y="832380"/>
                </a:lnTo>
                <a:lnTo>
                  <a:pt x="801090" y="819944"/>
                </a:lnTo>
                <a:lnTo>
                  <a:pt x="910991" y="796926"/>
                </a:lnTo>
                <a:lnTo>
                  <a:pt x="1003415" y="777876"/>
                </a:lnTo>
                <a:lnTo>
                  <a:pt x="1091071" y="759619"/>
                </a:lnTo>
                <a:lnTo>
                  <a:pt x="1095641" y="681182"/>
                </a:lnTo>
                <a:lnTo>
                  <a:pt x="1091655" y="688655"/>
                </a:lnTo>
                <a:lnTo>
                  <a:pt x="1087154" y="696333"/>
                </a:lnTo>
                <a:lnTo>
                  <a:pt x="1082653" y="703481"/>
                </a:lnTo>
                <a:lnTo>
                  <a:pt x="1078416" y="710364"/>
                </a:lnTo>
                <a:lnTo>
                  <a:pt x="1073650" y="716719"/>
                </a:lnTo>
                <a:lnTo>
                  <a:pt x="1068620" y="722808"/>
                </a:lnTo>
                <a:lnTo>
                  <a:pt x="1063854" y="728633"/>
                </a:lnTo>
                <a:lnTo>
                  <a:pt x="1058823" y="733928"/>
                </a:lnTo>
                <a:lnTo>
                  <a:pt x="1053527" y="738693"/>
                </a:lnTo>
                <a:lnTo>
                  <a:pt x="1048232" y="743459"/>
                </a:lnTo>
                <a:lnTo>
                  <a:pt x="1042936" y="747960"/>
                </a:lnTo>
                <a:lnTo>
                  <a:pt x="1037111" y="751931"/>
                </a:lnTo>
                <a:lnTo>
                  <a:pt x="1031551" y="755637"/>
                </a:lnTo>
                <a:lnTo>
                  <a:pt x="1025726" y="759079"/>
                </a:lnTo>
                <a:lnTo>
                  <a:pt x="1019636" y="762256"/>
                </a:lnTo>
                <a:lnTo>
                  <a:pt x="1013811" y="764904"/>
                </a:lnTo>
                <a:lnTo>
                  <a:pt x="1007456" y="767287"/>
                </a:lnTo>
                <a:lnTo>
                  <a:pt x="1001631" y="769405"/>
                </a:lnTo>
                <a:lnTo>
                  <a:pt x="995012" y="771258"/>
                </a:lnTo>
                <a:lnTo>
                  <a:pt x="988922" y="772846"/>
                </a:lnTo>
                <a:lnTo>
                  <a:pt x="982302" y="774170"/>
                </a:lnTo>
                <a:lnTo>
                  <a:pt x="975683" y="774964"/>
                </a:lnTo>
                <a:lnTo>
                  <a:pt x="969063" y="776023"/>
                </a:lnTo>
                <a:lnTo>
                  <a:pt x="966631" y="776125"/>
                </a:lnTo>
                <a:lnTo>
                  <a:pt x="960270" y="777348"/>
                </a:lnTo>
                <a:lnTo>
                  <a:pt x="953132" y="778141"/>
                </a:lnTo>
                <a:lnTo>
                  <a:pt x="945993" y="779199"/>
                </a:lnTo>
                <a:lnTo>
                  <a:pt x="938854" y="779463"/>
                </a:lnTo>
                <a:lnTo>
                  <a:pt x="931451" y="779463"/>
                </a:lnTo>
                <a:lnTo>
                  <a:pt x="924047" y="779463"/>
                </a:lnTo>
                <a:lnTo>
                  <a:pt x="916644" y="779199"/>
                </a:lnTo>
                <a:lnTo>
                  <a:pt x="909241" y="778670"/>
                </a:lnTo>
                <a:lnTo>
                  <a:pt x="901309" y="777877"/>
                </a:lnTo>
                <a:lnTo>
                  <a:pt x="893905" y="777084"/>
                </a:lnTo>
                <a:lnTo>
                  <a:pt x="886238" y="775762"/>
                </a:lnTo>
                <a:lnTo>
                  <a:pt x="878305" y="774175"/>
                </a:lnTo>
                <a:lnTo>
                  <a:pt x="870638" y="772589"/>
                </a:lnTo>
                <a:lnTo>
                  <a:pt x="854774" y="768623"/>
                </a:lnTo>
                <a:lnTo>
                  <a:pt x="838645" y="763863"/>
                </a:lnTo>
                <a:lnTo>
                  <a:pt x="822516" y="758311"/>
                </a:lnTo>
                <a:lnTo>
                  <a:pt x="806123" y="751965"/>
                </a:lnTo>
                <a:lnTo>
                  <a:pt x="789466" y="745091"/>
                </a:lnTo>
                <a:lnTo>
                  <a:pt x="773073" y="737687"/>
                </a:lnTo>
                <a:lnTo>
                  <a:pt x="756416" y="729491"/>
                </a:lnTo>
                <a:lnTo>
                  <a:pt x="739758" y="720765"/>
                </a:lnTo>
                <a:lnTo>
                  <a:pt x="723101" y="711775"/>
                </a:lnTo>
                <a:lnTo>
                  <a:pt x="706708" y="702257"/>
                </a:lnTo>
                <a:lnTo>
                  <a:pt x="689786" y="692209"/>
                </a:lnTo>
                <a:lnTo>
                  <a:pt x="673393" y="681633"/>
                </a:lnTo>
                <a:lnTo>
                  <a:pt x="656736" y="671057"/>
                </a:lnTo>
                <a:lnTo>
                  <a:pt x="640607" y="659687"/>
                </a:lnTo>
                <a:lnTo>
                  <a:pt x="624214" y="648582"/>
                </a:lnTo>
                <a:lnTo>
                  <a:pt x="608085" y="636949"/>
                </a:lnTo>
                <a:lnTo>
                  <a:pt x="592221" y="625315"/>
                </a:lnTo>
                <a:lnTo>
                  <a:pt x="576621" y="613416"/>
                </a:lnTo>
                <a:lnTo>
                  <a:pt x="561022" y="601518"/>
                </a:lnTo>
                <a:lnTo>
                  <a:pt x="546215" y="589356"/>
                </a:lnTo>
                <a:lnTo>
                  <a:pt x="531144" y="577193"/>
                </a:lnTo>
                <a:lnTo>
                  <a:pt x="502588" y="553132"/>
                </a:lnTo>
                <a:lnTo>
                  <a:pt x="475090" y="529600"/>
                </a:lnTo>
                <a:lnTo>
                  <a:pt x="449179" y="506332"/>
                </a:lnTo>
                <a:lnTo>
                  <a:pt x="425383" y="484651"/>
                </a:lnTo>
                <a:lnTo>
                  <a:pt x="410924" y="470897"/>
                </a:lnTo>
                <a:close/>
                <a:moveTo>
                  <a:pt x="359200" y="420560"/>
                </a:moveTo>
                <a:lnTo>
                  <a:pt x="343476" y="423069"/>
                </a:lnTo>
                <a:lnTo>
                  <a:pt x="341887" y="423069"/>
                </a:lnTo>
                <a:lnTo>
                  <a:pt x="340298" y="423334"/>
                </a:lnTo>
                <a:lnTo>
                  <a:pt x="338444" y="424128"/>
                </a:lnTo>
                <a:lnTo>
                  <a:pt x="336855" y="425451"/>
                </a:lnTo>
                <a:lnTo>
                  <a:pt x="335266" y="426774"/>
                </a:lnTo>
                <a:lnTo>
                  <a:pt x="334737" y="427832"/>
                </a:lnTo>
                <a:lnTo>
                  <a:pt x="334472" y="429155"/>
                </a:lnTo>
                <a:lnTo>
                  <a:pt x="333942" y="430742"/>
                </a:lnTo>
                <a:lnTo>
                  <a:pt x="333942" y="432594"/>
                </a:lnTo>
                <a:lnTo>
                  <a:pt x="333942" y="495565"/>
                </a:lnTo>
                <a:lnTo>
                  <a:pt x="333677" y="496359"/>
                </a:lnTo>
                <a:lnTo>
                  <a:pt x="333677" y="497417"/>
                </a:lnTo>
                <a:lnTo>
                  <a:pt x="333942" y="498211"/>
                </a:lnTo>
                <a:lnTo>
                  <a:pt x="334737" y="499269"/>
                </a:lnTo>
                <a:lnTo>
                  <a:pt x="335266" y="500063"/>
                </a:lnTo>
                <a:lnTo>
                  <a:pt x="336855" y="500857"/>
                </a:lnTo>
                <a:lnTo>
                  <a:pt x="338709" y="501122"/>
                </a:lnTo>
                <a:lnTo>
                  <a:pt x="376579" y="495565"/>
                </a:lnTo>
                <a:lnTo>
                  <a:pt x="377373" y="495301"/>
                </a:lnTo>
                <a:lnTo>
                  <a:pt x="378167" y="494772"/>
                </a:lnTo>
                <a:lnTo>
                  <a:pt x="379227" y="494242"/>
                </a:lnTo>
                <a:lnTo>
                  <a:pt x="380286" y="492919"/>
                </a:lnTo>
                <a:lnTo>
                  <a:pt x="381081" y="491332"/>
                </a:lnTo>
                <a:lnTo>
                  <a:pt x="381875" y="488686"/>
                </a:lnTo>
                <a:lnTo>
                  <a:pt x="382140" y="485247"/>
                </a:lnTo>
                <a:lnTo>
                  <a:pt x="381812" y="443002"/>
                </a:lnTo>
                <a:lnTo>
                  <a:pt x="366950" y="428597"/>
                </a:lnTo>
                <a:lnTo>
                  <a:pt x="359200" y="420560"/>
                </a:lnTo>
                <a:close/>
                <a:moveTo>
                  <a:pt x="381610" y="416984"/>
                </a:moveTo>
                <a:lnTo>
                  <a:pt x="367106" y="419299"/>
                </a:lnTo>
                <a:lnTo>
                  <a:pt x="371973" y="424366"/>
                </a:lnTo>
                <a:lnTo>
                  <a:pt x="381743" y="434136"/>
                </a:lnTo>
                <a:lnTo>
                  <a:pt x="381610" y="416984"/>
                </a:lnTo>
                <a:close/>
                <a:moveTo>
                  <a:pt x="411647" y="388010"/>
                </a:moveTo>
                <a:lnTo>
                  <a:pt x="410992" y="463027"/>
                </a:lnTo>
                <a:lnTo>
                  <a:pt x="421417" y="473017"/>
                </a:lnTo>
                <a:lnTo>
                  <a:pt x="442304" y="492848"/>
                </a:lnTo>
                <a:lnTo>
                  <a:pt x="465572" y="514000"/>
                </a:lnTo>
                <a:lnTo>
                  <a:pt x="490426" y="536474"/>
                </a:lnTo>
                <a:lnTo>
                  <a:pt x="516866" y="559213"/>
                </a:lnTo>
                <a:lnTo>
                  <a:pt x="544893" y="582481"/>
                </a:lnTo>
                <a:lnTo>
                  <a:pt x="559171" y="594115"/>
                </a:lnTo>
                <a:lnTo>
                  <a:pt x="573977" y="605749"/>
                </a:lnTo>
                <a:lnTo>
                  <a:pt x="588784" y="617383"/>
                </a:lnTo>
                <a:lnTo>
                  <a:pt x="604119" y="629016"/>
                </a:lnTo>
                <a:lnTo>
                  <a:pt x="619455" y="640386"/>
                </a:lnTo>
                <a:lnTo>
                  <a:pt x="635054" y="651491"/>
                </a:lnTo>
                <a:lnTo>
                  <a:pt x="650919" y="662596"/>
                </a:lnTo>
                <a:lnTo>
                  <a:pt x="666518" y="673172"/>
                </a:lnTo>
                <a:lnTo>
                  <a:pt x="682647" y="683748"/>
                </a:lnTo>
                <a:lnTo>
                  <a:pt x="698511" y="693796"/>
                </a:lnTo>
                <a:lnTo>
                  <a:pt x="714640" y="703314"/>
                </a:lnTo>
                <a:lnTo>
                  <a:pt x="730504" y="712833"/>
                </a:lnTo>
                <a:lnTo>
                  <a:pt x="746897" y="721558"/>
                </a:lnTo>
                <a:lnTo>
                  <a:pt x="763026" y="730019"/>
                </a:lnTo>
                <a:lnTo>
                  <a:pt x="779154" y="737687"/>
                </a:lnTo>
                <a:lnTo>
                  <a:pt x="795018" y="745091"/>
                </a:lnTo>
                <a:lnTo>
                  <a:pt x="811147" y="751701"/>
                </a:lnTo>
                <a:lnTo>
                  <a:pt x="827011" y="757782"/>
                </a:lnTo>
                <a:lnTo>
                  <a:pt x="842611" y="763070"/>
                </a:lnTo>
                <a:lnTo>
                  <a:pt x="858211" y="767565"/>
                </a:lnTo>
                <a:lnTo>
                  <a:pt x="873282" y="771267"/>
                </a:lnTo>
                <a:lnTo>
                  <a:pt x="881214" y="773117"/>
                </a:lnTo>
                <a:lnTo>
                  <a:pt x="888617" y="774440"/>
                </a:lnTo>
                <a:lnTo>
                  <a:pt x="896020" y="775762"/>
                </a:lnTo>
                <a:lnTo>
                  <a:pt x="903688" y="776555"/>
                </a:lnTo>
                <a:lnTo>
                  <a:pt x="910827" y="777612"/>
                </a:lnTo>
                <a:lnTo>
                  <a:pt x="918230" y="777877"/>
                </a:lnTo>
                <a:lnTo>
                  <a:pt x="925369" y="778141"/>
                </a:lnTo>
                <a:lnTo>
                  <a:pt x="932508" y="778670"/>
                </a:lnTo>
                <a:lnTo>
                  <a:pt x="939383" y="778141"/>
                </a:lnTo>
                <a:lnTo>
                  <a:pt x="946521" y="777877"/>
                </a:lnTo>
                <a:lnTo>
                  <a:pt x="953396" y="777348"/>
                </a:lnTo>
                <a:lnTo>
                  <a:pt x="960270" y="776290"/>
                </a:lnTo>
                <a:lnTo>
                  <a:pt x="960283" y="776288"/>
                </a:lnTo>
                <a:lnTo>
                  <a:pt x="955825" y="776288"/>
                </a:lnTo>
                <a:lnTo>
                  <a:pt x="948940" y="776288"/>
                </a:lnTo>
                <a:lnTo>
                  <a:pt x="942056" y="776023"/>
                </a:lnTo>
                <a:lnTo>
                  <a:pt x="934907" y="775229"/>
                </a:lnTo>
                <a:lnTo>
                  <a:pt x="928023" y="774700"/>
                </a:lnTo>
                <a:lnTo>
                  <a:pt x="920874" y="773376"/>
                </a:lnTo>
                <a:lnTo>
                  <a:pt x="913725" y="772317"/>
                </a:lnTo>
                <a:lnTo>
                  <a:pt x="906046" y="770728"/>
                </a:lnTo>
                <a:lnTo>
                  <a:pt x="898897" y="769140"/>
                </a:lnTo>
                <a:lnTo>
                  <a:pt x="891748" y="767022"/>
                </a:lnTo>
                <a:lnTo>
                  <a:pt x="884335" y="764639"/>
                </a:lnTo>
                <a:lnTo>
                  <a:pt x="869242" y="759609"/>
                </a:lnTo>
                <a:lnTo>
                  <a:pt x="854415" y="754049"/>
                </a:lnTo>
                <a:lnTo>
                  <a:pt x="839058" y="747430"/>
                </a:lnTo>
                <a:lnTo>
                  <a:pt x="823701" y="740282"/>
                </a:lnTo>
                <a:lnTo>
                  <a:pt x="808343" y="732604"/>
                </a:lnTo>
                <a:lnTo>
                  <a:pt x="792722" y="724132"/>
                </a:lnTo>
                <a:lnTo>
                  <a:pt x="777629" y="715130"/>
                </a:lnTo>
                <a:lnTo>
                  <a:pt x="762007" y="705864"/>
                </a:lnTo>
                <a:lnTo>
                  <a:pt x="746386" y="695538"/>
                </a:lnTo>
                <a:lnTo>
                  <a:pt x="731028" y="685213"/>
                </a:lnTo>
                <a:lnTo>
                  <a:pt x="715671" y="674093"/>
                </a:lnTo>
                <a:lnTo>
                  <a:pt x="700049" y="662974"/>
                </a:lnTo>
                <a:lnTo>
                  <a:pt x="685222" y="651324"/>
                </a:lnTo>
                <a:lnTo>
                  <a:pt x="669865" y="639675"/>
                </a:lnTo>
                <a:lnTo>
                  <a:pt x="654773" y="627496"/>
                </a:lnTo>
                <a:lnTo>
                  <a:pt x="640210" y="615318"/>
                </a:lnTo>
                <a:lnTo>
                  <a:pt x="625647" y="602874"/>
                </a:lnTo>
                <a:lnTo>
                  <a:pt x="611084" y="590166"/>
                </a:lnTo>
                <a:lnTo>
                  <a:pt x="597051" y="577723"/>
                </a:lnTo>
                <a:lnTo>
                  <a:pt x="583283" y="565015"/>
                </a:lnTo>
                <a:lnTo>
                  <a:pt x="556540" y="540128"/>
                </a:lnTo>
                <a:lnTo>
                  <a:pt x="531386" y="515241"/>
                </a:lnTo>
                <a:lnTo>
                  <a:pt x="507291" y="491413"/>
                </a:lnTo>
                <a:lnTo>
                  <a:pt x="485050" y="468644"/>
                </a:lnTo>
                <a:lnTo>
                  <a:pt x="464662" y="446934"/>
                </a:lnTo>
                <a:lnTo>
                  <a:pt x="446657" y="427342"/>
                </a:lnTo>
                <a:lnTo>
                  <a:pt x="430771" y="409869"/>
                </a:lnTo>
                <a:lnTo>
                  <a:pt x="417267" y="394513"/>
                </a:lnTo>
                <a:lnTo>
                  <a:pt x="411647" y="388010"/>
                </a:lnTo>
                <a:close/>
                <a:moveTo>
                  <a:pt x="1325034" y="0"/>
                </a:moveTo>
                <a:lnTo>
                  <a:pt x="1327944" y="0"/>
                </a:lnTo>
                <a:lnTo>
                  <a:pt x="1327944" y="65637"/>
                </a:lnTo>
                <a:lnTo>
                  <a:pt x="1346200" y="81517"/>
                </a:lnTo>
                <a:lnTo>
                  <a:pt x="1346200" y="151125"/>
                </a:lnTo>
                <a:lnTo>
                  <a:pt x="1350434" y="160653"/>
                </a:lnTo>
                <a:lnTo>
                  <a:pt x="1350434" y="355449"/>
                </a:lnTo>
                <a:lnTo>
                  <a:pt x="1361282" y="355449"/>
                </a:lnTo>
                <a:lnTo>
                  <a:pt x="1361282" y="287958"/>
                </a:lnTo>
                <a:lnTo>
                  <a:pt x="1362605" y="285841"/>
                </a:lnTo>
                <a:lnTo>
                  <a:pt x="1363663" y="284253"/>
                </a:lnTo>
                <a:lnTo>
                  <a:pt x="1364986" y="282930"/>
                </a:lnTo>
                <a:lnTo>
                  <a:pt x="1366309" y="282136"/>
                </a:lnTo>
                <a:lnTo>
                  <a:pt x="1367896" y="281077"/>
                </a:lnTo>
                <a:lnTo>
                  <a:pt x="1368955" y="280812"/>
                </a:lnTo>
                <a:lnTo>
                  <a:pt x="1371600" y="280548"/>
                </a:lnTo>
                <a:lnTo>
                  <a:pt x="1373982" y="280812"/>
                </a:lnTo>
                <a:lnTo>
                  <a:pt x="1375834" y="281077"/>
                </a:lnTo>
                <a:lnTo>
                  <a:pt x="1377421" y="282136"/>
                </a:lnTo>
                <a:lnTo>
                  <a:pt x="1395413" y="282136"/>
                </a:lnTo>
                <a:lnTo>
                  <a:pt x="1395413" y="186591"/>
                </a:lnTo>
                <a:lnTo>
                  <a:pt x="1408377" y="247994"/>
                </a:lnTo>
                <a:lnTo>
                  <a:pt x="1416844" y="226291"/>
                </a:lnTo>
                <a:lnTo>
                  <a:pt x="1416844" y="186591"/>
                </a:lnTo>
                <a:lnTo>
                  <a:pt x="1422400" y="186591"/>
                </a:lnTo>
                <a:lnTo>
                  <a:pt x="1422400" y="148743"/>
                </a:lnTo>
                <a:lnTo>
                  <a:pt x="1426369" y="148743"/>
                </a:lnTo>
                <a:lnTo>
                  <a:pt x="1426369" y="69607"/>
                </a:lnTo>
                <a:lnTo>
                  <a:pt x="1429015" y="69607"/>
                </a:lnTo>
                <a:lnTo>
                  <a:pt x="1429015" y="148743"/>
                </a:lnTo>
                <a:lnTo>
                  <a:pt x="1433248" y="148743"/>
                </a:lnTo>
                <a:lnTo>
                  <a:pt x="1435365" y="184738"/>
                </a:lnTo>
                <a:lnTo>
                  <a:pt x="1446477" y="202471"/>
                </a:lnTo>
                <a:lnTo>
                  <a:pt x="1446477" y="218351"/>
                </a:lnTo>
                <a:lnTo>
                  <a:pt x="1455473" y="228408"/>
                </a:lnTo>
                <a:lnTo>
                  <a:pt x="1455473" y="365242"/>
                </a:lnTo>
                <a:lnTo>
                  <a:pt x="1461559" y="365242"/>
                </a:lnTo>
                <a:lnTo>
                  <a:pt x="1461559" y="202471"/>
                </a:lnTo>
                <a:lnTo>
                  <a:pt x="1477963" y="202471"/>
                </a:lnTo>
                <a:lnTo>
                  <a:pt x="1477963" y="369477"/>
                </a:lnTo>
                <a:lnTo>
                  <a:pt x="1485107" y="369477"/>
                </a:lnTo>
                <a:lnTo>
                  <a:pt x="1490928" y="460522"/>
                </a:lnTo>
                <a:lnTo>
                  <a:pt x="1521355" y="460522"/>
                </a:lnTo>
                <a:lnTo>
                  <a:pt x="1521355" y="25143"/>
                </a:lnTo>
                <a:lnTo>
                  <a:pt x="1553898" y="25143"/>
                </a:lnTo>
                <a:lnTo>
                  <a:pt x="1553898" y="140009"/>
                </a:lnTo>
                <a:lnTo>
                  <a:pt x="1576388" y="140009"/>
                </a:lnTo>
                <a:lnTo>
                  <a:pt x="1576388" y="183415"/>
                </a:lnTo>
                <a:lnTo>
                  <a:pt x="1606815" y="183415"/>
                </a:lnTo>
                <a:lnTo>
                  <a:pt x="1606815" y="237407"/>
                </a:lnTo>
                <a:lnTo>
                  <a:pt x="1629040" y="237407"/>
                </a:lnTo>
                <a:lnTo>
                  <a:pt x="1629040" y="215969"/>
                </a:lnTo>
                <a:lnTo>
                  <a:pt x="1687248" y="215969"/>
                </a:lnTo>
                <a:lnTo>
                  <a:pt x="1706828" y="225232"/>
                </a:lnTo>
                <a:lnTo>
                  <a:pt x="1706828" y="370006"/>
                </a:lnTo>
                <a:lnTo>
                  <a:pt x="1734609" y="370006"/>
                </a:lnTo>
                <a:lnTo>
                  <a:pt x="1759480" y="379799"/>
                </a:lnTo>
                <a:lnTo>
                  <a:pt x="1759480" y="471638"/>
                </a:lnTo>
                <a:lnTo>
                  <a:pt x="1812132" y="471638"/>
                </a:lnTo>
                <a:lnTo>
                  <a:pt x="1812132" y="516367"/>
                </a:lnTo>
                <a:lnTo>
                  <a:pt x="1842559" y="516367"/>
                </a:lnTo>
                <a:lnTo>
                  <a:pt x="1842559" y="263344"/>
                </a:lnTo>
                <a:lnTo>
                  <a:pt x="1859757" y="263344"/>
                </a:lnTo>
                <a:lnTo>
                  <a:pt x="1859757" y="249582"/>
                </a:lnTo>
                <a:lnTo>
                  <a:pt x="1880659" y="249582"/>
                </a:lnTo>
                <a:lnTo>
                  <a:pt x="1880659" y="126776"/>
                </a:lnTo>
                <a:lnTo>
                  <a:pt x="1888596" y="126776"/>
                </a:lnTo>
                <a:lnTo>
                  <a:pt x="1888596" y="249582"/>
                </a:lnTo>
                <a:lnTo>
                  <a:pt x="1908176" y="249582"/>
                </a:lnTo>
                <a:lnTo>
                  <a:pt x="1908176" y="259374"/>
                </a:lnTo>
                <a:lnTo>
                  <a:pt x="1921405" y="259374"/>
                </a:lnTo>
                <a:lnTo>
                  <a:pt x="1955801" y="271549"/>
                </a:lnTo>
                <a:lnTo>
                  <a:pt x="1955801" y="314690"/>
                </a:lnTo>
                <a:lnTo>
                  <a:pt x="1973263" y="314690"/>
                </a:lnTo>
                <a:lnTo>
                  <a:pt x="1973263" y="830263"/>
                </a:lnTo>
                <a:lnTo>
                  <a:pt x="1567657" y="830263"/>
                </a:lnTo>
                <a:lnTo>
                  <a:pt x="1230313" y="830263"/>
                </a:lnTo>
                <a:lnTo>
                  <a:pt x="1203325" y="830263"/>
                </a:lnTo>
                <a:lnTo>
                  <a:pt x="1125538" y="830263"/>
                </a:lnTo>
                <a:lnTo>
                  <a:pt x="1125538" y="828328"/>
                </a:lnTo>
                <a:lnTo>
                  <a:pt x="1062470" y="825501"/>
                </a:lnTo>
                <a:lnTo>
                  <a:pt x="1063794" y="819151"/>
                </a:lnTo>
                <a:lnTo>
                  <a:pt x="1087099" y="819680"/>
                </a:lnTo>
                <a:lnTo>
                  <a:pt x="1091336" y="776288"/>
                </a:lnTo>
                <a:lnTo>
                  <a:pt x="1084450" y="777082"/>
                </a:lnTo>
                <a:lnTo>
                  <a:pt x="1074387" y="778934"/>
                </a:lnTo>
                <a:lnTo>
                  <a:pt x="1061676" y="782109"/>
                </a:lnTo>
                <a:lnTo>
                  <a:pt x="1046316" y="785813"/>
                </a:lnTo>
                <a:lnTo>
                  <a:pt x="1028573" y="790576"/>
                </a:lnTo>
                <a:lnTo>
                  <a:pt x="1008711" y="796132"/>
                </a:lnTo>
                <a:lnTo>
                  <a:pt x="962632" y="809626"/>
                </a:lnTo>
                <a:lnTo>
                  <a:pt x="910727" y="825236"/>
                </a:lnTo>
                <a:lnTo>
                  <a:pt x="854054" y="842434"/>
                </a:lnTo>
                <a:lnTo>
                  <a:pt x="794999" y="860690"/>
                </a:lnTo>
                <a:lnTo>
                  <a:pt x="734884" y="879740"/>
                </a:lnTo>
                <a:lnTo>
                  <a:pt x="617832" y="916782"/>
                </a:lnTo>
                <a:lnTo>
                  <a:pt x="517200" y="949326"/>
                </a:lnTo>
                <a:lnTo>
                  <a:pt x="420539" y="980811"/>
                </a:lnTo>
                <a:lnTo>
                  <a:pt x="419480" y="1014149"/>
                </a:lnTo>
                <a:lnTo>
                  <a:pt x="417096" y="1020234"/>
                </a:lnTo>
                <a:lnTo>
                  <a:pt x="417626" y="1142472"/>
                </a:lnTo>
                <a:lnTo>
                  <a:pt x="422128" y="1146440"/>
                </a:lnTo>
                <a:lnTo>
                  <a:pt x="422923" y="1176074"/>
                </a:lnTo>
                <a:lnTo>
                  <a:pt x="385318" y="1176338"/>
                </a:lnTo>
                <a:lnTo>
                  <a:pt x="300574" y="1122628"/>
                </a:lnTo>
                <a:lnTo>
                  <a:pt x="299515" y="1019440"/>
                </a:lnTo>
                <a:lnTo>
                  <a:pt x="273827" y="1027378"/>
                </a:lnTo>
                <a:lnTo>
                  <a:pt x="229072" y="1041401"/>
                </a:lnTo>
                <a:lnTo>
                  <a:pt x="167898" y="1060715"/>
                </a:lnTo>
                <a:lnTo>
                  <a:pt x="0" y="1014149"/>
                </a:lnTo>
                <a:lnTo>
                  <a:pt x="63823" y="998538"/>
                </a:lnTo>
                <a:lnTo>
                  <a:pt x="163926" y="973932"/>
                </a:lnTo>
                <a:lnTo>
                  <a:pt x="296867" y="941917"/>
                </a:lnTo>
                <a:lnTo>
                  <a:pt x="296602" y="771790"/>
                </a:lnTo>
                <a:lnTo>
                  <a:pt x="299515" y="769674"/>
                </a:lnTo>
                <a:lnTo>
                  <a:pt x="298456" y="623624"/>
                </a:lnTo>
                <a:lnTo>
                  <a:pt x="301634" y="620978"/>
                </a:lnTo>
                <a:lnTo>
                  <a:pt x="301634" y="502444"/>
                </a:lnTo>
                <a:lnTo>
                  <a:pt x="304017" y="497682"/>
                </a:lnTo>
                <a:lnTo>
                  <a:pt x="303487" y="387086"/>
                </a:lnTo>
                <a:lnTo>
                  <a:pt x="303752" y="386028"/>
                </a:lnTo>
                <a:lnTo>
                  <a:pt x="304282" y="385234"/>
                </a:lnTo>
                <a:lnTo>
                  <a:pt x="305606" y="383117"/>
                </a:lnTo>
                <a:lnTo>
                  <a:pt x="307460" y="381265"/>
                </a:lnTo>
                <a:lnTo>
                  <a:pt x="309313" y="379678"/>
                </a:lnTo>
                <a:lnTo>
                  <a:pt x="313021" y="377297"/>
                </a:lnTo>
                <a:lnTo>
                  <a:pt x="314610" y="376238"/>
                </a:lnTo>
                <a:lnTo>
                  <a:pt x="315404" y="366449"/>
                </a:lnTo>
                <a:lnTo>
                  <a:pt x="319642" y="363803"/>
                </a:lnTo>
                <a:lnTo>
                  <a:pt x="323349" y="366713"/>
                </a:lnTo>
                <a:lnTo>
                  <a:pt x="324408" y="377032"/>
                </a:lnTo>
                <a:lnTo>
                  <a:pt x="327057" y="379149"/>
                </a:lnTo>
                <a:lnTo>
                  <a:pt x="330235" y="381794"/>
                </a:lnTo>
                <a:lnTo>
                  <a:pt x="333942" y="385234"/>
                </a:lnTo>
                <a:lnTo>
                  <a:pt x="378167" y="377561"/>
                </a:lnTo>
                <a:lnTo>
                  <a:pt x="378962" y="370682"/>
                </a:lnTo>
                <a:lnTo>
                  <a:pt x="387701" y="367507"/>
                </a:lnTo>
                <a:lnTo>
                  <a:pt x="392998" y="359305"/>
                </a:lnTo>
                <a:lnTo>
                  <a:pt x="394057" y="349251"/>
                </a:lnTo>
                <a:lnTo>
                  <a:pt x="397764" y="347663"/>
                </a:lnTo>
                <a:lnTo>
                  <a:pt x="401472" y="349251"/>
                </a:lnTo>
                <a:lnTo>
                  <a:pt x="402002" y="360363"/>
                </a:lnTo>
                <a:lnTo>
                  <a:pt x="404385" y="361686"/>
                </a:lnTo>
                <a:lnTo>
                  <a:pt x="406504" y="363009"/>
                </a:lnTo>
                <a:lnTo>
                  <a:pt x="408092" y="364861"/>
                </a:lnTo>
                <a:lnTo>
                  <a:pt x="409152" y="366449"/>
                </a:lnTo>
                <a:lnTo>
                  <a:pt x="411270" y="369094"/>
                </a:lnTo>
                <a:lnTo>
                  <a:pt x="411800" y="370417"/>
                </a:lnTo>
                <a:lnTo>
                  <a:pt x="411733" y="378075"/>
                </a:lnTo>
                <a:lnTo>
                  <a:pt x="417002" y="384717"/>
                </a:lnTo>
                <a:lnTo>
                  <a:pt x="435007" y="405368"/>
                </a:lnTo>
                <a:lnTo>
                  <a:pt x="448246" y="420194"/>
                </a:lnTo>
                <a:lnTo>
                  <a:pt x="463603" y="437138"/>
                </a:lnTo>
                <a:lnTo>
                  <a:pt x="481343" y="455936"/>
                </a:lnTo>
                <a:lnTo>
                  <a:pt x="500937" y="476851"/>
                </a:lnTo>
                <a:lnTo>
                  <a:pt x="522119" y="499091"/>
                </a:lnTo>
                <a:lnTo>
                  <a:pt x="545684" y="522124"/>
                </a:lnTo>
                <a:lnTo>
                  <a:pt x="570044" y="546217"/>
                </a:lnTo>
                <a:lnTo>
                  <a:pt x="596257" y="570574"/>
                </a:lnTo>
                <a:lnTo>
                  <a:pt x="609496" y="582753"/>
                </a:lnTo>
                <a:lnTo>
                  <a:pt x="622999" y="594932"/>
                </a:lnTo>
                <a:lnTo>
                  <a:pt x="637032" y="607110"/>
                </a:lnTo>
                <a:lnTo>
                  <a:pt x="651066" y="619024"/>
                </a:lnTo>
                <a:lnTo>
                  <a:pt x="665364" y="630938"/>
                </a:lnTo>
                <a:lnTo>
                  <a:pt x="679926" y="642587"/>
                </a:lnTo>
                <a:lnTo>
                  <a:pt x="694489" y="654237"/>
                </a:lnTo>
                <a:lnTo>
                  <a:pt x="709052" y="665092"/>
                </a:lnTo>
                <a:lnTo>
                  <a:pt x="724144" y="676211"/>
                </a:lnTo>
                <a:lnTo>
                  <a:pt x="739237" y="686801"/>
                </a:lnTo>
                <a:lnTo>
                  <a:pt x="754064" y="697127"/>
                </a:lnTo>
                <a:lnTo>
                  <a:pt x="769156" y="706658"/>
                </a:lnTo>
                <a:lnTo>
                  <a:pt x="783984" y="715660"/>
                </a:lnTo>
                <a:lnTo>
                  <a:pt x="799076" y="724396"/>
                </a:lnTo>
                <a:lnTo>
                  <a:pt x="814169" y="732869"/>
                </a:lnTo>
                <a:lnTo>
                  <a:pt x="828731" y="740282"/>
                </a:lnTo>
                <a:lnTo>
                  <a:pt x="843824" y="747165"/>
                </a:lnTo>
                <a:lnTo>
                  <a:pt x="858386" y="753519"/>
                </a:lnTo>
                <a:lnTo>
                  <a:pt x="872949" y="759079"/>
                </a:lnTo>
                <a:lnTo>
                  <a:pt x="887512" y="764110"/>
                </a:lnTo>
                <a:lnTo>
                  <a:pt x="901810" y="767816"/>
                </a:lnTo>
                <a:lnTo>
                  <a:pt x="908694" y="769669"/>
                </a:lnTo>
                <a:lnTo>
                  <a:pt x="915843" y="771258"/>
                </a:lnTo>
                <a:lnTo>
                  <a:pt x="922727" y="772582"/>
                </a:lnTo>
                <a:lnTo>
                  <a:pt x="929612" y="773376"/>
                </a:lnTo>
                <a:lnTo>
                  <a:pt x="936496" y="774170"/>
                </a:lnTo>
                <a:lnTo>
                  <a:pt x="943380" y="774700"/>
                </a:lnTo>
                <a:lnTo>
                  <a:pt x="949735" y="774964"/>
                </a:lnTo>
                <a:lnTo>
                  <a:pt x="956619" y="775229"/>
                </a:lnTo>
                <a:lnTo>
                  <a:pt x="963238" y="774964"/>
                </a:lnTo>
                <a:lnTo>
                  <a:pt x="969268" y="774723"/>
                </a:lnTo>
                <a:lnTo>
                  <a:pt x="973755" y="773646"/>
                </a:lnTo>
                <a:lnTo>
                  <a:pt x="980365" y="772060"/>
                </a:lnTo>
                <a:lnTo>
                  <a:pt x="986711" y="770209"/>
                </a:lnTo>
                <a:lnTo>
                  <a:pt x="993056" y="767565"/>
                </a:lnTo>
                <a:lnTo>
                  <a:pt x="999402" y="765185"/>
                </a:lnTo>
                <a:lnTo>
                  <a:pt x="1005483" y="762277"/>
                </a:lnTo>
                <a:lnTo>
                  <a:pt x="1011565" y="759104"/>
                </a:lnTo>
                <a:lnTo>
                  <a:pt x="1017382" y="755667"/>
                </a:lnTo>
                <a:lnTo>
                  <a:pt x="1022934" y="751965"/>
                </a:lnTo>
                <a:lnTo>
                  <a:pt x="1029015" y="747999"/>
                </a:lnTo>
                <a:lnTo>
                  <a:pt x="1034568" y="743768"/>
                </a:lnTo>
                <a:lnTo>
                  <a:pt x="1039856" y="739009"/>
                </a:lnTo>
                <a:lnTo>
                  <a:pt x="1045144" y="733985"/>
                </a:lnTo>
                <a:lnTo>
                  <a:pt x="1050432" y="728697"/>
                </a:lnTo>
                <a:lnTo>
                  <a:pt x="1055456" y="723145"/>
                </a:lnTo>
                <a:lnTo>
                  <a:pt x="1059951" y="717064"/>
                </a:lnTo>
                <a:lnTo>
                  <a:pt x="1064974" y="710718"/>
                </a:lnTo>
                <a:lnTo>
                  <a:pt x="1069733" y="704108"/>
                </a:lnTo>
                <a:lnTo>
                  <a:pt x="1073964" y="696969"/>
                </a:lnTo>
                <a:lnTo>
                  <a:pt x="1078459" y="689830"/>
                </a:lnTo>
                <a:lnTo>
                  <a:pt x="1082425" y="681898"/>
                </a:lnTo>
                <a:lnTo>
                  <a:pt x="1086655" y="673701"/>
                </a:lnTo>
                <a:lnTo>
                  <a:pt x="1090357" y="665504"/>
                </a:lnTo>
                <a:lnTo>
                  <a:pt x="1094059" y="656250"/>
                </a:lnTo>
                <a:lnTo>
                  <a:pt x="1097496" y="646996"/>
                </a:lnTo>
                <a:lnTo>
                  <a:pt x="1097639" y="646888"/>
                </a:lnTo>
                <a:lnTo>
                  <a:pt x="1098486" y="632355"/>
                </a:lnTo>
                <a:lnTo>
                  <a:pt x="1100340" y="627857"/>
                </a:lnTo>
                <a:lnTo>
                  <a:pt x="1101929" y="632619"/>
                </a:lnTo>
                <a:lnTo>
                  <a:pt x="1124174" y="632355"/>
                </a:lnTo>
                <a:lnTo>
                  <a:pt x="1126028" y="627857"/>
                </a:lnTo>
                <a:lnTo>
                  <a:pt x="1127617" y="632619"/>
                </a:lnTo>
                <a:lnTo>
                  <a:pt x="1124968" y="686330"/>
                </a:lnTo>
                <a:lnTo>
                  <a:pt x="1127352" y="687388"/>
                </a:lnTo>
                <a:lnTo>
                  <a:pt x="1124703" y="757238"/>
                </a:lnTo>
                <a:lnTo>
                  <a:pt x="1140328" y="756180"/>
                </a:lnTo>
                <a:lnTo>
                  <a:pt x="1154099" y="755651"/>
                </a:lnTo>
                <a:lnTo>
                  <a:pt x="1167340" y="755122"/>
                </a:lnTo>
                <a:lnTo>
                  <a:pt x="1169763" y="792163"/>
                </a:lnTo>
                <a:lnTo>
                  <a:pt x="1203325" y="792163"/>
                </a:lnTo>
                <a:lnTo>
                  <a:pt x="1203325" y="639173"/>
                </a:lnTo>
                <a:lnTo>
                  <a:pt x="1226079" y="639173"/>
                </a:lnTo>
                <a:lnTo>
                  <a:pt x="1226079" y="513456"/>
                </a:lnTo>
                <a:lnTo>
                  <a:pt x="1246982" y="513456"/>
                </a:lnTo>
                <a:lnTo>
                  <a:pt x="1246982" y="311778"/>
                </a:lnTo>
                <a:lnTo>
                  <a:pt x="1263386" y="311778"/>
                </a:lnTo>
                <a:lnTo>
                  <a:pt x="1263386" y="134980"/>
                </a:lnTo>
                <a:lnTo>
                  <a:pt x="1305190" y="134980"/>
                </a:lnTo>
                <a:lnTo>
                  <a:pt x="1305190" y="75430"/>
                </a:lnTo>
                <a:lnTo>
                  <a:pt x="1325034" y="64049"/>
                </a:lnTo>
                <a:lnTo>
                  <a:pt x="1325034"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6144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1448" name="组合 5"/>
          <p:cNvGrpSpPr/>
          <p:nvPr/>
        </p:nvGrpSpPr>
        <p:grpSpPr>
          <a:xfrm>
            <a:off x="45767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1454" name="文本框 1"/>
          <p:cNvSpPr txBox="1"/>
          <p:nvPr/>
        </p:nvSpPr>
        <p:spPr>
          <a:xfrm>
            <a:off x="1054100"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法律法规、标准规范</a:t>
            </a:r>
            <a:endParaRPr lang="zh-CN" altLang="en-US" sz="2400" dirty="0">
              <a:solidFill>
                <a:srgbClr val="002060"/>
              </a:solidFill>
              <a:latin typeface="华文中宋" panose="02010600040101010101" pitchFamily="2" charset="-122"/>
              <a:ea typeface="华文中宋" panose="02010600040101010101" pitchFamily="2" charset="-122"/>
            </a:endParaRPr>
          </a:p>
        </p:txBody>
      </p:sp>
      <p:pic>
        <p:nvPicPr>
          <p:cNvPr id="61455" name="图片 1"/>
          <p:cNvPicPr>
            <a:picLocks noChangeAspect="1"/>
          </p:cNvPicPr>
          <p:nvPr/>
        </p:nvPicPr>
        <p:blipFill>
          <a:blip r:embed="rId1"/>
          <a:stretch>
            <a:fillRect/>
          </a:stretch>
        </p:blipFill>
        <p:spPr>
          <a:xfrm>
            <a:off x="238125" y="1495425"/>
            <a:ext cx="8667750" cy="3867150"/>
          </a:xfrm>
          <a:prstGeom prst="rect">
            <a:avLst/>
          </a:prstGeom>
          <a:noFill/>
          <a:ln w="9525" cap="flat" cmpd="sng">
            <a:solidFill>
              <a:schemeClr val="accent1"/>
            </a:solidFill>
            <a:prstDash val="solid"/>
            <a:round/>
            <a:headEnd type="none" w="med" len="med"/>
            <a:tailEnd type="none" w="med" len="me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15362" name="组合 6"/>
          <p:cNvGrpSpPr/>
          <p:nvPr/>
        </p:nvGrpSpPr>
        <p:grpSpPr>
          <a:xfrm>
            <a:off x="92075" y="85725"/>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368" name="组合 5"/>
          <p:cNvGrpSpPr/>
          <p:nvPr/>
        </p:nvGrpSpPr>
        <p:grpSpPr>
          <a:xfrm>
            <a:off x="2992438" y="85725"/>
            <a:ext cx="1049337"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 name="标题 1"/>
          <p:cNvSpPr>
            <a:spLocks noGrp="1"/>
          </p:cNvSpPr>
          <p:nvPr/>
        </p:nvSpPr>
        <p:spPr>
          <a:xfrm>
            <a:off x="1283335" y="86360"/>
            <a:ext cx="1743075" cy="5429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fontAlgn="base"/>
            <a:r>
              <a:rPr lang="zh-CN" altLang="en-US" sz="2800" b="1" strike="noStrike" noProof="1" dirty="0" smtClean="0">
                <a:ln w="9525">
                  <a:solidFill>
                    <a:srgbClr val="FF0000"/>
                  </a:solidFill>
                  <a:prstDash val="solid"/>
                </a:ln>
                <a:solidFill>
                  <a:srgbClr val="FF0000"/>
                </a:solidFill>
                <a:effectLst>
                  <a:outerShdw blurRad="12700" dist="38100" dir="2700000" algn="tl" rotWithShape="0">
                    <a:schemeClr val="bg1">
                      <a:lumMod val="50000"/>
                    </a:schemeClr>
                  </a:outerShdw>
                </a:effectLst>
                <a:latin typeface="+mj-lt"/>
                <a:ea typeface="+mj-ea"/>
                <a:cs typeface="+mj-cs"/>
              </a:rPr>
              <a:t>重要性！</a:t>
            </a:r>
            <a:endParaRPr lang="zh-CN" altLang="en-US" sz="2800" b="1"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endParaRPr>
          </a:p>
        </p:txBody>
      </p:sp>
      <p:sp>
        <p:nvSpPr>
          <p:cNvPr id="6" name="副标题 2"/>
          <p:cNvSpPr>
            <a:spLocks noGrp="1"/>
          </p:cNvSpPr>
          <p:nvPr/>
        </p:nvSpPr>
        <p:spPr>
          <a:xfrm>
            <a:off x="468313" y="704850"/>
            <a:ext cx="7904163" cy="480060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fontAlgn="base">
              <a:lnSpc>
                <a:spcPct val="150000"/>
              </a:lnSpc>
            </a:pPr>
            <a:r>
              <a:rPr lang="zh-CN" altLang="en-US" sz="2400" strike="noStrike" noProof="1" dirty="0" smtClean="0">
                <a:solidFill>
                  <a:srgbClr val="7030A0"/>
                </a:solidFill>
                <a:latin typeface="华文中宋" panose="02010600040101010101" pitchFamily="2" charset="-122"/>
                <a:ea typeface="华文中宋" panose="02010600040101010101" pitchFamily="2" charset="-122"/>
                <a:cs typeface="+mn-cs"/>
              </a:rPr>
              <a:t>施工现场安全内页资料是</a:t>
            </a:r>
            <a:r>
              <a:rPr lang="en-US" altLang="zh-CN" sz="2400" strike="noStrike" noProof="1" dirty="0" smtClean="0">
                <a:solidFill>
                  <a:srgbClr val="7030A0"/>
                </a:solidFill>
                <a:latin typeface="华文中宋" panose="02010600040101010101" pitchFamily="2" charset="-122"/>
                <a:ea typeface="华文中宋" panose="02010600040101010101" pitchFamily="2" charset="-122"/>
                <a:cs typeface="+mn-cs"/>
              </a:rPr>
              <a:t>:</a:t>
            </a:r>
            <a:endParaRPr lang="en-US" altLang="zh-CN" sz="2400" strike="noStrike" noProof="1" dirty="0" smtClean="0">
              <a:solidFill>
                <a:srgbClr val="7030A0"/>
              </a:solidFill>
              <a:latin typeface="华文中宋" panose="02010600040101010101" pitchFamily="2" charset="-122"/>
              <a:ea typeface="华文中宋" panose="02010600040101010101" pitchFamily="2" charset="-122"/>
            </a:endParaRPr>
          </a:p>
          <a:p>
            <a:pPr marL="342900" indent="-342900" algn="l" fontAlgn="base">
              <a:lnSpc>
                <a:spcPct val="150000"/>
              </a:lnSpc>
              <a:buFont typeface="Wingdings" panose="05000000000000000000" charset="0"/>
              <a:buChar char="u"/>
            </a:pPr>
            <a:r>
              <a:rPr lang="zh-CN" altLang="en-US" sz="2000" strike="noStrike" noProof="1" dirty="0" smtClean="0">
                <a:solidFill>
                  <a:srgbClr val="002060"/>
                </a:solidFill>
                <a:latin typeface="华文中宋" panose="02010600040101010101" pitchFamily="2" charset="-122"/>
                <a:ea typeface="华文中宋" panose="02010600040101010101" pitchFamily="2" charset="-122"/>
                <a:cs typeface="+mn-cs"/>
              </a:rPr>
              <a:t>是指导施工现场的重要依据</a:t>
            </a:r>
            <a:r>
              <a:rPr lang="en-US" altLang="zh-CN" strike="noStrike" noProof="1" dirty="0" smtClean="0">
                <a:solidFill>
                  <a:srgbClr val="002060"/>
                </a:solidFill>
                <a:latin typeface="华文中宋" panose="02010600040101010101" pitchFamily="2" charset="-122"/>
                <a:ea typeface="华文中宋" panose="02010600040101010101" pitchFamily="2" charset="-122"/>
                <a:cs typeface="+mn-cs"/>
              </a:rPr>
              <a:t>;</a:t>
            </a:r>
            <a:endParaRPr lang="en-US" altLang="zh-CN" strike="noStrike" noProof="1" dirty="0" smtClean="0">
              <a:solidFill>
                <a:srgbClr val="002060"/>
              </a:solidFill>
              <a:latin typeface="华文中宋" panose="02010600040101010101" pitchFamily="2" charset="-122"/>
              <a:ea typeface="华文中宋" panose="02010600040101010101" pitchFamily="2" charset="-122"/>
              <a:cs typeface="+mn-cs"/>
            </a:endParaRPr>
          </a:p>
          <a:p>
            <a:pPr marL="342900" indent="-342900" algn="l" fontAlgn="base">
              <a:lnSpc>
                <a:spcPct val="150000"/>
              </a:lnSpc>
              <a:buFont typeface="Wingdings" panose="05000000000000000000" charset="0"/>
              <a:buChar char="u"/>
            </a:pPr>
            <a:r>
              <a:rPr lang="zh-CN" altLang="en-US" strike="noStrike" noProof="1" dirty="0" smtClean="0">
                <a:solidFill>
                  <a:srgbClr val="002060"/>
                </a:solidFill>
                <a:latin typeface="华文中宋" panose="02010600040101010101" pitchFamily="2" charset="-122"/>
                <a:ea typeface="华文中宋" panose="02010600040101010101" pitchFamily="2" charset="-122"/>
                <a:cs typeface="+mn-cs"/>
              </a:rPr>
              <a:t>是施工现场实行全过程安全管理的主要记录；</a:t>
            </a:r>
            <a:endParaRPr lang="zh-CN" altLang="en-US" strike="noStrike" noProof="1" dirty="0" smtClean="0">
              <a:solidFill>
                <a:srgbClr val="002060"/>
              </a:solidFill>
              <a:latin typeface="华文中宋" panose="02010600040101010101" pitchFamily="2" charset="-122"/>
              <a:ea typeface="华文中宋" panose="02010600040101010101" pitchFamily="2" charset="-122"/>
              <a:cs typeface="+mn-cs"/>
            </a:endParaRPr>
          </a:p>
          <a:p>
            <a:pPr marL="342900" indent="-342900" algn="l" fontAlgn="base">
              <a:lnSpc>
                <a:spcPct val="150000"/>
              </a:lnSpc>
              <a:buFont typeface="Wingdings" panose="05000000000000000000" charset="0"/>
              <a:buChar char="u"/>
            </a:pPr>
            <a:r>
              <a:rPr lang="zh-CN" altLang="en-US" sz="2000" strike="noStrike" noProof="1" dirty="0" smtClean="0">
                <a:solidFill>
                  <a:srgbClr val="002060"/>
                </a:solidFill>
                <a:latin typeface="华文中宋" panose="02010600040101010101" pitchFamily="2" charset="-122"/>
                <a:ea typeface="华文中宋" panose="02010600040101010101" pitchFamily="2" charset="-122"/>
                <a:cs typeface="+mn-cs"/>
              </a:rPr>
              <a:t>是施工现场安全文明施工和优化管理的体现和鉴证记录</a:t>
            </a:r>
            <a:r>
              <a:rPr lang="en-US" altLang="zh-CN" strike="noStrike" noProof="1" dirty="0" smtClean="0">
                <a:solidFill>
                  <a:srgbClr val="002060"/>
                </a:solidFill>
                <a:latin typeface="华文中宋" panose="02010600040101010101" pitchFamily="2" charset="-122"/>
                <a:ea typeface="华文中宋" panose="02010600040101010101" pitchFamily="2" charset="-122"/>
                <a:cs typeface="+mn-cs"/>
              </a:rPr>
              <a:t>;</a:t>
            </a:r>
            <a:endParaRPr lang="en-US" altLang="zh-CN" strike="noStrike" noProof="1" dirty="0" smtClean="0">
              <a:solidFill>
                <a:srgbClr val="002060"/>
              </a:solidFill>
              <a:latin typeface="华文中宋" panose="02010600040101010101" pitchFamily="2" charset="-122"/>
              <a:ea typeface="华文中宋" panose="02010600040101010101" pitchFamily="2" charset="-122"/>
              <a:cs typeface="+mn-cs"/>
            </a:endParaRPr>
          </a:p>
          <a:p>
            <a:pPr marL="342900" indent="-342900" algn="l" fontAlgn="base">
              <a:lnSpc>
                <a:spcPct val="150000"/>
              </a:lnSpc>
              <a:buFont typeface="Wingdings" panose="05000000000000000000" charset="0"/>
              <a:buChar char="u"/>
            </a:pPr>
            <a:r>
              <a:rPr lang="zh-CN" altLang="en-US" strike="noStrike" noProof="1" dirty="0" smtClean="0">
                <a:solidFill>
                  <a:srgbClr val="002060"/>
                </a:solidFill>
                <a:latin typeface="华文中宋" panose="02010600040101010101" pitchFamily="2" charset="-122"/>
                <a:ea typeface="华文中宋" panose="02010600040101010101" pitchFamily="2" charset="-122"/>
                <a:cs typeface="+mn-cs"/>
              </a:rPr>
              <a:t>是政府管理部门、行业监督部门与施工企业自我检查工作的主要内容。</a:t>
            </a:r>
            <a:endParaRPr lang="zh-CN" altLang="en-US" strike="noStrike" noProof="1" dirty="0" smtClean="0">
              <a:solidFill>
                <a:srgbClr val="002060"/>
              </a:solidFill>
              <a:latin typeface="华文中宋" panose="02010600040101010101" pitchFamily="2" charset="-122"/>
              <a:ea typeface="华文中宋" panose="02010600040101010101" pitchFamily="2" charset="-122"/>
              <a:cs typeface="+mn-cs"/>
            </a:endParaRPr>
          </a:p>
          <a:p>
            <a:pPr marL="342900" indent="-342900" algn="l" fontAlgn="base">
              <a:lnSpc>
                <a:spcPct val="150000"/>
              </a:lnSpc>
              <a:buFont typeface="Wingdings" panose="05000000000000000000" charset="0"/>
              <a:buChar char="u"/>
            </a:pPr>
            <a:r>
              <a:rPr lang="zh-CN" altLang="en-US" sz="2000" strike="noStrike" noProof="1" dirty="0" smtClean="0">
                <a:solidFill>
                  <a:srgbClr val="002060"/>
                </a:solidFill>
                <a:latin typeface="华文中宋" panose="02010600040101010101" pitchFamily="2" charset="-122"/>
                <a:ea typeface="华文中宋" panose="02010600040101010101" pitchFamily="2" charset="-122"/>
                <a:cs typeface="+mn-cs"/>
              </a:rPr>
              <a:t>是证明施工现场满足安全要求程度的文件，记录正确与及时，保管有序，体现了企业对工程项目上的安全管理能力。</a:t>
            </a:r>
            <a:endParaRPr lang="zh-CN" altLang="en-US" sz="2000" strike="noStrike" noProof="1" dirty="0" smtClean="0">
              <a:solidFill>
                <a:srgbClr val="002060"/>
              </a:solidFill>
              <a:latin typeface="华文中宋" panose="02010600040101010101" pitchFamily="2" charset="-122"/>
              <a:ea typeface="华文中宋" panose="02010600040101010101" pitchFamily="2" charset="-122"/>
              <a:cs typeface="+mn-cs"/>
            </a:endParaRPr>
          </a:p>
          <a:p>
            <a:pPr marL="342900" marR="0" lvl="0" indent="-342900" algn="l" defTabSz="685800" rtl="0" eaLnBrk="1" fontAlgn="base" latinLnBrk="0" hangingPunct="1">
              <a:lnSpc>
                <a:spcPct val="150000"/>
              </a:lnSpc>
              <a:spcBef>
                <a:spcPts val="750"/>
              </a:spcBef>
              <a:buFont typeface="Wingdings" panose="05000000000000000000" charset="0"/>
              <a:buChar char="u"/>
            </a:pPr>
            <a:r>
              <a:rPr lang="zh-CN" altLang="en-US" sz="2000" strike="noStrike" noProof="1" dirty="0" smtClean="0">
                <a:solidFill>
                  <a:srgbClr val="002060"/>
                </a:solidFill>
                <a:latin typeface="华文中宋" panose="02010600040101010101" pitchFamily="2" charset="-122"/>
                <a:ea typeface="华文中宋" panose="02010600040101010101" pitchFamily="2" charset="-122"/>
                <a:cs typeface="+mn-cs"/>
                <a:sym typeface="+mn-ea"/>
              </a:rPr>
              <a:t>真实、完善的安全管理资料，能最大限度地</a:t>
            </a:r>
            <a:r>
              <a:rPr lang="zh-CN" altLang="en-US" sz="2000" strike="noStrike" noProof="1" dirty="0" smtClean="0">
                <a:solidFill>
                  <a:srgbClr val="FF0000"/>
                </a:solidFill>
                <a:latin typeface="华文中宋" panose="02010600040101010101" pitchFamily="2" charset="-122"/>
                <a:ea typeface="华文中宋" panose="02010600040101010101" pitchFamily="2" charset="-122"/>
                <a:cs typeface="+mn-cs"/>
                <a:sym typeface="+mn-ea"/>
              </a:rPr>
              <a:t>规避或降低企业和相关人员因生产事故带来法律后果的风险，是区分和追究安全生产事故法律责任最直接的证据之一。</a:t>
            </a:r>
            <a:endParaRPr lang="zh-CN" altLang="en-US" sz="2000" strike="noStrike" noProof="1" dirty="0" smtClean="0">
              <a:solidFill>
                <a:srgbClr val="FF0000"/>
              </a:solidFill>
              <a:latin typeface="华文中宋" panose="02010600040101010101" pitchFamily="2" charset="-122"/>
              <a:ea typeface="华文中宋" panose="02010600040101010101" pitchFamily="2" charset="-122"/>
              <a:sym typeface="+mn-ea"/>
            </a:endParaRPr>
          </a:p>
          <a:p>
            <a:pPr fontAlgn="base">
              <a:lnSpc>
                <a:spcPct val="150000"/>
              </a:lnSpc>
            </a:pPr>
            <a:endParaRPr lang="zh-CN" altLang="en-US" sz="2400" b="1" strike="noStrike" noProof="1" dirty="0">
              <a:ln w="0"/>
              <a:solidFill>
                <a:srgbClr val="002060"/>
              </a:solidFill>
              <a:effectLst>
                <a:outerShdw blurRad="38100" dist="38100" dir="2700000" algn="tl">
                  <a:srgbClr val="000000">
                    <a:alpha val="43137"/>
                  </a:srgbClr>
                </a:outerShdw>
              </a:effectLst>
              <a:latin typeface="仿宋" panose="02010609060101010101" charset="-122"/>
              <a:ea typeface="仿宋" panose="02010609060101010101"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6246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472" name="组合 5"/>
          <p:cNvGrpSpPr/>
          <p:nvPr/>
        </p:nvGrpSpPr>
        <p:grpSpPr>
          <a:xfrm>
            <a:off x="4497388"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2478" name="文本框 1"/>
          <p:cNvSpPr txBox="1"/>
          <p:nvPr/>
        </p:nvSpPr>
        <p:spPr>
          <a:xfrm>
            <a:off x="1196975" y="106363"/>
            <a:ext cx="51943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安全技术管理制度</a:t>
            </a:r>
            <a:endParaRPr lang="zh-CN" altLang="en-US" sz="2400" dirty="0">
              <a:solidFill>
                <a:srgbClr val="002060"/>
              </a:solidFill>
              <a:latin typeface="华文中宋" panose="02010600040101010101" pitchFamily="2" charset="-122"/>
              <a:ea typeface="华文中宋" panose="02010600040101010101" pitchFamily="2" charset="-122"/>
            </a:endParaRPr>
          </a:p>
        </p:txBody>
      </p:sp>
      <p:sp>
        <p:nvSpPr>
          <p:cNvPr id="62479" name="文本框 1"/>
          <p:cNvSpPr txBox="1"/>
          <p:nvPr/>
        </p:nvSpPr>
        <p:spPr>
          <a:xfrm>
            <a:off x="1196975" y="1689100"/>
            <a:ext cx="1828800" cy="347662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项目开工前，根据项目特点建立建立企业安全技术措施及方案的管理制度、安全技术交底制度、安全验收制度，具体参照</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rPr>
              <a:t>公司安全生产管理手册。</a:t>
            </a:r>
            <a:endParaRPr lang="zh-CN" altLang="en-US" sz="2000">
              <a:latin typeface="华文中宋" panose="02010600040101010101" pitchFamily="2" charset="-122"/>
              <a:ea typeface="华文中宋" panose="02010600040101010101" pitchFamily="2" charset="-122"/>
            </a:endParaRPr>
          </a:p>
        </p:txBody>
      </p:sp>
      <p:pic>
        <p:nvPicPr>
          <p:cNvPr id="62480" name="图片 3"/>
          <p:cNvPicPr>
            <a:picLocks noChangeAspect="1"/>
          </p:cNvPicPr>
          <p:nvPr/>
        </p:nvPicPr>
        <p:blipFill>
          <a:blip r:embed="rId1"/>
          <a:stretch>
            <a:fillRect/>
          </a:stretch>
        </p:blipFill>
        <p:spPr>
          <a:xfrm>
            <a:off x="3556000" y="903288"/>
            <a:ext cx="5429250" cy="5229225"/>
          </a:xfrm>
          <a:prstGeom prst="rect">
            <a:avLst/>
          </a:prstGeom>
          <a:noFill/>
          <a:ln w="9525" cap="flat" cmpd="sng">
            <a:solidFill>
              <a:schemeClr val="accent1"/>
            </a:solidFill>
            <a:prstDash val="solid"/>
            <a:round/>
            <a:headEnd type="none" w="med" len="med"/>
            <a:tailEnd type="none" w="med" len="med"/>
          </a:ln>
        </p:spPr>
      </p:pic>
      <p:sp>
        <p:nvSpPr>
          <p:cNvPr id="203" name=" 203"/>
          <p:cNvSpPr/>
          <p:nvPr/>
        </p:nvSpPr>
        <p:spPr>
          <a:xfrm rot="5400000">
            <a:off x="2413794" y="13914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834231" y="495061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62483" name="图片 3"/>
          <p:cNvPicPr>
            <a:picLocks noChangeAspect="1"/>
          </p:cNvPicPr>
          <p:nvPr/>
        </p:nvPicPr>
        <p:blipFill>
          <a:blip r:embed="rId1"/>
          <a:stretch>
            <a:fillRect/>
          </a:stretch>
        </p:blipFill>
        <p:spPr>
          <a:xfrm>
            <a:off x="3556000" y="911225"/>
            <a:ext cx="5429250" cy="5229225"/>
          </a:xfrm>
          <a:prstGeom prst="rect">
            <a:avLst/>
          </a:prstGeom>
          <a:noFill/>
          <a:ln w="9525" cap="flat" cmpd="sng">
            <a:solidFill>
              <a:schemeClr val="accent1"/>
            </a:solidFill>
            <a:prstDash val="solid"/>
            <a:round/>
            <a:headEnd type="none" w="med" len="med"/>
            <a:tailEnd type="none" w="med" len="med"/>
          </a:ln>
        </p:spPr>
      </p:pic>
      <p:sp>
        <p:nvSpPr>
          <p:cNvPr id="22" name="矩形 21"/>
          <p:cNvSpPr/>
          <p:nvPr/>
        </p:nvSpPr>
        <p:spPr>
          <a:xfrm>
            <a:off x="4278313" y="1454150"/>
            <a:ext cx="9207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grpSp>
        <p:nvGrpSpPr>
          <p:cNvPr id="6349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3496" name="组合 5"/>
          <p:cNvGrpSpPr/>
          <p:nvPr/>
        </p:nvGrpSpPr>
        <p:grpSpPr>
          <a:xfrm>
            <a:off x="36179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3502"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安全操作规程</a:t>
            </a:r>
            <a:endParaRPr lang="zh-CN" altLang="en-US" sz="2400" dirty="0">
              <a:solidFill>
                <a:srgbClr val="002060"/>
              </a:solidFill>
              <a:latin typeface="华文中宋" panose="02010600040101010101" pitchFamily="2" charset="-122"/>
              <a:ea typeface="华文中宋" panose="02010600040101010101" pitchFamily="2" charset="-122"/>
            </a:endParaRPr>
          </a:p>
        </p:txBody>
      </p:sp>
      <p:sp>
        <p:nvSpPr>
          <p:cNvPr id="63503" name="文本框 1"/>
          <p:cNvSpPr txBox="1"/>
          <p:nvPr/>
        </p:nvSpPr>
        <p:spPr>
          <a:xfrm>
            <a:off x="650875" y="2368550"/>
            <a:ext cx="836613" cy="19192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项目部根据项目部特点制定</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875506" y="20026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210344" y="41790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63506" name="图片 5"/>
          <p:cNvPicPr>
            <a:picLocks noChangeAspect="1"/>
          </p:cNvPicPr>
          <p:nvPr/>
        </p:nvPicPr>
        <p:blipFill>
          <a:blip r:embed="rId1"/>
          <a:srcRect l="3165" t="4150" r="4059" b="1633"/>
          <a:stretch>
            <a:fillRect/>
          </a:stretch>
        </p:blipFill>
        <p:spPr>
          <a:xfrm>
            <a:off x="1806575" y="850900"/>
            <a:ext cx="3521075" cy="5080000"/>
          </a:xfrm>
          <a:prstGeom prst="rect">
            <a:avLst/>
          </a:prstGeom>
          <a:noFill/>
          <a:ln w="9525" cap="flat" cmpd="sng">
            <a:solidFill>
              <a:schemeClr val="accent1"/>
            </a:solidFill>
            <a:prstDash val="solid"/>
            <a:round/>
            <a:headEnd type="none" w="med" len="med"/>
            <a:tailEnd type="none" w="med" len="med"/>
          </a:ln>
        </p:spPr>
      </p:pic>
      <p:pic>
        <p:nvPicPr>
          <p:cNvPr id="63507" name="图片 1"/>
          <p:cNvPicPr>
            <a:picLocks noChangeAspect="1"/>
          </p:cNvPicPr>
          <p:nvPr/>
        </p:nvPicPr>
        <p:blipFill>
          <a:blip r:embed="rId2"/>
          <a:stretch>
            <a:fillRect/>
          </a:stretch>
        </p:blipFill>
        <p:spPr>
          <a:xfrm>
            <a:off x="5432425" y="850900"/>
            <a:ext cx="3348038" cy="5081588"/>
          </a:xfrm>
          <a:prstGeom prst="rect">
            <a:avLst/>
          </a:prstGeom>
          <a:noFill/>
          <a:ln w="9525" cap="flat" cmpd="sng">
            <a:solidFill>
              <a:schemeClr val="accent1"/>
            </a:solidFill>
            <a:prstDash val="solid"/>
            <a:round/>
            <a:headEnd type="none" w="med" len="med"/>
            <a:tailEnd type="none" w="med" len="med"/>
          </a:ln>
        </p:spPr>
      </p:pic>
      <p:sp>
        <p:nvSpPr>
          <p:cNvPr id="22" name="矩形 21"/>
          <p:cNvSpPr/>
          <p:nvPr/>
        </p:nvSpPr>
        <p:spPr>
          <a:xfrm>
            <a:off x="2244725" y="2300288"/>
            <a:ext cx="1609725" cy="255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2528888" y="5295900"/>
            <a:ext cx="2078038"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2243138" y="2614613"/>
            <a:ext cx="2792413"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4513" name="组合 5"/>
          <p:cNvGrpSpPr/>
          <p:nvPr/>
        </p:nvGrpSpPr>
        <p:grpSpPr>
          <a:xfrm>
            <a:off x="36179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4519"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04 安全技术方案</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6452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64526" name="图片 1"/>
          <p:cNvPicPr>
            <a:picLocks noChangeAspect="1"/>
          </p:cNvPicPr>
          <p:nvPr/>
        </p:nvPicPr>
        <p:blipFill>
          <a:blip r:embed="rId1"/>
          <a:stretch>
            <a:fillRect/>
          </a:stretch>
        </p:blipFill>
        <p:spPr>
          <a:xfrm>
            <a:off x="3382963" y="695325"/>
            <a:ext cx="5326062" cy="5641975"/>
          </a:xfrm>
          <a:prstGeom prst="rect">
            <a:avLst/>
          </a:prstGeom>
          <a:noFill/>
          <a:ln w="9525">
            <a:noFill/>
          </a:ln>
        </p:spPr>
      </p:pic>
      <p:sp>
        <p:nvSpPr>
          <p:cNvPr id="64527" name="文本框 3"/>
          <p:cNvSpPr txBox="1"/>
          <p:nvPr/>
        </p:nvSpPr>
        <p:spPr>
          <a:xfrm>
            <a:off x="560388" y="1793875"/>
            <a:ext cx="2403475" cy="3749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所有方案由项目技术部进行编制，分部分项工程施工前完成并审核审批完成，具体见局安全手册6.1.5条。所有方案及相关审核、审批意见分公司及项目部均需留存纸质版（含监理、业主审批意见，必要时需专家论证意见）</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351881" y="16073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210344" y="52474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5537" name="组合 5"/>
          <p:cNvGrpSpPr/>
          <p:nvPr/>
        </p:nvGrpSpPr>
        <p:grpSpPr>
          <a:xfrm>
            <a:off x="43021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5543" name="文本框 1"/>
          <p:cNvSpPr txBox="1"/>
          <p:nvPr/>
        </p:nvSpPr>
        <p:spPr>
          <a:xfrm>
            <a:off x="1054100" y="106363"/>
            <a:ext cx="38131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05 安全技术交底计划</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6554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65550" name="图片 1"/>
          <p:cNvPicPr>
            <a:picLocks noChangeAspect="1"/>
          </p:cNvPicPr>
          <p:nvPr/>
        </p:nvPicPr>
        <p:blipFill>
          <a:blip r:embed="rId1"/>
          <a:stretch>
            <a:fillRect/>
          </a:stretch>
        </p:blipFill>
        <p:spPr>
          <a:xfrm>
            <a:off x="3154363" y="682625"/>
            <a:ext cx="5546725" cy="5546725"/>
          </a:xfrm>
          <a:prstGeom prst="rect">
            <a:avLst/>
          </a:prstGeom>
          <a:noFill/>
          <a:ln w="9525" cap="flat" cmpd="sng">
            <a:solidFill>
              <a:schemeClr val="accent1"/>
            </a:solidFill>
            <a:prstDash val="solid"/>
            <a:round/>
            <a:headEnd type="none" w="med" len="med"/>
            <a:tailEnd type="none" w="med" len="med"/>
          </a:ln>
        </p:spPr>
      </p:pic>
      <p:sp>
        <p:nvSpPr>
          <p:cNvPr id="65551" name="文本框 3"/>
          <p:cNvSpPr txBox="1"/>
          <p:nvPr/>
        </p:nvSpPr>
        <p:spPr>
          <a:xfrm>
            <a:off x="1339850" y="1730375"/>
            <a:ext cx="1230313" cy="3749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项目部在编制安全策划书时，根据项目实际情况编制安全技术交底计划表；明确交底类型、工种、时间、交底人。</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089944" y="15105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905669" y="51077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6561" name="组合 5"/>
          <p:cNvGrpSpPr/>
          <p:nvPr/>
        </p:nvGrpSpPr>
        <p:grpSpPr>
          <a:xfrm>
            <a:off x="36179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6567"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06 安全技术交底</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6656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66574" name="图片 1"/>
          <p:cNvPicPr>
            <a:picLocks noChangeAspect="1"/>
          </p:cNvPicPr>
          <p:nvPr/>
        </p:nvPicPr>
        <p:blipFill>
          <a:blip r:embed="rId1"/>
          <a:stretch>
            <a:fillRect/>
          </a:stretch>
        </p:blipFill>
        <p:spPr>
          <a:xfrm>
            <a:off x="442913" y="768350"/>
            <a:ext cx="4306887" cy="4575175"/>
          </a:xfrm>
          <a:prstGeom prst="rect">
            <a:avLst/>
          </a:prstGeom>
          <a:noFill/>
          <a:ln w="9525" cap="flat" cmpd="sng">
            <a:solidFill>
              <a:schemeClr val="accent1"/>
            </a:solidFill>
            <a:prstDash val="solid"/>
            <a:round/>
            <a:headEnd type="none" w="med" len="med"/>
            <a:tailEnd type="none" w="med" len="med"/>
          </a:ln>
        </p:spPr>
      </p:pic>
      <p:pic>
        <p:nvPicPr>
          <p:cNvPr id="66575" name="图片 3"/>
          <p:cNvPicPr>
            <a:picLocks noChangeAspect="1"/>
          </p:cNvPicPr>
          <p:nvPr/>
        </p:nvPicPr>
        <p:blipFill>
          <a:blip r:embed="rId2"/>
          <a:stretch>
            <a:fillRect/>
          </a:stretch>
        </p:blipFill>
        <p:spPr>
          <a:xfrm>
            <a:off x="5002213" y="746125"/>
            <a:ext cx="3697287" cy="4549775"/>
          </a:xfrm>
          <a:prstGeom prst="rect">
            <a:avLst/>
          </a:prstGeom>
          <a:noFill/>
          <a:ln w="9525" cap="flat" cmpd="sng">
            <a:solidFill>
              <a:schemeClr val="accent1"/>
            </a:solidFill>
            <a:prstDash val="solid"/>
            <a:round/>
            <a:headEnd type="none" w="med" len="med"/>
            <a:tailEnd type="none" w="med" len="med"/>
          </a:ln>
        </p:spPr>
      </p:pic>
      <p:sp>
        <p:nvSpPr>
          <p:cNvPr id="66576" name="文本框 3"/>
          <p:cNvSpPr txBox="1"/>
          <p:nvPr/>
        </p:nvSpPr>
        <p:spPr>
          <a:xfrm>
            <a:off x="1122363" y="5502275"/>
            <a:ext cx="7288212" cy="579438"/>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安全技术交底由项目技术人员技术负责人进行交底，安全管理人员旁站监督，收集交底资料存档，所有接受交底的人员均需本人签字按手印。</a:t>
            </a:r>
            <a:endParaRPr lang="zh-CN" altLang="en-US" sz="1600">
              <a:latin typeface="华文中宋" panose="02010600040101010101" pitchFamily="2" charset="-122"/>
              <a:ea typeface="华文中宋" panose="02010600040101010101" pitchFamily="2" charset="-122"/>
            </a:endParaRPr>
          </a:p>
        </p:txBody>
      </p:sp>
      <p:sp>
        <p:nvSpPr>
          <p:cNvPr id="203" name=" 203"/>
          <p:cNvSpPr/>
          <p:nvPr/>
        </p:nvSpPr>
        <p:spPr>
          <a:xfrm>
            <a:off x="822325" y="5295900"/>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 name=" 203"/>
          <p:cNvSpPr/>
          <p:nvPr/>
        </p:nvSpPr>
        <p:spPr>
          <a:xfrm rot="10800000">
            <a:off x="7618413" y="574040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文本框 1"/>
          <p:cNvSpPr txBox="1"/>
          <p:nvPr/>
        </p:nvSpPr>
        <p:spPr>
          <a:xfrm>
            <a:off x="1341438"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卷七：检查验收</a:t>
            </a:r>
            <a:endParaRPr lang="en-US" altLang="zh-CN"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67586"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7592" name="组合 5"/>
          <p:cNvGrpSpPr/>
          <p:nvPr/>
        </p:nvGrpSpPr>
        <p:grpSpPr>
          <a:xfrm>
            <a:off x="4413250" y="106363"/>
            <a:ext cx="1049338"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7598" name="文本框 1"/>
          <p:cNvSpPr txBox="1"/>
          <p:nvPr/>
        </p:nvSpPr>
        <p:spPr>
          <a:xfrm>
            <a:off x="206375" y="889000"/>
            <a:ext cx="6881813" cy="4814888"/>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01 安全监测器具台账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02 例行检查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03 专业性检查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04 经常性检查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05 季节性检查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06 领导带班检查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07 进场验收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08 危险性较大工程和超过一定规模的危险性较大工程验收</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09 危险性较大工程和超过一定规模的危险性较大工程以外工程验收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10 安全检查台账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11 行政职能部门检查记录及回复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12 施工现场事故隐患排查治理情况登记表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13 安全奖罚</a:t>
            </a:r>
            <a:endParaRPr lang="zh-CN" altLang="en-US" sz="2000">
              <a:latin typeface="华文中宋" panose="02010600040101010101" pitchFamily="2" charset="-122"/>
              <a:ea typeface="华文中宋" panose="02010600040101010101" pitchFamily="2" charset="-122"/>
            </a:endParaRPr>
          </a:p>
        </p:txBody>
      </p:sp>
      <p:sp>
        <p:nvSpPr>
          <p:cNvPr id="67599" name="齿轮"/>
          <p:cNvSpPr/>
          <p:nvPr/>
        </p:nvSpPr>
        <p:spPr>
          <a:xfrm>
            <a:off x="6408738" y="3870325"/>
            <a:ext cx="2232025" cy="2303463"/>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1239533111"/>
              </a:cxn>
              <a:cxn ang="0">
                <a:pos x="0" y="1406392286"/>
              </a:cxn>
              <a:cxn ang="0">
                <a:pos x="0" y="357559280"/>
              </a:cxn>
              <a:cxn ang="0">
                <a:pos x="0" y="0"/>
              </a:cxn>
              <a:cxn ang="0">
                <a:pos x="1909135488" y="881977736"/>
              </a:cxn>
              <a:cxn ang="0">
                <a:pos x="893821800" y="1060753470"/>
              </a:cxn>
              <a:cxn ang="0">
                <a:pos x="0" y="1942731207"/>
              </a:cxn>
              <a:cxn ang="0">
                <a:pos x="503315953" y="0"/>
              </a:cxn>
              <a:cxn ang="0">
                <a:pos x="503315953" y="0"/>
              </a:cxn>
              <a:cxn ang="0">
                <a:pos x="0" y="0"/>
              </a:cxn>
              <a:cxn ang="0">
                <a:pos x="893821800" y="0"/>
              </a:cxn>
              <a:cxn ang="0">
                <a:pos x="1909135488"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1275649656" y="0"/>
              </a:cxn>
              <a:cxn ang="0">
                <a:pos x="633485832" y="0"/>
              </a:cxn>
              <a:cxn ang="0">
                <a:pos x="503315953" y="0"/>
              </a:cxn>
              <a:cxn ang="0">
                <a:pos x="893821800" y="0"/>
              </a:cxn>
              <a:cxn ang="0">
                <a:pos x="503315953" y="0"/>
              </a:cxn>
              <a:cxn ang="0">
                <a:pos x="633485832" y="1585171926"/>
              </a:cxn>
              <a:cxn ang="0">
                <a:pos x="1275649656" y="1942731207"/>
              </a:cxn>
              <a:cxn ang="0">
                <a:pos x="0" y="703198095"/>
              </a:cxn>
              <a:cxn ang="0">
                <a:pos x="0" y="357559280"/>
              </a:cxn>
              <a:cxn ang="0">
                <a:pos x="0" y="1239533111"/>
              </a:cxn>
              <a:cxn ang="0">
                <a:pos x="0" y="1585171926"/>
              </a:cxn>
              <a:cxn ang="0">
                <a:pos x="0" y="1942731207"/>
              </a:cxn>
              <a:cxn ang="0">
                <a:pos x="0" y="0"/>
              </a:cxn>
              <a:cxn ang="0">
                <a:pos x="0" y="0"/>
              </a:cxn>
              <a:cxn ang="0">
                <a:pos x="0" y="0"/>
              </a:cxn>
            </a:cxnLst>
            <a:pathLst>
              <a:path w="589" h="590">
                <a:moveTo>
                  <a:pt x="294" y="192"/>
                </a:moveTo>
                <a:lnTo>
                  <a:pt x="294" y="192"/>
                </a:lnTo>
                <a:cubicBezTo>
                  <a:pt x="235" y="192"/>
                  <a:pt x="191" y="236"/>
                  <a:pt x="191" y="295"/>
                </a:cubicBezTo>
                <a:cubicBezTo>
                  <a:pt x="191" y="339"/>
                  <a:pt x="235" y="383"/>
                  <a:pt x="294" y="383"/>
                </a:cubicBezTo>
                <a:cubicBezTo>
                  <a:pt x="353" y="383"/>
                  <a:pt x="397" y="339"/>
                  <a:pt x="397" y="295"/>
                </a:cubicBezTo>
                <a:cubicBezTo>
                  <a:pt x="397" y="236"/>
                  <a:pt x="353" y="192"/>
                  <a:pt x="294" y="192"/>
                </a:cubicBezTo>
                <a:close/>
                <a:moveTo>
                  <a:pt x="294" y="354"/>
                </a:moveTo>
                <a:lnTo>
                  <a:pt x="294" y="354"/>
                </a:lnTo>
                <a:cubicBezTo>
                  <a:pt x="265" y="354"/>
                  <a:pt x="235" y="324"/>
                  <a:pt x="235" y="295"/>
                </a:cubicBezTo>
                <a:cubicBezTo>
                  <a:pt x="235" y="251"/>
                  <a:pt x="265" y="236"/>
                  <a:pt x="294" y="236"/>
                </a:cubicBezTo>
                <a:cubicBezTo>
                  <a:pt x="324" y="236"/>
                  <a:pt x="353" y="251"/>
                  <a:pt x="353" y="295"/>
                </a:cubicBezTo>
                <a:cubicBezTo>
                  <a:pt x="353" y="324"/>
                  <a:pt x="324" y="354"/>
                  <a:pt x="294" y="354"/>
                </a:cubicBezTo>
                <a:close/>
                <a:moveTo>
                  <a:pt x="574" y="354"/>
                </a:moveTo>
                <a:lnTo>
                  <a:pt x="574" y="354"/>
                </a:lnTo>
                <a:cubicBezTo>
                  <a:pt x="529" y="339"/>
                  <a:pt x="529" y="339"/>
                  <a:pt x="529" y="339"/>
                </a:cubicBezTo>
                <a:cubicBezTo>
                  <a:pt x="529" y="324"/>
                  <a:pt x="529" y="309"/>
                  <a:pt x="529" y="295"/>
                </a:cubicBezTo>
                <a:cubicBezTo>
                  <a:pt x="529" y="280"/>
                  <a:pt x="529" y="265"/>
                  <a:pt x="529" y="251"/>
                </a:cubicBezTo>
                <a:cubicBezTo>
                  <a:pt x="574" y="221"/>
                  <a:pt x="574" y="221"/>
                  <a:pt x="574" y="221"/>
                </a:cubicBezTo>
                <a:cubicBezTo>
                  <a:pt x="588" y="206"/>
                  <a:pt x="588" y="192"/>
                  <a:pt x="588" y="163"/>
                </a:cubicBezTo>
                <a:cubicBezTo>
                  <a:pt x="544" y="104"/>
                  <a:pt x="544" y="104"/>
                  <a:pt x="544" y="104"/>
                </a:cubicBezTo>
                <a:cubicBezTo>
                  <a:pt x="529" y="74"/>
                  <a:pt x="515" y="74"/>
                  <a:pt x="485" y="89"/>
                </a:cubicBezTo>
                <a:cubicBezTo>
                  <a:pt x="441" y="118"/>
                  <a:pt x="441" y="118"/>
                  <a:pt x="441" y="118"/>
                </a:cubicBezTo>
                <a:cubicBezTo>
                  <a:pt x="426" y="89"/>
                  <a:pt x="397" y="74"/>
                  <a:pt x="367" y="74"/>
                </a:cubicBezTo>
                <a:cubicBezTo>
                  <a:pt x="367" y="30"/>
                  <a:pt x="367" y="30"/>
                  <a:pt x="367" y="30"/>
                </a:cubicBezTo>
                <a:cubicBezTo>
                  <a:pt x="367" y="15"/>
                  <a:pt x="353" y="0"/>
                  <a:pt x="338" y="0"/>
                </a:cubicBezTo>
                <a:cubicBezTo>
                  <a:pt x="250" y="0"/>
                  <a:pt x="250" y="0"/>
                  <a:pt x="250" y="0"/>
                </a:cubicBezTo>
                <a:cubicBezTo>
                  <a:pt x="235" y="0"/>
                  <a:pt x="220" y="15"/>
                  <a:pt x="220" y="30"/>
                </a:cubicBezTo>
                <a:cubicBezTo>
                  <a:pt x="220" y="74"/>
                  <a:pt x="220" y="74"/>
                  <a:pt x="220" y="74"/>
                </a:cubicBezTo>
                <a:cubicBezTo>
                  <a:pt x="191" y="74"/>
                  <a:pt x="162" y="89"/>
                  <a:pt x="147" y="118"/>
                </a:cubicBezTo>
                <a:cubicBezTo>
                  <a:pt x="103" y="89"/>
                  <a:pt x="103" y="89"/>
                  <a:pt x="103" y="89"/>
                </a:cubicBezTo>
                <a:cubicBezTo>
                  <a:pt x="73" y="74"/>
                  <a:pt x="58" y="74"/>
                  <a:pt x="44" y="104"/>
                </a:cubicBezTo>
                <a:cubicBezTo>
                  <a:pt x="0" y="163"/>
                  <a:pt x="0" y="163"/>
                  <a:pt x="0" y="163"/>
                </a:cubicBezTo>
                <a:cubicBezTo>
                  <a:pt x="0" y="192"/>
                  <a:pt x="0" y="206"/>
                  <a:pt x="14" y="221"/>
                </a:cubicBezTo>
                <a:cubicBezTo>
                  <a:pt x="58" y="251"/>
                  <a:pt x="58" y="251"/>
                  <a:pt x="58" y="251"/>
                </a:cubicBezTo>
                <a:cubicBezTo>
                  <a:pt x="58" y="265"/>
                  <a:pt x="58" y="280"/>
                  <a:pt x="58" y="295"/>
                </a:cubicBezTo>
                <a:cubicBezTo>
                  <a:pt x="58" y="309"/>
                  <a:pt x="58" y="324"/>
                  <a:pt x="58" y="339"/>
                </a:cubicBezTo>
                <a:cubicBezTo>
                  <a:pt x="14" y="354"/>
                  <a:pt x="14" y="354"/>
                  <a:pt x="14" y="354"/>
                </a:cubicBezTo>
                <a:cubicBezTo>
                  <a:pt x="0" y="368"/>
                  <a:pt x="0" y="398"/>
                  <a:pt x="0" y="413"/>
                </a:cubicBezTo>
                <a:cubicBezTo>
                  <a:pt x="44" y="486"/>
                  <a:pt x="44" y="486"/>
                  <a:pt x="44" y="486"/>
                </a:cubicBezTo>
                <a:cubicBezTo>
                  <a:pt x="58" y="501"/>
                  <a:pt x="73" y="501"/>
                  <a:pt x="103" y="501"/>
                </a:cubicBezTo>
                <a:cubicBezTo>
                  <a:pt x="147" y="472"/>
                  <a:pt x="147" y="472"/>
                  <a:pt x="147" y="472"/>
                </a:cubicBezTo>
                <a:cubicBezTo>
                  <a:pt x="162" y="486"/>
                  <a:pt x="191" y="501"/>
                  <a:pt x="220" y="516"/>
                </a:cubicBezTo>
                <a:cubicBezTo>
                  <a:pt x="220" y="545"/>
                  <a:pt x="220" y="545"/>
                  <a:pt x="220" y="545"/>
                </a:cubicBezTo>
                <a:cubicBezTo>
                  <a:pt x="220" y="560"/>
                  <a:pt x="235" y="589"/>
                  <a:pt x="250" y="589"/>
                </a:cubicBezTo>
                <a:cubicBezTo>
                  <a:pt x="338" y="589"/>
                  <a:pt x="338" y="589"/>
                  <a:pt x="338" y="589"/>
                </a:cubicBezTo>
                <a:cubicBezTo>
                  <a:pt x="353" y="589"/>
                  <a:pt x="367" y="560"/>
                  <a:pt x="367" y="545"/>
                </a:cubicBezTo>
                <a:cubicBezTo>
                  <a:pt x="367" y="516"/>
                  <a:pt x="367" y="516"/>
                  <a:pt x="367" y="516"/>
                </a:cubicBezTo>
                <a:cubicBezTo>
                  <a:pt x="397" y="501"/>
                  <a:pt x="426" y="486"/>
                  <a:pt x="441" y="472"/>
                </a:cubicBezTo>
                <a:cubicBezTo>
                  <a:pt x="485" y="501"/>
                  <a:pt x="485" y="501"/>
                  <a:pt x="485" y="501"/>
                </a:cubicBezTo>
                <a:cubicBezTo>
                  <a:pt x="515" y="501"/>
                  <a:pt x="529" y="501"/>
                  <a:pt x="544" y="486"/>
                </a:cubicBezTo>
                <a:cubicBezTo>
                  <a:pt x="588" y="413"/>
                  <a:pt x="588" y="413"/>
                  <a:pt x="588" y="413"/>
                </a:cubicBezTo>
                <a:cubicBezTo>
                  <a:pt x="588" y="398"/>
                  <a:pt x="588" y="368"/>
                  <a:pt x="574" y="354"/>
                </a:cubicBezTo>
                <a:close/>
                <a:moveTo>
                  <a:pt x="544" y="413"/>
                </a:moveTo>
                <a:lnTo>
                  <a:pt x="544" y="413"/>
                </a:lnTo>
                <a:cubicBezTo>
                  <a:pt x="515" y="442"/>
                  <a:pt x="515" y="442"/>
                  <a:pt x="515" y="442"/>
                </a:cubicBezTo>
                <a:cubicBezTo>
                  <a:pt x="515" y="457"/>
                  <a:pt x="500" y="457"/>
                  <a:pt x="500" y="457"/>
                </a:cubicBezTo>
                <a:cubicBezTo>
                  <a:pt x="441" y="427"/>
                  <a:pt x="441" y="427"/>
                  <a:pt x="441" y="427"/>
                </a:cubicBezTo>
                <a:cubicBezTo>
                  <a:pt x="412" y="457"/>
                  <a:pt x="382" y="472"/>
                  <a:pt x="338" y="486"/>
                </a:cubicBezTo>
                <a:cubicBezTo>
                  <a:pt x="338" y="530"/>
                  <a:pt x="338" y="530"/>
                  <a:pt x="338" y="530"/>
                </a:cubicBezTo>
                <a:cubicBezTo>
                  <a:pt x="338" y="530"/>
                  <a:pt x="324" y="545"/>
                  <a:pt x="309" y="545"/>
                </a:cubicBezTo>
                <a:cubicBezTo>
                  <a:pt x="279" y="545"/>
                  <a:pt x="279" y="545"/>
                  <a:pt x="279" y="545"/>
                </a:cubicBezTo>
                <a:cubicBezTo>
                  <a:pt x="265" y="545"/>
                  <a:pt x="250" y="530"/>
                  <a:pt x="250" y="530"/>
                </a:cubicBezTo>
                <a:cubicBezTo>
                  <a:pt x="250" y="486"/>
                  <a:pt x="250" y="486"/>
                  <a:pt x="250" y="486"/>
                </a:cubicBezTo>
                <a:cubicBezTo>
                  <a:pt x="206" y="472"/>
                  <a:pt x="176" y="457"/>
                  <a:pt x="147" y="427"/>
                </a:cubicBezTo>
                <a:cubicBezTo>
                  <a:pt x="88" y="457"/>
                  <a:pt x="88" y="457"/>
                  <a:pt x="88" y="457"/>
                </a:cubicBezTo>
                <a:cubicBezTo>
                  <a:pt x="88" y="457"/>
                  <a:pt x="73" y="457"/>
                  <a:pt x="73" y="442"/>
                </a:cubicBezTo>
                <a:cubicBezTo>
                  <a:pt x="44" y="413"/>
                  <a:pt x="44" y="413"/>
                  <a:pt x="44" y="413"/>
                </a:cubicBezTo>
                <a:cubicBezTo>
                  <a:pt x="44" y="398"/>
                  <a:pt x="44" y="383"/>
                  <a:pt x="58" y="383"/>
                </a:cubicBezTo>
                <a:cubicBezTo>
                  <a:pt x="103" y="354"/>
                  <a:pt x="103" y="354"/>
                  <a:pt x="103" y="354"/>
                </a:cubicBezTo>
                <a:cubicBezTo>
                  <a:pt x="103" y="339"/>
                  <a:pt x="103" y="309"/>
                  <a:pt x="103" y="295"/>
                </a:cubicBezTo>
                <a:cubicBezTo>
                  <a:pt x="103" y="265"/>
                  <a:pt x="103" y="251"/>
                  <a:pt x="103" y="221"/>
                </a:cubicBezTo>
                <a:cubicBezTo>
                  <a:pt x="58" y="192"/>
                  <a:pt x="58" y="192"/>
                  <a:pt x="58" y="192"/>
                </a:cubicBezTo>
                <a:cubicBezTo>
                  <a:pt x="44" y="192"/>
                  <a:pt x="44" y="177"/>
                  <a:pt x="44" y="163"/>
                </a:cubicBezTo>
                <a:cubicBezTo>
                  <a:pt x="73" y="133"/>
                  <a:pt x="73" y="133"/>
                  <a:pt x="73" y="133"/>
                </a:cubicBezTo>
                <a:cubicBezTo>
                  <a:pt x="73" y="133"/>
                  <a:pt x="88" y="118"/>
                  <a:pt x="88" y="133"/>
                </a:cubicBezTo>
                <a:cubicBezTo>
                  <a:pt x="147" y="163"/>
                  <a:pt x="147" y="163"/>
                  <a:pt x="147" y="163"/>
                </a:cubicBezTo>
                <a:cubicBezTo>
                  <a:pt x="176" y="133"/>
                  <a:pt x="206" y="104"/>
                  <a:pt x="250" y="104"/>
                </a:cubicBezTo>
                <a:cubicBezTo>
                  <a:pt x="250" y="59"/>
                  <a:pt x="250" y="59"/>
                  <a:pt x="250" y="59"/>
                </a:cubicBezTo>
                <a:cubicBezTo>
                  <a:pt x="250" y="45"/>
                  <a:pt x="265" y="30"/>
                  <a:pt x="279" y="30"/>
                </a:cubicBezTo>
                <a:cubicBezTo>
                  <a:pt x="309" y="30"/>
                  <a:pt x="309" y="30"/>
                  <a:pt x="309" y="30"/>
                </a:cubicBezTo>
                <a:cubicBezTo>
                  <a:pt x="324" y="30"/>
                  <a:pt x="338" y="45"/>
                  <a:pt x="338" y="59"/>
                </a:cubicBezTo>
                <a:cubicBezTo>
                  <a:pt x="338" y="104"/>
                  <a:pt x="338" y="104"/>
                  <a:pt x="338" y="104"/>
                </a:cubicBezTo>
                <a:cubicBezTo>
                  <a:pt x="382" y="104"/>
                  <a:pt x="412" y="133"/>
                  <a:pt x="441" y="163"/>
                </a:cubicBezTo>
                <a:cubicBezTo>
                  <a:pt x="500" y="133"/>
                  <a:pt x="500" y="133"/>
                  <a:pt x="500" y="133"/>
                </a:cubicBezTo>
                <a:cubicBezTo>
                  <a:pt x="500" y="118"/>
                  <a:pt x="515" y="133"/>
                  <a:pt x="515" y="133"/>
                </a:cubicBezTo>
                <a:cubicBezTo>
                  <a:pt x="544" y="163"/>
                  <a:pt x="544" y="163"/>
                  <a:pt x="544" y="163"/>
                </a:cubicBezTo>
                <a:cubicBezTo>
                  <a:pt x="544" y="177"/>
                  <a:pt x="544" y="192"/>
                  <a:pt x="529" y="192"/>
                </a:cubicBezTo>
                <a:cubicBezTo>
                  <a:pt x="485" y="221"/>
                  <a:pt x="485" y="221"/>
                  <a:pt x="485" y="221"/>
                </a:cubicBezTo>
                <a:cubicBezTo>
                  <a:pt x="485" y="251"/>
                  <a:pt x="485" y="265"/>
                  <a:pt x="485" y="295"/>
                </a:cubicBezTo>
                <a:cubicBezTo>
                  <a:pt x="485" y="309"/>
                  <a:pt x="485" y="339"/>
                  <a:pt x="485" y="354"/>
                </a:cubicBezTo>
                <a:cubicBezTo>
                  <a:pt x="529" y="383"/>
                  <a:pt x="529" y="383"/>
                  <a:pt x="529" y="383"/>
                </a:cubicBezTo>
                <a:cubicBezTo>
                  <a:pt x="544" y="383"/>
                  <a:pt x="544" y="398"/>
                  <a:pt x="544" y="413"/>
                </a:cubicBezTo>
                <a:close/>
              </a:path>
            </a:pathLst>
          </a:custGeom>
          <a:solidFill>
            <a:schemeClr val="accent1"/>
          </a:solidFill>
          <a:ln w="9525">
            <a:noFill/>
          </a:ln>
        </p:spPr>
        <p:txBody>
          <a:bodyPr/>
          <a:p>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8609" name="组合 5"/>
          <p:cNvGrpSpPr/>
          <p:nvPr/>
        </p:nvGrpSpPr>
        <p:grpSpPr>
          <a:xfrm>
            <a:off x="43561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68615" name="文本框 1"/>
          <p:cNvSpPr txBox="1"/>
          <p:nvPr/>
        </p:nvSpPr>
        <p:spPr>
          <a:xfrm>
            <a:off x="1054100" y="106363"/>
            <a:ext cx="3278188"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安全监测器具台账</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6861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68622" name="图片 7" descr="u=4228864725,640479349&amp;fm=23&amp;gp=0"/>
          <p:cNvPicPr>
            <a:picLocks noChangeAspect="1"/>
          </p:cNvPicPr>
          <p:nvPr/>
        </p:nvPicPr>
        <p:blipFill>
          <a:blip r:embed="rId1"/>
          <a:srcRect l="12712" t="15848" r="14153" b="15826"/>
          <a:stretch>
            <a:fillRect/>
          </a:stretch>
        </p:blipFill>
        <p:spPr>
          <a:xfrm>
            <a:off x="619125" y="817563"/>
            <a:ext cx="2224088" cy="1212850"/>
          </a:xfrm>
          <a:prstGeom prst="rect">
            <a:avLst/>
          </a:prstGeom>
          <a:noFill/>
          <a:ln w="9525">
            <a:noFill/>
          </a:ln>
        </p:spPr>
      </p:pic>
      <p:pic>
        <p:nvPicPr>
          <p:cNvPr id="68623" name="图片 13" descr="timg (4)"/>
          <p:cNvPicPr>
            <a:picLocks noChangeAspect="1"/>
          </p:cNvPicPr>
          <p:nvPr/>
        </p:nvPicPr>
        <p:blipFill>
          <a:blip r:embed="rId2"/>
          <a:stretch>
            <a:fillRect/>
          </a:stretch>
        </p:blipFill>
        <p:spPr>
          <a:xfrm>
            <a:off x="3425825" y="817563"/>
            <a:ext cx="1822450" cy="1436687"/>
          </a:xfrm>
          <a:prstGeom prst="rect">
            <a:avLst/>
          </a:prstGeom>
          <a:noFill/>
          <a:ln w="9525">
            <a:noFill/>
          </a:ln>
        </p:spPr>
      </p:pic>
      <p:pic>
        <p:nvPicPr>
          <p:cNvPr id="68624" name="图片 21"/>
          <p:cNvPicPr>
            <a:picLocks noChangeAspect="1"/>
          </p:cNvPicPr>
          <p:nvPr/>
        </p:nvPicPr>
        <p:blipFill>
          <a:blip r:embed="rId3"/>
          <a:stretch>
            <a:fillRect/>
          </a:stretch>
        </p:blipFill>
        <p:spPr>
          <a:xfrm>
            <a:off x="3990975" y="2689225"/>
            <a:ext cx="1552575" cy="2155825"/>
          </a:xfrm>
          <a:prstGeom prst="rect">
            <a:avLst/>
          </a:prstGeom>
          <a:noFill/>
          <a:ln w="9525">
            <a:noFill/>
          </a:ln>
        </p:spPr>
      </p:pic>
      <p:pic>
        <p:nvPicPr>
          <p:cNvPr id="68625" name="图片 27"/>
          <p:cNvPicPr>
            <a:picLocks noChangeAspect="1"/>
          </p:cNvPicPr>
          <p:nvPr/>
        </p:nvPicPr>
        <p:blipFill>
          <a:blip r:embed="rId4"/>
          <a:stretch>
            <a:fillRect/>
          </a:stretch>
        </p:blipFill>
        <p:spPr>
          <a:xfrm>
            <a:off x="6100763" y="817563"/>
            <a:ext cx="1747837" cy="1576387"/>
          </a:xfrm>
          <a:prstGeom prst="rect">
            <a:avLst/>
          </a:prstGeom>
          <a:noFill/>
          <a:ln w="9525">
            <a:noFill/>
          </a:ln>
        </p:spPr>
      </p:pic>
      <p:pic>
        <p:nvPicPr>
          <p:cNvPr id="68626" name="图片 28"/>
          <p:cNvPicPr>
            <a:picLocks noChangeAspect="1"/>
          </p:cNvPicPr>
          <p:nvPr/>
        </p:nvPicPr>
        <p:blipFill>
          <a:blip r:embed="rId5"/>
          <a:stretch>
            <a:fillRect/>
          </a:stretch>
        </p:blipFill>
        <p:spPr>
          <a:xfrm>
            <a:off x="6496050" y="2830513"/>
            <a:ext cx="1544638" cy="1873250"/>
          </a:xfrm>
          <a:prstGeom prst="rect">
            <a:avLst/>
          </a:prstGeom>
          <a:noFill/>
          <a:ln w="9525">
            <a:noFill/>
          </a:ln>
        </p:spPr>
      </p:pic>
      <p:sp>
        <p:nvSpPr>
          <p:cNvPr id="68627" name="文本框 29"/>
          <p:cNvSpPr txBox="1"/>
          <p:nvPr/>
        </p:nvSpPr>
        <p:spPr>
          <a:xfrm>
            <a:off x="1054100" y="2197100"/>
            <a:ext cx="1504950" cy="395288"/>
          </a:xfrm>
          <a:prstGeom prst="rect">
            <a:avLst/>
          </a:prstGeom>
          <a:noFill/>
          <a:ln w="9525">
            <a:noFill/>
          </a:ln>
        </p:spPr>
        <p:txBody>
          <a:bodyPr wrap="square" anchor="t" anchorCtr="0">
            <a:spAutoFit/>
          </a:bodyPr>
          <a:p>
            <a:pPr algn="ctr"/>
            <a:r>
              <a:rPr lang="zh-CN" altLang="en-US" sz="2000">
                <a:latin typeface="仿宋" panose="02010609060101010101" charset="-122"/>
                <a:ea typeface="仿宋" panose="02010609060101010101" charset="-122"/>
              </a:rPr>
              <a:t>卷尺</a:t>
            </a:r>
            <a:endParaRPr lang="zh-CN" altLang="en-US" sz="2000">
              <a:latin typeface="仿宋" panose="02010609060101010101" charset="-122"/>
              <a:ea typeface="仿宋" panose="02010609060101010101" charset="-122"/>
            </a:endParaRPr>
          </a:p>
        </p:txBody>
      </p:sp>
      <p:sp>
        <p:nvSpPr>
          <p:cNvPr id="68628" name="文本框 30"/>
          <p:cNvSpPr txBox="1"/>
          <p:nvPr/>
        </p:nvSpPr>
        <p:spPr>
          <a:xfrm>
            <a:off x="3743325" y="2197100"/>
            <a:ext cx="1504950" cy="395288"/>
          </a:xfrm>
          <a:prstGeom prst="rect">
            <a:avLst/>
          </a:prstGeom>
          <a:noFill/>
          <a:ln w="9525">
            <a:noFill/>
          </a:ln>
        </p:spPr>
        <p:txBody>
          <a:bodyPr wrap="square" anchor="t" anchorCtr="0">
            <a:spAutoFit/>
          </a:bodyPr>
          <a:p>
            <a:pPr algn="ctr"/>
            <a:r>
              <a:rPr lang="zh-CN" altLang="en-US" sz="2000">
                <a:latin typeface="仿宋" panose="02010609060101010101" charset="-122"/>
                <a:ea typeface="仿宋" panose="02010609060101010101" charset="-122"/>
              </a:rPr>
              <a:t>游标卡尺</a:t>
            </a:r>
            <a:endParaRPr lang="zh-CN" altLang="en-US" sz="2000">
              <a:latin typeface="仿宋" panose="02010609060101010101" charset="-122"/>
              <a:ea typeface="仿宋" panose="02010609060101010101" charset="-122"/>
            </a:endParaRPr>
          </a:p>
        </p:txBody>
      </p:sp>
      <p:sp>
        <p:nvSpPr>
          <p:cNvPr id="68629" name="文本框 31"/>
          <p:cNvSpPr txBox="1"/>
          <p:nvPr/>
        </p:nvSpPr>
        <p:spPr>
          <a:xfrm>
            <a:off x="6427788" y="2393950"/>
            <a:ext cx="1504950" cy="395288"/>
          </a:xfrm>
          <a:prstGeom prst="rect">
            <a:avLst/>
          </a:prstGeom>
          <a:noFill/>
          <a:ln w="9525">
            <a:noFill/>
          </a:ln>
        </p:spPr>
        <p:txBody>
          <a:bodyPr wrap="square" anchor="t" anchorCtr="0">
            <a:spAutoFit/>
          </a:bodyPr>
          <a:p>
            <a:pPr algn="ctr"/>
            <a:r>
              <a:rPr lang="zh-CN" altLang="en-US" sz="2000">
                <a:latin typeface="仿宋" panose="02010609060101010101" charset="-122"/>
                <a:ea typeface="仿宋" panose="02010609060101010101" charset="-122"/>
              </a:rPr>
              <a:t>兆欧表</a:t>
            </a:r>
            <a:endParaRPr lang="zh-CN" altLang="en-US" sz="2000">
              <a:latin typeface="仿宋" panose="02010609060101010101" charset="-122"/>
              <a:ea typeface="仿宋" panose="02010609060101010101" charset="-122"/>
            </a:endParaRPr>
          </a:p>
        </p:txBody>
      </p:sp>
      <p:sp>
        <p:nvSpPr>
          <p:cNvPr id="68630" name="文本框 32"/>
          <p:cNvSpPr txBox="1"/>
          <p:nvPr/>
        </p:nvSpPr>
        <p:spPr>
          <a:xfrm>
            <a:off x="1085850" y="4743450"/>
            <a:ext cx="1504950" cy="396875"/>
          </a:xfrm>
          <a:prstGeom prst="rect">
            <a:avLst/>
          </a:prstGeom>
          <a:noFill/>
          <a:ln w="9525">
            <a:noFill/>
          </a:ln>
        </p:spPr>
        <p:txBody>
          <a:bodyPr wrap="square" anchor="t" anchorCtr="0">
            <a:spAutoFit/>
          </a:bodyPr>
          <a:p>
            <a:pPr algn="ctr"/>
            <a:r>
              <a:rPr lang="zh-CN" altLang="en-US" sz="2000">
                <a:latin typeface="仿宋" panose="02010609060101010101" charset="-122"/>
                <a:ea typeface="仿宋" panose="02010609060101010101" charset="-122"/>
              </a:rPr>
              <a:t>测距仪</a:t>
            </a:r>
            <a:endParaRPr lang="zh-CN" altLang="en-US" sz="2000">
              <a:latin typeface="仿宋" panose="02010609060101010101" charset="-122"/>
              <a:ea typeface="仿宋" panose="02010609060101010101" charset="-122"/>
            </a:endParaRPr>
          </a:p>
        </p:txBody>
      </p:sp>
      <p:sp>
        <p:nvSpPr>
          <p:cNvPr id="68631" name="文本框 43"/>
          <p:cNvSpPr txBox="1"/>
          <p:nvPr/>
        </p:nvSpPr>
        <p:spPr>
          <a:xfrm>
            <a:off x="4038600" y="4845050"/>
            <a:ext cx="1504950" cy="396875"/>
          </a:xfrm>
          <a:prstGeom prst="rect">
            <a:avLst/>
          </a:prstGeom>
          <a:noFill/>
          <a:ln w="9525">
            <a:noFill/>
          </a:ln>
        </p:spPr>
        <p:txBody>
          <a:bodyPr wrap="square" anchor="t" anchorCtr="0">
            <a:spAutoFit/>
          </a:bodyPr>
          <a:p>
            <a:pPr algn="ctr"/>
            <a:r>
              <a:rPr lang="zh-CN" altLang="en-US" sz="2000">
                <a:latin typeface="仿宋" panose="02010609060101010101" charset="-122"/>
                <a:ea typeface="仿宋" panose="02010609060101010101" charset="-122"/>
              </a:rPr>
              <a:t>瓦斯检测仪</a:t>
            </a:r>
            <a:endParaRPr lang="zh-CN" altLang="en-US" sz="2000">
              <a:latin typeface="仿宋" panose="02010609060101010101" charset="-122"/>
              <a:ea typeface="仿宋" panose="02010609060101010101" charset="-122"/>
            </a:endParaRPr>
          </a:p>
        </p:txBody>
      </p:sp>
      <p:sp>
        <p:nvSpPr>
          <p:cNvPr id="68632" name="文本框 44"/>
          <p:cNvSpPr txBox="1"/>
          <p:nvPr/>
        </p:nvSpPr>
        <p:spPr>
          <a:xfrm>
            <a:off x="6302375" y="4743450"/>
            <a:ext cx="2108200" cy="396875"/>
          </a:xfrm>
          <a:prstGeom prst="rect">
            <a:avLst/>
          </a:prstGeom>
          <a:noFill/>
          <a:ln w="9525">
            <a:noFill/>
          </a:ln>
        </p:spPr>
        <p:txBody>
          <a:bodyPr wrap="square" anchor="t" anchorCtr="0">
            <a:spAutoFit/>
          </a:bodyPr>
          <a:p>
            <a:pPr algn="ctr"/>
            <a:r>
              <a:rPr lang="zh-CN" altLang="en-US" sz="2000">
                <a:latin typeface="仿宋" panose="02010609060101010101" charset="-122"/>
                <a:ea typeface="仿宋" panose="02010609060101010101" charset="-122"/>
              </a:rPr>
              <a:t>一氧化碳检测仪</a:t>
            </a:r>
            <a:endParaRPr lang="zh-CN" altLang="en-US" sz="2000">
              <a:latin typeface="仿宋" panose="02010609060101010101" charset="-122"/>
              <a:ea typeface="仿宋" panose="02010609060101010101" charset="-122"/>
            </a:endParaRPr>
          </a:p>
        </p:txBody>
      </p:sp>
      <p:pic>
        <p:nvPicPr>
          <p:cNvPr id="68633" name="图片 18"/>
          <p:cNvPicPr>
            <a:picLocks noChangeAspect="1"/>
          </p:cNvPicPr>
          <p:nvPr/>
        </p:nvPicPr>
        <p:blipFill>
          <a:blip r:embed="rId6"/>
          <a:stretch>
            <a:fillRect/>
          </a:stretch>
        </p:blipFill>
        <p:spPr>
          <a:xfrm>
            <a:off x="561975" y="2789238"/>
            <a:ext cx="2492375" cy="1954212"/>
          </a:xfrm>
          <a:prstGeom prst="rect">
            <a:avLst/>
          </a:prstGeom>
          <a:noFill/>
          <a:ln w="9525">
            <a:noFill/>
          </a:ln>
        </p:spPr>
      </p:pic>
      <p:sp>
        <p:nvSpPr>
          <p:cNvPr id="68634" name="文本框 3"/>
          <p:cNvSpPr txBox="1"/>
          <p:nvPr/>
        </p:nvSpPr>
        <p:spPr>
          <a:xfrm>
            <a:off x="2263775" y="5630863"/>
            <a:ext cx="5095875" cy="334962"/>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项目根据需要采购安全检测器具并做好登记使用台账。</a:t>
            </a:r>
            <a:endParaRPr lang="zh-CN" altLang="en-US" sz="1600">
              <a:latin typeface="华文中宋" panose="02010600040101010101" pitchFamily="2" charset="-122"/>
              <a:ea typeface="华文中宋" panose="02010600040101010101" pitchFamily="2" charset="-122"/>
            </a:endParaRPr>
          </a:p>
        </p:txBody>
      </p:sp>
      <p:sp>
        <p:nvSpPr>
          <p:cNvPr id="5" name=" 203"/>
          <p:cNvSpPr/>
          <p:nvPr/>
        </p:nvSpPr>
        <p:spPr>
          <a:xfrm rot="10800000">
            <a:off x="6711950" y="5694363"/>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 203"/>
          <p:cNvSpPr/>
          <p:nvPr/>
        </p:nvSpPr>
        <p:spPr>
          <a:xfrm>
            <a:off x="1984375" y="5451475"/>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69634" name="文本框 1"/>
          <p:cNvSpPr txBox="1"/>
          <p:nvPr/>
        </p:nvSpPr>
        <p:spPr>
          <a:xfrm>
            <a:off x="1339850" y="106363"/>
            <a:ext cx="2681288"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例行检查</a:t>
            </a:r>
            <a:endParaRPr lang="zh-CN" altLang="en-US" sz="2400" b="1">
              <a:solidFill>
                <a:srgbClr val="17375E"/>
              </a:solidFill>
              <a:latin typeface="华文中宋" panose="02010600040101010101" pitchFamily="2" charset="-122"/>
              <a:ea typeface="华文中宋" panose="02010600040101010101" pitchFamily="2" charset="-122"/>
            </a:endParaRPr>
          </a:p>
        </p:txBody>
      </p:sp>
      <p:grpSp>
        <p:nvGrpSpPr>
          <p:cNvPr id="69635" name="组合 6"/>
          <p:cNvGrpSpPr/>
          <p:nvPr/>
        </p:nvGrpSpPr>
        <p:grpSpPr>
          <a:xfrm>
            <a:off x="107950" y="106363"/>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9641" name="组合 5"/>
          <p:cNvGrpSpPr/>
          <p:nvPr/>
        </p:nvGrpSpPr>
        <p:grpSpPr>
          <a:xfrm>
            <a:off x="3376613" y="112713"/>
            <a:ext cx="1049337"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69647" name="图片 1"/>
          <p:cNvPicPr>
            <a:picLocks noChangeAspect="1"/>
          </p:cNvPicPr>
          <p:nvPr/>
        </p:nvPicPr>
        <p:blipFill>
          <a:blip r:embed="rId1"/>
          <a:stretch>
            <a:fillRect/>
          </a:stretch>
        </p:blipFill>
        <p:spPr>
          <a:xfrm>
            <a:off x="4611688" y="725488"/>
            <a:ext cx="3614737" cy="4922837"/>
          </a:xfrm>
          <a:prstGeom prst="rect">
            <a:avLst/>
          </a:prstGeom>
          <a:noFill/>
          <a:ln w="12700" cap="flat" cmpd="sng">
            <a:solidFill>
              <a:schemeClr val="accent1"/>
            </a:solidFill>
            <a:prstDash val="solid"/>
            <a:round/>
            <a:headEnd type="none" w="med" len="med"/>
            <a:tailEnd type="none" w="med" len="med"/>
          </a:ln>
        </p:spPr>
      </p:pic>
      <p:pic>
        <p:nvPicPr>
          <p:cNvPr id="69648" name="图片 2"/>
          <p:cNvPicPr>
            <a:picLocks noChangeAspect="1"/>
          </p:cNvPicPr>
          <p:nvPr/>
        </p:nvPicPr>
        <p:blipFill>
          <a:blip r:embed="rId2"/>
          <a:stretch>
            <a:fillRect/>
          </a:stretch>
        </p:blipFill>
        <p:spPr>
          <a:xfrm>
            <a:off x="803275" y="725488"/>
            <a:ext cx="3529013" cy="4922837"/>
          </a:xfrm>
          <a:prstGeom prst="rect">
            <a:avLst/>
          </a:prstGeom>
          <a:noFill/>
          <a:ln w="12700" cap="flat" cmpd="sng">
            <a:solidFill>
              <a:schemeClr val="accent1"/>
            </a:solidFill>
            <a:prstDash val="solid"/>
            <a:round/>
            <a:headEnd type="none" w="med" len="med"/>
            <a:tailEnd type="none" w="med" len="med"/>
          </a:ln>
        </p:spPr>
      </p:pic>
      <p:sp>
        <p:nvSpPr>
          <p:cNvPr id="69649" name="文本框 3"/>
          <p:cNvSpPr txBox="1"/>
          <p:nvPr/>
        </p:nvSpPr>
        <p:spPr>
          <a:xfrm>
            <a:off x="2565400" y="5810250"/>
            <a:ext cx="3132138" cy="334963"/>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项目日常巡查记录及项目周检查。</a:t>
            </a:r>
            <a:endParaRPr lang="zh-CN" altLang="en-US" sz="1600">
              <a:latin typeface="华文中宋" panose="02010600040101010101" pitchFamily="2" charset="-122"/>
              <a:ea typeface="华文中宋" panose="02010600040101010101" pitchFamily="2" charset="-122"/>
            </a:endParaRPr>
          </a:p>
        </p:txBody>
      </p:sp>
      <p:sp>
        <p:nvSpPr>
          <p:cNvPr id="6" name=" 203"/>
          <p:cNvSpPr/>
          <p:nvPr/>
        </p:nvSpPr>
        <p:spPr>
          <a:xfrm rot="10800000">
            <a:off x="5194300" y="581025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7" name=" 203"/>
          <p:cNvSpPr/>
          <p:nvPr/>
        </p:nvSpPr>
        <p:spPr>
          <a:xfrm>
            <a:off x="2284413" y="5648325"/>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2" name="矩形 21"/>
          <p:cNvSpPr/>
          <p:nvPr/>
        </p:nvSpPr>
        <p:spPr>
          <a:xfrm>
            <a:off x="3055938" y="1257300"/>
            <a:ext cx="320675"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5486400" y="1462088"/>
            <a:ext cx="1250950" cy="111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4" name="矩形 13"/>
          <p:cNvSpPr/>
          <p:nvPr/>
        </p:nvSpPr>
        <p:spPr>
          <a:xfrm>
            <a:off x="5646738" y="1257300"/>
            <a:ext cx="1252538" cy="31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文本框 1"/>
          <p:cNvSpPr txBox="1"/>
          <p:nvPr/>
        </p:nvSpPr>
        <p:spPr>
          <a:xfrm>
            <a:off x="1339850" y="106363"/>
            <a:ext cx="2681288"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02 例行检查</a:t>
            </a:r>
            <a:endParaRPr lang="zh-CN" altLang="en-US" sz="2400" b="1">
              <a:solidFill>
                <a:srgbClr val="17375E"/>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70658" name="组合 6"/>
          <p:cNvGrpSpPr/>
          <p:nvPr/>
        </p:nvGrpSpPr>
        <p:grpSpPr>
          <a:xfrm>
            <a:off x="107950" y="106363"/>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70664" name="组合 5"/>
          <p:cNvGrpSpPr/>
          <p:nvPr/>
        </p:nvGrpSpPr>
        <p:grpSpPr>
          <a:xfrm>
            <a:off x="3376613" y="112713"/>
            <a:ext cx="1049337"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70670" name="图片 1"/>
          <p:cNvPicPr>
            <a:picLocks noChangeAspect="1"/>
          </p:cNvPicPr>
          <p:nvPr/>
        </p:nvPicPr>
        <p:blipFill>
          <a:blip r:embed="rId1">
            <a:lum bright="6000" contrast="17998"/>
          </a:blip>
          <a:stretch>
            <a:fillRect/>
          </a:stretch>
        </p:blipFill>
        <p:spPr>
          <a:xfrm>
            <a:off x="149225" y="847725"/>
            <a:ext cx="5062538" cy="3619500"/>
          </a:xfrm>
          <a:prstGeom prst="rect">
            <a:avLst/>
          </a:prstGeom>
          <a:noFill/>
          <a:ln w="12700" cap="flat" cmpd="sng">
            <a:solidFill>
              <a:schemeClr val="accent1"/>
            </a:solidFill>
            <a:prstDash val="solid"/>
            <a:round/>
            <a:headEnd type="none" w="med" len="med"/>
            <a:tailEnd type="none" w="med" len="med"/>
          </a:ln>
        </p:spPr>
      </p:pic>
      <p:pic>
        <p:nvPicPr>
          <p:cNvPr id="70671" name="图片 2"/>
          <p:cNvPicPr>
            <a:picLocks noChangeAspect="1"/>
          </p:cNvPicPr>
          <p:nvPr/>
        </p:nvPicPr>
        <p:blipFill>
          <a:blip r:embed="rId2">
            <a:lum bright="6000" contrast="11998"/>
          </a:blip>
          <a:stretch>
            <a:fillRect/>
          </a:stretch>
        </p:blipFill>
        <p:spPr>
          <a:xfrm>
            <a:off x="5286375" y="847725"/>
            <a:ext cx="3632200" cy="5065713"/>
          </a:xfrm>
          <a:prstGeom prst="rect">
            <a:avLst/>
          </a:prstGeom>
          <a:noFill/>
          <a:ln w="12700" cap="flat" cmpd="sng">
            <a:solidFill>
              <a:schemeClr val="accent1"/>
            </a:solidFill>
            <a:prstDash val="solid"/>
            <a:round/>
            <a:headEnd type="none" w="med" len="med"/>
            <a:tailEnd type="none" w="med" len="med"/>
          </a:ln>
        </p:spPr>
      </p:pic>
      <p:sp>
        <p:nvSpPr>
          <p:cNvPr id="70672" name="文本框 3"/>
          <p:cNvSpPr txBox="1"/>
          <p:nvPr/>
        </p:nvSpPr>
        <p:spPr>
          <a:xfrm>
            <a:off x="917575" y="4770438"/>
            <a:ext cx="3683000" cy="334962"/>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项目重大危险源检查记录表及安全日志</a:t>
            </a:r>
            <a:endParaRPr lang="zh-CN" altLang="en-US" sz="1600">
              <a:latin typeface="华文中宋" panose="02010600040101010101" pitchFamily="2" charset="-122"/>
              <a:ea typeface="华文中宋" panose="02010600040101010101" pitchFamily="2" charset="-122"/>
            </a:endParaRPr>
          </a:p>
        </p:txBody>
      </p:sp>
      <p:sp>
        <p:nvSpPr>
          <p:cNvPr id="6" name=" 203"/>
          <p:cNvSpPr/>
          <p:nvPr/>
        </p:nvSpPr>
        <p:spPr>
          <a:xfrm rot="10800000">
            <a:off x="4052888" y="4841875"/>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7" name=" 203"/>
          <p:cNvSpPr/>
          <p:nvPr/>
        </p:nvSpPr>
        <p:spPr>
          <a:xfrm>
            <a:off x="650875" y="459105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4" name="矩形 13"/>
          <p:cNvSpPr/>
          <p:nvPr/>
        </p:nvSpPr>
        <p:spPr>
          <a:xfrm>
            <a:off x="420688" y="847725"/>
            <a:ext cx="1328738" cy="307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954088" y="1376363"/>
            <a:ext cx="571500"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1" name="图片 1"/>
          <p:cNvPicPr>
            <a:picLocks noChangeAspect="1"/>
          </p:cNvPicPr>
          <p:nvPr/>
        </p:nvPicPr>
        <p:blipFill>
          <a:blip r:embed="rId1">
            <a:lum bright="-12000" contrast="17998"/>
          </a:blip>
          <a:stretch>
            <a:fillRect/>
          </a:stretch>
        </p:blipFill>
        <p:spPr>
          <a:xfrm>
            <a:off x="1743075" y="762000"/>
            <a:ext cx="5080000" cy="5494338"/>
          </a:xfrm>
          <a:prstGeom prst="rect">
            <a:avLst/>
          </a:prstGeom>
          <a:noFill/>
          <a:ln w="9525" cap="flat" cmpd="sng">
            <a:solidFill>
              <a:schemeClr val="accent1"/>
            </a:solidFill>
            <a:prstDash val="solid"/>
            <a:round/>
            <a:headEnd type="none" w="med" len="med"/>
            <a:tailEnd type="none" w="med" len="med"/>
          </a:ln>
        </p:spPr>
      </p:pic>
      <p:grpSp>
        <p:nvGrpSpPr>
          <p:cNvPr id="71682" name="组合 5"/>
          <p:cNvGrpSpPr/>
          <p:nvPr/>
        </p:nvGrpSpPr>
        <p:grpSpPr>
          <a:xfrm>
            <a:off x="5689600" y="106363"/>
            <a:ext cx="936625" cy="450850"/>
            <a:chOff x="5509" y="193"/>
            <a:chExt cx="1652" cy="710"/>
          </a:xfrm>
        </p:grpSpPr>
        <p:sp>
          <p:nvSpPr>
            <p:cNvPr id="4" name="矩形 3"/>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1688" name="文本框 1"/>
          <p:cNvSpPr txBox="1"/>
          <p:nvPr/>
        </p:nvSpPr>
        <p:spPr>
          <a:xfrm>
            <a:off x="1054100" y="106363"/>
            <a:ext cx="47815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03 </a:t>
            </a:r>
            <a:r>
              <a:rPr lang="en-US" altLang="zh-CN" sz="2400">
                <a:latin typeface="华文中宋" panose="02010600040101010101" pitchFamily="2" charset="-122"/>
                <a:ea typeface="华文中宋" panose="02010600040101010101" pitchFamily="2" charset="-122"/>
                <a:sym typeface="宋体" panose="02010600030101010101" pitchFamily="2" charset="-122"/>
              </a:rPr>
              <a:t>-05 </a:t>
            </a:r>
            <a:r>
              <a:rPr lang="zh-CN" altLang="en-US" sz="2400">
                <a:latin typeface="华文中宋" panose="02010600040101010101" pitchFamily="2" charset="-122"/>
                <a:ea typeface="华文中宋" panose="02010600040101010101" pitchFamily="2" charset="-122"/>
                <a:sym typeface="宋体" panose="02010600030101010101" pitchFamily="2" charset="-122"/>
              </a:rPr>
              <a:t>专业、季节、经常性检查</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1689" name="组合 6"/>
          <p:cNvGrpSpPr/>
          <p:nvPr/>
        </p:nvGrpSpPr>
        <p:grpSpPr>
          <a:xfrm>
            <a:off x="36513" y="106363"/>
            <a:ext cx="1049337" cy="450850"/>
            <a:chOff x="962" y="1637"/>
            <a:chExt cx="1652" cy="710"/>
          </a:xfrm>
        </p:grpSpPr>
        <p:sp>
          <p:nvSpPr>
            <p:cNvPr id="12" name="矩形 11"/>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 name="矩形 13"/>
          <p:cNvSpPr/>
          <p:nvPr/>
        </p:nvSpPr>
        <p:spPr>
          <a:xfrm>
            <a:off x="1776413" y="1122363"/>
            <a:ext cx="29845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hasCustomPrompt="1"/>
            <p:custDataLst>
              <p:tags r:id="rId1"/>
            </p:custDataLst>
          </p:nvPr>
        </p:nvSpPr>
        <p:spPr/>
        <p:txBody>
          <a:bodyPr anchor="b">
            <a:normAutofit fontScale="90000"/>
          </a:bodyPr>
          <a:lstStyle/>
          <a:p>
            <a:pPr fontAlgn="auto"/>
            <a:br>
              <a:rPr lang="zh-CN" altLang="en-US" b="1" noProof="1" dirty="0">
                <a:ln w="9525">
                  <a:solidFill>
                    <a:srgbClr val="FF0000"/>
                  </a:solidFill>
                  <a:prstDash val="solid"/>
                </a:ln>
                <a:solidFill>
                  <a:srgbClr val="FF0000"/>
                </a:solidFill>
                <a:effectLst>
                  <a:outerShdw blurRad="12700" dist="38100" dir="2700000" algn="tl" rotWithShape="0">
                    <a:schemeClr val="bg1">
                      <a:lumMod val="50000"/>
                    </a:schemeClr>
                  </a:outerShdw>
                </a:effectLst>
                <a:sym typeface="+mn-ea"/>
              </a:rPr>
            </a:br>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安全内页管理资料有哪些主要内容</a:t>
            </a:r>
            <a:endParaRPr lang="zh-CN" altLang="en-US" strike="noStrike" noProof="1" dirty="0">
              <a:latin typeface="+mj-lt"/>
              <a:ea typeface="+mj-ea"/>
            </a:endParaRPr>
          </a:p>
        </p:txBody>
      </p:sp>
      <p:sp>
        <p:nvSpPr>
          <p:cNvPr id="5" name="文本占位符 4"/>
          <p:cNvSpPr>
            <a:spLocks noGrp="1"/>
          </p:cNvSpPr>
          <p:nvPr>
            <p:ph type="body" idx="1" hasCustomPrompt="1"/>
            <p:custDataLst>
              <p:tags r:id="rId2"/>
            </p:custDataLst>
          </p:nvPr>
        </p:nvSpPr>
        <p:spPr/>
        <p:txBody>
          <a:bodyPr>
            <a:normAutofit/>
          </a:bodyPr>
          <a:lstStyle/>
          <a:p>
            <a:pPr fontAlgn="auto"/>
            <a:r>
              <a:rPr lang="zh-CN" altLang="en-US"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Calibri" panose="020F0502020204030204" pitchFamily="2" charset="0"/>
                <a:ea typeface="宋体" panose="02010600030101010101" pitchFamily="2" charset="-122"/>
                <a:cs typeface="+mn-ea"/>
                <a:sym typeface="+mn-ea"/>
              </a:rPr>
              <a:t>第二章</a:t>
            </a:r>
            <a:endParaRPr lang="zh-CN" altLang="en-US" b="0" strike="noStrike" noProof="1" dirty="0">
              <a:latin typeface="+mn-lt"/>
              <a:ea typeface="+mn-ea"/>
            </a:endParaRPr>
          </a:p>
        </p:txBody>
      </p:sp>
    </p:spTree>
    <p:custDataLst>
      <p:tags r:id="rId3"/>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2705" name="组合 5"/>
          <p:cNvGrpSpPr/>
          <p:nvPr/>
        </p:nvGrpSpPr>
        <p:grpSpPr>
          <a:xfrm>
            <a:off x="56896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2711" name="文本框 1"/>
          <p:cNvSpPr txBox="1"/>
          <p:nvPr/>
        </p:nvSpPr>
        <p:spPr>
          <a:xfrm>
            <a:off x="1054100" y="106363"/>
            <a:ext cx="47815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03 </a:t>
            </a:r>
            <a:r>
              <a:rPr lang="en-US" altLang="zh-CN" sz="2400">
                <a:latin typeface="华文中宋" panose="02010600040101010101" pitchFamily="2" charset="-122"/>
                <a:ea typeface="华文中宋" panose="02010600040101010101" pitchFamily="2" charset="-122"/>
                <a:sym typeface="宋体" panose="02010600030101010101" pitchFamily="2" charset="-122"/>
              </a:rPr>
              <a:t>-05 </a:t>
            </a:r>
            <a:r>
              <a:rPr lang="zh-CN" altLang="en-US" sz="2400">
                <a:latin typeface="华文中宋" panose="02010600040101010101" pitchFamily="2" charset="-122"/>
                <a:ea typeface="华文中宋" panose="02010600040101010101" pitchFamily="2" charset="-122"/>
                <a:sym typeface="宋体" panose="02010600030101010101" pitchFamily="2" charset="-122"/>
              </a:rPr>
              <a:t>专业、季节、经常性检查</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271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72718" name="图片 1"/>
          <p:cNvPicPr>
            <a:picLocks noChangeAspect="1"/>
          </p:cNvPicPr>
          <p:nvPr/>
        </p:nvPicPr>
        <p:blipFill>
          <a:blip r:embed="rId1"/>
          <a:stretch>
            <a:fillRect/>
          </a:stretch>
        </p:blipFill>
        <p:spPr>
          <a:xfrm>
            <a:off x="619125" y="750888"/>
            <a:ext cx="3733800" cy="5546725"/>
          </a:xfrm>
          <a:prstGeom prst="rect">
            <a:avLst/>
          </a:prstGeom>
          <a:noFill/>
          <a:ln w="12700" cap="flat" cmpd="sng">
            <a:solidFill>
              <a:schemeClr val="accent1"/>
            </a:solidFill>
            <a:prstDash val="solid"/>
            <a:round/>
            <a:headEnd type="none" w="med" len="med"/>
            <a:tailEnd type="none" w="med" len="med"/>
          </a:ln>
        </p:spPr>
      </p:pic>
      <p:pic>
        <p:nvPicPr>
          <p:cNvPr id="72719" name="图片 3"/>
          <p:cNvPicPr>
            <a:picLocks noChangeAspect="1"/>
          </p:cNvPicPr>
          <p:nvPr/>
        </p:nvPicPr>
        <p:blipFill>
          <a:blip r:embed="rId2"/>
          <a:stretch>
            <a:fillRect/>
          </a:stretch>
        </p:blipFill>
        <p:spPr>
          <a:xfrm>
            <a:off x="4579938" y="752475"/>
            <a:ext cx="4265612" cy="5545138"/>
          </a:xfrm>
          <a:prstGeom prst="rect">
            <a:avLst/>
          </a:prstGeom>
          <a:noFill/>
          <a:ln w="12700" cap="flat" cmpd="sng">
            <a:solidFill>
              <a:schemeClr val="accent1"/>
            </a:solidFill>
            <a:prstDash val="solid"/>
            <a:round/>
            <a:headEnd type="none" w="med" len="med"/>
            <a:tailEnd type="none" w="med" len="med"/>
          </a:ln>
        </p:spPr>
      </p:pic>
      <p:sp>
        <p:nvSpPr>
          <p:cNvPr id="2" name="矩形 1"/>
          <p:cNvSpPr/>
          <p:nvPr/>
        </p:nvSpPr>
        <p:spPr>
          <a:xfrm>
            <a:off x="1416050" y="1128713"/>
            <a:ext cx="1541463"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3729" name="组合 5"/>
          <p:cNvGrpSpPr/>
          <p:nvPr/>
        </p:nvGrpSpPr>
        <p:grpSpPr>
          <a:xfrm>
            <a:off x="36179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3735"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06 领导带班检查</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373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3742" name="文本框 99"/>
          <p:cNvSpPr txBox="1"/>
          <p:nvPr/>
        </p:nvSpPr>
        <p:spPr>
          <a:xfrm>
            <a:off x="955675" y="4624388"/>
            <a:ext cx="6962775" cy="1554162"/>
          </a:xfrm>
          <a:prstGeom prst="rect">
            <a:avLst/>
          </a:prstGeom>
          <a:noFill/>
          <a:ln w="9525">
            <a:noFill/>
          </a:ln>
        </p:spPr>
        <p:txBody>
          <a:bodyPr wrap="square" anchor="t" anchorCtr="0">
            <a:spAutoFit/>
          </a:bodyPr>
          <a:p>
            <a:pPr marL="630555" indent="-630555"/>
            <a:r>
              <a:rPr lang="en-US" altLang="zh-CN" sz="1600">
                <a:latin typeface="华文中宋" panose="02010600040101010101" pitchFamily="2" charset="-122"/>
                <a:ea typeface="华文中宋" panose="02010600040101010101" pitchFamily="2" charset="-122"/>
              </a:rPr>
              <a:t>          1.</a:t>
            </a:r>
            <a:r>
              <a:rPr lang="zh-CN" altLang="en-US" sz="1600">
                <a:latin typeface="华文中宋" panose="02010600040101010101" pitchFamily="2" charset="-122"/>
                <a:ea typeface="华文中宋" panose="02010600040101010101" pitchFamily="2" charset="-122"/>
              </a:rPr>
              <a:t>项目部应制定每月的项目负责人带班生产计划，明确带班生产人员安排、工作时间、任务。</a:t>
            </a:r>
            <a:endParaRPr lang="zh-CN" altLang="en-US" sz="1600">
              <a:latin typeface="华文中宋" panose="02010600040101010101" pitchFamily="2" charset="-122"/>
              <a:ea typeface="华文中宋" panose="02010600040101010101" pitchFamily="2" charset="-122"/>
            </a:endParaRPr>
          </a:p>
          <a:p>
            <a:pPr marL="630555" indent="-630555"/>
            <a:r>
              <a:rPr lang="en-US" altLang="zh-CN" sz="1600">
                <a:latin typeface="华文中宋" panose="02010600040101010101" pitchFamily="2" charset="-122"/>
                <a:ea typeface="华文中宋" panose="02010600040101010101" pitchFamily="2" charset="-122"/>
              </a:rPr>
              <a:t>          2.</a:t>
            </a:r>
            <a:r>
              <a:rPr lang="zh-CN" altLang="en-US" sz="1600">
                <a:latin typeface="华文中宋" panose="02010600040101010101" pitchFamily="2" charset="-122"/>
                <a:ea typeface="华文中宋" panose="02010600040101010101" pitchFamily="2" charset="-122"/>
              </a:rPr>
              <a:t>明确现场带班生产人员安排、带班工作时间、带班工作任务、职责权限、考核奖罚等内容。</a:t>
            </a:r>
            <a:endParaRPr lang="zh-CN" altLang="en-US" sz="1600">
              <a:latin typeface="华文中宋" panose="02010600040101010101" pitchFamily="2" charset="-122"/>
              <a:ea typeface="华文中宋" panose="02010600040101010101" pitchFamily="2" charset="-122"/>
            </a:endParaRPr>
          </a:p>
          <a:p>
            <a:pPr marL="630555" indent="-630555"/>
            <a:r>
              <a:rPr lang="en-US" altLang="zh-CN" sz="1600">
                <a:latin typeface="华文中宋" panose="02010600040101010101" pitchFamily="2" charset="-122"/>
                <a:ea typeface="华文中宋" panose="02010600040101010101" pitchFamily="2" charset="-122"/>
              </a:rPr>
              <a:t>          3.</a:t>
            </a:r>
            <a:r>
              <a:rPr lang="zh-CN" altLang="en-US" sz="1600">
                <a:latin typeface="华文中宋" panose="02010600040101010101" pitchFamily="2" charset="-122"/>
                <a:ea typeface="华文中宋" panose="02010600040101010101" pitchFamily="2" charset="-122"/>
              </a:rPr>
              <a:t>项目负责人现场带班生产时，应认真填写《项目负责人施工现场带班生产记录》，保存项目安全部门，保存至项目竣工。</a:t>
            </a:r>
            <a:endParaRPr lang="zh-CN" altLang="en-US" sz="1600">
              <a:latin typeface="华文中宋" panose="02010600040101010101" pitchFamily="2" charset="-122"/>
              <a:ea typeface="华文中宋" panose="02010600040101010101" pitchFamily="2" charset="-122"/>
            </a:endParaRPr>
          </a:p>
        </p:txBody>
      </p:sp>
      <p:pic>
        <p:nvPicPr>
          <p:cNvPr id="73743" name="图片 1"/>
          <p:cNvPicPr>
            <a:picLocks noChangeAspect="1"/>
          </p:cNvPicPr>
          <p:nvPr/>
        </p:nvPicPr>
        <p:blipFill>
          <a:blip r:embed="rId1">
            <a:clrChange>
              <a:clrFrom>
                <a:srgbClr val="FFFFFF"/>
              </a:clrFrom>
              <a:clrTo>
                <a:srgbClr val="FFFFFF">
                  <a:alpha val="0"/>
                </a:srgbClr>
              </a:clrTo>
            </a:clrChange>
          </a:blip>
          <a:stretch>
            <a:fillRect/>
          </a:stretch>
        </p:blipFill>
        <p:spPr>
          <a:xfrm>
            <a:off x="488950" y="714375"/>
            <a:ext cx="8154988" cy="3759200"/>
          </a:xfrm>
          <a:prstGeom prst="rect">
            <a:avLst/>
          </a:prstGeom>
          <a:noFill/>
          <a:ln w="9525" cap="flat" cmpd="sng">
            <a:solidFill>
              <a:schemeClr val="accent1"/>
            </a:solidFill>
            <a:prstDash val="solid"/>
            <a:round/>
            <a:headEnd type="none" w="med" len="med"/>
            <a:tailEnd type="none" w="med" len="med"/>
          </a:ln>
        </p:spPr>
      </p:pic>
      <p:sp>
        <p:nvSpPr>
          <p:cNvPr id="4" name=" 203"/>
          <p:cNvSpPr/>
          <p:nvPr/>
        </p:nvSpPr>
        <p:spPr>
          <a:xfrm>
            <a:off x="1211263" y="4473575"/>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5" name=" 203"/>
          <p:cNvSpPr/>
          <p:nvPr/>
        </p:nvSpPr>
        <p:spPr>
          <a:xfrm rot="10800000">
            <a:off x="7362825" y="5883275"/>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4753" name="组合 5"/>
          <p:cNvGrpSpPr/>
          <p:nvPr/>
        </p:nvGrpSpPr>
        <p:grpSpPr>
          <a:xfrm>
            <a:off x="305117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4759"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07 进场验收</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476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74766" name="图片 1"/>
          <p:cNvPicPr>
            <a:picLocks noChangeAspect="1"/>
          </p:cNvPicPr>
          <p:nvPr/>
        </p:nvPicPr>
        <p:blipFill>
          <a:blip r:embed="rId1"/>
          <a:stretch>
            <a:fillRect/>
          </a:stretch>
        </p:blipFill>
        <p:spPr>
          <a:xfrm>
            <a:off x="4068763" y="787400"/>
            <a:ext cx="4346575" cy="5905500"/>
          </a:xfrm>
          <a:prstGeom prst="rect">
            <a:avLst/>
          </a:prstGeom>
          <a:noFill/>
          <a:ln w="12700" cap="flat" cmpd="sng">
            <a:solidFill>
              <a:schemeClr val="accent1"/>
            </a:solidFill>
            <a:prstDash val="solid"/>
            <a:round/>
            <a:headEnd type="none" w="med" len="med"/>
            <a:tailEnd type="none" w="med" len="med"/>
          </a:ln>
        </p:spPr>
      </p:pic>
      <p:sp>
        <p:nvSpPr>
          <p:cNvPr id="74767" name="文本框 3"/>
          <p:cNvSpPr txBox="1"/>
          <p:nvPr/>
        </p:nvSpPr>
        <p:spPr>
          <a:xfrm>
            <a:off x="1414463" y="1951038"/>
            <a:ext cx="2000250" cy="31384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安全防护用品、防护设施、设备、机具、架料、电箱、电器元件、临时用房、消防器材等</a:t>
            </a:r>
            <a:r>
              <a:rPr lang="en-US" altLang="zh-CN" sz="2000">
                <a:latin typeface="华文中宋" panose="02010600040101010101" pitchFamily="2" charset="-122"/>
                <a:ea typeface="华文中宋" panose="02010600040101010101" pitchFamily="2" charset="-122"/>
              </a:rPr>
              <a:t>;验收范围见局安全管理手册6.3条，需保留各项验收记录表</a:t>
            </a:r>
            <a:r>
              <a:rPr lang="zh-CN" altLang="en-US" sz="2000">
                <a:latin typeface="华文中宋" panose="02010600040101010101" pitchFamily="2" charset="-122"/>
                <a:ea typeface="华文中宋" panose="02010600040101010101" pitchFamily="2" charset="-122"/>
              </a:rPr>
              <a:t>。</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3009106" y="182483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077119" y="47902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5777" name="组合 5"/>
          <p:cNvGrpSpPr/>
          <p:nvPr/>
        </p:nvGrpSpPr>
        <p:grpSpPr>
          <a:xfrm>
            <a:off x="3051175" y="106363"/>
            <a:ext cx="936625" cy="450850"/>
            <a:chOff x="5509" y="193"/>
            <a:chExt cx="1652" cy="710"/>
          </a:xfrm>
        </p:grpSpPr>
        <p:sp>
          <p:nvSpPr>
            <p:cNvPr id="2" name="矩形 1"/>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5783"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07 进场验收</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5784" name="组合 6"/>
          <p:cNvGrpSpPr/>
          <p:nvPr/>
        </p:nvGrpSpPr>
        <p:grpSpPr>
          <a:xfrm>
            <a:off x="36513" y="106363"/>
            <a:ext cx="1049337" cy="450850"/>
            <a:chOff x="962" y="1637"/>
            <a:chExt cx="1652" cy="710"/>
          </a:xfrm>
        </p:grpSpPr>
        <p:sp>
          <p:nvSpPr>
            <p:cNvPr id="11" name="矩形 10"/>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75790" name="图片 21"/>
          <p:cNvPicPr>
            <a:picLocks noChangeAspect="1"/>
          </p:cNvPicPr>
          <p:nvPr/>
        </p:nvPicPr>
        <p:blipFill>
          <a:blip r:embed="rId1">
            <a:lum bright="-29999" contrast="66000"/>
          </a:blip>
          <a:stretch>
            <a:fillRect/>
          </a:stretch>
        </p:blipFill>
        <p:spPr>
          <a:xfrm>
            <a:off x="3521075" y="744538"/>
            <a:ext cx="4784725" cy="5929312"/>
          </a:xfrm>
          <a:prstGeom prst="rect">
            <a:avLst/>
          </a:prstGeom>
          <a:noFill/>
          <a:ln w="15875" cap="flat" cmpd="sng">
            <a:solidFill>
              <a:schemeClr val="accent1"/>
            </a:solidFill>
            <a:prstDash val="solid"/>
            <a:round/>
            <a:headEnd type="none" w="med" len="med"/>
            <a:tailEnd type="none" w="med" len="med"/>
          </a:ln>
        </p:spPr>
      </p:pic>
      <p:sp>
        <p:nvSpPr>
          <p:cNvPr id="3" name="矩形 2"/>
          <p:cNvSpPr/>
          <p:nvPr/>
        </p:nvSpPr>
        <p:spPr>
          <a:xfrm>
            <a:off x="4181475" y="1196975"/>
            <a:ext cx="1098550" cy="36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 name="矩形 5"/>
          <p:cNvSpPr/>
          <p:nvPr/>
        </p:nvSpPr>
        <p:spPr>
          <a:xfrm>
            <a:off x="4318000" y="1885950"/>
            <a:ext cx="96202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7" name="矩形 6"/>
          <p:cNvSpPr/>
          <p:nvPr/>
        </p:nvSpPr>
        <p:spPr>
          <a:xfrm>
            <a:off x="6238875" y="1860550"/>
            <a:ext cx="963613"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矩形 7"/>
          <p:cNvSpPr/>
          <p:nvPr/>
        </p:nvSpPr>
        <p:spPr>
          <a:xfrm>
            <a:off x="4318000" y="1612900"/>
            <a:ext cx="96202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6801" name="组合 5"/>
          <p:cNvGrpSpPr/>
          <p:nvPr/>
        </p:nvGrpSpPr>
        <p:grpSpPr>
          <a:xfrm>
            <a:off x="6027738"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6807" name="文本框 1"/>
          <p:cNvSpPr txBox="1"/>
          <p:nvPr/>
        </p:nvSpPr>
        <p:spPr>
          <a:xfrm>
            <a:off x="1085850" y="12700"/>
            <a:ext cx="4686300" cy="639763"/>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sym typeface="宋体" panose="02010600030101010101" pitchFamily="2" charset="-122"/>
              </a:rPr>
              <a:t>0</a:t>
            </a:r>
            <a:r>
              <a:rPr lang="en-US" altLang="zh-CN" sz="1800">
                <a:latin typeface="华文中宋" panose="02010600040101010101" pitchFamily="2" charset="-122"/>
                <a:ea typeface="华文中宋" panose="02010600040101010101" pitchFamily="2" charset="-122"/>
                <a:sym typeface="宋体" panose="02010600030101010101" pitchFamily="2" charset="-122"/>
              </a:rPr>
              <a:t>8-09</a:t>
            </a:r>
            <a:r>
              <a:rPr lang="zh-CN" altLang="en-US" sz="1800">
                <a:latin typeface="华文中宋" panose="02010600040101010101" pitchFamily="2" charset="-122"/>
                <a:ea typeface="华文中宋" panose="02010600040101010101" pitchFamily="2" charset="-122"/>
                <a:sym typeface="宋体" panose="02010600030101010101" pitchFamily="2" charset="-122"/>
              </a:rPr>
              <a:t> </a:t>
            </a:r>
            <a:r>
              <a:rPr lang="zh-CN" altLang="en-US" sz="1800">
                <a:latin typeface="华文中宋" panose="02010600040101010101" pitchFamily="2" charset="-122"/>
                <a:ea typeface="华文中宋" panose="02010600040101010101" pitchFamily="2" charset="-122"/>
              </a:rPr>
              <a:t>危险性较大工程和超过一定规模的危险性较大工程验收及其之外的验收</a:t>
            </a:r>
            <a:endParaRPr lang="zh-CN" altLang="en-US" sz="1800" dirty="0">
              <a:solidFill>
                <a:srgbClr val="002060"/>
              </a:solidFill>
              <a:latin typeface="华文中宋" panose="02010600040101010101" pitchFamily="2" charset="-122"/>
              <a:ea typeface="华文中宋" panose="02010600040101010101" pitchFamily="2" charset="-122"/>
            </a:endParaRPr>
          </a:p>
        </p:txBody>
      </p:sp>
      <p:grpSp>
        <p:nvGrpSpPr>
          <p:cNvPr id="7680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6814" name="文本框 1"/>
          <p:cNvSpPr txBox="1"/>
          <p:nvPr/>
        </p:nvSpPr>
        <p:spPr>
          <a:xfrm>
            <a:off x="1181100" y="3316288"/>
            <a:ext cx="1903413" cy="2225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验收要求详见局安全管理手册第6.3.4条；需保留各项验收记录表并与项目重大危险源进行比较。</a:t>
            </a:r>
            <a:endParaRPr lang="zh-CN" altLang="en-US" sz="2000">
              <a:latin typeface="华文中宋" panose="02010600040101010101" pitchFamily="2" charset="-122"/>
              <a:ea typeface="华文中宋" panose="02010600040101010101" pitchFamily="2" charset="-122"/>
            </a:endParaRPr>
          </a:p>
        </p:txBody>
      </p:sp>
      <p:pic>
        <p:nvPicPr>
          <p:cNvPr id="76815" name="图片 3"/>
          <p:cNvPicPr>
            <a:picLocks noChangeAspect="1"/>
          </p:cNvPicPr>
          <p:nvPr/>
        </p:nvPicPr>
        <p:blipFill>
          <a:blip r:embed="rId1"/>
          <a:stretch>
            <a:fillRect/>
          </a:stretch>
        </p:blipFill>
        <p:spPr>
          <a:xfrm>
            <a:off x="3705225" y="727075"/>
            <a:ext cx="4733925" cy="5959475"/>
          </a:xfrm>
          <a:prstGeom prst="rect">
            <a:avLst/>
          </a:prstGeom>
          <a:noFill/>
          <a:ln w="12700" cap="flat" cmpd="sng">
            <a:solidFill>
              <a:schemeClr val="accent1"/>
            </a:solidFill>
            <a:prstDash val="solid"/>
            <a:round/>
            <a:headEnd type="none" w="med" len="med"/>
            <a:tailEnd type="none" w="med" len="med"/>
          </a:ln>
        </p:spPr>
      </p:pic>
      <p:pic>
        <p:nvPicPr>
          <p:cNvPr id="76816" name="图片 4"/>
          <p:cNvPicPr>
            <a:picLocks noChangeAspect="1"/>
          </p:cNvPicPr>
          <p:nvPr/>
        </p:nvPicPr>
        <p:blipFill>
          <a:blip r:embed="rId2"/>
          <a:stretch>
            <a:fillRect/>
          </a:stretch>
        </p:blipFill>
        <p:spPr>
          <a:xfrm>
            <a:off x="120650" y="1247775"/>
            <a:ext cx="3495675" cy="1576388"/>
          </a:xfrm>
          <a:prstGeom prst="rect">
            <a:avLst/>
          </a:prstGeom>
          <a:noFill/>
          <a:ln w="12700" cap="flat" cmpd="sng">
            <a:solidFill>
              <a:schemeClr val="accent1"/>
            </a:solidFill>
            <a:prstDash val="solid"/>
            <a:round/>
            <a:headEnd type="none" w="med" len="med"/>
            <a:tailEnd type="none" w="med" len="med"/>
          </a:ln>
        </p:spPr>
      </p:pic>
      <p:sp>
        <p:nvSpPr>
          <p:cNvPr id="203" name=" 203"/>
          <p:cNvSpPr/>
          <p:nvPr/>
        </p:nvSpPr>
        <p:spPr>
          <a:xfrm rot="5400000">
            <a:off x="2472531" y="313769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824706" y="52347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7825" name="组合 5"/>
          <p:cNvGrpSpPr/>
          <p:nvPr/>
        </p:nvGrpSpPr>
        <p:grpSpPr>
          <a:xfrm>
            <a:off x="36179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7831"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10 安全检查台账</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783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77838" name="图片 1"/>
          <p:cNvPicPr>
            <a:picLocks noChangeAspect="1"/>
          </p:cNvPicPr>
          <p:nvPr/>
        </p:nvPicPr>
        <p:blipFill>
          <a:blip r:embed="rId1"/>
          <a:stretch>
            <a:fillRect/>
          </a:stretch>
        </p:blipFill>
        <p:spPr>
          <a:xfrm>
            <a:off x="398463" y="1209675"/>
            <a:ext cx="8347075" cy="4241800"/>
          </a:xfrm>
          <a:prstGeom prst="rect">
            <a:avLst/>
          </a:prstGeom>
          <a:noFill/>
          <a:ln w="15875" cap="flat" cmpd="sng">
            <a:solidFill>
              <a:schemeClr val="accent1"/>
            </a:solidFill>
            <a:prstDash val="solid"/>
            <a:round/>
            <a:headEnd type="none" w="med" len="med"/>
            <a:tailEnd type="none" w="med" len="med"/>
          </a:ln>
        </p:spPr>
      </p:pic>
      <p:sp>
        <p:nvSpPr>
          <p:cNvPr id="2" name="矩形 1"/>
          <p:cNvSpPr/>
          <p:nvPr/>
        </p:nvSpPr>
        <p:spPr>
          <a:xfrm>
            <a:off x="1160463" y="1512888"/>
            <a:ext cx="2230438"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8849" name="组合 5"/>
          <p:cNvGrpSpPr/>
          <p:nvPr/>
        </p:nvGrpSpPr>
        <p:grpSpPr>
          <a:xfrm>
            <a:off x="5907088"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8855" name="文本框 1"/>
          <p:cNvSpPr txBox="1"/>
          <p:nvPr/>
        </p:nvSpPr>
        <p:spPr>
          <a:xfrm>
            <a:off x="1054100" y="106363"/>
            <a:ext cx="46228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11 行政职能部门检查记录及回复</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885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78862" name="图片 1"/>
          <p:cNvPicPr>
            <a:picLocks noChangeAspect="1"/>
          </p:cNvPicPr>
          <p:nvPr/>
        </p:nvPicPr>
        <p:blipFill>
          <a:blip r:embed="rId1"/>
          <a:stretch>
            <a:fillRect/>
          </a:stretch>
        </p:blipFill>
        <p:spPr>
          <a:xfrm>
            <a:off x="3968750" y="714375"/>
            <a:ext cx="4338638" cy="5973763"/>
          </a:xfrm>
          <a:prstGeom prst="rect">
            <a:avLst/>
          </a:prstGeom>
          <a:noFill/>
          <a:ln w="15875" cap="flat" cmpd="sng">
            <a:solidFill>
              <a:schemeClr val="accent1"/>
            </a:solidFill>
            <a:prstDash val="solid"/>
            <a:round/>
            <a:headEnd type="none" w="med" len="med"/>
            <a:tailEnd type="none" w="med" len="med"/>
          </a:ln>
        </p:spPr>
      </p:pic>
      <p:sp>
        <p:nvSpPr>
          <p:cNvPr id="78863" name="文本框 1"/>
          <p:cNvSpPr txBox="1"/>
          <p:nvPr/>
        </p:nvSpPr>
        <p:spPr>
          <a:xfrm>
            <a:off x="2168525" y="2198688"/>
            <a:ext cx="903288" cy="28336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上级单位或行政职能部门的检查记录存档。</a:t>
            </a:r>
            <a:endParaRPr lang="zh-CN" altLang="en-US" sz="2000">
              <a:latin typeface="华文中宋" panose="02010600040101010101" pitchFamily="2" charset="-122"/>
              <a:ea typeface="华文中宋" panose="02010600040101010101" pitchFamily="2" charset="-122"/>
            </a:endParaRPr>
          </a:p>
        </p:txBody>
      </p:sp>
      <p:sp>
        <p:nvSpPr>
          <p:cNvPr id="24" name=" 203"/>
          <p:cNvSpPr/>
          <p:nvPr/>
        </p:nvSpPr>
        <p:spPr>
          <a:xfrm rot="16200000">
            <a:off x="1799431" y="47204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03" name=" 203"/>
          <p:cNvSpPr/>
          <p:nvPr/>
        </p:nvSpPr>
        <p:spPr>
          <a:xfrm rot="5400000">
            <a:off x="2459831" y="202009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7048500" y="1085850"/>
            <a:ext cx="963613" cy="61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3" name="图片 1"/>
          <p:cNvPicPr>
            <a:picLocks noChangeAspect="1"/>
          </p:cNvPicPr>
          <p:nvPr/>
        </p:nvPicPr>
        <p:blipFill>
          <a:blip r:embed="rId1"/>
          <a:stretch>
            <a:fillRect/>
          </a:stretch>
        </p:blipFill>
        <p:spPr>
          <a:xfrm>
            <a:off x="674688" y="827088"/>
            <a:ext cx="7793037" cy="5203825"/>
          </a:xfrm>
          <a:prstGeom prst="rect">
            <a:avLst/>
          </a:prstGeom>
          <a:noFill/>
          <a:ln w="15875" cap="flat" cmpd="sng">
            <a:solidFill>
              <a:schemeClr val="accent1"/>
            </a:solidFill>
            <a:prstDash val="solid"/>
            <a:round/>
            <a:headEnd type="none" w="med" len="med"/>
            <a:tailEnd type="none" w="med" len="med"/>
          </a:ln>
        </p:spPr>
      </p:pic>
      <p:grpSp>
        <p:nvGrpSpPr>
          <p:cNvPr id="79874" name="组合 5"/>
          <p:cNvGrpSpPr/>
          <p:nvPr/>
        </p:nvGrpSpPr>
        <p:grpSpPr>
          <a:xfrm>
            <a:off x="5907088" y="106363"/>
            <a:ext cx="936625" cy="450850"/>
            <a:chOff x="5509" y="193"/>
            <a:chExt cx="1652" cy="710"/>
          </a:xfrm>
        </p:grpSpPr>
        <p:sp>
          <p:nvSpPr>
            <p:cNvPr id="4" name="矩形 3"/>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9880" name="文本框 1"/>
          <p:cNvSpPr txBox="1"/>
          <p:nvPr/>
        </p:nvSpPr>
        <p:spPr>
          <a:xfrm>
            <a:off x="1054100" y="106363"/>
            <a:ext cx="46228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11 行政职能部门检查记录及回复</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79881" name="组合 6"/>
          <p:cNvGrpSpPr/>
          <p:nvPr/>
        </p:nvGrpSpPr>
        <p:grpSpPr>
          <a:xfrm>
            <a:off x="36513" y="106363"/>
            <a:ext cx="1049337" cy="450850"/>
            <a:chOff x="962" y="1637"/>
            <a:chExt cx="1652" cy="710"/>
          </a:xfrm>
        </p:grpSpPr>
        <p:sp>
          <p:nvSpPr>
            <p:cNvPr id="12" name="矩形 11"/>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 name="矩形 6"/>
          <p:cNvSpPr/>
          <p:nvPr/>
        </p:nvSpPr>
        <p:spPr>
          <a:xfrm>
            <a:off x="2598738" y="1044575"/>
            <a:ext cx="963613" cy="67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1635125" y="1495425"/>
            <a:ext cx="963613" cy="77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 name="矩形 2"/>
          <p:cNvSpPr/>
          <p:nvPr/>
        </p:nvSpPr>
        <p:spPr>
          <a:xfrm>
            <a:off x="2241550" y="1911350"/>
            <a:ext cx="690563" cy="7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6" name="矩形 5"/>
          <p:cNvSpPr/>
          <p:nvPr/>
        </p:nvSpPr>
        <p:spPr>
          <a:xfrm>
            <a:off x="2932113" y="2320925"/>
            <a:ext cx="963613"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矩形 7"/>
          <p:cNvSpPr/>
          <p:nvPr/>
        </p:nvSpPr>
        <p:spPr>
          <a:xfrm>
            <a:off x="7013575" y="5035550"/>
            <a:ext cx="963613" cy="681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0897" name="组合 5"/>
          <p:cNvGrpSpPr/>
          <p:nvPr/>
        </p:nvGrpSpPr>
        <p:grpSpPr>
          <a:xfrm>
            <a:off x="5665788"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0903" name="文本框 1"/>
          <p:cNvSpPr txBox="1"/>
          <p:nvPr/>
        </p:nvSpPr>
        <p:spPr>
          <a:xfrm>
            <a:off x="1079500" y="149225"/>
            <a:ext cx="4767263" cy="365125"/>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rPr>
              <a:t>12 施工现场事故隐患排查治理情况登记表</a:t>
            </a:r>
            <a:endParaRPr lang="zh-CN" altLang="en-US" sz="1800" dirty="0">
              <a:solidFill>
                <a:srgbClr val="002060"/>
              </a:solidFill>
              <a:latin typeface="华文中宋" panose="02010600040101010101" pitchFamily="2" charset="-122"/>
              <a:ea typeface="华文中宋" panose="02010600040101010101" pitchFamily="2" charset="-122"/>
            </a:endParaRPr>
          </a:p>
        </p:txBody>
      </p:sp>
      <p:grpSp>
        <p:nvGrpSpPr>
          <p:cNvPr id="8090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0910" name="图片 1"/>
          <p:cNvPicPr>
            <a:picLocks noChangeAspect="1"/>
          </p:cNvPicPr>
          <p:nvPr/>
        </p:nvPicPr>
        <p:blipFill>
          <a:blip r:embed="rId1"/>
          <a:stretch>
            <a:fillRect/>
          </a:stretch>
        </p:blipFill>
        <p:spPr>
          <a:xfrm>
            <a:off x="-9525" y="1050925"/>
            <a:ext cx="9163050" cy="4749800"/>
          </a:xfrm>
          <a:prstGeom prst="rect">
            <a:avLst/>
          </a:prstGeom>
          <a:noFill/>
          <a:ln w="15875" cap="flat" cmpd="sng">
            <a:solidFill>
              <a:schemeClr val="accent1"/>
            </a:solidFill>
            <a:prstDash val="solid"/>
            <a:round/>
            <a:headEnd type="none" w="med" len="med"/>
            <a:tailEnd type="none" w="med" len="med"/>
          </a:ln>
        </p:spPr>
      </p:pic>
      <p:sp>
        <p:nvSpPr>
          <p:cNvPr id="2" name="矩形 1"/>
          <p:cNvSpPr/>
          <p:nvPr/>
        </p:nvSpPr>
        <p:spPr>
          <a:xfrm>
            <a:off x="1079500" y="1538288"/>
            <a:ext cx="197485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1921" name="组合 5"/>
          <p:cNvGrpSpPr/>
          <p:nvPr/>
        </p:nvGrpSpPr>
        <p:grpSpPr>
          <a:xfrm>
            <a:off x="3019425"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1927"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13 安全奖罚</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8192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1934" name="图片 1"/>
          <p:cNvPicPr>
            <a:picLocks noChangeAspect="1"/>
          </p:cNvPicPr>
          <p:nvPr/>
        </p:nvPicPr>
        <p:blipFill>
          <a:blip r:embed="rId1">
            <a:lum contrast="23999"/>
          </a:blip>
          <a:stretch>
            <a:fillRect/>
          </a:stretch>
        </p:blipFill>
        <p:spPr>
          <a:xfrm>
            <a:off x="3586163" y="736600"/>
            <a:ext cx="5121275" cy="5935663"/>
          </a:xfrm>
          <a:prstGeom prst="rect">
            <a:avLst/>
          </a:prstGeom>
          <a:noFill/>
          <a:ln w="15875" cap="flat" cmpd="sng">
            <a:solidFill>
              <a:schemeClr val="accent1"/>
            </a:solidFill>
            <a:prstDash val="solid"/>
            <a:round/>
            <a:headEnd type="none" w="med" len="med"/>
            <a:tailEnd type="none" w="med" len="med"/>
          </a:ln>
        </p:spPr>
      </p:pic>
      <p:sp>
        <p:nvSpPr>
          <p:cNvPr id="81935" name="文本框 3"/>
          <p:cNvSpPr txBox="1"/>
          <p:nvPr/>
        </p:nvSpPr>
        <p:spPr>
          <a:xfrm>
            <a:off x="1881188" y="2925763"/>
            <a:ext cx="903287" cy="1006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项目奖罚记录。</a:t>
            </a:r>
            <a:endParaRPr lang="zh-CN" altLang="en-US" sz="2000">
              <a:latin typeface="华文中宋" panose="02010600040101010101" pitchFamily="2" charset="-122"/>
              <a:ea typeface="华文中宋" panose="02010600040101010101" pitchFamily="2" charset="-122"/>
            </a:endParaRPr>
          </a:p>
        </p:txBody>
      </p:sp>
      <p:sp>
        <p:nvSpPr>
          <p:cNvPr id="24" name=" 203"/>
          <p:cNvSpPr/>
          <p:nvPr/>
        </p:nvSpPr>
        <p:spPr>
          <a:xfrm rot="16200000">
            <a:off x="1535906" y="375681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03" name=" 203"/>
          <p:cNvSpPr/>
          <p:nvPr/>
        </p:nvSpPr>
        <p:spPr>
          <a:xfrm rot="5400000">
            <a:off x="2172494" y="274399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6664325" y="1673225"/>
            <a:ext cx="1193800"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5686425" y="5273675"/>
            <a:ext cx="1941513" cy="115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18434" name="文本框 1"/>
          <p:cNvSpPr txBox="1"/>
          <p:nvPr/>
        </p:nvSpPr>
        <p:spPr>
          <a:xfrm>
            <a:off x="1341438" y="69850"/>
            <a:ext cx="1855787" cy="517525"/>
          </a:xfrm>
          <a:prstGeom prst="rect">
            <a:avLst/>
          </a:prstGeom>
          <a:noFill/>
          <a:ln w="9525">
            <a:noFill/>
          </a:ln>
        </p:spPr>
        <p:txBody>
          <a:bodyPr wrap="square" anchor="t" anchorCtr="0">
            <a:spAutoFit/>
          </a:bodyPr>
          <a:p>
            <a:r>
              <a:rPr lang="zh-CN" altLang="en-US" sz="2800" b="1" dirty="0">
                <a:solidFill>
                  <a:srgbClr val="002060"/>
                </a:solidFill>
                <a:latin typeface="华文中宋" panose="02010600040101010101" pitchFamily="2" charset="-122"/>
                <a:ea typeface="华文中宋" panose="02010600040101010101" pitchFamily="2" charset="-122"/>
              </a:rPr>
              <a:t>主要内容</a:t>
            </a:r>
            <a:endParaRPr lang="zh-CN" altLang="en-US" sz="2800" b="1" dirty="0">
              <a:solidFill>
                <a:srgbClr val="002060"/>
              </a:solidFill>
              <a:latin typeface="华文中宋" panose="02010600040101010101" pitchFamily="2" charset="-122"/>
              <a:ea typeface="华文中宋" panose="02010600040101010101" pitchFamily="2" charset="-122"/>
            </a:endParaRPr>
          </a:p>
        </p:txBody>
      </p:sp>
      <p:grpSp>
        <p:nvGrpSpPr>
          <p:cNvPr id="18435" name="组合 6"/>
          <p:cNvGrpSpPr/>
          <p:nvPr/>
        </p:nvGrpSpPr>
        <p:grpSpPr>
          <a:xfrm>
            <a:off x="22225" y="69850"/>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8441" name="组合 5"/>
          <p:cNvGrpSpPr/>
          <p:nvPr/>
        </p:nvGrpSpPr>
        <p:grpSpPr>
          <a:xfrm>
            <a:off x="3157538" y="69850"/>
            <a:ext cx="1049337"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 name="标题 1"/>
          <p:cNvSpPr>
            <a:spLocks noGrp="1"/>
          </p:cNvSpPr>
          <p:nvPr/>
        </p:nvSpPr>
        <p:spPr>
          <a:xfrm>
            <a:off x="631825" y="828675"/>
            <a:ext cx="7902575" cy="5429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fontAlgn="base"/>
            <a:endParaRPr lang="zh-CN" altLang="en-US" sz="2800" b="1" strike="noStrike" noProof="1" dirty="0">
              <a:ln w="9525">
                <a:solidFill>
                  <a:srgbClr val="FF0000"/>
                </a:solidFill>
                <a:prstDash val="solid"/>
              </a:ln>
              <a:solidFill>
                <a:srgbClr val="FF0000"/>
              </a:solidFill>
              <a:effectLst>
                <a:outerShdw blurRad="12700" dist="38100" dir="2700000" algn="tl" rotWithShape="0">
                  <a:schemeClr val="bg1">
                    <a:lumMod val="50000"/>
                  </a:schemeClr>
                </a:outerShdw>
              </a:effectLst>
            </a:endParaRPr>
          </a:p>
        </p:txBody>
      </p:sp>
      <p:sp>
        <p:nvSpPr>
          <p:cNvPr id="18448" name="副标题 2"/>
          <p:cNvSpPr>
            <a:spLocks noGrp="1"/>
          </p:cNvSpPr>
          <p:nvPr/>
        </p:nvSpPr>
        <p:spPr>
          <a:xfrm>
            <a:off x="620713" y="895350"/>
            <a:ext cx="7902575" cy="5068888"/>
          </a:xfrm>
          <a:prstGeom prst="rect">
            <a:avLst/>
          </a:prstGeom>
          <a:noFill/>
          <a:ln w="9525">
            <a:noFill/>
          </a:ln>
        </p:spPr>
        <p:txBody>
          <a:bodyPr lIns="91440" tIns="45720" rIns="91440" bIns="45720" anchor="t" anchorCtr="0"/>
          <a:p>
            <a:pPr indent="457200">
              <a:lnSpc>
                <a:spcPct val="15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项目部应根据管理需要建立安全管理台账。因此，安全管理资料必须规范化，根据局及公司有关要求，安全管理资料应包括以下</a:t>
            </a:r>
            <a:r>
              <a:rPr lang="en-US" altLang="zh-CN" sz="2200" dirty="0">
                <a:solidFill>
                  <a:srgbClr val="002060"/>
                </a:solidFill>
                <a:latin typeface="华文中宋" panose="02010600040101010101" pitchFamily="2" charset="-122"/>
                <a:ea typeface="华文中宋" panose="02010600040101010101" pitchFamily="2" charset="-122"/>
              </a:rPr>
              <a:t>20</a:t>
            </a:r>
            <a:r>
              <a:rPr lang="zh-CN" altLang="en-US" sz="2200" dirty="0">
                <a:solidFill>
                  <a:srgbClr val="002060"/>
                </a:solidFill>
                <a:latin typeface="华文中宋" panose="02010600040101010101" pitchFamily="2" charset="-122"/>
                <a:ea typeface="华文中宋" panose="02010600040101010101" pitchFamily="2" charset="-122"/>
              </a:rPr>
              <a:t>个主要内容：</a:t>
            </a:r>
            <a:endParaRPr lang="en-US" altLang="zh-CN" sz="2200" dirty="0">
              <a:solidFill>
                <a:srgbClr val="002060"/>
              </a:solidFill>
              <a:latin typeface="华文中宋" panose="02010600040101010101" pitchFamily="2" charset="-122"/>
              <a:ea typeface="华文中宋" panose="02010600040101010101" pitchFamily="2" charset="-122"/>
            </a:endParaRPr>
          </a:p>
          <a:p>
            <a:pPr indent="457200">
              <a:lnSpc>
                <a:spcPct val="12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★组织保障；        ★安全生产责任；  ★安全生产费用； </a:t>
            </a:r>
            <a:endParaRPr lang="en-US" altLang="zh-CN" sz="2200" dirty="0">
              <a:solidFill>
                <a:srgbClr val="002060"/>
              </a:solidFill>
              <a:latin typeface="华文中宋" panose="02010600040101010101" pitchFamily="2" charset="-122"/>
              <a:ea typeface="华文中宋" panose="02010600040101010101" pitchFamily="2" charset="-122"/>
            </a:endParaRPr>
          </a:p>
          <a:p>
            <a:pPr indent="457200">
              <a:lnSpc>
                <a:spcPct val="12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★安全生产策划；  ★教育培训；        ★技术管理；    </a:t>
            </a:r>
            <a:endParaRPr lang="zh-CN" altLang="en-US" sz="2200" dirty="0">
              <a:solidFill>
                <a:srgbClr val="002060"/>
              </a:solidFill>
              <a:latin typeface="华文中宋" panose="02010600040101010101" pitchFamily="2" charset="-122"/>
              <a:ea typeface="华文中宋" panose="02010600040101010101" pitchFamily="2" charset="-122"/>
            </a:endParaRPr>
          </a:p>
          <a:p>
            <a:pPr indent="457200">
              <a:lnSpc>
                <a:spcPct val="12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★检查验收；        ★机械设备管理；  ★安全应急管理；</a:t>
            </a:r>
            <a:endParaRPr lang="en-US" altLang="zh-CN" sz="2200" dirty="0">
              <a:solidFill>
                <a:srgbClr val="002060"/>
              </a:solidFill>
              <a:latin typeface="华文中宋" panose="02010600040101010101" pitchFamily="2" charset="-122"/>
              <a:ea typeface="华文中宋" panose="02010600040101010101" pitchFamily="2" charset="-122"/>
            </a:endParaRPr>
          </a:p>
          <a:p>
            <a:pPr indent="457200">
              <a:lnSpc>
                <a:spcPct val="12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★安全生产事故；  ★临时用电</a:t>
            </a:r>
            <a:r>
              <a:rPr lang="en-US" altLang="zh-CN" sz="2200" dirty="0">
                <a:solidFill>
                  <a:srgbClr val="002060"/>
                </a:solidFill>
                <a:latin typeface="华文中宋" panose="02010600040101010101" pitchFamily="2" charset="-122"/>
                <a:ea typeface="华文中宋" panose="02010600040101010101" pitchFamily="2" charset="-122"/>
              </a:rPr>
              <a:t>;          </a:t>
            </a:r>
            <a:r>
              <a:rPr lang="zh-CN" altLang="en-US" sz="2200" dirty="0">
                <a:solidFill>
                  <a:srgbClr val="002060"/>
                </a:solidFill>
                <a:latin typeface="华文中宋" panose="02010600040101010101" pitchFamily="2" charset="-122"/>
                <a:ea typeface="华文中宋" panose="02010600040101010101" pitchFamily="2" charset="-122"/>
              </a:rPr>
              <a:t>★分包管理；</a:t>
            </a:r>
            <a:endParaRPr lang="zh-CN" altLang="en-US" sz="2200" dirty="0">
              <a:solidFill>
                <a:srgbClr val="002060"/>
              </a:solidFill>
              <a:latin typeface="华文中宋" panose="02010600040101010101" pitchFamily="2" charset="-122"/>
              <a:ea typeface="华文中宋" panose="02010600040101010101" pitchFamily="2" charset="-122"/>
            </a:endParaRPr>
          </a:p>
          <a:p>
            <a:pPr indent="457200">
              <a:lnSpc>
                <a:spcPct val="12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★消防管理；        ★文明施工管理；  ★环境保护；</a:t>
            </a:r>
            <a:endParaRPr lang="zh-CN" altLang="en-US" sz="2200" dirty="0">
              <a:solidFill>
                <a:srgbClr val="002060"/>
              </a:solidFill>
              <a:latin typeface="华文中宋" panose="02010600040101010101" pitchFamily="2" charset="-122"/>
              <a:ea typeface="华文中宋" panose="02010600040101010101" pitchFamily="2" charset="-122"/>
            </a:endParaRPr>
          </a:p>
          <a:p>
            <a:pPr indent="457200">
              <a:lnSpc>
                <a:spcPct val="12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★既有设施保护；  ★安全标志；        ★安全会议；</a:t>
            </a:r>
            <a:endParaRPr lang="zh-CN" altLang="en-US" sz="2200" dirty="0">
              <a:solidFill>
                <a:srgbClr val="002060"/>
              </a:solidFill>
              <a:latin typeface="华文中宋" panose="02010600040101010101" pitchFamily="2" charset="-122"/>
              <a:ea typeface="华文中宋" panose="02010600040101010101" pitchFamily="2" charset="-122"/>
            </a:endParaRPr>
          </a:p>
          <a:p>
            <a:pPr indent="457200">
              <a:lnSpc>
                <a:spcPct val="120000"/>
              </a:lnSpc>
              <a:spcBef>
                <a:spcPts val="750"/>
              </a:spcBef>
            </a:pPr>
            <a:r>
              <a:rPr lang="zh-CN" altLang="en-US" sz="2200" dirty="0">
                <a:solidFill>
                  <a:srgbClr val="002060"/>
                </a:solidFill>
                <a:latin typeface="华文中宋" panose="02010600040101010101" pitchFamily="2" charset="-122"/>
                <a:ea typeface="华文中宋" panose="02010600040101010101" pitchFamily="2" charset="-122"/>
              </a:rPr>
              <a:t>★创优创奖；        ★安全管理制度。</a:t>
            </a:r>
            <a:endParaRPr lang="zh-CN" altLang="en-US" sz="2200" dirty="0">
              <a:solidFill>
                <a:srgbClr val="002060"/>
              </a:solidFill>
              <a:latin typeface="华文中宋" panose="02010600040101010101" pitchFamily="2" charset="-122"/>
              <a:ea typeface="华文中宋" panose="02010600040101010101" pitchFamily="2" charset="-122"/>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卷八：机械设备管理</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82946"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82952" name="组合 5"/>
          <p:cNvGrpSpPr/>
          <p:nvPr/>
        </p:nvGrpSpPr>
        <p:grpSpPr>
          <a:xfrm>
            <a:off x="5003800" y="106363"/>
            <a:ext cx="1049338"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2958" name="文本框 1"/>
          <p:cNvSpPr txBox="1"/>
          <p:nvPr/>
        </p:nvSpPr>
        <p:spPr>
          <a:xfrm>
            <a:off x="463550" y="868363"/>
            <a:ext cx="4927600" cy="5121275"/>
          </a:xfrm>
          <a:prstGeom prst="rect">
            <a:avLst/>
          </a:prstGeom>
          <a:noFill/>
          <a:ln w="9525">
            <a:noFill/>
          </a:ln>
        </p:spPr>
        <p:txBody>
          <a:bodyPr wrap="square" anchor="t" anchorCtr="0">
            <a:spAutoFit/>
          </a:bodyPr>
          <a:p>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01 设备总需用计划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02 安装、顶升加节附着及拆方案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03 群塔作业防碰撞方案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04 与安装单位签订的安拆、维保等协议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05 安装告知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06 基础及其他附着构件验收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07 机械设备进场验收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08 上岗人员操作证及作业前交底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09 特种作业人员台账及设备管理台账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10 安装单位自检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11 第三方检测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12 联合验收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13 使用登记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14 设备顶升加节附着等验收	</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15 设备运行过程检查及记录	</a:t>
            </a:r>
            <a:endParaRPr lang="zh-CN" altLang="en-US" sz="2000">
              <a:latin typeface="华文中宋" panose="02010600040101010101" pitchFamily="2" charset="-122"/>
              <a:ea typeface="华文中宋" panose="02010600040101010101" pitchFamily="2" charset="-122"/>
            </a:endParaRPr>
          </a:p>
        </p:txBody>
      </p:sp>
      <p:sp>
        <p:nvSpPr>
          <p:cNvPr id="82959" name="起重机"/>
          <p:cNvSpPr/>
          <p:nvPr/>
        </p:nvSpPr>
        <p:spPr>
          <a:xfrm>
            <a:off x="5159375" y="3452813"/>
            <a:ext cx="3384550" cy="2376487"/>
          </a:xfrm>
          <a:custGeom>
            <a:avLst/>
            <a:gdLst/>
            <a:ahLst/>
            <a:cxnLst>
              <a:cxn ang="0">
                <a:pos x="1106812294" y="115868099"/>
              </a:cxn>
              <a:cxn ang="0">
                <a:pos x="1085598788" y="0"/>
              </a:cxn>
              <a:cxn ang="0">
                <a:pos x="399354622" y="498367443"/>
              </a:cxn>
              <a:cxn ang="0">
                <a:pos x="0" y="1005882621"/>
              </a:cxn>
              <a:cxn ang="0">
                <a:pos x="570747789" y="498367443"/>
              </a:cxn>
              <a:cxn ang="0">
                <a:pos x="1062701758" y="397745567"/>
              </a:cxn>
              <a:cxn ang="0">
                <a:pos x="1189646252" y="397745567"/>
              </a:cxn>
              <a:cxn ang="0">
                <a:pos x="336050648" y="544104514"/>
              </a:cxn>
              <a:cxn ang="0">
                <a:pos x="1683523" y="568837010"/>
              </a:cxn>
              <a:cxn ang="0">
                <a:pos x="26601417" y="304577134"/>
              </a:cxn>
              <a:cxn ang="0">
                <a:pos x="286888747" y="519372818"/>
              </a:cxn>
              <a:cxn ang="0">
                <a:pos x="286888747" y="437045610"/>
              </a:cxn>
              <a:cxn ang="0">
                <a:pos x="69028430" y="354379864"/>
              </a:cxn>
              <a:cxn ang="0">
                <a:pos x="51181970" y="354379864"/>
              </a:cxn>
              <a:cxn ang="0">
                <a:pos x="123914788" y="354379864"/>
              </a:cxn>
              <a:cxn ang="0">
                <a:pos x="149842318" y="354379864"/>
              </a:cxn>
              <a:cxn ang="0">
                <a:pos x="51181970" y="465504428"/>
              </a:cxn>
              <a:cxn ang="0">
                <a:pos x="311470095" y="609153468"/>
              </a:cxn>
              <a:cxn ang="0">
                <a:pos x="336050648" y="873413344"/>
              </a:cxn>
              <a:cxn ang="0">
                <a:pos x="1683523" y="848681648"/>
              </a:cxn>
              <a:cxn ang="0">
                <a:pos x="311470095" y="609153468"/>
              </a:cxn>
              <a:cxn ang="0">
                <a:pos x="259277693" y="823610614"/>
              </a:cxn>
              <a:cxn ang="0">
                <a:pos x="259277693" y="658617660"/>
              </a:cxn>
              <a:cxn ang="0">
                <a:pos x="123577447" y="823610614"/>
              </a:cxn>
              <a:cxn ang="0">
                <a:pos x="69028430" y="658617660"/>
              </a:cxn>
              <a:cxn ang="0">
                <a:pos x="178463804" y="823610614"/>
              </a:cxn>
              <a:cxn ang="0">
                <a:pos x="178800350" y="658617660"/>
              </a:cxn>
              <a:cxn ang="0">
                <a:pos x="69028430" y="823610614"/>
              </a:cxn>
              <a:cxn ang="0">
                <a:pos x="1024987974" y="609153468"/>
              </a:cxn>
              <a:cxn ang="0">
                <a:pos x="1000407421" y="873413344"/>
              </a:cxn>
              <a:cxn ang="0">
                <a:pos x="690620848" y="633885964"/>
              </a:cxn>
              <a:cxn ang="0">
                <a:pos x="922287488" y="658617660"/>
              </a:cxn>
              <a:cxn ang="0">
                <a:pos x="893666002" y="658617660"/>
              </a:cxn>
              <a:cxn ang="0">
                <a:pos x="975826868" y="658617660"/>
              </a:cxn>
              <a:cxn ang="0">
                <a:pos x="783894082" y="823610614"/>
              </a:cxn>
              <a:cxn ang="0">
                <a:pos x="838443098" y="823610614"/>
              </a:cxn>
              <a:cxn ang="0">
                <a:pos x="838443098" y="823610614"/>
              </a:cxn>
              <a:cxn ang="0">
                <a:pos x="922287488" y="823610614"/>
              </a:cxn>
              <a:cxn ang="0">
                <a:pos x="740119295" y="823610614"/>
              </a:cxn>
              <a:cxn ang="0">
                <a:pos x="1431751372" y="633885964"/>
              </a:cxn>
              <a:cxn ang="0">
                <a:pos x="1121964799" y="873413344"/>
              </a:cxn>
              <a:cxn ang="0">
                <a:pos x="1097384246" y="609153468"/>
              </a:cxn>
              <a:cxn ang="0">
                <a:pos x="1382252925" y="819544954"/>
              </a:cxn>
              <a:cxn ang="0">
                <a:pos x="1329050090" y="658617660"/>
              </a:cxn>
              <a:cxn ang="0">
                <a:pos x="1382252925" y="741622745"/>
              </a:cxn>
              <a:cxn ang="0">
                <a:pos x="1146545352" y="691819214"/>
              </a:cxn>
              <a:cxn ang="0">
                <a:pos x="1190320138" y="658617660"/>
              </a:cxn>
              <a:cxn ang="0">
                <a:pos x="1300092058" y="823610614"/>
              </a:cxn>
              <a:cxn ang="0">
                <a:pos x="1300092058" y="823610614"/>
              </a:cxn>
              <a:cxn ang="0">
                <a:pos x="1146545352" y="770081562"/>
              </a:cxn>
              <a:cxn ang="0">
                <a:pos x="865381061" y="201583090"/>
              </a:cxn>
              <a:cxn ang="0">
                <a:pos x="766384167" y="260195016"/>
              </a:cxn>
              <a:cxn ang="0">
                <a:pos x="667050727" y="295090861"/>
              </a:cxn>
              <a:cxn ang="0">
                <a:pos x="613174802" y="284926712"/>
              </a:cxn>
              <a:cxn ang="0">
                <a:pos x="698366169" y="253080112"/>
              </a:cxn>
              <a:cxn ang="0">
                <a:pos x="797025722" y="198533845"/>
              </a:cxn>
              <a:cxn ang="0">
                <a:pos x="919930078" y="147376161"/>
              </a:cxn>
              <a:cxn ang="0">
                <a:pos x="942490562" y="127725740"/>
              </a:cxn>
              <a:cxn ang="0">
                <a:pos x="1054283346" y="77923009"/>
              </a:cxn>
            </a:cxnLst>
            <a:pathLst>
              <a:path w="4254" h="2969">
                <a:moveTo>
                  <a:pt x="3533" y="1174"/>
                </a:moveTo>
                <a:cubicBezTo>
                  <a:pt x="3237" y="1174"/>
                  <a:pt x="3237" y="1174"/>
                  <a:pt x="3237" y="1174"/>
                </a:cubicBezTo>
                <a:cubicBezTo>
                  <a:pt x="3237" y="374"/>
                  <a:pt x="3237" y="374"/>
                  <a:pt x="3237" y="374"/>
                </a:cubicBezTo>
                <a:cubicBezTo>
                  <a:pt x="3287" y="342"/>
                  <a:pt x="3287" y="342"/>
                  <a:pt x="3287" y="342"/>
                </a:cubicBezTo>
                <a:cubicBezTo>
                  <a:pt x="3348" y="303"/>
                  <a:pt x="3348" y="303"/>
                  <a:pt x="3348" y="303"/>
                </a:cubicBezTo>
                <a:cubicBezTo>
                  <a:pt x="3321" y="237"/>
                  <a:pt x="3321" y="237"/>
                  <a:pt x="3321" y="237"/>
                </a:cubicBezTo>
                <a:cubicBezTo>
                  <a:pt x="3258" y="82"/>
                  <a:pt x="3258" y="82"/>
                  <a:pt x="3258" y="82"/>
                </a:cubicBezTo>
                <a:cubicBezTo>
                  <a:pt x="3224" y="0"/>
                  <a:pt x="3224" y="0"/>
                  <a:pt x="3224" y="0"/>
                </a:cubicBezTo>
                <a:cubicBezTo>
                  <a:pt x="3143" y="36"/>
                  <a:pt x="3143" y="36"/>
                  <a:pt x="3143" y="36"/>
                </a:cubicBezTo>
                <a:cubicBezTo>
                  <a:pt x="1402" y="807"/>
                  <a:pt x="1402" y="807"/>
                  <a:pt x="1402" y="807"/>
                </a:cubicBezTo>
                <a:cubicBezTo>
                  <a:pt x="1186" y="807"/>
                  <a:pt x="1186" y="807"/>
                  <a:pt x="1186" y="807"/>
                </a:cubicBezTo>
                <a:cubicBezTo>
                  <a:pt x="1186" y="1471"/>
                  <a:pt x="1186" y="1471"/>
                  <a:pt x="1186" y="1471"/>
                </a:cubicBezTo>
                <a:cubicBezTo>
                  <a:pt x="1301" y="1471"/>
                  <a:pt x="1301" y="1471"/>
                  <a:pt x="1301" y="1471"/>
                </a:cubicBezTo>
                <a:cubicBezTo>
                  <a:pt x="1301" y="2697"/>
                  <a:pt x="1301" y="2697"/>
                  <a:pt x="1301" y="2697"/>
                </a:cubicBezTo>
                <a:cubicBezTo>
                  <a:pt x="0" y="2697"/>
                  <a:pt x="0" y="2697"/>
                  <a:pt x="0" y="2697"/>
                </a:cubicBezTo>
                <a:cubicBezTo>
                  <a:pt x="0" y="2969"/>
                  <a:pt x="0" y="2969"/>
                  <a:pt x="0" y="2969"/>
                </a:cubicBezTo>
                <a:cubicBezTo>
                  <a:pt x="4254" y="2969"/>
                  <a:pt x="4254" y="2969"/>
                  <a:pt x="4254" y="2969"/>
                </a:cubicBezTo>
                <a:cubicBezTo>
                  <a:pt x="4254" y="2697"/>
                  <a:pt x="4254" y="2697"/>
                  <a:pt x="4254" y="2697"/>
                </a:cubicBezTo>
                <a:cubicBezTo>
                  <a:pt x="1695" y="2697"/>
                  <a:pt x="1695" y="2697"/>
                  <a:pt x="1695" y="2697"/>
                </a:cubicBezTo>
                <a:cubicBezTo>
                  <a:pt x="1695" y="1471"/>
                  <a:pt x="1695" y="1471"/>
                  <a:pt x="1695" y="1471"/>
                </a:cubicBezTo>
                <a:cubicBezTo>
                  <a:pt x="1821" y="1471"/>
                  <a:pt x="1821" y="1471"/>
                  <a:pt x="1821" y="1471"/>
                </a:cubicBezTo>
                <a:cubicBezTo>
                  <a:pt x="1821" y="1278"/>
                  <a:pt x="1821" y="1278"/>
                  <a:pt x="1821" y="1278"/>
                </a:cubicBezTo>
                <a:cubicBezTo>
                  <a:pt x="3156" y="426"/>
                  <a:pt x="3156" y="426"/>
                  <a:pt x="3156" y="426"/>
                </a:cubicBezTo>
                <a:cubicBezTo>
                  <a:pt x="3156" y="1174"/>
                  <a:pt x="3156" y="1174"/>
                  <a:pt x="3156" y="1174"/>
                </a:cubicBezTo>
                <a:cubicBezTo>
                  <a:pt x="2855" y="1174"/>
                  <a:pt x="2855" y="1174"/>
                  <a:pt x="2855" y="1174"/>
                </a:cubicBezTo>
                <a:cubicBezTo>
                  <a:pt x="2855" y="1662"/>
                  <a:pt x="2855" y="1662"/>
                  <a:pt x="2855" y="1662"/>
                </a:cubicBezTo>
                <a:cubicBezTo>
                  <a:pt x="3533" y="1662"/>
                  <a:pt x="3533" y="1662"/>
                  <a:pt x="3533" y="1662"/>
                </a:cubicBezTo>
                <a:cubicBezTo>
                  <a:pt x="3533" y="1174"/>
                  <a:pt x="3533" y="1174"/>
                  <a:pt x="3533" y="1174"/>
                </a:cubicBezTo>
                <a:close/>
                <a:moveTo>
                  <a:pt x="925" y="899"/>
                </a:moveTo>
                <a:cubicBezTo>
                  <a:pt x="998" y="899"/>
                  <a:pt x="998" y="899"/>
                  <a:pt x="998" y="899"/>
                </a:cubicBezTo>
                <a:cubicBezTo>
                  <a:pt x="998" y="972"/>
                  <a:pt x="998" y="972"/>
                  <a:pt x="998" y="972"/>
                </a:cubicBezTo>
                <a:cubicBezTo>
                  <a:pt x="998" y="1606"/>
                  <a:pt x="998" y="1606"/>
                  <a:pt x="998" y="1606"/>
                </a:cubicBezTo>
                <a:cubicBezTo>
                  <a:pt x="998" y="1679"/>
                  <a:pt x="998" y="1679"/>
                  <a:pt x="998" y="1679"/>
                </a:cubicBezTo>
                <a:cubicBezTo>
                  <a:pt x="925" y="1679"/>
                  <a:pt x="925" y="1679"/>
                  <a:pt x="925" y="1679"/>
                </a:cubicBezTo>
                <a:cubicBezTo>
                  <a:pt x="79" y="1679"/>
                  <a:pt x="79" y="1679"/>
                  <a:pt x="79" y="1679"/>
                </a:cubicBezTo>
                <a:cubicBezTo>
                  <a:pt x="5" y="1679"/>
                  <a:pt x="5" y="1679"/>
                  <a:pt x="5" y="1679"/>
                </a:cubicBezTo>
                <a:cubicBezTo>
                  <a:pt x="5" y="1606"/>
                  <a:pt x="5" y="1606"/>
                  <a:pt x="5" y="1606"/>
                </a:cubicBezTo>
                <a:cubicBezTo>
                  <a:pt x="5" y="972"/>
                  <a:pt x="5" y="972"/>
                  <a:pt x="5" y="972"/>
                </a:cubicBezTo>
                <a:cubicBezTo>
                  <a:pt x="5" y="899"/>
                  <a:pt x="5" y="899"/>
                  <a:pt x="5" y="899"/>
                </a:cubicBezTo>
                <a:cubicBezTo>
                  <a:pt x="79" y="899"/>
                  <a:pt x="79" y="899"/>
                  <a:pt x="79" y="899"/>
                </a:cubicBezTo>
                <a:cubicBezTo>
                  <a:pt x="925" y="899"/>
                  <a:pt x="925" y="899"/>
                  <a:pt x="925" y="899"/>
                </a:cubicBezTo>
                <a:close/>
                <a:moveTo>
                  <a:pt x="693" y="1046"/>
                </a:moveTo>
                <a:cubicBezTo>
                  <a:pt x="852" y="1521"/>
                  <a:pt x="852" y="1521"/>
                  <a:pt x="852" y="1521"/>
                </a:cubicBezTo>
                <a:cubicBezTo>
                  <a:pt x="852" y="1533"/>
                  <a:pt x="852" y="1533"/>
                  <a:pt x="852" y="1533"/>
                </a:cubicBezTo>
                <a:cubicBezTo>
                  <a:pt x="770" y="1533"/>
                  <a:pt x="770" y="1533"/>
                  <a:pt x="770" y="1533"/>
                </a:cubicBezTo>
                <a:cubicBezTo>
                  <a:pt x="608" y="1046"/>
                  <a:pt x="608" y="1046"/>
                  <a:pt x="608" y="1046"/>
                </a:cubicBezTo>
                <a:cubicBezTo>
                  <a:pt x="693" y="1046"/>
                  <a:pt x="693" y="1046"/>
                  <a:pt x="693" y="1046"/>
                </a:cubicBezTo>
                <a:close/>
                <a:moveTo>
                  <a:pt x="852" y="1290"/>
                </a:moveTo>
                <a:cubicBezTo>
                  <a:pt x="770" y="1046"/>
                  <a:pt x="770" y="1046"/>
                  <a:pt x="770" y="1046"/>
                </a:cubicBezTo>
                <a:cubicBezTo>
                  <a:pt x="852" y="1046"/>
                  <a:pt x="852" y="1046"/>
                  <a:pt x="852" y="1046"/>
                </a:cubicBezTo>
                <a:cubicBezTo>
                  <a:pt x="852" y="1290"/>
                  <a:pt x="852" y="1290"/>
                  <a:pt x="852" y="1290"/>
                </a:cubicBezTo>
                <a:close/>
                <a:moveTo>
                  <a:pt x="205" y="1046"/>
                </a:moveTo>
                <a:cubicBezTo>
                  <a:pt x="367" y="1533"/>
                  <a:pt x="367" y="1533"/>
                  <a:pt x="367" y="1533"/>
                </a:cubicBezTo>
                <a:cubicBezTo>
                  <a:pt x="281" y="1533"/>
                  <a:pt x="281" y="1533"/>
                  <a:pt x="281" y="1533"/>
                </a:cubicBezTo>
                <a:cubicBezTo>
                  <a:pt x="152" y="1143"/>
                  <a:pt x="152" y="1143"/>
                  <a:pt x="152" y="1143"/>
                </a:cubicBezTo>
                <a:cubicBezTo>
                  <a:pt x="152" y="1046"/>
                  <a:pt x="152" y="1046"/>
                  <a:pt x="152" y="1046"/>
                </a:cubicBezTo>
                <a:cubicBezTo>
                  <a:pt x="205" y="1046"/>
                  <a:pt x="205" y="1046"/>
                  <a:pt x="205" y="1046"/>
                </a:cubicBezTo>
                <a:close/>
                <a:moveTo>
                  <a:pt x="444" y="1533"/>
                </a:moveTo>
                <a:cubicBezTo>
                  <a:pt x="282" y="1046"/>
                  <a:pt x="282" y="1046"/>
                  <a:pt x="282" y="1046"/>
                </a:cubicBezTo>
                <a:cubicBezTo>
                  <a:pt x="368" y="1046"/>
                  <a:pt x="368" y="1046"/>
                  <a:pt x="368" y="1046"/>
                </a:cubicBezTo>
                <a:cubicBezTo>
                  <a:pt x="530" y="1533"/>
                  <a:pt x="530" y="1533"/>
                  <a:pt x="530" y="1533"/>
                </a:cubicBezTo>
                <a:cubicBezTo>
                  <a:pt x="444" y="1533"/>
                  <a:pt x="444" y="1533"/>
                  <a:pt x="444" y="1533"/>
                </a:cubicBezTo>
                <a:close/>
                <a:moveTo>
                  <a:pt x="607" y="1533"/>
                </a:moveTo>
                <a:cubicBezTo>
                  <a:pt x="445" y="1046"/>
                  <a:pt x="445" y="1046"/>
                  <a:pt x="445" y="1046"/>
                </a:cubicBezTo>
                <a:cubicBezTo>
                  <a:pt x="531" y="1046"/>
                  <a:pt x="531" y="1046"/>
                  <a:pt x="531" y="1046"/>
                </a:cubicBezTo>
                <a:cubicBezTo>
                  <a:pt x="693" y="1533"/>
                  <a:pt x="693" y="1533"/>
                  <a:pt x="693" y="1533"/>
                </a:cubicBezTo>
                <a:cubicBezTo>
                  <a:pt x="607" y="1533"/>
                  <a:pt x="607" y="1533"/>
                  <a:pt x="607" y="1533"/>
                </a:cubicBezTo>
                <a:close/>
                <a:moveTo>
                  <a:pt x="152" y="1374"/>
                </a:moveTo>
                <a:cubicBezTo>
                  <a:pt x="205" y="1533"/>
                  <a:pt x="205" y="1533"/>
                  <a:pt x="205" y="1533"/>
                </a:cubicBezTo>
                <a:cubicBezTo>
                  <a:pt x="152" y="1533"/>
                  <a:pt x="152" y="1533"/>
                  <a:pt x="152" y="1533"/>
                </a:cubicBezTo>
                <a:cubicBezTo>
                  <a:pt x="152" y="1374"/>
                  <a:pt x="152" y="1374"/>
                  <a:pt x="152" y="1374"/>
                </a:cubicBezTo>
                <a:close/>
                <a:moveTo>
                  <a:pt x="925" y="1798"/>
                </a:moveTo>
                <a:cubicBezTo>
                  <a:pt x="998" y="1798"/>
                  <a:pt x="998" y="1798"/>
                  <a:pt x="998" y="1798"/>
                </a:cubicBezTo>
                <a:cubicBezTo>
                  <a:pt x="998" y="1871"/>
                  <a:pt x="998" y="1871"/>
                  <a:pt x="998" y="1871"/>
                </a:cubicBezTo>
                <a:cubicBezTo>
                  <a:pt x="998" y="2505"/>
                  <a:pt x="998" y="2505"/>
                  <a:pt x="998" y="2505"/>
                </a:cubicBezTo>
                <a:cubicBezTo>
                  <a:pt x="998" y="2578"/>
                  <a:pt x="998" y="2578"/>
                  <a:pt x="998" y="2578"/>
                </a:cubicBezTo>
                <a:cubicBezTo>
                  <a:pt x="925" y="2578"/>
                  <a:pt x="925" y="2578"/>
                  <a:pt x="925" y="2578"/>
                </a:cubicBezTo>
                <a:cubicBezTo>
                  <a:pt x="79" y="2578"/>
                  <a:pt x="79" y="2578"/>
                  <a:pt x="79" y="2578"/>
                </a:cubicBezTo>
                <a:cubicBezTo>
                  <a:pt x="5" y="2578"/>
                  <a:pt x="5" y="2578"/>
                  <a:pt x="5" y="2578"/>
                </a:cubicBezTo>
                <a:cubicBezTo>
                  <a:pt x="5" y="2505"/>
                  <a:pt x="5" y="2505"/>
                  <a:pt x="5" y="2505"/>
                </a:cubicBezTo>
                <a:cubicBezTo>
                  <a:pt x="5" y="1871"/>
                  <a:pt x="5" y="1871"/>
                  <a:pt x="5" y="1871"/>
                </a:cubicBezTo>
                <a:cubicBezTo>
                  <a:pt x="5" y="1798"/>
                  <a:pt x="5" y="1798"/>
                  <a:pt x="5" y="1798"/>
                </a:cubicBezTo>
                <a:cubicBezTo>
                  <a:pt x="79" y="1798"/>
                  <a:pt x="79" y="1798"/>
                  <a:pt x="79" y="1798"/>
                </a:cubicBezTo>
                <a:cubicBezTo>
                  <a:pt x="925" y="1798"/>
                  <a:pt x="925" y="1798"/>
                  <a:pt x="925" y="1798"/>
                </a:cubicBezTo>
                <a:close/>
                <a:moveTo>
                  <a:pt x="693" y="1944"/>
                </a:moveTo>
                <a:cubicBezTo>
                  <a:pt x="852" y="2419"/>
                  <a:pt x="852" y="2419"/>
                  <a:pt x="852" y="2419"/>
                </a:cubicBezTo>
                <a:cubicBezTo>
                  <a:pt x="852" y="2431"/>
                  <a:pt x="852" y="2431"/>
                  <a:pt x="852" y="2431"/>
                </a:cubicBezTo>
                <a:cubicBezTo>
                  <a:pt x="770" y="2431"/>
                  <a:pt x="770" y="2431"/>
                  <a:pt x="770" y="2431"/>
                </a:cubicBezTo>
                <a:cubicBezTo>
                  <a:pt x="608" y="1944"/>
                  <a:pt x="608" y="1944"/>
                  <a:pt x="608" y="1944"/>
                </a:cubicBezTo>
                <a:cubicBezTo>
                  <a:pt x="693" y="1944"/>
                  <a:pt x="693" y="1944"/>
                  <a:pt x="693" y="1944"/>
                </a:cubicBezTo>
                <a:close/>
                <a:moveTo>
                  <a:pt x="852" y="2189"/>
                </a:moveTo>
                <a:cubicBezTo>
                  <a:pt x="770" y="1944"/>
                  <a:pt x="770" y="1944"/>
                  <a:pt x="770" y="1944"/>
                </a:cubicBezTo>
                <a:cubicBezTo>
                  <a:pt x="852" y="1944"/>
                  <a:pt x="852" y="1944"/>
                  <a:pt x="852" y="1944"/>
                </a:cubicBezTo>
                <a:cubicBezTo>
                  <a:pt x="852" y="2189"/>
                  <a:pt x="852" y="2189"/>
                  <a:pt x="852" y="2189"/>
                </a:cubicBezTo>
                <a:close/>
                <a:moveTo>
                  <a:pt x="205" y="1944"/>
                </a:moveTo>
                <a:cubicBezTo>
                  <a:pt x="367" y="2431"/>
                  <a:pt x="367" y="2431"/>
                  <a:pt x="367" y="2431"/>
                </a:cubicBezTo>
                <a:cubicBezTo>
                  <a:pt x="281" y="2431"/>
                  <a:pt x="281" y="2431"/>
                  <a:pt x="281" y="2431"/>
                </a:cubicBezTo>
                <a:cubicBezTo>
                  <a:pt x="152" y="2042"/>
                  <a:pt x="152" y="2042"/>
                  <a:pt x="152" y="2042"/>
                </a:cubicBezTo>
                <a:cubicBezTo>
                  <a:pt x="152" y="1944"/>
                  <a:pt x="152" y="1944"/>
                  <a:pt x="152" y="1944"/>
                </a:cubicBezTo>
                <a:cubicBezTo>
                  <a:pt x="205" y="1944"/>
                  <a:pt x="205" y="1944"/>
                  <a:pt x="205" y="1944"/>
                </a:cubicBezTo>
                <a:close/>
                <a:moveTo>
                  <a:pt x="444" y="2431"/>
                </a:moveTo>
                <a:cubicBezTo>
                  <a:pt x="282" y="1944"/>
                  <a:pt x="282" y="1944"/>
                  <a:pt x="282" y="1944"/>
                </a:cubicBezTo>
                <a:cubicBezTo>
                  <a:pt x="368" y="1944"/>
                  <a:pt x="368" y="1944"/>
                  <a:pt x="368" y="1944"/>
                </a:cubicBezTo>
                <a:cubicBezTo>
                  <a:pt x="530" y="2431"/>
                  <a:pt x="530" y="2431"/>
                  <a:pt x="530" y="2431"/>
                </a:cubicBezTo>
                <a:cubicBezTo>
                  <a:pt x="444" y="2431"/>
                  <a:pt x="444" y="2431"/>
                  <a:pt x="444" y="2431"/>
                </a:cubicBezTo>
                <a:close/>
                <a:moveTo>
                  <a:pt x="607" y="2431"/>
                </a:moveTo>
                <a:cubicBezTo>
                  <a:pt x="445" y="1944"/>
                  <a:pt x="445" y="1944"/>
                  <a:pt x="445" y="1944"/>
                </a:cubicBezTo>
                <a:cubicBezTo>
                  <a:pt x="531" y="1944"/>
                  <a:pt x="531" y="1944"/>
                  <a:pt x="531" y="1944"/>
                </a:cubicBezTo>
                <a:cubicBezTo>
                  <a:pt x="693" y="2431"/>
                  <a:pt x="693" y="2431"/>
                  <a:pt x="693" y="2431"/>
                </a:cubicBezTo>
                <a:cubicBezTo>
                  <a:pt x="607" y="2431"/>
                  <a:pt x="607" y="2431"/>
                  <a:pt x="607" y="2431"/>
                </a:cubicBezTo>
                <a:close/>
                <a:moveTo>
                  <a:pt x="152" y="2273"/>
                </a:moveTo>
                <a:cubicBezTo>
                  <a:pt x="205" y="2431"/>
                  <a:pt x="205" y="2431"/>
                  <a:pt x="205" y="2431"/>
                </a:cubicBezTo>
                <a:cubicBezTo>
                  <a:pt x="152" y="2431"/>
                  <a:pt x="152" y="2431"/>
                  <a:pt x="152" y="2431"/>
                </a:cubicBezTo>
                <a:cubicBezTo>
                  <a:pt x="152" y="2273"/>
                  <a:pt x="152" y="2273"/>
                  <a:pt x="152" y="2273"/>
                </a:cubicBezTo>
                <a:close/>
                <a:moveTo>
                  <a:pt x="2971" y="1798"/>
                </a:moveTo>
                <a:cubicBezTo>
                  <a:pt x="3044" y="1798"/>
                  <a:pt x="3044" y="1798"/>
                  <a:pt x="3044" y="1798"/>
                </a:cubicBezTo>
                <a:cubicBezTo>
                  <a:pt x="3044" y="1871"/>
                  <a:pt x="3044" y="1871"/>
                  <a:pt x="3044" y="1871"/>
                </a:cubicBezTo>
                <a:cubicBezTo>
                  <a:pt x="3044" y="2505"/>
                  <a:pt x="3044" y="2505"/>
                  <a:pt x="3044" y="2505"/>
                </a:cubicBezTo>
                <a:cubicBezTo>
                  <a:pt x="3044" y="2578"/>
                  <a:pt x="3044" y="2578"/>
                  <a:pt x="3044" y="2578"/>
                </a:cubicBezTo>
                <a:cubicBezTo>
                  <a:pt x="2971" y="2578"/>
                  <a:pt x="2971" y="2578"/>
                  <a:pt x="2971" y="2578"/>
                </a:cubicBezTo>
                <a:cubicBezTo>
                  <a:pt x="2124" y="2578"/>
                  <a:pt x="2124" y="2578"/>
                  <a:pt x="2124" y="2578"/>
                </a:cubicBezTo>
                <a:cubicBezTo>
                  <a:pt x="2051" y="2578"/>
                  <a:pt x="2051" y="2578"/>
                  <a:pt x="2051" y="2578"/>
                </a:cubicBezTo>
                <a:cubicBezTo>
                  <a:pt x="2051" y="2505"/>
                  <a:pt x="2051" y="2505"/>
                  <a:pt x="2051" y="2505"/>
                </a:cubicBezTo>
                <a:cubicBezTo>
                  <a:pt x="2051" y="1871"/>
                  <a:pt x="2051" y="1871"/>
                  <a:pt x="2051" y="1871"/>
                </a:cubicBezTo>
                <a:cubicBezTo>
                  <a:pt x="2051" y="1798"/>
                  <a:pt x="2051" y="1798"/>
                  <a:pt x="2051" y="1798"/>
                </a:cubicBezTo>
                <a:cubicBezTo>
                  <a:pt x="2124" y="1798"/>
                  <a:pt x="2124" y="1798"/>
                  <a:pt x="2124" y="1798"/>
                </a:cubicBezTo>
                <a:cubicBezTo>
                  <a:pt x="2971" y="1798"/>
                  <a:pt x="2971" y="1798"/>
                  <a:pt x="2971" y="1798"/>
                </a:cubicBezTo>
                <a:close/>
                <a:moveTo>
                  <a:pt x="2739" y="1944"/>
                </a:moveTo>
                <a:cubicBezTo>
                  <a:pt x="2898" y="2419"/>
                  <a:pt x="2898" y="2419"/>
                  <a:pt x="2898" y="2419"/>
                </a:cubicBezTo>
                <a:cubicBezTo>
                  <a:pt x="2898" y="2431"/>
                  <a:pt x="2898" y="2431"/>
                  <a:pt x="2898" y="2431"/>
                </a:cubicBezTo>
                <a:cubicBezTo>
                  <a:pt x="2816" y="2431"/>
                  <a:pt x="2816" y="2431"/>
                  <a:pt x="2816" y="2431"/>
                </a:cubicBezTo>
                <a:cubicBezTo>
                  <a:pt x="2654" y="1944"/>
                  <a:pt x="2654" y="1944"/>
                  <a:pt x="2654" y="1944"/>
                </a:cubicBezTo>
                <a:cubicBezTo>
                  <a:pt x="2739" y="1944"/>
                  <a:pt x="2739" y="1944"/>
                  <a:pt x="2739" y="1944"/>
                </a:cubicBezTo>
                <a:close/>
                <a:moveTo>
                  <a:pt x="2898" y="2189"/>
                </a:moveTo>
                <a:cubicBezTo>
                  <a:pt x="2816" y="1944"/>
                  <a:pt x="2816" y="1944"/>
                  <a:pt x="2816" y="1944"/>
                </a:cubicBezTo>
                <a:cubicBezTo>
                  <a:pt x="2898" y="1944"/>
                  <a:pt x="2898" y="1944"/>
                  <a:pt x="2898" y="1944"/>
                </a:cubicBezTo>
                <a:cubicBezTo>
                  <a:pt x="2898" y="2189"/>
                  <a:pt x="2898" y="2189"/>
                  <a:pt x="2898" y="2189"/>
                </a:cubicBezTo>
                <a:close/>
                <a:moveTo>
                  <a:pt x="2251" y="1944"/>
                </a:moveTo>
                <a:cubicBezTo>
                  <a:pt x="2414" y="2431"/>
                  <a:pt x="2414" y="2431"/>
                  <a:pt x="2414" y="2431"/>
                </a:cubicBezTo>
                <a:cubicBezTo>
                  <a:pt x="2328" y="2431"/>
                  <a:pt x="2328" y="2431"/>
                  <a:pt x="2328" y="2431"/>
                </a:cubicBezTo>
                <a:cubicBezTo>
                  <a:pt x="2198" y="2042"/>
                  <a:pt x="2198" y="2042"/>
                  <a:pt x="2198" y="2042"/>
                </a:cubicBezTo>
                <a:cubicBezTo>
                  <a:pt x="2198" y="1944"/>
                  <a:pt x="2198" y="1944"/>
                  <a:pt x="2198" y="1944"/>
                </a:cubicBezTo>
                <a:cubicBezTo>
                  <a:pt x="2251" y="1944"/>
                  <a:pt x="2251" y="1944"/>
                  <a:pt x="2251" y="1944"/>
                </a:cubicBezTo>
                <a:close/>
                <a:moveTo>
                  <a:pt x="2490" y="2431"/>
                </a:moveTo>
                <a:cubicBezTo>
                  <a:pt x="2328" y="1944"/>
                  <a:pt x="2328" y="1944"/>
                  <a:pt x="2328" y="1944"/>
                </a:cubicBezTo>
                <a:cubicBezTo>
                  <a:pt x="2414" y="1944"/>
                  <a:pt x="2414" y="1944"/>
                  <a:pt x="2414" y="1944"/>
                </a:cubicBezTo>
                <a:cubicBezTo>
                  <a:pt x="2576" y="2431"/>
                  <a:pt x="2576" y="2431"/>
                  <a:pt x="2576" y="2431"/>
                </a:cubicBezTo>
                <a:cubicBezTo>
                  <a:pt x="2490" y="2431"/>
                  <a:pt x="2490" y="2431"/>
                  <a:pt x="2490" y="2431"/>
                </a:cubicBezTo>
                <a:close/>
                <a:moveTo>
                  <a:pt x="2653" y="2431"/>
                </a:moveTo>
                <a:cubicBezTo>
                  <a:pt x="2491" y="1944"/>
                  <a:pt x="2491" y="1944"/>
                  <a:pt x="2491" y="1944"/>
                </a:cubicBezTo>
                <a:cubicBezTo>
                  <a:pt x="2577" y="1944"/>
                  <a:pt x="2577" y="1944"/>
                  <a:pt x="2577" y="1944"/>
                </a:cubicBezTo>
                <a:cubicBezTo>
                  <a:pt x="2739" y="2431"/>
                  <a:pt x="2739" y="2431"/>
                  <a:pt x="2739" y="2431"/>
                </a:cubicBezTo>
                <a:cubicBezTo>
                  <a:pt x="2653" y="2431"/>
                  <a:pt x="2653" y="2431"/>
                  <a:pt x="2653" y="2431"/>
                </a:cubicBezTo>
                <a:close/>
                <a:moveTo>
                  <a:pt x="2198" y="2273"/>
                </a:moveTo>
                <a:cubicBezTo>
                  <a:pt x="2251" y="2431"/>
                  <a:pt x="2251" y="2431"/>
                  <a:pt x="2251" y="2431"/>
                </a:cubicBezTo>
                <a:cubicBezTo>
                  <a:pt x="2198" y="2431"/>
                  <a:pt x="2198" y="2431"/>
                  <a:pt x="2198" y="2431"/>
                </a:cubicBezTo>
                <a:cubicBezTo>
                  <a:pt x="2198" y="2273"/>
                  <a:pt x="2198" y="2273"/>
                  <a:pt x="2198" y="2273"/>
                </a:cubicBezTo>
                <a:close/>
                <a:moveTo>
                  <a:pt x="4179" y="1798"/>
                </a:moveTo>
                <a:cubicBezTo>
                  <a:pt x="4252" y="1798"/>
                  <a:pt x="4252" y="1798"/>
                  <a:pt x="4252" y="1798"/>
                </a:cubicBezTo>
                <a:cubicBezTo>
                  <a:pt x="4252" y="1871"/>
                  <a:pt x="4252" y="1871"/>
                  <a:pt x="4252" y="1871"/>
                </a:cubicBezTo>
                <a:cubicBezTo>
                  <a:pt x="4252" y="2505"/>
                  <a:pt x="4252" y="2505"/>
                  <a:pt x="4252" y="2505"/>
                </a:cubicBezTo>
                <a:cubicBezTo>
                  <a:pt x="4252" y="2578"/>
                  <a:pt x="4252" y="2578"/>
                  <a:pt x="4252" y="2578"/>
                </a:cubicBezTo>
                <a:cubicBezTo>
                  <a:pt x="4179" y="2578"/>
                  <a:pt x="4179" y="2578"/>
                  <a:pt x="4179" y="2578"/>
                </a:cubicBezTo>
                <a:cubicBezTo>
                  <a:pt x="3332" y="2578"/>
                  <a:pt x="3332" y="2578"/>
                  <a:pt x="3332" y="2578"/>
                </a:cubicBezTo>
                <a:cubicBezTo>
                  <a:pt x="3259" y="2578"/>
                  <a:pt x="3259" y="2578"/>
                  <a:pt x="3259" y="2578"/>
                </a:cubicBezTo>
                <a:cubicBezTo>
                  <a:pt x="3259" y="2505"/>
                  <a:pt x="3259" y="2505"/>
                  <a:pt x="3259" y="2505"/>
                </a:cubicBezTo>
                <a:cubicBezTo>
                  <a:pt x="3259" y="1871"/>
                  <a:pt x="3259" y="1871"/>
                  <a:pt x="3259" y="1871"/>
                </a:cubicBezTo>
                <a:cubicBezTo>
                  <a:pt x="3259" y="1798"/>
                  <a:pt x="3259" y="1798"/>
                  <a:pt x="3259" y="1798"/>
                </a:cubicBezTo>
                <a:cubicBezTo>
                  <a:pt x="3332" y="1798"/>
                  <a:pt x="3332" y="1798"/>
                  <a:pt x="3332" y="1798"/>
                </a:cubicBezTo>
                <a:cubicBezTo>
                  <a:pt x="4179" y="1798"/>
                  <a:pt x="4179" y="1798"/>
                  <a:pt x="4179" y="1798"/>
                </a:cubicBezTo>
                <a:close/>
                <a:moveTo>
                  <a:pt x="3947" y="1944"/>
                </a:moveTo>
                <a:cubicBezTo>
                  <a:pt x="4105" y="2419"/>
                  <a:pt x="4105" y="2419"/>
                  <a:pt x="4105" y="2419"/>
                </a:cubicBezTo>
                <a:cubicBezTo>
                  <a:pt x="4105" y="2431"/>
                  <a:pt x="4105" y="2431"/>
                  <a:pt x="4105" y="2431"/>
                </a:cubicBezTo>
                <a:cubicBezTo>
                  <a:pt x="4023" y="2431"/>
                  <a:pt x="4023" y="2431"/>
                  <a:pt x="4023" y="2431"/>
                </a:cubicBezTo>
                <a:cubicBezTo>
                  <a:pt x="3861" y="1944"/>
                  <a:pt x="3861" y="1944"/>
                  <a:pt x="3861" y="1944"/>
                </a:cubicBezTo>
                <a:cubicBezTo>
                  <a:pt x="3947" y="1944"/>
                  <a:pt x="3947" y="1944"/>
                  <a:pt x="3947" y="1944"/>
                </a:cubicBezTo>
                <a:close/>
                <a:moveTo>
                  <a:pt x="4105" y="2189"/>
                </a:moveTo>
                <a:cubicBezTo>
                  <a:pt x="4024" y="1944"/>
                  <a:pt x="4024" y="1944"/>
                  <a:pt x="4024" y="1944"/>
                </a:cubicBezTo>
                <a:cubicBezTo>
                  <a:pt x="4105" y="1944"/>
                  <a:pt x="4105" y="1944"/>
                  <a:pt x="4105" y="1944"/>
                </a:cubicBezTo>
                <a:cubicBezTo>
                  <a:pt x="4105" y="2189"/>
                  <a:pt x="4105" y="2189"/>
                  <a:pt x="4105" y="2189"/>
                </a:cubicBezTo>
                <a:close/>
                <a:moveTo>
                  <a:pt x="3458" y="1944"/>
                </a:moveTo>
                <a:cubicBezTo>
                  <a:pt x="3621" y="2431"/>
                  <a:pt x="3621" y="2431"/>
                  <a:pt x="3621" y="2431"/>
                </a:cubicBezTo>
                <a:cubicBezTo>
                  <a:pt x="3535" y="2431"/>
                  <a:pt x="3535" y="2431"/>
                  <a:pt x="3535" y="2431"/>
                </a:cubicBezTo>
                <a:cubicBezTo>
                  <a:pt x="3405" y="2042"/>
                  <a:pt x="3405" y="2042"/>
                  <a:pt x="3405" y="2042"/>
                </a:cubicBezTo>
                <a:cubicBezTo>
                  <a:pt x="3405" y="1944"/>
                  <a:pt x="3405" y="1944"/>
                  <a:pt x="3405" y="1944"/>
                </a:cubicBezTo>
                <a:cubicBezTo>
                  <a:pt x="3458" y="1944"/>
                  <a:pt x="3458" y="1944"/>
                  <a:pt x="3458" y="1944"/>
                </a:cubicBezTo>
                <a:close/>
                <a:moveTo>
                  <a:pt x="3698" y="2431"/>
                </a:moveTo>
                <a:cubicBezTo>
                  <a:pt x="3535" y="1944"/>
                  <a:pt x="3535" y="1944"/>
                  <a:pt x="3535" y="1944"/>
                </a:cubicBezTo>
                <a:cubicBezTo>
                  <a:pt x="3621" y="1944"/>
                  <a:pt x="3621" y="1944"/>
                  <a:pt x="3621" y="1944"/>
                </a:cubicBezTo>
                <a:cubicBezTo>
                  <a:pt x="3784" y="2431"/>
                  <a:pt x="3784" y="2431"/>
                  <a:pt x="3784" y="2431"/>
                </a:cubicBezTo>
                <a:cubicBezTo>
                  <a:pt x="3698" y="2431"/>
                  <a:pt x="3698" y="2431"/>
                  <a:pt x="3698" y="2431"/>
                </a:cubicBezTo>
                <a:close/>
                <a:moveTo>
                  <a:pt x="3861" y="2431"/>
                </a:moveTo>
                <a:cubicBezTo>
                  <a:pt x="3698" y="1944"/>
                  <a:pt x="3698" y="1944"/>
                  <a:pt x="3698" y="1944"/>
                </a:cubicBezTo>
                <a:cubicBezTo>
                  <a:pt x="3784" y="1944"/>
                  <a:pt x="3784" y="1944"/>
                  <a:pt x="3784" y="1944"/>
                </a:cubicBezTo>
                <a:cubicBezTo>
                  <a:pt x="3947" y="2431"/>
                  <a:pt x="3947" y="2431"/>
                  <a:pt x="3947" y="2431"/>
                </a:cubicBezTo>
                <a:cubicBezTo>
                  <a:pt x="3861" y="2431"/>
                  <a:pt x="3861" y="2431"/>
                  <a:pt x="3861" y="2431"/>
                </a:cubicBezTo>
                <a:close/>
                <a:moveTo>
                  <a:pt x="3405" y="2273"/>
                </a:moveTo>
                <a:cubicBezTo>
                  <a:pt x="3458" y="2431"/>
                  <a:pt x="3458" y="2431"/>
                  <a:pt x="3458" y="2431"/>
                </a:cubicBezTo>
                <a:cubicBezTo>
                  <a:pt x="3405" y="2431"/>
                  <a:pt x="3405" y="2431"/>
                  <a:pt x="3405" y="2431"/>
                </a:cubicBezTo>
                <a:cubicBezTo>
                  <a:pt x="3405" y="2273"/>
                  <a:pt x="3405" y="2273"/>
                  <a:pt x="3405" y="2273"/>
                </a:cubicBezTo>
                <a:close/>
                <a:moveTo>
                  <a:pt x="2449" y="532"/>
                </a:moveTo>
                <a:cubicBezTo>
                  <a:pt x="2639" y="448"/>
                  <a:pt x="2639" y="448"/>
                  <a:pt x="2639" y="448"/>
                </a:cubicBezTo>
                <a:cubicBezTo>
                  <a:pt x="2604" y="574"/>
                  <a:pt x="2604" y="574"/>
                  <a:pt x="2604" y="574"/>
                </a:cubicBezTo>
                <a:cubicBezTo>
                  <a:pt x="2570" y="595"/>
                  <a:pt x="2570" y="595"/>
                  <a:pt x="2570" y="595"/>
                </a:cubicBezTo>
                <a:cubicBezTo>
                  <a:pt x="2449" y="532"/>
                  <a:pt x="2449" y="532"/>
                  <a:pt x="2449" y="532"/>
                </a:cubicBezTo>
                <a:close/>
                <a:moveTo>
                  <a:pt x="2123" y="676"/>
                </a:moveTo>
                <a:cubicBezTo>
                  <a:pt x="2280" y="607"/>
                  <a:pt x="2280" y="607"/>
                  <a:pt x="2280" y="607"/>
                </a:cubicBezTo>
                <a:cubicBezTo>
                  <a:pt x="2276" y="768"/>
                  <a:pt x="2276" y="768"/>
                  <a:pt x="2276" y="768"/>
                </a:cubicBezTo>
                <a:cubicBezTo>
                  <a:pt x="2123" y="676"/>
                  <a:pt x="2123" y="676"/>
                  <a:pt x="2123" y="676"/>
                </a:cubicBezTo>
                <a:close/>
                <a:moveTo>
                  <a:pt x="1886" y="782"/>
                </a:moveTo>
                <a:cubicBezTo>
                  <a:pt x="1988" y="737"/>
                  <a:pt x="1988" y="737"/>
                  <a:pt x="1988" y="737"/>
                </a:cubicBezTo>
                <a:cubicBezTo>
                  <a:pt x="1981" y="871"/>
                  <a:pt x="1981" y="871"/>
                  <a:pt x="1981" y="871"/>
                </a:cubicBezTo>
                <a:cubicBezTo>
                  <a:pt x="1886" y="782"/>
                  <a:pt x="1886" y="782"/>
                  <a:pt x="1886" y="782"/>
                </a:cubicBezTo>
                <a:close/>
                <a:moveTo>
                  <a:pt x="1970" y="978"/>
                </a:moveTo>
                <a:cubicBezTo>
                  <a:pt x="1821" y="1073"/>
                  <a:pt x="1821" y="1073"/>
                  <a:pt x="1821" y="1073"/>
                </a:cubicBezTo>
                <a:cubicBezTo>
                  <a:pt x="1821" y="841"/>
                  <a:pt x="1821" y="841"/>
                  <a:pt x="1821" y="841"/>
                </a:cubicBezTo>
                <a:cubicBezTo>
                  <a:pt x="1970" y="978"/>
                  <a:pt x="1970" y="978"/>
                  <a:pt x="1970" y="978"/>
                </a:cubicBezTo>
                <a:close/>
                <a:moveTo>
                  <a:pt x="2207" y="827"/>
                </a:moveTo>
                <a:cubicBezTo>
                  <a:pt x="2065" y="917"/>
                  <a:pt x="2065" y="917"/>
                  <a:pt x="2065" y="917"/>
                </a:cubicBezTo>
                <a:cubicBezTo>
                  <a:pt x="2074" y="747"/>
                  <a:pt x="2074" y="747"/>
                  <a:pt x="2074" y="747"/>
                </a:cubicBezTo>
                <a:cubicBezTo>
                  <a:pt x="2207" y="827"/>
                  <a:pt x="2207" y="827"/>
                  <a:pt x="2207" y="827"/>
                </a:cubicBezTo>
                <a:close/>
                <a:moveTo>
                  <a:pt x="2486" y="649"/>
                </a:moveTo>
                <a:cubicBezTo>
                  <a:pt x="2363" y="727"/>
                  <a:pt x="2363" y="727"/>
                  <a:pt x="2363" y="727"/>
                </a:cubicBezTo>
                <a:cubicBezTo>
                  <a:pt x="2367" y="586"/>
                  <a:pt x="2367" y="586"/>
                  <a:pt x="2367" y="586"/>
                </a:cubicBezTo>
                <a:cubicBezTo>
                  <a:pt x="2486" y="649"/>
                  <a:pt x="2486" y="649"/>
                  <a:pt x="2486" y="649"/>
                </a:cubicBezTo>
                <a:close/>
                <a:moveTo>
                  <a:pt x="2774" y="465"/>
                </a:moveTo>
                <a:cubicBezTo>
                  <a:pt x="2713" y="504"/>
                  <a:pt x="2713" y="504"/>
                  <a:pt x="2713" y="504"/>
                </a:cubicBezTo>
                <a:cubicBezTo>
                  <a:pt x="2732" y="435"/>
                  <a:pt x="2732" y="435"/>
                  <a:pt x="2732" y="435"/>
                </a:cubicBezTo>
                <a:cubicBezTo>
                  <a:pt x="2774" y="465"/>
                  <a:pt x="2774" y="465"/>
                  <a:pt x="2774" y="465"/>
                </a:cubicBezTo>
                <a:close/>
                <a:moveTo>
                  <a:pt x="2938" y="360"/>
                </a:moveTo>
                <a:cubicBezTo>
                  <a:pt x="2851" y="416"/>
                  <a:pt x="2851" y="416"/>
                  <a:pt x="2851" y="416"/>
                </a:cubicBezTo>
                <a:cubicBezTo>
                  <a:pt x="2833" y="403"/>
                  <a:pt x="2815" y="389"/>
                  <a:pt x="2799" y="377"/>
                </a:cubicBezTo>
                <a:cubicBezTo>
                  <a:pt x="2931" y="318"/>
                  <a:pt x="2931" y="318"/>
                  <a:pt x="2931" y="318"/>
                </a:cubicBezTo>
                <a:cubicBezTo>
                  <a:pt x="2933" y="332"/>
                  <a:pt x="2936" y="345"/>
                  <a:pt x="2938" y="360"/>
                </a:cubicBezTo>
                <a:close/>
                <a:moveTo>
                  <a:pt x="2996" y="290"/>
                </a:moveTo>
                <a:cubicBezTo>
                  <a:pt x="3131" y="230"/>
                  <a:pt x="3131" y="230"/>
                  <a:pt x="3131" y="230"/>
                </a:cubicBezTo>
                <a:cubicBezTo>
                  <a:pt x="3134" y="235"/>
                  <a:pt x="3134" y="235"/>
                  <a:pt x="3134" y="235"/>
                </a:cubicBezTo>
                <a:cubicBezTo>
                  <a:pt x="2988" y="328"/>
                  <a:pt x="2988" y="328"/>
                  <a:pt x="2988" y="328"/>
                </a:cubicBezTo>
                <a:cubicBezTo>
                  <a:pt x="2991" y="313"/>
                  <a:pt x="2994" y="300"/>
                  <a:pt x="2996" y="290"/>
                </a:cubicBezTo>
                <a:close/>
              </a:path>
            </a:pathLst>
          </a:custGeom>
          <a:gradFill rotWithShape="1">
            <a:gsLst>
              <a:gs pos="0">
                <a:srgbClr val="FE4444"/>
              </a:gs>
              <a:gs pos="100000">
                <a:srgbClr val="832B2B"/>
              </a:gs>
            </a:gsLst>
            <a:lin ang="5400000"/>
            <a:tileRect/>
          </a:gradFill>
          <a:ln w="9525">
            <a:noFill/>
          </a:ln>
        </p:spPr>
        <p:txBody>
          <a:bodyPr/>
          <a:p>
            <a:endParaRPr lang="zh-CN"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3969" name="组合 5"/>
          <p:cNvGrpSpPr/>
          <p:nvPr/>
        </p:nvGrpSpPr>
        <p:grpSpPr>
          <a:xfrm>
            <a:off x="39878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3975" name="文本框 1"/>
          <p:cNvSpPr txBox="1"/>
          <p:nvPr/>
        </p:nvSpPr>
        <p:spPr>
          <a:xfrm>
            <a:off x="1054100" y="106363"/>
            <a:ext cx="3078163"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设备总需用计划</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8397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3982" name="图片 1"/>
          <p:cNvPicPr>
            <a:picLocks noChangeAspect="1"/>
          </p:cNvPicPr>
          <p:nvPr/>
        </p:nvPicPr>
        <p:blipFill>
          <a:blip r:embed="rId1"/>
          <a:stretch>
            <a:fillRect/>
          </a:stretch>
        </p:blipFill>
        <p:spPr>
          <a:xfrm>
            <a:off x="3686175" y="693738"/>
            <a:ext cx="4654550" cy="5999162"/>
          </a:xfrm>
          <a:prstGeom prst="rect">
            <a:avLst/>
          </a:prstGeom>
          <a:noFill/>
          <a:ln w="15875" cap="flat" cmpd="sng">
            <a:solidFill>
              <a:schemeClr val="accent1"/>
            </a:solidFill>
            <a:prstDash val="solid"/>
            <a:round/>
            <a:headEnd type="none" w="med" len="med"/>
            <a:tailEnd type="none" w="med" len="med"/>
          </a:ln>
        </p:spPr>
      </p:pic>
      <p:sp>
        <p:nvSpPr>
          <p:cNvPr id="83983" name="文本框 3"/>
          <p:cNvSpPr txBox="1"/>
          <p:nvPr/>
        </p:nvSpPr>
        <p:spPr>
          <a:xfrm>
            <a:off x="2243138" y="2427288"/>
            <a:ext cx="700087"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同</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项</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目</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部</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实</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施</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计</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划</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197894" y="22725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889919" y="470773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4457700" y="933450"/>
            <a:ext cx="1822450"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4993" name="组合 5"/>
          <p:cNvGrpSpPr/>
          <p:nvPr/>
        </p:nvGrpSpPr>
        <p:grpSpPr>
          <a:xfrm>
            <a:off x="59182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4999" name="文本框 1"/>
          <p:cNvSpPr txBox="1"/>
          <p:nvPr/>
        </p:nvSpPr>
        <p:spPr>
          <a:xfrm>
            <a:off x="1054100" y="106363"/>
            <a:ext cx="4694238"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安装、顶升加节附着及拆方案</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8500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5006" name="图片 1"/>
          <p:cNvPicPr>
            <a:picLocks noChangeAspect="1"/>
          </p:cNvPicPr>
          <p:nvPr/>
        </p:nvPicPr>
        <p:blipFill>
          <a:blip r:embed="rId1"/>
          <a:stretch>
            <a:fillRect/>
          </a:stretch>
        </p:blipFill>
        <p:spPr>
          <a:xfrm>
            <a:off x="3767138" y="723900"/>
            <a:ext cx="4657725" cy="5972175"/>
          </a:xfrm>
          <a:prstGeom prst="rect">
            <a:avLst/>
          </a:prstGeom>
          <a:noFill/>
          <a:ln w="9525">
            <a:noFill/>
          </a:ln>
        </p:spPr>
      </p:pic>
      <p:sp>
        <p:nvSpPr>
          <p:cNvPr id="85007" name="文本框 3"/>
          <p:cNvSpPr txBox="1"/>
          <p:nvPr/>
        </p:nvSpPr>
        <p:spPr>
          <a:xfrm>
            <a:off x="1581150" y="2298700"/>
            <a:ext cx="1651000" cy="28336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设备安装前完成；安拆单位编制及审批，项目部、分公司审核（协同）；安装、拆除方案应分开编制。</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620169" y="20264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172369" y="48791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5500688" y="1847850"/>
            <a:ext cx="938213"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6026150" y="2236788"/>
            <a:ext cx="488950" cy="401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5710238" y="3460750"/>
            <a:ext cx="728663" cy="35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5710238" y="4175125"/>
            <a:ext cx="1022350" cy="44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6017" name="组合 5"/>
          <p:cNvGrpSpPr/>
          <p:nvPr/>
        </p:nvGrpSpPr>
        <p:grpSpPr>
          <a:xfrm>
            <a:off x="44545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6023" name="文本框 1"/>
          <p:cNvSpPr txBox="1"/>
          <p:nvPr/>
        </p:nvSpPr>
        <p:spPr>
          <a:xfrm>
            <a:off x="1054100" y="106363"/>
            <a:ext cx="36512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群塔作业防碰撞方案</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8602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6030" name="图片 40"/>
          <p:cNvPicPr>
            <a:picLocks noChangeAspect="1"/>
          </p:cNvPicPr>
          <p:nvPr/>
        </p:nvPicPr>
        <p:blipFill>
          <a:blip r:embed="rId1"/>
          <a:stretch>
            <a:fillRect/>
          </a:stretch>
        </p:blipFill>
        <p:spPr>
          <a:xfrm>
            <a:off x="4198938" y="762000"/>
            <a:ext cx="3997325" cy="5524500"/>
          </a:xfrm>
          <a:prstGeom prst="rect">
            <a:avLst/>
          </a:prstGeom>
          <a:noFill/>
          <a:ln w="15875" cap="flat" cmpd="sng">
            <a:solidFill>
              <a:schemeClr val="accent1"/>
            </a:solidFill>
            <a:prstDash val="solid"/>
            <a:round/>
            <a:headEnd type="none" w="med" len="med"/>
            <a:tailEnd type="none" w="med" len="med"/>
          </a:ln>
        </p:spPr>
      </p:pic>
      <p:sp>
        <p:nvSpPr>
          <p:cNvPr id="86031" name="文本框 1"/>
          <p:cNvSpPr txBox="1"/>
          <p:nvPr/>
        </p:nvSpPr>
        <p:spPr>
          <a:xfrm>
            <a:off x="2470150" y="2501900"/>
            <a:ext cx="817563" cy="22240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塔</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吊</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开</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工</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前</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完</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成</a:t>
            </a:r>
            <a:endParaRPr lang="zh-CN" altLang="en-US">
              <a:latin typeface="Calibri" panose="020F0502020204030204" pitchFamily="2" charset="0"/>
              <a:ea typeface="宋体" panose="02010600030101010101" pitchFamily="2" charset="-122"/>
            </a:endParaRPr>
          </a:p>
        </p:txBody>
      </p:sp>
      <p:sp>
        <p:nvSpPr>
          <p:cNvPr id="203" name=" 203"/>
          <p:cNvSpPr/>
          <p:nvPr/>
        </p:nvSpPr>
        <p:spPr>
          <a:xfrm rot="5400000">
            <a:off x="2483644" y="22725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2050256" y="45156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4611688" y="1001713"/>
            <a:ext cx="2008188"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6884988" y="752475"/>
            <a:ext cx="963613"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5508625" y="5937250"/>
            <a:ext cx="1574800"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7041" name="组合 5"/>
          <p:cNvGrpSpPr/>
          <p:nvPr/>
        </p:nvGrpSpPr>
        <p:grpSpPr>
          <a:xfrm>
            <a:off x="52435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7047" name="文本框 1"/>
          <p:cNvSpPr txBox="1"/>
          <p:nvPr/>
        </p:nvSpPr>
        <p:spPr>
          <a:xfrm>
            <a:off x="1054100" y="106363"/>
            <a:ext cx="4489450" cy="366712"/>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rPr>
              <a:t>04 与安装单位签订的安拆、维保等协议</a:t>
            </a:r>
            <a:endParaRPr lang="zh-CN" altLang="en-US" sz="1800" dirty="0">
              <a:solidFill>
                <a:srgbClr val="002060"/>
              </a:solidFill>
              <a:latin typeface="华文中宋" panose="02010600040101010101" pitchFamily="2" charset="-122"/>
              <a:ea typeface="华文中宋" panose="02010600040101010101" pitchFamily="2" charset="-122"/>
            </a:endParaRPr>
          </a:p>
        </p:txBody>
      </p:sp>
      <p:grpSp>
        <p:nvGrpSpPr>
          <p:cNvPr id="8704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7054" name="图片 41"/>
          <p:cNvPicPr>
            <a:picLocks noChangeAspect="1"/>
          </p:cNvPicPr>
          <p:nvPr/>
        </p:nvPicPr>
        <p:blipFill>
          <a:blip r:embed="rId1"/>
          <a:stretch>
            <a:fillRect/>
          </a:stretch>
        </p:blipFill>
        <p:spPr>
          <a:xfrm>
            <a:off x="4025900" y="717550"/>
            <a:ext cx="4349750" cy="5959475"/>
          </a:xfrm>
          <a:prstGeom prst="rect">
            <a:avLst/>
          </a:prstGeom>
          <a:noFill/>
          <a:ln w="15875" cap="flat" cmpd="sng">
            <a:solidFill>
              <a:schemeClr val="accent1"/>
            </a:solidFill>
            <a:prstDash val="solid"/>
            <a:round/>
            <a:headEnd type="none" w="med" len="med"/>
            <a:tailEnd type="none" w="med" len="med"/>
          </a:ln>
        </p:spPr>
      </p:pic>
      <p:sp>
        <p:nvSpPr>
          <p:cNvPr id="87055" name="文本框 3"/>
          <p:cNvSpPr txBox="1"/>
          <p:nvPr/>
        </p:nvSpPr>
        <p:spPr>
          <a:xfrm>
            <a:off x="2243138" y="2427288"/>
            <a:ext cx="965200" cy="2835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使用或安装前签订并按维修保养协议进行维修保养保持其记录</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740819" y="223599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913731" y="499665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5478463" y="2933700"/>
            <a:ext cx="2459038"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6070600" y="4038600"/>
            <a:ext cx="962025" cy="70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5114925" y="4119563"/>
            <a:ext cx="962025"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8065" name="组合 5"/>
          <p:cNvGrpSpPr/>
          <p:nvPr/>
        </p:nvGrpSpPr>
        <p:grpSpPr>
          <a:xfrm>
            <a:off x="31115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8071" name="文本框 1"/>
          <p:cNvSpPr txBox="1"/>
          <p:nvPr/>
        </p:nvSpPr>
        <p:spPr>
          <a:xfrm>
            <a:off x="1085850" y="10001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05 安装告知</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8807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8078" name="图片 42"/>
          <p:cNvPicPr>
            <a:picLocks noChangeAspect="1"/>
          </p:cNvPicPr>
          <p:nvPr/>
        </p:nvPicPr>
        <p:blipFill>
          <a:blip r:embed="rId1"/>
          <a:stretch>
            <a:fillRect/>
          </a:stretch>
        </p:blipFill>
        <p:spPr>
          <a:xfrm>
            <a:off x="3975100" y="665163"/>
            <a:ext cx="4352925" cy="6019800"/>
          </a:xfrm>
          <a:prstGeom prst="rect">
            <a:avLst/>
          </a:prstGeom>
          <a:noFill/>
          <a:ln w="15875" cap="flat" cmpd="sng">
            <a:solidFill>
              <a:schemeClr val="accent1"/>
            </a:solidFill>
            <a:prstDash val="solid"/>
            <a:round/>
            <a:headEnd type="none" w="med" len="med"/>
            <a:tailEnd type="none" w="med" len="med"/>
          </a:ln>
        </p:spPr>
      </p:pic>
      <p:sp>
        <p:nvSpPr>
          <p:cNvPr id="88079" name="文本框 1"/>
          <p:cNvSpPr txBox="1"/>
          <p:nvPr/>
        </p:nvSpPr>
        <p:spPr>
          <a:xfrm>
            <a:off x="2162175" y="2562225"/>
            <a:ext cx="949325" cy="2225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安装前；告知政府主管部门，办理安装告知书。</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734469" y="23931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858169" y="455215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 name="矩形 1"/>
          <p:cNvSpPr/>
          <p:nvPr/>
        </p:nvSpPr>
        <p:spPr>
          <a:xfrm>
            <a:off x="5362575" y="917575"/>
            <a:ext cx="963613"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4868863" y="1393825"/>
            <a:ext cx="963613"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4868863" y="1547813"/>
            <a:ext cx="1525588" cy="138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5270500" y="1954213"/>
            <a:ext cx="962025" cy="14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9"/>
          <p:cNvSpPr/>
          <p:nvPr/>
        </p:nvSpPr>
        <p:spPr>
          <a:xfrm>
            <a:off x="5670550" y="4481513"/>
            <a:ext cx="1795463" cy="2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矩形 10"/>
          <p:cNvSpPr/>
          <p:nvPr/>
        </p:nvSpPr>
        <p:spPr>
          <a:xfrm>
            <a:off x="4503738" y="5102225"/>
            <a:ext cx="766763" cy="80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矩形 11"/>
          <p:cNvSpPr/>
          <p:nvPr/>
        </p:nvSpPr>
        <p:spPr>
          <a:xfrm>
            <a:off x="6232525" y="4730750"/>
            <a:ext cx="666750" cy="50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0" name="矩形 19"/>
          <p:cNvSpPr/>
          <p:nvPr/>
        </p:nvSpPr>
        <p:spPr>
          <a:xfrm>
            <a:off x="6673850" y="5459413"/>
            <a:ext cx="657225" cy="452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9089" name="组合 5"/>
          <p:cNvGrpSpPr/>
          <p:nvPr/>
        </p:nvGrpSpPr>
        <p:grpSpPr>
          <a:xfrm>
            <a:off x="501491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9095" name="文本框 1"/>
          <p:cNvSpPr txBox="1"/>
          <p:nvPr/>
        </p:nvSpPr>
        <p:spPr>
          <a:xfrm>
            <a:off x="1108075" y="106363"/>
            <a:ext cx="46101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06 基础及其他附着构件验收</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8909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89102" name="图片 1"/>
          <p:cNvPicPr>
            <a:picLocks noChangeAspect="1"/>
          </p:cNvPicPr>
          <p:nvPr/>
        </p:nvPicPr>
        <p:blipFill>
          <a:blip r:embed="rId1"/>
          <a:stretch>
            <a:fillRect/>
          </a:stretch>
        </p:blipFill>
        <p:spPr>
          <a:xfrm>
            <a:off x="3617913" y="647700"/>
            <a:ext cx="4989512" cy="6064250"/>
          </a:xfrm>
          <a:prstGeom prst="rect">
            <a:avLst/>
          </a:prstGeom>
          <a:noFill/>
          <a:ln w="15875" cap="flat" cmpd="sng">
            <a:solidFill>
              <a:schemeClr val="accent1"/>
            </a:solidFill>
            <a:prstDash val="solid"/>
            <a:round/>
            <a:headEnd type="none" w="med" len="med"/>
            <a:tailEnd type="none" w="med" len="med"/>
          </a:ln>
        </p:spPr>
      </p:pic>
      <p:sp>
        <p:nvSpPr>
          <p:cNvPr id="89103" name="文本框 3"/>
          <p:cNvSpPr txBox="1"/>
          <p:nvPr/>
        </p:nvSpPr>
        <p:spPr>
          <a:xfrm>
            <a:off x="1862138" y="2016125"/>
            <a:ext cx="949325" cy="31384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设备安装完成后对其基础及其他附着构件进行验收并保持其验收记录</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428081" y="182641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508919" y="488870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0113" name="组合 5"/>
          <p:cNvGrpSpPr/>
          <p:nvPr/>
        </p:nvGrpSpPr>
        <p:grpSpPr>
          <a:xfrm>
            <a:off x="43402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0119" name="文本框 1"/>
          <p:cNvSpPr txBox="1"/>
          <p:nvPr/>
        </p:nvSpPr>
        <p:spPr>
          <a:xfrm>
            <a:off x="1054100" y="106363"/>
            <a:ext cx="33305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07 机械设备进场验收</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9012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0126" name="文本框 3"/>
          <p:cNvSpPr txBox="1"/>
          <p:nvPr/>
        </p:nvSpPr>
        <p:spPr>
          <a:xfrm>
            <a:off x="487363" y="1181100"/>
            <a:ext cx="1209675" cy="46640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使用/安装前；核查设备型号、性能、档案等证明文件；资料报审（采购工程师、设备员、技术工程师），收集其出厂合格证等材料存档。</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1205706" y="98186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35719" y="5552281"/>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90129" name="图片 4"/>
          <p:cNvPicPr>
            <a:picLocks noChangeAspect="1"/>
          </p:cNvPicPr>
          <p:nvPr/>
        </p:nvPicPr>
        <p:blipFill>
          <a:blip r:embed="rId1"/>
          <a:stretch>
            <a:fillRect/>
          </a:stretch>
        </p:blipFill>
        <p:spPr>
          <a:xfrm>
            <a:off x="5405438" y="1101725"/>
            <a:ext cx="3619500" cy="5062538"/>
          </a:xfrm>
          <a:prstGeom prst="rect">
            <a:avLst/>
          </a:prstGeom>
          <a:noFill/>
          <a:ln w="15875" cap="flat" cmpd="sng">
            <a:solidFill>
              <a:schemeClr val="accent1"/>
            </a:solidFill>
            <a:prstDash val="solid"/>
            <a:round/>
            <a:headEnd type="none" w="med" len="med"/>
            <a:tailEnd type="none" w="med" len="med"/>
          </a:ln>
        </p:spPr>
      </p:pic>
      <p:pic>
        <p:nvPicPr>
          <p:cNvPr id="90130" name="图片 8"/>
          <p:cNvPicPr>
            <a:picLocks noChangeAspect="1"/>
          </p:cNvPicPr>
          <p:nvPr/>
        </p:nvPicPr>
        <p:blipFill>
          <a:blip r:embed="rId2">
            <a:lum contrast="11998"/>
          </a:blip>
          <a:stretch>
            <a:fillRect/>
          </a:stretch>
        </p:blipFill>
        <p:spPr>
          <a:xfrm>
            <a:off x="1838325" y="1101725"/>
            <a:ext cx="3438525" cy="5062538"/>
          </a:xfrm>
          <a:prstGeom prst="rect">
            <a:avLst/>
          </a:prstGeom>
          <a:noFill/>
          <a:ln w="15875" cap="flat" cmpd="sng">
            <a:solidFill>
              <a:schemeClr val="accent1"/>
            </a:solidFill>
            <a:prstDash val="solid"/>
            <a:round/>
            <a:headEnd type="none" w="med" len="med"/>
            <a:tailEnd type="none" w="med" len="med"/>
          </a:ln>
        </p:spPr>
      </p:pic>
      <p:sp>
        <p:nvSpPr>
          <p:cNvPr id="4" name="矩形 3"/>
          <p:cNvSpPr/>
          <p:nvPr/>
        </p:nvSpPr>
        <p:spPr>
          <a:xfrm>
            <a:off x="2741613" y="1419225"/>
            <a:ext cx="115887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2840038" y="1498600"/>
            <a:ext cx="106045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6221413" y="1400175"/>
            <a:ext cx="963613"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2657475" y="5213350"/>
            <a:ext cx="587375" cy="52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9"/>
          <p:cNvSpPr/>
          <p:nvPr/>
        </p:nvSpPr>
        <p:spPr>
          <a:xfrm>
            <a:off x="7523163" y="5276850"/>
            <a:ext cx="963613"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1137" name="组合 5"/>
          <p:cNvGrpSpPr/>
          <p:nvPr/>
        </p:nvGrpSpPr>
        <p:grpSpPr>
          <a:xfrm>
            <a:off x="5907088"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1143" name="文本框 1"/>
          <p:cNvSpPr txBox="1"/>
          <p:nvPr/>
        </p:nvSpPr>
        <p:spPr>
          <a:xfrm>
            <a:off x="1054100" y="106363"/>
            <a:ext cx="46228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08 上岗人员操作证及作业前交底</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9114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91150" name="图片 43"/>
          <p:cNvPicPr>
            <a:picLocks noChangeAspect="1"/>
          </p:cNvPicPr>
          <p:nvPr/>
        </p:nvPicPr>
        <p:blipFill>
          <a:blip r:embed="rId1"/>
          <a:stretch>
            <a:fillRect/>
          </a:stretch>
        </p:blipFill>
        <p:spPr>
          <a:xfrm>
            <a:off x="482600" y="1809750"/>
            <a:ext cx="3248025" cy="3617913"/>
          </a:xfrm>
          <a:prstGeom prst="rect">
            <a:avLst/>
          </a:prstGeom>
          <a:noFill/>
          <a:ln w="15875" cap="flat" cmpd="sng">
            <a:solidFill>
              <a:schemeClr val="accent1"/>
            </a:solidFill>
            <a:prstDash val="solid"/>
            <a:round/>
            <a:headEnd type="none" w="med" len="med"/>
            <a:tailEnd type="none" w="med" len="med"/>
          </a:ln>
        </p:spPr>
      </p:pic>
      <p:pic>
        <p:nvPicPr>
          <p:cNvPr id="91151" name="图片 3"/>
          <p:cNvPicPr>
            <a:picLocks noChangeAspect="1"/>
          </p:cNvPicPr>
          <p:nvPr/>
        </p:nvPicPr>
        <p:blipFill>
          <a:blip r:embed="rId2"/>
          <a:stretch>
            <a:fillRect/>
          </a:stretch>
        </p:blipFill>
        <p:spPr>
          <a:xfrm>
            <a:off x="3943350" y="749300"/>
            <a:ext cx="4632325" cy="5961063"/>
          </a:xfrm>
          <a:prstGeom prst="rect">
            <a:avLst/>
          </a:prstGeom>
          <a:noFill/>
          <a:ln w="15875" cap="flat" cmpd="sng">
            <a:solidFill>
              <a:schemeClr val="accent1"/>
            </a:solidFill>
            <a:prstDash val="solid"/>
            <a:round/>
            <a:headEnd type="none" w="med" len="med"/>
            <a:tailEnd type="none" w="med" len="me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2161" name="组合 5"/>
          <p:cNvGrpSpPr/>
          <p:nvPr/>
        </p:nvGrpSpPr>
        <p:grpSpPr>
          <a:xfrm>
            <a:off x="54403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2167" name="文本框 1"/>
          <p:cNvSpPr txBox="1"/>
          <p:nvPr/>
        </p:nvSpPr>
        <p:spPr>
          <a:xfrm>
            <a:off x="1054100" y="106363"/>
            <a:ext cx="4852988" cy="396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09 特种作业人员台账及设备管理台账</a:t>
            </a:r>
            <a:endParaRPr lang="zh-CN" altLang="en-US" sz="2000" dirty="0">
              <a:solidFill>
                <a:srgbClr val="002060"/>
              </a:solidFill>
              <a:latin typeface="华文中宋" panose="02010600040101010101" pitchFamily="2" charset="-122"/>
              <a:ea typeface="华文中宋" panose="02010600040101010101" pitchFamily="2" charset="-122"/>
            </a:endParaRPr>
          </a:p>
        </p:txBody>
      </p:sp>
      <p:grpSp>
        <p:nvGrpSpPr>
          <p:cNvPr id="9216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92174" name="图片 1"/>
          <p:cNvPicPr>
            <a:picLocks noChangeAspect="1"/>
          </p:cNvPicPr>
          <p:nvPr/>
        </p:nvPicPr>
        <p:blipFill>
          <a:blip r:embed="rId1"/>
          <a:stretch>
            <a:fillRect/>
          </a:stretch>
        </p:blipFill>
        <p:spPr>
          <a:xfrm>
            <a:off x="4470400" y="812800"/>
            <a:ext cx="3981450" cy="4568825"/>
          </a:xfrm>
          <a:prstGeom prst="rect">
            <a:avLst/>
          </a:prstGeom>
          <a:noFill/>
          <a:ln w="15875" cap="flat" cmpd="sng">
            <a:solidFill>
              <a:schemeClr val="accent1"/>
            </a:solidFill>
            <a:prstDash val="solid"/>
            <a:round/>
            <a:headEnd type="none" w="med" len="med"/>
            <a:tailEnd type="none" w="med" len="med"/>
          </a:ln>
        </p:spPr>
      </p:pic>
      <p:pic>
        <p:nvPicPr>
          <p:cNvPr id="92175" name="图片 3"/>
          <p:cNvPicPr>
            <a:picLocks noChangeAspect="1"/>
          </p:cNvPicPr>
          <p:nvPr/>
        </p:nvPicPr>
        <p:blipFill>
          <a:blip r:embed="rId2"/>
          <a:stretch>
            <a:fillRect/>
          </a:stretch>
        </p:blipFill>
        <p:spPr>
          <a:xfrm>
            <a:off x="822325" y="812800"/>
            <a:ext cx="3373438" cy="4568825"/>
          </a:xfrm>
          <a:prstGeom prst="rect">
            <a:avLst/>
          </a:prstGeom>
          <a:noFill/>
          <a:ln w="15875" cap="flat" cmpd="sng">
            <a:solidFill>
              <a:schemeClr val="accent1"/>
            </a:solidFill>
            <a:prstDash val="solid"/>
            <a:round/>
            <a:headEnd type="none" w="med" len="med"/>
            <a:tailEnd type="none" w="med" len="med"/>
          </a:ln>
        </p:spPr>
      </p:pic>
      <p:sp>
        <p:nvSpPr>
          <p:cNvPr id="92176" name="文本框 4"/>
          <p:cNvSpPr txBox="1"/>
          <p:nvPr/>
        </p:nvSpPr>
        <p:spPr>
          <a:xfrm>
            <a:off x="2111375" y="5637213"/>
            <a:ext cx="5634038" cy="3952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设备单机建档；项目部每季度更新并报分公司</a:t>
            </a:r>
            <a:endParaRPr lang="zh-CN" altLang="en-US" sz="2000">
              <a:latin typeface="华文中宋" panose="02010600040101010101" pitchFamily="2" charset="-122"/>
              <a:ea typeface="华文中宋" panose="02010600040101010101" pitchFamily="2" charset="-122"/>
            </a:endParaRPr>
          </a:p>
        </p:txBody>
      </p:sp>
      <p:sp>
        <p:nvSpPr>
          <p:cNvPr id="9" name=" 203"/>
          <p:cNvSpPr/>
          <p:nvPr/>
        </p:nvSpPr>
        <p:spPr>
          <a:xfrm>
            <a:off x="1825625" y="5524500"/>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10" name=" 203"/>
          <p:cNvSpPr/>
          <p:nvPr/>
        </p:nvSpPr>
        <p:spPr>
          <a:xfrm rot="10800000">
            <a:off x="6881813" y="5710238"/>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灯片编号占位符 3"/>
          <p:cNvSpPr txBox="1">
            <a:spLocks noGrp="1"/>
          </p:cNvSpPr>
          <p:nvPr/>
        </p:nvSpPr>
        <p:spPr>
          <a:xfrm>
            <a:off x="5907088" y="6356350"/>
            <a:ext cx="2133600" cy="365125"/>
          </a:xfrm>
          <a:prstGeom prst="rect">
            <a:avLst/>
          </a:prstGeom>
          <a:noFill/>
          <a:ln w="9525">
            <a:noFill/>
          </a:ln>
        </p:spPr>
        <p:txBody>
          <a:bodyPr anchor="ctr" anchorCtr="0"/>
          <a:p>
            <a:pPr algn="r"/>
            <a:fld id="{9A0DB2DC-4C9A-4742-B13C-FB6460FD3503}" type="slidenum">
              <a:rPr lang="zh-CN" altLang="en-US" sz="1200" b="1" dirty="0">
                <a:solidFill>
                  <a:srgbClr val="898989"/>
                </a:solidFill>
                <a:latin typeface="Calibri" panose="020F0502020204030204" pitchFamily="2" charset="0"/>
                <a:ea typeface="宋体" panose="02010600030101010101" pitchFamily="2" charset="-122"/>
              </a:rPr>
            </a:fld>
            <a:endParaRPr lang="zh-CN" altLang="en-US" sz="1200" b="1" dirty="0">
              <a:solidFill>
                <a:srgbClr val="898989"/>
              </a:solidFill>
              <a:latin typeface="Calibri" panose="020F0502020204030204" pitchFamily="2" charset="0"/>
              <a:ea typeface="宋体" panose="02010600030101010101" pitchFamily="2" charset="-122"/>
            </a:endParaRPr>
          </a:p>
        </p:txBody>
      </p:sp>
      <p:sp>
        <p:nvSpPr>
          <p:cNvPr id="19458" name="文本框 1"/>
          <p:cNvSpPr txBox="1"/>
          <p:nvPr/>
        </p:nvSpPr>
        <p:spPr>
          <a:xfrm>
            <a:off x="1341438" y="69850"/>
            <a:ext cx="294640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rPr>
              <a:t>卷一：组织保障</a:t>
            </a:r>
            <a:endParaRPr lang="zh-CN" altLang="en-US" sz="3000" b="1" dirty="0">
              <a:solidFill>
                <a:srgbClr val="FF0000"/>
              </a:solidFill>
              <a:latin typeface="华文中宋" panose="02010600040101010101" pitchFamily="2" charset="-122"/>
              <a:ea typeface="华文中宋" panose="02010600040101010101" pitchFamily="2" charset="-122"/>
            </a:endParaRPr>
          </a:p>
        </p:txBody>
      </p:sp>
      <p:grpSp>
        <p:nvGrpSpPr>
          <p:cNvPr id="19459" name="组合 6"/>
          <p:cNvGrpSpPr/>
          <p:nvPr/>
        </p:nvGrpSpPr>
        <p:grpSpPr>
          <a:xfrm>
            <a:off x="22225" y="69850"/>
            <a:ext cx="1049338"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9465" name="组合 5"/>
          <p:cNvGrpSpPr/>
          <p:nvPr/>
        </p:nvGrpSpPr>
        <p:grpSpPr>
          <a:xfrm>
            <a:off x="4413250" y="69850"/>
            <a:ext cx="1049338"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9471" name="文本框 99"/>
          <p:cNvSpPr txBox="1"/>
          <p:nvPr/>
        </p:nvSpPr>
        <p:spPr>
          <a:xfrm>
            <a:off x="1417638" y="1362075"/>
            <a:ext cx="4044950" cy="3063875"/>
          </a:xfrm>
          <a:prstGeom prst="rect">
            <a:avLst/>
          </a:prstGeom>
          <a:noFill/>
          <a:ln w="9525">
            <a:noFill/>
          </a:ln>
        </p:spPr>
        <p:txBody>
          <a:bodyPr wrap="square" anchor="t" anchorCtr="0">
            <a:spAutoFit/>
          </a:bodyPr>
          <a:p>
            <a:pPr>
              <a:lnSpc>
                <a:spcPct val="130000"/>
              </a:lnSpc>
            </a:pPr>
            <a:r>
              <a:rPr lang="zh-CN" altLang="en-US" sz="3000" dirty="0">
                <a:solidFill>
                  <a:srgbClr val="002060"/>
                </a:solidFill>
                <a:latin typeface="华文中宋" panose="02010600040101010101" pitchFamily="2" charset="-122"/>
                <a:ea typeface="华文中宋" panose="02010600040101010101" pitchFamily="2" charset="-122"/>
              </a:rPr>
              <a:t>应包括如下内容：</a:t>
            </a:r>
            <a:endParaRPr lang="zh-CN" altLang="en-US" sz="28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01 </a:t>
            </a:r>
            <a:r>
              <a:rPr lang="zh-CN" altLang="en-US" sz="2000">
                <a:latin typeface="华文中宋" panose="02010600040101010101" pitchFamily="2" charset="-122"/>
                <a:ea typeface="华文中宋" panose="02010600040101010101" pitchFamily="2" charset="-122"/>
              </a:rPr>
              <a:t>安全生产领导小组</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02 </a:t>
            </a:r>
            <a:r>
              <a:rPr lang="zh-CN" altLang="en-US" sz="2000">
                <a:latin typeface="华文中宋" panose="02010600040101010101" pitchFamily="2" charset="-122"/>
                <a:ea typeface="华文中宋" panose="02010600040101010101" pitchFamily="2" charset="-122"/>
              </a:rPr>
              <a:t>安全生产监督部门</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03 </a:t>
            </a:r>
            <a:r>
              <a:rPr lang="zh-CN" altLang="en-US" sz="2000">
                <a:latin typeface="华文中宋" panose="02010600040101010101" pitchFamily="2" charset="-122"/>
                <a:ea typeface="华文中宋" panose="02010600040101010101" pitchFamily="2" charset="-122"/>
              </a:rPr>
              <a:t>安全总监、专职安全员配置</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04 </a:t>
            </a:r>
            <a:r>
              <a:rPr lang="zh-CN" altLang="en-US" sz="2000">
                <a:latin typeface="华文中宋" panose="02010600040101010101" pitchFamily="2" charset="-122"/>
                <a:ea typeface="华文中宋" panose="02010600040101010101" pitchFamily="2" charset="-122"/>
              </a:rPr>
              <a:t>人员配置台账</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05 </a:t>
            </a:r>
            <a:r>
              <a:rPr lang="zh-CN" altLang="en-US" sz="2000">
                <a:latin typeface="华文中宋" panose="02010600040101010101" pitchFamily="2" charset="-122"/>
                <a:ea typeface="华文中宋" panose="02010600040101010101" pitchFamily="2" charset="-122"/>
              </a:rPr>
              <a:t>安全员花名册</a:t>
            </a:r>
            <a:endParaRPr lang="zh-CN" altLang="en-US" sz="2000">
              <a:latin typeface="华文中宋" panose="02010600040101010101" pitchFamily="2" charset="-122"/>
              <a:ea typeface="华文中宋" panose="02010600040101010101" pitchFamily="2" charset="-122"/>
            </a:endParaRPr>
          </a:p>
          <a:p>
            <a:pPr>
              <a:lnSpc>
                <a:spcPct val="130000"/>
              </a:lnSpc>
            </a:pPr>
            <a:r>
              <a:rPr lang="en-US" altLang="zh-CN" sz="2000">
                <a:latin typeface="华文中宋" panose="02010600040101010101" pitchFamily="2" charset="-122"/>
                <a:ea typeface="华文中宋" panose="02010600040101010101" pitchFamily="2" charset="-122"/>
              </a:rPr>
              <a:t>06 </a:t>
            </a:r>
            <a:r>
              <a:rPr lang="zh-CN" altLang="en-US" sz="2000">
                <a:latin typeface="华文中宋" panose="02010600040101010101" pitchFamily="2" charset="-122"/>
                <a:ea typeface="华文中宋" panose="02010600040101010101" pitchFamily="2" charset="-122"/>
              </a:rPr>
              <a:t>关键岗位备案人员台账</a:t>
            </a:r>
            <a:endParaRPr lang="zh-CN" altLang="en-US" sz="2000">
              <a:latin typeface="华文中宋" panose="02010600040101010101" pitchFamily="2" charset="-122"/>
              <a:ea typeface="华文中宋" panose="02010600040101010101" pitchFamily="2" charset="-122"/>
            </a:endParaRPr>
          </a:p>
        </p:txBody>
      </p:sp>
      <p:sp>
        <p:nvSpPr>
          <p:cNvPr id="2050" name=" 2050"/>
          <p:cNvSpPr/>
          <p:nvPr/>
        </p:nvSpPr>
        <p:spPr bwMode="auto">
          <a:xfrm>
            <a:off x="4860925" y="2990850"/>
            <a:ext cx="3527425" cy="2525713"/>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3185" name="组合 5"/>
          <p:cNvGrpSpPr/>
          <p:nvPr/>
        </p:nvGrpSpPr>
        <p:grpSpPr>
          <a:xfrm>
            <a:off x="6546850" y="876300"/>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3191" name="文本框 1"/>
          <p:cNvSpPr txBox="1"/>
          <p:nvPr/>
        </p:nvSpPr>
        <p:spPr>
          <a:xfrm>
            <a:off x="3448050" y="757238"/>
            <a:ext cx="2720975" cy="1187450"/>
          </a:xfrm>
          <a:prstGeom prst="rect">
            <a:avLst/>
          </a:prstGeom>
          <a:noFill/>
          <a:ln w="9525">
            <a:noFill/>
          </a:ln>
        </p:spPr>
        <p:txBody>
          <a:bodyPr wrap="square" anchor="t" anchorCtr="0">
            <a:spAutoFit/>
          </a:bodyPr>
          <a:p>
            <a:r>
              <a:rPr lang="zh-CN" altLang="en-US" sz="2400" b="1">
                <a:latin typeface="华文中宋" panose="02010600040101010101" pitchFamily="2" charset="-122"/>
                <a:ea typeface="华文中宋" panose="02010600040101010101" pitchFamily="2" charset="-122"/>
              </a:rPr>
              <a:t>10 安装单位自检</a:t>
            </a:r>
            <a:endParaRPr lang="zh-CN" altLang="en-US" sz="2400" b="1">
              <a:latin typeface="华文中宋" panose="02010600040101010101" pitchFamily="2" charset="-122"/>
              <a:ea typeface="华文中宋" panose="02010600040101010101" pitchFamily="2" charset="-122"/>
            </a:endParaRPr>
          </a:p>
          <a:p>
            <a:r>
              <a:rPr lang="zh-CN" altLang="en-US" sz="2400" b="1">
                <a:latin typeface="华文中宋" panose="02010600040101010101" pitchFamily="2" charset="-122"/>
                <a:ea typeface="华文中宋" panose="02010600040101010101" pitchFamily="2" charset="-122"/>
              </a:rPr>
              <a:t>11 第三方检测</a:t>
            </a:r>
            <a:endParaRPr lang="zh-CN" altLang="en-US" sz="2400" b="1">
              <a:latin typeface="华文中宋" panose="02010600040101010101" pitchFamily="2" charset="-122"/>
              <a:ea typeface="华文中宋" panose="02010600040101010101" pitchFamily="2" charset="-122"/>
            </a:endParaRPr>
          </a:p>
          <a:p>
            <a:r>
              <a:rPr lang="zh-CN" altLang="en-US" sz="2400" b="1">
                <a:latin typeface="华文中宋" panose="02010600040101010101" pitchFamily="2" charset="-122"/>
                <a:ea typeface="华文中宋" panose="02010600040101010101" pitchFamily="2" charset="-122"/>
              </a:rPr>
              <a:t>12 联合验收</a:t>
            </a:r>
            <a:endParaRPr lang="zh-CN" altLang="en-US" sz="2400" b="1" dirty="0">
              <a:solidFill>
                <a:srgbClr val="002060"/>
              </a:solidFill>
              <a:latin typeface="华文中宋" panose="02010600040101010101" pitchFamily="2" charset="-122"/>
              <a:ea typeface="华文中宋" panose="02010600040101010101" pitchFamily="2" charset="-122"/>
            </a:endParaRPr>
          </a:p>
        </p:txBody>
      </p:sp>
      <p:grpSp>
        <p:nvGrpSpPr>
          <p:cNvPr id="93192" name="组合 6"/>
          <p:cNvGrpSpPr/>
          <p:nvPr/>
        </p:nvGrpSpPr>
        <p:grpSpPr>
          <a:xfrm>
            <a:off x="1554163" y="876300"/>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aphicFrame>
        <p:nvGraphicFramePr>
          <p:cNvPr id="0" name="表格 -1"/>
          <p:cNvGraphicFramePr/>
          <p:nvPr/>
        </p:nvGraphicFramePr>
        <p:xfrm>
          <a:off x="1514475" y="2362200"/>
          <a:ext cx="5969000" cy="1987550"/>
        </p:xfrm>
        <a:graphic>
          <a:graphicData uri="http://schemas.openxmlformats.org/drawingml/2006/table">
            <a:tbl>
              <a:tblPr firstRow="1" bandRow="1">
                <a:tableStyleId>{5C22544A-7EE6-4342-B048-85BDC9FD1C3A}</a:tableStyleId>
              </a:tblPr>
              <a:tblGrid>
                <a:gridCol w="5969000"/>
              </a:tblGrid>
              <a:tr h="304800">
                <a:tc>
                  <a:txBody>
                    <a:bodyPr/>
                    <a:p>
                      <a:pPr marL="0" indent="0" algn="l">
                        <a:buNone/>
                      </a:pPr>
                      <a:r>
                        <a:rPr lang="en-US" altLang="zh-CN"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1.</a:t>
                      </a:r>
                      <a:r>
                        <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安装单位需提供自检报告</a:t>
                      </a:r>
                      <a:endPar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09600">
                <a:tc>
                  <a:txBody>
                    <a:bodyPr/>
                    <a:p>
                      <a:pPr marL="0" indent="0" algn="l">
                        <a:buNone/>
                      </a:pPr>
                      <a:r>
                        <a:rPr lang="en-US" altLang="zh-CN"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2.</a:t>
                      </a:r>
                      <a:r>
                        <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塔吊、人货电梯、桁车、物料提升机需提供第三方检测报告、合格证（每年复检）</a:t>
                      </a:r>
                      <a:endPar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09600">
                <a:tc>
                  <a:txBody>
                    <a:bodyPr/>
                    <a:p>
                      <a:pPr marL="0" indent="0" algn="l">
                        <a:buNone/>
                      </a:pPr>
                      <a:r>
                        <a:rPr lang="en-US" altLang="zh-CN"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3.</a:t>
                      </a:r>
                      <a:r>
                        <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人货电梯和物料提升机防坠器、吊篮安全锁每年检测一次，提供检测报告、合格标志</a:t>
                      </a:r>
                      <a:endPar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64185">
                <a:tc>
                  <a:txBody>
                    <a:bodyPr/>
                    <a:p>
                      <a:pPr marL="0" indent="0" algn="l">
                        <a:buNone/>
                      </a:pPr>
                      <a:r>
                        <a:rPr lang="en-US" altLang="zh-CN"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4.</a:t>
                      </a:r>
                      <a:r>
                        <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安装完成</a:t>
                      </a:r>
                      <a:r>
                        <a:rPr lang="en-US" altLang="zh-CN"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3</a:t>
                      </a:r>
                      <a:r>
                        <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rPr>
                        <a:t>天内；联合验收表；分公司参与验收</a:t>
                      </a:r>
                      <a:endParaRPr lang="zh-CN" altLang="en-US" sz="2000" b="0" u="none">
                        <a:solidFill>
                          <a:srgbClr val="000000"/>
                        </a:solidFill>
                        <a:latin typeface="华文中宋" panose="02010600040101010101" pitchFamily="2" charset="-122"/>
                        <a:ea typeface="华文中宋" panose="02010600040101010101" pitchFamily="2" charset="-122"/>
                        <a:cs typeface="宋体" panose="02010600030101010101" pitchFamily="2" charset="-122"/>
                      </a:endParaRPr>
                    </a:p>
                  </a:txBody>
                  <a:tcPr marL="0" marR="0" marT="0" marB="0" vert="horz" anchor="t">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4209" name="组合 5"/>
          <p:cNvGrpSpPr/>
          <p:nvPr/>
        </p:nvGrpSpPr>
        <p:grpSpPr>
          <a:xfrm>
            <a:off x="30734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4215" name="文本框 1"/>
          <p:cNvSpPr txBox="1"/>
          <p:nvPr/>
        </p:nvSpPr>
        <p:spPr>
          <a:xfrm>
            <a:off x="1054100" y="100013"/>
            <a:ext cx="2720975" cy="457200"/>
          </a:xfrm>
          <a:prstGeom prst="rect">
            <a:avLst/>
          </a:prstGeom>
          <a:noFill/>
          <a:ln w="9525">
            <a:noFill/>
          </a:ln>
        </p:spPr>
        <p:txBody>
          <a:bodyPr wrap="square" anchor="t" anchorCtr="0">
            <a:spAutoFit/>
          </a:bodyPr>
          <a:p>
            <a:r>
              <a:rPr lang="en-US" altLang="zh-CN" sz="2400">
                <a:latin typeface="华文中宋" panose="02010600040101010101" pitchFamily="2" charset="-122"/>
                <a:ea typeface="华文中宋" panose="02010600040101010101" pitchFamily="2" charset="-122"/>
                <a:sym typeface="宋体" panose="02010600030101010101" pitchFamily="2" charset="-122"/>
              </a:rPr>
              <a:t>1</a:t>
            </a:r>
            <a:r>
              <a:rPr lang="zh-CN" altLang="en-US" sz="2400">
                <a:latin typeface="华文中宋" panose="02010600040101010101" pitchFamily="2" charset="-122"/>
                <a:ea typeface="华文中宋" panose="02010600040101010101" pitchFamily="2" charset="-122"/>
                <a:sym typeface="宋体" panose="02010600030101010101" pitchFamily="2" charset="-122"/>
              </a:rPr>
              <a:t>3 使用登记</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9421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94222" name="图片 44"/>
          <p:cNvPicPr>
            <a:picLocks noChangeAspect="1"/>
          </p:cNvPicPr>
          <p:nvPr/>
        </p:nvPicPr>
        <p:blipFill>
          <a:blip r:embed="rId1"/>
          <a:stretch>
            <a:fillRect/>
          </a:stretch>
        </p:blipFill>
        <p:spPr>
          <a:xfrm>
            <a:off x="4000500" y="698500"/>
            <a:ext cx="4370388" cy="5972175"/>
          </a:xfrm>
          <a:prstGeom prst="rect">
            <a:avLst/>
          </a:prstGeom>
          <a:noFill/>
          <a:ln w="15875" cap="flat" cmpd="sng">
            <a:solidFill>
              <a:schemeClr val="accent1"/>
            </a:solidFill>
            <a:prstDash val="solid"/>
            <a:round/>
            <a:headEnd type="none" w="med" len="med"/>
            <a:tailEnd type="none" w="med" len="med"/>
          </a:ln>
        </p:spPr>
      </p:pic>
      <p:sp>
        <p:nvSpPr>
          <p:cNvPr id="94223" name="文本框 3"/>
          <p:cNvSpPr txBox="1"/>
          <p:nvPr/>
        </p:nvSpPr>
        <p:spPr>
          <a:xfrm>
            <a:off x="1862138" y="2016125"/>
            <a:ext cx="949325" cy="3138488"/>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法定检测单位检测合格后30天内完成；第三方检测资料、备案资料</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428081" y="1826419"/>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508919" y="4888706"/>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4" name="矩形 3"/>
          <p:cNvSpPr/>
          <p:nvPr/>
        </p:nvSpPr>
        <p:spPr>
          <a:xfrm flipV="1">
            <a:off x="5192713" y="1233488"/>
            <a:ext cx="2928938"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5192713" y="1708150"/>
            <a:ext cx="963613"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6707188" y="4508500"/>
            <a:ext cx="657225" cy="51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5345113" y="4448175"/>
            <a:ext cx="657225" cy="51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9"/>
          <p:cNvSpPr/>
          <p:nvPr/>
        </p:nvSpPr>
        <p:spPr>
          <a:xfrm>
            <a:off x="4595813" y="4848225"/>
            <a:ext cx="658813" cy="512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矩形 10"/>
          <p:cNvSpPr/>
          <p:nvPr/>
        </p:nvSpPr>
        <p:spPr>
          <a:xfrm>
            <a:off x="4595813" y="5843588"/>
            <a:ext cx="658813" cy="674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矩形 11"/>
          <p:cNvSpPr/>
          <p:nvPr/>
        </p:nvSpPr>
        <p:spPr>
          <a:xfrm>
            <a:off x="7296150" y="5246688"/>
            <a:ext cx="727075" cy="69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5233" name="组合 5"/>
          <p:cNvGrpSpPr/>
          <p:nvPr/>
        </p:nvGrpSpPr>
        <p:grpSpPr>
          <a:xfrm>
            <a:off x="5049838"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5239" name="文本框 1"/>
          <p:cNvSpPr txBox="1"/>
          <p:nvPr/>
        </p:nvSpPr>
        <p:spPr>
          <a:xfrm>
            <a:off x="1054100" y="106363"/>
            <a:ext cx="4618038"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14 设备顶升加节附着等验收</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9524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5246" name="文本框 3"/>
          <p:cNvSpPr txBox="1"/>
          <p:nvPr/>
        </p:nvSpPr>
        <p:spPr>
          <a:xfrm>
            <a:off x="2211388" y="2614613"/>
            <a:ext cx="552450" cy="1614487"/>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同联合验收</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212181" y="23296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870869" y="40647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95249" name="图片 1"/>
          <p:cNvPicPr>
            <a:picLocks noChangeAspect="1"/>
          </p:cNvPicPr>
          <p:nvPr/>
        </p:nvPicPr>
        <p:blipFill>
          <a:blip r:embed="rId1"/>
          <a:stretch>
            <a:fillRect/>
          </a:stretch>
        </p:blipFill>
        <p:spPr>
          <a:xfrm>
            <a:off x="3619500" y="715963"/>
            <a:ext cx="5132388" cy="5981700"/>
          </a:xfrm>
          <a:prstGeom prst="rect">
            <a:avLst/>
          </a:prstGeom>
          <a:noFill/>
          <a:ln w="15875" cap="flat" cmpd="sng">
            <a:solidFill>
              <a:schemeClr val="accent1"/>
            </a:solidFill>
            <a:prstDash val="solid"/>
            <a:round/>
            <a:headEnd type="none" w="med" len="med"/>
            <a:tailEnd type="none" w="med" len="me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6257" name="组合 5"/>
          <p:cNvGrpSpPr/>
          <p:nvPr/>
        </p:nvGrpSpPr>
        <p:grpSpPr>
          <a:xfrm>
            <a:off x="5157788"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6263" name="文本框 1"/>
          <p:cNvSpPr txBox="1"/>
          <p:nvPr/>
        </p:nvSpPr>
        <p:spPr>
          <a:xfrm>
            <a:off x="1054100" y="106363"/>
            <a:ext cx="4656138"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15 设备运行过程检查及记录</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9626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6270" name="文本框 3"/>
          <p:cNvSpPr txBox="1"/>
          <p:nvPr/>
        </p:nvSpPr>
        <p:spPr>
          <a:xfrm>
            <a:off x="1144588" y="1943100"/>
            <a:ext cx="7310437" cy="2835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1.操作人员每日提交交接班记录、运行记录</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2.根据设备状况及设备性能要求由维保单位进行维修保养并提供维修保养记录</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3.安装单位每月不少一次巡检并提供记录</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4.安装及租赁单位对人货电梯、物料提升机、吊篮每三个月进行防坠落试验并提供记录</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5.安装及租赁单位对塔吊每三个月进行力矩检测并提供记录</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6.项目部对设备基础沉降观测、垂直度检测、轨道平整度检测每三个月不少于一次</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7987506" y="167719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642144" y="46362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卷九：安全应急管理</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97282" name="组合 3"/>
          <p:cNvGrpSpPr/>
          <p:nvPr/>
        </p:nvGrpSpPr>
        <p:grpSpPr>
          <a:xfrm>
            <a:off x="0" y="69850"/>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97288" name="组合 5"/>
          <p:cNvGrpSpPr/>
          <p:nvPr/>
        </p:nvGrpSpPr>
        <p:grpSpPr>
          <a:xfrm>
            <a:off x="4949825" y="69850"/>
            <a:ext cx="1049338"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7294" name="文本框 12"/>
          <p:cNvSpPr txBox="1"/>
          <p:nvPr/>
        </p:nvSpPr>
        <p:spPr>
          <a:xfrm>
            <a:off x="954088" y="1570038"/>
            <a:ext cx="3530600" cy="3717925"/>
          </a:xfrm>
          <a:prstGeom prst="rect">
            <a:avLst/>
          </a:prstGeom>
          <a:noFill/>
          <a:ln w="9525">
            <a:noFill/>
          </a:ln>
        </p:spPr>
        <p:txBody>
          <a:bodyPr wrap="square" anchor="t" anchorCtr="0">
            <a:spAutoFit/>
          </a:bodyPr>
          <a:p>
            <a:pPr>
              <a:lnSpc>
                <a:spcPct val="140000"/>
              </a:lnSpc>
            </a:pPr>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01 应急预案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02 安全应急预案评审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03 应急预案培训及交底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04 应急预案演练记录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05 应急预案修订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06 应急预案演练台账		</a:t>
            </a:r>
            <a:endParaRPr lang="zh-CN" altLang="en-US" sz="2000">
              <a:latin typeface="华文中宋" panose="02010600040101010101" pitchFamily="2" charset="-122"/>
              <a:ea typeface="华文中宋" panose="02010600040101010101" pitchFamily="2" charset="-122"/>
            </a:endParaRPr>
          </a:p>
        </p:txBody>
      </p:sp>
      <p:sp>
        <p:nvSpPr>
          <p:cNvPr id="25" name="救护车"/>
          <p:cNvSpPr/>
          <p:nvPr/>
        </p:nvSpPr>
        <p:spPr bwMode="auto">
          <a:xfrm>
            <a:off x="5003800" y="2616200"/>
            <a:ext cx="3051175" cy="21844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8305" name="组合 5"/>
          <p:cNvGrpSpPr/>
          <p:nvPr/>
        </p:nvGrpSpPr>
        <p:grpSpPr>
          <a:xfrm>
            <a:off x="30734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8311"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应急预案</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98312" name="组合 6"/>
          <p:cNvGrpSpPr/>
          <p:nvPr/>
        </p:nvGrpSpPr>
        <p:grpSpPr>
          <a:xfrm>
            <a:off x="34925" y="106363"/>
            <a:ext cx="1049338"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8318" name="文本框 3"/>
          <p:cNvSpPr txBox="1"/>
          <p:nvPr/>
        </p:nvSpPr>
        <p:spPr>
          <a:xfrm>
            <a:off x="560388" y="1343025"/>
            <a:ext cx="2921000" cy="4522788"/>
          </a:xfrm>
          <a:prstGeom prst="rect">
            <a:avLst/>
          </a:prstGeom>
          <a:noFill/>
          <a:ln w="9525">
            <a:noFill/>
          </a:ln>
        </p:spPr>
        <p:txBody>
          <a:bodyPr wrap="square" anchor="t" anchorCtr="0">
            <a:spAutoFit/>
          </a:bodyPr>
          <a:p>
            <a:r>
              <a:rPr lang="zh-CN" altLang="en-US" sz="1600">
                <a:latin typeface="华文中宋" panose="02010600040101010101" pitchFamily="2" charset="-122"/>
                <a:ea typeface="华文中宋" panose="02010600040101010101" pitchFamily="2" charset="-122"/>
              </a:rPr>
              <a:t>应急预案应参照 《生产经营单位安全生产事故应急预案编制导则》（AQ/T 9002—2006）和</a:t>
            </a:r>
            <a:r>
              <a:rPr lang="en-US" altLang="zh-CN" sz="1600">
                <a:latin typeface="华文中宋" panose="02010600040101010101" pitchFamily="2" charset="-122"/>
                <a:ea typeface="华文中宋" panose="02010600040101010101" pitchFamily="2" charset="-122"/>
              </a:rPr>
              <a:t>***</a:t>
            </a:r>
            <a:r>
              <a:rPr lang="zh-CN" altLang="en-US" sz="1600">
                <a:latin typeface="华文中宋" panose="02010600040101010101" pitchFamily="2" charset="-122"/>
                <a:ea typeface="华文中宋" panose="02010600040101010101" pitchFamily="2" charset="-122"/>
              </a:rPr>
              <a:t>公司《施工现场职业健康安全和环境管理应急预案及案例分析》的要求编制。其主要预案应包括：生产安全事故应急救援预案；大模板工程专项应急预案；脚手架工程专项应急预案；深基础土方工程专项应急预案；起重机械专项应急预案；电动吊篮应急预案；消防安全应急预案；防汛应急预案；法定传染病暴发与流行事件应急预案；高温、低温作业应急预案；集体食堂食物中毒事故应急预案；急性职业中毒事故应急预案等。</a:t>
            </a:r>
            <a:endParaRPr lang="zh-CN" altLang="en-US" sz="1600">
              <a:latin typeface="华文中宋" panose="02010600040101010101" pitchFamily="2" charset="-122"/>
              <a:ea typeface="华文中宋" panose="02010600040101010101" pitchFamily="2" charset="-122"/>
            </a:endParaRPr>
          </a:p>
        </p:txBody>
      </p:sp>
      <p:sp>
        <p:nvSpPr>
          <p:cNvPr id="203" name=" 203"/>
          <p:cNvSpPr/>
          <p:nvPr/>
        </p:nvSpPr>
        <p:spPr>
          <a:xfrm rot="5400000">
            <a:off x="2931319" y="110569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210344" y="56078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98321" name="图片 1"/>
          <p:cNvPicPr>
            <a:picLocks noChangeAspect="1"/>
          </p:cNvPicPr>
          <p:nvPr/>
        </p:nvPicPr>
        <p:blipFill>
          <a:blip r:embed="rId1"/>
          <a:stretch>
            <a:fillRect/>
          </a:stretch>
        </p:blipFill>
        <p:spPr>
          <a:xfrm>
            <a:off x="4059238" y="693738"/>
            <a:ext cx="4184650" cy="6011862"/>
          </a:xfrm>
          <a:prstGeom prst="rect">
            <a:avLst/>
          </a:prstGeom>
          <a:noFill/>
          <a:ln w="9525" cap="flat" cmpd="sng">
            <a:solidFill>
              <a:schemeClr val="accent1"/>
            </a:solidFill>
            <a:prstDash val="solid"/>
            <a:round/>
            <a:headEnd type="none" w="med" len="med"/>
            <a:tailEnd type="none" w="med" len="med"/>
          </a:ln>
        </p:spPr>
      </p:pic>
      <p:sp>
        <p:nvSpPr>
          <p:cNvPr id="5" name="矩形 4"/>
          <p:cNvSpPr/>
          <p:nvPr/>
        </p:nvSpPr>
        <p:spPr>
          <a:xfrm>
            <a:off x="6707188" y="4508500"/>
            <a:ext cx="657225" cy="511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矩形 1"/>
          <p:cNvSpPr/>
          <p:nvPr/>
        </p:nvSpPr>
        <p:spPr>
          <a:xfrm>
            <a:off x="4689475" y="1076325"/>
            <a:ext cx="1814513"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9329" name="组合 5"/>
          <p:cNvGrpSpPr/>
          <p:nvPr/>
        </p:nvGrpSpPr>
        <p:grpSpPr>
          <a:xfrm>
            <a:off x="4284663"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9335" name="文本框 1"/>
          <p:cNvSpPr txBox="1"/>
          <p:nvPr/>
        </p:nvSpPr>
        <p:spPr>
          <a:xfrm>
            <a:off x="1054100" y="106363"/>
            <a:ext cx="3255963"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安全应急预案评审</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9933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9342" name="文本框 3"/>
          <p:cNvSpPr txBox="1"/>
          <p:nvPr/>
        </p:nvSpPr>
        <p:spPr>
          <a:xfrm>
            <a:off x="1144588" y="1943100"/>
            <a:ext cx="2505075" cy="3444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应急预案要经过项目部技术、质量、安全、物资、财务、商务等部门综合评审，对预</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案中涉及的技术措施、设备设施以及资金进行评审，提出可行性分析意见，保证应急预案的可行性，经项目经理审核后报公司应急主管部门批准。</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3120231" y="1754981"/>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816769" y="50807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99345" name="图片 1"/>
          <p:cNvPicPr>
            <a:picLocks noChangeAspect="1"/>
          </p:cNvPicPr>
          <p:nvPr/>
        </p:nvPicPr>
        <p:blipFill>
          <a:blip r:embed="rId1"/>
          <a:stretch>
            <a:fillRect/>
          </a:stretch>
        </p:blipFill>
        <p:spPr>
          <a:xfrm>
            <a:off x="4144963" y="696913"/>
            <a:ext cx="4427537" cy="5980112"/>
          </a:xfrm>
          <a:prstGeom prst="rect">
            <a:avLst/>
          </a:prstGeom>
          <a:noFill/>
          <a:ln w="12700" cap="flat" cmpd="sng">
            <a:solidFill>
              <a:schemeClr val="accent1"/>
            </a:solidFill>
            <a:prstDash val="solid"/>
            <a:round/>
            <a:headEnd type="none" w="med" len="med"/>
            <a:tailEnd type="none" w="med" len="med"/>
          </a:ln>
        </p:spPr>
      </p:pic>
      <p:sp>
        <p:nvSpPr>
          <p:cNvPr id="2" name="矩形 1"/>
          <p:cNvSpPr/>
          <p:nvPr/>
        </p:nvSpPr>
        <p:spPr>
          <a:xfrm>
            <a:off x="5634038" y="1068388"/>
            <a:ext cx="2579688" cy="16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0353" name="组合 5"/>
          <p:cNvGrpSpPr/>
          <p:nvPr/>
        </p:nvGrpSpPr>
        <p:grpSpPr>
          <a:xfrm>
            <a:off x="4516438"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0359" name="文本框 1"/>
          <p:cNvSpPr txBox="1"/>
          <p:nvPr/>
        </p:nvSpPr>
        <p:spPr>
          <a:xfrm>
            <a:off x="1054100" y="106363"/>
            <a:ext cx="34448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应急预案培训及交底</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0036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0366" name="文本框 3"/>
          <p:cNvSpPr txBox="1"/>
          <p:nvPr/>
        </p:nvSpPr>
        <p:spPr>
          <a:xfrm>
            <a:off x="1085850" y="1138238"/>
            <a:ext cx="2195513" cy="43592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各级应急领导小组、应急工作小组及工程项目现场工作组应定期组织分级应急预案的培训，掌握事故预防、响应要求、现场控制及综合协调等内容，提高应急处置能力。需提供会议签到表、培训照片、培训内容（课件）存档。</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669381" y="9723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642144" y="52204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00369" name="图片 1"/>
          <p:cNvPicPr>
            <a:picLocks noChangeAspect="1"/>
          </p:cNvPicPr>
          <p:nvPr/>
        </p:nvPicPr>
        <p:blipFill>
          <a:blip r:embed="rId1"/>
          <a:stretch>
            <a:fillRect/>
          </a:stretch>
        </p:blipFill>
        <p:spPr>
          <a:xfrm>
            <a:off x="4170363" y="736600"/>
            <a:ext cx="4202112" cy="5954713"/>
          </a:xfrm>
          <a:prstGeom prst="rect">
            <a:avLst/>
          </a:prstGeom>
          <a:noFill/>
          <a:ln w="12700" cap="flat" cmpd="sng">
            <a:solidFill>
              <a:schemeClr val="accent1"/>
            </a:solidFill>
            <a:prstDash val="solid"/>
            <a:round/>
            <a:headEnd type="none" w="med" len="med"/>
            <a:tailEnd type="none" w="med" len="me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1377" name="组合 5"/>
          <p:cNvGrpSpPr/>
          <p:nvPr/>
        </p:nvGrpSpPr>
        <p:grpSpPr>
          <a:xfrm>
            <a:off x="4111625"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1383" name="文本框 1"/>
          <p:cNvSpPr txBox="1"/>
          <p:nvPr/>
        </p:nvSpPr>
        <p:spPr>
          <a:xfrm>
            <a:off x="1054100" y="106363"/>
            <a:ext cx="30988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04 应急预案演练记录</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0138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1390" name="文本框 3"/>
          <p:cNvSpPr txBox="1"/>
          <p:nvPr/>
        </p:nvSpPr>
        <p:spPr>
          <a:xfrm>
            <a:off x="561975" y="1870075"/>
            <a:ext cx="2432050" cy="34448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1.综合、专项应急预案演练活动每年不少于一次，分公司参与；</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2.现场处置方案演练每半年不少于一次；</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3.编写演练评估报告，提出修订意见，保留相关影像资料，建立台账。</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378869" y="1721644"/>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210344" y="50617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01393" name="图片 1"/>
          <p:cNvPicPr>
            <a:picLocks noChangeAspect="1"/>
          </p:cNvPicPr>
          <p:nvPr/>
        </p:nvPicPr>
        <p:blipFill>
          <a:blip r:embed="rId1"/>
          <a:stretch>
            <a:fillRect/>
          </a:stretch>
        </p:blipFill>
        <p:spPr>
          <a:xfrm>
            <a:off x="3189288" y="1543050"/>
            <a:ext cx="5703887" cy="3771900"/>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2401" name="组合 5"/>
          <p:cNvGrpSpPr/>
          <p:nvPr/>
        </p:nvGrpSpPr>
        <p:grpSpPr>
          <a:xfrm>
            <a:off x="56896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2407" name="文本框 1"/>
          <p:cNvSpPr txBox="1"/>
          <p:nvPr/>
        </p:nvSpPr>
        <p:spPr>
          <a:xfrm>
            <a:off x="1054100" y="106363"/>
            <a:ext cx="463550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05</a:t>
            </a:r>
            <a:r>
              <a:rPr lang="en-US" altLang="zh-CN" sz="2400">
                <a:latin typeface="华文中宋" panose="02010600040101010101" pitchFamily="2" charset="-122"/>
                <a:ea typeface="华文中宋" panose="02010600040101010101" pitchFamily="2" charset="-122"/>
              </a:rPr>
              <a:t>-06 </a:t>
            </a:r>
            <a:r>
              <a:rPr lang="zh-CN" altLang="en-US" sz="2400">
                <a:latin typeface="华文中宋" panose="02010600040101010101" pitchFamily="2" charset="-122"/>
                <a:ea typeface="华文中宋" panose="02010600040101010101" pitchFamily="2" charset="-122"/>
              </a:rPr>
              <a:t> 应急预案修订及演练台账</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0240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2414" name="文本框 3"/>
          <p:cNvSpPr txBox="1"/>
          <p:nvPr/>
        </p:nvSpPr>
        <p:spPr>
          <a:xfrm>
            <a:off x="1270000" y="5430838"/>
            <a:ext cx="6899275" cy="398462"/>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应急预案因根据项目实际需要及时修订并上报进行审批</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10800000">
            <a:off x="7577138" y="5592763"/>
            <a:ext cx="790575" cy="434975"/>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a:off x="823913" y="5267325"/>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02417" name="图片 1"/>
          <p:cNvPicPr>
            <a:picLocks noChangeAspect="1"/>
          </p:cNvPicPr>
          <p:nvPr/>
        </p:nvPicPr>
        <p:blipFill>
          <a:blip r:embed="rId1"/>
          <a:stretch>
            <a:fillRect/>
          </a:stretch>
        </p:blipFill>
        <p:spPr>
          <a:xfrm>
            <a:off x="387350" y="1116013"/>
            <a:ext cx="8370888" cy="3895725"/>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1166813" y="1435100"/>
            <a:ext cx="2265363" cy="20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481" name="组合 6"/>
          <p:cNvGrpSpPr/>
          <p:nvPr/>
        </p:nvGrpSpPr>
        <p:grpSpPr>
          <a:xfrm>
            <a:off x="-1587" y="73025"/>
            <a:ext cx="1049337" cy="450850"/>
            <a:chOff x="962" y="1637"/>
            <a:chExt cx="1652" cy="710"/>
          </a:xfrm>
        </p:grpSpPr>
        <p:sp>
          <p:nvSpPr>
            <p:cNvPr id="46" name="矩形 45"/>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9" name="矩形 6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0" name="矩形 6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0487" name="组合 5"/>
          <p:cNvGrpSpPr/>
          <p:nvPr/>
        </p:nvGrpSpPr>
        <p:grpSpPr>
          <a:xfrm>
            <a:off x="4946650" y="73025"/>
            <a:ext cx="1049338" cy="450850"/>
            <a:chOff x="5509" y="193"/>
            <a:chExt cx="1652" cy="710"/>
          </a:xfrm>
        </p:grpSpPr>
        <p:sp>
          <p:nvSpPr>
            <p:cNvPr id="9" name="矩形 8"/>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0493" name="文本框 1"/>
          <p:cNvSpPr txBox="1"/>
          <p:nvPr/>
        </p:nvSpPr>
        <p:spPr>
          <a:xfrm>
            <a:off x="1397000" y="73025"/>
            <a:ext cx="3581400" cy="517525"/>
          </a:xfrm>
          <a:prstGeom prst="rect">
            <a:avLst/>
          </a:prstGeom>
          <a:noFill/>
          <a:ln w="9525">
            <a:noFill/>
          </a:ln>
        </p:spPr>
        <p:txBody>
          <a:bodyPr wrap="none" anchor="t" anchorCtr="0">
            <a:spAutoFit/>
          </a:bodyPr>
          <a:p>
            <a:r>
              <a:rPr lang="zh-CN" altLang="en-US" sz="2800" dirty="0">
                <a:solidFill>
                  <a:srgbClr val="002060"/>
                </a:solidFill>
                <a:latin typeface="华文中宋" panose="02010600040101010101" pitchFamily="2" charset="-122"/>
                <a:ea typeface="华文中宋" panose="02010600040101010101" pitchFamily="2" charset="-122"/>
              </a:rPr>
              <a:t>01 安全生产领导小组</a:t>
            </a:r>
            <a:endParaRPr lang="zh-CN" altLang="en-US" sz="2800" dirty="0">
              <a:solidFill>
                <a:srgbClr val="002060"/>
              </a:solidFill>
              <a:latin typeface="华文中宋" panose="02010600040101010101" pitchFamily="2" charset="-122"/>
              <a:ea typeface="华文中宋" panose="02010600040101010101" pitchFamily="2" charset="-122"/>
            </a:endParaRPr>
          </a:p>
        </p:txBody>
      </p:sp>
      <p:sp>
        <p:nvSpPr>
          <p:cNvPr id="20494" name="文本框 6"/>
          <p:cNvSpPr txBox="1"/>
          <p:nvPr/>
        </p:nvSpPr>
        <p:spPr>
          <a:xfrm>
            <a:off x="990600" y="1355725"/>
            <a:ext cx="1497013" cy="3692525"/>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rPr>
              <a:t>项目部成立之初即按要求成立项目安全生产领导小组，由项目经理任组长，过程中根据人员变化调整，项目以红头文件形式下发，并抄送分公司。</a:t>
            </a:r>
            <a:endParaRPr lang="zh-CN" altLang="en-US" sz="1800">
              <a:latin typeface="华文中宋" panose="02010600040101010101" pitchFamily="2" charset="-122"/>
              <a:ea typeface="华文中宋" panose="02010600040101010101" pitchFamily="2" charset="-122"/>
            </a:endParaRPr>
          </a:p>
        </p:txBody>
      </p:sp>
      <p:sp>
        <p:nvSpPr>
          <p:cNvPr id="203" name=" 203"/>
          <p:cNvSpPr/>
          <p:nvPr/>
        </p:nvSpPr>
        <p:spPr>
          <a:xfrm>
            <a:off x="784225" y="1144588"/>
            <a:ext cx="792163"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8" name=" 203"/>
          <p:cNvSpPr/>
          <p:nvPr/>
        </p:nvSpPr>
        <p:spPr>
          <a:xfrm rot="10800000">
            <a:off x="1693863" y="4822825"/>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20497" name="图片 26"/>
          <p:cNvPicPr>
            <a:picLocks noChangeAspect="1"/>
          </p:cNvPicPr>
          <p:nvPr/>
        </p:nvPicPr>
        <p:blipFill>
          <a:blip r:embed="rId1"/>
          <a:stretch>
            <a:fillRect/>
          </a:stretch>
        </p:blipFill>
        <p:spPr>
          <a:xfrm>
            <a:off x="3725863" y="1023938"/>
            <a:ext cx="4433887" cy="5065712"/>
          </a:xfrm>
          <a:prstGeom prst="rect">
            <a:avLst/>
          </a:prstGeom>
          <a:noFill/>
          <a:ln w="9525">
            <a:noFill/>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卷十：安全生产事故</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03426"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3432" name="组合 5"/>
          <p:cNvGrpSpPr/>
          <p:nvPr/>
        </p:nvGrpSpPr>
        <p:grpSpPr>
          <a:xfrm>
            <a:off x="5003800" y="106363"/>
            <a:ext cx="1049338"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3438" name="文本框 12"/>
          <p:cNvSpPr txBox="1"/>
          <p:nvPr/>
        </p:nvSpPr>
        <p:spPr>
          <a:xfrm>
            <a:off x="1473200" y="1519238"/>
            <a:ext cx="3530600" cy="2865437"/>
          </a:xfrm>
          <a:prstGeom prst="rect">
            <a:avLst/>
          </a:prstGeom>
          <a:noFill/>
          <a:ln w="9525" cap="flat" cmpd="sng">
            <a:solidFill>
              <a:schemeClr val="accent1"/>
            </a:solidFill>
            <a:prstDash val="solid"/>
            <a:round/>
            <a:headEnd type="none" w="med" len="med"/>
            <a:tailEnd type="none" w="med" len="med"/>
          </a:ln>
        </p:spPr>
        <p:txBody>
          <a:bodyPr wrap="square" anchor="t" anchorCtr="0">
            <a:spAutoFit/>
          </a:bodyPr>
          <a:p>
            <a:pPr>
              <a:lnSpc>
                <a:spcPct val="140000"/>
              </a:lnSpc>
            </a:pPr>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01 工程安全保险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02 事故上报资料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03 事故处理相关资料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04 工伤保险赔付	</a:t>
            </a:r>
            <a:endParaRPr lang="zh-CN" altLang="en-US" sz="2000">
              <a:latin typeface="华文中宋" panose="02010600040101010101" pitchFamily="2" charset="-122"/>
              <a:ea typeface="华文中宋" panose="02010600040101010101" pitchFamily="2" charset="-122"/>
            </a:endParaRPr>
          </a:p>
          <a:p>
            <a:pPr>
              <a:lnSpc>
                <a:spcPct val="140000"/>
              </a:lnSpc>
            </a:pPr>
            <a:r>
              <a:rPr lang="zh-CN" altLang="en-US" sz="2000">
                <a:latin typeface="华文中宋" panose="02010600040101010101" pitchFamily="2" charset="-122"/>
                <a:ea typeface="华文中宋" panose="02010600040101010101" pitchFamily="2" charset="-122"/>
              </a:rPr>
              <a:t>05 职工伤亡事故台账	</a:t>
            </a:r>
            <a:endParaRPr lang="zh-CN" altLang="en-US" sz="2000">
              <a:latin typeface="华文中宋" panose="02010600040101010101" pitchFamily="2" charset="-122"/>
              <a:ea typeface="华文中宋" panose="02010600040101010101" pitchFamily="2" charset="-122"/>
            </a:endParaRPr>
          </a:p>
        </p:txBody>
      </p:sp>
      <p:sp>
        <p:nvSpPr>
          <p:cNvPr id="25" name="医药箱"/>
          <p:cNvSpPr/>
          <p:nvPr/>
        </p:nvSpPr>
        <p:spPr bwMode="auto">
          <a:xfrm>
            <a:off x="5156200" y="3703638"/>
            <a:ext cx="2160588" cy="1800225"/>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gradFill>
            <a:gsLst>
              <a:gs pos="0">
                <a:srgbClr val="FE4444"/>
              </a:gs>
              <a:gs pos="100000">
                <a:srgbClr val="832B2B"/>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2"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2" charset="0"/>
                <a:ea typeface="宋体" panose="02010600030101010101" pitchFamily="2" charset="-122"/>
                <a:cs typeface="+mn-cs"/>
              </a:defRPr>
            </a:lvl9pPr>
          </a:lstStyle>
          <a:p>
            <a:pPr algn="ctr" fontAlgn="base">
              <a:defRPr/>
            </a:pPr>
            <a:endParaRPr lang="zh-CN" altLang="en-US" strike="noStrike" noProof="1">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4449" name="组合 5"/>
          <p:cNvGrpSpPr/>
          <p:nvPr/>
        </p:nvGrpSpPr>
        <p:grpSpPr>
          <a:xfrm>
            <a:off x="4013200"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4455"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工程安全保险</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04456"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4462" name="文本框 3"/>
          <p:cNvSpPr txBox="1"/>
          <p:nvPr/>
        </p:nvSpPr>
        <p:spPr>
          <a:xfrm>
            <a:off x="2120900" y="2163763"/>
            <a:ext cx="863600"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开工前项目办理相关的工程安全保险</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372519" y="19550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737519" y="44648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04465" name="图片 1" descr="保险单"/>
          <p:cNvPicPr>
            <a:picLocks noChangeAspect="1"/>
          </p:cNvPicPr>
          <p:nvPr/>
        </p:nvPicPr>
        <p:blipFill>
          <a:blip r:embed="rId1">
            <a:lum bright="12000" contrast="35999"/>
          </a:blip>
          <a:srcRect l="7048" t="2130" r="4970" b="2811"/>
          <a:stretch>
            <a:fillRect/>
          </a:stretch>
        </p:blipFill>
        <p:spPr>
          <a:xfrm>
            <a:off x="3949700" y="671513"/>
            <a:ext cx="4381500" cy="6051550"/>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5473" name="组合 5"/>
          <p:cNvGrpSpPr/>
          <p:nvPr/>
        </p:nvGrpSpPr>
        <p:grpSpPr>
          <a:xfrm>
            <a:off x="4013200"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5479" name="文本框 1"/>
          <p:cNvSpPr txBox="1"/>
          <p:nvPr/>
        </p:nvSpPr>
        <p:spPr>
          <a:xfrm>
            <a:off x="1054100" y="106363"/>
            <a:ext cx="27209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事故上报资料</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0548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5486" name="文本框 3"/>
          <p:cNvSpPr txBox="1"/>
          <p:nvPr/>
        </p:nvSpPr>
        <p:spPr>
          <a:xfrm>
            <a:off x="971550" y="1554163"/>
            <a:ext cx="2006600" cy="3749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事故发生后，事故现场有关人员应立即用电话向本单位负责人报告，负责人接到</a:t>
            </a:r>
            <a:endParaRPr lang="zh-CN" altLang="en-US" sz="2000">
              <a:latin typeface="华文中宋" panose="02010600040101010101" pitchFamily="2" charset="-122"/>
              <a:ea typeface="华文中宋" panose="02010600040101010101" pitchFamily="2" charset="-122"/>
            </a:endParaRPr>
          </a:p>
          <a:p>
            <a:r>
              <a:rPr lang="zh-CN" altLang="en-US" sz="2000">
                <a:latin typeface="华文中宋" panose="02010600040101010101" pitchFamily="2" charset="-122"/>
                <a:ea typeface="华文中宋" panose="02010600040101010101" pitchFamily="2" charset="-122"/>
              </a:rPr>
              <a:t>报告后应立即向上一级主管领导和主管部门报告，并于 1 小时内将事故情况向事故发生地有关政府部门报告</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463006" y="14216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631031" y="496014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05489" name="图片 1"/>
          <p:cNvPicPr>
            <a:picLocks noChangeAspect="1"/>
          </p:cNvPicPr>
          <p:nvPr/>
        </p:nvPicPr>
        <p:blipFill>
          <a:blip r:embed="rId1"/>
          <a:stretch>
            <a:fillRect/>
          </a:stretch>
        </p:blipFill>
        <p:spPr>
          <a:xfrm>
            <a:off x="3595688" y="650875"/>
            <a:ext cx="4943475" cy="6059488"/>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6497" name="组合 5"/>
          <p:cNvGrpSpPr/>
          <p:nvPr/>
        </p:nvGrpSpPr>
        <p:grpSpPr>
          <a:xfrm>
            <a:off x="44037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6503" name="文本框 1"/>
          <p:cNvSpPr txBox="1"/>
          <p:nvPr/>
        </p:nvSpPr>
        <p:spPr>
          <a:xfrm>
            <a:off x="1054100" y="106363"/>
            <a:ext cx="31781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事故处理相关资料</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0650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6510" name="文本框 3"/>
          <p:cNvSpPr txBox="1"/>
          <p:nvPr/>
        </p:nvSpPr>
        <p:spPr>
          <a:xfrm>
            <a:off x="766763" y="1943100"/>
            <a:ext cx="7816850" cy="3382963"/>
          </a:xfrm>
          <a:prstGeom prst="rect">
            <a:avLst/>
          </a:prstGeom>
          <a:noFill/>
          <a:ln w="9525">
            <a:noFill/>
          </a:ln>
        </p:spPr>
        <p:txBody>
          <a:bodyPr wrap="square" anchor="t" anchorCtr="0">
            <a:spAutoFit/>
          </a:bodyPr>
          <a:p>
            <a:r>
              <a:rPr lang="zh-CN" altLang="en-US" sz="1800">
                <a:latin typeface="华文中宋" panose="02010600040101010101" pitchFamily="2" charset="-122"/>
                <a:ea typeface="华文中宋" panose="02010600040101010101" pitchFamily="2" charset="-122"/>
              </a:rPr>
              <a:t>1  事故发生后，施工现场应成立由项目负责人牵头的事故整改小组，对施工现场进行全面检查、整改，组织对现场工人进行安全教育和安抚工作。</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2  现场整改工作完成后，向负责事故处理工作的政府主管部门提交复工申请整改措施报告，经政府主管部门复查批准后方可恢复施工。</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3  事故调查组应按照“四不放过”原则进行事故的分析和处理，组织公司内部事故分析通报会，向公司安委会提交事故调查报告书，提出对事故有关责任人员的处理意见。</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4  在组织事故调查和处理的同时，应组成事故善后处理小组，按照国家规定进行事故的善后处理；针对负伤人员，要组织工伤认定、工伤鉴定和工伤保险赔付的申报工作。</a:t>
            </a:r>
            <a:endParaRPr lang="zh-CN" altLang="en-US" sz="1800">
              <a:latin typeface="华文中宋" panose="02010600040101010101" pitchFamily="2" charset="-122"/>
              <a:ea typeface="华文中宋" panose="02010600040101010101" pitchFamily="2" charset="-122"/>
            </a:endParaRPr>
          </a:p>
          <a:p>
            <a:r>
              <a:rPr lang="zh-CN" altLang="en-US" sz="1800">
                <a:latin typeface="华文中宋" panose="02010600040101010101" pitchFamily="2" charset="-122"/>
                <a:ea typeface="华文中宋" panose="02010600040101010101" pitchFamily="2" charset="-122"/>
              </a:rPr>
              <a:t>5  事故结案后，各单位应及时将政府部门出具的事故结案报告及批复上报公司安全生产管理部门备案或提供相关能证明事故已经结案的材料。</a:t>
            </a:r>
            <a:endParaRPr lang="zh-CN" altLang="en-US" sz="1800">
              <a:latin typeface="华文中宋" panose="02010600040101010101" pitchFamily="2" charset="-122"/>
              <a:ea typeface="华文中宋" panose="02010600040101010101" pitchFamily="2" charset="-122"/>
            </a:endParaRPr>
          </a:p>
        </p:txBody>
      </p:sp>
      <p:sp>
        <p:nvSpPr>
          <p:cNvPr id="203" name=" 203"/>
          <p:cNvSpPr/>
          <p:nvPr/>
        </p:nvSpPr>
        <p:spPr>
          <a:xfrm>
            <a:off x="434975" y="1611313"/>
            <a:ext cx="790575" cy="434975"/>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0800000">
            <a:off x="8135938" y="5046663"/>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521" name="图片 1"/>
          <p:cNvPicPr>
            <a:picLocks noChangeAspect="1"/>
          </p:cNvPicPr>
          <p:nvPr/>
        </p:nvPicPr>
        <p:blipFill>
          <a:blip r:embed="rId1"/>
          <a:stretch>
            <a:fillRect/>
          </a:stretch>
        </p:blipFill>
        <p:spPr>
          <a:xfrm>
            <a:off x="361950" y="977900"/>
            <a:ext cx="4171950" cy="4902200"/>
          </a:xfrm>
          <a:prstGeom prst="rect">
            <a:avLst/>
          </a:prstGeom>
          <a:noFill/>
          <a:ln w="9525" cap="flat" cmpd="sng">
            <a:solidFill>
              <a:schemeClr val="accent1"/>
            </a:solidFill>
            <a:prstDash val="solid"/>
            <a:round/>
            <a:headEnd type="none" w="med" len="med"/>
            <a:tailEnd type="none" w="med" len="med"/>
          </a:ln>
        </p:spPr>
      </p:pic>
      <p:pic>
        <p:nvPicPr>
          <p:cNvPr id="107522" name="图片 3"/>
          <p:cNvPicPr>
            <a:picLocks noChangeAspect="1"/>
          </p:cNvPicPr>
          <p:nvPr/>
        </p:nvPicPr>
        <p:blipFill>
          <a:blip r:embed="rId2"/>
          <a:stretch>
            <a:fillRect/>
          </a:stretch>
        </p:blipFill>
        <p:spPr>
          <a:xfrm>
            <a:off x="4714875" y="977900"/>
            <a:ext cx="4103688" cy="4903788"/>
          </a:xfrm>
          <a:prstGeom prst="rect">
            <a:avLst/>
          </a:prstGeom>
          <a:noFill/>
          <a:ln w="9525" cap="flat" cmpd="sng">
            <a:solidFill>
              <a:schemeClr val="accent1"/>
            </a:solidFill>
            <a:prstDash val="solid"/>
            <a:round/>
            <a:headEnd type="none" w="med" len="med"/>
            <a:tailEnd type="none" w="med" len="med"/>
          </a:ln>
        </p:spPr>
      </p:pic>
      <p:grpSp>
        <p:nvGrpSpPr>
          <p:cNvPr id="107523" name="组合 5"/>
          <p:cNvGrpSpPr/>
          <p:nvPr/>
        </p:nvGrpSpPr>
        <p:grpSpPr>
          <a:xfrm>
            <a:off x="4403725" y="106363"/>
            <a:ext cx="936625" cy="450850"/>
            <a:chOff x="5509" y="193"/>
            <a:chExt cx="1652" cy="710"/>
          </a:xfrm>
        </p:grpSpPr>
        <p:sp>
          <p:nvSpPr>
            <p:cNvPr id="5" name="矩形 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7529" name="文本框 1"/>
          <p:cNvSpPr txBox="1"/>
          <p:nvPr/>
        </p:nvSpPr>
        <p:spPr>
          <a:xfrm>
            <a:off x="1054100" y="106363"/>
            <a:ext cx="31781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sym typeface="宋体" panose="02010600030101010101" pitchFamily="2" charset="-122"/>
              </a:rPr>
              <a:t>03 事故处理相关资料</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07530" name="组合 6"/>
          <p:cNvGrpSpPr/>
          <p:nvPr/>
        </p:nvGrpSpPr>
        <p:grpSpPr>
          <a:xfrm>
            <a:off x="36513" y="106363"/>
            <a:ext cx="1049337" cy="450850"/>
            <a:chOff x="962" y="1637"/>
            <a:chExt cx="1652" cy="710"/>
          </a:xfrm>
        </p:grpSpPr>
        <p:sp>
          <p:nvSpPr>
            <p:cNvPr id="13" name="矩形 1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矩形 19"/>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8545" name="组合 5"/>
          <p:cNvGrpSpPr/>
          <p:nvPr/>
        </p:nvGrpSpPr>
        <p:grpSpPr>
          <a:xfrm>
            <a:off x="5994400"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8551" name="文本框 1"/>
          <p:cNvSpPr txBox="1"/>
          <p:nvPr/>
        </p:nvSpPr>
        <p:spPr>
          <a:xfrm>
            <a:off x="1085850" y="30163"/>
            <a:ext cx="5959475" cy="519112"/>
          </a:xfrm>
          <a:prstGeom prst="rect">
            <a:avLst/>
          </a:prstGeom>
          <a:noFill/>
          <a:ln w="9525">
            <a:noFill/>
          </a:ln>
        </p:spPr>
        <p:txBody>
          <a:bodyPr wrap="square" anchor="t" anchorCtr="0">
            <a:spAutoFit/>
          </a:bodyPr>
          <a:p>
            <a:pPr>
              <a:lnSpc>
                <a:spcPct val="140000"/>
              </a:lnSpc>
            </a:pPr>
            <a:r>
              <a:rPr lang="zh-CN" altLang="en-US" sz="2000">
                <a:latin typeface="华文中宋" panose="02010600040101010101" pitchFamily="2" charset="-122"/>
                <a:ea typeface="华文中宋" panose="02010600040101010101" pitchFamily="2" charset="-122"/>
              </a:rPr>
              <a:t>04</a:t>
            </a:r>
            <a:r>
              <a:rPr lang="en-US" altLang="zh-CN" sz="2000">
                <a:latin typeface="华文中宋" panose="02010600040101010101" pitchFamily="2" charset="-122"/>
                <a:ea typeface="华文中宋" panose="02010600040101010101" pitchFamily="2" charset="-122"/>
              </a:rPr>
              <a:t>-</a:t>
            </a:r>
            <a:r>
              <a:rPr lang="zh-CN" altLang="en-US" sz="2000">
                <a:latin typeface="华文中宋" panose="02010600040101010101" pitchFamily="2" charset="-122"/>
                <a:ea typeface="华文中宋" panose="02010600040101010101" pitchFamily="2" charset="-122"/>
                <a:sym typeface="宋体" panose="02010600030101010101" pitchFamily="2" charset="-122"/>
              </a:rPr>
              <a:t>05 </a:t>
            </a:r>
            <a:r>
              <a:rPr lang="zh-CN" altLang="en-US" sz="2000">
                <a:latin typeface="华文中宋" panose="02010600040101010101" pitchFamily="2" charset="-122"/>
                <a:ea typeface="华文中宋" panose="02010600040101010101" pitchFamily="2" charset="-122"/>
              </a:rPr>
              <a:t> 工伤保险赔付及职工伤亡事故台账</a:t>
            </a:r>
            <a:endParaRPr lang="zh-CN" altLang="en-US" sz="2000" dirty="0">
              <a:solidFill>
                <a:srgbClr val="002060"/>
              </a:solidFill>
              <a:latin typeface="华文中宋" panose="02010600040101010101" pitchFamily="2" charset="-122"/>
              <a:ea typeface="华文中宋" panose="02010600040101010101" pitchFamily="2" charset="-122"/>
            </a:endParaRPr>
          </a:p>
        </p:txBody>
      </p:sp>
      <p:grpSp>
        <p:nvGrpSpPr>
          <p:cNvPr id="108552"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08558" name="图片 1"/>
          <p:cNvPicPr>
            <a:picLocks noChangeAspect="1"/>
          </p:cNvPicPr>
          <p:nvPr/>
        </p:nvPicPr>
        <p:blipFill>
          <a:blip r:embed="rId1">
            <a:lum contrast="17998"/>
          </a:blip>
          <a:stretch>
            <a:fillRect/>
          </a:stretch>
        </p:blipFill>
        <p:spPr>
          <a:xfrm>
            <a:off x="473075" y="990600"/>
            <a:ext cx="8312150" cy="4743450"/>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1476375" y="1493838"/>
            <a:ext cx="2222500"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2128838" y="1228725"/>
            <a:ext cx="938213" cy="979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5" name="矩形 4"/>
          <p:cNvSpPr/>
          <p:nvPr/>
        </p:nvSpPr>
        <p:spPr>
          <a:xfrm>
            <a:off x="1412875" y="5084763"/>
            <a:ext cx="811213" cy="26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9" name="矩形 8"/>
          <p:cNvSpPr/>
          <p:nvPr/>
        </p:nvSpPr>
        <p:spPr>
          <a:xfrm>
            <a:off x="3532188" y="5084763"/>
            <a:ext cx="760413" cy="26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0" name="矩形 9"/>
          <p:cNvSpPr/>
          <p:nvPr/>
        </p:nvSpPr>
        <p:spPr>
          <a:xfrm>
            <a:off x="5438775" y="5084763"/>
            <a:ext cx="790575" cy="26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文本框 3"/>
          <p:cNvSpPr txBox="1"/>
          <p:nvPr/>
        </p:nvSpPr>
        <p:spPr>
          <a:xfrm>
            <a:off x="1270000" y="1438275"/>
            <a:ext cx="3644900" cy="2835275"/>
          </a:xfrm>
          <a:prstGeom prst="rect">
            <a:avLst/>
          </a:prstGeom>
          <a:noFill/>
          <a:ln w="9525">
            <a:noFill/>
          </a:ln>
        </p:spPr>
        <p:txBody>
          <a:bodyPr wrap="square" anchor="t" anchorCtr="0">
            <a:spAutoFit/>
          </a:bodyPr>
          <a:p>
            <a:pPr>
              <a:lnSpc>
                <a:spcPct val="120000"/>
              </a:lnSpc>
            </a:pPr>
            <a:r>
              <a:rPr lang="zh-CN" altLang="en-US" sz="3000" dirty="0">
                <a:solidFill>
                  <a:srgbClr val="002060"/>
                </a:solidFill>
                <a:latin typeface="华文中宋" panose="02010600040101010101" pitchFamily="2" charset="-122"/>
                <a:ea typeface="华文中宋" panose="02010600040101010101" pitchFamily="2" charset="-122"/>
                <a:sym typeface="宋体" panose="02010600030101010101" pitchFamily="2" charset="-122"/>
              </a:rPr>
              <a:t>应包括如下内容：</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01 临时用电施工组织设计</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02 用电技术交底资料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03 临时用电检查验收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04 电阻测定记录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05 定期检（复）查表	</a:t>
            </a:r>
            <a:endParaRPr lang="zh-CN" altLang="en-US" sz="2000">
              <a:latin typeface="华文中宋" panose="02010600040101010101" pitchFamily="2" charset="-122"/>
              <a:ea typeface="华文中宋" panose="02010600040101010101" pitchFamily="2" charset="-122"/>
            </a:endParaRPr>
          </a:p>
          <a:p>
            <a:pPr>
              <a:lnSpc>
                <a:spcPct val="120000"/>
              </a:lnSpc>
            </a:pPr>
            <a:r>
              <a:rPr lang="zh-CN" altLang="en-US" sz="2000">
                <a:latin typeface="华文中宋" panose="02010600040101010101" pitchFamily="2" charset="-122"/>
                <a:ea typeface="华文中宋" panose="02010600040101010101" pitchFamily="2" charset="-122"/>
              </a:rPr>
              <a:t>06 电工巡视维修记录	</a:t>
            </a:r>
            <a:endParaRPr lang="zh-CN" altLang="en-US" sz="2000">
              <a:latin typeface="华文中宋" panose="02010600040101010101" pitchFamily="2" charset="-122"/>
              <a:ea typeface="华文中宋" panose="02010600040101010101" pitchFamily="2" charset="-122"/>
            </a:endParaRPr>
          </a:p>
        </p:txBody>
      </p:sp>
      <p:sp>
        <p:nvSpPr>
          <p:cNvPr id="109570" name="文本框 1"/>
          <p:cNvSpPr txBox="1"/>
          <p:nvPr/>
        </p:nvSpPr>
        <p:spPr>
          <a:xfrm>
            <a:off x="1270000" y="69850"/>
            <a:ext cx="4121150" cy="549275"/>
          </a:xfrm>
          <a:prstGeom prst="rect">
            <a:avLst/>
          </a:prstGeom>
          <a:noFill/>
          <a:ln w="9525">
            <a:noFill/>
          </a:ln>
        </p:spPr>
        <p:txBody>
          <a:bodyPr wrap="square" anchor="t" anchorCtr="0">
            <a:spAutoFit/>
          </a:bodyPr>
          <a:p>
            <a:r>
              <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rPr>
              <a:t>卷十一：临时用电</a:t>
            </a:r>
            <a:endParaRPr lang="zh-CN" altLang="en-US" sz="3000" b="1" dirty="0">
              <a:solidFill>
                <a:srgbClr val="FF0000"/>
              </a:solidFill>
              <a:latin typeface="华文中宋" panose="02010600040101010101" pitchFamily="2" charset="-122"/>
              <a:ea typeface="华文中宋" panose="02010600040101010101" pitchFamily="2" charset="-122"/>
              <a:sym typeface="宋体" panose="02010600030101010101" pitchFamily="2" charset="-122"/>
            </a:endParaRPr>
          </a:p>
        </p:txBody>
      </p:sp>
      <p:grpSp>
        <p:nvGrpSpPr>
          <p:cNvPr id="109571" name="组合 3"/>
          <p:cNvGrpSpPr/>
          <p:nvPr/>
        </p:nvGrpSpPr>
        <p:grpSpPr>
          <a:xfrm>
            <a:off x="107950" y="106363"/>
            <a:ext cx="1049338" cy="450850"/>
            <a:chOff x="962" y="1637"/>
            <a:chExt cx="1652" cy="710"/>
          </a:xfrm>
        </p:grpSpPr>
        <p:sp>
          <p:nvSpPr>
            <p:cNvPr id="5" name="矩形 4"/>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矩形 10"/>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9577" name="组合 5"/>
          <p:cNvGrpSpPr/>
          <p:nvPr/>
        </p:nvGrpSpPr>
        <p:grpSpPr>
          <a:xfrm>
            <a:off x="4605338" y="106363"/>
            <a:ext cx="1049337" cy="450850"/>
            <a:chOff x="5509" y="193"/>
            <a:chExt cx="1652" cy="710"/>
          </a:xfrm>
        </p:grpSpPr>
        <p:sp>
          <p:nvSpPr>
            <p:cNvPr id="20" name="矩形 19"/>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2" name="矩形 21"/>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6" name="曲线箭头"/>
          <p:cNvSpPr/>
          <p:nvPr/>
        </p:nvSpPr>
        <p:spPr>
          <a:xfrm rot="840000">
            <a:off x="5629275" y="1416050"/>
            <a:ext cx="963613" cy="2879725"/>
          </a:xfrm>
          <a:custGeom>
            <a:avLst/>
            <a:gdLst>
              <a:gd name="connsiteX0" fmla="*/ 718616 w 1876425"/>
              <a:gd name="connsiteY0" fmla="*/ 0 h 4095750"/>
              <a:gd name="connsiteX1" fmla="*/ 1474480 w 1876425"/>
              <a:gd name="connsiteY1" fmla="*/ 0 h 4095750"/>
              <a:gd name="connsiteX2" fmla="*/ 695325 w 1876425"/>
              <a:gd name="connsiteY2" fmla="*/ 1771650 h 4095750"/>
              <a:gd name="connsiteX3" fmla="*/ 1876425 w 1876425"/>
              <a:gd name="connsiteY3" fmla="*/ 1181100 h 4095750"/>
              <a:gd name="connsiteX4" fmla="*/ 1247775 w 1876425"/>
              <a:gd name="connsiteY4" fmla="*/ 3400425 h 4095750"/>
              <a:gd name="connsiteX5" fmla="*/ 1600200 w 1876425"/>
              <a:gd name="connsiteY5" fmla="*/ 3248025 h 4095750"/>
              <a:gd name="connsiteX6" fmla="*/ 952500 w 1876425"/>
              <a:gd name="connsiteY6" fmla="*/ 4095750 h 4095750"/>
              <a:gd name="connsiteX7" fmla="*/ 752475 w 1876425"/>
              <a:gd name="connsiteY7" fmla="*/ 3095625 h 4095750"/>
              <a:gd name="connsiteX8" fmla="*/ 990600 w 1876425"/>
              <a:gd name="connsiteY8" fmla="*/ 3371850 h 4095750"/>
              <a:gd name="connsiteX9" fmla="*/ 1209675 w 1876425"/>
              <a:gd name="connsiteY9" fmla="*/ 1962150 h 4095750"/>
              <a:gd name="connsiteX10" fmla="*/ 0 w 1876425"/>
              <a:gd name="connsiteY10" fmla="*/ 259080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6425" h="4095750">
                <a:moveTo>
                  <a:pt x="718616" y="0"/>
                </a:moveTo>
                <a:lnTo>
                  <a:pt x="1474480" y="0"/>
                </a:lnTo>
                <a:lnTo>
                  <a:pt x="695325" y="1771650"/>
                </a:lnTo>
                <a:lnTo>
                  <a:pt x="1876425" y="1181100"/>
                </a:lnTo>
                <a:lnTo>
                  <a:pt x="1247775" y="3400425"/>
                </a:lnTo>
                <a:lnTo>
                  <a:pt x="1600200" y="3248025"/>
                </a:lnTo>
                <a:lnTo>
                  <a:pt x="952500" y="4095750"/>
                </a:lnTo>
                <a:lnTo>
                  <a:pt x="752475" y="3095625"/>
                </a:lnTo>
                <a:lnTo>
                  <a:pt x="990600" y="3371850"/>
                </a:lnTo>
                <a:lnTo>
                  <a:pt x="1209675" y="1962150"/>
                </a:lnTo>
                <a:lnTo>
                  <a:pt x="0" y="2590800"/>
                </a:lnTo>
                <a:close/>
              </a:path>
            </a:pathLst>
          </a:cu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0593" name="组合 5"/>
          <p:cNvGrpSpPr/>
          <p:nvPr/>
        </p:nvGrpSpPr>
        <p:grpSpPr>
          <a:xfrm>
            <a:off x="4851400"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0599" name="文本框 1"/>
          <p:cNvSpPr txBox="1"/>
          <p:nvPr/>
        </p:nvSpPr>
        <p:spPr>
          <a:xfrm>
            <a:off x="1054100" y="106363"/>
            <a:ext cx="37147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01 临时用电施工组织设计</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0600"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0606" name="文本框 3"/>
          <p:cNvSpPr txBox="1"/>
          <p:nvPr/>
        </p:nvSpPr>
        <p:spPr>
          <a:xfrm>
            <a:off x="1893888" y="1495425"/>
            <a:ext cx="949325" cy="37496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开工前由技术部编制，临时用电施工组织设计及其修改、变更资料，并报审公司审批</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526506" y="126920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540669" y="5045869"/>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10609" name="图片 1"/>
          <p:cNvPicPr>
            <a:picLocks noChangeAspect="1"/>
          </p:cNvPicPr>
          <p:nvPr/>
        </p:nvPicPr>
        <p:blipFill>
          <a:blip r:embed="rId1"/>
          <a:stretch>
            <a:fillRect/>
          </a:stretch>
        </p:blipFill>
        <p:spPr>
          <a:xfrm>
            <a:off x="4033838" y="717550"/>
            <a:ext cx="4443412" cy="5980113"/>
          </a:xfrm>
          <a:prstGeom prst="rect">
            <a:avLst/>
          </a:prstGeom>
          <a:noFill/>
          <a:ln w="9525" cap="flat" cmpd="sng">
            <a:solidFill>
              <a:schemeClr val="accent1"/>
            </a:solidFill>
            <a:prstDash val="solid"/>
            <a:round/>
            <a:headEnd type="none" w="med" len="med"/>
            <a:tailEnd type="none" w="med" len="me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1617" name="组合 5"/>
          <p:cNvGrpSpPr/>
          <p:nvPr/>
        </p:nvGrpSpPr>
        <p:grpSpPr>
          <a:xfrm>
            <a:off x="4232275" y="11271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1623" name="文本框 1"/>
          <p:cNvSpPr txBox="1"/>
          <p:nvPr/>
        </p:nvSpPr>
        <p:spPr>
          <a:xfrm>
            <a:off x="1054100" y="106363"/>
            <a:ext cx="3194050"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02 用电技术交底资料</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1624"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1630" name="文本框 3"/>
          <p:cNvSpPr txBox="1"/>
          <p:nvPr/>
        </p:nvSpPr>
        <p:spPr>
          <a:xfrm>
            <a:off x="2065338" y="1981200"/>
            <a:ext cx="949325" cy="2530475"/>
          </a:xfrm>
          <a:prstGeom prst="rect">
            <a:avLst/>
          </a:prstGeom>
          <a:noFill/>
          <a:ln w="9525">
            <a:noFill/>
          </a:ln>
        </p:spPr>
        <p:txBody>
          <a:bodyPr wrap="square" anchor="t" anchorCtr="0">
            <a:spAutoFit/>
          </a:bodyPr>
          <a:p>
            <a:r>
              <a:rPr lang="zh-CN" altLang="en-US" sz="2000">
                <a:latin typeface="华文中宋" panose="02010600040101010101" pitchFamily="2" charset="-122"/>
                <a:ea typeface="华文中宋" panose="02010600040101010101" pitchFamily="2" charset="-122"/>
              </a:rPr>
              <a:t>包括用电安全技术交底及岗位危险书面告知等交底资料</a:t>
            </a:r>
            <a:endParaRPr lang="zh-CN" altLang="en-US" sz="2000">
              <a:latin typeface="华文中宋" panose="02010600040101010101" pitchFamily="2" charset="-122"/>
              <a:ea typeface="华文中宋" panose="02010600040101010101" pitchFamily="2" charset="-122"/>
            </a:endParaRPr>
          </a:p>
        </p:txBody>
      </p:sp>
      <p:sp>
        <p:nvSpPr>
          <p:cNvPr id="203" name=" 203"/>
          <p:cNvSpPr/>
          <p:nvPr/>
        </p:nvSpPr>
        <p:spPr>
          <a:xfrm rot="5400000">
            <a:off x="2669381" y="1783556"/>
            <a:ext cx="790575" cy="433388"/>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sp>
        <p:nvSpPr>
          <p:cNvPr id="24" name=" 203"/>
          <p:cNvSpPr/>
          <p:nvPr/>
        </p:nvSpPr>
        <p:spPr>
          <a:xfrm rot="16200000">
            <a:off x="1731169" y="4293394"/>
            <a:ext cx="792163" cy="431800"/>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trike="noStrike" noProof="1">
              <a:solidFill>
                <a:srgbClr val="FFFFFF"/>
              </a:solidFill>
            </a:endParaRPr>
          </a:p>
        </p:txBody>
      </p:sp>
      <p:pic>
        <p:nvPicPr>
          <p:cNvPr id="111633" name="图片 3"/>
          <p:cNvPicPr>
            <a:picLocks noChangeAspect="1"/>
          </p:cNvPicPr>
          <p:nvPr/>
        </p:nvPicPr>
        <p:blipFill>
          <a:blip r:embed="rId1">
            <a:lum bright="6000" contrast="6000"/>
          </a:blip>
          <a:stretch>
            <a:fillRect/>
          </a:stretch>
        </p:blipFill>
        <p:spPr>
          <a:xfrm>
            <a:off x="4176713" y="700088"/>
            <a:ext cx="4100512" cy="6000750"/>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5472113" y="6072188"/>
            <a:ext cx="1814513" cy="112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2641" name="组合 5"/>
          <p:cNvGrpSpPr/>
          <p:nvPr/>
        </p:nvGrpSpPr>
        <p:grpSpPr>
          <a:xfrm>
            <a:off x="4479925" y="106363"/>
            <a:ext cx="936625" cy="450850"/>
            <a:chOff x="5509" y="193"/>
            <a:chExt cx="1652" cy="710"/>
          </a:xfrm>
        </p:grpSpPr>
        <p:sp>
          <p:nvSpPr>
            <p:cNvPr id="15" name="矩形 14"/>
            <p:cNvSpPr/>
            <p:nvPr/>
          </p:nvSpPr>
          <p:spPr>
            <a:xfrm>
              <a:off x="5509" y="193"/>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矩形 15"/>
            <p:cNvSpPr/>
            <p:nvPr/>
          </p:nvSpPr>
          <p:spPr>
            <a:xfrm>
              <a:off x="5923" y="193"/>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矩形 16"/>
            <p:cNvSpPr/>
            <p:nvPr/>
          </p:nvSpPr>
          <p:spPr>
            <a:xfrm>
              <a:off x="6427" y="193"/>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6333" y="193"/>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矩形 18"/>
            <p:cNvSpPr/>
            <p:nvPr/>
          </p:nvSpPr>
          <p:spPr>
            <a:xfrm>
              <a:off x="6747" y="193"/>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2647" name="文本框 1"/>
          <p:cNvSpPr txBox="1"/>
          <p:nvPr/>
        </p:nvSpPr>
        <p:spPr>
          <a:xfrm>
            <a:off x="1054100" y="106363"/>
            <a:ext cx="3254375" cy="457200"/>
          </a:xfrm>
          <a:prstGeom prst="rect">
            <a:avLst/>
          </a:prstGeom>
          <a:noFill/>
          <a:ln w="9525">
            <a:noFill/>
          </a:ln>
        </p:spPr>
        <p:txBody>
          <a:bodyPr wrap="square" anchor="t" anchorCtr="0">
            <a:spAutoFit/>
          </a:bodyPr>
          <a:p>
            <a:r>
              <a:rPr lang="zh-CN" altLang="en-US" sz="2400">
                <a:latin typeface="华文中宋" panose="02010600040101010101" pitchFamily="2" charset="-122"/>
                <a:ea typeface="华文中宋" panose="02010600040101010101" pitchFamily="2" charset="-122"/>
              </a:rPr>
              <a:t>03 临时用电检查验收</a:t>
            </a:r>
            <a:endParaRPr lang="zh-CN" altLang="en-US" sz="2400" dirty="0">
              <a:solidFill>
                <a:srgbClr val="002060"/>
              </a:solidFill>
              <a:latin typeface="华文中宋" panose="02010600040101010101" pitchFamily="2" charset="-122"/>
              <a:ea typeface="华文中宋" panose="02010600040101010101" pitchFamily="2" charset="-122"/>
            </a:endParaRPr>
          </a:p>
        </p:txBody>
      </p:sp>
      <p:grpSp>
        <p:nvGrpSpPr>
          <p:cNvPr id="112648" name="组合 6"/>
          <p:cNvGrpSpPr/>
          <p:nvPr/>
        </p:nvGrpSpPr>
        <p:grpSpPr>
          <a:xfrm>
            <a:off x="36513" y="106363"/>
            <a:ext cx="1049337" cy="450850"/>
            <a:chOff x="962" y="1637"/>
            <a:chExt cx="1652" cy="710"/>
          </a:xfrm>
        </p:grpSpPr>
        <p:sp>
          <p:nvSpPr>
            <p:cNvPr id="3" name="矩形 2"/>
            <p:cNvSpPr/>
            <p:nvPr/>
          </p:nvSpPr>
          <p:spPr>
            <a:xfrm>
              <a:off x="962" y="1637"/>
              <a:ext cx="414" cy="710"/>
            </a:xfrm>
            <a:prstGeom prst="rect">
              <a:avLst/>
            </a:prstGeom>
            <a:solidFill>
              <a:schemeClr val="accent1">
                <a:lumMod val="5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376" y="1637"/>
              <a:ext cx="414" cy="710"/>
            </a:xfrm>
            <a:prstGeom prst="rect">
              <a:avLst/>
            </a:prstGeom>
            <a:solidFill>
              <a:schemeClr val="accent1">
                <a:lumMod val="75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矩形 6"/>
            <p:cNvSpPr/>
            <p:nvPr/>
          </p:nvSpPr>
          <p:spPr>
            <a:xfrm>
              <a:off x="1880" y="1637"/>
              <a:ext cx="414" cy="710"/>
            </a:xfrm>
            <a:prstGeom prst="rect">
              <a:avLst/>
            </a:prstGeom>
            <a:solidFill>
              <a:schemeClr val="accent3">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1786" y="1637"/>
              <a:ext cx="414" cy="710"/>
            </a:xfrm>
            <a:prstGeom prst="rect">
              <a:avLst/>
            </a:prstGeom>
            <a:solidFill>
              <a:schemeClr val="accent1">
                <a:lumMod val="60000"/>
                <a:lumOff val="4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2200" y="1637"/>
              <a:ext cx="414" cy="710"/>
            </a:xfrm>
            <a:prstGeom prst="rect">
              <a:avLst/>
            </a:prstGeom>
            <a:solidFill>
              <a:schemeClr val="accent1">
                <a:lumMod val="40000"/>
                <a:lumOff val="60000"/>
              </a:schemeClr>
            </a:solidFill>
            <a:ln w="25400" cap="flat" cmpd="sng" algn="ctr">
              <a:noFill/>
              <a:prstDash val="solid"/>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112654" name="图片 1"/>
          <p:cNvPicPr>
            <a:picLocks noChangeAspect="1"/>
          </p:cNvPicPr>
          <p:nvPr/>
        </p:nvPicPr>
        <p:blipFill>
          <a:blip r:embed="rId1">
            <a:lum bright="6000" contrast="23999"/>
          </a:blip>
          <a:stretch>
            <a:fillRect/>
          </a:stretch>
        </p:blipFill>
        <p:spPr>
          <a:xfrm>
            <a:off x="2390775" y="792163"/>
            <a:ext cx="4264025" cy="5453062"/>
          </a:xfrm>
          <a:prstGeom prst="rect">
            <a:avLst/>
          </a:prstGeom>
          <a:noFill/>
          <a:ln w="9525" cap="flat" cmpd="sng">
            <a:solidFill>
              <a:schemeClr val="accent1"/>
            </a:solidFill>
            <a:prstDash val="solid"/>
            <a:round/>
            <a:headEnd type="none" w="med" len="med"/>
            <a:tailEnd type="none" w="med" len="med"/>
          </a:ln>
        </p:spPr>
      </p:pic>
      <p:sp>
        <p:nvSpPr>
          <p:cNvPr id="2" name="矩形 1"/>
          <p:cNvSpPr/>
          <p:nvPr/>
        </p:nvSpPr>
        <p:spPr>
          <a:xfrm>
            <a:off x="5000625" y="1255713"/>
            <a:ext cx="142240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矩形 3"/>
          <p:cNvSpPr/>
          <p:nvPr/>
        </p:nvSpPr>
        <p:spPr>
          <a:xfrm>
            <a:off x="3421063" y="990600"/>
            <a:ext cx="614363" cy="446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sld>
</file>

<file path=ppt/tags/tag1.xml><?xml version="1.0" encoding="utf-8"?>
<p:tagLst xmlns:p="http://schemas.openxmlformats.org/presentationml/2006/main">
  <p:tag name="KSO_WM_BEAUTIFY_FLAG" val="#wm#"/>
  <p:tag name="KSO_WM_TEMPLATE_CATEGORY" val="diagram"/>
  <p:tag name="KSO_WM_TEMPLATE_INDEX" val="9479"/>
</p:tagLst>
</file>

<file path=ppt/tags/tag10.xml><?xml version="1.0" encoding="utf-8"?>
<p:tagLst xmlns:p="http://schemas.openxmlformats.org/presentationml/2006/main">
  <p:tag name="KSO_WM_TAG_VERSION" val="1.0"/>
  <p:tag name="KSO_WM_BEAUTIFY_FLAG" val="#wm#"/>
  <p:tag name="KSO_WM_TEMPLATE_CATEGORY" val="diagram"/>
  <p:tag name="KSO_WM_TEMPLATE_INDEX" val="9479"/>
  <p:tag name="KSO_WM_UNIT_TYPE" val="d"/>
  <p:tag name="KSO_WM_UNIT_INDEX" val="3"/>
  <p:tag name="KSO_WM_UNIT_ID" val="diagram169479_1*d*3"/>
  <p:tag name="KSO_WM_UNIT_CLEAR" val="0"/>
  <p:tag name="KSO_WM_UNIT_LAYERLEVEL" val="1"/>
  <p:tag name="KSO_WM_UNIT_VALUE" val="587*1162"/>
  <p:tag name="KSO_WM_UNIT_HIGHLIGHT" val="0"/>
  <p:tag name="KSO_WM_UNIT_COMPATIBLE" val="0"/>
</p:tagLst>
</file>

<file path=ppt/tags/tag11.xml><?xml version="1.0" encoding="utf-8"?>
<p:tagLst xmlns:p="http://schemas.openxmlformats.org/presentationml/2006/main">
  <p:tag name="KSO_WM_SLIDE_ID" val="diagram9479_1"/>
  <p:tag name="KSO_WM_SLIDE_INDEX" val="1"/>
  <p:tag name="KSO_WM_SLIDE_LAYOUT" val="a_f_d"/>
  <p:tag name="KSO_WM_SLIDE_LAYOUT_CNT" val="1_1_3"/>
  <p:tag name="KSO_WM_SLIDE_TYPE" val="text"/>
  <p:tag name="KSO_WM_BEAUTIFY_FLAG" val="#wm#"/>
  <p:tag name="KSO_WM_SLIDE_POSITION" val="28*141"/>
  <p:tag name="KSO_WM_SLIDE_SIZE" val="663*337"/>
  <p:tag name="KSO_WM_SLIDE_ITEM_CNT" val="4"/>
  <p:tag name="KSO_WM_TEMPLATE_CATEGORY" val="diagram"/>
  <p:tag name="KSO_WM_TEMPLATE_INDEX" val="9479"/>
  <p:tag name="KSO_WM_TAG_VERSION" val="1.0"/>
</p:tagLst>
</file>

<file path=ppt/tags/tag12.xml><?xml version="1.0" encoding="utf-8"?>
<p:tagLst xmlns:p="http://schemas.openxmlformats.org/presentationml/2006/main">
  <p:tag name="KSO_WM_TAG_VERSION" val="1.0"/>
  <p:tag name="KSO_WM_TEMPLATE_CATEGORY" val="diagram"/>
  <p:tag name="KSO_WM_TEMPLATE_INDEX" val="581"/>
  <p:tag name="KSO_WM_UNIT_TYPE" val="m_h_f"/>
  <p:tag name="KSO_WM_UNIT_INDEX" val="1_1_1"/>
  <p:tag name="KSO_WM_UNIT_ID" val="259*m_h_f*1_1_1"/>
  <p:tag name="KSO_WM_UNIT_CLEAR" val="1"/>
  <p:tag name="KSO_WM_UNIT_LAYERLEVEL" val="1_1_1"/>
  <p:tag name="KSO_WM_UNIT_VALUE" val="24"/>
  <p:tag name="KSO_WM_UNIT_HIGHLIGHT" val="0"/>
  <p:tag name="KSO_WM_UNIT_COMPATIBLE" val="0"/>
  <p:tag name="KSO_WM_UNIT_PRESET_TEXT" val="LOREM IPSUM"/>
  <p:tag name="KSO_WM_BEAUTIFY_FLAG" val="#wm#"/>
  <p:tag name="KSO_WM_DIAGRAM_GROUP_CODE" val="m1-1"/>
  <p:tag name="KSO_WM_UNIT_FILL_FORE_SCHEMECOLOR_INDEX" val="5"/>
  <p:tag name="KSO_WM_UNIT_FILL_TYPE" val="1"/>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TAG_VERSION" val="1.0"/>
  <p:tag name="KSO_WM_TEMPLATE_CATEGORY" val="diagram"/>
  <p:tag name="KSO_WM_TEMPLATE_INDEX" val="581"/>
  <p:tag name="KSO_WM_UNIT_TYPE" val="m_i"/>
  <p:tag name="KSO_WM_UNIT_INDEX" val="1_1"/>
  <p:tag name="KSO_WM_UNIT_ID" val="259*m_i*1_1"/>
  <p:tag name="KSO_WM_UNIT_CLEAR" val="1"/>
  <p:tag name="KSO_WM_UNIT_LAYERLEVEL" val="1_1"/>
  <p:tag name="KSO_WM_BEAUTIFY_FLAG" val="#wm#"/>
  <p:tag name="KSO_WM_DIAGRAM_GROUP_CODE" val="m1-1"/>
  <p:tag name="KSO_WM_UNIT_FILL_FORE_SCHEMECOLOR_INDEX" val="6"/>
  <p:tag name="KSO_WM_UNIT_FILL_TYPE" val="1"/>
  <p:tag name="KSO_WM_UNIT_USESOURCEFORMAT_APPLY" val="0"/>
</p:tagLst>
</file>

<file path=ppt/tags/tag14.xml><?xml version="1.0" encoding="utf-8"?>
<p:tagLst xmlns:p="http://schemas.openxmlformats.org/presentationml/2006/main">
  <p:tag name="KSO_WM_TAG_VERSION" val="1.0"/>
  <p:tag name="KSO_WM_TEMPLATE_CATEGORY" val="diagram"/>
  <p:tag name="KSO_WM_TEMPLATE_INDEX" val="581"/>
  <p:tag name="KSO_WM_UNIT_TYPE" val="m_i"/>
  <p:tag name="KSO_WM_UNIT_INDEX" val="1_2"/>
  <p:tag name="KSO_WM_UNIT_ID" val="259*m_i*1_2"/>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5.xml><?xml version="1.0" encoding="utf-8"?>
<p:tagLst xmlns:p="http://schemas.openxmlformats.org/presentationml/2006/main">
  <p:tag name="KSO_WM_TAG_VERSION" val="1.0"/>
  <p:tag name="KSO_WM_TEMPLATE_CATEGORY" val="diagram"/>
  <p:tag name="KSO_WM_TEMPLATE_INDEX" val="581"/>
  <p:tag name="KSO_WM_UNIT_TYPE" val="m_i"/>
  <p:tag name="KSO_WM_UNIT_INDEX" val="1_3"/>
  <p:tag name="KSO_WM_UNIT_ID" val="259*m_i*1_3"/>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6.xml><?xml version="1.0" encoding="utf-8"?>
<p:tagLst xmlns:p="http://schemas.openxmlformats.org/presentationml/2006/main">
  <p:tag name="KSO_WM_TAG_VERSION" val="1.0"/>
  <p:tag name="KSO_WM_TEMPLATE_CATEGORY" val="diagram"/>
  <p:tag name="KSO_WM_TEMPLATE_INDEX" val="581"/>
  <p:tag name="KSO_WM_UNIT_TYPE" val="m_i"/>
  <p:tag name="KSO_WM_UNIT_INDEX" val="1_4"/>
  <p:tag name="KSO_WM_UNIT_ID" val="259*m_i*1_4"/>
  <p:tag name="KSO_WM_UNIT_CLEAR" val="1"/>
  <p:tag name="KSO_WM_UNIT_LAYERLEVEL" val="1_1"/>
  <p:tag name="KSO_WM_BEAUTIFY_FLAG" val="#wm#"/>
  <p:tag name="KSO_WM_DIAGRAM_GROUP_CODE" val="m1-1"/>
  <p:tag name="KSO_WM_UNIT_FILL_FORE_SCHEMECOLOR_INDEX" val="6"/>
  <p:tag name="KSO_WM_UNIT_FILL_TYPE" val="1"/>
  <p:tag name="KSO_WM_UNIT_USESOURCEFORMAT_APPLY" val="0"/>
</p:tagLst>
</file>

<file path=ppt/tags/tag17.xml><?xml version="1.0" encoding="utf-8"?>
<p:tagLst xmlns:p="http://schemas.openxmlformats.org/presentationml/2006/main">
  <p:tag name="KSO_WM_TAG_VERSION" val="1.0"/>
  <p:tag name="KSO_WM_TEMPLATE_CATEGORY" val="diagram"/>
  <p:tag name="KSO_WM_TEMPLATE_INDEX" val="581"/>
  <p:tag name="KSO_WM_UNIT_TYPE" val="m_h_f"/>
  <p:tag name="KSO_WM_UNIT_INDEX" val="1_2_1"/>
  <p:tag name="KSO_WM_UNIT_ID" val="259*m_h_f*1_2_1"/>
  <p:tag name="KSO_WM_UNIT_CLEAR" val="1"/>
  <p:tag name="KSO_WM_UNIT_LAYERLEVEL" val="1_1_1"/>
  <p:tag name="KSO_WM_UNIT_VALUE" val="22"/>
  <p:tag name="KSO_WM_UNIT_HIGHLIGHT" val="0"/>
  <p:tag name="KSO_WM_UNIT_COMPATIBLE" val="0"/>
  <p:tag name="KSO_WM_UNIT_PRESET_TEXT" val="LOREM IPSUM"/>
  <p:tag name="KSO_WM_BEAUTIFY_FLAG" val="#wm#"/>
  <p:tag name="KSO_WM_DIAGRAM_GROUP_CODE" val="m1-1"/>
  <p:tag name="KSO_WM_UNIT_FILL_FORE_SCHEMECOLOR_INDEX" val="5"/>
  <p:tag name="KSO_WM_UNIT_FILL_TYPE" val="1"/>
  <p:tag name="KSO_WM_UNIT_TEXT_FILL_FORE_SCHEMECOLOR_INDEX" val="5"/>
  <p:tag name="KSO_WM_UNIT_TEXT_FILL_TYPE" val="1"/>
  <p:tag name="KSO_WM_UNIT_USESOURCEFORMAT_APPLY" val="0"/>
</p:tagLst>
</file>

<file path=ppt/tags/tag18.xml><?xml version="1.0" encoding="utf-8"?>
<p:tagLst xmlns:p="http://schemas.openxmlformats.org/presentationml/2006/main">
  <p:tag name="KSO_WM_TAG_VERSION" val="1.0"/>
  <p:tag name="KSO_WM_TEMPLATE_CATEGORY" val="diagram"/>
  <p:tag name="KSO_WM_TEMPLATE_INDEX" val="581"/>
  <p:tag name="KSO_WM_UNIT_TYPE" val="m_i"/>
  <p:tag name="KSO_WM_UNIT_INDEX" val="1_5"/>
  <p:tag name="KSO_WM_UNIT_ID" val="259*m_i*1_5"/>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9.xml><?xml version="1.0" encoding="utf-8"?>
<p:tagLst xmlns:p="http://schemas.openxmlformats.org/presentationml/2006/main">
  <p:tag name="KSO_WM_TAG_VERSION" val="1.0"/>
  <p:tag name="KSO_WM_TEMPLATE_CATEGORY" val="diagram"/>
  <p:tag name="KSO_WM_TEMPLATE_INDEX" val="581"/>
  <p:tag name="KSO_WM_UNIT_TYPE" val="m_i"/>
  <p:tag name="KSO_WM_UNIT_INDEX" val="1_6"/>
  <p:tag name="KSO_WM_UNIT_ID" val="259*m_i*1_6"/>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xml><?xml version="1.0" encoding="utf-8"?>
<p:tagLst xmlns:p="http://schemas.openxmlformats.org/presentationml/2006/main">
  <p:tag name="KSO_WM_TAG_VERSION" val="1.0"/>
  <p:tag name="KSO_WM_BEAUTIFY_FLAG" val="#wm#"/>
  <p:tag name="KSO_WM_TEMPLATE_CATEGORY" val="diagram"/>
  <p:tag name="KSO_WM_TEMPLATE_INDEX" val="9479"/>
  <p:tag name="KSO_WM_UNIT_TYPE" val="d"/>
  <p:tag name="KSO_WM_UNIT_INDEX" val="2"/>
  <p:tag name="KSO_WM_UNIT_ID" val="diagram169479_1*d*2"/>
  <p:tag name="KSO_WM_UNIT_CLEAR" val="0"/>
  <p:tag name="KSO_WM_UNIT_LAYERLEVEL" val="1"/>
  <p:tag name="KSO_WM_UNIT_VALUE" val="582*575"/>
  <p:tag name="KSO_WM_UNIT_HIGHLIGHT" val="0"/>
  <p:tag name="KSO_WM_UNIT_COMPATIBLE" val="0"/>
</p:tagLst>
</file>

<file path=ppt/tags/tag20.xml><?xml version="1.0" encoding="utf-8"?>
<p:tagLst xmlns:p="http://schemas.openxmlformats.org/presentationml/2006/main">
  <p:tag name="KSO_WM_TAG_VERSION" val="1.0"/>
  <p:tag name="KSO_WM_TEMPLATE_CATEGORY" val="diagram"/>
  <p:tag name="KSO_WM_TEMPLATE_INDEX" val="581"/>
  <p:tag name="KSO_WM_UNIT_TYPE" val="m_h_f"/>
  <p:tag name="KSO_WM_UNIT_INDEX" val="1_3_1"/>
  <p:tag name="KSO_WM_UNIT_ID" val="259*m_h_f*1_3_1"/>
  <p:tag name="KSO_WM_UNIT_CLEAR" val="1"/>
  <p:tag name="KSO_WM_UNIT_LAYERLEVEL" val="1_1_1"/>
  <p:tag name="KSO_WM_UNIT_VALUE" val="24"/>
  <p:tag name="KSO_WM_UNIT_HIGHLIGHT" val="0"/>
  <p:tag name="KSO_WM_UNIT_COMPATIBLE" val="0"/>
  <p:tag name="KSO_WM_UNIT_PRESET_TEXT" val="LOREM IPSUM"/>
  <p:tag name="KSO_WM_BEAUTIFY_FLAG" val="#wm#"/>
  <p:tag name="KSO_WM_DIAGRAM_GROUP_CODE" val="m1-1"/>
  <p:tag name="KSO_WM_UNIT_FILL_FORE_SCHEMECOLOR_INDEX" val="5"/>
  <p:tag name="KSO_WM_UNIT_FILL_TYPE" val="1"/>
  <p:tag name="KSO_WM_UNIT_TEXT_FILL_FORE_SCHEMECOLOR_INDEX" val="5"/>
  <p:tag name="KSO_WM_UNIT_TEXT_FILL_TYPE" val="1"/>
  <p:tag name="KSO_WM_UNIT_USESOURCEFORMAT_APPLY" val="0"/>
</p:tagLst>
</file>

<file path=ppt/tags/tag21.xml><?xml version="1.0" encoding="utf-8"?>
<p:tagLst xmlns:p="http://schemas.openxmlformats.org/presentationml/2006/main">
  <p:tag name="KSO_WM_TAG_VERSION" val="1.0"/>
  <p:tag name="KSO_WM_TEMPLATE_CATEGORY" val="diagram"/>
  <p:tag name="KSO_WM_TEMPLATE_INDEX" val="581"/>
  <p:tag name="KSO_WM_UNIT_TYPE" val="m_i"/>
  <p:tag name="KSO_WM_UNIT_INDEX" val="1_7"/>
  <p:tag name="KSO_WM_UNIT_ID" val="259*m_i*1_7"/>
  <p:tag name="KSO_WM_UNIT_CLEAR" val="1"/>
  <p:tag name="KSO_WM_UNIT_LAYERLEVEL" val="1_1"/>
  <p:tag name="KSO_WM_BEAUTIFY_FLAG" val="#wm#"/>
  <p:tag name="KSO_WM_DIAGRAM_GROUP_CODE" val="m1-1"/>
  <p:tag name="KSO_WM_UNIT_FILL_FORE_SCHEMECOLOR_INDEX" val="6"/>
  <p:tag name="KSO_WM_UNIT_FILL_TYPE" val="1"/>
  <p:tag name="KSO_WM_UNIT_USESOURCEFORMAT_APPLY" val="0"/>
</p:tagLst>
</file>

<file path=ppt/tags/tag22.xml><?xml version="1.0" encoding="utf-8"?>
<p:tagLst xmlns:p="http://schemas.openxmlformats.org/presentationml/2006/main">
  <p:tag name="KSO_WM_TAG_VERSION" val="1.0"/>
  <p:tag name="KSO_WM_TEMPLATE_CATEGORY" val="diagram"/>
  <p:tag name="KSO_WM_TEMPLATE_INDEX" val="581"/>
  <p:tag name="KSO_WM_UNIT_TYPE" val="m_i"/>
  <p:tag name="KSO_WM_UNIT_INDEX" val="1_8"/>
  <p:tag name="KSO_WM_UNIT_ID" val="259*m_i*1_8"/>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3.xml><?xml version="1.0" encoding="utf-8"?>
<p:tagLst xmlns:p="http://schemas.openxmlformats.org/presentationml/2006/main">
  <p:tag name="KSO_WM_TAG_VERSION" val="1.0"/>
  <p:tag name="KSO_WM_TEMPLATE_CATEGORY" val="diagram"/>
  <p:tag name="KSO_WM_TEMPLATE_INDEX" val="581"/>
  <p:tag name="KSO_WM_UNIT_TYPE" val="m_i"/>
  <p:tag name="KSO_WM_UNIT_INDEX" val="1_9"/>
  <p:tag name="KSO_WM_UNIT_ID" val="259*m_i*1_9"/>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4.xml><?xml version="1.0" encoding="utf-8"?>
<p:tagLst xmlns:p="http://schemas.openxmlformats.org/presentationml/2006/main">
  <p:tag name="KSO_WM_TAG_VERSION" val="1.0"/>
  <p:tag name="KSO_WM_TEMPLATE_CATEGORY" val="diagram"/>
  <p:tag name="KSO_WM_TEMPLATE_INDEX" val="581"/>
  <p:tag name="KSO_WM_UNIT_TYPE" val="m_i"/>
  <p:tag name="KSO_WM_UNIT_INDEX" val="1_10"/>
  <p:tag name="KSO_WM_UNIT_ID" val="259*m_i*1_10"/>
  <p:tag name="KSO_WM_UNIT_CLEAR" val="1"/>
  <p:tag name="KSO_WM_UNIT_LAYERLEVEL" val="1_1"/>
  <p:tag name="KSO_WM_BEAUTIFY_FLAG" val="#wm#"/>
  <p:tag name="KSO_WM_DIAGRAM_GROUP_CODE" val="m1-1"/>
  <p:tag name="KSO_WM_UNIT_FILL_FORE_SCHEMECOLOR_INDEX" val="6"/>
  <p:tag name="KSO_WM_UNIT_FILL_TYPE" val="1"/>
  <p:tag name="KSO_WM_UNIT_USESOURCEFORMAT_APPLY" val="0"/>
</p:tagLst>
</file>

<file path=ppt/tags/tag25.xml><?xml version="1.0" encoding="utf-8"?>
<p:tagLst xmlns:p="http://schemas.openxmlformats.org/presentationml/2006/main">
  <p:tag name="KSO_WM_TAG_VERSION" val="1.0"/>
  <p:tag name="KSO_WM_TEMPLATE_CATEGORY" val="diagram"/>
  <p:tag name="KSO_WM_TEMPLATE_INDEX" val="581"/>
  <p:tag name="KSO_WM_UNIT_TYPE" val="m_h_f"/>
  <p:tag name="KSO_WM_UNIT_INDEX" val="1_4_1"/>
  <p:tag name="KSO_WM_UNIT_ID" val="259*m_h_f*1_4_1"/>
  <p:tag name="KSO_WM_UNIT_CLEAR" val="1"/>
  <p:tag name="KSO_WM_UNIT_LAYERLEVEL" val="1_1_1"/>
  <p:tag name="KSO_WM_UNIT_VALUE" val="22"/>
  <p:tag name="KSO_WM_UNIT_HIGHLIGHT" val="0"/>
  <p:tag name="KSO_WM_UNIT_COMPATIBLE" val="0"/>
  <p:tag name="KSO_WM_UNIT_PRESET_TEXT" val="LOREM IPSUM"/>
  <p:tag name="KSO_WM_BEAUTIFY_FLAG" val="#wm#"/>
  <p:tag name="KSO_WM_DIAGRAM_GROUP_CODE" val="m1-1"/>
  <p:tag name="KSO_WM_UNIT_FILL_FORE_SCHEMECOLOR_INDEX" val="5"/>
  <p:tag name="KSO_WM_UNIT_FILL_TYPE" val="1"/>
  <p:tag name="KSO_WM_UNIT_TEXT_FILL_FORE_SCHEMECOLOR_INDEX" val="5"/>
  <p:tag name="KSO_WM_UNIT_TEXT_FILL_TYPE" val="1"/>
  <p:tag name="KSO_WM_UNIT_USESOURCEFORMAT_APPLY" val="0"/>
</p:tagLst>
</file>

<file path=ppt/tags/tag26.xml><?xml version="1.0" encoding="utf-8"?>
<p:tagLst xmlns:p="http://schemas.openxmlformats.org/presentationml/2006/main">
  <p:tag name="KSO_WM_TAG_VERSION" val="1.0"/>
  <p:tag name="KSO_WM_TEMPLATE_CATEGORY" val="diagram"/>
  <p:tag name="KSO_WM_TEMPLATE_INDEX" val="581"/>
  <p:tag name="KSO_WM_UNIT_TYPE" val="m_i"/>
  <p:tag name="KSO_WM_UNIT_INDEX" val="1_11"/>
  <p:tag name="KSO_WM_UNIT_ID" val="259*m_i*1_11"/>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7.xml><?xml version="1.0" encoding="utf-8"?>
<p:tagLst xmlns:p="http://schemas.openxmlformats.org/presentationml/2006/main">
  <p:tag name="KSO_WM_TAG_VERSION" val="1.0"/>
  <p:tag name="KSO_WM_TEMPLATE_CATEGORY" val="diagram"/>
  <p:tag name="KSO_WM_TEMPLATE_INDEX" val="581"/>
  <p:tag name="KSO_WM_UNIT_TYPE" val="m_i"/>
  <p:tag name="KSO_WM_UNIT_INDEX" val="1_12"/>
  <p:tag name="KSO_WM_UNIT_ID" val="259*m_i*1_12"/>
  <p:tag name="KSO_WM_UNIT_CLEAR" val="1"/>
  <p:tag name="KSO_WM_UNIT_LAYERLEVEL" val="1_1"/>
  <p:tag name="KSO_WM_BEAUTIFY_FLAG" val="#wm#"/>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8.xml><?xml version="1.0" encoding="utf-8"?>
<p:tagLst xmlns:p="http://schemas.openxmlformats.org/presentationml/2006/main">
  <p:tag name="KSO_WM_UNIT_RELATE_UNITID" val="259*m*1"/>
  <p:tag name="KSO_WM_TAG_VERSION" val="1.0"/>
  <p:tag name="KSO_WM_TEMPLATE_CATEGORY" val="diagram"/>
  <p:tag name="KSO_WM_TEMPLATE_INDEX" val="581"/>
  <p:tag name="KSO_WM_UNIT_TYPE" val="a"/>
  <p:tag name="KSO_WM_UNIT_INDEX" val="1"/>
  <p:tag name="KSO_WM_UNIT_ID" val="259*a*1"/>
  <p:tag name="KSO_WM_UNIT_CLEAR" val="1"/>
  <p:tag name="KSO_WM_UNIT_LAYERLEVEL" val="1"/>
  <p:tag name="KSO_WM_UNIT_ISCONTENTSTITLE" val="1"/>
  <p:tag name="KSO_WM_UNIT_VALUE" val="14"/>
  <p:tag name="KSO_WM_UNIT_HIGHLIGHT" val="0"/>
  <p:tag name="KSO_WM_UNIT_COMPATIBLE" val="0"/>
  <p:tag name="KSO_WM_UNIT_PRESET_TEXT_INDEX" val="3"/>
  <p:tag name="KSO_WM_UNIT_PRESET_TEXT_LEN" val="17"/>
  <p:tag name="KSO_WM_BEAUTIFY_FLAG" val="#wm#"/>
</p:tagLst>
</file>

<file path=ppt/tags/tag29.xml><?xml version="1.0" encoding="utf-8"?>
<p:tagLst xmlns:p="http://schemas.openxmlformats.org/presentationml/2006/main">
  <p:tag name="KSO_WM_SLIDE_ID" val="150995203"/>
  <p:tag name="KSO_WM_SLIDE_INDEX" val="4"/>
  <p:tag name="KSO_WM_SLIDE_ITEM_CNT" val="4"/>
  <p:tag name="KSO_WM_SLIDE_LAYOUT" val="m_a"/>
  <p:tag name="KSO_WM_SLIDE_LAYOUT_CNT" val="1_1"/>
  <p:tag name="KSO_WM_SLIDE_TYPE" val="contents"/>
  <p:tag name="KSO_WM_BEAUTIFY_FLAG" val="#wm#"/>
  <p:tag name="KSO_WM_TEMPLATE_CATEGORY" val="diagram"/>
  <p:tag name="KSO_WM_TEMPLATE_INDEX" val="581"/>
  <p:tag name="KSO_WM_DIAGRAM_GROUP_CODE" val="m1-1"/>
  <p:tag name="KSO_WM_TAG_VERSION" val="1.0"/>
</p:tagLst>
</file>

<file path=ppt/tags/tag3.xml><?xml version="1.0" encoding="utf-8"?>
<p:tagLst xmlns:p="http://schemas.openxmlformats.org/presentationml/2006/main">
  <p:tag name="KSO_WM_TAG_VERSION" val="1.0"/>
  <p:tag name="KSO_WM_BEAUTIFY_FLAG" val="#wm#"/>
  <p:tag name="KSO_WM_TEMPLATE_CATEGORY" val="diagram"/>
  <p:tag name="KSO_WM_TEMPLATE_INDEX" val="9479"/>
  <p:tag name="KSO_WM_UNIT_ID" val="diagram169479_1*a*1"/>
  <p:tag name="KSO_WM_UNIT_TYPE" val="a"/>
  <p:tag name="KSO_WM_UNIT_INDEX" val="1"/>
  <p:tag name="KSO_WM_UNIT_CLEAR" val="1"/>
  <p:tag name="KSO_WM_UNIT_LAYERLEVEL" val="1"/>
  <p:tag name="KSO_WM_UNIT_VALUE" val="27"/>
  <p:tag name="KSO_WM_UNIT_ISCONTENTSTITLE" val="0"/>
  <p:tag name="KSO_WM_UNIT_HIGHLIGHT" val="0"/>
  <p:tag name="KSO_WM_UNIT_COMPATIBLE" val="0"/>
  <p:tag name="KSO_WM_UNIT_PRESET_TEXT_INDEX" val="0"/>
  <p:tag name="KSO_WM_UNIT_PRESET_TEXT_LEN" val="9"/>
</p:tagLst>
</file>

<file path=ppt/tags/tag30.xml><?xml version="1.0" encoding="utf-8"?>
<p:tagLst xmlns:p="http://schemas.openxmlformats.org/presentationml/2006/main">
  <p:tag name="KSO_WM_TAG_VERSION" val="1.0"/>
  <p:tag name="KSO_WM_BEAUTIFY_FLAG" val="#wm#"/>
  <p:tag name="KSO_WM_TEMPLATE_CATEGORY" val="custom"/>
  <p:tag name="KSO_WM_TEMPLATE_INDEX" val="114"/>
  <p:tag name="KSO_WM_UNIT_TYPE" val="a"/>
  <p:tag name="KSO_WM_UNIT_INDEX" val="1"/>
  <p:tag name="KSO_WM_UNIT_ID" val="custom114_12*a*1"/>
  <p:tag name="KSO_WM_UNIT_CLEAR" val="1"/>
  <p:tag name="KSO_WM_UNIT_LAYERLEVEL" val="1"/>
  <p:tag name="KSO_WM_UNIT_VALUE" val="8"/>
  <p:tag name="KSO_WM_UNIT_ISCONTENTSTITLE" val="0"/>
  <p:tag name="KSO_WM_UNIT_HIGHLIGHT" val="0"/>
  <p:tag name="KSO_WM_UNIT_COMPATIBLE" val="0"/>
  <p:tag name="KSO_WM_UNIT_PRESET_TEXT_INDEX" val="3"/>
  <p:tag name="KSO_WM_UNIT_PRESET_TEXT_LEN" val="12"/>
</p:tagLst>
</file>

<file path=ppt/tags/tag31.xml><?xml version="1.0" encoding="utf-8"?>
<p:tagLst xmlns:p="http://schemas.openxmlformats.org/presentationml/2006/main">
  <p:tag name="KSO_WM_TAG_VERSION" val="1.0"/>
  <p:tag name="KSO_WM_BEAUTIFY_FLAG" val="#wm#"/>
  <p:tag name="KSO_WM_TEMPLATE_CATEGORY" val="custom"/>
  <p:tag name="KSO_WM_TEMPLATE_INDEX" val="114"/>
  <p:tag name="KSO_WM_UNIT_TYPE" val="b"/>
  <p:tag name="KSO_WM_UNIT_INDEX" val="1"/>
  <p:tag name="KSO_WM_UNIT_ID" val="custom114_12*b*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17"/>
</p:tagLst>
</file>

<file path=ppt/tags/tag32.xml><?xml version="1.0" encoding="utf-8"?>
<p:tagLst xmlns:p="http://schemas.openxmlformats.org/presentationml/2006/main">
  <p:tag name="MH" val="20150429103103"/>
  <p:tag name="MH_LIBRARY" val="CONTENTS"/>
  <p:tag name="MH_AUTOCOLOR" val="TRUE"/>
  <p:tag name="MH_TYPE" val="SECTION"/>
  <p:tag name="ID" val="547112"/>
  <p:tag name="KSO_WM_TEMPLATE_CATEGORY" val="custom"/>
  <p:tag name="KSO_WM_TEMPLATE_INDEX" val="114"/>
  <p:tag name="KSO_WM_TAG_VERSION" val="1.0"/>
  <p:tag name="KSO_WM_SLIDE_ID" val="custom114_12"/>
  <p:tag name="KSO_WM_SLIDE_INDEX" val="12"/>
  <p:tag name="KSO_WM_SLIDE_ITEM_CNT" val="2"/>
  <p:tag name="KSO_WM_SLIDE_LAYOUT" val="a_b"/>
  <p:tag name="KSO_WM_SLIDE_LAYOUT_CNT" val="1_1"/>
  <p:tag name="KSO_WM_SLIDE_TYPE" val="sectionTitle"/>
  <p:tag name="KSO_WM_BEAUTIFY_FLAG" val="#wm#"/>
</p:tagLst>
</file>

<file path=ppt/tags/tag33.xml><?xml version="1.0" encoding="utf-8"?>
<p:tagLst xmlns:p="http://schemas.openxmlformats.org/presentationml/2006/main">
  <p:tag name="KSO_WM_TAG_VERSION" val="1.0"/>
  <p:tag name="KSO_WM_BEAUTIFY_FLAG" val="#wm#"/>
  <p:tag name="KSO_WM_TEMPLATE_CATEGORY" val="custom"/>
  <p:tag name="KSO_WM_TEMPLATE_INDEX" val="114"/>
  <p:tag name="KSO_WM_UNIT_TYPE" val="a"/>
  <p:tag name="KSO_WM_UNIT_INDEX" val="1"/>
  <p:tag name="KSO_WM_UNIT_ID" val="custom114_12*a*1"/>
  <p:tag name="KSO_WM_UNIT_CLEAR" val="1"/>
  <p:tag name="KSO_WM_UNIT_LAYERLEVEL" val="1"/>
  <p:tag name="KSO_WM_UNIT_VALUE" val="8"/>
  <p:tag name="KSO_WM_UNIT_ISCONTENTSTITLE" val="0"/>
  <p:tag name="KSO_WM_UNIT_HIGHLIGHT" val="0"/>
  <p:tag name="KSO_WM_UNIT_COMPATIBLE" val="0"/>
  <p:tag name="KSO_WM_UNIT_PRESET_TEXT_INDEX" val="3"/>
  <p:tag name="KSO_WM_UNIT_PRESET_TEXT_LEN" val="12"/>
</p:tagLst>
</file>

<file path=ppt/tags/tag34.xml><?xml version="1.0" encoding="utf-8"?>
<p:tagLst xmlns:p="http://schemas.openxmlformats.org/presentationml/2006/main">
  <p:tag name="KSO_WM_TAG_VERSION" val="1.0"/>
  <p:tag name="KSO_WM_BEAUTIFY_FLAG" val="#wm#"/>
  <p:tag name="KSO_WM_TEMPLATE_CATEGORY" val="custom"/>
  <p:tag name="KSO_WM_TEMPLATE_INDEX" val="114"/>
  <p:tag name="KSO_WM_UNIT_TYPE" val="b"/>
  <p:tag name="KSO_WM_UNIT_INDEX" val="1"/>
  <p:tag name="KSO_WM_UNIT_ID" val="custom114_12*b*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17"/>
</p:tagLst>
</file>

<file path=ppt/tags/tag35.xml><?xml version="1.0" encoding="utf-8"?>
<p:tagLst xmlns:p="http://schemas.openxmlformats.org/presentationml/2006/main">
  <p:tag name="MH" val="20150429103103"/>
  <p:tag name="MH_LIBRARY" val="CONTENTS"/>
  <p:tag name="MH_AUTOCOLOR" val="TRUE"/>
  <p:tag name="MH_TYPE" val="SECTION"/>
  <p:tag name="ID" val="547112"/>
  <p:tag name="KSO_WM_TEMPLATE_CATEGORY" val="custom"/>
  <p:tag name="KSO_WM_TEMPLATE_INDEX" val="114"/>
  <p:tag name="KSO_WM_TAG_VERSION" val="1.0"/>
  <p:tag name="KSO_WM_SLIDE_ID" val="custom114_12"/>
  <p:tag name="KSO_WM_SLIDE_INDEX" val="12"/>
  <p:tag name="KSO_WM_SLIDE_ITEM_CNT" val="2"/>
  <p:tag name="KSO_WM_SLIDE_LAYOUT" val="a_b"/>
  <p:tag name="KSO_WM_SLIDE_LAYOUT_CNT" val="1_1"/>
  <p:tag name="KSO_WM_SLIDE_TYPE" val="sectionTitle"/>
  <p:tag name="KSO_WM_BEAUTIFY_FLAG" val="#wm#"/>
</p:tagLst>
</file>

<file path=ppt/tags/tag36.xml><?xml version="1.0" encoding="utf-8"?>
<p:tagLst xmlns:p="http://schemas.openxmlformats.org/presentationml/2006/main">
  <p:tag name="KSO_WM_TAG_VERSION" val="1.0"/>
  <p:tag name="KSO_WM_BEAUTIFY_FLAG" val="#wm#"/>
  <p:tag name="KSO_WM_TEMPLATE_CATEGORY" val="custom"/>
  <p:tag name="KSO_WM_TEMPLATE_INDEX" val="114"/>
  <p:tag name="KSO_WM_UNIT_TYPE" val="a"/>
  <p:tag name="KSO_WM_UNIT_INDEX" val="1"/>
  <p:tag name="KSO_WM_UNIT_ID" val="custom114_12*a*1"/>
  <p:tag name="KSO_WM_UNIT_CLEAR" val="1"/>
  <p:tag name="KSO_WM_UNIT_LAYERLEVEL" val="1"/>
  <p:tag name="KSO_WM_UNIT_VALUE" val="8"/>
  <p:tag name="KSO_WM_UNIT_ISCONTENTSTITLE" val="0"/>
  <p:tag name="KSO_WM_UNIT_HIGHLIGHT" val="0"/>
  <p:tag name="KSO_WM_UNIT_COMPATIBLE" val="0"/>
  <p:tag name="KSO_WM_UNIT_PRESET_TEXT_INDEX" val="3"/>
  <p:tag name="KSO_WM_UNIT_PRESET_TEXT_LEN" val="12"/>
</p:tagLst>
</file>

<file path=ppt/tags/tag37.xml><?xml version="1.0" encoding="utf-8"?>
<p:tagLst xmlns:p="http://schemas.openxmlformats.org/presentationml/2006/main">
  <p:tag name="KSO_WM_TAG_VERSION" val="1.0"/>
  <p:tag name="KSO_WM_BEAUTIFY_FLAG" val="#wm#"/>
  <p:tag name="KSO_WM_TEMPLATE_CATEGORY" val="custom"/>
  <p:tag name="KSO_WM_TEMPLATE_INDEX" val="114"/>
  <p:tag name="KSO_WM_UNIT_TYPE" val="b"/>
  <p:tag name="KSO_WM_UNIT_INDEX" val="1"/>
  <p:tag name="KSO_WM_UNIT_ID" val="custom114_12*b*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17"/>
</p:tagLst>
</file>

<file path=ppt/tags/tag38.xml><?xml version="1.0" encoding="utf-8"?>
<p:tagLst xmlns:p="http://schemas.openxmlformats.org/presentationml/2006/main">
  <p:tag name="MH" val="20150429103103"/>
  <p:tag name="MH_LIBRARY" val="CONTENTS"/>
  <p:tag name="MH_AUTOCOLOR" val="TRUE"/>
  <p:tag name="MH_TYPE" val="SECTION"/>
  <p:tag name="ID" val="547112"/>
  <p:tag name="KSO_WM_TEMPLATE_CATEGORY" val="custom"/>
  <p:tag name="KSO_WM_TEMPLATE_INDEX" val="114"/>
  <p:tag name="KSO_WM_TAG_VERSION" val="1.0"/>
  <p:tag name="KSO_WM_SLIDE_ID" val="custom114_12"/>
  <p:tag name="KSO_WM_SLIDE_INDEX" val="12"/>
  <p:tag name="KSO_WM_SLIDE_ITEM_CNT" val="2"/>
  <p:tag name="KSO_WM_SLIDE_LAYOUT" val="a_b"/>
  <p:tag name="KSO_WM_SLIDE_LAYOUT_CNT" val="1_1"/>
  <p:tag name="KSO_WM_SLIDE_TYPE" val="sectionTitle"/>
  <p:tag name="KSO_WM_BEAUTIFY_FLAG" val="#wm#"/>
</p:tagLst>
</file>

<file path=ppt/tags/tag39.xml><?xml version="1.0" encoding="utf-8"?>
<p:tagLst xmlns:p="http://schemas.openxmlformats.org/presentationml/2006/main">
  <p:tag name="KSO_WM_TAG_VERSION" val="1.0"/>
  <p:tag name="KSO_WM_BEAUTIFY_FLAG" val="#wm#"/>
  <p:tag name="KSO_WM_TEMPLATE_CATEGORY" val="custom"/>
  <p:tag name="KSO_WM_TEMPLATE_INDEX" val="114"/>
  <p:tag name="KSO_WM_UNIT_TYPE" val="a"/>
  <p:tag name="KSO_WM_UNIT_INDEX" val="1"/>
  <p:tag name="KSO_WM_UNIT_ID" val="custom114_12*a*1"/>
  <p:tag name="KSO_WM_UNIT_CLEAR" val="1"/>
  <p:tag name="KSO_WM_UNIT_LAYERLEVEL" val="1"/>
  <p:tag name="KSO_WM_UNIT_VALUE" val="8"/>
  <p:tag name="KSO_WM_UNIT_ISCONTENTSTITLE" val="0"/>
  <p:tag name="KSO_WM_UNIT_HIGHLIGHT" val="0"/>
  <p:tag name="KSO_WM_UNIT_COMPATIBLE" val="0"/>
  <p:tag name="KSO_WM_UNIT_PRESET_TEXT_INDEX" val="3"/>
  <p:tag name="KSO_WM_UNIT_PRESET_TEXT_LEN" val="12"/>
</p:tagLst>
</file>

<file path=ppt/tags/tag4.xml><?xml version="1.0" encoding="utf-8"?>
<p:tagLst xmlns:p="http://schemas.openxmlformats.org/presentationml/2006/main">
  <p:tag name="KSO_WM_TAG_VERSION" val="1.0"/>
  <p:tag name="KSO_WM_BEAUTIFY_FLAG" val="#wm#"/>
  <p:tag name="KSO_WM_UNIT_TYPE" val="i"/>
  <p:tag name="KSO_WM_UNIT_ID" val="diagram9479_1*i*7"/>
  <p:tag name="KSO_WM_TEMPLATE_CATEGORY" val="diagram"/>
  <p:tag name="KSO_WM_TEMPLATE_INDEX" val="9479"/>
  <p:tag name="KSO_WM_UNIT_INDEX" val="7"/>
</p:tagLst>
</file>

<file path=ppt/tags/tag40.xml><?xml version="1.0" encoding="utf-8"?>
<p:tagLst xmlns:p="http://schemas.openxmlformats.org/presentationml/2006/main">
  <p:tag name="KSO_WM_TAG_VERSION" val="1.0"/>
  <p:tag name="KSO_WM_BEAUTIFY_FLAG" val="#wm#"/>
  <p:tag name="KSO_WM_TEMPLATE_CATEGORY" val="custom"/>
  <p:tag name="KSO_WM_TEMPLATE_INDEX" val="114"/>
  <p:tag name="KSO_WM_UNIT_TYPE" val="b"/>
  <p:tag name="KSO_WM_UNIT_INDEX" val="1"/>
  <p:tag name="KSO_WM_UNIT_ID" val="custom114_12*b*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17"/>
</p:tagLst>
</file>

<file path=ppt/tags/tag41.xml><?xml version="1.0" encoding="utf-8"?>
<p:tagLst xmlns:p="http://schemas.openxmlformats.org/presentationml/2006/main">
  <p:tag name="MH" val="20150429103103"/>
  <p:tag name="MH_LIBRARY" val="CONTENTS"/>
  <p:tag name="MH_AUTOCOLOR" val="TRUE"/>
  <p:tag name="MH_TYPE" val="SECTION"/>
  <p:tag name="ID" val="547112"/>
  <p:tag name="KSO_WM_TEMPLATE_CATEGORY" val="custom"/>
  <p:tag name="KSO_WM_TEMPLATE_INDEX" val="114"/>
  <p:tag name="KSO_WM_TAG_VERSION" val="1.0"/>
  <p:tag name="KSO_WM_SLIDE_ID" val="custom114_12"/>
  <p:tag name="KSO_WM_SLIDE_INDEX" val="12"/>
  <p:tag name="KSO_WM_SLIDE_ITEM_CNT" val="2"/>
  <p:tag name="KSO_WM_SLIDE_LAYOUT" val="a_b"/>
  <p:tag name="KSO_WM_SLIDE_LAYOUT_CNT" val="1_1"/>
  <p:tag name="KSO_WM_SLIDE_TYPE" val="sectionTitle"/>
  <p:tag name="KSO_WM_BEAUTIFY_FLAG" val="#wm#"/>
</p:tagLst>
</file>

<file path=ppt/tags/tag5.xml><?xml version="1.0" encoding="utf-8"?>
<p:tagLst xmlns:p="http://schemas.openxmlformats.org/presentationml/2006/main">
  <p:tag name="KSO_WM_TAG_VERSION" val="1.0"/>
  <p:tag name="KSO_WM_BEAUTIFY_FLAG" val="#wm#"/>
  <p:tag name="KSO_WM_UNIT_TYPE" val="i"/>
  <p:tag name="KSO_WM_UNIT_ID" val="diagram9479_1*i*8"/>
  <p:tag name="KSO_WM_TEMPLATE_CATEGORY" val="diagram"/>
  <p:tag name="KSO_WM_TEMPLATE_INDEX" val="9479"/>
  <p:tag name="KSO_WM_UNIT_INDEX" val="8"/>
</p:tagLst>
</file>

<file path=ppt/tags/tag6.xml><?xml version="1.0" encoding="utf-8"?>
<p:tagLst xmlns:p="http://schemas.openxmlformats.org/presentationml/2006/main">
  <p:tag name="KSO_WM_TAG_VERSION" val="1.0"/>
  <p:tag name="KSO_WM_BEAUTIFY_FLAG" val="#wm#"/>
  <p:tag name="KSO_WM_UNIT_TYPE" val="i"/>
  <p:tag name="KSO_WM_UNIT_ID" val="diagram9479_1*i*9"/>
  <p:tag name="KSO_WM_TEMPLATE_CATEGORY" val="diagram"/>
  <p:tag name="KSO_WM_TEMPLATE_INDEX" val="9479"/>
  <p:tag name="KSO_WM_UNIT_INDEX" val="9"/>
</p:tagLst>
</file>

<file path=ppt/tags/tag7.xml><?xml version="1.0" encoding="utf-8"?>
<p:tagLst xmlns:p="http://schemas.openxmlformats.org/presentationml/2006/main">
  <p:tag name="KSO_WM_TAG_VERSION" val="1.0"/>
  <p:tag name="KSO_WM_BEAUTIFY_FLAG" val="#wm#"/>
  <p:tag name="KSO_WM_UNIT_TYPE" val="i"/>
  <p:tag name="KSO_WM_UNIT_ID" val="diagram9479_1*i*10"/>
  <p:tag name="KSO_WM_TEMPLATE_CATEGORY" val="diagram"/>
  <p:tag name="KSO_WM_TEMPLATE_INDEX" val="9479"/>
  <p:tag name="KSO_WM_UNIT_INDEX" val="10"/>
</p:tagLst>
</file>

<file path=ppt/tags/tag8.xml><?xml version="1.0" encoding="utf-8"?>
<p:tagLst xmlns:p="http://schemas.openxmlformats.org/presentationml/2006/main">
  <p:tag name="KSO_WM_TAG_VERSION" val="1.0"/>
  <p:tag name="KSO_WM_BEAUTIFY_FLAG" val="#wm#"/>
  <p:tag name="KSO_WM_TEMPLATE_CATEGORY" val="diagram"/>
  <p:tag name="KSO_WM_TEMPLATE_INDEX" val="9479"/>
  <p:tag name="KSO_WM_UNIT_ID" val="diagram169479_1*f*1"/>
  <p:tag name="KSO_WM_UNIT_TYPE" val="f"/>
  <p:tag name="KSO_WM_UNIT_INDEX" val="1"/>
  <p:tag name="KSO_WM_UNIT_CLEAR" val="1"/>
  <p:tag name="KSO_WM_UNIT_LAYERLEVEL" val="1"/>
  <p:tag name="KSO_WM_UNIT_VALUE" val="126"/>
  <p:tag name="KSO_WM_UNIT_HIGHLIGHT" val="0"/>
  <p:tag name="KSO_WM_UNIT_COMPATIBLE" val="0"/>
  <p:tag name="KSO_WM_UNIT_PRESET_TEXT_INDEX" val="2"/>
  <p:tag name="KSO_WM_UNIT_PRESET_TEXT_LEN" val="40"/>
</p:tagLst>
</file>

<file path=ppt/tags/tag9.xml><?xml version="1.0" encoding="utf-8"?>
<p:tagLst xmlns:p="http://schemas.openxmlformats.org/presentationml/2006/main">
  <p:tag name="KSO_WM_TAG_VERSION" val="1.0"/>
  <p:tag name="KSO_WM_BEAUTIFY_FLAG" val="#wm#"/>
  <p:tag name="KSO_WM_TEMPLATE_CATEGORY" val="diagram"/>
  <p:tag name="KSO_WM_TEMPLATE_INDEX" val="9479"/>
  <p:tag name="KSO_WM_UNIT_TYPE" val="d"/>
  <p:tag name="KSO_WM_UNIT_INDEX" val="1"/>
  <p:tag name="KSO_WM_UNIT_ID" val="diagram169479_1*d*1"/>
  <p:tag name="KSO_WM_UNIT_CLEAR" val="0"/>
  <p:tag name="KSO_WM_UNIT_LAYERLEVEL" val="1"/>
  <p:tag name="KSO_WM_UNIT_VALUE" val="582*575"/>
  <p:tag name="KSO_WM_UNIT_HIGHLIGHT" val="0"/>
  <p:tag name="KSO_WM_UNIT_COMPATIBLE" val="0"/>
</p:tagLst>
</file>

<file path=ppt/theme/theme1.xml><?xml version="1.0" encoding="utf-8"?>
<a:theme xmlns:a="http://schemas.openxmlformats.org/drawingml/2006/main" name="1_自定义设计方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_3">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000120140530A02PPBG">
  <a:themeElements>
    <a:clrScheme name="自定义 1">
      <a:dk1>
        <a:srgbClr val="47494B"/>
      </a:dk1>
      <a:lt1>
        <a:srgbClr val="FFFFFF"/>
      </a:lt1>
      <a:dk2>
        <a:srgbClr val="454749"/>
      </a:dk2>
      <a:lt2>
        <a:srgbClr val="FFFFFF"/>
      </a:lt2>
      <a:accent1>
        <a:srgbClr val="358CC1"/>
      </a:accent1>
      <a:accent2>
        <a:srgbClr val="2D9C9F"/>
      </a:accent2>
      <a:accent3>
        <a:srgbClr val="A4C37B"/>
      </a:accent3>
      <a:accent4>
        <a:srgbClr val="9D9394"/>
      </a:accent4>
      <a:accent5>
        <a:srgbClr val="84ADE4"/>
      </a:accent5>
      <a:accent6>
        <a:srgbClr val="FFC00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12569</Words>
  <Application>WPS 演示</Application>
  <PresentationFormat>全屏显示(4:3)</PresentationFormat>
  <Paragraphs>1212</Paragraphs>
  <Slides>155</Slides>
  <Notes>0</Notes>
  <HiddenSlides>0</HiddenSlides>
  <MMClips>0</MMClips>
  <ScaleCrop>false</ScaleCrop>
  <HeadingPairs>
    <vt:vector size="6" baseType="variant">
      <vt:variant>
        <vt:lpstr>已用的字体</vt:lpstr>
      </vt:variant>
      <vt:variant>
        <vt:i4>28</vt:i4>
      </vt:variant>
      <vt:variant>
        <vt:lpstr>主题</vt:lpstr>
      </vt:variant>
      <vt:variant>
        <vt:i4>4</vt:i4>
      </vt:variant>
      <vt:variant>
        <vt:lpstr>幻灯片标题</vt:lpstr>
      </vt:variant>
      <vt:variant>
        <vt:i4>155</vt:i4>
      </vt:variant>
    </vt:vector>
  </HeadingPairs>
  <TitlesOfParts>
    <vt:vector size="187" baseType="lpstr">
      <vt:lpstr>Arial</vt:lpstr>
      <vt:lpstr>宋体</vt:lpstr>
      <vt:lpstr>Wingdings</vt:lpstr>
      <vt:lpstr>Calibri</vt:lpstr>
      <vt:lpstr>Calibri Light</vt:lpstr>
      <vt:lpstr>幼圆</vt:lpstr>
      <vt:lpstr>黑体</vt:lpstr>
      <vt:lpstr>华文中宋</vt:lpstr>
      <vt:lpstr>微软雅黑</vt:lpstr>
      <vt:lpstr>Calibri</vt:lpstr>
      <vt:lpstr>仿宋_GB2312</vt:lpstr>
      <vt:lpstr>仿宋</vt:lpstr>
      <vt:lpstr>Wingdings</vt:lpstr>
      <vt:lpstr>华文新魏</vt:lpstr>
      <vt:lpstr>楷体</vt:lpstr>
      <vt:lpstr>Arial Unicode MS</vt:lpstr>
      <vt:lpstr>楷体_GB2312</vt:lpstr>
      <vt:lpstr>新宋体</vt:lpstr>
      <vt:lpstr>华文楷体</vt:lpstr>
      <vt:lpstr>Constantia</vt:lpstr>
      <vt:lpstr>Wingdings 2</vt:lpstr>
      <vt:lpstr>Times New Roman</vt:lpstr>
      <vt:lpstr>华文仿宋</vt:lpstr>
      <vt:lpstr>华文细黑</vt:lpstr>
      <vt:lpstr>华文行楷</vt:lpstr>
      <vt:lpstr>华文隶书</vt:lpstr>
      <vt:lpstr>等线</vt:lpstr>
      <vt:lpstr>Arial Unicode MS</vt:lpstr>
      <vt:lpstr>1_自定义设计方案</vt:lpstr>
      <vt:lpstr>2_自定义设计方案</vt:lpstr>
      <vt:lpstr>3_自定义设计方案_3</vt:lpstr>
      <vt:lpstr>A000120140530A02PPBG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A呀土豆baby</cp:lastModifiedBy>
  <cp:revision>814</cp:revision>
  <dcterms:created xsi:type="dcterms:W3CDTF">2012-05-01T19:17:00Z</dcterms:created>
  <dcterms:modified xsi:type="dcterms:W3CDTF">2021-07-16T01:46:17Z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2052-11.1.0.10578</vt:lpwstr>
  </property>
  <property fmtid="{D5CDD505-2E9C-101B-9397-08002B2CF9AE}" pid="3" name="ICV">
    <vt:lpwstr>3E38E0DDC13B4D42A922C9C8FEA9B6C7</vt:lpwstr>
  </property>
</Properties>
</file>