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4.xml" ContentType="application/vnd.openxmlformats-officedocument.presentationml.notesSlide+xml"/>
  <Override PartName="/ppt/tags/tag57.xml" ContentType="application/vnd.openxmlformats-officedocument.presentationml.tags+xml"/>
  <Override PartName="/ppt/notesSlides/notesSlide5.xml" ContentType="application/vnd.openxmlformats-officedocument.presentationml.notesSlide+xml"/>
  <Override PartName="/ppt/tags/tag58.xml" ContentType="application/vnd.openxmlformats-officedocument.presentationml.tags+xml"/>
  <Override PartName="/ppt/notesSlides/notesSlide6.xml" ContentType="application/vnd.openxmlformats-officedocument.presentationml.notesSlide+xml"/>
  <Override PartName="/ppt/tags/tag59.xml" ContentType="application/vnd.openxmlformats-officedocument.presentationml.tags+xml"/>
  <Override PartName="/ppt/notesSlides/notesSlide7.xml" ContentType="application/vnd.openxmlformats-officedocument.presentationml.notesSlide+xml"/>
  <Override PartName="/ppt/tags/tag60.xml" ContentType="application/vnd.openxmlformats-officedocument.presentationml.tags+xml"/>
  <Override PartName="/ppt/notesSlides/notesSlide8.xml" ContentType="application/vnd.openxmlformats-officedocument.presentationml.notesSlide+xml"/>
  <Override PartName="/ppt/tags/tag61.xml" ContentType="application/vnd.openxmlformats-officedocument.presentationml.tags+xml"/>
  <Override PartName="/ppt/notesSlides/notesSlide9.xml" ContentType="application/vnd.openxmlformats-officedocument.presentationml.notesSlide+xml"/>
  <Override PartName="/ppt/tags/tag62.xml" ContentType="application/vnd.openxmlformats-officedocument.presentationml.tags+xml"/>
  <Override PartName="/ppt/notesSlides/notesSlide10.xml" ContentType="application/vnd.openxmlformats-officedocument.presentationml.notesSlide+xml"/>
  <Override PartName="/ppt/tags/tag63.xml" ContentType="application/vnd.openxmlformats-officedocument.presentationml.tags+xml"/>
  <Override PartName="/ppt/notesSlides/notesSlide11.xml" ContentType="application/vnd.openxmlformats-officedocument.presentationml.notesSlide+xml"/>
  <Override PartName="/ppt/tags/tag64.xml" ContentType="application/vnd.openxmlformats-officedocument.presentationml.tags+xml"/>
  <Override PartName="/ppt/notesSlides/notesSlide12.xml" ContentType="application/vnd.openxmlformats-officedocument.presentationml.notesSlide+xml"/>
  <Override PartName="/ppt/tags/tag65.xml" ContentType="application/vnd.openxmlformats-officedocument.presentationml.tags+xml"/>
  <Override PartName="/ppt/notesSlides/notesSlide13.xml" ContentType="application/vnd.openxmlformats-officedocument.presentationml.notesSlide+xml"/>
  <Override PartName="/ppt/tags/tag66.xml" ContentType="application/vnd.openxmlformats-officedocument.presentationml.tags+xml"/>
  <Override PartName="/ppt/notesSlides/notesSlide14.xml" ContentType="application/vnd.openxmlformats-officedocument.presentationml.notesSlide+xml"/>
  <Override PartName="/ppt/tags/tag67.xml" ContentType="application/vnd.openxmlformats-officedocument.presentationml.tags+xml"/>
  <Override PartName="/ppt/notesSlides/notesSlide15.xml" ContentType="application/vnd.openxmlformats-officedocument.presentationml.notesSlide+xml"/>
  <Override PartName="/ppt/tags/tag68.xml" ContentType="application/vnd.openxmlformats-officedocument.presentationml.tags+xml"/>
  <Override PartName="/ppt/notesSlides/notesSlide1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7.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18.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9.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0.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2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22.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23.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24.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25.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26.xml" ContentType="application/vnd.openxmlformats-officedocument.presentationml.notesSlide+xml"/>
  <Override PartName="/ppt/tags/tag119.xml" ContentType="application/vnd.openxmlformats-officedocument.presentationml.tags+xml"/>
  <Override PartName="/ppt/notesSlides/notesSlide27.xml" ContentType="application/vnd.openxmlformats-officedocument.presentationml.notesSlide+xml"/>
  <Override PartName="/ppt/tags/tag120.xml" ContentType="application/vnd.openxmlformats-officedocument.presentationml.tags+xml"/>
  <Override PartName="/ppt/notesSlides/notesSlide28.xml" ContentType="application/vnd.openxmlformats-officedocument.presentationml.notesSlide+xml"/>
  <Override PartName="/ppt/tags/tag121.xml" ContentType="application/vnd.openxmlformats-officedocument.presentationml.tags+xml"/>
  <Override PartName="/ppt/notesSlides/notesSlide29.xml" ContentType="application/vnd.openxmlformats-officedocument.presentationml.notesSlide+xml"/>
  <Override PartName="/ppt/tags/tag122.xml" ContentType="application/vnd.openxmlformats-officedocument.presentationml.tags+xml"/>
  <Override PartName="/ppt/notesSlides/notesSlide30.xml" ContentType="application/vnd.openxmlformats-officedocument.presentationml.notesSlide+xml"/>
  <Override PartName="/ppt/tags/tag123.xml" ContentType="application/vnd.openxmlformats-officedocument.presentationml.tags+xml"/>
  <Override PartName="/ppt/notesSlides/notesSlide31.xml" ContentType="application/vnd.openxmlformats-officedocument.presentationml.notesSlide+xml"/>
  <Override PartName="/ppt/tags/tag124.xml" ContentType="application/vnd.openxmlformats-officedocument.presentationml.tags+xml"/>
  <Override PartName="/ppt/notesSlides/notesSlide32.xml" ContentType="application/vnd.openxmlformats-officedocument.presentationml.notesSlide+xml"/>
  <Override PartName="/ppt/tags/tag125.xml" ContentType="application/vnd.openxmlformats-officedocument.presentationml.tags+xml"/>
  <Override PartName="/ppt/notesSlides/notesSlide33.xml" ContentType="application/vnd.openxmlformats-officedocument.presentationml.notesSlide+xml"/>
  <Override PartName="/ppt/tags/tag126.xml" ContentType="application/vnd.openxmlformats-officedocument.presentationml.tags+xml"/>
  <Override PartName="/ppt/notesSlides/notesSlide34.xml" ContentType="application/vnd.openxmlformats-officedocument.presentationml.notesSlide+xml"/>
  <Override PartName="/ppt/tags/tag127.xml" ContentType="application/vnd.openxmlformats-officedocument.presentationml.tags+xml"/>
  <Override PartName="/ppt/notesSlides/notesSlide35.xml" ContentType="application/vnd.openxmlformats-officedocument.presentationml.notesSlide+xml"/>
  <Override PartName="/ppt/tags/tag128.xml" ContentType="application/vnd.openxmlformats-officedocument.presentationml.tags+xml"/>
  <Override PartName="/ppt/notesSlides/notesSlide36.xml" ContentType="application/vnd.openxmlformats-officedocument.presentationml.notesSlide+xml"/>
  <Override PartName="/ppt/tags/tag129.xml" ContentType="application/vnd.openxmlformats-officedocument.presentationml.tags+xml"/>
  <Override PartName="/ppt/notesSlides/notesSlide37.xml" ContentType="application/vnd.openxmlformats-officedocument.presentationml.notesSlide+xml"/>
  <Override PartName="/ppt/tags/tag130.xml" ContentType="application/vnd.openxmlformats-officedocument.presentationml.tags+xml"/>
  <Override PartName="/ppt/notesSlides/notesSlide38.xml" ContentType="application/vnd.openxmlformats-officedocument.presentationml.notesSlide+xml"/>
  <Override PartName="/ppt/tags/tag131.xml" ContentType="application/vnd.openxmlformats-officedocument.presentationml.tags+xml"/>
  <Override PartName="/ppt/notesSlides/notesSlide39.xml" ContentType="application/vnd.openxmlformats-officedocument.presentationml.notesSlide+xml"/>
  <Override PartName="/ppt/tags/tag132.xml" ContentType="application/vnd.openxmlformats-officedocument.presentationml.tags+xml"/>
  <Override PartName="/ppt/notesSlides/notesSlide40.xml" ContentType="application/vnd.openxmlformats-officedocument.presentationml.notesSlide+xml"/>
  <Override PartName="/ppt/tags/tag133.xml" ContentType="application/vnd.openxmlformats-officedocument.presentationml.tags+xml"/>
  <Override PartName="/ppt/notesSlides/notesSlide41.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42.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43.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44.xml" ContentType="application/vnd.openxmlformats-officedocument.presentationml.notesSlide+xml"/>
  <Override PartName="/ppt/tags/tag155.xml" ContentType="application/vnd.openxmlformats-officedocument.presentationml.tags+xml"/>
  <Override PartName="/ppt/notesSlides/notesSlide45.xml" ContentType="application/vnd.openxmlformats-officedocument.presentationml.notesSlide+xml"/>
  <Override PartName="/ppt/tags/tag156.xml" ContentType="application/vnd.openxmlformats-officedocument.presentationml.tags+xml"/>
  <Override PartName="/ppt/notesSlides/notesSlide46.xml" ContentType="application/vnd.openxmlformats-officedocument.presentationml.notesSlide+xml"/>
  <Override PartName="/ppt/tags/tag157.xml" ContentType="application/vnd.openxmlformats-officedocument.presentationml.tags+xml"/>
  <Override PartName="/ppt/notesSlides/notesSlide47.xml" ContentType="application/vnd.openxmlformats-officedocument.presentationml.notesSlide+xml"/>
  <Override PartName="/ppt/tags/tag158.xml" ContentType="application/vnd.openxmlformats-officedocument.presentationml.tags+xml"/>
  <Override PartName="/ppt/notesSlides/notesSlide48.xml" ContentType="application/vnd.openxmlformats-officedocument.presentationml.notesSlide+xml"/>
  <Override PartName="/ppt/tags/tag159.xml" ContentType="application/vnd.openxmlformats-officedocument.presentationml.tags+xml"/>
  <Override PartName="/ppt/notesSlides/notesSlide49.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50.xml" ContentType="application/vnd.openxmlformats-officedocument.presentationml.notesSlide+xml"/>
  <Override PartName="/ppt/tags/tag186.xml" ContentType="application/vnd.openxmlformats-officedocument.presentationml.tags+xml"/>
  <Override PartName="/ppt/notesSlides/notesSlide51.xml" ContentType="application/vnd.openxmlformats-officedocument.presentationml.notesSlide+xml"/>
  <Override PartName="/ppt/tags/tag187.xml" ContentType="application/vnd.openxmlformats-officedocument.presentationml.tags+xml"/>
  <Override PartName="/ppt/notesSlides/notesSlide52.xml" ContentType="application/vnd.openxmlformats-officedocument.presentationml.notesSlide+xml"/>
  <Override PartName="/ppt/tags/tag188.xml" ContentType="application/vnd.openxmlformats-officedocument.presentationml.tags+xml"/>
  <Override PartName="/ppt/notesSlides/notesSlide53.xml" ContentType="application/vnd.openxmlformats-officedocument.presentationml.notesSlide+xml"/>
  <Override PartName="/ppt/tags/tag189.xml" ContentType="application/vnd.openxmlformats-officedocument.presentationml.tags+xml"/>
  <Override PartName="/ppt/notesSlides/notesSlide54.xml" ContentType="application/vnd.openxmlformats-officedocument.presentationml.notesSlide+xml"/>
  <Override PartName="/ppt/tags/tag190.xml" ContentType="application/vnd.openxmlformats-officedocument.presentationml.tags+xml"/>
  <Override PartName="/ppt/notesSlides/notesSlide55.xml" ContentType="application/vnd.openxmlformats-officedocument.presentationml.notesSlide+xml"/>
  <Override PartName="/ppt/tags/tag191.xml" ContentType="application/vnd.openxmlformats-officedocument.presentationml.tags+xml"/>
  <Override PartName="/ppt/notesSlides/notesSlide56.xml" ContentType="application/vnd.openxmlformats-officedocument.presentationml.notesSlide+xml"/>
  <Override PartName="/ppt/tags/tag192.xml" ContentType="application/vnd.openxmlformats-officedocument.presentationml.tags+xml"/>
  <Override PartName="/ppt/notesSlides/notesSlide57.xml" ContentType="application/vnd.openxmlformats-officedocument.presentationml.notesSlide+xml"/>
  <Override PartName="/ppt/tags/tag193.xml" ContentType="application/vnd.openxmlformats-officedocument.presentationml.tags+xml"/>
  <Override PartName="/ppt/notesSlides/notesSlide58.xml" ContentType="application/vnd.openxmlformats-officedocument.presentationml.notesSlide+xml"/>
  <Override PartName="/ppt/tags/tag194.xml" ContentType="application/vnd.openxmlformats-officedocument.presentationml.tags+xml"/>
  <Override PartName="/ppt/notesSlides/notesSlide59.xml" ContentType="application/vnd.openxmlformats-officedocument.presentationml.notesSlide+xml"/>
  <Override PartName="/ppt/tags/tag195.xml" ContentType="application/vnd.openxmlformats-officedocument.presentationml.tags+xml"/>
  <Override PartName="/ppt/notesSlides/notesSlide60.xml" ContentType="application/vnd.openxmlformats-officedocument.presentationml.notesSlide+xml"/>
  <Override PartName="/ppt/tags/tag196.xml" ContentType="application/vnd.openxmlformats-officedocument.presentationml.tags+xml"/>
  <Override PartName="/ppt/notesSlides/notesSlide61.xml" ContentType="application/vnd.openxmlformats-officedocument.presentationml.notesSlide+xml"/>
  <Override PartName="/ppt/tags/tag197.xml" ContentType="application/vnd.openxmlformats-officedocument.presentationml.tags+xml"/>
  <Override PartName="/ppt/notesSlides/notesSlide62.xml" ContentType="application/vnd.openxmlformats-officedocument.presentationml.notesSlide+xml"/>
  <Override PartName="/ppt/tags/tag198.xml" ContentType="application/vnd.openxmlformats-officedocument.presentationml.tags+xml"/>
  <Override PartName="/ppt/notesSlides/notesSlide63.xml" ContentType="application/vnd.openxmlformats-officedocument.presentationml.notesSlide+xml"/>
  <Override PartName="/ppt/tags/tag199.xml" ContentType="application/vnd.openxmlformats-officedocument.presentationml.tags+xml"/>
  <Override PartName="/ppt/notesSlides/notesSlide64.xml" ContentType="application/vnd.openxmlformats-officedocument.presentationml.notesSlide+xml"/>
  <Override PartName="/ppt/tags/tag200.xml" ContentType="application/vnd.openxmlformats-officedocument.presentationml.tags+xml"/>
  <Override PartName="/ppt/notesSlides/notesSlide65.xml" ContentType="application/vnd.openxmlformats-officedocument.presentationml.notesSlide+xml"/>
  <Override PartName="/ppt/tags/tag201.xml" ContentType="application/vnd.openxmlformats-officedocument.presentationml.tags+xml"/>
  <Override PartName="/ppt/notesSlides/notesSlide66.xml" ContentType="application/vnd.openxmlformats-officedocument.presentationml.notesSlide+xml"/>
  <Override PartName="/ppt/tags/tag202.xml" ContentType="application/vnd.openxmlformats-officedocument.presentationml.tags+xml"/>
  <Override PartName="/ppt/notesSlides/notesSlide67.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68.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notesSlides/notesSlide69.xml" ContentType="application/vnd.openxmlformats-officedocument.presentationml.notesSlide+xml"/>
  <Override PartName="/ppt/tags/tag250.xml" ContentType="application/vnd.openxmlformats-officedocument.presentationml.tags+xml"/>
  <Override PartName="/ppt/notesSlides/notesSlide70.xml" ContentType="application/vnd.openxmlformats-officedocument.presentationml.notesSlide+xml"/>
  <Override PartName="/ppt/tags/tag251.xml" ContentType="application/vnd.openxmlformats-officedocument.presentationml.tags+xml"/>
  <Override PartName="/ppt/notesSlides/notesSlide71.xml" ContentType="application/vnd.openxmlformats-officedocument.presentationml.notesSlide+xml"/>
  <Override PartName="/ppt/tags/tag252.xml" ContentType="application/vnd.openxmlformats-officedocument.presentationml.tags+xml"/>
  <Override PartName="/ppt/notesSlides/notesSlide72.xml" ContentType="application/vnd.openxmlformats-officedocument.presentationml.notesSlide+xml"/>
  <Override PartName="/ppt/tags/tag253.xml" ContentType="application/vnd.openxmlformats-officedocument.presentationml.tags+xml"/>
  <Override PartName="/ppt/notesSlides/notesSlide73.xml" ContentType="application/vnd.openxmlformats-officedocument.presentationml.notesSlide+xml"/>
  <Override PartName="/ppt/tags/tag254.xml" ContentType="application/vnd.openxmlformats-officedocument.presentationml.tags+xml"/>
  <Override PartName="/ppt/notesSlides/notesSlide74.xml" ContentType="application/vnd.openxmlformats-officedocument.presentationml.notesSlide+xml"/>
  <Override PartName="/ppt/tags/tag255.xml" ContentType="application/vnd.openxmlformats-officedocument.presentationml.tags+xml"/>
  <Override PartName="/ppt/notesSlides/notesSlide75.xml" ContentType="application/vnd.openxmlformats-officedocument.presentationml.notesSlide+xml"/>
  <Override PartName="/ppt/tags/tag256.xml" ContentType="application/vnd.openxmlformats-officedocument.presentationml.tags+xml"/>
  <Override PartName="/ppt/notesSlides/notesSlide76.xml" ContentType="application/vnd.openxmlformats-officedocument.presentationml.notesSlide+xml"/>
  <Override PartName="/ppt/tags/tag257.xml" ContentType="application/vnd.openxmlformats-officedocument.presentationml.tags+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80"/>
  </p:notesMasterIdLst>
  <p:handoutMasterIdLst>
    <p:handoutMasterId r:id="rId81"/>
  </p:handoutMasterIdLst>
  <p:sldIdLst>
    <p:sldId id="257" r:id="rId3"/>
    <p:sldId id="300" r:id="rId4"/>
    <p:sldId id="302" r:id="rId5"/>
    <p:sldId id="303" r:id="rId6"/>
    <p:sldId id="332" r:id="rId7"/>
    <p:sldId id="258" r:id="rId8"/>
    <p:sldId id="304" r:id="rId9"/>
    <p:sldId id="305" r:id="rId10"/>
    <p:sldId id="306" r:id="rId11"/>
    <p:sldId id="307" r:id="rId12"/>
    <p:sldId id="308" r:id="rId13"/>
    <p:sldId id="309" r:id="rId14"/>
    <p:sldId id="310" r:id="rId15"/>
    <p:sldId id="311" r:id="rId16"/>
    <p:sldId id="312" r:id="rId17"/>
    <p:sldId id="313" r:id="rId18"/>
    <p:sldId id="314" r:id="rId19"/>
    <p:sldId id="318" r:id="rId20"/>
    <p:sldId id="320" r:id="rId21"/>
    <p:sldId id="321" r:id="rId22"/>
    <p:sldId id="319" r:id="rId23"/>
    <p:sldId id="322" r:id="rId24"/>
    <p:sldId id="323" r:id="rId25"/>
    <p:sldId id="324" r:id="rId26"/>
    <p:sldId id="325" r:id="rId27"/>
    <p:sldId id="326" r:id="rId28"/>
    <p:sldId id="330" r:id="rId29"/>
    <p:sldId id="327" r:id="rId30"/>
    <p:sldId id="329" r:id="rId31"/>
    <p:sldId id="331" r:id="rId32"/>
    <p:sldId id="335" r:id="rId33"/>
    <p:sldId id="336" r:id="rId34"/>
    <p:sldId id="337" r:id="rId35"/>
    <p:sldId id="339" r:id="rId36"/>
    <p:sldId id="340" r:id="rId37"/>
    <p:sldId id="341" r:id="rId38"/>
    <p:sldId id="342" r:id="rId39"/>
    <p:sldId id="343" r:id="rId40"/>
    <p:sldId id="344" r:id="rId41"/>
    <p:sldId id="345" r:id="rId42"/>
    <p:sldId id="333" r:id="rId43"/>
    <p:sldId id="346" r:id="rId44"/>
    <p:sldId id="347" r:id="rId45"/>
    <p:sldId id="348" r:id="rId46"/>
    <p:sldId id="349" r:id="rId47"/>
    <p:sldId id="350" r:id="rId48"/>
    <p:sldId id="351" r:id="rId49"/>
    <p:sldId id="352" r:id="rId50"/>
    <p:sldId id="395" r:id="rId51"/>
    <p:sldId id="354" r:id="rId52"/>
    <p:sldId id="353" r:id="rId53"/>
    <p:sldId id="396" r:id="rId54"/>
    <p:sldId id="397" r:id="rId55"/>
    <p:sldId id="398" r:id="rId56"/>
    <p:sldId id="399" r:id="rId57"/>
    <p:sldId id="400" r:id="rId58"/>
    <p:sldId id="401" r:id="rId59"/>
    <p:sldId id="402" r:id="rId60"/>
    <p:sldId id="403" r:id="rId61"/>
    <p:sldId id="407" r:id="rId62"/>
    <p:sldId id="404" r:id="rId63"/>
    <p:sldId id="405" r:id="rId64"/>
    <p:sldId id="408" r:id="rId65"/>
    <p:sldId id="409" r:id="rId66"/>
    <p:sldId id="410" r:id="rId67"/>
    <p:sldId id="411" r:id="rId68"/>
    <p:sldId id="412" r:id="rId69"/>
    <p:sldId id="414" r:id="rId70"/>
    <p:sldId id="415" r:id="rId71"/>
    <p:sldId id="416" r:id="rId72"/>
    <p:sldId id="420" r:id="rId73"/>
    <p:sldId id="421" r:id="rId74"/>
    <p:sldId id="422" r:id="rId75"/>
    <p:sldId id="423" r:id="rId76"/>
    <p:sldId id="424" r:id="rId77"/>
    <p:sldId id="425" r:id="rId78"/>
    <p:sldId id="276" r:id="rId7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7CAD"/>
    <a:srgbClr val="FFFFFF"/>
    <a:srgbClr val="245C75"/>
    <a:srgbClr val="306F9B"/>
    <a:srgbClr val="C1C1C1"/>
    <a:srgbClr val="EB6868"/>
    <a:srgbClr val="B3E875"/>
    <a:srgbClr val="AFE66E"/>
    <a:srgbClr val="FE6000"/>
    <a:srgbClr val="64A3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2" d="100"/>
          <a:sy n="72" d="100"/>
        </p:scale>
        <p:origin x="61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2020/6/9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思源宋体 ExtraLight"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思源宋体 ExtraLight" charset="-122"/>
              </a:defRPr>
            </a:lvl1pPr>
          </a:lstStyle>
          <a:p>
            <a:fld id="{D2A48B96-639E-45A3-A0BA-2464DFDB1FAA}" type="datetimeFigureOut">
              <a:rPr lang="zh-CN" altLang="en-US" smtClean="0"/>
              <a:t>2020/6/9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思源宋体 ExtraLight"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思源宋体 ExtraLight"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思源宋体 ExtraLight" charset="-122"/>
        <a:cs typeface="+mn-cs"/>
      </a:defRPr>
    </a:lvl1pPr>
    <a:lvl2pPr marL="457200" algn="l" defTabSz="914400" rtl="0" eaLnBrk="1" latinLnBrk="0" hangingPunct="1">
      <a:defRPr sz="1200" kern="1200">
        <a:solidFill>
          <a:schemeClr val="tx1"/>
        </a:solidFill>
        <a:latin typeface="+mn-lt"/>
        <a:ea typeface="思源宋体 ExtraLight" charset="-122"/>
        <a:cs typeface="+mn-cs"/>
      </a:defRPr>
    </a:lvl2pPr>
    <a:lvl3pPr marL="914400" algn="l" defTabSz="914400" rtl="0" eaLnBrk="1" latinLnBrk="0" hangingPunct="1">
      <a:defRPr sz="1200" kern="1200">
        <a:solidFill>
          <a:schemeClr val="tx1"/>
        </a:solidFill>
        <a:latin typeface="+mn-lt"/>
        <a:ea typeface="思源宋体 ExtraLight" charset="-122"/>
        <a:cs typeface="+mn-cs"/>
      </a:defRPr>
    </a:lvl3pPr>
    <a:lvl4pPr marL="1371600" algn="l" defTabSz="914400" rtl="0" eaLnBrk="1" latinLnBrk="0" hangingPunct="1">
      <a:defRPr sz="1200" kern="1200">
        <a:solidFill>
          <a:schemeClr val="tx1"/>
        </a:solidFill>
        <a:latin typeface="+mn-lt"/>
        <a:ea typeface="思源宋体 ExtraLight" charset="-122"/>
        <a:cs typeface="+mn-cs"/>
      </a:defRPr>
    </a:lvl4pPr>
    <a:lvl5pPr marL="1828800" algn="l" defTabSz="914400" rtl="0" eaLnBrk="1" latinLnBrk="0" hangingPunct="1">
      <a:defRPr sz="1200" kern="1200">
        <a:solidFill>
          <a:schemeClr val="tx1"/>
        </a:solidFill>
        <a:latin typeface="+mn-lt"/>
        <a:ea typeface="思源宋体 ExtraLight"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34</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52</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53</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54</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55</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56</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57</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58</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60</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61</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62</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63</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64</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65</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66</a:t>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67</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68</a:t>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70</a:t>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71</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72</a:t>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73</a:t>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74</a:t>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75</a:t>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76</a:t>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免费EHS资料咨询微信：ansyingsj1]">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1" y="6429378"/>
            <a:ext cx="9622841" cy="3714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6" name="Rectangle 8"/>
          <p:cNvSpPr>
            <a:spLocks noChangeArrowheads="1"/>
          </p:cNvSpPr>
          <p:nvPr userDrawn="1"/>
        </p:nvSpPr>
        <p:spPr bwMode="auto">
          <a:xfrm>
            <a:off x="9622842" y="6429378"/>
            <a:ext cx="1758263" cy="371475"/>
          </a:xfrm>
          <a:prstGeom prst="rect">
            <a:avLst/>
          </a:prstGeom>
          <a:solidFill>
            <a:srgbClr val="C6282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7" name="Freeform 28"/>
          <p:cNvSpPr>
            <a:spLocks noEditPoints="1"/>
          </p:cNvSpPr>
          <p:nvPr userDrawn="1"/>
        </p:nvSpPr>
        <p:spPr bwMode="auto">
          <a:xfrm>
            <a:off x="409415" y="6511925"/>
            <a:ext cx="158688" cy="171450"/>
          </a:xfrm>
          <a:custGeom>
            <a:avLst/>
            <a:gdLst>
              <a:gd name="T0" fmla="*/ 59 w 209"/>
              <a:gd name="T1" fmla="*/ 4 h 222"/>
              <a:gd name="T2" fmla="*/ 111 w 209"/>
              <a:gd name="T3" fmla="*/ 23 h 222"/>
              <a:gd name="T4" fmla="*/ 60 w 209"/>
              <a:gd name="T5" fmla="*/ 37 h 222"/>
              <a:gd name="T6" fmla="*/ 77 w 209"/>
              <a:gd name="T7" fmla="*/ 56 h 222"/>
              <a:gd name="T8" fmla="*/ 161 w 209"/>
              <a:gd name="T9" fmla="*/ 65 h 222"/>
              <a:gd name="T10" fmla="*/ 143 w 209"/>
              <a:gd name="T11" fmla="*/ 43 h 222"/>
              <a:gd name="T12" fmla="*/ 135 w 209"/>
              <a:gd name="T13" fmla="*/ 37 h 222"/>
              <a:gd name="T14" fmla="*/ 104 w 209"/>
              <a:gd name="T15" fmla="*/ 51 h 222"/>
              <a:gd name="T16" fmla="*/ 152 w 209"/>
              <a:gd name="T17" fmla="*/ 4 h 222"/>
              <a:gd name="T18" fmla="*/ 209 w 209"/>
              <a:gd name="T19" fmla="*/ 23 h 222"/>
              <a:gd name="T20" fmla="*/ 155 w 209"/>
              <a:gd name="T21" fmla="*/ 37 h 222"/>
              <a:gd name="T22" fmla="*/ 162 w 209"/>
              <a:gd name="T23" fmla="*/ 65 h 222"/>
              <a:gd name="T24" fmla="*/ 189 w 209"/>
              <a:gd name="T25" fmla="*/ 119 h 222"/>
              <a:gd name="T26" fmla="*/ 115 w 209"/>
              <a:gd name="T27" fmla="*/ 140 h 222"/>
              <a:gd name="T28" fmla="*/ 198 w 209"/>
              <a:gd name="T29" fmla="*/ 178 h 222"/>
              <a:gd name="T30" fmla="*/ 138 w 209"/>
              <a:gd name="T31" fmla="*/ 205 h 222"/>
              <a:gd name="T32" fmla="*/ 165 w 209"/>
              <a:gd name="T33" fmla="*/ 189 h 222"/>
              <a:gd name="T34" fmla="*/ 182 w 209"/>
              <a:gd name="T35" fmla="*/ 165 h 222"/>
              <a:gd name="T36" fmla="*/ 115 w 209"/>
              <a:gd name="T37" fmla="*/ 155 h 222"/>
              <a:gd name="T38" fmla="*/ 98 w 209"/>
              <a:gd name="T39" fmla="*/ 222 h 222"/>
              <a:gd name="T40" fmla="*/ 9 w 209"/>
              <a:gd name="T41" fmla="*/ 217 h 222"/>
              <a:gd name="T42" fmla="*/ 0 w 209"/>
              <a:gd name="T43" fmla="*/ 201 h 222"/>
              <a:gd name="T44" fmla="*/ 17 w 209"/>
              <a:gd name="T45" fmla="*/ 155 h 222"/>
              <a:gd name="T46" fmla="*/ 98 w 209"/>
              <a:gd name="T47" fmla="*/ 104 h 222"/>
              <a:gd name="T48" fmla="*/ 24 w 209"/>
              <a:gd name="T49" fmla="*/ 81 h 222"/>
              <a:gd name="T50" fmla="*/ 65 w 209"/>
              <a:gd name="T51" fmla="*/ 65 h 222"/>
              <a:gd name="T52" fmla="*/ 56 w 209"/>
              <a:gd name="T53" fmla="*/ 37 h 222"/>
              <a:gd name="T54" fmla="*/ 12 w 209"/>
              <a:gd name="T55" fmla="*/ 69 h 222"/>
              <a:gd name="T56" fmla="*/ 44 w 209"/>
              <a:gd name="T57" fmla="*/ 0 h 222"/>
              <a:gd name="T58" fmla="*/ 115 w 209"/>
              <a:gd name="T59" fmla="*/ 81 h 222"/>
              <a:gd name="T60" fmla="*/ 172 w 209"/>
              <a:gd name="T61" fmla="*/ 104 h 222"/>
              <a:gd name="T62" fmla="*/ 40 w 209"/>
              <a:gd name="T63" fmla="*/ 119 h 222"/>
              <a:gd name="T64" fmla="*/ 98 w 209"/>
              <a:gd name="T65" fmla="*/ 140 h 222"/>
              <a:gd name="T66" fmla="*/ 40 w 209"/>
              <a:gd name="T67" fmla="*/ 11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 h="222">
                <a:moveTo>
                  <a:pt x="44" y="0"/>
                </a:moveTo>
                <a:lnTo>
                  <a:pt x="59" y="4"/>
                </a:lnTo>
                <a:cubicBezTo>
                  <a:pt x="56" y="10"/>
                  <a:pt x="52" y="16"/>
                  <a:pt x="49" y="23"/>
                </a:cubicBezTo>
                <a:lnTo>
                  <a:pt x="111" y="23"/>
                </a:lnTo>
                <a:lnTo>
                  <a:pt x="111" y="37"/>
                </a:lnTo>
                <a:lnTo>
                  <a:pt x="60" y="37"/>
                </a:lnTo>
                <a:cubicBezTo>
                  <a:pt x="62" y="39"/>
                  <a:pt x="65" y="42"/>
                  <a:pt x="69" y="46"/>
                </a:cubicBezTo>
                <a:cubicBezTo>
                  <a:pt x="72" y="50"/>
                  <a:pt x="75" y="54"/>
                  <a:pt x="77" y="56"/>
                </a:cubicBezTo>
                <a:lnTo>
                  <a:pt x="66" y="65"/>
                </a:lnTo>
                <a:lnTo>
                  <a:pt x="161" y="65"/>
                </a:lnTo>
                <a:cubicBezTo>
                  <a:pt x="158" y="61"/>
                  <a:pt x="153" y="55"/>
                  <a:pt x="145" y="45"/>
                </a:cubicBezTo>
                <a:cubicBezTo>
                  <a:pt x="145" y="45"/>
                  <a:pt x="144" y="44"/>
                  <a:pt x="143" y="43"/>
                </a:cubicBezTo>
                <a:lnTo>
                  <a:pt x="154" y="37"/>
                </a:lnTo>
                <a:lnTo>
                  <a:pt x="135" y="37"/>
                </a:lnTo>
                <a:cubicBezTo>
                  <a:pt x="130" y="45"/>
                  <a:pt x="124" y="53"/>
                  <a:pt x="118" y="62"/>
                </a:cubicBezTo>
                <a:cubicBezTo>
                  <a:pt x="113" y="57"/>
                  <a:pt x="108" y="53"/>
                  <a:pt x="104" y="51"/>
                </a:cubicBezTo>
                <a:cubicBezTo>
                  <a:pt x="117" y="37"/>
                  <a:pt x="127" y="21"/>
                  <a:pt x="136" y="1"/>
                </a:cubicBezTo>
                <a:lnTo>
                  <a:pt x="152" y="4"/>
                </a:lnTo>
                <a:cubicBezTo>
                  <a:pt x="148" y="12"/>
                  <a:pt x="144" y="19"/>
                  <a:pt x="143" y="23"/>
                </a:cubicBezTo>
                <a:lnTo>
                  <a:pt x="209" y="23"/>
                </a:lnTo>
                <a:lnTo>
                  <a:pt x="209" y="37"/>
                </a:lnTo>
                <a:lnTo>
                  <a:pt x="155" y="37"/>
                </a:lnTo>
                <a:cubicBezTo>
                  <a:pt x="162" y="43"/>
                  <a:pt x="168" y="49"/>
                  <a:pt x="173" y="56"/>
                </a:cubicBezTo>
                <a:lnTo>
                  <a:pt x="162" y="65"/>
                </a:lnTo>
                <a:lnTo>
                  <a:pt x="189" y="65"/>
                </a:lnTo>
                <a:lnTo>
                  <a:pt x="189" y="119"/>
                </a:lnTo>
                <a:lnTo>
                  <a:pt x="115" y="119"/>
                </a:lnTo>
                <a:lnTo>
                  <a:pt x="115" y="140"/>
                </a:lnTo>
                <a:lnTo>
                  <a:pt x="200" y="140"/>
                </a:lnTo>
                <a:cubicBezTo>
                  <a:pt x="200" y="154"/>
                  <a:pt x="199" y="167"/>
                  <a:pt x="198" y="178"/>
                </a:cubicBezTo>
                <a:cubicBezTo>
                  <a:pt x="197" y="196"/>
                  <a:pt x="187" y="205"/>
                  <a:pt x="166" y="205"/>
                </a:cubicBezTo>
                <a:cubicBezTo>
                  <a:pt x="158" y="205"/>
                  <a:pt x="149" y="205"/>
                  <a:pt x="138" y="205"/>
                </a:cubicBezTo>
                <a:cubicBezTo>
                  <a:pt x="138" y="199"/>
                  <a:pt x="137" y="194"/>
                  <a:pt x="135" y="188"/>
                </a:cubicBezTo>
                <a:cubicBezTo>
                  <a:pt x="140" y="189"/>
                  <a:pt x="151" y="189"/>
                  <a:pt x="165" y="189"/>
                </a:cubicBezTo>
                <a:cubicBezTo>
                  <a:pt x="175" y="190"/>
                  <a:pt x="181" y="185"/>
                  <a:pt x="181" y="175"/>
                </a:cubicBezTo>
                <a:cubicBezTo>
                  <a:pt x="182" y="173"/>
                  <a:pt x="182" y="170"/>
                  <a:pt x="182" y="165"/>
                </a:cubicBezTo>
                <a:cubicBezTo>
                  <a:pt x="183" y="161"/>
                  <a:pt x="183" y="157"/>
                  <a:pt x="183" y="155"/>
                </a:cubicBezTo>
                <a:lnTo>
                  <a:pt x="115" y="155"/>
                </a:lnTo>
                <a:lnTo>
                  <a:pt x="115" y="222"/>
                </a:lnTo>
                <a:lnTo>
                  <a:pt x="98" y="222"/>
                </a:lnTo>
                <a:lnTo>
                  <a:pt x="98" y="160"/>
                </a:lnTo>
                <a:cubicBezTo>
                  <a:pt x="76" y="186"/>
                  <a:pt x="47" y="205"/>
                  <a:pt x="9" y="217"/>
                </a:cubicBezTo>
                <a:cubicBezTo>
                  <a:pt x="8" y="216"/>
                  <a:pt x="7" y="213"/>
                  <a:pt x="5" y="210"/>
                </a:cubicBezTo>
                <a:cubicBezTo>
                  <a:pt x="3" y="206"/>
                  <a:pt x="2" y="203"/>
                  <a:pt x="0" y="201"/>
                </a:cubicBezTo>
                <a:cubicBezTo>
                  <a:pt x="34" y="193"/>
                  <a:pt x="62" y="178"/>
                  <a:pt x="83" y="155"/>
                </a:cubicBezTo>
                <a:lnTo>
                  <a:pt x="17" y="155"/>
                </a:lnTo>
                <a:lnTo>
                  <a:pt x="27" y="104"/>
                </a:lnTo>
                <a:lnTo>
                  <a:pt x="98" y="104"/>
                </a:lnTo>
                <a:lnTo>
                  <a:pt x="98" y="81"/>
                </a:lnTo>
                <a:lnTo>
                  <a:pt x="24" y="81"/>
                </a:lnTo>
                <a:lnTo>
                  <a:pt x="24" y="65"/>
                </a:lnTo>
                <a:lnTo>
                  <a:pt x="65" y="65"/>
                </a:lnTo>
                <a:cubicBezTo>
                  <a:pt x="60" y="58"/>
                  <a:pt x="54" y="51"/>
                  <a:pt x="48" y="43"/>
                </a:cubicBezTo>
                <a:lnTo>
                  <a:pt x="56" y="37"/>
                </a:lnTo>
                <a:lnTo>
                  <a:pt x="40" y="37"/>
                </a:lnTo>
                <a:cubicBezTo>
                  <a:pt x="33" y="49"/>
                  <a:pt x="23" y="59"/>
                  <a:pt x="12" y="69"/>
                </a:cubicBezTo>
                <a:cubicBezTo>
                  <a:pt x="8" y="65"/>
                  <a:pt x="4" y="61"/>
                  <a:pt x="0" y="57"/>
                </a:cubicBezTo>
                <a:cubicBezTo>
                  <a:pt x="20" y="40"/>
                  <a:pt x="34" y="21"/>
                  <a:pt x="44" y="0"/>
                </a:cubicBezTo>
                <a:close/>
                <a:moveTo>
                  <a:pt x="172" y="81"/>
                </a:moveTo>
                <a:lnTo>
                  <a:pt x="115" y="81"/>
                </a:lnTo>
                <a:lnTo>
                  <a:pt x="115" y="104"/>
                </a:lnTo>
                <a:lnTo>
                  <a:pt x="172" y="104"/>
                </a:lnTo>
                <a:lnTo>
                  <a:pt x="172" y="81"/>
                </a:lnTo>
                <a:close/>
                <a:moveTo>
                  <a:pt x="40" y="119"/>
                </a:moveTo>
                <a:lnTo>
                  <a:pt x="36" y="140"/>
                </a:lnTo>
                <a:lnTo>
                  <a:pt x="98" y="140"/>
                </a:lnTo>
                <a:lnTo>
                  <a:pt x="98" y="119"/>
                </a:lnTo>
                <a:lnTo>
                  <a:pt x="40" y="1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思源宋体 ExtraLight" charset="-122"/>
            </a:endParaRPr>
          </a:p>
        </p:txBody>
      </p:sp>
      <p:sp>
        <p:nvSpPr>
          <p:cNvPr id="8" name="Freeform 29"/>
          <p:cNvSpPr>
            <a:spLocks noEditPoints="1"/>
          </p:cNvSpPr>
          <p:nvPr userDrawn="1"/>
        </p:nvSpPr>
        <p:spPr bwMode="auto">
          <a:xfrm>
            <a:off x="1050516" y="6521453"/>
            <a:ext cx="157102" cy="161925"/>
          </a:xfrm>
          <a:custGeom>
            <a:avLst/>
            <a:gdLst>
              <a:gd name="T0" fmla="*/ 28 w 207"/>
              <a:gd name="T1" fmla="*/ 47 h 209"/>
              <a:gd name="T2" fmla="*/ 88 w 207"/>
              <a:gd name="T3" fmla="*/ 47 h 209"/>
              <a:gd name="T4" fmla="*/ 95 w 207"/>
              <a:gd name="T5" fmla="*/ 16 h 209"/>
              <a:gd name="T6" fmla="*/ 5 w 207"/>
              <a:gd name="T7" fmla="*/ 16 h 209"/>
              <a:gd name="T8" fmla="*/ 5 w 207"/>
              <a:gd name="T9" fmla="*/ 0 h 209"/>
              <a:gd name="T10" fmla="*/ 207 w 207"/>
              <a:gd name="T11" fmla="*/ 0 h 209"/>
              <a:gd name="T12" fmla="*/ 207 w 207"/>
              <a:gd name="T13" fmla="*/ 16 h 209"/>
              <a:gd name="T14" fmla="*/ 113 w 207"/>
              <a:gd name="T15" fmla="*/ 16 h 209"/>
              <a:gd name="T16" fmla="*/ 105 w 207"/>
              <a:gd name="T17" fmla="*/ 47 h 209"/>
              <a:gd name="T18" fmla="*/ 184 w 207"/>
              <a:gd name="T19" fmla="*/ 47 h 209"/>
              <a:gd name="T20" fmla="*/ 184 w 207"/>
              <a:gd name="T21" fmla="*/ 154 h 209"/>
              <a:gd name="T22" fmla="*/ 167 w 207"/>
              <a:gd name="T23" fmla="*/ 154 h 209"/>
              <a:gd name="T24" fmla="*/ 167 w 207"/>
              <a:gd name="T25" fmla="*/ 63 h 209"/>
              <a:gd name="T26" fmla="*/ 45 w 207"/>
              <a:gd name="T27" fmla="*/ 63 h 209"/>
              <a:gd name="T28" fmla="*/ 45 w 207"/>
              <a:gd name="T29" fmla="*/ 155 h 209"/>
              <a:gd name="T30" fmla="*/ 28 w 207"/>
              <a:gd name="T31" fmla="*/ 155 h 209"/>
              <a:gd name="T32" fmla="*/ 28 w 207"/>
              <a:gd name="T33" fmla="*/ 47 h 209"/>
              <a:gd name="T34" fmla="*/ 0 w 207"/>
              <a:gd name="T35" fmla="*/ 193 h 209"/>
              <a:gd name="T36" fmla="*/ 98 w 207"/>
              <a:gd name="T37" fmla="*/ 98 h 209"/>
              <a:gd name="T38" fmla="*/ 98 w 207"/>
              <a:gd name="T39" fmla="*/ 76 h 209"/>
              <a:gd name="T40" fmla="*/ 114 w 207"/>
              <a:gd name="T41" fmla="*/ 76 h 209"/>
              <a:gd name="T42" fmla="*/ 114 w 207"/>
              <a:gd name="T43" fmla="*/ 98 h 209"/>
              <a:gd name="T44" fmla="*/ 110 w 207"/>
              <a:gd name="T45" fmla="*/ 138 h 209"/>
              <a:gd name="T46" fmla="*/ 141 w 207"/>
              <a:gd name="T47" fmla="*/ 155 h 209"/>
              <a:gd name="T48" fmla="*/ 201 w 207"/>
              <a:gd name="T49" fmla="*/ 189 h 209"/>
              <a:gd name="T50" fmla="*/ 191 w 207"/>
              <a:gd name="T51" fmla="*/ 207 h 209"/>
              <a:gd name="T52" fmla="*/ 104 w 207"/>
              <a:gd name="T53" fmla="*/ 153 h 209"/>
              <a:gd name="T54" fmla="*/ 10 w 207"/>
              <a:gd name="T55" fmla="*/ 209 h 209"/>
              <a:gd name="T56" fmla="*/ 0 w 207"/>
              <a:gd name="T57" fmla="*/ 1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7" h="209">
                <a:moveTo>
                  <a:pt x="28" y="47"/>
                </a:moveTo>
                <a:lnTo>
                  <a:pt x="88" y="47"/>
                </a:lnTo>
                <a:lnTo>
                  <a:pt x="95" y="16"/>
                </a:lnTo>
                <a:lnTo>
                  <a:pt x="5" y="16"/>
                </a:lnTo>
                <a:lnTo>
                  <a:pt x="5" y="0"/>
                </a:lnTo>
                <a:lnTo>
                  <a:pt x="207" y="0"/>
                </a:lnTo>
                <a:lnTo>
                  <a:pt x="207" y="16"/>
                </a:lnTo>
                <a:lnTo>
                  <a:pt x="113" y="16"/>
                </a:lnTo>
                <a:lnTo>
                  <a:pt x="105" y="47"/>
                </a:lnTo>
                <a:lnTo>
                  <a:pt x="184" y="47"/>
                </a:lnTo>
                <a:lnTo>
                  <a:pt x="184" y="154"/>
                </a:lnTo>
                <a:lnTo>
                  <a:pt x="167" y="154"/>
                </a:lnTo>
                <a:lnTo>
                  <a:pt x="167" y="63"/>
                </a:lnTo>
                <a:lnTo>
                  <a:pt x="45" y="63"/>
                </a:lnTo>
                <a:lnTo>
                  <a:pt x="45" y="155"/>
                </a:lnTo>
                <a:lnTo>
                  <a:pt x="28" y="155"/>
                </a:lnTo>
                <a:lnTo>
                  <a:pt x="28" y="47"/>
                </a:lnTo>
                <a:close/>
                <a:moveTo>
                  <a:pt x="0" y="193"/>
                </a:moveTo>
                <a:cubicBezTo>
                  <a:pt x="70" y="181"/>
                  <a:pt x="103" y="149"/>
                  <a:pt x="98" y="98"/>
                </a:cubicBezTo>
                <a:lnTo>
                  <a:pt x="98" y="76"/>
                </a:lnTo>
                <a:lnTo>
                  <a:pt x="114" y="76"/>
                </a:lnTo>
                <a:lnTo>
                  <a:pt x="114" y="98"/>
                </a:lnTo>
                <a:cubicBezTo>
                  <a:pt x="114" y="113"/>
                  <a:pt x="113" y="126"/>
                  <a:pt x="110" y="138"/>
                </a:cubicBezTo>
                <a:cubicBezTo>
                  <a:pt x="117" y="141"/>
                  <a:pt x="127" y="147"/>
                  <a:pt x="141" y="155"/>
                </a:cubicBezTo>
                <a:cubicBezTo>
                  <a:pt x="168" y="171"/>
                  <a:pt x="188" y="183"/>
                  <a:pt x="201" y="189"/>
                </a:cubicBezTo>
                <a:lnTo>
                  <a:pt x="191" y="207"/>
                </a:lnTo>
                <a:cubicBezTo>
                  <a:pt x="163" y="188"/>
                  <a:pt x="134" y="171"/>
                  <a:pt x="104" y="153"/>
                </a:cubicBezTo>
                <a:cubicBezTo>
                  <a:pt x="92" y="178"/>
                  <a:pt x="60" y="196"/>
                  <a:pt x="10" y="209"/>
                </a:cubicBezTo>
                <a:cubicBezTo>
                  <a:pt x="8" y="205"/>
                  <a:pt x="5" y="199"/>
                  <a:pt x="0" y="19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思源宋体 ExtraLight" charset="-122"/>
            </a:endParaRPr>
          </a:p>
        </p:txBody>
      </p:sp>
      <p:sp>
        <p:nvSpPr>
          <p:cNvPr id="9" name="TextBox 7"/>
          <p:cNvSpPr txBox="1">
            <a:spLocks noChangeArrowheads="1"/>
          </p:cNvSpPr>
          <p:nvPr userDrawn="1"/>
        </p:nvSpPr>
        <p:spPr bwMode="auto">
          <a:xfrm>
            <a:off x="603016" y="6418266"/>
            <a:ext cx="43639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eaLnBrk="1" hangingPunct="1"/>
            <a:fld id="{9C9FBFC4-E9F9-46E1-A786-37019A48A953}" type="slidenum">
              <a:rPr lang="zh-CN" altLang="en-US" sz="1600">
                <a:solidFill>
                  <a:srgbClr val="F8F8F8"/>
                </a:solidFill>
                <a:ea typeface="思源宋体 ExtraLight" charset="-122"/>
              </a:rPr>
              <a:t>‹#›</a:t>
            </a:fld>
            <a:endParaRPr lang="zh-CN" altLang="en-US" sz="1600">
              <a:solidFill>
                <a:srgbClr val="F8F8F8"/>
              </a:solidFill>
              <a:ea typeface="思源宋体 ExtraLight" charset="-122"/>
            </a:endParaRPr>
          </a:p>
        </p:txBody>
      </p:sp>
      <p:sp>
        <p:nvSpPr>
          <p:cNvPr id="10" name="Line 6"/>
          <p:cNvSpPr>
            <a:spLocks noChangeShapeType="1"/>
          </p:cNvSpPr>
          <p:nvPr userDrawn="1"/>
        </p:nvSpPr>
        <p:spPr bwMode="auto">
          <a:xfrm>
            <a:off x="1632900" y="6438903"/>
            <a:ext cx="0" cy="347663"/>
          </a:xfrm>
          <a:prstGeom prst="line">
            <a:avLst/>
          </a:prstGeom>
          <a:noFill/>
          <a:ln w="4" cmpd="sng">
            <a:solidFill>
              <a:srgbClr val="FFFFFF"/>
            </a:solidFill>
            <a:round/>
          </a:ln>
          <a:extLst>
            <a:ext uri="{909E8E84-426E-40DD-AFC4-6F175D3DCCD1}">
              <a14:hiddenFill xmlns:a14="http://schemas.microsoft.com/office/drawing/2010/main">
                <a:noFill/>
              </a14:hiddenFill>
            </a:ext>
          </a:extLst>
        </p:spPr>
        <p:txBody>
          <a:bodyPr/>
          <a:lstStyle/>
          <a:p>
            <a:endParaRPr lang="zh-CN" altLang="en-US">
              <a:ea typeface="思源宋体 ExtraLight" charset="-122"/>
            </a:endParaRPr>
          </a:p>
        </p:txBody>
      </p:sp>
      <p:sp>
        <p:nvSpPr>
          <p:cNvPr id="2" name="Date Placeholder 1"/>
          <p:cNvSpPr>
            <a:spLocks noGrp="1"/>
          </p:cNvSpPr>
          <p:nvPr>
            <p:ph type="dt" sz="half" idx="10"/>
          </p:nvPr>
        </p:nvSpPr>
        <p:spPr/>
        <p:txBody>
          <a:bodyPr/>
          <a:lstStyle/>
          <a:p>
            <a:fld id="{C764DE79-268F-4C1A-8933-263129D2AF90}" type="datetimeFigureOut">
              <a:rPr lang="en-US" dirty="0"/>
              <a:t>6/9/2020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
        <p:nvSpPr>
          <p:cNvPr id="12" name="矩形 1"/>
          <p:cNvSpPr>
            <a:spLocks noChangeArrowheads="1"/>
          </p:cNvSpPr>
          <p:nvPr userDrawn="1"/>
        </p:nvSpPr>
        <p:spPr bwMode="auto">
          <a:xfrm>
            <a:off x="193599" y="207635"/>
            <a:ext cx="215816" cy="536365"/>
          </a:xfrm>
          <a:prstGeom prst="rect">
            <a:avLst/>
          </a:prstGeom>
          <a:solidFill>
            <a:srgbClr val="367CAD"/>
          </a:solidFill>
          <a:ln w="9525" cmpd="sng">
            <a:noFill/>
            <a:bevel/>
          </a:ln>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solidFill>
                <a:srgbClr val="C4261D"/>
              </a:solidFill>
              <a:ea typeface="思源宋体 ExtraLight" charset="-122"/>
            </a:endParaRPr>
          </a:p>
        </p:txBody>
      </p:sp>
      <p:pic>
        <p:nvPicPr>
          <p:cNvPr id="13" name="图片 12" descr="C:\Users\Administrator\Downloads\51miz-E194735-0FC718D7.png51miz-E194735-0FC718D7"/>
          <p:cNvPicPr>
            <a:picLocks noChangeAspect="1"/>
          </p:cNvPicPr>
          <p:nvPr userDrawn="1"/>
        </p:nvPicPr>
        <p:blipFill>
          <a:blip r:embed="rId2">
            <a:clrChange>
              <a:clrFrom>
                <a:srgbClr val="FDFDFD">
                  <a:alpha val="100000"/>
                </a:srgbClr>
              </a:clrFrom>
              <a:clrTo>
                <a:srgbClr val="FDFDFD">
                  <a:alpha val="100000"/>
                  <a:alpha val="0"/>
                </a:srgbClr>
              </a:clrTo>
            </a:clrChange>
          </a:blip>
          <a:srcRect/>
          <a:stretch>
            <a:fillRect/>
          </a:stretch>
        </p:blipFill>
        <p:spPr>
          <a:xfrm>
            <a:off x="11568430" y="262255"/>
            <a:ext cx="483870" cy="470535"/>
          </a:xfrm>
          <a:prstGeom prst="rect">
            <a:avLst/>
          </a:prstGeom>
        </p:spPr>
      </p:pic>
      <p:pic>
        <p:nvPicPr>
          <p:cNvPr id="14" name="图片 13" descr="C:\Users\Administrator\Downloads\99e1050d_E374306_49d4ae98.png99e1050d_E374306_49d4ae98"/>
          <p:cNvPicPr>
            <a:picLocks noChangeAspect="1"/>
          </p:cNvPicPr>
          <p:nvPr userDrawn="1"/>
        </p:nvPicPr>
        <p:blipFill>
          <a:blip r:embed="rId3"/>
          <a:srcRect/>
          <a:stretch>
            <a:fillRect/>
          </a:stretch>
        </p:blipFill>
        <p:spPr>
          <a:xfrm>
            <a:off x="11490960" y="6320473"/>
            <a:ext cx="561340" cy="532765"/>
          </a:xfrm>
          <a:prstGeom prst="rect">
            <a:avLst/>
          </a:prstGeom>
        </p:spPr>
      </p:pic>
      <p:pic>
        <p:nvPicPr>
          <p:cNvPr id="15" name="图片 14"/>
          <p:cNvPicPr>
            <a:picLocks noChangeAspect="1"/>
          </p:cNvPicPr>
          <p:nvPr userDrawn="1"/>
        </p:nvPicPr>
        <p:blipFill>
          <a:blip r:embed="rId4"/>
          <a:stretch>
            <a:fillRect/>
          </a:stretch>
        </p:blipFill>
        <p:spPr>
          <a:xfrm>
            <a:off x="5388539" y="5469659"/>
            <a:ext cx="6250973" cy="861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00" fill="hold"/>
                                        <p:tgtEl>
                                          <p:spTgt spid="12"/>
                                        </p:tgtEl>
                                        <p:attrNameLst>
                                          <p:attrName>ppt_w</p:attrName>
                                        </p:attrNameLst>
                                      </p:cBhvr>
                                      <p:tavLst>
                                        <p:tav tm="0">
                                          <p:val>
                                            <p:fltVal val="0"/>
                                          </p:val>
                                        </p:tav>
                                        <p:tav tm="100000">
                                          <p:val>
                                            <p:strVal val="#ppt_w"/>
                                          </p:val>
                                        </p:tav>
                                      </p:tavLst>
                                    </p:anim>
                                    <p:anim calcmode="lin" valueType="num">
                                      <p:cBhvr>
                                        <p:cTn id="8" dur="300" fill="hold"/>
                                        <p:tgtEl>
                                          <p:spTgt spid="12"/>
                                        </p:tgtEl>
                                        <p:attrNameLst>
                                          <p:attrName>ppt_h</p:attrName>
                                        </p:attrNameLst>
                                      </p:cBhvr>
                                      <p:tavLst>
                                        <p:tav tm="0">
                                          <p:val>
                                            <p:fltVal val="0"/>
                                          </p:val>
                                        </p:tav>
                                        <p:tav tm="100000">
                                          <p:val>
                                            <p:strVal val="#ppt_h"/>
                                          </p:val>
                                        </p:tav>
                                      </p:tavLst>
                                    </p:anim>
                                    <p:anim calcmode="lin" valueType="num">
                                      <p:cBhvr>
                                        <p:cTn id="9" dur="300" fill="hold"/>
                                        <p:tgtEl>
                                          <p:spTgt spid="12"/>
                                        </p:tgtEl>
                                        <p:attrNameLst>
                                          <p:attrName>style.rotation</p:attrName>
                                        </p:attrNameLst>
                                      </p:cBhvr>
                                      <p:tavLst>
                                        <p:tav tm="0">
                                          <p:val>
                                            <p:fltVal val="90"/>
                                          </p:val>
                                        </p:tav>
                                        <p:tav tm="100000">
                                          <p:val>
                                            <p:fltVal val="0"/>
                                          </p:val>
                                        </p:tav>
                                      </p:tavLst>
                                    </p:anim>
                                    <p:animEffect transition="in" filter="fade">
                                      <p:cBhvr>
                                        <p:cTn id="10"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autoUpdateAnimBg="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Freeform 5"/>
          <p:cNvSpPr/>
          <p:nvPr userDrawn="1"/>
        </p:nvSpPr>
        <p:spPr bwMode="auto">
          <a:xfrm>
            <a:off x="3426075" y="2143627"/>
            <a:ext cx="8765926" cy="2659611"/>
          </a:xfrm>
          <a:prstGeom prst="roundRect">
            <a:avLst/>
          </a:prstGeom>
          <a:solidFill>
            <a:srgbClr val="367CA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思源宋体 ExtraLight" charset="-122"/>
            </a:endParaRPr>
          </a:p>
        </p:txBody>
      </p:sp>
      <p:sp>
        <p:nvSpPr>
          <p:cNvPr id="10" name="Freeform 8"/>
          <p:cNvSpPr/>
          <p:nvPr userDrawn="1"/>
        </p:nvSpPr>
        <p:spPr bwMode="auto">
          <a:xfrm>
            <a:off x="2" y="2143627"/>
            <a:ext cx="326897" cy="2659611"/>
          </a:xfrm>
          <a:custGeom>
            <a:avLst/>
            <a:gdLst>
              <a:gd name="T0" fmla="*/ 288 w 430"/>
              <a:gd name="T1" fmla="*/ 0 h 3482"/>
              <a:gd name="T2" fmla="*/ 0 w 430"/>
              <a:gd name="T3" fmla="*/ 0 h 3482"/>
              <a:gd name="T4" fmla="*/ 0 w 430"/>
              <a:gd name="T5" fmla="*/ 3482 h 3482"/>
              <a:gd name="T6" fmla="*/ 288 w 430"/>
              <a:gd name="T7" fmla="*/ 3482 h 3482"/>
              <a:gd name="T8" fmla="*/ 430 w 430"/>
              <a:gd name="T9" fmla="*/ 3339 h 3482"/>
              <a:gd name="T10" fmla="*/ 430 w 430"/>
              <a:gd name="T11" fmla="*/ 143 h 3482"/>
              <a:gd name="T12" fmla="*/ 288 w 430"/>
              <a:gd name="T13" fmla="*/ 0 h 3482"/>
            </a:gdLst>
            <a:ahLst/>
            <a:cxnLst>
              <a:cxn ang="0">
                <a:pos x="T0" y="T1"/>
              </a:cxn>
              <a:cxn ang="0">
                <a:pos x="T2" y="T3"/>
              </a:cxn>
              <a:cxn ang="0">
                <a:pos x="T4" y="T5"/>
              </a:cxn>
              <a:cxn ang="0">
                <a:pos x="T6" y="T7"/>
              </a:cxn>
              <a:cxn ang="0">
                <a:pos x="T8" y="T9"/>
              </a:cxn>
              <a:cxn ang="0">
                <a:pos x="T10" y="T11"/>
              </a:cxn>
              <a:cxn ang="0">
                <a:pos x="T12" y="T13"/>
              </a:cxn>
            </a:cxnLst>
            <a:rect l="0" t="0" r="r" b="b"/>
            <a:pathLst>
              <a:path w="430" h="3482">
                <a:moveTo>
                  <a:pt x="288" y="0"/>
                </a:moveTo>
                <a:lnTo>
                  <a:pt x="0" y="0"/>
                </a:lnTo>
                <a:lnTo>
                  <a:pt x="0" y="3482"/>
                </a:lnTo>
                <a:lnTo>
                  <a:pt x="288" y="3482"/>
                </a:lnTo>
                <a:cubicBezTo>
                  <a:pt x="366" y="3482"/>
                  <a:pt x="430" y="3418"/>
                  <a:pt x="430" y="3339"/>
                </a:cubicBezTo>
                <a:lnTo>
                  <a:pt x="430" y="143"/>
                </a:lnTo>
                <a:cubicBezTo>
                  <a:pt x="430" y="64"/>
                  <a:pt x="366" y="0"/>
                  <a:pt x="288" y="0"/>
                </a:cubicBezTo>
                <a:close/>
              </a:path>
            </a:pathLst>
          </a:custGeom>
          <a:solidFill>
            <a:srgbClr val="555E6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思源宋体 ExtraLight" charset="-122"/>
            </a:endParaRPr>
          </a:p>
        </p:txBody>
      </p:sp>
      <p:sp>
        <p:nvSpPr>
          <p:cNvPr id="2" name="Title 1"/>
          <p:cNvSpPr>
            <a:spLocks noGrp="1"/>
          </p:cNvSpPr>
          <p:nvPr>
            <p:ph type="ctrTitle" hasCustomPrompt="1"/>
          </p:nvPr>
        </p:nvSpPr>
        <p:spPr>
          <a:xfrm>
            <a:off x="3426075" y="2143626"/>
            <a:ext cx="8765925" cy="1458411"/>
          </a:xfrm>
        </p:spPr>
        <p:txBody>
          <a:bodyPr anchor="b">
            <a:normAutofit/>
          </a:bodyPr>
          <a:lstStyle>
            <a:lvl1pPr algn="ctr">
              <a:defRPr sz="5400">
                <a:solidFill>
                  <a:srgbClr val="FCFCFC"/>
                </a:solidFill>
              </a:defRPr>
            </a:lvl1pPr>
          </a:lstStyle>
          <a:p>
            <a:r>
              <a:rPr lang="zh-CN" altLang="en-US" dirty="0"/>
              <a:t>编辑标题</a:t>
            </a:r>
            <a:endParaRPr lang="en-US" dirty="0"/>
          </a:p>
        </p:txBody>
      </p:sp>
      <p:sp>
        <p:nvSpPr>
          <p:cNvPr id="3" name="Subtitle 2"/>
          <p:cNvSpPr>
            <a:spLocks noGrp="1"/>
          </p:cNvSpPr>
          <p:nvPr>
            <p:ph type="subTitle" idx="1"/>
          </p:nvPr>
        </p:nvSpPr>
        <p:spPr>
          <a:xfrm>
            <a:off x="3426075" y="3694113"/>
            <a:ext cx="8765925" cy="1109125"/>
          </a:xfrm>
        </p:spPr>
        <p:txBody>
          <a:bodyPr/>
          <a:lstStyle>
            <a:lvl1pPr marL="0" indent="0" algn="ctr">
              <a:buNone/>
              <a:defRPr sz="2400">
                <a:solidFill>
                  <a:srgbClr val="FCFCF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11" name="图片 10" descr="C:\Users\Administrator\Downloads\51miz-E194735-0FC718D7.png51miz-E194735-0FC718D7"/>
          <p:cNvPicPr>
            <a:picLocks noChangeAspect="1"/>
          </p:cNvPicPr>
          <p:nvPr userDrawn="1"/>
        </p:nvPicPr>
        <p:blipFill>
          <a:blip r:embed="rId2">
            <a:clrChange>
              <a:clrFrom>
                <a:srgbClr val="FDFDFD">
                  <a:alpha val="100000"/>
                </a:srgbClr>
              </a:clrFrom>
              <a:clrTo>
                <a:srgbClr val="FDFDFD">
                  <a:alpha val="100000"/>
                  <a:alpha val="0"/>
                </a:srgbClr>
              </a:clrTo>
            </a:clrChange>
          </a:blip>
          <a:srcRect/>
          <a:stretch>
            <a:fillRect/>
          </a:stretch>
        </p:blipFill>
        <p:spPr>
          <a:xfrm>
            <a:off x="645795" y="2206308"/>
            <a:ext cx="2606040" cy="2534285"/>
          </a:xfrm>
          <a:prstGeom prst="rect">
            <a:avLst/>
          </a:prstGeom>
        </p:spPr>
      </p:pic>
      <p:pic>
        <p:nvPicPr>
          <p:cNvPr id="12" name="图片 11" descr="51miz-E684973-EA9465A1"/>
          <p:cNvPicPr>
            <a:picLocks noChangeAspect="1"/>
          </p:cNvPicPr>
          <p:nvPr userDrawn="1"/>
        </p:nvPicPr>
        <p:blipFill>
          <a:blip r:embed="rId3"/>
          <a:stretch>
            <a:fillRect/>
          </a:stretch>
        </p:blipFill>
        <p:spPr>
          <a:xfrm>
            <a:off x="6637655" y="1542415"/>
            <a:ext cx="410845" cy="410845"/>
          </a:xfrm>
          <a:prstGeom prst="rect">
            <a:avLst/>
          </a:prstGeom>
        </p:spPr>
      </p:pic>
      <p:pic>
        <p:nvPicPr>
          <p:cNvPr id="13" name="图片 12" descr="51miz-E787017-B1D315A5"/>
          <p:cNvPicPr>
            <a:picLocks noChangeAspect="1"/>
          </p:cNvPicPr>
          <p:nvPr userDrawn="1"/>
        </p:nvPicPr>
        <p:blipFill>
          <a:blip r:embed="rId4"/>
          <a:stretch>
            <a:fillRect/>
          </a:stretch>
        </p:blipFill>
        <p:spPr>
          <a:xfrm>
            <a:off x="8441055" y="1542415"/>
            <a:ext cx="414020" cy="414020"/>
          </a:xfrm>
          <a:prstGeom prst="rect">
            <a:avLst/>
          </a:prstGeom>
        </p:spPr>
      </p:pic>
      <p:pic>
        <p:nvPicPr>
          <p:cNvPr id="14" name="图片 13" descr="51miz-E684850-B5590CC6"/>
          <p:cNvPicPr>
            <a:picLocks noChangeAspect="1"/>
          </p:cNvPicPr>
          <p:nvPr userDrawn="1"/>
        </p:nvPicPr>
        <p:blipFill>
          <a:blip r:embed="rId5"/>
          <a:stretch>
            <a:fillRect/>
          </a:stretch>
        </p:blipFill>
        <p:spPr>
          <a:xfrm>
            <a:off x="10081895" y="1445260"/>
            <a:ext cx="605155" cy="605155"/>
          </a:xfrm>
          <a:prstGeom prst="rect">
            <a:avLst/>
          </a:prstGeom>
        </p:spPr>
      </p:pic>
      <p:pic>
        <p:nvPicPr>
          <p:cNvPr id="18" name="图片 17" descr="51miz-E810217-DCFA3B5A"/>
          <p:cNvPicPr>
            <a:picLocks noChangeAspect="1"/>
          </p:cNvPicPr>
          <p:nvPr userDrawn="1"/>
        </p:nvPicPr>
        <p:blipFill>
          <a:blip r:embed="rId6"/>
          <a:stretch>
            <a:fillRect/>
          </a:stretch>
        </p:blipFill>
        <p:spPr>
          <a:xfrm>
            <a:off x="3581400" y="6139180"/>
            <a:ext cx="406400" cy="406400"/>
          </a:xfrm>
          <a:prstGeom prst="rect">
            <a:avLst/>
          </a:prstGeom>
        </p:spPr>
      </p:pic>
      <p:pic>
        <p:nvPicPr>
          <p:cNvPr id="19" name="图片 18" descr="51miz-E785765-044C86FE"/>
          <p:cNvPicPr>
            <a:picLocks noChangeAspect="1"/>
          </p:cNvPicPr>
          <p:nvPr userDrawn="1"/>
        </p:nvPicPr>
        <p:blipFill>
          <a:blip r:embed="rId7"/>
          <a:stretch>
            <a:fillRect/>
          </a:stretch>
        </p:blipFill>
        <p:spPr>
          <a:xfrm>
            <a:off x="7574280" y="6139180"/>
            <a:ext cx="469265" cy="401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7" name="组合 6"/>
          <p:cNvGrpSpPr/>
          <p:nvPr/>
        </p:nvGrpSpPr>
        <p:grpSpPr bwMode="auto">
          <a:xfrm>
            <a:off x="1372654" y="2334053"/>
            <a:ext cx="2026445" cy="2032794"/>
            <a:chOff x="0" y="0"/>
            <a:chExt cx="1685925" cy="1690688"/>
          </a:xfrm>
        </p:grpSpPr>
        <p:sp>
          <p:nvSpPr>
            <p:cNvPr id="8" name="Freeform 5"/>
            <p:cNvSpPr/>
            <p:nvPr/>
          </p:nvSpPr>
          <p:spPr bwMode="auto">
            <a:xfrm>
              <a:off x="0" y="0"/>
              <a:ext cx="1685925" cy="1690688"/>
            </a:xfrm>
            <a:custGeom>
              <a:avLst/>
              <a:gdLst>
                <a:gd name="T0" fmla="*/ 195 w 2414"/>
                <a:gd name="T1" fmla="*/ 0 h 2429"/>
                <a:gd name="T2" fmla="*/ 2219 w 2414"/>
                <a:gd name="T3" fmla="*/ 0 h 2429"/>
                <a:gd name="T4" fmla="*/ 2414 w 2414"/>
                <a:gd name="T5" fmla="*/ 195 h 2429"/>
                <a:gd name="T6" fmla="*/ 2414 w 2414"/>
                <a:gd name="T7" fmla="*/ 2234 h 2429"/>
                <a:gd name="T8" fmla="*/ 2219 w 2414"/>
                <a:gd name="T9" fmla="*/ 2429 h 2429"/>
                <a:gd name="T10" fmla="*/ 195 w 2414"/>
                <a:gd name="T11" fmla="*/ 2429 h 2429"/>
                <a:gd name="T12" fmla="*/ 0 w 2414"/>
                <a:gd name="T13" fmla="*/ 2234 h 2429"/>
                <a:gd name="T14" fmla="*/ 0 w 2414"/>
                <a:gd name="T15" fmla="*/ 195 h 2429"/>
                <a:gd name="T16" fmla="*/ 195 w 2414"/>
                <a:gd name="T17" fmla="*/ 0 h 2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4" h="2429">
                  <a:moveTo>
                    <a:pt x="195" y="0"/>
                  </a:moveTo>
                  <a:lnTo>
                    <a:pt x="2219" y="0"/>
                  </a:lnTo>
                  <a:cubicBezTo>
                    <a:pt x="2326" y="0"/>
                    <a:pt x="2414" y="88"/>
                    <a:pt x="2414" y="195"/>
                  </a:cubicBezTo>
                  <a:lnTo>
                    <a:pt x="2414" y="2234"/>
                  </a:lnTo>
                  <a:cubicBezTo>
                    <a:pt x="2414" y="2341"/>
                    <a:pt x="2326" y="2429"/>
                    <a:pt x="2219" y="2429"/>
                  </a:cubicBezTo>
                  <a:lnTo>
                    <a:pt x="195" y="2429"/>
                  </a:lnTo>
                  <a:cubicBezTo>
                    <a:pt x="88" y="2429"/>
                    <a:pt x="0" y="2341"/>
                    <a:pt x="0" y="2234"/>
                  </a:cubicBezTo>
                  <a:lnTo>
                    <a:pt x="0" y="195"/>
                  </a:lnTo>
                  <a:cubicBezTo>
                    <a:pt x="0" y="88"/>
                    <a:pt x="88" y="0"/>
                    <a:pt x="195" y="0"/>
                  </a:cubicBezTo>
                  <a:close/>
                </a:path>
              </a:pathLst>
            </a:custGeom>
            <a:solidFill>
              <a:srgbClr val="367CA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思源宋体 ExtraLight" charset="-122"/>
              </a:endParaRPr>
            </a:p>
          </p:txBody>
        </p:sp>
        <p:sp>
          <p:nvSpPr>
            <p:cNvPr id="9" name="Rectangle 6"/>
            <p:cNvSpPr>
              <a:spLocks noChangeArrowheads="1"/>
            </p:cNvSpPr>
            <p:nvPr/>
          </p:nvSpPr>
          <p:spPr bwMode="auto">
            <a:xfrm>
              <a:off x="0" y="196850"/>
              <a:ext cx="1685925" cy="1296988"/>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grpSp>
      <p:sp>
        <p:nvSpPr>
          <p:cNvPr id="10" name="Line 7"/>
          <p:cNvSpPr>
            <a:spLocks noChangeShapeType="1"/>
          </p:cNvSpPr>
          <p:nvPr/>
        </p:nvSpPr>
        <p:spPr bwMode="auto">
          <a:xfrm flipH="1">
            <a:off x="3630784" y="3308397"/>
            <a:ext cx="6796608" cy="0"/>
          </a:xfrm>
          <a:prstGeom prst="line">
            <a:avLst/>
          </a:prstGeom>
          <a:noFill/>
          <a:ln w="12700" cmpd="sng">
            <a:solidFill>
              <a:srgbClr val="F8F8F8"/>
            </a:solidFill>
            <a:round/>
          </a:ln>
          <a:extLst>
            <a:ext uri="{909E8E84-426E-40DD-AFC4-6F175D3DCCD1}">
              <a14:hiddenFill xmlns:a14="http://schemas.microsoft.com/office/drawing/2010/main">
                <a:noFill/>
              </a14:hiddenFill>
            </a:ext>
          </a:extLst>
        </p:spPr>
        <p:txBody>
          <a:bodyPr/>
          <a:lstStyle/>
          <a:p>
            <a:endParaRPr lang="zh-CN" altLang="en-US">
              <a:ea typeface="思源宋体 ExtraLight" charset="-122"/>
            </a:endParaRPr>
          </a:p>
        </p:txBody>
      </p:sp>
      <p:sp>
        <p:nvSpPr>
          <p:cNvPr id="2" name="Title 1"/>
          <p:cNvSpPr>
            <a:spLocks noGrp="1"/>
          </p:cNvSpPr>
          <p:nvPr>
            <p:ph type="title" hasCustomPrompt="1"/>
          </p:nvPr>
        </p:nvSpPr>
        <p:spPr>
          <a:xfrm>
            <a:off x="3501280" y="1700808"/>
            <a:ext cx="6926112" cy="1484585"/>
          </a:xfrm>
        </p:spPr>
        <p:txBody>
          <a:bodyPr anchor="b"/>
          <a:lstStyle>
            <a:lvl1pPr>
              <a:defRPr sz="6000">
                <a:solidFill>
                  <a:srgbClr val="FCFCFC"/>
                </a:solidFill>
                <a:latin typeface="思源宋体 ExtraLight" charset="-122"/>
                <a:ea typeface="思源宋体 ExtraLight" charset="-122"/>
              </a:defRPr>
            </a:lvl1pPr>
          </a:lstStyle>
          <a:p>
            <a:r>
              <a:rPr lang="zh-CN" altLang="en-US" dirty="0"/>
              <a:t>编辑标题</a:t>
            </a:r>
            <a:endParaRPr lang="en-US" dirty="0"/>
          </a:p>
        </p:txBody>
      </p:sp>
      <p:sp>
        <p:nvSpPr>
          <p:cNvPr id="3" name="Text Placeholder 2"/>
          <p:cNvSpPr>
            <a:spLocks noGrp="1"/>
          </p:cNvSpPr>
          <p:nvPr>
            <p:ph type="body" idx="1"/>
          </p:nvPr>
        </p:nvSpPr>
        <p:spPr>
          <a:xfrm>
            <a:off x="3501280" y="3368974"/>
            <a:ext cx="6926112" cy="997874"/>
          </a:xfrm>
        </p:spPr>
        <p:txBody>
          <a:bodyPr/>
          <a:lstStyle>
            <a:lvl1pPr marL="0" indent="0">
              <a:buNone/>
              <a:defRPr sz="2400">
                <a:solidFill>
                  <a:srgbClr val="FCFCFC"/>
                </a:solidFill>
                <a:latin typeface="思源宋体 ExtraLight" charset="-122"/>
                <a:ea typeface="思源宋体 ExtraLight"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11" name="图片 10"/>
          <p:cNvPicPr>
            <a:picLocks noChangeAspect="1"/>
          </p:cNvPicPr>
          <p:nvPr userDrawn="1"/>
        </p:nvPicPr>
        <p:blipFill>
          <a:blip r:embed="rId2"/>
          <a:stretch>
            <a:fillRect/>
          </a:stretch>
        </p:blipFill>
        <p:spPr>
          <a:xfrm>
            <a:off x="5388539" y="5469659"/>
            <a:ext cx="6250973" cy="8616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Freeform 5"/>
          <p:cNvSpPr/>
          <p:nvPr userDrawn="1"/>
        </p:nvSpPr>
        <p:spPr bwMode="auto">
          <a:xfrm>
            <a:off x="3450754" y="2296027"/>
            <a:ext cx="8765926" cy="2659611"/>
          </a:xfrm>
          <a:prstGeom prst="roundRect">
            <a:avLst/>
          </a:prstGeom>
          <a:solidFill>
            <a:srgbClr val="367CAD"/>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思源宋体 ExtraLight" charset="-122"/>
            </a:endParaRPr>
          </a:p>
        </p:txBody>
      </p:sp>
      <p:sp>
        <p:nvSpPr>
          <p:cNvPr id="9" name="Freeform 8"/>
          <p:cNvSpPr/>
          <p:nvPr userDrawn="1"/>
        </p:nvSpPr>
        <p:spPr bwMode="auto">
          <a:xfrm>
            <a:off x="-24680" y="2296027"/>
            <a:ext cx="326897" cy="2659611"/>
          </a:xfrm>
          <a:custGeom>
            <a:avLst/>
            <a:gdLst>
              <a:gd name="T0" fmla="*/ 288 w 430"/>
              <a:gd name="T1" fmla="*/ 0 h 3482"/>
              <a:gd name="T2" fmla="*/ 0 w 430"/>
              <a:gd name="T3" fmla="*/ 0 h 3482"/>
              <a:gd name="T4" fmla="*/ 0 w 430"/>
              <a:gd name="T5" fmla="*/ 3482 h 3482"/>
              <a:gd name="T6" fmla="*/ 288 w 430"/>
              <a:gd name="T7" fmla="*/ 3482 h 3482"/>
              <a:gd name="T8" fmla="*/ 430 w 430"/>
              <a:gd name="T9" fmla="*/ 3339 h 3482"/>
              <a:gd name="T10" fmla="*/ 430 w 430"/>
              <a:gd name="T11" fmla="*/ 143 h 3482"/>
              <a:gd name="T12" fmla="*/ 288 w 430"/>
              <a:gd name="T13" fmla="*/ 0 h 3482"/>
            </a:gdLst>
            <a:ahLst/>
            <a:cxnLst>
              <a:cxn ang="0">
                <a:pos x="T0" y="T1"/>
              </a:cxn>
              <a:cxn ang="0">
                <a:pos x="T2" y="T3"/>
              </a:cxn>
              <a:cxn ang="0">
                <a:pos x="T4" y="T5"/>
              </a:cxn>
              <a:cxn ang="0">
                <a:pos x="T6" y="T7"/>
              </a:cxn>
              <a:cxn ang="0">
                <a:pos x="T8" y="T9"/>
              </a:cxn>
              <a:cxn ang="0">
                <a:pos x="T10" y="T11"/>
              </a:cxn>
              <a:cxn ang="0">
                <a:pos x="T12" y="T13"/>
              </a:cxn>
            </a:cxnLst>
            <a:rect l="0" t="0" r="r" b="b"/>
            <a:pathLst>
              <a:path w="430" h="3482">
                <a:moveTo>
                  <a:pt x="288" y="0"/>
                </a:moveTo>
                <a:lnTo>
                  <a:pt x="0" y="0"/>
                </a:lnTo>
                <a:lnTo>
                  <a:pt x="0" y="3482"/>
                </a:lnTo>
                <a:lnTo>
                  <a:pt x="288" y="3482"/>
                </a:lnTo>
                <a:cubicBezTo>
                  <a:pt x="366" y="3482"/>
                  <a:pt x="430" y="3418"/>
                  <a:pt x="430" y="3339"/>
                </a:cubicBezTo>
                <a:lnTo>
                  <a:pt x="430" y="143"/>
                </a:lnTo>
                <a:cubicBezTo>
                  <a:pt x="430" y="64"/>
                  <a:pt x="366" y="0"/>
                  <a:pt x="288" y="0"/>
                </a:cubicBezTo>
                <a:close/>
              </a:path>
            </a:pathLst>
          </a:custGeom>
          <a:solidFill>
            <a:srgbClr val="555E6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ea typeface="思源宋体 ExtraLight" charset="-122"/>
            </a:endParaRPr>
          </a:p>
        </p:txBody>
      </p:sp>
      <p:sp>
        <p:nvSpPr>
          <p:cNvPr id="2" name="Title 1"/>
          <p:cNvSpPr>
            <a:spLocks noGrp="1"/>
          </p:cNvSpPr>
          <p:nvPr>
            <p:ph type="title" hasCustomPrompt="1"/>
          </p:nvPr>
        </p:nvSpPr>
        <p:spPr>
          <a:xfrm>
            <a:off x="3923330" y="2552141"/>
            <a:ext cx="7906153" cy="1236899"/>
          </a:xfrm>
        </p:spPr>
        <p:txBody>
          <a:bodyPr anchor="b">
            <a:normAutofit/>
          </a:bodyPr>
          <a:lstStyle>
            <a:lvl1pPr>
              <a:defRPr sz="7200" b="1">
                <a:solidFill>
                  <a:srgbClr val="FCFCFC"/>
                </a:solidFill>
              </a:defRPr>
            </a:lvl1pPr>
          </a:lstStyle>
          <a:p>
            <a:r>
              <a:rPr lang="zh-CN" altLang="en-US" dirty="0"/>
              <a:t>编辑标题</a:t>
            </a:r>
            <a:endParaRPr lang="en-US" dirty="0"/>
          </a:p>
        </p:txBody>
      </p:sp>
      <p:sp>
        <p:nvSpPr>
          <p:cNvPr id="23" name="内容占位符 22"/>
          <p:cNvSpPr>
            <a:spLocks noGrp="1"/>
          </p:cNvSpPr>
          <p:nvPr>
            <p:ph sz="quarter" idx="13"/>
          </p:nvPr>
        </p:nvSpPr>
        <p:spPr>
          <a:xfrm>
            <a:off x="3923329" y="3884588"/>
            <a:ext cx="7906153" cy="840556"/>
          </a:xfrm>
        </p:spPr>
        <p:txBody>
          <a:bodyPr>
            <a:normAutofit/>
          </a:bodyPr>
          <a:lstStyle>
            <a:lvl1pPr marL="0" indent="0">
              <a:buFontTx/>
              <a:buNone/>
              <a:defRPr sz="2200">
                <a:solidFill>
                  <a:srgbClr val="FCFCFC"/>
                </a:solidFill>
              </a:defRPr>
            </a:lvl1pPr>
          </a:lstStyle>
          <a:p>
            <a:pPr lvl="0"/>
            <a:r>
              <a:rPr lang="zh-CN" altLang="en-US" dirty="0"/>
              <a:t>单击此处编辑母版文本样式</a:t>
            </a:r>
          </a:p>
        </p:txBody>
      </p:sp>
      <p:pic>
        <p:nvPicPr>
          <p:cNvPr id="14" name="图片 13" descr="C:\Users\Administrator\Downloads\51miz-E194735-0FC718D7.png51miz-E194735-0FC718D7"/>
          <p:cNvPicPr>
            <a:picLocks noChangeAspect="1"/>
          </p:cNvPicPr>
          <p:nvPr userDrawn="1"/>
        </p:nvPicPr>
        <p:blipFill>
          <a:blip r:embed="rId2">
            <a:clrChange>
              <a:clrFrom>
                <a:srgbClr val="FDFDFD">
                  <a:alpha val="100000"/>
                </a:srgbClr>
              </a:clrFrom>
              <a:clrTo>
                <a:srgbClr val="FDFDFD">
                  <a:alpha val="100000"/>
                  <a:alpha val="0"/>
                </a:srgbClr>
              </a:clrTo>
            </a:clrChange>
          </a:blip>
          <a:srcRect/>
          <a:stretch>
            <a:fillRect/>
          </a:stretch>
        </p:blipFill>
        <p:spPr>
          <a:xfrm>
            <a:off x="573405" y="2358708"/>
            <a:ext cx="2606040" cy="2534285"/>
          </a:xfrm>
          <a:prstGeom prst="rect">
            <a:avLst/>
          </a:prstGeom>
        </p:spPr>
      </p:pic>
      <p:pic>
        <p:nvPicPr>
          <p:cNvPr id="4" name="图片 3" descr="51miz-E684973-EA9465A1"/>
          <p:cNvPicPr>
            <a:picLocks noChangeAspect="1"/>
          </p:cNvPicPr>
          <p:nvPr userDrawn="1"/>
        </p:nvPicPr>
        <p:blipFill>
          <a:blip r:embed="rId3"/>
          <a:stretch>
            <a:fillRect/>
          </a:stretch>
        </p:blipFill>
        <p:spPr>
          <a:xfrm>
            <a:off x="6764655" y="1542415"/>
            <a:ext cx="410845" cy="410845"/>
          </a:xfrm>
          <a:prstGeom prst="rect">
            <a:avLst/>
          </a:prstGeom>
        </p:spPr>
      </p:pic>
      <p:pic>
        <p:nvPicPr>
          <p:cNvPr id="5" name="图片 4" descr="51miz-E787017-B1D315A5"/>
          <p:cNvPicPr>
            <a:picLocks noChangeAspect="1"/>
          </p:cNvPicPr>
          <p:nvPr userDrawn="1"/>
        </p:nvPicPr>
        <p:blipFill>
          <a:blip r:embed="rId4"/>
          <a:stretch>
            <a:fillRect/>
          </a:stretch>
        </p:blipFill>
        <p:spPr>
          <a:xfrm>
            <a:off x="8422640" y="1523365"/>
            <a:ext cx="414020" cy="414020"/>
          </a:xfrm>
          <a:prstGeom prst="rect">
            <a:avLst/>
          </a:prstGeom>
        </p:spPr>
      </p:pic>
      <p:pic>
        <p:nvPicPr>
          <p:cNvPr id="7" name="图片 6" descr="51miz-E684850-B5590CC6"/>
          <p:cNvPicPr>
            <a:picLocks noChangeAspect="1"/>
          </p:cNvPicPr>
          <p:nvPr userDrawn="1"/>
        </p:nvPicPr>
        <p:blipFill>
          <a:blip r:embed="rId5"/>
          <a:stretch>
            <a:fillRect/>
          </a:stretch>
        </p:blipFill>
        <p:spPr>
          <a:xfrm>
            <a:off x="10066655" y="1427480"/>
            <a:ext cx="605155" cy="605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获取资料咨询微信：ansyingsj1">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custDataLst>
              <p:tags r:id="rId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6/9/2020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000" kern="1200">
          <a:solidFill>
            <a:srgbClr val="4D4D4D"/>
          </a:solidFill>
          <a:latin typeface="+mj-lt"/>
          <a:ea typeface="思源宋体 ExtraLight" charset="-122"/>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rgbClr val="4D4D4D"/>
          </a:solidFill>
          <a:latin typeface="+mn-lt"/>
          <a:ea typeface="思源宋体 ExtraLight" charset="-122"/>
          <a:cs typeface="+mn-cs"/>
        </a:defRPr>
      </a:lvl1pPr>
      <a:lvl2pPr marL="685800" indent="-228600" algn="l" defTabSz="914400" rtl="0" eaLnBrk="1" latinLnBrk="0" hangingPunct="1">
        <a:lnSpc>
          <a:spcPct val="90000"/>
        </a:lnSpc>
        <a:spcBef>
          <a:spcPts val="500"/>
        </a:spcBef>
        <a:buFont typeface="Arial" charset="0"/>
        <a:buChar char="•"/>
        <a:defRPr sz="2400" kern="1200">
          <a:solidFill>
            <a:srgbClr val="4D4D4D"/>
          </a:solidFill>
          <a:latin typeface="+mn-lt"/>
          <a:ea typeface="思源宋体 ExtraLight" charset="-122"/>
          <a:cs typeface="+mn-cs"/>
        </a:defRPr>
      </a:lvl2pPr>
      <a:lvl3pPr marL="1143000" indent="-228600" algn="l" defTabSz="914400" rtl="0" eaLnBrk="1" latinLnBrk="0" hangingPunct="1">
        <a:lnSpc>
          <a:spcPct val="90000"/>
        </a:lnSpc>
        <a:spcBef>
          <a:spcPts val="500"/>
        </a:spcBef>
        <a:buFont typeface="Arial" charset="0"/>
        <a:buChar char="•"/>
        <a:defRPr sz="2000" kern="1200">
          <a:solidFill>
            <a:srgbClr val="4D4D4D"/>
          </a:solidFill>
          <a:latin typeface="+mn-lt"/>
          <a:ea typeface="思源宋体 ExtraLight" charset="-122"/>
          <a:cs typeface="+mn-cs"/>
        </a:defRPr>
      </a:lvl3pPr>
      <a:lvl4pPr marL="1600200" indent="-228600" algn="l" defTabSz="914400" rtl="0" eaLnBrk="1" latinLnBrk="0" hangingPunct="1">
        <a:lnSpc>
          <a:spcPct val="90000"/>
        </a:lnSpc>
        <a:spcBef>
          <a:spcPts val="500"/>
        </a:spcBef>
        <a:buFont typeface="Arial" charset="0"/>
        <a:buChar char="•"/>
        <a:defRPr sz="1800" kern="1200">
          <a:solidFill>
            <a:srgbClr val="4D4D4D"/>
          </a:solidFill>
          <a:latin typeface="+mn-lt"/>
          <a:ea typeface="思源宋体 ExtraLight" charset="-122"/>
          <a:cs typeface="+mn-cs"/>
        </a:defRPr>
      </a:lvl4pPr>
      <a:lvl5pPr marL="2057400" indent="-228600" algn="l" defTabSz="914400" rtl="0" eaLnBrk="1" latinLnBrk="0" hangingPunct="1">
        <a:lnSpc>
          <a:spcPct val="90000"/>
        </a:lnSpc>
        <a:spcBef>
          <a:spcPts val="500"/>
        </a:spcBef>
        <a:buFont typeface="Arial" charset="0"/>
        <a:buChar char="•"/>
        <a:defRPr sz="1800" kern="1200">
          <a:solidFill>
            <a:srgbClr val="4D4D4D"/>
          </a:solidFill>
          <a:latin typeface="+mn-lt"/>
          <a:ea typeface="思源宋体 ExtraLight" charset="-122"/>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a:stretch>
            <a:fillRect/>
          </a:stretch>
        </p:blipFill>
        <p:spPr>
          <a:xfrm>
            <a:off x="5388539" y="5469659"/>
            <a:ext cx="6250973" cy="861643"/>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Ls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6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65.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66.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6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68.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71.xml"/><Relationship Id="rId7" Type="http://schemas.openxmlformats.org/officeDocument/2006/relationships/slideLayout" Target="../slideLayouts/slideLayout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77.xml"/><Relationship Id="rId7" Type="http://schemas.openxmlformats.org/officeDocument/2006/relationships/slideLayout" Target="../slideLayouts/slideLayout1.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tags" Target="../tags/tag83.xml"/><Relationship Id="rId7" Type="http://schemas.openxmlformats.org/officeDocument/2006/relationships/slideLayout" Target="../slideLayouts/slideLayout1.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notesSlide" Target="../notesSlides/notesSlide2.xml"/><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89.xml"/><Relationship Id="rId7" Type="http://schemas.openxmlformats.org/officeDocument/2006/relationships/slideLayout" Target="../slideLayouts/slideLayout1.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95.xml"/><Relationship Id="rId7" Type="http://schemas.openxmlformats.org/officeDocument/2006/relationships/slideLayout" Target="../slideLayouts/slideLayout1.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s>
</file>

<file path=ppt/slides/_rels/slide22.xml.rels><?xml version="1.0" encoding="UTF-8" standalone="yes"?>
<Relationships xmlns="http://schemas.openxmlformats.org/package/2006/relationships"><Relationship Id="rId3" Type="http://schemas.openxmlformats.org/officeDocument/2006/relationships/tags" Target="../tags/tag101.xml"/><Relationship Id="rId7" Type="http://schemas.openxmlformats.org/officeDocument/2006/relationships/image" Target="../media/image21.jpe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tags" Target="../tags/tag102.xml"/></Relationships>
</file>

<file path=ppt/slides/_rels/slide23.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image" Target="../media/image22.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notesSlide" Target="../notesSlides/notesSlide23.xml"/><Relationship Id="rId5" Type="http://schemas.openxmlformats.org/officeDocument/2006/relationships/slideLayout" Target="../slideLayouts/slideLayout1.xml"/><Relationship Id="rId4" Type="http://schemas.openxmlformats.org/officeDocument/2006/relationships/tags" Target="../tags/tag106.xml"/></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09.xml"/><Relationship Id="rId7" Type="http://schemas.openxmlformats.org/officeDocument/2006/relationships/image" Target="../media/image22.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tags" Target="../tags/tag110.xml"/></Relationships>
</file>

<file path=ppt/slides/_rels/slide25.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tags" Target="../tags/tag114.xml"/></Relationships>
</file>

<file path=ppt/slides/_rels/slide26.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notesSlide" Target="../notesSlides/notesSlide26.xml"/><Relationship Id="rId5" Type="http://schemas.openxmlformats.org/officeDocument/2006/relationships/slideLayout" Target="../slideLayouts/slideLayout1.xml"/><Relationship Id="rId4" Type="http://schemas.openxmlformats.org/officeDocument/2006/relationships/tags" Target="../tags/tag1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119.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120.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121.xml"/></Relationships>
</file>

<file path=ppt/slides/_rels/slide3.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notesSlide" Target="../notesSlides/notesSlide3.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slideLayout" Target="../slideLayouts/slideLayout1.xml"/><Relationship Id="rId2" Type="http://schemas.openxmlformats.org/officeDocument/2006/relationships/tags" Target="../tags/tag26.xml"/><Relationship Id="rId16" Type="http://schemas.openxmlformats.org/officeDocument/2006/relationships/tags" Target="../tags/tag40.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tags" Target="../tags/tag39.xml"/><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12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123.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124.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125.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12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12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128.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129.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131.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notesSlide" Target="../notesSlides/notesSlide4.xml"/><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slideLayout" Target="../slideLayouts/slideLayout1.xml"/><Relationship Id="rId2" Type="http://schemas.openxmlformats.org/officeDocument/2006/relationships/tags" Target="../tags/tag42.xml"/><Relationship Id="rId16" Type="http://schemas.openxmlformats.org/officeDocument/2006/relationships/tags" Target="../tags/tag56.xml"/><Relationship Id="rId20" Type="http://schemas.openxmlformats.org/officeDocument/2006/relationships/image" Target="../media/image9.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5" Type="http://schemas.openxmlformats.org/officeDocument/2006/relationships/tags" Target="../tags/tag55.xml"/><Relationship Id="rId10" Type="http://schemas.openxmlformats.org/officeDocument/2006/relationships/tags" Target="../tags/tag50.xml"/><Relationship Id="rId19" Type="http://schemas.openxmlformats.org/officeDocument/2006/relationships/image" Target="../media/image1.png"/><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13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133.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36.xml"/><Relationship Id="rId7" Type="http://schemas.openxmlformats.org/officeDocument/2006/relationships/tags" Target="../tags/tag140.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9"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43.xml"/><Relationship Id="rId7" Type="http://schemas.openxmlformats.org/officeDocument/2006/relationships/tags" Target="../tags/tag147.xml"/><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9"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50.xml"/><Relationship Id="rId7" Type="http://schemas.openxmlformats.org/officeDocument/2006/relationships/tags" Target="../tags/tag15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9"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155.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156.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157.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tags" Target="../tags/tag158.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159.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openxmlformats.org/officeDocument/2006/relationships/tags" Target="../tags/tag167.xml"/><Relationship Id="rId13" Type="http://schemas.openxmlformats.org/officeDocument/2006/relationships/tags" Target="../tags/tag172.xml"/><Relationship Id="rId18" Type="http://schemas.openxmlformats.org/officeDocument/2006/relationships/tags" Target="../tags/tag177.xml"/><Relationship Id="rId26" Type="http://schemas.openxmlformats.org/officeDocument/2006/relationships/tags" Target="../tags/tag185.xml"/><Relationship Id="rId3" Type="http://schemas.openxmlformats.org/officeDocument/2006/relationships/tags" Target="../tags/tag162.xml"/><Relationship Id="rId21" Type="http://schemas.openxmlformats.org/officeDocument/2006/relationships/tags" Target="../tags/tag180.xml"/><Relationship Id="rId7" Type="http://schemas.openxmlformats.org/officeDocument/2006/relationships/tags" Target="../tags/tag166.xml"/><Relationship Id="rId12" Type="http://schemas.openxmlformats.org/officeDocument/2006/relationships/tags" Target="../tags/tag171.xml"/><Relationship Id="rId17" Type="http://schemas.openxmlformats.org/officeDocument/2006/relationships/tags" Target="../tags/tag176.xml"/><Relationship Id="rId25" Type="http://schemas.openxmlformats.org/officeDocument/2006/relationships/tags" Target="../tags/tag184.xml"/><Relationship Id="rId2" Type="http://schemas.openxmlformats.org/officeDocument/2006/relationships/tags" Target="../tags/tag161.xml"/><Relationship Id="rId16" Type="http://schemas.openxmlformats.org/officeDocument/2006/relationships/tags" Target="../tags/tag175.xml"/><Relationship Id="rId20" Type="http://schemas.openxmlformats.org/officeDocument/2006/relationships/tags" Target="../tags/tag179.xml"/><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70.xml"/><Relationship Id="rId24" Type="http://schemas.openxmlformats.org/officeDocument/2006/relationships/tags" Target="../tags/tag183.xml"/><Relationship Id="rId5" Type="http://schemas.openxmlformats.org/officeDocument/2006/relationships/tags" Target="../tags/tag164.xml"/><Relationship Id="rId15" Type="http://schemas.openxmlformats.org/officeDocument/2006/relationships/tags" Target="../tags/tag174.xml"/><Relationship Id="rId23" Type="http://schemas.openxmlformats.org/officeDocument/2006/relationships/tags" Target="../tags/tag182.xml"/><Relationship Id="rId28" Type="http://schemas.openxmlformats.org/officeDocument/2006/relationships/notesSlide" Target="../notesSlides/notesSlide50.xml"/><Relationship Id="rId10" Type="http://schemas.openxmlformats.org/officeDocument/2006/relationships/tags" Target="../tags/tag169.xml"/><Relationship Id="rId19" Type="http://schemas.openxmlformats.org/officeDocument/2006/relationships/tags" Target="../tags/tag178.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tags" Target="../tags/tag173.xml"/><Relationship Id="rId22" Type="http://schemas.openxmlformats.org/officeDocument/2006/relationships/tags" Target="../tags/tag181.xml"/><Relationship Id="rId27"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186.xm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187.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188.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189.xml"/><Relationship Id="rId4" Type="http://schemas.openxmlformats.org/officeDocument/2006/relationships/image" Target="../media/image39.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190.xml"/><Relationship Id="rId4" Type="http://schemas.openxmlformats.org/officeDocument/2006/relationships/image" Target="../media/image40.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ags" Target="../tags/tag191.xml"/><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192.xml"/><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193.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194.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8.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xml"/><Relationship Id="rId1" Type="http://schemas.openxmlformats.org/officeDocument/2006/relationships/tags" Target="../tags/tag195.xml"/><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196.xml"/><Relationship Id="rId4" Type="http://schemas.openxmlformats.org/officeDocument/2006/relationships/image" Target="../media/image4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xml"/><Relationship Id="rId1" Type="http://schemas.openxmlformats.org/officeDocument/2006/relationships/tags" Target="../tags/tag197.xml"/><Relationship Id="rId4" Type="http://schemas.openxmlformats.org/officeDocument/2006/relationships/image" Target="../media/image4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xml"/><Relationship Id="rId1" Type="http://schemas.openxmlformats.org/officeDocument/2006/relationships/tags" Target="../tags/tag198.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xml"/><Relationship Id="rId1" Type="http://schemas.openxmlformats.org/officeDocument/2006/relationships/tags" Target="../tags/tag199.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200.xml"/><Relationship Id="rId4" Type="http://schemas.openxmlformats.org/officeDocument/2006/relationships/image" Target="../media/image5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201.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xml"/><Relationship Id="rId1" Type="http://schemas.openxmlformats.org/officeDocument/2006/relationships/tags" Target="../tags/tag202.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8" Type="http://schemas.openxmlformats.org/officeDocument/2006/relationships/tags" Target="../tags/tag210.xml"/><Relationship Id="rId13" Type="http://schemas.openxmlformats.org/officeDocument/2006/relationships/tags" Target="../tags/tag215.xml"/><Relationship Id="rId18" Type="http://schemas.openxmlformats.org/officeDocument/2006/relationships/tags" Target="../tags/tag220.xml"/><Relationship Id="rId26" Type="http://schemas.openxmlformats.org/officeDocument/2006/relationships/tags" Target="../tags/tag228.xml"/><Relationship Id="rId39" Type="http://schemas.openxmlformats.org/officeDocument/2006/relationships/notesSlide" Target="../notesSlides/notesSlide68.xml"/><Relationship Id="rId3" Type="http://schemas.openxmlformats.org/officeDocument/2006/relationships/tags" Target="../tags/tag205.xml"/><Relationship Id="rId21" Type="http://schemas.openxmlformats.org/officeDocument/2006/relationships/tags" Target="../tags/tag223.xml"/><Relationship Id="rId34" Type="http://schemas.openxmlformats.org/officeDocument/2006/relationships/tags" Target="../tags/tag236.xml"/><Relationship Id="rId7" Type="http://schemas.openxmlformats.org/officeDocument/2006/relationships/tags" Target="../tags/tag209.xml"/><Relationship Id="rId12" Type="http://schemas.openxmlformats.org/officeDocument/2006/relationships/tags" Target="../tags/tag214.xml"/><Relationship Id="rId17" Type="http://schemas.openxmlformats.org/officeDocument/2006/relationships/tags" Target="../tags/tag219.xml"/><Relationship Id="rId25" Type="http://schemas.openxmlformats.org/officeDocument/2006/relationships/tags" Target="../tags/tag227.xml"/><Relationship Id="rId33" Type="http://schemas.openxmlformats.org/officeDocument/2006/relationships/tags" Target="../tags/tag235.xml"/><Relationship Id="rId38" Type="http://schemas.openxmlformats.org/officeDocument/2006/relationships/slideLayout" Target="../slideLayouts/slideLayout1.xml"/><Relationship Id="rId2" Type="http://schemas.openxmlformats.org/officeDocument/2006/relationships/tags" Target="../tags/tag204.xml"/><Relationship Id="rId16" Type="http://schemas.openxmlformats.org/officeDocument/2006/relationships/tags" Target="../tags/tag218.xml"/><Relationship Id="rId20" Type="http://schemas.openxmlformats.org/officeDocument/2006/relationships/tags" Target="../tags/tag222.xml"/><Relationship Id="rId29" Type="http://schemas.openxmlformats.org/officeDocument/2006/relationships/tags" Target="../tags/tag231.xml"/><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tags" Target="../tags/tag213.xml"/><Relationship Id="rId24" Type="http://schemas.openxmlformats.org/officeDocument/2006/relationships/tags" Target="../tags/tag226.xml"/><Relationship Id="rId32" Type="http://schemas.openxmlformats.org/officeDocument/2006/relationships/tags" Target="../tags/tag234.xml"/><Relationship Id="rId37" Type="http://schemas.openxmlformats.org/officeDocument/2006/relationships/tags" Target="../tags/tag239.xml"/><Relationship Id="rId5" Type="http://schemas.openxmlformats.org/officeDocument/2006/relationships/tags" Target="../tags/tag207.xml"/><Relationship Id="rId15" Type="http://schemas.openxmlformats.org/officeDocument/2006/relationships/tags" Target="../tags/tag217.xml"/><Relationship Id="rId23" Type="http://schemas.openxmlformats.org/officeDocument/2006/relationships/tags" Target="../tags/tag225.xml"/><Relationship Id="rId28" Type="http://schemas.openxmlformats.org/officeDocument/2006/relationships/tags" Target="../tags/tag230.xml"/><Relationship Id="rId36" Type="http://schemas.openxmlformats.org/officeDocument/2006/relationships/tags" Target="../tags/tag238.xml"/><Relationship Id="rId10" Type="http://schemas.openxmlformats.org/officeDocument/2006/relationships/tags" Target="../tags/tag212.xml"/><Relationship Id="rId19" Type="http://schemas.openxmlformats.org/officeDocument/2006/relationships/tags" Target="../tags/tag221.xml"/><Relationship Id="rId31" Type="http://schemas.openxmlformats.org/officeDocument/2006/relationships/tags" Target="../tags/tag233.xml"/><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tags" Target="../tags/tag216.xml"/><Relationship Id="rId22" Type="http://schemas.openxmlformats.org/officeDocument/2006/relationships/tags" Target="../tags/tag224.xml"/><Relationship Id="rId27" Type="http://schemas.openxmlformats.org/officeDocument/2006/relationships/tags" Target="../tags/tag229.xml"/><Relationship Id="rId30" Type="http://schemas.openxmlformats.org/officeDocument/2006/relationships/tags" Target="../tags/tag232.xml"/><Relationship Id="rId35" Type="http://schemas.openxmlformats.org/officeDocument/2006/relationships/tags" Target="../tags/tag237.xml"/></Relationships>
</file>

<file path=ppt/slides/_rels/slide69.xml.rels><?xml version="1.0" encoding="UTF-8" standalone="yes"?>
<Relationships xmlns="http://schemas.openxmlformats.org/package/2006/relationships"><Relationship Id="rId8" Type="http://schemas.openxmlformats.org/officeDocument/2006/relationships/tags" Target="../tags/tag247.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notesSlide" Target="../notesSlides/notesSlide69.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slideLayout" Target="../slideLayouts/slideLayout1.xml"/><Relationship Id="rId5" Type="http://schemas.openxmlformats.org/officeDocument/2006/relationships/tags" Target="../tags/tag244.xml"/><Relationship Id="rId10" Type="http://schemas.openxmlformats.org/officeDocument/2006/relationships/tags" Target="../tags/tag249.xml"/><Relationship Id="rId4" Type="http://schemas.openxmlformats.org/officeDocument/2006/relationships/tags" Target="../tags/tag243.xml"/><Relationship Id="rId9" Type="http://schemas.openxmlformats.org/officeDocument/2006/relationships/tags" Target="../tags/tag2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tags" Target="../tags/tag250.xml"/><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251.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252.xml"/><Relationship Id="rId4" Type="http://schemas.openxmlformats.org/officeDocument/2006/relationships/image" Target="../media/image11.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xml"/><Relationship Id="rId1" Type="http://schemas.openxmlformats.org/officeDocument/2006/relationships/tags" Target="../tags/tag253.xml"/><Relationship Id="rId4" Type="http://schemas.openxmlformats.org/officeDocument/2006/relationships/image" Target="../media/image5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xml"/><Relationship Id="rId1" Type="http://schemas.openxmlformats.org/officeDocument/2006/relationships/tags" Target="../tags/tag254.xml"/><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xml"/><Relationship Id="rId1" Type="http://schemas.openxmlformats.org/officeDocument/2006/relationships/tags" Target="../tags/tag255.xml"/><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25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xml"/><Relationship Id="rId1" Type="http://schemas.openxmlformats.org/officeDocument/2006/relationships/tags" Target="../tags/tag25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0.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6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3560814" y="2821381"/>
            <a:ext cx="8631186" cy="1236899"/>
          </a:xfrm>
          <a:prstGeom prst="rect">
            <a:avLst/>
          </a:prstGeom>
        </p:spPr>
        <p:txBody>
          <a:bodyPr vert="horz" lIns="91440" tIns="45720" rIns="91440" bIns="45720" rtlCol="0" anchor="b">
            <a:noAutofit/>
          </a:bodyPr>
          <a:lstStyle>
            <a:defPPr>
              <a:defRPr lang="zh-CN"/>
            </a:defPPr>
            <a:lvl1pPr algn="ctr" defTabSz="914400" eaLnBrk="1" fontAlgn="auto" latinLnBrk="0" hangingPunct="1">
              <a:lnSpc>
                <a:spcPct val="90000"/>
              </a:lnSpc>
              <a:spcAft>
                <a:spcPts val="0"/>
              </a:spcAft>
              <a:buFontTx/>
              <a:buNone/>
              <a:defRPr sz="5400">
                <a:solidFill>
                  <a:srgbClr val="FCFCFC"/>
                </a:solidFill>
                <a:latin typeface="+mj-lt"/>
                <a:ea typeface="+mj-ea"/>
                <a:cs typeface="+mj-cs"/>
              </a:defRPr>
            </a:lvl1pPr>
          </a:lstStyle>
          <a:p>
            <a:r>
              <a:rPr lang="zh-CN" altLang="en-US" sz="7200" b="1" dirty="0">
                <a:effectLst>
                  <a:outerShdw blurRad="38100" dist="38100" dir="2700000" algn="tl">
                    <a:srgbClr val="000000">
                      <a:alpha val="43137"/>
                    </a:srgbClr>
                  </a:outerShdw>
                </a:effectLst>
                <a:latin typeface="思源黑体 CN Regular" charset="-122"/>
                <a:ea typeface="思源黑体 CN Regular" charset="-122"/>
              </a:rPr>
              <a:t>公司安全管理手册</a:t>
            </a:r>
          </a:p>
        </p:txBody>
      </p:sp>
      <p:sp>
        <p:nvSpPr>
          <p:cNvPr id="9" name="文本框 8"/>
          <p:cNvSpPr txBox="1"/>
          <p:nvPr/>
        </p:nvSpPr>
        <p:spPr>
          <a:xfrm>
            <a:off x="4062730" y="6138545"/>
            <a:ext cx="3020695" cy="415925"/>
          </a:xfrm>
          <a:prstGeom prst="rect">
            <a:avLst/>
          </a:prstGeom>
        </p:spPr>
        <p:txBody>
          <a:bodyPr>
            <a:scene3d>
              <a:camera prst="orthographicFront"/>
              <a:lightRig rig="threePt" dir="t"/>
            </a:scene3d>
          </a:bodyPr>
          <a:lstStyle>
            <a:defPPr>
              <a:defRPr lang="zh-CN"/>
            </a:defPPr>
            <a:lvl1pPr marL="228600" indent="-228600" defTabSz="914400" eaLnBrk="1" fontAlgn="auto" latinLnBrk="0" hangingPunct="1">
              <a:lnSpc>
                <a:spcPct val="90000"/>
              </a:lnSpc>
              <a:spcBef>
                <a:spcPts val="1000"/>
              </a:spcBef>
              <a:spcAft>
                <a:spcPts val="0"/>
              </a:spcAft>
              <a:buChar char="•"/>
              <a:defRPr sz="2800">
                <a:solidFill>
                  <a:srgbClr val="4D4D4D"/>
                </a:solidFill>
                <a:latin typeface="+mn-lt"/>
                <a:ea typeface="+mn-ea"/>
              </a:defRPr>
            </a:lvl1pPr>
            <a:lvl2pPr marL="685800" indent="-228600" defTabSz="914400" eaLnBrk="1" latinLnBrk="0" hangingPunct="1">
              <a:lnSpc>
                <a:spcPct val="90000"/>
              </a:lnSpc>
              <a:spcBef>
                <a:spcPts val="500"/>
              </a:spcBef>
              <a:buChar char="•"/>
              <a:defRPr sz="2400">
                <a:solidFill>
                  <a:srgbClr val="4D4D4D"/>
                </a:solidFill>
                <a:latin typeface="+mn-lt"/>
                <a:ea typeface="+mn-ea"/>
              </a:defRPr>
            </a:lvl2pPr>
            <a:lvl3pPr marL="1143000" indent="-228600" defTabSz="914400" eaLnBrk="1" latinLnBrk="0" hangingPunct="1">
              <a:lnSpc>
                <a:spcPct val="90000"/>
              </a:lnSpc>
              <a:spcBef>
                <a:spcPts val="500"/>
              </a:spcBef>
              <a:buChar char="•"/>
              <a:defRPr sz="2000">
                <a:solidFill>
                  <a:srgbClr val="4D4D4D"/>
                </a:solidFill>
                <a:latin typeface="+mn-lt"/>
                <a:ea typeface="+mn-ea"/>
              </a:defRPr>
            </a:lvl3pPr>
            <a:lvl4pPr marL="1600200" indent="-228600" defTabSz="914400" eaLnBrk="1" latinLnBrk="0" hangingPunct="1">
              <a:lnSpc>
                <a:spcPct val="90000"/>
              </a:lnSpc>
              <a:spcBef>
                <a:spcPts val="500"/>
              </a:spcBef>
              <a:buChar char="•"/>
              <a:defRPr sz="1800">
                <a:solidFill>
                  <a:srgbClr val="4D4D4D"/>
                </a:solidFill>
                <a:latin typeface="+mn-lt"/>
                <a:ea typeface="+mn-ea"/>
              </a:defRPr>
            </a:lvl4pPr>
            <a:lvl5pPr marL="2057400" indent="-228600" defTabSz="914400" eaLnBrk="1" latinLnBrk="0" hangingPunct="1">
              <a:lnSpc>
                <a:spcPct val="90000"/>
              </a:lnSpc>
              <a:spcBef>
                <a:spcPts val="500"/>
              </a:spcBef>
              <a:buChar char="•"/>
              <a:defRPr sz="1800">
                <a:solidFill>
                  <a:srgbClr val="4D4D4D"/>
                </a:solidFill>
                <a:latin typeface="+mn-lt"/>
                <a:ea typeface="+mn-ea"/>
              </a:defRPr>
            </a:lvl5pPr>
            <a:lvl6pPr marL="2514600" indent="-228600">
              <a:lnSpc>
                <a:spcPct val="90000"/>
              </a:lnSpc>
              <a:spcBef>
                <a:spcPts val="500"/>
              </a:spcBef>
              <a:buFont typeface="Arial" charset="0"/>
              <a:buChar char="•"/>
              <a:defRPr sz="1800">
                <a:latin typeface="+mn-lt"/>
                <a:ea typeface="+mn-ea"/>
              </a:defRPr>
            </a:lvl6pPr>
            <a:lvl7pPr marL="2971800" indent="-228600">
              <a:lnSpc>
                <a:spcPct val="90000"/>
              </a:lnSpc>
              <a:spcBef>
                <a:spcPts val="500"/>
              </a:spcBef>
              <a:buFont typeface="Arial" charset="0"/>
              <a:buChar char="•"/>
              <a:defRPr sz="1800">
                <a:latin typeface="+mn-lt"/>
                <a:ea typeface="+mn-ea"/>
              </a:defRPr>
            </a:lvl7pPr>
            <a:lvl8pPr marL="3429000" indent="-228600">
              <a:lnSpc>
                <a:spcPct val="90000"/>
              </a:lnSpc>
              <a:spcBef>
                <a:spcPts val="500"/>
              </a:spcBef>
              <a:buFont typeface="Arial" charset="0"/>
              <a:buChar char="•"/>
              <a:defRPr sz="1800">
                <a:latin typeface="+mn-lt"/>
                <a:ea typeface="+mn-ea"/>
              </a:defRPr>
            </a:lvl8pPr>
            <a:lvl9pPr marL="3886200" indent="-228600">
              <a:lnSpc>
                <a:spcPct val="90000"/>
              </a:lnSpc>
              <a:spcBef>
                <a:spcPts val="500"/>
              </a:spcBef>
              <a:buFont typeface="Arial" charset="0"/>
              <a:buChar char="•"/>
              <a:defRPr sz="1800">
                <a:latin typeface="+mn-lt"/>
                <a:ea typeface="+mn-ea"/>
              </a:defRPr>
            </a:lvl9pPr>
          </a:lstStyle>
          <a:p>
            <a:pPr marL="0" indent="0">
              <a:buNone/>
            </a:pPr>
            <a:r>
              <a:rPr lang="zh-CN" altLang="zh-CN" b="1">
                <a:solidFill>
                  <a:schemeClr val="accent1"/>
                </a:solidFill>
                <a:effectLst>
                  <a:outerShdw blurRad="38100" dist="25400" dir="5400000" algn="ctr" rotWithShape="0">
                    <a:srgbClr val="6E747A">
                      <a:alpha val="43000"/>
                    </a:srgbClr>
                  </a:outerShdw>
                </a:effectLst>
                <a:ea typeface="思源宋体 ExtraLight" charset="-122"/>
              </a:rPr>
              <a:t>培训人：</a:t>
            </a:r>
            <a:r>
              <a:rPr lang="en-US" altLang="zh-CN" b="1">
                <a:solidFill>
                  <a:schemeClr val="accent1"/>
                </a:solidFill>
                <a:effectLst>
                  <a:outerShdw blurRad="38100" dist="25400" dir="5400000" algn="ctr" rotWithShape="0">
                    <a:srgbClr val="6E747A">
                      <a:alpha val="43000"/>
                    </a:srgbClr>
                  </a:outerShdw>
                </a:effectLst>
                <a:ea typeface="思源宋体 ExtraLight" charset="-122"/>
              </a:rPr>
              <a:t>XXX</a:t>
            </a:r>
          </a:p>
        </p:txBody>
      </p:sp>
      <p:sp>
        <p:nvSpPr>
          <p:cNvPr id="10" name="文本框 9"/>
          <p:cNvSpPr txBox="1"/>
          <p:nvPr/>
        </p:nvSpPr>
        <p:spPr>
          <a:xfrm>
            <a:off x="8025765" y="6138545"/>
            <a:ext cx="3020695" cy="427355"/>
          </a:xfrm>
          <a:prstGeom prst="rect">
            <a:avLst/>
          </a:prstGeom>
        </p:spPr>
        <p:txBody>
          <a:bodyPr>
            <a:scene3d>
              <a:camera prst="orthographicFront"/>
              <a:lightRig rig="threePt" dir="t"/>
            </a:scene3d>
          </a:bodyPr>
          <a:lstStyle>
            <a:defPPr>
              <a:defRPr lang="zh-CN"/>
            </a:defPPr>
            <a:lvl1pPr marL="228600" indent="-228600" defTabSz="914400" eaLnBrk="1" fontAlgn="auto" latinLnBrk="0" hangingPunct="1">
              <a:lnSpc>
                <a:spcPct val="90000"/>
              </a:lnSpc>
              <a:spcBef>
                <a:spcPts val="1000"/>
              </a:spcBef>
              <a:spcAft>
                <a:spcPts val="0"/>
              </a:spcAft>
              <a:buChar char="•"/>
              <a:defRPr sz="2800">
                <a:solidFill>
                  <a:srgbClr val="4D4D4D"/>
                </a:solidFill>
                <a:latin typeface="+mn-lt"/>
                <a:ea typeface="+mn-ea"/>
              </a:defRPr>
            </a:lvl1pPr>
            <a:lvl2pPr marL="685800" indent="-228600" defTabSz="914400" eaLnBrk="1" latinLnBrk="0" hangingPunct="1">
              <a:lnSpc>
                <a:spcPct val="90000"/>
              </a:lnSpc>
              <a:spcBef>
                <a:spcPts val="500"/>
              </a:spcBef>
              <a:buChar char="•"/>
              <a:defRPr sz="2400">
                <a:solidFill>
                  <a:srgbClr val="4D4D4D"/>
                </a:solidFill>
                <a:latin typeface="+mn-lt"/>
                <a:ea typeface="+mn-ea"/>
              </a:defRPr>
            </a:lvl2pPr>
            <a:lvl3pPr marL="1143000" indent="-228600" defTabSz="914400" eaLnBrk="1" latinLnBrk="0" hangingPunct="1">
              <a:lnSpc>
                <a:spcPct val="90000"/>
              </a:lnSpc>
              <a:spcBef>
                <a:spcPts val="500"/>
              </a:spcBef>
              <a:buChar char="•"/>
              <a:defRPr sz="2000">
                <a:solidFill>
                  <a:srgbClr val="4D4D4D"/>
                </a:solidFill>
                <a:latin typeface="+mn-lt"/>
                <a:ea typeface="+mn-ea"/>
              </a:defRPr>
            </a:lvl3pPr>
            <a:lvl4pPr marL="1600200" indent="-228600" defTabSz="914400" eaLnBrk="1" latinLnBrk="0" hangingPunct="1">
              <a:lnSpc>
                <a:spcPct val="90000"/>
              </a:lnSpc>
              <a:spcBef>
                <a:spcPts val="500"/>
              </a:spcBef>
              <a:buChar char="•"/>
              <a:defRPr sz="1800">
                <a:solidFill>
                  <a:srgbClr val="4D4D4D"/>
                </a:solidFill>
                <a:latin typeface="+mn-lt"/>
                <a:ea typeface="+mn-ea"/>
              </a:defRPr>
            </a:lvl4pPr>
            <a:lvl5pPr marL="2057400" indent="-228600" defTabSz="914400" eaLnBrk="1" latinLnBrk="0" hangingPunct="1">
              <a:lnSpc>
                <a:spcPct val="90000"/>
              </a:lnSpc>
              <a:spcBef>
                <a:spcPts val="500"/>
              </a:spcBef>
              <a:buChar char="•"/>
              <a:defRPr sz="1800">
                <a:solidFill>
                  <a:srgbClr val="4D4D4D"/>
                </a:solidFill>
                <a:latin typeface="+mn-lt"/>
                <a:ea typeface="+mn-ea"/>
              </a:defRPr>
            </a:lvl5pPr>
            <a:lvl6pPr marL="2514600" indent="-228600">
              <a:lnSpc>
                <a:spcPct val="90000"/>
              </a:lnSpc>
              <a:spcBef>
                <a:spcPts val="500"/>
              </a:spcBef>
              <a:buFont typeface="Arial" charset="0"/>
              <a:buChar char="•"/>
              <a:defRPr sz="1800">
                <a:latin typeface="+mn-lt"/>
                <a:ea typeface="+mn-ea"/>
              </a:defRPr>
            </a:lvl6pPr>
            <a:lvl7pPr marL="2971800" indent="-228600">
              <a:lnSpc>
                <a:spcPct val="90000"/>
              </a:lnSpc>
              <a:spcBef>
                <a:spcPts val="500"/>
              </a:spcBef>
              <a:buFont typeface="Arial" charset="0"/>
              <a:buChar char="•"/>
              <a:defRPr sz="1800">
                <a:latin typeface="+mn-lt"/>
                <a:ea typeface="+mn-ea"/>
              </a:defRPr>
            </a:lvl7pPr>
            <a:lvl8pPr marL="3429000" indent="-228600">
              <a:lnSpc>
                <a:spcPct val="90000"/>
              </a:lnSpc>
              <a:spcBef>
                <a:spcPts val="500"/>
              </a:spcBef>
              <a:buFont typeface="Arial" charset="0"/>
              <a:buChar char="•"/>
              <a:defRPr sz="1800">
                <a:latin typeface="+mn-lt"/>
                <a:ea typeface="+mn-ea"/>
              </a:defRPr>
            </a:lvl8pPr>
            <a:lvl9pPr marL="3886200" indent="-228600">
              <a:lnSpc>
                <a:spcPct val="90000"/>
              </a:lnSpc>
              <a:spcBef>
                <a:spcPts val="500"/>
              </a:spcBef>
              <a:buFont typeface="Arial" charset="0"/>
              <a:buChar char="•"/>
              <a:defRPr sz="1800">
                <a:latin typeface="+mn-lt"/>
                <a:ea typeface="+mn-ea"/>
              </a:defRPr>
            </a:lvl9pPr>
          </a:lstStyle>
          <a:p>
            <a:pPr marL="0" indent="0">
              <a:buNone/>
            </a:pPr>
            <a:r>
              <a:rPr lang="zh-CN" altLang="en-US" b="1">
                <a:solidFill>
                  <a:schemeClr val="accent1"/>
                </a:solidFill>
                <a:effectLst>
                  <a:outerShdw blurRad="38100" dist="25400" dir="5400000" algn="ctr" rotWithShape="0">
                    <a:srgbClr val="6E747A">
                      <a:alpha val="43000"/>
                    </a:srgbClr>
                  </a:outerShdw>
                </a:effectLst>
                <a:ea typeface="思源宋体 ExtraLight" charset="-122"/>
              </a:rPr>
              <a:t>日期：XXXX</a:t>
            </a:r>
          </a:p>
        </p:txBody>
      </p:sp>
    </p:spTree>
    <p:custDataLst>
      <p:tags r:id="rId1"/>
    </p:custDataLst>
  </p:cSld>
  <p:clrMapOvr>
    <a:masterClrMapping/>
  </p:clrMapOvr>
  <p:transition spd="slow" advTm="8827">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655310" y="2184400"/>
            <a:ext cx="5580380" cy="224536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zh-CN" altLang="en-US" sz="2000">
                <a:solidFill>
                  <a:schemeClr val="tx1"/>
                </a:solidFill>
                <a:effectLst>
                  <a:outerShdw blurRad="38100" dist="19050" dir="2700000" algn="tl" rotWithShape="0">
                    <a:schemeClr val="dk1">
                      <a:alpha val="40000"/>
                    </a:schemeClr>
                  </a:outerShdw>
                </a:effectLst>
                <a:ea typeface="思源宋体 ExtraLight" charset="-122"/>
                <a:sym typeface="+mn-ea"/>
              </a:rPr>
              <a:t>2、设计管理部门和设计单位</a:t>
            </a:r>
            <a:r>
              <a:rPr lang="zh-CN" altLang="en-US" sz="2000">
                <a:solidFill>
                  <a:schemeClr val="accent1"/>
                </a:solidFill>
                <a:effectLst/>
                <a:ea typeface="思源宋体 ExtraLight" charset="-122"/>
                <a:sym typeface="+mn-ea"/>
              </a:rPr>
              <a:t> </a:t>
            </a:r>
            <a:endParaRPr lang="zh-CN" altLang="en-US" sz="2000">
              <a:solidFill>
                <a:schemeClr val="accent1"/>
              </a:solidFill>
              <a:effectLst/>
              <a:ea typeface="思源宋体 ExtraLight" charset="-122"/>
            </a:endParaRPr>
          </a:p>
          <a:p>
            <a:r>
              <a:rPr lang="zh-CN" altLang="en-US" sz="2000">
                <a:solidFill>
                  <a:schemeClr val="accent1"/>
                </a:solidFill>
                <a:effectLst/>
                <a:ea typeface="思源宋体 ExtraLight" charset="-122"/>
                <a:sym typeface="+mn-ea"/>
              </a:rPr>
              <a:t>—对建设项目、所设计装置（设施）的合规性负责。 </a:t>
            </a:r>
            <a:endParaRPr lang="zh-CN" altLang="en-US" sz="2000">
              <a:solidFill>
                <a:schemeClr val="accent1"/>
              </a:solidFill>
              <a:effectLst/>
              <a:ea typeface="思源宋体 ExtraLight" charset="-122"/>
            </a:endParaRPr>
          </a:p>
          <a:p>
            <a:r>
              <a:rPr lang="zh-CN" altLang="en-US" sz="2000">
                <a:solidFill>
                  <a:schemeClr val="accent1"/>
                </a:solidFill>
                <a:effectLst/>
                <a:ea typeface="思源宋体 ExtraLight" charset="-122"/>
                <a:sym typeface="+mn-ea"/>
              </a:rPr>
              <a:t>—对建设项目、装置（设施）的设计本质安全性终身负责。 </a:t>
            </a:r>
          </a:p>
          <a:p>
            <a:r>
              <a:rPr lang="zh-CN" altLang="en-US" sz="2000">
                <a:solidFill>
                  <a:schemeClr val="accent1"/>
                </a:solidFill>
                <a:effectLst/>
                <a:ea typeface="思源宋体 ExtraLight" charset="-122"/>
                <a:sym typeface="+mn-ea"/>
              </a:rPr>
              <a:t>—对所设计的设备（设施）制造技术要求负责。</a:t>
            </a:r>
            <a:r>
              <a:rPr lang="zh-CN" altLang="en-US" sz="2000" b="1">
                <a:solidFill>
                  <a:schemeClr val="accent1"/>
                </a:solidFill>
                <a:effectLst/>
                <a:ea typeface="思源宋体 ExtraLight" charset="-122"/>
                <a:sym typeface="+mn-ea"/>
              </a:rPr>
              <a:t> </a:t>
            </a:r>
            <a:endParaRPr lang="zh-CN" altLang="en-US" sz="2000" b="1">
              <a:solidFill>
                <a:schemeClr val="accent1"/>
              </a:solidFill>
              <a:effectLst/>
              <a:ea typeface="思源宋体 ExtraLight" charset="-122"/>
            </a:endParaRP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安全主体责任</a:t>
            </a:r>
            <a:endParaRPr lang="zh-CN" altLang="en-US" sz="2400" b="1">
              <a:solidFill>
                <a:schemeClr val="accent1"/>
              </a:solidFill>
              <a:effectLst>
                <a:outerShdw blurRad="38100" dist="25400" dir="5400000" algn="ctr" rotWithShape="0">
                  <a:srgbClr val="6E747A">
                    <a:alpha val="43000"/>
                  </a:srgbClr>
                </a:outerShdw>
              </a:effectLst>
              <a:ea typeface="思源宋体 ExtraLight" charset="-122"/>
            </a:endParaRP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pic>
        <p:nvPicPr>
          <p:cNvPr id="5" name="图片 4" descr="C:\Users\Administrator\Downloads\51miz-P1228218-U2PWKBFX.jpg51miz-P1228218-U2PWKBFX"/>
          <p:cNvPicPr>
            <a:picLocks noChangeAspect="1"/>
          </p:cNvPicPr>
          <p:nvPr/>
        </p:nvPicPr>
        <p:blipFill>
          <a:blip r:embed="rId4"/>
          <a:srcRect/>
          <a:stretch>
            <a:fillRect/>
          </a:stretch>
        </p:blipFill>
        <p:spPr>
          <a:xfrm>
            <a:off x="619760" y="1621790"/>
            <a:ext cx="4552950" cy="306324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655310" y="2184400"/>
            <a:ext cx="5580380" cy="255333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zh-CN" altLang="en-US" sz="2000">
                <a:solidFill>
                  <a:schemeClr val="tx1"/>
                </a:solidFill>
                <a:effectLst>
                  <a:outerShdw blurRad="38100" dist="19050" dir="2700000" algn="tl" rotWithShape="0">
                    <a:schemeClr val="dk1">
                      <a:alpha val="40000"/>
                    </a:schemeClr>
                  </a:outerShdw>
                </a:effectLst>
                <a:ea typeface="思源宋体 ExtraLight" charset="-122"/>
              </a:rPr>
              <a:t>3、生产、技术管理部门</a:t>
            </a:r>
          </a:p>
          <a:p>
            <a:r>
              <a:rPr lang="en-US" altLang="zh-CN" sz="2000">
                <a:solidFill>
                  <a:schemeClr val="accent1"/>
                </a:solidFill>
                <a:effectLst/>
                <a:ea typeface="思源宋体 ExtraLight" charset="-122"/>
              </a:rPr>
              <a:t>--</a:t>
            </a:r>
            <a:r>
              <a:rPr lang="zh-CN" altLang="en-US" sz="2000">
                <a:solidFill>
                  <a:schemeClr val="accent1"/>
                </a:solidFill>
                <a:effectLst/>
                <a:ea typeface="思源宋体 ExtraLight" charset="-122"/>
              </a:rPr>
              <a:t>对生产指挥协调的安全负责,-对突发事件的应急处置负责。   </a:t>
            </a:r>
          </a:p>
          <a:p>
            <a:r>
              <a:rPr lang="en-US" altLang="zh-CN" sz="2000">
                <a:solidFill>
                  <a:schemeClr val="accent1"/>
                </a:solidFill>
                <a:effectLst/>
                <a:ea typeface="思源宋体 ExtraLight" charset="-122"/>
              </a:rPr>
              <a:t>--</a:t>
            </a:r>
            <a:r>
              <a:rPr lang="zh-CN" altLang="en-US" sz="2000">
                <a:solidFill>
                  <a:schemeClr val="accent1"/>
                </a:solidFill>
                <a:effectLst/>
                <a:ea typeface="思源宋体 ExtraLight" charset="-122"/>
              </a:rPr>
              <a:t>对生产、技术管理制度的制、修订和适宜性负责。 </a:t>
            </a:r>
          </a:p>
          <a:p>
            <a:r>
              <a:rPr lang="en-US" altLang="zh-CN" sz="2000">
                <a:solidFill>
                  <a:schemeClr val="accent1"/>
                </a:solidFill>
                <a:effectLst/>
                <a:ea typeface="思源宋体 ExtraLight" charset="-122"/>
              </a:rPr>
              <a:t>--</a:t>
            </a:r>
            <a:r>
              <a:rPr lang="zh-CN" altLang="en-US" sz="2000">
                <a:solidFill>
                  <a:schemeClr val="accent1"/>
                </a:solidFill>
                <a:effectLst/>
                <a:ea typeface="思源宋体 ExtraLight" charset="-122"/>
              </a:rPr>
              <a:t>对操作规程和开停工方案的有效性负责。一对新技术应用的安全负责。 </a:t>
            </a:r>
          </a:p>
          <a:p>
            <a:r>
              <a:rPr lang="en-US" altLang="zh-CN" sz="2000">
                <a:solidFill>
                  <a:schemeClr val="accent1"/>
                </a:solidFill>
                <a:effectLst/>
                <a:ea typeface="思源宋体 ExtraLight" charset="-122"/>
              </a:rPr>
              <a:t>--</a:t>
            </a:r>
            <a:r>
              <a:rPr lang="zh-CN" altLang="en-US" sz="2000">
                <a:solidFill>
                  <a:schemeClr val="accent1"/>
                </a:solidFill>
                <a:effectLst/>
                <a:ea typeface="思源宋体 ExtraLight" charset="-122"/>
              </a:rPr>
              <a:t>对生产隐患的排查和治理负责。</a:t>
            </a:r>
            <a:r>
              <a:rPr lang="zh-CN" altLang="en-US" sz="2000" b="1">
                <a:solidFill>
                  <a:schemeClr val="accent1"/>
                </a:solidFill>
                <a:effectLst/>
                <a:ea typeface="思源宋体 ExtraLight" charset="-122"/>
              </a:rPr>
              <a:t> </a:t>
            </a: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安全主体责任</a:t>
            </a:r>
            <a:endParaRPr lang="zh-CN" altLang="en-US" sz="2400" b="1">
              <a:solidFill>
                <a:schemeClr val="accent1"/>
              </a:solidFill>
              <a:effectLst>
                <a:outerShdw blurRad="38100" dist="25400" dir="5400000" algn="ctr" rotWithShape="0">
                  <a:srgbClr val="6E747A">
                    <a:alpha val="43000"/>
                  </a:srgbClr>
                </a:outerShdw>
              </a:effectLst>
              <a:ea typeface="思源宋体 ExtraLight" charset="-122"/>
            </a:endParaRP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pic>
        <p:nvPicPr>
          <p:cNvPr id="5" name="图片 4" descr="C:\Users\Administrator\Downloads\51miz-P1502485-385DF6D0.jpg51miz-P1502485-385DF6D0"/>
          <p:cNvPicPr>
            <a:picLocks noChangeAspect="1"/>
          </p:cNvPicPr>
          <p:nvPr/>
        </p:nvPicPr>
        <p:blipFill>
          <a:blip r:embed="rId4"/>
          <a:srcRect/>
          <a:stretch>
            <a:fillRect/>
          </a:stretch>
        </p:blipFill>
        <p:spPr>
          <a:xfrm>
            <a:off x="501015" y="1793240"/>
            <a:ext cx="4855845" cy="323659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655310" y="2063115"/>
            <a:ext cx="5580380" cy="409257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zh-CN" altLang="en-US" sz="2000" b="1">
                <a:solidFill>
                  <a:schemeClr val="tx1"/>
                </a:solidFill>
                <a:effectLst>
                  <a:outerShdw blurRad="38100" dist="19050" dir="2700000" algn="tl" rotWithShape="0">
                    <a:schemeClr val="dk1">
                      <a:alpha val="40000"/>
                    </a:schemeClr>
                  </a:outerShdw>
                </a:effectLst>
                <a:ea typeface="思源宋体 ExtraLight" charset="-122"/>
              </a:rPr>
              <a:t>4、机动设备管理部门 </a:t>
            </a:r>
          </a:p>
          <a:p>
            <a:pPr>
              <a:lnSpc>
                <a:spcPct val="150000"/>
              </a:lnSpc>
            </a:pPr>
            <a:r>
              <a:rPr lang="en-US" altLang="zh-CN" sz="2000" b="1">
                <a:solidFill>
                  <a:schemeClr val="accent1"/>
                </a:solidFill>
                <a:effectLst/>
                <a:ea typeface="思源宋体 ExtraLight" charset="-122"/>
              </a:rPr>
              <a:t>--</a:t>
            </a:r>
            <a:r>
              <a:rPr lang="zh-CN" altLang="en-US" sz="2000" b="1">
                <a:solidFill>
                  <a:schemeClr val="accent1"/>
                </a:solidFill>
                <a:effectLst/>
                <a:ea typeface="思源宋体 ExtraLight" charset="-122"/>
              </a:rPr>
              <a:t>对机械设备、电气、仪表和建(构）筑物|等的安全运行负责。 </a:t>
            </a:r>
          </a:p>
          <a:p>
            <a:pPr>
              <a:lnSpc>
                <a:spcPct val="150000"/>
              </a:lnSpc>
            </a:pPr>
            <a:r>
              <a:rPr lang="en-US" altLang="zh-CN" sz="2000" b="1">
                <a:solidFill>
                  <a:schemeClr val="accent1"/>
                </a:solidFill>
                <a:effectLst/>
                <a:ea typeface="思源宋体 ExtraLight" charset="-122"/>
              </a:rPr>
              <a:t>--</a:t>
            </a:r>
            <a:r>
              <a:rPr lang="zh-CN" altLang="en-US" sz="2000" b="1">
                <a:solidFill>
                  <a:schemeClr val="accent1"/>
                </a:solidFill>
                <a:effectLst/>
                <a:ea typeface="思源宋体 ExtraLight" charset="-122"/>
              </a:rPr>
              <a:t>对设备检维修过程的作业安全负责。 </a:t>
            </a:r>
          </a:p>
          <a:p>
            <a:pPr>
              <a:lnSpc>
                <a:spcPct val="150000"/>
              </a:lnSpc>
            </a:pPr>
            <a:r>
              <a:rPr lang="en-US" altLang="zh-CN" sz="2000" b="1">
                <a:solidFill>
                  <a:schemeClr val="accent1"/>
                </a:solidFill>
                <a:effectLst/>
                <a:ea typeface="思源宋体 ExtraLight" charset="-122"/>
              </a:rPr>
              <a:t>--</a:t>
            </a:r>
            <a:r>
              <a:rPr lang="zh-CN" altLang="en-US" sz="2000" b="1">
                <a:solidFill>
                  <a:schemeClr val="accent1"/>
                </a:solidFill>
                <a:effectLst/>
                <a:ea typeface="思源宋体 ExtraLight" charset="-122"/>
              </a:rPr>
              <a:t>对设备隐患的排查与整改负责。 </a:t>
            </a:r>
          </a:p>
          <a:p>
            <a:pPr>
              <a:lnSpc>
                <a:spcPct val="150000"/>
              </a:lnSpc>
            </a:pPr>
            <a:r>
              <a:rPr lang="en-US" altLang="zh-CN" sz="2000" b="1">
                <a:solidFill>
                  <a:schemeClr val="accent1"/>
                </a:solidFill>
                <a:effectLst/>
                <a:ea typeface="思源宋体 ExtraLight" charset="-122"/>
              </a:rPr>
              <a:t>--</a:t>
            </a:r>
            <a:r>
              <a:rPr lang="zh-CN" altLang="en-US" sz="2000" b="1">
                <a:solidFill>
                  <a:schemeClr val="accent1"/>
                </a:solidFill>
                <a:effectLst/>
                <a:ea typeface="思源宋体 ExtraLight" charset="-122"/>
              </a:rPr>
              <a:t>对租赁和处置资产的安全管理负责。 </a:t>
            </a:r>
          </a:p>
          <a:p>
            <a:pPr>
              <a:lnSpc>
                <a:spcPct val="150000"/>
              </a:lnSpc>
            </a:pPr>
            <a:r>
              <a:rPr lang="en-US" altLang="zh-CN" sz="2000" b="1">
                <a:solidFill>
                  <a:schemeClr val="accent1"/>
                </a:solidFill>
                <a:effectLst/>
                <a:ea typeface="思源宋体 ExtraLight" charset="-122"/>
              </a:rPr>
              <a:t>--</a:t>
            </a:r>
            <a:r>
              <a:rPr lang="zh-CN" altLang="en-US" sz="2000" b="1">
                <a:solidFill>
                  <a:schemeClr val="accent1"/>
                </a:solidFill>
                <a:effectLst/>
                <a:ea typeface="思源宋体 ExtraLight" charset="-122"/>
              </a:rPr>
              <a:t>对设备安全管理制度、技术规程的制、修订和适宜性负责 </a:t>
            </a:r>
          </a:p>
          <a:p>
            <a:pPr>
              <a:lnSpc>
                <a:spcPct val="150000"/>
              </a:lnSpc>
            </a:pPr>
            <a:r>
              <a:rPr lang="en-US" altLang="zh-CN" sz="2000" b="1">
                <a:solidFill>
                  <a:schemeClr val="accent1"/>
                </a:solidFill>
                <a:effectLst/>
                <a:ea typeface="思源宋体 ExtraLight" charset="-122"/>
              </a:rPr>
              <a:t>--</a:t>
            </a:r>
            <a:r>
              <a:rPr lang="zh-CN" altLang="en-US" sz="2000" b="1">
                <a:solidFill>
                  <a:schemeClr val="accent1"/>
                </a:solidFill>
                <a:effectLst/>
                <a:ea typeface="思源宋体 ExtraLight" charset="-122"/>
              </a:rPr>
              <a:t>对安全仪表的功能安全负责。 </a:t>
            </a: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安全主体责任</a:t>
            </a:r>
            <a:endParaRPr lang="zh-CN" altLang="en-US" sz="2400" b="1">
              <a:solidFill>
                <a:schemeClr val="accent1"/>
              </a:solidFill>
              <a:effectLst>
                <a:outerShdw blurRad="38100" dist="25400" dir="5400000" algn="ctr" rotWithShape="0">
                  <a:srgbClr val="6E747A">
                    <a:alpha val="43000"/>
                  </a:srgbClr>
                </a:outerShdw>
              </a:effectLst>
              <a:ea typeface="思源宋体 ExtraLight" charset="-122"/>
            </a:endParaRP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pic>
        <p:nvPicPr>
          <p:cNvPr id="5" name="图片 4" descr="C:\Users\Administrator\Downloads\51miz-E498373-8A707C50.png51miz-E498373-8A707C50"/>
          <p:cNvPicPr>
            <a:picLocks noChangeAspect="1"/>
          </p:cNvPicPr>
          <p:nvPr/>
        </p:nvPicPr>
        <p:blipFill>
          <a:blip r:embed="rId4"/>
          <a:srcRect/>
          <a:stretch>
            <a:fillRect/>
          </a:stretch>
        </p:blipFill>
        <p:spPr>
          <a:xfrm>
            <a:off x="392113" y="2518410"/>
            <a:ext cx="4465320" cy="3039745"/>
          </a:xfrm>
          <a:prstGeom prst="rect">
            <a:avLst/>
          </a:prstGeom>
          <a:effectLst>
            <a:outerShdw blurRad="50800" dist="38100" dir="2700000" algn="tl" rotWithShape="0">
              <a:prstClr val="black">
                <a:alpha val="40000"/>
              </a:prstClr>
            </a:outerShdw>
          </a:effectLst>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289550" y="2106295"/>
            <a:ext cx="6097905" cy="316928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zh-CN" altLang="en-US" sz="2000">
                <a:solidFill>
                  <a:schemeClr val="tx1"/>
                </a:solidFill>
                <a:effectLst>
                  <a:outerShdw blurRad="38100" dist="19050" dir="2700000" algn="tl" rotWithShape="0">
                    <a:schemeClr val="dk1">
                      <a:alpha val="40000"/>
                    </a:schemeClr>
                  </a:outerShdw>
                </a:effectLst>
                <a:ea typeface="思源宋体 ExtraLight" charset="-122"/>
              </a:rPr>
              <a:t>5、工程建设管理部门 </a:t>
            </a:r>
          </a:p>
          <a:p>
            <a:pPr marL="342900" indent="-342900">
              <a:lnSpc>
                <a:spcPct val="150000"/>
              </a:lnSpc>
              <a:buFont typeface="Wingdings" charset="2"/>
              <a:buChar char="Ø"/>
            </a:pPr>
            <a:r>
              <a:rPr lang="zh-CN" altLang="en-US" sz="2000">
                <a:solidFill>
                  <a:schemeClr val="accent1"/>
                </a:solidFill>
                <a:effectLst/>
                <a:ea typeface="思源宋体 ExtraLight" charset="-122"/>
              </a:rPr>
              <a:t>对工程建设项目风险评估和安全措施的落实负责。</a:t>
            </a:r>
          </a:p>
          <a:p>
            <a:pPr marL="342900" indent="-342900">
              <a:lnSpc>
                <a:spcPct val="150000"/>
              </a:lnSpc>
              <a:buFont typeface="Wingdings" charset="2"/>
              <a:buChar char="Ø"/>
            </a:pPr>
            <a:r>
              <a:rPr lang="zh-CN" altLang="en-US" sz="2000">
                <a:solidFill>
                  <a:schemeClr val="accent1"/>
                </a:solidFill>
                <a:effectLst/>
                <a:ea typeface="思源宋体 ExtraLight" charset="-122"/>
              </a:rPr>
              <a:t>对工程建设项目承包商、分包商的资质审查负责。</a:t>
            </a:r>
          </a:p>
          <a:p>
            <a:pPr marL="342900" indent="-342900">
              <a:lnSpc>
                <a:spcPct val="150000"/>
              </a:lnSpc>
              <a:buFont typeface="Wingdings" charset="2"/>
              <a:buChar char="Ø"/>
            </a:pPr>
            <a:r>
              <a:rPr lang="zh-CN" altLang="en-US" sz="2000">
                <a:solidFill>
                  <a:schemeClr val="accent1"/>
                </a:solidFill>
                <a:effectLst/>
                <a:ea typeface="思源宋体 ExtraLight" charset="-122"/>
              </a:rPr>
              <a:t>对工程建设项目的施工质量和施工安全负责。</a:t>
            </a:r>
          </a:p>
          <a:p>
            <a:pPr marL="342900" indent="-342900">
              <a:lnSpc>
                <a:spcPct val="150000"/>
              </a:lnSpc>
              <a:buFont typeface="Wingdings" charset="2"/>
              <a:buChar char="Ø"/>
            </a:pPr>
            <a:r>
              <a:rPr lang="zh-CN" altLang="en-US" sz="2000">
                <a:solidFill>
                  <a:schemeClr val="accent1"/>
                </a:solidFill>
                <a:effectLst/>
                <a:ea typeface="思源宋体 ExtraLight" charset="-122"/>
              </a:rPr>
              <a:t>对工程建设项目承包商、分包商的安全监管负责。</a:t>
            </a:r>
          </a:p>
          <a:p>
            <a:pPr marL="342900" indent="-342900">
              <a:lnSpc>
                <a:spcPct val="150000"/>
              </a:lnSpc>
              <a:buFont typeface="Wingdings" charset="2"/>
              <a:buChar char="Ø"/>
            </a:pPr>
            <a:r>
              <a:rPr lang="zh-CN" altLang="en-US" sz="2000">
                <a:solidFill>
                  <a:schemeClr val="accent1"/>
                </a:solidFill>
                <a:effectLst/>
                <a:ea typeface="思源宋体 ExtraLight" charset="-122"/>
              </a:rPr>
              <a:t>对工程建设项目安全管理制度的制、修订和适宜性负责。 </a:t>
            </a: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安全主体责任</a:t>
            </a:r>
            <a:endParaRPr lang="zh-CN" altLang="en-US" sz="2400" b="1">
              <a:solidFill>
                <a:schemeClr val="accent1"/>
              </a:solidFill>
              <a:effectLst>
                <a:outerShdw blurRad="38100" dist="25400" dir="5400000" algn="ctr" rotWithShape="0">
                  <a:srgbClr val="6E747A">
                    <a:alpha val="43000"/>
                  </a:srgbClr>
                </a:outerShdw>
              </a:effectLst>
              <a:ea typeface="思源宋体 ExtraLight" charset="-122"/>
            </a:endParaRP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pic>
        <p:nvPicPr>
          <p:cNvPr id="5" name="图片 4" descr="C:\Users\Administrator\Downloads\51miz-P408379-HAFMEZ6Y (1).jpg51miz-P408379-HAFMEZ6Y (1)"/>
          <p:cNvPicPr>
            <a:picLocks noChangeAspect="1"/>
          </p:cNvPicPr>
          <p:nvPr/>
        </p:nvPicPr>
        <p:blipFill>
          <a:blip r:embed="rId4"/>
          <a:srcRect/>
          <a:stretch>
            <a:fillRect/>
          </a:stretch>
        </p:blipFill>
        <p:spPr>
          <a:xfrm>
            <a:off x="829310" y="2300605"/>
            <a:ext cx="3390900" cy="2256790"/>
          </a:xfrm>
          <a:prstGeom prst="rect">
            <a:avLst/>
          </a:prstGeom>
          <a:effectLst>
            <a:outerShdw blurRad="50800" dist="50800" dir="5400000" algn="ctr" rotWithShape="0">
              <a:srgbClr val="C00000">
                <a:alpha val="100000"/>
              </a:srgbClr>
            </a:outerShdw>
          </a:effectLst>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655310" y="2184400"/>
            <a:ext cx="5580380" cy="316928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zh-CN" altLang="en-US" sz="2000">
                <a:solidFill>
                  <a:schemeClr val="tx1"/>
                </a:solidFill>
                <a:effectLst>
                  <a:outerShdw blurRad="38100" dist="19050" dir="2700000" algn="tl" rotWithShape="0">
                    <a:schemeClr val="dk1">
                      <a:alpha val="40000"/>
                    </a:schemeClr>
                  </a:outerShdw>
                </a:effectLst>
                <a:ea typeface="思源宋体 ExtraLight" charset="-122"/>
              </a:rPr>
              <a:t>6、采购、销售部门</a:t>
            </a:r>
            <a:r>
              <a:rPr lang="zh-CN" altLang="en-US" sz="2000">
                <a:solidFill>
                  <a:schemeClr val="accent1"/>
                </a:solidFill>
                <a:effectLst/>
                <a:ea typeface="思源宋体 ExtraLight" charset="-122"/>
              </a:rPr>
              <a:t> </a:t>
            </a:r>
          </a:p>
          <a:p>
            <a:pPr marL="342900" indent="-342900">
              <a:lnSpc>
                <a:spcPct val="150000"/>
              </a:lnSpc>
              <a:buFont typeface="Wingdings" charset="2"/>
              <a:buChar char="Ø"/>
            </a:pPr>
            <a:r>
              <a:rPr lang="zh-CN" altLang="en-US" sz="2000">
                <a:solidFill>
                  <a:schemeClr val="accent1"/>
                </a:solidFill>
                <a:effectLst/>
                <a:ea typeface="思源宋体 ExtraLight" charset="-122"/>
              </a:rPr>
              <a:t>对采购设备设施、备品备件、原辅材料的质量负责。 </a:t>
            </a:r>
          </a:p>
          <a:p>
            <a:pPr marL="342900" indent="-342900">
              <a:lnSpc>
                <a:spcPct val="150000"/>
              </a:lnSpc>
              <a:buFont typeface="Wingdings" charset="2"/>
              <a:buChar char="Ø"/>
            </a:pPr>
            <a:r>
              <a:rPr lang="zh-CN" altLang="en-US" sz="2000">
                <a:solidFill>
                  <a:schemeClr val="accent1"/>
                </a:solidFill>
                <a:effectLst/>
                <a:ea typeface="思源宋体 ExtraLight" charset="-122"/>
              </a:rPr>
              <a:t>对危险化学品、剧毒品、易制毒品、放射性物品采购、销售过程的合规性负责。 </a:t>
            </a:r>
          </a:p>
          <a:p>
            <a:pPr marL="342900" indent="-342900">
              <a:lnSpc>
                <a:spcPct val="150000"/>
              </a:lnSpc>
              <a:buFont typeface="Wingdings" charset="2"/>
              <a:buChar char="Ø"/>
            </a:pPr>
            <a:r>
              <a:rPr lang="zh-CN" altLang="en-US" sz="2000">
                <a:solidFill>
                  <a:schemeClr val="accent1"/>
                </a:solidFill>
                <a:effectLst/>
                <a:ea typeface="思源宋体 ExtraLight" charset="-122"/>
              </a:rPr>
              <a:t>对承运商的安全资质审查负责。 </a:t>
            </a:r>
          </a:p>
          <a:p>
            <a:pPr marL="342900" indent="-342900">
              <a:lnSpc>
                <a:spcPct val="150000"/>
              </a:lnSpc>
              <a:buFont typeface="Wingdings" charset="2"/>
              <a:buChar char="Ø"/>
            </a:pPr>
            <a:r>
              <a:rPr lang="zh-CN" altLang="en-US" sz="2000">
                <a:solidFill>
                  <a:schemeClr val="accent1"/>
                </a:solidFill>
                <a:effectLst/>
                <a:ea typeface="思源宋体 ExtraLight" charset="-122"/>
              </a:rPr>
              <a:t>对危险化学品仓库的安全负责。 </a:t>
            </a: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安全主体责任</a:t>
            </a:r>
            <a:endParaRPr lang="zh-CN" altLang="en-US" sz="2400" b="1">
              <a:solidFill>
                <a:schemeClr val="accent1"/>
              </a:solidFill>
              <a:effectLst>
                <a:outerShdw blurRad="38100" dist="25400" dir="5400000" algn="ctr" rotWithShape="0">
                  <a:srgbClr val="6E747A">
                    <a:alpha val="43000"/>
                  </a:srgbClr>
                </a:outerShdw>
              </a:effectLst>
              <a:ea typeface="思源宋体 ExtraLight" charset="-122"/>
            </a:endParaRP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pic>
        <p:nvPicPr>
          <p:cNvPr id="5" name="图片 4" descr="C:\Users\Administrator\Downloads\51miz-P1502923-6D37520D.jpg51miz-P1502923-6D37520D"/>
          <p:cNvPicPr>
            <a:picLocks noChangeAspect="1"/>
          </p:cNvPicPr>
          <p:nvPr/>
        </p:nvPicPr>
        <p:blipFill>
          <a:blip r:embed="rId4"/>
          <a:srcRect/>
          <a:stretch>
            <a:fillRect/>
          </a:stretch>
        </p:blipFill>
        <p:spPr>
          <a:xfrm>
            <a:off x="689610" y="2137093"/>
            <a:ext cx="3876040" cy="258381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655310" y="2184400"/>
            <a:ext cx="5580380" cy="316928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zh-CN" altLang="en-US" sz="2000">
                <a:solidFill>
                  <a:schemeClr val="tx1"/>
                </a:solidFill>
                <a:effectLst>
                  <a:outerShdw blurRad="38100" dist="19050" dir="2700000" algn="tl" rotWithShape="0">
                    <a:schemeClr val="dk1">
                      <a:alpha val="40000"/>
                    </a:schemeClr>
                  </a:outerShdw>
                </a:effectLst>
                <a:ea typeface="思源宋体 ExtraLight" charset="-122"/>
              </a:rPr>
              <a:t>7、财务管理部门</a:t>
            </a:r>
            <a:r>
              <a:rPr lang="zh-CN" altLang="en-US" sz="2000">
                <a:solidFill>
                  <a:schemeClr val="accent1"/>
                </a:solidFill>
                <a:effectLst/>
                <a:ea typeface="思源宋体 ExtraLight" charset="-122"/>
              </a:rPr>
              <a:t> </a:t>
            </a:r>
          </a:p>
          <a:p>
            <a:pPr marL="342900" indent="-342900">
              <a:lnSpc>
                <a:spcPct val="150000"/>
              </a:lnSpc>
              <a:buFont typeface="Wingdings" charset="2"/>
              <a:buChar char="Ø"/>
            </a:pPr>
            <a:r>
              <a:rPr lang="zh-CN" altLang="en-US" sz="2000">
                <a:solidFill>
                  <a:schemeClr val="accent1"/>
                </a:solidFill>
                <a:effectLst/>
                <a:ea typeface="思源宋体 ExtraLight" charset="-122"/>
              </a:rPr>
              <a:t>对采购设备设施、备品备件、原辅材料的质量负责。</a:t>
            </a:r>
          </a:p>
          <a:p>
            <a:pPr marL="342900" indent="-342900">
              <a:lnSpc>
                <a:spcPct val="150000"/>
              </a:lnSpc>
              <a:buFont typeface="Wingdings" charset="2"/>
              <a:buChar char="Ø"/>
            </a:pPr>
            <a:r>
              <a:rPr lang="zh-CN" altLang="en-US" sz="2000">
                <a:solidFill>
                  <a:schemeClr val="accent1"/>
                </a:solidFill>
                <a:effectLst/>
                <a:ea typeface="思源宋体 ExtraLight" charset="-122"/>
              </a:rPr>
              <a:t>对危险化学品、剧毒品、易制毒品、放射性物品采购、销售过程的合规性负责。 </a:t>
            </a:r>
          </a:p>
          <a:p>
            <a:pPr marL="342900" indent="-342900">
              <a:lnSpc>
                <a:spcPct val="150000"/>
              </a:lnSpc>
              <a:buFont typeface="Wingdings" charset="2"/>
              <a:buChar char="Ø"/>
            </a:pPr>
            <a:r>
              <a:rPr lang="zh-CN" altLang="en-US" sz="2000">
                <a:solidFill>
                  <a:schemeClr val="accent1"/>
                </a:solidFill>
                <a:effectLst/>
                <a:ea typeface="思源宋体 ExtraLight" charset="-122"/>
              </a:rPr>
              <a:t>对承运商的安全资质审查负责。 </a:t>
            </a:r>
          </a:p>
          <a:p>
            <a:pPr marL="342900" indent="-342900">
              <a:lnSpc>
                <a:spcPct val="150000"/>
              </a:lnSpc>
              <a:buFont typeface="Wingdings" charset="2"/>
              <a:buChar char="Ø"/>
            </a:pPr>
            <a:r>
              <a:rPr lang="zh-CN" altLang="en-US" sz="2000">
                <a:solidFill>
                  <a:schemeClr val="accent1"/>
                </a:solidFill>
                <a:effectLst/>
                <a:ea typeface="思源宋体 ExtraLight" charset="-122"/>
              </a:rPr>
              <a:t>对危险化学品仓库的安全负责。</a:t>
            </a:r>
            <a:r>
              <a:rPr lang="zh-CN" altLang="en-US" sz="2000" b="1">
                <a:solidFill>
                  <a:schemeClr val="accent1"/>
                </a:solidFill>
                <a:effectLst/>
                <a:ea typeface="思源宋体 ExtraLight" charset="-122"/>
              </a:rPr>
              <a:t> </a:t>
            </a: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安全主体责任</a:t>
            </a:r>
            <a:endParaRPr lang="zh-CN" altLang="en-US" sz="2400" b="1">
              <a:solidFill>
                <a:schemeClr val="accent1"/>
              </a:solidFill>
              <a:effectLst>
                <a:outerShdw blurRad="38100" dist="25400" dir="5400000" algn="ctr" rotWithShape="0">
                  <a:srgbClr val="6E747A">
                    <a:alpha val="43000"/>
                  </a:srgbClr>
                </a:outerShdw>
              </a:effectLst>
              <a:ea typeface="思源宋体 ExtraLight" charset="-122"/>
            </a:endParaRP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pic>
        <p:nvPicPr>
          <p:cNvPr id="5" name="图片 4" descr="C:\Users\Administrator\Downloads\51miz-P1502804-A29F4154.jpg51miz-P1502804-A29F4154"/>
          <p:cNvPicPr>
            <a:picLocks noChangeAspect="1"/>
          </p:cNvPicPr>
          <p:nvPr/>
        </p:nvPicPr>
        <p:blipFill>
          <a:blip r:embed="rId4"/>
          <a:srcRect/>
          <a:stretch>
            <a:fillRect/>
          </a:stretch>
        </p:blipFill>
        <p:spPr>
          <a:xfrm>
            <a:off x="876935" y="2120583"/>
            <a:ext cx="4095115" cy="2561590"/>
          </a:xfrm>
          <a:prstGeom prst="rect">
            <a:avLst/>
          </a:prstGeom>
          <a:effectLst>
            <a:innerShdw blurRad="63500" dist="50800" dir="10800000">
              <a:srgbClr val="C00000">
                <a:alpha val="50000"/>
              </a:srgbClr>
            </a:innerShdw>
          </a:effectLst>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655310" y="2119630"/>
            <a:ext cx="5580380" cy="70675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zh-CN" altLang="en-US" sz="2000">
                <a:solidFill>
                  <a:schemeClr val="tx1"/>
                </a:solidFill>
                <a:effectLst>
                  <a:outerShdw blurRad="38100" dist="19050" dir="2700000" algn="tl" rotWithShape="0">
                    <a:schemeClr val="dk1">
                      <a:alpha val="40000"/>
                    </a:schemeClr>
                  </a:outerShdw>
                </a:effectLst>
                <a:ea typeface="思源宋体 ExtraLight" charset="-122"/>
              </a:rPr>
              <a:t>8、其他职能部门</a:t>
            </a:r>
            <a:r>
              <a:rPr lang="zh-CN" altLang="en-US" sz="2000">
                <a:solidFill>
                  <a:schemeClr val="accent1"/>
                </a:solidFill>
                <a:effectLst/>
                <a:ea typeface="思源宋体 ExtraLight" charset="-122"/>
              </a:rPr>
              <a:t> </a:t>
            </a:r>
          </a:p>
          <a:p>
            <a:pPr marL="342900" indent="-342900">
              <a:buFont typeface="Wingdings" charset="2"/>
              <a:buChar char="Ø"/>
            </a:pPr>
            <a:r>
              <a:rPr lang="zh-CN" altLang="en-US" sz="2000">
                <a:solidFill>
                  <a:schemeClr val="accent1"/>
                </a:solidFill>
                <a:effectLst/>
                <a:ea typeface="思源宋体 ExtraLight" charset="-122"/>
              </a:rPr>
              <a:t>对所管辖业务和区域范围内的安全负责。</a:t>
            </a: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安全主体责任</a:t>
            </a:r>
            <a:endParaRPr lang="zh-CN" altLang="en-US" sz="2400" b="1">
              <a:solidFill>
                <a:schemeClr val="accent1"/>
              </a:solidFill>
              <a:effectLst>
                <a:outerShdw blurRad="38100" dist="25400" dir="5400000" algn="ctr" rotWithShape="0">
                  <a:srgbClr val="6E747A">
                    <a:alpha val="43000"/>
                  </a:srgbClr>
                </a:outerShdw>
              </a:effectLst>
              <a:ea typeface="思源宋体 ExtraLight" charset="-122"/>
            </a:endParaRP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5655310" y="3006725"/>
            <a:ext cx="5580380" cy="224536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ctr"/>
            <a:r>
              <a:rPr lang="zh-CN" altLang="en-US" sz="2000">
                <a:solidFill>
                  <a:schemeClr val="tx1"/>
                </a:solidFill>
                <a:effectLst>
                  <a:outerShdw blurRad="38100" dist="19050" dir="2700000" algn="tl" rotWithShape="0">
                    <a:schemeClr val="dk1">
                      <a:alpha val="40000"/>
                    </a:schemeClr>
                  </a:outerShdw>
                </a:effectLst>
                <a:ea typeface="思源宋体 ExtraLight" charset="-122"/>
              </a:rPr>
              <a:t>9、二级/基层单位(业务单位)</a:t>
            </a:r>
          </a:p>
          <a:p>
            <a:pPr marL="342900" indent="-342900" algn="l">
              <a:lnSpc>
                <a:spcPct val="150000"/>
              </a:lnSpc>
              <a:buFont typeface="Wingdings" charset="2"/>
              <a:buChar char="Ø"/>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对区域范围内的生产经营安全负责。 </a:t>
            </a:r>
          </a:p>
          <a:p>
            <a:pPr marL="342900" indent="-342900" algn="l">
              <a:lnSpc>
                <a:spcPct val="150000"/>
              </a:lnSpc>
              <a:buFont typeface="Wingdings" charset="2"/>
              <a:buChar char="Ø"/>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对区域范围内的作业活动安全负责。 </a:t>
            </a:r>
          </a:p>
          <a:p>
            <a:pPr marL="342900" indent="-342900" algn="l">
              <a:lnSpc>
                <a:spcPct val="150000"/>
              </a:lnSpc>
              <a:buFont typeface="Wingdings" charset="2"/>
              <a:buChar char="Ø"/>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对区域范围内的职业病危害因素防护负责。</a:t>
            </a:r>
          </a:p>
          <a:p>
            <a:pPr marL="342900" indent="-342900" algn="l">
              <a:lnSpc>
                <a:spcPct val="150000"/>
              </a:lnSpc>
              <a:buFont typeface="Wingdings" charset="2"/>
              <a:buChar char="Ø"/>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对规程、方案和管理制度的执行负责。</a:t>
            </a:r>
            <a:r>
              <a:rPr lang="zh-CN" altLang="en-US" sz="2000" b="1">
                <a:solidFill>
                  <a:schemeClr val="accent1"/>
                </a:solidFill>
                <a:effectLst>
                  <a:outerShdw blurRad="38100" dist="25400" dir="5400000" algn="ctr" rotWithShape="0">
                    <a:srgbClr val="6E747A">
                      <a:alpha val="43000"/>
                    </a:srgbClr>
                  </a:outerShdw>
                </a:effectLst>
                <a:ea typeface="思源宋体 ExtraLight" charset="-122"/>
              </a:rPr>
              <a:t> </a:t>
            </a:r>
          </a:p>
        </p:txBody>
      </p:sp>
      <p:pic>
        <p:nvPicPr>
          <p:cNvPr id="6" name="图片 5" descr="C:\Users\Administrator\Downloads\51miz-P1502406-0A7B04DA.jpg51miz-P1502406-0A7B04DA"/>
          <p:cNvPicPr>
            <a:picLocks noChangeAspect="1"/>
          </p:cNvPicPr>
          <p:nvPr/>
        </p:nvPicPr>
        <p:blipFill>
          <a:blip r:embed="rId4"/>
          <a:srcRect/>
          <a:stretch>
            <a:fillRect/>
          </a:stretch>
        </p:blipFill>
        <p:spPr>
          <a:xfrm>
            <a:off x="264795" y="1813243"/>
            <a:ext cx="4848860" cy="3232150"/>
          </a:xfrm>
          <a:prstGeom prst="rect">
            <a:avLst/>
          </a:prstGeom>
          <a:effectLst>
            <a:outerShdw blurRad="50800" dist="50800" dir="5400000" algn="ctr" rotWithShape="0">
              <a:schemeClr val="tx1">
                <a:alpha val="100000"/>
              </a:schemeClr>
            </a:outerShdw>
          </a:effectLst>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cxnSp>
        <p:nvCxnSpPr>
          <p:cNvPr id="34" name="直接连接符 33"/>
          <p:cNvCxnSpPr/>
          <p:nvPr>
            <p:custDataLst>
              <p:tags r:id="rId2"/>
            </p:custDataLst>
          </p:nvPr>
        </p:nvCxnSpPr>
        <p:spPr>
          <a:xfrm>
            <a:off x="848618" y="1499883"/>
            <a:ext cx="10673695" cy="0"/>
          </a:xfrm>
          <a:prstGeom prst="line">
            <a:avLst/>
          </a:prstGeom>
          <a:ln>
            <a:solidFill>
              <a:srgbClr val="FF170C"/>
            </a:solidFill>
            <a:prstDash val="dash"/>
          </a:ln>
        </p:spPr>
        <p:style>
          <a:lnRef idx="1">
            <a:srgbClr val="1F74AD"/>
          </a:lnRef>
          <a:fillRef idx="0">
            <a:srgbClr val="1F74AD"/>
          </a:fillRef>
          <a:effectRef idx="0">
            <a:srgbClr val="1F74AD"/>
          </a:effectRef>
          <a:fontRef idx="minor">
            <a:srgbClr val="000000"/>
          </a:fontRef>
        </p:style>
      </p:cxnSp>
      <p:sp>
        <p:nvSpPr>
          <p:cNvPr id="50" name="圆角矩形 49"/>
          <p:cNvSpPr/>
          <p:nvPr>
            <p:custDataLst>
              <p:tags r:id="rId3"/>
            </p:custDataLst>
          </p:nvPr>
        </p:nvSpPr>
        <p:spPr>
          <a:xfrm>
            <a:off x="6730365" y="1779270"/>
            <a:ext cx="4838700" cy="695960"/>
          </a:xfrm>
          <a:prstGeom prst="roundRect">
            <a:avLst/>
          </a:prstGeom>
          <a:solidFill>
            <a:srgbClr val="367CAD"/>
          </a:solidFill>
        </p:spPr>
        <p:style>
          <a:lnRef idx="0">
            <a:schemeClr val="dk1"/>
          </a:lnRef>
          <a:fillRef idx="3">
            <a:schemeClr val="dk1"/>
          </a:fillRef>
          <a:effectRef idx="3">
            <a:schemeClr val="dk1"/>
          </a:effectRef>
          <a:fontRef idx="minor">
            <a:schemeClr val="lt1"/>
          </a:fontRef>
        </p:style>
        <p:txBody>
          <a:bodyPr rtlCol="0" anchor="ctr">
            <a:normAutofit/>
          </a:bodyPr>
          <a:lstStyle/>
          <a:p>
            <a:pPr algn="ctr"/>
            <a:r>
              <a:rPr lang="en-US" altLang="zh-CN" sz="2400" b="1" dirty="0">
                <a:solidFill>
                  <a:sysClr val="window" lastClr="FFFFFF"/>
                </a:solidFill>
                <a:latin typeface="思源宋体 ExtraLight" charset="-122"/>
                <a:ea typeface="思源宋体 ExtraLight" charset="-122"/>
                <a:cs typeface="Arial" charset="0"/>
                <a:sym typeface="Arial" charset="0"/>
              </a:rPr>
              <a:t>安全督查大队</a:t>
            </a:r>
          </a:p>
        </p:txBody>
      </p:sp>
      <p:sp>
        <p:nvSpPr>
          <p:cNvPr id="55" name="梯形 54"/>
          <p:cNvSpPr/>
          <p:nvPr>
            <p:custDataLst>
              <p:tags r:id="rId4"/>
            </p:custDataLst>
          </p:nvPr>
        </p:nvSpPr>
        <p:spPr>
          <a:xfrm>
            <a:off x="6730365" y="2474595"/>
            <a:ext cx="4838700" cy="3373120"/>
          </a:xfrm>
          <a:prstGeom prst="trapezoid">
            <a:avLst/>
          </a:prstGeom>
          <a:solidFill>
            <a:schemeClr val="bg2">
              <a:lumMod val="20000"/>
              <a:lumOff val="80000"/>
            </a:schemeClr>
          </a:solidFill>
          <a:ln>
            <a:noFill/>
          </a:ln>
          <a:effectLst>
            <a:innerShdw blurRad="63500" dist="50800" dir="5400000">
              <a:prstClr val="black">
                <a:alpha val="50000"/>
              </a:prstClr>
            </a:innerShdw>
          </a:effectLst>
        </p:spPr>
        <p:style>
          <a:lnRef idx="2">
            <a:srgbClr val="1F74AD">
              <a:shade val="50000"/>
            </a:srgbClr>
          </a:lnRef>
          <a:fillRef idx="1">
            <a:srgbClr val="1F74AD"/>
          </a:fillRef>
          <a:effectRef idx="0">
            <a:srgbClr val="1F74AD"/>
          </a:effectRef>
          <a:fontRef idx="minor">
            <a:sysClr val="window" lastClr="FFFFFF"/>
          </a:fontRef>
        </p:style>
        <p:txBody>
          <a:bodyPr bIns="46800" rtlCol="0" anchor="ctr">
            <a:normAutofit/>
          </a:bodyPr>
          <a:lstStyle/>
          <a:p>
            <a:pPr marL="457200" indent="-457200" algn="l">
              <a:lnSpc>
                <a:spcPct val="120000"/>
              </a:lnSpc>
              <a:buFont typeface="+mj-lt"/>
              <a:buAutoNum type="arabicPeriod"/>
            </a:pPr>
            <a:r>
              <a:rPr lang="zh-CN" altLang="en-US" sz="2000" spc="150" dirty="0">
                <a:solidFill>
                  <a:srgbClr val="367CAD"/>
                </a:solidFill>
                <a:latin typeface="思源宋体 ExtraLight" charset="-122"/>
                <a:ea typeface="思源宋体 ExtraLight" charset="-122"/>
                <a:sym typeface="Arial" charset="0"/>
              </a:rPr>
              <a:t>对生产经营和施工现场的安全督查负责。</a:t>
            </a:r>
          </a:p>
          <a:p>
            <a:pPr marL="457200" indent="-457200" algn="l">
              <a:lnSpc>
                <a:spcPct val="120000"/>
              </a:lnSpc>
              <a:buFont typeface="+mj-lt"/>
              <a:buAutoNum type="arabicPeriod"/>
            </a:pPr>
            <a:r>
              <a:rPr lang="zh-CN" altLang="en-US" sz="2000" spc="150" dirty="0">
                <a:solidFill>
                  <a:srgbClr val="367CAD"/>
                </a:solidFill>
                <a:latin typeface="思源宋体 ExtraLight" charset="-122"/>
                <a:ea typeface="思源宋体 ExtraLight" charset="-122"/>
                <a:sym typeface="Arial" charset="0"/>
              </a:rPr>
              <a:t>对督查问题整改的跟踪验证负责。</a:t>
            </a:r>
          </a:p>
        </p:txBody>
      </p:sp>
      <p:sp>
        <p:nvSpPr>
          <p:cNvPr id="77" name="圆角矩形 76"/>
          <p:cNvSpPr/>
          <p:nvPr>
            <p:custDataLst>
              <p:tags r:id="rId5"/>
            </p:custDataLst>
          </p:nvPr>
        </p:nvSpPr>
        <p:spPr>
          <a:xfrm>
            <a:off x="782955" y="1779270"/>
            <a:ext cx="4883785" cy="695960"/>
          </a:xfrm>
          <a:prstGeom prst="roundRect">
            <a:avLst/>
          </a:prstGeom>
          <a:solidFill>
            <a:srgbClr val="367CAD"/>
          </a:solidFill>
        </p:spPr>
        <p:style>
          <a:lnRef idx="0">
            <a:schemeClr val="dk1"/>
          </a:lnRef>
          <a:fillRef idx="3">
            <a:schemeClr val="dk1"/>
          </a:fillRef>
          <a:effectRef idx="3">
            <a:schemeClr val="dk1"/>
          </a:effectRef>
          <a:fontRef idx="minor">
            <a:schemeClr val="lt1"/>
          </a:fontRef>
        </p:style>
        <p:txBody>
          <a:bodyPr rtlCol="0" anchor="ctr">
            <a:normAutofit/>
          </a:bodyPr>
          <a:lstStyle/>
          <a:p>
            <a:pPr algn="ctr"/>
            <a:r>
              <a:rPr lang="en-US" altLang="zh-CN" sz="2400" b="1" dirty="0">
                <a:solidFill>
                  <a:sysClr val="window" lastClr="FFFFFF"/>
                </a:solidFill>
                <a:effectLst>
                  <a:outerShdw blurRad="38100" dist="38100" dir="2700000" algn="tl">
                    <a:srgbClr val="000000">
                      <a:alpha val="43137"/>
                    </a:srgbClr>
                  </a:outerShdw>
                </a:effectLst>
                <a:latin typeface="思源宋体 ExtraLight" charset="-122"/>
                <a:ea typeface="思源宋体 ExtraLight" charset="-122"/>
                <a:cs typeface="Arial" charset="0"/>
                <a:sym typeface="Arial" charset="0"/>
              </a:rPr>
              <a:t>安全监管责任</a:t>
            </a:r>
          </a:p>
        </p:txBody>
      </p:sp>
      <p:sp>
        <p:nvSpPr>
          <p:cNvPr id="78" name="梯形 77"/>
          <p:cNvSpPr/>
          <p:nvPr>
            <p:custDataLst>
              <p:tags r:id="rId6"/>
            </p:custDataLst>
          </p:nvPr>
        </p:nvSpPr>
        <p:spPr>
          <a:xfrm>
            <a:off x="782955" y="2474595"/>
            <a:ext cx="4883785" cy="3373120"/>
          </a:xfrm>
          <a:prstGeom prst="trapezoid">
            <a:avLst/>
          </a:prstGeom>
          <a:solidFill>
            <a:schemeClr val="bg2">
              <a:lumMod val="20000"/>
              <a:lumOff val="80000"/>
            </a:schemeClr>
          </a:solidFill>
          <a:ln>
            <a:noFill/>
          </a:ln>
          <a:effectLst>
            <a:innerShdw blurRad="63500" dist="50800" dir="5400000">
              <a:prstClr val="black">
                <a:alpha val="50000"/>
              </a:prstClr>
            </a:innerShdw>
          </a:effectLst>
        </p:spPr>
        <p:style>
          <a:lnRef idx="2">
            <a:srgbClr val="1F74AD">
              <a:shade val="50000"/>
            </a:srgbClr>
          </a:lnRef>
          <a:fillRef idx="1">
            <a:srgbClr val="1F74AD"/>
          </a:fillRef>
          <a:effectRef idx="0">
            <a:srgbClr val="1F74AD"/>
          </a:effectRef>
          <a:fontRef idx="minor">
            <a:sysClr val="window" lastClr="FFFFFF"/>
          </a:fontRef>
        </p:style>
        <p:txBody>
          <a:bodyPr bIns="46800" rtlCol="0" anchor="ctr">
            <a:normAutofit/>
          </a:bodyPr>
          <a:lstStyle/>
          <a:p>
            <a:pPr marL="457200" indent="-457200" algn="l">
              <a:lnSpc>
                <a:spcPct val="120000"/>
              </a:lnSpc>
              <a:buFont typeface="+mj-lt"/>
              <a:buAutoNum type="arabicPeriod"/>
            </a:pPr>
            <a:r>
              <a:rPr lang="zh-CN" altLang="en-US" sz="2000" spc="150" dirty="0">
                <a:solidFill>
                  <a:srgbClr val="367CAD"/>
                </a:solidFill>
                <a:latin typeface="思源宋体 ExtraLight" charset="-122"/>
                <a:ea typeface="思源宋体 ExtraLight" charset="-122"/>
                <a:sym typeface="Arial" charset="0"/>
              </a:rPr>
              <a:t>对安全管理体系的推进实施负责。</a:t>
            </a:r>
          </a:p>
          <a:p>
            <a:pPr marL="457200" indent="-457200" algn="l">
              <a:lnSpc>
                <a:spcPct val="120000"/>
              </a:lnSpc>
              <a:buFont typeface="+mj-lt"/>
              <a:buAutoNum type="arabicPeriod"/>
            </a:pPr>
            <a:r>
              <a:rPr lang="zh-CN" altLang="en-US" sz="2000" spc="150" dirty="0">
                <a:solidFill>
                  <a:srgbClr val="367CAD"/>
                </a:solidFill>
                <a:latin typeface="思源宋体 ExtraLight" charset="-122"/>
                <a:ea typeface="思源宋体 ExtraLight" charset="-122"/>
                <a:sym typeface="Arial" charset="0"/>
              </a:rPr>
              <a:t>对安全制度的有效性负责</a:t>
            </a:r>
          </a:p>
          <a:p>
            <a:pPr marL="457200" indent="-457200" algn="l">
              <a:lnSpc>
                <a:spcPct val="120000"/>
              </a:lnSpc>
              <a:buFont typeface="+mj-lt"/>
              <a:buAutoNum type="arabicPeriod"/>
            </a:pPr>
            <a:r>
              <a:rPr lang="zh-CN" altLang="en-US" sz="2000" spc="150" dirty="0">
                <a:solidFill>
                  <a:srgbClr val="367CAD"/>
                </a:solidFill>
                <a:latin typeface="思源宋体 ExtraLight" charset="-122"/>
                <a:ea typeface="思源宋体 ExtraLight" charset="-122"/>
                <a:sym typeface="Arial" charset="0"/>
              </a:rPr>
              <a:t>对安全综合监管的有效性负责。</a:t>
            </a:r>
          </a:p>
        </p:txBody>
      </p:sp>
      <p:sp>
        <p:nvSpPr>
          <p:cNvPr id="6" name="文本框 5"/>
          <p:cNvSpPr txBox="1"/>
          <p:nvPr/>
        </p:nvSpPr>
        <p:spPr>
          <a:xfrm>
            <a:off x="4826000" y="884555"/>
            <a:ext cx="2540000"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zh-CN" altLang="en-US" sz="2800" b="1">
                <a:solidFill>
                  <a:schemeClr val="accent4"/>
                </a:solidFill>
                <a:effectLst/>
                <a:ea typeface="思源宋体 ExtraLight" charset="-122"/>
              </a:rPr>
              <a:t>安全监管责任</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ox(in)">
                                      <p:cBhvr>
                                        <p:cTn id="7" dur="2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ox(in)">
                                      <p:cBhvr>
                                        <p:cTn id="12"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7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cxnSp>
        <p:nvCxnSpPr>
          <p:cNvPr id="34" name="直接连接符 33"/>
          <p:cNvCxnSpPr/>
          <p:nvPr>
            <p:custDataLst>
              <p:tags r:id="rId2"/>
            </p:custDataLst>
          </p:nvPr>
        </p:nvCxnSpPr>
        <p:spPr>
          <a:xfrm>
            <a:off x="848618" y="1499883"/>
            <a:ext cx="10673695" cy="0"/>
          </a:xfrm>
          <a:prstGeom prst="line">
            <a:avLst/>
          </a:prstGeom>
          <a:ln>
            <a:solidFill>
              <a:srgbClr val="080808"/>
            </a:solidFill>
            <a:prstDash val="dash"/>
          </a:ln>
        </p:spPr>
        <p:style>
          <a:lnRef idx="1">
            <a:srgbClr val="1F74AD"/>
          </a:lnRef>
          <a:fillRef idx="0">
            <a:srgbClr val="1F74AD"/>
          </a:fillRef>
          <a:effectRef idx="0">
            <a:srgbClr val="1F74AD"/>
          </a:effectRef>
          <a:fontRef idx="minor">
            <a:srgbClr val="000000"/>
          </a:fontRef>
        </p:style>
      </p:cxnSp>
      <p:sp>
        <p:nvSpPr>
          <p:cNvPr id="50" name="圆角矩形 49"/>
          <p:cNvSpPr/>
          <p:nvPr>
            <p:custDataLst>
              <p:tags r:id="rId3"/>
            </p:custDataLst>
          </p:nvPr>
        </p:nvSpPr>
        <p:spPr>
          <a:xfrm>
            <a:off x="6730365" y="1779270"/>
            <a:ext cx="4838700" cy="69596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normAutofit/>
          </a:bodyPr>
          <a:lstStyle/>
          <a:p>
            <a:pPr algn="ctr"/>
            <a:r>
              <a:rPr lang="en-US" altLang="zh-CN" sz="2000" b="1" dirty="0">
                <a:solidFill>
                  <a:sysClr val="window" lastClr="FFFFFF"/>
                </a:solidFill>
                <a:latin typeface="思源宋体 ExtraLight" charset="-122"/>
                <a:ea typeface="思源宋体 ExtraLight" charset="-122"/>
                <a:cs typeface="Arial" charset="0"/>
                <a:sym typeface="Arial" charset="0"/>
              </a:rPr>
              <a:t>分管业务领导</a:t>
            </a:r>
          </a:p>
        </p:txBody>
      </p:sp>
      <p:sp>
        <p:nvSpPr>
          <p:cNvPr id="55" name="梯形 54"/>
          <p:cNvSpPr/>
          <p:nvPr>
            <p:custDataLst>
              <p:tags r:id="rId4"/>
            </p:custDataLst>
          </p:nvPr>
        </p:nvSpPr>
        <p:spPr>
          <a:xfrm>
            <a:off x="6730365" y="2474595"/>
            <a:ext cx="4838700" cy="3373120"/>
          </a:xfrm>
          <a:prstGeom prst="trapezoid">
            <a:avLst/>
          </a:prstGeom>
          <a:solidFill>
            <a:srgbClr val="333333">
              <a:lumMod val="40000"/>
              <a:lumOff val="60000"/>
            </a:srgbClr>
          </a:solidFill>
          <a:ln>
            <a:noFill/>
          </a:ln>
          <a:effectLst>
            <a:innerShdw blurRad="63500" dist="50800" dir="5400000">
              <a:prstClr val="black">
                <a:alpha val="50000"/>
              </a:prstClr>
            </a:innerShdw>
          </a:effectLst>
        </p:spPr>
        <p:style>
          <a:lnRef idx="2">
            <a:srgbClr val="1F74AD">
              <a:shade val="50000"/>
            </a:srgbClr>
          </a:lnRef>
          <a:fillRef idx="1">
            <a:srgbClr val="1F74AD"/>
          </a:fillRef>
          <a:effectRef idx="0">
            <a:srgbClr val="1F74AD"/>
          </a:effectRef>
          <a:fontRef idx="minor">
            <a:sysClr val="window" lastClr="FFFFFF"/>
          </a:fontRef>
        </p:style>
        <p:txBody>
          <a:bodyPr bIns="46800" rtlCol="0" anchor="ctr">
            <a:normAutofit/>
          </a:bodyPr>
          <a:lstStyle/>
          <a:p>
            <a:pPr marL="457200" indent="-457200" algn="l">
              <a:lnSpc>
                <a:spcPct val="120000"/>
              </a:lnSpc>
              <a:buFont typeface="+mj-lt"/>
              <a:buAutoNum type="arabicPeriod"/>
            </a:pPr>
            <a:r>
              <a:rPr lang="zh-CN" altLang="en-US" sz="2000" spc="150" dirty="0">
                <a:solidFill>
                  <a:srgbClr val="333333">
                    <a:lumMod val="75000"/>
                  </a:srgbClr>
                </a:solidFill>
                <a:latin typeface="思源宋体 ExtraLight" charset="-122"/>
                <a:ea typeface="思源宋体 ExtraLight" charset="-122"/>
                <a:sym typeface="Arial" charset="0"/>
              </a:rPr>
              <a:t>对分管业务安全生产负直接领导责任和管理责任。</a:t>
            </a:r>
          </a:p>
          <a:p>
            <a:pPr marL="457200" indent="-457200" algn="l">
              <a:lnSpc>
                <a:spcPct val="120000"/>
              </a:lnSpc>
              <a:buFont typeface="+mj-lt"/>
              <a:buAutoNum type="arabicPeriod"/>
            </a:pPr>
            <a:r>
              <a:rPr lang="zh-CN" altLang="en-US" sz="2000" spc="150" dirty="0">
                <a:solidFill>
                  <a:srgbClr val="333333">
                    <a:lumMod val="75000"/>
                  </a:srgbClr>
                </a:solidFill>
                <a:latin typeface="思源宋体 ExtraLight" charset="-122"/>
                <a:ea typeface="思源宋体 ExtraLight" charset="-122"/>
                <a:sym typeface="Arial" charset="0"/>
              </a:rPr>
              <a:t>对安全承包(定点联系)单位的安全负连带责任。</a:t>
            </a:r>
            <a:r>
              <a:rPr lang="zh-CN" altLang="en-US" sz="2000" b="1" spc="150" dirty="0">
                <a:solidFill>
                  <a:srgbClr val="333333">
                    <a:lumMod val="75000"/>
                  </a:srgbClr>
                </a:solidFill>
                <a:latin typeface="思源宋体 ExtraLight" charset="-122"/>
                <a:ea typeface="思源宋体 ExtraLight" charset="-122"/>
                <a:sym typeface="Arial" charset="0"/>
              </a:rPr>
              <a:t> </a:t>
            </a:r>
          </a:p>
        </p:txBody>
      </p:sp>
      <p:sp>
        <p:nvSpPr>
          <p:cNvPr id="77" name="圆角矩形 76"/>
          <p:cNvSpPr/>
          <p:nvPr>
            <p:custDataLst>
              <p:tags r:id="rId5"/>
            </p:custDataLst>
          </p:nvPr>
        </p:nvSpPr>
        <p:spPr>
          <a:xfrm>
            <a:off x="782955" y="1779270"/>
            <a:ext cx="4883785" cy="69596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normAutofit/>
          </a:bodyPr>
          <a:lstStyle/>
          <a:p>
            <a:pPr algn="ctr"/>
            <a:r>
              <a:rPr lang="en-US" altLang="zh-CN" sz="2000" b="1" dirty="0">
                <a:solidFill>
                  <a:sysClr val="window" lastClr="FFFFFF"/>
                </a:solidFill>
                <a:effectLst>
                  <a:outerShdw blurRad="38100" dist="38100" dir="2700000" algn="tl">
                    <a:srgbClr val="000000">
                      <a:alpha val="43137"/>
                    </a:srgbClr>
                  </a:outerShdw>
                </a:effectLst>
                <a:latin typeface="思源宋体 ExtraLight" charset="-122"/>
                <a:ea typeface="思源宋体 ExtraLight" charset="-122"/>
                <a:cs typeface="Arial" charset="0"/>
                <a:sym typeface="Arial" charset="0"/>
              </a:rPr>
              <a:t>企业党政主要负责人</a:t>
            </a:r>
          </a:p>
        </p:txBody>
      </p:sp>
      <p:sp>
        <p:nvSpPr>
          <p:cNvPr id="78" name="梯形 77"/>
          <p:cNvSpPr/>
          <p:nvPr>
            <p:custDataLst>
              <p:tags r:id="rId6"/>
            </p:custDataLst>
          </p:nvPr>
        </p:nvSpPr>
        <p:spPr>
          <a:xfrm>
            <a:off x="782955" y="2474595"/>
            <a:ext cx="4883785" cy="3373120"/>
          </a:xfrm>
          <a:prstGeom prst="trapezoid">
            <a:avLst/>
          </a:prstGeom>
          <a:solidFill>
            <a:srgbClr val="080808">
              <a:lumMod val="40000"/>
              <a:lumOff val="60000"/>
            </a:srgbClr>
          </a:solidFill>
          <a:ln>
            <a:noFill/>
          </a:ln>
          <a:effectLst>
            <a:innerShdw blurRad="63500" dist="50800" dir="5400000">
              <a:prstClr val="black">
                <a:alpha val="50000"/>
              </a:prstClr>
            </a:innerShdw>
          </a:effectLst>
        </p:spPr>
        <p:style>
          <a:lnRef idx="2">
            <a:srgbClr val="1F74AD">
              <a:shade val="50000"/>
            </a:srgbClr>
          </a:lnRef>
          <a:fillRef idx="1">
            <a:srgbClr val="1F74AD"/>
          </a:fillRef>
          <a:effectRef idx="0">
            <a:srgbClr val="1F74AD"/>
          </a:effectRef>
          <a:fontRef idx="minor">
            <a:sysClr val="window" lastClr="FFFFFF"/>
          </a:fontRef>
        </p:style>
        <p:txBody>
          <a:bodyPr bIns="46800" rtlCol="0" anchor="ctr">
            <a:normAutofit/>
            <a:scene3d>
              <a:camera prst="orthographicFront"/>
              <a:lightRig rig="threePt" dir="t"/>
            </a:scene3d>
          </a:bodyPr>
          <a:lstStyle/>
          <a:p>
            <a:pPr marL="457200" indent="-457200" algn="l">
              <a:lnSpc>
                <a:spcPct val="120000"/>
              </a:lnSpc>
              <a:buFont typeface="+mj-lt"/>
              <a:buAutoNum type="arabicPeriod"/>
            </a:pPr>
            <a:r>
              <a:rPr lang="zh-CN" altLang="en-US" sz="2000" spc="150"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Arial" charset="0"/>
              </a:rPr>
              <a:t>对企业的安全生产工作负主要领导和责任。</a:t>
            </a:r>
          </a:p>
          <a:p>
            <a:pPr marL="457200" indent="-457200" algn="l">
              <a:lnSpc>
                <a:spcPct val="120000"/>
              </a:lnSpc>
              <a:buFont typeface="+mj-lt"/>
              <a:buAutoNum type="arabicPeriod"/>
            </a:pPr>
            <a:r>
              <a:rPr lang="zh-CN" altLang="en-US" sz="2000" spc="150"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Arial" charset="0"/>
              </a:rPr>
              <a:t>对安全承包(定点联系)单位的安全负连带责任。</a:t>
            </a:r>
          </a:p>
        </p:txBody>
      </p:sp>
      <p:sp>
        <p:nvSpPr>
          <p:cNvPr id="6" name="文本框 5"/>
          <p:cNvSpPr txBox="1"/>
          <p:nvPr/>
        </p:nvSpPr>
        <p:spPr>
          <a:xfrm>
            <a:off x="4826000" y="884555"/>
            <a:ext cx="2540000"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zh-CN" altLang="en-US" sz="2800" b="1">
                <a:solidFill>
                  <a:schemeClr val="accent4"/>
                </a:solidFill>
                <a:effectLst/>
                <a:ea typeface="思源宋体 ExtraLight" charset="-122"/>
              </a:rPr>
              <a:t>安全监管责任</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ox(in)">
                                      <p:cBhvr>
                                        <p:cTn id="7" dur="2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ox(in)">
                                      <p:cBhvr>
                                        <p:cTn id="12"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7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cxnSp>
        <p:nvCxnSpPr>
          <p:cNvPr id="34" name="直接连接符 33"/>
          <p:cNvCxnSpPr/>
          <p:nvPr>
            <p:custDataLst>
              <p:tags r:id="rId2"/>
            </p:custDataLst>
          </p:nvPr>
        </p:nvCxnSpPr>
        <p:spPr>
          <a:xfrm>
            <a:off x="848618" y="1499883"/>
            <a:ext cx="10673695" cy="0"/>
          </a:xfrm>
          <a:prstGeom prst="line">
            <a:avLst/>
          </a:prstGeom>
          <a:ln>
            <a:solidFill>
              <a:srgbClr val="283149"/>
            </a:solidFill>
            <a:prstDash val="dash"/>
          </a:ln>
        </p:spPr>
        <p:style>
          <a:lnRef idx="1">
            <a:srgbClr val="1F74AD"/>
          </a:lnRef>
          <a:fillRef idx="0">
            <a:srgbClr val="1F74AD"/>
          </a:fillRef>
          <a:effectRef idx="0">
            <a:srgbClr val="1F74AD"/>
          </a:effectRef>
          <a:fontRef idx="minor">
            <a:srgbClr val="000000"/>
          </a:fontRef>
        </p:style>
      </p:cxnSp>
      <p:sp>
        <p:nvSpPr>
          <p:cNvPr id="50" name="圆角矩形 49"/>
          <p:cNvSpPr/>
          <p:nvPr>
            <p:custDataLst>
              <p:tags r:id="rId3"/>
            </p:custDataLst>
          </p:nvPr>
        </p:nvSpPr>
        <p:spPr>
          <a:xfrm>
            <a:off x="6730365" y="1779270"/>
            <a:ext cx="4838700" cy="69596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normAutofit/>
            <a:scene3d>
              <a:camera prst="orthographicFront"/>
              <a:lightRig rig="threePt" dir="t"/>
            </a:scene3d>
          </a:bodyPr>
          <a:lstStyle/>
          <a:p>
            <a:pPr algn="ctr"/>
            <a:r>
              <a:rPr lang="en-US" altLang="zh-CN"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安全总监</a:t>
            </a:r>
          </a:p>
        </p:txBody>
      </p:sp>
      <p:sp>
        <p:nvSpPr>
          <p:cNvPr id="55" name="梯形 54"/>
          <p:cNvSpPr/>
          <p:nvPr>
            <p:custDataLst>
              <p:tags r:id="rId4"/>
            </p:custDataLst>
          </p:nvPr>
        </p:nvSpPr>
        <p:spPr>
          <a:xfrm>
            <a:off x="6730365" y="2474595"/>
            <a:ext cx="4838700" cy="3373120"/>
          </a:xfrm>
          <a:prstGeom prst="trapezoid">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bIns="46800" rtlCol="0" anchor="ctr">
            <a:normAutofit/>
          </a:bodyPr>
          <a:lstStyle/>
          <a:p>
            <a:pPr marL="457200" indent="-457200" algn="l">
              <a:lnSpc>
                <a:spcPct val="120000"/>
              </a:lnSpc>
              <a:buFont typeface="+mj-lt"/>
              <a:buAutoNum type="arabicPeriod"/>
            </a:pPr>
            <a:r>
              <a:rPr lang="zh-CN" altLang="en-US" sz="2000" spc="150" dirty="0">
                <a:solidFill>
                  <a:srgbClr val="404B69">
                    <a:lumMod val="75000"/>
                  </a:srgbClr>
                </a:solidFill>
                <a:latin typeface="思源宋体 ExtraLight" charset="-122"/>
                <a:ea typeface="思源宋体 ExtraLight" charset="-122"/>
                <a:sym typeface="Arial" charset="0"/>
              </a:rPr>
              <a:t>对健全企业安全生产责任制,督促安全责任的落实负责。</a:t>
            </a:r>
          </a:p>
          <a:p>
            <a:pPr marL="457200" indent="-457200" algn="l">
              <a:lnSpc>
                <a:spcPct val="120000"/>
              </a:lnSpc>
              <a:buFont typeface="+mj-lt"/>
              <a:buAutoNum type="arabicPeriod"/>
            </a:pPr>
            <a:r>
              <a:rPr lang="zh-CN" altLang="en-US" sz="2000" spc="150" dirty="0">
                <a:solidFill>
                  <a:srgbClr val="404B69">
                    <a:lumMod val="75000"/>
                  </a:srgbClr>
                </a:solidFill>
                <a:latin typeface="思源宋体 ExtraLight" charset="-122"/>
                <a:ea typeface="思源宋体 ExtraLight" charset="-122"/>
                <a:sym typeface="Arial" charset="0"/>
              </a:rPr>
              <a:t>对安全管理制度体系的完整性负责。</a:t>
            </a:r>
          </a:p>
          <a:p>
            <a:pPr marL="457200" indent="-457200" algn="l">
              <a:lnSpc>
                <a:spcPct val="120000"/>
              </a:lnSpc>
              <a:buFont typeface="+mj-lt"/>
              <a:buAutoNum type="arabicPeriod"/>
            </a:pPr>
            <a:r>
              <a:rPr lang="zh-CN" altLang="en-US" sz="2000" spc="150" dirty="0">
                <a:solidFill>
                  <a:srgbClr val="404B69">
                    <a:lumMod val="75000"/>
                  </a:srgbClr>
                </a:solidFill>
                <a:latin typeface="思源宋体 ExtraLight" charset="-122"/>
                <a:ea typeface="思源宋体 ExtraLight" charset="-122"/>
                <a:sym typeface="Arial" charset="0"/>
              </a:rPr>
              <a:t>对企业安全管理体系的完整性负责。</a:t>
            </a:r>
          </a:p>
        </p:txBody>
      </p:sp>
      <p:sp>
        <p:nvSpPr>
          <p:cNvPr id="77" name="圆角矩形 76"/>
          <p:cNvSpPr/>
          <p:nvPr>
            <p:custDataLst>
              <p:tags r:id="rId5"/>
            </p:custDataLst>
          </p:nvPr>
        </p:nvSpPr>
        <p:spPr>
          <a:xfrm>
            <a:off x="782955" y="1779270"/>
            <a:ext cx="4883785" cy="69596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normAutofit/>
            <a:scene3d>
              <a:camera prst="orthographicFront"/>
              <a:lightRig rig="threePt" dir="t"/>
            </a:scene3d>
          </a:bodyPr>
          <a:lstStyle/>
          <a:p>
            <a:pPr algn="ctr"/>
            <a:r>
              <a:rPr lang="en-US" altLang="zh-CN"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分管安全领导</a:t>
            </a:r>
          </a:p>
        </p:txBody>
      </p:sp>
      <p:sp>
        <p:nvSpPr>
          <p:cNvPr id="78" name="梯形 77"/>
          <p:cNvSpPr/>
          <p:nvPr>
            <p:custDataLst>
              <p:tags r:id="rId6"/>
            </p:custDataLst>
          </p:nvPr>
        </p:nvSpPr>
        <p:spPr>
          <a:xfrm>
            <a:off x="782955" y="2474595"/>
            <a:ext cx="4883785" cy="3373120"/>
          </a:xfrm>
          <a:prstGeom prst="trapezoid">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bIns="46800" rtlCol="0" anchor="ctr">
            <a:normAutofit/>
          </a:bodyPr>
          <a:lstStyle/>
          <a:p>
            <a:pPr marL="457200" indent="-457200" algn="l">
              <a:lnSpc>
                <a:spcPct val="12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对企业的安全生产综合协调和监管负责。</a:t>
            </a:r>
          </a:p>
          <a:p>
            <a:pPr marL="457200" indent="-457200" algn="l">
              <a:lnSpc>
                <a:spcPct val="12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对安全承包(定点联系）单位的安全负连带责任。</a:t>
            </a:r>
          </a:p>
        </p:txBody>
      </p:sp>
      <p:sp>
        <p:nvSpPr>
          <p:cNvPr id="6" name="文本框 5"/>
          <p:cNvSpPr txBox="1"/>
          <p:nvPr/>
        </p:nvSpPr>
        <p:spPr>
          <a:xfrm>
            <a:off x="4826000" y="884555"/>
            <a:ext cx="2540000"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zh-CN" altLang="en-US" sz="2800" b="1">
                <a:solidFill>
                  <a:schemeClr val="accent4"/>
                </a:solidFill>
                <a:effectLst/>
                <a:ea typeface="思源宋体 ExtraLight" charset="-122"/>
              </a:rPr>
              <a:t>安全监管责任</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ox(in)">
                                      <p:cBhvr>
                                        <p:cTn id="7" dur="20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box(in)">
                                      <p:cBhvr>
                                        <p:cTn id="12"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7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0">
            <a:schemeClr val="accent4"/>
          </a:lnRef>
          <a:fillRef idx="3">
            <a:schemeClr val="accent4"/>
          </a:fillRef>
          <a:effectRef idx="3">
            <a:schemeClr val="accent4"/>
          </a:effectRef>
          <a:fontRef idx="minor">
            <a:schemeClr val="lt1"/>
          </a:fontRef>
        </p:style>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53824" y="229849"/>
            <a:ext cx="1709420"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l" eaLnBrk="1" hangingPunct="1"/>
            <a:r>
              <a:rPr lang="zh-CN" altLang="en-US" sz="30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rPr>
              <a:t>安全理念</a:t>
            </a:r>
          </a:p>
        </p:txBody>
      </p:sp>
      <p:cxnSp>
        <p:nvCxnSpPr>
          <p:cNvPr id="8223" name="直接连接符 4"/>
          <p:cNvCxnSpPr>
            <a:cxnSpLocks noChangeShapeType="1"/>
          </p:cNvCxnSpPr>
          <p:nvPr/>
        </p:nvCxnSpPr>
        <p:spPr bwMode="auto">
          <a:xfrm>
            <a:off x="660144" y="740825"/>
            <a:ext cx="9467327"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圆角矩形 1"/>
          <p:cNvSpPr/>
          <p:nvPr>
            <p:custDataLst>
              <p:tags r:id="rId2"/>
            </p:custDataLst>
          </p:nvPr>
        </p:nvSpPr>
        <p:spPr>
          <a:xfrm>
            <a:off x="1480390" y="1495471"/>
            <a:ext cx="666476" cy="66647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normAutofit/>
          </a:bodyPr>
          <a:lstStyle/>
          <a:p>
            <a:pPr algn="ctr"/>
            <a:endParaRPr lang="zh-CN" altLang="en-US">
              <a:ea typeface="思源宋体 ExtraLight" charset="-122"/>
              <a:sym typeface="Arial" charset="0"/>
            </a:endParaRPr>
          </a:p>
        </p:txBody>
      </p:sp>
      <p:sp>
        <p:nvSpPr>
          <p:cNvPr id="6" name="平行四边形 5"/>
          <p:cNvSpPr/>
          <p:nvPr>
            <p:custDataLst>
              <p:tags r:id="rId3"/>
            </p:custDataLst>
          </p:nvPr>
        </p:nvSpPr>
        <p:spPr>
          <a:xfrm>
            <a:off x="3056255" y="1495425"/>
            <a:ext cx="7773670" cy="666750"/>
          </a:xfrm>
          <a:prstGeom prst="parallelogram">
            <a:avLst/>
          </a:prstGeom>
        </p:spPr>
        <p:style>
          <a:lnRef idx="1">
            <a:schemeClr val="accent3"/>
          </a:lnRef>
          <a:fillRef idx="2">
            <a:schemeClr val="accent3"/>
          </a:fillRef>
          <a:effectRef idx="1">
            <a:schemeClr val="accent3"/>
          </a:effectRef>
          <a:fontRef idx="minor">
            <a:schemeClr val="dk1"/>
          </a:fontRef>
        </p:style>
        <p:txBody>
          <a:bodyPr lIns="91440" tIns="45720" rIns="91440" bIns="45720" rtlCol="0" anchor="ctr">
            <a:normAutofit/>
          </a:bodyPr>
          <a:lstStyle/>
          <a:p>
            <a:pPr algn="ctr">
              <a:lnSpc>
                <a:spcPct val="120000"/>
              </a:lnSpc>
            </a:pPr>
            <a:r>
              <a:rPr lang="zh-CN" altLang="en-US" sz="2000" spc="150">
                <a:latin typeface="思源宋体 ExtraLight" charset="-122"/>
                <a:ea typeface="思源宋体 ExtraLight" charset="-122"/>
                <a:cs typeface="思源宋体 ExtraLight" charset="-122"/>
                <a:sym typeface="Arial" charset="0"/>
              </a:rPr>
              <a:t>安全源于设计,安全源于管理,安全源于责任</a:t>
            </a:r>
          </a:p>
        </p:txBody>
      </p:sp>
      <p:sp>
        <p:nvSpPr>
          <p:cNvPr id="10" name="文本框 9"/>
          <p:cNvSpPr txBox="1"/>
          <p:nvPr>
            <p:custDataLst>
              <p:tags r:id="rId4"/>
            </p:custDataLst>
          </p:nvPr>
        </p:nvSpPr>
        <p:spPr>
          <a:xfrm>
            <a:off x="2378224" y="1505544"/>
            <a:ext cx="453970" cy="646331"/>
          </a:xfrm>
          <a:prstGeom prst="rect">
            <a:avLst/>
          </a:prstGeom>
          <a:noFill/>
        </p:spPr>
        <p:txBody>
          <a:bodyPr wrap="none" rtlCol="0">
            <a:normAutofit/>
          </a:bodyPr>
          <a:lstStyle/>
          <a:p>
            <a:r>
              <a:rPr lang="en-US" altLang="zh-CN" sz="3600" b="1" dirty="0">
                <a:solidFill>
                  <a:srgbClr val="080808"/>
                </a:solidFill>
                <a:ea typeface="思源宋体 ExtraLight" charset="-122"/>
                <a:sym typeface="Arial" charset="0"/>
              </a:rPr>
              <a:t>&gt;</a:t>
            </a:r>
          </a:p>
        </p:txBody>
      </p:sp>
      <p:sp>
        <p:nvSpPr>
          <p:cNvPr id="14" name="KSO_Shape"/>
          <p:cNvSpPr/>
          <p:nvPr>
            <p:custDataLst>
              <p:tags r:id="rId5"/>
            </p:custDataLst>
          </p:nvPr>
        </p:nvSpPr>
        <p:spPr bwMode="auto">
          <a:xfrm>
            <a:off x="1615814" y="1625822"/>
            <a:ext cx="395629" cy="405774"/>
          </a:xfrm>
          <a:custGeom>
            <a:avLst/>
            <a:gdLst>
              <a:gd name="T0" fmla="*/ 342531 w 2482850"/>
              <a:gd name="T1" fmla="*/ 1411756 h 2544763"/>
              <a:gd name="T2" fmla="*/ 306547 w 2482850"/>
              <a:gd name="T3" fmla="*/ 1492974 h 2544763"/>
              <a:gd name="T4" fmla="*/ 13579 w 2482850"/>
              <a:gd name="T5" fmla="*/ 1472457 h 2544763"/>
              <a:gd name="T6" fmla="*/ 20029 w 2482850"/>
              <a:gd name="T7" fmla="*/ 1384118 h 2544763"/>
              <a:gd name="T8" fmla="*/ 1841954 w 2482850"/>
              <a:gd name="T9" fmla="*/ 1334060 h 2544763"/>
              <a:gd name="T10" fmla="*/ 1837887 w 2482850"/>
              <a:gd name="T11" fmla="*/ 1604505 h 2544763"/>
              <a:gd name="T12" fmla="*/ 1149584 w 2482850"/>
              <a:gd name="T13" fmla="*/ 1082629 h 2544763"/>
              <a:gd name="T14" fmla="*/ 1326475 w 2482850"/>
              <a:gd name="T15" fmla="*/ 1289240 h 2544763"/>
              <a:gd name="T16" fmla="*/ 574873 w 2482850"/>
              <a:gd name="T17" fmla="*/ 1171589 h 2544763"/>
              <a:gd name="T18" fmla="*/ 1815518 w 2482850"/>
              <a:gd name="T19" fmla="*/ 969269 h 2544763"/>
              <a:gd name="T20" fmla="*/ 1853647 w 2482850"/>
              <a:gd name="T21" fmla="*/ 1234357 h 2544763"/>
              <a:gd name="T22" fmla="*/ 290931 w 2482850"/>
              <a:gd name="T23" fmla="*/ 886711 h 2544763"/>
              <a:gd name="T24" fmla="*/ 345416 w 2482850"/>
              <a:gd name="T25" fmla="*/ 956400 h 2544763"/>
              <a:gd name="T26" fmla="*/ 284141 w 2482850"/>
              <a:gd name="T27" fmla="*/ 1020493 h 2544763"/>
              <a:gd name="T28" fmla="*/ 3055 w 2482850"/>
              <a:gd name="T29" fmla="*/ 973186 h 2544763"/>
              <a:gd name="T30" fmla="*/ 38870 w 2482850"/>
              <a:gd name="T31" fmla="*/ 892137 h 2544763"/>
              <a:gd name="T32" fmla="*/ 1092019 w 2482850"/>
              <a:gd name="T33" fmla="*/ 666011 h 2544763"/>
              <a:gd name="T34" fmla="*/ 1142276 w 2482850"/>
              <a:gd name="T35" fmla="*/ 816768 h 2544763"/>
              <a:gd name="T36" fmla="*/ 1014427 w 2482850"/>
              <a:gd name="T37" fmla="*/ 1013872 h 2544763"/>
              <a:gd name="T38" fmla="*/ 872485 w 2482850"/>
              <a:gd name="T39" fmla="*/ 1026945 h 2544763"/>
              <a:gd name="T40" fmla="*/ 735127 w 2482850"/>
              <a:gd name="T41" fmla="*/ 831198 h 2544763"/>
              <a:gd name="T42" fmla="*/ 767726 w 2482850"/>
              <a:gd name="T43" fmla="*/ 705058 h 2544763"/>
              <a:gd name="T44" fmla="*/ 937004 w 2482850"/>
              <a:gd name="T45" fmla="*/ 631887 h 2544763"/>
              <a:gd name="T46" fmla="*/ 1839921 w 2482850"/>
              <a:gd name="T47" fmla="*/ 646042 h 2544763"/>
              <a:gd name="T48" fmla="*/ 1839921 w 2482850"/>
              <a:gd name="T49" fmla="*/ 916908 h 2544763"/>
              <a:gd name="T50" fmla="*/ 1041836 w 2482850"/>
              <a:gd name="T51" fmla="*/ 497072 h 2544763"/>
              <a:gd name="T52" fmla="*/ 1122120 w 2482850"/>
              <a:gd name="T53" fmla="*/ 564600 h 2544763"/>
              <a:gd name="T54" fmla="*/ 1106537 w 2482850"/>
              <a:gd name="T55" fmla="*/ 695751 h 2544763"/>
              <a:gd name="T56" fmla="*/ 1008639 w 2482850"/>
              <a:gd name="T57" fmla="*/ 596666 h 2544763"/>
              <a:gd name="T58" fmla="*/ 789300 w 2482850"/>
              <a:gd name="T59" fmla="*/ 616178 h 2544763"/>
              <a:gd name="T60" fmla="*/ 727987 w 2482850"/>
              <a:gd name="T61" fmla="*/ 682008 h 2544763"/>
              <a:gd name="T62" fmla="*/ 807762 w 2482850"/>
              <a:gd name="T63" fmla="*/ 502672 h 2544763"/>
              <a:gd name="T64" fmla="*/ 315373 w 2482850"/>
              <a:gd name="T65" fmla="*/ 416928 h 2544763"/>
              <a:gd name="T66" fmla="*/ 338797 w 2482850"/>
              <a:gd name="T67" fmla="*/ 502278 h 2544763"/>
              <a:gd name="T68" fmla="*/ 51431 w 2482850"/>
              <a:gd name="T69" fmla="*/ 538518 h 2544763"/>
              <a:gd name="T70" fmla="*/ 340 w 2482850"/>
              <a:gd name="T71" fmla="*/ 466038 h 2544763"/>
              <a:gd name="T72" fmla="*/ 65010 w 2482850"/>
              <a:gd name="T73" fmla="*/ 405412 h 2544763"/>
              <a:gd name="T74" fmla="*/ 1857375 w 2482850"/>
              <a:gd name="T75" fmla="*/ 519685 h 2544763"/>
              <a:gd name="T76" fmla="*/ 343343 w 2482850"/>
              <a:gd name="T77" fmla="*/ 17148 h 2544763"/>
              <a:gd name="T78" fmla="*/ 191196 w 2482850"/>
              <a:gd name="T79" fmla="*/ 148054 h 2544763"/>
              <a:gd name="T80" fmla="*/ 371159 w 2482850"/>
              <a:gd name="T81" fmla="*/ 432954 h 2544763"/>
              <a:gd name="T82" fmla="*/ 329603 w 2482850"/>
              <a:gd name="T83" fmla="*/ 559954 h 2544763"/>
              <a:gd name="T84" fmla="*/ 345547 w 2482850"/>
              <a:gd name="T85" fmla="*/ 876945 h 2544763"/>
              <a:gd name="T86" fmla="*/ 361661 w 2482850"/>
              <a:gd name="T87" fmla="*/ 1009548 h 2544763"/>
              <a:gd name="T88" fmla="*/ 306875 w 2482850"/>
              <a:gd name="T89" fmla="*/ 1334859 h 2544763"/>
              <a:gd name="T90" fmla="*/ 377944 w 2482850"/>
              <a:gd name="T91" fmla="*/ 1447766 h 2544763"/>
              <a:gd name="T92" fmla="*/ 276513 w 2482850"/>
              <a:gd name="T93" fmla="*/ 1534357 h 2544763"/>
              <a:gd name="T94" fmla="*/ 305009 w 2482850"/>
              <a:gd name="T95" fmla="*/ 1883098 h 2544763"/>
              <a:gd name="T96" fmla="*/ 1657699 w 2482850"/>
              <a:gd name="T97" fmla="*/ 1800412 h 2544763"/>
              <a:gd name="T98" fmla="*/ 1610885 w 2482850"/>
              <a:gd name="T99" fmla="*/ 47879 h 2544763"/>
              <a:gd name="T100" fmla="*/ 1621063 w 2482850"/>
              <a:gd name="T101" fmla="*/ 34297 h 2544763"/>
              <a:gd name="T102" fmla="*/ 1672965 w 2482850"/>
              <a:gd name="T103" fmla="*/ 1807712 h 2544763"/>
              <a:gd name="T104" fmla="*/ 300769 w 2482850"/>
              <a:gd name="T105" fmla="*/ 1899567 h 2544763"/>
              <a:gd name="T106" fmla="*/ 276513 w 2482850"/>
              <a:gd name="T107" fmla="*/ 1517378 h 2544763"/>
              <a:gd name="T108" fmla="*/ 360982 w 2482850"/>
              <a:gd name="T109" fmla="*/ 1445389 h 2544763"/>
              <a:gd name="T110" fmla="*/ 301787 w 2482850"/>
              <a:gd name="T111" fmla="*/ 1351158 h 2544763"/>
              <a:gd name="T112" fmla="*/ 347413 w 2482850"/>
              <a:gd name="T113" fmla="*/ 1000040 h 2544763"/>
              <a:gd name="T114" fmla="*/ 333843 w 2482850"/>
              <a:gd name="T115" fmla="*/ 889679 h 2544763"/>
              <a:gd name="T116" fmla="*/ 320614 w 2482850"/>
              <a:gd name="T117" fmla="*/ 545353 h 2544763"/>
              <a:gd name="T118" fmla="*/ 355215 w 2482850"/>
              <a:gd name="T119" fmla="*/ 439746 h 2544763"/>
              <a:gd name="T120" fmla="*/ 174065 w 2482850"/>
              <a:gd name="T121" fmla="*/ 145506 h 2544763"/>
              <a:gd name="T122" fmla="*/ 343343 w 2482850"/>
              <a:gd name="T123" fmla="*/ 0 h 25447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82850" h="2544763">
                <a:moveTo>
                  <a:pt x="86902" y="1822450"/>
                </a:moveTo>
                <a:lnTo>
                  <a:pt x="91667" y="1822450"/>
                </a:lnTo>
                <a:lnTo>
                  <a:pt x="370523" y="1822450"/>
                </a:lnTo>
                <a:lnTo>
                  <a:pt x="375061" y="1822450"/>
                </a:lnTo>
                <a:lnTo>
                  <a:pt x="379826" y="1822903"/>
                </a:lnTo>
                <a:lnTo>
                  <a:pt x="384137" y="1823583"/>
                </a:lnTo>
                <a:lnTo>
                  <a:pt x="388902" y="1824262"/>
                </a:lnTo>
                <a:lnTo>
                  <a:pt x="393213" y="1825395"/>
                </a:lnTo>
                <a:lnTo>
                  <a:pt x="397524" y="1826527"/>
                </a:lnTo>
                <a:lnTo>
                  <a:pt x="401835" y="1827886"/>
                </a:lnTo>
                <a:lnTo>
                  <a:pt x="405919" y="1829472"/>
                </a:lnTo>
                <a:lnTo>
                  <a:pt x="409777" y="1831284"/>
                </a:lnTo>
                <a:lnTo>
                  <a:pt x="414088" y="1833322"/>
                </a:lnTo>
                <a:lnTo>
                  <a:pt x="417718" y="1835587"/>
                </a:lnTo>
                <a:lnTo>
                  <a:pt x="421575" y="1838079"/>
                </a:lnTo>
                <a:lnTo>
                  <a:pt x="425206" y="1840344"/>
                </a:lnTo>
                <a:lnTo>
                  <a:pt x="428609" y="1843062"/>
                </a:lnTo>
                <a:lnTo>
                  <a:pt x="432013" y="1846006"/>
                </a:lnTo>
                <a:lnTo>
                  <a:pt x="434962" y="1848951"/>
                </a:lnTo>
                <a:lnTo>
                  <a:pt x="438139" y="1852122"/>
                </a:lnTo>
                <a:lnTo>
                  <a:pt x="441088" y="1855293"/>
                </a:lnTo>
                <a:lnTo>
                  <a:pt x="443584" y="1858691"/>
                </a:lnTo>
                <a:lnTo>
                  <a:pt x="446307" y="1862315"/>
                </a:lnTo>
                <a:lnTo>
                  <a:pt x="448803" y="1865939"/>
                </a:lnTo>
                <a:lnTo>
                  <a:pt x="450845" y="1869789"/>
                </a:lnTo>
                <a:lnTo>
                  <a:pt x="452887" y="1873640"/>
                </a:lnTo>
                <a:lnTo>
                  <a:pt x="454702" y="1877490"/>
                </a:lnTo>
                <a:lnTo>
                  <a:pt x="456291" y="1881794"/>
                </a:lnTo>
                <a:lnTo>
                  <a:pt x="457879" y="1885871"/>
                </a:lnTo>
                <a:lnTo>
                  <a:pt x="459240" y="1890401"/>
                </a:lnTo>
                <a:lnTo>
                  <a:pt x="460148" y="1894704"/>
                </a:lnTo>
                <a:lnTo>
                  <a:pt x="461055" y="1899008"/>
                </a:lnTo>
                <a:lnTo>
                  <a:pt x="461509" y="1903538"/>
                </a:lnTo>
                <a:lnTo>
                  <a:pt x="461736" y="1908068"/>
                </a:lnTo>
                <a:lnTo>
                  <a:pt x="461963" y="1912824"/>
                </a:lnTo>
                <a:lnTo>
                  <a:pt x="461736" y="1917581"/>
                </a:lnTo>
                <a:lnTo>
                  <a:pt x="461509" y="1922111"/>
                </a:lnTo>
                <a:lnTo>
                  <a:pt x="461055" y="1926641"/>
                </a:lnTo>
                <a:lnTo>
                  <a:pt x="460148" y="1930945"/>
                </a:lnTo>
                <a:lnTo>
                  <a:pt x="459240" y="1935248"/>
                </a:lnTo>
                <a:lnTo>
                  <a:pt x="457879" y="1939778"/>
                </a:lnTo>
                <a:lnTo>
                  <a:pt x="456291" y="1943855"/>
                </a:lnTo>
                <a:lnTo>
                  <a:pt x="454702" y="1947932"/>
                </a:lnTo>
                <a:lnTo>
                  <a:pt x="452887" y="1952009"/>
                </a:lnTo>
                <a:lnTo>
                  <a:pt x="450845" y="1955860"/>
                </a:lnTo>
                <a:lnTo>
                  <a:pt x="448803" y="1959710"/>
                </a:lnTo>
                <a:lnTo>
                  <a:pt x="446307" y="1963334"/>
                </a:lnTo>
                <a:lnTo>
                  <a:pt x="443584" y="1966958"/>
                </a:lnTo>
                <a:lnTo>
                  <a:pt x="441088" y="1970356"/>
                </a:lnTo>
                <a:lnTo>
                  <a:pt x="438139" y="1973753"/>
                </a:lnTo>
                <a:lnTo>
                  <a:pt x="434962" y="1976698"/>
                </a:lnTo>
                <a:lnTo>
                  <a:pt x="432013" y="1979643"/>
                </a:lnTo>
                <a:lnTo>
                  <a:pt x="428609" y="1982587"/>
                </a:lnTo>
                <a:lnTo>
                  <a:pt x="425206" y="1985305"/>
                </a:lnTo>
                <a:lnTo>
                  <a:pt x="421575" y="1988023"/>
                </a:lnTo>
                <a:lnTo>
                  <a:pt x="417718" y="1990288"/>
                </a:lnTo>
                <a:lnTo>
                  <a:pt x="414088" y="1992327"/>
                </a:lnTo>
                <a:lnTo>
                  <a:pt x="409777" y="1994365"/>
                </a:lnTo>
                <a:lnTo>
                  <a:pt x="405919" y="1996177"/>
                </a:lnTo>
                <a:lnTo>
                  <a:pt x="401835" y="1997763"/>
                </a:lnTo>
                <a:lnTo>
                  <a:pt x="397524" y="1999348"/>
                </a:lnTo>
                <a:lnTo>
                  <a:pt x="393213" y="2000254"/>
                </a:lnTo>
                <a:lnTo>
                  <a:pt x="388902" y="2001387"/>
                </a:lnTo>
                <a:lnTo>
                  <a:pt x="384137" y="2002066"/>
                </a:lnTo>
                <a:lnTo>
                  <a:pt x="379826" y="2002972"/>
                </a:lnTo>
                <a:lnTo>
                  <a:pt x="375061" y="2003199"/>
                </a:lnTo>
                <a:lnTo>
                  <a:pt x="370523" y="2003425"/>
                </a:lnTo>
                <a:lnTo>
                  <a:pt x="91667" y="2003425"/>
                </a:lnTo>
                <a:lnTo>
                  <a:pt x="86902" y="2003199"/>
                </a:lnTo>
                <a:lnTo>
                  <a:pt x="82364" y="2002972"/>
                </a:lnTo>
                <a:lnTo>
                  <a:pt x="77599" y="2002066"/>
                </a:lnTo>
                <a:lnTo>
                  <a:pt x="73288" y="2001387"/>
                </a:lnTo>
                <a:lnTo>
                  <a:pt x="68750" y="2000254"/>
                </a:lnTo>
                <a:lnTo>
                  <a:pt x="64439" y="1999348"/>
                </a:lnTo>
                <a:lnTo>
                  <a:pt x="60128" y="1997763"/>
                </a:lnTo>
                <a:lnTo>
                  <a:pt x="56044" y="1996177"/>
                </a:lnTo>
                <a:lnTo>
                  <a:pt x="51959" y="1994365"/>
                </a:lnTo>
                <a:lnTo>
                  <a:pt x="48102" y="1992327"/>
                </a:lnTo>
                <a:lnTo>
                  <a:pt x="44245" y="1990288"/>
                </a:lnTo>
                <a:lnTo>
                  <a:pt x="40615" y="1988023"/>
                </a:lnTo>
                <a:lnTo>
                  <a:pt x="36757" y="1985305"/>
                </a:lnTo>
                <a:lnTo>
                  <a:pt x="33581" y="1982587"/>
                </a:lnTo>
                <a:lnTo>
                  <a:pt x="30177" y="1979643"/>
                </a:lnTo>
                <a:lnTo>
                  <a:pt x="26774" y="1976698"/>
                </a:lnTo>
                <a:lnTo>
                  <a:pt x="23824" y="1973753"/>
                </a:lnTo>
                <a:lnTo>
                  <a:pt x="21101" y="1970356"/>
                </a:lnTo>
                <a:lnTo>
                  <a:pt x="18152" y="1966958"/>
                </a:lnTo>
                <a:lnTo>
                  <a:pt x="15656" y="1963334"/>
                </a:lnTo>
                <a:lnTo>
                  <a:pt x="13160" y="1959710"/>
                </a:lnTo>
                <a:lnTo>
                  <a:pt x="11118" y="1955860"/>
                </a:lnTo>
                <a:lnTo>
                  <a:pt x="9076" y="1952009"/>
                </a:lnTo>
                <a:lnTo>
                  <a:pt x="7261" y="1947932"/>
                </a:lnTo>
                <a:lnTo>
                  <a:pt x="5446" y="1943855"/>
                </a:lnTo>
                <a:lnTo>
                  <a:pt x="4084" y="1939778"/>
                </a:lnTo>
                <a:lnTo>
                  <a:pt x="2950" y="1935248"/>
                </a:lnTo>
                <a:lnTo>
                  <a:pt x="1815" y="1930945"/>
                </a:lnTo>
                <a:lnTo>
                  <a:pt x="1134" y="1926641"/>
                </a:lnTo>
                <a:lnTo>
                  <a:pt x="454" y="1922111"/>
                </a:lnTo>
                <a:lnTo>
                  <a:pt x="0" y="1917581"/>
                </a:lnTo>
                <a:lnTo>
                  <a:pt x="0" y="1912824"/>
                </a:lnTo>
                <a:lnTo>
                  <a:pt x="0" y="1908068"/>
                </a:lnTo>
                <a:lnTo>
                  <a:pt x="454" y="1903538"/>
                </a:lnTo>
                <a:lnTo>
                  <a:pt x="1134" y="1899008"/>
                </a:lnTo>
                <a:lnTo>
                  <a:pt x="1815" y="1894704"/>
                </a:lnTo>
                <a:lnTo>
                  <a:pt x="2950" y="1890401"/>
                </a:lnTo>
                <a:lnTo>
                  <a:pt x="4084" y="1885871"/>
                </a:lnTo>
                <a:lnTo>
                  <a:pt x="5446" y="1881794"/>
                </a:lnTo>
                <a:lnTo>
                  <a:pt x="7261" y="1877490"/>
                </a:lnTo>
                <a:lnTo>
                  <a:pt x="9076" y="1873640"/>
                </a:lnTo>
                <a:lnTo>
                  <a:pt x="11118" y="1869789"/>
                </a:lnTo>
                <a:lnTo>
                  <a:pt x="13160" y="1865939"/>
                </a:lnTo>
                <a:lnTo>
                  <a:pt x="15656" y="1862315"/>
                </a:lnTo>
                <a:lnTo>
                  <a:pt x="18152" y="1858691"/>
                </a:lnTo>
                <a:lnTo>
                  <a:pt x="21101" y="1855293"/>
                </a:lnTo>
                <a:lnTo>
                  <a:pt x="23824" y="1852122"/>
                </a:lnTo>
                <a:lnTo>
                  <a:pt x="26774" y="1848951"/>
                </a:lnTo>
                <a:lnTo>
                  <a:pt x="30177" y="1846006"/>
                </a:lnTo>
                <a:lnTo>
                  <a:pt x="33581" y="1843062"/>
                </a:lnTo>
                <a:lnTo>
                  <a:pt x="36757" y="1840344"/>
                </a:lnTo>
                <a:lnTo>
                  <a:pt x="40615" y="1838079"/>
                </a:lnTo>
                <a:lnTo>
                  <a:pt x="44245" y="1835587"/>
                </a:lnTo>
                <a:lnTo>
                  <a:pt x="48102" y="1833322"/>
                </a:lnTo>
                <a:lnTo>
                  <a:pt x="51959" y="1831284"/>
                </a:lnTo>
                <a:lnTo>
                  <a:pt x="56044" y="1829472"/>
                </a:lnTo>
                <a:lnTo>
                  <a:pt x="60128" y="1827886"/>
                </a:lnTo>
                <a:lnTo>
                  <a:pt x="64439" y="1826527"/>
                </a:lnTo>
                <a:lnTo>
                  <a:pt x="68750" y="1825395"/>
                </a:lnTo>
                <a:lnTo>
                  <a:pt x="73288" y="1824262"/>
                </a:lnTo>
                <a:lnTo>
                  <a:pt x="77599" y="1823583"/>
                </a:lnTo>
                <a:lnTo>
                  <a:pt x="82364" y="1822903"/>
                </a:lnTo>
                <a:lnTo>
                  <a:pt x="86902" y="1822450"/>
                </a:lnTo>
                <a:close/>
                <a:moveTo>
                  <a:pt x="2282825" y="1685925"/>
                </a:moveTo>
                <a:lnTo>
                  <a:pt x="2412173" y="1745797"/>
                </a:lnTo>
                <a:lnTo>
                  <a:pt x="2422140" y="1750786"/>
                </a:lnTo>
                <a:lnTo>
                  <a:pt x="2426897" y="1753281"/>
                </a:lnTo>
                <a:lnTo>
                  <a:pt x="2431201" y="1756002"/>
                </a:lnTo>
                <a:lnTo>
                  <a:pt x="2435732" y="1758724"/>
                </a:lnTo>
                <a:lnTo>
                  <a:pt x="2439583" y="1761445"/>
                </a:lnTo>
                <a:lnTo>
                  <a:pt x="2443434" y="1764166"/>
                </a:lnTo>
                <a:lnTo>
                  <a:pt x="2447058" y="1767115"/>
                </a:lnTo>
                <a:lnTo>
                  <a:pt x="2450456" y="1769836"/>
                </a:lnTo>
                <a:lnTo>
                  <a:pt x="2453628" y="1773011"/>
                </a:lnTo>
                <a:lnTo>
                  <a:pt x="2456799" y="1775959"/>
                </a:lnTo>
                <a:lnTo>
                  <a:pt x="2459518" y="1778907"/>
                </a:lnTo>
                <a:lnTo>
                  <a:pt x="2462236" y="1782082"/>
                </a:lnTo>
                <a:lnTo>
                  <a:pt x="2464501" y="1785257"/>
                </a:lnTo>
                <a:lnTo>
                  <a:pt x="2466766" y="1788432"/>
                </a:lnTo>
                <a:lnTo>
                  <a:pt x="2468805" y="1791607"/>
                </a:lnTo>
                <a:lnTo>
                  <a:pt x="2470617" y="1794782"/>
                </a:lnTo>
                <a:lnTo>
                  <a:pt x="2472430" y="1798184"/>
                </a:lnTo>
                <a:lnTo>
                  <a:pt x="2474015" y="1801813"/>
                </a:lnTo>
                <a:lnTo>
                  <a:pt x="2475601" y="1805215"/>
                </a:lnTo>
                <a:lnTo>
                  <a:pt x="2477866" y="1812245"/>
                </a:lnTo>
                <a:lnTo>
                  <a:pt x="2479905" y="1819502"/>
                </a:lnTo>
                <a:lnTo>
                  <a:pt x="2481264" y="1826986"/>
                </a:lnTo>
                <a:lnTo>
                  <a:pt x="2482397" y="1834697"/>
                </a:lnTo>
                <a:lnTo>
                  <a:pt x="2482850" y="1842861"/>
                </a:lnTo>
                <a:lnTo>
                  <a:pt x="2482850" y="1851025"/>
                </a:lnTo>
                <a:lnTo>
                  <a:pt x="2482850" y="2068286"/>
                </a:lnTo>
                <a:lnTo>
                  <a:pt x="2482850" y="2076677"/>
                </a:lnTo>
                <a:lnTo>
                  <a:pt x="2482397" y="2084388"/>
                </a:lnTo>
                <a:lnTo>
                  <a:pt x="2481264" y="2092326"/>
                </a:lnTo>
                <a:lnTo>
                  <a:pt x="2479905" y="2099810"/>
                </a:lnTo>
                <a:lnTo>
                  <a:pt x="2477866" y="2107067"/>
                </a:lnTo>
                <a:lnTo>
                  <a:pt x="2475601" y="2114324"/>
                </a:lnTo>
                <a:lnTo>
                  <a:pt x="2474015" y="2117726"/>
                </a:lnTo>
                <a:lnTo>
                  <a:pt x="2472430" y="2121127"/>
                </a:lnTo>
                <a:lnTo>
                  <a:pt x="2470617" y="2124302"/>
                </a:lnTo>
                <a:lnTo>
                  <a:pt x="2468805" y="2127704"/>
                </a:lnTo>
                <a:lnTo>
                  <a:pt x="2466766" y="2130879"/>
                </a:lnTo>
                <a:lnTo>
                  <a:pt x="2464501" y="2134281"/>
                </a:lnTo>
                <a:lnTo>
                  <a:pt x="2462236" y="2137456"/>
                </a:lnTo>
                <a:lnTo>
                  <a:pt x="2459518" y="2140404"/>
                </a:lnTo>
                <a:lnTo>
                  <a:pt x="2456799" y="2143352"/>
                </a:lnTo>
                <a:lnTo>
                  <a:pt x="2453628" y="2146527"/>
                </a:lnTo>
                <a:lnTo>
                  <a:pt x="2450456" y="2149249"/>
                </a:lnTo>
                <a:lnTo>
                  <a:pt x="2447058" y="2152197"/>
                </a:lnTo>
                <a:lnTo>
                  <a:pt x="2443434" y="2154919"/>
                </a:lnTo>
                <a:lnTo>
                  <a:pt x="2439583" y="2157867"/>
                </a:lnTo>
                <a:lnTo>
                  <a:pt x="2435732" y="2160588"/>
                </a:lnTo>
                <a:lnTo>
                  <a:pt x="2431201" y="2163310"/>
                </a:lnTo>
                <a:lnTo>
                  <a:pt x="2426897" y="2165804"/>
                </a:lnTo>
                <a:lnTo>
                  <a:pt x="2422140" y="2168526"/>
                </a:lnTo>
                <a:lnTo>
                  <a:pt x="2412173" y="2173742"/>
                </a:lnTo>
                <a:lnTo>
                  <a:pt x="2282825" y="2233613"/>
                </a:lnTo>
                <a:lnTo>
                  <a:pt x="2282825" y="1685925"/>
                </a:lnTo>
                <a:close/>
                <a:moveTo>
                  <a:pt x="1216535" y="1436687"/>
                </a:moveTo>
                <a:lnTo>
                  <a:pt x="1274253" y="1436687"/>
                </a:lnTo>
                <a:lnTo>
                  <a:pt x="1303338" y="1492629"/>
                </a:lnTo>
                <a:lnTo>
                  <a:pt x="1283046" y="1513778"/>
                </a:lnTo>
                <a:lnTo>
                  <a:pt x="1301534" y="1642262"/>
                </a:lnTo>
                <a:lnTo>
                  <a:pt x="1245394" y="1852612"/>
                </a:lnTo>
                <a:lnTo>
                  <a:pt x="1189254" y="1642262"/>
                </a:lnTo>
                <a:lnTo>
                  <a:pt x="1207516" y="1513778"/>
                </a:lnTo>
                <a:lnTo>
                  <a:pt x="1187450" y="1492629"/>
                </a:lnTo>
                <a:lnTo>
                  <a:pt x="1216535" y="1436687"/>
                </a:lnTo>
                <a:close/>
                <a:moveTo>
                  <a:pt x="1389519" y="1379537"/>
                </a:moveTo>
                <a:lnTo>
                  <a:pt x="1401785" y="1384753"/>
                </a:lnTo>
                <a:lnTo>
                  <a:pt x="1434494" y="1399267"/>
                </a:lnTo>
                <a:lnTo>
                  <a:pt x="1456754" y="1409246"/>
                </a:lnTo>
                <a:lnTo>
                  <a:pt x="1481740" y="1420358"/>
                </a:lnTo>
                <a:lnTo>
                  <a:pt x="1508543" y="1432831"/>
                </a:lnTo>
                <a:lnTo>
                  <a:pt x="1536709" y="1446212"/>
                </a:lnTo>
                <a:lnTo>
                  <a:pt x="1565557" y="1460273"/>
                </a:lnTo>
                <a:lnTo>
                  <a:pt x="1593950" y="1474560"/>
                </a:lnTo>
                <a:lnTo>
                  <a:pt x="1607578" y="1481818"/>
                </a:lnTo>
                <a:lnTo>
                  <a:pt x="1621207" y="1489075"/>
                </a:lnTo>
                <a:lnTo>
                  <a:pt x="1634154" y="1496105"/>
                </a:lnTo>
                <a:lnTo>
                  <a:pt x="1646647" y="1503362"/>
                </a:lnTo>
                <a:lnTo>
                  <a:pt x="1658232" y="1509939"/>
                </a:lnTo>
                <a:lnTo>
                  <a:pt x="1669589" y="1516743"/>
                </a:lnTo>
                <a:lnTo>
                  <a:pt x="1679584" y="1523546"/>
                </a:lnTo>
                <a:lnTo>
                  <a:pt x="1688669" y="1529669"/>
                </a:lnTo>
                <a:lnTo>
                  <a:pt x="1697074" y="1536019"/>
                </a:lnTo>
                <a:lnTo>
                  <a:pt x="1704115" y="1541689"/>
                </a:lnTo>
                <a:lnTo>
                  <a:pt x="1707068" y="1544410"/>
                </a:lnTo>
                <a:lnTo>
                  <a:pt x="1709794" y="1547132"/>
                </a:lnTo>
                <a:lnTo>
                  <a:pt x="1712292" y="1549853"/>
                </a:lnTo>
                <a:lnTo>
                  <a:pt x="1714337" y="1552348"/>
                </a:lnTo>
                <a:lnTo>
                  <a:pt x="1716154" y="1554843"/>
                </a:lnTo>
                <a:lnTo>
                  <a:pt x="1717971" y="1558018"/>
                </a:lnTo>
                <a:lnTo>
                  <a:pt x="1721833" y="1565048"/>
                </a:lnTo>
                <a:lnTo>
                  <a:pt x="1726148" y="1573666"/>
                </a:lnTo>
                <a:lnTo>
                  <a:pt x="1730237" y="1583191"/>
                </a:lnTo>
                <a:lnTo>
                  <a:pt x="1734326" y="1593850"/>
                </a:lnTo>
                <a:lnTo>
                  <a:pt x="1738869" y="1605416"/>
                </a:lnTo>
                <a:lnTo>
                  <a:pt x="1742957" y="1618116"/>
                </a:lnTo>
                <a:lnTo>
                  <a:pt x="1747500" y="1631269"/>
                </a:lnTo>
                <a:lnTo>
                  <a:pt x="1751816" y="1645330"/>
                </a:lnTo>
                <a:lnTo>
                  <a:pt x="1755904" y="1659844"/>
                </a:lnTo>
                <a:lnTo>
                  <a:pt x="1764536" y="1690460"/>
                </a:lnTo>
                <a:lnTo>
                  <a:pt x="1773168" y="1722210"/>
                </a:lnTo>
                <a:lnTo>
                  <a:pt x="1781118" y="1753960"/>
                </a:lnTo>
                <a:lnTo>
                  <a:pt x="1788613" y="1785030"/>
                </a:lnTo>
                <a:lnTo>
                  <a:pt x="1795428" y="1814966"/>
                </a:lnTo>
                <a:lnTo>
                  <a:pt x="1801561" y="1842180"/>
                </a:lnTo>
                <a:lnTo>
                  <a:pt x="1807012" y="1866446"/>
                </a:lnTo>
                <a:lnTo>
                  <a:pt x="1814962" y="1902505"/>
                </a:lnTo>
                <a:lnTo>
                  <a:pt x="1817688" y="1916112"/>
                </a:lnTo>
                <a:lnTo>
                  <a:pt x="1244600" y="1916112"/>
                </a:lnTo>
                <a:lnTo>
                  <a:pt x="1389519" y="1379537"/>
                </a:lnTo>
                <a:close/>
                <a:moveTo>
                  <a:pt x="1100083" y="1379537"/>
                </a:moveTo>
                <a:lnTo>
                  <a:pt x="1244600" y="1916112"/>
                </a:lnTo>
                <a:lnTo>
                  <a:pt x="673100" y="1916112"/>
                </a:lnTo>
                <a:lnTo>
                  <a:pt x="676045" y="1902505"/>
                </a:lnTo>
                <a:lnTo>
                  <a:pt x="683520" y="1866446"/>
                </a:lnTo>
                <a:lnTo>
                  <a:pt x="688956" y="1842180"/>
                </a:lnTo>
                <a:lnTo>
                  <a:pt x="695072" y="1814966"/>
                </a:lnTo>
                <a:lnTo>
                  <a:pt x="702094" y="1785030"/>
                </a:lnTo>
                <a:lnTo>
                  <a:pt x="709569" y="1753960"/>
                </a:lnTo>
                <a:lnTo>
                  <a:pt x="717724" y="1722210"/>
                </a:lnTo>
                <a:lnTo>
                  <a:pt x="725878" y="1690460"/>
                </a:lnTo>
                <a:lnTo>
                  <a:pt x="734486" y="1659844"/>
                </a:lnTo>
                <a:lnTo>
                  <a:pt x="739016" y="1645330"/>
                </a:lnTo>
                <a:lnTo>
                  <a:pt x="743320" y="1631269"/>
                </a:lnTo>
                <a:lnTo>
                  <a:pt x="747397" y="1618116"/>
                </a:lnTo>
                <a:lnTo>
                  <a:pt x="751928" y="1605416"/>
                </a:lnTo>
                <a:lnTo>
                  <a:pt x="756005" y="1593850"/>
                </a:lnTo>
                <a:lnTo>
                  <a:pt x="760082" y="1583191"/>
                </a:lnTo>
                <a:lnTo>
                  <a:pt x="764386" y="1573666"/>
                </a:lnTo>
                <a:lnTo>
                  <a:pt x="768463" y="1565048"/>
                </a:lnTo>
                <a:lnTo>
                  <a:pt x="772314" y="1558018"/>
                </a:lnTo>
                <a:lnTo>
                  <a:pt x="774353" y="1554843"/>
                </a:lnTo>
                <a:lnTo>
                  <a:pt x="776165" y="1552348"/>
                </a:lnTo>
                <a:lnTo>
                  <a:pt x="778203" y="1549853"/>
                </a:lnTo>
                <a:lnTo>
                  <a:pt x="780695" y="1547132"/>
                </a:lnTo>
                <a:lnTo>
                  <a:pt x="783413" y="1544410"/>
                </a:lnTo>
                <a:lnTo>
                  <a:pt x="786358" y="1541689"/>
                </a:lnTo>
                <a:lnTo>
                  <a:pt x="793607" y="1536019"/>
                </a:lnTo>
                <a:lnTo>
                  <a:pt x="801535" y="1529669"/>
                </a:lnTo>
                <a:lnTo>
                  <a:pt x="810822" y="1523546"/>
                </a:lnTo>
                <a:lnTo>
                  <a:pt x="821015" y="1516743"/>
                </a:lnTo>
                <a:lnTo>
                  <a:pt x="831888" y="1509939"/>
                </a:lnTo>
                <a:lnTo>
                  <a:pt x="843893" y="1503362"/>
                </a:lnTo>
                <a:lnTo>
                  <a:pt x="855898" y="1496105"/>
                </a:lnTo>
                <a:lnTo>
                  <a:pt x="869263" y="1489075"/>
                </a:lnTo>
                <a:lnTo>
                  <a:pt x="882401" y="1481818"/>
                </a:lnTo>
                <a:lnTo>
                  <a:pt x="896445" y="1474560"/>
                </a:lnTo>
                <a:lnTo>
                  <a:pt x="924533" y="1460273"/>
                </a:lnTo>
                <a:lnTo>
                  <a:pt x="953074" y="1446212"/>
                </a:lnTo>
                <a:lnTo>
                  <a:pt x="981388" y="1432831"/>
                </a:lnTo>
                <a:lnTo>
                  <a:pt x="1008117" y="1420358"/>
                </a:lnTo>
                <a:lnTo>
                  <a:pt x="1033034" y="1409246"/>
                </a:lnTo>
                <a:lnTo>
                  <a:pt x="1055006" y="1399267"/>
                </a:lnTo>
                <a:lnTo>
                  <a:pt x="1088077" y="1384753"/>
                </a:lnTo>
                <a:lnTo>
                  <a:pt x="1100083" y="1379537"/>
                </a:lnTo>
                <a:close/>
                <a:moveTo>
                  <a:pt x="2282825" y="1227137"/>
                </a:moveTo>
                <a:lnTo>
                  <a:pt x="2412173" y="1287064"/>
                </a:lnTo>
                <a:lnTo>
                  <a:pt x="2422140" y="1292285"/>
                </a:lnTo>
                <a:lnTo>
                  <a:pt x="2426897" y="1294782"/>
                </a:lnTo>
                <a:lnTo>
                  <a:pt x="2431201" y="1297505"/>
                </a:lnTo>
                <a:lnTo>
                  <a:pt x="2435732" y="1300002"/>
                </a:lnTo>
                <a:lnTo>
                  <a:pt x="2439583" y="1302953"/>
                </a:lnTo>
                <a:lnTo>
                  <a:pt x="2443434" y="1305677"/>
                </a:lnTo>
                <a:lnTo>
                  <a:pt x="2447058" y="1308628"/>
                </a:lnTo>
                <a:lnTo>
                  <a:pt x="2450456" y="1311352"/>
                </a:lnTo>
                <a:lnTo>
                  <a:pt x="2453628" y="1314303"/>
                </a:lnTo>
                <a:lnTo>
                  <a:pt x="2456799" y="1317481"/>
                </a:lnTo>
                <a:lnTo>
                  <a:pt x="2459518" y="1320205"/>
                </a:lnTo>
                <a:lnTo>
                  <a:pt x="2462236" y="1323383"/>
                </a:lnTo>
                <a:lnTo>
                  <a:pt x="2464501" y="1326561"/>
                </a:lnTo>
                <a:lnTo>
                  <a:pt x="2466766" y="1329966"/>
                </a:lnTo>
                <a:lnTo>
                  <a:pt x="2468805" y="1332917"/>
                </a:lnTo>
                <a:lnTo>
                  <a:pt x="2470617" y="1336322"/>
                </a:lnTo>
                <a:lnTo>
                  <a:pt x="2472430" y="1339727"/>
                </a:lnTo>
                <a:lnTo>
                  <a:pt x="2474015" y="1343132"/>
                </a:lnTo>
                <a:lnTo>
                  <a:pt x="2475601" y="1346537"/>
                </a:lnTo>
                <a:lnTo>
                  <a:pt x="2477866" y="1353800"/>
                </a:lnTo>
                <a:lnTo>
                  <a:pt x="2479905" y="1361064"/>
                </a:lnTo>
                <a:lnTo>
                  <a:pt x="2481264" y="1368555"/>
                </a:lnTo>
                <a:lnTo>
                  <a:pt x="2482397" y="1376273"/>
                </a:lnTo>
                <a:lnTo>
                  <a:pt x="2482850" y="1384445"/>
                </a:lnTo>
                <a:lnTo>
                  <a:pt x="2482850" y="1392390"/>
                </a:lnTo>
                <a:lnTo>
                  <a:pt x="2482850" y="1609852"/>
                </a:lnTo>
                <a:lnTo>
                  <a:pt x="2482850" y="1618251"/>
                </a:lnTo>
                <a:lnTo>
                  <a:pt x="2482397" y="1626196"/>
                </a:lnTo>
                <a:lnTo>
                  <a:pt x="2481264" y="1634141"/>
                </a:lnTo>
                <a:lnTo>
                  <a:pt x="2479905" y="1641632"/>
                </a:lnTo>
                <a:lnTo>
                  <a:pt x="2477866" y="1648895"/>
                </a:lnTo>
                <a:lnTo>
                  <a:pt x="2475601" y="1655932"/>
                </a:lnTo>
                <a:lnTo>
                  <a:pt x="2474015" y="1659337"/>
                </a:lnTo>
                <a:lnTo>
                  <a:pt x="2472430" y="1662969"/>
                </a:lnTo>
                <a:lnTo>
                  <a:pt x="2470617" y="1666147"/>
                </a:lnTo>
                <a:lnTo>
                  <a:pt x="2468805" y="1669325"/>
                </a:lnTo>
                <a:lnTo>
                  <a:pt x="2466766" y="1672730"/>
                </a:lnTo>
                <a:lnTo>
                  <a:pt x="2464501" y="1675908"/>
                </a:lnTo>
                <a:lnTo>
                  <a:pt x="2462236" y="1678859"/>
                </a:lnTo>
                <a:lnTo>
                  <a:pt x="2459518" y="1682037"/>
                </a:lnTo>
                <a:lnTo>
                  <a:pt x="2456799" y="1685215"/>
                </a:lnTo>
                <a:lnTo>
                  <a:pt x="2453628" y="1687939"/>
                </a:lnTo>
                <a:lnTo>
                  <a:pt x="2450456" y="1691117"/>
                </a:lnTo>
                <a:lnTo>
                  <a:pt x="2447058" y="1694068"/>
                </a:lnTo>
                <a:lnTo>
                  <a:pt x="2443434" y="1696792"/>
                </a:lnTo>
                <a:lnTo>
                  <a:pt x="2439583" y="1699743"/>
                </a:lnTo>
                <a:lnTo>
                  <a:pt x="2435732" y="1702240"/>
                </a:lnTo>
                <a:lnTo>
                  <a:pt x="2431201" y="1705190"/>
                </a:lnTo>
                <a:lnTo>
                  <a:pt x="2426897" y="1707687"/>
                </a:lnTo>
                <a:lnTo>
                  <a:pt x="2422140" y="1710411"/>
                </a:lnTo>
                <a:lnTo>
                  <a:pt x="2412173" y="1715178"/>
                </a:lnTo>
                <a:lnTo>
                  <a:pt x="2406963" y="1717675"/>
                </a:lnTo>
                <a:lnTo>
                  <a:pt x="2282825" y="1660018"/>
                </a:lnTo>
                <a:lnTo>
                  <a:pt x="2282825" y="1227137"/>
                </a:lnTo>
                <a:close/>
                <a:moveTo>
                  <a:pt x="91667" y="1182687"/>
                </a:moveTo>
                <a:lnTo>
                  <a:pt x="370523" y="1182687"/>
                </a:lnTo>
                <a:lnTo>
                  <a:pt x="375061" y="1182913"/>
                </a:lnTo>
                <a:lnTo>
                  <a:pt x="379826" y="1183140"/>
                </a:lnTo>
                <a:lnTo>
                  <a:pt x="384137" y="1183593"/>
                </a:lnTo>
                <a:lnTo>
                  <a:pt x="388902" y="1184499"/>
                </a:lnTo>
                <a:lnTo>
                  <a:pt x="393213" y="1185405"/>
                </a:lnTo>
                <a:lnTo>
                  <a:pt x="397524" y="1186764"/>
                </a:lnTo>
                <a:lnTo>
                  <a:pt x="401835" y="1188349"/>
                </a:lnTo>
                <a:lnTo>
                  <a:pt x="405919" y="1189935"/>
                </a:lnTo>
                <a:lnTo>
                  <a:pt x="409777" y="1191747"/>
                </a:lnTo>
                <a:lnTo>
                  <a:pt x="414088" y="1193785"/>
                </a:lnTo>
                <a:lnTo>
                  <a:pt x="417718" y="1195824"/>
                </a:lnTo>
                <a:lnTo>
                  <a:pt x="421575" y="1198089"/>
                </a:lnTo>
                <a:lnTo>
                  <a:pt x="425206" y="1200807"/>
                </a:lnTo>
                <a:lnTo>
                  <a:pt x="428609" y="1203298"/>
                </a:lnTo>
                <a:lnTo>
                  <a:pt x="432013" y="1206243"/>
                </a:lnTo>
                <a:lnTo>
                  <a:pt x="434962" y="1209187"/>
                </a:lnTo>
                <a:lnTo>
                  <a:pt x="438139" y="1212358"/>
                </a:lnTo>
                <a:lnTo>
                  <a:pt x="441088" y="1215756"/>
                </a:lnTo>
                <a:lnTo>
                  <a:pt x="443584" y="1219154"/>
                </a:lnTo>
                <a:lnTo>
                  <a:pt x="446307" y="1222778"/>
                </a:lnTo>
                <a:lnTo>
                  <a:pt x="448803" y="1226402"/>
                </a:lnTo>
                <a:lnTo>
                  <a:pt x="450845" y="1230026"/>
                </a:lnTo>
                <a:lnTo>
                  <a:pt x="452887" y="1233876"/>
                </a:lnTo>
                <a:lnTo>
                  <a:pt x="454702" y="1237953"/>
                </a:lnTo>
                <a:lnTo>
                  <a:pt x="456291" y="1242257"/>
                </a:lnTo>
                <a:lnTo>
                  <a:pt x="457879" y="1246334"/>
                </a:lnTo>
                <a:lnTo>
                  <a:pt x="459240" y="1250411"/>
                </a:lnTo>
                <a:lnTo>
                  <a:pt x="460148" y="1254941"/>
                </a:lnTo>
                <a:lnTo>
                  <a:pt x="461055" y="1259471"/>
                </a:lnTo>
                <a:lnTo>
                  <a:pt x="461509" y="1264001"/>
                </a:lnTo>
                <a:lnTo>
                  <a:pt x="461736" y="1268531"/>
                </a:lnTo>
                <a:lnTo>
                  <a:pt x="461963" y="1273061"/>
                </a:lnTo>
                <a:lnTo>
                  <a:pt x="461736" y="1277591"/>
                </a:lnTo>
                <a:lnTo>
                  <a:pt x="461509" y="1282348"/>
                </a:lnTo>
                <a:lnTo>
                  <a:pt x="461055" y="1286651"/>
                </a:lnTo>
                <a:lnTo>
                  <a:pt x="460148" y="1291408"/>
                </a:lnTo>
                <a:lnTo>
                  <a:pt x="459240" y="1295485"/>
                </a:lnTo>
                <a:lnTo>
                  <a:pt x="457879" y="1300015"/>
                </a:lnTo>
                <a:lnTo>
                  <a:pt x="456291" y="1304092"/>
                </a:lnTo>
                <a:lnTo>
                  <a:pt x="454702" y="1308169"/>
                </a:lnTo>
                <a:lnTo>
                  <a:pt x="452887" y="1312246"/>
                </a:lnTo>
                <a:lnTo>
                  <a:pt x="450845" y="1316323"/>
                </a:lnTo>
                <a:lnTo>
                  <a:pt x="448803" y="1319947"/>
                </a:lnTo>
                <a:lnTo>
                  <a:pt x="446307" y="1323571"/>
                </a:lnTo>
                <a:lnTo>
                  <a:pt x="443584" y="1327195"/>
                </a:lnTo>
                <a:lnTo>
                  <a:pt x="441088" y="1330366"/>
                </a:lnTo>
                <a:lnTo>
                  <a:pt x="438139" y="1333764"/>
                </a:lnTo>
                <a:lnTo>
                  <a:pt x="434962" y="1336935"/>
                </a:lnTo>
                <a:lnTo>
                  <a:pt x="432013" y="1340106"/>
                </a:lnTo>
                <a:lnTo>
                  <a:pt x="428609" y="1342824"/>
                </a:lnTo>
                <a:lnTo>
                  <a:pt x="425206" y="1345542"/>
                </a:lnTo>
                <a:lnTo>
                  <a:pt x="421575" y="1348033"/>
                </a:lnTo>
                <a:lnTo>
                  <a:pt x="417718" y="1350525"/>
                </a:lnTo>
                <a:lnTo>
                  <a:pt x="414088" y="1352563"/>
                </a:lnTo>
                <a:lnTo>
                  <a:pt x="409777" y="1354602"/>
                </a:lnTo>
                <a:lnTo>
                  <a:pt x="405919" y="1356414"/>
                </a:lnTo>
                <a:lnTo>
                  <a:pt x="401835" y="1357999"/>
                </a:lnTo>
                <a:lnTo>
                  <a:pt x="397524" y="1359585"/>
                </a:lnTo>
                <a:lnTo>
                  <a:pt x="393213" y="1360717"/>
                </a:lnTo>
                <a:lnTo>
                  <a:pt x="388902" y="1361850"/>
                </a:lnTo>
                <a:lnTo>
                  <a:pt x="384137" y="1362529"/>
                </a:lnTo>
                <a:lnTo>
                  <a:pt x="379826" y="1363209"/>
                </a:lnTo>
                <a:lnTo>
                  <a:pt x="375061" y="1363435"/>
                </a:lnTo>
                <a:lnTo>
                  <a:pt x="370523" y="1363662"/>
                </a:lnTo>
                <a:lnTo>
                  <a:pt x="91667" y="1363662"/>
                </a:lnTo>
                <a:lnTo>
                  <a:pt x="86902" y="1363435"/>
                </a:lnTo>
                <a:lnTo>
                  <a:pt x="82364" y="1363209"/>
                </a:lnTo>
                <a:lnTo>
                  <a:pt x="77599" y="1362529"/>
                </a:lnTo>
                <a:lnTo>
                  <a:pt x="73288" y="1361850"/>
                </a:lnTo>
                <a:lnTo>
                  <a:pt x="68750" y="1360717"/>
                </a:lnTo>
                <a:lnTo>
                  <a:pt x="64439" y="1359585"/>
                </a:lnTo>
                <a:lnTo>
                  <a:pt x="60128" y="1357999"/>
                </a:lnTo>
                <a:lnTo>
                  <a:pt x="56044" y="1356414"/>
                </a:lnTo>
                <a:lnTo>
                  <a:pt x="51959" y="1354602"/>
                </a:lnTo>
                <a:lnTo>
                  <a:pt x="48102" y="1352563"/>
                </a:lnTo>
                <a:lnTo>
                  <a:pt x="44245" y="1350525"/>
                </a:lnTo>
                <a:lnTo>
                  <a:pt x="40615" y="1348033"/>
                </a:lnTo>
                <a:lnTo>
                  <a:pt x="36757" y="1345542"/>
                </a:lnTo>
                <a:lnTo>
                  <a:pt x="33581" y="1342824"/>
                </a:lnTo>
                <a:lnTo>
                  <a:pt x="30177" y="1340106"/>
                </a:lnTo>
                <a:lnTo>
                  <a:pt x="26774" y="1336935"/>
                </a:lnTo>
                <a:lnTo>
                  <a:pt x="23824" y="1333764"/>
                </a:lnTo>
                <a:lnTo>
                  <a:pt x="21101" y="1330366"/>
                </a:lnTo>
                <a:lnTo>
                  <a:pt x="18152" y="1327195"/>
                </a:lnTo>
                <a:lnTo>
                  <a:pt x="15656" y="1323571"/>
                </a:lnTo>
                <a:lnTo>
                  <a:pt x="13160" y="1319947"/>
                </a:lnTo>
                <a:lnTo>
                  <a:pt x="11118" y="1316323"/>
                </a:lnTo>
                <a:lnTo>
                  <a:pt x="9076" y="1312246"/>
                </a:lnTo>
                <a:lnTo>
                  <a:pt x="7261" y="1308169"/>
                </a:lnTo>
                <a:lnTo>
                  <a:pt x="5446" y="1304092"/>
                </a:lnTo>
                <a:lnTo>
                  <a:pt x="4084" y="1300015"/>
                </a:lnTo>
                <a:lnTo>
                  <a:pt x="2950" y="1295485"/>
                </a:lnTo>
                <a:lnTo>
                  <a:pt x="1815" y="1291408"/>
                </a:lnTo>
                <a:lnTo>
                  <a:pt x="1134" y="1286651"/>
                </a:lnTo>
                <a:lnTo>
                  <a:pt x="454" y="1282348"/>
                </a:lnTo>
                <a:lnTo>
                  <a:pt x="0" y="1277591"/>
                </a:lnTo>
                <a:lnTo>
                  <a:pt x="0" y="1273061"/>
                </a:lnTo>
                <a:lnTo>
                  <a:pt x="0" y="1268531"/>
                </a:lnTo>
                <a:lnTo>
                  <a:pt x="454" y="1264001"/>
                </a:lnTo>
                <a:lnTo>
                  <a:pt x="1134" y="1259471"/>
                </a:lnTo>
                <a:lnTo>
                  <a:pt x="1815" y="1254941"/>
                </a:lnTo>
                <a:lnTo>
                  <a:pt x="2950" y="1250411"/>
                </a:lnTo>
                <a:lnTo>
                  <a:pt x="4084" y="1246334"/>
                </a:lnTo>
                <a:lnTo>
                  <a:pt x="5446" y="1242257"/>
                </a:lnTo>
                <a:lnTo>
                  <a:pt x="7261" y="1237953"/>
                </a:lnTo>
                <a:lnTo>
                  <a:pt x="9076" y="1233876"/>
                </a:lnTo>
                <a:lnTo>
                  <a:pt x="11118" y="1230026"/>
                </a:lnTo>
                <a:lnTo>
                  <a:pt x="13160" y="1226402"/>
                </a:lnTo>
                <a:lnTo>
                  <a:pt x="15656" y="1222778"/>
                </a:lnTo>
                <a:lnTo>
                  <a:pt x="18152" y="1219154"/>
                </a:lnTo>
                <a:lnTo>
                  <a:pt x="21101" y="1215756"/>
                </a:lnTo>
                <a:lnTo>
                  <a:pt x="23824" y="1212358"/>
                </a:lnTo>
                <a:lnTo>
                  <a:pt x="26774" y="1209187"/>
                </a:lnTo>
                <a:lnTo>
                  <a:pt x="30177" y="1206243"/>
                </a:lnTo>
                <a:lnTo>
                  <a:pt x="33581" y="1203298"/>
                </a:lnTo>
                <a:lnTo>
                  <a:pt x="36757" y="1200807"/>
                </a:lnTo>
                <a:lnTo>
                  <a:pt x="40615" y="1198089"/>
                </a:lnTo>
                <a:lnTo>
                  <a:pt x="44245" y="1195824"/>
                </a:lnTo>
                <a:lnTo>
                  <a:pt x="48102" y="1193785"/>
                </a:lnTo>
                <a:lnTo>
                  <a:pt x="51959" y="1191747"/>
                </a:lnTo>
                <a:lnTo>
                  <a:pt x="56044" y="1189935"/>
                </a:lnTo>
                <a:lnTo>
                  <a:pt x="60128" y="1188349"/>
                </a:lnTo>
                <a:lnTo>
                  <a:pt x="64439" y="1186764"/>
                </a:lnTo>
                <a:lnTo>
                  <a:pt x="68750" y="1185405"/>
                </a:lnTo>
                <a:lnTo>
                  <a:pt x="73288" y="1184499"/>
                </a:lnTo>
                <a:lnTo>
                  <a:pt x="77599" y="1183593"/>
                </a:lnTo>
                <a:lnTo>
                  <a:pt x="82364" y="1183140"/>
                </a:lnTo>
                <a:lnTo>
                  <a:pt x="86902" y="1182913"/>
                </a:lnTo>
                <a:lnTo>
                  <a:pt x="91667" y="1182687"/>
                </a:lnTo>
                <a:close/>
                <a:moveTo>
                  <a:pt x="1390308" y="782637"/>
                </a:moveTo>
                <a:lnTo>
                  <a:pt x="1396663" y="786039"/>
                </a:lnTo>
                <a:lnTo>
                  <a:pt x="1402564" y="789894"/>
                </a:lnTo>
                <a:lnTo>
                  <a:pt x="1408238" y="793749"/>
                </a:lnTo>
                <a:lnTo>
                  <a:pt x="1413458" y="797831"/>
                </a:lnTo>
                <a:lnTo>
                  <a:pt x="1418225" y="802140"/>
                </a:lnTo>
                <a:lnTo>
                  <a:pt x="1422764" y="806449"/>
                </a:lnTo>
                <a:lnTo>
                  <a:pt x="1426849" y="811439"/>
                </a:lnTo>
                <a:lnTo>
                  <a:pt x="1430935" y="816428"/>
                </a:lnTo>
                <a:lnTo>
                  <a:pt x="1434112" y="821417"/>
                </a:lnTo>
                <a:lnTo>
                  <a:pt x="1437516" y="826860"/>
                </a:lnTo>
                <a:lnTo>
                  <a:pt x="1440694" y="832303"/>
                </a:lnTo>
                <a:lnTo>
                  <a:pt x="1443644" y="837973"/>
                </a:lnTo>
                <a:lnTo>
                  <a:pt x="1446141" y="843869"/>
                </a:lnTo>
                <a:lnTo>
                  <a:pt x="1448411" y="849765"/>
                </a:lnTo>
                <a:lnTo>
                  <a:pt x="1450907" y="856115"/>
                </a:lnTo>
                <a:lnTo>
                  <a:pt x="1452723" y="862465"/>
                </a:lnTo>
                <a:lnTo>
                  <a:pt x="1454766" y="869042"/>
                </a:lnTo>
                <a:lnTo>
                  <a:pt x="1456581" y="875846"/>
                </a:lnTo>
                <a:lnTo>
                  <a:pt x="1459759" y="889680"/>
                </a:lnTo>
                <a:lnTo>
                  <a:pt x="1462709" y="904648"/>
                </a:lnTo>
                <a:lnTo>
                  <a:pt x="1465433" y="919842"/>
                </a:lnTo>
                <a:lnTo>
                  <a:pt x="1471107" y="952499"/>
                </a:lnTo>
                <a:lnTo>
                  <a:pt x="1474284" y="969735"/>
                </a:lnTo>
                <a:lnTo>
                  <a:pt x="1477462" y="987424"/>
                </a:lnTo>
                <a:lnTo>
                  <a:pt x="1483363" y="988785"/>
                </a:lnTo>
                <a:lnTo>
                  <a:pt x="1489037" y="990146"/>
                </a:lnTo>
                <a:lnTo>
                  <a:pt x="1494484" y="992187"/>
                </a:lnTo>
                <a:lnTo>
                  <a:pt x="1499704" y="994228"/>
                </a:lnTo>
                <a:lnTo>
                  <a:pt x="1504470" y="996949"/>
                </a:lnTo>
                <a:lnTo>
                  <a:pt x="1509237" y="999671"/>
                </a:lnTo>
                <a:lnTo>
                  <a:pt x="1513549" y="1003073"/>
                </a:lnTo>
                <a:lnTo>
                  <a:pt x="1517407" y="1006474"/>
                </a:lnTo>
                <a:lnTo>
                  <a:pt x="1521493" y="1010330"/>
                </a:lnTo>
                <a:lnTo>
                  <a:pt x="1525124" y="1014185"/>
                </a:lnTo>
                <a:lnTo>
                  <a:pt x="1528075" y="1018721"/>
                </a:lnTo>
                <a:lnTo>
                  <a:pt x="1530798" y="1023030"/>
                </a:lnTo>
                <a:lnTo>
                  <a:pt x="1533068" y="1027792"/>
                </a:lnTo>
                <a:lnTo>
                  <a:pt x="1535110" y="1032555"/>
                </a:lnTo>
                <a:lnTo>
                  <a:pt x="1536472" y="1037771"/>
                </a:lnTo>
                <a:lnTo>
                  <a:pt x="1537607" y="1043214"/>
                </a:lnTo>
                <a:lnTo>
                  <a:pt x="1538288" y="1048657"/>
                </a:lnTo>
                <a:lnTo>
                  <a:pt x="1538288" y="1054326"/>
                </a:lnTo>
                <a:lnTo>
                  <a:pt x="1537834" y="1060223"/>
                </a:lnTo>
                <a:lnTo>
                  <a:pt x="1536699" y="1066119"/>
                </a:lnTo>
                <a:lnTo>
                  <a:pt x="1535110" y="1072016"/>
                </a:lnTo>
                <a:lnTo>
                  <a:pt x="1533068" y="1078366"/>
                </a:lnTo>
                <a:lnTo>
                  <a:pt x="1530117" y="1084489"/>
                </a:lnTo>
                <a:lnTo>
                  <a:pt x="1526940" y="1091066"/>
                </a:lnTo>
                <a:lnTo>
                  <a:pt x="1522854" y="1097416"/>
                </a:lnTo>
                <a:lnTo>
                  <a:pt x="1518315" y="1103766"/>
                </a:lnTo>
                <a:lnTo>
                  <a:pt x="1512868" y="1110342"/>
                </a:lnTo>
                <a:lnTo>
                  <a:pt x="1506967" y="1116919"/>
                </a:lnTo>
                <a:lnTo>
                  <a:pt x="1500158" y="1123496"/>
                </a:lnTo>
                <a:lnTo>
                  <a:pt x="1492668" y="1129846"/>
                </a:lnTo>
                <a:lnTo>
                  <a:pt x="1484271" y="1136650"/>
                </a:lnTo>
                <a:lnTo>
                  <a:pt x="1474965" y="1143000"/>
                </a:lnTo>
                <a:lnTo>
                  <a:pt x="1472696" y="1155019"/>
                </a:lnTo>
                <a:lnTo>
                  <a:pt x="1469745" y="1167266"/>
                </a:lnTo>
                <a:lnTo>
                  <a:pt x="1466568" y="1179059"/>
                </a:lnTo>
                <a:lnTo>
                  <a:pt x="1462936" y="1190851"/>
                </a:lnTo>
                <a:lnTo>
                  <a:pt x="1459078" y="1202417"/>
                </a:lnTo>
                <a:lnTo>
                  <a:pt x="1454993" y="1213984"/>
                </a:lnTo>
                <a:lnTo>
                  <a:pt x="1450680" y="1225323"/>
                </a:lnTo>
                <a:lnTo>
                  <a:pt x="1445687" y="1236435"/>
                </a:lnTo>
                <a:lnTo>
                  <a:pt x="1440467" y="1247321"/>
                </a:lnTo>
                <a:lnTo>
                  <a:pt x="1435020" y="1257980"/>
                </a:lnTo>
                <a:lnTo>
                  <a:pt x="1429346" y="1268412"/>
                </a:lnTo>
                <a:lnTo>
                  <a:pt x="1423218" y="1278391"/>
                </a:lnTo>
                <a:lnTo>
                  <a:pt x="1416863" y="1288369"/>
                </a:lnTo>
                <a:lnTo>
                  <a:pt x="1410281" y="1297894"/>
                </a:lnTo>
                <a:lnTo>
                  <a:pt x="1403245" y="1307193"/>
                </a:lnTo>
                <a:lnTo>
                  <a:pt x="1395982" y="1316037"/>
                </a:lnTo>
                <a:lnTo>
                  <a:pt x="1388719" y="1324655"/>
                </a:lnTo>
                <a:lnTo>
                  <a:pt x="1381003" y="1332593"/>
                </a:lnTo>
                <a:lnTo>
                  <a:pt x="1373059" y="1340077"/>
                </a:lnTo>
                <a:lnTo>
                  <a:pt x="1364661" y="1347334"/>
                </a:lnTo>
                <a:lnTo>
                  <a:pt x="1356037" y="1354364"/>
                </a:lnTo>
                <a:lnTo>
                  <a:pt x="1347639" y="1360714"/>
                </a:lnTo>
                <a:lnTo>
                  <a:pt x="1338561" y="1366610"/>
                </a:lnTo>
                <a:lnTo>
                  <a:pt x="1329028" y="1371827"/>
                </a:lnTo>
                <a:lnTo>
                  <a:pt x="1319723" y="1376816"/>
                </a:lnTo>
                <a:lnTo>
                  <a:pt x="1310190" y="1380898"/>
                </a:lnTo>
                <a:lnTo>
                  <a:pt x="1300431" y="1384527"/>
                </a:lnTo>
                <a:lnTo>
                  <a:pt x="1295211" y="1386341"/>
                </a:lnTo>
                <a:lnTo>
                  <a:pt x="1290218" y="1387702"/>
                </a:lnTo>
                <a:lnTo>
                  <a:pt x="1284997" y="1389062"/>
                </a:lnTo>
                <a:lnTo>
                  <a:pt x="1279777" y="1390196"/>
                </a:lnTo>
                <a:lnTo>
                  <a:pt x="1274557" y="1391330"/>
                </a:lnTo>
                <a:lnTo>
                  <a:pt x="1269110" y="1392010"/>
                </a:lnTo>
                <a:lnTo>
                  <a:pt x="1264117" y="1392691"/>
                </a:lnTo>
                <a:lnTo>
                  <a:pt x="1258670" y="1393371"/>
                </a:lnTo>
                <a:lnTo>
                  <a:pt x="1253223" y="1393825"/>
                </a:lnTo>
                <a:lnTo>
                  <a:pt x="1247776" y="1393825"/>
                </a:lnTo>
                <a:lnTo>
                  <a:pt x="1242328" y="1393825"/>
                </a:lnTo>
                <a:lnTo>
                  <a:pt x="1236881" y="1393371"/>
                </a:lnTo>
                <a:lnTo>
                  <a:pt x="1231661" y="1392691"/>
                </a:lnTo>
                <a:lnTo>
                  <a:pt x="1226214" y="1392010"/>
                </a:lnTo>
                <a:lnTo>
                  <a:pt x="1220994" y="1391330"/>
                </a:lnTo>
                <a:lnTo>
                  <a:pt x="1215774" y="1390196"/>
                </a:lnTo>
                <a:lnTo>
                  <a:pt x="1210554" y="1389062"/>
                </a:lnTo>
                <a:lnTo>
                  <a:pt x="1205333" y="1387702"/>
                </a:lnTo>
                <a:lnTo>
                  <a:pt x="1200113" y="1386341"/>
                </a:lnTo>
                <a:lnTo>
                  <a:pt x="1195347" y="1384527"/>
                </a:lnTo>
                <a:lnTo>
                  <a:pt x="1185361" y="1380898"/>
                </a:lnTo>
                <a:lnTo>
                  <a:pt x="1175828" y="1376816"/>
                </a:lnTo>
                <a:lnTo>
                  <a:pt x="1166296" y="1371827"/>
                </a:lnTo>
                <a:lnTo>
                  <a:pt x="1157217" y="1366610"/>
                </a:lnTo>
                <a:lnTo>
                  <a:pt x="1148139" y="1360714"/>
                </a:lnTo>
                <a:lnTo>
                  <a:pt x="1139514" y="1354364"/>
                </a:lnTo>
                <a:lnTo>
                  <a:pt x="1130890" y="1347334"/>
                </a:lnTo>
                <a:lnTo>
                  <a:pt x="1122492" y="1340077"/>
                </a:lnTo>
                <a:lnTo>
                  <a:pt x="1114548" y="1332593"/>
                </a:lnTo>
                <a:lnTo>
                  <a:pt x="1106832" y="1324655"/>
                </a:lnTo>
                <a:lnTo>
                  <a:pt x="1099569" y="1316037"/>
                </a:lnTo>
                <a:lnTo>
                  <a:pt x="1092306" y="1307193"/>
                </a:lnTo>
                <a:lnTo>
                  <a:pt x="1085270" y="1297894"/>
                </a:lnTo>
                <a:lnTo>
                  <a:pt x="1078688" y="1288369"/>
                </a:lnTo>
                <a:lnTo>
                  <a:pt x="1072333" y="1278391"/>
                </a:lnTo>
                <a:lnTo>
                  <a:pt x="1066205" y="1268412"/>
                </a:lnTo>
                <a:lnTo>
                  <a:pt x="1060531" y="1257980"/>
                </a:lnTo>
                <a:lnTo>
                  <a:pt x="1055084" y="1247321"/>
                </a:lnTo>
                <a:lnTo>
                  <a:pt x="1049864" y="1236435"/>
                </a:lnTo>
                <a:lnTo>
                  <a:pt x="1045098" y="1225323"/>
                </a:lnTo>
                <a:lnTo>
                  <a:pt x="1040558" y="1213984"/>
                </a:lnTo>
                <a:lnTo>
                  <a:pt x="1036473" y="1202417"/>
                </a:lnTo>
                <a:lnTo>
                  <a:pt x="1032615" y="1190851"/>
                </a:lnTo>
                <a:lnTo>
                  <a:pt x="1028983" y="1179059"/>
                </a:lnTo>
                <a:lnTo>
                  <a:pt x="1025806" y="1167266"/>
                </a:lnTo>
                <a:lnTo>
                  <a:pt x="1022855" y="1155019"/>
                </a:lnTo>
                <a:lnTo>
                  <a:pt x="1020586" y="1143000"/>
                </a:lnTo>
                <a:lnTo>
                  <a:pt x="1011507" y="1136650"/>
                </a:lnTo>
                <a:lnTo>
                  <a:pt x="1003336" y="1129846"/>
                </a:lnTo>
                <a:lnTo>
                  <a:pt x="995620" y="1123496"/>
                </a:lnTo>
                <a:lnTo>
                  <a:pt x="988811" y="1116919"/>
                </a:lnTo>
                <a:lnTo>
                  <a:pt x="982683" y="1110342"/>
                </a:lnTo>
                <a:lnTo>
                  <a:pt x="977236" y="1103766"/>
                </a:lnTo>
                <a:lnTo>
                  <a:pt x="972696" y="1097416"/>
                </a:lnTo>
                <a:lnTo>
                  <a:pt x="968838" y="1091066"/>
                </a:lnTo>
                <a:lnTo>
                  <a:pt x="965434" y="1084489"/>
                </a:lnTo>
                <a:lnTo>
                  <a:pt x="962483" y="1078366"/>
                </a:lnTo>
                <a:lnTo>
                  <a:pt x="960440" y="1072016"/>
                </a:lnTo>
                <a:lnTo>
                  <a:pt x="958852" y="1066119"/>
                </a:lnTo>
                <a:lnTo>
                  <a:pt x="957944" y="1060223"/>
                </a:lnTo>
                <a:lnTo>
                  <a:pt x="957263" y="1054326"/>
                </a:lnTo>
                <a:lnTo>
                  <a:pt x="957263" y="1048657"/>
                </a:lnTo>
                <a:lnTo>
                  <a:pt x="958171" y="1043214"/>
                </a:lnTo>
                <a:lnTo>
                  <a:pt x="959079" y="1037771"/>
                </a:lnTo>
                <a:lnTo>
                  <a:pt x="960440" y="1032555"/>
                </a:lnTo>
                <a:lnTo>
                  <a:pt x="962483" y="1027792"/>
                </a:lnTo>
                <a:lnTo>
                  <a:pt x="964753" y="1023030"/>
                </a:lnTo>
                <a:lnTo>
                  <a:pt x="967476" y="1018721"/>
                </a:lnTo>
                <a:lnTo>
                  <a:pt x="970654" y="1014185"/>
                </a:lnTo>
                <a:lnTo>
                  <a:pt x="974285" y="1010330"/>
                </a:lnTo>
                <a:lnTo>
                  <a:pt x="978144" y="1006474"/>
                </a:lnTo>
                <a:lnTo>
                  <a:pt x="982002" y="1003073"/>
                </a:lnTo>
                <a:lnTo>
                  <a:pt x="986541" y="999671"/>
                </a:lnTo>
                <a:lnTo>
                  <a:pt x="991307" y="996949"/>
                </a:lnTo>
                <a:lnTo>
                  <a:pt x="996301" y="994228"/>
                </a:lnTo>
                <a:lnTo>
                  <a:pt x="1001521" y="992187"/>
                </a:lnTo>
                <a:lnTo>
                  <a:pt x="1006514" y="990146"/>
                </a:lnTo>
                <a:lnTo>
                  <a:pt x="1012415" y="988785"/>
                </a:lnTo>
                <a:lnTo>
                  <a:pt x="1018089" y="987424"/>
                </a:lnTo>
                <a:lnTo>
                  <a:pt x="1022401" y="964292"/>
                </a:lnTo>
                <a:lnTo>
                  <a:pt x="1026260" y="941840"/>
                </a:lnTo>
                <a:lnTo>
                  <a:pt x="1029891" y="920523"/>
                </a:lnTo>
                <a:lnTo>
                  <a:pt x="1033749" y="900339"/>
                </a:lnTo>
                <a:lnTo>
                  <a:pt x="1035792" y="890587"/>
                </a:lnTo>
                <a:lnTo>
                  <a:pt x="1037835" y="881289"/>
                </a:lnTo>
                <a:lnTo>
                  <a:pt x="1040104" y="872217"/>
                </a:lnTo>
                <a:lnTo>
                  <a:pt x="1042374" y="863373"/>
                </a:lnTo>
                <a:lnTo>
                  <a:pt x="1045325" y="854981"/>
                </a:lnTo>
                <a:lnTo>
                  <a:pt x="1048048" y="846817"/>
                </a:lnTo>
                <a:lnTo>
                  <a:pt x="1051453" y="838880"/>
                </a:lnTo>
                <a:lnTo>
                  <a:pt x="1055311" y="831396"/>
                </a:lnTo>
                <a:lnTo>
                  <a:pt x="1062574" y="834117"/>
                </a:lnTo>
                <a:lnTo>
                  <a:pt x="1072787" y="837065"/>
                </a:lnTo>
                <a:lnTo>
                  <a:pt x="1085270" y="840467"/>
                </a:lnTo>
                <a:lnTo>
                  <a:pt x="1092306" y="842281"/>
                </a:lnTo>
                <a:lnTo>
                  <a:pt x="1100023" y="843869"/>
                </a:lnTo>
                <a:lnTo>
                  <a:pt x="1108420" y="845456"/>
                </a:lnTo>
                <a:lnTo>
                  <a:pt x="1116818" y="847044"/>
                </a:lnTo>
                <a:lnTo>
                  <a:pt x="1126123" y="848178"/>
                </a:lnTo>
                <a:lnTo>
                  <a:pt x="1135883" y="849539"/>
                </a:lnTo>
                <a:lnTo>
                  <a:pt x="1145869" y="850673"/>
                </a:lnTo>
                <a:lnTo>
                  <a:pt x="1156309" y="851126"/>
                </a:lnTo>
                <a:lnTo>
                  <a:pt x="1167204" y="851580"/>
                </a:lnTo>
                <a:lnTo>
                  <a:pt x="1178552" y="851806"/>
                </a:lnTo>
                <a:lnTo>
                  <a:pt x="1190354" y="851580"/>
                </a:lnTo>
                <a:lnTo>
                  <a:pt x="1202156" y="851126"/>
                </a:lnTo>
                <a:lnTo>
                  <a:pt x="1214412" y="849992"/>
                </a:lnTo>
                <a:lnTo>
                  <a:pt x="1226895" y="848631"/>
                </a:lnTo>
                <a:lnTo>
                  <a:pt x="1239605" y="846364"/>
                </a:lnTo>
                <a:lnTo>
                  <a:pt x="1252542" y="844096"/>
                </a:lnTo>
                <a:lnTo>
                  <a:pt x="1265933" y="840921"/>
                </a:lnTo>
                <a:lnTo>
                  <a:pt x="1279323" y="837292"/>
                </a:lnTo>
                <a:lnTo>
                  <a:pt x="1292714" y="832983"/>
                </a:lnTo>
                <a:lnTo>
                  <a:pt x="1306559" y="827994"/>
                </a:lnTo>
                <a:lnTo>
                  <a:pt x="1313368" y="825499"/>
                </a:lnTo>
                <a:lnTo>
                  <a:pt x="1320404" y="822551"/>
                </a:lnTo>
                <a:lnTo>
                  <a:pt x="1327212" y="819603"/>
                </a:lnTo>
                <a:lnTo>
                  <a:pt x="1334248" y="816201"/>
                </a:lnTo>
                <a:lnTo>
                  <a:pt x="1341057" y="812799"/>
                </a:lnTo>
                <a:lnTo>
                  <a:pt x="1348093" y="809171"/>
                </a:lnTo>
                <a:lnTo>
                  <a:pt x="1355129" y="805315"/>
                </a:lnTo>
                <a:lnTo>
                  <a:pt x="1362165" y="801006"/>
                </a:lnTo>
                <a:lnTo>
                  <a:pt x="1369201" y="796924"/>
                </a:lnTo>
                <a:lnTo>
                  <a:pt x="1376463" y="792389"/>
                </a:lnTo>
                <a:lnTo>
                  <a:pt x="1383272" y="787626"/>
                </a:lnTo>
                <a:lnTo>
                  <a:pt x="1390308" y="782637"/>
                </a:lnTo>
                <a:close/>
                <a:moveTo>
                  <a:pt x="2282825" y="769937"/>
                </a:moveTo>
                <a:lnTo>
                  <a:pt x="2412173" y="829864"/>
                </a:lnTo>
                <a:lnTo>
                  <a:pt x="2422140" y="834858"/>
                </a:lnTo>
                <a:lnTo>
                  <a:pt x="2426897" y="837355"/>
                </a:lnTo>
                <a:lnTo>
                  <a:pt x="2431201" y="840078"/>
                </a:lnTo>
                <a:lnTo>
                  <a:pt x="2435732" y="842802"/>
                </a:lnTo>
                <a:lnTo>
                  <a:pt x="2439583" y="845526"/>
                </a:lnTo>
                <a:lnTo>
                  <a:pt x="2443434" y="848250"/>
                </a:lnTo>
                <a:lnTo>
                  <a:pt x="2447058" y="851201"/>
                </a:lnTo>
                <a:lnTo>
                  <a:pt x="2450456" y="853925"/>
                </a:lnTo>
                <a:lnTo>
                  <a:pt x="2453628" y="857103"/>
                </a:lnTo>
                <a:lnTo>
                  <a:pt x="2456799" y="860054"/>
                </a:lnTo>
                <a:lnTo>
                  <a:pt x="2459518" y="863005"/>
                </a:lnTo>
                <a:lnTo>
                  <a:pt x="2462236" y="866183"/>
                </a:lnTo>
                <a:lnTo>
                  <a:pt x="2464501" y="869361"/>
                </a:lnTo>
                <a:lnTo>
                  <a:pt x="2466766" y="872539"/>
                </a:lnTo>
                <a:lnTo>
                  <a:pt x="2468805" y="875717"/>
                </a:lnTo>
                <a:lnTo>
                  <a:pt x="2470617" y="878895"/>
                </a:lnTo>
                <a:lnTo>
                  <a:pt x="2472430" y="882300"/>
                </a:lnTo>
                <a:lnTo>
                  <a:pt x="2474015" y="885932"/>
                </a:lnTo>
                <a:lnTo>
                  <a:pt x="2475601" y="889337"/>
                </a:lnTo>
                <a:lnTo>
                  <a:pt x="2477866" y="896373"/>
                </a:lnTo>
                <a:lnTo>
                  <a:pt x="2479905" y="903637"/>
                </a:lnTo>
                <a:lnTo>
                  <a:pt x="2481264" y="911128"/>
                </a:lnTo>
                <a:lnTo>
                  <a:pt x="2482397" y="918846"/>
                </a:lnTo>
                <a:lnTo>
                  <a:pt x="2482850" y="927018"/>
                </a:lnTo>
                <a:lnTo>
                  <a:pt x="2482850" y="935190"/>
                </a:lnTo>
                <a:lnTo>
                  <a:pt x="2482850" y="1152652"/>
                </a:lnTo>
                <a:lnTo>
                  <a:pt x="2482850" y="1160824"/>
                </a:lnTo>
                <a:lnTo>
                  <a:pt x="2482397" y="1168768"/>
                </a:lnTo>
                <a:lnTo>
                  <a:pt x="2481264" y="1176486"/>
                </a:lnTo>
                <a:lnTo>
                  <a:pt x="2479905" y="1184204"/>
                </a:lnTo>
                <a:lnTo>
                  <a:pt x="2477866" y="1191468"/>
                </a:lnTo>
                <a:lnTo>
                  <a:pt x="2475601" y="1198732"/>
                </a:lnTo>
                <a:lnTo>
                  <a:pt x="2474015" y="1202137"/>
                </a:lnTo>
                <a:lnTo>
                  <a:pt x="2472430" y="1205315"/>
                </a:lnTo>
                <a:lnTo>
                  <a:pt x="2470617" y="1208720"/>
                </a:lnTo>
                <a:lnTo>
                  <a:pt x="2468805" y="1212125"/>
                </a:lnTo>
                <a:lnTo>
                  <a:pt x="2466766" y="1215303"/>
                </a:lnTo>
                <a:lnTo>
                  <a:pt x="2464501" y="1218708"/>
                </a:lnTo>
                <a:lnTo>
                  <a:pt x="2462236" y="1221658"/>
                </a:lnTo>
                <a:lnTo>
                  <a:pt x="2459518" y="1224836"/>
                </a:lnTo>
                <a:lnTo>
                  <a:pt x="2456799" y="1227787"/>
                </a:lnTo>
                <a:lnTo>
                  <a:pt x="2453628" y="1230738"/>
                </a:lnTo>
                <a:lnTo>
                  <a:pt x="2450456" y="1233689"/>
                </a:lnTo>
                <a:lnTo>
                  <a:pt x="2447058" y="1236640"/>
                </a:lnTo>
                <a:lnTo>
                  <a:pt x="2443434" y="1239364"/>
                </a:lnTo>
                <a:lnTo>
                  <a:pt x="2439583" y="1242315"/>
                </a:lnTo>
                <a:lnTo>
                  <a:pt x="2435732" y="1245039"/>
                </a:lnTo>
                <a:lnTo>
                  <a:pt x="2431201" y="1247763"/>
                </a:lnTo>
                <a:lnTo>
                  <a:pt x="2426897" y="1250260"/>
                </a:lnTo>
                <a:lnTo>
                  <a:pt x="2422140" y="1252984"/>
                </a:lnTo>
                <a:lnTo>
                  <a:pt x="2412173" y="1257978"/>
                </a:lnTo>
                <a:lnTo>
                  <a:pt x="2406963" y="1260475"/>
                </a:lnTo>
                <a:lnTo>
                  <a:pt x="2282825" y="1202818"/>
                </a:lnTo>
                <a:lnTo>
                  <a:pt x="2282825" y="769937"/>
                </a:lnTo>
                <a:close/>
                <a:moveTo>
                  <a:pt x="1247774" y="628650"/>
                </a:moveTo>
                <a:lnTo>
                  <a:pt x="1262265" y="628876"/>
                </a:lnTo>
                <a:lnTo>
                  <a:pt x="1276302" y="629556"/>
                </a:lnTo>
                <a:lnTo>
                  <a:pt x="1290113" y="631143"/>
                </a:lnTo>
                <a:lnTo>
                  <a:pt x="1303472" y="632956"/>
                </a:lnTo>
                <a:lnTo>
                  <a:pt x="1316830" y="635222"/>
                </a:lnTo>
                <a:lnTo>
                  <a:pt x="1329282" y="638169"/>
                </a:lnTo>
                <a:lnTo>
                  <a:pt x="1341282" y="641569"/>
                </a:lnTo>
                <a:lnTo>
                  <a:pt x="1353056" y="645195"/>
                </a:lnTo>
                <a:lnTo>
                  <a:pt x="1363923" y="649274"/>
                </a:lnTo>
                <a:lnTo>
                  <a:pt x="1374338" y="654034"/>
                </a:lnTo>
                <a:lnTo>
                  <a:pt x="1378866" y="656300"/>
                </a:lnTo>
                <a:lnTo>
                  <a:pt x="1383847" y="658794"/>
                </a:lnTo>
                <a:lnTo>
                  <a:pt x="1388149" y="661513"/>
                </a:lnTo>
                <a:lnTo>
                  <a:pt x="1392677" y="664006"/>
                </a:lnTo>
                <a:lnTo>
                  <a:pt x="1396753" y="666953"/>
                </a:lnTo>
                <a:lnTo>
                  <a:pt x="1400602" y="669672"/>
                </a:lnTo>
                <a:lnTo>
                  <a:pt x="1404451" y="672619"/>
                </a:lnTo>
                <a:lnTo>
                  <a:pt x="1407847" y="675565"/>
                </a:lnTo>
                <a:lnTo>
                  <a:pt x="1411243" y="678512"/>
                </a:lnTo>
                <a:lnTo>
                  <a:pt x="1414413" y="681685"/>
                </a:lnTo>
                <a:lnTo>
                  <a:pt x="1417130" y="685084"/>
                </a:lnTo>
                <a:lnTo>
                  <a:pt x="1419847" y="688257"/>
                </a:lnTo>
                <a:lnTo>
                  <a:pt x="1425507" y="688484"/>
                </a:lnTo>
                <a:lnTo>
                  <a:pt x="1430941" y="689164"/>
                </a:lnTo>
                <a:lnTo>
                  <a:pt x="1436148" y="690297"/>
                </a:lnTo>
                <a:lnTo>
                  <a:pt x="1441356" y="691430"/>
                </a:lnTo>
                <a:lnTo>
                  <a:pt x="1446110" y="693017"/>
                </a:lnTo>
                <a:lnTo>
                  <a:pt x="1450865" y="694830"/>
                </a:lnTo>
                <a:lnTo>
                  <a:pt x="1455167" y="697323"/>
                </a:lnTo>
                <a:lnTo>
                  <a:pt x="1459695" y="699816"/>
                </a:lnTo>
                <a:lnTo>
                  <a:pt x="1463544" y="702763"/>
                </a:lnTo>
                <a:lnTo>
                  <a:pt x="1467619" y="705709"/>
                </a:lnTo>
                <a:lnTo>
                  <a:pt x="1471242" y="708882"/>
                </a:lnTo>
                <a:lnTo>
                  <a:pt x="1474865" y="712508"/>
                </a:lnTo>
                <a:lnTo>
                  <a:pt x="1478261" y="716361"/>
                </a:lnTo>
                <a:lnTo>
                  <a:pt x="1481657" y="720668"/>
                </a:lnTo>
                <a:lnTo>
                  <a:pt x="1484827" y="724747"/>
                </a:lnTo>
                <a:lnTo>
                  <a:pt x="1487544" y="729053"/>
                </a:lnTo>
                <a:lnTo>
                  <a:pt x="1490487" y="733813"/>
                </a:lnTo>
                <a:lnTo>
                  <a:pt x="1492977" y="738799"/>
                </a:lnTo>
                <a:lnTo>
                  <a:pt x="1495468" y="743785"/>
                </a:lnTo>
                <a:lnTo>
                  <a:pt x="1497732" y="748998"/>
                </a:lnTo>
                <a:lnTo>
                  <a:pt x="1499996" y="754211"/>
                </a:lnTo>
                <a:lnTo>
                  <a:pt x="1502034" y="759877"/>
                </a:lnTo>
                <a:lnTo>
                  <a:pt x="1503845" y="765543"/>
                </a:lnTo>
                <a:lnTo>
                  <a:pt x="1505656" y="771436"/>
                </a:lnTo>
                <a:lnTo>
                  <a:pt x="1509053" y="783222"/>
                </a:lnTo>
                <a:lnTo>
                  <a:pt x="1511996" y="795460"/>
                </a:lnTo>
                <a:lnTo>
                  <a:pt x="1514260" y="808153"/>
                </a:lnTo>
                <a:lnTo>
                  <a:pt x="1516071" y="821071"/>
                </a:lnTo>
                <a:lnTo>
                  <a:pt x="1517656" y="833990"/>
                </a:lnTo>
                <a:lnTo>
                  <a:pt x="1519015" y="846909"/>
                </a:lnTo>
                <a:lnTo>
                  <a:pt x="1519694" y="860281"/>
                </a:lnTo>
                <a:lnTo>
                  <a:pt x="1520147" y="873200"/>
                </a:lnTo>
                <a:lnTo>
                  <a:pt x="1520826" y="886118"/>
                </a:lnTo>
                <a:lnTo>
                  <a:pt x="1520826" y="898584"/>
                </a:lnTo>
                <a:lnTo>
                  <a:pt x="1520373" y="910823"/>
                </a:lnTo>
                <a:lnTo>
                  <a:pt x="1520147" y="922608"/>
                </a:lnTo>
                <a:lnTo>
                  <a:pt x="1519241" y="945046"/>
                </a:lnTo>
                <a:lnTo>
                  <a:pt x="1517883" y="964311"/>
                </a:lnTo>
                <a:lnTo>
                  <a:pt x="1516524" y="981083"/>
                </a:lnTo>
                <a:lnTo>
                  <a:pt x="1514939" y="993321"/>
                </a:lnTo>
                <a:lnTo>
                  <a:pt x="1511996" y="991508"/>
                </a:lnTo>
                <a:lnTo>
                  <a:pt x="1508600" y="990148"/>
                </a:lnTo>
                <a:lnTo>
                  <a:pt x="1505204" y="988562"/>
                </a:lnTo>
                <a:lnTo>
                  <a:pt x="1501808" y="987202"/>
                </a:lnTo>
                <a:lnTo>
                  <a:pt x="1498185" y="985842"/>
                </a:lnTo>
                <a:lnTo>
                  <a:pt x="1494562" y="984936"/>
                </a:lnTo>
                <a:lnTo>
                  <a:pt x="1490713" y="983802"/>
                </a:lnTo>
                <a:lnTo>
                  <a:pt x="1487091" y="983349"/>
                </a:lnTo>
                <a:lnTo>
                  <a:pt x="1481657" y="946859"/>
                </a:lnTo>
                <a:lnTo>
                  <a:pt x="1479166" y="929408"/>
                </a:lnTo>
                <a:lnTo>
                  <a:pt x="1476223" y="912636"/>
                </a:lnTo>
                <a:lnTo>
                  <a:pt x="1473280" y="896544"/>
                </a:lnTo>
                <a:lnTo>
                  <a:pt x="1469657" y="881132"/>
                </a:lnTo>
                <a:lnTo>
                  <a:pt x="1467846" y="873653"/>
                </a:lnTo>
                <a:lnTo>
                  <a:pt x="1465808" y="866400"/>
                </a:lnTo>
                <a:lnTo>
                  <a:pt x="1463770" y="859374"/>
                </a:lnTo>
                <a:lnTo>
                  <a:pt x="1461506" y="852802"/>
                </a:lnTo>
                <a:lnTo>
                  <a:pt x="1459242" y="846002"/>
                </a:lnTo>
                <a:lnTo>
                  <a:pt x="1456299" y="839430"/>
                </a:lnTo>
                <a:lnTo>
                  <a:pt x="1453356" y="833310"/>
                </a:lnTo>
                <a:lnTo>
                  <a:pt x="1450412" y="826964"/>
                </a:lnTo>
                <a:lnTo>
                  <a:pt x="1447242" y="821071"/>
                </a:lnTo>
                <a:lnTo>
                  <a:pt x="1443620" y="815405"/>
                </a:lnTo>
                <a:lnTo>
                  <a:pt x="1439771" y="809966"/>
                </a:lnTo>
                <a:lnTo>
                  <a:pt x="1435922" y="804526"/>
                </a:lnTo>
                <a:lnTo>
                  <a:pt x="1431394" y="799313"/>
                </a:lnTo>
                <a:lnTo>
                  <a:pt x="1426865" y="794780"/>
                </a:lnTo>
                <a:lnTo>
                  <a:pt x="1421884" y="789794"/>
                </a:lnTo>
                <a:lnTo>
                  <a:pt x="1416677" y="785261"/>
                </a:lnTo>
                <a:lnTo>
                  <a:pt x="1411017" y="781182"/>
                </a:lnTo>
                <a:lnTo>
                  <a:pt x="1405130" y="777102"/>
                </a:lnTo>
                <a:lnTo>
                  <a:pt x="1398791" y="773249"/>
                </a:lnTo>
                <a:lnTo>
                  <a:pt x="1391998" y="769623"/>
                </a:lnTo>
                <a:lnTo>
                  <a:pt x="1384753" y="774609"/>
                </a:lnTo>
                <a:lnTo>
                  <a:pt x="1377508" y="779595"/>
                </a:lnTo>
                <a:lnTo>
                  <a:pt x="1370263" y="784355"/>
                </a:lnTo>
                <a:lnTo>
                  <a:pt x="1363018" y="788661"/>
                </a:lnTo>
                <a:lnTo>
                  <a:pt x="1355772" y="793194"/>
                </a:lnTo>
                <a:lnTo>
                  <a:pt x="1348301" y="797047"/>
                </a:lnTo>
                <a:lnTo>
                  <a:pt x="1341056" y="800900"/>
                </a:lnTo>
                <a:lnTo>
                  <a:pt x="1334037" y="804526"/>
                </a:lnTo>
                <a:lnTo>
                  <a:pt x="1326792" y="807926"/>
                </a:lnTo>
                <a:lnTo>
                  <a:pt x="1319547" y="811326"/>
                </a:lnTo>
                <a:lnTo>
                  <a:pt x="1312302" y="814045"/>
                </a:lnTo>
                <a:lnTo>
                  <a:pt x="1305283" y="816992"/>
                </a:lnTo>
                <a:lnTo>
                  <a:pt x="1298038" y="819711"/>
                </a:lnTo>
                <a:lnTo>
                  <a:pt x="1291245" y="822205"/>
                </a:lnTo>
                <a:lnTo>
                  <a:pt x="1277208" y="826511"/>
                </a:lnTo>
                <a:lnTo>
                  <a:pt x="1263397" y="830364"/>
                </a:lnTo>
                <a:lnTo>
                  <a:pt x="1249812" y="833537"/>
                </a:lnTo>
                <a:lnTo>
                  <a:pt x="1236454" y="836030"/>
                </a:lnTo>
                <a:lnTo>
                  <a:pt x="1223322" y="838296"/>
                </a:lnTo>
                <a:lnTo>
                  <a:pt x="1210417" y="839656"/>
                </a:lnTo>
                <a:lnTo>
                  <a:pt x="1197964" y="840789"/>
                </a:lnTo>
                <a:lnTo>
                  <a:pt x="1185511" y="841469"/>
                </a:lnTo>
                <a:lnTo>
                  <a:pt x="1173738" y="841469"/>
                </a:lnTo>
                <a:lnTo>
                  <a:pt x="1162191" y="841469"/>
                </a:lnTo>
                <a:lnTo>
                  <a:pt x="1151097" y="841016"/>
                </a:lnTo>
                <a:lnTo>
                  <a:pt x="1140229" y="840336"/>
                </a:lnTo>
                <a:lnTo>
                  <a:pt x="1129814" y="839203"/>
                </a:lnTo>
                <a:lnTo>
                  <a:pt x="1120079" y="837843"/>
                </a:lnTo>
                <a:lnTo>
                  <a:pt x="1110796" y="836710"/>
                </a:lnTo>
                <a:lnTo>
                  <a:pt x="1101739" y="835123"/>
                </a:lnTo>
                <a:lnTo>
                  <a:pt x="1093362" y="833310"/>
                </a:lnTo>
                <a:lnTo>
                  <a:pt x="1085438" y="831724"/>
                </a:lnTo>
                <a:lnTo>
                  <a:pt x="1078193" y="829910"/>
                </a:lnTo>
                <a:lnTo>
                  <a:pt x="1065514" y="826284"/>
                </a:lnTo>
                <a:lnTo>
                  <a:pt x="1055099" y="823111"/>
                </a:lnTo>
                <a:lnTo>
                  <a:pt x="1047401" y="820391"/>
                </a:lnTo>
                <a:lnTo>
                  <a:pt x="1043552" y="828097"/>
                </a:lnTo>
                <a:lnTo>
                  <a:pt x="1040156" y="836483"/>
                </a:lnTo>
                <a:lnTo>
                  <a:pt x="1036986" y="844869"/>
                </a:lnTo>
                <a:lnTo>
                  <a:pt x="1034043" y="853708"/>
                </a:lnTo>
                <a:lnTo>
                  <a:pt x="1031552" y="862774"/>
                </a:lnTo>
                <a:lnTo>
                  <a:pt x="1029288" y="872520"/>
                </a:lnTo>
                <a:lnTo>
                  <a:pt x="1027024" y="882265"/>
                </a:lnTo>
                <a:lnTo>
                  <a:pt x="1024986" y="892464"/>
                </a:lnTo>
                <a:lnTo>
                  <a:pt x="1021137" y="913316"/>
                </a:lnTo>
                <a:lnTo>
                  <a:pt x="1017288" y="935527"/>
                </a:lnTo>
                <a:lnTo>
                  <a:pt x="1013213" y="958871"/>
                </a:lnTo>
                <a:lnTo>
                  <a:pt x="1011175" y="970884"/>
                </a:lnTo>
                <a:lnTo>
                  <a:pt x="1008458" y="983349"/>
                </a:lnTo>
                <a:lnTo>
                  <a:pt x="1004609" y="984029"/>
                </a:lnTo>
                <a:lnTo>
                  <a:pt x="1000760" y="984936"/>
                </a:lnTo>
                <a:lnTo>
                  <a:pt x="997138" y="985842"/>
                </a:lnTo>
                <a:lnTo>
                  <a:pt x="993515" y="987202"/>
                </a:lnTo>
                <a:lnTo>
                  <a:pt x="989892" y="988789"/>
                </a:lnTo>
                <a:lnTo>
                  <a:pt x="986496" y="990375"/>
                </a:lnTo>
                <a:lnTo>
                  <a:pt x="983100" y="991962"/>
                </a:lnTo>
                <a:lnTo>
                  <a:pt x="979704" y="993775"/>
                </a:lnTo>
                <a:lnTo>
                  <a:pt x="977666" y="979723"/>
                </a:lnTo>
                <a:lnTo>
                  <a:pt x="976761" y="970657"/>
                </a:lnTo>
                <a:lnTo>
                  <a:pt x="975402" y="960458"/>
                </a:lnTo>
                <a:lnTo>
                  <a:pt x="974496" y="949352"/>
                </a:lnTo>
                <a:lnTo>
                  <a:pt x="973817" y="937340"/>
                </a:lnTo>
                <a:lnTo>
                  <a:pt x="973364" y="924421"/>
                </a:lnTo>
                <a:lnTo>
                  <a:pt x="973138" y="911049"/>
                </a:lnTo>
                <a:lnTo>
                  <a:pt x="973364" y="896771"/>
                </a:lnTo>
                <a:lnTo>
                  <a:pt x="974044" y="882039"/>
                </a:lnTo>
                <a:lnTo>
                  <a:pt x="975402" y="866854"/>
                </a:lnTo>
                <a:lnTo>
                  <a:pt x="977213" y="851442"/>
                </a:lnTo>
                <a:lnTo>
                  <a:pt x="978119" y="843736"/>
                </a:lnTo>
                <a:lnTo>
                  <a:pt x="979704" y="835577"/>
                </a:lnTo>
                <a:lnTo>
                  <a:pt x="981062" y="827871"/>
                </a:lnTo>
                <a:lnTo>
                  <a:pt x="982874" y="819711"/>
                </a:lnTo>
                <a:lnTo>
                  <a:pt x="984911" y="812006"/>
                </a:lnTo>
                <a:lnTo>
                  <a:pt x="986949" y="804073"/>
                </a:lnTo>
                <a:lnTo>
                  <a:pt x="989440" y="796140"/>
                </a:lnTo>
                <a:lnTo>
                  <a:pt x="991930" y="788208"/>
                </a:lnTo>
                <a:lnTo>
                  <a:pt x="994873" y="780502"/>
                </a:lnTo>
                <a:lnTo>
                  <a:pt x="997817" y="772569"/>
                </a:lnTo>
                <a:lnTo>
                  <a:pt x="1001213" y="765090"/>
                </a:lnTo>
                <a:lnTo>
                  <a:pt x="1004836" y="757384"/>
                </a:lnTo>
                <a:lnTo>
                  <a:pt x="1008685" y="749905"/>
                </a:lnTo>
                <a:lnTo>
                  <a:pt x="1012986" y="742652"/>
                </a:lnTo>
                <a:lnTo>
                  <a:pt x="1017288" y="735400"/>
                </a:lnTo>
                <a:lnTo>
                  <a:pt x="1022043" y="728147"/>
                </a:lnTo>
                <a:lnTo>
                  <a:pt x="1027024" y="721121"/>
                </a:lnTo>
                <a:lnTo>
                  <a:pt x="1032458" y="714095"/>
                </a:lnTo>
                <a:lnTo>
                  <a:pt x="1038118" y="707522"/>
                </a:lnTo>
                <a:lnTo>
                  <a:pt x="1044231" y="701176"/>
                </a:lnTo>
                <a:lnTo>
                  <a:pt x="1050344" y="694603"/>
                </a:lnTo>
                <a:lnTo>
                  <a:pt x="1057136" y="688711"/>
                </a:lnTo>
                <a:lnTo>
                  <a:pt x="1064382" y="682818"/>
                </a:lnTo>
                <a:lnTo>
                  <a:pt x="1071627" y="676925"/>
                </a:lnTo>
                <a:lnTo>
                  <a:pt x="1079778" y="671486"/>
                </a:lnTo>
                <a:lnTo>
                  <a:pt x="1087702" y="666726"/>
                </a:lnTo>
                <a:lnTo>
                  <a:pt x="1096306" y="661740"/>
                </a:lnTo>
                <a:lnTo>
                  <a:pt x="1105362" y="656980"/>
                </a:lnTo>
                <a:lnTo>
                  <a:pt x="1114645" y="652674"/>
                </a:lnTo>
                <a:lnTo>
                  <a:pt x="1124380" y="648821"/>
                </a:lnTo>
                <a:lnTo>
                  <a:pt x="1134795" y="645195"/>
                </a:lnTo>
                <a:lnTo>
                  <a:pt x="1145437" y="641795"/>
                </a:lnTo>
                <a:lnTo>
                  <a:pt x="1156531" y="638622"/>
                </a:lnTo>
                <a:lnTo>
                  <a:pt x="1168304" y="636129"/>
                </a:lnTo>
                <a:lnTo>
                  <a:pt x="1180304" y="634089"/>
                </a:lnTo>
                <a:lnTo>
                  <a:pt x="1192757" y="631823"/>
                </a:lnTo>
                <a:lnTo>
                  <a:pt x="1205662" y="630690"/>
                </a:lnTo>
                <a:lnTo>
                  <a:pt x="1219247" y="629330"/>
                </a:lnTo>
                <a:lnTo>
                  <a:pt x="1233058" y="628876"/>
                </a:lnTo>
                <a:lnTo>
                  <a:pt x="1247774" y="628650"/>
                </a:lnTo>
                <a:close/>
                <a:moveTo>
                  <a:pt x="91667" y="541337"/>
                </a:moveTo>
                <a:lnTo>
                  <a:pt x="370523" y="541337"/>
                </a:lnTo>
                <a:lnTo>
                  <a:pt x="375061" y="541563"/>
                </a:lnTo>
                <a:lnTo>
                  <a:pt x="379826" y="542015"/>
                </a:lnTo>
                <a:lnTo>
                  <a:pt x="384137" y="542468"/>
                </a:lnTo>
                <a:lnTo>
                  <a:pt x="388902" y="543373"/>
                </a:lnTo>
                <a:lnTo>
                  <a:pt x="393213" y="544278"/>
                </a:lnTo>
                <a:lnTo>
                  <a:pt x="397524" y="545635"/>
                </a:lnTo>
                <a:lnTo>
                  <a:pt x="401835" y="546992"/>
                </a:lnTo>
                <a:lnTo>
                  <a:pt x="405919" y="548576"/>
                </a:lnTo>
                <a:lnTo>
                  <a:pt x="409777" y="550386"/>
                </a:lnTo>
                <a:lnTo>
                  <a:pt x="414088" y="552421"/>
                </a:lnTo>
                <a:lnTo>
                  <a:pt x="417718" y="554684"/>
                </a:lnTo>
                <a:lnTo>
                  <a:pt x="421575" y="556946"/>
                </a:lnTo>
                <a:lnTo>
                  <a:pt x="425206" y="559434"/>
                </a:lnTo>
                <a:lnTo>
                  <a:pt x="428609" y="562149"/>
                </a:lnTo>
                <a:lnTo>
                  <a:pt x="432013" y="564864"/>
                </a:lnTo>
                <a:lnTo>
                  <a:pt x="434962" y="568031"/>
                </a:lnTo>
                <a:lnTo>
                  <a:pt x="438139" y="571198"/>
                </a:lnTo>
                <a:lnTo>
                  <a:pt x="441088" y="574591"/>
                </a:lnTo>
                <a:lnTo>
                  <a:pt x="443584" y="577984"/>
                </a:lnTo>
                <a:lnTo>
                  <a:pt x="446307" y="581604"/>
                </a:lnTo>
                <a:lnTo>
                  <a:pt x="448803" y="585223"/>
                </a:lnTo>
                <a:lnTo>
                  <a:pt x="450845" y="589069"/>
                </a:lnTo>
                <a:lnTo>
                  <a:pt x="452887" y="592915"/>
                </a:lnTo>
                <a:lnTo>
                  <a:pt x="454702" y="596760"/>
                </a:lnTo>
                <a:lnTo>
                  <a:pt x="456291" y="600832"/>
                </a:lnTo>
                <a:lnTo>
                  <a:pt x="457879" y="605130"/>
                </a:lnTo>
                <a:lnTo>
                  <a:pt x="459240" y="609429"/>
                </a:lnTo>
                <a:lnTo>
                  <a:pt x="460148" y="613727"/>
                </a:lnTo>
                <a:lnTo>
                  <a:pt x="461055" y="618251"/>
                </a:lnTo>
                <a:lnTo>
                  <a:pt x="461509" y="622549"/>
                </a:lnTo>
                <a:lnTo>
                  <a:pt x="461736" y="627300"/>
                </a:lnTo>
                <a:lnTo>
                  <a:pt x="461963" y="631824"/>
                </a:lnTo>
                <a:lnTo>
                  <a:pt x="461736" y="636575"/>
                </a:lnTo>
                <a:lnTo>
                  <a:pt x="461509" y="641099"/>
                </a:lnTo>
                <a:lnTo>
                  <a:pt x="461055" y="645624"/>
                </a:lnTo>
                <a:lnTo>
                  <a:pt x="460148" y="650148"/>
                </a:lnTo>
                <a:lnTo>
                  <a:pt x="459240" y="654446"/>
                </a:lnTo>
                <a:lnTo>
                  <a:pt x="457879" y="658518"/>
                </a:lnTo>
                <a:lnTo>
                  <a:pt x="456291" y="662816"/>
                </a:lnTo>
                <a:lnTo>
                  <a:pt x="454702" y="666888"/>
                </a:lnTo>
                <a:lnTo>
                  <a:pt x="452887" y="670960"/>
                </a:lnTo>
                <a:lnTo>
                  <a:pt x="450845" y="674806"/>
                </a:lnTo>
                <a:lnTo>
                  <a:pt x="448803" y="678652"/>
                </a:lnTo>
                <a:lnTo>
                  <a:pt x="446307" y="682271"/>
                </a:lnTo>
                <a:lnTo>
                  <a:pt x="443584" y="685664"/>
                </a:lnTo>
                <a:lnTo>
                  <a:pt x="441088" y="689284"/>
                </a:lnTo>
                <a:lnTo>
                  <a:pt x="438139" y="692451"/>
                </a:lnTo>
                <a:lnTo>
                  <a:pt x="434962" y="695618"/>
                </a:lnTo>
                <a:lnTo>
                  <a:pt x="432013" y="698559"/>
                </a:lnTo>
                <a:lnTo>
                  <a:pt x="428609" y="701500"/>
                </a:lnTo>
                <a:lnTo>
                  <a:pt x="425206" y="703988"/>
                </a:lnTo>
                <a:lnTo>
                  <a:pt x="421575" y="706703"/>
                </a:lnTo>
                <a:lnTo>
                  <a:pt x="417718" y="708965"/>
                </a:lnTo>
                <a:lnTo>
                  <a:pt x="414088" y="711227"/>
                </a:lnTo>
                <a:lnTo>
                  <a:pt x="409777" y="713489"/>
                </a:lnTo>
                <a:lnTo>
                  <a:pt x="405919" y="715299"/>
                </a:lnTo>
                <a:lnTo>
                  <a:pt x="401835" y="716883"/>
                </a:lnTo>
                <a:lnTo>
                  <a:pt x="397524" y="718014"/>
                </a:lnTo>
                <a:lnTo>
                  <a:pt x="393213" y="719371"/>
                </a:lnTo>
                <a:lnTo>
                  <a:pt x="388902" y="720502"/>
                </a:lnTo>
                <a:lnTo>
                  <a:pt x="384137" y="721181"/>
                </a:lnTo>
                <a:lnTo>
                  <a:pt x="379826" y="721633"/>
                </a:lnTo>
                <a:lnTo>
                  <a:pt x="375061" y="722312"/>
                </a:lnTo>
                <a:lnTo>
                  <a:pt x="370523" y="722312"/>
                </a:lnTo>
                <a:lnTo>
                  <a:pt x="91667" y="722312"/>
                </a:lnTo>
                <a:lnTo>
                  <a:pt x="86902" y="722312"/>
                </a:lnTo>
                <a:lnTo>
                  <a:pt x="82364" y="721633"/>
                </a:lnTo>
                <a:lnTo>
                  <a:pt x="77599" y="721181"/>
                </a:lnTo>
                <a:lnTo>
                  <a:pt x="73288" y="720502"/>
                </a:lnTo>
                <a:lnTo>
                  <a:pt x="68750" y="719371"/>
                </a:lnTo>
                <a:lnTo>
                  <a:pt x="64439" y="718014"/>
                </a:lnTo>
                <a:lnTo>
                  <a:pt x="60128" y="716883"/>
                </a:lnTo>
                <a:lnTo>
                  <a:pt x="56044" y="715299"/>
                </a:lnTo>
                <a:lnTo>
                  <a:pt x="51959" y="713489"/>
                </a:lnTo>
                <a:lnTo>
                  <a:pt x="48102" y="711227"/>
                </a:lnTo>
                <a:lnTo>
                  <a:pt x="44245" y="708965"/>
                </a:lnTo>
                <a:lnTo>
                  <a:pt x="40615" y="706703"/>
                </a:lnTo>
                <a:lnTo>
                  <a:pt x="36757" y="703988"/>
                </a:lnTo>
                <a:lnTo>
                  <a:pt x="33581" y="701500"/>
                </a:lnTo>
                <a:lnTo>
                  <a:pt x="30177" y="698559"/>
                </a:lnTo>
                <a:lnTo>
                  <a:pt x="26774" y="695618"/>
                </a:lnTo>
                <a:lnTo>
                  <a:pt x="23824" y="692451"/>
                </a:lnTo>
                <a:lnTo>
                  <a:pt x="21101" y="689284"/>
                </a:lnTo>
                <a:lnTo>
                  <a:pt x="18152" y="685664"/>
                </a:lnTo>
                <a:lnTo>
                  <a:pt x="15656" y="682271"/>
                </a:lnTo>
                <a:lnTo>
                  <a:pt x="13160" y="678652"/>
                </a:lnTo>
                <a:lnTo>
                  <a:pt x="11118" y="674806"/>
                </a:lnTo>
                <a:lnTo>
                  <a:pt x="9076" y="670960"/>
                </a:lnTo>
                <a:lnTo>
                  <a:pt x="7261" y="666888"/>
                </a:lnTo>
                <a:lnTo>
                  <a:pt x="5446" y="662816"/>
                </a:lnTo>
                <a:lnTo>
                  <a:pt x="4084" y="658518"/>
                </a:lnTo>
                <a:lnTo>
                  <a:pt x="2950" y="654446"/>
                </a:lnTo>
                <a:lnTo>
                  <a:pt x="1815" y="650148"/>
                </a:lnTo>
                <a:lnTo>
                  <a:pt x="1134" y="645624"/>
                </a:lnTo>
                <a:lnTo>
                  <a:pt x="454" y="641099"/>
                </a:lnTo>
                <a:lnTo>
                  <a:pt x="0" y="636575"/>
                </a:lnTo>
                <a:lnTo>
                  <a:pt x="0" y="631824"/>
                </a:lnTo>
                <a:lnTo>
                  <a:pt x="0" y="627300"/>
                </a:lnTo>
                <a:lnTo>
                  <a:pt x="454" y="622549"/>
                </a:lnTo>
                <a:lnTo>
                  <a:pt x="1134" y="618251"/>
                </a:lnTo>
                <a:lnTo>
                  <a:pt x="1815" y="613727"/>
                </a:lnTo>
                <a:lnTo>
                  <a:pt x="2950" y="609429"/>
                </a:lnTo>
                <a:lnTo>
                  <a:pt x="4084" y="605130"/>
                </a:lnTo>
                <a:lnTo>
                  <a:pt x="5446" y="600832"/>
                </a:lnTo>
                <a:lnTo>
                  <a:pt x="7261" y="596760"/>
                </a:lnTo>
                <a:lnTo>
                  <a:pt x="9076" y="592915"/>
                </a:lnTo>
                <a:lnTo>
                  <a:pt x="11118" y="589069"/>
                </a:lnTo>
                <a:lnTo>
                  <a:pt x="13160" y="585223"/>
                </a:lnTo>
                <a:lnTo>
                  <a:pt x="15656" y="581604"/>
                </a:lnTo>
                <a:lnTo>
                  <a:pt x="18152" y="577984"/>
                </a:lnTo>
                <a:lnTo>
                  <a:pt x="21101" y="574591"/>
                </a:lnTo>
                <a:lnTo>
                  <a:pt x="23824" y="571198"/>
                </a:lnTo>
                <a:lnTo>
                  <a:pt x="26774" y="568031"/>
                </a:lnTo>
                <a:lnTo>
                  <a:pt x="30177" y="564864"/>
                </a:lnTo>
                <a:lnTo>
                  <a:pt x="33581" y="562149"/>
                </a:lnTo>
                <a:lnTo>
                  <a:pt x="36757" y="559434"/>
                </a:lnTo>
                <a:lnTo>
                  <a:pt x="40615" y="556946"/>
                </a:lnTo>
                <a:lnTo>
                  <a:pt x="44245" y="554684"/>
                </a:lnTo>
                <a:lnTo>
                  <a:pt x="48102" y="552421"/>
                </a:lnTo>
                <a:lnTo>
                  <a:pt x="51959" y="550386"/>
                </a:lnTo>
                <a:lnTo>
                  <a:pt x="56044" y="548576"/>
                </a:lnTo>
                <a:lnTo>
                  <a:pt x="60128" y="546992"/>
                </a:lnTo>
                <a:lnTo>
                  <a:pt x="64439" y="545635"/>
                </a:lnTo>
                <a:lnTo>
                  <a:pt x="68750" y="544278"/>
                </a:lnTo>
                <a:lnTo>
                  <a:pt x="73288" y="543373"/>
                </a:lnTo>
                <a:lnTo>
                  <a:pt x="77599" y="542468"/>
                </a:lnTo>
                <a:lnTo>
                  <a:pt x="82364" y="542015"/>
                </a:lnTo>
                <a:lnTo>
                  <a:pt x="86902" y="541563"/>
                </a:lnTo>
                <a:lnTo>
                  <a:pt x="91667" y="541337"/>
                </a:lnTo>
                <a:close/>
                <a:moveTo>
                  <a:pt x="2282825" y="312737"/>
                </a:moveTo>
                <a:lnTo>
                  <a:pt x="2412173" y="372470"/>
                </a:lnTo>
                <a:lnTo>
                  <a:pt x="2422140" y="377674"/>
                </a:lnTo>
                <a:lnTo>
                  <a:pt x="2426897" y="380163"/>
                </a:lnTo>
                <a:lnTo>
                  <a:pt x="2431201" y="382878"/>
                </a:lnTo>
                <a:lnTo>
                  <a:pt x="2435732" y="385367"/>
                </a:lnTo>
                <a:lnTo>
                  <a:pt x="2439583" y="388308"/>
                </a:lnTo>
                <a:lnTo>
                  <a:pt x="2443434" y="391023"/>
                </a:lnTo>
                <a:lnTo>
                  <a:pt x="2447058" y="393964"/>
                </a:lnTo>
                <a:lnTo>
                  <a:pt x="2450456" y="396680"/>
                </a:lnTo>
                <a:lnTo>
                  <a:pt x="2453628" y="399621"/>
                </a:lnTo>
                <a:lnTo>
                  <a:pt x="2456799" y="402562"/>
                </a:lnTo>
                <a:lnTo>
                  <a:pt x="2459518" y="405504"/>
                </a:lnTo>
                <a:lnTo>
                  <a:pt x="2462236" y="408671"/>
                </a:lnTo>
                <a:lnTo>
                  <a:pt x="2464501" y="411839"/>
                </a:lnTo>
                <a:lnTo>
                  <a:pt x="2466766" y="415233"/>
                </a:lnTo>
                <a:lnTo>
                  <a:pt x="2468805" y="418174"/>
                </a:lnTo>
                <a:lnTo>
                  <a:pt x="2470617" y="421568"/>
                </a:lnTo>
                <a:lnTo>
                  <a:pt x="2472430" y="424962"/>
                </a:lnTo>
                <a:lnTo>
                  <a:pt x="2474015" y="428356"/>
                </a:lnTo>
                <a:lnTo>
                  <a:pt x="2475601" y="431750"/>
                </a:lnTo>
                <a:lnTo>
                  <a:pt x="2477866" y="438990"/>
                </a:lnTo>
                <a:lnTo>
                  <a:pt x="2479905" y="446231"/>
                </a:lnTo>
                <a:lnTo>
                  <a:pt x="2481264" y="453697"/>
                </a:lnTo>
                <a:lnTo>
                  <a:pt x="2482397" y="461390"/>
                </a:lnTo>
                <a:lnTo>
                  <a:pt x="2482850" y="469536"/>
                </a:lnTo>
                <a:lnTo>
                  <a:pt x="2482850" y="477455"/>
                </a:lnTo>
                <a:lnTo>
                  <a:pt x="2482850" y="694213"/>
                </a:lnTo>
                <a:lnTo>
                  <a:pt x="2482850" y="702584"/>
                </a:lnTo>
                <a:lnTo>
                  <a:pt x="2482397" y="710504"/>
                </a:lnTo>
                <a:lnTo>
                  <a:pt x="2481264" y="718423"/>
                </a:lnTo>
                <a:lnTo>
                  <a:pt x="2479905" y="725889"/>
                </a:lnTo>
                <a:lnTo>
                  <a:pt x="2477866" y="733130"/>
                </a:lnTo>
                <a:lnTo>
                  <a:pt x="2475601" y="740144"/>
                </a:lnTo>
                <a:lnTo>
                  <a:pt x="2474015" y="743311"/>
                </a:lnTo>
                <a:lnTo>
                  <a:pt x="2472430" y="746932"/>
                </a:lnTo>
                <a:lnTo>
                  <a:pt x="2470617" y="750326"/>
                </a:lnTo>
                <a:lnTo>
                  <a:pt x="2468805" y="753493"/>
                </a:lnTo>
                <a:lnTo>
                  <a:pt x="2466766" y="756887"/>
                </a:lnTo>
                <a:lnTo>
                  <a:pt x="2464501" y="760055"/>
                </a:lnTo>
                <a:lnTo>
                  <a:pt x="2462236" y="762996"/>
                </a:lnTo>
                <a:lnTo>
                  <a:pt x="2459518" y="766164"/>
                </a:lnTo>
                <a:lnTo>
                  <a:pt x="2456799" y="769331"/>
                </a:lnTo>
                <a:lnTo>
                  <a:pt x="2453628" y="772047"/>
                </a:lnTo>
                <a:lnTo>
                  <a:pt x="2450456" y="775214"/>
                </a:lnTo>
                <a:lnTo>
                  <a:pt x="2447058" y="778156"/>
                </a:lnTo>
                <a:lnTo>
                  <a:pt x="2443434" y="780871"/>
                </a:lnTo>
                <a:lnTo>
                  <a:pt x="2439583" y="783812"/>
                </a:lnTo>
                <a:lnTo>
                  <a:pt x="2435732" y="786301"/>
                </a:lnTo>
                <a:lnTo>
                  <a:pt x="2431201" y="789242"/>
                </a:lnTo>
                <a:lnTo>
                  <a:pt x="2426897" y="791731"/>
                </a:lnTo>
                <a:lnTo>
                  <a:pt x="2422140" y="794446"/>
                </a:lnTo>
                <a:lnTo>
                  <a:pt x="2412173" y="799198"/>
                </a:lnTo>
                <a:lnTo>
                  <a:pt x="2406963" y="801687"/>
                </a:lnTo>
                <a:lnTo>
                  <a:pt x="2282825" y="744216"/>
                </a:lnTo>
                <a:lnTo>
                  <a:pt x="2282825" y="312737"/>
                </a:lnTo>
                <a:close/>
                <a:moveTo>
                  <a:pt x="458964" y="22907"/>
                </a:moveTo>
                <a:lnTo>
                  <a:pt x="448307" y="23134"/>
                </a:lnTo>
                <a:lnTo>
                  <a:pt x="438104" y="24041"/>
                </a:lnTo>
                <a:lnTo>
                  <a:pt x="427674" y="25175"/>
                </a:lnTo>
                <a:lnTo>
                  <a:pt x="417471" y="26990"/>
                </a:lnTo>
                <a:lnTo>
                  <a:pt x="407722" y="29485"/>
                </a:lnTo>
                <a:lnTo>
                  <a:pt x="397745" y="32206"/>
                </a:lnTo>
                <a:lnTo>
                  <a:pt x="388222" y="35382"/>
                </a:lnTo>
                <a:lnTo>
                  <a:pt x="378926" y="39237"/>
                </a:lnTo>
                <a:lnTo>
                  <a:pt x="369857" y="43320"/>
                </a:lnTo>
                <a:lnTo>
                  <a:pt x="361014" y="47856"/>
                </a:lnTo>
                <a:lnTo>
                  <a:pt x="352171" y="52846"/>
                </a:lnTo>
                <a:lnTo>
                  <a:pt x="344009" y="58289"/>
                </a:lnTo>
                <a:lnTo>
                  <a:pt x="335847" y="63959"/>
                </a:lnTo>
                <a:lnTo>
                  <a:pt x="328138" y="70083"/>
                </a:lnTo>
                <a:lnTo>
                  <a:pt x="320655" y="76660"/>
                </a:lnTo>
                <a:lnTo>
                  <a:pt x="313626" y="83238"/>
                </a:lnTo>
                <a:lnTo>
                  <a:pt x="306598" y="90722"/>
                </a:lnTo>
                <a:lnTo>
                  <a:pt x="300022" y="98207"/>
                </a:lnTo>
                <a:lnTo>
                  <a:pt x="294127" y="105918"/>
                </a:lnTo>
                <a:lnTo>
                  <a:pt x="288232" y="113856"/>
                </a:lnTo>
                <a:lnTo>
                  <a:pt x="283017" y="122248"/>
                </a:lnTo>
                <a:lnTo>
                  <a:pt x="278029" y="130867"/>
                </a:lnTo>
                <a:lnTo>
                  <a:pt x="273494" y="139939"/>
                </a:lnTo>
                <a:lnTo>
                  <a:pt x="269186" y="149011"/>
                </a:lnTo>
                <a:lnTo>
                  <a:pt x="265559" y="158310"/>
                </a:lnTo>
                <a:lnTo>
                  <a:pt x="262158" y="167836"/>
                </a:lnTo>
                <a:lnTo>
                  <a:pt x="259664" y="177589"/>
                </a:lnTo>
                <a:lnTo>
                  <a:pt x="257396" y="187568"/>
                </a:lnTo>
                <a:lnTo>
                  <a:pt x="255582" y="197775"/>
                </a:lnTo>
                <a:lnTo>
                  <a:pt x="254222" y="207754"/>
                </a:lnTo>
                <a:lnTo>
                  <a:pt x="253542" y="218414"/>
                </a:lnTo>
                <a:lnTo>
                  <a:pt x="253088" y="229074"/>
                </a:lnTo>
                <a:lnTo>
                  <a:pt x="253088" y="495117"/>
                </a:lnTo>
                <a:lnTo>
                  <a:pt x="369630" y="495117"/>
                </a:lnTo>
                <a:lnTo>
                  <a:pt x="376659" y="495344"/>
                </a:lnTo>
                <a:lnTo>
                  <a:pt x="383461" y="496024"/>
                </a:lnTo>
                <a:lnTo>
                  <a:pt x="390263" y="496705"/>
                </a:lnTo>
                <a:lnTo>
                  <a:pt x="397065" y="498066"/>
                </a:lnTo>
                <a:lnTo>
                  <a:pt x="403867" y="499653"/>
                </a:lnTo>
                <a:lnTo>
                  <a:pt x="410216" y="501468"/>
                </a:lnTo>
                <a:lnTo>
                  <a:pt x="416791" y="503509"/>
                </a:lnTo>
                <a:lnTo>
                  <a:pt x="422913" y="505777"/>
                </a:lnTo>
                <a:lnTo>
                  <a:pt x="428808" y="508726"/>
                </a:lnTo>
                <a:lnTo>
                  <a:pt x="434930" y="511674"/>
                </a:lnTo>
                <a:lnTo>
                  <a:pt x="440598" y="514849"/>
                </a:lnTo>
                <a:lnTo>
                  <a:pt x="446266" y="518478"/>
                </a:lnTo>
                <a:lnTo>
                  <a:pt x="451481" y="522334"/>
                </a:lnTo>
                <a:lnTo>
                  <a:pt x="456923" y="526190"/>
                </a:lnTo>
                <a:lnTo>
                  <a:pt x="461911" y="530726"/>
                </a:lnTo>
                <a:lnTo>
                  <a:pt x="466446" y="535035"/>
                </a:lnTo>
                <a:lnTo>
                  <a:pt x="471207" y="539798"/>
                </a:lnTo>
                <a:lnTo>
                  <a:pt x="475289" y="545015"/>
                </a:lnTo>
                <a:lnTo>
                  <a:pt x="479370" y="549777"/>
                </a:lnTo>
                <a:lnTo>
                  <a:pt x="483451" y="555221"/>
                </a:lnTo>
                <a:lnTo>
                  <a:pt x="487079" y="560664"/>
                </a:lnTo>
                <a:lnTo>
                  <a:pt x="490026" y="566561"/>
                </a:lnTo>
                <a:lnTo>
                  <a:pt x="493201" y="572458"/>
                </a:lnTo>
                <a:lnTo>
                  <a:pt x="496148" y="578355"/>
                </a:lnTo>
                <a:lnTo>
                  <a:pt x="498416" y="584706"/>
                </a:lnTo>
                <a:lnTo>
                  <a:pt x="500683" y="591056"/>
                </a:lnTo>
                <a:lnTo>
                  <a:pt x="502497" y="597407"/>
                </a:lnTo>
                <a:lnTo>
                  <a:pt x="504084" y="603984"/>
                </a:lnTo>
                <a:lnTo>
                  <a:pt x="505218" y="610788"/>
                </a:lnTo>
                <a:lnTo>
                  <a:pt x="506125" y="617592"/>
                </a:lnTo>
                <a:lnTo>
                  <a:pt x="506578" y="624623"/>
                </a:lnTo>
                <a:lnTo>
                  <a:pt x="506578" y="631428"/>
                </a:lnTo>
                <a:lnTo>
                  <a:pt x="506578" y="638459"/>
                </a:lnTo>
                <a:lnTo>
                  <a:pt x="506125" y="645263"/>
                </a:lnTo>
                <a:lnTo>
                  <a:pt x="505218" y="652294"/>
                </a:lnTo>
                <a:lnTo>
                  <a:pt x="504084" y="659098"/>
                </a:lnTo>
                <a:lnTo>
                  <a:pt x="502497" y="665449"/>
                </a:lnTo>
                <a:lnTo>
                  <a:pt x="500683" y="672026"/>
                </a:lnTo>
                <a:lnTo>
                  <a:pt x="498416" y="678150"/>
                </a:lnTo>
                <a:lnTo>
                  <a:pt x="496148" y="684500"/>
                </a:lnTo>
                <a:lnTo>
                  <a:pt x="493201" y="690397"/>
                </a:lnTo>
                <a:lnTo>
                  <a:pt x="490026" y="696294"/>
                </a:lnTo>
                <a:lnTo>
                  <a:pt x="487079" y="701964"/>
                </a:lnTo>
                <a:lnTo>
                  <a:pt x="483451" y="707861"/>
                </a:lnTo>
                <a:lnTo>
                  <a:pt x="479370" y="712851"/>
                </a:lnTo>
                <a:lnTo>
                  <a:pt x="475289" y="718067"/>
                </a:lnTo>
                <a:lnTo>
                  <a:pt x="471207" y="723057"/>
                </a:lnTo>
                <a:lnTo>
                  <a:pt x="466446" y="727820"/>
                </a:lnTo>
                <a:lnTo>
                  <a:pt x="461911" y="732356"/>
                </a:lnTo>
                <a:lnTo>
                  <a:pt x="456923" y="736666"/>
                </a:lnTo>
                <a:lnTo>
                  <a:pt x="451481" y="740748"/>
                </a:lnTo>
                <a:lnTo>
                  <a:pt x="446266" y="744604"/>
                </a:lnTo>
                <a:lnTo>
                  <a:pt x="440598" y="748006"/>
                </a:lnTo>
                <a:lnTo>
                  <a:pt x="434930" y="751408"/>
                </a:lnTo>
                <a:lnTo>
                  <a:pt x="428808" y="754356"/>
                </a:lnTo>
                <a:lnTo>
                  <a:pt x="422913" y="757078"/>
                </a:lnTo>
                <a:lnTo>
                  <a:pt x="416791" y="759573"/>
                </a:lnTo>
                <a:lnTo>
                  <a:pt x="410216" y="761614"/>
                </a:lnTo>
                <a:lnTo>
                  <a:pt x="403867" y="763429"/>
                </a:lnTo>
                <a:lnTo>
                  <a:pt x="397065" y="765016"/>
                </a:lnTo>
                <a:lnTo>
                  <a:pt x="390263" y="766377"/>
                </a:lnTo>
                <a:lnTo>
                  <a:pt x="383461" y="767058"/>
                </a:lnTo>
                <a:lnTo>
                  <a:pt x="376659" y="767738"/>
                </a:lnTo>
                <a:lnTo>
                  <a:pt x="369630" y="767965"/>
                </a:lnTo>
                <a:lnTo>
                  <a:pt x="253088" y="767965"/>
                </a:lnTo>
                <a:lnTo>
                  <a:pt x="253088" y="1135844"/>
                </a:lnTo>
                <a:lnTo>
                  <a:pt x="369630" y="1135844"/>
                </a:lnTo>
                <a:lnTo>
                  <a:pt x="376659" y="1136071"/>
                </a:lnTo>
                <a:lnTo>
                  <a:pt x="383461" y="1136751"/>
                </a:lnTo>
                <a:lnTo>
                  <a:pt x="390263" y="1137659"/>
                </a:lnTo>
                <a:lnTo>
                  <a:pt x="397065" y="1138793"/>
                </a:lnTo>
                <a:lnTo>
                  <a:pt x="403867" y="1140380"/>
                </a:lnTo>
                <a:lnTo>
                  <a:pt x="410216" y="1142195"/>
                </a:lnTo>
                <a:lnTo>
                  <a:pt x="416791" y="1144236"/>
                </a:lnTo>
                <a:lnTo>
                  <a:pt x="422913" y="1146731"/>
                </a:lnTo>
                <a:lnTo>
                  <a:pt x="428808" y="1149452"/>
                </a:lnTo>
                <a:lnTo>
                  <a:pt x="434930" y="1152401"/>
                </a:lnTo>
                <a:lnTo>
                  <a:pt x="440598" y="1155803"/>
                </a:lnTo>
                <a:lnTo>
                  <a:pt x="446266" y="1159205"/>
                </a:lnTo>
                <a:lnTo>
                  <a:pt x="451481" y="1163061"/>
                </a:lnTo>
                <a:lnTo>
                  <a:pt x="456923" y="1167370"/>
                </a:lnTo>
                <a:lnTo>
                  <a:pt x="461911" y="1171453"/>
                </a:lnTo>
                <a:lnTo>
                  <a:pt x="466446" y="1175989"/>
                </a:lnTo>
                <a:lnTo>
                  <a:pt x="471207" y="1180752"/>
                </a:lnTo>
                <a:lnTo>
                  <a:pt x="475289" y="1185741"/>
                </a:lnTo>
                <a:lnTo>
                  <a:pt x="479370" y="1190958"/>
                </a:lnTo>
                <a:lnTo>
                  <a:pt x="483451" y="1196401"/>
                </a:lnTo>
                <a:lnTo>
                  <a:pt x="487079" y="1201845"/>
                </a:lnTo>
                <a:lnTo>
                  <a:pt x="490026" y="1207515"/>
                </a:lnTo>
                <a:lnTo>
                  <a:pt x="493201" y="1213412"/>
                </a:lnTo>
                <a:lnTo>
                  <a:pt x="496148" y="1219309"/>
                </a:lnTo>
                <a:lnTo>
                  <a:pt x="498416" y="1225659"/>
                </a:lnTo>
                <a:lnTo>
                  <a:pt x="500683" y="1231783"/>
                </a:lnTo>
                <a:lnTo>
                  <a:pt x="502497" y="1238360"/>
                </a:lnTo>
                <a:lnTo>
                  <a:pt x="504084" y="1245165"/>
                </a:lnTo>
                <a:lnTo>
                  <a:pt x="505218" y="1251742"/>
                </a:lnTo>
                <a:lnTo>
                  <a:pt x="506125" y="1258546"/>
                </a:lnTo>
                <a:lnTo>
                  <a:pt x="506578" y="1265350"/>
                </a:lnTo>
                <a:lnTo>
                  <a:pt x="506578" y="1272381"/>
                </a:lnTo>
                <a:lnTo>
                  <a:pt x="506578" y="1279639"/>
                </a:lnTo>
                <a:lnTo>
                  <a:pt x="506125" y="1286216"/>
                </a:lnTo>
                <a:lnTo>
                  <a:pt x="505218" y="1293021"/>
                </a:lnTo>
                <a:lnTo>
                  <a:pt x="504084" y="1299825"/>
                </a:lnTo>
                <a:lnTo>
                  <a:pt x="502497" y="1306629"/>
                </a:lnTo>
                <a:lnTo>
                  <a:pt x="500683" y="1312980"/>
                </a:lnTo>
                <a:lnTo>
                  <a:pt x="498416" y="1319330"/>
                </a:lnTo>
                <a:lnTo>
                  <a:pt x="496148" y="1325454"/>
                </a:lnTo>
                <a:lnTo>
                  <a:pt x="493201" y="1331351"/>
                </a:lnTo>
                <a:lnTo>
                  <a:pt x="490026" y="1337475"/>
                </a:lnTo>
                <a:lnTo>
                  <a:pt x="487079" y="1343145"/>
                </a:lnTo>
                <a:lnTo>
                  <a:pt x="483451" y="1348588"/>
                </a:lnTo>
                <a:lnTo>
                  <a:pt x="479370" y="1354031"/>
                </a:lnTo>
                <a:lnTo>
                  <a:pt x="475289" y="1359248"/>
                </a:lnTo>
                <a:lnTo>
                  <a:pt x="471207" y="1364011"/>
                </a:lnTo>
                <a:lnTo>
                  <a:pt x="466446" y="1368774"/>
                </a:lnTo>
                <a:lnTo>
                  <a:pt x="461911" y="1373537"/>
                </a:lnTo>
                <a:lnTo>
                  <a:pt x="456923" y="1377619"/>
                </a:lnTo>
                <a:lnTo>
                  <a:pt x="451481" y="1381702"/>
                </a:lnTo>
                <a:lnTo>
                  <a:pt x="446266" y="1385557"/>
                </a:lnTo>
                <a:lnTo>
                  <a:pt x="440598" y="1388960"/>
                </a:lnTo>
                <a:lnTo>
                  <a:pt x="434930" y="1392362"/>
                </a:lnTo>
                <a:lnTo>
                  <a:pt x="428808" y="1395537"/>
                </a:lnTo>
                <a:lnTo>
                  <a:pt x="422913" y="1398032"/>
                </a:lnTo>
                <a:lnTo>
                  <a:pt x="416791" y="1400300"/>
                </a:lnTo>
                <a:lnTo>
                  <a:pt x="410216" y="1402795"/>
                </a:lnTo>
                <a:lnTo>
                  <a:pt x="403867" y="1404609"/>
                </a:lnTo>
                <a:lnTo>
                  <a:pt x="397065" y="1406197"/>
                </a:lnTo>
                <a:lnTo>
                  <a:pt x="390263" y="1407104"/>
                </a:lnTo>
                <a:lnTo>
                  <a:pt x="383461" y="1408238"/>
                </a:lnTo>
                <a:lnTo>
                  <a:pt x="376659" y="1408692"/>
                </a:lnTo>
                <a:lnTo>
                  <a:pt x="369630" y="1408692"/>
                </a:lnTo>
                <a:lnTo>
                  <a:pt x="253088" y="1408692"/>
                </a:lnTo>
                <a:lnTo>
                  <a:pt x="253088" y="1777025"/>
                </a:lnTo>
                <a:lnTo>
                  <a:pt x="369630" y="1777025"/>
                </a:lnTo>
                <a:lnTo>
                  <a:pt x="376659" y="1777252"/>
                </a:lnTo>
                <a:lnTo>
                  <a:pt x="383461" y="1777705"/>
                </a:lnTo>
                <a:lnTo>
                  <a:pt x="390263" y="1778386"/>
                </a:lnTo>
                <a:lnTo>
                  <a:pt x="397065" y="1779747"/>
                </a:lnTo>
                <a:lnTo>
                  <a:pt x="403867" y="1781334"/>
                </a:lnTo>
                <a:lnTo>
                  <a:pt x="410216" y="1783149"/>
                </a:lnTo>
                <a:lnTo>
                  <a:pt x="416791" y="1785190"/>
                </a:lnTo>
                <a:lnTo>
                  <a:pt x="422913" y="1787912"/>
                </a:lnTo>
                <a:lnTo>
                  <a:pt x="428808" y="1790407"/>
                </a:lnTo>
                <a:lnTo>
                  <a:pt x="434930" y="1793582"/>
                </a:lnTo>
                <a:lnTo>
                  <a:pt x="440598" y="1796984"/>
                </a:lnTo>
                <a:lnTo>
                  <a:pt x="446266" y="1800159"/>
                </a:lnTo>
                <a:lnTo>
                  <a:pt x="451481" y="1804242"/>
                </a:lnTo>
                <a:lnTo>
                  <a:pt x="456923" y="1808324"/>
                </a:lnTo>
                <a:lnTo>
                  <a:pt x="461911" y="1812407"/>
                </a:lnTo>
                <a:lnTo>
                  <a:pt x="466446" y="1817170"/>
                </a:lnTo>
                <a:lnTo>
                  <a:pt x="471207" y="1821706"/>
                </a:lnTo>
                <a:lnTo>
                  <a:pt x="475289" y="1826695"/>
                </a:lnTo>
                <a:lnTo>
                  <a:pt x="479370" y="1831912"/>
                </a:lnTo>
                <a:lnTo>
                  <a:pt x="483451" y="1837129"/>
                </a:lnTo>
                <a:lnTo>
                  <a:pt x="487079" y="1842799"/>
                </a:lnTo>
                <a:lnTo>
                  <a:pt x="490026" y="1848469"/>
                </a:lnTo>
                <a:lnTo>
                  <a:pt x="493201" y="1854139"/>
                </a:lnTo>
                <a:lnTo>
                  <a:pt x="496148" y="1860490"/>
                </a:lnTo>
                <a:lnTo>
                  <a:pt x="498416" y="1866613"/>
                </a:lnTo>
                <a:lnTo>
                  <a:pt x="500683" y="1872964"/>
                </a:lnTo>
                <a:lnTo>
                  <a:pt x="502497" y="1879314"/>
                </a:lnTo>
                <a:lnTo>
                  <a:pt x="504084" y="1885892"/>
                </a:lnTo>
                <a:lnTo>
                  <a:pt x="505218" y="1892696"/>
                </a:lnTo>
                <a:lnTo>
                  <a:pt x="506125" y="1899273"/>
                </a:lnTo>
                <a:lnTo>
                  <a:pt x="506578" y="1906304"/>
                </a:lnTo>
                <a:lnTo>
                  <a:pt x="506578" y="1913335"/>
                </a:lnTo>
                <a:lnTo>
                  <a:pt x="506578" y="1920366"/>
                </a:lnTo>
                <a:lnTo>
                  <a:pt x="506125" y="1927397"/>
                </a:lnTo>
                <a:lnTo>
                  <a:pt x="505218" y="1933975"/>
                </a:lnTo>
                <a:lnTo>
                  <a:pt x="504084" y="1940779"/>
                </a:lnTo>
                <a:lnTo>
                  <a:pt x="502497" y="1947356"/>
                </a:lnTo>
                <a:lnTo>
                  <a:pt x="500683" y="1953707"/>
                </a:lnTo>
                <a:lnTo>
                  <a:pt x="498416" y="1960284"/>
                </a:lnTo>
                <a:lnTo>
                  <a:pt x="496148" y="1966408"/>
                </a:lnTo>
                <a:lnTo>
                  <a:pt x="493201" y="1972532"/>
                </a:lnTo>
                <a:lnTo>
                  <a:pt x="490026" y="1978429"/>
                </a:lnTo>
                <a:lnTo>
                  <a:pt x="487079" y="1984099"/>
                </a:lnTo>
                <a:lnTo>
                  <a:pt x="483451" y="1989542"/>
                </a:lnTo>
                <a:lnTo>
                  <a:pt x="479370" y="1994986"/>
                </a:lnTo>
                <a:lnTo>
                  <a:pt x="475289" y="1999975"/>
                </a:lnTo>
                <a:lnTo>
                  <a:pt x="471207" y="2004965"/>
                </a:lnTo>
                <a:lnTo>
                  <a:pt x="466446" y="2009728"/>
                </a:lnTo>
                <a:lnTo>
                  <a:pt x="461911" y="2014264"/>
                </a:lnTo>
                <a:lnTo>
                  <a:pt x="456923" y="2018573"/>
                </a:lnTo>
                <a:lnTo>
                  <a:pt x="451481" y="2022429"/>
                </a:lnTo>
                <a:lnTo>
                  <a:pt x="446266" y="2026285"/>
                </a:lnTo>
                <a:lnTo>
                  <a:pt x="440598" y="2029914"/>
                </a:lnTo>
                <a:lnTo>
                  <a:pt x="434930" y="2033089"/>
                </a:lnTo>
                <a:lnTo>
                  <a:pt x="428808" y="2036264"/>
                </a:lnTo>
                <a:lnTo>
                  <a:pt x="422913" y="2038759"/>
                </a:lnTo>
                <a:lnTo>
                  <a:pt x="416791" y="2041481"/>
                </a:lnTo>
                <a:lnTo>
                  <a:pt x="410216" y="2043522"/>
                </a:lnTo>
                <a:lnTo>
                  <a:pt x="403867" y="2045336"/>
                </a:lnTo>
                <a:lnTo>
                  <a:pt x="397065" y="2046924"/>
                </a:lnTo>
                <a:lnTo>
                  <a:pt x="390263" y="2048285"/>
                </a:lnTo>
                <a:lnTo>
                  <a:pt x="383461" y="2048965"/>
                </a:lnTo>
                <a:lnTo>
                  <a:pt x="376659" y="2049419"/>
                </a:lnTo>
                <a:lnTo>
                  <a:pt x="369630" y="2049646"/>
                </a:lnTo>
                <a:lnTo>
                  <a:pt x="253088" y="2049646"/>
                </a:lnTo>
                <a:lnTo>
                  <a:pt x="253088" y="2315689"/>
                </a:lnTo>
                <a:lnTo>
                  <a:pt x="253542" y="2326349"/>
                </a:lnTo>
                <a:lnTo>
                  <a:pt x="254222" y="2336782"/>
                </a:lnTo>
                <a:lnTo>
                  <a:pt x="255582" y="2347215"/>
                </a:lnTo>
                <a:lnTo>
                  <a:pt x="257396" y="2357195"/>
                </a:lnTo>
                <a:lnTo>
                  <a:pt x="259664" y="2367401"/>
                </a:lnTo>
                <a:lnTo>
                  <a:pt x="262158" y="2376927"/>
                </a:lnTo>
                <a:lnTo>
                  <a:pt x="265559" y="2386679"/>
                </a:lnTo>
                <a:lnTo>
                  <a:pt x="269186" y="2395978"/>
                </a:lnTo>
                <a:lnTo>
                  <a:pt x="273494" y="2405051"/>
                </a:lnTo>
                <a:lnTo>
                  <a:pt x="278029" y="2414123"/>
                </a:lnTo>
                <a:lnTo>
                  <a:pt x="283017" y="2422515"/>
                </a:lnTo>
                <a:lnTo>
                  <a:pt x="288232" y="2430907"/>
                </a:lnTo>
                <a:lnTo>
                  <a:pt x="294127" y="2439072"/>
                </a:lnTo>
                <a:lnTo>
                  <a:pt x="300022" y="2446783"/>
                </a:lnTo>
                <a:lnTo>
                  <a:pt x="306598" y="2454268"/>
                </a:lnTo>
                <a:lnTo>
                  <a:pt x="313626" y="2461525"/>
                </a:lnTo>
                <a:lnTo>
                  <a:pt x="320655" y="2468330"/>
                </a:lnTo>
                <a:lnTo>
                  <a:pt x="328138" y="2474680"/>
                </a:lnTo>
                <a:lnTo>
                  <a:pt x="335847" y="2481031"/>
                </a:lnTo>
                <a:lnTo>
                  <a:pt x="344009" y="2486701"/>
                </a:lnTo>
                <a:lnTo>
                  <a:pt x="352171" y="2492144"/>
                </a:lnTo>
                <a:lnTo>
                  <a:pt x="361014" y="2497134"/>
                </a:lnTo>
                <a:lnTo>
                  <a:pt x="369857" y="2501443"/>
                </a:lnTo>
                <a:lnTo>
                  <a:pt x="378926" y="2505526"/>
                </a:lnTo>
                <a:lnTo>
                  <a:pt x="388222" y="2509608"/>
                </a:lnTo>
                <a:lnTo>
                  <a:pt x="397745" y="2512557"/>
                </a:lnTo>
                <a:lnTo>
                  <a:pt x="407722" y="2515505"/>
                </a:lnTo>
                <a:lnTo>
                  <a:pt x="417471" y="2517773"/>
                </a:lnTo>
                <a:lnTo>
                  <a:pt x="427674" y="2519588"/>
                </a:lnTo>
                <a:lnTo>
                  <a:pt x="438104" y="2520948"/>
                </a:lnTo>
                <a:lnTo>
                  <a:pt x="448307" y="2521629"/>
                </a:lnTo>
                <a:lnTo>
                  <a:pt x="458964" y="2521856"/>
                </a:lnTo>
                <a:lnTo>
                  <a:pt x="2030011" y="2521856"/>
                </a:lnTo>
                <a:lnTo>
                  <a:pt x="2040667" y="2521629"/>
                </a:lnTo>
                <a:lnTo>
                  <a:pt x="2051324" y="2520948"/>
                </a:lnTo>
                <a:lnTo>
                  <a:pt x="2061527" y="2519588"/>
                </a:lnTo>
                <a:lnTo>
                  <a:pt x="2071503" y="2517773"/>
                </a:lnTo>
                <a:lnTo>
                  <a:pt x="2081706" y="2515505"/>
                </a:lnTo>
                <a:lnTo>
                  <a:pt x="2091456" y="2512557"/>
                </a:lnTo>
                <a:lnTo>
                  <a:pt x="2100752" y="2509608"/>
                </a:lnTo>
                <a:lnTo>
                  <a:pt x="2110502" y="2505526"/>
                </a:lnTo>
                <a:lnTo>
                  <a:pt x="2119571" y="2501443"/>
                </a:lnTo>
                <a:lnTo>
                  <a:pt x="2128187" y="2497134"/>
                </a:lnTo>
                <a:lnTo>
                  <a:pt x="2136803" y="2492144"/>
                </a:lnTo>
                <a:lnTo>
                  <a:pt x="2145192" y="2486701"/>
                </a:lnTo>
                <a:lnTo>
                  <a:pt x="2153354" y="2481031"/>
                </a:lnTo>
                <a:lnTo>
                  <a:pt x="2161290" y="2474680"/>
                </a:lnTo>
                <a:lnTo>
                  <a:pt x="2168546" y="2468330"/>
                </a:lnTo>
                <a:lnTo>
                  <a:pt x="2175801" y="2461525"/>
                </a:lnTo>
                <a:lnTo>
                  <a:pt x="2182376" y="2454268"/>
                </a:lnTo>
                <a:lnTo>
                  <a:pt x="2188952" y="2446783"/>
                </a:lnTo>
                <a:lnTo>
                  <a:pt x="2195074" y="2439072"/>
                </a:lnTo>
                <a:lnTo>
                  <a:pt x="2200969" y="2430907"/>
                </a:lnTo>
                <a:lnTo>
                  <a:pt x="2206410" y="2422515"/>
                </a:lnTo>
                <a:lnTo>
                  <a:pt x="2211172" y="2414123"/>
                </a:lnTo>
                <a:lnTo>
                  <a:pt x="2215933" y="2405051"/>
                </a:lnTo>
                <a:lnTo>
                  <a:pt x="2219788" y="2395978"/>
                </a:lnTo>
                <a:lnTo>
                  <a:pt x="2223642" y="2386679"/>
                </a:lnTo>
                <a:lnTo>
                  <a:pt x="2226817" y="2376927"/>
                </a:lnTo>
                <a:lnTo>
                  <a:pt x="2229538" y="2367401"/>
                </a:lnTo>
                <a:lnTo>
                  <a:pt x="2232032" y="2357195"/>
                </a:lnTo>
                <a:lnTo>
                  <a:pt x="2233845" y="2347215"/>
                </a:lnTo>
                <a:lnTo>
                  <a:pt x="2235206" y="2336782"/>
                </a:lnTo>
                <a:lnTo>
                  <a:pt x="2235886" y="2326349"/>
                </a:lnTo>
                <a:lnTo>
                  <a:pt x="2236113" y="2315689"/>
                </a:lnTo>
                <a:lnTo>
                  <a:pt x="2236113" y="229074"/>
                </a:lnTo>
                <a:lnTo>
                  <a:pt x="2235886" y="218414"/>
                </a:lnTo>
                <a:lnTo>
                  <a:pt x="2235206" y="207754"/>
                </a:lnTo>
                <a:lnTo>
                  <a:pt x="2233845" y="197775"/>
                </a:lnTo>
                <a:lnTo>
                  <a:pt x="2232032" y="187568"/>
                </a:lnTo>
                <a:lnTo>
                  <a:pt x="2229538" y="177589"/>
                </a:lnTo>
                <a:lnTo>
                  <a:pt x="2226817" y="167836"/>
                </a:lnTo>
                <a:lnTo>
                  <a:pt x="2223642" y="158310"/>
                </a:lnTo>
                <a:lnTo>
                  <a:pt x="2219788" y="149011"/>
                </a:lnTo>
                <a:lnTo>
                  <a:pt x="2215933" y="139939"/>
                </a:lnTo>
                <a:lnTo>
                  <a:pt x="2211172" y="130867"/>
                </a:lnTo>
                <a:lnTo>
                  <a:pt x="2206410" y="122248"/>
                </a:lnTo>
                <a:lnTo>
                  <a:pt x="2200969" y="113856"/>
                </a:lnTo>
                <a:lnTo>
                  <a:pt x="2195074" y="105918"/>
                </a:lnTo>
                <a:lnTo>
                  <a:pt x="2188952" y="98207"/>
                </a:lnTo>
                <a:lnTo>
                  <a:pt x="2182376" y="90722"/>
                </a:lnTo>
                <a:lnTo>
                  <a:pt x="2175801" y="83238"/>
                </a:lnTo>
                <a:lnTo>
                  <a:pt x="2168546" y="76660"/>
                </a:lnTo>
                <a:lnTo>
                  <a:pt x="2161290" y="70083"/>
                </a:lnTo>
                <a:lnTo>
                  <a:pt x="2153354" y="63959"/>
                </a:lnTo>
                <a:lnTo>
                  <a:pt x="2145192" y="58289"/>
                </a:lnTo>
                <a:lnTo>
                  <a:pt x="2136803" y="52846"/>
                </a:lnTo>
                <a:lnTo>
                  <a:pt x="2128187" y="47856"/>
                </a:lnTo>
                <a:lnTo>
                  <a:pt x="2119571" y="43320"/>
                </a:lnTo>
                <a:lnTo>
                  <a:pt x="2110502" y="39237"/>
                </a:lnTo>
                <a:lnTo>
                  <a:pt x="2100752" y="35382"/>
                </a:lnTo>
                <a:lnTo>
                  <a:pt x="2091456" y="32206"/>
                </a:lnTo>
                <a:lnTo>
                  <a:pt x="2081706" y="29485"/>
                </a:lnTo>
                <a:lnTo>
                  <a:pt x="2071503" y="26990"/>
                </a:lnTo>
                <a:lnTo>
                  <a:pt x="2061527" y="25175"/>
                </a:lnTo>
                <a:lnTo>
                  <a:pt x="2051324" y="24041"/>
                </a:lnTo>
                <a:lnTo>
                  <a:pt x="2040667" y="23134"/>
                </a:lnTo>
                <a:lnTo>
                  <a:pt x="2030011" y="22907"/>
                </a:lnTo>
                <a:lnTo>
                  <a:pt x="458964" y="22907"/>
                </a:lnTo>
                <a:close/>
                <a:moveTo>
                  <a:pt x="458964" y="0"/>
                </a:moveTo>
                <a:lnTo>
                  <a:pt x="2030011" y="0"/>
                </a:lnTo>
                <a:lnTo>
                  <a:pt x="2042028" y="453"/>
                </a:lnTo>
                <a:lnTo>
                  <a:pt x="2053364" y="1134"/>
                </a:lnTo>
                <a:lnTo>
                  <a:pt x="2064701" y="2722"/>
                </a:lnTo>
                <a:lnTo>
                  <a:pt x="2076265" y="4763"/>
                </a:lnTo>
                <a:lnTo>
                  <a:pt x="2087148" y="7258"/>
                </a:lnTo>
                <a:lnTo>
                  <a:pt x="2098031" y="10433"/>
                </a:lnTo>
                <a:lnTo>
                  <a:pt x="2108688" y="14062"/>
                </a:lnTo>
                <a:lnTo>
                  <a:pt x="2118891" y="18371"/>
                </a:lnTo>
                <a:lnTo>
                  <a:pt x="2129094" y="22680"/>
                </a:lnTo>
                <a:lnTo>
                  <a:pt x="2138843" y="27897"/>
                </a:lnTo>
                <a:lnTo>
                  <a:pt x="2148593" y="33340"/>
                </a:lnTo>
                <a:lnTo>
                  <a:pt x="2157889" y="39237"/>
                </a:lnTo>
                <a:lnTo>
                  <a:pt x="2166959" y="45815"/>
                </a:lnTo>
                <a:lnTo>
                  <a:pt x="2175574" y="52392"/>
                </a:lnTo>
                <a:lnTo>
                  <a:pt x="2183737" y="59650"/>
                </a:lnTo>
                <a:lnTo>
                  <a:pt x="2191899" y="67361"/>
                </a:lnTo>
                <a:lnTo>
                  <a:pt x="2199382" y="75299"/>
                </a:lnTo>
                <a:lnTo>
                  <a:pt x="2206637" y="83691"/>
                </a:lnTo>
                <a:lnTo>
                  <a:pt x="2213212" y="92083"/>
                </a:lnTo>
                <a:lnTo>
                  <a:pt x="2219788" y="101155"/>
                </a:lnTo>
                <a:lnTo>
                  <a:pt x="2225683" y="110681"/>
                </a:lnTo>
                <a:lnTo>
                  <a:pt x="2231125" y="120207"/>
                </a:lnTo>
                <a:lnTo>
                  <a:pt x="2236340" y="129960"/>
                </a:lnTo>
                <a:lnTo>
                  <a:pt x="2241101" y="140166"/>
                </a:lnTo>
                <a:lnTo>
                  <a:pt x="2244955" y="150599"/>
                </a:lnTo>
                <a:lnTo>
                  <a:pt x="2248583" y="161032"/>
                </a:lnTo>
                <a:lnTo>
                  <a:pt x="2251758" y="172145"/>
                </a:lnTo>
                <a:lnTo>
                  <a:pt x="2254252" y="183032"/>
                </a:lnTo>
                <a:lnTo>
                  <a:pt x="2256292" y="194372"/>
                </a:lnTo>
                <a:lnTo>
                  <a:pt x="2257879" y="205713"/>
                </a:lnTo>
                <a:lnTo>
                  <a:pt x="2258786" y="217053"/>
                </a:lnTo>
                <a:lnTo>
                  <a:pt x="2259013" y="229074"/>
                </a:lnTo>
                <a:lnTo>
                  <a:pt x="2259013" y="2315689"/>
                </a:lnTo>
                <a:lnTo>
                  <a:pt x="2258786" y="2327483"/>
                </a:lnTo>
                <a:lnTo>
                  <a:pt x="2257879" y="2339050"/>
                </a:lnTo>
                <a:lnTo>
                  <a:pt x="2256292" y="2350617"/>
                </a:lnTo>
                <a:lnTo>
                  <a:pt x="2254252" y="2361958"/>
                </a:lnTo>
                <a:lnTo>
                  <a:pt x="2251758" y="2372844"/>
                </a:lnTo>
                <a:lnTo>
                  <a:pt x="2248583" y="2383731"/>
                </a:lnTo>
                <a:lnTo>
                  <a:pt x="2244955" y="2394391"/>
                </a:lnTo>
                <a:lnTo>
                  <a:pt x="2241101" y="2404824"/>
                </a:lnTo>
                <a:lnTo>
                  <a:pt x="2236340" y="2414803"/>
                </a:lnTo>
                <a:lnTo>
                  <a:pt x="2231125" y="2424783"/>
                </a:lnTo>
                <a:lnTo>
                  <a:pt x="2225683" y="2434309"/>
                </a:lnTo>
                <a:lnTo>
                  <a:pt x="2219788" y="2443608"/>
                </a:lnTo>
                <a:lnTo>
                  <a:pt x="2213212" y="2452680"/>
                </a:lnTo>
                <a:lnTo>
                  <a:pt x="2206637" y="2461299"/>
                </a:lnTo>
                <a:lnTo>
                  <a:pt x="2199382" y="2469464"/>
                </a:lnTo>
                <a:lnTo>
                  <a:pt x="2191899" y="2477629"/>
                </a:lnTo>
                <a:lnTo>
                  <a:pt x="2183737" y="2485113"/>
                </a:lnTo>
                <a:lnTo>
                  <a:pt x="2175574" y="2492371"/>
                </a:lnTo>
                <a:lnTo>
                  <a:pt x="2166959" y="2499175"/>
                </a:lnTo>
                <a:lnTo>
                  <a:pt x="2157889" y="2505526"/>
                </a:lnTo>
                <a:lnTo>
                  <a:pt x="2148593" y="2511649"/>
                </a:lnTo>
                <a:lnTo>
                  <a:pt x="2138843" y="2517093"/>
                </a:lnTo>
                <a:lnTo>
                  <a:pt x="2129094" y="2522309"/>
                </a:lnTo>
                <a:lnTo>
                  <a:pt x="2118891" y="2526619"/>
                </a:lnTo>
                <a:lnTo>
                  <a:pt x="2108688" y="2530701"/>
                </a:lnTo>
                <a:lnTo>
                  <a:pt x="2098031" y="2534330"/>
                </a:lnTo>
                <a:lnTo>
                  <a:pt x="2087148" y="2537505"/>
                </a:lnTo>
                <a:lnTo>
                  <a:pt x="2076265" y="2540000"/>
                </a:lnTo>
                <a:lnTo>
                  <a:pt x="2064701" y="2542268"/>
                </a:lnTo>
                <a:lnTo>
                  <a:pt x="2053364" y="2543402"/>
                </a:lnTo>
                <a:lnTo>
                  <a:pt x="2042028" y="2544536"/>
                </a:lnTo>
                <a:lnTo>
                  <a:pt x="2030011" y="2544763"/>
                </a:lnTo>
                <a:lnTo>
                  <a:pt x="458964" y="2544763"/>
                </a:lnTo>
                <a:lnTo>
                  <a:pt x="447400" y="2544536"/>
                </a:lnTo>
                <a:lnTo>
                  <a:pt x="435610" y="2543402"/>
                </a:lnTo>
                <a:lnTo>
                  <a:pt x="424273" y="2542268"/>
                </a:lnTo>
                <a:lnTo>
                  <a:pt x="413163" y="2540000"/>
                </a:lnTo>
                <a:lnTo>
                  <a:pt x="402053" y="2537505"/>
                </a:lnTo>
                <a:lnTo>
                  <a:pt x="391170" y="2534330"/>
                </a:lnTo>
                <a:lnTo>
                  <a:pt x="380513" y="2530701"/>
                </a:lnTo>
                <a:lnTo>
                  <a:pt x="370084" y="2526619"/>
                </a:lnTo>
                <a:lnTo>
                  <a:pt x="359880" y="2522309"/>
                </a:lnTo>
                <a:lnTo>
                  <a:pt x="350131" y="2517093"/>
                </a:lnTo>
                <a:lnTo>
                  <a:pt x="340608" y="2511649"/>
                </a:lnTo>
                <a:lnTo>
                  <a:pt x="331085" y="2505526"/>
                </a:lnTo>
                <a:lnTo>
                  <a:pt x="322469" y="2499175"/>
                </a:lnTo>
                <a:lnTo>
                  <a:pt x="313626" y="2492371"/>
                </a:lnTo>
                <a:lnTo>
                  <a:pt x="305237" y="2485113"/>
                </a:lnTo>
                <a:lnTo>
                  <a:pt x="297528" y="2477629"/>
                </a:lnTo>
                <a:lnTo>
                  <a:pt x="289819" y="2469464"/>
                </a:lnTo>
                <a:lnTo>
                  <a:pt x="282564" y="2461299"/>
                </a:lnTo>
                <a:lnTo>
                  <a:pt x="275762" y="2452680"/>
                </a:lnTo>
                <a:lnTo>
                  <a:pt x="269413" y="2443608"/>
                </a:lnTo>
                <a:lnTo>
                  <a:pt x="263518" y="2434309"/>
                </a:lnTo>
                <a:lnTo>
                  <a:pt x="257850" y="2424783"/>
                </a:lnTo>
                <a:lnTo>
                  <a:pt x="252862" y="2414803"/>
                </a:lnTo>
                <a:lnTo>
                  <a:pt x="248327" y="2404824"/>
                </a:lnTo>
                <a:lnTo>
                  <a:pt x="244019" y="2394391"/>
                </a:lnTo>
                <a:lnTo>
                  <a:pt x="240391" y="2383731"/>
                </a:lnTo>
                <a:lnTo>
                  <a:pt x="237444" y="2372844"/>
                </a:lnTo>
                <a:lnTo>
                  <a:pt x="234723" y="2361958"/>
                </a:lnTo>
                <a:lnTo>
                  <a:pt x="232682" y="2350617"/>
                </a:lnTo>
                <a:lnTo>
                  <a:pt x="231322" y="2339050"/>
                </a:lnTo>
                <a:lnTo>
                  <a:pt x="230415" y="2327483"/>
                </a:lnTo>
                <a:lnTo>
                  <a:pt x="230188" y="2315689"/>
                </a:lnTo>
                <a:lnTo>
                  <a:pt x="230188" y="2026965"/>
                </a:lnTo>
                <a:lnTo>
                  <a:pt x="369630" y="2026965"/>
                </a:lnTo>
                <a:lnTo>
                  <a:pt x="375298" y="2026738"/>
                </a:lnTo>
                <a:lnTo>
                  <a:pt x="381194" y="2026285"/>
                </a:lnTo>
                <a:lnTo>
                  <a:pt x="386862" y="2025604"/>
                </a:lnTo>
                <a:lnTo>
                  <a:pt x="392530" y="2024470"/>
                </a:lnTo>
                <a:lnTo>
                  <a:pt x="397972" y="2023336"/>
                </a:lnTo>
                <a:lnTo>
                  <a:pt x="403414" y="2021749"/>
                </a:lnTo>
                <a:lnTo>
                  <a:pt x="408628" y="2019934"/>
                </a:lnTo>
                <a:lnTo>
                  <a:pt x="413843" y="2017893"/>
                </a:lnTo>
                <a:lnTo>
                  <a:pt x="419058" y="2015852"/>
                </a:lnTo>
                <a:lnTo>
                  <a:pt x="424046" y="2013130"/>
                </a:lnTo>
                <a:lnTo>
                  <a:pt x="428581" y="2010408"/>
                </a:lnTo>
                <a:lnTo>
                  <a:pt x="433343" y="2007460"/>
                </a:lnTo>
                <a:lnTo>
                  <a:pt x="438104" y="2004285"/>
                </a:lnTo>
                <a:lnTo>
                  <a:pt x="442185" y="2000882"/>
                </a:lnTo>
                <a:lnTo>
                  <a:pt x="446266" y="1997254"/>
                </a:lnTo>
                <a:lnTo>
                  <a:pt x="450348" y="1993398"/>
                </a:lnTo>
                <a:lnTo>
                  <a:pt x="453975" y="1989542"/>
                </a:lnTo>
                <a:lnTo>
                  <a:pt x="457603" y="1985460"/>
                </a:lnTo>
                <a:lnTo>
                  <a:pt x="461004" y="1981377"/>
                </a:lnTo>
                <a:lnTo>
                  <a:pt x="464405" y="1976841"/>
                </a:lnTo>
                <a:lnTo>
                  <a:pt x="467353" y="1972305"/>
                </a:lnTo>
                <a:lnTo>
                  <a:pt x="470074" y="1967315"/>
                </a:lnTo>
                <a:lnTo>
                  <a:pt x="472794" y="1962552"/>
                </a:lnTo>
                <a:lnTo>
                  <a:pt x="474835" y="1957336"/>
                </a:lnTo>
                <a:lnTo>
                  <a:pt x="476876" y="1952119"/>
                </a:lnTo>
                <a:lnTo>
                  <a:pt x="478690" y="1947129"/>
                </a:lnTo>
                <a:lnTo>
                  <a:pt x="480277" y="1941686"/>
                </a:lnTo>
                <a:lnTo>
                  <a:pt x="481637" y="1936243"/>
                </a:lnTo>
                <a:lnTo>
                  <a:pt x="482544" y="1930799"/>
                </a:lnTo>
                <a:lnTo>
                  <a:pt x="483451" y="1924902"/>
                </a:lnTo>
                <a:lnTo>
                  <a:pt x="483904" y="1919232"/>
                </a:lnTo>
                <a:lnTo>
                  <a:pt x="483904" y="1913335"/>
                </a:lnTo>
                <a:lnTo>
                  <a:pt x="483904" y="1907665"/>
                </a:lnTo>
                <a:lnTo>
                  <a:pt x="483451" y="1901768"/>
                </a:lnTo>
                <a:lnTo>
                  <a:pt x="482544" y="1896325"/>
                </a:lnTo>
                <a:lnTo>
                  <a:pt x="481637" y="1890428"/>
                </a:lnTo>
                <a:lnTo>
                  <a:pt x="480277" y="1884985"/>
                </a:lnTo>
                <a:lnTo>
                  <a:pt x="478690" y="1879541"/>
                </a:lnTo>
                <a:lnTo>
                  <a:pt x="476876" y="1874325"/>
                </a:lnTo>
                <a:lnTo>
                  <a:pt x="474835" y="1869335"/>
                </a:lnTo>
                <a:lnTo>
                  <a:pt x="472794" y="1864345"/>
                </a:lnTo>
                <a:lnTo>
                  <a:pt x="470074" y="1859356"/>
                </a:lnTo>
                <a:lnTo>
                  <a:pt x="467353" y="1854366"/>
                </a:lnTo>
                <a:lnTo>
                  <a:pt x="464405" y="1850056"/>
                </a:lnTo>
                <a:lnTo>
                  <a:pt x="461004" y="1845747"/>
                </a:lnTo>
                <a:lnTo>
                  <a:pt x="457603" y="1841211"/>
                </a:lnTo>
                <a:lnTo>
                  <a:pt x="453975" y="1837129"/>
                </a:lnTo>
                <a:lnTo>
                  <a:pt x="450348" y="1833273"/>
                </a:lnTo>
                <a:lnTo>
                  <a:pt x="446266" y="1829417"/>
                </a:lnTo>
                <a:lnTo>
                  <a:pt x="442185" y="1826015"/>
                </a:lnTo>
                <a:lnTo>
                  <a:pt x="438104" y="1822613"/>
                </a:lnTo>
                <a:lnTo>
                  <a:pt x="433343" y="1819211"/>
                </a:lnTo>
                <a:lnTo>
                  <a:pt x="428581" y="1816262"/>
                </a:lnTo>
                <a:lnTo>
                  <a:pt x="424046" y="1813541"/>
                </a:lnTo>
                <a:lnTo>
                  <a:pt x="419058" y="1811273"/>
                </a:lnTo>
                <a:lnTo>
                  <a:pt x="413843" y="1808778"/>
                </a:lnTo>
                <a:lnTo>
                  <a:pt x="408628" y="1806737"/>
                </a:lnTo>
                <a:lnTo>
                  <a:pt x="403414" y="1804922"/>
                </a:lnTo>
                <a:lnTo>
                  <a:pt x="397972" y="1803334"/>
                </a:lnTo>
                <a:lnTo>
                  <a:pt x="392530" y="1801974"/>
                </a:lnTo>
                <a:lnTo>
                  <a:pt x="386862" y="1801293"/>
                </a:lnTo>
                <a:lnTo>
                  <a:pt x="381194" y="1800613"/>
                </a:lnTo>
                <a:lnTo>
                  <a:pt x="375298" y="1799932"/>
                </a:lnTo>
                <a:lnTo>
                  <a:pt x="369630" y="1799932"/>
                </a:lnTo>
                <a:lnTo>
                  <a:pt x="230188" y="1799932"/>
                </a:lnTo>
                <a:lnTo>
                  <a:pt x="230188" y="1385784"/>
                </a:lnTo>
                <a:lnTo>
                  <a:pt x="369630" y="1385784"/>
                </a:lnTo>
                <a:lnTo>
                  <a:pt x="375298" y="1385557"/>
                </a:lnTo>
                <a:lnTo>
                  <a:pt x="381194" y="1385331"/>
                </a:lnTo>
                <a:lnTo>
                  <a:pt x="386862" y="1384650"/>
                </a:lnTo>
                <a:lnTo>
                  <a:pt x="392530" y="1383516"/>
                </a:lnTo>
                <a:lnTo>
                  <a:pt x="397972" y="1382155"/>
                </a:lnTo>
                <a:lnTo>
                  <a:pt x="403414" y="1380795"/>
                </a:lnTo>
                <a:lnTo>
                  <a:pt x="408628" y="1378980"/>
                </a:lnTo>
                <a:lnTo>
                  <a:pt x="413843" y="1376712"/>
                </a:lnTo>
                <a:lnTo>
                  <a:pt x="419058" y="1374671"/>
                </a:lnTo>
                <a:lnTo>
                  <a:pt x="424046" y="1372176"/>
                </a:lnTo>
                <a:lnTo>
                  <a:pt x="428581" y="1369227"/>
                </a:lnTo>
                <a:lnTo>
                  <a:pt x="433343" y="1366506"/>
                </a:lnTo>
                <a:lnTo>
                  <a:pt x="438104" y="1363331"/>
                </a:lnTo>
                <a:lnTo>
                  <a:pt x="442185" y="1359928"/>
                </a:lnTo>
                <a:lnTo>
                  <a:pt x="446266" y="1356300"/>
                </a:lnTo>
                <a:lnTo>
                  <a:pt x="450348" y="1352671"/>
                </a:lnTo>
                <a:lnTo>
                  <a:pt x="453975" y="1348588"/>
                </a:lnTo>
                <a:lnTo>
                  <a:pt x="457603" y="1344732"/>
                </a:lnTo>
                <a:lnTo>
                  <a:pt x="461004" y="1340196"/>
                </a:lnTo>
                <a:lnTo>
                  <a:pt x="464405" y="1335887"/>
                </a:lnTo>
                <a:lnTo>
                  <a:pt x="467353" y="1331124"/>
                </a:lnTo>
                <a:lnTo>
                  <a:pt x="470074" y="1326588"/>
                </a:lnTo>
                <a:lnTo>
                  <a:pt x="472794" y="1321598"/>
                </a:lnTo>
                <a:lnTo>
                  <a:pt x="474835" y="1316608"/>
                </a:lnTo>
                <a:lnTo>
                  <a:pt x="476876" y="1311392"/>
                </a:lnTo>
                <a:lnTo>
                  <a:pt x="478690" y="1305949"/>
                </a:lnTo>
                <a:lnTo>
                  <a:pt x="480277" y="1300732"/>
                </a:lnTo>
                <a:lnTo>
                  <a:pt x="481637" y="1295289"/>
                </a:lnTo>
                <a:lnTo>
                  <a:pt x="482544" y="1289619"/>
                </a:lnTo>
                <a:lnTo>
                  <a:pt x="483451" y="1283948"/>
                </a:lnTo>
                <a:lnTo>
                  <a:pt x="483904" y="1278278"/>
                </a:lnTo>
                <a:lnTo>
                  <a:pt x="483904" y="1272381"/>
                </a:lnTo>
                <a:lnTo>
                  <a:pt x="483904" y="1266711"/>
                </a:lnTo>
                <a:lnTo>
                  <a:pt x="483451" y="1260814"/>
                </a:lnTo>
                <a:lnTo>
                  <a:pt x="482544" y="1255144"/>
                </a:lnTo>
                <a:lnTo>
                  <a:pt x="481637" y="1249474"/>
                </a:lnTo>
                <a:lnTo>
                  <a:pt x="480277" y="1244031"/>
                </a:lnTo>
                <a:lnTo>
                  <a:pt x="478690" y="1238814"/>
                </a:lnTo>
                <a:lnTo>
                  <a:pt x="476876" y="1233371"/>
                </a:lnTo>
                <a:lnTo>
                  <a:pt x="474835" y="1228154"/>
                </a:lnTo>
                <a:lnTo>
                  <a:pt x="472794" y="1223391"/>
                </a:lnTo>
                <a:lnTo>
                  <a:pt x="470074" y="1218401"/>
                </a:lnTo>
                <a:lnTo>
                  <a:pt x="467353" y="1213639"/>
                </a:lnTo>
                <a:lnTo>
                  <a:pt x="464405" y="1209102"/>
                </a:lnTo>
                <a:lnTo>
                  <a:pt x="461004" y="1204566"/>
                </a:lnTo>
                <a:lnTo>
                  <a:pt x="457603" y="1200257"/>
                </a:lnTo>
                <a:lnTo>
                  <a:pt x="453975" y="1196175"/>
                </a:lnTo>
                <a:lnTo>
                  <a:pt x="450348" y="1192092"/>
                </a:lnTo>
                <a:lnTo>
                  <a:pt x="446266" y="1188463"/>
                </a:lnTo>
                <a:lnTo>
                  <a:pt x="442185" y="1184834"/>
                </a:lnTo>
                <a:lnTo>
                  <a:pt x="438104" y="1181659"/>
                </a:lnTo>
                <a:lnTo>
                  <a:pt x="433343" y="1178484"/>
                </a:lnTo>
                <a:lnTo>
                  <a:pt x="428581" y="1175308"/>
                </a:lnTo>
                <a:lnTo>
                  <a:pt x="424046" y="1172813"/>
                </a:lnTo>
                <a:lnTo>
                  <a:pt x="419058" y="1170092"/>
                </a:lnTo>
                <a:lnTo>
                  <a:pt x="413843" y="1167824"/>
                </a:lnTo>
                <a:lnTo>
                  <a:pt x="408628" y="1165783"/>
                </a:lnTo>
                <a:lnTo>
                  <a:pt x="403414" y="1164195"/>
                </a:lnTo>
                <a:lnTo>
                  <a:pt x="397972" y="1162607"/>
                </a:lnTo>
                <a:lnTo>
                  <a:pt x="392530" y="1161246"/>
                </a:lnTo>
                <a:lnTo>
                  <a:pt x="386862" y="1160339"/>
                </a:lnTo>
                <a:lnTo>
                  <a:pt x="381194" y="1159432"/>
                </a:lnTo>
                <a:lnTo>
                  <a:pt x="375298" y="1158978"/>
                </a:lnTo>
                <a:lnTo>
                  <a:pt x="369630" y="1158978"/>
                </a:lnTo>
                <a:lnTo>
                  <a:pt x="230188" y="1158978"/>
                </a:lnTo>
                <a:lnTo>
                  <a:pt x="230188" y="744831"/>
                </a:lnTo>
                <a:lnTo>
                  <a:pt x="369630" y="744831"/>
                </a:lnTo>
                <a:lnTo>
                  <a:pt x="375298" y="744831"/>
                </a:lnTo>
                <a:lnTo>
                  <a:pt x="381194" y="744377"/>
                </a:lnTo>
                <a:lnTo>
                  <a:pt x="386862" y="743470"/>
                </a:lnTo>
                <a:lnTo>
                  <a:pt x="392530" y="742563"/>
                </a:lnTo>
                <a:lnTo>
                  <a:pt x="397972" y="741429"/>
                </a:lnTo>
                <a:lnTo>
                  <a:pt x="403414" y="739841"/>
                </a:lnTo>
                <a:lnTo>
                  <a:pt x="408628" y="738026"/>
                </a:lnTo>
                <a:lnTo>
                  <a:pt x="413843" y="735985"/>
                </a:lnTo>
                <a:lnTo>
                  <a:pt x="419058" y="733717"/>
                </a:lnTo>
                <a:lnTo>
                  <a:pt x="424046" y="731222"/>
                </a:lnTo>
                <a:lnTo>
                  <a:pt x="428581" y="728501"/>
                </a:lnTo>
                <a:lnTo>
                  <a:pt x="433343" y="725325"/>
                </a:lnTo>
                <a:lnTo>
                  <a:pt x="438104" y="722377"/>
                </a:lnTo>
                <a:lnTo>
                  <a:pt x="442185" y="718975"/>
                </a:lnTo>
                <a:lnTo>
                  <a:pt x="446266" y="715573"/>
                </a:lnTo>
                <a:lnTo>
                  <a:pt x="450348" y="711717"/>
                </a:lnTo>
                <a:lnTo>
                  <a:pt x="453975" y="707861"/>
                </a:lnTo>
                <a:lnTo>
                  <a:pt x="457603" y="703552"/>
                </a:lnTo>
                <a:lnTo>
                  <a:pt x="461004" y="699243"/>
                </a:lnTo>
                <a:lnTo>
                  <a:pt x="464405" y="694706"/>
                </a:lnTo>
                <a:lnTo>
                  <a:pt x="467353" y="690170"/>
                </a:lnTo>
                <a:lnTo>
                  <a:pt x="470074" y="685407"/>
                </a:lnTo>
                <a:lnTo>
                  <a:pt x="472794" y="680645"/>
                </a:lnTo>
                <a:lnTo>
                  <a:pt x="474835" y="675655"/>
                </a:lnTo>
                <a:lnTo>
                  <a:pt x="476876" y="670438"/>
                </a:lnTo>
                <a:lnTo>
                  <a:pt x="478690" y="665222"/>
                </a:lnTo>
                <a:lnTo>
                  <a:pt x="480277" y="659778"/>
                </a:lnTo>
                <a:lnTo>
                  <a:pt x="481637" y="654335"/>
                </a:lnTo>
                <a:lnTo>
                  <a:pt x="482544" y="648665"/>
                </a:lnTo>
                <a:lnTo>
                  <a:pt x="483451" y="642995"/>
                </a:lnTo>
                <a:lnTo>
                  <a:pt x="483904" y="637325"/>
                </a:lnTo>
                <a:lnTo>
                  <a:pt x="483904" y="631428"/>
                </a:lnTo>
                <a:lnTo>
                  <a:pt x="483904" y="625531"/>
                </a:lnTo>
                <a:lnTo>
                  <a:pt x="483451" y="619861"/>
                </a:lnTo>
                <a:lnTo>
                  <a:pt x="482544" y="614190"/>
                </a:lnTo>
                <a:lnTo>
                  <a:pt x="481637" y="608747"/>
                </a:lnTo>
                <a:lnTo>
                  <a:pt x="480277" y="603077"/>
                </a:lnTo>
                <a:lnTo>
                  <a:pt x="478690" y="597860"/>
                </a:lnTo>
                <a:lnTo>
                  <a:pt x="476876" y="592417"/>
                </a:lnTo>
                <a:lnTo>
                  <a:pt x="474835" y="587427"/>
                </a:lnTo>
                <a:lnTo>
                  <a:pt x="472794" y="582211"/>
                </a:lnTo>
                <a:lnTo>
                  <a:pt x="470074" y="577448"/>
                </a:lnTo>
                <a:lnTo>
                  <a:pt x="467353" y="572685"/>
                </a:lnTo>
                <a:lnTo>
                  <a:pt x="464405" y="567922"/>
                </a:lnTo>
                <a:lnTo>
                  <a:pt x="461004" y="563613"/>
                </a:lnTo>
                <a:lnTo>
                  <a:pt x="457603" y="559530"/>
                </a:lnTo>
                <a:lnTo>
                  <a:pt x="453975" y="555221"/>
                </a:lnTo>
                <a:lnTo>
                  <a:pt x="450348" y="551138"/>
                </a:lnTo>
                <a:lnTo>
                  <a:pt x="446266" y="547509"/>
                </a:lnTo>
                <a:lnTo>
                  <a:pt x="442185" y="543881"/>
                </a:lnTo>
                <a:lnTo>
                  <a:pt x="438104" y="540478"/>
                </a:lnTo>
                <a:lnTo>
                  <a:pt x="433343" y="537303"/>
                </a:lnTo>
                <a:lnTo>
                  <a:pt x="428581" y="534581"/>
                </a:lnTo>
                <a:lnTo>
                  <a:pt x="424046" y="531633"/>
                </a:lnTo>
                <a:lnTo>
                  <a:pt x="419058" y="529138"/>
                </a:lnTo>
                <a:lnTo>
                  <a:pt x="413843" y="527097"/>
                </a:lnTo>
                <a:lnTo>
                  <a:pt x="408628" y="525056"/>
                </a:lnTo>
                <a:lnTo>
                  <a:pt x="403414" y="523241"/>
                </a:lnTo>
                <a:lnTo>
                  <a:pt x="397972" y="521654"/>
                </a:lnTo>
                <a:lnTo>
                  <a:pt x="392530" y="520293"/>
                </a:lnTo>
                <a:lnTo>
                  <a:pt x="386862" y="519159"/>
                </a:lnTo>
                <a:lnTo>
                  <a:pt x="381194" y="518478"/>
                </a:lnTo>
                <a:lnTo>
                  <a:pt x="375298" y="518251"/>
                </a:lnTo>
                <a:lnTo>
                  <a:pt x="369630" y="518025"/>
                </a:lnTo>
                <a:lnTo>
                  <a:pt x="230188" y="518025"/>
                </a:lnTo>
                <a:lnTo>
                  <a:pt x="230188" y="229074"/>
                </a:lnTo>
                <a:lnTo>
                  <a:pt x="230415" y="217053"/>
                </a:lnTo>
                <a:lnTo>
                  <a:pt x="231322" y="205713"/>
                </a:lnTo>
                <a:lnTo>
                  <a:pt x="232682" y="194372"/>
                </a:lnTo>
                <a:lnTo>
                  <a:pt x="234723" y="183032"/>
                </a:lnTo>
                <a:lnTo>
                  <a:pt x="237444" y="172145"/>
                </a:lnTo>
                <a:lnTo>
                  <a:pt x="240391" y="161032"/>
                </a:lnTo>
                <a:lnTo>
                  <a:pt x="244019" y="150599"/>
                </a:lnTo>
                <a:lnTo>
                  <a:pt x="248327" y="140166"/>
                </a:lnTo>
                <a:lnTo>
                  <a:pt x="252862" y="129960"/>
                </a:lnTo>
                <a:lnTo>
                  <a:pt x="257850" y="120207"/>
                </a:lnTo>
                <a:lnTo>
                  <a:pt x="263518" y="110681"/>
                </a:lnTo>
                <a:lnTo>
                  <a:pt x="269413" y="101155"/>
                </a:lnTo>
                <a:lnTo>
                  <a:pt x="275762" y="92083"/>
                </a:lnTo>
                <a:lnTo>
                  <a:pt x="282564" y="83691"/>
                </a:lnTo>
                <a:lnTo>
                  <a:pt x="289819" y="75299"/>
                </a:lnTo>
                <a:lnTo>
                  <a:pt x="297528" y="67361"/>
                </a:lnTo>
                <a:lnTo>
                  <a:pt x="305237" y="59650"/>
                </a:lnTo>
                <a:lnTo>
                  <a:pt x="313626" y="52392"/>
                </a:lnTo>
                <a:lnTo>
                  <a:pt x="322469" y="45815"/>
                </a:lnTo>
                <a:lnTo>
                  <a:pt x="331085" y="39237"/>
                </a:lnTo>
                <a:lnTo>
                  <a:pt x="340608" y="33340"/>
                </a:lnTo>
                <a:lnTo>
                  <a:pt x="350131" y="27897"/>
                </a:lnTo>
                <a:lnTo>
                  <a:pt x="359880" y="22680"/>
                </a:lnTo>
                <a:lnTo>
                  <a:pt x="370084" y="18371"/>
                </a:lnTo>
                <a:lnTo>
                  <a:pt x="380513" y="14062"/>
                </a:lnTo>
                <a:lnTo>
                  <a:pt x="391170" y="10433"/>
                </a:lnTo>
                <a:lnTo>
                  <a:pt x="402053" y="7258"/>
                </a:lnTo>
                <a:lnTo>
                  <a:pt x="413163" y="4763"/>
                </a:lnTo>
                <a:lnTo>
                  <a:pt x="424273" y="2722"/>
                </a:lnTo>
                <a:lnTo>
                  <a:pt x="435610" y="1134"/>
                </a:lnTo>
                <a:lnTo>
                  <a:pt x="447400" y="453"/>
                </a:lnTo>
                <a:lnTo>
                  <a:pt x="458964" y="0"/>
                </a:lnTo>
                <a:close/>
              </a:path>
            </a:pathLst>
          </a:custGeom>
          <a:solidFill>
            <a:srgbClr val="FFFFFF"/>
          </a:solidFill>
          <a:ln>
            <a:noFill/>
          </a:ln>
        </p:spPr>
        <p:txBody>
          <a:bodyPr anchor="ctr">
            <a:normAutofit/>
            <a:scene3d>
              <a:camera prst="orthographicFront"/>
              <a:lightRig rig="threePt" dir="t"/>
            </a:scene3d>
            <a:sp3d>
              <a:contourClr>
                <a:srgbClr val="FFFFFF"/>
              </a:contourClr>
            </a:sp3d>
          </a:bodyPr>
          <a:lstStyle/>
          <a:p>
            <a:pPr algn="ctr">
              <a:defRPr/>
            </a:pPr>
            <a:endParaRPr lang="zh-CN" altLang="en-US" dirty="0">
              <a:solidFill>
                <a:srgbClr val="FFFFFF"/>
              </a:solidFill>
              <a:ea typeface="思源宋体 ExtraLight" charset="-122"/>
              <a:sym typeface="Arial" charset="0"/>
            </a:endParaRPr>
          </a:p>
        </p:txBody>
      </p:sp>
      <p:sp>
        <p:nvSpPr>
          <p:cNvPr id="3" name="圆角矩形 2"/>
          <p:cNvSpPr/>
          <p:nvPr>
            <p:custDataLst>
              <p:tags r:id="rId6"/>
            </p:custDataLst>
          </p:nvPr>
        </p:nvSpPr>
        <p:spPr>
          <a:xfrm>
            <a:off x="1480390" y="2309420"/>
            <a:ext cx="666476" cy="666476"/>
          </a:xfrm>
          <a:prstGeom prst="roundRect">
            <a:avLst/>
          </a:prstGeom>
          <a:solidFill>
            <a:srgbClr val="306F9B"/>
          </a:solidFill>
        </p:spPr>
        <p:style>
          <a:lnRef idx="0">
            <a:schemeClr val="accent4"/>
          </a:lnRef>
          <a:fillRef idx="3">
            <a:schemeClr val="accent4"/>
          </a:fillRef>
          <a:effectRef idx="3">
            <a:schemeClr val="accent4"/>
          </a:effectRef>
          <a:fontRef idx="minor">
            <a:schemeClr val="lt1"/>
          </a:fontRef>
        </p:style>
        <p:txBody>
          <a:bodyPr rtlCol="0" anchor="ctr">
            <a:normAutofit/>
          </a:bodyPr>
          <a:lstStyle/>
          <a:p>
            <a:pPr algn="ctr"/>
            <a:endParaRPr lang="zh-CN" altLang="en-US">
              <a:ea typeface="思源宋体 ExtraLight" charset="-122"/>
              <a:sym typeface="Arial" charset="0"/>
            </a:endParaRPr>
          </a:p>
        </p:txBody>
      </p:sp>
      <p:sp>
        <p:nvSpPr>
          <p:cNvPr id="7" name="平行四边形 6"/>
          <p:cNvSpPr/>
          <p:nvPr>
            <p:custDataLst>
              <p:tags r:id="rId7"/>
            </p:custDataLst>
          </p:nvPr>
        </p:nvSpPr>
        <p:spPr>
          <a:xfrm>
            <a:off x="3056255" y="2309495"/>
            <a:ext cx="7773670" cy="666750"/>
          </a:xfrm>
          <a:prstGeom prst="parallelogram">
            <a:avLst/>
          </a:prstGeom>
          <a:solidFill>
            <a:srgbClr val="367CAD"/>
          </a:solidFill>
        </p:spPr>
        <p:style>
          <a:lnRef idx="0">
            <a:schemeClr val="accent4"/>
          </a:lnRef>
          <a:fillRef idx="3">
            <a:schemeClr val="accent4"/>
          </a:fillRef>
          <a:effectRef idx="3">
            <a:schemeClr val="accent4"/>
          </a:effectRef>
          <a:fontRef idx="minor">
            <a:schemeClr val="lt1"/>
          </a:fontRef>
        </p:style>
        <p:txBody>
          <a:bodyPr lIns="91440" tIns="45720" rIns="91440" bIns="45720" rtlCol="0" anchor="ctr">
            <a:noAutofit/>
          </a:bodyPr>
          <a:lstStyle/>
          <a:p>
            <a:pPr algn="ctr">
              <a:lnSpc>
                <a:spcPct val="120000"/>
              </a:lnSpc>
            </a:pPr>
            <a:r>
              <a:rPr lang="zh-CN" altLang="en-US" sz="2000" spc="150">
                <a:latin typeface="思源宋体 ExtraLight" charset="-122"/>
                <a:ea typeface="思源宋体 ExtraLight" charset="-122"/>
                <a:cs typeface="思源宋体 ExtraLight" charset="-122"/>
                <a:sym typeface="Arial" charset="0"/>
              </a:rPr>
              <a:t>谁的业务谁负责,谁的属地谁负责,谁的岗位谁负责</a:t>
            </a:r>
          </a:p>
        </p:txBody>
      </p:sp>
      <p:sp>
        <p:nvSpPr>
          <p:cNvPr id="11" name="文本框 10"/>
          <p:cNvSpPr txBox="1"/>
          <p:nvPr>
            <p:custDataLst>
              <p:tags r:id="rId8"/>
            </p:custDataLst>
          </p:nvPr>
        </p:nvSpPr>
        <p:spPr>
          <a:xfrm>
            <a:off x="2378224" y="2319493"/>
            <a:ext cx="453970" cy="646331"/>
          </a:xfrm>
          <a:prstGeom prst="rect">
            <a:avLst/>
          </a:prstGeom>
          <a:noFill/>
        </p:spPr>
        <p:txBody>
          <a:bodyPr wrap="none" rtlCol="0">
            <a:normAutofit/>
          </a:bodyPr>
          <a:lstStyle/>
          <a:p>
            <a:r>
              <a:rPr lang="en-US" altLang="zh-CN" sz="3600" b="1" dirty="0">
                <a:solidFill>
                  <a:srgbClr val="333333"/>
                </a:solidFill>
                <a:ea typeface="思源宋体 ExtraLight" charset="-122"/>
                <a:sym typeface="Arial" charset="0"/>
              </a:rPr>
              <a:t>&gt;</a:t>
            </a:r>
          </a:p>
        </p:txBody>
      </p:sp>
      <p:sp>
        <p:nvSpPr>
          <p:cNvPr id="18" name="KSO_Shape"/>
          <p:cNvSpPr>
            <a:spLocks noChangeAspect="1"/>
          </p:cNvSpPr>
          <p:nvPr>
            <p:custDataLst>
              <p:tags r:id="rId9"/>
            </p:custDataLst>
          </p:nvPr>
        </p:nvSpPr>
        <p:spPr bwMode="auto">
          <a:xfrm>
            <a:off x="1610741" y="2472235"/>
            <a:ext cx="405774" cy="342203"/>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FFFFFF"/>
          </a:solidFill>
          <a:ln>
            <a:noFill/>
          </a:ln>
        </p:spPr>
        <p:txBody>
          <a:bodyPr anchor="ctr">
            <a:normAutofit fontScale="97500" lnSpcReduction="10000"/>
            <a:scene3d>
              <a:camera prst="orthographicFront"/>
              <a:lightRig rig="threePt" dir="t"/>
            </a:scene3d>
            <a:sp3d>
              <a:contourClr>
                <a:srgbClr val="FFFFFF"/>
              </a:contourClr>
            </a:sp3d>
          </a:bodyPr>
          <a:lstStyle/>
          <a:p>
            <a:pPr algn="ctr"/>
            <a:endParaRPr lang="zh-CN" altLang="en-US">
              <a:solidFill>
                <a:srgbClr val="FFFFFF"/>
              </a:solidFill>
              <a:ea typeface="思源宋体 ExtraLight" charset="-122"/>
              <a:sym typeface="Arial" charset="0"/>
            </a:endParaRPr>
          </a:p>
        </p:txBody>
      </p:sp>
      <p:sp>
        <p:nvSpPr>
          <p:cNvPr id="4" name="矩形 3"/>
          <p:cNvSpPr/>
          <p:nvPr>
            <p:custDataLst>
              <p:tags r:id="rId10"/>
            </p:custDataLst>
          </p:nvPr>
        </p:nvSpPr>
        <p:spPr>
          <a:xfrm>
            <a:off x="1480390" y="3124725"/>
            <a:ext cx="666476" cy="666476"/>
          </a:xfrm>
          <a:prstGeom prst="rect">
            <a:avLst/>
          </a:prstGeom>
          <a:solidFill>
            <a:srgbClr val="FFCAAA"/>
          </a:solidFill>
          <a:ln>
            <a:noFill/>
          </a:ln>
        </p:spPr>
        <p:style>
          <a:lnRef idx="2">
            <a:srgbClr val="018BE9">
              <a:shade val="50000"/>
            </a:srgbClr>
          </a:lnRef>
          <a:fillRef idx="1">
            <a:srgbClr val="018BE9"/>
          </a:fillRef>
          <a:effectRef idx="0">
            <a:srgbClr val="018BE9"/>
          </a:effectRef>
          <a:fontRef idx="minor">
            <a:srgbClr val="FFFFFF"/>
          </a:fontRef>
        </p:style>
        <p:txBody>
          <a:bodyPr rtlCol="0" anchor="ctr">
            <a:normAutofit/>
          </a:bodyPr>
          <a:lstStyle/>
          <a:p>
            <a:pPr algn="ctr"/>
            <a:endParaRPr lang="zh-CN" altLang="en-US">
              <a:ea typeface="思源宋体 ExtraLight" charset="-122"/>
              <a:sym typeface="Arial" charset="0"/>
            </a:endParaRPr>
          </a:p>
        </p:txBody>
      </p:sp>
      <p:sp>
        <p:nvSpPr>
          <p:cNvPr id="8" name="平行四边形 7"/>
          <p:cNvSpPr/>
          <p:nvPr>
            <p:custDataLst>
              <p:tags r:id="rId11"/>
            </p:custDataLst>
          </p:nvPr>
        </p:nvSpPr>
        <p:spPr>
          <a:xfrm>
            <a:off x="3056255" y="3114675"/>
            <a:ext cx="7773670" cy="666750"/>
          </a:xfrm>
          <a:prstGeom prst="parallelogram">
            <a:avLst/>
          </a:prstGeom>
        </p:spPr>
        <p:style>
          <a:lnRef idx="0">
            <a:schemeClr val="accent3"/>
          </a:lnRef>
          <a:fillRef idx="3">
            <a:schemeClr val="accent3"/>
          </a:fillRef>
          <a:effectRef idx="3">
            <a:schemeClr val="accent3"/>
          </a:effectRef>
          <a:fontRef idx="minor">
            <a:schemeClr val="lt1"/>
          </a:fontRef>
        </p:style>
        <p:txBody>
          <a:bodyPr lIns="91440" tIns="45720" rIns="91440" bIns="45720" rtlCol="0" anchor="ctr">
            <a:normAutofit/>
            <a:scene3d>
              <a:camera prst="orthographicFront"/>
              <a:lightRig rig="soft" dir="t">
                <a:rot lat="0" lon="0" rev="15600000"/>
              </a:lightRig>
            </a:scene3d>
            <a:sp3d extrusionH="57150" prstMaterial="softEdge">
              <a:bevelT w="25400" h="38100"/>
            </a:sp3d>
          </a:bodyPr>
          <a:lstStyle/>
          <a:p>
            <a:pPr algn="ctr">
              <a:lnSpc>
                <a:spcPct val="120000"/>
              </a:lnSpc>
            </a:pPr>
            <a:r>
              <a:rPr lang="zh-CN" altLang="en-US" sz="2000" spc="150">
                <a:solidFill>
                  <a:schemeClr val="accent4"/>
                </a:solidFill>
                <a:effectLst/>
                <a:latin typeface="思源宋体 ExtraLight" charset="-122"/>
                <a:ea typeface="思源宋体 ExtraLight" charset="-122"/>
                <a:cs typeface="思源宋体 ExtraLight" charset="-122"/>
                <a:sym typeface="Arial" charset="0"/>
              </a:rPr>
              <a:t>上岗须接受安全培训,培训不合格不上岗</a:t>
            </a:r>
          </a:p>
        </p:txBody>
      </p:sp>
      <p:sp>
        <p:nvSpPr>
          <p:cNvPr id="12" name="文本框 11"/>
          <p:cNvSpPr txBox="1"/>
          <p:nvPr>
            <p:custDataLst>
              <p:tags r:id="rId12"/>
            </p:custDataLst>
          </p:nvPr>
        </p:nvSpPr>
        <p:spPr>
          <a:xfrm>
            <a:off x="2378224" y="3134798"/>
            <a:ext cx="453970" cy="646331"/>
          </a:xfrm>
          <a:prstGeom prst="rect">
            <a:avLst/>
          </a:prstGeom>
          <a:noFill/>
        </p:spPr>
        <p:txBody>
          <a:bodyPr wrap="none" rtlCol="0">
            <a:normAutofit/>
          </a:bodyPr>
          <a:lstStyle/>
          <a:p>
            <a:r>
              <a:rPr lang="en-US" altLang="zh-CN" sz="3600" b="1" dirty="0">
                <a:solidFill>
                  <a:srgbClr val="FFCAAA"/>
                </a:solidFill>
                <a:ea typeface="思源宋体 ExtraLight" charset="-122"/>
                <a:sym typeface="Arial" charset="0"/>
              </a:rPr>
              <a:t>&gt;</a:t>
            </a:r>
          </a:p>
        </p:txBody>
      </p:sp>
      <p:sp>
        <p:nvSpPr>
          <p:cNvPr id="19" name="KSO_Shape"/>
          <p:cNvSpPr>
            <a:spLocks noChangeAspect="1"/>
          </p:cNvSpPr>
          <p:nvPr>
            <p:custDataLst>
              <p:tags r:id="rId13"/>
            </p:custDataLst>
          </p:nvPr>
        </p:nvSpPr>
        <p:spPr bwMode="auto">
          <a:xfrm>
            <a:off x="1610741" y="3313576"/>
            <a:ext cx="405774" cy="288776"/>
          </a:xfrm>
          <a:custGeom>
            <a:avLst/>
            <a:gdLst>
              <a:gd name="T0" fmla="*/ 1091648 w 2509838"/>
              <a:gd name="T1" fmla="*/ 1608111 h 1787526"/>
              <a:gd name="T2" fmla="*/ 1364673 w 2509838"/>
              <a:gd name="T3" fmla="*/ 1644625 h 1787526"/>
              <a:gd name="T4" fmla="*/ 1419551 w 2509838"/>
              <a:gd name="T5" fmla="*/ 1603152 h 1787526"/>
              <a:gd name="T6" fmla="*/ 2438407 w 2509838"/>
              <a:gd name="T7" fmla="*/ 1567539 h 1787526"/>
              <a:gd name="T8" fmla="*/ 2487842 w 2509838"/>
              <a:gd name="T9" fmla="*/ 1592108 h 1787526"/>
              <a:gd name="T10" fmla="*/ 2509611 w 2509838"/>
              <a:gd name="T11" fmla="*/ 1640568 h 1787526"/>
              <a:gd name="T12" fmla="*/ 2495552 w 2509838"/>
              <a:gd name="T13" fmla="*/ 1753040 h 1787526"/>
              <a:gd name="T14" fmla="*/ 2450426 w 2509838"/>
              <a:gd name="T15" fmla="*/ 1783920 h 1787526"/>
              <a:gd name="T16" fmla="*/ 55558 w 2509838"/>
              <a:gd name="T17" fmla="*/ 1782793 h 1787526"/>
              <a:gd name="T18" fmla="*/ 12472 w 2509838"/>
              <a:gd name="T19" fmla="*/ 1750110 h 1787526"/>
              <a:gd name="T20" fmla="*/ 680 w 2509838"/>
              <a:gd name="T21" fmla="*/ 1636736 h 1787526"/>
              <a:gd name="T22" fmla="*/ 24717 w 2509838"/>
              <a:gd name="T23" fmla="*/ 1589628 h 1787526"/>
              <a:gd name="T24" fmla="*/ 75740 w 2509838"/>
              <a:gd name="T25" fmla="*/ 1567089 h 1787526"/>
              <a:gd name="T26" fmla="*/ 933501 w 2509838"/>
              <a:gd name="T27" fmla="*/ 749091 h 1787526"/>
              <a:gd name="T28" fmla="*/ 932155 w 2509838"/>
              <a:gd name="T29" fmla="*/ 1160902 h 1787526"/>
              <a:gd name="T30" fmla="*/ 829865 w 2509838"/>
              <a:gd name="T31" fmla="*/ 1167944 h 1787526"/>
              <a:gd name="T32" fmla="*/ 814387 w 2509838"/>
              <a:gd name="T33" fmla="*/ 760448 h 1787526"/>
              <a:gd name="T34" fmla="*/ 837043 w 2509838"/>
              <a:gd name="T35" fmla="*/ 738188 h 1787526"/>
              <a:gd name="T36" fmla="*/ 1416304 w 2509838"/>
              <a:gd name="T37" fmla="*/ 686474 h 1787526"/>
              <a:gd name="T38" fmla="*/ 1412034 w 2509838"/>
              <a:gd name="T39" fmla="*/ 1161601 h 1787526"/>
              <a:gd name="T40" fmla="*/ 1308659 w 2509838"/>
              <a:gd name="T41" fmla="*/ 1166588 h 1787526"/>
              <a:gd name="T42" fmla="*/ 1296074 w 2509838"/>
              <a:gd name="T43" fmla="*/ 694181 h 1787526"/>
              <a:gd name="T44" fmla="*/ 988416 w 2509838"/>
              <a:gd name="T45" fmla="*/ 671513 h 1787526"/>
              <a:gd name="T46" fmla="*/ 1088565 w 2509838"/>
              <a:gd name="T47" fmla="*/ 688968 h 1787526"/>
              <a:gd name="T48" fmla="*/ 1081281 w 2509838"/>
              <a:gd name="T49" fmla="*/ 1163414 h 1787526"/>
              <a:gd name="T50" fmla="*/ 976581 w 2509838"/>
              <a:gd name="T51" fmla="*/ 1165228 h 1787526"/>
              <a:gd name="T52" fmla="*/ 966338 w 2509838"/>
              <a:gd name="T53" fmla="*/ 691461 h 1787526"/>
              <a:gd name="T54" fmla="*/ 1546133 w 2509838"/>
              <a:gd name="T55" fmla="*/ 590550 h 1787526"/>
              <a:gd name="T56" fmla="*/ 1571170 w 2509838"/>
              <a:gd name="T57" fmla="*/ 617105 h 1787526"/>
              <a:gd name="T58" fmla="*/ 1558196 w 2509838"/>
              <a:gd name="T59" fmla="*/ 1165903 h 1787526"/>
              <a:gd name="T60" fmla="*/ 1453496 w 2509838"/>
              <a:gd name="T61" fmla="*/ 1160229 h 1787526"/>
              <a:gd name="T62" fmla="*/ 1449399 w 2509838"/>
              <a:gd name="T63" fmla="*/ 608026 h 1787526"/>
              <a:gd name="T64" fmla="*/ 1229322 w 2509838"/>
              <a:gd name="T65" fmla="*/ 590777 h 1787526"/>
              <a:gd name="T66" fmla="*/ 1252538 w 2509838"/>
              <a:gd name="T67" fmla="*/ 620282 h 1787526"/>
              <a:gd name="T68" fmla="*/ 1236833 w 2509838"/>
              <a:gd name="T69" fmla="*/ 1167492 h 1787526"/>
              <a:gd name="T70" fmla="*/ 1132815 w 2509838"/>
              <a:gd name="T71" fmla="*/ 1157959 h 1787526"/>
              <a:gd name="T72" fmla="*/ 1131450 w 2509838"/>
              <a:gd name="T73" fmla="*/ 605303 h 1787526"/>
              <a:gd name="T74" fmla="*/ 1713065 w 2509838"/>
              <a:gd name="T75" fmla="*/ 508680 h 1787526"/>
              <a:gd name="T76" fmla="*/ 1733550 w 2509838"/>
              <a:gd name="T77" fmla="*/ 545860 h 1787526"/>
              <a:gd name="T78" fmla="*/ 1715797 w 2509838"/>
              <a:gd name="T79" fmla="*/ 1168174 h 1787526"/>
              <a:gd name="T80" fmla="*/ 1612689 w 2509838"/>
              <a:gd name="T81" fmla="*/ 1153438 h 1787526"/>
              <a:gd name="T82" fmla="*/ 1614055 w 2509838"/>
              <a:gd name="T83" fmla="*/ 521829 h 1787526"/>
              <a:gd name="T84" fmla="*/ 1733550 w 2509838"/>
              <a:gd name="T85" fmla="*/ 464215 h 1787526"/>
              <a:gd name="T86" fmla="*/ 1501548 w 2509838"/>
              <a:gd name="T87" fmla="*/ 379141 h 1787526"/>
              <a:gd name="T88" fmla="*/ 188232 w 2509838"/>
              <a:gd name="T89" fmla="*/ 103187 h 1787526"/>
              <a:gd name="T90" fmla="*/ 158976 w 2509838"/>
              <a:gd name="T91" fmla="*/ 139700 h 1787526"/>
              <a:gd name="T92" fmla="*/ 160110 w 2509838"/>
              <a:gd name="T93" fmla="*/ 1353684 h 1787526"/>
              <a:gd name="T94" fmla="*/ 191407 w 2509838"/>
              <a:gd name="T95" fmla="*/ 1389063 h 1787526"/>
              <a:gd name="T96" fmla="*/ 2288041 w 2509838"/>
              <a:gd name="T97" fmla="*/ 1398588 h 1787526"/>
              <a:gd name="T98" fmla="*/ 2332945 w 2509838"/>
              <a:gd name="T99" fmla="*/ 1378857 h 1787526"/>
              <a:gd name="T100" fmla="*/ 2354036 w 2509838"/>
              <a:gd name="T101" fmla="*/ 1337129 h 1787526"/>
              <a:gd name="T102" fmla="*/ 2343830 w 2509838"/>
              <a:gd name="T103" fmla="*/ 124505 h 1787526"/>
              <a:gd name="T104" fmla="*/ 2305957 w 2509838"/>
              <a:gd name="T105" fmla="*/ 95704 h 1787526"/>
              <a:gd name="T106" fmla="*/ 2436813 w 2509838"/>
              <a:gd name="T107" fmla="*/ 680 h 1787526"/>
              <a:gd name="T108" fmla="*/ 2486479 w 2509838"/>
              <a:gd name="T109" fmla="*/ 25400 h 1787526"/>
              <a:gd name="T110" fmla="*/ 2508250 w 2509838"/>
              <a:gd name="T111" fmla="*/ 74159 h 1787526"/>
              <a:gd name="T112" fmla="*/ 2493963 w 2509838"/>
              <a:gd name="T113" fmla="*/ 1455965 h 1787526"/>
              <a:gd name="T114" fmla="*/ 2449286 w 2509838"/>
              <a:gd name="T115" fmla="*/ 1487034 h 1787526"/>
              <a:gd name="T116" fmla="*/ 57150 w 2509838"/>
              <a:gd name="T117" fmla="*/ 1485674 h 1787526"/>
              <a:gd name="T118" fmla="*/ 13833 w 2509838"/>
              <a:gd name="T119" fmla="*/ 1452790 h 1787526"/>
              <a:gd name="T120" fmla="*/ 2041 w 2509838"/>
              <a:gd name="T121" fmla="*/ 70304 h 1787526"/>
              <a:gd name="T122" fmla="*/ 26307 w 2509838"/>
              <a:gd name="T123" fmla="*/ 22905 h 1787526"/>
              <a:gd name="T124" fmla="*/ 77333 w 2509838"/>
              <a:gd name="T125" fmla="*/ 227 h 1787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09838" h="1787526">
                <a:moveTo>
                  <a:pt x="80048" y="1566863"/>
                </a:moveTo>
                <a:lnTo>
                  <a:pt x="84357" y="1566863"/>
                </a:lnTo>
                <a:lnTo>
                  <a:pt x="1096637" y="1566863"/>
                </a:lnTo>
                <a:lnTo>
                  <a:pt x="1094823" y="1569568"/>
                </a:lnTo>
                <a:lnTo>
                  <a:pt x="1093235" y="1572498"/>
                </a:lnTo>
                <a:lnTo>
                  <a:pt x="1092102" y="1575879"/>
                </a:lnTo>
                <a:lnTo>
                  <a:pt x="1090968" y="1579035"/>
                </a:lnTo>
                <a:lnTo>
                  <a:pt x="1090287" y="1582415"/>
                </a:lnTo>
                <a:lnTo>
                  <a:pt x="1089607" y="1585571"/>
                </a:lnTo>
                <a:lnTo>
                  <a:pt x="1089380" y="1589177"/>
                </a:lnTo>
                <a:lnTo>
                  <a:pt x="1089154" y="1592558"/>
                </a:lnTo>
                <a:lnTo>
                  <a:pt x="1089380" y="1597968"/>
                </a:lnTo>
                <a:lnTo>
                  <a:pt x="1090287" y="1603152"/>
                </a:lnTo>
                <a:lnTo>
                  <a:pt x="1091648" y="1608111"/>
                </a:lnTo>
                <a:lnTo>
                  <a:pt x="1093689" y="1612844"/>
                </a:lnTo>
                <a:lnTo>
                  <a:pt x="1095957" y="1617352"/>
                </a:lnTo>
                <a:lnTo>
                  <a:pt x="1098678" y="1621634"/>
                </a:lnTo>
                <a:lnTo>
                  <a:pt x="1101853" y="1625692"/>
                </a:lnTo>
                <a:lnTo>
                  <a:pt x="1105481" y="1629523"/>
                </a:lnTo>
                <a:lnTo>
                  <a:pt x="1109563" y="1632679"/>
                </a:lnTo>
                <a:lnTo>
                  <a:pt x="1113871" y="1635834"/>
                </a:lnTo>
                <a:lnTo>
                  <a:pt x="1118633" y="1638314"/>
                </a:lnTo>
                <a:lnTo>
                  <a:pt x="1123395" y="1640568"/>
                </a:lnTo>
                <a:lnTo>
                  <a:pt x="1128611" y="1642371"/>
                </a:lnTo>
                <a:lnTo>
                  <a:pt x="1134053" y="1643498"/>
                </a:lnTo>
                <a:lnTo>
                  <a:pt x="1139496" y="1644174"/>
                </a:lnTo>
                <a:lnTo>
                  <a:pt x="1145391" y="1644625"/>
                </a:lnTo>
                <a:lnTo>
                  <a:pt x="1364673" y="1644625"/>
                </a:lnTo>
                <a:lnTo>
                  <a:pt x="1370343" y="1644174"/>
                </a:lnTo>
                <a:lnTo>
                  <a:pt x="1376012" y="1643498"/>
                </a:lnTo>
                <a:lnTo>
                  <a:pt x="1381227" y="1642371"/>
                </a:lnTo>
                <a:lnTo>
                  <a:pt x="1386443" y="1640568"/>
                </a:lnTo>
                <a:lnTo>
                  <a:pt x="1391432" y="1638314"/>
                </a:lnTo>
                <a:lnTo>
                  <a:pt x="1396194" y="1635834"/>
                </a:lnTo>
                <a:lnTo>
                  <a:pt x="1400502" y="1632679"/>
                </a:lnTo>
                <a:lnTo>
                  <a:pt x="1404357" y="1629523"/>
                </a:lnTo>
                <a:lnTo>
                  <a:pt x="1407986" y="1625692"/>
                </a:lnTo>
                <a:lnTo>
                  <a:pt x="1411160" y="1621634"/>
                </a:lnTo>
                <a:lnTo>
                  <a:pt x="1414108" y="1617352"/>
                </a:lnTo>
                <a:lnTo>
                  <a:pt x="1416376" y="1612844"/>
                </a:lnTo>
                <a:lnTo>
                  <a:pt x="1418417" y="1608111"/>
                </a:lnTo>
                <a:lnTo>
                  <a:pt x="1419551" y="1603152"/>
                </a:lnTo>
                <a:lnTo>
                  <a:pt x="1420684" y="1597968"/>
                </a:lnTo>
                <a:lnTo>
                  <a:pt x="1420911" y="1592558"/>
                </a:lnTo>
                <a:lnTo>
                  <a:pt x="1420684" y="1589177"/>
                </a:lnTo>
                <a:lnTo>
                  <a:pt x="1420231" y="1585571"/>
                </a:lnTo>
                <a:lnTo>
                  <a:pt x="1419551" y="1582415"/>
                </a:lnTo>
                <a:lnTo>
                  <a:pt x="1418870" y="1579035"/>
                </a:lnTo>
                <a:lnTo>
                  <a:pt x="1417737" y="1575879"/>
                </a:lnTo>
                <a:lnTo>
                  <a:pt x="1416603" y="1572498"/>
                </a:lnTo>
                <a:lnTo>
                  <a:pt x="1415015" y="1569568"/>
                </a:lnTo>
                <a:lnTo>
                  <a:pt x="1413201" y="1566863"/>
                </a:lnTo>
                <a:lnTo>
                  <a:pt x="2425481" y="1566863"/>
                </a:lnTo>
                <a:lnTo>
                  <a:pt x="2429790" y="1566863"/>
                </a:lnTo>
                <a:lnTo>
                  <a:pt x="2434099" y="1567089"/>
                </a:lnTo>
                <a:lnTo>
                  <a:pt x="2438407" y="1567539"/>
                </a:lnTo>
                <a:lnTo>
                  <a:pt x="2442489" y="1568216"/>
                </a:lnTo>
                <a:lnTo>
                  <a:pt x="2446571" y="1569117"/>
                </a:lnTo>
                <a:lnTo>
                  <a:pt x="2450426" y="1570244"/>
                </a:lnTo>
                <a:lnTo>
                  <a:pt x="2454507" y="1571596"/>
                </a:lnTo>
                <a:lnTo>
                  <a:pt x="2458362" y="1572723"/>
                </a:lnTo>
                <a:lnTo>
                  <a:pt x="2462217" y="1574301"/>
                </a:lnTo>
                <a:lnTo>
                  <a:pt x="2465619" y="1576104"/>
                </a:lnTo>
                <a:lnTo>
                  <a:pt x="2469247" y="1578133"/>
                </a:lnTo>
                <a:lnTo>
                  <a:pt x="2472422" y="1580162"/>
                </a:lnTo>
                <a:lnTo>
                  <a:pt x="2476050" y="1581965"/>
                </a:lnTo>
                <a:lnTo>
                  <a:pt x="2478998" y="1584669"/>
                </a:lnTo>
                <a:lnTo>
                  <a:pt x="2482173" y="1586923"/>
                </a:lnTo>
                <a:lnTo>
                  <a:pt x="2485121" y="1589628"/>
                </a:lnTo>
                <a:lnTo>
                  <a:pt x="2487842" y="1592108"/>
                </a:lnTo>
                <a:lnTo>
                  <a:pt x="2490336" y="1595038"/>
                </a:lnTo>
                <a:lnTo>
                  <a:pt x="2492831" y="1597968"/>
                </a:lnTo>
                <a:lnTo>
                  <a:pt x="2495552" y="1601123"/>
                </a:lnTo>
                <a:lnTo>
                  <a:pt x="2497366" y="1604054"/>
                </a:lnTo>
                <a:lnTo>
                  <a:pt x="2499407" y="1607434"/>
                </a:lnTo>
                <a:lnTo>
                  <a:pt x="2501448" y="1610815"/>
                </a:lnTo>
                <a:lnTo>
                  <a:pt x="2503035" y="1614196"/>
                </a:lnTo>
                <a:lnTo>
                  <a:pt x="2504623" y="1618028"/>
                </a:lnTo>
                <a:lnTo>
                  <a:pt x="2505983" y="1621409"/>
                </a:lnTo>
                <a:lnTo>
                  <a:pt x="2507117" y="1625241"/>
                </a:lnTo>
                <a:lnTo>
                  <a:pt x="2508024" y="1629073"/>
                </a:lnTo>
                <a:lnTo>
                  <a:pt x="2508704" y="1632679"/>
                </a:lnTo>
                <a:lnTo>
                  <a:pt x="2509385" y="1636736"/>
                </a:lnTo>
                <a:lnTo>
                  <a:pt x="2509611" y="1640568"/>
                </a:lnTo>
                <a:lnTo>
                  <a:pt x="2509838" y="1644625"/>
                </a:lnTo>
                <a:lnTo>
                  <a:pt x="2509838" y="1709764"/>
                </a:lnTo>
                <a:lnTo>
                  <a:pt x="2509611" y="1713822"/>
                </a:lnTo>
                <a:lnTo>
                  <a:pt x="2509385" y="1717428"/>
                </a:lnTo>
                <a:lnTo>
                  <a:pt x="2508704" y="1721485"/>
                </a:lnTo>
                <a:lnTo>
                  <a:pt x="2508024" y="1725317"/>
                </a:lnTo>
                <a:lnTo>
                  <a:pt x="2507117" y="1729148"/>
                </a:lnTo>
                <a:lnTo>
                  <a:pt x="2505983" y="1732755"/>
                </a:lnTo>
                <a:lnTo>
                  <a:pt x="2504623" y="1736361"/>
                </a:lnTo>
                <a:lnTo>
                  <a:pt x="2503035" y="1740193"/>
                </a:lnTo>
                <a:lnTo>
                  <a:pt x="2501448" y="1743348"/>
                </a:lnTo>
                <a:lnTo>
                  <a:pt x="2499407" y="1746955"/>
                </a:lnTo>
                <a:lnTo>
                  <a:pt x="2497366" y="1750110"/>
                </a:lnTo>
                <a:lnTo>
                  <a:pt x="2495552" y="1753040"/>
                </a:lnTo>
                <a:lnTo>
                  <a:pt x="2492831" y="1756421"/>
                </a:lnTo>
                <a:lnTo>
                  <a:pt x="2490336" y="1759126"/>
                </a:lnTo>
                <a:lnTo>
                  <a:pt x="2487842" y="1762282"/>
                </a:lnTo>
                <a:lnTo>
                  <a:pt x="2485121" y="1764761"/>
                </a:lnTo>
                <a:lnTo>
                  <a:pt x="2482173" y="1767466"/>
                </a:lnTo>
                <a:lnTo>
                  <a:pt x="2478998" y="1769720"/>
                </a:lnTo>
                <a:lnTo>
                  <a:pt x="2476050" y="1772199"/>
                </a:lnTo>
                <a:lnTo>
                  <a:pt x="2472422" y="1774228"/>
                </a:lnTo>
                <a:lnTo>
                  <a:pt x="2469247" y="1776256"/>
                </a:lnTo>
                <a:lnTo>
                  <a:pt x="2465619" y="1778285"/>
                </a:lnTo>
                <a:lnTo>
                  <a:pt x="2462217" y="1780088"/>
                </a:lnTo>
                <a:lnTo>
                  <a:pt x="2458362" y="1781440"/>
                </a:lnTo>
                <a:lnTo>
                  <a:pt x="2454507" y="1782793"/>
                </a:lnTo>
                <a:lnTo>
                  <a:pt x="2450426" y="1783920"/>
                </a:lnTo>
                <a:lnTo>
                  <a:pt x="2446571" y="1785272"/>
                </a:lnTo>
                <a:lnTo>
                  <a:pt x="2442489" y="1785948"/>
                </a:lnTo>
                <a:lnTo>
                  <a:pt x="2438407" y="1786850"/>
                </a:lnTo>
                <a:lnTo>
                  <a:pt x="2434099" y="1787301"/>
                </a:lnTo>
                <a:lnTo>
                  <a:pt x="2429790" y="1787526"/>
                </a:lnTo>
                <a:lnTo>
                  <a:pt x="2425481" y="1787526"/>
                </a:lnTo>
                <a:lnTo>
                  <a:pt x="84357" y="1787526"/>
                </a:lnTo>
                <a:lnTo>
                  <a:pt x="80048" y="1787526"/>
                </a:lnTo>
                <a:lnTo>
                  <a:pt x="75740" y="1787301"/>
                </a:lnTo>
                <a:lnTo>
                  <a:pt x="71431" y="1786850"/>
                </a:lnTo>
                <a:lnTo>
                  <a:pt x="67349" y="1785948"/>
                </a:lnTo>
                <a:lnTo>
                  <a:pt x="63494" y="1785272"/>
                </a:lnTo>
                <a:lnTo>
                  <a:pt x="59413" y="1783920"/>
                </a:lnTo>
                <a:lnTo>
                  <a:pt x="55558" y="1782793"/>
                </a:lnTo>
                <a:lnTo>
                  <a:pt x="51476" y="1781440"/>
                </a:lnTo>
                <a:lnTo>
                  <a:pt x="48074" y="1780088"/>
                </a:lnTo>
                <a:lnTo>
                  <a:pt x="44219" y="1778285"/>
                </a:lnTo>
                <a:lnTo>
                  <a:pt x="40591" y="1776256"/>
                </a:lnTo>
                <a:lnTo>
                  <a:pt x="37416" y="1774228"/>
                </a:lnTo>
                <a:lnTo>
                  <a:pt x="33788" y="1772199"/>
                </a:lnTo>
                <a:lnTo>
                  <a:pt x="30840" y="1769720"/>
                </a:lnTo>
                <a:lnTo>
                  <a:pt x="27892" y="1767466"/>
                </a:lnTo>
                <a:lnTo>
                  <a:pt x="24717" y="1764761"/>
                </a:lnTo>
                <a:lnTo>
                  <a:pt x="21996" y="1762282"/>
                </a:lnTo>
                <a:lnTo>
                  <a:pt x="19502" y="1759126"/>
                </a:lnTo>
                <a:lnTo>
                  <a:pt x="17007" y="1756421"/>
                </a:lnTo>
                <a:lnTo>
                  <a:pt x="14513" y="1753040"/>
                </a:lnTo>
                <a:lnTo>
                  <a:pt x="12472" y="1750110"/>
                </a:lnTo>
                <a:lnTo>
                  <a:pt x="10431" y="1746955"/>
                </a:lnTo>
                <a:lnTo>
                  <a:pt x="8390" y="1743348"/>
                </a:lnTo>
                <a:lnTo>
                  <a:pt x="6803" y="1740193"/>
                </a:lnTo>
                <a:lnTo>
                  <a:pt x="5442" y="1736361"/>
                </a:lnTo>
                <a:lnTo>
                  <a:pt x="3855" y="1732755"/>
                </a:lnTo>
                <a:lnTo>
                  <a:pt x="2948" y="1729148"/>
                </a:lnTo>
                <a:lnTo>
                  <a:pt x="1814" y="1725317"/>
                </a:lnTo>
                <a:lnTo>
                  <a:pt x="1134" y="1721485"/>
                </a:lnTo>
                <a:lnTo>
                  <a:pt x="680" y="1717428"/>
                </a:lnTo>
                <a:lnTo>
                  <a:pt x="227" y="1713822"/>
                </a:lnTo>
                <a:lnTo>
                  <a:pt x="0" y="1709764"/>
                </a:lnTo>
                <a:lnTo>
                  <a:pt x="0" y="1644625"/>
                </a:lnTo>
                <a:lnTo>
                  <a:pt x="227" y="1640568"/>
                </a:lnTo>
                <a:lnTo>
                  <a:pt x="680" y="1636736"/>
                </a:lnTo>
                <a:lnTo>
                  <a:pt x="1134" y="1632679"/>
                </a:lnTo>
                <a:lnTo>
                  <a:pt x="1814" y="1629073"/>
                </a:lnTo>
                <a:lnTo>
                  <a:pt x="2948" y="1625241"/>
                </a:lnTo>
                <a:lnTo>
                  <a:pt x="3855" y="1621409"/>
                </a:lnTo>
                <a:lnTo>
                  <a:pt x="5442" y="1618028"/>
                </a:lnTo>
                <a:lnTo>
                  <a:pt x="6803" y="1614196"/>
                </a:lnTo>
                <a:lnTo>
                  <a:pt x="8390" y="1610815"/>
                </a:lnTo>
                <a:lnTo>
                  <a:pt x="10431" y="1607434"/>
                </a:lnTo>
                <a:lnTo>
                  <a:pt x="12472" y="1604054"/>
                </a:lnTo>
                <a:lnTo>
                  <a:pt x="14513" y="1601123"/>
                </a:lnTo>
                <a:lnTo>
                  <a:pt x="17007" y="1597968"/>
                </a:lnTo>
                <a:lnTo>
                  <a:pt x="19502" y="1595038"/>
                </a:lnTo>
                <a:lnTo>
                  <a:pt x="21996" y="1592108"/>
                </a:lnTo>
                <a:lnTo>
                  <a:pt x="24717" y="1589628"/>
                </a:lnTo>
                <a:lnTo>
                  <a:pt x="27892" y="1586923"/>
                </a:lnTo>
                <a:lnTo>
                  <a:pt x="30840" y="1584669"/>
                </a:lnTo>
                <a:lnTo>
                  <a:pt x="33788" y="1581965"/>
                </a:lnTo>
                <a:lnTo>
                  <a:pt x="37416" y="1580162"/>
                </a:lnTo>
                <a:lnTo>
                  <a:pt x="40591" y="1578133"/>
                </a:lnTo>
                <a:lnTo>
                  <a:pt x="44219" y="1576104"/>
                </a:lnTo>
                <a:lnTo>
                  <a:pt x="48074" y="1574301"/>
                </a:lnTo>
                <a:lnTo>
                  <a:pt x="51476" y="1572723"/>
                </a:lnTo>
                <a:lnTo>
                  <a:pt x="55558" y="1571596"/>
                </a:lnTo>
                <a:lnTo>
                  <a:pt x="59413" y="1570244"/>
                </a:lnTo>
                <a:lnTo>
                  <a:pt x="63494" y="1569117"/>
                </a:lnTo>
                <a:lnTo>
                  <a:pt x="67349" y="1568216"/>
                </a:lnTo>
                <a:lnTo>
                  <a:pt x="71431" y="1567539"/>
                </a:lnTo>
                <a:lnTo>
                  <a:pt x="75740" y="1567089"/>
                </a:lnTo>
                <a:lnTo>
                  <a:pt x="80048" y="1566863"/>
                </a:lnTo>
                <a:close/>
                <a:moveTo>
                  <a:pt x="837043" y="738188"/>
                </a:moveTo>
                <a:lnTo>
                  <a:pt x="839735" y="738188"/>
                </a:lnTo>
                <a:lnTo>
                  <a:pt x="912639" y="738188"/>
                </a:lnTo>
                <a:lnTo>
                  <a:pt x="915107" y="738188"/>
                </a:lnTo>
                <a:lnTo>
                  <a:pt x="917575" y="738870"/>
                </a:lnTo>
                <a:lnTo>
                  <a:pt x="920042" y="739324"/>
                </a:lnTo>
                <a:lnTo>
                  <a:pt x="922285" y="740232"/>
                </a:lnTo>
                <a:lnTo>
                  <a:pt x="924529" y="741368"/>
                </a:lnTo>
                <a:lnTo>
                  <a:pt x="926772" y="742504"/>
                </a:lnTo>
                <a:lnTo>
                  <a:pt x="928791" y="743867"/>
                </a:lnTo>
                <a:lnTo>
                  <a:pt x="930585" y="745684"/>
                </a:lnTo>
                <a:lnTo>
                  <a:pt x="932155" y="747047"/>
                </a:lnTo>
                <a:lnTo>
                  <a:pt x="933501" y="749091"/>
                </a:lnTo>
                <a:lnTo>
                  <a:pt x="934847" y="751135"/>
                </a:lnTo>
                <a:lnTo>
                  <a:pt x="936193" y="753407"/>
                </a:lnTo>
                <a:lnTo>
                  <a:pt x="936866" y="755678"/>
                </a:lnTo>
                <a:lnTo>
                  <a:pt x="937315" y="757950"/>
                </a:lnTo>
                <a:lnTo>
                  <a:pt x="937763" y="760448"/>
                </a:lnTo>
                <a:lnTo>
                  <a:pt x="938212" y="762947"/>
                </a:lnTo>
                <a:lnTo>
                  <a:pt x="938212" y="1145229"/>
                </a:lnTo>
                <a:lnTo>
                  <a:pt x="937763" y="1147728"/>
                </a:lnTo>
                <a:lnTo>
                  <a:pt x="937315" y="1150227"/>
                </a:lnTo>
                <a:lnTo>
                  <a:pt x="936866" y="1152498"/>
                </a:lnTo>
                <a:lnTo>
                  <a:pt x="936193" y="1154770"/>
                </a:lnTo>
                <a:lnTo>
                  <a:pt x="934847" y="1157041"/>
                </a:lnTo>
                <a:lnTo>
                  <a:pt x="933501" y="1159085"/>
                </a:lnTo>
                <a:lnTo>
                  <a:pt x="932155" y="1160902"/>
                </a:lnTo>
                <a:lnTo>
                  <a:pt x="930585" y="1162720"/>
                </a:lnTo>
                <a:lnTo>
                  <a:pt x="928791" y="1164537"/>
                </a:lnTo>
                <a:lnTo>
                  <a:pt x="926772" y="1165672"/>
                </a:lnTo>
                <a:lnTo>
                  <a:pt x="924529" y="1167035"/>
                </a:lnTo>
                <a:lnTo>
                  <a:pt x="922285" y="1167944"/>
                </a:lnTo>
                <a:lnTo>
                  <a:pt x="920042" y="1168852"/>
                </a:lnTo>
                <a:lnTo>
                  <a:pt x="917575" y="1169534"/>
                </a:lnTo>
                <a:lnTo>
                  <a:pt x="915107" y="1169761"/>
                </a:lnTo>
                <a:lnTo>
                  <a:pt x="912639" y="1169988"/>
                </a:lnTo>
                <a:lnTo>
                  <a:pt x="839735" y="1169988"/>
                </a:lnTo>
                <a:lnTo>
                  <a:pt x="837043" y="1169761"/>
                </a:lnTo>
                <a:lnTo>
                  <a:pt x="834576" y="1169534"/>
                </a:lnTo>
                <a:lnTo>
                  <a:pt x="832108" y="1168852"/>
                </a:lnTo>
                <a:lnTo>
                  <a:pt x="829865" y="1167944"/>
                </a:lnTo>
                <a:lnTo>
                  <a:pt x="827622" y="1167035"/>
                </a:lnTo>
                <a:lnTo>
                  <a:pt x="825603" y="1165672"/>
                </a:lnTo>
                <a:lnTo>
                  <a:pt x="823584" y="1164537"/>
                </a:lnTo>
                <a:lnTo>
                  <a:pt x="821790" y="1162720"/>
                </a:lnTo>
                <a:lnTo>
                  <a:pt x="819995" y="1160902"/>
                </a:lnTo>
                <a:lnTo>
                  <a:pt x="818649" y="1159085"/>
                </a:lnTo>
                <a:lnTo>
                  <a:pt x="817303" y="1157041"/>
                </a:lnTo>
                <a:lnTo>
                  <a:pt x="816406" y="1154770"/>
                </a:lnTo>
                <a:lnTo>
                  <a:pt x="815284" y="1152498"/>
                </a:lnTo>
                <a:lnTo>
                  <a:pt x="814836" y="1150227"/>
                </a:lnTo>
                <a:lnTo>
                  <a:pt x="814387" y="1147728"/>
                </a:lnTo>
                <a:lnTo>
                  <a:pt x="814387" y="1145229"/>
                </a:lnTo>
                <a:lnTo>
                  <a:pt x="814387" y="762947"/>
                </a:lnTo>
                <a:lnTo>
                  <a:pt x="814387" y="760448"/>
                </a:lnTo>
                <a:lnTo>
                  <a:pt x="814836" y="757950"/>
                </a:lnTo>
                <a:lnTo>
                  <a:pt x="815284" y="755678"/>
                </a:lnTo>
                <a:lnTo>
                  <a:pt x="816406" y="753407"/>
                </a:lnTo>
                <a:lnTo>
                  <a:pt x="817303" y="751135"/>
                </a:lnTo>
                <a:lnTo>
                  <a:pt x="818649" y="749091"/>
                </a:lnTo>
                <a:lnTo>
                  <a:pt x="819995" y="747047"/>
                </a:lnTo>
                <a:lnTo>
                  <a:pt x="821790" y="745684"/>
                </a:lnTo>
                <a:lnTo>
                  <a:pt x="823584" y="743867"/>
                </a:lnTo>
                <a:lnTo>
                  <a:pt x="825603" y="742504"/>
                </a:lnTo>
                <a:lnTo>
                  <a:pt x="827622" y="741368"/>
                </a:lnTo>
                <a:lnTo>
                  <a:pt x="829865" y="740232"/>
                </a:lnTo>
                <a:lnTo>
                  <a:pt x="832108" y="739324"/>
                </a:lnTo>
                <a:lnTo>
                  <a:pt x="834576" y="738870"/>
                </a:lnTo>
                <a:lnTo>
                  <a:pt x="837043" y="738188"/>
                </a:lnTo>
                <a:close/>
                <a:moveTo>
                  <a:pt x="1318322" y="671513"/>
                </a:moveTo>
                <a:lnTo>
                  <a:pt x="1320794" y="671513"/>
                </a:lnTo>
                <a:lnTo>
                  <a:pt x="1394056" y="671513"/>
                </a:lnTo>
                <a:lnTo>
                  <a:pt x="1396528" y="671513"/>
                </a:lnTo>
                <a:lnTo>
                  <a:pt x="1399000" y="671966"/>
                </a:lnTo>
                <a:lnTo>
                  <a:pt x="1401472" y="672873"/>
                </a:lnTo>
                <a:lnTo>
                  <a:pt x="1403719" y="673553"/>
                </a:lnTo>
                <a:lnTo>
                  <a:pt x="1405966" y="674913"/>
                </a:lnTo>
                <a:lnTo>
                  <a:pt x="1408213" y="676273"/>
                </a:lnTo>
                <a:lnTo>
                  <a:pt x="1410011" y="677860"/>
                </a:lnTo>
                <a:lnTo>
                  <a:pt x="1412034" y="679900"/>
                </a:lnTo>
                <a:lnTo>
                  <a:pt x="1413607" y="681941"/>
                </a:lnTo>
                <a:lnTo>
                  <a:pt x="1414955" y="683981"/>
                </a:lnTo>
                <a:lnTo>
                  <a:pt x="1416304" y="686474"/>
                </a:lnTo>
                <a:lnTo>
                  <a:pt x="1417203" y="688968"/>
                </a:lnTo>
                <a:lnTo>
                  <a:pt x="1418326" y="691461"/>
                </a:lnTo>
                <a:lnTo>
                  <a:pt x="1418776" y="694181"/>
                </a:lnTo>
                <a:lnTo>
                  <a:pt x="1419225" y="696902"/>
                </a:lnTo>
                <a:lnTo>
                  <a:pt x="1419225" y="699848"/>
                </a:lnTo>
                <a:lnTo>
                  <a:pt x="1419225" y="1141426"/>
                </a:lnTo>
                <a:lnTo>
                  <a:pt x="1419225" y="1144373"/>
                </a:lnTo>
                <a:lnTo>
                  <a:pt x="1418776" y="1147320"/>
                </a:lnTo>
                <a:lnTo>
                  <a:pt x="1418326" y="1149813"/>
                </a:lnTo>
                <a:lnTo>
                  <a:pt x="1417203" y="1152534"/>
                </a:lnTo>
                <a:lnTo>
                  <a:pt x="1416304" y="1155254"/>
                </a:lnTo>
                <a:lnTo>
                  <a:pt x="1414955" y="1157521"/>
                </a:lnTo>
                <a:lnTo>
                  <a:pt x="1413607" y="1159787"/>
                </a:lnTo>
                <a:lnTo>
                  <a:pt x="1412034" y="1161601"/>
                </a:lnTo>
                <a:lnTo>
                  <a:pt x="1410011" y="1163414"/>
                </a:lnTo>
                <a:lnTo>
                  <a:pt x="1408213" y="1165228"/>
                </a:lnTo>
                <a:lnTo>
                  <a:pt x="1405966" y="1166588"/>
                </a:lnTo>
                <a:lnTo>
                  <a:pt x="1403719" y="1167721"/>
                </a:lnTo>
                <a:lnTo>
                  <a:pt x="1401472" y="1168855"/>
                </a:lnTo>
                <a:lnTo>
                  <a:pt x="1399000" y="1169535"/>
                </a:lnTo>
                <a:lnTo>
                  <a:pt x="1396528" y="1169761"/>
                </a:lnTo>
                <a:lnTo>
                  <a:pt x="1394056" y="1169988"/>
                </a:lnTo>
                <a:lnTo>
                  <a:pt x="1320794" y="1169988"/>
                </a:lnTo>
                <a:lnTo>
                  <a:pt x="1318322" y="1169761"/>
                </a:lnTo>
                <a:lnTo>
                  <a:pt x="1315850" y="1169535"/>
                </a:lnTo>
                <a:lnTo>
                  <a:pt x="1313154" y="1168855"/>
                </a:lnTo>
                <a:lnTo>
                  <a:pt x="1310906" y="1167721"/>
                </a:lnTo>
                <a:lnTo>
                  <a:pt x="1308659" y="1166588"/>
                </a:lnTo>
                <a:lnTo>
                  <a:pt x="1306861" y="1165228"/>
                </a:lnTo>
                <a:lnTo>
                  <a:pt x="1304839" y="1163414"/>
                </a:lnTo>
                <a:lnTo>
                  <a:pt x="1303041" y="1161601"/>
                </a:lnTo>
                <a:lnTo>
                  <a:pt x="1301243" y="1159787"/>
                </a:lnTo>
                <a:lnTo>
                  <a:pt x="1299670" y="1157521"/>
                </a:lnTo>
                <a:lnTo>
                  <a:pt x="1298546" y="1155254"/>
                </a:lnTo>
                <a:lnTo>
                  <a:pt x="1297423" y="1152534"/>
                </a:lnTo>
                <a:lnTo>
                  <a:pt x="1296524" y="1149813"/>
                </a:lnTo>
                <a:lnTo>
                  <a:pt x="1296074" y="1147320"/>
                </a:lnTo>
                <a:lnTo>
                  <a:pt x="1295400" y="1144373"/>
                </a:lnTo>
                <a:lnTo>
                  <a:pt x="1295400" y="1141426"/>
                </a:lnTo>
                <a:lnTo>
                  <a:pt x="1295400" y="699848"/>
                </a:lnTo>
                <a:lnTo>
                  <a:pt x="1295400" y="696902"/>
                </a:lnTo>
                <a:lnTo>
                  <a:pt x="1296074" y="694181"/>
                </a:lnTo>
                <a:lnTo>
                  <a:pt x="1296524" y="691461"/>
                </a:lnTo>
                <a:lnTo>
                  <a:pt x="1297423" y="688968"/>
                </a:lnTo>
                <a:lnTo>
                  <a:pt x="1298546" y="686474"/>
                </a:lnTo>
                <a:lnTo>
                  <a:pt x="1299670" y="683981"/>
                </a:lnTo>
                <a:lnTo>
                  <a:pt x="1301243" y="681941"/>
                </a:lnTo>
                <a:lnTo>
                  <a:pt x="1303041" y="679900"/>
                </a:lnTo>
                <a:lnTo>
                  <a:pt x="1304839" y="677860"/>
                </a:lnTo>
                <a:lnTo>
                  <a:pt x="1306861" y="676273"/>
                </a:lnTo>
                <a:lnTo>
                  <a:pt x="1308659" y="674913"/>
                </a:lnTo>
                <a:lnTo>
                  <a:pt x="1310906" y="673553"/>
                </a:lnTo>
                <a:lnTo>
                  <a:pt x="1313154" y="672873"/>
                </a:lnTo>
                <a:lnTo>
                  <a:pt x="1315850" y="671966"/>
                </a:lnTo>
                <a:lnTo>
                  <a:pt x="1318322" y="671513"/>
                </a:lnTo>
                <a:close/>
                <a:moveTo>
                  <a:pt x="988416" y="671513"/>
                </a:moveTo>
                <a:lnTo>
                  <a:pt x="990920" y="671513"/>
                </a:lnTo>
                <a:lnTo>
                  <a:pt x="1065121" y="671513"/>
                </a:lnTo>
                <a:lnTo>
                  <a:pt x="1067624" y="671513"/>
                </a:lnTo>
                <a:lnTo>
                  <a:pt x="1070128" y="671966"/>
                </a:lnTo>
                <a:lnTo>
                  <a:pt x="1072632" y="672873"/>
                </a:lnTo>
                <a:lnTo>
                  <a:pt x="1074908" y="673553"/>
                </a:lnTo>
                <a:lnTo>
                  <a:pt x="1077184" y="674913"/>
                </a:lnTo>
                <a:lnTo>
                  <a:pt x="1079460" y="676273"/>
                </a:lnTo>
                <a:lnTo>
                  <a:pt x="1081281" y="677860"/>
                </a:lnTo>
                <a:lnTo>
                  <a:pt x="1083330" y="679900"/>
                </a:lnTo>
                <a:lnTo>
                  <a:pt x="1084923" y="681941"/>
                </a:lnTo>
                <a:lnTo>
                  <a:pt x="1086288" y="683981"/>
                </a:lnTo>
                <a:lnTo>
                  <a:pt x="1087654" y="686474"/>
                </a:lnTo>
                <a:lnTo>
                  <a:pt x="1088565" y="688968"/>
                </a:lnTo>
                <a:lnTo>
                  <a:pt x="1089703" y="691461"/>
                </a:lnTo>
                <a:lnTo>
                  <a:pt x="1090158" y="694181"/>
                </a:lnTo>
                <a:lnTo>
                  <a:pt x="1090613" y="696902"/>
                </a:lnTo>
                <a:lnTo>
                  <a:pt x="1090613" y="699848"/>
                </a:lnTo>
                <a:lnTo>
                  <a:pt x="1090613" y="1141426"/>
                </a:lnTo>
                <a:lnTo>
                  <a:pt x="1090613" y="1144373"/>
                </a:lnTo>
                <a:lnTo>
                  <a:pt x="1090158" y="1147320"/>
                </a:lnTo>
                <a:lnTo>
                  <a:pt x="1089703" y="1149813"/>
                </a:lnTo>
                <a:lnTo>
                  <a:pt x="1088565" y="1152534"/>
                </a:lnTo>
                <a:lnTo>
                  <a:pt x="1087654" y="1155254"/>
                </a:lnTo>
                <a:lnTo>
                  <a:pt x="1086288" y="1157521"/>
                </a:lnTo>
                <a:lnTo>
                  <a:pt x="1084923" y="1159787"/>
                </a:lnTo>
                <a:lnTo>
                  <a:pt x="1083330" y="1161601"/>
                </a:lnTo>
                <a:lnTo>
                  <a:pt x="1081281" y="1163414"/>
                </a:lnTo>
                <a:lnTo>
                  <a:pt x="1079460" y="1165228"/>
                </a:lnTo>
                <a:lnTo>
                  <a:pt x="1077184" y="1166588"/>
                </a:lnTo>
                <a:lnTo>
                  <a:pt x="1074908" y="1167721"/>
                </a:lnTo>
                <a:lnTo>
                  <a:pt x="1072632" y="1168855"/>
                </a:lnTo>
                <a:lnTo>
                  <a:pt x="1070128" y="1169535"/>
                </a:lnTo>
                <a:lnTo>
                  <a:pt x="1067624" y="1169761"/>
                </a:lnTo>
                <a:lnTo>
                  <a:pt x="1065121" y="1169988"/>
                </a:lnTo>
                <a:lnTo>
                  <a:pt x="990920" y="1169988"/>
                </a:lnTo>
                <a:lnTo>
                  <a:pt x="988416" y="1169761"/>
                </a:lnTo>
                <a:lnTo>
                  <a:pt x="985685" y="1169535"/>
                </a:lnTo>
                <a:lnTo>
                  <a:pt x="983181" y="1168855"/>
                </a:lnTo>
                <a:lnTo>
                  <a:pt x="980905" y="1167721"/>
                </a:lnTo>
                <a:lnTo>
                  <a:pt x="978629" y="1166588"/>
                </a:lnTo>
                <a:lnTo>
                  <a:pt x="976581" y="1165228"/>
                </a:lnTo>
                <a:lnTo>
                  <a:pt x="974532" y="1163414"/>
                </a:lnTo>
                <a:lnTo>
                  <a:pt x="972939" y="1161601"/>
                </a:lnTo>
                <a:lnTo>
                  <a:pt x="971118" y="1159787"/>
                </a:lnTo>
                <a:lnTo>
                  <a:pt x="969525" y="1157521"/>
                </a:lnTo>
                <a:lnTo>
                  <a:pt x="968387" y="1155254"/>
                </a:lnTo>
                <a:lnTo>
                  <a:pt x="967249" y="1152534"/>
                </a:lnTo>
                <a:lnTo>
                  <a:pt x="966338" y="1149813"/>
                </a:lnTo>
                <a:lnTo>
                  <a:pt x="965883" y="1147320"/>
                </a:lnTo>
                <a:lnTo>
                  <a:pt x="965200" y="1144373"/>
                </a:lnTo>
                <a:lnTo>
                  <a:pt x="965200" y="1141426"/>
                </a:lnTo>
                <a:lnTo>
                  <a:pt x="965200" y="699848"/>
                </a:lnTo>
                <a:lnTo>
                  <a:pt x="965200" y="696902"/>
                </a:lnTo>
                <a:lnTo>
                  <a:pt x="965883" y="694181"/>
                </a:lnTo>
                <a:lnTo>
                  <a:pt x="966338" y="691461"/>
                </a:lnTo>
                <a:lnTo>
                  <a:pt x="967249" y="688968"/>
                </a:lnTo>
                <a:lnTo>
                  <a:pt x="968387" y="686474"/>
                </a:lnTo>
                <a:lnTo>
                  <a:pt x="969525" y="683981"/>
                </a:lnTo>
                <a:lnTo>
                  <a:pt x="971118" y="681941"/>
                </a:lnTo>
                <a:lnTo>
                  <a:pt x="972939" y="679900"/>
                </a:lnTo>
                <a:lnTo>
                  <a:pt x="974532" y="677860"/>
                </a:lnTo>
                <a:lnTo>
                  <a:pt x="976581" y="676273"/>
                </a:lnTo>
                <a:lnTo>
                  <a:pt x="978629" y="674913"/>
                </a:lnTo>
                <a:lnTo>
                  <a:pt x="980905" y="673553"/>
                </a:lnTo>
                <a:lnTo>
                  <a:pt x="983181" y="672873"/>
                </a:lnTo>
                <a:lnTo>
                  <a:pt x="985685" y="671966"/>
                </a:lnTo>
                <a:lnTo>
                  <a:pt x="988416" y="671513"/>
                </a:lnTo>
                <a:close/>
                <a:moveTo>
                  <a:pt x="1471932" y="590550"/>
                </a:moveTo>
                <a:lnTo>
                  <a:pt x="1546133" y="590550"/>
                </a:lnTo>
                <a:lnTo>
                  <a:pt x="1548636" y="590777"/>
                </a:lnTo>
                <a:lnTo>
                  <a:pt x="1551140" y="591231"/>
                </a:lnTo>
                <a:lnTo>
                  <a:pt x="1553644" y="592139"/>
                </a:lnTo>
                <a:lnTo>
                  <a:pt x="1555920" y="593274"/>
                </a:lnTo>
                <a:lnTo>
                  <a:pt x="1558196" y="594635"/>
                </a:lnTo>
                <a:lnTo>
                  <a:pt x="1560472" y="596451"/>
                </a:lnTo>
                <a:lnTo>
                  <a:pt x="1562293" y="598267"/>
                </a:lnTo>
                <a:lnTo>
                  <a:pt x="1564342" y="600537"/>
                </a:lnTo>
                <a:lnTo>
                  <a:pt x="1565707" y="602806"/>
                </a:lnTo>
                <a:lnTo>
                  <a:pt x="1567300" y="605303"/>
                </a:lnTo>
                <a:lnTo>
                  <a:pt x="1568666" y="608026"/>
                </a:lnTo>
                <a:lnTo>
                  <a:pt x="1569577" y="610750"/>
                </a:lnTo>
                <a:lnTo>
                  <a:pt x="1570487" y="613927"/>
                </a:lnTo>
                <a:lnTo>
                  <a:pt x="1571170" y="617105"/>
                </a:lnTo>
                <a:lnTo>
                  <a:pt x="1571625" y="620282"/>
                </a:lnTo>
                <a:lnTo>
                  <a:pt x="1571625" y="623687"/>
                </a:lnTo>
                <a:lnTo>
                  <a:pt x="1571625" y="1136851"/>
                </a:lnTo>
                <a:lnTo>
                  <a:pt x="1571625" y="1140256"/>
                </a:lnTo>
                <a:lnTo>
                  <a:pt x="1571170" y="1143433"/>
                </a:lnTo>
                <a:lnTo>
                  <a:pt x="1570487" y="1146838"/>
                </a:lnTo>
                <a:lnTo>
                  <a:pt x="1569577" y="1149788"/>
                </a:lnTo>
                <a:lnTo>
                  <a:pt x="1568666" y="1152512"/>
                </a:lnTo>
                <a:lnTo>
                  <a:pt x="1567300" y="1155462"/>
                </a:lnTo>
                <a:lnTo>
                  <a:pt x="1565707" y="1157959"/>
                </a:lnTo>
                <a:lnTo>
                  <a:pt x="1564342" y="1160229"/>
                </a:lnTo>
                <a:lnTo>
                  <a:pt x="1562293" y="1162498"/>
                </a:lnTo>
                <a:lnTo>
                  <a:pt x="1560472" y="1164314"/>
                </a:lnTo>
                <a:lnTo>
                  <a:pt x="1558196" y="1165903"/>
                </a:lnTo>
                <a:lnTo>
                  <a:pt x="1555920" y="1167492"/>
                </a:lnTo>
                <a:lnTo>
                  <a:pt x="1553644" y="1168399"/>
                </a:lnTo>
                <a:lnTo>
                  <a:pt x="1551140" y="1169307"/>
                </a:lnTo>
                <a:lnTo>
                  <a:pt x="1548636" y="1169761"/>
                </a:lnTo>
                <a:lnTo>
                  <a:pt x="1546133" y="1169988"/>
                </a:lnTo>
                <a:lnTo>
                  <a:pt x="1471932" y="1169988"/>
                </a:lnTo>
                <a:lnTo>
                  <a:pt x="1469201" y="1169761"/>
                </a:lnTo>
                <a:lnTo>
                  <a:pt x="1466697" y="1169307"/>
                </a:lnTo>
                <a:lnTo>
                  <a:pt x="1464193" y="1168399"/>
                </a:lnTo>
                <a:lnTo>
                  <a:pt x="1461917" y="1167492"/>
                </a:lnTo>
                <a:lnTo>
                  <a:pt x="1459641" y="1165903"/>
                </a:lnTo>
                <a:lnTo>
                  <a:pt x="1457593" y="1164314"/>
                </a:lnTo>
                <a:lnTo>
                  <a:pt x="1455544" y="1162498"/>
                </a:lnTo>
                <a:lnTo>
                  <a:pt x="1453496" y="1160229"/>
                </a:lnTo>
                <a:lnTo>
                  <a:pt x="1452130" y="1157959"/>
                </a:lnTo>
                <a:lnTo>
                  <a:pt x="1450537" y="1155462"/>
                </a:lnTo>
                <a:lnTo>
                  <a:pt x="1449399" y="1152512"/>
                </a:lnTo>
                <a:lnTo>
                  <a:pt x="1448261" y="1149788"/>
                </a:lnTo>
                <a:lnTo>
                  <a:pt x="1447350" y="1146838"/>
                </a:lnTo>
                <a:lnTo>
                  <a:pt x="1446667" y="1143433"/>
                </a:lnTo>
                <a:lnTo>
                  <a:pt x="1446212" y="1140256"/>
                </a:lnTo>
                <a:lnTo>
                  <a:pt x="1446212" y="1136851"/>
                </a:lnTo>
                <a:lnTo>
                  <a:pt x="1446212" y="623687"/>
                </a:lnTo>
                <a:lnTo>
                  <a:pt x="1446212" y="620282"/>
                </a:lnTo>
                <a:lnTo>
                  <a:pt x="1446667" y="617105"/>
                </a:lnTo>
                <a:lnTo>
                  <a:pt x="1447350" y="613927"/>
                </a:lnTo>
                <a:lnTo>
                  <a:pt x="1448261" y="610750"/>
                </a:lnTo>
                <a:lnTo>
                  <a:pt x="1449399" y="608026"/>
                </a:lnTo>
                <a:lnTo>
                  <a:pt x="1450537" y="605303"/>
                </a:lnTo>
                <a:lnTo>
                  <a:pt x="1452130" y="602806"/>
                </a:lnTo>
                <a:lnTo>
                  <a:pt x="1453496" y="600537"/>
                </a:lnTo>
                <a:lnTo>
                  <a:pt x="1455544" y="598267"/>
                </a:lnTo>
                <a:lnTo>
                  <a:pt x="1457593" y="596451"/>
                </a:lnTo>
                <a:lnTo>
                  <a:pt x="1459641" y="594635"/>
                </a:lnTo>
                <a:lnTo>
                  <a:pt x="1461917" y="593274"/>
                </a:lnTo>
                <a:lnTo>
                  <a:pt x="1464193" y="592139"/>
                </a:lnTo>
                <a:lnTo>
                  <a:pt x="1466697" y="591231"/>
                </a:lnTo>
                <a:lnTo>
                  <a:pt x="1469201" y="590777"/>
                </a:lnTo>
                <a:lnTo>
                  <a:pt x="1471932" y="590550"/>
                </a:lnTo>
                <a:close/>
                <a:moveTo>
                  <a:pt x="1152617" y="590550"/>
                </a:moveTo>
                <a:lnTo>
                  <a:pt x="1226818" y="590550"/>
                </a:lnTo>
                <a:lnTo>
                  <a:pt x="1229322" y="590777"/>
                </a:lnTo>
                <a:lnTo>
                  <a:pt x="1232053" y="591231"/>
                </a:lnTo>
                <a:lnTo>
                  <a:pt x="1234557" y="592139"/>
                </a:lnTo>
                <a:lnTo>
                  <a:pt x="1236833" y="593274"/>
                </a:lnTo>
                <a:lnTo>
                  <a:pt x="1239109" y="594635"/>
                </a:lnTo>
                <a:lnTo>
                  <a:pt x="1241158" y="596451"/>
                </a:lnTo>
                <a:lnTo>
                  <a:pt x="1242978" y="598267"/>
                </a:lnTo>
                <a:lnTo>
                  <a:pt x="1244799" y="600537"/>
                </a:lnTo>
                <a:lnTo>
                  <a:pt x="1246620" y="602806"/>
                </a:lnTo>
                <a:lnTo>
                  <a:pt x="1248213" y="605303"/>
                </a:lnTo>
                <a:lnTo>
                  <a:pt x="1249352" y="608026"/>
                </a:lnTo>
                <a:lnTo>
                  <a:pt x="1250490" y="610750"/>
                </a:lnTo>
                <a:lnTo>
                  <a:pt x="1251400" y="613927"/>
                </a:lnTo>
                <a:lnTo>
                  <a:pt x="1251855" y="617105"/>
                </a:lnTo>
                <a:lnTo>
                  <a:pt x="1252538" y="620282"/>
                </a:lnTo>
                <a:lnTo>
                  <a:pt x="1252538" y="623687"/>
                </a:lnTo>
                <a:lnTo>
                  <a:pt x="1252538" y="1136851"/>
                </a:lnTo>
                <a:lnTo>
                  <a:pt x="1252538" y="1140256"/>
                </a:lnTo>
                <a:lnTo>
                  <a:pt x="1251855" y="1143433"/>
                </a:lnTo>
                <a:lnTo>
                  <a:pt x="1251400" y="1146838"/>
                </a:lnTo>
                <a:lnTo>
                  <a:pt x="1250490" y="1149788"/>
                </a:lnTo>
                <a:lnTo>
                  <a:pt x="1249352" y="1152512"/>
                </a:lnTo>
                <a:lnTo>
                  <a:pt x="1248213" y="1155462"/>
                </a:lnTo>
                <a:lnTo>
                  <a:pt x="1246620" y="1157959"/>
                </a:lnTo>
                <a:lnTo>
                  <a:pt x="1244799" y="1160229"/>
                </a:lnTo>
                <a:lnTo>
                  <a:pt x="1242978" y="1162498"/>
                </a:lnTo>
                <a:lnTo>
                  <a:pt x="1241158" y="1164314"/>
                </a:lnTo>
                <a:lnTo>
                  <a:pt x="1239109" y="1165903"/>
                </a:lnTo>
                <a:lnTo>
                  <a:pt x="1236833" y="1167492"/>
                </a:lnTo>
                <a:lnTo>
                  <a:pt x="1234557" y="1168399"/>
                </a:lnTo>
                <a:lnTo>
                  <a:pt x="1232053" y="1169307"/>
                </a:lnTo>
                <a:lnTo>
                  <a:pt x="1229322" y="1169761"/>
                </a:lnTo>
                <a:lnTo>
                  <a:pt x="1226818" y="1169988"/>
                </a:lnTo>
                <a:lnTo>
                  <a:pt x="1152617" y="1169988"/>
                </a:lnTo>
                <a:lnTo>
                  <a:pt x="1150114" y="1169761"/>
                </a:lnTo>
                <a:lnTo>
                  <a:pt x="1147610" y="1169307"/>
                </a:lnTo>
                <a:lnTo>
                  <a:pt x="1145106" y="1168399"/>
                </a:lnTo>
                <a:lnTo>
                  <a:pt x="1142830" y="1167492"/>
                </a:lnTo>
                <a:lnTo>
                  <a:pt x="1140554" y="1165903"/>
                </a:lnTo>
                <a:lnTo>
                  <a:pt x="1138278" y="1164314"/>
                </a:lnTo>
                <a:lnTo>
                  <a:pt x="1136457" y="1162498"/>
                </a:lnTo>
                <a:lnTo>
                  <a:pt x="1134409" y="1160229"/>
                </a:lnTo>
                <a:lnTo>
                  <a:pt x="1132815" y="1157959"/>
                </a:lnTo>
                <a:lnTo>
                  <a:pt x="1131450" y="1155462"/>
                </a:lnTo>
                <a:lnTo>
                  <a:pt x="1130084" y="1152512"/>
                </a:lnTo>
                <a:lnTo>
                  <a:pt x="1129174" y="1149788"/>
                </a:lnTo>
                <a:lnTo>
                  <a:pt x="1128036" y="1146838"/>
                </a:lnTo>
                <a:lnTo>
                  <a:pt x="1127580" y="1143433"/>
                </a:lnTo>
                <a:lnTo>
                  <a:pt x="1127125" y="1140256"/>
                </a:lnTo>
                <a:lnTo>
                  <a:pt x="1127125" y="1136851"/>
                </a:lnTo>
                <a:lnTo>
                  <a:pt x="1127125" y="623687"/>
                </a:lnTo>
                <a:lnTo>
                  <a:pt x="1127125" y="620282"/>
                </a:lnTo>
                <a:lnTo>
                  <a:pt x="1127580" y="617105"/>
                </a:lnTo>
                <a:lnTo>
                  <a:pt x="1128036" y="613927"/>
                </a:lnTo>
                <a:lnTo>
                  <a:pt x="1129174" y="610750"/>
                </a:lnTo>
                <a:lnTo>
                  <a:pt x="1130084" y="608026"/>
                </a:lnTo>
                <a:lnTo>
                  <a:pt x="1131450" y="605303"/>
                </a:lnTo>
                <a:lnTo>
                  <a:pt x="1132815" y="602806"/>
                </a:lnTo>
                <a:lnTo>
                  <a:pt x="1134409" y="600537"/>
                </a:lnTo>
                <a:lnTo>
                  <a:pt x="1136457" y="598267"/>
                </a:lnTo>
                <a:lnTo>
                  <a:pt x="1138278" y="596451"/>
                </a:lnTo>
                <a:lnTo>
                  <a:pt x="1140554" y="594635"/>
                </a:lnTo>
                <a:lnTo>
                  <a:pt x="1142830" y="593274"/>
                </a:lnTo>
                <a:lnTo>
                  <a:pt x="1145106" y="592139"/>
                </a:lnTo>
                <a:lnTo>
                  <a:pt x="1147610" y="591231"/>
                </a:lnTo>
                <a:lnTo>
                  <a:pt x="1150114" y="590777"/>
                </a:lnTo>
                <a:lnTo>
                  <a:pt x="1152617" y="590550"/>
                </a:lnTo>
                <a:close/>
                <a:moveTo>
                  <a:pt x="1633857" y="508000"/>
                </a:moveTo>
                <a:lnTo>
                  <a:pt x="1707830" y="508000"/>
                </a:lnTo>
                <a:lnTo>
                  <a:pt x="1710561" y="508227"/>
                </a:lnTo>
                <a:lnTo>
                  <a:pt x="1713065" y="508680"/>
                </a:lnTo>
                <a:lnTo>
                  <a:pt x="1715797" y="509814"/>
                </a:lnTo>
                <a:lnTo>
                  <a:pt x="1718073" y="510947"/>
                </a:lnTo>
                <a:lnTo>
                  <a:pt x="1720349" y="512534"/>
                </a:lnTo>
                <a:lnTo>
                  <a:pt x="1722170" y="514575"/>
                </a:lnTo>
                <a:lnTo>
                  <a:pt x="1724218" y="516842"/>
                </a:lnTo>
                <a:lnTo>
                  <a:pt x="1726039" y="519109"/>
                </a:lnTo>
                <a:lnTo>
                  <a:pt x="1727860" y="521829"/>
                </a:lnTo>
                <a:lnTo>
                  <a:pt x="1729453" y="524550"/>
                </a:lnTo>
                <a:lnTo>
                  <a:pt x="1730591" y="527950"/>
                </a:lnTo>
                <a:lnTo>
                  <a:pt x="1731729" y="531124"/>
                </a:lnTo>
                <a:lnTo>
                  <a:pt x="1732640" y="534752"/>
                </a:lnTo>
                <a:lnTo>
                  <a:pt x="1733095" y="538152"/>
                </a:lnTo>
                <a:lnTo>
                  <a:pt x="1733550" y="542006"/>
                </a:lnTo>
                <a:lnTo>
                  <a:pt x="1733550" y="545860"/>
                </a:lnTo>
                <a:lnTo>
                  <a:pt x="1733550" y="1132128"/>
                </a:lnTo>
                <a:lnTo>
                  <a:pt x="1733550" y="1135982"/>
                </a:lnTo>
                <a:lnTo>
                  <a:pt x="1733095" y="1139836"/>
                </a:lnTo>
                <a:lnTo>
                  <a:pt x="1732640" y="1143463"/>
                </a:lnTo>
                <a:lnTo>
                  <a:pt x="1731729" y="1146864"/>
                </a:lnTo>
                <a:lnTo>
                  <a:pt x="1730591" y="1150038"/>
                </a:lnTo>
                <a:lnTo>
                  <a:pt x="1729453" y="1153438"/>
                </a:lnTo>
                <a:lnTo>
                  <a:pt x="1727860" y="1156159"/>
                </a:lnTo>
                <a:lnTo>
                  <a:pt x="1726039" y="1158879"/>
                </a:lnTo>
                <a:lnTo>
                  <a:pt x="1724218" y="1161373"/>
                </a:lnTo>
                <a:lnTo>
                  <a:pt x="1722170" y="1163414"/>
                </a:lnTo>
                <a:lnTo>
                  <a:pt x="1720349" y="1165454"/>
                </a:lnTo>
                <a:lnTo>
                  <a:pt x="1718073" y="1167041"/>
                </a:lnTo>
                <a:lnTo>
                  <a:pt x="1715797" y="1168174"/>
                </a:lnTo>
                <a:lnTo>
                  <a:pt x="1713065" y="1169308"/>
                </a:lnTo>
                <a:lnTo>
                  <a:pt x="1710561" y="1169761"/>
                </a:lnTo>
                <a:lnTo>
                  <a:pt x="1707830" y="1169988"/>
                </a:lnTo>
                <a:lnTo>
                  <a:pt x="1633857" y="1169988"/>
                </a:lnTo>
                <a:lnTo>
                  <a:pt x="1631353" y="1169761"/>
                </a:lnTo>
                <a:lnTo>
                  <a:pt x="1628850" y="1169308"/>
                </a:lnTo>
                <a:lnTo>
                  <a:pt x="1626346" y="1168174"/>
                </a:lnTo>
                <a:lnTo>
                  <a:pt x="1624070" y="1167041"/>
                </a:lnTo>
                <a:lnTo>
                  <a:pt x="1621794" y="1165454"/>
                </a:lnTo>
                <a:lnTo>
                  <a:pt x="1619518" y="1163414"/>
                </a:lnTo>
                <a:lnTo>
                  <a:pt x="1617469" y="1161373"/>
                </a:lnTo>
                <a:lnTo>
                  <a:pt x="1615648" y="1158879"/>
                </a:lnTo>
                <a:lnTo>
                  <a:pt x="1614055" y="1156159"/>
                </a:lnTo>
                <a:lnTo>
                  <a:pt x="1612689" y="1153438"/>
                </a:lnTo>
                <a:lnTo>
                  <a:pt x="1611324" y="1150038"/>
                </a:lnTo>
                <a:lnTo>
                  <a:pt x="1610186" y="1146864"/>
                </a:lnTo>
                <a:lnTo>
                  <a:pt x="1609275" y="1143463"/>
                </a:lnTo>
                <a:lnTo>
                  <a:pt x="1608820" y="1139836"/>
                </a:lnTo>
                <a:lnTo>
                  <a:pt x="1608365" y="1135982"/>
                </a:lnTo>
                <a:lnTo>
                  <a:pt x="1608137" y="1132128"/>
                </a:lnTo>
                <a:lnTo>
                  <a:pt x="1608137" y="545860"/>
                </a:lnTo>
                <a:lnTo>
                  <a:pt x="1608365" y="542006"/>
                </a:lnTo>
                <a:lnTo>
                  <a:pt x="1608820" y="538152"/>
                </a:lnTo>
                <a:lnTo>
                  <a:pt x="1609275" y="534752"/>
                </a:lnTo>
                <a:lnTo>
                  <a:pt x="1610186" y="531124"/>
                </a:lnTo>
                <a:lnTo>
                  <a:pt x="1611324" y="527950"/>
                </a:lnTo>
                <a:lnTo>
                  <a:pt x="1612689" y="524550"/>
                </a:lnTo>
                <a:lnTo>
                  <a:pt x="1614055" y="521829"/>
                </a:lnTo>
                <a:lnTo>
                  <a:pt x="1615648" y="519109"/>
                </a:lnTo>
                <a:lnTo>
                  <a:pt x="1617469" y="516842"/>
                </a:lnTo>
                <a:lnTo>
                  <a:pt x="1619518" y="514575"/>
                </a:lnTo>
                <a:lnTo>
                  <a:pt x="1621794" y="512534"/>
                </a:lnTo>
                <a:lnTo>
                  <a:pt x="1624070" y="510947"/>
                </a:lnTo>
                <a:lnTo>
                  <a:pt x="1626346" y="509814"/>
                </a:lnTo>
                <a:lnTo>
                  <a:pt x="1628850" y="508680"/>
                </a:lnTo>
                <a:lnTo>
                  <a:pt x="1631353" y="508227"/>
                </a:lnTo>
                <a:lnTo>
                  <a:pt x="1633857" y="508000"/>
                </a:lnTo>
                <a:close/>
                <a:moveTo>
                  <a:pt x="1501548" y="319088"/>
                </a:moveTo>
                <a:lnTo>
                  <a:pt x="1733323" y="319088"/>
                </a:lnTo>
                <a:lnTo>
                  <a:pt x="1733323" y="319316"/>
                </a:lnTo>
                <a:lnTo>
                  <a:pt x="1733550" y="319316"/>
                </a:lnTo>
                <a:lnTo>
                  <a:pt x="1733550" y="464215"/>
                </a:lnTo>
                <a:lnTo>
                  <a:pt x="1637620" y="464215"/>
                </a:lnTo>
                <a:lnTo>
                  <a:pt x="1637620" y="418038"/>
                </a:lnTo>
                <a:lnTo>
                  <a:pt x="1318759" y="617303"/>
                </a:lnTo>
                <a:lnTo>
                  <a:pt x="1250723" y="574766"/>
                </a:lnTo>
                <a:lnTo>
                  <a:pt x="1253444" y="573174"/>
                </a:lnTo>
                <a:lnTo>
                  <a:pt x="1146628" y="506525"/>
                </a:lnTo>
                <a:lnTo>
                  <a:pt x="844096" y="695326"/>
                </a:lnTo>
                <a:lnTo>
                  <a:pt x="776287" y="653016"/>
                </a:lnTo>
                <a:lnTo>
                  <a:pt x="1147082" y="421450"/>
                </a:lnTo>
                <a:lnTo>
                  <a:pt x="1215118" y="463533"/>
                </a:lnTo>
                <a:lnTo>
                  <a:pt x="1214437" y="464215"/>
                </a:lnTo>
                <a:lnTo>
                  <a:pt x="1321253" y="530637"/>
                </a:lnTo>
                <a:lnTo>
                  <a:pt x="1564368" y="379141"/>
                </a:lnTo>
                <a:lnTo>
                  <a:pt x="1501548" y="379141"/>
                </a:lnTo>
                <a:lnTo>
                  <a:pt x="1501548" y="319088"/>
                </a:lnTo>
                <a:close/>
                <a:moveTo>
                  <a:pt x="229507" y="91395"/>
                </a:moveTo>
                <a:lnTo>
                  <a:pt x="225651" y="91621"/>
                </a:lnTo>
                <a:lnTo>
                  <a:pt x="221796" y="91848"/>
                </a:lnTo>
                <a:lnTo>
                  <a:pt x="218394" y="92075"/>
                </a:lnTo>
                <a:lnTo>
                  <a:pt x="214539" y="92755"/>
                </a:lnTo>
                <a:lnTo>
                  <a:pt x="210910" y="93662"/>
                </a:lnTo>
                <a:lnTo>
                  <a:pt x="207509" y="94570"/>
                </a:lnTo>
                <a:lnTo>
                  <a:pt x="204107" y="95704"/>
                </a:lnTo>
                <a:lnTo>
                  <a:pt x="200705" y="96837"/>
                </a:lnTo>
                <a:lnTo>
                  <a:pt x="197303" y="98198"/>
                </a:lnTo>
                <a:lnTo>
                  <a:pt x="194355" y="99559"/>
                </a:lnTo>
                <a:lnTo>
                  <a:pt x="191407" y="101373"/>
                </a:lnTo>
                <a:lnTo>
                  <a:pt x="188232" y="103187"/>
                </a:lnTo>
                <a:lnTo>
                  <a:pt x="185284" y="105002"/>
                </a:lnTo>
                <a:lnTo>
                  <a:pt x="182562" y="107270"/>
                </a:lnTo>
                <a:lnTo>
                  <a:pt x="179614" y="109311"/>
                </a:lnTo>
                <a:lnTo>
                  <a:pt x="177119" y="111579"/>
                </a:lnTo>
                <a:lnTo>
                  <a:pt x="174851" y="114073"/>
                </a:lnTo>
                <a:lnTo>
                  <a:pt x="172357" y="116568"/>
                </a:lnTo>
                <a:lnTo>
                  <a:pt x="170316" y="119062"/>
                </a:lnTo>
                <a:lnTo>
                  <a:pt x="168275" y="121784"/>
                </a:lnTo>
                <a:lnTo>
                  <a:pt x="166460" y="124505"/>
                </a:lnTo>
                <a:lnTo>
                  <a:pt x="164646" y="127454"/>
                </a:lnTo>
                <a:lnTo>
                  <a:pt x="162832" y="130402"/>
                </a:lnTo>
                <a:lnTo>
                  <a:pt x="161471" y="133350"/>
                </a:lnTo>
                <a:lnTo>
                  <a:pt x="160110" y="136525"/>
                </a:lnTo>
                <a:lnTo>
                  <a:pt x="158976" y="139700"/>
                </a:lnTo>
                <a:lnTo>
                  <a:pt x="158069" y="143102"/>
                </a:lnTo>
                <a:lnTo>
                  <a:pt x="156935" y="146277"/>
                </a:lnTo>
                <a:lnTo>
                  <a:pt x="156482" y="149679"/>
                </a:lnTo>
                <a:lnTo>
                  <a:pt x="156028" y="153080"/>
                </a:lnTo>
                <a:lnTo>
                  <a:pt x="155801" y="156709"/>
                </a:lnTo>
                <a:lnTo>
                  <a:pt x="155801" y="160111"/>
                </a:lnTo>
                <a:lnTo>
                  <a:pt x="155801" y="1330098"/>
                </a:lnTo>
                <a:lnTo>
                  <a:pt x="155801" y="1333500"/>
                </a:lnTo>
                <a:lnTo>
                  <a:pt x="156028" y="1337129"/>
                </a:lnTo>
                <a:lnTo>
                  <a:pt x="156482" y="1340531"/>
                </a:lnTo>
                <a:lnTo>
                  <a:pt x="156935" y="1343932"/>
                </a:lnTo>
                <a:lnTo>
                  <a:pt x="158069" y="1347561"/>
                </a:lnTo>
                <a:lnTo>
                  <a:pt x="158976" y="1350509"/>
                </a:lnTo>
                <a:lnTo>
                  <a:pt x="160110" y="1353684"/>
                </a:lnTo>
                <a:lnTo>
                  <a:pt x="161471" y="1357086"/>
                </a:lnTo>
                <a:lnTo>
                  <a:pt x="162832" y="1360034"/>
                </a:lnTo>
                <a:lnTo>
                  <a:pt x="164646" y="1362756"/>
                </a:lnTo>
                <a:lnTo>
                  <a:pt x="166460" y="1365931"/>
                </a:lnTo>
                <a:lnTo>
                  <a:pt x="168275" y="1368652"/>
                </a:lnTo>
                <a:lnTo>
                  <a:pt x="170316" y="1371373"/>
                </a:lnTo>
                <a:lnTo>
                  <a:pt x="172357" y="1373868"/>
                </a:lnTo>
                <a:lnTo>
                  <a:pt x="174851" y="1376590"/>
                </a:lnTo>
                <a:lnTo>
                  <a:pt x="177119" y="1378857"/>
                </a:lnTo>
                <a:lnTo>
                  <a:pt x="179614" y="1381125"/>
                </a:lnTo>
                <a:lnTo>
                  <a:pt x="182562" y="1383393"/>
                </a:lnTo>
                <a:lnTo>
                  <a:pt x="185284" y="1385207"/>
                </a:lnTo>
                <a:lnTo>
                  <a:pt x="188232" y="1387248"/>
                </a:lnTo>
                <a:lnTo>
                  <a:pt x="191407" y="1389063"/>
                </a:lnTo>
                <a:lnTo>
                  <a:pt x="194355" y="1390650"/>
                </a:lnTo>
                <a:lnTo>
                  <a:pt x="197303" y="1392238"/>
                </a:lnTo>
                <a:lnTo>
                  <a:pt x="200705" y="1393598"/>
                </a:lnTo>
                <a:lnTo>
                  <a:pt x="204107" y="1394959"/>
                </a:lnTo>
                <a:lnTo>
                  <a:pt x="207509" y="1395866"/>
                </a:lnTo>
                <a:lnTo>
                  <a:pt x="210910" y="1397000"/>
                </a:lnTo>
                <a:lnTo>
                  <a:pt x="214539" y="1397681"/>
                </a:lnTo>
                <a:lnTo>
                  <a:pt x="218394" y="1398134"/>
                </a:lnTo>
                <a:lnTo>
                  <a:pt x="221796" y="1398588"/>
                </a:lnTo>
                <a:lnTo>
                  <a:pt x="225651" y="1399041"/>
                </a:lnTo>
                <a:lnTo>
                  <a:pt x="229507" y="1399041"/>
                </a:lnTo>
                <a:lnTo>
                  <a:pt x="2280330" y="1399041"/>
                </a:lnTo>
                <a:lnTo>
                  <a:pt x="2284186" y="1399041"/>
                </a:lnTo>
                <a:lnTo>
                  <a:pt x="2288041" y="1398588"/>
                </a:lnTo>
                <a:lnTo>
                  <a:pt x="2291670" y="1398134"/>
                </a:lnTo>
                <a:lnTo>
                  <a:pt x="2295298" y="1397681"/>
                </a:lnTo>
                <a:lnTo>
                  <a:pt x="2299154" y="1397000"/>
                </a:lnTo>
                <a:lnTo>
                  <a:pt x="2302555" y="1395866"/>
                </a:lnTo>
                <a:lnTo>
                  <a:pt x="2305957" y="1394959"/>
                </a:lnTo>
                <a:lnTo>
                  <a:pt x="2309359" y="1393598"/>
                </a:lnTo>
                <a:lnTo>
                  <a:pt x="2312534" y="1392238"/>
                </a:lnTo>
                <a:lnTo>
                  <a:pt x="2315709" y="1390650"/>
                </a:lnTo>
                <a:lnTo>
                  <a:pt x="2318884" y="1389063"/>
                </a:lnTo>
                <a:lnTo>
                  <a:pt x="2321832" y="1387248"/>
                </a:lnTo>
                <a:lnTo>
                  <a:pt x="2324780" y="1385207"/>
                </a:lnTo>
                <a:lnTo>
                  <a:pt x="2327502" y="1383393"/>
                </a:lnTo>
                <a:lnTo>
                  <a:pt x="2330223" y="1381125"/>
                </a:lnTo>
                <a:lnTo>
                  <a:pt x="2332945" y="1378857"/>
                </a:lnTo>
                <a:lnTo>
                  <a:pt x="2335213" y="1376590"/>
                </a:lnTo>
                <a:lnTo>
                  <a:pt x="2337707" y="1373868"/>
                </a:lnTo>
                <a:lnTo>
                  <a:pt x="2339748" y="1371373"/>
                </a:lnTo>
                <a:lnTo>
                  <a:pt x="2341789" y="1368652"/>
                </a:lnTo>
                <a:lnTo>
                  <a:pt x="2343830" y="1365931"/>
                </a:lnTo>
                <a:lnTo>
                  <a:pt x="2345418" y="1362756"/>
                </a:lnTo>
                <a:lnTo>
                  <a:pt x="2347232" y="1360034"/>
                </a:lnTo>
                <a:lnTo>
                  <a:pt x="2348593" y="1357086"/>
                </a:lnTo>
                <a:lnTo>
                  <a:pt x="2350180" y="1353684"/>
                </a:lnTo>
                <a:lnTo>
                  <a:pt x="2351088" y="1350509"/>
                </a:lnTo>
                <a:lnTo>
                  <a:pt x="2351995" y="1347561"/>
                </a:lnTo>
                <a:lnTo>
                  <a:pt x="2352902" y="1343932"/>
                </a:lnTo>
                <a:lnTo>
                  <a:pt x="2353582" y="1340531"/>
                </a:lnTo>
                <a:lnTo>
                  <a:pt x="2354036" y="1337129"/>
                </a:lnTo>
                <a:lnTo>
                  <a:pt x="2354263" y="1333500"/>
                </a:lnTo>
                <a:lnTo>
                  <a:pt x="2354263" y="1330098"/>
                </a:lnTo>
                <a:lnTo>
                  <a:pt x="2354263" y="160111"/>
                </a:lnTo>
                <a:lnTo>
                  <a:pt x="2354263" y="156709"/>
                </a:lnTo>
                <a:lnTo>
                  <a:pt x="2354036" y="153080"/>
                </a:lnTo>
                <a:lnTo>
                  <a:pt x="2353582" y="149679"/>
                </a:lnTo>
                <a:lnTo>
                  <a:pt x="2352902" y="146277"/>
                </a:lnTo>
                <a:lnTo>
                  <a:pt x="2351995" y="143102"/>
                </a:lnTo>
                <a:lnTo>
                  <a:pt x="2351088" y="139700"/>
                </a:lnTo>
                <a:lnTo>
                  <a:pt x="2350180" y="136525"/>
                </a:lnTo>
                <a:lnTo>
                  <a:pt x="2348593" y="133350"/>
                </a:lnTo>
                <a:lnTo>
                  <a:pt x="2347232" y="130402"/>
                </a:lnTo>
                <a:lnTo>
                  <a:pt x="2345418" y="127454"/>
                </a:lnTo>
                <a:lnTo>
                  <a:pt x="2343830" y="124505"/>
                </a:lnTo>
                <a:lnTo>
                  <a:pt x="2341789" y="121784"/>
                </a:lnTo>
                <a:lnTo>
                  <a:pt x="2339748" y="119062"/>
                </a:lnTo>
                <a:lnTo>
                  <a:pt x="2337707" y="116568"/>
                </a:lnTo>
                <a:lnTo>
                  <a:pt x="2335213" y="114073"/>
                </a:lnTo>
                <a:lnTo>
                  <a:pt x="2332945" y="111579"/>
                </a:lnTo>
                <a:lnTo>
                  <a:pt x="2330223" y="109311"/>
                </a:lnTo>
                <a:lnTo>
                  <a:pt x="2327502" y="107270"/>
                </a:lnTo>
                <a:lnTo>
                  <a:pt x="2324780" y="105002"/>
                </a:lnTo>
                <a:lnTo>
                  <a:pt x="2321832" y="103187"/>
                </a:lnTo>
                <a:lnTo>
                  <a:pt x="2318884" y="101373"/>
                </a:lnTo>
                <a:lnTo>
                  <a:pt x="2315709" y="99559"/>
                </a:lnTo>
                <a:lnTo>
                  <a:pt x="2312534" y="98198"/>
                </a:lnTo>
                <a:lnTo>
                  <a:pt x="2309359" y="96837"/>
                </a:lnTo>
                <a:lnTo>
                  <a:pt x="2305957" y="95704"/>
                </a:lnTo>
                <a:lnTo>
                  <a:pt x="2302555" y="94570"/>
                </a:lnTo>
                <a:lnTo>
                  <a:pt x="2299154" y="93662"/>
                </a:lnTo>
                <a:lnTo>
                  <a:pt x="2295298" y="92755"/>
                </a:lnTo>
                <a:lnTo>
                  <a:pt x="2291670" y="92075"/>
                </a:lnTo>
                <a:lnTo>
                  <a:pt x="2288041" y="91848"/>
                </a:lnTo>
                <a:lnTo>
                  <a:pt x="2284186" y="91621"/>
                </a:lnTo>
                <a:lnTo>
                  <a:pt x="2280330" y="91395"/>
                </a:lnTo>
                <a:lnTo>
                  <a:pt x="229507" y="91395"/>
                </a:lnTo>
                <a:close/>
                <a:moveTo>
                  <a:pt x="81642" y="0"/>
                </a:moveTo>
                <a:lnTo>
                  <a:pt x="86178" y="0"/>
                </a:lnTo>
                <a:lnTo>
                  <a:pt x="2424113" y="0"/>
                </a:lnTo>
                <a:lnTo>
                  <a:pt x="2428648" y="0"/>
                </a:lnTo>
                <a:lnTo>
                  <a:pt x="2432730" y="227"/>
                </a:lnTo>
                <a:lnTo>
                  <a:pt x="2436813" y="680"/>
                </a:lnTo>
                <a:lnTo>
                  <a:pt x="2441122" y="1361"/>
                </a:lnTo>
                <a:lnTo>
                  <a:pt x="2445204" y="2268"/>
                </a:lnTo>
                <a:lnTo>
                  <a:pt x="2449286" y="3402"/>
                </a:lnTo>
                <a:lnTo>
                  <a:pt x="2452914" y="4536"/>
                </a:lnTo>
                <a:lnTo>
                  <a:pt x="2456770" y="5896"/>
                </a:lnTo>
                <a:lnTo>
                  <a:pt x="2460625" y="7484"/>
                </a:lnTo>
                <a:lnTo>
                  <a:pt x="2464480" y="9298"/>
                </a:lnTo>
                <a:lnTo>
                  <a:pt x="2467882" y="11339"/>
                </a:lnTo>
                <a:lnTo>
                  <a:pt x="2471284" y="13380"/>
                </a:lnTo>
                <a:lnTo>
                  <a:pt x="2474459" y="15421"/>
                </a:lnTo>
                <a:lnTo>
                  <a:pt x="2477861" y="17916"/>
                </a:lnTo>
                <a:lnTo>
                  <a:pt x="2480809" y="20184"/>
                </a:lnTo>
                <a:lnTo>
                  <a:pt x="2483757" y="22905"/>
                </a:lnTo>
                <a:lnTo>
                  <a:pt x="2486479" y="25400"/>
                </a:lnTo>
                <a:lnTo>
                  <a:pt x="2489200" y="28348"/>
                </a:lnTo>
                <a:lnTo>
                  <a:pt x="2491695" y="31296"/>
                </a:lnTo>
                <a:lnTo>
                  <a:pt x="2493963" y="34471"/>
                </a:lnTo>
                <a:lnTo>
                  <a:pt x="2496230" y="37646"/>
                </a:lnTo>
                <a:lnTo>
                  <a:pt x="2498272" y="40821"/>
                </a:lnTo>
                <a:lnTo>
                  <a:pt x="2499859" y="44450"/>
                </a:lnTo>
                <a:lnTo>
                  <a:pt x="2501673" y="47625"/>
                </a:lnTo>
                <a:lnTo>
                  <a:pt x="2503261" y="51480"/>
                </a:lnTo>
                <a:lnTo>
                  <a:pt x="2504395" y="54882"/>
                </a:lnTo>
                <a:lnTo>
                  <a:pt x="2505755" y="58737"/>
                </a:lnTo>
                <a:lnTo>
                  <a:pt x="2506663" y="62593"/>
                </a:lnTo>
                <a:lnTo>
                  <a:pt x="2507343" y="66221"/>
                </a:lnTo>
                <a:lnTo>
                  <a:pt x="2508023" y="70304"/>
                </a:lnTo>
                <a:lnTo>
                  <a:pt x="2508250" y="74159"/>
                </a:lnTo>
                <a:lnTo>
                  <a:pt x="2508250" y="78241"/>
                </a:lnTo>
                <a:lnTo>
                  <a:pt x="2508250" y="1411968"/>
                </a:lnTo>
                <a:lnTo>
                  <a:pt x="2508250" y="1416050"/>
                </a:lnTo>
                <a:lnTo>
                  <a:pt x="2508023" y="1420132"/>
                </a:lnTo>
                <a:lnTo>
                  <a:pt x="2507343" y="1423988"/>
                </a:lnTo>
                <a:lnTo>
                  <a:pt x="2506663" y="1427616"/>
                </a:lnTo>
                <a:lnTo>
                  <a:pt x="2505755" y="1431472"/>
                </a:lnTo>
                <a:lnTo>
                  <a:pt x="2504395" y="1435327"/>
                </a:lnTo>
                <a:lnTo>
                  <a:pt x="2503261" y="1439182"/>
                </a:lnTo>
                <a:lnTo>
                  <a:pt x="2501673" y="1442584"/>
                </a:lnTo>
                <a:lnTo>
                  <a:pt x="2499859" y="1446213"/>
                </a:lnTo>
                <a:lnTo>
                  <a:pt x="2498272" y="1449388"/>
                </a:lnTo>
                <a:lnTo>
                  <a:pt x="2496230" y="1452790"/>
                </a:lnTo>
                <a:lnTo>
                  <a:pt x="2493963" y="1455965"/>
                </a:lnTo>
                <a:lnTo>
                  <a:pt x="2491695" y="1458913"/>
                </a:lnTo>
                <a:lnTo>
                  <a:pt x="2489200" y="1462088"/>
                </a:lnTo>
                <a:lnTo>
                  <a:pt x="2486479" y="1464809"/>
                </a:lnTo>
                <a:lnTo>
                  <a:pt x="2483757" y="1467531"/>
                </a:lnTo>
                <a:lnTo>
                  <a:pt x="2480809" y="1470025"/>
                </a:lnTo>
                <a:lnTo>
                  <a:pt x="2477861" y="1472747"/>
                </a:lnTo>
                <a:lnTo>
                  <a:pt x="2474459" y="1475015"/>
                </a:lnTo>
                <a:lnTo>
                  <a:pt x="2471284" y="1477282"/>
                </a:lnTo>
                <a:lnTo>
                  <a:pt x="2467882" y="1479097"/>
                </a:lnTo>
                <a:lnTo>
                  <a:pt x="2464480" y="1480911"/>
                </a:lnTo>
                <a:lnTo>
                  <a:pt x="2460625" y="1482725"/>
                </a:lnTo>
                <a:lnTo>
                  <a:pt x="2456770" y="1484313"/>
                </a:lnTo>
                <a:lnTo>
                  <a:pt x="2452914" y="1485674"/>
                </a:lnTo>
                <a:lnTo>
                  <a:pt x="2449286" y="1487034"/>
                </a:lnTo>
                <a:lnTo>
                  <a:pt x="2445204" y="1487941"/>
                </a:lnTo>
                <a:lnTo>
                  <a:pt x="2441122" y="1488849"/>
                </a:lnTo>
                <a:lnTo>
                  <a:pt x="2436813" y="1489529"/>
                </a:lnTo>
                <a:lnTo>
                  <a:pt x="2432730" y="1489982"/>
                </a:lnTo>
                <a:lnTo>
                  <a:pt x="2428648" y="1490209"/>
                </a:lnTo>
                <a:lnTo>
                  <a:pt x="2424113" y="1490663"/>
                </a:lnTo>
                <a:lnTo>
                  <a:pt x="86178" y="1490663"/>
                </a:lnTo>
                <a:lnTo>
                  <a:pt x="81642" y="1490209"/>
                </a:lnTo>
                <a:lnTo>
                  <a:pt x="77333" y="1489982"/>
                </a:lnTo>
                <a:lnTo>
                  <a:pt x="73251" y="1489529"/>
                </a:lnTo>
                <a:lnTo>
                  <a:pt x="68942" y="1488849"/>
                </a:lnTo>
                <a:lnTo>
                  <a:pt x="64860" y="1487941"/>
                </a:lnTo>
                <a:lnTo>
                  <a:pt x="60778" y="1487034"/>
                </a:lnTo>
                <a:lnTo>
                  <a:pt x="57150" y="1485674"/>
                </a:lnTo>
                <a:lnTo>
                  <a:pt x="53294" y="1484313"/>
                </a:lnTo>
                <a:lnTo>
                  <a:pt x="49439" y="1482725"/>
                </a:lnTo>
                <a:lnTo>
                  <a:pt x="45810" y="1480911"/>
                </a:lnTo>
                <a:lnTo>
                  <a:pt x="42182" y="1479097"/>
                </a:lnTo>
                <a:lnTo>
                  <a:pt x="39007" y="1477282"/>
                </a:lnTo>
                <a:lnTo>
                  <a:pt x="35605" y="1475015"/>
                </a:lnTo>
                <a:lnTo>
                  <a:pt x="32430" y="1472747"/>
                </a:lnTo>
                <a:lnTo>
                  <a:pt x="29255" y="1470025"/>
                </a:lnTo>
                <a:lnTo>
                  <a:pt x="26307" y="1467531"/>
                </a:lnTo>
                <a:lnTo>
                  <a:pt x="23585" y="1464809"/>
                </a:lnTo>
                <a:lnTo>
                  <a:pt x="21091" y="1462088"/>
                </a:lnTo>
                <a:lnTo>
                  <a:pt x="18596" y="1458913"/>
                </a:lnTo>
                <a:lnTo>
                  <a:pt x="16101" y="1455965"/>
                </a:lnTo>
                <a:lnTo>
                  <a:pt x="13833" y="1452790"/>
                </a:lnTo>
                <a:lnTo>
                  <a:pt x="12019" y="1449388"/>
                </a:lnTo>
                <a:lnTo>
                  <a:pt x="9978" y="1446213"/>
                </a:lnTo>
                <a:lnTo>
                  <a:pt x="8391" y="1442584"/>
                </a:lnTo>
                <a:lnTo>
                  <a:pt x="6803" y="1439182"/>
                </a:lnTo>
                <a:lnTo>
                  <a:pt x="5442" y="1435327"/>
                </a:lnTo>
                <a:lnTo>
                  <a:pt x="4308" y="1431472"/>
                </a:lnTo>
                <a:lnTo>
                  <a:pt x="3401" y="1427616"/>
                </a:lnTo>
                <a:lnTo>
                  <a:pt x="2494" y="1423988"/>
                </a:lnTo>
                <a:lnTo>
                  <a:pt x="2041" y="1420132"/>
                </a:lnTo>
                <a:lnTo>
                  <a:pt x="1814" y="1416050"/>
                </a:lnTo>
                <a:lnTo>
                  <a:pt x="1587" y="1411968"/>
                </a:lnTo>
                <a:lnTo>
                  <a:pt x="1587" y="78241"/>
                </a:lnTo>
                <a:lnTo>
                  <a:pt x="1814" y="74159"/>
                </a:lnTo>
                <a:lnTo>
                  <a:pt x="2041" y="70304"/>
                </a:lnTo>
                <a:lnTo>
                  <a:pt x="2494" y="66221"/>
                </a:lnTo>
                <a:lnTo>
                  <a:pt x="3401" y="62593"/>
                </a:lnTo>
                <a:lnTo>
                  <a:pt x="4308" y="58737"/>
                </a:lnTo>
                <a:lnTo>
                  <a:pt x="5442" y="54882"/>
                </a:lnTo>
                <a:lnTo>
                  <a:pt x="6803" y="51480"/>
                </a:lnTo>
                <a:lnTo>
                  <a:pt x="8391" y="47625"/>
                </a:lnTo>
                <a:lnTo>
                  <a:pt x="9978" y="44450"/>
                </a:lnTo>
                <a:lnTo>
                  <a:pt x="12019" y="40821"/>
                </a:lnTo>
                <a:lnTo>
                  <a:pt x="13833" y="37646"/>
                </a:lnTo>
                <a:lnTo>
                  <a:pt x="16101" y="34471"/>
                </a:lnTo>
                <a:lnTo>
                  <a:pt x="18596" y="31296"/>
                </a:lnTo>
                <a:lnTo>
                  <a:pt x="21091" y="28348"/>
                </a:lnTo>
                <a:lnTo>
                  <a:pt x="23585" y="25400"/>
                </a:lnTo>
                <a:lnTo>
                  <a:pt x="26307" y="22905"/>
                </a:lnTo>
                <a:lnTo>
                  <a:pt x="29255" y="20184"/>
                </a:lnTo>
                <a:lnTo>
                  <a:pt x="32430" y="17916"/>
                </a:lnTo>
                <a:lnTo>
                  <a:pt x="35605" y="15421"/>
                </a:lnTo>
                <a:lnTo>
                  <a:pt x="39007" y="13380"/>
                </a:lnTo>
                <a:lnTo>
                  <a:pt x="42182" y="11339"/>
                </a:lnTo>
                <a:lnTo>
                  <a:pt x="45810" y="9298"/>
                </a:lnTo>
                <a:lnTo>
                  <a:pt x="49439" y="7484"/>
                </a:lnTo>
                <a:lnTo>
                  <a:pt x="53294" y="5896"/>
                </a:lnTo>
                <a:lnTo>
                  <a:pt x="57150" y="4536"/>
                </a:lnTo>
                <a:lnTo>
                  <a:pt x="60778" y="3402"/>
                </a:lnTo>
                <a:lnTo>
                  <a:pt x="64860" y="2268"/>
                </a:lnTo>
                <a:lnTo>
                  <a:pt x="68942" y="1361"/>
                </a:lnTo>
                <a:lnTo>
                  <a:pt x="73251" y="680"/>
                </a:lnTo>
                <a:lnTo>
                  <a:pt x="77333" y="227"/>
                </a:lnTo>
                <a:lnTo>
                  <a:pt x="81642" y="0"/>
                </a:lnTo>
                <a:close/>
              </a:path>
            </a:pathLst>
          </a:custGeom>
          <a:solidFill>
            <a:srgbClr val="FFFFFF"/>
          </a:solidFill>
          <a:ln>
            <a:noFill/>
          </a:ln>
        </p:spPr>
        <p:txBody>
          <a:bodyPr anchor="ctr">
            <a:normAutofit fontScale="82500" lnSpcReduction="20000"/>
            <a:scene3d>
              <a:camera prst="orthographicFront"/>
              <a:lightRig rig="threePt" dir="t"/>
            </a:scene3d>
            <a:sp3d>
              <a:contourClr>
                <a:srgbClr val="FFFFFF"/>
              </a:contourClr>
            </a:sp3d>
          </a:bodyPr>
          <a:lstStyle/>
          <a:p>
            <a:pPr algn="ctr"/>
            <a:endParaRPr lang="zh-CN" altLang="en-US">
              <a:solidFill>
                <a:srgbClr val="FFFFFF"/>
              </a:solidFill>
              <a:ea typeface="思源宋体 ExtraLight" charset="-122"/>
              <a:sym typeface="Arial" charset="0"/>
            </a:endParaRPr>
          </a:p>
        </p:txBody>
      </p:sp>
      <p:sp>
        <p:nvSpPr>
          <p:cNvPr id="5" name="矩形 4"/>
          <p:cNvSpPr/>
          <p:nvPr>
            <p:custDataLst>
              <p:tags r:id="rId14"/>
            </p:custDataLst>
          </p:nvPr>
        </p:nvSpPr>
        <p:spPr>
          <a:xfrm>
            <a:off x="1480390" y="3939353"/>
            <a:ext cx="666476" cy="666476"/>
          </a:xfrm>
          <a:prstGeom prst="rect">
            <a:avLst/>
          </a:prstGeom>
          <a:solidFill>
            <a:srgbClr val="306F9B"/>
          </a:solidFill>
          <a:ln>
            <a:noFill/>
          </a:ln>
        </p:spPr>
        <p:style>
          <a:lnRef idx="2">
            <a:srgbClr val="018BE9">
              <a:shade val="50000"/>
            </a:srgbClr>
          </a:lnRef>
          <a:fillRef idx="1">
            <a:srgbClr val="018BE9"/>
          </a:fillRef>
          <a:effectRef idx="0">
            <a:srgbClr val="018BE9"/>
          </a:effectRef>
          <a:fontRef idx="minor">
            <a:srgbClr val="FFFFFF"/>
          </a:fontRef>
        </p:style>
        <p:txBody>
          <a:bodyPr rtlCol="0" anchor="ctr">
            <a:normAutofit/>
          </a:bodyPr>
          <a:lstStyle/>
          <a:p>
            <a:pPr algn="ctr"/>
            <a:endParaRPr lang="zh-CN" altLang="en-US">
              <a:ea typeface="思源宋体 ExtraLight" charset="-122"/>
              <a:sym typeface="Arial" charset="0"/>
            </a:endParaRPr>
          </a:p>
        </p:txBody>
      </p:sp>
      <p:sp>
        <p:nvSpPr>
          <p:cNvPr id="9" name="平行四边形 8"/>
          <p:cNvSpPr/>
          <p:nvPr>
            <p:custDataLst>
              <p:tags r:id="rId15"/>
            </p:custDataLst>
          </p:nvPr>
        </p:nvSpPr>
        <p:spPr>
          <a:xfrm>
            <a:off x="3056255" y="3939540"/>
            <a:ext cx="7774305" cy="666750"/>
          </a:xfrm>
          <a:prstGeom prst="parallelogram">
            <a:avLst/>
          </a:prstGeom>
          <a:solidFill>
            <a:srgbClr val="306F9B"/>
          </a:solidFill>
        </p:spPr>
        <p:style>
          <a:lnRef idx="0">
            <a:schemeClr val="accent4"/>
          </a:lnRef>
          <a:fillRef idx="3">
            <a:schemeClr val="accent4"/>
          </a:fillRef>
          <a:effectRef idx="3">
            <a:schemeClr val="accent4"/>
          </a:effectRef>
          <a:fontRef idx="minor">
            <a:schemeClr val="lt1"/>
          </a:fontRef>
        </p:style>
        <p:txBody>
          <a:bodyPr lIns="91440" tIns="45720" rIns="91440" bIns="45720" rtlCol="0" anchor="ctr">
            <a:noAutofit/>
          </a:bodyPr>
          <a:lstStyle/>
          <a:p>
            <a:pPr algn="ctr">
              <a:lnSpc>
                <a:spcPct val="120000"/>
              </a:lnSpc>
            </a:pPr>
            <a:r>
              <a:rPr lang="zh-CN" altLang="en-US" sz="2000" spc="150">
                <a:latin typeface="思源宋体 ExtraLight" charset="-122"/>
                <a:ea typeface="思源宋体 ExtraLight" charset="-122"/>
                <a:cs typeface="思源宋体 ExtraLight" charset="-122"/>
                <a:sym typeface="Arial" charset="0"/>
              </a:rPr>
              <a:t>任何人都有权拒绝不安全的工作,任何人都有权制止不安全行为</a:t>
            </a:r>
          </a:p>
        </p:txBody>
      </p:sp>
      <p:sp>
        <p:nvSpPr>
          <p:cNvPr id="13" name="文本框 12"/>
          <p:cNvSpPr txBox="1"/>
          <p:nvPr>
            <p:custDataLst>
              <p:tags r:id="rId16"/>
            </p:custDataLst>
          </p:nvPr>
        </p:nvSpPr>
        <p:spPr>
          <a:xfrm>
            <a:off x="2378224" y="3949426"/>
            <a:ext cx="453970" cy="646331"/>
          </a:xfrm>
          <a:prstGeom prst="rect">
            <a:avLst/>
          </a:prstGeom>
          <a:noFill/>
        </p:spPr>
        <p:txBody>
          <a:bodyPr wrap="none" rtlCol="0">
            <a:normAutofit/>
          </a:bodyPr>
          <a:lstStyle/>
          <a:p>
            <a:r>
              <a:rPr lang="en-US" altLang="zh-CN" sz="3600" b="1" dirty="0">
                <a:solidFill>
                  <a:srgbClr val="A71F17"/>
                </a:solidFill>
                <a:ea typeface="思源宋体 ExtraLight" charset="-122"/>
                <a:sym typeface="Arial" charset="0"/>
              </a:rPr>
              <a:t>&gt;</a:t>
            </a:r>
          </a:p>
        </p:txBody>
      </p:sp>
      <p:sp>
        <p:nvSpPr>
          <p:cNvPr id="20" name="KSO_Shape"/>
          <p:cNvSpPr>
            <a:spLocks noChangeAspect="1"/>
          </p:cNvSpPr>
          <p:nvPr>
            <p:custDataLst>
              <p:tags r:id="rId17"/>
            </p:custDataLst>
          </p:nvPr>
        </p:nvSpPr>
        <p:spPr bwMode="auto">
          <a:xfrm>
            <a:off x="1610741" y="4105886"/>
            <a:ext cx="405774" cy="333411"/>
          </a:xfrm>
          <a:custGeom>
            <a:avLst/>
            <a:gdLst/>
            <a:ahLst/>
            <a:cxnLst/>
            <a:rect l="0" t="0" r="r" b="b"/>
            <a:pathLst>
              <a:path w="1903412" h="1563688">
                <a:moveTo>
                  <a:pt x="872180" y="1544638"/>
                </a:moveTo>
                <a:lnTo>
                  <a:pt x="875675" y="1544638"/>
                </a:lnTo>
                <a:lnTo>
                  <a:pt x="1859905" y="1544638"/>
                </a:lnTo>
                <a:lnTo>
                  <a:pt x="1863400" y="1544638"/>
                </a:lnTo>
                <a:lnTo>
                  <a:pt x="1866577" y="1545233"/>
                </a:lnTo>
                <a:lnTo>
                  <a:pt x="1869118" y="1545829"/>
                </a:lnTo>
                <a:lnTo>
                  <a:pt x="1871660" y="1546722"/>
                </a:lnTo>
                <a:lnTo>
                  <a:pt x="1873884" y="1547912"/>
                </a:lnTo>
                <a:lnTo>
                  <a:pt x="1875154" y="1549103"/>
                </a:lnTo>
                <a:lnTo>
                  <a:pt x="1876107" y="1550591"/>
                </a:lnTo>
                <a:lnTo>
                  <a:pt x="1876425" y="1552079"/>
                </a:lnTo>
                <a:lnTo>
                  <a:pt x="1876425" y="1555651"/>
                </a:lnTo>
                <a:lnTo>
                  <a:pt x="1876107" y="1557140"/>
                </a:lnTo>
                <a:lnTo>
                  <a:pt x="1875154" y="1558926"/>
                </a:lnTo>
                <a:lnTo>
                  <a:pt x="1873884" y="1560116"/>
                </a:lnTo>
                <a:lnTo>
                  <a:pt x="1871660" y="1561307"/>
                </a:lnTo>
                <a:lnTo>
                  <a:pt x="1869118" y="1562200"/>
                </a:lnTo>
                <a:lnTo>
                  <a:pt x="1866577" y="1563093"/>
                </a:lnTo>
                <a:lnTo>
                  <a:pt x="1863400" y="1563390"/>
                </a:lnTo>
                <a:lnTo>
                  <a:pt x="1859905" y="1563688"/>
                </a:lnTo>
                <a:lnTo>
                  <a:pt x="875675" y="1563688"/>
                </a:lnTo>
                <a:lnTo>
                  <a:pt x="872180" y="1563390"/>
                </a:lnTo>
                <a:lnTo>
                  <a:pt x="869003" y="1563093"/>
                </a:lnTo>
                <a:lnTo>
                  <a:pt x="866144" y="1562200"/>
                </a:lnTo>
                <a:lnTo>
                  <a:pt x="863603" y="1561307"/>
                </a:lnTo>
                <a:lnTo>
                  <a:pt x="861696" y="1560116"/>
                </a:lnTo>
                <a:lnTo>
                  <a:pt x="860108" y="1558926"/>
                </a:lnTo>
                <a:lnTo>
                  <a:pt x="859155" y="1557140"/>
                </a:lnTo>
                <a:lnTo>
                  <a:pt x="858837" y="1555651"/>
                </a:lnTo>
                <a:lnTo>
                  <a:pt x="858837" y="1552079"/>
                </a:lnTo>
                <a:lnTo>
                  <a:pt x="859155" y="1550591"/>
                </a:lnTo>
                <a:lnTo>
                  <a:pt x="860108" y="1549103"/>
                </a:lnTo>
                <a:lnTo>
                  <a:pt x="861696" y="1547912"/>
                </a:lnTo>
                <a:lnTo>
                  <a:pt x="863603" y="1546722"/>
                </a:lnTo>
                <a:lnTo>
                  <a:pt x="866144" y="1545829"/>
                </a:lnTo>
                <a:lnTo>
                  <a:pt x="869003" y="1545233"/>
                </a:lnTo>
                <a:lnTo>
                  <a:pt x="872180" y="1544638"/>
                </a:lnTo>
                <a:close/>
                <a:moveTo>
                  <a:pt x="1255848" y="1415770"/>
                </a:moveTo>
                <a:lnTo>
                  <a:pt x="1252677" y="1416407"/>
                </a:lnTo>
                <a:lnTo>
                  <a:pt x="1249823" y="1417361"/>
                </a:lnTo>
                <a:lnTo>
                  <a:pt x="1247286" y="1419271"/>
                </a:lnTo>
                <a:lnTo>
                  <a:pt x="1245383" y="1420862"/>
                </a:lnTo>
                <a:lnTo>
                  <a:pt x="1243797" y="1422771"/>
                </a:lnTo>
                <a:lnTo>
                  <a:pt x="1242529" y="1424680"/>
                </a:lnTo>
                <a:lnTo>
                  <a:pt x="1242212" y="1426908"/>
                </a:lnTo>
                <a:lnTo>
                  <a:pt x="1235235" y="1522691"/>
                </a:lnTo>
                <a:lnTo>
                  <a:pt x="1235235" y="1525237"/>
                </a:lnTo>
                <a:lnTo>
                  <a:pt x="1236186" y="1527146"/>
                </a:lnTo>
                <a:lnTo>
                  <a:pt x="1237772" y="1529056"/>
                </a:lnTo>
                <a:lnTo>
                  <a:pt x="1239675" y="1530647"/>
                </a:lnTo>
                <a:lnTo>
                  <a:pt x="1242212" y="1532238"/>
                </a:lnTo>
                <a:lnTo>
                  <a:pt x="1245066" y="1533193"/>
                </a:lnTo>
                <a:lnTo>
                  <a:pt x="1247920" y="1533829"/>
                </a:lnTo>
                <a:lnTo>
                  <a:pt x="1251408" y="1534147"/>
                </a:lnTo>
                <a:lnTo>
                  <a:pt x="1488299" y="1535738"/>
                </a:lnTo>
                <a:lnTo>
                  <a:pt x="1491787" y="1535738"/>
                </a:lnTo>
                <a:lnTo>
                  <a:pt x="1494641" y="1535102"/>
                </a:lnTo>
                <a:lnTo>
                  <a:pt x="1497813" y="1533829"/>
                </a:lnTo>
                <a:lnTo>
                  <a:pt x="1500032" y="1532556"/>
                </a:lnTo>
                <a:lnTo>
                  <a:pt x="1502252" y="1530965"/>
                </a:lnTo>
                <a:lnTo>
                  <a:pt x="1503521" y="1529056"/>
                </a:lnTo>
                <a:lnTo>
                  <a:pt x="1504472" y="1526828"/>
                </a:lnTo>
                <a:lnTo>
                  <a:pt x="1504789" y="1524601"/>
                </a:lnTo>
                <a:lnTo>
                  <a:pt x="1499715" y="1428181"/>
                </a:lnTo>
                <a:lnTo>
                  <a:pt x="1499398" y="1425953"/>
                </a:lnTo>
                <a:lnTo>
                  <a:pt x="1498130" y="1424044"/>
                </a:lnTo>
                <a:lnTo>
                  <a:pt x="1496227" y="1422134"/>
                </a:lnTo>
                <a:lnTo>
                  <a:pt x="1494324" y="1420543"/>
                </a:lnTo>
                <a:lnTo>
                  <a:pt x="1491787" y="1418952"/>
                </a:lnTo>
                <a:lnTo>
                  <a:pt x="1489250" y="1417679"/>
                </a:lnTo>
                <a:lnTo>
                  <a:pt x="1486396" y="1417043"/>
                </a:lnTo>
                <a:lnTo>
                  <a:pt x="1483225" y="1416725"/>
                </a:lnTo>
                <a:lnTo>
                  <a:pt x="1259019" y="1415770"/>
                </a:lnTo>
                <a:lnTo>
                  <a:pt x="1255848" y="1415770"/>
                </a:lnTo>
                <a:close/>
                <a:moveTo>
                  <a:pt x="1699820" y="1377902"/>
                </a:moveTo>
                <a:lnTo>
                  <a:pt x="1703942" y="1405269"/>
                </a:lnTo>
                <a:lnTo>
                  <a:pt x="1750876" y="1405587"/>
                </a:lnTo>
                <a:lnTo>
                  <a:pt x="1746437" y="1378220"/>
                </a:lnTo>
                <a:lnTo>
                  <a:pt x="1699820" y="1377902"/>
                </a:lnTo>
                <a:close/>
                <a:moveTo>
                  <a:pt x="1636078" y="1377902"/>
                </a:moveTo>
                <a:lnTo>
                  <a:pt x="1639249" y="1404951"/>
                </a:lnTo>
                <a:lnTo>
                  <a:pt x="1686183" y="1405269"/>
                </a:lnTo>
                <a:lnTo>
                  <a:pt x="1682378" y="1377902"/>
                </a:lnTo>
                <a:lnTo>
                  <a:pt x="1636078" y="1377902"/>
                </a:lnTo>
                <a:close/>
                <a:moveTo>
                  <a:pt x="1572019" y="1377584"/>
                </a:moveTo>
                <a:lnTo>
                  <a:pt x="1574239" y="1404633"/>
                </a:lnTo>
                <a:lnTo>
                  <a:pt x="1621490" y="1404951"/>
                </a:lnTo>
                <a:lnTo>
                  <a:pt x="1618636" y="1377584"/>
                </a:lnTo>
                <a:lnTo>
                  <a:pt x="1572019" y="1377584"/>
                </a:lnTo>
                <a:close/>
                <a:moveTo>
                  <a:pt x="1507960" y="1377266"/>
                </a:moveTo>
                <a:lnTo>
                  <a:pt x="1509546" y="1404314"/>
                </a:lnTo>
                <a:lnTo>
                  <a:pt x="1556797" y="1404633"/>
                </a:lnTo>
                <a:lnTo>
                  <a:pt x="1554577" y="1377266"/>
                </a:lnTo>
                <a:lnTo>
                  <a:pt x="1507960" y="1377266"/>
                </a:lnTo>
                <a:close/>
                <a:moveTo>
                  <a:pt x="1443902" y="1376948"/>
                </a:moveTo>
                <a:lnTo>
                  <a:pt x="1444853" y="1403996"/>
                </a:lnTo>
                <a:lnTo>
                  <a:pt x="1491787" y="1403996"/>
                </a:lnTo>
                <a:lnTo>
                  <a:pt x="1490519" y="1377266"/>
                </a:lnTo>
                <a:lnTo>
                  <a:pt x="1443902" y="1376948"/>
                </a:lnTo>
                <a:close/>
                <a:moveTo>
                  <a:pt x="1380160" y="1376629"/>
                </a:moveTo>
                <a:lnTo>
                  <a:pt x="1379843" y="1403678"/>
                </a:lnTo>
                <a:lnTo>
                  <a:pt x="1426777" y="1403996"/>
                </a:lnTo>
                <a:lnTo>
                  <a:pt x="1426460" y="1376948"/>
                </a:lnTo>
                <a:lnTo>
                  <a:pt x="1380160" y="1376629"/>
                </a:lnTo>
                <a:close/>
                <a:moveTo>
                  <a:pt x="1316101" y="1376311"/>
                </a:moveTo>
                <a:lnTo>
                  <a:pt x="1315150" y="1403360"/>
                </a:lnTo>
                <a:lnTo>
                  <a:pt x="1362401" y="1403360"/>
                </a:lnTo>
                <a:lnTo>
                  <a:pt x="1362718" y="1376629"/>
                </a:lnTo>
                <a:lnTo>
                  <a:pt x="1316101" y="1376311"/>
                </a:lnTo>
                <a:close/>
                <a:moveTo>
                  <a:pt x="1252043" y="1375993"/>
                </a:moveTo>
                <a:lnTo>
                  <a:pt x="1250140" y="1403041"/>
                </a:lnTo>
                <a:lnTo>
                  <a:pt x="1297391" y="1403041"/>
                </a:lnTo>
                <a:lnTo>
                  <a:pt x="1298660" y="1376311"/>
                </a:lnTo>
                <a:lnTo>
                  <a:pt x="1252043" y="1375993"/>
                </a:lnTo>
                <a:close/>
                <a:moveTo>
                  <a:pt x="1188301" y="1375675"/>
                </a:moveTo>
                <a:lnTo>
                  <a:pt x="1185764" y="1402723"/>
                </a:lnTo>
                <a:lnTo>
                  <a:pt x="1232698" y="1402723"/>
                </a:lnTo>
                <a:lnTo>
                  <a:pt x="1234601" y="1375993"/>
                </a:lnTo>
                <a:lnTo>
                  <a:pt x="1188301" y="1375675"/>
                </a:lnTo>
                <a:close/>
                <a:moveTo>
                  <a:pt x="1124242" y="1375356"/>
                </a:moveTo>
                <a:lnTo>
                  <a:pt x="1120754" y="1402405"/>
                </a:lnTo>
                <a:lnTo>
                  <a:pt x="1167688" y="1402405"/>
                </a:lnTo>
                <a:lnTo>
                  <a:pt x="1170859" y="1375675"/>
                </a:lnTo>
                <a:lnTo>
                  <a:pt x="1124242" y="1375356"/>
                </a:lnTo>
                <a:close/>
                <a:moveTo>
                  <a:pt x="1060183" y="1375038"/>
                </a:moveTo>
                <a:lnTo>
                  <a:pt x="1056061" y="1402087"/>
                </a:lnTo>
                <a:lnTo>
                  <a:pt x="1102995" y="1402087"/>
                </a:lnTo>
                <a:lnTo>
                  <a:pt x="1106800" y="1375356"/>
                </a:lnTo>
                <a:lnTo>
                  <a:pt x="1060183" y="1375038"/>
                </a:lnTo>
                <a:close/>
                <a:moveTo>
                  <a:pt x="996442" y="1374720"/>
                </a:moveTo>
                <a:lnTo>
                  <a:pt x="991051" y="1401769"/>
                </a:lnTo>
                <a:lnTo>
                  <a:pt x="1038302" y="1401769"/>
                </a:lnTo>
                <a:lnTo>
                  <a:pt x="1042742" y="1375038"/>
                </a:lnTo>
                <a:lnTo>
                  <a:pt x="996442" y="1374720"/>
                </a:lnTo>
                <a:close/>
                <a:moveTo>
                  <a:pt x="394079" y="1340803"/>
                </a:moveTo>
                <a:lnTo>
                  <a:pt x="364253" y="1348105"/>
                </a:lnTo>
                <a:lnTo>
                  <a:pt x="354734" y="1351280"/>
                </a:lnTo>
                <a:lnTo>
                  <a:pt x="367743" y="1359853"/>
                </a:lnTo>
                <a:lnTo>
                  <a:pt x="380752" y="1368743"/>
                </a:lnTo>
                <a:lnTo>
                  <a:pt x="393761" y="1376998"/>
                </a:lnTo>
                <a:lnTo>
                  <a:pt x="407088" y="1385571"/>
                </a:lnTo>
                <a:lnTo>
                  <a:pt x="420414" y="1393191"/>
                </a:lnTo>
                <a:lnTo>
                  <a:pt x="434375" y="1400493"/>
                </a:lnTo>
                <a:lnTo>
                  <a:pt x="448336" y="1408113"/>
                </a:lnTo>
                <a:lnTo>
                  <a:pt x="462297" y="1415098"/>
                </a:lnTo>
                <a:lnTo>
                  <a:pt x="453095" y="1406526"/>
                </a:lnTo>
                <a:lnTo>
                  <a:pt x="444528" y="1397636"/>
                </a:lnTo>
                <a:lnTo>
                  <a:pt x="435644" y="1389063"/>
                </a:lnTo>
                <a:lnTo>
                  <a:pt x="427077" y="1379538"/>
                </a:lnTo>
                <a:lnTo>
                  <a:pt x="418510" y="1370331"/>
                </a:lnTo>
                <a:lnTo>
                  <a:pt x="410261" y="1360488"/>
                </a:lnTo>
                <a:lnTo>
                  <a:pt x="402011" y="1350963"/>
                </a:lnTo>
                <a:lnTo>
                  <a:pt x="394079" y="1340803"/>
                </a:lnTo>
                <a:close/>
                <a:moveTo>
                  <a:pt x="1694111" y="1340353"/>
                </a:moveTo>
                <a:lnTo>
                  <a:pt x="1698234" y="1367401"/>
                </a:lnTo>
                <a:lnTo>
                  <a:pt x="1744534" y="1367719"/>
                </a:lnTo>
                <a:lnTo>
                  <a:pt x="1739777" y="1340671"/>
                </a:lnTo>
                <a:lnTo>
                  <a:pt x="1694111" y="1340353"/>
                </a:lnTo>
                <a:close/>
                <a:moveTo>
                  <a:pt x="1631321" y="1340034"/>
                </a:moveTo>
                <a:lnTo>
                  <a:pt x="1634809" y="1367083"/>
                </a:lnTo>
                <a:lnTo>
                  <a:pt x="1680792" y="1367401"/>
                </a:lnTo>
                <a:lnTo>
                  <a:pt x="1676987" y="1340353"/>
                </a:lnTo>
                <a:lnTo>
                  <a:pt x="1631321" y="1340034"/>
                </a:lnTo>
                <a:close/>
                <a:moveTo>
                  <a:pt x="1568531" y="1339716"/>
                </a:moveTo>
                <a:lnTo>
                  <a:pt x="1571068" y="1366765"/>
                </a:lnTo>
                <a:lnTo>
                  <a:pt x="1617051" y="1367083"/>
                </a:lnTo>
                <a:lnTo>
                  <a:pt x="1614196" y="1340034"/>
                </a:lnTo>
                <a:lnTo>
                  <a:pt x="1568531" y="1339716"/>
                </a:lnTo>
                <a:close/>
                <a:moveTo>
                  <a:pt x="1505741" y="1339716"/>
                </a:moveTo>
                <a:lnTo>
                  <a:pt x="1507326" y="1366765"/>
                </a:lnTo>
                <a:lnTo>
                  <a:pt x="1553626" y="1366765"/>
                </a:lnTo>
                <a:lnTo>
                  <a:pt x="1551406" y="1339716"/>
                </a:lnTo>
                <a:lnTo>
                  <a:pt x="1505741" y="1339716"/>
                </a:lnTo>
                <a:close/>
                <a:moveTo>
                  <a:pt x="1442950" y="1339398"/>
                </a:moveTo>
                <a:lnTo>
                  <a:pt x="1443585" y="1366128"/>
                </a:lnTo>
                <a:lnTo>
                  <a:pt x="1489884" y="1366128"/>
                </a:lnTo>
                <a:lnTo>
                  <a:pt x="1488616" y="1339398"/>
                </a:lnTo>
                <a:lnTo>
                  <a:pt x="1442950" y="1339398"/>
                </a:lnTo>
                <a:close/>
                <a:moveTo>
                  <a:pt x="1380160" y="1339080"/>
                </a:moveTo>
                <a:lnTo>
                  <a:pt x="1380160" y="1365810"/>
                </a:lnTo>
                <a:lnTo>
                  <a:pt x="1426143" y="1365810"/>
                </a:lnTo>
                <a:lnTo>
                  <a:pt x="1425826" y="1339398"/>
                </a:lnTo>
                <a:lnTo>
                  <a:pt x="1380160" y="1339080"/>
                </a:lnTo>
                <a:close/>
                <a:moveTo>
                  <a:pt x="1317370" y="1338761"/>
                </a:moveTo>
                <a:lnTo>
                  <a:pt x="1316418" y="1365492"/>
                </a:lnTo>
                <a:lnTo>
                  <a:pt x="1362718" y="1365492"/>
                </a:lnTo>
                <a:lnTo>
                  <a:pt x="1363035" y="1339080"/>
                </a:lnTo>
                <a:lnTo>
                  <a:pt x="1317370" y="1338761"/>
                </a:lnTo>
                <a:close/>
                <a:moveTo>
                  <a:pt x="1254897" y="1338443"/>
                </a:moveTo>
                <a:lnTo>
                  <a:pt x="1252677" y="1365174"/>
                </a:lnTo>
                <a:lnTo>
                  <a:pt x="1298977" y="1365492"/>
                </a:lnTo>
                <a:lnTo>
                  <a:pt x="1300245" y="1338761"/>
                </a:lnTo>
                <a:lnTo>
                  <a:pt x="1254897" y="1338443"/>
                </a:lnTo>
                <a:close/>
                <a:moveTo>
                  <a:pt x="1192106" y="1338443"/>
                </a:moveTo>
                <a:lnTo>
                  <a:pt x="1189252" y="1364855"/>
                </a:lnTo>
                <a:lnTo>
                  <a:pt x="1235235" y="1365174"/>
                </a:lnTo>
                <a:lnTo>
                  <a:pt x="1237772" y="1338443"/>
                </a:lnTo>
                <a:lnTo>
                  <a:pt x="1192106" y="1338443"/>
                </a:lnTo>
                <a:close/>
                <a:moveTo>
                  <a:pt x="1128999" y="1338125"/>
                </a:moveTo>
                <a:lnTo>
                  <a:pt x="1125511" y="1364537"/>
                </a:lnTo>
                <a:lnTo>
                  <a:pt x="1172128" y="1364855"/>
                </a:lnTo>
                <a:lnTo>
                  <a:pt x="1174665" y="1338125"/>
                </a:lnTo>
                <a:lnTo>
                  <a:pt x="1128999" y="1338125"/>
                </a:lnTo>
                <a:close/>
                <a:moveTo>
                  <a:pt x="1066526" y="1337807"/>
                </a:moveTo>
                <a:lnTo>
                  <a:pt x="1061769" y="1364219"/>
                </a:lnTo>
                <a:lnTo>
                  <a:pt x="1108386" y="1364537"/>
                </a:lnTo>
                <a:lnTo>
                  <a:pt x="1111874" y="1338125"/>
                </a:lnTo>
                <a:lnTo>
                  <a:pt x="1066526" y="1337807"/>
                </a:lnTo>
                <a:close/>
                <a:moveTo>
                  <a:pt x="1003419" y="1337489"/>
                </a:moveTo>
                <a:lnTo>
                  <a:pt x="998345" y="1363901"/>
                </a:lnTo>
                <a:lnTo>
                  <a:pt x="1044644" y="1364219"/>
                </a:lnTo>
                <a:lnTo>
                  <a:pt x="1049401" y="1337807"/>
                </a:lnTo>
                <a:lnTo>
                  <a:pt x="1003419" y="1337489"/>
                </a:lnTo>
                <a:close/>
                <a:moveTo>
                  <a:pt x="538764" y="1314450"/>
                </a:moveTo>
                <a:lnTo>
                  <a:pt x="518458" y="1317308"/>
                </a:lnTo>
                <a:lnTo>
                  <a:pt x="498468" y="1320165"/>
                </a:lnTo>
                <a:lnTo>
                  <a:pt x="478479" y="1323340"/>
                </a:lnTo>
                <a:lnTo>
                  <a:pt x="458807" y="1326833"/>
                </a:lnTo>
                <a:lnTo>
                  <a:pt x="467691" y="1336675"/>
                </a:lnTo>
                <a:lnTo>
                  <a:pt x="476258" y="1346200"/>
                </a:lnTo>
                <a:lnTo>
                  <a:pt x="485142" y="1355408"/>
                </a:lnTo>
                <a:lnTo>
                  <a:pt x="494343" y="1364298"/>
                </a:lnTo>
                <a:lnTo>
                  <a:pt x="503228" y="1372871"/>
                </a:lnTo>
                <a:lnTo>
                  <a:pt x="512746" y="1381126"/>
                </a:lnTo>
                <a:lnTo>
                  <a:pt x="521948" y="1389381"/>
                </a:lnTo>
                <a:lnTo>
                  <a:pt x="531784" y="1397001"/>
                </a:lnTo>
                <a:lnTo>
                  <a:pt x="540986" y="1404621"/>
                </a:lnTo>
                <a:lnTo>
                  <a:pt x="551139" y="1411606"/>
                </a:lnTo>
                <a:lnTo>
                  <a:pt x="560658" y="1418273"/>
                </a:lnTo>
                <a:lnTo>
                  <a:pt x="570811" y="1424941"/>
                </a:lnTo>
                <a:lnTo>
                  <a:pt x="580965" y="1430973"/>
                </a:lnTo>
                <a:lnTo>
                  <a:pt x="591118" y="1437323"/>
                </a:lnTo>
                <a:lnTo>
                  <a:pt x="601589" y="1442721"/>
                </a:lnTo>
                <a:lnTo>
                  <a:pt x="611742" y="1447801"/>
                </a:lnTo>
                <a:lnTo>
                  <a:pt x="601589" y="1433831"/>
                </a:lnTo>
                <a:lnTo>
                  <a:pt x="591753" y="1419226"/>
                </a:lnTo>
                <a:lnTo>
                  <a:pt x="582234" y="1403351"/>
                </a:lnTo>
                <a:lnTo>
                  <a:pt x="573032" y="1387158"/>
                </a:lnTo>
                <a:lnTo>
                  <a:pt x="564148" y="1370013"/>
                </a:lnTo>
                <a:lnTo>
                  <a:pt x="555264" y="1352233"/>
                </a:lnTo>
                <a:lnTo>
                  <a:pt x="547014" y="1333500"/>
                </a:lnTo>
                <a:lnTo>
                  <a:pt x="538764" y="1314450"/>
                </a:lnTo>
                <a:close/>
                <a:moveTo>
                  <a:pt x="1688403" y="1302485"/>
                </a:moveTo>
                <a:lnTo>
                  <a:pt x="1692526" y="1329215"/>
                </a:lnTo>
                <a:lnTo>
                  <a:pt x="1737557" y="1329533"/>
                </a:lnTo>
                <a:lnTo>
                  <a:pt x="1733117" y="1302803"/>
                </a:lnTo>
                <a:lnTo>
                  <a:pt x="1688403" y="1302485"/>
                </a:lnTo>
                <a:close/>
                <a:moveTo>
                  <a:pt x="1626881" y="1302166"/>
                </a:moveTo>
                <a:lnTo>
                  <a:pt x="1630053" y="1329215"/>
                </a:lnTo>
                <a:lnTo>
                  <a:pt x="1675401" y="1329215"/>
                </a:lnTo>
                <a:lnTo>
                  <a:pt x="1671596" y="1302485"/>
                </a:lnTo>
                <a:lnTo>
                  <a:pt x="1626881" y="1302166"/>
                </a:lnTo>
                <a:close/>
                <a:moveTo>
                  <a:pt x="1565042" y="1302166"/>
                </a:moveTo>
                <a:lnTo>
                  <a:pt x="1567579" y="1328897"/>
                </a:lnTo>
                <a:lnTo>
                  <a:pt x="1612928" y="1329215"/>
                </a:lnTo>
                <a:lnTo>
                  <a:pt x="1610074" y="1302166"/>
                </a:lnTo>
                <a:lnTo>
                  <a:pt x="1565042" y="1302166"/>
                </a:lnTo>
                <a:close/>
                <a:moveTo>
                  <a:pt x="1503521" y="1301848"/>
                </a:moveTo>
                <a:lnTo>
                  <a:pt x="1505106" y="1328578"/>
                </a:lnTo>
                <a:lnTo>
                  <a:pt x="1550772" y="1328897"/>
                </a:lnTo>
                <a:lnTo>
                  <a:pt x="1548552" y="1302166"/>
                </a:lnTo>
                <a:lnTo>
                  <a:pt x="1503521" y="1301848"/>
                </a:lnTo>
                <a:close/>
                <a:moveTo>
                  <a:pt x="1441999" y="1301848"/>
                </a:moveTo>
                <a:lnTo>
                  <a:pt x="1442633" y="1328260"/>
                </a:lnTo>
                <a:lnTo>
                  <a:pt x="1487982" y="1328578"/>
                </a:lnTo>
                <a:lnTo>
                  <a:pt x="1486713" y="1301848"/>
                </a:lnTo>
                <a:lnTo>
                  <a:pt x="1441999" y="1301848"/>
                </a:lnTo>
                <a:close/>
                <a:moveTo>
                  <a:pt x="1380477" y="1301530"/>
                </a:moveTo>
                <a:lnTo>
                  <a:pt x="1380477" y="1328260"/>
                </a:lnTo>
                <a:lnTo>
                  <a:pt x="1425509" y="1328260"/>
                </a:lnTo>
                <a:lnTo>
                  <a:pt x="1425191" y="1301530"/>
                </a:lnTo>
                <a:lnTo>
                  <a:pt x="1380477" y="1301530"/>
                </a:lnTo>
                <a:close/>
                <a:moveTo>
                  <a:pt x="1318638" y="1301212"/>
                </a:moveTo>
                <a:lnTo>
                  <a:pt x="1317687" y="1327942"/>
                </a:lnTo>
                <a:lnTo>
                  <a:pt x="1363353" y="1328260"/>
                </a:lnTo>
                <a:lnTo>
                  <a:pt x="1363670" y="1301530"/>
                </a:lnTo>
                <a:lnTo>
                  <a:pt x="1318638" y="1301212"/>
                </a:lnTo>
                <a:close/>
                <a:moveTo>
                  <a:pt x="1257434" y="1301212"/>
                </a:moveTo>
                <a:lnTo>
                  <a:pt x="1255531" y="1327624"/>
                </a:lnTo>
                <a:lnTo>
                  <a:pt x="1300879" y="1327942"/>
                </a:lnTo>
                <a:lnTo>
                  <a:pt x="1301831" y="1301212"/>
                </a:lnTo>
                <a:lnTo>
                  <a:pt x="1257434" y="1301212"/>
                </a:lnTo>
                <a:close/>
                <a:moveTo>
                  <a:pt x="1195595" y="1300894"/>
                </a:moveTo>
                <a:lnTo>
                  <a:pt x="1193058" y="1327306"/>
                </a:lnTo>
                <a:lnTo>
                  <a:pt x="1238406" y="1327624"/>
                </a:lnTo>
                <a:lnTo>
                  <a:pt x="1240626" y="1300894"/>
                </a:lnTo>
                <a:lnTo>
                  <a:pt x="1195595" y="1300894"/>
                </a:lnTo>
                <a:close/>
                <a:moveTo>
                  <a:pt x="1134073" y="1300575"/>
                </a:moveTo>
                <a:lnTo>
                  <a:pt x="1130268" y="1327306"/>
                </a:lnTo>
                <a:lnTo>
                  <a:pt x="1175933" y="1327306"/>
                </a:lnTo>
                <a:lnTo>
                  <a:pt x="1178787" y="1300894"/>
                </a:lnTo>
                <a:lnTo>
                  <a:pt x="1134073" y="1300575"/>
                </a:lnTo>
                <a:close/>
                <a:moveTo>
                  <a:pt x="1072551" y="1300575"/>
                </a:moveTo>
                <a:lnTo>
                  <a:pt x="1068112" y="1326987"/>
                </a:lnTo>
                <a:lnTo>
                  <a:pt x="1113460" y="1326987"/>
                </a:lnTo>
                <a:lnTo>
                  <a:pt x="1117266" y="1300575"/>
                </a:lnTo>
                <a:lnTo>
                  <a:pt x="1072551" y="1300575"/>
                </a:lnTo>
                <a:close/>
                <a:moveTo>
                  <a:pt x="1010712" y="1300257"/>
                </a:moveTo>
                <a:lnTo>
                  <a:pt x="1005638" y="1326669"/>
                </a:lnTo>
                <a:lnTo>
                  <a:pt x="1050987" y="1326987"/>
                </a:lnTo>
                <a:lnTo>
                  <a:pt x="1055744" y="1300575"/>
                </a:lnTo>
                <a:lnTo>
                  <a:pt x="1010712" y="1300257"/>
                </a:lnTo>
                <a:close/>
                <a:moveTo>
                  <a:pt x="742467" y="1299528"/>
                </a:moveTo>
                <a:lnTo>
                  <a:pt x="705978" y="1300480"/>
                </a:lnTo>
                <a:lnTo>
                  <a:pt x="670124" y="1302068"/>
                </a:lnTo>
                <a:lnTo>
                  <a:pt x="634587" y="1304290"/>
                </a:lnTo>
                <a:lnTo>
                  <a:pt x="600002" y="1307148"/>
                </a:lnTo>
                <a:lnTo>
                  <a:pt x="608886" y="1327150"/>
                </a:lnTo>
                <a:lnTo>
                  <a:pt x="618088" y="1346518"/>
                </a:lnTo>
                <a:lnTo>
                  <a:pt x="627607" y="1364298"/>
                </a:lnTo>
                <a:lnTo>
                  <a:pt x="632683" y="1373188"/>
                </a:lnTo>
                <a:lnTo>
                  <a:pt x="637760" y="1381126"/>
                </a:lnTo>
                <a:lnTo>
                  <a:pt x="642519" y="1389381"/>
                </a:lnTo>
                <a:lnTo>
                  <a:pt x="647596" y="1397001"/>
                </a:lnTo>
                <a:lnTo>
                  <a:pt x="652673" y="1404621"/>
                </a:lnTo>
                <a:lnTo>
                  <a:pt x="657750" y="1411288"/>
                </a:lnTo>
                <a:lnTo>
                  <a:pt x="662826" y="1417956"/>
                </a:lnTo>
                <a:lnTo>
                  <a:pt x="668220" y="1424623"/>
                </a:lnTo>
                <a:lnTo>
                  <a:pt x="673614" y="1430656"/>
                </a:lnTo>
                <a:lnTo>
                  <a:pt x="678691" y="1436688"/>
                </a:lnTo>
                <a:lnTo>
                  <a:pt x="686941" y="1444626"/>
                </a:lnTo>
                <a:lnTo>
                  <a:pt x="694873" y="1451928"/>
                </a:lnTo>
                <a:lnTo>
                  <a:pt x="703123" y="1458913"/>
                </a:lnTo>
                <a:lnTo>
                  <a:pt x="711055" y="1464628"/>
                </a:lnTo>
                <a:lnTo>
                  <a:pt x="718987" y="1469708"/>
                </a:lnTo>
                <a:lnTo>
                  <a:pt x="726920" y="1474153"/>
                </a:lnTo>
                <a:lnTo>
                  <a:pt x="734535" y="1477963"/>
                </a:lnTo>
                <a:lnTo>
                  <a:pt x="742467" y="1480821"/>
                </a:lnTo>
                <a:lnTo>
                  <a:pt x="742467" y="1299528"/>
                </a:lnTo>
                <a:close/>
                <a:moveTo>
                  <a:pt x="1682695" y="1264935"/>
                </a:moveTo>
                <a:lnTo>
                  <a:pt x="1686818" y="1291665"/>
                </a:lnTo>
                <a:lnTo>
                  <a:pt x="1731215" y="1291665"/>
                </a:lnTo>
                <a:lnTo>
                  <a:pt x="1726775" y="1264935"/>
                </a:lnTo>
                <a:lnTo>
                  <a:pt x="1682695" y="1264935"/>
                </a:lnTo>
                <a:close/>
                <a:moveTo>
                  <a:pt x="1622442" y="1264617"/>
                </a:moveTo>
                <a:lnTo>
                  <a:pt x="1625613" y="1291347"/>
                </a:lnTo>
                <a:lnTo>
                  <a:pt x="1670327" y="1291665"/>
                </a:lnTo>
                <a:lnTo>
                  <a:pt x="1666205" y="1264617"/>
                </a:lnTo>
                <a:lnTo>
                  <a:pt x="1622442" y="1264617"/>
                </a:lnTo>
                <a:close/>
                <a:moveTo>
                  <a:pt x="1561871" y="1264617"/>
                </a:moveTo>
                <a:lnTo>
                  <a:pt x="1564091" y="1291347"/>
                </a:lnTo>
                <a:lnTo>
                  <a:pt x="1608805" y="1291347"/>
                </a:lnTo>
                <a:lnTo>
                  <a:pt x="1605951" y="1264617"/>
                </a:lnTo>
                <a:lnTo>
                  <a:pt x="1561871" y="1264617"/>
                </a:lnTo>
                <a:close/>
                <a:moveTo>
                  <a:pt x="1501618" y="1264298"/>
                </a:moveTo>
                <a:lnTo>
                  <a:pt x="1502886" y="1291029"/>
                </a:lnTo>
                <a:lnTo>
                  <a:pt x="1547284" y="1291029"/>
                </a:lnTo>
                <a:lnTo>
                  <a:pt x="1545381" y="1264298"/>
                </a:lnTo>
                <a:lnTo>
                  <a:pt x="1501618" y="1264298"/>
                </a:lnTo>
                <a:close/>
                <a:moveTo>
                  <a:pt x="1441048" y="1263980"/>
                </a:moveTo>
                <a:lnTo>
                  <a:pt x="1441682" y="1290711"/>
                </a:lnTo>
                <a:lnTo>
                  <a:pt x="1486396" y="1291029"/>
                </a:lnTo>
                <a:lnTo>
                  <a:pt x="1485128" y="1264298"/>
                </a:lnTo>
                <a:lnTo>
                  <a:pt x="1441048" y="1263980"/>
                </a:lnTo>
                <a:close/>
                <a:moveTo>
                  <a:pt x="1380794" y="1263980"/>
                </a:moveTo>
                <a:lnTo>
                  <a:pt x="1380477" y="1290711"/>
                </a:lnTo>
                <a:lnTo>
                  <a:pt x="1424874" y="1290711"/>
                </a:lnTo>
                <a:lnTo>
                  <a:pt x="1424557" y="1263980"/>
                </a:lnTo>
                <a:lnTo>
                  <a:pt x="1380794" y="1263980"/>
                </a:lnTo>
                <a:close/>
                <a:moveTo>
                  <a:pt x="1320224" y="1263662"/>
                </a:moveTo>
                <a:lnTo>
                  <a:pt x="1319273" y="1290392"/>
                </a:lnTo>
                <a:lnTo>
                  <a:pt x="1363670" y="1290711"/>
                </a:lnTo>
                <a:lnTo>
                  <a:pt x="1363987" y="1263980"/>
                </a:lnTo>
                <a:lnTo>
                  <a:pt x="1320224" y="1263662"/>
                </a:lnTo>
                <a:close/>
                <a:moveTo>
                  <a:pt x="1259654" y="1263662"/>
                </a:moveTo>
                <a:lnTo>
                  <a:pt x="1258068" y="1290392"/>
                </a:lnTo>
                <a:lnTo>
                  <a:pt x="1302465" y="1290392"/>
                </a:lnTo>
                <a:lnTo>
                  <a:pt x="1303416" y="1263662"/>
                </a:lnTo>
                <a:lnTo>
                  <a:pt x="1259654" y="1263662"/>
                </a:lnTo>
                <a:close/>
                <a:moveTo>
                  <a:pt x="1199083" y="1263344"/>
                </a:moveTo>
                <a:lnTo>
                  <a:pt x="1196546" y="1290074"/>
                </a:lnTo>
                <a:lnTo>
                  <a:pt x="1241260" y="1290392"/>
                </a:lnTo>
                <a:lnTo>
                  <a:pt x="1243163" y="1263662"/>
                </a:lnTo>
                <a:lnTo>
                  <a:pt x="1199083" y="1263344"/>
                </a:lnTo>
                <a:close/>
                <a:moveTo>
                  <a:pt x="1138830" y="1263344"/>
                </a:moveTo>
                <a:lnTo>
                  <a:pt x="1135659" y="1289756"/>
                </a:lnTo>
                <a:lnTo>
                  <a:pt x="1180056" y="1290074"/>
                </a:lnTo>
                <a:lnTo>
                  <a:pt x="1182593" y="1263344"/>
                </a:lnTo>
                <a:lnTo>
                  <a:pt x="1138830" y="1263344"/>
                </a:lnTo>
                <a:close/>
                <a:moveTo>
                  <a:pt x="1078259" y="1263026"/>
                </a:moveTo>
                <a:lnTo>
                  <a:pt x="1074137" y="1289756"/>
                </a:lnTo>
                <a:lnTo>
                  <a:pt x="1118851" y="1289756"/>
                </a:lnTo>
                <a:lnTo>
                  <a:pt x="1122339" y="1263344"/>
                </a:lnTo>
                <a:lnTo>
                  <a:pt x="1078259" y="1263026"/>
                </a:lnTo>
                <a:close/>
                <a:moveTo>
                  <a:pt x="1018006" y="1263026"/>
                </a:moveTo>
                <a:lnTo>
                  <a:pt x="1012615" y="1289438"/>
                </a:lnTo>
                <a:lnTo>
                  <a:pt x="1057329" y="1289756"/>
                </a:lnTo>
                <a:lnTo>
                  <a:pt x="1061769" y="1263026"/>
                </a:lnTo>
                <a:lnTo>
                  <a:pt x="1018006" y="1263026"/>
                </a:lnTo>
                <a:close/>
                <a:moveTo>
                  <a:pt x="1676987" y="1227067"/>
                </a:moveTo>
                <a:lnTo>
                  <a:pt x="1681109" y="1253797"/>
                </a:lnTo>
                <a:lnTo>
                  <a:pt x="1724872" y="1254115"/>
                </a:lnTo>
                <a:lnTo>
                  <a:pt x="1719798" y="1227067"/>
                </a:lnTo>
                <a:lnTo>
                  <a:pt x="1676987" y="1227067"/>
                </a:lnTo>
                <a:close/>
                <a:moveTo>
                  <a:pt x="1618002" y="1227067"/>
                </a:moveTo>
                <a:lnTo>
                  <a:pt x="1621173" y="1253797"/>
                </a:lnTo>
                <a:lnTo>
                  <a:pt x="1664619" y="1253797"/>
                </a:lnTo>
                <a:lnTo>
                  <a:pt x="1660813" y="1227067"/>
                </a:lnTo>
                <a:lnTo>
                  <a:pt x="1618002" y="1227067"/>
                </a:lnTo>
                <a:close/>
                <a:moveTo>
                  <a:pt x="1558383" y="1226431"/>
                </a:moveTo>
                <a:lnTo>
                  <a:pt x="1560920" y="1253479"/>
                </a:lnTo>
                <a:lnTo>
                  <a:pt x="1604683" y="1253797"/>
                </a:lnTo>
                <a:lnTo>
                  <a:pt x="1601512" y="1226431"/>
                </a:lnTo>
                <a:lnTo>
                  <a:pt x="1558383" y="1226431"/>
                </a:lnTo>
                <a:close/>
                <a:moveTo>
                  <a:pt x="1499398" y="1226431"/>
                </a:moveTo>
                <a:lnTo>
                  <a:pt x="1500984" y="1253479"/>
                </a:lnTo>
                <a:lnTo>
                  <a:pt x="1544430" y="1253479"/>
                </a:lnTo>
                <a:lnTo>
                  <a:pt x="1542210" y="1226431"/>
                </a:lnTo>
                <a:lnTo>
                  <a:pt x="1499398" y="1226431"/>
                </a:lnTo>
                <a:close/>
                <a:moveTo>
                  <a:pt x="1439779" y="1226112"/>
                </a:moveTo>
                <a:lnTo>
                  <a:pt x="1440730" y="1253161"/>
                </a:lnTo>
                <a:lnTo>
                  <a:pt x="1484493" y="1253479"/>
                </a:lnTo>
                <a:lnTo>
                  <a:pt x="1483225" y="1226431"/>
                </a:lnTo>
                <a:lnTo>
                  <a:pt x="1439779" y="1226112"/>
                </a:lnTo>
                <a:close/>
                <a:moveTo>
                  <a:pt x="1380794" y="1226112"/>
                </a:moveTo>
                <a:lnTo>
                  <a:pt x="1380794" y="1253161"/>
                </a:lnTo>
                <a:lnTo>
                  <a:pt x="1424240" y="1253161"/>
                </a:lnTo>
                <a:lnTo>
                  <a:pt x="1423606" y="1226112"/>
                </a:lnTo>
                <a:lnTo>
                  <a:pt x="1380794" y="1226112"/>
                </a:lnTo>
                <a:close/>
                <a:moveTo>
                  <a:pt x="1321492" y="1226112"/>
                </a:moveTo>
                <a:lnTo>
                  <a:pt x="1320541" y="1252843"/>
                </a:lnTo>
                <a:lnTo>
                  <a:pt x="1364304" y="1253161"/>
                </a:lnTo>
                <a:lnTo>
                  <a:pt x="1364621" y="1226112"/>
                </a:lnTo>
                <a:lnTo>
                  <a:pt x="1321492" y="1226112"/>
                </a:lnTo>
                <a:close/>
                <a:moveTo>
                  <a:pt x="1262190" y="1225794"/>
                </a:moveTo>
                <a:lnTo>
                  <a:pt x="1260605" y="1252843"/>
                </a:lnTo>
                <a:lnTo>
                  <a:pt x="1304051" y="1252843"/>
                </a:lnTo>
                <a:lnTo>
                  <a:pt x="1305319" y="1225794"/>
                </a:lnTo>
                <a:lnTo>
                  <a:pt x="1262190" y="1225794"/>
                </a:lnTo>
                <a:close/>
                <a:moveTo>
                  <a:pt x="1203206" y="1225794"/>
                </a:moveTo>
                <a:lnTo>
                  <a:pt x="1200352" y="1252524"/>
                </a:lnTo>
                <a:lnTo>
                  <a:pt x="1244115" y="1252843"/>
                </a:lnTo>
                <a:lnTo>
                  <a:pt x="1246017" y="1225794"/>
                </a:lnTo>
                <a:lnTo>
                  <a:pt x="1203206" y="1225794"/>
                </a:lnTo>
                <a:close/>
                <a:moveTo>
                  <a:pt x="1143904" y="1225476"/>
                </a:moveTo>
                <a:lnTo>
                  <a:pt x="1140415" y="1252524"/>
                </a:lnTo>
                <a:lnTo>
                  <a:pt x="1183861" y="1252524"/>
                </a:lnTo>
                <a:lnTo>
                  <a:pt x="1187032" y="1225794"/>
                </a:lnTo>
                <a:lnTo>
                  <a:pt x="1143904" y="1225476"/>
                </a:lnTo>
                <a:close/>
                <a:moveTo>
                  <a:pt x="1084602" y="1225476"/>
                </a:moveTo>
                <a:lnTo>
                  <a:pt x="1080162" y="1252206"/>
                </a:lnTo>
                <a:lnTo>
                  <a:pt x="1123925" y="1252524"/>
                </a:lnTo>
                <a:lnTo>
                  <a:pt x="1127731" y="1225476"/>
                </a:lnTo>
                <a:lnTo>
                  <a:pt x="1084602" y="1225476"/>
                </a:lnTo>
                <a:close/>
                <a:moveTo>
                  <a:pt x="1025300" y="1225476"/>
                </a:moveTo>
                <a:lnTo>
                  <a:pt x="1020226" y="1252206"/>
                </a:lnTo>
                <a:lnTo>
                  <a:pt x="1063672" y="1252206"/>
                </a:lnTo>
                <a:lnTo>
                  <a:pt x="1068429" y="1225476"/>
                </a:lnTo>
                <a:lnTo>
                  <a:pt x="1025300" y="1225476"/>
                </a:lnTo>
                <a:close/>
                <a:moveTo>
                  <a:pt x="1671279" y="1188881"/>
                </a:moveTo>
                <a:lnTo>
                  <a:pt x="1675401" y="1216248"/>
                </a:lnTo>
                <a:lnTo>
                  <a:pt x="1718213" y="1216248"/>
                </a:lnTo>
                <a:lnTo>
                  <a:pt x="1713456" y="1188881"/>
                </a:lnTo>
                <a:lnTo>
                  <a:pt x="1671279" y="1188881"/>
                </a:lnTo>
                <a:close/>
                <a:moveTo>
                  <a:pt x="1613245" y="1188881"/>
                </a:moveTo>
                <a:lnTo>
                  <a:pt x="1616416" y="1215929"/>
                </a:lnTo>
                <a:lnTo>
                  <a:pt x="1659228" y="1216248"/>
                </a:lnTo>
                <a:lnTo>
                  <a:pt x="1655422" y="1188881"/>
                </a:lnTo>
                <a:lnTo>
                  <a:pt x="1613245" y="1188881"/>
                </a:lnTo>
                <a:close/>
                <a:moveTo>
                  <a:pt x="1555212" y="1188881"/>
                </a:moveTo>
                <a:lnTo>
                  <a:pt x="1557432" y="1215929"/>
                </a:lnTo>
                <a:lnTo>
                  <a:pt x="1600560" y="1215929"/>
                </a:lnTo>
                <a:lnTo>
                  <a:pt x="1597389" y="1188881"/>
                </a:lnTo>
                <a:lnTo>
                  <a:pt x="1555212" y="1188881"/>
                </a:lnTo>
                <a:close/>
                <a:moveTo>
                  <a:pt x="1497178" y="1188881"/>
                </a:moveTo>
                <a:lnTo>
                  <a:pt x="1498764" y="1215929"/>
                </a:lnTo>
                <a:lnTo>
                  <a:pt x="1541575" y="1215929"/>
                </a:lnTo>
                <a:lnTo>
                  <a:pt x="1539356" y="1188881"/>
                </a:lnTo>
                <a:lnTo>
                  <a:pt x="1497178" y="1188881"/>
                </a:lnTo>
                <a:close/>
                <a:moveTo>
                  <a:pt x="1438828" y="1188563"/>
                </a:moveTo>
                <a:lnTo>
                  <a:pt x="1439779" y="1215611"/>
                </a:lnTo>
                <a:lnTo>
                  <a:pt x="1482591" y="1215929"/>
                </a:lnTo>
                <a:lnTo>
                  <a:pt x="1481322" y="1188563"/>
                </a:lnTo>
                <a:lnTo>
                  <a:pt x="1438828" y="1188563"/>
                </a:lnTo>
                <a:close/>
                <a:moveTo>
                  <a:pt x="1381111" y="1188563"/>
                </a:moveTo>
                <a:lnTo>
                  <a:pt x="1380794" y="1215611"/>
                </a:lnTo>
                <a:lnTo>
                  <a:pt x="1423606" y="1215611"/>
                </a:lnTo>
                <a:lnTo>
                  <a:pt x="1422972" y="1188563"/>
                </a:lnTo>
                <a:lnTo>
                  <a:pt x="1381111" y="1188563"/>
                </a:lnTo>
                <a:close/>
                <a:moveTo>
                  <a:pt x="1322761" y="1188563"/>
                </a:moveTo>
                <a:lnTo>
                  <a:pt x="1321810" y="1215611"/>
                </a:lnTo>
                <a:lnTo>
                  <a:pt x="1364621" y="1215611"/>
                </a:lnTo>
                <a:lnTo>
                  <a:pt x="1365255" y="1188563"/>
                </a:lnTo>
                <a:lnTo>
                  <a:pt x="1322761" y="1188563"/>
                </a:lnTo>
                <a:close/>
                <a:moveTo>
                  <a:pt x="1264727" y="1188563"/>
                </a:moveTo>
                <a:lnTo>
                  <a:pt x="1263142" y="1215293"/>
                </a:lnTo>
                <a:lnTo>
                  <a:pt x="1305636" y="1215293"/>
                </a:lnTo>
                <a:lnTo>
                  <a:pt x="1307222" y="1188563"/>
                </a:lnTo>
                <a:lnTo>
                  <a:pt x="1264727" y="1188563"/>
                </a:lnTo>
                <a:close/>
                <a:moveTo>
                  <a:pt x="1206694" y="1188244"/>
                </a:moveTo>
                <a:lnTo>
                  <a:pt x="1204157" y="1215293"/>
                </a:lnTo>
                <a:lnTo>
                  <a:pt x="1246969" y="1215293"/>
                </a:lnTo>
                <a:lnTo>
                  <a:pt x="1248871" y="1188563"/>
                </a:lnTo>
                <a:lnTo>
                  <a:pt x="1206694" y="1188244"/>
                </a:lnTo>
                <a:close/>
                <a:moveTo>
                  <a:pt x="1148661" y="1188244"/>
                </a:moveTo>
                <a:lnTo>
                  <a:pt x="1145172" y="1215293"/>
                </a:lnTo>
                <a:lnTo>
                  <a:pt x="1188301" y="1215293"/>
                </a:lnTo>
                <a:lnTo>
                  <a:pt x="1190838" y="1188244"/>
                </a:lnTo>
                <a:lnTo>
                  <a:pt x="1148661" y="1188244"/>
                </a:lnTo>
                <a:close/>
                <a:moveTo>
                  <a:pt x="1090627" y="1188244"/>
                </a:moveTo>
                <a:lnTo>
                  <a:pt x="1086505" y="1214975"/>
                </a:lnTo>
                <a:lnTo>
                  <a:pt x="1128999" y="1214975"/>
                </a:lnTo>
                <a:lnTo>
                  <a:pt x="1132805" y="1188244"/>
                </a:lnTo>
                <a:lnTo>
                  <a:pt x="1090627" y="1188244"/>
                </a:lnTo>
                <a:close/>
                <a:moveTo>
                  <a:pt x="1032594" y="1187926"/>
                </a:moveTo>
                <a:lnTo>
                  <a:pt x="1027203" y="1214975"/>
                </a:lnTo>
                <a:lnTo>
                  <a:pt x="1070331" y="1214975"/>
                </a:lnTo>
                <a:lnTo>
                  <a:pt x="1074771" y="1188244"/>
                </a:lnTo>
                <a:lnTo>
                  <a:pt x="1032594" y="1187926"/>
                </a:lnTo>
                <a:close/>
                <a:moveTo>
                  <a:pt x="1740728" y="1132875"/>
                </a:moveTo>
                <a:lnTo>
                  <a:pt x="1737874" y="1133193"/>
                </a:lnTo>
                <a:lnTo>
                  <a:pt x="1735337" y="1133829"/>
                </a:lnTo>
                <a:lnTo>
                  <a:pt x="1733117" y="1134784"/>
                </a:lnTo>
                <a:lnTo>
                  <a:pt x="1731532" y="1136057"/>
                </a:lnTo>
                <a:lnTo>
                  <a:pt x="1730263" y="1137648"/>
                </a:lnTo>
                <a:lnTo>
                  <a:pt x="1729312" y="1139875"/>
                </a:lnTo>
                <a:lnTo>
                  <a:pt x="1728995" y="1142103"/>
                </a:lnTo>
                <a:lnTo>
                  <a:pt x="1728995" y="1144330"/>
                </a:lnTo>
                <a:lnTo>
                  <a:pt x="1730263" y="1151649"/>
                </a:lnTo>
                <a:lnTo>
                  <a:pt x="1731215" y="1153877"/>
                </a:lnTo>
                <a:lnTo>
                  <a:pt x="1732166" y="1156104"/>
                </a:lnTo>
                <a:lnTo>
                  <a:pt x="1734069" y="1158332"/>
                </a:lnTo>
                <a:lnTo>
                  <a:pt x="1735971" y="1159923"/>
                </a:lnTo>
                <a:lnTo>
                  <a:pt x="1738508" y="1161514"/>
                </a:lnTo>
                <a:lnTo>
                  <a:pt x="1741045" y="1162469"/>
                </a:lnTo>
                <a:lnTo>
                  <a:pt x="1743582" y="1163105"/>
                </a:lnTo>
                <a:lnTo>
                  <a:pt x="1746437" y="1163423"/>
                </a:lnTo>
                <a:lnTo>
                  <a:pt x="1772123" y="1163423"/>
                </a:lnTo>
                <a:lnTo>
                  <a:pt x="1775295" y="1163105"/>
                </a:lnTo>
                <a:lnTo>
                  <a:pt x="1777832" y="1162469"/>
                </a:lnTo>
                <a:lnTo>
                  <a:pt x="1779734" y="1161514"/>
                </a:lnTo>
                <a:lnTo>
                  <a:pt x="1781637" y="1159923"/>
                </a:lnTo>
                <a:lnTo>
                  <a:pt x="1782906" y="1158332"/>
                </a:lnTo>
                <a:lnTo>
                  <a:pt x="1783857" y="1156104"/>
                </a:lnTo>
                <a:lnTo>
                  <a:pt x="1784174" y="1154195"/>
                </a:lnTo>
                <a:lnTo>
                  <a:pt x="1783857" y="1151968"/>
                </a:lnTo>
                <a:lnTo>
                  <a:pt x="1782271" y="1144330"/>
                </a:lnTo>
                <a:lnTo>
                  <a:pt x="1781637" y="1142103"/>
                </a:lnTo>
                <a:lnTo>
                  <a:pt x="1780369" y="1139875"/>
                </a:lnTo>
                <a:lnTo>
                  <a:pt x="1778783" y="1137648"/>
                </a:lnTo>
                <a:lnTo>
                  <a:pt x="1776563" y="1136057"/>
                </a:lnTo>
                <a:lnTo>
                  <a:pt x="1774343" y="1134784"/>
                </a:lnTo>
                <a:lnTo>
                  <a:pt x="1771489" y="1133829"/>
                </a:lnTo>
                <a:lnTo>
                  <a:pt x="1768635" y="1133193"/>
                </a:lnTo>
                <a:lnTo>
                  <a:pt x="1766098" y="1132875"/>
                </a:lnTo>
                <a:lnTo>
                  <a:pt x="1740728" y="1132875"/>
                </a:lnTo>
                <a:close/>
                <a:moveTo>
                  <a:pt x="1664619" y="1132875"/>
                </a:moveTo>
                <a:lnTo>
                  <a:pt x="1661765" y="1133193"/>
                </a:lnTo>
                <a:lnTo>
                  <a:pt x="1659545" y="1133829"/>
                </a:lnTo>
                <a:lnTo>
                  <a:pt x="1657325" y="1134784"/>
                </a:lnTo>
                <a:lnTo>
                  <a:pt x="1655422" y="1136057"/>
                </a:lnTo>
                <a:lnTo>
                  <a:pt x="1654154" y="1137648"/>
                </a:lnTo>
                <a:lnTo>
                  <a:pt x="1653203" y="1139875"/>
                </a:lnTo>
                <a:lnTo>
                  <a:pt x="1652568" y="1142103"/>
                </a:lnTo>
                <a:lnTo>
                  <a:pt x="1652568" y="1144330"/>
                </a:lnTo>
                <a:lnTo>
                  <a:pt x="1653837" y="1151649"/>
                </a:lnTo>
                <a:lnTo>
                  <a:pt x="1654471" y="1153877"/>
                </a:lnTo>
                <a:lnTo>
                  <a:pt x="1655422" y="1156104"/>
                </a:lnTo>
                <a:lnTo>
                  <a:pt x="1657008" y="1158332"/>
                </a:lnTo>
                <a:lnTo>
                  <a:pt x="1658911" y="1159923"/>
                </a:lnTo>
                <a:lnTo>
                  <a:pt x="1661131" y="1161196"/>
                </a:lnTo>
                <a:lnTo>
                  <a:pt x="1663668" y="1162469"/>
                </a:lnTo>
                <a:lnTo>
                  <a:pt x="1666205" y="1163105"/>
                </a:lnTo>
                <a:lnTo>
                  <a:pt x="1669376" y="1163105"/>
                </a:lnTo>
                <a:lnTo>
                  <a:pt x="1695063" y="1163423"/>
                </a:lnTo>
                <a:lnTo>
                  <a:pt x="1697917" y="1163105"/>
                </a:lnTo>
                <a:lnTo>
                  <a:pt x="1700137" y="1162469"/>
                </a:lnTo>
                <a:lnTo>
                  <a:pt x="1702357" y="1161514"/>
                </a:lnTo>
                <a:lnTo>
                  <a:pt x="1704576" y="1159923"/>
                </a:lnTo>
                <a:lnTo>
                  <a:pt x="1705845" y="1158332"/>
                </a:lnTo>
                <a:lnTo>
                  <a:pt x="1706796" y="1156104"/>
                </a:lnTo>
                <a:lnTo>
                  <a:pt x="1707430" y="1153877"/>
                </a:lnTo>
                <a:lnTo>
                  <a:pt x="1707113" y="1151649"/>
                </a:lnTo>
                <a:lnTo>
                  <a:pt x="1705845" y="1144330"/>
                </a:lnTo>
                <a:lnTo>
                  <a:pt x="1705211" y="1142103"/>
                </a:lnTo>
                <a:lnTo>
                  <a:pt x="1704259" y="1139875"/>
                </a:lnTo>
                <a:lnTo>
                  <a:pt x="1702357" y="1137648"/>
                </a:lnTo>
                <a:lnTo>
                  <a:pt x="1700137" y="1136057"/>
                </a:lnTo>
                <a:lnTo>
                  <a:pt x="1697917" y="1134784"/>
                </a:lnTo>
                <a:lnTo>
                  <a:pt x="1695697" y="1133829"/>
                </a:lnTo>
                <a:lnTo>
                  <a:pt x="1692843" y="1133193"/>
                </a:lnTo>
                <a:lnTo>
                  <a:pt x="1689989" y="1132875"/>
                </a:lnTo>
                <a:lnTo>
                  <a:pt x="1664619" y="1132875"/>
                </a:lnTo>
                <a:close/>
                <a:moveTo>
                  <a:pt x="1586924" y="1132875"/>
                </a:moveTo>
                <a:lnTo>
                  <a:pt x="1584704" y="1133511"/>
                </a:lnTo>
                <a:lnTo>
                  <a:pt x="1582167" y="1134784"/>
                </a:lnTo>
                <a:lnTo>
                  <a:pt x="1580264" y="1136057"/>
                </a:lnTo>
                <a:lnTo>
                  <a:pt x="1578679" y="1137648"/>
                </a:lnTo>
                <a:lnTo>
                  <a:pt x="1577727" y="1139875"/>
                </a:lnTo>
                <a:lnTo>
                  <a:pt x="1577093" y="1142103"/>
                </a:lnTo>
                <a:lnTo>
                  <a:pt x="1577093" y="1144330"/>
                </a:lnTo>
                <a:lnTo>
                  <a:pt x="1578044" y="1151649"/>
                </a:lnTo>
                <a:lnTo>
                  <a:pt x="1578362" y="1153877"/>
                </a:lnTo>
                <a:lnTo>
                  <a:pt x="1579313" y="1156104"/>
                </a:lnTo>
                <a:lnTo>
                  <a:pt x="1580899" y="1158332"/>
                </a:lnTo>
                <a:lnTo>
                  <a:pt x="1583118" y="1159923"/>
                </a:lnTo>
                <a:lnTo>
                  <a:pt x="1585338" y="1161196"/>
                </a:lnTo>
                <a:lnTo>
                  <a:pt x="1587558" y="1162151"/>
                </a:lnTo>
                <a:lnTo>
                  <a:pt x="1590412" y="1162787"/>
                </a:lnTo>
                <a:lnTo>
                  <a:pt x="1593266" y="1163105"/>
                </a:lnTo>
                <a:lnTo>
                  <a:pt x="1618953" y="1163105"/>
                </a:lnTo>
                <a:lnTo>
                  <a:pt x="1621807" y="1163105"/>
                </a:lnTo>
                <a:lnTo>
                  <a:pt x="1624344" y="1162469"/>
                </a:lnTo>
                <a:lnTo>
                  <a:pt x="1626564" y="1161196"/>
                </a:lnTo>
                <a:lnTo>
                  <a:pt x="1628467" y="1159923"/>
                </a:lnTo>
                <a:lnTo>
                  <a:pt x="1629735" y="1158332"/>
                </a:lnTo>
                <a:lnTo>
                  <a:pt x="1631004" y="1156104"/>
                </a:lnTo>
                <a:lnTo>
                  <a:pt x="1631321" y="1153877"/>
                </a:lnTo>
                <a:lnTo>
                  <a:pt x="1631321" y="1151649"/>
                </a:lnTo>
                <a:lnTo>
                  <a:pt x="1630370" y="1144330"/>
                </a:lnTo>
                <a:lnTo>
                  <a:pt x="1629735" y="1142103"/>
                </a:lnTo>
                <a:lnTo>
                  <a:pt x="1628784" y="1139875"/>
                </a:lnTo>
                <a:lnTo>
                  <a:pt x="1627198" y="1137648"/>
                </a:lnTo>
                <a:lnTo>
                  <a:pt x="1625296" y="1136057"/>
                </a:lnTo>
                <a:lnTo>
                  <a:pt x="1623076" y="1134784"/>
                </a:lnTo>
                <a:lnTo>
                  <a:pt x="1620856" y="1133829"/>
                </a:lnTo>
                <a:lnTo>
                  <a:pt x="1618002" y="1132875"/>
                </a:lnTo>
                <a:lnTo>
                  <a:pt x="1615148" y="1132875"/>
                </a:lnTo>
                <a:lnTo>
                  <a:pt x="1589778" y="1132875"/>
                </a:lnTo>
                <a:lnTo>
                  <a:pt x="1586924" y="1132875"/>
                </a:lnTo>
                <a:close/>
                <a:moveTo>
                  <a:pt x="1510815" y="1132875"/>
                </a:moveTo>
                <a:lnTo>
                  <a:pt x="1508278" y="1133511"/>
                </a:lnTo>
                <a:lnTo>
                  <a:pt x="1506058" y="1134784"/>
                </a:lnTo>
                <a:lnTo>
                  <a:pt x="1504155" y="1136057"/>
                </a:lnTo>
                <a:lnTo>
                  <a:pt x="1502569" y="1137648"/>
                </a:lnTo>
                <a:lnTo>
                  <a:pt x="1501618" y="1139875"/>
                </a:lnTo>
                <a:lnTo>
                  <a:pt x="1500984" y="1142103"/>
                </a:lnTo>
                <a:lnTo>
                  <a:pt x="1500667" y="1144330"/>
                </a:lnTo>
                <a:lnTo>
                  <a:pt x="1501301" y="1151649"/>
                </a:lnTo>
                <a:lnTo>
                  <a:pt x="1501618" y="1153877"/>
                </a:lnTo>
                <a:lnTo>
                  <a:pt x="1502569" y="1156104"/>
                </a:lnTo>
                <a:lnTo>
                  <a:pt x="1503838" y="1158332"/>
                </a:lnTo>
                <a:lnTo>
                  <a:pt x="1505741" y="1159923"/>
                </a:lnTo>
                <a:lnTo>
                  <a:pt x="1507960" y="1161196"/>
                </a:lnTo>
                <a:lnTo>
                  <a:pt x="1510180" y="1162151"/>
                </a:lnTo>
                <a:lnTo>
                  <a:pt x="1512717" y="1162787"/>
                </a:lnTo>
                <a:lnTo>
                  <a:pt x="1515888" y="1163105"/>
                </a:lnTo>
                <a:lnTo>
                  <a:pt x="1541575" y="1163105"/>
                </a:lnTo>
                <a:lnTo>
                  <a:pt x="1544430" y="1162787"/>
                </a:lnTo>
                <a:lnTo>
                  <a:pt x="1546966" y="1162151"/>
                </a:lnTo>
                <a:lnTo>
                  <a:pt x="1549503" y="1161196"/>
                </a:lnTo>
                <a:lnTo>
                  <a:pt x="1551406" y="1159923"/>
                </a:lnTo>
                <a:lnTo>
                  <a:pt x="1552992" y="1158332"/>
                </a:lnTo>
                <a:lnTo>
                  <a:pt x="1553943" y="1156104"/>
                </a:lnTo>
                <a:lnTo>
                  <a:pt x="1554577" y="1153877"/>
                </a:lnTo>
                <a:lnTo>
                  <a:pt x="1554577" y="1151649"/>
                </a:lnTo>
                <a:lnTo>
                  <a:pt x="1553943" y="1144330"/>
                </a:lnTo>
                <a:lnTo>
                  <a:pt x="1553626" y="1142103"/>
                </a:lnTo>
                <a:lnTo>
                  <a:pt x="1552675" y="1139875"/>
                </a:lnTo>
                <a:lnTo>
                  <a:pt x="1551089" y="1137648"/>
                </a:lnTo>
                <a:lnTo>
                  <a:pt x="1549186" y="1136057"/>
                </a:lnTo>
                <a:lnTo>
                  <a:pt x="1546966" y="1134784"/>
                </a:lnTo>
                <a:lnTo>
                  <a:pt x="1544430" y="1133511"/>
                </a:lnTo>
                <a:lnTo>
                  <a:pt x="1541893" y="1132875"/>
                </a:lnTo>
                <a:lnTo>
                  <a:pt x="1539038" y="1132875"/>
                </a:lnTo>
                <a:lnTo>
                  <a:pt x="1513986" y="1132875"/>
                </a:lnTo>
                <a:lnTo>
                  <a:pt x="1510815" y="1132875"/>
                </a:lnTo>
                <a:close/>
                <a:moveTo>
                  <a:pt x="981854" y="1117600"/>
                </a:moveTo>
                <a:lnTo>
                  <a:pt x="1765464" y="1117600"/>
                </a:lnTo>
                <a:lnTo>
                  <a:pt x="1769904" y="1117918"/>
                </a:lnTo>
                <a:lnTo>
                  <a:pt x="1774978" y="1118236"/>
                </a:lnTo>
                <a:lnTo>
                  <a:pt x="1779417" y="1119191"/>
                </a:lnTo>
                <a:lnTo>
                  <a:pt x="1783857" y="1120464"/>
                </a:lnTo>
                <a:lnTo>
                  <a:pt x="1787980" y="1122373"/>
                </a:lnTo>
                <a:lnTo>
                  <a:pt x="1792736" y="1124283"/>
                </a:lnTo>
                <a:lnTo>
                  <a:pt x="1796542" y="1126510"/>
                </a:lnTo>
                <a:lnTo>
                  <a:pt x="1800347" y="1129056"/>
                </a:lnTo>
                <a:lnTo>
                  <a:pt x="1803836" y="1131602"/>
                </a:lnTo>
                <a:lnTo>
                  <a:pt x="1807007" y="1134466"/>
                </a:lnTo>
                <a:lnTo>
                  <a:pt x="1810495" y="1137648"/>
                </a:lnTo>
                <a:lnTo>
                  <a:pt x="1813032" y="1141148"/>
                </a:lnTo>
                <a:lnTo>
                  <a:pt x="1815252" y="1144649"/>
                </a:lnTo>
                <a:lnTo>
                  <a:pt x="1817155" y="1148149"/>
                </a:lnTo>
                <a:lnTo>
                  <a:pt x="1818740" y="1151649"/>
                </a:lnTo>
                <a:lnTo>
                  <a:pt x="1820009" y="1155468"/>
                </a:lnTo>
                <a:lnTo>
                  <a:pt x="1903095" y="1502007"/>
                </a:lnTo>
                <a:lnTo>
                  <a:pt x="1903412" y="1506144"/>
                </a:lnTo>
                <a:lnTo>
                  <a:pt x="1903412" y="1509963"/>
                </a:lnTo>
                <a:lnTo>
                  <a:pt x="1903095" y="1513463"/>
                </a:lnTo>
                <a:lnTo>
                  <a:pt x="1901827" y="1516963"/>
                </a:lnTo>
                <a:lnTo>
                  <a:pt x="1900241" y="1520146"/>
                </a:lnTo>
                <a:lnTo>
                  <a:pt x="1898338" y="1523646"/>
                </a:lnTo>
                <a:lnTo>
                  <a:pt x="1895801" y="1526510"/>
                </a:lnTo>
                <a:lnTo>
                  <a:pt x="1892313" y="1529056"/>
                </a:lnTo>
                <a:lnTo>
                  <a:pt x="1889142" y="1531283"/>
                </a:lnTo>
                <a:lnTo>
                  <a:pt x="1885336" y="1533511"/>
                </a:lnTo>
                <a:lnTo>
                  <a:pt x="1881214" y="1535420"/>
                </a:lnTo>
                <a:lnTo>
                  <a:pt x="1876774" y="1537011"/>
                </a:lnTo>
                <a:lnTo>
                  <a:pt x="1871700" y="1538284"/>
                </a:lnTo>
                <a:lnTo>
                  <a:pt x="1866626" y="1538920"/>
                </a:lnTo>
                <a:lnTo>
                  <a:pt x="1861235" y="1539557"/>
                </a:lnTo>
                <a:lnTo>
                  <a:pt x="1855210" y="1539875"/>
                </a:lnTo>
                <a:lnTo>
                  <a:pt x="884498" y="1539875"/>
                </a:lnTo>
                <a:lnTo>
                  <a:pt x="878789" y="1539557"/>
                </a:lnTo>
                <a:lnTo>
                  <a:pt x="873081" y="1538920"/>
                </a:lnTo>
                <a:lnTo>
                  <a:pt x="868007" y="1537966"/>
                </a:lnTo>
                <a:lnTo>
                  <a:pt x="863250" y="1536693"/>
                </a:lnTo>
                <a:lnTo>
                  <a:pt x="858811" y="1535102"/>
                </a:lnTo>
                <a:lnTo>
                  <a:pt x="854371" y="1533193"/>
                </a:lnTo>
                <a:lnTo>
                  <a:pt x="850566" y="1531283"/>
                </a:lnTo>
                <a:lnTo>
                  <a:pt x="847394" y="1528737"/>
                </a:lnTo>
                <a:lnTo>
                  <a:pt x="844223" y="1526192"/>
                </a:lnTo>
                <a:lnTo>
                  <a:pt x="842003" y="1523010"/>
                </a:lnTo>
                <a:lnTo>
                  <a:pt x="839466" y="1519827"/>
                </a:lnTo>
                <a:lnTo>
                  <a:pt x="837881" y="1516645"/>
                </a:lnTo>
                <a:lnTo>
                  <a:pt x="836929" y="1513463"/>
                </a:lnTo>
                <a:lnTo>
                  <a:pt x="836612" y="1509963"/>
                </a:lnTo>
                <a:lnTo>
                  <a:pt x="836612" y="1506144"/>
                </a:lnTo>
                <a:lnTo>
                  <a:pt x="837246" y="1502007"/>
                </a:lnTo>
                <a:lnTo>
                  <a:pt x="926675" y="1154832"/>
                </a:lnTo>
                <a:lnTo>
                  <a:pt x="927943" y="1151331"/>
                </a:lnTo>
                <a:lnTo>
                  <a:pt x="929529" y="1147513"/>
                </a:lnTo>
                <a:lnTo>
                  <a:pt x="931432" y="1144012"/>
                </a:lnTo>
                <a:lnTo>
                  <a:pt x="933969" y="1140830"/>
                </a:lnTo>
                <a:lnTo>
                  <a:pt x="936823" y="1137011"/>
                </a:lnTo>
                <a:lnTo>
                  <a:pt x="939677" y="1134147"/>
                </a:lnTo>
                <a:lnTo>
                  <a:pt x="943165" y="1131283"/>
                </a:lnTo>
                <a:lnTo>
                  <a:pt x="946971" y="1128738"/>
                </a:lnTo>
                <a:lnTo>
                  <a:pt x="950776" y="1126192"/>
                </a:lnTo>
                <a:lnTo>
                  <a:pt x="954582" y="1124283"/>
                </a:lnTo>
                <a:lnTo>
                  <a:pt x="959021" y="1122373"/>
                </a:lnTo>
                <a:lnTo>
                  <a:pt x="963461" y="1120464"/>
                </a:lnTo>
                <a:lnTo>
                  <a:pt x="967901" y="1119191"/>
                </a:lnTo>
                <a:lnTo>
                  <a:pt x="972341" y="1118236"/>
                </a:lnTo>
                <a:lnTo>
                  <a:pt x="977097" y="1117918"/>
                </a:lnTo>
                <a:lnTo>
                  <a:pt x="981854" y="1117600"/>
                </a:lnTo>
                <a:close/>
                <a:moveTo>
                  <a:pt x="268430" y="1104583"/>
                </a:moveTo>
                <a:lnTo>
                  <a:pt x="254469" y="1109980"/>
                </a:lnTo>
                <a:lnTo>
                  <a:pt x="240826" y="1115695"/>
                </a:lnTo>
                <a:lnTo>
                  <a:pt x="227500" y="1121410"/>
                </a:lnTo>
                <a:lnTo>
                  <a:pt x="214808" y="1127443"/>
                </a:lnTo>
                <a:lnTo>
                  <a:pt x="202433" y="1133158"/>
                </a:lnTo>
                <a:lnTo>
                  <a:pt x="190693" y="1139190"/>
                </a:lnTo>
                <a:lnTo>
                  <a:pt x="178954" y="1145858"/>
                </a:lnTo>
                <a:lnTo>
                  <a:pt x="168483" y="1151890"/>
                </a:lnTo>
                <a:lnTo>
                  <a:pt x="178954" y="1168718"/>
                </a:lnTo>
                <a:lnTo>
                  <a:pt x="190376" y="1185228"/>
                </a:lnTo>
                <a:lnTo>
                  <a:pt x="202433" y="1201420"/>
                </a:lnTo>
                <a:lnTo>
                  <a:pt x="214490" y="1217295"/>
                </a:lnTo>
                <a:lnTo>
                  <a:pt x="227182" y="1232535"/>
                </a:lnTo>
                <a:lnTo>
                  <a:pt x="240191" y="1247775"/>
                </a:lnTo>
                <a:lnTo>
                  <a:pt x="253835" y="1262380"/>
                </a:lnTo>
                <a:lnTo>
                  <a:pt x="267479" y="1276668"/>
                </a:lnTo>
                <a:lnTo>
                  <a:pt x="283026" y="1291590"/>
                </a:lnTo>
                <a:lnTo>
                  <a:pt x="299208" y="1306195"/>
                </a:lnTo>
                <a:lnTo>
                  <a:pt x="313486" y="1301750"/>
                </a:lnTo>
                <a:lnTo>
                  <a:pt x="327764" y="1297623"/>
                </a:lnTo>
                <a:lnTo>
                  <a:pt x="357590" y="1289368"/>
                </a:lnTo>
                <a:lnTo>
                  <a:pt x="350609" y="1278890"/>
                </a:lnTo>
                <a:lnTo>
                  <a:pt x="344264" y="1268413"/>
                </a:lnTo>
                <a:lnTo>
                  <a:pt x="337600" y="1257618"/>
                </a:lnTo>
                <a:lnTo>
                  <a:pt x="331572" y="1246823"/>
                </a:lnTo>
                <a:lnTo>
                  <a:pt x="325543" y="1235710"/>
                </a:lnTo>
                <a:lnTo>
                  <a:pt x="319515" y="1224280"/>
                </a:lnTo>
                <a:lnTo>
                  <a:pt x="313803" y="1213168"/>
                </a:lnTo>
                <a:lnTo>
                  <a:pt x="308409" y="1201738"/>
                </a:lnTo>
                <a:lnTo>
                  <a:pt x="302381" y="1189990"/>
                </a:lnTo>
                <a:lnTo>
                  <a:pt x="297304" y="1178243"/>
                </a:lnTo>
                <a:lnTo>
                  <a:pt x="287151" y="1154113"/>
                </a:lnTo>
                <a:lnTo>
                  <a:pt x="277315" y="1129665"/>
                </a:lnTo>
                <a:lnTo>
                  <a:pt x="268430" y="1104583"/>
                </a:lnTo>
                <a:close/>
                <a:moveTo>
                  <a:pt x="469277" y="1050290"/>
                </a:moveTo>
                <a:lnTo>
                  <a:pt x="441990" y="1055688"/>
                </a:lnTo>
                <a:lnTo>
                  <a:pt x="415337" y="1061403"/>
                </a:lnTo>
                <a:lnTo>
                  <a:pt x="389319" y="1067118"/>
                </a:lnTo>
                <a:lnTo>
                  <a:pt x="364253" y="1073785"/>
                </a:lnTo>
                <a:lnTo>
                  <a:pt x="343946" y="1079500"/>
                </a:lnTo>
                <a:lnTo>
                  <a:pt x="324274" y="1085215"/>
                </a:lnTo>
                <a:lnTo>
                  <a:pt x="328716" y="1098550"/>
                </a:lnTo>
                <a:lnTo>
                  <a:pt x="333476" y="1111568"/>
                </a:lnTo>
                <a:lnTo>
                  <a:pt x="338235" y="1124585"/>
                </a:lnTo>
                <a:lnTo>
                  <a:pt x="343629" y="1136968"/>
                </a:lnTo>
                <a:lnTo>
                  <a:pt x="349023" y="1149668"/>
                </a:lnTo>
                <a:lnTo>
                  <a:pt x="354417" y="1162050"/>
                </a:lnTo>
                <a:lnTo>
                  <a:pt x="360446" y="1174115"/>
                </a:lnTo>
                <a:lnTo>
                  <a:pt x="366157" y="1186180"/>
                </a:lnTo>
                <a:lnTo>
                  <a:pt x="371868" y="1197928"/>
                </a:lnTo>
                <a:lnTo>
                  <a:pt x="378531" y="1209358"/>
                </a:lnTo>
                <a:lnTo>
                  <a:pt x="384560" y="1220788"/>
                </a:lnTo>
                <a:lnTo>
                  <a:pt x="391223" y="1232218"/>
                </a:lnTo>
                <a:lnTo>
                  <a:pt x="397886" y="1243013"/>
                </a:lnTo>
                <a:lnTo>
                  <a:pt x="404549" y="1254125"/>
                </a:lnTo>
                <a:lnTo>
                  <a:pt x="411530" y="1264603"/>
                </a:lnTo>
                <a:lnTo>
                  <a:pt x="418510" y="1275080"/>
                </a:lnTo>
                <a:lnTo>
                  <a:pt x="442942" y="1270318"/>
                </a:lnTo>
                <a:lnTo>
                  <a:pt x="467373" y="1265873"/>
                </a:lnTo>
                <a:lnTo>
                  <a:pt x="492440" y="1261428"/>
                </a:lnTo>
                <a:lnTo>
                  <a:pt x="518140" y="1257618"/>
                </a:lnTo>
                <a:lnTo>
                  <a:pt x="510525" y="1234123"/>
                </a:lnTo>
                <a:lnTo>
                  <a:pt x="503545" y="1209993"/>
                </a:lnTo>
                <a:lnTo>
                  <a:pt x="496882" y="1184910"/>
                </a:lnTo>
                <a:lnTo>
                  <a:pt x="490219" y="1159193"/>
                </a:lnTo>
                <a:lnTo>
                  <a:pt x="484507" y="1132840"/>
                </a:lnTo>
                <a:lnTo>
                  <a:pt x="479113" y="1106170"/>
                </a:lnTo>
                <a:lnTo>
                  <a:pt x="473719" y="1078548"/>
                </a:lnTo>
                <a:lnTo>
                  <a:pt x="469277" y="1050290"/>
                </a:lnTo>
                <a:close/>
                <a:moveTo>
                  <a:pt x="742467" y="1024890"/>
                </a:moveTo>
                <a:lnTo>
                  <a:pt x="714228" y="1025525"/>
                </a:lnTo>
                <a:lnTo>
                  <a:pt x="686623" y="1026478"/>
                </a:lnTo>
                <a:lnTo>
                  <a:pt x="659019" y="1028065"/>
                </a:lnTo>
                <a:lnTo>
                  <a:pt x="631731" y="1029653"/>
                </a:lnTo>
                <a:lnTo>
                  <a:pt x="605396" y="1031875"/>
                </a:lnTo>
                <a:lnTo>
                  <a:pt x="578743" y="1034733"/>
                </a:lnTo>
                <a:lnTo>
                  <a:pt x="553043" y="1037908"/>
                </a:lnTo>
                <a:lnTo>
                  <a:pt x="527025" y="1041083"/>
                </a:lnTo>
                <a:lnTo>
                  <a:pt x="530515" y="1059498"/>
                </a:lnTo>
                <a:lnTo>
                  <a:pt x="533688" y="1077595"/>
                </a:lnTo>
                <a:lnTo>
                  <a:pt x="536861" y="1095375"/>
                </a:lnTo>
                <a:lnTo>
                  <a:pt x="540351" y="1112838"/>
                </a:lnTo>
                <a:lnTo>
                  <a:pt x="543841" y="1130300"/>
                </a:lnTo>
                <a:lnTo>
                  <a:pt x="547966" y="1147128"/>
                </a:lnTo>
                <a:lnTo>
                  <a:pt x="552091" y="1163638"/>
                </a:lnTo>
                <a:lnTo>
                  <a:pt x="556216" y="1180148"/>
                </a:lnTo>
                <a:lnTo>
                  <a:pt x="561292" y="1198245"/>
                </a:lnTo>
                <a:lnTo>
                  <a:pt x="566686" y="1216025"/>
                </a:lnTo>
                <a:lnTo>
                  <a:pt x="572080" y="1233488"/>
                </a:lnTo>
                <a:lnTo>
                  <a:pt x="577792" y="1250315"/>
                </a:lnTo>
                <a:lnTo>
                  <a:pt x="597464" y="1248410"/>
                </a:lnTo>
                <a:lnTo>
                  <a:pt x="617771" y="1246823"/>
                </a:lnTo>
                <a:lnTo>
                  <a:pt x="638077" y="1245235"/>
                </a:lnTo>
                <a:lnTo>
                  <a:pt x="658701" y="1243648"/>
                </a:lnTo>
                <a:lnTo>
                  <a:pt x="679326" y="1242378"/>
                </a:lnTo>
                <a:lnTo>
                  <a:pt x="699950" y="1241425"/>
                </a:lnTo>
                <a:lnTo>
                  <a:pt x="721208" y="1240790"/>
                </a:lnTo>
                <a:lnTo>
                  <a:pt x="742467" y="1240473"/>
                </a:lnTo>
                <a:lnTo>
                  <a:pt x="742467" y="1024890"/>
                </a:lnTo>
                <a:close/>
                <a:moveTo>
                  <a:pt x="507035" y="801688"/>
                </a:moveTo>
                <a:lnTo>
                  <a:pt x="507670" y="824865"/>
                </a:lnTo>
                <a:lnTo>
                  <a:pt x="508622" y="848360"/>
                </a:lnTo>
                <a:lnTo>
                  <a:pt x="509573" y="871538"/>
                </a:lnTo>
                <a:lnTo>
                  <a:pt x="510843" y="894080"/>
                </a:lnTo>
                <a:lnTo>
                  <a:pt x="512746" y="916940"/>
                </a:lnTo>
                <a:lnTo>
                  <a:pt x="514650" y="939165"/>
                </a:lnTo>
                <a:lnTo>
                  <a:pt x="516871" y="961073"/>
                </a:lnTo>
                <a:lnTo>
                  <a:pt x="519410" y="982663"/>
                </a:lnTo>
                <a:lnTo>
                  <a:pt x="546062" y="979170"/>
                </a:lnTo>
                <a:lnTo>
                  <a:pt x="572715" y="976313"/>
                </a:lnTo>
                <a:lnTo>
                  <a:pt x="600319" y="973455"/>
                </a:lnTo>
                <a:lnTo>
                  <a:pt x="627924" y="971233"/>
                </a:lnTo>
                <a:lnTo>
                  <a:pt x="656163" y="969328"/>
                </a:lnTo>
                <a:lnTo>
                  <a:pt x="684720" y="967740"/>
                </a:lnTo>
                <a:lnTo>
                  <a:pt x="713276" y="966788"/>
                </a:lnTo>
                <a:lnTo>
                  <a:pt x="742467" y="965835"/>
                </a:lnTo>
                <a:lnTo>
                  <a:pt x="742467" y="801688"/>
                </a:lnTo>
                <a:lnTo>
                  <a:pt x="507035" y="801688"/>
                </a:lnTo>
                <a:close/>
                <a:moveTo>
                  <a:pt x="273824" y="801688"/>
                </a:moveTo>
                <a:lnTo>
                  <a:pt x="274142" y="816610"/>
                </a:lnTo>
                <a:lnTo>
                  <a:pt x="275094" y="831533"/>
                </a:lnTo>
                <a:lnTo>
                  <a:pt x="276045" y="846455"/>
                </a:lnTo>
                <a:lnTo>
                  <a:pt x="276997" y="860743"/>
                </a:lnTo>
                <a:lnTo>
                  <a:pt x="278584" y="875665"/>
                </a:lnTo>
                <a:lnTo>
                  <a:pt x="280170" y="889953"/>
                </a:lnTo>
                <a:lnTo>
                  <a:pt x="281757" y="904558"/>
                </a:lnTo>
                <a:lnTo>
                  <a:pt x="283660" y="918845"/>
                </a:lnTo>
                <a:lnTo>
                  <a:pt x="285882" y="933133"/>
                </a:lnTo>
                <a:lnTo>
                  <a:pt x="288737" y="947103"/>
                </a:lnTo>
                <a:lnTo>
                  <a:pt x="291276" y="961073"/>
                </a:lnTo>
                <a:lnTo>
                  <a:pt x="293814" y="975043"/>
                </a:lnTo>
                <a:lnTo>
                  <a:pt x="296670" y="988695"/>
                </a:lnTo>
                <a:lnTo>
                  <a:pt x="299842" y="1002665"/>
                </a:lnTo>
                <a:lnTo>
                  <a:pt x="303015" y="1015683"/>
                </a:lnTo>
                <a:lnTo>
                  <a:pt x="306823" y="1029335"/>
                </a:lnTo>
                <a:lnTo>
                  <a:pt x="324909" y="1023938"/>
                </a:lnTo>
                <a:lnTo>
                  <a:pt x="343312" y="1018858"/>
                </a:lnTo>
                <a:lnTo>
                  <a:pt x="362032" y="1013778"/>
                </a:lnTo>
                <a:lnTo>
                  <a:pt x="381070" y="1009015"/>
                </a:lnTo>
                <a:lnTo>
                  <a:pt x="400742" y="1004570"/>
                </a:lnTo>
                <a:lnTo>
                  <a:pt x="420414" y="1000125"/>
                </a:lnTo>
                <a:lnTo>
                  <a:pt x="440721" y="995998"/>
                </a:lnTo>
                <a:lnTo>
                  <a:pt x="461345" y="992188"/>
                </a:lnTo>
                <a:lnTo>
                  <a:pt x="458489" y="969328"/>
                </a:lnTo>
                <a:lnTo>
                  <a:pt x="456268" y="945833"/>
                </a:lnTo>
                <a:lnTo>
                  <a:pt x="454047" y="922655"/>
                </a:lnTo>
                <a:lnTo>
                  <a:pt x="452461" y="899160"/>
                </a:lnTo>
                <a:lnTo>
                  <a:pt x="451191" y="874713"/>
                </a:lnTo>
                <a:lnTo>
                  <a:pt x="449922" y="850900"/>
                </a:lnTo>
                <a:lnTo>
                  <a:pt x="448970" y="826135"/>
                </a:lnTo>
                <a:lnTo>
                  <a:pt x="448653" y="801688"/>
                </a:lnTo>
                <a:lnTo>
                  <a:pt x="273824" y="801688"/>
                </a:lnTo>
                <a:close/>
                <a:moveTo>
                  <a:pt x="59334" y="801688"/>
                </a:moveTo>
                <a:lnTo>
                  <a:pt x="60286" y="821690"/>
                </a:lnTo>
                <a:lnTo>
                  <a:pt x="62507" y="841693"/>
                </a:lnTo>
                <a:lnTo>
                  <a:pt x="64411" y="861378"/>
                </a:lnTo>
                <a:lnTo>
                  <a:pt x="67266" y="881380"/>
                </a:lnTo>
                <a:lnTo>
                  <a:pt x="70439" y="900748"/>
                </a:lnTo>
                <a:lnTo>
                  <a:pt x="74247" y="919798"/>
                </a:lnTo>
                <a:lnTo>
                  <a:pt x="78372" y="938848"/>
                </a:lnTo>
                <a:lnTo>
                  <a:pt x="83448" y="957898"/>
                </a:lnTo>
                <a:lnTo>
                  <a:pt x="88525" y="976630"/>
                </a:lnTo>
                <a:lnTo>
                  <a:pt x="94236" y="995045"/>
                </a:lnTo>
                <a:lnTo>
                  <a:pt x="100899" y="1013143"/>
                </a:lnTo>
                <a:lnTo>
                  <a:pt x="107245" y="1031240"/>
                </a:lnTo>
                <a:lnTo>
                  <a:pt x="114860" y="1049020"/>
                </a:lnTo>
                <a:lnTo>
                  <a:pt x="122475" y="1066483"/>
                </a:lnTo>
                <a:lnTo>
                  <a:pt x="130408" y="1083628"/>
                </a:lnTo>
                <a:lnTo>
                  <a:pt x="138975" y="1100773"/>
                </a:lnTo>
                <a:lnTo>
                  <a:pt x="150080" y="1094740"/>
                </a:lnTo>
                <a:lnTo>
                  <a:pt x="161185" y="1088390"/>
                </a:lnTo>
                <a:lnTo>
                  <a:pt x="172925" y="1082358"/>
                </a:lnTo>
                <a:lnTo>
                  <a:pt x="184982" y="1076325"/>
                </a:lnTo>
                <a:lnTo>
                  <a:pt x="197039" y="1070293"/>
                </a:lnTo>
                <a:lnTo>
                  <a:pt x="209731" y="1064895"/>
                </a:lnTo>
                <a:lnTo>
                  <a:pt x="222740" y="1059498"/>
                </a:lnTo>
                <a:lnTo>
                  <a:pt x="236066" y="1054100"/>
                </a:lnTo>
                <a:lnTo>
                  <a:pt x="250979" y="1048385"/>
                </a:lnTo>
                <a:lnTo>
                  <a:pt x="247172" y="1033780"/>
                </a:lnTo>
                <a:lnTo>
                  <a:pt x="243364" y="1019175"/>
                </a:lnTo>
                <a:lnTo>
                  <a:pt x="240191" y="1004570"/>
                </a:lnTo>
                <a:lnTo>
                  <a:pt x="236701" y="989330"/>
                </a:lnTo>
                <a:lnTo>
                  <a:pt x="233528" y="974408"/>
                </a:lnTo>
                <a:lnTo>
                  <a:pt x="230672" y="959168"/>
                </a:lnTo>
                <a:lnTo>
                  <a:pt x="228134" y="943928"/>
                </a:lnTo>
                <a:lnTo>
                  <a:pt x="225913" y="928370"/>
                </a:lnTo>
                <a:lnTo>
                  <a:pt x="223692" y="912813"/>
                </a:lnTo>
                <a:lnTo>
                  <a:pt x="221788" y="897573"/>
                </a:lnTo>
                <a:lnTo>
                  <a:pt x="220202" y="881698"/>
                </a:lnTo>
                <a:lnTo>
                  <a:pt x="218615" y="865823"/>
                </a:lnTo>
                <a:lnTo>
                  <a:pt x="217029" y="849948"/>
                </a:lnTo>
                <a:lnTo>
                  <a:pt x="216077" y="834073"/>
                </a:lnTo>
                <a:lnTo>
                  <a:pt x="215125" y="817880"/>
                </a:lnTo>
                <a:lnTo>
                  <a:pt x="214808" y="801688"/>
                </a:lnTo>
                <a:lnTo>
                  <a:pt x="59334" y="801688"/>
                </a:lnTo>
                <a:close/>
                <a:moveTo>
                  <a:pt x="1734820" y="720725"/>
                </a:moveTo>
                <a:lnTo>
                  <a:pt x="1735138" y="764540"/>
                </a:lnTo>
                <a:lnTo>
                  <a:pt x="1735138" y="861378"/>
                </a:lnTo>
                <a:lnTo>
                  <a:pt x="1735138" y="913765"/>
                </a:lnTo>
                <a:lnTo>
                  <a:pt x="1734503" y="960120"/>
                </a:lnTo>
                <a:lnTo>
                  <a:pt x="1734185" y="979488"/>
                </a:lnTo>
                <a:lnTo>
                  <a:pt x="1733549" y="994728"/>
                </a:lnTo>
                <a:lnTo>
                  <a:pt x="1732914" y="1005840"/>
                </a:lnTo>
                <a:lnTo>
                  <a:pt x="1732596" y="1009333"/>
                </a:lnTo>
                <a:lnTo>
                  <a:pt x="1732278" y="1011238"/>
                </a:lnTo>
                <a:lnTo>
                  <a:pt x="1731642" y="1011873"/>
                </a:lnTo>
                <a:lnTo>
                  <a:pt x="1730689" y="1012190"/>
                </a:lnTo>
                <a:lnTo>
                  <a:pt x="1727511" y="1013143"/>
                </a:lnTo>
                <a:lnTo>
                  <a:pt x="1722744" y="1014095"/>
                </a:lnTo>
                <a:lnTo>
                  <a:pt x="1716071" y="1014730"/>
                </a:lnTo>
                <a:lnTo>
                  <a:pt x="1708443" y="1015365"/>
                </a:lnTo>
                <a:lnTo>
                  <a:pt x="1698910" y="1015683"/>
                </a:lnTo>
                <a:lnTo>
                  <a:pt x="1676982" y="1016000"/>
                </a:lnTo>
                <a:lnTo>
                  <a:pt x="1650923" y="1016000"/>
                </a:lnTo>
                <a:lnTo>
                  <a:pt x="1622321" y="1015683"/>
                </a:lnTo>
                <a:lnTo>
                  <a:pt x="1591496" y="1014730"/>
                </a:lnTo>
                <a:lnTo>
                  <a:pt x="1559716" y="1013778"/>
                </a:lnTo>
                <a:lnTo>
                  <a:pt x="1497746" y="1011555"/>
                </a:lnTo>
                <a:lnTo>
                  <a:pt x="1443404" y="1009333"/>
                </a:lnTo>
                <a:lnTo>
                  <a:pt x="1390650" y="1006793"/>
                </a:lnTo>
                <a:lnTo>
                  <a:pt x="1438319" y="1005205"/>
                </a:lnTo>
                <a:lnTo>
                  <a:pt x="1487259" y="1003300"/>
                </a:lnTo>
                <a:lnTo>
                  <a:pt x="1543509" y="1000443"/>
                </a:lnTo>
                <a:lnTo>
                  <a:pt x="1572428" y="998538"/>
                </a:lnTo>
                <a:lnTo>
                  <a:pt x="1600394" y="996633"/>
                </a:lnTo>
                <a:lnTo>
                  <a:pt x="1626771" y="994410"/>
                </a:lnTo>
                <a:lnTo>
                  <a:pt x="1650605" y="992188"/>
                </a:lnTo>
                <a:lnTo>
                  <a:pt x="1671262" y="989648"/>
                </a:lnTo>
                <a:lnTo>
                  <a:pt x="1679842" y="988378"/>
                </a:lnTo>
                <a:lnTo>
                  <a:pt x="1687787" y="986790"/>
                </a:lnTo>
                <a:lnTo>
                  <a:pt x="1693825" y="985520"/>
                </a:lnTo>
                <a:lnTo>
                  <a:pt x="1698592" y="983933"/>
                </a:lnTo>
                <a:lnTo>
                  <a:pt x="1702088" y="982028"/>
                </a:lnTo>
                <a:lnTo>
                  <a:pt x="1703359" y="981075"/>
                </a:lnTo>
                <a:lnTo>
                  <a:pt x="1704312" y="980440"/>
                </a:lnTo>
                <a:lnTo>
                  <a:pt x="1705266" y="978218"/>
                </a:lnTo>
                <a:lnTo>
                  <a:pt x="1706219" y="974725"/>
                </a:lnTo>
                <a:lnTo>
                  <a:pt x="1707490" y="969963"/>
                </a:lnTo>
                <a:lnTo>
                  <a:pt x="1708443" y="963930"/>
                </a:lnTo>
                <a:lnTo>
                  <a:pt x="1710986" y="949960"/>
                </a:lnTo>
                <a:lnTo>
                  <a:pt x="1713528" y="932498"/>
                </a:lnTo>
                <a:lnTo>
                  <a:pt x="1716071" y="912178"/>
                </a:lnTo>
                <a:lnTo>
                  <a:pt x="1718613" y="890270"/>
                </a:lnTo>
                <a:lnTo>
                  <a:pt x="1723698" y="844233"/>
                </a:lnTo>
                <a:lnTo>
                  <a:pt x="1728147" y="798513"/>
                </a:lnTo>
                <a:lnTo>
                  <a:pt x="1731642" y="759143"/>
                </a:lnTo>
                <a:lnTo>
                  <a:pt x="1734820" y="720725"/>
                </a:lnTo>
                <a:close/>
                <a:moveTo>
                  <a:pt x="519410" y="561340"/>
                </a:moveTo>
                <a:lnTo>
                  <a:pt x="516871" y="583565"/>
                </a:lnTo>
                <a:lnTo>
                  <a:pt x="514650" y="605473"/>
                </a:lnTo>
                <a:lnTo>
                  <a:pt x="512746" y="627698"/>
                </a:lnTo>
                <a:lnTo>
                  <a:pt x="510843" y="650240"/>
                </a:lnTo>
                <a:lnTo>
                  <a:pt x="509573" y="673100"/>
                </a:lnTo>
                <a:lnTo>
                  <a:pt x="508622" y="695960"/>
                </a:lnTo>
                <a:lnTo>
                  <a:pt x="507670" y="719138"/>
                </a:lnTo>
                <a:lnTo>
                  <a:pt x="507352" y="742950"/>
                </a:lnTo>
                <a:lnTo>
                  <a:pt x="742467" y="742950"/>
                </a:lnTo>
                <a:lnTo>
                  <a:pt x="742467" y="578485"/>
                </a:lnTo>
                <a:lnTo>
                  <a:pt x="713276" y="577850"/>
                </a:lnTo>
                <a:lnTo>
                  <a:pt x="684720" y="576580"/>
                </a:lnTo>
                <a:lnTo>
                  <a:pt x="656163" y="575310"/>
                </a:lnTo>
                <a:lnTo>
                  <a:pt x="627924" y="573405"/>
                </a:lnTo>
                <a:lnTo>
                  <a:pt x="600319" y="570865"/>
                </a:lnTo>
                <a:lnTo>
                  <a:pt x="573032" y="568325"/>
                </a:lnTo>
                <a:lnTo>
                  <a:pt x="546062" y="564833"/>
                </a:lnTo>
                <a:lnTo>
                  <a:pt x="519410" y="561340"/>
                </a:lnTo>
                <a:close/>
                <a:moveTo>
                  <a:pt x="1074474" y="554038"/>
                </a:moveTo>
                <a:lnTo>
                  <a:pt x="1100533" y="554038"/>
                </a:lnTo>
                <a:lnTo>
                  <a:pt x="1129135" y="554356"/>
                </a:lnTo>
                <a:lnTo>
                  <a:pt x="1159961" y="555308"/>
                </a:lnTo>
                <a:lnTo>
                  <a:pt x="1191422" y="556261"/>
                </a:lnTo>
                <a:lnTo>
                  <a:pt x="1253392" y="558483"/>
                </a:lnTo>
                <a:lnTo>
                  <a:pt x="1307734" y="560706"/>
                </a:lnTo>
                <a:lnTo>
                  <a:pt x="1360488" y="563246"/>
                </a:lnTo>
                <a:lnTo>
                  <a:pt x="1313137" y="564833"/>
                </a:lnTo>
                <a:lnTo>
                  <a:pt x="1264197" y="567056"/>
                </a:lnTo>
                <a:lnTo>
                  <a:pt x="1207947" y="569913"/>
                </a:lnTo>
                <a:lnTo>
                  <a:pt x="1179028" y="571501"/>
                </a:lnTo>
                <a:lnTo>
                  <a:pt x="1150745" y="573406"/>
                </a:lnTo>
                <a:lnTo>
                  <a:pt x="1124685" y="575628"/>
                </a:lnTo>
                <a:lnTo>
                  <a:pt x="1100851" y="577851"/>
                </a:lnTo>
                <a:lnTo>
                  <a:pt x="1079877" y="580391"/>
                </a:lnTo>
                <a:lnTo>
                  <a:pt x="1071296" y="581661"/>
                </a:lnTo>
                <a:lnTo>
                  <a:pt x="1063669" y="583248"/>
                </a:lnTo>
                <a:lnTo>
                  <a:pt x="1057313" y="584836"/>
                </a:lnTo>
                <a:lnTo>
                  <a:pt x="1052546" y="586423"/>
                </a:lnTo>
                <a:lnTo>
                  <a:pt x="1049051" y="588011"/>
                </a:lnTo>
                <a:lnTo>
                  <a:pt x="1048097" y="588963"/>
                </a:lnTo>
                <a:lnTo>
                  <a:pt x="1046826" y="589598"/>
                </a:lnTo>
                <a:lnTo>
                  <a:pt x="1045873" y="591821"/>
                </a:lnTo>
                <a:lnTo>
                  <a:pt x="1044919" y="595313"/>
                </a:lnTo>
                <a:lnTo>
                  <a:pt x="1042695" y="606108"/>
                </a:lnTo>
                <a:lnTo>
                  <a:pt x="1040152" y="620396"/>
                </a:lnTo>
                <a:lnTo>
                  <a:pt x="1037610" y="637858"/>
                </a:lnTo>
                <a:lnTo>
                  <a:pt x="1035386" y="657861"/>
                </a:lnTo>
                <a:lnTo>
                  <a:pt x="1032843" y="679768"/>
                </a:lnTo>
                <a:lnTo>
                  <a:pt x="1027441" y="726123"/>
                </a:lnTo>
                <a:lnTo>
                  <a:pt x="1022992" y="771526"/>
                </a:lnTo>
                <a:lnTo>
                  <a:pt x="1019496" y="811213"/>
                </a:lnTo>
                <a:lnTo>
                  <a:pt x="1016318" y="849313"/>
                </a:lnTo>
                <a:lnTo>
                  <a:pt x="1016000" y="805498"/>
                </a:lnTo>
                <a:lnTo>
                  <a:pt x="1016000" y="708978"/>
                </a:lnTo>
                <a:lnTo>
                  <a:pt x="1016318" y="656591"/>
                </a:lnTo>
                <a:lnTo>
                  <a:pt x="1016636" y="609918"/>
                </a:lnTo>
                <a:lnTo>
                  <a:pt x="1017271" y="590551"/>
                </a:lnTo>
                <a:lnTo>
                  <a:pt x="1017589" y="575311"/>
                </a:lnTo>
                <a:lnTo>
                  <a:pt x="1018225" y="564198"/>
                </a:lnTo>
                <a:lnTo>
                  <a:pt x="1018860" y="560706"/>
                </a:lnTo>
                <a:lnTo>
                  <a:pt x="1019178" y="558801"/>
                </a:lnTo>
                <a:lnTo>
                  <a:pt x="1019496" y="558166"/>
                </a:lnTo>
                <a:lnTo>
                  <a:pt x="1020449" y="557848"/>
                </a:lnTo>
                <a:lnTo>
                  <a:pt x="1023627" y="556896"/>
                </a:lnTo>
                <a:lnTo>
                  <a:pt x="1028394" y="555943"/>
                </a:lnTo>
                <a:lnTo>
                  <a:pt x="1035068" y="555308"/>
                </a:lnTo>
                <a:lnTo>
                  <a:pt x="1043013" y="554673"/>
                </a:lnTo>
                <a:lnTo>
                  <a:pt x="1052546" y="554356"/>
                </a:lnTo>
                <a:lnTo>
                  <a:pt x="1074474" y="554038"/>
                </a:lnTo>
                <a:close/>
                <a:moveTo>
                  <a:pt x="995680" y="516891"/>
                </a:moveTo>
                <a:lnTo>
                  <a:pt x="992187" y="517208"/>
                </a:lnTo>
                <a:lnTo>
                  <a:pt x="989330" y="518161"/>
                </a:lnTo>
                <a:lnTo>
                  <a:pt x="986790" y="519748"/>
                </a:lnTo>
                <a:lnTo>
                  <a:pt x="984567" y="521971"/>
                </a:lnTo>
                <a:lnTo>
                  <a:pt x="982662" y="524511"/>
                </a:lnTo>
                <a:lnTo>
                  <a:pt x="981075" y="527368"/>
                </a:lnTo>
                <a:lnTo>
                  <a:pt x="980440" y="530543"/>
                </a:lnTo>
                <a:lnTo>
                  <a:pt x="980122" y="534353"/>
                </a:lnTo>
                <a:lnTo>
                  <a:pt x="980122" y="1036638"/>
                </a:lnTo>
                <a:lnTo>
                  <a:pt x="980440" y="1040131"/>
                </a:lnTo>
                <a:lnTo>
                  <a:pt x="981075" y="1043306"/>
                </a:lnTo>
                <a:lnTo>
                  <a:pt x="982662" y="1046163"/>
                </a:lnTo>
                <a:lnTo>
                  <a:pt x="984567" y="1048703"/>
                </a:lnTo>
                <a:lnTo>
                  <a:pt x="986790" y="1050926"/>
                </a:lnTo>
                <a:lnTo>
                  <a:pt x="989330" y="1052196"/>
                </a:lnTo>
                <a:lnTo>
                  <a:pt x="992187" y="1053783"/>
                </a:lnTo>
                <a:lnTo>
                  <a:pt x="995680" y="1054101"/>
                </a:lnTo>
                <a:lnTo>
                  <a:pt x="1752918" y="1054101"/>
                </a:lnTo>
                <a:lnTo>
                  <a:pt x="1756093" y="1053783"/>
                </a:lnTo>
                <a:lnTo>
                  <a:pt x="1759268" y="1052196"/>
                </a:lnTo>
                <a:lnTo>
                  <a:pt x="1761808" y="1050926"/>
                </a:lnTo>
                <a:lnTo>
                  <a:pt x="1764030" y="1048703"/>
                </a:lnTo>
                <a:lnTo>
                  <a:pt x="1765935" y="1046163"/>
                </a:lnTo>
                <a:lnTo>
                  <a:pt x="1767205" y="1043306"/>
                </a:lnTo>
                <a:lnTo>
                  <a:pt x="1768158" y="1040131"/>
                </a:lnTo>
                <a:lnTo>
                  <a:pt x="1768475" y="1036638"/>
                </a:lnTo>
                <a:lnTo>
                  <a:pt x="1768475" y="534353"/>
                </a:lnTo>
                <a:lnTo>
                  <a:pt x="1768158" y="530543"/>
                </a:lnTo>
                <a:lnTo>
                  <a:pt x="1767205" y="527368"/>
                </a:lnTo>
                <a:lnTo>
                  <a:pt x="1765935" y="524511"/>
                </a:lnTo>
                <a:lnTo>
                  <a:pt x="1764030" y="521971"/>
                </a:lnTo>
                <a:lnTo>
                  <a:pt x="1761808" y="519748"/>
                </a:lnTo>
                <a:lnTo>
                  <a:pt x="1759268" y="518161"/>
                </a:lnTo>
                <a:lnTo>
                  <a:pt x="1756093" y="517208"/>
                </a:lnTo>
                <a:lnTo>
                  <a:pt x="1752918" y="516891"/>
                </a:lnTo>
                <a:lnTo>
                  <a:pt x="995680" y="516891"/>
                </a:lnTo>
                <a:close/>
                <a:moveTo>
                  <a:pt x="306823" y="515303"/>
                </a:moveTo>
                <a:lnTo>
                  <a:pt x="303015" y="528320"/>
                </a:lnTo>
                <a:lnTo>
                  <a:pt x="299842" y="541973"/>
                </a:lnTo>
                <a:lnTo>
                  <a:pt x="296670" y="555625"/>
                </a:lnTo>
                <a:lnTo>
                  <a:pt x="293814" y="569595"/>
                </a:lnTo>
                <a:lnTo>
                  <a:pt x="290958" y="583565"/>
                </a:lnTo>
                <a:lnTo>
                  <a:pt x="288420" y="597218"/>
                </a:lnTo>
                <a:lnTo>
                  <a:pt x="285882" y="611505"/>
                </a:lnTo>
                <a:lnTo>
                  <a:pt x="283660" y="625793"/>
                </a:lnTo>
                <a:lnTo>
                  <a:pt x="281757" y="640080"/>
                </a:lnTo>
                <a:lnTo>
                  <a:pt x="280170" y="654368"/>
                </a:lnTo>
                <a:lnTo>
                  <a:pt x="278584" y="668655"/>
                </a:lnTo>
                <a:lnTo>
                  <a:pt x="276997" y="683260"/>
                </a:lnTo>
                <a:lnTo>
                  <a:pt x="276045" y="698183"/>
                </a:lnTo>
                <a:lnTo>
                  <a:pt x="275094" y="713105"/>
                </a:lnTo>
                <a:lnTo>
                  <a:pt x="274142" y="728028"/>
                </a:lnTo>
                <a:lnTo>
                  <a:pt x="273824" y="742950"/>
                </a:lnTo>
                <a:lnTo>
                  <a:pt x="448336" y="742950"/>
                </a:lnTo>
                <a:lnTo>
                  <a:pt x="448970" y="718185"/>
                </a:lnTo>
                <a:lnTo>
                  <a:pt x="449922" y="693738"/>
                </a:lnTo>
                <a:lnTo>
                  <a:pt x="450874" y="669290"/>
                </a:lnTo>
                <a:lnTo>
                  <a:pt x="452461" y="645478"/>
                </a:lnTo>
                <a:lnTo>
                  <a:pt x="454047" y="621983"/>
                </a:lnTo>
                <a:lnTo>
                  <a:pt x="456268" y="598170"/>
                </a:lnTo>
                <a:lnTo>
                  <a:pt x="458489" y="574993"/>
                </a:lnTo>
                <a:lnTo>
                  <a:pt x="461345" y="552450"/>
                </a:lnTo>
                <a:lnTo>
                  <a:pt x="432154" y="546418"/>
                </a:lnTo>
                <a:lnTo>
                  <a:pt x="403597" y="540703"/>
                </a:lnTo>
                <a:lnTo>
                  <a:pt x="376310" y="534353"/>
                </a:lnTo>
                <a:lnTo>
                  <a:pt x="349023" y="527368"/>
                </a:lnTo>
                <a:lnTo>
                  <a:pt x="327764" y="521335"/>
                </a:lnTo>
                <a:lnTo>
                  <a:pt x="306823" y="515303"/>
                </a:lnTo>
                <a:close/>
                <a:moveTo>
                  <a:pt x="956945" y="477838"/>
                </a:moveTo>
                <a:lnTo>
                  <a:pt x="958532" y="477838"/>
                </a:lnTo>
                <a:lnTo>
                  <a:pt x="1789748" y="477838"/>
                </a:lnTo>
                <a:lnTo>
                  <a:pt x="1791653" y="477838"/>
                </a:lnTo>
                <a:lnTo>
                  <a:pt x="1793240" y="478156"/>
                </a:lnTo>
                <a:lnTo>
                  <a:pt x="1796415" y="479743"/>
                </a:lnTo>
                <a:lnTo>
                  <a:pt x="1799273" y="481648"/>
                </a:lnTo>
                <a:lnTo>
                  <a:pt x="1801813" y="483871"/>
                </a:lnTo>
                <a:lnTo>
                  <a:pt x="1803718" y="486728"/>
                </a:lnTo>
                <a:lnTo>
                  <a:pt x="1805305" y="490221"/>
                </a:lnTo>
                <a:lnTo>
                  <a:pt x="1806258" y="493713"/>
                </a:lnTo>
                <a:lnTo>
                  <a:pt x="1806575" y="498158"/>
                </a:lnTo>
                <a:lnTo>
                  <a:pt x="1806575" y="1074103"/>
                </a:lnTo>
                <a:lnTo>
                  <a:pt x="1806258" y="1077913"/>
                </a:lnTo>
                <a:lnTo>
                  <a:pt x="1805305" y="1081406"/>
                </a:lnTo>
                <a:lnTo>
                  <a:pt x="1803718" y="1084898"/>
                </a:lnTo>
                <a:lnTo>
                  <a:pt x="1801813" y="1088073"/>
                </a:lnTo>
                <a:lnTo>
                  <a:pt x="1799273" y="1090613"/>
                </a:lnTo>
                <a:lnTo>
                  <a:pt x="1796415" y="1092201"/>
                </a:lnTo>
                <a:lnTo>
                  <a:pt x="1793240" y="1093471"/>
                </a:lnTo>
                <a:lnTo>
                  <a:pt x="1791653" y="1093788"/>
                </a:lnTo>
                <a:lnTo>
                  <a:pt x="1789748" y="1093788"/>
                </a:lnTo>
                <a:lnTo>
                  <a:pt x="958532" y="1093788"/>
                </a:lnTo>
                <a:lnTo>
                  <a:pt x="956945" y="1093788"/>
                </a:lnTo>
                <a:lnTo>
                  <a:pt x="955040" y="1093471"/>
                </a:lnTo>
                <a:lnTo>
                  <a:pt x="951865" y="1092201"/>
                </a:lnTo>
                <a:lnTo>
                  <a:pt x="949325" y="1090613"/>
                </a:lnTo>
                <a:lnTo>
                  <a:pt x="946785" y="1088073"/>
                </a:lnTo>
                <a:lnTo>
                  <a:pt x="944562" y="1084898"/>
                </a:lnTo>
                <a:lnTo>
                  <a:pt x="942657" y="1081406"/>
                </a:lnTo>
                <a:lnTo>
                  <a:pt x="941705" y="1077913"/>
                </a:lnTo>
                <a:lnTo>
                  <a:pt x="941387" y="1074103"/>
                </a:lnTo>
                <a:lnTo>
                  <a:pt x="941387" y="498158"/>
                </a:lnTo>
                <a:lnTo>
                  <a:pt x="941705" y="493713"/>
                </a:lnTo>
                <a:lnTo>
                  <a:pt x="942657" y="490221"/>
                </a:lnTo>
                <a:lnTo>
                  <a:pt x="944562" y="486728"/>
                </a:lnTo>
                <a:lnTo>
                  <a:pt x="946785" y="483871"/>
                </a:lnTo>
                <a:lnTo>
                  <a:pt x="949325" y="481648"/>
                </a:lnTo>
                <a:lnTo>
                  <a:pt x="951865" y="479743"/>
                </a:lnTo>
                <a:lnTo>
                  <a:pt x="955040" y="478156"/>
                </a:lnTo>
                <a:lnTo>
                  <a:pt x="956945" y="477838"/>
                </a:lnTo>
                <a:close/>
                <a:moveTo>
                  <a:pt x="138975" y="443230"/>
                </a:moveTo>
                <a:lnTo>
                  <a:pt x="130408" y="460375"/>
                </a:lnTo>
                <a:lnTo>
                  <a:pt x="122475" y="477838"/>
                </a:lnTo>
                <a:lnTo>
                  <a:pt x="114860" y="495300"/>
                </a:lnTo>
                <a:lnTo>
                  <a:pt x="107245" y="513080"/>
                </a:lnTo>
                <a:lnTo>
                  <a:pt x="100899" y="531178"/>
                </a:lnTo>
                <a:lnTo>
                  <a:pt x="94236" y="549593"/>
                </a:lnTo>
                <a:lnTo>
                  <a:pt x="88525" y="568008"/>
                </a:lnTo>
                <a:lnTo>
                  <a:pt x="83448" y="586740"/>
                </a:lnTo>
                <a:lnTo>
                  <a:pt x="78372" y="605473"/>
                </a:lnTo>
                <a:lnTo>
                  <a:pt x="74247" y="624523"/>
                </a:lnTo>
                <a:lnTo>
                  <a:pt x="70439" y="643890"/>
                </a:lnTo>
                <a:lnTo>
                  <a:pt x="67266" y="663258"/>
                </a:lnTo>
                <a:lnTo>
                  <a:pt x="64411" y="682943"/>
                </a:lnTo>
                <a:lnTo>
                  <a:pt x="62507" y="702628"/>
                </a:lnTo>
                <a:lnTo>
                  <a:pt x="60286" y="722948"/>
                </a:lnTo>
                <a:lnTo>
                  <a:pt x="59334" y="742950"/>
                </a:lnTo>
                <a:lnTo>
                  <a:pt x="214808" y="742950"/>
                </a:lnTo>
                <a:lnTo>
                  <a:pt x="215125" y="726758"/>
                </a:lnTo>
                <a:lnTo>
                  <a:pt x="216077" y="710565"/>
                </a:lnTo>
                <a:lnTo>
                  <a:pt x="217029" y="694373"/>
                </a:lnTo>
                <a:lnTo>
                  <a:pt x="218615" y="678498"/>
                </a:lnTo>
                <a:lnTo>
                  <a:pt x="220202" y="662623"/>
                </a:lnTo>
                <a:lnTo>
                  <a:pt x="221788" y="647065"/>
                </a:lnTo>
                <a:lnTo>
                  <a:pt x="223692" y="631190"/>
                </a:lnTo>
                <a:lnTo>
                  <a:pt x="225913" y="615950"/>
                </a:lnTo>
                <a:lnTo>
                  <a:pt x="228134" y="600710"/>
                </a:lnTo>
                <a:lnTo>
                  <a:pt x="230672" y="585470"/>
                </a:lnTo>
                <a:lnTo>
                  <a:pt x="233528" y="570230"/>
                </a:lnTo>
                <a:lnTo>
                  <a:pt x="236701" y="554990"/>
                </a:lnTo>
                <a:lnTo>
                  <a:pt x="239874" y="540068"/>
                </a:lnTo>
                <a:lnTo>
                  <a:pt x="243364" y="525145"/>
                </a:lnTo>
                <a:lnTo>
                  <a:pt x="247172" y="510540"/>
                </a:lnTo>
                <a:lnTo>
                  <a:pt x="250979" y="496253"/>
                </a:lnTo>
                <a:lnTo>
                  <a:pt x="235749" y="490220"/>
                </a:lnTo>
                <a:lnTo>
                  <a:pt x="220519" y="484188"/>
                </a:lnTo>
                <a:lnTo>
                  <a:pt x="205924" y="477520"/>
                </a:lnTo>
                <a:lnTo>
                  <a:pt x="191645" y="471170"/>
                </a:lnTo>
                <a:lnTo>
                  <a:pt x="177684" y="464820"/>
                </a:lnTo>
                <a:lnTo>
                  <a:pt x="164358" y="457518"/>
                </a:lnTo>
                <a:lnTo>
                  <a:pt x="151666" y="450850"/>
                </a:lnTo>
                <a:lnTo>
                  <a:pt x="138975" y="443230"/>
                </a:lnTo>
                <a:close/>
                <a:moveTo>
                  <a:pt x="577792" y="294005"/>
                </a:moveTo>
                <a:lnTo>
                  <a:pt x="570177" y="317500"/>
                </a:lnTo>
                <a:lnTo>
                  <a:pt x="562562" y="341630"/>
                </a:lnTo>
                <a:lnTo>
                  <a:pt x="555581" y="366713"/>
                </a:lnTo>
                <a:lnTo>
                  <a:pt x="549235" y="392748"/>
                </a:lnTo>
                <a:lnTo>
                  <a:pt x="542889" y="419100"/>
                </a:lnTo>
                <a:lnTo>
                  <a:pt x="537495" y="446405"/>
                </a:lnTo>
                <a:lnTo>
                  <a:pt x="532101" y="474345"/>
                </a:lnTo>
                <a:lnTo>
                  <a:pt x="527342" y="503238"/>
                </a:lnTo>
                <a:lnTo>
                  <a:pt x="553043" y="506413"/>
                </a:lnTo>
                <a:lnTo>
                  <a:pt x="578743" y="509588"/>
                </a:lnTo>
                <a:lnTo>
                  <a:pt x="605396" y="512128"/>
                </a:lnTo>
                <a:lnTo>
                  <a:pt x="631731" y="514668"/>
                </a:lnTo>
                <a:lnTo>
                  <a:pt x="659019" y="516573"/>
                </a:lnTo>
                <a:lnTo>
                  <a:pt x="686623" y="517843"/>
                </a:lnTo>
                <a:lnTo>
                  <a:pt x="714228" y="519113"/>
                </a:lnTo>
                <a:lnTo>
                  <a:pt x="742467" y="519748"/>
                </a:lnTo>
                <a:lnTo>
                  <a:pt x="742467" y="303848"/>
                </a:lnTo>
                <a:lnTo>
                  <a:pt x="721208" y="303213"/>
                </a:lnTo>
                <a:lnTo>
                  <a:pt x="699950" y="302578"/>
                </a:lnTo>
                <a:lnTo>
                  <a:pt x="679326" y="301625"/>
                </a:lnTo>
                <a:lnTo>
                  <a:pt x="658701" y="300673"/>
                </a:lnTo>
                <a:lnTo>
                  <a:pt x="638077" y="299403"/>
                </a:lnTo>
                <a:lnTo>
                  <a:pt x="618088" y="297815"/>
                </a:lnTo>
                <a:lnTo>
                  <a:pt x="597464" y="295910"/>
                </a:lnTo>
                <a:lnTo>
                  <a:pt x="577792" y="294005"/>
                </a:lnTo>
                <a:close/>
                <a:moveTo>
                  <a:pt x="418510" y="269240"/>
                </a:moveTo>
                <a:lnTo>
                  <a:pt x="411530" y="279718"/>
                </a:lnTo>
                <a:lnTo>
                  <a:pt x="404549" y="290513"/>
                </a:lnTo>
                <a:lnTo>
                  <a:pt x="397886" y="300990"/>
                </a:lnTo>
                <a:lnTo>
                  <a:pt x="391223" y="312103"/>
                </a:lnTo>
                <a:lnTo>
                  <a:pt x="384560" y="323533"/>
                </a:lnTo>
                <a:lnTo>
                  <a:pt x="378531" y="334645"/>
                </a:lnTo>
                <a:lnTo>
                  <a:pt x="371868" y="346393"/>
                </a:lnTo>
                <a:lnTo>
                  <a:pt x="366157" y="358458"/>
                </a:lnTo>
                <a:lnTo>
                  <a:pt x="360446" y="370205"/>
                </a:lnTo>
                <a:lnTo>
                  <a:pt x="354417" y="382270"/>
                </a:lnTo>
                <a:lnTo>
                  <a:pt x="349023" y="394653"/>
                </a:lnTo>
                <a:lnTo>
                  <a:pt x="343946" y="407035"/>
                </a:lnTo>
                <a:lnTo>
                  <a:pt x="338870" y="419735"/>
                </a:lnTo>
                <a:lnTo>
                  <a:pt x="333476" y="432753"/>
                </a:lnTo>
                <a:lnTo>
                  <a:pt x="328716" y="445770"/>
                </a:lnTo>
                <a:lnTo>
                  <a:pt x="324274" y="458788"/>
                </a:lnTo>
                <a:lnTo>
                  <a:pt x="341091" y="463868"/>
                </a:lnTo>
                <a:lnTo>
                  <a:pt x="358224" y="468948"/>
                </a:lnTo>
                <a:lnTo>
                  <a:pt x="375993" y="473393"/>
                </a:lnTo>
                <a:lnTo>
                  <a:pt x="393761" y="477838"/>
                </a:lnTo>
                <a:lnTo>
                  <a:pt x="412164" y="482283"/>
                </a:lnTo>
                <a:lnTo>
                  <a:pt x="430885" y="486410"/>
                </a:lnTo>
                <a:lnTo>
                  <a:pt x="449922" y="490220"/>
                </a:lnTo>
                <a:lnTo>
                  <a:pt x="469277" y="493713"/>
                </a:lnTo>
                <a:lnTo>
                  <a:pt x="472133" y="474663"/>
                </a:lnTo>
                <a:lnTo>
                  <a:pt x="475623" y="455930"/>
                </a:lnTo>
                <a:lnTo>
                  <a:pt x="479113" y="437515"/>
                </a:lnTo>
                <a:lnTo>
                  <a:pt x="482921" y="419418"/>
                </a:lnTo>
                <a:lnTo>
                  <a:pt x="486728" y="401320"/>
                </a:lnTo>
                <a:lnTo>
                  <a:pt x="490536" y="383540"/>
                </a:lnTo>
                <a:lnTo>
                  <a:pt x="495295" y="366395"/>
                </a:lnTo>
                <a:lnTo>
                  <a:pt x="499420" y="349250"/>
                </a:lnTo>
                <a:lnTo>
                  <a:pt x="503862" y="333058"/>
                </a:lnTo>
                <a:lnTo>
                  <a:pt x="508304" y="317183"/>
                </a:lnTo>
                <a:lnTo>
                  <a:pt x="513381" y="301943"/>
                </a:lnTo>
                <a:lnTo>
                  <a:pt x="518140" y="286703"/>
                </a:lnTo>
                <a:lnTo>
                  <a:pt x="492440" y="282893"/>
                </a:lnTo>
                <a:lnTo>
                  <a:pt x="467691" y="278765"/>
                </a:lnTo>
                <a:lnTo>
                  <a:pt x="442942" y="274320"/>
                </a:lnTo>
                <a:lnTo>
                  <a:pt x="418510" y="269240"/>
                </a:lnTo>
                <a:close/>
                <a:moveTo>
                  <a:pt x="299208" y="238125"/>
                </a:moveTo>
                <a:lnTo>
                  <a:pt x="283026" y="252730"/>
                </a:lnTo>
                <a:lnTo>
                  <a:pt x="275411" y="260033"/>
                </a:lnTo>
                <a:lnTo>
                  <a:pt x="267479" y="267653"/>
                </a:lnTo>
                <a:lnTo>
                  <a:pt x="253835" y="281940"/>
                </a:lnTo>
                <a:lnTo>
                  <a:pt x="240191" y="296863"/>
                </a:lnTo>
                <a:lnTo>
                  <a:pt x="227182" y="311785"/>
                </a:lnTo>
                <a:lnTo>
                  <a:pt x="214490" y="327343"/>
                </a:lnTo>
                <a:lnTo>
                  <a:pt x="202433" y="343218"/>
                </a:lnTo>
                <a:lnTo>
                  <a:pt x="190376" y="359093"/>
                </a:lnTo>
                <a:lnTo>
                  <a:pt x="178954" y="375603"/>
                </a:lnTo>
                <a:lnTo>
                  <a:pt x="168483" y="392430"/>
                </a:lnTo>
                <a:lnTo>
                  <a:pt x="178002" y="398145"/>
                </a:lnTo>
                <a:lnTo>
                  <a:pt x="188472" y="403860"/>
                </a:lnTo>
                <a:lnTo>
                  <a:pt x="198943" y="409575"/>
                </a:lnTo>
                <a:lnTo>
                  <a:pt x="210048" y="414973"/>
                </a:lnTo>
                <a:lnTo>
                  <a:pt x="221471" y="420053"/>
                </a:lnTo>
                <a:lnTo>
                  <a:pt x="232894" y="425450"/>
                </a:lnTo>
                <a:lnTo>
                  <a:pt x="245268" y="430848"/>
                </a:lnTo>
                <a:lnTo>
                  <a:pt x="257642" y="435610"/>
                </a:lnTo>
                <a:lnTo>
                  <a:pt x="268430" y="439738"/>
                </a:lnTo>
                <a:lnTo>
                  <a:pt x="277315" y="414655"/>
                </a:lnTo>
                <a:lnTo>
                  <a:pt x="287151" y="390208"/>
                </a:lnTo>
                <a:lnTo>
                  <a:pt x="297304" y="366078"/>
                </a:lnTo>
                <a:lnTo>
                  <a:pt x="302381" y="354330"/>
                </a:lnTo>
                <a:lnTo>
                  <a:pt x="308409" y="342900"/>
                </a:lnTo>
                <a:lnTo>
                  <a:pt x="313803" y="331153"/>
                </a:lnTo>
                <a:lnTo>
                  <a:pt x="319515" y="319723"/>
                </a:lnTo>
                <a:lnTo>
                  <a:pt x="325543" y="308610"/>
                </a:lnTo>
                <a:lnTo>
                  <a:pt x="331572" y="297498"/>
                </a:lnTo>
                <a:lnTo>
                  <a:pt x="337600" y="286703"/>
                </a:lnTo>
                <a:lnTo>
                  <a:pt x="344264" y="275908"/>
                </a:lnTo>
                <a:lnTo>
                  <a:pt x="350609" y="265430"/>
                </a:lnTo>
                <a:lnTo>
                  <a:pt x="357590" y="254953"/>
                </a:lnTo>
                <a:lnTo>
                  <a:pt x="349023" y="253048"/>
                </a:lnTo>
                <a:lnTo>
                  <a:pt x="323957" y="245745"/>
                </a:lnTo>
                <a:lnTo>
                  <a:pt x="299208" y="238125"/>
                </a:lnTo>
                <a:close/>
                <a:moveTo>
                  <a:pt x="1081336" y="129223"/>
                </a:moveTo>
                <a:lnTo>
                  <a:pt x="1090538" y="137795"/>
                </a:lnTo>
                <a:lnTo>
                  <a:pt x="1099422" y="146368"/>
                </a:lnTo>
                <a:lnTo>
                  <a:pt x="1107989" y="155575"/>
                </a:lnTo>
                <a:lnTo>
                  <a:pt x="1116873" y="164465"/>
                </a:lnTo>
                <a:lnTo>
                  <a:pt x="1125123" y="173990"/>
                </a:lnTo>
                <a:lnTo>
                  <a:pt x="1133690" y="183833"/>
                </a:lnTo>
                <a:lnTo>
                  <a:pt x="1141622" y="193358"/>
                </a:lnTo>
                <a:lnTo>
                  <a:pt x="1149555" y="203518"/>
                </a:lnTo>
                <a:lnTo>
                  <a:pt x="1164467" y="199708"/>
                </a:lnTo>
                <a:lnTo>
                  <a:pt x="1179380" y="195898"/>
                </a:lnTo>
                <a:lnTo>
                  <a:pt x="1188899" y="193358"/>
                </a:lnTo>
                <a:lnTo>
                  <a:pt x="1175890" y="184468"/>
                </a:lnTo>
                <a:lnTo>
                  <a:pt x="1162881" y="175578"/>
                </a:lnTo>
                <a:lnTo>
                  <a:pt x="1149872" y="167323"/>
                </a:lnTo>
                <a:lnTo>
                  <a:pt x="1136863" y="159068"/>
                </a:lnTo>
                <a:lnTo>
                  <a:pt x="1123219" y="151130"/>
                </a:lnTo>
                <a:lnTo>
                  <a:pt x="1109258" y="143510"/>
                </a:lnTo>
                <a:lnTo>
                  <a:pt x="1095297" y="136208"/>
                </a:lnTo>
                <a:lnTo>
                  <a:pt x="1081336" y="129223"/>
                </a:lnTo>
                <a:close/>
                <a:moveTo>
                  <a:pt x="462297" y="129223"/>
                </a:moveTo>
                <a:lnTo>
                  <a:pt x="448336" y="136208"/>
                </a:lnTo>
                <a:lnTo>
                  <a:pt x="434375" y="143510"/>
                </a:lnTo>
                <a:lnTo>
                  <a:pt x="420731" y="151130"/>
                </a:lnTo>
                <a:lnTo>
                  <a:pt x="407088" y="159068"/>
                </a:lnTo>
                <a:lnTo>
                  <a:pt x="394079" y="167323"/>
                </a:lnTo>
                <a:lnTo>
                  <a:pt x="380752" y="175578"/>
                </a:lnTo>
                <a:lnTo>
                  <a:pt x="367743" y="184468"/>
                </a:lnTo>
                <a:lnTo>
                  <a:pt x="355052" y="193358"/>
                </a:lnTo>
                <a:lnTo>
                  <a:pt x="374406" y="198438"/>
                </a:lnTo>
                <a:lnTo>
                  <a:pt x="394079" y="203518"/>
                </a:lnTo>
                <a:lnTo>
                  <a:pt x="402011" y="193358"/>
                </a:lnTo>
                <a:lnTo>
                  <a:pt x="410261" y="183833"/>
                </a:lnTo>
                <a:lnTo>
                  <a:pt x="418510" y="173990"/>
                </a:lnTo>
                <a:lnTo>
                  <a:pt x="427077" y="164465"/>
                </a:lnTo>
                <a:lnTo>
                  <a:pt x="435644" y="155575"/>
                </a:lnTo>
                <a:lnTo>
                  <a:pt x="444528" y="146368"/>
                </a:lnTo>
                <a:lnTo>
                  <a:pt x="453095" y="137795"/>
                </a:lnTo>
                <a:lnTo>
                  <a:pt x="462297" y="129223"/>
                </a:lnTo>
                <a:close/>
                <a:moveTo>
                  <a:pt x="931891" y="96838"/>
                </a:moveTo>
                <a:lnTo>
                  <a:pt x="942045" y="110490"/>
                </a:lnTo>
                <a:lnTo>
                  <a:pt x="951881" y="125413"/>
                </a:lnTo>
                <a:lnTo>
                  <a:pt x="961717" y="140970"/>
                </a:lnTo>
                <a:lnTo>
                  <a:pt x="970918" y="157480"/>
                </a:lnTo>
                <a:lnTo>
                  <a:pt x="979803" y="174625"/>
                </a:lnTo>
                <a:lnTo>
                  <a:pt x="988369" y="192405"/>
                </a:lnTo>
                <a:lnTo>
                  <a:pt x="996936" y="210820"/>
                </a:lnTo>
                <a:lnTo>
                  <a:pt x="1004869" y="230188"/>
                </a:lnTo>
                <a:lnTo>
                  <a:pt x="1025176" y="227330"/>
                </a:lnTo>
                <a:lnTo>
                  <a:pt x="1045165" y="224155"/>
                </a:lnTo>
                <a:lnTo>
                  <a:pt x="1065472" y="220980"/>
                </a:lnTo>
                <a:lnTo>
                  <a:pt x="1084827" y="217170"/>
                </a:lnTo>
                <a:lnTo>
                  <a:pt x="1076260" y="207645"/>
                </a:lnTo>
                <a:lnTo>
                  <a:pt x="1067376" y="198120"/>
                </a:lnTo>
                <a:lnTo>
                  <a:pt x="1058491" y="188913"/>
                </a:lnTo>
                <a:lnTo>
                  <a:pt x="1049607" y="180023"/>
                </a:lnTo>
                <a:lnTo>
                  <a:pt x="1040406" y="171450"/>
                </a:lnTo>
                <a:lnTo>
                  <a:pt x="1031204" y="163195"/>
                </a:lnTo>
                <a:lnTo>
                  <a:pt x="1021685" y="155258"/>
                </a:lnTo>
                <a:lnTo>
                  <a:pt x="1011849" y="147320"/>
                </a:lnTo>
                <a:lnTo>
                  <a:pt x="1002648" y="140018"/>
                </a:lnTo>
                <a:lnTo>
                  <a:pt x="992494" y="133033"/>
                </a:lnTo>
                <a:lnTo>
                  <a:pt x="982975" y="126048"/>
                </a:lnTo>
                <a:lnTo>
                  <a:pt x="972822" y="119380"/>
                </a:lnTo>
                <a:lnTo>
                  <a:pt x="962986" y="113348"/>
                </a:lnTo>
                <a:lnTo>
                  <a:pt x="952515" y="107315"/>
                </a:lnTo>
                <a:lnTo>
                  <a:pt x="942045" y="101918"/>
                </a:lnTo>
                <a:lnTo>
                  <a:pt x="931891" y="96838"/>
                </a:lnTo>
                <a:close/>
                <a:moveTo>
                  <a:pt x="611742" y="96838"/>
                </a:moveTo>
                <a:lnTo>
                  <a:pt x="601589" y="101918"/>
                </a:lnTo>
                <a:lnTo>
                  <a:pt x="591118" y="107315"/>
                </a:lnTo>
                <a:lnTo>
                  <a:pt x="580965" y="113348"/>
                </a:lnTo>
                <a:lnTo>
                  <a:pt x="570811" y="119698"/>
                </a:lnTo>
                <a:lnTo>
                  <a:pt x="560658" y="126048"/>
                </a:lnTo>
                <a:lnTo>
                  <a:pt x="551139" y="133033"/>
                </a:lnTo>
                <a:lnTo>
                  <a:pt x="540986" y="140018"/>
                </a:lnTo>
                <a:lnTo>
                  <a:pt x="531784" y="147320"/>
                </a:lnTo>
                <a:lnTo>
                  <a:pt x="521948" y="155258"/>
                </a:lnTo>
                <a:lnTo>
                  <a:pt x="512746" y="163195"/>
                </a:lnTo>
                <a:lnTo>
                  <a:pt x="503228" y="171450"/>
                </a:lnTo>
                <a:lnTo>
                  <a:pt x="494343" y="180023"/>
                </a:lnTo>
                <a:lnTo>
                  <a:pt x="485142" y="189230"/>
                </a:lnTo>
                <a:lnTo>
                  <a:pt x="476258" y="198120"/>
                </a:lnTo>
                <a:lnTo>
                  <a:pt x="467691" y="207645"/>
                </a:lnTo>
                <a:lnTo>
                  <a:pt x="458807" y="217170"/>
                </a:lnTo>
                <a:lnTo>
                  <a:pt x="478479" y="220980"/>
                </a:lnTo>
                <a:lnTo>
                  <a:pt x="498468" y="224155"/>
                </a:lnTo>
                <a:lnTo>
                  <a:pt x="518458" y="227330"/>
                </a:lnTo>
                <a:lnTo>
                  <a:pt x="538764" y="230188"/>
                </a:lnTo>
                <a:lnTo>
                  <a:pt x="547014" y="210820"/>
                </a:lnTo>
                <a:lnTo>
                  <a:pt x="555264" y="192405"/>
                </a:lnTo>
                <a:lnTo>
                  <a:pt x="564148" y="174625"/>
                </a:lnTo>
                <a:lnTo>
                  <a:pt x="573032" y="157480"/>
                </a:lnTo>
                <a:lnTo>
                  <a:pt x="582234" y="140970"/>
                </a:lnTo>
                <a:lnTo>
                  <a:pt x="591753" y="125413"/>
                </a:lnTo>
                <a:lnTo>
                  <a:pt x="601589" y="110490"/>
                </a:lnTo>
                <a:lnTo>
                  <a:pt x="611742" y="96838"/>
                </a:lnTo>
                <a:close/>
                <a:moveTo>
                  <a:pt x="801166" y="63818"/>
                </a:moveTo>
                <a:lnTo>
                  <a:pt x="801166" y="245110"/>
                </a:lnTo>
                <a:lnTo>
                  <a:pt x="837655" y="244158"/>
                </a:lnTo>
                <a:lnTo>
                  <a:pt x="873509" y="242570"/>
                </a:lnTo>
                <a:lnTo>
                  <a:pt x="909363" y="240348"/>
                </a:lnTo>
                <a:lnTo>
                  <a:pt x="944266" y="237173"/>
                </a:lnTo>
                <a:lnTo>
                  <a:pt x="935064" y="216853"/>
                </a:lnTo>
                <a:lnTo>
                  <a:pt x="925545" y="197803"/>
                </a:lnTo>
                <a:lnTo>
                  <a:pt x="916027" y="179705"/>
                </a:lnTo>
                <a:lnTo>
                  <a:pt x="906190" y="162878"/>
                </a:lnTo>
                <a:lnTo>
                  <a:pt x="901114" y="155258"/>
                </a:lnTo>
                <a:lnTo>
                  <a:pt x="896037" y="147320"/>
                </a:lnTo>
                <a:lnTo>
                  <a:pt x="890960" y="140018"/>
                </a:lnTo>
                <a:lnTo>
                  <a:pt x="885884" y="133033"/>
                </a:lnTo>
                <a:lnTo>
                  <a:pt x="880807" y="126048"/>
                </a:lnTo>
                <a:lnTo>
                  <a:pt x="875730" y="119698"/>
                </a:lnTo>
                <a:lnTo>
                  <a:pt x="870019" y="113665"/>
                </a:lnTo>
                <a:lnTo>
                  <a:pt x="864942" y="107633"/>
                </a:lnTo>
                <a:lnTo>
                  <a:pt x="856693" y="99695"/>
                </a:lnTo>
                <a:lnTo>
                  <a:pt x="848760" y="92075"/>
                </a:lnTo>
                <a:lnTo>
                  <a:pt x="840828" y="85725"/>
                </a:lnTo>
                <a:lnTo>
                  <a:pt x="832896" y="79693"/>
                </a:lnTo>
                <a:lnTo>
                  <a:pt x="824963" y="74613"/>
                </a:lnTo>
                <a:lnTo>
                  <a:pt x="817031" y="70168"/>
                </a:lnTo>
                <a:lnTo>
                  <a:pt x="809099" y="66675"/>
                </a:lnTo>
                <a:lnTo>
                  <a:pt x="801166" y="63818"/>
                </a:lnTo>
                <a:close/>
                <a:moveTo>
                  <a:pt x="742467" y="63818"/>
                </a:moveTo>
                <a:lnTo>
                  <a:pt x="734535" y="66675"/>
                </a:lnTo>
                <a:lnTo>
                  <a:pt x="726920" y="70168"/>
                </a:lnTo>
                <a:lnTo>
                  <a:pt x="718987" y="74613"/>
                </a:lnTo>
                <a:lnTo>
                  <a:pt x="711055" y="79693"/>
                </a:lnTo>
                <a:lnTo>
                  <a:pt x="703123" y="85725"/>
                </a:lnTo>
                <a:lnTo>
                  <a:pt x="694873" y="92075"/>
                </a:lnTo>
                <a:lnTo>
                  <a:pt x="686941" y="99695"/>
                </a:lnTo>
                <a:lnTo>
                  <a:pt x="678691" y="107633"/>
                </a:lnTo>
                <a:lnTo>
                  <a:pt x="673614" y="113665"/>
                </a:lnTo>
                <a:lnTo>
                  <a:pt x="668538" y="119698"/>
                </a:lnTo>
                <a:lnTo>
                  <a:pt x="662826" y="126048"/>
                </a:lnTo>
                <a:lnTo>
                  <a:pt x="657750" y="133033"/>
                </a:lnTo>
                <a:lnTo>
                  <a:pt x="652990" y="140018"/>
                </a:lnTo>
                <a:lnTo>
                  <a:pt x="647596" y="147320"/>
                </a:lnTo>
                <a:lnTo>
                  <a:pt x="642519" y="154940"/>
                </a:lnTo>
                <a:lnTo>
                  <a:pt x="637760" y="162878"/>
                </a:lnTo>
                <a:lnTo>
                  <a:pt x="632683" y="171450"/>
                </a:lnTo>
                <a:lnTo>
                  <a:pt x="627607" y="179705"/>
                </a:lnTo>
                <a:lnTo>
                  <a:pt x="618088" y="197803"/>
                </a:lnTo>
                <a:lnTo>
                  <a:pt x="608569" y="216853"/>
                </a:lnTo>
                <a:lnTo>
                  <a:pt x="599685" y="237173"/>
                </a:lnTo>
                <a:lnTo>
                  <a:pt x="634587" y="240030"/>
                </a:lnTo>
                <a:lnTo>
                  <a:pt x="670124" y="242570"/>
                </a:lnTo>
                <a:lnTo>
                  <a:pt x="705978" y="244158"/>
                </a:lnTo>
                <a:lnTo>
                  <a:pt x="742467" y="245110"/>
                </a:lnTo>
                <a:lnTo>
                  <a:pt x="742467" y="63818"/>
                </a:lnTo>
                <a:close/>
                <a:moveTo>
                  <a:pt x="754841" y="0"/>
                </a:moveTo>
                <a:lnTo>
                  <a:pt x="771975" y="0"/>
                </a:lnTo>
                <a:lnTo>
                  <a:pt x="789109" y="0"/>
                </a:lnTo>
                <a:lnTo>
                  <a:pt x="806243" y="635"/>
                </a:lnTo>
                <a:lnTo>
                  <a:pt x="823377" y="1588"/>
                </a:lnTo>
                <a:lnTo>
                  <a:pt x="840193" y="2858"/>
                </a:lnTo>
                <a:lnTo>
                  <a:pt x="856693" y="4445"/>
                </a:lnTo>
                <a:lnTo>
                  <a:pt x="873509" y="6350"/>
                </a:lnTo>
                <a:lnTo>
                  <a:pt x="890008" y="9208"/>
                </a:lnTo>
                <a:lnTo>
                  <a:pt x="906508" y="11748"/>
                </a:lnTo>
                <a:lnTo>
                  <a:pt x="923007" y="14923"/>
                </a:lnTo>
                <a:lnTo>
                  <a:pt x="939189" y="18098"/>
                </a:lnTo>
                <a:lnTo>
                  <a:pt x="955371" y="21908"/>
                </a:lnTo>
                <a:lnTo>
                  <a:pt x="971236" y="25718"/>
                </a:lnTo>
                <a:lnTo>
                  <a:pt x="987100" y="30480"/>
                </a:lnTo>
                <a:lnTo>
                  <a:pt x="1002965" y="35243"/>
                </a:lnTo>
                <a:lnTo>
                  <a:pt x="1018512" y="40005"/>
                </a:lnTo>
                <a:lnTo>
                  <a:pt x="1034060" y="45720"/>
                </a:lnTo>
                <a:lnTo>
                  <a:pt x="1049290" y="51435"/>
                </a:lnTo>
                <a:lnTo>
                  <a:pt x="1064520" y="57150"/>
                </a:lnTo>
                <a:lnTo>
                  <a:pt x="1079115" y="63818"/>
                </a:lnTo>
                <a:lnTo>
                  <a:pt x="1094028" y="70168"/>
                </a:lnTo>
                <a:lnTo>
                  <a:pt x="1108624" y="76835"/>
                </a:lnTo>
                <a:lnTo>
                  <a:pt x="1123219" y="84455"/>
                </a:lnTo>
                <a:lnTo>
                  <a:pt x="1137497" y="91758"/>
                </a:lnTo>
                <a:lnTo>
                  <a:pt x="1151458" y="99695"/>
                </a:lnTo>
                <a:lnTo>
                  <a:pt x="1165419" y="107633"/>
                </a:lnTo>
                <a:lnTo>
                  <a:pt x="1179063" y="116205"/>
                </a:lnTo>
                <a:lnTo>
                  <a:pt x="1192707" y="124778"/>
                </a:lnTo>
                <a:lnTo>
                  <a:pt x="1206033" y="133668"/>
                </a:lnTo>
                <a:lnTo>
                  <a:pt x="1219042" y="142558"/>
                </a:lnTo>
                <a:lnTo>
                  <a:pt x="1232051" y="152400"/>
                </a:lnTo>
                <a:lnTo>
                  <a:pt x="1244743" y="161925"/>
                </a:lnTo>
                <a:lnTo>
                  <a:pt x="1257434" y="171768"/>
                </a:lnTo>
                <a:lnTo>
                  <a:pt x="1270126" y="182245"/>
                </a:lnTo>
                <a:lnTo>
                  <a:pt x="1282818" y="193358"/>
                </a:lnTo>
                <a:lnTo>
                  <a:pt x="1295192" y="204470"/>
                </a:lnTo>
                <a:lnTo>
                  <a:pt x="1307567" y="215900"/>
                </a:lnTo>
                <a:lnTo>
                  <a:pt x="1323749" y="232093"/>
                </a:lnTo>
                <a:lnTo>
                  <a:pt x="1339296" y="248920"/>
                </a:lnTo>
                <a:lnTo>
                  <a:pt x="1354844" y="266065"/>
                </a:lnTo>
                <a:lnTo>
                  <a:pt x="1369756" y="283528"/>
                </a:lnTo>
                <a:lnTo>
                  <a:pt x="1384035" y="301625"/>
                </a:lnTo>
                <a:lnTo>
                  <a:pt x="1397995" y="320358"/>
                </a:lnTo>
                <a:lnTo>
                  <a:pt x="1411322" y="339090"/>
                </a:lnTo>
                <a:lnTo>
                  <a:pt x="1423696" y="358775"/>
                </a:lnTo>
                <a:lnTo>
                  <a:pt x="1431629" y="371158"/>
                </a:lnTo>
                <a:lnTo>
                  <a:pt x="1439244" y="383858"/>
                </a:lnTo>
                <a:lnTo>
                  <a:pt x="1446859" y="396875"/>
                </a:lnTo>
                <a:lnTo>
                  <a:pt x="1453839" y="410210"/>
                </a:lnTo>
                <a:lnTo>
                  <a:pt x="1463675" y="429260"/>
                </a:lnTo>
                <a:lnTo>
                  <a:pt x="1301855" y="429260"/>
                </a:lnTo>
                <a:lnTo>
                  <a:pt x="1321528" y="420370"/>
                </a:lnTo>
                <a:lnTo>
                  <a:pt x="1340565" y="411480"/>
                </a:lnTo>
                <a:lnTo>
                  <a:pt x="1358651" y="401955"/>
                </a:lnTo>
                <a:lnTo>
                  <a:pt x="1375785" y="392430"/>
                </a:lnTo>
                <a:lnTo>
                  <a:pt x="1364680" y="375603"/>
                </a:lnTo>
                <a:lnTo>
                  <a:pt x="1353257" y="359093"/>
                </a:lnTo>
                <a:lnTo>
                  <a:pt x="1341517" y="343218"/>
                </a:lnTo>
                <a:lnTo>
                  <a:pt x="1329143" y="327343"/>
                </a:lnTo>
                <a:lnTo>
                  <a:pt x="1316451" y="311785"/>
                </a:lnTo>
                <a:lnTo>
                  <a:pt x="1303442" y="296863"/>
                </a:lnTo>
                <a:lnTo>
                  <a:pt x="1290116" y="281940"/>
                </a:lnTo>
                <a:lnTo>
                  <a:pt x="1276155" y="267653"/>
                </a:lnTo>
                <a:lnTo>
                  <a:pt x="1268222" y="260033"/>
                </a:lnTo>
                <a:lnTo>
                  <a:pt x="1260607" y="252730"/>
                </a:lnTo>
                <a:lnTo>
                  <a:pt x="1244425" y="238125"/>
                </a:lnTo>
                <a:lnTo>
                  <a:pt x="1215869" y="246698"/>
                </a:lnTo>
                <a:lnTo>
                  <a:pt x="1200956" y="250825"/>
                </a:lnTo>
                <a:lnTo>
                  <a:pt x="1186361" y="254953"/>
                </a:lnTo>
                <a:lnTo>
                  <a:pt x="1198735" y="274955"/>
                </a:lnTo>
                <a:lnTo>
                  <a:pt x="1210792" y="295275"/>
                </a:lnTo>
                <a:lnTo>
                  <a:pt x="1222215" y="316230"/>
                </a:lnTo>
                <a:lnTo>
                  <a:pt x="1233003" y="337820"/>
                </a:lnTo>
                <a:lnTo>
                  <a:pt x="1243473" y="360045"/>
                </a:lnTo>
                <a:lnTo>
                  <a:pt x="1253310" y="382588"/>
                </a:lnTo>
                <a:lnTo>
                  <a:pt x="1262828" y="405448"/>
                </a:lnTo>
                <a:lnTo>
                  <a:pt x="1271395" y="429260"/>
                </a:lnTo>
                <a:lnTo>
                  <a:pt x="1208888" y="429260"/>
                </a:lnTo>
                <a:lnTo>
                  <a:pt x="1200004" y="407353"/>
                </a:lnTo>
                <a:lnTo>
                  <a:pt x="1190803" y="385763"/>
                </a:lnTo>
                <a:lnTo>
                  <a:pt x="1180967" y="365125"/>
                </a:lnTo>
                <a:lnTo>
                  <a:pt x="1170813" y="344805"/>
                </a:lnTo>
                <a:lnTo>
                  <a:pt x="1160025" y="325120"/>
                </a:lnTo>
                <a:lnTo>
                  <a:pt x="1148603" y="306070"/>
                </a:lnTo>
                <a:lnTo>
                  <a:pt x="1137180" y="287020"/>
                </a:lnTo>
                <a:lnTo>
                  <a:pt x="1125123" y="269240"/>
                </a:lnTo>
                <a:lnTo>
                  <a:pt x="1101009" y="274320"/>
                </a:lnTo>
                <a:lnTo>
                  <a:pt x="1076260" y="278765"/>
                </a:lnTo>
                <a:lnTo>
                  <a:pt x="1051194" y="282893"/>
                </a:lnTo>
                <a:lnTo>
                  <a:pt x="1025493" y="286703"/>
                </a:lnTo>
                <a:lnTo>
                  <a:pt x="1031204" y="303213"/>
                </a:lnTo>
                <a:lnTo>
                  <a:pt x="1036281" y="320040"/>
                </a:lnTo>
                <a:lnTo>
                  <a:pt x="1041040" y="337503"/>
                </a:lnTo>
                <a:lnTo>
                  <a:pt x="1045800" y="355283"/>
                </a:lnTo>
                <a:lnTo>
                  <a:pt x="1050559" y="373063"/>
                </a:lnTo>
                <a:lnTo>
                  <a:pt x="1054684" y="391478"/>
                </a:lnTo>
                <a:lnTo>
                  <a:pt x="1058809" y="410528"/>
                </a:lnTo>
                <a:lnTo>
                  <a:pt x="1062616" y="429260"/>
                </a:lnTo>
                <a:lnTo>
                  <a:pt x="1002965" y="429260"/>
                </a:lnTo>
                <a:lnTo>
                  <a:pt x="999475" y="412750"/>
                </a:lnTo>
                <a:lnTo>
                  <a:pt x="995667" y="396240"/>
                </a:lnTo>
                <a:lnTo>
                  <a:pt x="991542" y="380365"/>
                </a:lnTo>
                <a:lnTo>
                  <a:pt x="987418" y="364490"/>
                </a:lnTo>
                <a:lnTo>
                  <a:pt x="982658" y="346075"/>
                </a:lnTo>
                <a:lnTo>
                  <a:pt x="976947" y="328295"/>
                </a:lnTo>
                <a:lnTo>
                  <a:pt x="971553" y="311150"/>
                </a:lnTo>
                <a:lnTo>
                  <a:pt x="966159" y="294005"/>
                </a:lnTo>
                <a:lnTo>
                  <a:pt x="946169" y="295910"/>
                </a:lnTo>
                <a:lnTo>
                  <a:pt x="926180" y="297815"/>
                </a:lnTo>
                <a:lnTo>
                  <a:pt x="905556" y="299403"/>
                </a:lnTo>
                <a:lnTo>
                  <a:pt x="884932" y="300673"/>
                </a:lnTo>
                <a:lnTo>
                  <a:pt x="864308" y="301625"/>
                </a:lnTo>
                <a:lnTo>
                  <a:pt x="843684" y="302578"/>
                </a:lnTo>
                <a:lnTo>
                  <a:pt x="822742" y="303213"/>
                </a:lnTo>
                <a:lnTo>
                  <a:pt x="801166" y="303848"/>
                </a:lnTo>
                <a:lnTo>
                  <a:pt x="801166" y="519748"/>
                </a:lnTo>
                <a:lnTo>
                  <a:pt x="822108" y="519113"/>
                </a:lnTo>
                <a:lnTo>
                  <a:pt x="843366" y="518478"/>
                </a:lnTo>
                <a:lnTo>
                  <a:pt x="864308" y="517525"/>
                </a:lnTo>
                <a:lnTo>
                  <a:pt x="884614" y="516573"/>
                </a:lnTo>
                <a:lnTo>
                  <a:pt x="884614" y="575310"/>
                </a:lnTo>
                <a:lnTo>
                  <a:pt x="864308" y="576263"/>
                </a:lnTo>
                <a:lnTo>
                  <a:pt x="843366" y="577215"/>
                </a:lnTo>
                <a:lnTo>
                  <a:pt x="822108" y="577850"/>
                </a:lnTo>
                <a:lnTo>
                  <a:pt x="801166" y="578168"/>
                </a:lnTo>
                <a:lnTo>
                  <a:pt x="801166" y="742950"/>
                </a:lnTo>
                <a:lnTo>
                  <a:pt x="884614" y="742950"/>
                </a:lnTo>
                <a:lnTo>
                  <a:pt x="884614" y="801688"/>
                </a:lnTo>
                <a:lnTo>
                  <a:pt x="801166" y="801688"/>
                </a:lnTo>
                <a:lnTo>
                  <a:pt x="801166" y="965835"/>
                </a:lnTo>
                <a:lnTo>
                  <a:pt x="822108" y="966470"/>
                </a:lnTo>
                <a:lnTo>
                  <a:pt x="843366" y="967105"/>
                </a:lnTo>
                <a:lnTo>
                  <a:pt x="864308" y="968058"/>
                </a:lnTo>
                <a:lnTo>
                  <a:pt x="884614" y="969010"/>
                </a:lnTo>
                <a:lnTo>
                  <a:pt x="884614" y="1028065"/>
                </a:lnTo>
                <a:lnTo>
                  <a:pt x="864308" y="1026795"/>
                </a:lnTo>
                <a:lnTo>
                  <a:pt x="843366" y="1025843"/>
                </a:lnTo>
                <a:lnTo>
                  <a:pt x="822108" y="1025208"/>
                </a:lnTo>
                <a:lnTo>
                  <a:pt x="801166" y="1024890"/>
                </a:lnTo>
                <a:lnTo>
                  <a:pt x="801166" y="1240473"/>
                </a:lnTo>
                <a:lnTo>
                  <a:pt x="824963" y="1240790"/>
                </a:lnTo>
                <a:lnTo>
                  <a:pt x="848126" y="1241743"/>
                </a:lnTo>
                <a:lnTo>
                  <a:pt x="832896" y="1300163"/>
                </a:lnTo>
                <a:lnTo>
                  <a:pt x="801166" y="1299528"/>
                </a:lnTo>
                <a:lnTo>
                  <a:pt x="801166" y="1423353"/>
                </a:lnTo>
                <a:lnTo>
                  <a:pt x="771658" y="1538606"/>
                </a:lnTo>
                <a:lnTo>
                  <a:pt x="771023" y="1541781"/>
                </a:lnTo>
                <a:lnTo>
                  <a:pt x="771023" y="1544638"/>
                </a:lnTo>
                <a:lnTo>
                  <a:pt x="753890" y="1544321"/>
                </a:lnTo>
                <a:lnTo>
                  <a:pt x="736756" y="1543686"/>
                </a:lnTo>
                <a:lnTo>
                  <a:pt x="719622" y="1542733"/>
                </a:lnTo>
                <a:lnTo>
                  <a:pt x="702805" y="1541463"/>
                </a:lnTo>
                <a:lnTo>
                  <a:pt x="685989" y="1539558"/>
                </a:lnTo>
                <a:lnTo>
                  <a:pt x="669489" y="1537653"/>
                </a:lnTo>
                <a:lnTo>
                  <a:pt x="652673" y="1535431"/>
                </a:lnTo>
                <a:lnTo>
                  <a:pt x="636491" y="1532573"/>
                </a:lnTo>
                <a:lnTo>
                  <a:pt x="619992" y="1529716"/>
                </a:lnTo>
                <a:lnTo>
                  <a:pt x="603810" y="1526223"/>
                </a:lnTo>
                <a:lnTo>
                  <a:pt x="587628" y="1522096"/>
                </a:lnTo>
                <a:lnTo>
                  <a:pt x="571763" y="1518286"/>
                </a:lnTo>
                <a:lnTo>
                  <a:pt x="555898" y="1513841"/>
                </a:lnTo>
                <a:lnTo>
                  <a:pt x="540351" y="1509078"/>
                </a:lnTo>
                <a:lnTo>
                  <a:pt x="524486" y="1503998"/>
                </a:lnTo>
                <a:lnTo>
                  <a:pt x="509256" y="1498601"/>
                </a:lnTo>
                <a:lnTo>
                  <a:pt x="494343" y="1492886"/>
                </a:lnTo>
                <a:lnTo>
                  <a:pt x="479113" y="1486853"/>
                </a:lnTo>
                <a:lnTo>
                  <a:pt x="464200" y="1480503"/>
                </a:lnTo>
                <a:lnTo>
                  <a:pt x="449288" y="1474153"/>
                </a:lnTo>
                <a:lnTo>
                  <a:pt x="434692" y="1467168"/>
                </a:lnTo>
                <a:lnTo>
                  <a:pt x="420414" y="1459866"/>
                </a:lnTo>
                <a:lnTo>
                  <a:pt x="406136" y="1452246"/>
                </a:lnTo>
                <a:lnTo>
                  <a:pt x="392175" y="1444626"/>
                </a:lnTo>
                <a:lnTo>
                  <a:pt x="378214" y="1436688"/>
                </a:lnTo>
                <a:lnTo>
                  <a:pt x="364570" y="1428116"/>
                </a:lnTo>
                <a:lnTo>
                  <a:pt x="350927" y="1419861"/>
                </a:lnTo>
                <a:lnTo>
                  <a:pt x="337600" y="1410653"/>
                </a:lnTo>
                <a:lnTo>
                  <a:pt x="324591" y="1401763"/>
                </a:lnTo>
                <a:lnTo>
                  <a:pt x="311582" y="1392238"/>
                </a:lnTo>
                <a:lnTo>
                  <a:pt x="298891" y="1382396"/>
                </a:lnTo>
                <a:lnTo>
                  <a:pt x="286199" y="1372553"/>
                </a:lnTo>
                <a:lnTo>
                  <a:pt x="273507" y="1361758"/>
                </a:lnTo>
                <a:lnTo>
                  <a:pt x="260815" y="1351280"/>
                </a:lnTo>
                <a:lnTo>
                  <a:pt x="248441" y="1339850"/>
                </a:lnTo>
                <a:lnTo>
                  <a:pt x="236701" y="1328420"/>
                </a:lnTo>
                <a:lnTo>
                  <a:pt x="220202" y="1311910"/>
                </a:lnTo>
                <a:lnTo>
                  <a:pt x="204337" y="1295400"/>
                </a:lnTo>
                <a:lnTo>
                  <a:pt x="188790" y="1278255"/>
                </a:lnTo>
                <a:lnTo>
                  <a:pt x="173877" y="1260475"/>
                </a:lnTo>
                <a:lnTo>
                  <a:pt x="159599" y="1242378"/>
                </a:lnTo>
                <a:lnTo>
                  <a:pt x="145638" y="1223963"/>
                </a:lnTo>
                <a:lnTo>
                  <a:pt x="132629" y="1204913"/>
                </a:lnTo>
                <a:lnTo>
                  <a:pt x="119937" y="1185863"/>
                </a:lnTo>
                <a:lnTo>
                  <a:pt x="112005" y="1173163"/>
                </a:lnTo>
                <a:lnTo>
                  <a:pt x="104390" y="1160463"/>
                </a:lnTo>
                <a:lnTo>
                  <a:pt x="97409" y="1147445"/>
                </a:lnTo>
                <a:lnTo>
                  <a:pt x="90111" y="1134428"/>
                </a:lnTo>
                <a:lnTo>
                  <a:pt x="79641" y="1114108"/>
                </a:lnTo>
                <a:lnTo>
                  <a:pt x="69805" y="1093153"/>
                </a:lnTo>
                <a:lnTo>
                  <a:pt x="60286" y="1072198"/>
                </a:lnTo>
                <a:lnTo>
                  <a:pt x="51719" y="1050608"/>
                </a:lnTo>
                <a:lnTo>
                  <a:pt x="43469" y="1029018"/>
                </a:lnTo>
                <a:lnTo>
                  <a:pt x="36172" y="1006793"/>
                </a:lnTo>
                <a:lnTo>
                  <a:pt x="29826" y="984568"/>
                </a:lnTo>
                <a:lnTo>
                  <a:pt x="23480" y="961708"/>
                </a:lnTo>
                <a:lnTo>
                  <a:pt x="18086" y="939165"/>
                </a:lnTo>
                <a:lnTo>
                  <a:pt x="13326" y="915988"/>
                </a:lnTo>
                <a:lnTo>
                  <a:pt x="9202" y="892493"/>
                </a:lnTo>
                <a:lnTo>
                  <a:pt x="6029" y="868998"/>
                </a:lnTo>
                <a:lnTo>
                  <a:pt x="3490" y="845185"/>
                </a:lnTo>
                <a:lnTo>
                  <a:pt x="1587" y="820738"/>
                </a:lnTo>
                <a:lnTo>
                  <a:pt x="317" y="796608"/>
                </a:lnTo>
                <a:lnTo>
                  <a:pt x="0" y="772160"/>
                </a:lnTo>
                <a:lnTo>
                  <a:pt x="317" y="747713"/>
                </a:lnTo>
                <a:lnTo>
                  <a:pt x="1587" y="723583"/>
                </a:lnTo>
                <a:lnTo>
                  <a:pt x="3490" y="699453"/>
                </a:lnTo>
                <a:lnTo>
                  <a:pt x="6029" y="675640"/>
                </a:lnTo>
                <a:lnTo>
                  <a:pt x="9202" y="651828"/>
                </a:lnTo>
                <a:lnTo>
                  <a:pt x="13326" y="628650"/>
                </a:lnTo>
                <a:lnTo>
                  <a:pt x="18086" y="605473"/>
                </a:lnTo>
                <a:lnTo>
                  <a:pt x="23480" y="582295"/>
                </a:lnTo>
                <a:lnTo>
                  <a:pt x="29826" y="559753"/>
                </a:lnTo>
                <a:lnTo>
                  <a:pt x="36172" y="537528"/>
                </a:lnTo>
                <a:lnTo>
                  <a:pt x="43469" y="515620"/>
                </a:lnTo>
                <a:lnTo>
                  <a:pt x="51719" y="493713"/>
                </a:lnTo>
                <a:lnTo>
                  <a:pt x="60286" y="472440"/>
                </a:lnTo>
                <a:lnTo>
                  <a:pt x="69805" y="451168"/>
                </a:lnTo>
                <a:lnTo>
                  <a:pt x="79641" y="430530"/>
                </a:lnTo>
                <a:lnTo>
                  <a:pt x="90111" y="410210"/>
                </a:lnTo>
                <a:lnTo>
                  <a:pt x="97409" y="396875"/>
                </a:lnTo>
                <a:lnTo>
                  <a:pt x="104390" y="383858"/>
                </a:lnTo>
                <a:lnTo>
                  <a:pt x="112005" y="371158"/>
                </a:lnTo>
                <a:lnTo>
                  <a:pt x="119937" y="358775"/>
                </a:lnTo>
                <a:lnTo>
                  <a:pt x="132629" y="339090"/>
                </a:lnTo>
                <a:lnTo>
                  <a:pt x="145638" y="320040"/>
                </a:lnTo>
                <a:lnTo>
                  <a:pt x="159599" y="301625"/>
                </a:lnTo>
                <a:lnTo>
                  <a:pt x="173877" y="283528"/>
                </a:lnTo>
                <a:lnTo>
                  <a:pt x="188790" y="266065"/>
                </a:lnTo>
                <a:lnTo>
                  <a:pt x="204337" y="248920"/>
                </a:lnTo>
                <a:lnTo>
                  <a:pt x="220202" y="232093"/>
                </a:lnTo>
                <a:lnTo>
                  <a:pt x="236701" y="215900"/>
                </a:lnTo>
                <a:lnTo>
                  <a:pt x="248441" y="204470"/>
                </a:lnTo>
                <a:lnTo>
                  <a:pt x="260815" y="193358"/>
                </a:lnTo>
                <a:lnTo>
                  <a:pt x="273507" y="182245"/>
                </a:lnTo>
                <a:lnTo>
                  <a:pt x="286199" y="171768"/>
                </a:lnTo>
                <a:lnTo>
                  <a:pt x="298891" y="161925"/>
                </a:lnTo>
                <a:lnTo>
                  <a:pt x="311582" y="152400"/>
                </a:lnTo>
                <a:lnTo>
                  <a:pt x="324591" y="142558"/>
                </a:lnTo>
                <a:lnTo>
                  <a:pt x="337600" y="133668"/>
                </a:lnTo>
                <a:lnTo>
                  <a:pt x="350927" y="124460"/>
                </a:lnTo>
                <a:lnTo>
                  <a:pt x="364570" y="116205"/>
                </a:lnTo>
                <a:lnTo>
                  <a:pt x="378531" y="107633"/>
                </a:lnTo>
                <a:lnTo>
                  <a:pt x="392492" y="99695"/>
                </a:lnTo>
                <a:lnTo>
                  <a:pt x="406136" y="91758"/>
                </a:lnTo>
                <a:lnTo>
                  <a:pt x="420731" y="84455"/>
                </a:lnTo>
                <a:lnTo>
                  <a:pt x="435009" y="76835"/>
                </a:lnTo>
                <a:lnTo>
                  <a:pt x="449922" y="70168"/>
                </a:lnTo>
                <a:lnTo>
                  <a:pt x="464518" y="63818"/>
                </a:lnTo>
                <a:lnTo>
                  <a:pt x="479748" y="57150"/>
                </a:lnTo>
                <a:lnTo>
                  <a:pt x="494661" y="51118"/>
                </a:lnTo>
                <a:lnTo>
                  <a:pt x="509573" y="45720"/>
                </a:lnTo>
                <a:lnTo>
                  <a:pt x="525121" y="40005"/>
                </a:lnTo>
                <a:lnTo>
                  <a:pt x="540668" y="35243"/>
                </a:lnTo>
                <a:lnTo>
                  <a:pt x="556533" y="30480"/>
                </a:lnTo>
                <a:lnTo>
                  <a:pt x="572398" y="25718"/>
                </a:lnTo>
                <a:lnTo>
                  <a:pt x="588262" y="21908"/>
                </a:lnTo>
                <a:lnTo>
                  <a:pt x="604444" y="18098"/>
                </a:lnTo>
                <a:lnTo>
                  <a:pt x="620626" y="14605"/>
                </a:lnTo>
                <a:lnTo>
                  <a:pt x="637125" y="11748"/>
                </a:lnTo>
                <a:lnTo>
                  <a:pt x="653625" y="9208"/>
                </a:lnTo>
                <a:lnTo>
                  <a:pt x="670124" y="6350"/>
                </a:lnTo>
                <a:lnTo>
                  <a:pt x="686941" y="4445"/>
                </a:lnTo>
                <a:lnTo>
                  <a:pt x="703757" y="2858"/>
                </a:lnTo>
                <a:lnTo>
                  <a:pt x="720574" y="1588"/>
                </a:lnTo>
                <a:lnTo>
                  <a:pt x="737708" y="635"/>
                </a:lnTo>
                <a:lnTo>
                  <a:pt x="754841" y="0"/>
                </a:lnTo>
                <a:close/>
              </a:path>
            </a:pathLst>
          </a:custGeom>
          <a:solidFill>
            <a:srgbClr val="FFFFFF"/>
          </a:solidFill>
          <a:ln>
            <a:noFill/>
          </a:ln>
        </p:spPr>
        <p:txBody>
          <a:bodyPr anchor="ctr">
            <a:normAutofit fontScale="92500" lnSpcReduction="10000"/>
            <a:scene3d>
              <a:camera prst="orthographicFront"/>
              <a:lightRig rig="threePt" dir="t"/>
            </a:scene3d>
            <a:sp3d>
              <a:contourClr>
                <a:srgbClr val="FFFFFF"/>
              </a:contourClr>
            </a:sp3d>
          </a:bodyPr>
          <a:lstStyle/>
          <a:p>
            <a:pPr algn="ctr"/>
            <a:endParaRPr lang="zh-CN" altLang="en-US">
              <a:solidFill>
                <a:srgbClr val="FFFFFF"/>
              </a:solidFill>
              <a:ea typeface="思源宋体 ExtraLight" charset="-122"/>
              <a:sym typeface="Arial" charset="0"/>
            </a:endParaRPr>
          </a:p>
        </p:txBody>
      </p:sp>
      <p:sp>
        <p:nvSpPr>
          <p:cNvPr id="28" name="矩形 27"/>
          <p:cNvSpPr/>
          <p:nvPr>
            <p:custDataLst>
              <p:tags r:id="rId18"/>
            </p:custDataLst>
          </p:nvPr>
        </p:nvSpPr>
        <p:spPr>
          <a:xfrm>
            <a:off x="1480390" y="4753980"/>
            <a:ext cx="666476" cy="666476"/>
          </a:xfrm>
          <a:prstGeom prst="rect">
            <a:avLst/>
          </a:prstGeom>
          <a:solidFill>
            <a:srgbClr val="AAAAAA"/>
          </a:solidFill>
          <a:ln>
            <a:noFill/>
          </a:ln>
        </p:spPr>
        <p:style>
          <a:lnRef idx="2">
            <a:srgbClr val="018BE9">
              <a:shade val="50000"/>
            </a:srgbClr>
          </a:lnRef>
          <a:fillRef idx="1">
            <a:srgbClr val="018BE9"/>
          </a:fillRef>
          <a:effectRef idx="0">
            <a:srgbClr val="018BE9"/>
          </a:effectRef>
          <a:fontRef idx="minor">
            <a:srgbClr val="FFFFFF"/>
          </a:fontRef>
        </p:style>
        <p:txBody>
          <a:bodyPr rtlCol="0" anchor="ctr">
            <a:normAutofit/>
          </a:bodyPr>
          <a:lstStyle/>
          <a:p>
            <a:pPr algn="ctr"/>
            <a:endParaRPr lang="zh-CN" altLang="en-US">
              <a:ea typeface="思源宋体 ExtraLight" charset="-122"/>
              <a:sym typeface="Arial" charset="0"/>
            </a:endParaRPr>
          </a:p>
        </p:txBody>
      </p:sp>
      <p:sp>
        <p:nvSpPr>
          <p:cNvPr id="29" name="平行四边形 28"/>
          <p:cNvSpPr/>
          <p:nvPr>
            <p:custDataLst>
              <p:tags r:id="rId19"/>
            </p:custDataLst>
          </p:nvPr>
        </p:nvSpPr>
        <p:spPr>
          <a:xfrm>
            <a:off x="3056255" y="4754245"/>
            <a:ext cx="7774305" cy="666750"/>
          </a:xfrm>
          <a:prstGeom prst="parallelogram">
            <a:avLst/>
          </a:prstGeom>
        </p:spPr>
        <p:style>
          <a:lnRef idx="0">
            <a:schemeClr val="accent5"/>
          </a:lnRef>
          <a:fillRef idx="3">
            <a:schemeClr val="accent5"/>
          </a:fillRef>
          <a:effectRef idx="3">
            <a:schemeClr val="accent5"/>
          </a:effectRef>
          <a:fontRef idx="minor">
            <a:schemeClr val="lt1"/>
          </a:fontRef>
        </p:style>
        <p:txBody>
          <a:bodyPr lIns="91440" tIns="45720" rIns="91440" bIns="45720" rtlCol="0" anchor="ctr">
            <a:normAutofit/>
            <a:scene3d>
              <a:camera prst="orthographicFront"/>
              <a:lightRig rig="soft" dir="t">
                <a:rot lat="0" lon="0" rev="15600000"/>
              </a:lightRig>
            </a:scene3d>
            <a:sp3d extrusionH="57150" prstMaterial="softEdge">
              <a:bevelT w="25400" h="38100"/>
            </a:sp3d>
          </a:bodyPr>
          <a:lstStyle/>
          <a:p>
            <a:pPr algn="ctr">
              <a:lnSpc>
                <a:spcPct val="120000"/>
              </a:lnSpc>
            </a:pPr>
            <a:r>
              <a:rPr lang="zh-CN" altLang="en-US" sz="2000" spc="150">
                <a:solidFill>
                  <a:schemeClr val="accent4"/>
                </a:solidFill>
                <a:effectLst/>
                <a:latin typeface="思源宋体 ExtraLight" charset="-122"/>
                <a:ea typeface="思源宋体 ExtraLight" charset="-122"/>
                <a:cs typeface="思源宋体 ExtraLight" charset="-122"/>
                <a:sym typeface="Arial" charset="0"/>
              </a:rPr>
              <a:t>所有事故可以预防,所有事故都可以追溯到管理原因</a:t>
            </a:r>
          </a:p>
        </p:txBody>
      </p:sp>
      <p:sp>
        <p:nvSpPr>
          <p:cNvPr id="30" name="文本框 29"/>
          <p:cNvSpPr txBox="1"/>
          <p:nvPr>
            <p:custDataLst>
              <p:tags r:id="rId20"/>
            </p:custDataLst>
          </p:nvPr>
        </p:nvSpPr>
        <p:spPr>
          <a:xfrm>
            <a:off x="2378224" y="4764053"/>
            <a:ext cx="453970" cy="646331"/>
          </a:xfrm>
          <a:prstGeom prst="rect">
            <a:avLst/>
          </a:prstGeom>
          <a:noFill/>
        </p:spPr>
        <p:txBody>
          <a:bodyPr wrap="none" rtlCol="0">
            <a:normAutofit/>
          </a:bodyPr>
          <a:lstStyle/>
          <a:p>
            <a:r>
              <a:rPr lang="en-US" altLang="zh-CN" sz="3600" b="1" dirty="0">
                <a:solidFill>
                  <a:srgbClr val="AAAAAA"/>
                </a:solidFill>
                <a:ea typeface="思源宋体 ExtraLight" charset="-122"/>
                <a:sym typeface="Arial" charset="0"/>
              </a:rPr>
              <a:t>&gt;</a:t>
            </a:r>
          </a:p>
        </p:txBody>
      </p:sp>
      <p:sp>
        <p:nvSpPr>
          <p:cNvPr id="32" name="KSO_Shape"/>
          <p:cNvSpPr>
            <a:spLocks noChangeAspect="1"/>
          </p:cNvSpPr>
          <p:nvPr>
            <p:custDataLst>
              <p:tags r:id="rId21"/>
            </p:custDataLst>
          </p:nvPr>
        </p:nvSpPr>
        <p:spPr bwMode="auto">
          <a:xfrm>
            <a:off x="1610741" y="4911045"/>
            <a:ext cx="405774" cy="352347"/>
          </a:xfrm>
          <a:custGeom>
            <a:avLst/>
            <a:gdLst>
              <a:gd name="T0" fmla="*/ 2147483646 w 5619"/>
              <a:gd name="T1" fmla="*/ 2147483646 h 4883"/>
              <a:gd name="T2" fmla="*/ 2147483646 w 5619"/>
              <a:gd name="T3" fmla="*/ 2147483646 h 4883"/>
              <a:gd name="T4" fmla="*/ 2147483646 w 5619"/>
              <a:gd name="T5" fmla="*/ 2147483646 h 4883"/>
              <a:gd name="T6" fmla="*/ 2147483646 w 5619"/>
              <a:gd name="T7" fmla="*/ 2147483646 h 4883"/>
              <a:gd name="T8" fmla="*/ 2147483646 w 5619"/>
              <a:gd name="T9" fmla="*/ 1711296715 h 4883"/>
              <a:gd name="T10" fmla="*/ 2147483646 w 5619"/>
              <a:gd name="T11" fmla="*/ 2147483646 h 4883"/>
              <a:gd name="T12" fmla="*/ 2147483646 w 5619"/>
              <a:gd name="T13" fmla="*/ 2147483646 h 4883"/>
              <a:gd name="T14" fmla="*/ 2147483646 w 5619"/>
              <a:gd name="T15" fmla="*/ 2147483646 h 4883"/>
              <a:gd name="T16" fmla="*/ 2147483646 w 5619"/>
              <a:gd name="T17" fmla="*/ 2147483646 h 4883"/>
              <a:gd name="T18" fmla="*/ 2147483646 w 5619"/>
              <a:gd name="T19" fmla="*/ 2147483646 h 4883"/>
              <a:gd name="T20" fmla="*/ 2147483646 w 5619"/>
              <a:gd name="T21" fmla="*/ 2147483646 h 4883"/>
              <a:gd name="T22" fmla="*/ 2147483646 w 5619"/>
              <a:gd name="T23" fmla="*/ 2147483646 h 4883"/>
              <a:gd name="T24" fmla="*/ 2147483646 w 5619"/>
              <a:gd name="T25" fmla="*/ 2147483646 h 4883"/>
              <a:gd name="T26" fmla="*/ 2147483646 w 5619"/>
              <a:gd name="T27" fmla="*/ 2147483646 h 4883"/>
              <a:gd name="T28" fmla="*/ 2147483646 w 5619"/>
              <a:gd name="T29" fmla="*/ 2147483646 h 4883"/>
              <a:gd name="T30" fmla="*/ 2147483646 w 5619"/>
              <a:gd name="T31" fmla="*/ 2147483646 h 4883"/>
              <a:gd name="T32" fmla="*/ 2147483646 w 5619"/>
              <a:gd name="T33" fmla="*/ 2147483646 h 4883"/>
              <a:gd name="T34" fmla="*/ 2147483646 w 5619"/>
              <a:gd name="T35" fmla="*/ 2147483646 h 4883"/>
              <a:gd name="T36" fmla="*/ 2147483646 w 5619"/>
              <a:gd name="T37" fmla="*/ 2147483646 h 4883"/>
              <a:gd name="T38" fmla="*/ 2147483646 w 5619"/>
              <a:gd name="T39" fmla="*/ 2147483646 h 4883"/>
              <a:gd name="T40" fmla="*/ 2147483646 w 5619"/>
              <a:gd name="T41" fmla="*/ 2147483646 h 4883"/>
              <a:gd name="T42" fmla="*/ 2147483646 w 5619"/>
              <a:gd name="T43" fmla="*/ 2147483646 h 4883"/>
              <a:gd name="T44" fmla="*/ 2147483646 w 5619"/>
              <a:gd name="T45" fmla="*/ 2147483646 h 4883"/>
              <a:gd name="T46" fmla="*/ 2147483646 w 5619"/>
              <a:gd name="T47" fmla="*/ 2147483646 h 4883"/>
              <a:gd name="T48" fmla="*/ 2147483646 w 5619"/>
              <a:gd name="T49" fmla="*/ 2147483646 h 4883"/>
              <a:gd name="T50" fmla="*/ 2147483646 w 5619"/>
              <a:gd name="T51" fmla="*/ 2147483646 h 4883"/>
              <a:gd name="T52" fmla="*/ 2147483646 w 5619"/>
              <a:gd name="T53" fmla="*/ 2147483646 h 4883"/>
              <a:gd name="T54" fmla="*/ 2147483646 w 5619"/>
              <a:gd name="T55" fmla="*/ 2147483646 h 4883"/>
              <a:gd name="T56" fmla="*/ 2147483646 w 5619"/>
              <a:gd name="T57" fmla="*/ 2147483646 h 4883"/>
              <a:gd name="T58" fmla="*/ 2147483646 w 5619"/>
              <a:gd name="T59" fmla="*/ 2147483646 h 4883"/>
              <a:gd name="T60" fmla="*/ 2147483646 w 5619"/>
              <a:gd name="T61" fmla="*/ 2147483646 h 4883"/>
              <a:gd name="T62" fmla="*/ 2147483646 w 5619"/>
              <a:gd name="T63" fmla="*/ 2147483646 h 4883"/>
              <a:gd name="T64" fmla="*/ 2147483646 w 5619"/>
              <a:gd name="T65" fmla="*/ 2147483646 h 4883"/>
              <a:gd name="T66" fmla="*/ 2147483646 w 5619"/>
              <a:gd name="T67" fmla="*/ 2147483646 h 4883"/>
              <a:gd name="T68" fmla="*/ 2147483646 w 5619"/>
              <a:gd name="T69" fmla="*/ 2147483646 h 4883"/>
              <a:gd name="T70" fmla="*/ 2147483646 w 5619"/>
              <a:gd name="T71" fmla="*/ 2147483646 h 4883"/>
              <a:gd name="T72" fmla="*/ 2147483646 w 5619"/>
              <a:gd name="T73" fmla="*/ 2147483646 h 4883"/>
              <a:gd name="T74" fmla="*/ 2147483646 w 5619"/>
              <a:gd name="T75" fmla="*/ 2147483646 h 4883"/>
              <a:gd name="T76" fmla="*/ 2147483646 w 5619"/>
              <a:gd name="T77" fmla="*/ 2147483646 h 4883"/>
              <a:gd name="T78" fmla="*/ 2147483646 w 5619"/>
              <a:gd name="T79" fmla="*/ 2147483646 h 4883"/>
              <a:gd name="T80" fmla="*/ 2147483646 w 5619"/>
              <a:gd name="T81" fmla="*/ 2147483646 h 4883"/>
              <a:gd name="T82" fmla="*/ 2147483646 w 5619"/>
              <a:gd name="T83" fmla="*/ 2147483646 h 4883"/>
              <a:gd name="T84" fmla="*/ 2147483646 w 5619"/>
              <a:gd name="T85" fmla="*/ 2147483646 h 4883"/>
              <a:gd name="T86" fmla="*/ 2147483646 w 5619"/>
              <a:gd name="T87" fmla="*/ 2147483646 h 4883"/>
              <a:gd name="T88" fmla="*/ 2147483646 w 5619"/>
              <a:gd name="T89" fmla="*/ 2147483646 h 4883"/>
              <a:gd name="T90" fmla="*/ 2147483646 w 5619"/>
              <a:gd name="T91" fmla="*/ 2147483646 h 4883"/>
              <a:gd name="T92" fmla="*/ 2147483646 w 5619"/>
              <a:gd name="T93" fmla="*/ 2147483646 h 4883"/>
              <a:gd name="T94" fmla="*/ 2147483646 w 5619"/>
              <a:gd name="T95" fmla="*/ 2147483646 h 4883"/>
              <a:gd name="T96" fmla="*/ 2147483646 w 5619"/>
              <a:gd name="T97" fmla="*/ 2147483646 h 4883"/>
              <a:gd name="T98" fmla="*/ 2147483646 w 5619"/>
              <a:gd name="T99" fmla="*/ 2147483646 h 4883"/>
              <a:gd name="T100" fmla="*/ 2147483646 w 5619"/>
              <a:gd name="T101" fmla="*/ 2147483646 h 4883"/>
              <a:gd name="T102" fmla="*/ 2147483646 w 5619"/>
              <a:gd name="T103" fmla="*/ 2147483646 h 4883"/>
              <a:gd name="T104" fmla="*/ 2147483646 w 5619"/>
              <a:gd name="T105" fmla="*/ 2147483646 h 4883"/>
              <a:gd name="T106" fmla="*/ 2147483646 w 5619"/>
              <a:gd name="T107" fmla="*/ 2147483646 h 4883"/>
              <a:gd name="T108" fmla="*/ 2026280593 w 5619"/>
              <a:gd name="T109" fmla="*/ 2147483646 h 4883"/>
              <a:gd name="T110" fmla="*/ 311717872 w 5619"/>
              <a:gd name="T111" fmla="*/ 2147483646 h 4883"/>
              <a:gd name="T112" fmla="*/ 2147483646 w 5619"/>
              <a:gd name="T113" fmla="*/ 2147483646 h 4883"/>
              <a:gd name="T114" fmla="*/ 2147483646 w 5619"/>
              <a:gd name="T115" fmla="*/ 2147483646 h 4883"/>
              <a:gd name="T116" fmla="*/ 2147483646 w 5619"/>
              <a:gd name="T117" fmla="*/ 2147483646 h 4883"/>
              <a:gd name="T118" fmla="*/ 2147483646 w 5619"/>
              <a:gd name="T119" fmla="*/ 2147483646 h 4883"/>
              <a:gd name="T120" fmla="*/ 2147483646 w 5619"/>
              <a:gd name="T121" fmla="*/ 2147483646 h 4883"/>
              <a:gd name="T122" fmla="*/ 2147483646 w 5619"/>
              <a:gd name="T123" fmla="*/ 2147483646 h 4883"/>
              <a:gd name="T124" fmla="*/ 2147483646 w 5619"/>
              <a:gd name="T125" fmla="*/ 2147483646 h 488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619" h="4883">
                <a:moveTo>
                  <a:pt x="1214" y="39"/>
                </a:moveTo>
                <a:lnTo>
                  <a:pt x="1214" y="39"/>
                </a:lnTo>
                <a:lnTo>
                  <a:pt x="1240" y="39"/>
                </a:lnTo>
                <a:lnTo>
                  <a:pt x="1266" y="42"/>
                </a:lnTo>
                <a:lnTo>
                  <a:pt x="1290" y="44"/>
                </a:lnTo>
                <a:lnTo>
                  <a:pt x="1314" y="49"/>
                </a:lnTo>
                <a:lnTo>
                  <a:pt x="1339" y="53"/>
                </a:lnTo>
                <a:lnTo>
                  <a:pt x="1363" y="59"/>
                </a:lnTo>
                <a:lnTo>
                  <a:pt x="1386" y="66"/>
                </a:lnTo>
                <a:lnTo>
                  <a:pt x="1408" y="74"/>
                </a:lnTo>
                <a:lnTo>
                  <a:pt x="1430" y="83"/>
                </a:lnTo>
                <a:lnTo>
                  <a:pt x="1452" y="94"/>
                </a:lnTo>
                <a:lnTo>
                  <a:pt x="1473" y="104"/>
                </a:lnTo>
                <a:lnTo>
                  <a:pt x="1494" y="117"/>
                </a:lnTo>
                <a:lnTo>
                  <a:pt x="1515" y="129"/>
                </a:lnTo>
                <a:lnTo>
                  <a:pt x="1534" y="143"/>
                </a:lnTo>
                <a:lnTo>
                  <a:pt x="1553" y="157"/>
                </a:lnTo>
                <a:lnTo>
                  <a:pt x="1571" y="173"/>
                </a:lnTo>
                <a:lnTo>
                  <a:pt x="1588" y="188"/>
                </a:lnTo>
                <a:lnTo>
                  <a:pt x="1606" y="205"/>
                </a:lnTo>
                <a:lnTo>
                  <a:pt x="1622" y="223"/>
                </a:lnTo>
                <a:lnTo>
                  <a:pt x="1637" y="240"/>
                </a:lnTo>
                <a:lnTo>
                  <a:pt x="1651" y="259"/>
                </a:lnTo>
                <a:lnTo>
                  <a:pt x="1665" y="279"/>
                </a:lnTo>
                <a:lnTo>
                  <a:pt x="1678" y="298"/>
                </a:lnTo>
                <a:lnTo>
                  <a:pt x="1690" y="319"/>
                </a:lnTo>
                <a:lnTo>
                  <a:pt x="1701" y="340"/>
                </a:lnTo>
                <a:lnTo>
                  <a:pt x="1711" y="362"/>
                </a:lnTo>
                <a:lnTo>
                  <a:pt x="1721" y="384"/>
                </a:lnTo>
                <a:lnTo>
                  <a:pt x="1729" y="406"/>
                </a:lnTo>
                <a:lnTo>
                  <a:pt x="1736" y="429"/>
                </a:lnTo>
                <a:lnTo>
                  <a:pt x="1743" y="453"/>
                </a:lnTo>
                <a:lnTo>
                  <a:pt x="1747" y="477"/>
                </a:lnTo>
                <a:lnTo>
                  <a:pt x="1752" y="501"/>
                </a:lnTo>
                <a:lnTo>
                  <a:pt x="678" y="501"/>
                </a:lnTo>
                <a:lnTo>
                  <a:pt x="682" y="477"/>
                </a:lnTo>
                <a:lnTo>
                  <a:pt x="687" y="453"/>
                </a:lnTo>
                <a:lnTo>
                  <a:pt x="693" y="429"/>
                </a:lnTo>
                <a:lnTo>
                  <a:pt x="701" y="406"/>
                </a:lnTo>
                <a:lnTo>
                  <a:pt x="709" y="384"/>
                </a:lnTo>
                <a:lnTo>
                  <a:pt x="719" y="362"/>
                </a:lnTo>
                <a:lnTo>
                  <a:pt x="728" y="340"/>
                </a:lnTo>
                <a:lnTo>
                  <a:pt x="740" y="319"/>
                </a:lnTo>
                <a:lnTo>
                  <a:pt x="751" y="298"/>
                </a:lnTo>
                <a:lnTo>
                  <a:pt x="764" y="279"/>
                </a:lnTo>
                <a:lnTo>
                  <a:pt x="778" y="259"/>
                </a:lnTo>
                <a:lnTo>
                  <a:pt x="793" y="240"/>
                </a:lnTo>
                <a:lnTo>
                  <a:pt x="808" y="223"/>
                </a:lnTo>
                <a:lnTo>
                  <a:pt x="824" y="205"/>
                </a:lnTo>
                <a:lnTo>
                  <a:pt x="841" y="188"/>
                </a:lnTo>
                <a:lnTo>
                  <a:pt x="858" y="173"/>
                </a:lnTo>
                <a:lnTo>
                  <a:pt x="877" y="157"/>
                </a:lnTo>
                <a:lnTo>
                  <a:pt x="895" y="143"/>
                </a:lnTo>
                <a:lnTo>
                  <a:pt x="915" y="129"/>
                </a:lnTo>
                <a:lnTo>
                  <a:pt x="935" y="117"/>
                </a:lnTo>
                <a:lnTo>
                  <a:pt x="956" y="104"/>
                </a:lnTo>
                <a:lnTo>
                  <a:pt x="976" y="94"/>
                </a:lnTo>
                <a:lnTo>
                  <a:pt x="999" y="83"/>
                </a:lnTo>
                <a:lnTo>
                  <a:pt x="1021" y="74"/>
                </a:lnTo>
                <a:lnTo>
                  <a:pt x="1044" y="66"/>
                </a:lnTo>
                <a:lnTo>
                  <a:pt x="1067" y="59"/>
                </a:lnTo>
                <a:lnTo>
                  <a:pt x="1090" y="53"/>
                </a:lnTo>
                <a:lnTo>
                  <a:pt x="1115" y="49"/>
                </a:lnTo>
                <a:lnTo>
                  <a:pt x="1139" y="44"/>
                </a:lnTo>
                <a:lnTo>
                  <a:pt x="1165" y="42"/>
                </a:lnTo>
                <a:lnTo>
                  <a:pt x="1189" y="39"/>
                </a:lnTo>
                <a:lnTo>
                  <a:pt x="1214" y="39"/>
                </a:lnTo>
                <a:close/>
                <a:moveTo>
                  <a:pt x="3276" y="995"/>
                </a:moveTo>
                <a:lnTo>
                  <a:pt x="3276" y="995"/>
                </a:lnTo>
                <a:lnTo>
                  <a:pt x="3322" y="996"/>
                </a:lnTo>
                <a:lnTo>
                  <a:pt x="3367" y="997"/>
                </a:lnTo>
                <a:lnTo>
                  <a:pt x="3411" y="1001"/>
                </a:lnTo>
                <a:lnTo>
                  <a:pt x="3455" y="1004"/>
                </a:lnTo>
                <a:lnTo>
                  <a:pt x="3499" y="1009"/>
                </a:lnTo>
                <a:lnTo>
                  <a:pt x="3543" y="1016"/>
                </a:lnTo>
                <a:lnTo>
                  <a:pt x="3586" y="1023"/>
                </a:lnTo>
                <a:lnTo>
                  <a:pt x="3630" y="1031"/>
                </a:lnTo>
                <a:lnTo>
                  <a:pt x="3672" y="1040"/>
                </a:lnTo>
                <a:lnTo>
                  <a:pt x="3715" y="1051"/>
                </a:lnTo>
                <a:lnTo>
                  <a:pt x="3757" y="1062"/>
                </a:lnTo>
                <a:lnTo>
                  <a:pt x="3799" y="1074"/>
                </a:lnTo>
                <a:lnTo>
                  <a:pt x="3839" y="1088"/>
                </a:lnTo>
                <a:lnTo>
                  <a:pt x="3880" y="1102"/>
                </a:lnTo>
                <a:lnTo>
                  <a:pt x="3919" y="1117"/>
                </a:lnTo>
                <a:lnTo>
                  <a:pt x="3960" y="1133"/>
                </a:lnTo>
                <a:lnTo>
                  <a:pt x="3998" y="1150"/>
                </a:lnTo>
                <a:lnTo>
                  <a:pt x="4038" y="1169"/>
                </a:lnTo>
                <a:lnTo>
                  <a:pt x="4075" y="1188"/>
                </a:lnTo>
                <a:lnTo>
                  <a:pt x="4113" y="1207"/>
                </a:lnTo>
                <a:lnTo>
                  <a:pt x="4151" y="1228"/>
                </a:lnTo>
                <a:lnTo>
                  <a:pt x="4187" y="1249"/>
                </a:lnTo>
                <a:lnTo>
                  <a:pt x="4222" y="1272"/>
                </a:lnTo>
                <a:lnTo>
                  <a:pt x="4258" y="1296"/>
                </a:lnTo>
                <a:lnTo>
                  <a:pt x="4292" y="1319"/>
                </a:lnTo>
                <a:lnTo>
                  <a:pt x="4327" y="1344"/>
                </a:lnTo>
                <a:lnTo>
                  <a:pt x="4361" y="1370"/>
                </a:lnTo>
                <a:lnTo>
                  <a:pt x="4393" y="1397"/>
                </a:lnTo>
                <a:lnTo>
                  <a:pt x="4426" y="1423"/>
                </a:lnTo>
                <a:lnTo>
                  <a:pt x="4457" y="1451"/>
                </a:lnTo>
                <a:lnTo>
                  <a:pt x="4487" y="1480"/>
                </a:lnTo>
                <a:lnTo>
                  <a:pt x="4517" y="1509"/>
                </a:lnTo>
                <a:lnTo>
                  <a:pt x="4548" y="1539"/>
                </a:lnTo>
                <a:lnTo>
                  <a:pt x="4575" y="1571"/>
                </a:lnTo>
                <a:lnTo>
                  <a:pt x="4604" y="1602"/>
                </a:lnTo>
                <a:lnTo>
                  <a:pt x="4631" y="1635"/>
                </a:lnTo>
                <a:lnTo>
                  <a:pt x="4658" y="1667"/>
                </a:lnTo>
                <a:lnTo>
                  <a:pt x="4683" y="1701"/>
                </a:lnTo>
                <a:lnTo>
                  <a:pt x="4708" y="1735"/>
                </a:lnTo>
                <a:lnTo>
                  <a:pt x="4732" y="1769"/>
                </a:lnTo>
                <a:lnTo>
                  <a:pt x="4755" y="1805"/>
                </a:lnTo>
                <a:lnTo>
                  <a:pt x="4779" y="1841"/>
                </a:lnTo>
                <a:lnTo>
                  <a:pt x="4799" y="1877"/>
                </a:lnTo>
                <a:lnTo>
                  <a:pt x="4820" y="1914"/>
                </a:lnTo>
                <a:lnTo>
                  <a:pt x="4840" y="1953"/>
                </a:lnTo>
                <a:lnTo>
                  <a:pt x="4859" y="1990"/>
                </a:lnTo>
                <a:lnTo>
                  <a:pt x="4877" y="2029"/>
                </a:lnTo>
                <a:lnTo>
                  <a:pt x="4895" y="2068"/>
                </a:lnTo>
                <a:lnTo>
                  <a:pt x="4911" y="2108"/>
                </a:lnTo>
                <a:lnTo>
                  <a:pt x="4926" y="2148"/>
                </a:lnTo>
                <a:lnTo>
                  <a:pt x="4940" y="2188"/>
                </a:lnTo>
                <a:lnTo>
                  <a:pt x="4954" y="2229"/>
                </a:lnTo>
                <a:lnTo>
                  <a:pt x="4965" y="2271"/>
                </a:lnTo>
                <a:lnTo>
                  <a:pt x="4977" y="2313"/>
                </a:lnTo>
                <a:lnTo>
                  <a:pt x="4988" y="2356"/>
                </a:lnTo>
                <a:lnTo>
                  <a:pt x="4997" y="2397"/>
                </a:lnTo>
                <a:lnTo>
                  <a:pt x="5005" y="2440"/>
                </a:lnTo>
                <a:lnTo>
                  <a:pt x="5012" y="2485"/>
                </a:lnTo>
                <a:lnTo>
                  <a:pt x="5018" y="2529"/>
                </a:lnTo>
                <a:lnTo>
                  <a:pt x="5024" y="2573"/>
                </a:lnTo>
                <a:lnTo>
                  <a:pt x="5027" y="2617"/>
                </a:lnTo>
                <a:lnTo>
                  <a:pt x="5031" y="2661"/>
                </a:lnTo>
                <a:lnTo>
                  <a:pt x="5032" y="2706"/>
                </a:lnTo>
                <a:lnTo>
                  <a:pt x="5033" y="2752"/>
                </a:lnTo>
                <a:lnTo>
                  <a:pt x="5032" y="2797"/>
                </a:lnTo>
                <a:lnTo>
                  <a:pt x="5031" y="2842"/>
                </a:lnTo>
                <a:lnTo>
                  <a:pt x="5027" y="2887"/>
                </a:lnTo>
                <a:lnTo>
                  <a:pt x="5024" y="2932"/>
                </a:lnTo>
                <a:lnTo>
                  <a:pt x="5018" y="2976"/>
                </a:lnTo>
                <a:lnTo>
                  <a:pt x="5012" y="3020"/>
                </a:lnTo>
                <a:lnTo>
                  <a:pt x="5005" y="3063"/>
                </a:lnTo>
                <a:lnTo>
                  <a:pt x="4997" y="3106"/>
                </a:lnTo>
                <a:lnTo>
                  <a:pt x="4988" y="3149"/>
                </a:lnTo>
                <a:lnTo>
                  <a:pt x="4977" y="3191"/>
                </a:lnTo>
                <a:lnTo>
                  <a:pt x="4965" y="3232"/>
                </a:lnTo>
                <a:lnTo>
                  <a:pt x="4954" y="3274"/>
                </a:lnTo>
                <a:lnTo>
                  <a:pt x="4940" y="3316"/>
                </a:lnTo>
                <a:lnTo>
                  <a:pt x="4926" y="3355"/>
                </a:lnTo>
                <a:lnTo>
                  <a:pt x="4911" y="3396"/>
                </a:lnTo>
                <a:lnTo>
                  <a:pt x="4895" y="3435"/>
                </a:lnTo>
                <a:lnTo>
                  <a:pt x="4877" y="3475"/>
                </a:lnTo>
                <a:lnTo>
                  <a:pt x="4859" y="3513"/>
                </a:lnTo>
                <a:lnTo>
                  <a:pt x="4840" y="3552"/>
                </a:lnTo>
                <a:lnTo>
                  <a:pt x="4820" y="3589"/>
                </a:lnTo>
                <a:lnTo>
                  <a:pt x="4799" y="3626"/>
                </a:lnTo>
                <a:lnTo>
                  <a:pt x="4779" y="3663"/>
                </a:lnTo>
                <a:lnTo>
                  <a:pt x="4755" y="3699"/>
                </a:lnTo>
                <a:lnTo>
                  <a:pt x="4732" y="3734"/>
                </a:lnTo>
                <a:lnTo>
                  <a:pt x="4708" y="3769"/>
                </a:lnTo>
                <a:lnTo>
                  <a:pt x="4683" y="3804"/>
                </a:lnTo>
                <a:lnTo>
                  <a:pt x="4658" y="3836"/>
                </a:lnTo>
                <a:lnTo>
                  <a:pt x="4631" y="3870"/>
                </a:lnTo>
                <a:lnTo>
                  <a:pt x="4604" y="3901"/>
                </a:lnTo>
                <a:lnTo>
                  <a:pt x="4575" y="3934"/>
                </a:lnTo>
                <a:lnTo>
                  <a:pt x="4548" y="3964"/>
                </a:lnTo>
                <a:lnTo>
                  <a:pt x="4517" y="3994"/>
                </a:lnTo>
                <a:lnTo>
                  <a:pt x="4487" y="4023"/>
                </a:lnTo>
                <a:lnTo>
                  <a:pt x="4457" y="4052"/>
                </a:lnTo>
                <a:lnTo>
                  <a:pt x="4426" y="4080"/>
                </a:lnTo>
                <a:lnTo>
                  <a:pt x="4393" y="4108"/>
                </a:lnTo>
                <a:lnTo>
                  <a:pt x="4361" y="4134"/>
                </a:lnTo>
                <a:lnTo>
                  <a:pt x="4327" y="4160"/>
                </a:lnTo>
                <a:lnTo>
                  <a:pt x="4292" y="4184"/>
                </a:lnTo>
                <a:lnTo>
                  <a:pt x="4258" y="4209"/>
                </a:lnTo>
                <a:lnTo>
                  <a:pt x="4222" y="4232"/>
                </a:lnTo>
                <a:lnTo>
                  <a:pt x="4187" y="4254"/>
                </a:lnTo>
                <a:lnTo>
                  <a:pt x="4151" y="4276"/>
                </a:lnTo>
                <a:lnTo>
                  <a:pt x="4113" y="4297"/>
                </a:lnTo>
                <a:lnTo>
                  <a:pt x="4075" y="4317"/>
                </a:lnTo>
                <a:lnTo>
                  <a:pt x="4038" y="4335"/>
                </a:lnTo>
                <a:lnTo>
                  <a:pt x="3998" y="4354"/>
                </a:lnTo>
                <a:lnTo>
                  <a:pt x="3960" y="4370"/>
                </a:lnTo>
                <a:lnTo>
                  <a:pt x="3919" y="4386"/>
                </a:lnTo>
                <a:lnTo>
                  <a:pt x="3880" y="4402"/>
                </a:lnTo>
                <a:lnTo>
                  <a:pt x="3839" y="4417"/>
                </a:lnTo>
                <a:lnTo>
                  <a:pt x="3799" y="4429"/>
                </a:lnTo>
                <a:lnTo>
                  <a:pt x="3757" y="4442"/>
                </a:lnTo>
                <a:lnTo>
                  <a:pt x="3715" y="4454"/>
                </a:lnTo>
                <a:lnTo>
                  <a:pt x="3672" y="4464"/>
                </a:lnTo>
                <a:lnTo>
                  <a:pt x="3630" y="4474"/>
                </a:lnTo>
                <a:lnTo>
                  <a:pt x="3586" y="4482"/>
                </a:lnTo>
                <a:lnTo>
                  <a:pt x="3543" y="4489"/>
                </a:lnTo>
                <a:lnTo>
                  <a:pt x="3499" y="4494"/>
                </a:lnTo>
                <a:lnTo>
                  <a:pt x="3455" y="4499"/>
                </a:lnTo>
                <a:lnTo>
                  <a:pt x="3411" y="4504"/>
                </a:lnTo>
                <a:lnTo>
                  <a:pt x="3367" y="4506"/>
                </a:lnTo>
                <a:lnTo>
                  <a:pt x="3322" y="4508"/>
                </a:lnTo>
                <a:lnTo>
                  <a:pt x="3276" y="4508"/>
                </a:lnTo>
                <a:lnTo>
                  <a:pt x="3231" y="4508"/>
                </a:lnTo>
                <a:lnTo>
                  <a:pt x="3186" y="4506"/>
                </a:lnTo>
                <a:lnTo>
                  <a:pt x="3140" y="4504"/>
                </a:lnTo>
                <a:lnTo>
                  <a:pt x="3096" y="4499"/>
                </a:lnTo>
                <a:lnTo>
                  <a:pt x="3052" y="4494"/>
                </a:lnTo>
                <a:lnTo>
                  <a:pt x="3008" y="4489"/>
                </a:lnTo>
                <a:lnTo>
                  <a:pt x="2965" y="4482"/>
                </a:lnTo>
                <a:lnTo>
                  <a:pt x="2922" y="4474"/>
                </a:lnTo>
                <a:lnTo>
                  <a:pt x="2879" y="4464"/>
                </a:lnTo>
                <a:lnTo>
                  <a:pt x="2837" y="4454"/>
                </a:lnTo>
                <a:lnTo>
                  <a:pt x="2795" y="4442"/>
                </a:lnTo>
                <a:lnTo>
                  <a:pt x="2754" y="4429"/>
                </a:lnTo>
                <a:lnTo>
                  <a:pt x="2712" y="4417"/>
                </a:lnTo>
                <a:lnTo>
                  <a:pt x="2671" y="4402"/>
                </a:lnTo>
                <a:lnTo>
                  <a:pt x="2632" y="4386"/>
                </a:lnTo>
                <a:lnTo>
                  <a:pt x="2593" y="4370"/>
                </a:lnTo>
                <a:lnTo>
                  <a:pt x="2553" y="4354"/>
                </a:lnTo>
                <a:lnTo>
                  <a:pt x="2515" y="4335"/>
                </a:lnTo>
                <a:lnTo>
                  <a:pt x="2476" y="4317"/>
                </a:lnTo>
                <a:lnTo>
                  <a:pt x="2438" y="4297"/>
                </a:lnTo>
                <a:lnTo>
                  <a:pt x="2402" y="4276"/>
                </a:lnTo>
                <a:lnTo>
                  <a:pt x="2365" y="4254"/>
                </a:lnTo>
                <a:lnTo>
                  <a:pt x="2329" y="4232"/>
                </a:lnTo>
                <a:lnTo>
                  <a:pt x="2294" y="4209"/>
                </a:lnTo>
                <a:lnTo>
                  <a:pt x="2259" y="4184"/>
                </a:lnTo>
                <a:lnTo>
                  <a:pt x="2225" y="4160"/>
                </a:lnTo>
                <a:lnTo>
                  <a:pt x="2192" y="4134"/>
                </a:lnTo>
                <a:lnTo>
                  <a:pt x="2158" y="4108"/>
                </a:lnTo>
                <a:lnTo>
                  <a:pt x="2126" y="4080"/>
                </a:lnTo>
                <a:lnTo>
                  <a:pt x="2094" y="4052"/>
                </a:lnTo>
                <a:lnTo>
                  <a:pt x="2064" y="4023"/>
                </a:lnTo>
                <a:lnTo>
                  <a:pt x="2034" y="3994"/>
                </a:lnTo>
                <a:lnTo>
                  <a:pt x="2004" y="3964"/>
                </a:lnTo>
                <a:lnTo>
                  <a:pt x="1976" y="3934"/>
                </a:lnTo>
                <a:lnTo>
                  <a:pt x="1948" y="3901"/>
                </a:lnTo>
                <a:lnTo>
                  <a:pt x="1920" y="3870"/>
                </a:lnTo>
                <a:lnTo>
                  <a:pt x="1894" y="3836"/>
                </a:lnTo>
                <a:lnTo>
                  <a:pt x="1868" y="3804"/>
                </a:lnTo>
                <a:lnTo>
                  <a:pt x="1844" y="3769"/>
                </a:lnTo>
                <a:lnTo>
                  <a:pt x="1819" y="3734"/>
                </a:lnTo>
                <a:lnTo>
                  <a:pt x="1796" y="3699"/>
                </a:lnTo>
                <a:lnTo>
                  <a:pt x="1774" y="3663"/>
                </a:lnTo>
                <a:lnTo>
                  <a:pt x="1752" y="3626"/>
                </a:lnTo>
                <a:lnTo>
                  <a:pt x="1731" y="3589"/>
                </a:lnTo>
                <a:lnTo>
                  <a:pt x="1711" y="3552"/>
                </a:lnTo>
                <a:lnTo>
                  <a:pt x="1693" y="3513"/>
                </a:lnTo>
                <a:lnTo>
                  <a:pt x="1674" y="3475"/>
                </a:lnTo>
                <a:lnTo>
                  <a:pt x="1658" y="3435"/>
                </a:lnTo>
                <a:lnTo>
                  <a:pt x="1642" y="3396"/>
                </a:lnTo>
                <a:lnTo>
                  <a:pt x="1625" y="3355"/>
                </a:lnTo>
                <a:lnTo>
                  <a:pt x="1612" y="3316"/>
                </a:lnTo>
                <a:lnTo>
                  <a:pt x="1599" y="3274"/>
                </a:lnTo>
                <a:lnTo>
                  <a:pt x="1586" y="3232"/>
                </a:lnTo>
                <a:lnTo>
                  <a:pt x="1574" y="3191"/>
                </a:lnTo>
                <a:lnTo>
                  <a:pt x="1564" y="3149"/>
                </a:lnTo>
                <a:lnTo>
                  <a:pt x="1555" y="3106"/>
                </a:lnTo>
                <a:lnTo>
                  <a:pt x="1547" y="3063"/>
                </a:lnTo>
                <a:lnTo>
                  <a:pt x="1540" y="3020"/>
                </a:lnTo>
                <a:lnTo>
                  <a:pt x="1534" y="2976"/>
                </a:lnTo>
                <a:lnTo>
                  <a:pt x="1528" y="2932"/>
                </a:lnTo>
                <a:lnTo>
                  <a:pt x="1524" y="2887"/>
                </a:lnTo>
                <a:lnTo>
                  <a:pt x="1522" y="2842"/>
                </a:lnTo>
                <a:lnTo>
                  <a:pt x="1520" y="2797"/>
                </a:lnTo>
                <a:lnTo>
                  <a:pt x="1520" y="2752"/>
                </a:lnTo>
                <a:lnTo>
                  <a:pt x="1520" y="2706"/>
                </a:lnTo>
                <a:lnTo>
                  <a:pt x="1522" y="2661"/>
                </a:lnTo>
                <a:lnTo>
                  <a:pt x="1524" y="2617"/>
                </a:lnTo>
                <a:lnTo>
                  <a:pt x="1528" y="2573"/>
                </a:lnTo>
                <a:lnTo>
                  <a:pt x="1534" y="2529"/>
                </a:lnTo>
                <a:lnTo>
                  <a:pt x="1540" y="2485"/>
                </a:lnTo>
                <a:lnTo>
                  <a:pt x="1547" y="2440"/>
                </a:lnTo>
                <a:lnTo>
                  <a:pt x="1555" y="2397"/>
                </a:lnTo>
                <a:lnTo>
                  <a:pt x="1564" y="2356"/>
                </a:lnTo>
                <a:lnTo>
                  <a:pt x="1574" y="2313"/>
                </a:lnTo>
                <a:lnTo>
                  <a:pt x="1586" y="2271"/>
                </a:lnTo>
                <a:lnTo>
                  <a:pt x="1599" y="2229"/>
                </a:lnTo>
                <a:lnTo>
                  <a:pt x="1612" y="2188"/>
                </a:lnTo>
                <a:lnTo>
                  <a:pt x="1625" y="2148"/>
                </a:lnTo>
                <a:lnTo>
                  <a:pt x="1642" y="2108"/>
                </a:lnTo>
                <a:lnTo>
                  <a:pt x="1658" y="2068"/>
                </a:lnTo>
                <a:lnTo>
                  <a:pt x="1674" y="2029"/>
                </a:lnTo>
                <a:lnTo>
                  <a:pt x="1693" y="1990"/>
                </a:lnTo>
                <a:lnTo>
                  <a:pt x="1711" y="1953"/>
                </a:lnTo>
                <a:lnTo>
                  <a:pt x="1731" y="1914"/>
                </a:lnTo>
                <a:lnTo>
                  <a:pt x="1752" y="1877"/>
                </a:lnTo>
                <a:lnTo>
                  <a:pt x="1774" y="1841"/>
                </a:lnTo>
                <a:lnTo>
                  <a:pt x="1796" y="1805"/>
                </a:lnTo>
                <a:lnTo>
                  <a:pt x="1819" y="1769"/>
                </a:lnTo>
                <a:lnTo>
                  <a:pt x="1844" y="1735"/>
                </a:lnTo>
                <a:lnTo>
                  <a:pt x="1868" y="1701"/>
                </a:lnTo>
                <a:lnTo>
                  <a:pt x="1894" y="1667"/>
                </a:lnTo>
                <a:lnTo>
                  <a:pt x="1920" y="1635"/>
                </a:lnTo>
                <a:lnTo>
                  <a:pt x="1948" y="1602"/>
                </a:lnTo>
                <a:lnTo>
                  <a:pt x="1976" y="1571"/>
                </a:lnTo>
                <a:lnTo>
                  <a:pt x="2004" y="1539"/>
                </a:lnTo>
                <a:lnTo>
                  <a:pt x="2034" y="1509"/>
                </a:lnTo>
                <a:lnTo>
                  <a:pt x="2064" y="1480"/>
                </a:lnTo>
                <a:lnTo>
                  <a:pt x="2094" y="1451"/>
                </a:lnTo>
                <a:lnTo>
                  <a:pt x="2126" y="1423"/>
                </a:lnTo>
                <a:lnTo>
                  <a:pt x="2158" y="1397"/>
                </a:lnTo>
                <a:lnTo>
                  <a:pt x="2192" y="1370"/>
                </a:lnTo>
                <a:lnTo>
                  <a:pt x="2225" y="1344"/>
                </a:lnTo>
                <a:lnTo>
                  <a:pt x="2259" y="1319"/>
                </a:lnTo>
                <a:lnTo>
                  <a:pt x="2294" y="1296"/>
                </a:lnTo>
                <a:lnTo>
                  <a:pt x="2329" y="1272"/>
                </a:lnTo>
                <a:lnTo>
                  <a:pt x="2365" y="1249"/>
                </a:lnTo>
                <a:lnTo>
                  <a:pt x="2402" y="1228"/>
                </a:lnTo>
                <a:lnTo>
                  <a:pt x="2438" y="1207"/>
                </a:lnTo>
                <a:lnTo>
                  <a:pt x="2476" y="1188"/>
                </a:lnTo>
                <a:lnTo>
                  <a:pt x="2515" y="1169"/>
                </a:lnTo>
                <a:lnTo>
                  <a:pt x="2553" y="1150"/>
                </a:lnTo>
                <a:lnTo>
                  <a:pt x="2593" y="1133"/>
                </a:lnTo>
                <a:lnTo>
                  <a:pt x="2632" y="1117"/>
                </a:lnTo>
                <a:lnTo>
                  <a:pt x="2671" y="1102"/>
                </a:lnTo>
                <a:lnTo>
                  <a:pt x="2712" y="1088"/>
                </a:lnTo>
                <a:lnTo>
                  <a:pt x="2754" y="1074"/>
                </a:lnTo>
                <a:lnTo>
                  <a:pt x="2795" y="1062"/>
                </a:lnTo>
                <a:lnTo>
                  <a:pt x="2837" y="1051"/>
                </a:lnTo>
                <a:lnTo>
                  <a:pt x="2879" y="1040"/>
                </a:lnTo>
                <a:lnTo>
                  <a:pt x="2922" y="1031"/>
                </a:lnTo>
                <a:lnTo>
                  <a:pt x="2965" y="1023"/>
                </a:lnTo>
                <a:lnTo>
                  <a:pt x="3008" y="1016"/>
                </a:lnTo>
                <a:lnTo>
                  <a:pt x="3052" y="1009"/>
                </a:lnTo>
                <a:lnTo>
                  <a:pt x="3096" y="1004"/>
                </a:lnTo>
                <a:lnTo>
                  <a:pt x="3140" y="1001"/>
                </a:lnTo>
                <a:lnTo>
                  <a:pt x="3186" y="997"/>
                </a:lnTo>
                <a:lnTo>
                  <a:pt x="3231" y="996"/>
                </a:lnTo>
                <a:lnTo>
                  <a:pt x="3276" y="995"/>
                </a:lnTo>
                <a:close/>
                <a:moveTo>
                  <a:pt x="3052" y="1894"/>
                </a:moveTo>
                <a:lnTo>
                  <a:pt x="3052" y="1894"/>
                </a:lnTo>
                <a:lnTo>
                  <a:pt x="3031" y="1882"/>
                </a:lnTo>
                <a:lnTo>
                  <a:pt x="3009" y="1873"/>
                </a:lnTo>
                <a:lnTo>
                  <a:pt x="2987" y="1865"/>
                </a:lnTo>
                <a:lnTo>
                  <a:pt x="2965" y="1858"/>
                </a:lnTo>
                <a:lnTo>
                  <a:pt x="2942" y="1852"/>
                </a:lnTo>
                <a:lnTo>
                  <a:pt x="2919" y="1848"/>
                </a:lnTo>
                <a:lnTo>
                  <a:pt x="2896" y="1846"/>
                </a:lnTo>
                <a:lnTo>
                  <a:pt x="2871" y="1845"/>
                </a:lnTo>
                <a:lnTo>
                  <a:pt x="2848" y="1845"/>
                </a:lnTo>
                <a:lnTo>
                  <a:pt x="2824" y="1846"/>
                </a:lnTo>
                <a:lnTo>
                  <a:pt x="2799" y="1849"/>
                </a:lnTo>
                <a:lnTo>
                  <a:pt x="2775" y="1854"/>
                </a:lnTo>
                <a:lnTo>
                  <a:pt x="2750" y="1859"/>
                </a:lnTo>
                <a:lnTo>
                  <a:pt x="2726" y="1866"/>
                </a:lnTo>
                <a:lnTo>
                  <a:pt x="2703" y="1874"/>
                </a:lnTo>
                <a:lnTo>
                  <a:pt x="2678" y="1883"/>
                </a:lnTo>
                <a:lnTo>
                  <a:pt x="2654" y="1895"/>
                </a:lnTo>
                <a:lnTo>
                  <a:pt x="2631" y="1906"/>
                </a:lnTo>
                <a:lnTo>
                  <a:pt x="2608" y="1919"/>
                </a:lnTo>
                <a:lnTo>
                  <a:pt x="2584" y="1933"/>
                </a:lnTo>
                <a:lnTo>
                  <a:pt x="2561" y="1948"/>
                </a:lnTo>
                <a:lnTo>
                  <a:pt x="2539" y="1966"/>
                </a:lnTo>
                <a:lnTo>
                  <a:pt x="2517" y="1983"/>
                </a:lnTo>
                <a:lnTo>
                  <a:pt x="2495" y="2002"/>
                </a:lnTo>
                <a:lnTo>
                  <a:pt x="2474" y="2021"/>
                </a:lnTo>
                <a:lnTo>
                  <a:pt x="2454" y="2042"/>
                </a:lnTo>
                <a:lnTo>
                  <a:pt x="2433" y="2064"/>
                </a:lnTo>
                <a:lnTo>
                  <a:pt x="2415" y="2086"/>
                </a:lnTo>
                <a:lnTo>
                  <a:pt x="2396" y="2111"/>
                </a:lnTo>
                <a:lnTo>
                  <a:pt x="2379" y="2135"/>
                </a:lnTo>
                <a:lnTo>
                  <a:pt x="2362" y="2162"/>
                </a:lnTo>
                <a:lnTo>
                  <a:pt x="2345" y="2188"/>
                </a:lnTo>
                <a:lnTo>
                  <a:pt x="2330" y="2215"/>
                </a:lnTo>
                <a:lnTo>
                  <a:pt x="2316" y="2243"/>
                </a:lnTo>
                <a:lnTo>
                  <a:pt x="2303" y="2271"/>
                </a:lnTo>
                <a:lnTo>
                  <a:pt x="2292" y="2299"/>
                </a:lnTo>
                <a:lnTo>
                  <a:pt x="2281" y="2327"/>
                </a:lnTo>
                <a:lnTo>
                  <a:pt x="2273" y="2356"/>
                </a:lnTo>
                <a:lnTo>
                  <a:pt x="2265" y="2384"/>
                </a:lnTo>
                <a:lnTo>
                  <a:pt x="2258" y="2411"/>
                </a:lnTo>
                <a:lnTo>
                  <a:pt x="2254" y="2439"/>
                </a:lnTo>
                <a:lnTo>
                  <a:pt x="2249" y="2467"/>
                </a:lnTo>
                <a:lnTo>
                  <a:pt x="2245" y="2495"/>
                </a:lnTo>
                <a:lnTo>
                  <a:pt x="2244" y="2523"/>
                </a:lnTo>
                <a:lnTo>
                  <a:pt x="2243" y="2550"/>
                </a:lnTo>
                <a:lnTo>
                  <a:pt x="2244" y="2576"/>
                </a:lnTo>
                <a:lnTo>
                  <a:pt x="2245" y="2603"/>
                </a:lnTo>
                <a:lnTo>
                  <a:pt x="2248" y="2629"/>
                </a:lnTo>
                <a:lnTo>
                  <a:pt x="2252" y="2654"/>
                </a:lnTo>
                <a:lnTo>
                  <a:pt x="2257" y="2680"/>
                </a:lnTo>
                <a:lnTo>
                  <a:pt x="2263" y="2704"/>
                </a:lnTo>
                <a:lnTo>
                  <a:pt x="2271" y="2727"/>
                </a:lnTo>
                <a:lnTo>
                  <a:pt x="2279" y="2750"/>
                </a:lnTo>
                <a:lnTo>
                  <a:pt x="2288" y="2774"/>
                </a:lnTo>
                <a:lnTo>
                  <a:pt x="2299" y="2795"/>
                </a:lnTo>
                <a:lnTo>
                  <a:pt x="2310" y="2815"/>
                </a:lnTo>
                <a:lnTo>
                  <a:pt x="2323" y="2836"/>
                </a:lnTo>
                <a:lnTo>
                  <a:pt x="2337" y="2855"/>
                </a:lnTo>
                <a:lnTo>
                  <a:pt x="2352" y="2874"/>
                </a:lnTo>
                <a:lnTo>
                  <a:pt x="2368" y="2890"/>
                </a:lnTo>
                <a:lnTo>
                  <a:pt x="2386" y="2906"/>
                </a:lnTo>
                <a:lnTo>
                  <a:pt x="2404" y="2921"/>
                </a:lnTo>
                <a:lnTo>
                  <a:pt x="2423" y="2935"/>
                </a:lnTo>
                <a:lnTo>
                  <a:pt x="2444" y="2948"/>
                </a:lnTo>
                <a:lnTo>
                  <a:pt x="2465" y="2958"/>
                </a:lnTo>
                <a:lnTo>
                  <a:pt x="2485" y="2968"/>
                </a:lnTo>
                <a:lnTo>
                  <a:pt x="2503" y="2975"/>
                </a:lnTo>
                <a:lnTo>
                  <a:pt x="2523" y="2979"/>
                </a:lnTo>
                <a:lnTo>
                  <a:pt x="2540" y="2982"/>
                </a:lnTo>
                <a:lnTo>
                  <a:pt x="2559" y="2982"/>
                </a:lnTo>
                <a:lnTo>
                  <a:pt x="2575" y="2980"/>
                </a:lnTo>
                <a:lnTo>
                  <a:pt x="2593" y="2978"/>
                </a:lnTo>
                <a:lnTo>
                  <a:pt x="2609" y="2973"/>
                </a:lnTo>
                <a:lnTo>
                  <a:pt x="2625" y="2966"/>
                </a:lnTo>
                <a:lnTo>
                  <a:pt x="2640" y="2958"/>
                </a:lnTo>
                <a:lnTo>
                  <a:pt x="2656" y="2949"/>
                </a:lnTo>
                <a:lnTo>
                  <a:pt x="2671" y="2937"/>
                </a:lnTo>
                <a:lnTo>
                  <a:pt x="2687" y="2926"/>
                </a:lnTo>
                <a:lnTo>
                  <a:pt x="2700" y="2912"/>
                </a:lnTo>
                <a:lnTo>
                  <a:pt x="2716" y="2897"/>
                </a:lnTo>
                <a:lnTo>
                  <a:pt x="2730" y="2879"/>
                </a:lnTo>
                <a:lnTo>
                  <a:pt x="2743" y="2862"/>
                </a:lnTo>
                <a:lnTo>
                  <a:pt x="2771" y="2824"/>
                </a:lnTo>
                <a:lnTo>
                  <a:pt x="2799" y="2782"/>
                </a:lnTo>
                <a:lnTo>
                  <a:pt x="2828" y="2737"/>
                </a:lnTo>
                <a:lnTo>
                  <a:pt x="2856" y="2688"/>
                </a:lnTo>
                <a:lnTo>
                  <a:pt x="2885" y="2637"/>
                </a:lnTo>
                <a:lnTo>
                  <a:pt x="2945" y="2530"/>
                </a:lnTo>
                <a:lnTo>
                  <a:pt x="3008" y="2424"/>
                </a:lnTo>
                <a:lnTo>
                  <a:pt x="3037" y="2374"/>
                </a:lnTo>
                <a:lnTo>
                  <a:pt x="3065" y="2326"/>
                </a:lnTo>
                <a:lnTo>
                  <a:pt x="3089" y="2279"/>
                </a:lnTo>
                <a:lnTo>
                  <a:pt x="3111" y="2235"/>
                </a:lnTo>
                <a:lnTo>
                  <a:pt x="3131" y="2192"/>
                </a:lnTo>
                <a:lnTo>
                  <a:pt x="3138" y="2171"/>
                </a:lnTo>
                <a:lnTo>
                  <a:pt x="3145" y="2151"/>
                </a:lnTo>
                <a:lnTo>
                  <a:pt x="3151" y="2132"/>
                </a:lnTo>
                <a:lnTo>
                  <a:pt x="3156" y="2112"/>
                </a:lnTo>
                <a:lnTo>
                  <a:pt x="3159" y="2093"/>
                </a:lnTo>
                <a:lnTo>
                  <a:pt x="3160" y="2075"/>
                </a:lnTo>
                <a:lnTo>
                  <a:pt x="3161" y="2057"/>
                </a:lnTo>
                <a:lnTo>
                  <a:pt x="3160" y="2040"/>
                </a:lnTo>
                <a:lnTo>
                  <a:pt x="3157" y="2022"/>
                </a:lnTo>
                <a:lnTo>
                  <a:pt x="3153" y="2006"/>
                </a:lnTo>
                <a:lnTo>
                  <a:pt x="3147" y="1990"/>
                </a:lnTo>
                <a:lnTo>
                  <a:pt x="3139" y="1975"/>
                </a:lnTo>
                <a:lnTo>
                  <a:pt x="3130" y="1960"/>
                </a:lnTo>
                <a:lnTo>
                  <a:pt x="3118" y="1946"/>
                </a:lnTo>
                <a:lnTo>
                  <a:pt x="3105" y="1932"/>
                </a:lnTo>
                <a:lnTo>
                  <a:pt x="3089" y="1919"/>
                </a:lnTo>
                <a:lnTo>
                  <a:pt x="3072" y="1906"/>
                </a:lnTo>
                <a:lnTo>
                  <a:pt x="3052" y="1894"/>
                </a:lnTo>
                <a:close/>
                <a:moveTo>
                  <a:pt x="4125" y="1903"/>
                </a:moveTo>
                <a:lnTo>
                  <a:pt x="4125" y="1903"/>
                </a:lnTo>
                <a:lnTo>
                  <a:pt x="4083" y="1863"/>
                </a:lnTo>
                <a:lnTo>
                  <a:pt x="4039" y="1826"/>
                </a:lnTo>
                <a:lnTo>
                  <a:pt x="3994" y="1790"/>
                </a:lnTo>
                <a:lnTo>
                  <a:pt x="3947" y="1757"/>
                </a:lnTo>
                <a:lnTo>
                  <a:pt x="3923" y="1740"/>
                </a:lnTo>
                <a:lnTo>
                  <a:pt x="3899" y="1725"/>
                </a:lnTo>
                <a:lnTo>
                  <a:pt x="3873" y="1711"/>
                </a:lnTo>
                <a:lnTo>
                  <a:pt x="3848" y="1696"/>
                </a:lnTo>
                <a:lnTo>
                  <a:pt x="3822" y="1683"/>
                </a:lnTo>
                <a:lnTo>
                  <a:pt x="3796" y="1671"/>
                </a:lnTo>
                <a:lnTo>
                  <a:pt x="3770" y="1658"/>
                </a:lnTo>
                <a:lnTo>
                  <a:pt x="3743" y="1646"/>
                </a:lnTo>
                <a:lnTo>
                  <a:pt x="3716" y="1635"/>
                </a:lnTo>
                <a:lnTo>
                  <a:pt x="3688" y="1624"/>
                </a:lnTo>
                <a:lnTo>
                  <a:pt x="3661" y="1615"/>
                </a:lnTo>
                <a:lnTo>
                  <a:pt x="3633" y="1606"/>
                </a:lnTo>
                <a:lnTo>
                  <a:pt x="3605" y="1598"/>
                </a:lnTo>
                <a:lnTo>
                  <a:pt x="3576" y="1589"/>
                </a:lnTo>
                <a:lnTo>
                  <a:pt x="3547" y="1582"/>
                </a:lnTo>
                <a:lnTo>
                  <a:pt x="3518" y="1577"/>
                </a:lnTo>
                <a:lnTo>
                  <a:pt x="3489" y="1571"/>
                </a:lnTo>
                <a:lnTo>
                  <a:pt x="3459" y="1566"/>
                </a:lnTo>
                <a:lnTo>
                  <a:pt x="3428" y="1562"/>
                </a:lnTo>
                <a:lnTo>
                  <a:pt x="3398" y="1558"/>
                </a:lnTo>
                <a:lnTo>
                  <a:pt x="3368" y="1556"/>
                </a:lnTo>
                <a:lnTo>
                  <a:pt x="3338" y="1553"/>
                </a:lnTo>
                <a:lnTo>
                  <a:pt x="3307" y="1552"/>
                </a:lnTo>
                <a:lnTo>
                  <a:pt x="3276" y="1552"/>
                </a:lnTo>
                <a:lnTo>
                  <a:pt x="3245" y="1552"/>
                </a:lnTo>
                <a:lnTo>
                  <a:pt x="3214" y="1553"/>
                </a:lnTo>
                <a:lnTo>
                  <a:pt x="3183" y="1556"/>
                </a:lnTo>
                <a:lnTo>
                  <a:pt x="3153" y="1558"/>
                </a:lnTo>
                <a:lnTo>
                  <a:pt x="3123" y="1562"/>
                </a:lnTo>
                <a:lnTo>
                  <a:pt x="3093" y="1566"/>
                </a:lnTo>
                <a:lnTo>
                  <a:pt x="3064" y="1571"/>
                </a:lnTo>
                <a:lnTo>
                  <a:pt x="3034" y="1577"/>
                </a:lnTo>
                <a:lnTo>
                  <a:pt x="3005" y="1582"/>
                </a:lnTo>
                <a:lnTo>
                  <a:pt x="2976" y="1589"/>
                </a:lnTo>
                <a:lnTo>
                  <a:pt x="2948" y="1598"/>
                </a:lnTo>
                <a:lnTo>
                  <a:pt x="2919" y="1606"/>
                </a:lnTo>
                <a:lnTo>
                  <a:pt x="2891" y="1615"/>
                </a:lnTo>
                <a:lnTo>
                  <a:pt x="2863" y="1624"/>
                </a:lnTo>
                <a:lnTo>
                  <a:pt x="2836" y="1635"/>
                </a:lnTo>
                <a:lnTo>
                  <a:pt x="2808" y="1646"/>
                </a:lnTo>
                <a:lnTo>
                  <a:pt x="2782" y="1658"/>
                </a:lnTo>
                <a:lnTo>
                  <a:pt x="2755" y="1671"/>
                </a:lnTo>
                <a:lnTo>
                  <a:pt x="2730" y="1683"/>
                </a:lnTo>
                <a:lnTo>
                  <a:pt x="2704" y="1696"/>
                </a:lnTo>
                <a:lnTo>
                  <a:pt x="2678" y="1711"/>
                </a:lnTo>
                <a:lnTo>
                  <a:pt x="2654" y="1725"/>
                </a:lnTo>
                <a:lnTo>
                  <a:pt x="2629" y="1740"/>
                </a:lnTo>
                <a:lnTo>
                  <a:pt x="2605" y="1757"/>
                </a:lnTo>
                <a:lnTo>
                  <a:pt x="2558" y="1790"/>
                </a:lnTo>
                <a:lnTo>
                  <a:pt x="2512" y="1826"/>
                </a:lnTo>
                <a:lnTo>
                  <a:pt x="2469" y="1863"/>
                </a:lnTo>
                <a:lnTo>
                  <a:pt x="2428" y="1903"/>
                </a:lnTo>
                <a:lnTo>
                  <a:pt x="2387" y="1945"/>
                </a:lnTo>
                <a:lnTo>
                  <a:pt x="2350" y="1989"/>
                </a:lnTo>
                <a:lnTo>
                  <a:pt x="2314" y="2034"/>
                </a:lnTo>
                <a:lnTo>
                  <a:pt x="2280" y="2081"/>
                </a:lnTo>
                <a:lnTo>
                  <a:pt x="2265" y="2105"/>
                </a:lnTo>
                <a:lnTo>
                  <a:pt x="2250" y="2129"/>
                </a:lnTo>
                <a:lnTo>
                  <a:pt x="2235" y="2155"/>
                </a:lnTo>
                <a:lnTo>
                  <a:pt x="2221" y="2180"/>
                </a:lnTo>
                <a:lnTo>
                  <a:pt x="2207" y="2206"/>
                </a:lnTo>
                <a:lnTo>
                  <a:pt x="2194" y="2231"/>
                </a:lnTo>
                <a:lnTo>
                  <a:pt x="2182" y="2258"/>
                </a:lnTo>
                <a:lnTo>
                  <a:pt x="2170" y="2285"/>
                </a:lnTo>
                <a:lnTo>
                  <a:pt x="2159" y="2312"/>
                </a:lnTo>
                <a:lnTo>
                  <a:pt x="2149" y="2339"/>
                </a:lnTo>
                <a:lnTo>
                  <a:pt x="2139" y="2367"/>
                </a:lnTo>
                <a:lnTo>
                  <a:pt x="2129" y="2395"/>
                </a:lnTo>
                <a:lnTo>
                  <a:pt x="2121" y="2423"/>
                </a:lnTo>
                <a:lnTo>
                  <a:pt x="2113" y="2452"/>
                </a:lnTo>
                <a:lnTo>
                  <a:pt x="2106" y="2481"/>
                </a:lnTo>
                <a:lnTo>
                  <a:pt x="2100" y="2510"/>
                </a:lnTo>
                <a:lnTo>
                  <a:pt x="2094" y="2539"/>
                </a:lnTo>
                <a:lnTo>
                  <a:pt x="2090" y="2569"/>
                </a:lnTo>
                <a:lnTo>
                  <a:pt x="2085" y="2600"/>
                </a:lnTo>
                <a:lnTo>
                  <a:pt x="2082" y="2630"/>
                </a:lnTo>
                <a:lnTo>
                  <a:pt x="2079" y="2660"/>
                </a:lnTo>
                <a:lnTo>
                  <a:pt x="2077" y="2690"/>
                </a:lnTo>
                <a:lnTo>
                  <a:pt x="2076" y="2721"/>
                </a:lnTo>
                <a:lnTo>
                  <a:pt x="2076" y="2752"/>
                </a:lnTo>
                <a:lnTo>
                  <a:pt x="2076" y="2783"/>
                </a:lnTo>
                <a:lnTo>
                  <a:pt x="2077" y="2813"/>
                </a:lnTo>
                <a:lnTo>
                  <a:pt x="2079" y="2845"/>
                </a:lnTo>
                <a:lnTo>
                  <a:pt x="2082" y="2875"/>
                </a:lnTo>
                <a:lnTo>
                  <a:pt x="2085" y="2905"/>
                </a:lnTo>
                <a:lnTo>
                  <a:pt x="2090" y="2935"/>
                </a:lnTo>
                <a:lnTo>
                  <a:pt x="2094" y="2964"/>
                </a:lnTo>
                <a:lnTo>
                  <a:pt x="2100" y="2994"/>
                </a:lnTo>
                <a:lnTo>
                  <a:pt x="2106" y="3023"/>
                </a:lnTo>
                <a:lnTo>
                  <a:pt x="2113" y="3052"/>
                </a:lnTo>
                <a:lnTo>
                  <a:pt x="2121" y="3080"/>
                </a:lnTo>
                <a:lnTo>
                  <a:pt x="2129" y="3109"/>
                </a:lnTo>
                <a:lnTo>
                  <a:pt x="2139" y="3137"/>
                </a:lnTo>
                <a:lnTo>
                  <a:pt x="2149" y="3165"/>
                </a:lnTo>
                <a:lnTo>
                  <a:pt x="2159" y="3192"/>
                </a:lnTo>
                <a:lnTo>
                  <a:pt x="2170" y="3220"/>
                </a:lnTo>
                <a:lnTo>
                  <a:pt x="2182" y="3246"/>
                </a:lnTo>
                <a:lnTo>
                  <a:pt x="2194" y="3272"/>
                </a:lnTo>
                <a:lnTo>
                  <a:pt x="2207" y="3298"/>
                </a:lnTo>
                <a:lnTo>
                  <a:pt x="2221" y="3324"/>
                </a:lnTo>
                <a:lnTo>
                  <a:pt x="2235" y="3350"/>
                </a:lnTo>
                <a:lnTo>
                  <a:pt x="2250" y="3374"/>
                </a:lnTo>
                <a:lnTo>
                  <a:pt x="2265" y="3398"/>
                </a:lnTo>
                <a:lnTo>
                  <a:pt x="2280" y="3423"/>
                </a:lnTo>
                <a:lnTo>
                  <a:pt x="2314" y="3470"/>
                </a:lnTo>
                <a:lnTo>
                  <a:pt x="2350" y="3516"/>
                </a:lnTo>
                <a:lnTo>
                  <a:pt x="2387" y="3559"/>
                </a:lnTo>
                <a:lnTo>
                  <a:pt x="2428" y="3600"/>
                </a:lnTo>
                <a:lnTo>
                  <a:pt x="2469" y="3640"/>
                </a:lnTo>
                <a:lnTo>
                  <a:pt x="2512" y="3678"/>
                </a:lnTo>
                <a:lnTo>
                  <a:pt x="2558" y="3714"/>
                </a:lnTo>
                <a:lnTo>
                  <a:pt x="2605" y="3747"/>
                </a:lnTo>
                <a:lnTo>
                  <a:pt x="2629" y="3763"/>
                </a:lnTo>
                <a:lnTo>
                  <a:pt x="2654" y="3778"/>
                </a:lnTo>
                <a:lnTo>
                  <a:pt x="2678" y="3793"/>
                </a:lnTo>
                <a:lnTo>
                  <a:pt x="2704" y="3807"/>
                </a:lnTo>
                <a:lnTo>
                  <a:pt x="2730" y="3821"/>
                </a:lnTo>
                <a:lnTo>
                  <a:pt x="2755" y="3834"/>
                </a:lnTo>
                <a:lnTo>
                  <a:pt x="2782" y="3847"/>
                </a:lnTo>
                <a:lnTo>
                  <a:pt x="2808" y="3858"/>
                </a:lnTo>
                <a:lnTo>
                  <a:pt x="2836" y="3869"/>
                </a:lnTo>
                <a:lnTo>
                  <a:pt x="2863" y="3879"/>
                </a:lnTo>
                <a:lnTo>
                  <a:pt x="2891" y="3889"/>
                </a:lnTo>
                <a:lnTo>
                  <a:pt x="2919" y="3899"/>
                </a:lnTo>
                <a:lnTo>
                  <a:pt x="2948" y="3907"/>
                </a:lnTo>
                <a:lnTo>
                  <a:pt x="2976" y="3914"/>
                </a:lnTo>
                <a:lnTo>
                  <a:pt x="3005" y="3922"/>
                </a:lnTo>
                <a:lnTo>
                  <a:pt x="3034" y="3928"/>
                </a:lnTo>
                <a:lnTo>
                  <a:pt x="3064" y="3934"/>
                </a:lnTo>
                <a:lnTo>
                  <a:pt x="3093" y="3938"/>
                </a:lnTo>
                <a:lnTo>
                  <a:pt x="3123" y="3943"/>
                </a:lnTo>
                <a:lnTo>
                  <a:pt x="3153" y="3946"/>
                </a:lnTo>
                <a:lnTo>
                  <a:pt x="3183" y="3949"/>
                </a:lnTo>
                <a:lnTo>
                  <a:pt x="3214" y="3951"/>
                </a:lnTo>
                <a:lnTo>
                  <a:pt x="3245" y="3952"/>
                </a:lnTo>
                <a:lnTo>
                  <a:pt x="3276" y="3952"/>
                </a:lnTo>
                <a:lnTo>
                  <a:pt x="3307" y="3952"/>
                </a:lnTo>
                <a:lnTo>
                  <a:pt x="3338" y="3951"/>
                </a:lnTo>
                <a:lnTo>
                  <a:pt x="3368" y="3949"/>
                </a:lnTo>
                <a:lnTo>
                  <a:pt x="3398" y="3946"/>
                </a:lnTo>
                <a:lnTo>
                  <a:pt x="3428" y="3943"/>
                </a:lnTo>
                <a:lnTo>
                  <a:pt x="3459" y="3938"/>
                </a:lnTo>
                <a:lnTo>
                  <a:pt x="3489" y="3934"/>
                </a:lnTo>
                <a:lnTo>
                  <a:pt x="3518" y="3928"/>
                </a:lnTo>
                <a:lnTo>
                  <a:pt x="3547" y="3922"/>
                </a:lnTo>
                <a:lnTo>
                  <a:pt x="3576" y="3914"/>
                </a:lnTo>
                <a:lnTo>
                  <a:pt x="3605" y="3907"/>
                </a:lnTo>
                <a:lnTo>
                  <a:pt x="3633" y="3899"/>
                </a:lnTo>
                <a:lnTo>
                  <a:pt x="3661" y="3889"/>
                </a:lnTo>
                <a:lnTo>
                  <a:pt x="3688" y="3879"/>
                </a:lnTo>
                <a:lnTo>
                  <a:pt x="3716" y="3869"/>
                </a:lnTo>
                <a:lnTo>
                  <a:pt x="3743" y="3858"/>
                </a:lnTo>
                <a:lnTo>
                  <a:pt x="3770" y="3847"/>
                </a:lnTo>
                <a:lnTo>
                  <a:pt x="3796" y="3834"/>
                </a:lnTo>
                <a:lnTo>
                  <a:pt x="3822" y="3821"/>
                </a:lnTo>
                <a:lnTo>
                  <a:pt x="3848" y="3807"/>
                </a:lnTo>
                <a:lnTo>
                  <a:pt x="3873" y="3793"/>
                </a:lnTo>
                <a:lnTo>
                  <a:pt x="3899" y="3778"/>
                </a:lnTo>
                <a:lnTo>
                  <a:pt x="3923" y="3763"/>
                </a:lnTo>
                <a:lnTo>
                  <a:pt x="3947" y="3747"/>
                </a:lnTo>
                <a:lnTo>
                  <a:pt x="3994" y="3714"/>
                </a:lnTo>
                <a:lnTo>
                  <a:pt x="4039" y="3678"/>
                </a:lnTo>
                <a:lnTo>
                  <a:pt x="4083" y="3640"/>
                </a:lnTo>
                <a:lnTo>
                  <a:pt x="4125" y="3600"/>
                </a:lnTo>
                <a:lnTo>
                  <a:pt x="4164" y="3559"/>
                </a:lnTo>
                <a:lnTo>
                  <a:pt x="4202" y="3516"/>
                </a:lnTo>
                <a:lnTo>
                  <a:pt x="4238" y="3470"/>
                </a:lnTo>
                <a:lnTo>
                  <a:pt x="4271" y="3423"/>
                </a:lnTo>
                <a:lnTo>
                  <a:pt x="4286" y="3398"/>
                </a:lnTo>
                <a:lnTo>
                  <a:pt x="4303" y="3374"/>
                </a:lnTo>
                <a:lnTo>
                  <a:pt x="4317" y="3350"/>
                </a:lnTo>
                <a:lnTo>
                  <a:pt x="4332" y="3324"/>
                </a:lnTo>
                <a:lnTo>
                  <a:pt x="4344" y="3298"/>
                </a:lnTo>
                <a:lnTo>
                  <a:pt x="4357" y="3272"/>
                </a:lnTo>
                <a:lnTo>
                  <a:pt x="4370" y="3246"/>
                </a:lnTo>
                <a:lnTo>
                  <a:pt x="4382" y="3220"/>
                </a:lnTo>
                <a:lnTo>
                  <a:pt x="4393" y="3192"/>
                </a:lnTo>
                <a:lnTo>
                  <a:pt x="4404" y="3165"/>
                </a:lnTo>
                <a:lnTo>
                  <a:pt x="4413" y="3137"/>
                </a:lnTo>
                <a:lnTo>
                  <a:pt x="4422" y="3109"/>
                </a:lnTo>
                <a:lnTo>
                  <a:pt x="4430" y="3080"/>
                </a:lnTo>
                <a:lnTo>
                  <a:pt x="4438" y="3052"/>
                </a:lnTo>
                <a:lnTo>
                  <a:pt x="4445" y="3023"/>
                </a:lnTo>
                <a:lnTo>
                  <a:pt x="4451" y="2994"/>
                </a:lnTo>
                <a:lnTo>
                  <a:pt x="4457" y="2964"/>
                </a:lnTo>
                <a:lnTo>
                  <a:pt x="4462" y="2935"/>
                </a:lnTo>
                <a:lnTo>
                  <a:pt x="4466" y="2905"/>
                </a:lnTo>
                <a:lnTo>
                  <a:pt x="4470" y="2875"/>
                </a:lnTo>
                <a:lnTo>
                  <a:pt x="4472" y="2845"/>
                </a:lnTo>
                <a:lnTo>
                  <a:pt x="4474" y="2813"/>
                </a:lnTo>
                <a:lnTo>
                  <a:pt x="4476" y="2783"/>
                </a:lnTo>
                <a:lnTo>
                  <a:pt x="4476" y="2752"/>
                </a:lnTo>
                <a:lnTo>
                  <a:pt x="4476" y="2721"/>
                </a:lnTo>
                <a:lnTo>
                  <a:pt x="4474" y="2690"/>
                </a:lnTo>
                <a:lnTo>
                  <a:pt x="4472" y="2660"/>
                </a:lnTo>
                <a:lnTo>
                  <a:pt x="4470" y="2630"/>
                </a:lnTo>
                <a:lnTo>
                  <a:pt x="4466" y="2600"/>
                </a:lnTo>
                <a:lnTo>
                  <a:pt x="4462" y="2569"/>
                </a:lnTo>
                <a:lnTo>
                  <a:pt x="4457" y="2539"/>
                </a:lnTo>
                <a:lnTo>
                  <a:pt x="4451" y="2510"/>
                </a:lnTo>
                <a:lnTo>
                  <a:pt x="4445" y="2481"/>
                </a:lnTo>
                <a:lnTo>
                  <a:pt x="4438" y="2452"/>
                </a:lnTo>
                <a:lnTo>
                  <a:pt x="4430" y="2423"/>
                </a:lnTo>
                <a:lnTo>
                  <a:pt x="4422" y="2395"/>
                </a:lnTo>
                <a:lnTo>
                  <a:pt x="4413" y="2367"/>
                </a:lnTo>
                <a:lnTo>
                  <a:pt x="4404" y="2339"/>
                </a:lnTo>
                <a:lnTo>
                  <a:pt x="4393" y="2312"/>
                </a:lnTo>
                <a:lnTo>
                  <a:pt x="4382" y="2285"/>
                </a:lnTo>
                <a:lnTo>
                  <a:pt x="4370" y="2258"/>
                </a:lnTo>
                <a:lnTo>
                  <a:pt x="4357" y="2231"/>
                </a:lnTo>
                <a:lnTo>
                  <a:pt x="4344" y="2206"/>
                </a:lnTo>
                <a:lnTo>
                  <a:pt x="4332" y="2180"/>
                </a:lnTo>
                <a:lnTo>
                  <a:pt x="4317" y="2155"/>
                </a:lnTo>
                <a:lnTo>
                  <a:pt x="4303" y="2129"/>
                </a:lnTo>
                <a:lnTo>
                  <a:pt x="4286" y="2105"/>
                </a:lnTo>
                <a:lnTo>
                  <a:pt x="4271" y="2081"/>
                </a:lnTo>
                <a:lnTo>
                  <a:pt x="4238" y="2034"/>
                </a:lnTo>
                <a:lnTo>
                  <a:pt x="4202" y="1989"/>
                </a:lnTo>
                <a:lnTo>
                  <a:pt x="4164" y="1945"/>
                </a:lnTo>
                <a:lnTo>
                  <a:pt x="4125" y="1903"/>
                </a:lnTo>
                <a:close/>
                <a:moveTo>
                  <a:pt x="2363" y="0"/>
                </a:moveTo>
                <a:lnTo>
                  <a:pt x="1975" y="737"/>
                </a:lnTo>
                <a:lnTo>
                  <a:pt x="663" y="737"/>
                </a:lnTo>
                <a:lnTo>
                  <a:pt x="629" y="737"/>
                </a:lnTo>
                <a:lnTo>
                  <a:pt x="596" y="739"/>
                </a:lnTo>
                <a:lnTo>
                  <a:pt x="562" y="744"/>
                </a:lnTo>
                <a:lnTo>
                  <a:pt x="530" y="750"/>
                </a:lnTo>
                <a:lnTo>
                  <a:pt x="498" y="758"/>
                </a:lnTo>
                <a:lnTo>
                  <a:pt x="467" y="766"/>
                </a:lnTo>
                <a:lnTo>
                  <a:pt x="435" y="777"/>
                </a:lnTo>
                <a:lnTo>
                  <a:pt x="405" y="789"/>
                </a:lnTo>
                <a:lnTo>
                  <a:pt x="376" y="802"/>
                </a:lnTo>
                <a:lnTo>
                  <a:pt x="347" y="817"/>
                </a:lnTo>
                <a:lnTo>
                  <a:pt x="321" y="832"/>
                </a:lnTo>
                <a:lnTo>
                  <a:pt x="293" y="850"/>
                </a:lnTo>
                <a:lnTo>
                  <a:pt x="267" y="868"/>
                </a:lnTo>
                <a:lnTo>
                  <a:pt x="242" y="888"/>
                </a:lnTo>
                <a:lnTo>
                  <a:pt x="218" y="909"/>
                </a:lnTo>
                <a:lnTo>
                  <a:pt x="195" y="931"/>
                </a:lnTo>
                <a:lnTo>
                  <a:pt x="173" y="954"/>
                </a:lnTo>
                <a:lnTo>
                  <a:pt x="152" y="979"/>
                </a:lnTo>
                <a:lnTo>
                  <a:pt x="132" y="1003"/>
                </a:lnTo>
                <a:lnTo>
                  <a:pt x="114" y="1030"/>
                </a:lnTo>
                <a:lnTo>
                  <a:pt x="97" y="1056"/>
                </a:lnTo>
                <a:lnTo>
                  <a:pt x="80" y="1084"/>
                </a:lnTo>
                <a:lnTo>
                  <a:pt x="66" y="1112"/>
                </a:lnTo>
                <a:lnTo>
                  <a:pt x="52" y="1142"/>
                </a:lnTo>
                <a:lnTo>
                  <a:pt x="41" y="1171"/>
                </a:lnTo>
                <a:lnTo>
                  <a:pt x="30" y="1203"/>
                </a:lnTo>
                <a:lnTo>
                  <a:pt x="21" y="1234"/>
                </a:lnTo>
                <a:lnTo>
                  <a:pt x="14" y="1265"/>
                </a:lnTo>
                <a:lnTo>
                  <a:pt x="8" y="1299"/>
                </a:lnTo>
                <a:lnTo>
                  <a:pt x="4" y="1332"/>
                </a:lnTo>
                <a:lnTo>
                  <a:pt x="1" y="1365"/>
                </a:lnTo>
                <a:lnTo>
                  <a:pt x="0" y="1399"/>
                </a:lnTo>
                <a:lnTo>
                  <a:pt x="0" y="4222"/>
                </a:lnTo>
                <a:lnTo>
                  <a:pt x="1" y="4255"/>
                </a:lnTo>
                <a:lnTo>
                  <a:pt x="4" y="4289"/>
                </a:lnTo>
                <a:lnTo>
                  <a:pt x="8" y="4321"/>
                </a:lnTo>
                <a:lnTo>
                  <a:pt x="14" y="4354"/>
                </a:lnTo>
                <a:lnTo>
                  <a:pt x="21" y="4386"/>
                </a:lnTo>
                <a:lnTo>
                  <a:pt x="30" y="4418"/>
                </a:lnTo>
                <a:lnTo>
                  <a:pt x="41" y="4448"/>
                </a:lnTo>
                <a:lnTo>
                  <a:pt x="52" y="4478"/>
                </a:lnTo>
                <a:lnTo>
                  <a:pt x="66" y="4507"/>
                </a:lnTo>
                <a:lnTo>
                  <a:pt x="80" y="4536"/>
                </a:lnTo>
                <a:lnTo>
                  <a:pt x="97" y="4564"/>
                </a:lnTo>
                <a:lnTo>
                  <a:pt x="114" y="4591"/>
                </a:lnTo>
                <a:lnTo>
                  <a:pt x="132" y="4616"/>
                </a:lnTo>
                <a:lnTo>
                  <a:pt x="152" y="4642"/>
                </a:lnTo>
                <a:lnTo>
                  <a:pt x="173" y="4666"/>
                </a:lnTo>
                <a:lnTo>
                  <a:pt x="195" y="4689"/>
                </a:lnTo>
                <a:lnTo>
                  <a:pt x="218" y="4712"/>
                </a:lnTo>
                <a:lnTo>
                  <a:pt x="242" y="4732"/>
                </a:lnTo>
                <a:lnTo>
                  <a:pt x="267" y="4752"/>
                </a:lnTo>
                <a:lnTo>
                  <a:pt x="293" y="4770"/>
                </a:lnTo>
                <a:lnTo>
                  <a:pt x="321" y="4787"/>
                </a:lnTo>
                <a:lnTo>
                  <a:pt x="347" y="4803"/>
                </a:lnTo>
                <a:lnTo>
                  <a:pt x="376" y="4818"/>
                </a:lnTo>
                <a:lnTo>
                  <a:pt x="405" y="4831"/>
                </a:lnTo>
                <a:lnTo>
                  <a:pt x="435" y="4843"/>
                </a:lnTo>
                <a:lnTo>
                  <a:pt x="467" y="4853"/>
                </a:lnTo>
                <a:lnTo>
                  <a:pt x="498" y="4862"/>
                </a:lnTo>
                <a:lnTo>
                  <a:pt x="530" y="4871"/>
                </a:lnTo>
                <a:lnTo>
                  <a:pt x="562" y="4876"/>
                </a:lnTo>
                <a:lnTo>
                  <a:pt x="596" y="4880"/>
                </a:lnTo>
                <a:lnTo>
                  <a:pt x="629" y="4883"/>
                </a:lnTo>
                <a:lnTo>
                  <a:pt x="663" y="4883"/>
                </a:lnTo>
                <a:lnTo>
                  <a:pt x="4956" y="4883"/>
                </a:lnTo>
                <a:lnTo>
                  <a:pt x="4991" y="4883"/>
                </a:lnTo>
                <a:lnTo>
                  <a:pt x="5024" y="4880"/>
                </a:lnTo>
                <a:lnTo>
                  <a:pt x="5057" y="4876"/>
                </a:lnTo>
                <a:lnTo>
                  <a:pt x="5090" y="4871"/>
                </a:lnTo>
                <a:lnTo>
                  <a:pt x="5121" y="4862"/>
                </a:lnTo>
                <a:lnTo>
                  <a:pt x="5154" y="4853"/>
                </a:lnTo>
                <a:lnTo>
                  <a:pt x="5184" y="4843"/>
                </a:lnTo>
                <a:lnTo>
                  <a:pt x="5214" y="4831"/>
                </a:lnTo>
                <a:lnTo>
                  <a:pt x="5243" y="4818"/>
                </a:lnTo>
                <a:lnTo>
                  <a:pt x="5272" y="4803"/>
                </a:lnTo>
                <a:lnTo>
                  <a:pt x="5300" y="4787"/>
                </a:lnTo>
                <a:lnTo>
                  <a:pt x="5327" y="4770"/>
                </a:lnTo>
                <a:lnTo>
                  <a:pt x="5352" y="4752"/>
                </a:lnTo>
                <a:lnTo>
                  <a:pt x="5378" y="4732"/>
                </a:lnTo>
                <a:lnTo>
                  <a:pt x="5401" y="4712"/>
                </a:lnTo>
                <a:lnTo>
                  <a:pt x="5424" y="4689"/>
                </a:lnTo>
                <a:lnTo>
                  <a:pt x="5446" y="4666"/>
                </a:lnTo>
                <a:lnTo>
                  <a:pt x="5467" y="4642"/>
                </a:lnTo>
                <a:lnTo>
                  <a:pt x="5487" y="4616"/>
                </a:lnTo>
                <a:lnTo>
                  <a:pt x="5505" y="4591"/>
                </a:lnTo>
                <a:lnTo>
                  <a:pt x="5523" y="4564"/>
                </a:lnTo>
                <a:lnTo>
                  <a:pt x="5539" y="4536"/>
                </a:lnTo>
                <a:lnTo>
                  <a:pt x="5553" y="4507"/>
                </a:lnTo>
                <a:lnTo>
                  <a:pt x="5567" y="4478"/>
                </a:lnTo>
                <a:lnTo>
                  <a:pt x="5578" y="4448"/>
                </a:lnTo>
                <a:lnTo>
                  <a:pt x="5589" y="4418"/>
                </a:lnTo>
                <a:lnTo>
                  <a:pt x="5598" y="4386"/>
                </a:lnTo>
                <a:lnTo>
                  <a:pt x="5605" y="4354"/>
                </a:lnTo>
                <a:lnTo>
                  <a:pt x="5611" y="4321"/>
                </a:lnTo>
                <a:lnTo>
                  <a:pt x="5616" y="4289"/>
                </a:lnTo>
                <a:lnTo>
                  <a:pt x="5618" y="4255"/>
                </a:lnTo>
                <a:lnTo>
                  <a:pt x="5619" y="4222"/>
                </a:lnTo>
                <a:lnTo>
                  <a:pt x="5619" y="1399"/>
                </a:lnTo>
                <a:lnTo>
                  <a:pt x="5618" y="1365"/>
                </a:lnTo>
                <a:lnTo>
                  <a:pt x="5616" y="1332"/>
                </a:lnTo>
                <a:lnTo>
                  <a:pt x="5611" y="1299"/>
                </a:lnTo>
                <a:lnTo>
                  <a:pt x="5605" y="1265"/>
                </a:lnTo>
                <a:lnTo>
                  <a:pt x="5598" y="1234"/>
                </a:lnTo>
                <a:lnTo>
                  <a:pt x="5589" y="1203"/>
                </a:lnTo>
                <a:lnTo>
                  <a:pt x="5578" y="1171"/>
                </a:lnTo>
                <a:lnTo>
                  <a:pt x="5567" y="1142"/>
                </a:lnTo>
                <a:lnTo>
                  <a:pt x="5553" y="1112"/>
                </a:lnTo>
                <a:lnTo>
                  <a:pt x="5539" y="1084"/>
                </a:lnTo>
                <a:lnTo>
                  <a:pt x="5523" y="1056"/>
                </a:lnTo>
                <a:lnTo>
                  <a:pt x="5505" y="1030"/>
                </a:lnTo>
                <a:lnTo>
                  <a:pt x="5487" y="1003"/>
                </a:lnTo>
                <a:lnTo>
                  <a:pt x="5467" y="979"/>
                </a:lnTo>
                <a:lnTo>
                  <a:pt x="5446" y="954"/>
                </a:lnTo>
                <a:lnTo>
                  <a:pt x="5424" y="931"/>
                </a:lnTo>
                <a:lnTo>
                  <a:pt x="5401" y="909"/>
                </a:lnTo>
                <a:lnTo>
                  <a:pt x="5378" y="888"/>
                </a:lnTo>
                <a:lnTo>
                  <a:pt x="5352" y="868"/>
                </a:lnTo>
                <a:lnTo>
                  <a:pt x="5327" y="850"/>
                </a:lnTo>
                <a:lnTo>
                  <a:pt x="5300" y="832"/>
                </a:lnTo>
                <a:lnTo>
                  <a:pt x="5272" y="817"/>
                </a:lnTo>
                <a:lnTo>
                  <a:pt x="5243" y="802"/>
                </a:lnTo>
                <a:lnTo>
                  <a:pt x="5214" y="789"/>
                </a:lnTo>
                <a:lnTo>
                  <a:pt x="5184" y="777"/>
                </a:lnTo>
                <a:lnTo>
                  <a:pt x="5154" y="766"/>
                </a:lnTo>
                <a:lnTo>
                  <a:pt x="5121" y="758"/>
                </a:lnTo>
                <a:lnTo>
                  <a:pt x="5090" y="750"/>
                </a:lnTo>
                <a:lnTo>
                  <a:pt x="5057" y="744"/>
                </a:lnTo>
                <a:lnTo>
                  <a:pt x="5024" y="739"/>
                </a:lnTo>
                <a:lnTo>
                  <a:pt x="4991" y="737"/>
                </a:lnTo>
                <a:lnTo>
                  <a:pt x="4956" y="737"/>
                </a:lnTo>
                <a:lnTo>
                  <a:pt x="4746" y="737"/>
                </a:lnTo>
                <a:lnTo>
                  <a:pt x="4300" y="0"/>
                </a:lnTo>
                <a:lnTo>
                  <a:pt x="2363" y="0"/>
                </a:lnTo>
                <a:close/>
              </a:path>
            </a:pathLst>
          </a:custGeom>
          <a:solidFill>
            <a:srgbClr val="FFFFFF"/>
          </a:solidFill>
          <a:ln>
            <a:noFill/>
          </a:ln>
        </p:spPr>
        <p:txBody>
          <a:bodyPr anchor="ctr">
            <a:normAutofit lnSpcReduction="10000"/>
            <a:scene3d>
              <a:camera prst="orthographicFront"/>
              <a:lightRig rig="threePt" dir="t"/>
            </a:scene3d>
            <a:sp3d>
              <a:contourClr>
                <a:srgbClr val="FFFFFF"/>
              </a:contourClr>
            </a:sp3d>
          </a:bodyPr>
          <a:lstStyle/>
          <a:p>
            <a:pPr algn="ctr"/>
            <a:endParaRPr lang="zh-CN" altLang="en-US">
              <a:solidFill>
                <a:srgbClr val="FFFFFF"/>
              </a:solidFill>
              <a:ea typeface="思源宋体 ExtraLight" charset="-122"/>
              <a:sym typeface="Arial" charset="0"/>
            </a:endParaRP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cxnSp>
        <p:nvCxnSpPr>
          <p:cNvPr id="34" name="直接连接符 33"/>
          <p:cNvCxnSpPr/>
          <p:nvPr>
            <p:custDataLst>
              <p:tags r:id="rId2"/>
            </p:custDataLst>
          </p:nvPr>
        </p:nvCxnSpPr>
        <p:spPr>
          <a:xfrm>
            <a:off x="848618" y="1499883"/>
            <a:ext cx="10673695" cy="0"/>
          </a:xfrm>
          <a:prstGeom prst="line">
            <a:avLst/>
          </a:prstGeom>
          <a:ln>
            <a:solidFill>
              <a:srgbClr val="283149"/>
            </a:solidFill>
            <a:prstDash val="dash"/>
          </a:ln>
        </p:spPr>
        <p:style>
          <a:lnRef idx="1">
            <a:srgbClr val="1F74AD"/>
          </a:lnRef>
          <a:fillRef idx="0">
            <a:srgbClr val="1F74AD"/>
          </a:fillRef>
          <a:effectRef idx="0">
            <a:srgbClr val="1F74AD"/>
          </a:effectRef>
          <a:fontRef idx="minor">
            <a:srgbClr val="000000"/>
          </a:fontRef>
        </p:style>
      </p:cxnSp>
      <p:sp>
        <p:nvSpPr>
          <p:cNvPr id="50" name="圆角矩形 49"/>
          <p:cNvSpPr/>
          <p:nvPr>
            <p:custDataLst>
              <p:tags r:id="rId3"/>
            </p:custDataLst>
          </p:nvPr>
        </p:nvSpPr>
        <p:spPr>
          <a:xfrm>
            <a:off x="6730365" y="1779270"/>
            <a:ext cx="4838700" cy="695960"/>
          </a:xfrm>
          <a:prstGeom prst="roundRect">
            <a:avLst/>
          </a:prstGeom>
          <a:solidFill>
            <a:srgbClr val="64A3CF"/>
          </a:solidFill>
        </p:spPr>
        <p:style>
          <a:lnRef idx="1">
            <a:schemeClr val="accent3"/>
          </a:lnRef>
          <a:fillRef idx="3">
            <a:schemeClr val="accent3"/>
          </a:fillRef>
          <a:effectRef idx="2">
            <a:schemeClr val="accent3"/>
          </a:effectRef>
          <a:fontRef idx="minor">
            <a:schemeClr val="lt1"/>
          </a:fontRef>
        </p:style>
        <p:txBody>
          <a:bodyPr rtlCol="0" anchor="ctr">
            <a:normAutofit fontScale="77500" lnSpcReduction="10000"/>
            <a:scene3d>
              <a:camera prst="orthographicFront"/>
              <a:lightRig rig="threePt" dir="t"/>
            </a:scene3d>
          </a:bodyPr>
          <a:lstStyle/>
          <a:p>
            <a:pPr algn="ctr"/>
            <a:r>
              <a:rPr lang="en-US" altLang="zh-CN"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二级/基层单位</a:t>
            </a:r>
          </a:p>
          <a:p>
            <a:pPr algn="ctr"/>
            <a:r>
              <a:rPr lang="en-US" altLang="zh-CN"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(业务单元)负责人</a:t>
            </a:r>
          </a:p>
        </p:txBody>
      </p:sp>
      <p:sp>
        <p:nvSpPr>
          <p:cNvPr id="55" name="梯形 54"/>
          <p:cNvSpPr/>
          <p:nvPr>
            <p:custDataLst>
              <p:tags r:id="rId4"/>
            </p:custDataLst>
          </p:nvPr>
        </p:nvSpPr>
        <p:spPr>
          <a:xfrm>
            <a:off x="6877050" y="2475230"/>
            <a:ext cx="4838700" cy="3373120"/>
          </a:xfrm>
          <a:prstGeom prst="trapezoid">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bIns="46800" rtlCol="0" anchor="ctr">
            <a:normAutofit/>
          </a:bodyPr>
          <a:lstStyle/>
          <a:p>
            <a:pPr marL="457200" indent="-457200" algn="l">
              <a:lnSpc>
                <a:spcPct val="120000"/>
              </a:lnSpc>
              <a:buFont typeface="+mj-lt"/>
              <a:buAutoNum type="arabicPeriod"/>
            </a:pPr>
            <a:r>
              <a:rPr lang="zh-CN" altLang="en-US" sz="2000" spc="150" dirty="0">
                <a:solidFill>
                  <a:srgbClr val="404B69">
                    <a:lumMod val="75000"/>
                  </a:srgbClr>
                </a:solidFill>
                <a:latin typeface="思源宋体 ExtraLight" charset="-122"/>
                <a:ea typeface="思源宋体 ExtraLight" charset="-122"/>
                <a:sym typeface="Arial" charset="0"/>
              </a:rPr>
              <a:t>对管辖区域内的生产安全负责。</a:t>
            </a:r>
          </a:p>
          <a:p>
            <a:pPr marL="457200" indent="-457200" algn="l">
              <a:lnSpc>
                <a:spcPct val="120000"/>
              </a:lnSpc>
              <a:buFont typeface="+mj-lt"/>
              <a:buAutoNum type="arabicPeriod"/>
            </a:pPr>
            <a:r>
              <a:rPr lang="zh-CN" altLang="en-US" sz="2000" spc="150" dirty="0">
                <a:solidFill>
                  <a:srgbClr val="404B69">
                    <a:lumMod val="75000"/>
                  </a:srgbClr>
                </a:solidFill>
                <a:latin typeface="思源宋体 ExtraLight" charset="-122"/>
                <a:ea typeface="思源宋体 ExtraLight" charset="-122"/>
                <a:sym typeface="Arial" charset="0"/>
              </a:rPr>
              <a:t>对管辖区域内的作业安全负责。</a:t>
            </a:r>
          </a:p>
          <a:p>
            <a:pPr marL="457200" indent="-457200" algn="l">
              <a:lnSpc>
                <a:spcPct val="120000"/>
              </a:lnSpc>
              <a:buFont typeface="+mj-lt"/>
              <a:buAutoNum type="arabicPeriod"/>
            </a:pPr>
            <a:r>
              <a:rPr lang="zh-CN" altLang="en-US" sz="2000" spc="150" dirty="0">
                <a:solidFill>
                  <a:srgbClr val="404B69">
                    <a:lumMod val="75000"/>
                  </a:srgbClr>
                </a:solidFill>
                <a:latin typeface="思源宋体 ExtraLight" charset="-122"/>
                <a:ea typeface="思源宋体 ExtraLight" charset="-122"/>
                <a:sym typeface="Arial" charset="0"/>
              </a:rPr>
              <a:t>对管辖区域内突发事件的初期处置负责。</a:t>
            </a:r>
            <a:r>
              <a:rPr lang="zh-CN" altLang="en-US" sz="2000" b="1" spc="150" dirty="0">
                <a:solidFill>
                  <a:srgbClr val="404B69">
                    <a:lumMod val="75000"/>
                  </a:srgbClr>
                </a:solidFill>
                <a:latin typeface="思源宋体 ExtraLight" charset="-122"/>
                <a:ea typeface="思源宋体 ExtraLight" charset="-122"/>
                <a:sym typeface="Arial" charset="0"/>
              </a:rPr>
              <a:t> </a:t>
            </a:r>
          </a:p>
        </p:txBody>
      </p:sp>
      <p:sp>
        <p:nvSpPr>
          <p:cNvPr id="77" name="圆角矩形 76"/>
          <p:cNvSpPr/>
          <p:nvPr>
            <p:custDataLst>
              <p:tags r:id="rId5"/>
            </p:custDataLst>
          </p:nvPr>
        </p:nvSpPr>
        <p:spPr>
          <a:xfrm>
            <a:off x="782955" y="1779270"/>
            <a:ext cx="4883785" cy="695960"/>
          </a:xfrm>
          <a:prstGeom prst="roundRect">
            <a:avLst/>
          </a:prstGeom>
          <a:solidFill>
            <a:srgbClr val="64A3CF"/>
          </a:solidFill>
        </p:spPr>
        <p:style>
          <a:lnRef idx="0">
            <a:schemeClr val="accent3"/>
          </a:lnRef>
          <a:fillRef idx="3">
            <a:schemeClr val="accent3"/>
          </a:fillRef>
          <a:effectRef idx="3">
            <a:schemeClr val="accent3"/>
          </a:effectRef>
          <a:fontRef idx="minor">
            <a:schemeClr val="lt1"/>
          </a:fontRef>
        </p:style>
        <p:txBody>
          <a:bodyPr rtlCol="0" anchor="ctr">
            <a:normAutofit/>
            <a:scene3d>
              <a:camera prst="orthographicFront"/>
              <a:lightRig rig="threePt" dir="t"/>
            </a:scene3d>
          </a:bodyPr>
          <a:lstStyle/>
          <a:p>
            <a:pPr algn="ctr"/>
            <a:r>
              <a:rPr lang="en-US" altLang="zh-CN"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职能部门负责人</a:t>
            </a:r>
          </a:p>
        </p:txBody>
      </p:sp>
      <p:sp>
        <p:nvSpPr>
          <p:cNvPr id="78" name="梯形 77"/>
          <p:cNvSpPr/>
          <p:nvPr>
            <p:custDataLst>
              <p:tags r:id="rId6"/>
            </p:custDataLst>
          </p:nvPr>
        </p:nvSpPr>
        <p:spPr>
          <a:xfrm>
            <a:off x="782955" y="2474595"/>
            <a:ext cx="4883785" cy="3373120"/>
          </a:xfrm>
          <a:prstGeom prst="trapezoid">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bIns="46800" rtlCol="0" anchor="ctr">
            <a:normAutofit/>
          </a:bodyPr>
          <a:lstStyle/>
          <a:p>
            <a:pPr marL="457200" indent="-457200" algn="l">
              <a:lnSpc>
                <a:spcPct val="12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对管辖业务的安全负直接管理责任。</a:t>
            </a:r>
          </a:p>
          <a:p>
            <a:pPr marL="457200" indent="-457200" algn="l">
              <a:lnSpc>
                <a:spcPct val="12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对安全承包的安全负直接管理责任。</a:t>
            </a:r>
          </a:p>
          <a:p>
            <a:pPr marL="457200" indent="-457200" algn="l">
              <a:lnSpc>
                <a:spcPct val="12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对安全承包(定点联系）单位的安全负连带责任。</a:t>
            </a:r>
          </a:p>
        </p:txBody>
      </p:sp>
      <p:sp>
        <p:nvSpPr>
          <p:cNvPr id="6" name="文本框 5"/>
          <p:cNvSpPr txBox="1"/>
          <p:nvPr/>
        </p:nvSpPr>
        <p:spPr>
          <a:xfrm>
            <a:off x="4826000" y="884555"/>
            <a:ext cx="2540000"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zh-CN" altLang="en-US" sz="2800" b="1">
                <a:solidFill>
                  <a:schemeClr val="accent4"/>
                </a:solidFill>
                <a:effectLst/>
                <a:ea typeface="思源宋体 ExtraLight" charset="-122"/>
              </a:rPr>
              <a:t>安全监管责任</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ppt_x"/>
                                          </p:val>
                                        </p:tav>
                                        <p:tav tm="100000">
                                          <p:val>
                                            <p:strVal val="#ppt_x"/>
                                          </p:val>
                                        </p:tav>
                                      </p:tavLst>
                                    </p:anim>
                                    <p:anim calcmode="lin" valueType="num">
                                      <p:cBhvr additive="base">
                                        <p:cTn id="1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7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cxnSp>
        <p:nvCxnSpPr>
          <p:cNvPr id="34" name="直接连接符 33"/>
          <p:cNvCxnSpPr/>
          <p:nvPr>
            <p:custDataLst>
              <p:tags r:id="rId2"/>
            </p:custDataLst>
          </p:nvPr>
        </p:nvCxnSpPr>
        <p:spPr>
          <a:xfrm>
            <a:off x="848618" y="1499883"/>
            <a:ext cx="10673695" cy="0"/>
          </a:xfrm>
          <a:prstGeom prst="line">
            <a:avLst/>
          </a:prstGeom>
          <a:ln>
            <a:solidFill>
              <a:srgbClr val="283149"/>
            </a:solidFill>
            <a:prstDash val="dash"/>
          </a:ln>
        </p:spPr>
        <p:style>
          <a:lnRef idx="1">
            <a:srgbClr val="1F74AD"/>
          </a:lnRef>
          <a:fillRef idx="0">
            <a:srgbClr val="1F74AD"/>
          </a:fillRef>
          <a:effectRef idx="0">
            <a:srgbClr val="1F74AD"/>
          </a:effectRef>
          <a:fontRef idx="minor">
            <a:srgbClr val="000000"/>
          </a:fontRef>
        </p:style>
      </p:cxnSp>
      <p:sp>
        <p:nvSpPr>
          <p:cNvPr id="50" name="圆角矩形 49"/>
          <p:cNvSpPr/>
          <p:nvPr>
            <p:custDataLst>
              <p:tags r:id="rId3"/>
            </p:custDataLst>
          </p:nvPr>
        </p:nvSpPr>
        <p:spPr>
          <a:xfrm>
            <a:off x="6730365" y="1779270"/>
            <a:ext cx="4838700" cy="69596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normAutofit/>
            <a:scene3d>
              <a:camera prst="orthographicFront"/>
              <a:lightRig rig="threePt" dir="t"/>
            </a:scene3d>
          </a:bodyPr>
          <a:lstStyle/>
          <a:p>
            <a:pPr algn="ctr"/>
            <a:r>
              <a:rPr lang="en-US" altLang="zh-CN"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分管业务领导</a:t>
            </a:r>
          </a:p>
        </p:txBody>
      </p:sp>
      <p:sp>
        <p:nvSpPr>
          <p:cNvPr id="55" name="梯形 54"/>
          <p:cNvSpPr/>
          <p:nvPr>
            <p:custDataLst>
              <p:tags r:id="rId4"/>
            </p:custDataLst>
          </p:nvPr>
        </p:nvSpPr>
        <p:spPr>
          <a:xfrm>
            <a:off x="6730365" y="2474595"/>
            <a:ext cx="4838700" cy="3373120"/>
          </a:xfrm>
          <a:prstGeom prst="trapezoid">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bIns="46800" rtlCol="0" anchor="ctr">
            <a:normAutofit/>
          </a:bodyPr>
          <a:lstStyle/>
          <a:p>
            <a:pPr marL="457200" indent="-457200" algn="l">
              <a:lnSpc>
                <a:spcPct val="120000"/>
              </a:lnSpc>
              <a:buFont typeface="+mj-lt"/>
              <a:buAutoNum type="arabicPeriod"/>
            </a:pPr>
            <a:r>
              <a:rPr lang="zh-CN" altLang="en-US" sz="2000" spc="150" dirty="0">
                <a:solidFill>
                  <a:srgbClr val="404B69">
                    <a:lumMod val="75000"/>
                  </a:srgbClr>
                </a:solidFill>
                <a:latin typeface="思源宋体 ExtraLight" charset="-122"/>
                <a:ea typeface="思源宋体 ExtraLight" charset="-122"/>
                <a:sym typeface="Arial" charset="0"/>
              </a:rPr>
              <a:t>对分管业务安全生产负直接领导责任和管理责任。</a:t>
            </a:r>
          </a:p>
          <a:p>
            <a:pPr marL="457200" indent="-457200" algn="l">
              <a:lnSpc>
                <a:spcPct val="12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对安全承包(定点联系）单位的安全负连带责任。</a:t>
            </a:r>
            <a:endParaRPr lang="zh-CN" altLang="en-US" sz="2000" spc="150" dirty="0">
              <a:solidFill>
                <a:srgbClr val="404B69">
                  <a:lumMod val="75000"/>
                </a:srgbClr>
              </a:solidFill>
              <a:latin typeface="思源宋体 ExtraLight" charset="-122"/>
              <a:ea typeface="思源宋体 ExtraLight" charset="-122"/>
              <a:sym typeface="Arial" charset="0"/>
            </a:endParaRPr>
          </a:p>
        </p:txBody>
      </p:sp>
      <p:sp>
        <p:nvSpPr>
          <p:cNvPr id="77" name="圆角矩形 76"/>
          <p:cNvSpPr/>
          <p:nvPr>
            <p:custDataLst>
              <p:tags r:id="rId5"/>
            </p:custDataLst>
          </p:nvPr>
        </p:nvSpPr>
        <p:spPr>
          <a:xfrm>
            <a:off x="782955" y="1779270"/>
            <a:ext cx="4883785" cy="695960"/>
          </a:xfrm>
          <a:prstGeom prst="roundRect">
            <a:avLst/>
          </a:prstGeom>
          <a:solidFill>
            <a:srgbClr val="FE6000"/>
          </a:solidFill>
        </p:spPr>
        <p:style>
          <a:lnRef idx="0">
            <a:schemeClr val="accent5"/>
          </a:lnRef>
          <a:fillRef idx="3">
            <a:schemeClr val="accent5"/>
          </a:fillRef>
          <a:effectRef idx="3">
            <a:schemeClr val="accent5"/>
          </a:effectRef>
          <a:fontRef idx="minor">
            <a:schemeClr val="lt1"/>
          </a:fontRef>
        </p:style>
        <p:txBody>
          <a:bodyPr rtlCol="0" anchor="ctr">
            <a:normAutofit/>
            <a:scene3d>
              <a:camera prst="orthographicFront"/>
              <a:lightRig rig="threePt" dir="t"/>
            </a:scene3d>
          </a:bodyPr>
          <a:lstStyle/>
          <a:p>
            <a:pPr algn="ctr"/>
            <a:r>
              <a:rPr lang="en-US" altLang="zh-CN"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企业党政负责人</a:t>
            </a:r>
          </a:p>
        </p:txBody>
      </p:sp>
      <p:sp>
        <p:nvSpPr>
          <p:cNvPr id="78" name="梯形 77"/>
          <p:cNvSpPr/>
          <p:nvPr>
            <p:custDataLst>
              <p:tags r:id="rId6"/>
            </p:custDataLst>
          </p:nvPr>
        </p:nvSpPr>
        <p:spPr>
          <a:xfrm>
            <a:off x="782955" y="2475230"/>
            <a:ext cx="4883785" cy="3373120"/>
          </a:xfrm>
          <a:prstGeom prst="trapezoid">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bIns="46800" rtlCol="0" anchor="ctr">
            <a:normAutofit/>
          </a:bodyPr>
          <a:lstStyle/>
          <a:p>
            <a:pPr marL="457200" indent="-457200" algn="l">
              <a:lnSpc>
                <a:spcPct val="12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对企业的安全生产工作负主要领导 责任。</a:t>
            </a:r>
          </a:p>
          <a:p>
            <a:pPr marL="457200" indent="-457200" algn="l">
              <a:lnSpc>
                <a:spcPct val="12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对安全承包(定点联系）单位的安全负连带责任。</a:t>
            </a:r>
          </a:p>
        </p:txBody>
      </p:sp>
      <p:sp>
        <p:nvSpPr>
          <p:cNvPr id="6" name="文本框 5"/>
          <p:cNvSpPr txBox="1"/>
          <p:nvPr/>
        </p:nvSpPr>
        <p:spPr>
          <a:xfrm>
            <a:off x="4826000" y="884555"/>
            <a:ext cx="2540000"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zh-CN" altLang="en-US" sz="2800" b="1">
                <a:solidFill>
                  <a:schemeClr val="accent4"/>
                </a:solidFill>
                <a:effectLst/>
                <a:ea typeface="思源宋体 ExtraLight" charset="-122"/>
              </a:rPr>
              <a:t>安全监管责任</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ppt_x"/>
                                          </p:val>
                                        </p:tav>
                                        <p:tav tm="100000">
                                          <p:val>
                                            <p:strVal val="#ppt_x"/>
                                          </p:val>
                                        </p:tav>
                                      </p:tavLst>
                                    </p:anim>
                                    <p:anim calcmode="lin" valueType="num">
                                      <p:cBhvr additive="base">
                                        <p:cTn id="1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7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cxnSp>
        <p:nvCxnSpPr>
          <p:cNvPr id="34" name="直接连接符 33"/>
          <p:cNvCxnSpPr/>
          <p:nvPr>
            <p:custDataLst>
              <p:tags r:id="rId2"/>
            </p:custDataLst>
          </p:nvPr>
        </p:nvCxnSpPr>
        <p:spPr>
          <a:xfrm flipV="1">
            <a:off x="6668770" y="1416685"/>
            <a:ext cx="4782820" cy="5715"/>
          </a:xfrm>
          <a:prstGeom prst="line">
            <a:avLst/>
          </a:prstGeom>
          <a:ln>
            <a:solidFill>
              <a:srgbClr val="FF0000"/>
            </a:solidFill>
            <a:prstDash val="dash"/>
          </a:ln>
        </p:spPr>
        <p:style>
          <a:lnRef idx="1">
            <a:srgbClr val="1F74AD"/>
          </a:lnRef>
          <a:fillRef idx="0">
            <a:srgbClr val="1F74AD"/>
          </a:fillRef>
          <a:effectRef idx="0">
            <a:srgbClr val="1F74AD"/>
          </a:effectRef>
          <a:fontRef idx="minor">
            <a:srgbClr val="000000"/>
          </a:fontRef>
        </p:style>
      </p:cxnSp>
      <p:sp>
        <p:nvSpPr>
          <p:cNvPr id="77" name="圆角矩形 76"/>
          <p:cNvSpPr/>
          <p:nvPr>
            <p:custDataLst>
              <p:tags r:id="rId3"/>
            </p:custDataLst>
          </p:nvPr>
        </p:nvSpPr>
        <p:spPr>
          <a:xfrm>
            <a:off x="6603365" y="1701800"/>
            <a:ext cx="4883785" cy="695960"/>
          </a:xfrm>
          <a:prstGeom prst="roundRect">
            <a:avLst/>
          </a:prstGeom>
          <a:solidFill>
            <a:srgbClr val="EB6868"/>
          </a:solidFill>
        </p:spPr>
        <p:style>
          <a:lnRef idx="0">
            <a:schemeClr val="accent5"/>
          </a:lnRef>
          <a:fillRef idx="3">
            <a:schemeClr val="accent5"/>
          </a:fillRef>
          <a:effectRef idx="3">
            <a:schemeClr val="accent5"/>
          </a:effectRef>
          <a:fontRef idx="minor">
            <a:schemeClr val="lt1"/>
          </a:fontRef>
        </p:style>
        <p:txBody>
          <a:bodyPr rtlCol="0" anchor="ctr">
            <a:normAutofit/>
            <a:scene3d>
              <a:camera prst="orthographicFront"/>
              <a:lightRig rig="threePt" dir="t"/>
            </a:scene3d>
          </a:bodyPr>
          <a:lstStyle/>
          <a:p>
            <a:pPr algn="ctr"/>
            <a:r>
              <a:rPr lang="zh-CN" altLang="en-US"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员工</a:t>
            </a:r>
          </a:p>
        </p:txBody>
      </p:sp>
      <p:sp>
        <p:nvSpPr>
          <p:cNvPr id="78" name="矩形 77"/>
          <p:cNvSpPr/>
          <p:nvPr>
            <p:custDataLst>
              <p:tags r:id="rId4"/>
            </p:custDataLst>
          </p:nvPr>
        </p:nvSpPr>
        <p:spPr>
          <a:xfrm>
            <a:off x="6603365" y="2397760"/>
            <a:ext cx="4884420" cy="3639820"/>
          </a:xfrm>
          <a:prstGeom prst="rect">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bIns="46800" rtlCol="0" anchor="ctr">
            <a:normAutofit/>
          </a:bodyPr>
          <a:lstStyle/>
          <a:p>
            <a:pPr marL="514350" indent="-514350" algn="l">
              <a:lnSpc>
                <a:spcPct val="150000"/>
              </a:lnSpc>
              <a:buFont typeface="+mj-lt"/>
              <a:buAutoNum type="alphaUcPeriod"/>
            </a:pPr>
            <a:r>
              <a:rPr lang="zh-CN" altLang="en-US" sz="2000" spc="150" dirty="0">
                <a:solidFill>
                  <a:srgbClr val="283149">
                    <a:lumMod val="75000"/>
                  </a:srgbClr>
                </a:solidFill>
                <a:latin typeface="思源宋体 ExtraLight" charset="-122"/>
                <a:ea typeface="思源宋体 ExtraLight" charset="-122"/>
                <a:sym typeface="Arial" charset="0"/>
              </a:rPr>
              <a:t>对岗位业务活动的安全负责直接责任。</a:t>
            </a:r>
          </a:p>
          <a:p>
            <a:pPr marL="514350" indent="-514350" algn="l">
              <a:lnSpc>
                <a:spcPct val="150000"/>
              </a:lnSpc>
              <a:buFont typeface="+mj-lt"/>
              <a:buAutoNum type="alphaUcPeriod"/>
            </a:pPr>
            <a:r>
              <a:rPr lang="zh-CN" altLang="en-US" sz="2000" spc="150" dirty="0">
                <a:solidFill>
                  <a:srgbClr val="283149">
                    <a:lumMod val="75000"/>
                  </a:srgbClr>
                </a:solidFill>
                <a:latin typeface="思源宋体 ExtraLight" charset="-122"/>
                <a:ea typeface="思源宋体 ExtraLight" charset="-122"/>
                <a:sym typeface="Arial" charset="0"/>
              </a:rPr>
              <a:t>对负责设备设施的安全操作负责。</a:t>
            </a:r>
          </a:p>
          <a:p>
            <a:pPr marL="514350" indent="-514350" algn="l">
              <a:lnSpc>
                <a:spcPct val="150000"/>
              </a:lnSpc>
              <a:buFont typeface="+mj-lt"/>
              <a:buAutoNum type="alphaUcPeriod"/>
            </a:pPr>
            <a:r>
              <a:rPr lang="zh-CN" altLang="en-US" sz="2000" spc="150" dirty="0">
                <a:solidFill>
                  <a:srgbClr val="283149">
                    <a:lumMod val="75000"/>
                  </a:srgbClr>
                </a:solidFill>
                <a:latin typeface="思源宋体 ExtraLight" charset="-122"/>
                <a:ea typeface="思源宋体 ExtraLight" charset="-122"/>
                <a:sym typeface="Arial" charset="0"/>
              </a:rPr>
              <a:t>对责任区域内的作业安全负责。</a:t>
            </a:r>
          </a:p>
          <a:p>
            <a:pPr marL="514350" indent="-514350" algn="l">
              <a:lnSpc>
                <a:spcPct val="150000"/>
              </a:lnSpc>
              <a:buFont typeface="+mj-lt"/>
              <a:buAutoNum type="alphaUcPeriod"/>
            </a:pPr>
            <a:r>
              <a:rPr lang="zh-CN" altLang="en-US" sz="2000" spc="150" dirty="0">
                <a:solidFill>
                  <a:srgbClr val="283149">
                    <a:lumMod val="75000"/>
                  </a:srgbClr>
                </a:solidFill>
                <a:latin typeface="思源宋体 ExtraLight" charset="-122"/>
                <a:ea typeface="思源宋体 ExtraLight" charset="-122"/>
                <a:sym typeface="Arial" charset="0"/>
              </a:rPr>
              <a:t>对岗位操作规程和制度的执行负责</a:t>
            </a:r>
          </a:p>
          <a:p>
            <a:pPr marL="514350" indent="-514350" algn="l">
              <a:lnSpc>
                <a:spcPct val="150000"/>
              </a:lnSpc>
              <a:buFont typeface="+mj-lt"/>
              <a:buAutoNum type="alphaUcPeriod"/>
            </a:pPr>
            <a:r>
              <a:rPr lang="zh-CN" altLang="en-US" sz="2000" spc="150" dirty="0">
                <a:solidFill>
                  <a:srgbClr val="283149">
                    <a:lumMod val="75000"/>
                  </a:srgbClr>
                </a:solidFill>
                <a:latin typeface="思源宋体 ExtraLight" charset="-122"/>
                <a:ea typeface="思源宋体 ExtraLight" charset="-122"/>
                <a:sym typeface="Arial" charset="0"/>
              </a:rPr>
              <a:t>对岗位应急处置和劳动保护措施的执行负责。</a:t>
            </a:r>
          </a:p>
        </p:txBody>
      </p:sp>
      <p:sp>
        <p:nvSpPr>
          <p:cNvPr id="6" name="文本框 5"/>
          <p:cNvSpPr txBox="1"/>
          <p:nvPr/>
        </p:nvSpPr>
        <p:spPr>
          <a:xfrm>
            <a:off x="7790180" y="783590"/>
            <a:ext cx="2540000"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zh-CN" altLang="en-US" sz="2800" b="1">
                <a:solidFill>
                  <a:schemeClr val="accent4"/>
                </a:solidFill>
                <a:effectLst/>
                <a:ea typeface="思源宋体 ExtraLight" charset="-122"/>
              </a:rPr>
              <a:t>安全监管责任</a:t>
            </a:r>
          </a:p>
        </p:txBody>
      </p:sp>
      <p:sp>
        <p:nvSpPr>
          <p:cNvPr id="10257" name="Rectangle 7"/>
          <p:cNvSpPr>
            <a:spLocks noChangeArrowheads="1"/>
          </p:cNvSpPr>
          <p:nvPr/>
        </p:nvSpPr>
        <p:spPr bwMode="auto">
          <a:xfrm>
            <a:off x="582295" y="1701800"/>
            <a:ext cx="5313045" cy="4137660"/>
          </a:xfrm>
          <a:prstGeom prst="rect">
            <a:avLst/>
          </a:prstGeom>
          <a:blipFill dpi="0" rotWithShape="1">
            <a:blip r:embed="rId7"/>
            <a:srcRect/>
            <a:stretch>
              <a:fillRect/>
            </a:stretch>
          </a:blipFill>
          <a:ln>
            <a:noFill/>
          </a:ln>
          <a:effectLst>
            <a:innerShdw blurRad="63500" dist="50800" dir="54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200"/>
                                  </p:stCondLst>
                                  <p:childTnLst>
                                    <p:set>
                                      <p:cBhvr>
                                        <p:cTn id="6" dur="1" fill="hold">
                                          <p:stCondLst>
                                            <p:cond delay="0"/>
                                          </p:stCondLst>
                                        </p:cTn>
                                        <p:tgtEl>
                                          <p:spTgt spid="10257"/>
                                        </p:tgtEl>
                                        <p:attrNameLst>
                                          <p:attrName>style.visibility</p:attrName>
                                        </p:attrNameLst>
                                      </p:cBhvr>
                                      <p:to>
                                        <p:strVal val="visible"/>
                                      </p:to>
                                    </p:set>
                                    <p:animEffect transition="in" filter="fade">
                                      <p:cBhvr>
                                        <p:cTn id="7" dur="1000"/>
                                        <p:tgtEl>
                                          <p:spTgt spid="10257"/>
                                        </p:tgtEl>
                                      </p:cBhvr>
                                    </p:animEffect>
                                    <p:anim calcmode="lin" valueType="num">
                                      <p:cBhvr>
                                        <p:cTn id="8" dur="1000" fill="hold"/>
                                        <p:tgtEl>
                                          <p:spTgt spid="10257"/>
                                        </p:tgtEl>
                                        <p:attrNameLst>
                                          <p:attrName>ppt_x</p:attrName>
                                        </p:attrNameLst>
                                      </p:cBhvr>
                                      <p:tavLst>
                                        <p:tav tm="0">
                                          <p:val>
                                            <p:strVal val="#ppt_x"/>
                                          </p:val>
                                        </p:tav>
                                        <p:tav tm="100000">
                                          <p:val>
                                            <p:strVal val="#ppt_x"/>
                                          </p:val>
                                        </p:tav>
                                      </p:tavLst>
                                    </p:anim>
                                    <p:anim calcmode="lin" valueType="num">
                                      <p:cBhvr>
                                        <p:cTn id="9" dur="1000" fill="hold"/>
                                        <p:tgtEl>
                                          <p:spTgt spid="102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0257" grpId="0" bldLvl="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cxnSp>
        <p:nvCxnSpPr>
          <p:cNvPr id="34" name="直接连接符 33"/>
          <p:cNvCxnSpPr/>
          <p:nvPr>
            <p:custDataLst>
              <p:tags r:id="rId2"/>
            </p:custDataLst>
          </p:nvPr>
        </p:nvCxnSpPr>
        <p:spPr>
          <a:xfrm>
            <a:off x="590550" y="1159510"/>
            <a:ext cx="11007725" cy="1270"/>
          </a:xfrm>
          <a:prstGeom prst="line">
            <a:avLst/>
          </a:prstGeom>
          <a:ln>
            <a:solidFill>
              <a:srgbClr val="FF0000"/>
            </a:solidFill>
            <a:prstDash val="dash"/>
          </a:ln>
        </p:spPr>
        <p:style>
          <a:lnRef idx="1">
            <a:srgbClr val="1F74AD"/>
          </a:lnRef>
          <a:fillRef idx="0">
            <a:srgbClr val="1F74AD"/>
          </a:fillRef>
          <a:effectRef idx="0">
            <a:srgbClr val="1F74AD"/>
          </a:effectRef>
          <a:fontRef idx="minor">
            <a:srgbClr val="000000"/>
          </a:fontRef>
        </p:style>
      </p:cxnSp>
      <p:sp>
        <p:nvSpPr>
          <p:cNvPr id="77" name="圆角矩形 76"/>
          <p:cNvSpPr/>
          <p:nvPr>
            <p:custDataLst>
              <p:tags r:id="rId3"/>
            </p:custDataLst>
          </p:nvPr>
        </p:nvSpPr>
        <p:spPr>
          <a:xfrm>
            <a:off x="614045" y="1458981"/>
            <a:ext cx="11021490" cy="727903"/>
          </a:xfrm>
          <a:prstGeom prst="roundRect">
            <a:avLst/>
          </a:prstGeom>
          <a:solidFill>
            <a:srgbClr val="EB6868"/>
          </a:solidFill>
        </p:spPr>
        <p:style>
          <a:lnRef idx="0">
            <a:schemeClr val="accent5"/>
          </a:lnRef>
          <a:fillRef idx="3">
            <a:schemeClr val="accent5"/>
          </a:fillRef>
          <a:effectRef idx="3">
            <a:schemeClr val="accent5"/>
          </a:effectRef>
          <a:fontRef idx="minor">
            <a:schemeClr val="lt1"/>
          </a:fontRef>
        </p:style>
        <p:txBody>
          <a:bodyPr rtlCol="0" anchor="ctr">
            <a:normAutofit/>
            <a:scene3d>
              <a:camera prst="orthographicFront"/>
              <a:lightRig rig="threePt" dir="t"/>
            </a:scene3d>
          </a:bodyPr>
          <a:lstStyle/>
          <a:p>
            <a:pPr algn="ctr"/>
            <a:r>
              <a:rPr lang="zh-CN" altLang="en-US"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各级领导的安全培训</a:t>
            </a:r>
          </a:p>
        </p:txBody>
      </p:sp>
      <p:sp>
        <p:nvSpPr>
          <p:cNvPr id="78" name="矩形 77"/>
          <p:cNvSpPr/>
          <p:nvPr>
            <p:custDataLst>
              <p:tags r:id="rId4"/>
            </p:custDataLst>
          </p:nvPr>
        </p:nvSpPr>
        <p:spPr>
          <a:xfrm>
            <a:off x="614045" y="2186884"/>
            <a:ext cx="11022155" cy="3806881"/>
          </a:xfrm>
          <a:prstGeom prst="rect">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bIns="46800" rtlCol="0" anchor="ctr">
            <a:normAutofit/>
          </a:bodyPr>
          <a:lstStyle/>
          <a:p>
            <a:pPr indent="0" algn="l">
              <a:lnSpc>
                <a:spcPct val="150000"/>
              </a:lnSpc>
              <a:buFont typeface="+mj-lt"/>
              <a:buNone/>
            </a:pPr>
            <a:r>
              <a:rPr lang="zh-CN" altLang="en-US" sz="2000" spc="150" dirty="0">
                <a:solidFill>
                  <a:srgbClr val="283149">
                    <a:lumMod val="75000"/>
                  </a:srgbClr>
                </a:solidFill>
                <a:latin typeface="思源宋体 ExtraLight" charset="-122"/>
                <a:ea typeface="思源宋体 ExtraLight" charset="-122"/>
                <a:sym typeface="Arial" charset="0"/>
              </a:rPr>
              <a:t>1、各级领导干部的安全培训以贯彻法律法规、强化安全意识、增加安全知识为主要内容。2、集团公司党组织管理的领导干部至少每2年接受1次集团公司组织的安全培训</a:t>
            </a:r>
          </a:p>
          <a:p>
            <a:pPr indent="0" algn="l">
              <a:lnSpc>
                <a:spcPct val="150000"/>
              </a:lnSpc>
              <a:buFont typeface="+mj-lt"/>
              <a:buNone/>
            </a:pPr>
            <a:r>
              <a:rPr lang="zh-CN" altLang="en-US" sz="2000" spc="150" dirty="0">
                <a:solidFill>
                  <a:srgbClr val="283149">
                    <a:lumMod val="75000"/>
                  </a:srgbClr>
                </a:solidFill>
                <a:latin typeface="思源宋体 ExtraLight" charset="-122"/>
                <a:ea typeface="思源宋体 ExtraLight" charset="-122"/>
                <a:sym typeface="Arial" charset="0"/>
              </a:rPr>
              <a:t>3、企业生产、技术、设备、工程等专业管理部门负责人和二级单位负责人 任职1年内必须参加1次脱 产的安全培训,以后每2年至少培训I次。 </a:t>
            </a:r>
          </a:p>
          <a:p>
            <a:pPr indent="0" algn="l">
              <a:lnSpc>
                <a:spcPct val="150000"/>
              </a:lnSpc>
              <a:buFont typeface="+mj-lt"/>
              <a:buNone/>
            </a:pPr>
            <a:r>
              <a:rPr lang="en-US" altLang="zh-CN" sz="2000" spc="150" dirty="0">
                <a:solidFill>
                  <a:srgbClr val="283149">
                    <a:lumMod val="75000"/>
                  </a:srgbClr>
                </a:solidFill>
                <a:latin typeface="思源宋体 ExtraLight" charset="-122"/>
                <a:ea typeface="思源宋体 ExtraLight" charset="-122"/>
                <a:sym typeface="Arial" charset="0"/>
              </a:rPr>
              <a:t>4</a:t>
            </a:r>
            <a:r>
              <a:rPr lang="zh-CN" altLang="en-US" sz="2000" spc="150" dirty="0">
                <a:solidFill>
                  <a:srgbClr val="283149">
                    <a:lumMod val="75000"/>
                  </a:srgbClr>
                </a:solidFill>
                <a:latin typeface="思源宋体 ExtraLight" charset="-122"/>
                <a:ea typeface="思源宋体 ExtraLight" charset="-122"/>
                <a:sym typeface="Arial" charset="0"/>
              </a:rPr>
              <a:t>、企业专职安全总监、安全监管部门负责人和安全督察大队负责人任职1年内必须参加1次集团公司组织的安全培训,以后每年至少培训I次。</a:t>
            </a:r>
          </a:p>
        </p:txBody>
      </p:sp>
      <p:sp>
        <p:nvSpPr>
          <p:cNvPr id="6" name="文本框 5"/>
          <p:cNvSpPr txBox="1"/>
          <p:nvPr/>
        </p:nvSpPr>
        <p:spPr>
          <a:xfrm>
            <a:off x="4690110" y="637540"/>
            <a:ext cx="2540000"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zh-CN" altLang="en-US" sz="2800" b="1">
                <a:solidFill>
                  <a:schemeClr val="accent4"/>
                </a:solidFill>
                <a:effectLst/>
                <a:ea typeface="思源宋体 ExtraLight" charset="-122"/>
              </a:rPr>
              <a:t>安全培训</a:t>
            </a:r>
          </a:p>
        </p:txBody>
      </p:sp>
      <p:pic>
        <p:nvPicPr>
          <p:cNvPr id="48" name="图片 47" descr="C:\Users\Administrator\Downloads\51miz-E234025-8580EF23.png51miz-E234025-8580EF23"/>
          <p:cNvPicPr>
            <a:picLocks noChangeAspect="1"/>
          </p:cNvPicPr>
          <p:nvPr/>
        </p:nvPicPr>
        <p:blipFill>
          <a:blip r:embed="rId7"/>
          <a:srcRect/>
          <a:stretch>
            <a:fillRect/>
          </a:stretch>
        </p:blipFill>
        <p:spPr>
          <a:xfrm>
            <a:off x="8629015" y="1295718"/>
            <a:ext cx="2480945" cy="1367790"/>
          </a:xfrm>
          <a:prstGeom prst="round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heel(1)">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heel(1)">
                                      <p:cBhvr>
                                        <p:cTn id="12"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cxnSp>
        <p:nvCxnSpPr>
          <p:cNvPr id="34" name="直接连接符 33"/>
          <p:cNvCxnSpPr/>
          <p:nvPr>
            <p:custDataLst>
              <p:tags r:id="rId2"/>
            </p:custDataLst>
          </p:nvPr>
        </p:nvCxnSpPr>
        <p:spPr>
          <a:xfrm>
            <a:off x="590550" y="1159510"/>
            <a:ext cx="11007725" cy="1270"/>
          </a:xfrm>
          <a:prstGeom prst="line">
            <a:avLst/>
          </a:prstGeom>
          <a:ln>
            <a:solidFill>
              <a:srgbClr val="FF0000"/>
            </a:solidFill>
            <a:prstDash val="dash"/>
          </a:ln>
        </p:spPr>
        <p:style>
          <a:lnRef idx="1">
            <a:srgbClr val="1F74AD"/>
          </a:lnRef>
          <a:fillRef idx="0">
            <a:srgbClr val="1F74AD"/>
          </a:fillRef>
          <a:effectRef idx="0">
            <a:srgbClr val="1F74AD"/>
          </a:effectRef>
          <a:fontRef idx="minor">
            <a:srgbClr val="000000"/>
          </a:fontRef>
        </p:style>
      </p:cxnSp>
      <p:sp>
        <p:nvSpPr>
          <p:cNvPr id="77" name="圆角矩形 76"/>
          <p:cNvSpPr/>
          <p:nvPr>
            <p:custDataLst>
              <p:tags r:id="rId3"/>
            </p:custDataLst>
          </p:nvPr>
        </p:nvSpPr>
        <p:spPr>
          <a:xfrm>
            <a:off x="590550" y="1458981"/>
            <a:ext cx="11021490" cy="727903"/>
          </a:xfrm>
          <a:prstGeom prst="roundRect">
            <a:avLst/>
          </a:prstGeom>
          <a:solidFill>
            <a:srgbClr val="B3E875"/>
          </a:solidFill>
        </p:spPr>
        <p:style>
          <a:lnRef idx="0">
            <a:schemeClr val="accent5"/>
          </a:lnRef>
          <a:fillRef idx="3">
            <a:schemeClr val="accent5"/>
          </a:fillRef>
          <a:effectRef idx="3">
            <a:schemeClr val="accent5"/>
          </a:effectRef>
          <a:fontRef idx="minor">
            <a:schemeClr val="lt1"/>
          </a:fontRef>
        </p:style>
        <p:txBody>
          <a:bodyPr rtlCol="0" anchor="ctr">
            <a:normAutofit/>
            <a:scene3d>
              <a:camera prst="orthographicFront"/>
              <a:lightRig rig="threePt" dir="t"/>
            </a:scene3d>
          </a:bodyPr>
          <a:lstStyle/>
          <a:p>
            <a:pPr algn="ctr"/>
            <a:r>
              <a:rPr lang="zh-CN" altLang="en-US"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管理人员的安全培训</a:t>
            </a:r>
          </a:p>
        </p:txBody>
      </p:sp>
      <p:sp>
        <p:nvSpPr>
          <p:cNvPr id="78" name="矩形 77"/>
          <p:cNvSpPr/>
          <p:nvPr>
            <p:custDataLst>
              <p:tags r:id="rId4"/>
            </p:custDataLst>
          </p:nvPr>
        </p:nvSpPr>
        <p:spPr>
          <a:xfrm>
            <a:off x="614045" y="2186884"/>
            <a:ext cx="11022155" cy="3806881"/>
          </a:xfrm>
          <a:prstGeom prst="rect">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bIns="46800" rtlCol="0" anchor="ctr">
            <a:normAutofit/>
          </a:bodyPr>
          <a:lstStyle/>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管理人员的安全培训以强化责任意识、掌握安全管理方法、增强安全技能为主要内容。</a:t>
            </a:r>
          </a:p>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企业生产、技术、设备、工程等专业管理部门的管理人员应至少每2年参加I次本企业组织的安全培训 </a:t>
            </a:r>
          </a:p>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企业安全监管部门管理人员应至少每2年参加1次本企业组织的安全培训</a:t>
            </a:r>
            <a:r>
              <a:rPr lang="zh-CN" altLang="en-US" sz="2000" spc="150">
                <a:solidFill>
                  <a:srgbClr val="283149">
                    <a:lumMod val="75000"/>
                  </a:srgbClr>
                </a:solidFill>
                <a:latin typeface="思源宋体 ExtraLight" charset="-122"/>
                <a:ea typeface="思源宋体 ExtraLight" charset="-122"/>
                <a:sym typeface="Arial" charset="0"/>
              </a:rPr>
              <a:t> </a:t>
            </a:r>
          </a:p>
          <a:p>
            <a:pPr>
              <a:lnSpc>
                <a:spcPct val="150000"/>
              </a:lnSpc>
            </a:pPr>
            <a:endParaRPr lang="zh-CN" altLang="en-US" sz="2000" spc="150" dirty="0">
              <a:solidFill>
                <a:srgbClr val="283149">
                  <a:lumMod val="75000"/>
                </a:srgbClr>
              </a:solidFill>
              <a:latin typeface="思源宋体 ExtraLight" charset="-122"/>
              <a:ea typeface="思源宋体 ExtraLight" charset="-122"/>
              <a:sym typeface="Arial" charset="0"/>
            </a:endParaRPr>
          </a:p>
        </p:txBody>
      </p:sp>
      <p:sp>
        <p:nvSpPr>
          <p:cNvPr id="6" name="文本框 5"/>
          <p:cNvSpPr txBox="1"/>
          <p:nvPr/>
        </p:nvSpPr>
        <p:spPr>
          <a:xfrm>
            <a:off x="4690110" y="637540"/>
            <a:ext cx="2540000"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zh-CN" altLang="en-US" sz="2800" b="1">
                <a:solidFill>
                  <a:schemeClr val="accent4"/>
                </a:solidFill>
                <a:effectLst/>
                <a:ea typeface="思源宋体 ExtraLight" charset="-122"/>
              </a:rPr>
              <a:t>安全培训</a:t>
            </a:r>
          </a:p>
        </p:txBody>
      </p:sp>
      <p:pic>
        <p:nvPicPr>
          <p:cNvPr id="48" name="图片 47" descr="C:\Users\Administrator\Downloads\51miz-E234025-8580EF23.png51miz-E234025-8580EF23"/>
          <p:cNvPicPr>
            <a:picLocks noChangeAspect="1"/>
          </p:cNvPicPr>
          <p:nvPr/>
        </p:nvPicPr>
        <p:blipFill>
          <a:blip r:embed="rId7"/>
          <a:srcRect/>
          <a:stretch>
            <a:fillRect/>
          </a:stretch>
        </p:blipFill>
        <p:spPr>
          <a:xfrm>
            <a:off x="8629015" y="1295718"/>
            <a:ext cx="2480945" cy="1367790"/>
          </a:xfrm>
          <a:prstGeom prst="roundRect">
            <a:avLst/>
          </a:prstGeom>
        </p:spPr>
      </p:pic>
      <p:pic>
        <p:nvPicPr>
          <p:cNvPr id="3" name="图片 2"/>
          <p:cNvPicPr>
            <a:picLocks noChangeAspect="1"/>
          </p:cNvPicPr>
          <p:nvPr/>
        </p:nvPicPr>
        <p:blipFill>
          <a:blip r:embed="rId8"/>
          <a:stretch>
            <a:fillRect/>
          </a:stretch>
        </p:blipFill>
        <p:spPr>
          <a:xfrm>
            <a:off x="572861" y="4772485"/>
            <a:ext cx="10937172" cy="1091279"/>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heel(1)">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8">
                                            <p:txEl>
                                              <p:pRg st="1" end="1"/>
                                            </p:txEl>
                                          </p:spTgt>
                                        </p:tgtEl>
                                        <p:attrNameLst>
                                          <p:attrName>style.visibility</p:attrName>
                                        </p:attrNameLst>
                                      </p:cBhvr>
                                      <p:to>
                                        <p:strVal val="visible"/>
                                      </p:to>
                                    </p:set>
                                    <p:animEffect transition="in" filter="wheel(1)">
                                      <p:cBhvr>
                                        <p:cTn id="12" dur="2000"/>
                                        <p:tgtEl>
                                          <p:spTgt spid="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cxnSp>
        <p:nvCxnSpPr>
          <p:cNvPr id="34" name="直接连接符 33"/>
          <p:cNvCxnSpPr/>
          <p:nvPr>
            <p:custDataLst>
              <p:tags r:id="rId2"/>
            </p:custDataLst>
          </p:nvPr>
        </p:nvCxnSpPr>
        <p:spPr>
          <a:xfrm>
            <a:off x="590550" y="1159510"/>
            <a:ext cx="11007725" cy="1270"/>
          </a:xfrm>
          <a:prstGeom prst="line">
            <a:avLst/>
          </a:prstGeom>
          <a:ln>
            <a:solidFill>
              <a:srgbClr val="FF0000"/>
            </a:solidFill>
            <a:prstDash val="dash"/>
          </a:ln>
        </p:spPr>
        <p:style>
          <a:lnRef idx="1">
            <a:srgbClr val="1F74AD"/>
          </a:lnRef>
          <a:fillRef idx="0">
            <a:srgbClr val="1F74AD"/>
          </a:fillRef>
          <a:effectRef idx="0">
            <a:srgbClr val="1F74AD"/>
          </a:effectRef>
          <a:fontRef idx="minor">
            <a:srgbClr val="000000"/>
          </a:fontRef>
        </p:style>
      </p:cxnSp>
      <p:sp>
        <p:nvSpPr>
          <p:cNvPr id="77" name="圆角矩形 76"/>
          <p:cNvSpPr/>
          <p:nvPr>
            <p:custDataLst>
              <p:tags r:id="rId3"/>
            </p:custDataLst>
          </p:nvPr>
        </p:nvSpPr>
        <p:spPr>
          <a:xfrm>
            <a:off x="614045" y="1458981"/>
            <a:ext cx="11021490" cy="727903"/>
          </a:xfrm>
          <a:prstGeom prst="roundRect">
            <a:avLst/>
          </a:prstGeom>
          <a:solidFill>
            <a:srgbClr val="C1C1C1"/>
          </a:solidFill>
        </p:spPr>
        <p:style>
          <a:lnRef idx="0">
            <a:schemeClr val="accent5"/>
          </a:lnRef>
          <a:fillRef idx="3">
            <a:schemeClr val="accent5"/>
          </a:fillRef>
          <a:effectRef idx="3">
            <a:schemeClr val="accent5"/>
          </a:effectRef>
          <a:fontRef idx="minor">
            <a:schemeClr val="lt1"/>
          </a:fontRef>
        </p:style>
        <p:txBody>
          <a:bodyPr rtlCol="0" anchor="ctr">
            <a:normAutofit/>
            <a:scene3d>
              <a:camera prst="orthographicFront"/>
              <a:lightRig rig="threePt" dir="t"/>
            </a:scene3d>
          </a:bodyPr>
          <a:lstStyle/>
          <a:p>
            <a:pPr algn="ctr"/>
            <a:r>
              <a:rPr lang="zh-CN" altLang="en-US"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操作人员的安全培训</a:t>
            </a:r>
          </a:p>
        </p:txBody>
      </p:sp>
      <p:sp>
        <p:nvSpPr>
          <p:cNvPr id="78" name="矩形 77"/>
          <p:cNvSpPr/>
          <p:nvPr>
            <p:custDataLst>
              <p:tags r:id="rId4"/>
            </p:custDataLst>
          </p:nvPr>
        </p:nvSpPr>
        <p:spPr>
          <a:xfrm>
            <a:off x="614045" y="2186940"/>
            <a:ext cx="11022330" cy="4152900"/>
          </a:xfrm>
          <a:prstGeom prst="rect">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bIns="46800" rtlCol="0" anchor="ctr">
            <a:normAutofit lnSpcReduction="10000"/>
          </a:bodyPr>
          <a:lstStyle/>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操作人员的安全培训以强化安全意识和提升风险识别能力、安全操作能力、应急处置和自救互救能力 为主要内容。 </a:t>
            </a:r>
          </a:p>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企业应建立安全实训基地和仿真模拟培训基地。操作人员安全培训应主星采用仿真模拟、体验式培训和实操培训等方式。 </a:t>
            </a:r>
          </a:p>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企业必须对新上岗、转岗人员进行安全培训并经考试合格,方可安排上岗。 </a:t>
            </a:r>
          </a:p>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特种作业人员和特种设备作业人员必须接受专门的安全作业培训,取得相应资格后方可上岗作 </a:t>
            </a:r>
          </a:p>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采用新工艺、新技术、新材料或者使用新设备,必须对相关生产、作业人员进行专项安全培训。</a:t>
            </a:r>
          </a:p>
        </p:txBody>
      </p:sp>
      <p:sp>
        <p:nvSpPr>
          <p:cNvPr id="6" name="文本框 5"/>
          <p:cNvSpPr txBox="1"/>
          <p:nvPr/>
        </p:nvSpPr>
        <p:spPr>
          <a:xfrm>
            <a:off x="4690110" y="637540"/>
            <a:ext cx="2540000"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zh-CN" altLang="en-US" sz="2800" b="1">
                <a:solidFill>
                  <a:schemeClr val="accent4"/>
                </a:solidFill>
                <a:effectLst/>
                <a:ea typeface="思源宋体 ExtraLight" charset="-122"/>
              </a:rPr>
              <a:t>安全培训</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heel(1)">
                                      <p:cBhvr>
                                        <p:cTn id="7"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cxnSp>
        <p:nvCxnSpPr>
          <p:cNvPr id="34" name="直接连接符 33"/>
          <p:cNvCxnSpPr/>
          <p:nvPr>
            <p:custDataLst>
              <p:tags r:id="rId2"/>
            </p:custDataLst>
          </p:nvPr>
        </p:nvCxnSpPr>
        <p:spPr>
          <a:xfrm>
            <a:off x="590550" y="1159510"/>
            <a:ext cx="11007725" cy="1270"/>
          </a:xfrm>
          <a:prstGeom prst="line">
            <a:avLst/>
          </a:prstGeom>
          <a:ln>
            <a:solidFill>
              <a:srgbClr val="FF0000"/>
            </a:solidFill>
            <a:prstDash val="dash"/>
          </a:ln>
        </p:spPr>
        <p:style>
          <a:lnRef idx="1">
            <a:srgbClr val="1F74AD"/>
          </a:lnRef>
          <a:fillRef idx="0">
            <a:srgbClr val="1F74AD"/>
          </a:fillRef>
          <a:effectRef idx="0">
            <a:srgbClr val="1F74AD"/>
          </a:effectRef>
          <a:fontRef idx="minor">
            <a:srgbClr val="000000"/>
          </a:fontRef>
        </p:style>
      </p:cxnSp>
      <p:sp>
        <p:nvSpPr>
          <p:cNvPr id="77" name="圆角矩形 76"/>
          <p:cNvSpPr/>
          <p:nvPr>
            <p:custDataLst>
              <p:tags r:id="rId3"/>
            </p:custDataLst>
          </p:nvPr>
        </p:nvSpPr>
        <p:spPr>
          <a:xfrm>
            <a:off x="614045" y="1458981"/>
            <a:ext cx="11021490" cy="727903"/>
          </a:xfrm>
          <a:prstGeom prst="roundRect">
            <a:avLst/>
          </a:prstGeom>
          <a:solidFill>
            <a:srgbClr val="64A3CF"/>
          </a:solidFill>
        </p:spPr>
        <p:style>
          <a:lnRef idx="0">
            <a:schemeClr val="accent3"/>
          </a:lnRef>
          <a:fillRef idx="3">
            <a:schemeClr val="accent3"/>
          </a:fillRef>
          <a:effectRef idx="3">
            <a:schemeClr val="accent3"/>
          </a:effectRef>
          <a:fontRef idx="minor">
            <a:schemeClr val="lt1"/>
          </a:fontRef>
        </p:style>
        <p:txBody>
          <a:bodyPr rtlCol="0" anchor="ctr">
            <a:normAutofit/>
            <a:scene3d>
              <a:camera prst="orthographicFront"/>
              <a:lightRig rig="threePt" dir="t"/>
            </a:scene3d>
          </a:bodyPr>
          <a:lstStyle/>
          <a:p>
            <a:pPr algn="ctr"/>
            <a:r>
              <a:rPr lang="zh-CN" altLang="en-US" sz="2400" b="1"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Arial" charset="0"/>
                <a:sym typeface="Arial" charset="0"/>
              </a:rPr>
              <a:t>安全分享和安全告知</a:t>
            </a:r>
          </a:p>
        </p:txBody>
      </p:sp>
      <p:sp>
        <p:nvSpPr>
          <p:cNvPr id="78" name="矩形 77"/>
          <p:cNvSpPr/>
          <p:nvPr>
            <p:custDataLst>
              <p:tags r:id="rId4"/>
            </p:custDataLst>
          </p:nvPr>
        </p:nvSpPr>
        <p:spPr>
          <a:xfrm>
            <a:off x="614045" y="2186940"/>
            <a:ext cx="11022330" cy="4152900"/>
          </a:xfrm>
          <a:prstGeom prst="rect">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bIns="46800" rtlCol="0" anchor="ctr">
            <a:normAutofit/>
          </a:bodyPr>
          <a:lstStyle/>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业应利用会议、网络、简报等多种形式开展安全分享。 </a:t>
            </a:r>
          </a:p>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各操作、作业班组每月至少开展2次班组安全活动,活动时应有安全分享内容。 </a:t>
            </a:r>
          </a:p>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各作业班组在接班前应进行安全告知。 </a:t>
            </a:r>
          </a:p>
          <a:p>
            <a:pPr marL="457200" indent="-457200" algn="l">
              <a:lnSpc>
                <a:spcPct val="150000"/>
              </a:lnSpc>
              <a:buFont typeface="+mj-lt"/>
              <a:buAutoNum type="arabicPeriod"/>
            </a:pPr>
            <a:r>
              <a:rPr lang="zh-CN" altLang="en-US" sz="2000" spc="150" dirty="0">
                <a:solidFill>
                  <a:srgbClr val="283149">
                    <a:lumMod val="75000"/>
                  </a:srgbClr>
                </a:solidFill>
                <a:latin typeface="思源宋体 ExtraLight" charset="-122"/>
                <a:ea typeface="思源宋体 ExtraLight" charset="-122"/>
                <a:sym typeface="Arial" charset="0"/>
              </a:rPr>
              <a:t>访客和临时外来人员应有正式的安全告知方式。</a:t>
            </a:r>
            <a:r>
              <a:rPr lang="zh-CN" altLang="en-US" sz="2000" b="1" spc="150" dirty="0">
                <a:solidFill>
                  <a:srgbClr val="283149">
                    <a:lumMod val="75000"/>
                  </a:srgbClr>
                </a:solidFill>
                <a:latin typeface="思源宋体 ExtraLight" charset="-122"/>
                <a:ea typeface="思源宋体 ExtraLight" charset="-122"/>
                <a:sym typeface="Arial" charset="0"/>
              </a:rPr>
              <a:t> </a:t>
            </a:r>
          </a:p>
        </p:txBody>
      </p:sp>
      <p:sp>
        <p:nvSpPr>
          <p:cNvPr id="6" name="文本框 5"/>
          <p:cNvSpPr txBox="1"/>
          <p:nvPr/>
        </p:nvSpPr>
        <p:spPr>
          <a:xfrm>
            <a:off x="4690110" y="637540"/>
            <a:ext cx="2540000"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zh-CN" altLang="en-US" sz="2800" b="1">
                <a:solidFill>
                  <a:schemeClr val="accent4"/>
                </a:solidFill>
                <a:effectLst/>
                <a:ea typeface="思源宋体 ExtraLight" charset="-122"/>
              </a:rPr>
              <a:t>安全培训</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heel(1)">
                                      <p:cBhvr>
                                        <p:cTn id="7"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361940" y="1670685"/>
            <a:ext cx="5086985" cy="332295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indent="0">
              <a:lnSpc>
                <a:spcPct val="150000"/>
              </a:lnSpc>
              <a:buFont typeface="Wingdings" charset="2"/>
              <a:buNone/>
            </a:pPr>
            <a:r>
              <a:rPr lang="zh-CN" altLang="en-US" sz="2000">
                <a:solidFill>
                  <a:schemeClr val="accent1"/>
                </a:solidFill>
                <a:effectLst/>
                <a:ea typeface="思源宋体 ExtraLight" charset="-122"/>
              </a:rPr>
              <a:t>1、按照谁的业务谁负责、谁的属地谁负责的原则,各职能部门和二级/基层单位(因为单元)应采用HAZOP和JSA等方法组织开展风险识别和评估   </a:t>
            </a:r>
          </a:p>
          <a:p>
            <a:pPr indent="0">
              <a:lnSpc>
                <a:spcPct val="150000"/>
              </a:lnSpc>
              <a:buFont typeface="Wingdings" charset="2"/>
              <a:buNone/>
            </a:pPr>
            <a:r>
              <a:rPr lang="zh-CN" altLang="en-US" sz="2000">
                <a:solidFill>
                  <a:schemeClr val="accent1"/>
                </a:solidFill>
                <a:effectLst/>
                <a:ea typeface="思源宋体 ExtraLight" charset="-122"/>
              </a:rPr>
              <a:t>2、企业应根据风险辨识结果进行分级管理,建立各级风险清单,每半年更新1次。发生重大变化或变更后应及时更新。</a:t>
            </a:r>
            <a:r>
              <a:rPr lang="zh-CN" altLang="en-US" sz="2000" b="1">
                <a:solidFill>
                  <a:schemeClr val="accent1"/>
                </a:solidFill>
                <a:effectLst/>
                <a:ea typeface="思源宋体 ExtraLight" charset="-122"/>
              </a:rPr>
              <a:t> </a:t>
            </a:r>
          </a:p>
        </p:txBody>
      </p: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rPr>
              <a:t>安全风险与隐患管理</a:t>
            </a:r>
          </a:p>
        </p:txBody>
      </p:sp>
      <p:cxnSp>
        <p:nvCxnSpPr>
          <p:cNvPr id="8" name="直接连接符 7"/>
          <p:cNvCxnSpPr/>
          <p:nvPr/>
        </p:nvCxnSpPr>
        <p:spPr>
          <a:xfrm>
            <a:off x="10548620" y="1762125"/>
            <a:ext cx="12700" cy="286385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0636885" y="2178685"/>
            <a:ext cx="441325" cy="230695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a:solidFill>
                  <a:schemeClr val="accent4"/>
                </a:solidFill>
                <a:effectLst/>
                <a:ea typeface="思源宋体 ExtraLight" charset="-122"/>
              </a:rPr>
              <a:t>安全风险辨识</a:t>
            </a:r>
          </a:p>
        </p:txBody>
      </p:sp>
      <p:pic>
        <p:nvPicPr>
          <p:cNvPr id="3" name="图片 2" descr="C:\Users\Administrator\Downloads\51miz-E801274-8D185FD2.png51miz-E801274-8D185FD2"/>
          <p:cNvPicPr>
            <a:picLocks noChangeAspect="1"/>
          </p:cNvPicPr>
          <p:nvPr/>
        </p:nvPicPr>
        <p:blipFill>
          <a:blip r:embed="rId4"/>
          <a:srcRect/>
          <a:stretch>
            <a:fillRect/>
          </a:stretch>
        </p:blipFill>
        <p:spPr>
          <a:xfrm>
            <a:off x="1334135" y="1689735"/>
            <a:ext cx="2953385" cy="347916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461635" y="2229485"/>
            <a:ext cx="5086985" cy="193802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indent="0">
              <a:lnSpc>
                <a:spcPct val="150000"/>
              </a:lnSpc>
              <a:buFont typeface="Wingdings" charset="2"/>
              <a:buNone/>
            </a:pPr>
            <a:r>
              <a:rPr lang="zh-CN" altLang="en-US" sz="2000">
                <a:solidFill>
                  <a:schemeClr val="accent1"/>
                </a:solidFill>
                <a:effectLst/>
                <a:ea typeface="思源宋体 ExtraLight" charset="-122"/>
              </a:rPr>
              <a:t>1、针对辨识出的风险,企业应确定所采取的控制措施,包括工程技术措施、管理措施、应急措施和个体防护措施。  </a:t>
            </a:r>
          </a:p>
          <a:p>
            <a:pPr indent="0">
              <a:lnSpc>
                <a:spcPct val="150000"/>
              </a:lnSpc>
              <a:buFont typeface="Wingdings" charset="2"/>
              <a:buNone/>
            </a:pPr>
            <a:r>
              <a:rPr lang="zh-CN" altLang="en-US" sz="2000">
                <a:solidFill>
                  <a:schemeClr val="accent1"/>
                </a:solidFill>
                <a:effectLst/>
                <a:ea typeface="思源宋体 ExtraLight" charset="-122"/>
              </a:rPr>
              <a:t>2、风险控制措施要向相关人员告知. </a:t>
            </a:r>
            <a:r>
              <a:rPr lang="zh-CN" altLang="en-US" sz="2000" b="1">
                <a:solidFill>
                  <a:schemeClr val="accent1"/>
                </a:solidFill>
                <a:effectLst/>
                <a:ea typeface="思源宋体 ExtraLight" charset="-122"/>
              </a:rPr>
              <a:t> </a:t>
            </a:r>
          </a:p>
        </p:txBody>
      </p: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rPr>
              <a:t>安全风险与隐患管理</a:t>
            </a:r>
          </a:p>
        </p:txBody>
      </p:sp>
      <p:cxnSp>
        <p:nvCxnSpPr>
          <p:cNvPr id="8" name="直接连接符 7"/>
          <p:cNvCxnSpPr/>
          <p:nvPr/>
        </p:nvCxnSpPr>
        <p:spPr>
          <a:xfrm>
            <a:off x="10548620" y="1762125"/>
            <a:ext cx="12700" cy="286385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0680700" y="1670685"/>
            <a:ext cx="441325" cy="304609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a:solidFill>
                  <a:schemeClr val="accent4"/>
                </a:solidFill>
                <a:effectLst/>
                <a:ea typeface="思源宋体 ExtraLight" charset="-122"/>
              </a:rPr>
              <a:t>安全风险控制措施</a:t>
            </a:r>
          </a:p>
        </p:txBody>
      </p:sp>
      <p:pic>
        <p:nvPicPr>
          <p:cNvPr id="10" name="图片 9" descr="C:\Users\Administrator\Downloads\51miz-E835414-7FC7FBF5.png51miz-E835414-7FC7FBF5"/>
          <p:cNvPicPr>
            <a:picLocks noChangeAspect="1"/>
          </p:cNvPicPr>
          <p:nvPr/>
        </p:nvPicPr>
        <p:blipFill>
          <a:blip r:embed="rId4"/>
          <a:srcRect/>
          <a:stretch>
            <a:fillRect/>
          </a:stretch>
        </p:blipFill>
        <p:spPr>
          <a:xfrm>
            <a:off x="482918" y="1670685"/>
            <a:ext cx="4560570" cy="342074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1336675" y="1108075"/>
            <a:ext cx="9994900" cy="424624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indent="0">
              <a:lnSpc>
                <a:spcPct val="150000"/>
              </a:lnSpc>
              <a:buFont typeface="Wingdings" charset="2"/>
              <a:buNone/>
            </a:pPr>
            <a:r>
              <a:rPr lang="zh-CN" altLang="en-US" sz="2000">
                <a:solidFill>
                  <a:schemeClr val="accent1"/>
                </a:solidFill>
                <a:effectLst/>
                <a:ea typeface="思源宋体 ExtraLight" charset="-122"/>
              </a:rPr>
              <a:t>1、隐患排查与每月日常检查相结合,分为定期排查和不定期排查,各专业部门应每季度组织1次专业排查,企业至少每半年组织一次1次综合排查。 </a:t>
            </a:r>
          </a:p>
          <a:p>
            <a:pPr indent="0">
              <a:lnSpc>
                <a:spcPct val="150000"/>
              </a:lnSpc>
              <a:buFont typeface="Wingdings" charset="2"/>
              <a:buNone/>
            </a:pPr>
            <a:r>
              <a:rPr lang="zh-CN" altLang="en-US" sz="2000">
                <a:solidFill>
                  <a:schemeClr val="tx1"/>
                </a:solidFill>
                <a:effectLst>
                  <a:outerShdw blurRad="38100" dist="19050" dir="2700000" algn="tl" rotWithShape="0">
                    <a:schemeClr val="dk1">
                      <a:alpha val="40000"/>
                    </a:schemeClr>
                  </a:outerShdw>
                </a:effectLst>
                <a:ea typeface="思源宋体 ExtraLight" charset="-122"/>
              </a:rPr>
              <a:t>2、企业应重点排查:</a:t>
            </a:r>
            <a:r>
              <a:rPr lang="en-US" altLang="zh-CN" sz="2000">
                <a:solidFill>
                  <a:schemeClr val="accent1"/>
                </a:solidFill>
                <a:effectLst/>
                <a:ea typeface="思源宋体 ExtraLight" charset="-122"/>
              </a:rPr>
              <a:t>--</a:t>
            </a:r>
            <a:r>
              <a:rPr lang="zh-CN" altLang="en-US" sz="2000">
                <a:solidFill>
                  <a:schemeClr val="accent1"/>
                </a:solidFill>
                <a:effectLst/>
                <a:ea typeface="思源宋体 ExtraLight" charset="-122"/>
              </a:rPr>
              <a:t>海（水）上作业和"三高"油气田的勘探开；</a:t>
            </a:r>
            <a:r>
              <a:rPr lang="en-US" altLang="zh-CN" sz="2000">
                <a:solidFill>
                  <a:schemeClr val="accent1"/>
                </a:solidFill>
                <a:effectLst/>
                <a:ea typeface="思源宋体 ExtraLight" charset="-122"/>
              </a:rPr>
              <a:t>--</a:t>
            </a:r>
            <a:r>
              <a:rPr lang="zh-CN" altLang="en-US" sz="2000">
                <a:solidFill>
                  <a:schemeClr val="accent1"/>
                </a:solidFill>
                <a:effectLst/>
                <a:ea typeface="思源宋体 ExtraLight" charset="-122"/>
              </a:rPr>
              <a:t>构成重大危险源的装置、罐区、库;</a:t>
            </a:r>
            <a:r>
              <a:rPr lang="en-US" altLang="zh-CN" sz="2000">
                <a:solidFill>
                  <a:schemeClr val="accent1"/>
                </a:solidFill>
                <a:effectLst/>
                <a:ea typeface="思源宋体 ExtraLight" charset="-122"/>
              </a:rPr>
              <a:t>--</a:t>
            </a:r>
            <a:r>
              <a:rPr lang="zh-CN" altLang="en-US" sz="2000">
                <a:solidFill>
                  <a:schemeClr val="accent1"/>
                </a:solidFill>
                <a:effectLst/>
                <a:ea typeface="思源宋体 ExtraLight" charset="-122"/>
              </a:rPr>
              <a:t>含硫原油（天然气）处理装置、LNG装置;</a:t>
            </a:r>
            <a:r>
              <a:rPr lang="en-US" altLang="zh-CN" sz="2000">
                <a:solidFill>
                  <a:schemeClr val="accent1"/>
                </a:solidFill>
                <a:effectLst/>
                <a:ea typeface="思源宋体 ExtraLight" charset="-122"/>
              </a:rPr>
              <a:t>--</a:t>
            </a:r>
            <a:r>
              <a:rPr lang="zh-CN" altLang="en-US" sz="2000">
                <a:solidFill>
                  <a:schemeClr val="accent1"/>
                </a:solidFill>
                <a:effectLst/>
                <a:ea typeface="思源宋体 ExtraLight" charset="-122"/>
              </a:rPr>
              <a:t>国家重点监管的危险化工工艺;</a:t>
            </a:r>
            <a:r>
              <a:rPr lang="en-US" altLang="zh-CN" sz="2000">
                <a:solidFill>
                  <a:schemeClr val="accent1"/>
                </a:solidFill>
                <a:effectLst/>
                <a:ea typeface="思源宋体 ExtraLight" charset="-122"/>
              </a:rPr>
              <a:t>--</a:t>
            </a:r>
            <a:r>
              <a:rPr lang="zh-CN" altLang="en-US" sz="2000">
                <a:solidFill>
                  <a:schemeClr val="accent1"/>
                </a:solidFill>
                <a:effectLst/>
                <a:ea typeface="思源宋体 ExtraLight" charset="-122"/>
              </a:rPr>
              <a:t>油气输送管道  </a:t>
            </a:r>
          </a:p>
          <a:p>
            <a:pPr indent="0">
              <a:lnSpc>
                <a:spcPct val="150000"/>
              </a:lnSpc>
              <a:buFont typeface="Wingdings" charset="2"/>
              <a:buNone/>
            </a:pPr>
            <a:r>
              <a:rPr lang="zh-CN" altLang="en-US" sz="2000">
                <a:solidFill>
                  <a:schemeClr val="accent1"/>
                </a:solidFill>
                <a:effectLst/>
                <a:ea typeface="思源宋体 ExtraLight" charset="-122"/>
              </a:rPr>
              <a:t>3、企业应对排查出的隐患进行评估、分级,列入隐患治理台帐,同时定整治方案、防护措施、资金、整治期限和整治责任人。 </a:t>
            </a:r>
          </a:p>
          <a:p>
            <a:pPr indent="0">
              <a:lnSpc>
                <a:spcPct val="150000"/>
              </a:lnSpc>
              <a:buFont typeface="Wingdings" charset="2"/>
              <a:buNone/>
            </a:pPr>
            <a:r>
              <a:rPr lang="zh-CN" altLang="en-US" sz="2000">
                <a:solidFill>
                  <a:schemeClr val="accent1"/>
                </a:solidFill>
                <a:effectLst/>
                <a:ea typeface="思源宋体 ExtraLight" charset="-122"/>
              </a:rPr>
              <a:t>4、能够立即治理的隐患必须立即组织治理,不能立即完成治理的必须有强化的管控措施。</a:t>
            </a:r>
          </a:p>
          <a:p>
            <a:pPr indent="0">
              <a:lnSpc>
                <a:spcPct val="150000"/>
              </a:lnSpc>
              <a:buFont typeface="Wingdings" charset="2"/>
              <a:buNone/>
            </a:pPr>
            <a:r>
              <a:rPr lang="zh-CN" altLang="en-US" sz="2000">
                <a:solidFill>
                  <a:schemeClr val="accent1"/>
                </a:solidFill>
                <a:effectLst/>
                <a:ea typeface="思源宋体 ExtraLight" charset="-122"/>
              </a:rPr>
              <a:t>5、隐患 治理完成后,应组织隐患治理效果后评估,并建立隐患治理档案。</a:t>
            </a:r>
          </a:p>
        </p:txBody>
      </p: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rPr>
              <a:t>安全风险与隐患管理</a:t>
            </a:r>
          </a:p>
        </p:txBody>
      </p:sp>
      <p:cxnSp>
        <p:nvCxnSpPr>
          <p:cNvPr id="8" name="直接连接符 7"/>
          <p:cNvCxnSpPr/>
          <p:nvPr/>
        </p:nvCxnSpPr>
        <p:spPr>
          <a:xfrm>
            <a:off x="1134745" y="1108075"/>
            <a:ext cx="0" cy="4255135"/>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82295" y="1523365"/>
            <a:ext cx="464185" cy="341503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scene3d>
              <a:camera prst="orthographicFront"/>
              <a:lightRig rig="soft" dir="t">
                <a:rot lat="0" lon="0" rev="15600000"/>
              </a:lightRig>
            </a:scene3d>
            <a:sp3d extrusionH="57150" prstMaterial="softEdge">
              <a:bevelT w="25400" h="38100"/>
            </a:sp3d>
          </a:bodyPr>
          <a:lstStyle/>
          <a:p>
            <a:r>
              <a:rPr lang="zh-CN" altLang="en-US" sz="2400" b="1">
                <a:solidFill>
                  <a:schemeClr val="accent4"/>
                </a:solidFill>
                <a:effectLst/>
                <a:ea typeface="思源宋体 ExtraLight" charset="-122"/>
              </a:rPr>
              <a:t>安全隐患排查和治理</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53824" y="229849"/>
            <a:ext cx="285432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l" eaLnBrk="1" hangingPunct="1"/>
            <a:r>
              <a:rPr lang="zh-CN" altLang="en-US" sz="30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rPr>
              <a:t>安全方针和目标</a:t>
            </a:r>
          </a:p>
        </p:txBody>
      </p:sp>
      <p:cxnSp>
        <p:nvCxnSpPr>
          <p:cNvPr id="8223" name="直接连接符 4"/>
          <p:cNvCxnSpPr>
            <a:cxnSpLocks noChangeShapeType="1"/>
          </p:cNvCxnSpPr>
          <p:nvPr/>
        </p:nvCxnSpPr>
        <p:spPr bwMode="auto">
          <a:xfrm>
            <a:off x="660144" y="740825"/>
            <a:ext cx="9467327"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Freeform 5"/>
          <p:cNvSpPr/>
          <p:nvPr>
            <p:custDataLst>
              <p:tags r:id="rId2"/>
            </p:custDataLst>
          </p:nvPr>
        </p:nvSpPr>
        <p:spPr bwMode="auto">
          <a:xfrm>
            <a:off x="1904060" y="1084246"/>
            <a:ext cx="2713686" cy="2702303"/>
          </a:xfrm>
          <a:prstGeom prst="heart">
            <a:avLst/>
          </a:prstGeom>
        </p:spPr>
        <p:style>
          <a:lnRef idx="0">
            <a:schemeClr val="accent3"/>
          </a:lnRef>
          <a:fillRef idx="3">
            <a:schemeClr val="accent3"/>
          </a:fillRef>
          <a:effectRef idx="3">
            <a:schemeClr val="accent3"/>
          </a:effectRef>
          <a:fontRef idx="minor">
            <a:schemeClr val="lt1"/>
          </a:fontRef>
        </p:style>
        <p:txBody>
          <a:bodyPr vert="horz" wrap="square" lIns="121920" tIns="60960" rIns="121920" bIns="60960" numCol="1" anchor="t" anchorCtr="0" compatLnSpc="1">
            <a:normAutofit/>
          </a:bodyPr>
          <a:lstStyle/>
          <a:p>
            <a:endParaRPr lang="en-US" sz="2400">
              <a:solidFill>
                <a:srgbClr val="FFFFFF"/>
              </a:solidFill>
            </a:endParaRPr>
          </a:p>
        </p:txBody>
      </p:sp>
      <p:sp>
        <p:nvSpPr>
          <p:cNvPr id="16" name="Freeform 7"/>
          <p:cNvSpPr/>
          <p:nvPr>
            <p:custDataLst>
              <p:tags r:id="rId3"/>
            </p:custDataLst>
          </p:nvPr>
        </p:nvSpPr>
        <p:spPr bwMode="auto">
          <a:xfrm>
            <a:off x="2983159" y="3114957"/>
            <a:ext cx="2943622" cy="2841175"/>
          </a:xfrm>
          <a:prstGeom prst="heart">
            <a:avLst/>
          </a:prstGeom>
        </p:spPr>
        <p:style>
          <a:lnRef idx="0">
            <a:schemeClr val="accent4"/>
          </a:lnRef>
          <a:fillRef idx="3">
            <a:schemeClr val="accent4"/>
          </a:fillRef>
          <a:effectRef idx="3">
            <a:schemeClr val="accent4"/>
          </a:effectRef>
          <a:fontRef idx="minor">
            <a:schemeClr val="lt1"/>
          </a:fontRef>
        </p:style>
        <p:txBody>
          <a:bodyPr vert="horz" wrap="square" lIns="121920" tIns="60960" rIns="121920" bIns="60960" numCol="1" anchor="t" anchorCtr="0" compatLnSpc="1">
            <a:normAutofit/>
          </a:bodyPr>
          <a:lstStyle/>
          <a:p>
            <a:endParaRPr lang="en-US" sz="2400">
              <a:solidFill>
                <a:srgbClr val="FFFFFF"/>
              </a:solidFill>
            </a:endParaRPr>
          </a:p>
        </p:txBody>
      </p:sp>
      <p:sp>
        <p:nvSpPr>
          <p:cNvPr id="39" name="Freeform 6"/>
          <p:cNvSpPr/>
          <p:nvPr>
            <p:custDataLst>
              <p:tags r:id="rId4"/>
            </p:custDataLst>
          </p:nvPr>
        </p:nvSpPr>
        <p:spPr bwMode="auto">
          <a:xfrm>
            <a:off x="620069" y="3042107"/>
            <a:ext cx="2613516" cy="2904920"/>
          </a:xfrm>
          <a:prstGeom prst="heart">
            <a:avLst/>
          </a:prstGeom>
        </p:spPr>
        <p:style>
          <a:lnRef idx="0">
            <a:schemeClr val="accent5"/>
          </a:lnRef>
          <a:fillRef idx="3">
            <a:schemeClr val="accent5"/>
          </a:fillRef>
          <a:effectRef idx="3">
            <a:schemeClr val="accent5"/>
          </a:effectRef>
          <a:fontRef idx="minor">
            <a:schemeClr val="lt1"/>
          </a:fontRef>
        </p:style>
        <p:txBody>
          <a:bodyPr vert="horz" wrap="square" lIns="121920" tIns="60960" rIns="121920" bIns="60960" numCol="1" anchor="t" anchorCtr="0" compatLnSpc="1">
            <a:normAutofit/>
          </a:bodyPr>
          <a:lstStyle/>
          <a:p>
            <a:endParaRPr lang="en-US" sz="2400">
              <a:solidFill>
                <a:srgbClr val="FFFFFF"/>
              </a:solidFill>
            </a:endParaRPr>
          </a:p>
        </p:txBody>
      </p:sp>
      <p:sp>
        <p:nvSpPr>
          <p:cNvPr id="23" name="文本框 22"/>
          <p:cNvSpPr txBox="1"/>
          <p:nvPr>
            <p:custDataLst>
              <p:tags r:id="rId5"/>
            </p:custDataLst>
          </p:nvPr>
        </p:nvSpPr>
        <p:spPr>
          <a:xfrm>
            <a:off x="2214245" y="1412503"/>
            <a:ext cx="2168551" cy="1646238"/>
          </a:xfrm>
          <a:prstGeom prst="rect">
            <a:avLst/>
          </a:prstGeom>
        </p:spPr>
        <p:txBody>
          <a:bodyPr wrap="square" lIns="90000" tIns="46800" rIns="90000" bIns="46800" anchor="ctr">
            <a:normAutofit/>
            <a:scene3d>
              <a:camera prst="orthographicFront"/>
              <a:lightRig rig="threePt" dir="t"/>
            </a:scene3d>
          </a:bodyPr>
          <a:lstStyle>
            <a:defPPr>
              <a:defRPr lang="zh-CN"/>
            </a:defPPr>
            <a:lvl1pPr indent="0" algn="ctr">
              <a:lnSpc>
                <a:spcPct val="130000"/>
              </a:lnSpc>
              <a:spcBef>
                <a:spcPts val="1200"/>
              </a:spcBef>
              <a:buFont typeface="Arial" charset="0"/>
              <a:buNone/>
              <a:defRPr sz="2600" baseline="0">
                <a:solidFill>
                  <a:srgbClr val="FFFFFF"/>
                </a:solidFill>
              </a:defRPr>
            </a:lvl1pPr>
            <a:lvl2pPr indent="0">
              <a:lnSpc>
                <a:spcPct val="130000"/>
              </a:lnSpc>
              <a:spcBef>
                <a:spcPts val="1200"/>
              </a:spcBef>
              <a:buFont typeface="Arial" charset="0"/>
              <a:buNone/>
              <a:defRPr sz="2400"/>
            </a:lvl2pPr>
            <a:lvl3pPr indent="0">
              <a:lnSpc>
                <a:spcPct val="130000"/>
              </a:lnSpc>
              <a:spcBef>
                <a:spcPts val="1200"/>
              </a:spcBef>
              <a:buFont typeface="Arial" charset="0"/>
              <a:buNone/>
              <a:defRPr sz="2000"/>
            </a:lvl3pPr>
            <a:lvl4pPr indent="0">
              <a:lnSpc>
                <a:spcPct val="130000"/>
              </a:lnSpc>
              <a:spcBef>
                <a:spcPts val="1200"/>
              </a:spcBef>
              <a:buFont typeface="Arial" charset="0"/>
              <a:buNone/>
            </a:lvl4pPr>
            <a:lvl5pPr indent="0">
              <a:lnSpc>
                <a:spcPct val="130000"/>
              </a:lnSpc>
              <a:spcBef>
                <a:spcPts val="1200"/>
              </a:spcBef>
              <a:buFont typeface="Arial" charset="0"/>
              <a:buNone/>
            </a:lvl5pPr>
            <a:lvl6pPr marL="2514600" indent="-228600">
              <a:lnSpc>
                <a:spcPct val="90000"/>
              </a:lnSpc>
              <a:spcBef>
                <a:spcPts val="500"/>
              </a:spcBef>
              <a:buFont typeface="Arial" charset="0"/>
              <a:buChar char="•"/>
            </a:lvl6pPr>
            <a:lvl7pPr marL="2971800" indent="-228600">
              <a:lnSpc>
                <a:spcPct val="90000"/>
              </a:lnSpc>
              <a:spcBef>
                <a:spcPts val="500"/>
              </a:spcBef>
              <a:buFont typeface="Arial" charset="0"/>
              <a:buChar char="•"/>
            </a:lvl7pPr>
            <a:lvl8pPr marL="3429000" indent="-228600">
              <a:lnSpc>
                <a:spcPct val="90000"/>
              </a:lnSpc>
              <a:spcBef>
                <a:spcPts val="500"/>
              </a:spcBef>
              <a:buFont typeface="Arial" charset="0"/>
              <a:buChar char="•"/>
            </a:lvl8pPr>
            <a:lvl9pPr marL="3886200" indent="-228600">
              <a:lnSpc>
                <a:spcPct val="90000"/>
              </a:lnSpc>
              <a:spcBef>
                <a:spcPts val="500"/>
              </a:spcBef>
              <a:buFont typeface="Arial" charset="0"/>
              <a:buChar char="•"/>
            </a:lvl9pPr>
          </a:lstStyle>
          <a:p>
            <a:r>
              <a:rPr lang="zh-CN" altLang="en-US" dirty="0">
                <a:solidFill>
                  <a:schemeClr val="tx1"/>
                </a:solidFill>
                <a:effectLst>
                  <a:outerShdw blurRad="38100" dist="19050" dir="2700000" algn="tl" rotWithShape="0">
                    <a:schemeClr val="dk1">
                      <a:alpha val="40000"/>
                    </a:schemeClr>
                  </a:outerShdw>
                </a:effectLst>
                <a:latin typeface="思源宋体 ExtraLight" charset="-122"/>
                <a:ea typeface="思源宋体 ExtraLight" charset="-122"/>
                <a:cs typeface="思源宋体 ExtraLight" charset="-122"/>
              </a:rPr>
              <a:t>领导承包</a:t>
            </a:r>
          </a:p>
          <a:p>
            <a:r>
              <a:rPr lang="zh-CN" altLang="en-US" dirty="0">
                <a:solidFill>
                  <a:schemeClr val="tx1"/>
                </a:solidFill>
                <a:effectLst>
                  <a:outerShdw blurRad="38100" dist="19050" dir="2700000" algn="tl" rotWithShape="0">
                    <a:schemeClr val="dk1">
                      <a:alpha val="40000"/>
                    </a:schemeClr>
                  </a:outerShdw>
                </a:effectLst>
                <a:latin typeface="思源宋体 ExtraLight" charset="-122"/>
                <a:ea typeface="思源宋体 ExtraLight" charset="-122"/>
                <a:cs typeface="思源宋体 ExtraLight" charset="-122"/>
              </a:rPr>
              <a:t>全员负责</a:t>
            </a:r>
          </a:p>
        </p:txBody>
      </p:sp>
      <p:sp>
        <p:nvSpPr>
          <p:cNvPr id="24" name="文本框 23"/>
          <p:cNvSpPr txBox="1"/>
          <p:nvPr>
            <p:custDataLst>
              <p:tags r:id="rId6"/>
            </p:custDataLst>
          </p:nvPr>
        </p:nvSpPr>
        <p:spPr>
          <a:xfrm>
            <a:off x="894929" y="3581053"/>
            <a:ext cx="2168551" cy="1646238"/>
          </a:xfrm>
          <a:prstGeom prst="rect">
            <a:avLst/>
          </a:prstGeom>
        </p:spPr>
        <p:txBody>
          <a:bodyPr wrap="square" anchor="ctr">
            <a:normAutofit/>
          </a:bodyPr>
          <a:lstStyle>
            <a:defPPr>
              <a:defRPr lang="zh-CN"/>
            </a:defPPr>
            <a:lvl1pPr indent="0" algn="ctr">
              <a:lnSpc>
                <a:spcPct val="130000"/>
              </a:lnSpc>
              <a:spcBef>
                <a:spcPts val="1200"/>
              </a:spcBef>
              <a:buFont typeface="Arial" charset="0"/>
              <a:buNone/>
              <a:defRPr sz="2600" baseline="0">
                <a:solidFill>
                  <a:srgbClr val="FFFFFF"/>
                </a:solidFill>
              </a:defRPr>
            </a:lvl1pPr>
            <a:lvl2pPr indent="0">
              <a:lnSpc>
                <a:spcPct val="130000"/>
              </a:lnSpc>
              <a:spcBef>
                <a:spcPts val="1200"/>
              </a:spcBef>
              <a:buFont typeface="Arial" charset="0"/>
              <a:buNone/>
              <a:defRPr sz="2400"/>
            </a:lvl2pPr>
            <a:lvl3pPr indent="0">
              <a:lnSpc>
                <a:spcPct val="130000"/>
              </a:lnSpc>
              <a:spcBef>
                <a:spcPts val="1200"/>
              </a:spcBef>
              <a:buFont typeface="Arial" charset="0"/>
              <a:buNone/>
              <a:defRPr sz="2000"/>
            </a:lvl3pPr>
            <a:lvl4pPr indent="0">
              <a:lnSpc>
                <a:spcPct val="130000"/>
              </a:lnSpc>
              <a:spcBef>
                <a:spcPts val="1200"/>
              </a:spcBef>
              <a:buFont typeface="Arial" charset="0"/>
              <a:buNone/>
            </a:lvl4pPr>
            <a:lvl5pPr indent="0">
              <a:lnSpc>
                <a:spcPct val="130000"/>
              </a:lnSpc>
              <a:spcBef>
                <a:spcPts val="1200"/>
              </a:spcBef>
              <a:buFont typeface="Arial" charset="0"/>
              <a:buNone/>
            </a:lvl5pPr>
            <a:lvl6pPr marL="2514600" indent="-228600">
              <a:lnSpc>
                <a:spcPct val="90000"/>
              </a:lnSpc>
              <a:spcBef>
                <a:spcPts val="500"/>
              </a:spcBef>
              <a:buFont typeface="Arial" charset="0"/>
              <a:buChar char="•"/>
            </a:lvl6pPr>
            <a:lvl7pPr marL="2971800" indent="-228600">
              <a:lnSpc>
                <a:spcPct val="90000"/>
              </a:lnSpc>
              <a:spcBef>
                <a:spcPts val="500"/>
              </a:spcBef>
              <a:buFont typeface="Arial" charset="0"/>
              <a:buChar char="•"/>
            </a:lvl7pPr>
            <a:lvl8pPr marL="3429000" indent="-228600">
              <a:lnSpc>
                <a:spcPct val="90000"/>
              </a:lnSpc>
              <a:spcBef>
                <a:spcPts val="500"/>
              </a:spcBef>
              <a:buFont typeface="Arial" charset="0"/>
              <a:buChar char="•"/>
            </a:lvl8pPr>
            <a:lvl9pPr marL="3886200" indent="-228600">
              <a:lnSpc>
                <a:spcPct val="90000"/>
              </a:lnSpc>
              <a:spcBef>
                <a:spcPts val="500"/>
              </a:spcBef>
              <a:buFont typeface="Arial" charset="0"/>
              <a:buChar char="•"/>
            </a:lvl9pPr>
          </a:lstStyle>
          <a:p>
            <a:r>
              <a:rPr lang="zh-CN" altLang="en-US" dirty="0">
                <a:solidFill>
                  <a:sysClr val="window" lastClr="FFFFFF"/>
                </a:solidFill>
                <a:effectLst>
                  <a:outerShdw blurRad="38100" dist="38100" dir="2700000" algn="tl">
                    <a:srgbClr val="000000">
                      <a:alpha val="43137"/>
                    </a:srgbClr>
                  </a:outerShdw>
                </a:effectLst>
                <a:latin typeface="思源宋体 ExtraLight" charset="-122"/>
                <a:ea typeface="思源宋体 ExtraLight" charset="-122"/>
                <a:cs typeface="思源宋体 ExtraLight" charset="-122"/>
              </a:rPr>
              <a:t>生命至上</a:t>
            </a:r>
          </a:p>
          <a:p>
            <a:r>
              <a:rPr lang="zh-CN" altLang="en-US" dirty="0">
                <a:solidFill>
                  <a:sysClr val="window" lastClr="FFFFFF"/>
                </a:solidFill>
                <a:effectLst>
                  <a:outerShdw blurRad="38100" dist="38100" dir="2700000" algn="tl">
                    <a:srgbClr val="000000">
                      <a:alpha val="43137"/>
                    </a:srgbClr>
                  </a:outerShdw>
                </a:effectLst>
                <a:latin typeface="思源宋体 ExtraLight" charset="-122"/>
                <a:ea typeface="思源宋体 ExtraLight" charset="-122"/>
                <a:cs typeface="思源宋体 ExtraLight" charset="-122"/>
              </a:rPr>
              <a:t>安全发展</a:t>
            </a:r>
          </a:p>
        </p:txBody>
      </p:sp>
      <p:sp>
        <p:nvSpPr>
          <p:cNvPr id="25" name="文本框 24"/>
          <p:cNvSpPr txBox="1"/>
          <p:nvPr>
            <p:custDataLst>
              <p:tags r:id="rId7"/>
            </p:custDataLst>
          </p:nvPr>
        </p:nvSpPr>
        <p:spPr>
          <a:xfrm>
            <a:off x="3373271" y="3793572"/>
            <a:ext cx="2168551" cy="1646238"/>
          </a:xfrm>
          <a:prstGeom prst="rect">
            <a:avLst/>
          </a:prstGeom>
        </p:spPr>
        <p:txBody>
          <a:bodyPr wrap="square" anchor="ctr">
            <a:normAutofit/>
          </a:bodyPr>
          <a:lstStyle>
            <a:defPPr>
              <a:defRPr lang="zh-CN"/>
            </a:defPPr>
            <a:lvl1pPr indent="0" algn="ctr">
              <a:lnSpc>
                <a:spcPct val="130000"/>
              </a:lnSpc>
              <a:spcBef>
                <a:spcPts val="1200"/>
              </a:spcBef>
              <a:buFont typeface="Arial" charset="0"/>
              <a:buNone/>
              <a:defRPr sz="2600" baseline="0">
                <a:solidFill>
                  <a:srgbClr val="FFFFFF"/>
                </a:solidFill>
              </a:defRPr>
            </a:lvl1pPr>
            <a:lvl2pPr indent="0">
              <a:lnSpc>
                <a:spcPct val="130000"/>
              </a:lnSpc>
              <a:spcBef>
                <a:spcPts val="1200"/>
              </a:spcBef>
              <a:buFont typeface="Arial" charset="0"/>
              <a:buNone/>
              <a:defRPr sz="2400"/>
            </a:lvl2pPr>
            <a:lvl3pPr indent="0">
              <a:lnSpc>
                <a:spcPct val="130000"/>
              </a:lnSpc>
              <a:spcBef>
                <a:spcPts val="1200"/>
              </a:spcBef>
              <a:buFont typeface="Arial" charset="0"/>
              <a:buNone/>
              <a:defRPr sz="2000"/>
            </a:lvl3pPr>
            <a:lvl4pPr indent="0">
              <a:lnSpc>
                <a:spcPct val="130000"/>
              </a:lnSpc>
              <a:spcBef>
                <a:spcPts val="1200"/>
              </a:spcBef>
              <a:buFont typeface="Arial" charset="0"/>
              <a:buNone/>
            </a:lvl4pPr>
            <a:lvl5pPr indent="0">
              <a:lnSpc>
                <a:spcPct val="130000"/>
              </a:lnSpc>
              <a:spcBef>
                <a:spcPts val="1200"/>
              </a:spcBef>
              <a:buFont typeface="Arial" charset="0"/>
              <a:buNone/>
            </a:lvl5pPr>
            <a:lvl6pPr marL="2514600" indent="-228600">
              <a:lnSpc>
                <a:spcPct val="90000"/>
              </a:lnSpc>
              <a:spcBef>
                <a:spcPts val="500"/>
              </a:spcBef>
              <a:buFont typeface="Arial" charset="0"/>
              <a:buChar char="•"/>
            </a:lvl6pPr>
            <a:lvl7pPr marL="2971800" indent="-228600">
              <a:lnSpc>
                <a:spcPct val="90000"/>
              </a:lnSpc>
              <a:spcBef>
                <a:spcPts val="500"/>
              </a:spcBef>
              <a:buFont typeface="Arial" charset="0"/>
              <a:buChar char="•"/>
            </a:lvl7pPr>
            <a:lvl8pPr marL="3429000" indent="-228600">
              <a:lnSpc>
                <a:spcPct val="90000"/>
              </a:lnSpc>
              <a:spcBef>
                <a:spcPts val="500"/>
              </a:spcBef>
              <a:buFont typeface="Arial" charset="0"/>
              <a:buChar char="•"/>
            </a:lvl8pPr>
            <a:lvl9pPr marL="3886200" indent="-228600">
              <a:lnSpc>
                <a:spcPct val="90000"/>
              </a:lnSpc>
              <a:spcBef>
                <a:spcPts val="500"/>
              </a:spcBef>
              <a:buFont typeface="Arial" charset="0"/>
              <a:buChar char="•"/>
            </a:lvl9pPr>
          </a:lstStyle>
          <a:p>
            <a:r>
              <a:rPr lang="zh-CN" altLang="en-US" dirty="0">
                <a:solidFill>
                  <a:sysClr val="window" lastClr="FFFFFF"/>
                </a:solidFill>
                <a:effectLst>
                  <a:outerShdw blurRad="38100" dist="38100" dir="2700000" algn="tl">
                    <a:srgbClr val="000000">
                      <a:alpha val="43137"/>
                    </a:srgbClr>
                  </a:outerShdw>
                </a:effectLst>
                <a:latin typeface="思源宋体 ExtraLight" charset="-122"/>
                <a:ea typeface="思源宋体 ExtraLight" charset="-122"/>
                <a:cs typeface="思源宋体 ExtraLight" charset="-122"/>
              </a:rPr>
              <a:t>预防为主</a:t>
            </a:r>
          </a:p>
          <a:p>
            <a:r>
              <a:rPr lang="zh-CN" altLang="en-US" dirty="0">
                <a:solidFill>
                  <a:sysClr val="window" lastClr="FFFFFF"/>
                </a:solidFill>
                <a:effectLst>
                  <a:outerShdw blurRad="38100" dist="38100" dir="2700000" algn="tl">
                    <a:srgbClr val="000000">
                      <a:alpha val="43137"/>
                    </a:srgbClr>
                  </a:outerShdw>
                </a:effectLst>
                <a:latin typeface="思源宋体 ExtraLight" charset="-122"/>
                <a:ea typeface="思源宋体 ExtraLight" charset="-122"/>
                <a:cs typeface="思源宋体 ExtraLight" charset="-122"/>
              </a:rPr>
              <a:t>综合治理</a:t>
            </a:r>
          </a:p>
        </p:txBody>
      </p:sp>
      <p:sp>
        <p:nvSpPr>
          <p:cNvPr id="40" name="Freeform 134"/>
          <p:cNvSpPr/>
          <p:nvPr>
            <p:custDataLst>
              <p:tags r:id="rId8"/>
            </p:custDataLst>
          </p:nvPr>
        </p:nvSpPr>
        <p:spPr bwMode="auto">
          <a:xfrm>
            <a:off x="6992393" y="1493808"/>
            <a:ext cx="2485079" cy="2986328"/>
          </a:xfrm>
          <a:prstGeom prst="leftArrow">
            <a:avLst/>
          </a:prstGeom>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anchor="t" anchorCtr="0" compatLnSpc="1"/>
          <a:lstStyle/>
          <a:p>
            <a:endParaRPr lang="ru-RU">
              <a:latin typeface="微软雅黑" charset="-122"/>
              <a:ea typeface="微软雅黑" charset="-122"/>
            </a:endParaRPr>
          </a:p>
        </p:txBody>
      </p:sp>
      <p:sp>
        <p:nvSpPr>
          <p:cNvPr id="41" name="Freeform 135"/>
          <p:cNvSpPr/>
          <p:nvPr>
            <p:custDataLst>
              <p:tags r:id="rId9"/>
            </p:custDataLst>
          </p:nvPr>
        </p:nvSpPr>
        <p:spPr bwMode="auto">
          <a:xfrm>
            <a:off x="7181326" y="4107117"/>
            <a:ext cx="3567963" cy="1782164"/>
          </a:xfrm>
          <a:prstGeom prst="leftRightArrow">
            <a:avLst/>
          </a:prstGeom>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lstStyle/>
          <a:p>
            <a:endParaRPr lang="ru-RU">
              <a:latin typeface="微软雅黑" charset="-122"/>
              <a:ea typeface="微软雅黑" charset="-122"/>
            </a:endParaRPr>
          </a:p>
        </p:txBody>
      </p:sp>
      <p:sp>
        <p:nvSpPr>
          <p:cNvPr id="42" name="Freeform 136"/>
          <p:cNvSpPr/>
          <p:nvPr>
            <p:custDataLst>
              <p:tags r:id="rId10"/>
            </p:custDataLst>
          </p:nvPr>
        </p:nvSpPr>
        <p:spPr bwMode="auto">
          <a:xfrm>
            <a:off x="9478070" y="1646845"/>
            <a:ext cx="1971405" cy="3254686"/>
          </a:xfrm>
          <a:prstGeom prst="rightArrow">
            <a:avLst/>
          </a:prstGeom>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lstStyle/>
          <a:p>
            <a:endParaRPr lang="ru-RU">
              <a:latin typeface="微软雅黑" charset="-122"/>
              <a:ea typeface="微软雅黑" charset="-122"/>
            </a:endParaRPr>
          </a:p>
        </p:txBody>
      </p:sp>
      <p:sp>
        <p:nvSpPr>
          <p:cNvPr id="43" name="Текст 12"/>
          <p:cNvSpPr txBox="1"/>
          <p:nvPr>
            <p:custDataLst>
              <p:tags r:id="rId11"/>
            </p:custDataLst>
          </p:nvPr>
        </p:nvSpPr>
        <p:spPr>
          <a:xfrm>
            <a:off x="8206105" y="4647565"/>
            <a:ext cx="1674495" cy="701675"/>
          </a:xfrm>
          <a:prstGeom prst="rect">
            <a:avLst/>
          </a:prstGeom>
        </p:spPr>
        <p:txBody>
          <a:bodyPr anchor="ctr">
            <a:noAutofit/>
          </a:bodyPr>
          <a:lstStyle>
            <a:lvl1pPr marL="0" indent="0" algn="l" defTabSz="2438400" rtl="0" eaLnBrk="1" latinLnBrk="0" hangingPunct="1">
              <a:lnSpc>
                <a:spcPct val="150000"/>
              </a:lnSpc>
              <a:spcBef>
                <a:spcPct val="20000"/>
              </a:spcBef>
              <a:buFont typeface="Arial" charset="0"/>
              <a:buNone/>
              <a:defRPr sz="2000" kern="1200" baseline="0">
                <a:solidFill>
                  <a:srgbClr val="4D576B"/>
                </a:solidFill>
                <a:latin typeface="Aller Light" pitchFamily="2" charset="0"/>
                <a:ea typeface="微软雅黑" charset="-122"/>
                <a:cs typeface="+mn-ea"/>
              </a:defRPr>
            </a:lvl1pPr>
            <a:lvl2pPr marL="1981200" indent="-7620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2pPr>
            <a:lvl3pPr marL="3048000" indent="-6096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3pPr>
            <a:lvl4pPr marL="4267200" indent="-6096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4pPr>
            <a:lvl5pPr marL="5486400" indent="-6096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5pPr>
            <a:lvl6pPr marL="67062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6pPr>
            <a:lvl7pPr marL="79254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7pPr>
            <a:lvl8pPr marL="91446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8pPr>
            <a:lvl9pPr marL="103638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9pPr>
          </a:lstStyle>
          <a:p>
            <a:pPr algn="ctr">
              <a:lnSpc>
                <a:spcPct val="120000"/>
              </a:lnSpc>
            </a:pPr>
            <a:r>
              <a:rPr lang="zh-CN" altLang="en-US" spc="300" dirty="0">
                <a:solidFill>
                  <a:sysClr val="window" lastClr="FFFFFF"/>
                </a:solidFill>
                <a:effectLst>
                  <a:outerShdw blurRad="38100" dist="38100" dir="2700000" algn="tl">
                    <a:srgbClr val="000000">
                      <a:alpha val="43137"/>
                    </a:srgbClr>
                  </a:outerShdw>
                </a:effectLst>
                <a:latin typeface="思源宋体 ExtraLight" charset="-122"/>
                <a:ea typeface="思源宋体 ExtraLight" charset="-122"/>
                <a:cs typeface="Roboto Medium" charset="0"/>
              </a:rPr>
              <a:t>零违章</a:t>
            </a:r>
          </a:p>
        </p:txBody>
      </p:sp>
      <p:sp>
        <p:nvSpPr>
          <p:cNvPr id="44" name="Текст 12"/>
          <p:cNvSpPr txBox="1"/>
          <p:nvPr>
            <p:custDataLst>
              <p:tags r:id="rId12"/>
            </p:custDataLst>
          </p:nvPr>
        </p:nvSpPr>
        <p:spPr>
          <a:xfrm>
            <a:off x="6991985" y="2515870"/>
            <a:ext cx="1426845" cy="780415"/>
          </a:xfrm>
          <a:prstGeom prst="rect">
            <a:avLst/>
          </a:prstGeom>
        </p:spPr>
        <p:txBody>
          <a:bodyPr anchor="ctr">
            <a:normAutofit/>
          </a:bodyPr>
          <a:lstStyle>
            <a:lvl1pPr marL="0" indent="0" algn="l" defTabSz="2438400" rtl="0" eaLnBrk="1" latinLnBrk="0" hangingPunct="1">
              <a:lnSpc>
                <a:spcPct val="150000"/>
              </a:lnSpc>
              <a:spcBef>
                <a:spcPct val="20000"/>
              </a:spcBef>
              <a:buFont typeface="Arial" charset="0"/>
              <a:buNone/>
              <a:defRPr sz="2000" kern="1200" baseline="0">
                <a:solidFill>
                  <a:srgbClr val="4D576B"/>
                </a:solidFill>
                <a:latin typeface="Aller Light" pitchFamily="2" charset="0"/>
                <a:ea typeface="微软雅黑" charset="-122"/>
                <a:cs typeface="+mn-ea"/>
              </a:defRPr>
            </a:lvl1pPr>
            <a:lvl2pPr marL="1981200" indent="-7620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2pPr>
            <a:lvl3pPr marL="3048000" indent="-6096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3pPr>
            <a:lvl4pPr marL="4267200" indent="-6096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4pPr>
            <a:lvl5pPr marL="5486400" indent="-6096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5pPr>
            <a:lvl6pPr marL="67062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6pPr>
            <a:lvl7pPr marL="79254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7pPr>
            <a:lvl8pPr marL="91446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8pPr>
            <a:lvl9pPr marL="103638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9pPr>
          </a:lstStyle>
          <a:p>
            <a:pPr algn="ctr">
              <a:lnSpc>
                <a:spcPct val="120000"/>
              </a:lnSpc>
            </a:pPr>
            <a:r>
              <a:rPr lang="zh-CN" altLang="en-US" spc="300" dirty="0">
                <a:solidFill>
                  <a:sysClr val="window" lastClr="FFFFFF"/>
                </a:solidFill>
                <a:effectLst>
                  <a:outerShdw blurRad="38100" dist="38100" dir="2700000" algn="tl">
                    <a:srgbClr val="000000">
                      <a:alpha val="43137"/>
                    </a:srgbClr>
                  </a:outerShdw>
                </a:effectLst>
                <a:latin typeface="思源宋体 ExtraLight" charset="-122"/>
                <a:ea typeface="思源宋体 ExtraLight" charset="-122"/>
                <a:cs typeface="Roboto Medium" charset="0"/>
              </a:rPr>
              <a:t>零缺陷</a:t>
            </a:r>
          </a:p>
        </p:txBody>
      </p:sp>
      <p:sp>
        <p:nvSpPr>
          <p:cNvPr id="45" name="Текст 12"/>
          <p:cNvSpPr txBox="1"/>
          <p:nvPr>
            <p:custDataLst>
              <p:tags r:id="rId13"/>
            </p:custDataLst>
          </p:nvPr>
        </p:nvSpPr>
        <p:spPr>
          <a:xfrm>
            <a:off x="9747250" y="2465070"/>
            <a:ext cx="1325880" cy="882015"/>
          </a:xfrm>
          <a:prstGeom prst="rect">
            <a:avLst/>
          </a:prstGeom>
        </p:spPr>
        <p:txBody>
          <a:bodyPr anchor="ctr">
            <a:normAutofit/>
          </a:bodyPr>
          <a:lstStyle>
            <a:lvl1pPr marL="0" indent="0" algn="l" defTabSz="2438400" rtl="0" eaLnBrk="1" latinLnBrk="0" hangingPunct="1">
              <a:lnSpc>
                <a:spcPct val="150000"/>
              </a:lnSpc>
              <a:spcBef>
                <a:spcPct val="20000"/>
              </a:spcBef>
              <a:buFont typeface="Arial" charset="0"/>
              <a:buNone/>
              <a:defRPr sz="2000" kern="1200" baseline="0">
                <a:solidFill>
                  <a:srgbClr val="4D576B"/>
                </a:solidFill>
                <a:latin typeface="Aller Light" pitchFamily="2" charset="0"/>
                <a:ea typeface="微软雅黑" charset="-122"/>
                <a:cs typeface="+mn-ea"/>
              </a:defRPr>
            </a:lvl1pPr>
            <a:lvl2pPr marL="1981200" indent="-7620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2pPr>
            <a:lvl3pPr marL="3048000" indent="-6096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3pPr>
            <a:lvl4pPr marL="4267200" indent="-6096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4pPr>
            <a:lvl5pPr marL="5486400" indent="-609600" algn="l" defTabSz="2438400" rtl="0" eaLnBrk="1" latinLnBrk="0" hangingPunct="1">
              <a:spcBef>
                <a:spcPct val="20000"/>
              </a:spcBef>
              <a:buFont typeface="Arial" charset="0"/>
              <a:buChar char="»"/>
              <a:defRPr sz="2400" kern="1200">
                <a:solidFill>
                  <a:srgbClr val="4D576B"/>
                </a:solidFill>
                <a:latin typeface="Aller Light" pitchFamily="2" charset="0"/>
                <a:ea typeface="微软雅黑" charset="-122"/>
                <a:cs typeface="+mn-ea"/>
              </a:defRPr>
            </a:lvl5pPr>
            <a:lvl6pPr marL="67062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6pPr>
            <a:lvl7pPr marL="79254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7pPr>
            <a:lvl8pPr marL="91446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8pPr>
            <a:lvl9pPr marL="10363835" indent="-609600" algn="l" defTabSz="2438400" rtl="0" eaLnBrk="1" latinLnBrk="0" hangingPunct="1">
              <a:spcBef>
                <a:spcPct val="20000"/>
              </a:spcBef>
              <a:buFont typeface="Arial" charset="0"/>
              <a:buChar char="•"/>
              <a:defRPr sz="5300" kern="1200">
                <a:solidFill>
                  <a:srgbClr val="000000"/>
                </a:solidFill>
                <a:latin typeface="Arial" charset="0"/>
                <a:ea typeface="微软雅黑" charset="-122"/>
                <a:cs typeface="+mn-ea"/>
              </a:defRPr>
            </a:lvl9pPr>
          </a:lstStyle>
          <a:p>
            <a:pPr algn="ctr">
              <a:lnSpc>
                <a:spcPct val="120000"/>
              </a:lnSpc>
            </a:pPr>
            <a:r>
              <a:rPr lang="zh-CN" altLang="en-US" spc="300" dirty="0">
                <a:solidFill>
                  <a:sysClr val="window" lastClr="FFFFFF"/>
                </a:solidFill>
                <a:effectLst>
                  <a:outerShdw blurRad="38100" dist="38100" dir="2700000" algn="tl">
                    <a:srgbClr val="000000">
                      <a:alpha val="43137"/>
                    </a:srgbClr>
                  </a:outerShdw>
                </a:effectLst>
                <a:latin typeface="思源宋体 ExtraLight" charset="-122"/>
                <a:ea typeface="思源宋体 ExtraLight" charset="-122"/>
                <a:cs typeface="Roboto Medium" charset="0"/>
              </a:rPr>
              <a:t>零事故</a:t>
            </a:r>
          </a:p>
        </p:txBody>
      </p:sp>
      <p:sp>
        <p:nvSpPr>
          <p:cNvPr id="46" name="Oval 5"/>
          <p:cNvSpPr/>
          <p:nvPr>
            <p:custDataLst>
              <p:tags r:id="rId14"/>
            </p:custDataLst>
          </p:nvPr>
        </p:nvSpPr>
        <p:spPr>
          <a:xfrm>
            <a:off x="8620224" y="1746129"/>
            <a:ext cx="637954" cy="637954"/>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white">
                    <a:lumMod val="75000"/>
                  </a:prstClr>
                </a:solidFill>
                <a:effectLst/>
                <a:uLnTx/>
                <a:uFillTx/>
                <a:latin typeface="微软雅黑" charset="-122"/>
                <a:ea typeface="微软雅黑" charset="-122"/>
              </a:rPr>
              <a:t>01</a:t>
            </a:r>
          </a:p>
        </p:txBody>
      </p:sp>
      <p:sp>
        <p:nvSpPr>
          <p:cNvPr id="47" name="Oval 5"/>
          <p:cNvSpPr/>
          <p:nvPr>
            <p:custDataLst>
              <p:tags r:id="rId15"/>
            </p:custDataLst>
          </p:nvPr>
        </p:nvSpPr>
        <p:spPr>
          <a:xfrm>
            <a:off x="10111286" y="3873914"/>
            <a:ext cx="637954" cy="637954"/>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white">
                    <a:lumMod val="75000"/>
                  </a:prstClr>
                </a:solidFill>
                <a:effectLst/>
                <a:uLnTx/>
                <a:uFillTx/>
                <a:latin typeface="微软雅黑" charset="-122"/>
                <a:ea typeface="微软雅黑" charset="-122"/>
              </a:rPr>
              <a:t>0</a:t>
            </a:r>
            <a:r>
              <a:rPr lang="en-US" altLang="zh-CN" sz="1600" b="1" dirty="0">
                <a:solidFill>
                  <a:prstClr val="white">
                    <a:lumMod val="75000"/>
                  </a:prstClr>
                </a:solidFill>
                <a:latin typeface="微软雅黑" charset="-122"/>
                <a:ea typeface="微软雅黑" charset="-122"/>
              </a:rPr>
              <a:t>2</a:t>
            </a:r>
            <a:endParaRPr kumimoji="0" lang="en-US" sz="1600" b="1" i="0" u="none" strike="noStrike" kern="1200" cap="none" spc="0" normalizeH="0" baseline="0" noProof="0" dirty="0">
              <a:ln>
                <a:noFill/>
              </a:ln>
              <a:solidFill>
                <a:prstClr val="white">
                  <a:lumMod val="75000"/>
                </a:prstClr>
              </a:solidFill>
              <a:effectLst/>
              <a:uLnTx/>
              <a:uFillTx/>
              <a:latin typeface="微软雅黑" charset="-122"/>
              <a:ea typeface="微软雅黑" charset="-122"/>
            </a:endParaRPr>
          </a:p>
        </p:txBody>
      </p:sp>
      <p:sp>
        <p:nvSpPr>
          <p:cNvPr id="48" name="Oval 5"/>
          <p:cNvSpPr/>
          <p:nvPr>
            <p:custDataLst>
              <p:tags r:id="rId16"/>
            </p:custDataLst>
          </p:nvPr>
        </p:nvSpPr>
        <p:spPr>
          <a:xfrm>
            <a:off x="7541743" y="4120997"/>
            <a:ext cx="637954" cy="637954"/>
          </a:xfrm>
          <a:prstGeom prst="ellipse">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white">
                    <a:lumMod val="75000"/>
                  </a:prstClr>
                </a:solidFill>
                <a:effectLst/>
                <a:uLnTx/>
                <a:uFillTx/>
                <a:latin typeface="微软雅黑" charset="-122"/>
                <a:ea typeface="微软雅黑" charset="-122"/>
              </a:rPr>
              <a:t>0</a:t>
            </a:r>
            <a:r>
              <a:rPr kumimoji="0" lang="en-US" altLang="zh-CN" sz="1600" b="1" i="0" u="none" strike="noStrike" kern="1200" cap="none" spc="0" normalizeH="0" baseline="0" noProof="0" dirty="0">
                <a:ln>
                  <a:noFill/>
                </a:ln>
                <a:solidFill>
                  <a:prstClr val="white">
                    <a:lumMod val="75000"/>
                  </a:prstClr>
                </a:solidFill>
                <a:effectLst/>
                <a:uLnTx/>
                <a:uFillTx/>
                <a:latin typeface="微软雅黑" charset="-122"/>
                <a:ea typeface="微软雅黑" charset="-122"/>
              </a:rPr>
              <a:t>3</a:t>
            </a:r>
            <a:endParaRPr kumimoji="0" lang="en-US" sz="1600" b="1" i="0" u="none" strike="noStrike" kern="1200" cap="none" spc="0" normalizeH="0" baseline="0" noProof="0" dirty="0">
              <a:ln>
                <a:noFill/>
              </a:ln>
              <a:solidFill>
                <a:prstClr val="white">
                  <a:lumMod val="75000"/>
                </a:prstClr>
              </a:solidFill>
              <a:effectLst/>
              <a:uLnTx/>
              <a:uFillTx/>
              <a:latin typeface="微软雅黑" charset="-122"/>
              <a:ea typeface="微软雅黑" charset="-122"/>
            </a:endParaRP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621030" y="934720"/>
            <a:ext cx="10723245" cy="542353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indent="0" algn="ctr">
              <a:lnSpc>
                <a:spcPct val="150000"/>
              </a:lnSpc>
              <a:buFont typeface="Wingdings" charset="2"/>
              <a:buNone/>
            </a:pPr>
            <a:r>
              <a:rPr lang="zh-CN" altLang="en-US" sz="2000">
                <a:solidFill>
                  <a:schemeClr val="tx1"/>
                </a:solidFill>
                <a:effectLst>
                  <a:outerShdw blurRad="38100" dist="19050" dir="2700000" algn="tl" rotWithShape="0">
                    <a:schemeClr val="dk1">
                      <a:alpha val="40000"/>
                    </a:schemeClr>
                  </a:outerShdw>
                </a:effectLst>
                <a:ea typeface="思源宋体 ExtraLight" charset="-122"/>
              </a:rPr>
              <a:t>变更控制 </a:t>
            </a:r>
            <a:endParaRPr lang="zh-CN" altLang="en-US" sz="1900">
              <a:solidFill>
                <a:schemeClr val="accent1"/>
              </a:solidFill>
              <a:effectLst/>
              <a:ea typeface="思源宋体 ExtraLight" charset="-122"/>
            </a:endParaRPr>
          </a:p>
          <a:p>
            <a:pPr indent="0">
              <a:lnSpc>
                <a:spcPct val="150000"/>
              </a:lnSpc>
              <a:buFont typeface="Wingdings" charset="2"/>
              <a:buNone/>
            </a:pPr>
            <a:r>
              <a:rPr lang="zh-CN" altLang="en-US" sz="1900">
                <a:solidFill>
                  <a:schemeClr val="accent1"/>
                </a:solidFill>
                <a:effectLst/>
                <a:ea typeface="思源宋体 ExtraLight" charset="-122"/>
              </a:rPr>
              <a:t>保谁主管谁负责、谁变更谁负责、谁审批谁负责的原则各变更管理部门应对变更从严控制,杜绝不必要的变更。</a:t>
            </a:r>
          </a:p>
          <a:p>
            <a:pPr indent="0" algn="ctr">
              <a:lnSpc>
                <a:spcPct val="150000"/>
              </a:lnSpc>
              <a:buFont typeface="Wingdings" charset="2"/>
              <a:buNone/>
            </a:pPr>
            <a:r>
              <a:rPr lang="zh-CN" altLang="en-US" sz="2000">
                <a:solidFill>
                  <a:schemeClr val="tx1"/>
                </a:solidFill>
                <a:effectLst>
                  <a:outerShdw blurRad="38100" dist="19050" dir="2700000" algn="tl" rotWithShape="0">
                    <a:schemeClr val="dk1">
                      <a:alpha val="40000"/>
                    </a:schemeClr>
                  </a:outerShdw>
                </a:effectLst>
                <a:ea typeface="思源宋体 ExtraLight" charset="-122"/>
              </a:rPr>
              <a:t>变更流程</a:t>
            </a:r>
            <a:r>
              <a:rPr lang="zh-CN" altLang="en-US" sz="1900">
                <a:solidFill>
                  <a:schemeClr val="tx1"/>
                </a:solidFill>
                <a:effectLst>
                  <a:outerShdw blurRad="38100" dist="19050" dir="2700000" algn="tl" rotWithShape="0">
                    <a:schemeClr val="dk1">
                      <a:alpha val="40000"/>
                    </a:schemeClr>
                  </a:outerShdw>
                </a:effectLst>
                <a:ea typeface="思源宋体 ExtraLight" charset="-122"/>
              </a:rPr>
              <a:t> </a:t>
            </a:r>
            <a:endParaRPr lang="zh-CN" altLang="en-US" sz="1900">
              <a:solidFill>
                <a:schemeClr val="accent1"/>
              </a:solidFill>
              <a:effectLst/>
              <a:ea typeface="思源宋体 ExtraLight" charset="-122"/>
            </a:endParaRPr>
          </a:p>
          <a:p>
            <a:pPr indent="0">
              <a:lnSpc>
                <a:spcPct val="150000"/>
              </a:lnSpc>
              <a:buFont typeface="Wingdings" charset="2"/>
              <a:buNone/>
            </a:pPr>
            <a:r>
              <a:rPr lang="zh-CN" altLang="en-US" sz="1900">
                <a:solidFill>
                  <a:schemeClr val="accent1"/>
                </a:solidFill>
                <a:effectLst/>
                <a:ea typeface="思源宋体 ExtraLight" charset="-122"/>
              </a:rPr>
              <a:t>1、变更流程包括变更申请、变更风险评估、变更审批、变更效果评估和变更告知。 </a:t>
            </a:r>
          </a:p>
          <a:p>
            <a:pPr indent="0">
              <a:lnSpc>
                <a:spcPct val="150000"/>
              </a:lnSpc>
              <a:buFont typeface="Wingdings" charset="2"/>
              <a:buNone/>
            </a:pPr>
            <a:r>
              <a:rPr lang="zh-CN" altLang="en-US" sz="1900">
                <a:solidFill>
                  <a:schemeClr val="accent1"/>
                </a:solidFill>
                <a:effectLst/>
                <a:ea typeface="思源宋体 ExtraLight" charset="-122"/>
              </a:rPr>
              <a:t>2、变更申请包括:变更原因、变更范围和变更方案等内容。变更审批前必须进行风险评估,评估由专业小组进行,并出具变更风险评估结论。未经评估不得予以审批。 </a:t>
            </a:r>
          </a:p>
          <a:p>
            <a:pPr indent="0">
              <a:lnSpc>
                <a:spcPct val="150000"/>
              </a:lnSpc>
              <a:buFont typeface="Wingdings" charset="2"/>
              <a:buNone/>
            </a:pPr>
            <a:r>
              <a:rPr lang="zh-CN" altLang="en-US" sz="1900">
                <a:solidFill>
                  <a:schemeClr val="accent1"/>
                </a:solidFill>
                <a:effectLst/>
                <a:ea typeface="思源宋体 ExtraLight" charset="-122"/>
              </a:rPr>
              <a:t>3、变更实施后,批准部门应组织变更效果评估,并记录评估过程和结论。(图片化) </a:t>
            </a:r>
          </a:p>
          <a:p>
            <a:pPr indent="0">
              <a:lnSpc>
                <a:spcPct val="150000"/>
              </a:lnSpc>
              <a:buFont typeface="Wingdings" charset="2"/>
              <a:buNone/>
            </a:pPr>
            <a:r>
              <a:rPr lang="zh-CN" altLang="en-US" sz="1900">
                <a:solidFill>
                  <a:schemeClr val="accent1"/>
                </a:solidFill>
                <a:effectLst/>
                <a:ea typeface="思源宋体 ExtraLight" charset="-122"/>
              </a:rPr>
              <a:t>4、变更涉及的文件和资料应及时更新,并传达到相关岗位人员。</a:t>
            </a:r>
          </a:p>
          <a:p>
            <a:pPr indent="0" algn="ctr">
              <a:lnSpc>
                <a:spcPct val="150000"/>
              </a:lnSpc>
              <a:buFont typeface="Wingdings" charset="2"/>
              <a:buNone/>
            </a:pPr>
            <a:r>
              <a:rPr lang="zh-CN" altLang="en-US" sz="2000">
                <a:solidFill>
                  <a:schemeClr val="tx1"/>
                </a:solidFill>
                <a:effectLst>
                  <a:outerShdw blurRad="38100" dist="19050" dir="2700000" algn="tl" rotWithShape="0">
                    <a:schemeClr val="dk1">
                      <a:alpha val="40000"/>
                    </a:schemeClr>
                  </a:outerShdw>
                </a:effectLst>
                <a:ea typeface="思源宋体 ExtraLight" charset="-122"/>
              </a:rPr>
              <a:t>变更监督 </a:t>
            </a:r>
            <a:endParaRPr lang="zh-CN" altLang="en-US" sz="1900">
              <a:solidFill>
                <a:schemeClr val="accent1"/>
              </a:solidFill>
              <a:effectLst/>
              <a:ea typeface="思源宋体 ExtraLight" charset="-122"/>
            </a:endParaRPr>
          </a:p>
          <a:p>
            <a:pPr indent="0">
              <a:lnSpc>
                <a:spcPct val="150000"/>
              </a:lnSpc>
              <a:buFont typeface="Wingdings" charset="2"/>
              <a:buNone/>
            </a:pPr>
            <a:r>
              <a:rPr lang="zh-CN" altLang="en-US" sz="1900">
                <a:solidFill>
                  <a:schemeClr val="accent1"/>
                </a:solidFill>
                <a:effectLst/>
                <a:ea typeface="思源宋体 ExtraLight" charset="-122"/>
              </a:rPr>
              <a:t>1、各变更管理部门对分管业务的变更实施过程进行监督。 </a:t>
            </a:r>
          </a:p>
          <a:p>
            <a:pPr indent="0">
              <a:lnSpc>
                <a:spcPct val="150000"/>
              </a:lnSpc>
              <a:buFont typeface="Wingdings" charset="2"/>
              <a:buNone/>
            </a:pPr>
            <a:r>
              <a:rPr lang="zh-CN" altLang="en-US" sz="1900">
                <a:solidFill>
                  <a:schemeClr val="accent1"/>
                </a:solidFill>
                <a:effectLst/>
                <a:ea typeface="思源宋体 ExtraLight" charset="-122"/>
              </a:rPr>
              <a:t>2、安全监督部门对变更的流程符合性进行监督。</a:t>
            </a:r>
          </a:p>
        </p:txBody>
      </p: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rPr>
              <a:t>变更管理</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82295" y="2184400"/>
            <a:ext cx="5328920" cy="193802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algn="l"/>
            <a:r>
              <a:rPr lang="zh-CN" altLang="en-US" sz="2000">
                <a:solidFill>
                  <a:schemeClr val="accent1"/>
                </a:solidFill>
                <a:effectLst/>
                <a:ea typeface="思源宋体 ExtraLight" charset="-122"/>
              </a:rPr>
              <a:t>1、企业应每年对职业病危害因素识别和评估1次,并建立职业病危害因素清单。清单中列出产生职业病危害因素地点、浓（强）度和所采取的控制措施。 </a:t>
            </a:r>
          </a:p>
          <a:p>
            <a:pPr algn="l"/>
            <a:r>
              <a:rPr lang="zh-CN" altLang="en-US" sz="2000">
                <a:solidFill>
                  <a:schemeClr val="accent1"/>
                </a:solidFill>
                <a:effectLst/>
                <a:ea typeface="思源宋体 ExtraLight" charset="-122"/>
              </a:rPr>
              <a:t>2、企业每年应制定职业病防治的年度工作计划和实施方案。</a:t>
            </a:r>
          </a:p>
        </p:txBody>
      </p:sp>
      <p:sp>
        <p:nvSpPr>
          <p:cNvPr id="3" name="文本框 2"/>
          <p:cNvSpPr txBox="1"/>
          <p:nvPr/>
        </p:nvSpPr>
        <p:spPr>
          <a:xfrm>
            <a:off x="798830" y="1533525"/>
            <a:ext cx="5080635"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职业病危害因素识别和防治计划</a:t>
            </a:r>
          </a:p>
        </p:txBody>
      </p:sp>
      <p:cxnSp>
        <p:nvCxnSpPr>
          <p:cNvPr id="4" name="直接连接符 3"/>
          <p:cNvCxnSpPr/>
          <p:nvPr/>
        </p:nvCxnSpPr>
        <p:spPr>
          <a:xfrm flipV="1">
            <a:off x="582295" y="2077720"/>
            <a:ext cx="5347970" cy="635"/>
          </a:xfrm>
          <a:prstGeom prst="line">
            <a:avLst/>
          </a:prstGeom>
        </p:spPr>
        <p:style>
          <a:lnRef idx="3">
            <a:schemeClr val="dk1"/>
          </a:lnRef>
          <a:fillRef idx="0">
            <a:schemeClr val="dk1"/>
          </a:fillRef>
          <a:effectRef idx="2">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rPr>
              <a:t>职业健康管理</a:t>
            </a:r>
          </a:p>
        </p:txBody>
      </p:sp>
      <p:cxnSp>
        <p:nvCxnSpPr>
          <p:cNvPr id="6" name="直接连接符 5"/>
          <p:cNvCxnSpPr/>
          <p:nvPr/>
        </p:nvCxnSpPr>
        <p:spPr>
          <a:xfrm flipV="1">
            <a:off x="589915" y="4210685"/>
            <a:ext cx="5347970" cy="635"/>
          </a:xfrm>
          <a:prstGeom prst="line">
            <a:avLst/>
          </a:prstGeom>
        </p:spPr>
        <p:style>
          <a:lnRef idx="3">
            <a:schemeClr val="dk1"/>
          </a:lnRef>
          <a:fillRef idx="0">
            <a:schemeClr val="dk1"/>
          </a:fillRef>
          <a:effectRef idx="2">
            <a:schemeClr val="dk1"/>
          </a:effectRef>
          <a:fontRef idx="minor">
            <a:schemeClr val="tx1"/>
          </a:fontRef>
        </p:style>
      </p:cxnSp>
      <p:pic>
        <p:nvPicPr>
          <p:cNvPr id="8" name="图片 7" descr="C:\Users\Administrator\Downloads\51miz-E835453-6598168D.png51miz-E835453-6598168D"/>
          <p:cNvPicPr>
            <a:picLocks noChangeAspect="1"/>
          </p:cNvPicPr>
          <p:nvPr/>
        </p:nvPicPr>
        <p:blipFill>
          <a:blip r:embed="rId4"/>
          <a:srcRect/>
          <a:stretch>
            <a:fillRect/>
          </a:stretch>
        </p:blipFill>
        <p:spPr>
          <a:xfrm>
            <a:off x="6731000" y="1462088"/>
            <a:ext cx="4086225" cy="393446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82295" y="2184400"/>
            <a:ext cx="5328920" cy="224536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marL="457200" indent="-457200" algn="l">
              <a:buFont typeface="+mj-lt"/>
              <a:buAutoNum type="alphaUcPeriod"/>
            </a:pPr>
            <a:r>
              <a:rPr lang="zh-CN" altLang="en-US" sz="2000">
                <a:solidFill>
                  <a:schemeClr val="accent1"/>
                </a:solidFill>
                <a:effectLst/>
                <a:ea typeface="思源宋体 ExtraLight" charset="-122"/>
              </a:rPr>
              <a:t>企业应在可能产生职业病危害的工作场所、作业岗位、设备设施的醒目位置设置警示标识。</a:t>
            </a:r>
          </a:p>
          <a:p>
            <a:pPr marL="457200" indent="-457200" algn="l">
              <a:buFont typeface="+mj-lt"/>
              <a:buAutoNum type="alphaUcPeriod"/>
            </a:pPr>
            <a:r>
              <a:rPr lang="zh-CN" altLang="en-US" sz="2000">
                <a:solidFill>
                  <a:schemeClr val="accent1"/>
                </a:solidFill>
                <a:effectLst/>
                <a:ea typeface="思源宋体 ExtraLight" charset="-122"/>
              </a:rPr>
              <a:t>企业在与员工签订劳动合同和分配工作岗位时告知其工作过程中可能存在的职业病危害及后果、工作过程中个人应采取的防护措施和应急措施。 </a:t>
            </a:r>
          </a:p>
        </p:txBody>
      </p:sp>
      <p:sp>
        <p:nvSpPr>
          <p:cNvPr id="3" name="文本框 2"/>
          <p:cNvSpPr txBox="1"/>
          <p:nvPr/>
        </p:nvSpPr>
        <p:spPr>
          <a:xfrm>
            <a:off x="798830" y="1533525"/>
            <a:ext cx="5080635"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职业病危害标识与告知</a:t>
            </a:r>
          </a:p>
        </p:txBody>
      </p:sp>
      <p:cxnSp>
        <p:nvCxnSpPr>
          <p:cNvPr id="4" name="直接连接符 3"/>
          <p:cNvCxnSpPr/>
          <p:nvPr/>
        </p:nvCxnSpPr>
        <p:spPr>
          <a:xfrm flipV="1">
            <a:off x="582295" y="2077720"/>
            <a:ext cx="5347970" cy="635"/>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rPr>
              <a:t>职业健康管理</a:t>
            </a:r>
          </a:p>
        </p:txBody>
      </p:sp>
      <p:cxnSp>
        <p:nvCxnSpPr>
          <p:cNvPr id="6" name="直接连接符 5"/>
          <p:cNvCxnSpPr/>
          <p:nvPr/>
        </p:nvCxnSpPr>
        <p:spPr>
          <a:xfrm flipV="1">
            <a:off x="589915" y="4512945"/>
            <a:ext cx="5347970" cy="635"/>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pic>
        <p:nvPicPr>
          <p:cNvPr id="5" name="图片 4" descr="C:\Users\Administrator\Downloads\51miz-E237545-171FAB1E.png51miz-E237545-171FAB1E"/>
          <p:cNvPicPr>
            <a:picLocks noChangeAspect="1"/>
          </p:cNvPicPr>
          <p:nvPr/>
        </p:nvPicPr>
        <p:blipFill>
          <a:blip r:embed="rId4"/>
          <a:srcRect/>
          <a:stretch>
            <a:fillRect/>
          </a:stretch>
        </p:blipFill>
        <p:spPr>
          <a:xfrm>
            <a:off x="6692900" y="1345883"/>
            <a:ext cx="5000625" cy="416687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82295" y="2184400"/>
            <a:ext cx="5328920" cy="224536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marL="457200" indent="-457200" algn="l">
              <a:buFont typeface="+mj-lt"/>
              <a:buAutoNum type="arabicPeriod"/>
            </a:pPr>
            <a:r>
              <a:rPr lang="zh-CN" altLang="en-US" sz="2000">
                <a:solidFill>
                  <a:schemeClr val="accent1"/>
                </a:solidFill>
                <a:effectLst/>
                <a:ea typeface="思源宋体 ExtraLight" charset="-122"/>
              </a:rPr>
              <a:t>企业应按不低于法规要求的频次对存在职业病危害 的工作场所和作业环节进行职业危害因素监测,动态掌控职业病危害因素浓（强)度水平 </a:t>
            </a:r>
          </a:p>
          <a:p>
            <a:pPr marL="457200" indent="-457200" algn="l">
              <a:buFont typeface="+mj-lt"/>
              <a:buAutoNum type="arabicPeriod"/>
            </a:pPr>
            <a:r>
              <a:rPr lang="zh-CN" altLang="en-US" sz="2000">
                <a:solidFill>
                  <a:schemeClr val="accent1"/>
                </a:solidFill>
                <a:effectLst/>
                <a:ea typeface="思源宋体 ExtraLight" charset="-122"/>
              </a:rPr>
              <a:t>企业应对职业病防护设施进行检查、维护和维修,确保其完好投用。 </a:t>
            </a:r>
          </a:p>
          <a:p>
            <a:pPr marL="457200" indent="-457200" algn="l">
              <a:buFont typeface="+mj-lt"/>
              <a:buAutoNum type="arabicPeriod"/>
            </a:pPr>
            <a:r>
              <a:rPr lang="zh-CN" altLang="en-US" sz="2000">
                <a:solidFill>
                  <a:schemeClr val="accent1"/>
                </a:solidFill>
                <a:effectLst/>
                <a:ea typeface="思源宋体 ExtraLight" charset="-122"/>
              </a:rPr>
              <a:t>企业应将超标场所纳入隐患进行治理。</a:t>
            </a:r>
            <a:r>
              <a:rPr lang="zh-CN" altLang="en-US" sz="2000" b="1">
                <a:solidFill>
                  <a:schemeClr val="accent1"/>
                </a:solidFill>
                <a:effectLst/>
                <a:ea typeface="思源宋体 ExtraLight" charset="-122"/>
              </a:rPr>
              <a:t> </a:t>
            </a:r>
          </a:p>
        </p:txBody>
      </p:sp>
      <p:sp>
        <p:nvSpPr>
          <p:cNvPr id="3" name="文本框 2"/>
          <p:cNvSpPr txBox="1"/>
          <p:nvPr/>
        </p:nvSpPr>
        <p:spPr>
          <a:xfrm>
            <a:off x="798830" y="1533525"/>
            <a:ext cx="5080635"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职业病危害检测仪控制</a:t>
            </a:r>
          </a:p>
        </p:txBody>
      </p:sp>
      <p:cxnSp>
        <p:nvCxnSpPr>
          <p:cNvPr id="4" name="直接连接符 3"/>
          <p:cNvCxnSpPr/>
          <p:nvPr/>
        </p:nvCxnSpPr>
        <p:spPr>
          <a:xfrm flipV="1">
            <a:off x="582295" y="2077720"/>
            <a:ext cx="5347970" cy="635"/>
          </a:xfrm>
          <a:prstGeom prst="line">
            <a:avLst/>
          </a:prstGeom>
          <a:ln>
            <a:solidFill>
              <a:srgbClr val="002060"/>
            </a:solidFill>
          </a:ln>
        </p:spPr>
        <p:style>
          <a:lnRef idx="3">
            <a:schemeClr val="dk1"/>
          </a:lnRef>
          <a:fillRef idx="0">
            <a:schemeClr val="dk1"/>
          </a:fillRef>
          <a:effectRef idx="2">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rPr>
              <a:t>职业健康管理</a:t>
            </a:r>
          </a:p>
        </p:txBody>
      </p:sp>
      <p:cxnSp>
        <p:nvCxnSpPr>
          <p:cNvPr id="6" name="直接连接符 5"/>
          <p:cNvCxnSpPr/>
          <p:nvPr/>
        </p:nvCxnSpPr>
        <p:spPr>
          <a:xfrm flipV="1">
            <a:off x="589915" y="4512945"/>
            <a:ext cx="5347970" cy="635"/>
          </a:xfrm>
          <a:prstGeom prst="line">
            <a:avLst/>
          </a:prstGeom>
        </p:spPr>
        <p:style>
          <a:lnRef idx="3">
            <a:schemeClr val="accent2"/>
          </a:lnRef>
          <a:fillRef idx="0">
            <a:schemeClr val="accent2"/>
          </a:fillRef>
          <a:effectRef idx="2">
            <a:schemeClr val="accent2"/>
          </a:effectRef>
          <a:fontRef idx="minor">
            <a:schemeClr val="tx1"/>
          </a:fontRef>
        </p:style>
      </p:cxnSp>
      <p:sp>
        <p:nvSpPr>
          <p:cNvPr id="10259" name="Rectangle 9"/>
          <p:cNvSpPr>
            <a:spLocks noChangeArrowheads="1"/>
          </p:cNvSpPr>
          <p:nvPr/>
        </p:nvSpPr>
        <p:spPr bwMode="auto">
          <a:xfrm>
            <a:off x="6784975" y="1533525"/>
            <a:ext cx="4984115" cy="349440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600"/>
                                  </p:stCondLst>
                                  <p:childTnLst>
                                    <p:set>
                                      <p:cBhvr>
                                        <p:cTn id="6" dur="1" fill="hold">
                                          <p:stCondLst>
                                            <p:cond delay="0"/>
                                          </p:stCondLst>
                                        </p:cTn>
                                        <p:tgtEl>
                                          <p:spTgt spid="10259"/>
                                        </p:tgtEl>
                                        <p:attrNameLst>
                                          <p:attrName>style.visibility</p:attrName>
                                        </p:attrNameLst>
                                      </p:cBhvr>
                                      <p:to>
                                        <p:strVal val="visible"/>
                                      </p:to>
                                    </p:set>
                                    <p:animEffect transition="in" filter="fade">
                                      <p:cBhvr>
                                        <p:cTn id="7" dur="1000"/>
                                        <p:tgtEl>
                                          <p:spTgt spid="10259"/>
                                        </p:tgtEl>
                                      </p:cBhvr>
                                    </p:animEffect>
                                    <p:anim calcmode="lin" valueType="num">
                                      <p:cBhvr>
                                        <p:cTn id="8" dur="1000" fill="hold"/>
                                        <p:tgtEl>
                                          <p:spTgt spid="10259"/>
                                        </p:tgtEl>
                                        <p:attrNameLst>
                                          <p:attrName>ppt_x</p:attrName>
                                        </p:attrNameLst>
                                      </p:cBhvr>
                                      <p:tavLst>
                                        <p:tav tm="0">
                                          <p:val>
                                            <p:strVal val="#ppt_x"/>
                                          </p:val>
                                        </p:tav>
                                        <p:tav tm="100000">
                                          <p:val>
                                            <p:strVal val="#ppt_x"/>
                                          </p:val>
                                        </p:tav>
                                      </p:tavLst>
                                    </p:anim>
                                    <p:anim calcmode="lin" valueType="num">
                                      <p:cBhvr>
                                        <p:cTn id="9" dur="1000" fill="hold"/>
                                        <p:tgtEl>
                                          <p:spTgt spid="1025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259" grpId="0" bldLvl="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696595" y="1582420"/>
            <a:ext cx="10723245" cy="403860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indent="0" algn="l">
              <a:lnSpc>
                <a:spcPct val="150000"/>
              </a:lnSpc>
              <a:buFont typeface="Wingdings" charset="2"/>
              <a:buNone/>
            </a:pPr>
            <a:r>
              <a:rPr lang="zh-CN" altLang="en-US" sz="1900">
                <a:solidFill>
                  <a:schemeClr val="accent1"/>
                </a:solidFill>
                <a:effectLst>
                  <a:outerShdw blurRad="38100" dist="25400" dir="5400000" algn="ctr" rotWithShape="0">
                    <a:srgbClr val="6E747A">
                      <a:alpha val="43000"/>
                    </a:srgbClr>
                  </a:outerShdw>
                </a:effectLst>
                <a:ea typeface="思源宋体 ExtraLight" charset="-122"/>
              </a:rPr>
              <a:t>1、企业应安排从事接触职业病危害作业的人员进行上岗前、在岗期间和离岗时的职业健康体检,并建立个人职业健康监护档案。 </a:t>
            </a:r>
          </a:p>
          <a:p>
            <a:pPr indent="0" algn="l">
              <a:lnSpc>
                <a:spcPct val="150000"/>
              </a:lnSpc>
              <a:buFont typeface="Wingdings" charset="2"/>
              <a:buNone/>
            </a:pPr>
            <a:r>
              <a:rPr lang="zh-CN" altLang="en-US" sz="1900">
                <a:solidFill>
                  <a:schemeClr val="accent1"/>
                </a:solidFill>
                <a:effectLst>
                  <a:outerShdw blurRad="38100" dist="25400" dir="5400000" algn="ctr" rotWithShape="0">
                    <a:srgbClr val="6E747A">
                      <a:alpha val="43000"/>
                    </a:srgbClr>
                  </a:outerShdw>
                </a:effectLst>
                <a:ea typeface="思源宋体 ExtraLight" charset="-122"/>
              </a:rPr>
              <a:t>2、未进行上岗前职业健康体检,不得安排从事接触职业病危害的作业。在岗期间不进行职业健康体检,不得继续上岗作业。 </a:t>
            </a:r>
          </a:p>
          <a:p>
            <a:pPr indent="0" algn="l">
              <a:lnSpc>
                <a:spcPct val="150000"/>
              </a:lnSpc>
              <a:buFont typeface="Wingdings" charset="2"/>
              <a:buNone/>
            </a:pPr>
            <a:r>
              <a:rPr lang="zh-CN" altLang="en-US" sz="1900">
                <a:solidFill>
                  <a:schemeClr val="accent1"/>
                </a:solidFill>
                <a:effectLst>
                  <a:outerShdw blurRad="38100" dist="25400" dir="5400000" algn="ctr" rotWithShape="0">
                    <a:srgbClr val="6E747A">
                      <a:alpha val="43000"/>
                    </a:srgbClr>
                  </a:outerShdw>
                </a:effectLst>
                <a:ea typeface="思源宋体 ExtraLight" charset="-122"/>
              </a:rPr>
              <a:t>3、企业不得安排有职业禁忌的人员从事其所禁忌的作业。对检查出指标异常人员,应及时安排复查、诊疗和调离。 </a:t>
            </a:r>
          </a:p>
          <a:p>
            <a:pPr indent="0" algn="l">
              <a:lnSpc>
                <a:spcPct val="150000"/>
              </a:lnSpc>
              <a:buFont typeface="Wingdings" charset="2"/>
              <a:buNone/>
            </a:pPr>
            <a:r>
              <a:rPr lang="zh-CN" altLang="en-US" sz="1900">
                <a:solidFill>
                  <a:schemeClr val="accent1"/>
                </a:solidFill>
                <a:effectLst>
                  <a:outerShdw blurRad="38100" dist="25400" dir="5400000" algn="ctr" rotWithShape="0">
                    <a:srgbClr val="6E747A">
                      <a:alpha val="43000"/>
                    </a:srgbClr>
                  </a:outerShdw>
                </a:effectLst>
                <a:ea typeface="思源宋体 ExtraLight" charset="-122"/>
              </a:rPr>
              <a:t>4、企业应为员工配备符合要求的防护用品,不得在没有防护用品的情况下安排员工在超标场所工作。5、岗位人员应清楚本岗位接触的职业病危害因素,掌握职业病防护设施操作方法,应能够正确使用防护用品。凡不按规定佩戴或使用防护用品的人员不得上岗作业。 </a:t>
            </a:r>
          </a:p>
        </p:txBody>
      </p: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职业健康管理</a:t>
            </a:r>
          </a:p>
        </p:txBody>
      </p:sp>
      <p:sp>
        <p:nvSpPr>
          <p:cNvPr id="3" name="文本框 2"/>
          <p:cNvSpPr txBox="1"/>
          <p:nvPr/>
        </p:nvSpPr>
        <p:spPr>
          <a:xfrm>
            <a:off x="4297045" y="927735"/>
            <a:ext cx="3597910" cy="39878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r>
              <a:rPr lang="zh-CN" altLang="en-US" sz="2000" b="1">
                <a:solidFill>
                  <a:schemeClr val="tx1"/>
                </a:solidFill>
                <a:effectLst>
                  <a:outerShdw blurRad="38100" dist="19050" dir="2700000" algn="tl" rotWithShape="0">
                    <a:schemeClr val="dk1">
                      <a:alpha val="40000"/>
                    </a:schemeClr>
                  </a:outerShdw>
                </a:effectLst>
                <a:ea typeface="思源宋体 ExtraLight" charset="-122"/>
              </a:rPr>
              <a:t>职业健康体检与个体防护</a:t>
            </a:r>
          </a:p>
        </p:txBody>
      </p:sp>
      <p:cxnSp>
        <p:nvCxnSpPr>
          <p:cNvPr id="4" name="直接连接符 3"/>
          <p:cNvCxnSpPr/>
          <p:nvPr/>
        </p:nvCxnSpPr>
        <p:spPr>
          <a:xfrm>
            <a:off x="696595" y="1471295"/>
            <a:ext cx="10668000" cy="11430"/>
          </a:xfrm>
          <a:prstGeom prst="line">
            <a:avLst/>
          </a:prstGeom>
          <a:ln>
            <a:solidFill>
              <a:srgbClr val="FF0000"/>
            </a:solidFill>
            <a:prstDash val="sysDash"/>
          </a:ln>
        </p:spPr>
        <p:style>
          <a:lnRef idx="3">
            <a:schemeClr val="dk1"/>
          </a:lnRef>
          <a:fillRef idx="0">
            <a:schemeClr val="dk1"/>
          </a:fillRef>
          <a:effectRef idx="2">
            <a:schemeClr val="dk1"/>
          </a:effectRef>
          <a:fontRef idx="minor">
            <a:schemeClr val="tx1"/>
          </a:fontRef>
        </p:style>
      </p:cxnSp>
      <p:cxnSp>
        <p:nvCxnSpPr>
          <p:cNvPr id="6" name="直接连接符 5"/>
          <p:cNvCxnSpPr/>
          <p:nvPr/>
        </p:nvCxnSpPr>
        <p:spPr>
          <a:xfrm>
            <a:off x="696595" y="5732145"/>
            <a:ext cx="10668000" cy="11430"/>
          </a:xfrm>
          <a:prstGeom prst="line">
            <a:avLst/>
          </a:prstGeom>
          <a:ln>
            <a:solidFill>
              <a:srgbClr val="FF0000"/>
            </a:solidFill>
            <a:prstDash val="sysDash"/>
          </a:ln>
        </p:spPr>
        <p:style>
          <a:lnRef idx="3">
            <a:schemeClr val="dk1"/>
          </a:lnRef>
          <a:fillRef idx="0">
            <a:schemeClr val="dk1"/>
          </a:fillRef>
          <a:effectRef idx="2">
            <a:schemeClr val="dk1"/>
          </a:effectRef>
          <a:fontRef idx="minor">
            <a:schemeClr val="tx1"/>
          </a:fontRef>
        </p:style>
      </p:cxn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49910" y="2212340"/>
            <a:ext cx="10840720" cy="3784600"/>
          </a:xfrm>
          <a:prstGeom prst="rect">
            <a:avLst/>
          </a:prstGeom>
          <a:solidFill>
            <a:schemeClr val="bg2">
              <a:lumMod val="20000"/>
              <a:lumOff val="80000"/>
            </a:schemeClr>
          </a:solidFill>
          <a:ln>
            <a:solidFill>
              <a:srgbClr val="367CAD"/>
            </a:solidFill>
            <a:prstDash val="sysDash"/>
          </a:ln>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indent="0" algn="l">
              <a:lnSpc>
                <a:spcPct val="150000"/>
              </a:lnSpc>
              <a:buFont typeface="+mj-lt"/>
              <a:buNone/>
            </a:pPr>
            <a:r>
              <a:rPr lang="zh-CN" altLang="en-US" sz="2000">
                <a:solidFill>
                  <a:schemeClr val="accent1"/>
                </a:solidFill>
                <a:effectLst/>
                <a:ea typeface="思源宋体 ExtraLight" charset="-122"/>
              </a:rPr>
              <a:t>1、企业应识别出可能发生的突发事件,编制与上下级单位、当地政府及相关部门相衔接的应急预案。应急预案明确规定应急响应级别,明确各级应急预案启动的条件。 </a:t>
            </a:r>
          </a:p>
          <a:p>
            <a:pPr indent="0" algn="l">
              <a:lnSpc>
                <a:spcPct val="150000"/>
              </a:lnSpc>
              <a:buFont typeface="+mj-lt"/>
              <a:buNone/>
            </a:pPr>
            <a:r>
              <a:rPr lang="zh-CN" altLang="en-US" sz="2000">
                <a:solidFill>
                  <a:schemeClr val="accent1"/>
                </a:solidFill>
                <a:effectLst/>
                <a:ea typeface="思源宋体 ExtraLight" charset="-122"/>
              </a:rPr>
              <a:t>2、企业应针对油气输送管道、危险化学品储罐、关键装置、特殊危险介质可能发生的泄漏、火灾、爆炸等重大突发事件,制定企业级专项应急预案</a:t>
            </a:r>
          </a:p>
          <a:p>
            <a:pPr indent="0" algn="l">
              <a:lnSpc>
                <a:spcPct val="150000"/>
              </a:lnSpc>
              <a:buFont typeface="+mj-lt"/>
              <a:buNone/>
            </a:pPr>
            <a:r>
              <a:rPr lang="zh-CN" altLang="en-US" sz="2000">
                <a:solidFill>
                  <a:schemeClr val="accent1"/>
                </a:solidFill>
                <a:effectLst/>
                <a:ea typeface="思源宋体 ExtraLight" charset="-122"/>
              </a:rPr>
              <a:t>3、企业在应急预案中应明确不同层级、不同岗位人员的应急处置职责、应急处置方法和注意事项。 </a:t>
            </a:r>
          </a:p>
          <a:p>
            <a:pPr indent="0" algn="l">
              <a:lnSpc>
                <a:spcPct val="150000"/>
              </a:lnSpc>
              <a:buFont typeface="+mj-lt"/>
              <a:buNone/>
            </a:pPr>
            <a:r>
              <a:rPr lang="zh-CN" altLang="en-US" sz="2000">
                <a:solidFill>
                  <a:schemeClr val="accent1"/>
                </a:solidFill>
                <a:effectLst/>
                <a:ea typeface="思源宋体 ExtraLight" charset="-122"/>
              </a:rPr>
              <a:t>4、企业应根据现场处置方案编制岗位应急处置卡,明确紧急状态下岗位人员"做什么""怎么做"和"谁来做":  </a:t>
            </a:r>
          </a:p>
        </p:txBody>
      </p:sp>
      <p:sp>
        <p:nvSpPr>
          <p:cNvPr id="3" name="文本框 2"/>
          <p:cNvSpPr txBox="1"/>
          <p:nvPr/>
        </p:nvSpPr>
        <p:spPr>
          <a:xfrm>
            <a:off x="798830" y="1533525"/>
            <a:ext cx="5080635" cy="460375"/>
          </a:xfrm>
          <a:prstGeom prst="rect">
            <a:avLst/>
          </a:prstGeom>
          <a:noFill/>
        </p:spPr>
        <p:txBody>
          <a:bodyPr wrap="square" rtlCol="0" anchor="t">
            <a:spAutoFit/>
            <a:scene3d>
              <a:camera prst="orthographicFront"/>
              <a:lightRig rig="threePt" dir="t"/>
            </a:scene3d>
          </a:bodyPr>
          <a:lstStyle/>
          <a:p>
            <a:r>
              <a:rPr lang="zh-CN" altLang="en-US" sz="2400" b="1">
                <a:solidFill>
                  <a:srgbClr val="245C75"/>
                </a:solidFill>
                <a:effectLst>
                  <a:outerShdw blurRad="38100" dist="19050" dir="2700000" algn="tl" rotWithShape="0">
                    <a:schemeClr val="dk1">
                      <a:alpha val="40000"/>
                    </a:schemeClr>
                  </a:outerShdw>
                </a:effectLst>
                <a:ea typeface="思源宋体 ExtraLight" charset="-122"/>
                <a:sym typeface="+mn-ea"/>
              </a:rPr>
              <a:t>应急预案</a:t>
            </a:r>
          </a:p>
        </p:txBody>
      </p:sp>
      <p:cxnSp>
        <p:nvCxnSpPr>
          <p:cNvPr id="4" name="直接连接符 3"/>
          <p:cNvCxnSpPr/>
          <p:nvPr/>
        </p:nvCxnSpPr>
        <p:spPr>
          <a:xfrm flipV="1">
            <a:off x="549910" y="2077720"/>
            <a:ext cx="5909945" cy="635"/>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82295" y="2184400"/>
            <a:ext cx="5847080" cy="2553335"/>
          </a:xfrm>
          <a:prstGeom prst="rect">
            <a:avLst/>
          </a:prstGeom>
          <a:solidFill>
            <a:schemeClr val="bg2">
              <a:lumMod val="20000"/>
              <a:lumOff val="80000"/>
            </a:schemeClr>
          </a:solidFill>
          <a:ln>
            <a:solidFill>
              <a:srgbClr val="306F9B"/>
            </a:solidFill>
            <a:prstDash val="sysDash"/>
          </a:ln>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indent="0" algn="l">
              <a:buFont typeface="+mj-lt"/>
              <a:buNone/>
            </a:pPr>
            <a:r>
              <a:rPr lang="zh-CN" altLang="en-US" sz="2000">
                <a:solidFill>
                  <a:schemeClr val="accent1"/>
                </a:solidFill>
                <a:effectLst/>
                <a:ea typeface="思源宋体 ExtraLight" charset="-122"/>
              </a:rPr>
              <a:t>1、应急演练以不预先通知的方式为主,演练只明确演练科目,不宜编制演练方案。 </a:t>
            </a:r>
          </a:p>
          <a:p>
            <a:pPr indent="0" algn="l">
              <a:buFont typeface="+mj-lt"/>
              <a:buNone/>
            </a:pPr>
            <a:r>
              <a:rPr lang="zh-CN" altLang="en-US" sz="2000">
                <a:solidFill>
                  <a:schemeClr val="accent1"/>
                </a:solidFill>
                <a:effectLst/>
                <a:ea typeface="思源宋体 ExtraLight" charset="-122"/>
              </a:rPr>
              <a:t>2、应急演练结束后,必须对演练过程进行评估形成评估报告。并针对暴露出的问题从完善预案、修订制度、去、加强培训等方面制定整改措施,明确整改责任,限期全部整改。 </a:t>
            </a:r>
          </a:p>
          <a:p>
            <a:pPr indent="0" algn="l">
              <a:buFont typeface="+mj-lt"/>
              <a:buNone/>
            </a:pPr>
            <a:r>
              <a:rPr lang="zh-CN" altLang="en-US" sz="2000">
                <a:solidFill>
                  <a:schemeClr val="accent1"/>
                </a:solidFill>
                <a:effectLst/>
                <a:ea typeface="思源宋体 ExtraLight" charset="-122"/>
              </a:rPr>
              <a:t>3、企业、二级/基层单位应建立预案演练档案,档案至少包含演练内容、存在问题和整改完成情况。</a:t>
            </a:r>
            <a:r>
              <a:rPr lang="zh-CN" altLang="en-US" sz="2000" b="1">
                <a:solidFill>
                  <a:schemeClr val="accent1"/>
                </a:solidFill>
                <a:effectLst/>
                <a:ea typeface="思源宋体 ExtraLight" charset="-122"/>
              </a:rPr>
              <a:t> </a:t>
            </a:r>
          </a:p>
        </p:txBody>
      </p:sp>
      <p:sp>
        <p:nvSpPr>
          <p:cNvPr id="3" name="文本框 2"/>
          <p:cNvSpPr txBox="1"/>
          <p:nvPr/>
        </p:nvSpPr>
        <p:spPr>
          <a:xfrm>
            <a:off x="798830" y="1533525"/>
            <a:ext cx="5080635" cy="460375"/>
          </a:xfrm>
          <a:prstGeom prst="rect">
            <a:avLst/>
          </a:prstGeom>
          <a:noFill/>
        </p:spPr>
        <p:txBody>
          <a:bodyPr wrap="square" rtlCol="0" anchor="t">
            <a:spAutoFit/>
            <a:scene3d>
              <a:camera prst="orthographicFront"/>
              <a:lightRig rig="threePt" dir="t"/>
            </a:scene3d>
          </a:bodyPr>
          <a:lstStyle/>
          <a:p>
            <a:r>
              <a:rPr lang="zh-CN" altLang="en-US" sz="2400" b="1">
                <a:solidFill>
                  <a:srgbClr val="245C75"/>
                </a:solidFill>
                <a:effectLst>
                  <a:outerShdw blurRad="38100" dist="19050" dir="2700000" algn="tl" rotWithShape="0">
                    <a:schemeClr val="dk1">
                      <a:alpha val="40000"/>
                    </a:schemeClr>
                  </a:outerShdw>
                </a:effectLst>
                <a:ea typeface="思源宋体 ExtraLight" charset="-122"/>
                <a:sym typeface="+mn-ea"/>
              </a:rPr>
              <a:t>应急演练</a:t>
            </a:r>
          </a:p>
        </p:txBody>
      </p:sp>
      <p:cxnSp>
        <p:nvCxnSpPr>
          <p:cNvPr id="4" name="直接连接符 3"/>
          <p:cNvCxnSpPr/>
          <p:nvPr/>
        </p:nvCxnSpPr>
        <p:spPr>
          <a:xfrm flipV="1">
            <a:off x="549910" y="2077720"/>
            <a:ext cx="5909945" cy="635"/>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0256" name="Rectangle 6"/>
          <p:cNvSpPr>
            <a:spLocks noChangeArrowheads="1"/>
          </p:cNvSpPr>
          <p:nvPr/>
        </p:nvSpPr>
        <p:spPr bwMode="auto">
          <a:xfrm>
            <a:off x="6679565" y="1533525"/>
            <a:ext cx="5251450" cy="405638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0256"/>
                                        </p:tgtEl>
                                        <p:attrNameLst>
                                          <p:attrName>style.visibility</p:attrName>
                                        </p:attrNameLst>
                                      </p:cBhvr>
                                      <p:to>
                                        <p:strVal val="visible"/>
                                      </p:to>
                                    </p:set>
                                    <p:animEffect transition="in" filter="fade">
                                      <p:cBhvr>
                                        <p:cTn id="7" dur="1000"/>
                                        <p:tgtEl>
                                          <p:spTgt spid="10256"/>
                                        </p:tgtEl>
                                      </p:cBhvr>
                                    </p:animEffect>
                                    <p:anim calcmode="lin" valueType="num">
                                      <p:cBhvr>
                                        <p:cTn id="8" dur="1000" fill="hold"/>
                                        <p:tgtEl>
                                          <p:spTgt spid="10256"/>
                                        </p:tgtEl>
                                        <p:attrNameLst>
                                          <p:attrName>ppt_x</p:attrName>
                                        </p:attrNameLst>
                                      </p:cBhvr>
                                      <p:tavLst>
                                        <p:tav tm="0">
                                          <p:val>
                                            <p:strVal val="#ppt_x"/>
                                          </p:val>
                                        </p:tav>
                                        <p:tav tm="100000">
                                          <p:val>
                                            <p:strVal val="#ppt_x"/>
                                          </p:val>
                                        </p:tav>
                                      </p:tavLst>
                                    </p:anim>
                                    <p:anim calcmode="lin" valueType="num">
                                      <p:cBhvr>
                                        <p:cTn id="9" dur="1000" fill="hold"/>
                                        <p:tgtEl>
                                          <p:spTgt spid="102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256" grpId="0" bldLvl="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82295" y="2184400"/>
            <a:ext cx="5847080" cy="3784600"/>
          </a:xfrm>
          <a:prstGeom prst="rect">
            <a:avLst/>
          </a:prstGeom>
          <a:solidFill>
            <a:schemeClr val="bg2">
              <a:lumMod val="20000"/>
              <a:lumOff val="80000"/>
            </a:schemeClr>
          </a:solidFill>
          <a:ln>
            <a:solidFill>
              <a:srgbClr val="367CAD"/>
            </a:solidFill>
            <a:prstDash val="sysDash"/>
          </a:ln>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indent="0" algn="l">
              <a:lnSpc>
                <a:spcPct val="150000"/>
              </a:lnSpc>
              <a:buFont typeface="+mj-lt"/>
              <a:buNone/>
            </a:pPr>
            <a:r>
              <a:rPr lang="zh-CN" altLang="en-US" sz="2000">
                <a:solidFill>
                  <a:schemeClr val="accent1"/>
                </a:solidFill>
                <a:effectLst/>
                <a:ea typeface="思源宋体 ExtraLight" charset="-122"/>
              </a:rPr>
              <a:t>1、企业应严格执行突发事件信息上报制度。 </a:t>
            </a:r>
          </a:p>
          <a:p>
            <a:pPr indent="0" algn="l">
              <a:lnSpc>
                <a:spcPct val="150000"/>
              </a:lnSpc>
              <a:buFont typeface="+mj-lt"/>
              <a:buNone/>
            </a:pPr>
            <a:r>
              <a:rPr lang="zh-CN" altLang="en-US" sz="2000">
                <a:solidFill>
                  <a:schemeClr val="accent1"/>
                </a:solidFill>
                <a:effectLst/>
                <a:ea typeface="思源宋体 ExtraLight" charset="-122"/>
              </a:rPr>
              <a:t>2、企业应急预案启动后,应第一时间成立现场指挥部,由专业分管领导或授权人员担任现场指挥,开展现场应急处置。 </a:t>
            </a:r>
          </a:p>
          <a:p>
            <a:pPr indent="0" algn="l">
              <a:lnSpc>
                <a:spcPct val="150000"/>
              </a:lnSpc>
              <a:buFont typeface="+mj-lt"/>
              <a:buNone/>
            </a:pPr>
            <a:r>
              <a:rPr lang="zh-CN" altLang="en-US" sz="2000">
                <a:solidFill>
                  <a:schemeClr val="accent1"/>
                </a:solidFill>
                <a:effectLst/>
                <a:ea typeface="思源宋体 ExtraLight" charset="-122"/>
              </a:rPr>
              <a:t>3、应急预案启动后,应第一时间进行现场隔离和紧急疏散,与应急处置无关的人员应迅速撤离。 </a:t>
            </a:r>
          </a:p>
          <a:p>
            <a:pPr indent="0" algn="l">
              <a:lnSpc>
                <a:spcPct val="150000"/>
              </a:lnSpc>
              <a:buFont typeface="+mj-lt"/>
              <a:buNone/>
            </a:pPr>
            <a:r>
              <a:rPr lang="zh-CN" altLang="en-US" sz="2000">
                <a:solidFill>
                  <a:schemeClr val="accent1"/>
                </a:solidFill>
                <a:effectLst/>
                <a:ea typeface="思源宋体 ExtraLight" charset="-122"/>
              </a:rPr>
              <a:t>4、对可能影响周边企业、公众安全的突发事件应及时向地方政府、周边企业和公众发出预警信息。</a:t>
            </a:r>
          </a:p>
        </p:txBody>
      </p:sp>
      <p:sp>
        <p:nvSpPr>
          <p:cNvPr id="3" name="文本框 2"/>
          <p:cNvSpPr txBox="1"/>
          <p:nvPr/>
        </p:nvSpPr>
        <p:spPr>
          <a:xfrm>
            <a:off x="798830" y="1533525"/>
            <a:ext cx="5080635" cy="460375"/>
          </a:xfrm>
          <a:prstGeom prst="rect">
            <a:avLst/>
          </a:prstGeom>
          <a:noFill/>
        </p:spPr>
        <p:txBody>
          <a:bodyPr wrap="square" rtlCol="0" anchor="t">
            <a:spAutoFit/>
            <a:scene3d>
              <a:camera prst="orthographicFront"/>
              <a:lightRig rig="threePt" dir="t"/>
            </a:scene3d>
          </a:bodyPr>
          <a:lstStyle/>
          <a:p>
            <a:r>
              <a:rPr lang="zh-CN" altLang="en-US" sz="2400" b="1">
                <a:solidFill>
                  <a:srgbClr val="245C75"/>
                </a:solidFill>
                <a:effectLst>
                  <a:outerShdw blurRad="38100" dist="19050" dir="2700000" algn="tl" rotWithShape="0">
                    <a:schemeClr val="dk1">
                      <a:alpha val="40000"/>
                    </a:schemeClr>
                  </a:outerShdw>
                </a:effectLst>
                <a:ea typeface="思源宋体 ExtraLight" charset="-122"/>
                <a:sym typeface="+mn-ea"/>
              </a:rPr>
              <a:t>应急处置</a:t>
            </a:r>
          </a:p>
        </p:txBody>
      </p:sp>
      <p:cxnSp>
        <p:nvCxnSpPr>
          <p:cNvPr id="4" name="直接连接符 3"/>
          <p:cNvCxnSpPr/>
          <p:nvPr/>
        </p:nvCxnSpPr>
        <p:spPr>
          <a:xfrm flipV="1">
            <a:off x="549910" y="2077720"/>
            <a:ext cx="5909945" cy="635"/>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5" name="图片 4" descr="C:\Users\Administrator\Downloads\51miz-P1327835-HAI5MXB7.jpg51miz-P1327835-HAI5MXB7"/>
          <p:cNvPicPr>
            <a:picLocks noChangeAspect="1"/>
          </p:cNvPicPr>
          <p:nvPr/>
        </p:nvPicPr>
        <p:blipFill>
          <a:blip r:embed="rId4"/>
          <a:srcRect/>
          <a:stretch>
            <a:fillRect/>
          </a:stretch>
        </p:blipFill>
        <p:spPr>
          <a:xfrm>
            <a:off x="6981190" y="1930400"/>
            <a:ext cx="3924300" cy="3924300"/>
          </a:xfrm>
          <a:prstGeom prst="rect">
            <a:avLst/>
          </a:prstGeom>
          <a:ln>
            <a:solidFill>
              <a:srgbClr val="FF0000"/>
            </a:solidFill>
            <a:prstDash val="sysDot"/>
          </a:ln>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82295" y="1660525"/>
            <a:ext cx="10994390" cy="3322955"/>
          </a:xfrm>
          <a:prstGeom prst="rect">
            <a:avLst/>
          </a:prstGeom>
          <a:solidFill>
            <a:schemeClr val="bg2">
              <a:lumMod val="20000"/>
              <a:lumOff val="80000"/>
            </a:schemeClr>
          </a:solidFill>
          <a:ln>
            <a:solidFill>
              <a:srgbClr val="367CAD"/>
            </a:solidFill>
            <a:prstDash val="sysDash"/>
          </a:ln>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marL="457200" indent="-457200" algn="l">
              <a:lnSpc>
                <a:spcPct val="150000"/>
              </a:lnSpc>
              <a:buFont typeface="+mj-lt"/>
              <a:buAutoNum type="arabicPeriod"/>
            </a:pPr>
            <a:r>
              <a:rPr lang="zh-CN" altLang="en-US" sz="2000">
                <a:solidFill>
                  <a:schemeClr val="accent1"/>
                </a:solidFill>
                <a:effectLst/>
                <a:ea typeface="思源宋体 ExtraLight" charset="-122"/>
              </a:rPr>
              <a:t>发生事故后,基层单位(业务单元)应立即逐级上报企业安全监管部门。 </a:t>
            </a:r>
          </a:p>
          <a:p>
            <a:pPr marL="457200" indent="-457200" algn="l">
              <a:lnSpc>
                <a:spcPct val="150000"/>
              </a:lnSpc>
              <a:buFont typeface="+mj-lt"/>
              <a:buAutoNum type="arabicPeriod"/>
            </a:pPr>
            <a:r>
              <a:rPr lang="zh-CN" altLang="en-US" sz="2000">
                <a:solidFill>
                  <a:schemeClr val="accent1"/>
                </a:solidFill>
                <a:effectLst/>
                <a:ea typeface="思源宋体 ExtraLight" charset="-122"/>
              </a:rPr>
              <a:t>企业发生集团公司事故,必须第一时间如实向集团公司报告。</a:t>
            </a:r>
          </a:p>
          <a:p>
            <a:pPr marL="457200" indent="-457200" algn="l">
              <a:lnSpc>
                <a:spcPct val="150000"/>
              </a:lnSpc>
              <a:buFont typeface="+mj-lt"/>
              <a:buAutoNum type="arabicPeriod"/>
            </a:pPr>
            <a:r>
              <a:rPr lang="zh-CN" altLang="en-US" sz="2000">
                <a:solidFill>
                  <a:schemeClr val="accent1"/>
                </a:solidFill>
                <a:effectLst/>
                <a:ea typeface="思源宋体 ExtraLight" charset="-122"/>
              </a:rPr>
              <a:t>事故调查组至少包括管理组和技术组。管理组重点调查分析事故发生的管理原因,技术组重点调查分析技术标准、技术方案、操作规程等方面存在的缺陷。 </a:t>
            </a:r>
          </a:p>
          <a:p>
            <a:pPr marL="457200" indent="-457200" algn="l">
              <a:lnSpc>
                <a:spcPct val="150000"/>
              </a:lnSpc>
              <a:buFont typeface="+mj-lt"/>
              <a:buAutoNum type="arabicPeriod"/>
            </a:pPr>
            <a:r>
              <a:rPr lang="zh-CN" altLang="en-US" sz="2000">
                <a:solidFill>
                  <a:schemeClr val="accent1"/>
                </a:solidFill>
                <a:effectLst/>
                <a:ea typeface="思源宋体 ExtraLight" charset="-122"/>
              </a:rPr>
              <a:t>事故原因应分析出直接原因、管理原因和根本原因,重点是管理原因和根本原因,事故调查组应对事故原因分析和责任 认定负责。 </a:t>
            </a:r>
          </a:p>
          <a:p>
            <a:pPr marL="457200" indent="-457200" algn="l">
              <a:lnSpc>
                <a:spcPct val="150000"/>
              </a:lnSpc>
              <a:buFont typeface="+mj-lt"/>
              <a:buAutoNum type="arabicPeriod"/>
            </a:pPr>
            <a:r>
              <a:rPr lang="zh-CN" altLang="en-US" sz="2000">
                <a:solidFill>
                  <a:schemeClr val="accent1"/>
                </a:solidFill>
                <a:effectLst/>
                <a:ea typeface="思源宋体 ExtraLight" charset="-122"/>
              </a:rPr>
              <a:t>调查报告中的事故防范措施应由事故调查组和事故单位商定后提出。 </a:t>
            </a:r>
          </a:p>
        </p:txBody>
      </p:sp>
      <p:sp>
        <p:nvSpPr>
          <p:cNvPr id="3" name="文本框 2"/>
          <p:cNvSpPr txBox="1"/>
          <p:nvPr/>
        </p:nvSpPr>
        <p:spPr>
          <a:xfrm>
            <a:off x="582295" y="1200150"/>
            <a:ext cx="1773555" cy="460375"/>
          </a:xfrm>
          <a:prstGeom prst="rect">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r>
              <a:rPr lang="zh-CN" altLang="en-US" sz="2400" b="1">
                <a:solidFill>
                  <a:srgbClr val="245C75"/>
                </a:solidFill>
                <a:effectLst>
                  <a:outerShdw blurRad="38100" dist="19050" dir="2700000" algn="tl" rotWithShape="0">
                    <a:schemeClr val="dk1">
                      <a:alpha val="40000"/>
                    </a:schemeClr>
                  </a:outerShdw>
                </a:effectLst>
                <a:ea typeface="思源宋体 ExtraLight" charset="-122"/>
                <a:sym typeface="+mn-ea"/>
              </a:rPr>
              <a:t>事故报告：</a:t>
            </a:r>
          </a:p>
        </p:txBody>
      </p: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事故管理</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655310" y="1957705"/>
            <a:ext cx="6186170" cy="286131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1、根据事故级别,按照谁主管谁负责、管业务必须管安全,失职追责、尽职免责的原则,重点对属地单位、业务主管部门、业务主管领导或企业主要负责人进行问责。 </a:t>
            </a:r>
          </a:p>
          <a:p>
            <a:pPr algn="l"/>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 集团公司第一以下情况进行提级问责:</a:t>
            </a:r>
          </a:p>
          <a:p>
            <a:pPr marL="457200" indent="-457200" algn="l">
              <a:buFont typeface="+mj-ea"/>
              <a:buAutoNum type="circleNumDbPlain"/>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发生事故后,造成重大社会影响的;</a:t>
            </a:r>
          </a:p>
          <a:p>
            <a:pPr marL="457200" indent="-457200" algn="l">
              <a:buFont typeface="+mj-ea"/>
              <a:buAutoNum type="circleNumDbPlain"/>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本企业2年内连续发生上报事故的; </a:t>
            </a:r>
          </a:p>
          <a:p>
            <a:pPr marL="457200" indent="-457200" algn="l">
              <a:buFont typeface="+mj-ea"/>
              <a:buAutoNum type="circleNumDbPlain"/>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集团公司事故通报后1年内再次发生同类事故的;</a:t>
            </a:r>
          </a:p>
          <a:p>
            <a:pPr marL="457200" indent="-457200" algn="l">
              <a:buFont typeface="+mj-ea"/>
              <a:buAutoNum type="circleNumDbPlain"/>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发生事故后隐瞒不报、迟报、谎报的。</a:t>
            </a:r>
            <a:r>
              <a:rPr lang="zh-CN" altLang="en-US" sz="2000" b="1">
                <a:solidFill>
                  <a:schemeClr val="accent1"/>
                </a:solidFill>
                <a:effectLst>
                  <a:outerShdw blurRad="38100" dist="25400" dir="5400000" algn="ctr" rotWithShape="0">
                    <a:srgbClr val="6E747A">
                      <a:alpha val="43000"/>
                    </a:srgbClr>
                  </a:outerShdw>
                </a:effectLst>
                <a:ea typeface="思源宋体 ExtraLight" charset="-122"/>
              </a:rPr>
              <a:t> </a:t>
            </a: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threePt" dir="t"/>
            </a:scene3d>
          </a:bodyPr>
          <a:lstStyle/>
          <a:p>
            <a:r>
              <a:rPr lang="zh-CN" altLang="en-US" sz="2400" b="1">
                <a:solidFill>
                  <a:srgbClr val="245C75"/>
                </a:solidFill>
                <a:effectLst/>
                <a:ea typeface="思源宋体 ExtraLight" charset="-122"/>
                <a:sym typeface="+mn-ea"/>
              </a:rPr>
              <a:t>事故问责</a:t>
            </a:r>
          </a:p>
        </p:txBody>
      </p:sp>
      <p:cxnSp>
        <p:nvCxnSpPr>
          <p:cNvPr id="4" name="直接连接符 3"/>
          <p:cNvCxnSpPr/>
          <p:nvPr/>
        </p:nvCxnSpPr>
        <p:spPr>
          <a:xfrm>
            <a:off x="5798185" y="1868805"/>
            <a:ext cx="5081270" cy="0"/>
          </a:xfrm>
          <a:prstGeom prst="line">
            <a:avLst/>
          </a:prstGeom>
          <a:ln>
            <a:solidFill>
              <a:srgbClr val="367CAD"/>
            </a:solidFill>
            <a:prstDash val="sysDot"/>
          </a:ln>
        </p:spPr>
        <p:style>
          <a:lnRef idx="1">
            <a:schemeClr val="dk1"/>
          </a:lnRef>
          <a:fillRef idx="0">
            <a:schemeClr val="dk1"/>
          </a:fillRef>
          <a:effectRef idx="0">
            <a:schemeClr val="dk1"/>
          </a:effectRef>
          <a:fontRef idx="minor">
            <a:schemeClr val="tx1"/>
          </a:fontRef>
        </p:style>
      </p:cxnSp>
      <p:pic>
        <p:nvPicPr>
          <p:cNvPr id="5" name="图片 4" descr="C:\Users\Administrator\Downloads\51miz-P1491876-MJTXID9Q.jpg51miz-P1491876-MJTXID9Q"/>
          <p:cNvPicPr>
            <a:picLocks noChangeAspect="1"/>
          </p:cNvPicPr>
          <p:nvPr/>
        </p:nvPicPr>
        <p:blipFill>
          <a:blip r:embed="rId4"/>
          <a:srcRect/>
          <a:stretch>
            <a:fillRect/>
          </a:stretch>
        </p:blipFill>
        <p:spPr>
          <a:xfrm>
            <a:off x="653733" y="1892935"/>
            <a:ext cx="4550410" cy="3037205"/>
          </a:xfrm>
          <a:prstGeom prst="rect">
            <a:avLst/>
          </a:prstGeom>
        </p:spPr>
      </p:pic>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事故管理</a:t>
            </a:r>
          </a:p>
        </p:txBody>
      </p:sp>
      <p:sp>
        <p:nvSpPr>
          <p:cNvPr id="6" name="文本框 5"/>
          <p:cNvSpPr txBox="1"/>
          <p:nvPr/>
        </p:nvSpPr>
        <p:spPr>
          <a:xfrm>
            <a:off x="501015" y="5597525"/>
            <a:ext cx="7127875" cy="398780"/>
          </a:xfrm>
          <a:prstGeom prst="rect">
            <a:avLst/>
          </a:prstGeom>
          <a:gradFill>
            <a:gsLst>
              <a:gs pos="0">
                <a:srgbClr val="FECF40"/>
              </a:gs>
              <a:gs pos="100000">
                <a:srgbClr val="846C21"/>
              </a:gs>
            </a:gsLst>
            <a:lin ang="5400000" scaled="0"/>
          </a:gradFill>
        </p:spPr>
        <p:style>
          <a:lnRef idx="0">
            <a:schemeClr val="accent5"/>
          </a:lnRef>
          <a:fillRef idx="3">
            <a:schemeClr val="accent5"/>
          </a:fillRef>
          <a:effectRef idx="3">
            <a:schemeClr val="accent5"/>
          </a:effectRef>
          <a:fontRef idx="minor">
            <a:schemeClr val="lt1"/>
          </a:fontRef>
        </p:style>
        <p:txBody>
          <a:bodyPr wrap="none" rtlCol="0" anchor="t">
            <a:spAutoFit/>
            <a:scene3d>
              <a:camera prst="orthographicFront"/>
              <a:lightRig rig="threePt" dir="t"/>
            </a:scene3d>
          </a:bodyPr>
          <a:lstStyle/>
          <a:p>
            <a:pPr algn="l"/>
            <a:r>
              <a:rPr lang="zh-CN" altLang="en-US" sz="2000" b="1">
                <a:solidFill>
                  <a:schemeClr val="tx1"/>
                </a:solidFill>
                <a:effectLst>
                  <a:outerShdw blurRad="38100" dist="19050" dir="2700000" algn="tl" rotWithShape="0">
                    <a:schemeClr val="dk1">
                      <a:alpha val="40000"/>
                    </a:schemeClr>
                  </a:outerShdw>
                </a:effectLst>
                <a:ea typeface="思源宋体 ExtraLight" charset="-122"/>
                <a:sym typeface="+mn-ea"/>
              </a:rPr>
              <a:t>发生上报集团公司事故,企业主要负责人到集团公司做检查。 </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53824" y="229849"/>
            <a:ext cx="1709420"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threePt" dir="t"/>
            </a:scene3d>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l" eaLnBrk="1" hangingPunct="1"/>
            <a:r>
              <a:rPr lang="zh-CN" altLang="en-US" sz="30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rPr>
              <a:t>安全理念</a:t>
            </a:r>
          </a:p>
        </p:txBody>
      </p:sp>
      <p:cxnSp>
        <p:nvCxnSpPr>
          <p:cNvPr id="8223" name="直接连接符 4"/>
          <p:cNvCxnSpPr>
            <a:cxnSpLocks noChangeShapeType="1"/>
          </p:cNvCxnSpPr>
          <p:nvPr/>
        </p:nvCxnSpPr>
        <p:spPr bwMode="auto">
          <a:xfrm>
            <a:off x="660144" y="740825"/>
            <a:ext cx="9467327" cy="0"/>
          </a:xfrm>
          <a:prstGeom prst="line">
            <a:avLst/>
          </a:prstGeom>
          <a:noFill/>
          <a:ln w="9525" cmpd="sng">
            <a:solidFill>
              <a:schemeClr val="tx2"/>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矩形 73"/>
          <p:cNvSpPr/>
          <p:nvPr>
            <p:custDataLst>
              <p:tags r:id="rId2"/>
            </p:custDataLst>
          </p:nvPr>
        </p:nvSpPr>
        <p:spPr>
          <a:xfrm>
            <a:off x="2114178" y="1513529"/>
            <a:ext cx="1608363" cy="532738"/>
          </a:xfrm>
          <a:prstGeom prst="rect">
            <a:avLst/>
          </a:prstGeom>
        </p:spPr>
        <p:txBody>
          <a:bodyPr>
            <a:normAutofit/>
          </a:bodyPr>
          <a:lstStyle/>
          <a:p>
            <a:pPr algn="dist" eaLnBrk="1" fontAlgn="auto" hangingPunct="1">
              <a:lnSpc>
                <a:spcPct val="120000"/>
              </a:lnSpc>
              <a:spcBef>
                <a:spcPts val="0"/>
              </a:spcBef>
              <a:spcAft>
                <a:spcPts val="0"/>
              </a:spcAft>
              <a:defRPr/>
            </a:pPr>
            <a:endParaRPr lang="zh-CN" altLang="en-US" sz="2000" dirty="0">
              <a:solidFill>
                <a:srgbClr val="E7E6E6">
                  <a:lumMod val="25000"/>
                </a:srgbClr>
              </a:solidFill>
              <a:latin typeface="微软雅黑" charset="-122"/>
              <a:ea typeface="微软雅黑" charset="-122"/>
            </a:endParaRPr>
          </a:p>
        </p:txBody>
      </p:sp>
      <p:sp>
        <p:nvSpPr>
          <p:cNvPr id="77" name="矩形 76"/>
          <p:cNvSpPr/>
          <p:nvPr>
            <p:custDataLst>
              <p:tags r:id="rId3"/>
            </p:custDataLst>
          </p:nvPr>
        </p:nvSpPr>
        <p:spPr>
          <a:xfrm>
            <a:off x="5659002" y="1513529"/>
            <a:ext cx="1606671" cy="532738"/>
          </a:xfrm>
          <a:prstGeom prst="rect">
            <a:avLst/>
          </a:prstGeom>
        </p:spPr>
        <p:txBody>
          <a:bodyPr>
            <a:normAutofit/>
          </a:bodyPr>
          <a:lstStyle/>
          <a:p>
            <a:pPr algn="dist" eaLnBrk="1" fontAlgn="auto" hangingPunct="1">
              <a:lnSpc>
                <a:spcPct val="120000"/>
              </a:lnSpc>
              <a:spcBef>
                <a:spcPts val="0"/>
              </a:spcBef>
              <a:spcAft>
                <a:spcPts val="0"/>
              </a:spcAft>
              <a:defRPr/>
            </a:pPr>
            <a:endParaRPr lang="zh-CN" altLang="en-US" sz="2000" dirty="0">
              <a:solidFill>
                <a:srgbClr val="E7E6E6">
                  <a:lumMod val="25000"/>
                </a:srgbClr>
              </a:solidFill>
              <a:latin typeface="微软雅黑" charset="-122"/>
              <a:ea typeface="微软雅黑" charset="-122"/>
            </a:endParaRPr>
          </a:p>
        </p:txBody>
      </p:sp>
      <p:sp>
        <p:nvSpPr>
          <p:cNvPr id="79" name="椭圆 78"/>
          <p:cNvSpPr>
            <a:spLocks noChangeAspect="1"/>
          </p:cNvSpPr>
          <p:nvPr>
            <p:custDataLst>
              <p:tags r:id="rId4"/>
            </p:custDataLst>
          </p:nvPr>
        </p:nvSpPr>
        <p:spPr bwMode="auto">
          <a:xfrm>
            <a:off x="7863840" y="1264920"/>
            <a:ext cx="707390" cy="709295"/>
          </a:xfrm>
          <a:prstGeom prst="ellipse">
            <a:avLst/>
          </a:prstGeom>
          <a:solidFill>
            <a:schemeClr val="bg2">
              <a:lumMod val="20000"/>
              <a:lumOff val="80000"/>
            </a:schemeClr>
          </a:solidFill>
        </p:spPr>
        <p:style>
          <a:lnRef idx="0">
            <a:schemeClr val="accent1"/>
          </a:lnRef>
          <a:fillRef idx="3">
            <a:schemeClr val="accent1"/>
          </a:fillRef>
          <a:effectRef idx="3">
            <a:schemeClr val="accent1"/>
          </a:effectRef>
          <a:fontRef idx="minor">
            <a:schemeClr val="lt1"/>
          </a:fontRef>
        </p:style>
        <p:txBody>
          <a:bodyPr anchor="ctr">
            <a:normAutofit fontScale="50000" lnSpcReduction="10000"/>
          </a:bodyPr>
          <a:lstStyle/>
          <a:p>
            <a:pPr algn="ctr" eaLnBrk="1" fontAlgn="auto" hangingPunct="1">
              <a:lnSpc>
                <a:spcPct val="130000"/>
              </a:lnSpc>
              <a:spcBef>
                <a:spcPts val="0"/>
              </a:spcBef>
              <a:spcAft>
                <a:spcPts val="0"/>
              </a:spcAft>
              <a:defRPr/>
            </a:pPr>
            <a:endParaRPr lang="zh-CN" altLang="en-US" sz="4800" dirty="0">
              <a:solidFill>
                <a:sysClr val="window" lastClr="FFFFFF"/>
              </a:solidFill>
              <a:latin typeface="微软雅黑" charset="-122"/>
              <a:ea typeface="微软雅黑" charset="-122"/>
            </a:endParaRPr>
          </a:p>
        </p:txBody>
      </p:sp>
      <p:sp>
        <p:nvSpPr>
          <p:cNvPr id="80" name="矩形 79"/>
          <p:cNvSpPr/>
          <p:nvPr>
            <p:custDataLst>
              <p:tags r:id="rId5"/>
            </p:custDataLst>
          </p:nvPr>
        </p:nvSpPr>
        <p:spPr>
          <a:xfrm>
            <a:off x="9280778" y="1513529"/>
            <a:ext cx="1606671" cy="532738"/>
          </a:xfrm>
          <a:prstGeom prst="rect">
            <a:avLst/>
          </a:prstGeom>
        </p:spPr>
        <p:txBody>
          <a:bodyPr>
            <a:normAutofit/>
          </a:bodyPr>
          <a:lstStyle/>
          <a:p>
            <a:pPr algn="dist" eaLnBrk="1" fontAlgn="auto" hangingPunct="1">
              <a:lnSpc>
                <a:spcPct val="120000"/>
              </a:lnSpc>
              <a:spcBef>
                <a:spcPts val="0"/>
              </a:spcBef>
              <a:spcAft>
                <a:spcPts val="0"/>
              </a:spcAft>
              <a:defRPr/>
            </a:pPr>
            <a:endParaRPr lang="zh-CN" altLang="en-US" sz="2000" dirty="0">
              <a:solidFill>
                <a:srgbClr val="E7E6E6">
                  <a:lumMod val="25000"/>
                </a:srgbClr>
              </a:solidFill>
              <a:latin typeface="微软雅黑" charset="-122"/>
              <a:ea typeface="微软雅黑" charset="-122"/>
            </a:endParaRPr>
          </a:p>
        </p:txBody>
      </p:sp>
      <p:sp>
        <p:nvSpPr>
          <p:cNvPr id="81" name="矩形 80"/>
          <p:cNvSpPr/>
          <p:nvPr>
            <p:custDataLst>
              <p:tags r:id="rId6"/>
            </p:custDataLst>
          </p:nvPr>
        </p:nvSpPr>
        <p:spPr>
          <a:xfrm>
            <a:off x="3967769" y="3082148"/>
            <a:ext cx="60884" cy="2101357"/>
          </a:xfrm>
          <a:prstGeom prst="rect">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normAutofit/>
          </a:bodyPr>
          <a:lstStyle/>
          <a:p>
            <a:pPr algn="ctr" eaLnBrk="1" fontAlgn="auto" hangingPunct="1">
              <a:lnSpc>
                <a:spcPct val="120000"/>
              </a:lnSpc>
              <a:spcBef>
                <a:spcPts val="0"/>
              </a:spcBef>
              <a:spcAft>
                <a:spcPts val="0"/>
              </a:spcAft>
              <a:defRPr/>
            </a:pPr>
            <a:endParaRPr lang="zh-CN" altLang="en-US" dirty="0">
              <a:solidFill>
                <a:srgbClr val="E7E6E6">
                  <a:lumMod val="25000"/>
                </a:srgbClr>
              </a:solidFill>
              <a:latin typeface="微软雅黑" charset="-122"/>
              <a:ea typeface="微软雅黑" charset="-122"/>
            </a:endParaRPr>
          </a:p>
        </p:txBody>
      </p:sp>
      <p:sp>
        <p:nvSpPr>
          <p:cNvPr id="82" name="文本框 81"/>
          <p:cNvSpPr txBox="1"/>
          <p:nvPr>
            <p:custDataLst>
              <p:tags r:id="rId7"/>
            </p:custDataLst>
          </p:nvPr>
        </p:nvSpPr>
        <p:spPr>
          <a:xfrm>
            <a:off x="748665" y="1237615"/>
            <a:ext cx="2974340" cy="708660"/>
          </a:xfrm>
          <a:prstGeom prst="trapezoid">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anchor="ctr" anchorCtr="0">
            <a:scene3d>
              <a:camera prst="orthographicFront"/>
              <a:lightRig rig="threePt" dir="t"/>
            </a:scene3d>
          </a:bodyPr>
          <a:lstStyle>
            <a:defPPr>
              <a:defRPr lang="zh-CN"/>
            </a:defPPr>
            <a:lvl1pPr eaLnBrk="1" fontAlgn="auto" hangingPunct="1">
              <a:spcBef>
                <a:spcPts val="0"/>
              </a:spcBef>
              <a:spcAft>
                <a:spcPts val="0"/>
              </a:spcAft>
              <a:defRPr>
                <a:solidFill>
                  <a:srgbClr val="E7E6E6">
                    <a:lumMod val="25000"/>
                  </a:srgbClr>
                </a:solidFill>
                <a:latin typeface="Arial" charset="0"/>
                <a:ea typeface="微软雅黑" charset="-122"/>
              </a:defRPr>
            </a:lvl1pPr>
          </a:lstStyle>
          <a:p>
            <a:pPr algn="ctr">
              <a:lnSpc>
                <a:spcPct val="120000"/>
              </a:lnSpc>
            </a:pPr>
            <a:r>
              <a:rPr lang="en-US" altLang="zh-CN" sz="32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 </a:t>
            </a:r>
            <a:r>
              <a:rPr lang="zh-CN" altLang="en-US" sz="32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endParaRPr lang="zh-CN" altLang="en-US" sz="3200" b="1" spc="300"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思源宋体 ExtraLight" charset="-122"/>
              <a:sym typeface="+mn-ea"/>
            </a:endParaRPr>
          </a:p>
        </p:txBody>
      </p:sp>
      <p:sp>
        <p:nvSpPr>
          <p:cNvPr id="83" name="文本框 82"/>
          <p:cNvSpPr txBox="1"/>
          <p:nvPr>
            <p:custDataLst>
              <p:tags r:id="rId8"/>
            </p:custDataLst>
          </p:nvPr>
        </p:nvSpPr>
        <p:spPr>
          <a:xfrm>
            <a:off x="748665" y="2072005"/>
            <a:ext cx="2974975" cy="3904615"/>
          </a:xfrm>
          <a:prstGeom prst="rect">
            <a:avLst/>
          </a:prstGeom>
          <a:solidFill>
            <a:schemeClr val="bg2">
              <a:lumMod val="20000"/>
              <a:lumOff val="80000"/>
            </a:schemeClr>
          </a:solidFill>
        </p:spPr>
        <p:style>
          <a:lnRef idx="0">
            <a:schemeClr val="accent6"/>
          </a:lnRef>
          <a:fillRef idx="3">
            <a:schemeClr val="accent6"/>
          </a:fillRef>
          <a:effectRef idx="3">
            <a:schemeClr val="accent6"/>
          </a:effectRef>
          <a:fontRef idx="minor">
            <a:schemeClr val="lt1"/>
          </a:fontRef>
        </p:style>
        <p:txBody>
          <a:bodyPr/>
          <a:lstStyle>
            <a:defPPr>
              <a:defRPr lang="zh-CN"/>
            </a:defPPr>
            <a:lvl1pPr eaLnBrk="1" fontAlgn="auto" hangingPunct="1">
              <a:spcBef>
                <a:spcPts val="0"/>
              </a:spcBef>
              <a:spcAft>
                <a:spcPts val="0"/>
              </a:spcAft>
              <a:defRPr sz="1400">
                <a:solidFill>
                  <a:srgbClr val="E7E6E6">
                    <a:lumMod val="25000"/>
                  </a:srgbClr>
                </a:solidFill>
                <a:latin typeface="Arial" charset="0"/>
                <a:ea typeface="微软雅黑" charset="-122"/>
              </a:defRPr>
            </a:lvl1pPr>
          </a:lstStyle>
          <a:p>
            <a:pPr lvl="1" indent="-457200">
              <a:lnSpc>
                <a:spcPct val="100000"/>
              </a:lnSpc>
              <a:spcBef>
                <a:spcPct val="0"/>
              </a:spcBef>
              <a:spcAft>
                <a:spcPct val="15000"/>
              </a:spcAft>
              <a:buFont typeface="Wingdings" charset="2"/>
              <a:buChar char="u"/>
            </a:pPr>
            <a:r>
              <a:rPr lang="zh-CN" altLang="en-US" sz="2400">
                <a:solidFill>
                  <a:srgbClr val="367CAD"/>
                </a:solidFill>
                <a:ea typeface="思源宋体 ExtraLight" charset="-122"/>
                <a:sym typeface="+mn-ea"/>
              </a:rPr>
              <a:t>安全组织</a:t>
            </a:r>
            <a:endParaRPr lang="zh-CN" altLang="en-US" sz="2400">
              <a:solidFill>
                <a:srgbClr val="367CAD"/>
              </a:solidFill>
              <a:ea typeface="思源宋体 ExtraLight" charset="-122"/>
            </a:endParaRPr>
          </a:p>
          <a:p>
            <a:pPr lvl="1" indent="-457200">
              <a:lnSpc>
                <a:spcPct val="100000"/>
              </a:lnSpc>
              <a:spcBef>
                <a:spcPct val="0"/>
              </a:spcBef>
              <a:spcAft>
                <a:spcPct val="15000"/>
              </a:spcAft>
              <a:buFont typeface="Wingdings" charset="2"/>
              <a:buChar char="u"/>
            </a:pPr>
            <a:r>
              <a:rPr lang="zh-CN" altLang="en-US" sz="2400">
                <a:solidFill>
                  <a:srgbClr val="367CAD"/>
                </a:solidFill>
                <a:ea typeface="思源宋体 ExtraLight" charset="-122"/>
                <a:sym typeface="+mn-ea"/>
              </a:rPr>
              <a:t>安全责任</a:t>
            </a:r>
            <a:endParaRPr lang="zh-CN" altLang="en-US" sz="2400">
              <a:solidFill>
                <a:srgbClr val="367CAD"/>
              </a:solidFill>
              <a:ea typeface="思源宋体 ExtraLight" charset="-122"/>
            </a:endParaRPr>
          </a:p>
          <a:p>
            <a:pPr lvl="1" indent="-457200">
              <a:lnSpc>
                <a:spcPct val="100000"/>
              </a:lnSpc>
              <a:spcBef>
                <a:spcPct val="0"/>
              </a:spcBef>
              <a:spcAft>
                <a:spcPct val="15000"/>
              </a:spcAft>
              <a:buFont typeface="Wingdings" charset="2"/>
              <a:buChar char="u"/>
            </a:pPr>
            <a:r>
              <a:rPr lang="zh-CN" altLang="en-US" sz="2400">
                <a:solidFill>
                  <a:srgbClr val="367CAD"/>
                </a:solidFill>
                <a:ea typeface="思源宋体 ExtraLight" charset="-122"/>
                <a:sym typeface="+mn-ea"/>
              </a:rPr>
              <a:t>安全培训</a:t>
            </a:r>
            <a:endParaRPr lang="zh-CN" altLang="en-US" sz="2400">
              <a:solidFill>
                <a:srgbClr val="367CAD"/>
              </a:solidFill>
              <a:ea typeface="思源宋体 ExtraLight" charset="-122"/>
            </a:endParaRPr>
          </a:p>
          <a:p>
            <a:pPr lvl="1" indent="-457200">
              <a:lnSpc>
                <a:spcPct val="100000"/>
              </a:lnSpc>
              <a:spcBef>
                <a:spcPct val="0"/>
              </a:spcBef>
              <a:spcAft>
                <a:spcPct val="15000"/>
              </a:spcAft>
              <a:buFont typeface="Wingdings" charset="2"/>
              <a:buChar char="u"/>
            </a:pPr>
            <a:r>
              <a:rPr lang="zh-CN" altLang="en-US" sz="2400">
                <a:solidFill>
                  <a:srgbClr val="367CAD"/>
                </a:solidFill>
                <a:ea typeface="思源宋体 ExtraLight" charset="-122"/>
                <a:sym typeface="+mn-ea"/>
              </a:rPr>
              <a:t>安全风险与隐患管理</a:t>
            </a:r>
            <a:endParaRPr lang="zh-CN" altLang="en-US" sz="2400">
              <a:solidFill>
                <a:srgbClr val="367CAD"/>
              </a:solidFill>
              <a:ea typeface="思源宋体 ExtraLight" charset="-122"/>
            </a:endParaRPr>
          </a:p>
          <a:p>
            <a:pPr lvl="1" indent="-457200">
              <a:lnSpc>
                <a:spcPct val="100000"/>
              </a:lnSpc>
              <a:spcBef>
                <a:spcPct val="0"/>
              </a:spcBef>
              <a:spcAft>
                <a:spcPct val="15000"/>
              </a:spcAft>
              <a:buFont typeface="Wingdings" charset="2"/>
              <a:buChar char="u"/>
            </a:pPr>
            <a:r>
              <a:rPr lang="zh-CN" altLang="en-US" sz="2400">
                <a:solidFill>
                  <a:srgbClr val="367CAD"/>
                </a:solidFill>
                <a:ea typeface="思源宋体 ExtraLight" charset="-122"/>
                <a:sym typeface="+mn-ea"/>
              </a:rPr>
              <a:t>变更管理</a:t>
            </a:r>
            <a:endParaRPr lang="zh-CN" altLang="en-US" sz="2400">
              <a:solidFill>
                <a:srgbClr val="367CAD"/>
              </a:solidFill>
              <a:ea typeface="思源宋体 ExtraLight" charset="-122"/>
            </a:endParaRPr>
          </a:p>
          <a:p>
            <a:pPr lvl="1" indent="-457200">
              <a:lnSpc>
                <a:spcPct val="100000"/>
              </a:lnSpc>
              <a:spcBef>
                <a:spcPct val="0"/>
              </a:spcBef>
              <a:spcAft>
                <a:spcPct val="15000"/>
              </a:spcAft>
              <a:buFont typeface="Wingdings" charset="2"/>
              <a:buChar char="u"/>
            </a:pPr>
            <a:r>
              <a:rPr lang="zh-CN" altLang="en-US" sz="2400">
                <a:solidFill>
                  <a:srgbClr val="367CAD"/>
                </a:solidFill>
                <a:ea typeface="思源宋体 ExtraLight" charset="-122"/>
                <a:sym typeface="+mn-ea"/>
              </a:rPr>
              <a:t>职业健康管理</a:t>
            </a:r>
            <a:endParaRPr lang="zh-CN" altLang="en-US" sz="2400">
              <a:solidFill>
                <a:srgbClr val="367CAD"/>
              </a:solidFill>
              <a:ea typeface="思源宋体 ExtraLight" charset="-122"/>
            </a:endParaRPr>
          </a:p>
          <a:p>
            <a:pPr lvl="1" indent="-457200">
              <a:lnSpc>
                <a:spcPct val="100000"/>
              </a:lnSpc>
              <a:spcBef>
                <a:spcPct val="0"/>
              </a:spcBef>
              <a:spcAft>
                <a:spcPct val="15000"/>
              </a:spcAft>
              <a:buFont typeface="Wingdings" charset="2"/>
              <a:buChar char="u"/>
            </a:pPr>
            <a:r>
              <a:rPr lang="zh-CN" altLang="en-US" sz="2400">
                <a:solidFill>
                  <a:srgbClr val="367CAD"/>
                </a:solidFill>
                <a:ea typeface="思源宋体 ExtraLight" charset="-122"/>
                <a:sym typeface="+mn-ea"/>
              </a:rPr>
              <a:t>应急管理</a:t>
            </a:r>
            <a:endParaRPr lang="zh-CN" altLang="en-US" sz="2400">
              <a:solidFill>
                <a:srgbClr val="367CAD"/>
              </a:solidFill>
              <a:ea typeface="思源宋体 ExtraLight" charset="-122"/>
            </a:endParaRPr>
          </a:p>
          <a:p>
            <a:pPr lvl="1" indent="-457200">
              <a:lnSpc>
                <a:spcPct val="100000"/>
              </a:lnSpc>
              <a:spcBef>
                <a:spcPct val="0"/>
              </a:spcBef>
              <a:spcAft>
                <a:spcPct val="15000"/>
              </a:spcAft>
              <a:buFont typeface="Wingdings" charset="2"/>
              <a:buChar char="u"/>
            </a:pPr>
            <a:r>
              <a:rPr lang="zh-CN" altLang="en-US" sz="2400">
                <a:solidFill>
                  <a:srgbClr val="367CAD"/>
                </a:solidFill>
                <a:ea typeface="思源宋体 ExtraLight" charset="-122"/>
                <a:sym typeface="+mn-ea"/>
              </a:rPr>
              <a:t>事故管理</a:t>
            </a:r>
            <a:endParaRPr lang="zh-CN" altLang="en-US" sz="2400" spc="150" dirty="0">
              <a:solidFill>
                <a:srgbClr val="367CAD"/>
              </a:solidFill>
              <a:latin typeface="微软雅黑" charset="-122"/>
              <a:ea typeface="思源宋体 ExtraLight" charset="-122"/>
              <a:sym typeface="+mn-ea"/>
            </a:endParaRPr>
          </a:p>
        </p:txBody>
      </p:sp>
      <p:sp>
        <p:nvSpPr>
          <p:cNvPr id="85" name="文本框 84"/>
          <p:cNvSpPr txBox="1"/>
          <p:nvPr>
            <p:custDataLst>
              <p:tags r:id="rId9"/>
            </p:custDataLst>
          </p:nvPr>
        </p:nvSpPr>
        <p:spPr>
          <a:xfrm>
            <a:off x="4295775" y="2072005"/>
            <a:ext cx="2974975" cy="390461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a:lstStyle>
            <a:defPPr>
              <a:defRPr lang="zh-CN"/>
            </a:defPPr>
            <a:lvl1pPr eaLnBrk="1" fontAlgn="auto" hangingPunct="1">
              <a:spcBef>
                <a:spcPts val="0"/>
              </a:spcBef>
              <a:spcAft>
                <a:spcPts val="0"/>
              </a:spcAft>
              <a:defRPr sz="1400">
                <a:solidFill>
                  <a:srgbClr val="E7E6E6">
                    <a:lumMod val="25000"/>
                  </a:srgbClr>
                </a:solidFill>
                <a:latin typeface="Arial" charset="0"/>
                <a:ea typeface="微软雅黑" charset="-122"/>
              </a:defRPr>
            </a:lvl1pPr>
          </a:lstStyle>
          <a:p>
            <a:pPr marL="285750" lvl="1" indent="-285750">
              <a:lnSpc>
                <a:spcPct val="100000"/>
              </a:lnSpc>
              <a:spcBef>
                <a:spcPct val="0"/>
              </a:spcBef>
              <a:spcAft>
                <a:spcPct val="15000"/>
              </a:spcAft>
              <a:buFont typeface="Wingdings" charset="2"/>
              <a:buChar char="Ø"/>
            </a:pPr>
            <a:r>
              <a:rPr lang="zh-CN" altLang="en-US" sz="2000">
                <a:solidFill>
                  <a:srgbClr val="367CAD"/>
                </a:solidFill>
                <a:ea typeface="思源宋体 ExtraLight" charset="-122"/>
                <a:sym typeface="+mn-ea"/>
              </a:rPr>
              <a:t>建设项目三同时管理组织</a:t>
            </a:r>
            <a:endParaRPr lang="zh-CN" altLang="en-US" sz="2000">
              <a:solidFill>
                <a:srgbClr val="367CAD"/>
              </a:solidFill>
              <a:ea typeface="思源宋体 ExtraLight" charset="-122"/>
            </a:endParaRPr>
          </a:p>
          <a:p>
            <a:pPr marL="285750" lvl="1" indent="-285750">
              <a:lnSpc>
                <a:spcPct val="100000"/>
              </a:lnSpc>
              <a:spcBef>
                <a:spcPct val="0"/>
              </a:spcBef>
              <a:spcAft>
                <a:spcPct val="15000"/>
              </a:spcAft>
              <a:buFont typeface="Wingdings" charset="2"/>
              <a:buChar char="Ø"/>
            </a:pPr>
            <a:r>
              <a:rPr lang="zh-CN" altLang="en-US" sz="2000">
                <a:solidFill>
                  <a:srgbClr val="367CAD"/>
                </a:solidFill>
                <a:ea typeface="思源宋体 ExtraLight" charset="-122"/>
                <a:sym typeface="+mn-ea"/>
              </a:rPr>
              <a:t>生产运营安全管理</a:t>
            </a:r>
            <a:endParaRPr lang="zh-CN" altLang="en-US" sz="2000">
              <a:solidFill>
                <a:srgbClr val="367CAD"/>
              </a:solidFill>
              <a:ea typeface="思源宋体 ExtraLight" charset="-122"/>
            </a:endParaRPr>
          </a:p>
          <a:p>
            <a:pPr marL="285750" lvl="1" indent="-285750">
              <a:lnSpc>
                <a:spcPct val="100000"/>
              </a:lnSpc>
              <a:spcBef>
                <a:spcPct val="0"/>
              </a:spcBef>
              <a:spcAft>
                <a:spcPct val="15000"/>
              </a:spcAft>
              <a:buFont typeface="Wingdings" charset="2"/>
              <a:buChar char="Ø"/>
            </a:pPr>
            <a:r>
              <a:rPr lang="zh-CN" altLang="en-US" sz="2000">
                <a:solidFill>
                  <a:srgbClr val="367CAD"/>
                </a:solidFill>
                <a:ea typeface="思源宋体 ExtraLight" charset="-122"/>
                <a:sym typeface="+mn-ea"/>
              </a:rPr>
              <a:t>施工作业工程安全控制</a:t>
            </a:r>
            <a:endParaRPr lang="zh-CN" altLang="en-US" sz="2000">
              <a:solidFill>
                <a:srgbClr val="367CAD"/>
              </a:solidFill>
              <a:ea typeface="思源宋体 ExtraLight" charset="-122"/>
            </a:endParaRPr>
          </a:p>
          <a:p>
            <a:pPr marL="285750" lvl="1" indent="-285750">
              <a:lnSpc>
                <a:spcPct val="100000"/>
              </a:lnSpc>
              <a:spcBef>
                <a:spcPct val="0"/>
              </a:spcBef>
              <a:spcAft>
                <a:spcPct val="15000"/>
              </a:spcAft>
              <a:buFont typeface="Wingdings" charset="2"/>
              <a:buChar char="Ø"/>
            </a:pPr>
            <a:r>
              <a:rPr lang="zh-CN" altLang="en-US" sz="2000">
                <a:solidFill>
                  <a:srgbClr val="367CAD"/>
                </a:solidFill>
                <a:ea typeface="思源宋体 ExtraLight" charset="-122"/>
                <a:sym typeface="+mn-ea"/>
              </a:rPr>
              <a:t>设备设施安全管理</a:t>
            </a:r>
            <a:endParaRPr lang="zh-CN" altLang="en-US" sz="2000">
              <a:solidFill>
                <a:srgbClr val="367CAD"/>
              </a:solidFill>
              <a:ea typeface="思源宋体 ExtraLight" charset="-122"/>
            </a:endParaRPr>
          </a:p>
          <a:p>
            <a:pPr marL="285750" lvl="1" indent="-285750">
              <a:lnSpc>
                <a:spcPct val="100000"/>
              </a:lnSpc>
              <a:spcBef>
                <a:spcPct val="0"/>
              </a:spcBef>
              <a:spcAft>
                <a:spcPct val="15000"/>
              </a:spcAft>
              <a:buFont typeface="Wingdings" charset="2"/>
              <a:buChar char="Ø"/>
            </a:pPr>
            <a:r>
              <a:rPr lang="zh-CN" altLang="en-US" sz="2000">
                <a:solidFill>
                  <a:srgbClr val="367CAD"/>
                </a:solidFill>
                <a:ea typeface="思源宋体 ExtraLight" charset="-122"/>
                <a:sym typeface="+mn-ea"/>
              </a:rPr>
              <a:t>危险化学品储运安全管理</a:t>
            </a:r>
            <a:endParaRPr lang="zh-CN" altLang="en-US" sz="2000">
              <a:solidFill>
                <a:srgbClr val="367CAD"/>
              </a:solidFill>
              <a:ea typeface="思源宋体 ExtraLight" charset="-122"/>
            </a:endParaRPr>
          </a:p>
          <a:p>
            <a:pPr marL="285750" lvl="1" indent="-285750">
              <a:lnSpc>
                <a:spcPct val="100000"/>
              </a:lnSpc>
              <a:spcBef>
                <a:spcPct val="0"/>
              </a:spcBef>
              <a:spcAft>
                <a:spcPct val="15000"/>
              </a:spcAft>
              <a:buFont typeface="Wingdings" charset="2"/>
              <a:buChar char="Ø"/>
            </a:pPr>
            <a:r>
              <a:rPr lang="zh-CN" altLang="en-US" sz="2000">
                <a:solidFill>
                  <a:srgbClr val="367CAD"/>
                </a:solidFill>
                <a:ea typeface="思源宋体 ExtraLight" charset="-122"/>
                <a:sym typeface="+mn-ea"/>
              </a:rPr>
              <a:t>承包商安全管理</a:t>
            </a:r>
            <a:endParaRPr lang="zh-CN" altLang="en-US" sz="2000">
              <a:solidFill>
                <a:srgbClr val="367CAD"/>
              </a:solidFill>
              <a:ea typeface="思源宋体 ExtraLight" charset="-122"/>
            </a:endParaRPr>
          </a:p>
          <a:p>
            <a:pPr marL="285750" lvl="1" indent="-285750">
              <a:lnSpc>
                <a:spcPct val="100000"/>
              </a:lnSpc>
              <a:spcBef>
                <a:spcPct val="0"/>
              </a:spcBef>
              <a:spcAft>
                <a:spcPct val="15000"/>
              </a:spcAft>
              <a:buFont typeface="Wingdings" charset="2"/>
              <a:buChar char="Ø"/>
            </a:pPr>
            <a:r>
              <a:rPr lang="zh-CN" altLang="en-US" sz="2000">
                <a:solidFill>
                  <a:srgbClr val="367CAD"/>
                </a:solidFill>
                <a:ea typeface="思源宋体 ExtraLight" charset="-122"/>
                <a:sym typeface="+mn-ea"/>
              </a:rPr>
              <a:t>油电气资产安保和反恐管理</a:t>
            </a:r>
            <a:endParaRPr lang="zh-CN" altLang="en-US" sz="2000" spc="150">
              <a:solidFill>
                <a:srgbClr val="367CAD"/>
              </a:solidFill>
              <a:latin typeface="微软雅黑" charset="-122"/>
              <a:ea typeface="思源宋体 ExtraLight" charset="-122"/>
              <a:sym typeface="+mn-ea"/>
            </a:endParaRPr>
          </a:p>
        </p:txBody>
      </p:sp>
      <p:sp>
        <p:nvSpPr>
          <p:cNvPr id="87" name="文本框 86"/>
          <p:cNvSpPr txBox="1"/>
          <p:nvPr>
            <p:custDataLst>
              <p:tags r:id="rId10"/>
            </p:custDataLst>
          </p:nvPr>
        </p:nvSpPr>
        <p:spPr>
          <a:xfrm>
            <a:off x="7863840" y="2072005"/>
            <a:ext cx="2974975" cy="390398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a:lstStyle>
            <a:defPPr>
              <a:defRPr lang="zh-CN"/>
            </a:defPPr>
            <a:lvl1pPr eaLnBrk="1" fontAlgn="auto" hangingPunct="1">
              <a:spcBef>
                <a:spcPts val="0"/>
              </a:spcBef>
              <a:spcAft>
                <a:spcPts val="0"/>
              </a:spcAft>
              <a:defRPr sz="1400">
                <a:solidFill>
                  <a:srgbClr val="E7E6E6">
                    <a:lumMod val="25000"/>
                  </a:srgbClr>
                </a:solidFill>
                <a:latin typeface="Arial" charset="0"/>
                <a:ea typeface="微软雅黑" charset="-122"/>
              </a:defRPr>
            </a:lvl1pPr>
          </a:lstStyle>
          <a:p>
            <a:pPr marL="342900" lvl="1" indent="-342900">
              <a:lnSpc>
                <a:spcPct val="100000"/>
              </a:lnSpc>
              <a:spcBef>
                <a:spcPct val="0"/>
              </a:spcBef>
              <a:spcAft>
                <a:spcPct val="15000"/>
              </a:spcAft>
              <a:buFont typeface="Wingdings" charset="2"/>
              <a:buChar char="l"/>
            </a:pPr>
            <a:r>
              <a:rPr lang="zh-CN" altLang="en-US" sz="2000">
                <a:solidFill>
                  <a:srgbClr val="367CAD"/>
                </a:solidFill>
                <a:ea typeface="思源宋体 ExtraLight" charset="-122"/>
                <a:sym typeface="+mn-ea"/>
              </a:rPr>
              <a:t>安全观察与安全检查</a:t>
            </a:r>
            <a:endParaRPr lang="zh-CN" altLang="en-US" sz="2000">
              <a:solidFill>
                <a:srgbClr val="367CAD"/>
              </a:solidFill>
              <a:ea typeface="思源宋体 ExtraLight" charset="-122"/>
            </a:endParaRPr>
          </a:p>
          <a:p>
            <a:pPr marL="342900" lvl="1" indent="-342900">
              <a:lnSpc>
                <a:spcPct val="100000"/>
              </a:lnSpc>
              <a:spcBef>
                <a:spcPct val="0"/>
              </a:spcBef>
              <a:spcAft>
                <a:spcPct val="15000"/>
              </a:spcAft>
              <a:buFont typeface="Wingdings" charset="2"/>
              <a:buChar char="l"/>
            </a:pPr>
            <a:r>
              <a:rPr lang="zh-CN" altLang="en-US" sz="2000">
                <a:solidFill>
                  <a:srgbClr val="367CAD"/>
                </a:solidFill>
                <a:ea typeface="思源宋体 ExtraLight" charset="-122"/>
                <a:sym typeface="+mn-ea"/>
              </a:rPr>
              <a:t>安全审核与安全评估</a:t>
            </a:r>
            <a:endParaRPr lang="zh-CN" altLang="en-US" sz="2000">
              <a:solidFill>
                <a:srgbClr val="367CAD"/>
              </a:solidFill>
              <a:ea typeface="思源宋体 ExtraLight" charset="-122"/>
            </a:endParaRPr>
          </a:p>
          <a:p>
            <a:pPr marL="342900" lvl="1" indent="-342900">
              <a:lnSpc>
                <a:spcPct val="100000"/>
              </a:lnSpc>
              <a:spcBef>
                <a:spcPct val="0"/>
              </a:spcBef>
              <a:spcAft>
                <a:spcPct val="15000"/>
              </a:spcAft>
              <a:buFont typeface="Wingdings" charset="2"/>
              <a:buChar char="l"/>
            </a:pPr>
            <a:r>
              <a:rPr lang="zh-CN" altLang="en-US" sz="2000">
                <a:solidFill>
                  <a:srgbClr val="367CAD"/>
                </a:solidFill>
                <a:ea typeface="思源宋体 ExtraLight" charset="-122"/>
                <a:sym typeface="+mn-ea"/>
              </a:rPr>
              <a:t>安全考核</a:t>
            </a:r>
            <a:endParaRPr lang="zh-CN" altLang="en-US" sz="2000">
              <a:solidFill>
                <a:srgbClr val="367CAD"/>
              </a:solidFill>
              <a:ea typeface="思源宋体 ExtraLight" charset="-122"/>
            </a:endParaRPr>
          </a:p>
          <a:p>
            <a:pPr marL="342900" lvl="1" indent="-342900">
              <a:lnSpc>
                <a:spcPct val="100000"/>
              </a:lnSpc>
              <a:spcBef>
                <a:spcPct val="0"/>
              </a:spcBef>
              <a:spcAft>
                <a:spcPct val="15000"/>
              </a:spcAft>
              <a:buFont typeface="Wingdings" charset="2"/>
              <a:buChar char="l"/>
            </a:pPr>
            <a:r>
              <a:rPr lang="zh-CN" altLang="en-US" sz="2000">
                <a:solidFill>
                  <a:srgbClr val="367CAD"/>
                </a:solidFill>
                <a:ea typeface="思源宋体 ExtraLight" charset="-122"/>
                <a:sym typeface="+mn-ea"/>
              </a:rPr>
              <a:t>持续改进</a:t>
            </a:r>
            <a:endParaRPr lang="zh-CN" altLang="en-US" sz="2000" b="1">
              <a:solidFill>
                <a:schemeClr val="dk1"/>
              </a:solidFill>
              <a:ea typeface="思源宋体 ExtraLight" charset="-122"/>
            </a:endParaRPr>
          </a:p>
          <a:p>
            <a:pPr marL="342900" indent="-342900">
              <a:lnSpc>
                <a:spcPct val="120000"/>
              </a:lnSpc>
              <a:spcBef>
                <a:spcPct val="0"/>
              </a:spcBef>
              <a:buFont typeface="Wingdings" charset="2"/>
              <a:buChar char="l"/>
            </a:pPr>
            <a:endParaRPr lang="zh-CN" altLang="en-US" sz="2000" b="1" spc="150">
              <a:solidFill>
                <a:schemeClr val="dk1"/>
              </a:solidFill>
              <a:latin typeface="微软雅黑" charset="-122"/>
              <a:ea typeface="微软雅黑" charset="-122"/>
            </a:endParaRPr>
          </a:p>
        </p:txBody>
      </p:sp>
      <p:sp>
        <p:nvSpPr>
          <p:cNvPr id="88" name="矩形 87"/>
          <p:cNvSpPr/>
          <p:nvPr>
            <p:custDataLst>
              <p:tags r:id="rId11"/>
            </p:custDataLst>
          </p:nvPr>
        </p:nvSpPr>
        <p:spPr>
          <a:xfrm>
            <a:off x="7540499" y="3082148"/>
            <a:ext cx="60884" cy="2101357"/>
          </a:xfrm>
          <a:prstGeom prst="rect">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anchor="ctr">
            <a:normAutofit/>
          </a:bodyPr>
          <a:lstStyle/>
          <a:p>
            <a:pPr algn="ctr" eaLnBrk="1" fontAlgn="auto" hangingPunct="1">
              <a:lnSpc>
                <a:spcPct val="120000"/>
              </a:lnSpc>
              <a:spcBef>
                <a:spcPts val="0"/>
              </a:spcBef>
              <a:spcAft>
                <a:spcPts val="0"/>
              </a:spcAft>
              <a:defRPr/>
            </a:pPr>
            <a:endParaRPr lang="zh-CN" altLang="en-US" dirty="0">
              <a:solidFill>
                <a:srgbClr val="E7E6E6">
                  <a:lumMod val="25000"/>
                </a:srgbClr>
              </a:solidFill>
              <a:latin typeface="微软雅黑" charset="-122"/>
              <a:ea typeface="微软雅黑" charset="-122"/>
            </a:endParaRPr>
          </a:p>
        </p:txBody>
      </p:sp>
      <p:sp>
        <p:nvSpPr>
          <p:cNvPr id="90" name="梯形 89"/>
          <p:cNvSpPr>
            <a:spLocks noChangeAspect="1"/>
          </p:cNvSpPr>
          <p:nvPr>
            <p:custDataLst>
              <p:tags r:id="rId12"/>
            </p:custDataLst>
          </p:nvPr>
        </p:nvSpPr>
        <p:spPr bwMode="auto">
          <a:xfrm>
            <a:off x="748665" y="1237615"/>
            <a:ext cx="707390" cy="709295"/>
          </a:xfrm>
          <a:prstGeom prst="trapezoid">
            <a:avLst/>
          </a:prstGeom>
          <a:solidFill>
            <a:schemeClr val="bg2">
              <a:lumMod val="20000"/>
              <a:lumOff val="80000"/>
            </a:schemeClr>
          </a:solidFill>
        </p:spPr>
        <p:style>
          <a:lnRef idx="0">
            <a:schemeClr val="accent1"/>
          </a:lnRef>
          <a:fillRef idx="3">
            <a:schemeClr val="accent1"/>
          </a:fillRef>
          <a:effectRef idx="3">
            <a:schemeClr val="accent1"/>
          </a:effectRef>
          <a:fontRef idx="minor">
            <a:schemeClr val="lt1"/>
          </a:fontRef>
        </p:style>
        <p:txBody>
          <a:bodyPr anchor="ctr">
            <a:normAutofit fontScale="60000" lnSpcReduction="10000"/>
          </a:bodyPr>
          <a:lstStyle/>
          <a:p>
            <a:pPr algn="ctr" eaLnBrk="1" fontAlgn="auto" hangingPunct="1">
              <a:lnSpc>
                <a:spcPct val="130000"/>
              </a:lnSpc>
              <a:spcBef>
                <a:spcPts val="0"/>
              </a:spcBef>
              <a:spcAft>
                <a:spcPts val="0"/>
              </a:spcAft>
              <a:defRPr/>
            </a:pPr>
            <a:endParaRPr lang="zh-CN" altLang="en-US" sz="4800" dirty="0">
              <a:solidFill>
                <a:sysClr val="window" lastClr="FFFFFF"/>
              </a:solidFill>
              <a:latin typeface="微软雅黑" charset="-122"/>
              <a:ea typeface="微软雅黑" charset="-122"/>
            </a:endParaRPr>
          </a:p>
        </p:txBody>
      </p:sp>
      <p:pic>
        <p:nvPicPr>
          <p:cNvPr id="91" name="图片 90" descr="C:\Users\Administrator\Downloads\51miz-E194735-0FC718D7.png51miz-E194735-0FC718D7"/>
          <p:cNvPicPr>
            <a:picLocks noChangeAspect="1"/>
          </p:cNvPicPr>
          <p:nvPr userDrawn="1"/>
        </p:nvPicPr>
        <p:blipFill>
          <a:blip r:embed="rId19">
            <a:clrChange>
              <a:clrFrom>
                <a:srgbClr val="FDFDFD">
                  <a:alpha val="100000"/>
                </a:srgbClr>
              </a:clrFrom>
              <a:clrTo>
                <a:srgbClr val="FDFDFD">
                  <a:alpha val="100000"/>
                  <a:alpha val="0"/>
                </a:srgbClr>
              </a:clrTo>
            </a:clrChange>
          </a:blip>
          <a:srcRect/>
          <a:stretch>
            <a:fillRect/>
          </a:stretch>
        </p:blipFill>
        <p:spPr>
          <a:xfrm>
            <a:off x="860425" y="1356995"/>
            <a:ext cx="483870" cy="470535"/>
          </a:xfrm>
          <a:prstGeom prst="rect">
            <a:avLst/>
          </a:prstGeom>
        </p:spPr>
      </p:pic>
      <p:pic>
        <p:nvPicPr>
          <p:cNvPr id="92" name="图片 91" descr="1-1024-png_6_0_0_156_397_580_591_892.979_1262.879-1004-0-7-1004"/>
          <p:cNvPicPr>
            <a:picLocks noChangeAspect="1"/>
          </p:cNvPicPr>
          <p:nvPr userDrawn="1"/>
        </p:nvPicPr>
        <p:blipFill>
          <a:blip r:embed="rId20">
            <a:clrChange>
              <a:clrFrom>
                <a:srgbClr val="FDFDFD">
                  <a:alpha val="100000"/>
                </a:srgbClr>
              </a:clrFrom>
              <a:clrTo>
                <a:srgbClr val="FDFDFD">
                  <a:alpha val="100000"/>
                  <a:alpha val="0"/>
                </a:srgbClr>
              </a:clrTo>
            </a:clrChange>
          </a:blip>
          <a:stretch>
            <a:fillRect/>
          </a:stretch>
        </p:blipFill>
        <p:spPr>
          <a:xfrm>
            <a:off x="7975600" y="1373505"/>
            <a:ext cx="483870" cy="493395"/>
          </a:xfrm>
          <a:prstGeom prst="rect">
            <a:avLst/>
          </a:prstGeom>
        </p:spPr>
      </p:pic>
      <p:grpSp>
        <p:nvGrpSpPr>
          <p:cNvPr id="102" name="组合 101"/>
          <p:cNvGrpSpPr/>
          <p:nvPr/>
        </p:nvGrpSpPr>
        <p:grpSpPr>
          <a:xfrm>
            <a:off x="4295775" y="1264285"/>
            <a:ext cx="2974975" cy="710565"/>
            <a:chOff x="6765" y="1991"/>
            <a:chExt cx="4685" cy="1119"/>
          </a:xfrm>
        </p:grpSpPr>
        <p:sp>
          <p:nvSpPr>
            <p:cNvPr id="98" name="文本框 97"/>
            <p:cNvSpPr txBox="1"/>
            <p:nvPr>
              <p:custDataLst>
                <p:tags r:id="rId15"/>
              </p:custDataLst>
            </p:nvPr>
          </p:nvSpPr>
          <p:spPr>
            <a:xfrm>
              <a:off x="6765" y="1994"/>
              <a:ext cx="4685" cy="1116"/>
            </a:xfrm>
            <a:prstGeom prst="trapezoid">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anchor="ctr" anchorCtr="0">
              <a:scene3d>
                <a:camera prst="orthographicFront"/>
                <a:lightRig rig="threePt" dir="t"/>
              </a:scene3d>
            </a:bodyPr>
            <a:lstStyle>
              <a:defPPr>
                <a:defRPr lang="zh-CN"/>
              </a:defPPr>
              <a:lvl1pPr eaLnBrk="1" fontAlgn="auto" hangingPunct="1">
                <a:spcBef>
                  <a:spcPts val="0"/>
                </a:spcBef>
                <a:spcAft>
                  <a:spcPts val="0"/>
                </a:spcAft>
                <a:defRPr>
                  <a:solidFill>
                    <a:srgbClr val="E7E6E6">
                      <a:lumMod val="25000"/>
                    </a:srgbClr>
                  </a:solidFill>
                  <a:latin typeface="Arial" charset="0"/>
                  <a:ea typeface="微软雅黑" charset="-122"/>
                </a:defRPr>
              </a:lvl1pPr>
            </a:lstStyle>
            <a:p>
              <a:pPr algn="ctr">
                <a:lnSpc>
                  <a:spcPct val="120000"/>
                </a:lnSpc>
              </a:pPr>
              <a:r>
                <a:rPr lang="en-US" altLang="zh-CN" sz="32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 </a:t>
              </a:r>
              <a:r>
                <a:rPr lang="zh-CN" altLang="en-US" sz="32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endParaRPr lang="zh-CN" altLang="en-US" sz="3200" b="1" spc="300"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思源宋体 ExtraLight" charset="-122"/>
                <a:sym typeface="+mn-ea"/>
              </a:endParaRPr>
            </a:p>
          </p:txBody>
        </p:sp>
        <p:grpSp>
          <p:nvGrpSpPr>
            <p:cNvPr id="99" name="组合 98"/>
            <p:cNvGrpSpPr/>
            <p:nvPr/>
          </p:nvGrpSpPr>
          <p:grpSpPr>
            <a:xfrm>
              <a:off x="6765" y="1991"/>
              <a:ext cx="1114" cy="1117"/>
              <a:chOff x="6765" y="1991"/>
              <a:chExt cx="1114" cy="1117"/>
            </a:xfrm>
          </p:grpSpPr>
          <p:sp>
            <p:nvSpPr>
              <p:cNvPr id="100" name="梯形 99"/>
              <p:cNvSpPr>
                <a:spLocks noChangeAspect="1"/>
              </p:cNvSpPr>
              <p:nvPr>
                <p:custDataLst>
                  <p:tags r:id="rId16"/>
                </p:custDataLst>
              </p:nvPr>
            </p:nvSpPr>
            <p:spPr bwMode="auto">
              <a:xfrm>
                <a:off x="6765" y="1991"/>
                <a:ext cx="1114" cy="1117"/>
              </a:xfrm>
              <a:prstGeom prst="trapezoid">
                <a:avLst/>
              </a:prstGeom>
              <a:solidFill>
                <a:schemeClr val="bg2">
                  <a:lumMod val="20000"/>
                  <a:lumOff val="80000"/>
                </a:schemeClr>
              </a:solidFill>
            </p:spPr>
            <p:style>
              <a:lnRef idx="0">
                <a:schemeClr val="accent1"/>
              </a:lnRef>
              <a:fillRef idx="3">
                <a:schemeClr val="accent1"/>
              </a:fillRef>
              <a:effectRef idx="3">
                <a:schemeClr val="accent1"/>
              </a:effectRef>
              <a:fontRef idx="minor">
                <a:schemeClr val="lt1"/>
              </a:fontRef>
            </p:style>
            <p:txBody>
              <a:bodyPr anchor="ctr">
                <a:normAutofit fontScale="60000" lnSpcReduction="10000"/>
              </a:bodyPr>
              <a:lstStyle/>
              <a:p>
                <a:pPr algn="ctr" eaLnBrk="1" fontAlgn="auto" hangingPunct="1">
                  <a:lnSpc>
                    <a:spcPct val="130000"/>
                  </a:lnSpc>
                  <a:spcBef>
                    <a:spcPts val="0"/>
                  </a:spcBef>
                  <a:spcAft>
                    <a:spcPts val="0"/>
                  </a:spcAft>
                  <a:defRPr/>
                </a:pPr>
                <a:endParaRPr lang="zh-CN" altLang="en-US" sz="4800" dirty="0">
                  <a:solidFill>
                    <a:sysClr val="window" lastClr="FFFFFF"/>
                  </a:solidFill>
                  <a:latin typeface="微软雅黑" charset="-122"/>
                  <a:ea typeface="微软雅黑" charset="-122"/>
                </a:endParaRPr>
              </a:p>
            </p:txBody>
          </p:sp>
          <p:pic>
            <p:nvPicPr>
              <p:cNvPr id="101" name="图片 100" descr="C:\Users\Administrator\Downloads\51miz-E194735-0FC718D7.png51miz-E194735-0FC718D7"/>
              <p:cNvPicPr>
                <a:picLocks noChangeAspect="1"/>
              </p:cNvPicPr>
              <p:nvPr userDrawn="1"/>
            </p:nvPicPr>
            <p:blipFill>
              <a:blip r:embed="rId19">
                <a:clrChange>
                  <a:clrFrom>
                    <a:srgbClr val="FDFDFD">
                      <a:alpha val="100000"/>
                    </a:srgbClr>
                  </a:clrFrom>
                  <a:clrTo>
                    <a:srgbClr val="FDFDFD">
                      <a:alpha val="100000"/>
                      <a:alpha val="0"/>
                    </a:srgbClr>
                  </a:clrTo>
                </a:clrChange>
              </a:blip>
              <a:srcRect/>
              <a:stretch>
                <a:fillRect/>
              </a:stretch>
            </p:blipFill>
            <p:spPr>
              <a:xfrm>
                <a:off x="6941" y="2137"/>
                <a:ext cx="762" cy="741"/>
              </a:xfrm>
              <a:prstGeom prst="trapezoid">
                <a:avLst/>
              </a:prstGeom>
            </p:spPr>
          </p:pic>
        </p:grpSp>
      </p:grpSp>
      <p:grpSp>
        <p:nvGrpSpPr>
          <p:cNvPr id="106" name="组合 105"/>
          <p:cNvGrpSpPr/>
          <p:nvPr/>
        </p:nvGrpSpPr>
        <p:grpSpPr>
          <a:xfrm>
            <a:off x="7863840" y="1264285"/>
            <a:ext cx="2974975" cy="710565"/>
            <a:chOff x="6765" y="1991"/>
            <a:chExt cx="4685" cy="1119"/>
          </a:xfrm>
        </p:grpSpPr>
        <p:sp>
          <p:nvSpPr>
            <p:cNvPr id="107" name="文本框 106"/>
            <p:cNvSpPr txBox="1"/>
            <p:nvPr>
              <p:custDataLst>
                <p:tags r:id="rId13"/>
              </p:custDataLst>
            </p:nvPr>
          </p:nvSpPr>
          <p:spPr>
            <a:xfrm>
              <a:off x="6765" y="1994"/>
              <a:ext cx="4685" cy="1116"/>
            </a:xfrm>
            <a:prstGeom prst="trapezoid">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anchor="ctr" anchorCtr="0">
              <a:scene3d>
                <a:camera prst="orthographicFront"/>
                <a:lightRig rig="threePt" dir="t"/>
              </a:scene3d>
            </a:bodyPr>
            <a:lstStyle>
              <a:defPPr>
                <a:defRPr lang="zh-CN"/>
              </a:defPPr>
              <a:lvl1pPr eaLnBrk="1" fontAlgn="auto" hangingPunct="1">
                <a:spcBef>
                  <a:spcPts val="0"/>
                </a:spcBef>
                <a:spcAft>
                  <a:spcPts val="0"/>
                </a:spcAft>
                <a:defRPr>
                  <a:solidFill>
                    <a:srgbClr val="E7E6E6">
                      <a:lumMod val="25000"/>
                    </a:srgbClr>
                  </a:solidFill>
                  <a:latin typeface="Arial" charset="0"/>
                  <a:ea typeface="微软雅黑" charset="-122"/>
                </a:defRPr>
              </a:lvl1pPr>
            </a:lstStyle>
            <a:p>
              <a:pPr algn="ctr">
                <a:lnSpc>
                  <a:spcPct val="120000"/>
                </a:lnSpc>
              </a:pPr>
              <a:r>
                <a:rPr lang="en-US" altLang="zh-CN" sz="32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 </a:t>
              </a:r>
              <a:r>
                <a:rPr lang="zh-CN" altLang="en-US" sz="32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第三章节</a:t>
              </a:r>
              <a:endParaRPr lang="zh-CN" altLang="en-US" sz="3200" b="1" spc="300"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思源宋体 ExtraLight" charset="-122"/>
                <a:sym typeface="+mn-ea"/>
              </a:endParaRPr>
            </a:p>
          </p:txBody>
        </p:sp>
        <p:grpSp>
          <p:nvGrpSpPr>
            <p:cNvPr id="108" name="组合 107"/>
            <p:cNvGrpSpPr/>
            <p:nvPr/>
          </p:nvGrpSpPr>
          <p:grpSpPr>
            <a:xfrm>
              <a:off x="6765" y="1991"/>
              <a:ext cx="1114" cy="1117"/>
              <a:chOff x="6765" y="1991"/>
              <a:chExt cx="1114" cy="1117"/>
            </a:xfrm>
          </p:grpSpPr>
          <p:sp>
            <p:nvSpPr>
              <p:cNvPr id="109" name="梯形 108"/>
              <p:cNvSpPr>
                <a:spLocks noChangeAspect="1"/>
              </p:cNvSpPr>
              <p:nvPr>
                <p:custDataLst>
                  <p:tags r:id="rId14"/>
                </p:custDataLst>
              </p:nvPr>
            </p:nvSpPr>
            <p:spPr bwMode="auto">
              <a:xfrm>
                <a:off x="6765" y="1991"/>
                <a:ext cx="1114" cy="1117"/>
              </a:xfrm>
              <a:prstGeom prst="trapezoid">
                <a:avLst/>
              </a:prstGeom>
              <a:solidFill>
                <a:schemeClr val="bg2">
                  <a:lumMod val="20000"/>
                  <a:lumOff val="80000"/>
                </a:schemeClr>
              </a:solidFill>
            </p:spPr>
            <p:style>
              <a:lnRef idx="0">
                <a:schemeClr val="accent1"/>
              </a:lnRef>
              <a:fillRef idx="3">
                <a:schemeClr val="accent1"/>
              </a:fillRef>
              <a:effectRef idx="3">
                <a:schemeClr val="accent1"/>
              </a:effectRef>
              <a:fontRef idx="minor">
                <a:schemeClr val="lt1"/>
              </a:fontRef>
            </p:style>
            <p:txBody>
              <a:bodyPr anchor="ctr">
                <a:normAutofit fontScale="60000" lnSpcReduction="10000"/>
              </a:bodyPr>
              <a:lstStyle/>
              <a:p>
                <a:pPr algn="ctr" eaLnBrk="1" fontAlgn="auto" hangingPunct="1">
                  <a:lnSpc>
                    <a:spcPct val="130000"/>
                  </a:lnSpc>
                  <a:spcBef>
                    <a:spcPts val="0"/>
                  </a:spcBef>
                  <a:spcAft>
                    <a:spcPts val="0"/>
                  </a:spcAft>
                  <a:defRPr/>
                </a:pPr>
                <a:endParaRPr lang="zh-CN" altLang="en-US" sz="4800" dirty="0">
                  <a:solidFill>
                    <a:sysClr val="window" lastClr="FFFFFF"/>
                  </a:solidFill>
                  <a:latin typeface="微软雅黑" charset="-122"/>
                  <a:ea typeface="微软雅黑" charset="-122"/>
                </a:endParaRPr>
              </a:p>
            </p:txBody>
          </p:sp>
          <p:pic>
            <p:nvPicPr>
              <p:cNvPr id="110" name="图片 109" descr="C:\Users\Administrator\Downloads\51miz-E194735-0FC718D7.png51miz-E194735-0FC718D7"/>
              <p:cNvPicPr>
                <a:picLocks noChangeAspect="1"/>
              </p:cNvPicPr>
              <p:nvPr userDrawn="1"/>
            </p:nvPicPr>
            <p:blipFill>
              <a:blip r:embed="rId19">
                <a:clrChange>
                  <a:clrFrom>
                    <a:srgbClr val="FDFDFD">
                      <a:alpha val="100000"/>
                    </a:srgbClr>
                  </a:clrFrom>
                  <a:clrTo>
                    <a:srgbClr val="FDFDFD">
                      <a:alpha val="100000"/>
                      <a:alpha val="0"/>
                    </a:srgbClr>
                  </a:clrTo>
                </a:clrChange>
              </a:blip>
              <a:srcRect/>
              <a:stretch>
                <a:fillRect/>
              </a:stretch>
            </p:blipFill>
            <p:spPr>
              <a:xfrm>
                <a:off x="6941" y="2137"/>
                <a:ext cx="762" cy="741"/>
              </a:xfrm>
              <a:prstGeom prst="trapezoid">
                <a:avLst/>
              </a:prstGeom>
            </p:spPr>
          </p:pic>
        </p:grpSp>
      </p:grpSp>
      <p:sp>
        <p:nvSpPr>
          <p:cNvPr id="111" name="矩形 110"/>
          <p:cNvSpPr/>
          <p:nvPr/>
        </p:nvSpPr>
        <p:spPr>
          <a:xfrm>
            <a:off x="660400" y="1129665"/>
            <a:ext cx="3163570" cy="4972050"/>
          </a:xfrm>
          <a:prstGeom prst="rect">
            <a:avLst/>
          </a:prstGeom>
          <a:noFill/>
          <a:ln>
            <a:solidFill>
              <a:srgbClr val="367CAD"/>
            </a:solidFill>
            <a:prstDash val="dash"/>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ea typeface="思源宋体 ExtraLight" charset="-122"/>
            </a:endParaRPr>
          </a:p>
        </p:txBody>
      </p:sp>
      <p:sp>
        <p:nvSpPr>
          <p:cNvPr id="112" name="矩形 111"/>
          <p:cNvSpPr/>
          <p:nvPr/>
        </p:nvSpPr>
        <p:spPr>
          <a:xfrm>
            <a:off x="4201795" y="1129665"/>
            <a:ext cx="3163570" cy="4972050"/>
          </a:xfrm>
          <a:prstGeom prst="rect">
            <a:avLst/>
          </a:prstGeom>
          <a:noFill/>
          <a:ln>
            <a:solidFill>
              <a:srgbClr val="367CAD"/>
            </a:solidFill>
            <a:prstDash val="dash"/>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ea typeface="思源宋体 ExtraLight" charset="-122"/>
            </a:endParaRPr>
          </a:p>
        </p:txBody>
      </p:sp>
      <p:sp>
        <p:nvSpPr>
          <p:cNvPr id="113" name="矩形 112"/>
          <p:cNvSpPr/>
          <p:nvPr/>
        </p:nvSpPr>
        <p:spPr>
          <a:xfrm>
            <a:off x="7769225" y="1129665"/>
            <a:ext cx="3163570" cy="4972050"/>
          </a:xfrm>
          <a:prstGeom prst="rect">
            <a:avLst/>
          </a:prstGeom>
          <a:noFill/>
          <a:ln>
            <a:solidFill>
              <a:srgbClr val="367CAD"/>
            </a:solidFill>
            <a:prstDash val="dash"/>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ea typeface="思源宋体 ExtraLight" charset="-122"/>
            </a:endParaRPr>
          </a:p>
        </p:txBody>
      </p:sp>
      <p:cxnSp>
        <p:nvCxnSpPr>
          <p:cNvPr id="114" name="直接箭头连接符 113"/>
          <p:cNvCxnSpPr/>
          <p:nvPr/>
        </p:nvCxnSpPr>
        <p:spPr>
          <a:xfrm flipV="1">
            <a:off x="3848735" y="1617980"/>
            <a:ext cx="353060" cy="5715"/>
          </a:xfrm>
          <a:prstGeom prst="straightConnector1">
            <a:avLst/>
          </a:prstGeom>
          <a:ln w="28575" cmpd="sng">
            <a:solidFill>
              <a:srgbClr val="367CAD"/>
            </a:solidFill>
            <a:prstDash val="sysDot"/>
            <a:tailEnd type="arrow" w="med" len="med"/>
          </a:ln>
          <a:effectLst>
            <a:innerShdw blurRad="63500" dist="50800" dir="5400000">
              <a:prstClr val="black">
                <a:alpha val="50000"/>
              </a:prstClr>
            </a:innerShdw>
          </a:effectLst>
        </p:spPr>
        <p:style>
          <a:lnRef idx="3">
            <a:schemeClr val="dk1"/>
          </a:lnRef>
          <a:fillRef idx="0">
            <a:schemeClr val="dk1"/>
          </a:fillRef>
          <a:effectRef idx="2">
            <a:schemeClr val="dk1"/>
          </a:effectRef>
          <a:fontRef idx="minor">
            <a:schemeClr val="tx1"/>
          </a:fontRef>
        </p:style>
      </p:cxnSp>
      <p:cxnSp>
        <p:nvCxnSpPr>
          <p:cNvPr id="115" name="直接箭头连接符 114"/>
          <p:cNvCxnSpPr/>
          <p:nvPr/>
        </p:nvCxnSpPr>
        <p:spPr>
          <a:xfrm flipV="1">
            <a:off x="7416165" y="1623695"/>
            <a:ext cx="353060" cy="5715"/>
          </a:xfrm>
          <a:prstGeom prst="straightConnector1">
            <a:avLst/>
          </a:prstGeom>
          <a:ln w="28575" cmpd="sng">
            <a:solidFill>
              <a:srgbClr val="367CAD"/>
            </a:solidFill>
            <a:prstDash val="sysDot"/>
            <a:tailEnd type="arrow" w="med" len="med"/>
          </a:ln>
          <a:effectLst>
            <a:innerShdw blurRad="63500" dist="50800" dir="5400000">
              <a:prstClr val="black">
                <a:alpha val="50000"/>
              </a:prstClr>
            </a:innerShdw>
          </a:effectLst>
        </p:spPr>
        <p:style>
          <a:lnRef idx="3">
            <a:schemeClr val="dk1"/>
          </a:lnRef>
          <a:fillRef idx="0">
            <a:schemeClr val="dk1"/>
          </a:fillRef>
          <a:effectRef idx="2">
            <a:schemeClr val="dk1"/>
          </a:effectRef>
          <a:fontRef idx="minor">
            <a:schemeClr val="tx1"/>
          </a:fontRef>
        </p:style>
      </p:cxnSp>
      <p:cxnSp>
        <p:nvCxnSpPr>
          <p:cNvPr id="116" name="肘形连接符 115"/>
          <p:cNvCxnSpPr>
            <a:stCxn id="82" idx="0"/>
            <a:endCxn id="107" idx="0"/>
          </p:cNvCxnSpPr>
          <p:nvPr/>
        </p:nvCxnSpPr>
        <p:spPr>
          <a:xfrm rot="16200000" flipH="1">
            <a:off x="5779453" y="-2306002"/>
            <a:ext cx="28575" cy="7115810"/>
          </a:xfrm>
          <a:prstGeom prst="bentConnector3">
            <a:avLst>
              <a:gd name="adj1" fmla="val -834444"/>
            </a:avLst>
          </a:prstGeom>
          <a:ln w="28575">
            <a:solidFill>
              <a:srgbClr val="367CAD"/>
            </a:solidFill>
            <a:prstDash val="sysDash"/>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checkerboard(across)">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checkerboard(across)">
                                      <p:cBhvr>
                                        <p:cTn id="12" dur="500"/>
                                        <p:tgtEl>
                                          <p:spTgt spid="8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checkerboard(across)">
                                      <p:cBhvr>
                                        <p:cTn id="1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5" grpId="0" animBg="1"/>
      <p:bldP spid="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82295" y="1660525"/>
            <a:ext cx="10994390" cy="3784600"/>
          </a:xfrm>
          <a:prstGeom prst="rect">
            <a:avLst/>
          </a:prstGeom>
          <a:solidFill>
            <a:schemeClr val="bg2">
              <a:lumMod val="20000"/>
              <a:lumOff val="80000"/>
            </a:schemeClr>
          </a:solidFill>
          <a:ln w="28575" cmpd="thickThin">
            <a:solidFill>
              <a:schemeClr val="accent1">
                <a:shade val="50000"/>
              </a:schemeClr>
            </a:solidFill>
            <a:prstDash val="sysDot"/>
          </a:ln>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wrap="square" rtlCol="0" anchor="t">
            <a:spAutoFit/>
          </a:bodyPr>
          <a:lstStyle/>
          <a:p>
            <a:pPr indent="0" algn="l">
              <a:lnSpc>
                <a:spcPct val="150000"/>
              </a:lnSpc>
              <a:buFont typeface="+mj-lt"/>
              <a:buNone/>
            </a:pPr>
            <a:r>
              <a:rPr lang="zh-CN" altLang="en-US" sz="2000">
                <a:solidFill>
                  <a:schemeClr val="accent1"/>
                </a:solidFill>
                <a:effectLst/>
                <a:ea typeface="思源宋体 ExtraLight" charset="-122"/>
              </a:rPr>
              <a:t>1、企业应根据事故调查结果,从设计、技术、设备设施、管理制度、操作规程、应急预案、人员培训等方面分析、提出事故整改措施,包括: </a:t>
            </a:r>
          </a:p>
          <a:p>
            <a:pPr indent="0" algn="l">
              <a:lnSpc>
                <a:spcPct val="150000"/>
              </a:lnSpc>
              <a:buFont typeface="+mj-lt"/>
              <a:buNone/>
            </a:pPr>
            <a:r>
              <a:rPr lang="en-US" altLang="zh-CN" sz="2000">
                <a:solidFill>
                  <a:schemeClr val="accent1"/>
                </a:solidFill>
                <a:effectLst/>
                <a:ea typeface="思源宋体 ExtraLight" charset="-122"/>
              </a:rPr>
              <a:t>---</a:t>
            </a:r>
            <a:r>
              <a:rPr lang="zh-CN" altLang="en-US" sz="2000">
                <a:solidFill>
                  <a:schemeClr val="accent1"/>
                </a:solidFill>
                <a:effectLst/>
                <a:ea typeface="思源宋体 ExtraLight" charset="-122"/>
              </a:rPr>
              <a:t>针对本次事故的整改:</a:t>
            </a:r>
          </a:p>
          <a:p>
            <a:pPr indent="0" algn="l">
              <a:lnSpc>
                <a:spcPct val="150000"/>
              </a:lnSpc>
              <a:buFont typeface="+mj-lt"/>
              <a:buNone/>
            </a:pPr>
            <a:r>
              <a:rPr lang="en-US" altLang="zh-CN" sz="2000">
                <a:solidFill>
                  <a:schemeClr val="accent1"/>
                </a:solidFill>
                <a:effectLst/>
                <a:ea typeface="思源宋体 ExtraLight" charset="-122"/>
              </a:rPr>
              <a:t>---</a:t>
            </a:r>
            <a:r>
              <a:rPr lang="zh-CN" altLang="en-US" sz="2000">
                <a:solidFill>
                  <a:schemeClr val="accent1"/>
                </a:solidFill>
                <a:effectLst/>
                <a:ea typeface="思源宋体 ExtraLight" charset="-122"/>
              </a:rPr>
              <a:t>举一反三的整改。</a:t>
            </a:r>
          </a:p>
          <a:p>
            <a:pPr indent="0" algn="l">
              <a:lnSpc>
                <a:spcPct val="150000"/>
              </a:lnSpc>
              <a:buFont typeface="+mj-lt"/>
              <a:buNone/>
            </a:pPr>
            <a:r>
              <a:rPr lang="zh-CN" altLang="en-US" sz="2000">
                <a:solidFill>
                  <a:schemeClr val="accent1"/>
                </a:solidFill>
                <a:effectLst/>
                <a:ea typeface="思源宋体 ExtraLight" charset="-122"/>
              </a:rPr>
              <a:t>企业应跟踪和验证事故整改措施的落实情况。 </a:t>
            </a:r>
          </a:p>
          <a:p>
            <a:pPr indent="0" algn="l">
              <a:lnSpc>
                <a:spcPct val="150000"/>
              </a:lnSpc>
              <a:buFont typeface="+mj-lt"/>
              <a:buNone/>
            </a:pPr>
            <a:r>
              <a:rPr lang="zh-CN" altLang="en-US" sz="2000">
                <a:solidFill>
                  <a:schemeClr val="accent1"/>
                </a:solidFill>
                <a:effectLst/>
                <a:ea typeface="思源宋体 ExtraLight" charset="-122"/>
              </a:rPr>
              <a:t>2、上报集团公司级事故的整改落实情况由事故调查主管部门负责跟踪验证。 </a:t>
            </a:r>
          </a:p>
          <a:p>
            <a:pPr indent="0" algn="l">
              <a:lnSpc>
                <a:spcPct val="150000"/>
              </a:lnSpc>
              <a:buFont typeface="+mj-lt"/>
              <a:buNone/>
            </a:pPr>
            <a:r>
              <a:rPr lang="zh-CN" altLang="en-US" sz="2000">
                <a:solidFill>
                  <a:schemeClr val="accent1"/>
                </a:solidFill>
                <a:effectLst/>
                <a:ea typeface="思源宋体 ExtraLight" charset="-122"/>
              </a:rPr>
              <a:t>3、事故发生单位制作事故视频,编写事故案例,上报集团公司安全监管局。 </a:t>
            </a:r>
          </a:p>
          <a:p>
            <a:pPr indent="0" algn="l">
              <a:lnSpc>
                <a:spcPct val="150000"/>
              </a:lnSpc>
              <a:buFont typeface="+mj-lt"/>
              <a:buNone/>
            </a:pPr>
            <a:r>
              <a:rPr lang="zh-CN" altLang="en-US" sz="2000">
                <a:solidFill>
                  <a:schemeClr val="accent1"/>
                </a:solidFill>
                <a:effectLst/>
                <a:ea typeface="思源宋体 ExtraLight" charset="-122"/>
              </a:rPr>
              <a:t>4、事故应组织学习,从中汲取经验教训,并保存学习记录。 </a:t>
            </a:r>
          </a:p>
        </p:txBody>
      </p:sp>
      <p:sp>
        <p:nvSpPr>
          <p:cNvPr id="3" name="文本框 2"/>
          <p:cNvSpPr txBox="1"/>
          <p:nvPr/>
        </p:nvSpPr>
        <p:spPr>
          <a:xfrm>
            <a:off x="582295" y="1200150"/>
            <a:ext cx="4737735" cy="460375"/>
          </a:xfrm>
          <a:prstGeom prst="rect">
            <a:avLst/>
          </a:prstGeom>
          <a:solidFill>
            <a:schemeClr val="bg2">
              <a:lumMod val="20000"/>
              <a:lumOff val="80000"/>
            </a:schemeClr>
          </a:solidFill>
          <a:effectLst>
            <a:innerShdw blurRad="63500" dist="50800" dir="5400000">
              <a:prstClr val="black">
                <a:alpha val="50000"/>
              </a:prstClr>
            </a:innerShdw>
          </a:effectLst>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ctr"/>
            <a:r>
              <a:rPr lang="zh-CN" altLang="en-US" sz="2400" b="1">
                <a:solidFill>
                  <a:schemeClr val="tx1"/>
                </a:solidFill>
                <a:effectLst>
                  <a:outerShdw blurRad="38100" dist="19050" dir="2700000" algn="tl" rotWithShape="0">
                    <a:schemeClr val="dk1">
                      <a:alpha val="40000"/>
                    </a:schemeClr>
                  </a:outerShdw>
                </a:effectLst>
                <a:ea typeface="思源宋体 ExtraLight" charset="-122"/>
                <a:sym typeface="+mn-ea"/>
              </a:rPr>
              <a:t>事故整改和教训汲取</a:t>
            </a:r>
          </a:p>
        </p:txBody>
      </p: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事故管理</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checkerboard(across)">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Box 20"/>
          <p:cNvSpPr txBox="1">
            <a:spLocks noChangeArrowheads="1"/>
          </p:cNvSpPr>
          <p:nvPr/>
        </p:nvSpPr>
        <p:spPr bwMode="auto">
          <a:xfrm>
            <a:off x="3615853" y="2692829"/>
            <a:ext cx="691721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l" eaLnBrk="1" hangingPunct="1"/>
            <a:r>
              <a:rPr lang="en-US" altLang="zh-CN" sz="8000" b="1">
                <a:solidFill>
                  <a:srgbClr val="245C75"/>
                </a:solidFill>
                <a:effectLst>
                  <a:outerShdw blurRad="38100" dist="19050" dir="2700000" algn="tl" rotWithShape="0">
                    <a:schemeClr val="dk1">
                      <a:alpha val="40000"/>
                    </a:schemeClr>
                  </a:outerShdw>
                </a:effectLst>
                <a:latin typeface="思源宋体 ExtraLight" charset="-122"/>
                <a:ea typeface="思源宋体 ExtraLight" charset="-122"/>
              </a:rPr>
              <a:t>---</a:t>
            </a:r>
            <a:r>
              <a:rPr lang="zh-CN" altLang="en-US" sz="8000" b="1">
                <a:solidFill>
                  <a:srgbClr val="245C75"/>
                </a:solidFill>
                <a:effectLst>
                  <a:outerShdw blurRad="38100" dist="19050" dir="2700000" algn="tl" rotWithShape="0">
                    <a:schemeClr val="dk1">
                      <a:alpha val="40000"/>
                    </a:schemeClr>
                  </a:outerShdw>
                </a:effectLst>
                <a:latin typeface="思源宋体 ExtraLight" charset="-122"/>
                <a:ea typeface="思源宋体 ExtraLight" charset="-122"/>
              </a:rPr>
              <a:t>第二章节 ！</a:t>
            </a:r>
          </a:p>
        </p:txBody>
      </p:sp>
      <p:pic>
        <p:nvPicPr>
          <p:cNvPr id="91" name="图片 90" descr="C:\Users\Administrator\Downloads\51miz-E194735-0FC718D7.png51miz-E194735-0FC718D7"/>
          <p:cNvPicPr>
            <a:picLocks noChangeAspect="1"/>
          </p:cNvPicPr>
          <p:nvPr userDrawn="1"/>
        </p:nvPicPr>
        <p:blipFill>
          <a:blip r:embed="rId4">
            <a:clrChange>
              <a:clrFrom>
                <a:srgbClr val="FDFDFD">
                  <a:alpha val="100000"/>
                </a:srgbClr>
              </a:clrFrom>
              <a:clrTo>
                <a:srgbClr val="FDFDFD">
                  <a:alpha val="100000"/>
                  <a:alpha val="0"/>
                </a:srgbClr>
              </a:clrTo>
            </a:clrChange>
          </a:blip>
          <a:srcRect/>
          <a:stretch>
            <a:fillRect/>
          </a:stretch>
        </p:blipFill>
        <p:spPr>
          <a:xfrm>
            <a:off x="1630045" y="2609850"/>
            <a:ext cx="1529715" cy="1487805"/>
          </a:xfrm>
          <a:prstGeom prst="rect">
            <a:avLst/>
          </a:prstGeom>
        </p:spPr>
      </p:pic>
    </p:spTree>
    <p:custDataLst>
      <p:tags r:id="rId1"/>
    </p:custDataLst>
  </p:cSld>
  <p:clrMapOvr>
    <a:masterClrMapping/>
  </p:clrMapOvr>
  <p:transition spd="slow" advTm="624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222"/>
                                        </p:tgtEl>
                                        <p:attrNameLst>
                                          <p:attrName>style.visibility</p:attrName>
                                        </p:attrNameLst>
                                      </p:cBhvr>
                                      <p:to>
                                        <p:strVal val="visible"/>
                                      </p:to>
                                    </p:set>
                                    <p:anim calcmode="lin" valueType="num">
                                      <p:cBhvr>
                                        <p:cTn id="7" dur="500" fill="hold"/>
                                        <p:tgtEl>
                                          <p:spTgt spid="92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222"/>
                                        </p:tgtEl>
                                        <p:attrNameLst>
                                          <p:attrName>ppt_y</p:attrName>
                                        </p:attrNameLst>
                                      </p:cBhvr>
                                      <p:tavLst>
                                        <p:tav tm="0">
                                          <p:val>
                                            <p:strVal val="#ppt_y"/>
                                          </p:val>
                                        </p:tav>
                                        <p:tav tm="100000">
                                          <p:val>
                                            <p:strVal val="#ppt_y"/>
                                          </p:val>
                                        </p:tav>
                                      </p:tavLst>
                                    </p:anim>
                                    <p:anim calcmode="lin" valueType="num">
                                      <p:cBhvr>
                                        <p:cTn id="9" dur="500" fill="hold"/>
                                        <p:tgtEl>
                                          <p:spTgt spid="92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2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2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1" nodeType="clickEffect">
                                  <p:stCondLst>
                                    <p:cond delay="0"/>
                                  </p:stCondLst>
                                  <p:iterate type="lt">
                                    <p:tmPct val="0"/>
                                  </p:iterate>
                                  <p:childTnLst>
                                    <p:set>
                                      <p:cBhvr>
                                        <p:cTn id="15" dur="1" fill="hold">
                                          <p:stCondLst>
                                            <p:cond delay="0"/>
                                          </p:stCondLst>
                                        </p:cTn>
                                        <p:tgtEl>
                                          <p:spTgt spid="9222"/>
                                        </p:tgtEl>
                                        <p:attrNameLst>
                                          <p:attrName>style.visibility</p:attrName>
                                        </p:attrNameLst>
                                      </p:cBhvr>
                                      <p:to>
                                        <p:strVal val="visible"/>
                                      </p:to>
                                    </p:set>
                                    <p:anim calcmode="lin" valueType="num">
                                      <p:cBhvr additive="base">
                                        <p:cTn id="16" dur="500" fill="hold"/>
                                        <p:tgtEl>
                                          <p:spTgt spid="9222"/>
                                        </p:tgtEl>
                                        <p:attrNameLst>
                                          <p:attrName>ppt_x</p:attrName>
                                        </p:attrNameLst>
                                      </p:cBhvr>
                                      <p:tavLst>
                                        <p:tav tm="0">
                                          <p:val>
                                            <p:strVal val="#ppt_x"/>
                                          </p:val>
                                        </p:tav>
                                        <p:tav tm="100000">
                                          <p:val>
                                            <p:strVal val="#ppt_x"/>
                                          </p:val>
                                        </p:tav>
                                      </p:tavLst>
                                    </p:anim>
                                    <p:anim calcmode="lin" valueType="num">
                                      <p:cBhvr additive="base">
                                        <p:cTn id="17"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P spid="922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7" name="文本框 6"/>
          <p:cNvSpPr txBox="1"/>
          <p:nvPr/>
        </p:nvSpPr>
        <p:spPr>
          <a:xfrm>
            <a:off x="2296795" y="323215"/>
            <a:ext cx="4323715"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800" b="1">
                <a:solidFill>
                  <a:srgbClr val="245C75"/>
                </a:solidFill>
                <a:effectLst/>
                <a:ea typeface="思源宋体 ExtraLight" charset="-122"/>
              </a:rPr>
              <a:t>--</a:t>
            </a:r>
            <a:r>
              <a:rPr lang="zh-CN" altLang="en-US" sz="2800" b="1">
                <a:solidFill>
                  <a:srgbClr val="245C75"/>
                </a:solidFill>
                <a:effectLst/>
                <a:ea typeface="思源宋体 ExtraLight" charset="-122"/>
              </a:rPr>
              <a:t>建设</a:t>
            </a:r>
            <a:r>
              <a:rPr lang="zh-CN" altLang="en-US" sz="2800" b="1">
                <a:solidFill>
                  <a:srgbClr val="245C75"/>
                </a:solidFill>
                <a:effectLst/>
                <a:ea typeface="思源宋体 ExtraLight" charset="-122"/>
                <a:sym typeface="+mn-ea"/>
              </a:rPr>
              <a:t>项目"三同时"管理</a:t>
            </a:r>
          </a:p>
        </p:txBody>
      </p:sp>
      <p:sp>
        <p:nvSpPr>
          <p:cNvPr id="13" name="矩形 12"/>
          <p:cNvSpPr/>
          <p:nvPr>
            <p:custDataLst>
              <p:tags r:id="rId2"/>
            </p:custDataLst>
          </p:nvPr>
        </p:nvSpPr>
        <p:spPr>
          <a:xfrm>
            <a:off x="719455" y="1481455"/>
            <a:ext cx="3117215" cy="67119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a:lnSpc>
                <a:spcPct val="120000"/>
              </a:lnSpc>
            </a:pPr>
            <a:endParaRPr lang="en-US" altLang="zh-CN" sz="1400" spc="150" dirty="0">
              <a:solidFill>
                <a:srgbClr val="000000"/>
              </a:solidFill>
              <a:latin typeface="微软雅黑" charset="-122"/>
              <a:ea typeface="微软雅黑" charset="-122"/>
              <a:sym typeface="Arial" charset="0"/>
            </a:endParaRPr>
          </a:p>
        </p:txBody>
      </p:sp>
      <p:sp>
        <p:nvSpPr>
          <p:cNvPr id="14" name="右箭头 13"/>
          <p:cNvSpPr/>
          <p:nvPr>
            <p:custDataLst>
              <p:tags r:id="rId3"/>
            </p:custDataLst>
          </p:nvPr>
        </p:nvSpPr>
        <p:spPr>
          <a:xfrm>
            <a:off x="3378613" y="1323815"/>
            <a:ext cx="987185" cy="987185"/>
          </a:xfrm>
          <a:prstGeom prst="rightArrow">
            <a:avLst/>
          </a:prstGeom>
        </p:spPr>
        <p:style>
          <a:lnRef idx="0">
            <a:schemeClr val="accent4"/>
          </a:lnRef>
          <a:fillRef idx="3">
            <a:schemeClr val="accent4"/>
          </a:fillRef>
          <a:effectRef idx="3">
            <a:schemeClr val="accent4"/>
          </a:effectRef>
          <a:fontRef idx="minor">
            <a:schemeClr val="lt1"/>
          </a:fontRef>
        </p:style>
        <p:txBody>
          <a:bodyPr tIns="36000" bIns="36000" rtlCol="0" anchor="ctr">
            <a:normAutofit lnSpcReduction="10000"/>
          </a:bodyPr>
          <a:lstStyle/>
          <a:p>
            <a:pPr algn="r">
              <a:lnSpc>
                <a:spcPct val="120000"/>
              </a:lnSpc>
            </a:pPr>
            <a:endParaRPr lang="zh-CN" altLang="en-US" sz="2400" dirty="0">
              <a:solidFill>
                <a:srgbClr val="FFFFFF"/>
              </a:solidFill>
              <a:ea typeface="思源宋体 ExtraLight" charset="-122"/>
              <a:sym typeface="Arial" charset="0"/>
            </a:endParaRPr>
          </a:p>
        </p:txBody>
      </p:sp>
      <p:sp>
        <p:nvSpPr>
          <p:cNvPr id="21" name="文本框 20"/>
          <p:cNvSpPr txBox="1"/>
          <p:nvPr>
            <p:custDataLst>
              <p:tags r:id="rId4"/>
            </p:custDataLst>
          </p:nvPr>
        </p:nvSpPr>
        <p:spPr>
          <a:xfrm>
            <a:off x="720090" y="1524635"/>
            <a:ext cx="2658745" cy="60706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ctr">
            <a:normAutofit/>
            <a:scene3d>
              <a:camera prst="orthographicFront"/>
              <a:lightRig rig="threePt" dir="t"/>
            </a:scene3d>
          </a:bodyPr>
          <a:lstStyle/>
          <a:p>
            <a:pPr algn="ctr">
              <a:lnSpc>
                <a:spcPct val="120000"/>
              </a:lnSpc>
            </a:pPr>
            <a:r>
              <a:rPr lang="zh-CN" altLang="en-US" sz="2000" b="1" spc="150">
                <a:solidFill>
                  <a:schemeClr val="tx1"/>
                </a:solidFill>
                <a:effectLst>
                  <a:outerShdw blurRad="38100" dist="19050" dir="2700000" algn="tl" rotWithShape="0">
                    <a:schemeClr val="dk1">
                      <a:alpha val="40000"/>
                    </a:schemeClr>
                  </a:outerShdw>
                </a:effectLst>
                <a:latin typeface="思源宋体 ExtraLight" charset="-122"/>
                <a:ea typeface="思源宋体 ExtraLight" charset="-122"/>
                <a:sym typeface="Arial" charset="0"/>
              </a:rPr>
              <a:t>可行性研究阶段</a:t>
            </a:r>
          </a:p>
        </p:txBody>
      </p:sp>
      <p:sp>
        <p:nvSpPr>
          <p:cNvPr id="22" name="文本框 21"/>
          <p:cNvSpPr txBox="1"/>
          <p:nvPr>
            <p:custDataLst>
              <p:tags r:id="rId5"/>
            </p:custDataLst>
          </p:nvPr>
        </p:nvSpPr>
        <p:spPr>
          <a:xfrm>
            <a:off x="676275" y="2877185"/>
            <a:ext cx="2702560" cy="6070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ctr">
            <a:normAutofit/>
            <a:scene3d>
              <a:camera prst="orthographicFront"/>
              <a:lightRig rig="threePt" dir="t"/>
            </a:scene3d>
          </a:bodyPr>
          <a:lstStyle/>
          <a:p>
            <a:pPr algn="ctr">
              <a:lnSpc>
                <a:spcPct val="150000"/>
              </a:lnSpc>
            </a:pPr>
            <a:r>
              <a:rPr lang="zh-CN" altLang="en-US" sz="2000" b="1" spc="15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Arial" charset="0"/>
              </a:rPr>
              <a:t>基础设计阶段</a:t>
            </a:r>
          </a:p>
        </p:txBody>
      </p:sp>
      <p:sp>
        <p:nvSpPr>
          <p:cNvPr id="23" name="文本框 22"/>
          <p:cNvSpPr txBox="1"/>
          <p:nvPr>
            <p:custDataLst>
              <p:tags r:id="rId6"/>
            </p:custDataLst>
          </p:nvPr>
        </p:nvSpPr>
        <p:spPr>
          <a:xfrm>
            <a:off x="664845" y="4243070"/>
            <a:ext cx="2717165" cy="6070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ctr">
            <a:normAutofit/>
            <a:scene3d>
              <a:camera prst="orthographicFront"/>
              <a:lightRig rig="threePt" dir="t"/>
            </a:scene3d>
          </a:bodyPr>
          <a:lstStyle/>
          <a:p>
            <a:pPr algn="ctr">
              <a:lnSpc>
                <a:spcPct val="150000"/>
              </a:lnSpc>
            </a:pPr>
            <a:r>
              <a:rPr lang="zh-CN" altLang="en-US" sz="2000" b="1" spc="15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Arial" charset="0"/>
              </a:rPr>
              <a:t>试生产与竣工验收</a:t>
            </a:r>
          </a:p>
        </p:txBody>
      </p:sp>
      <p:sp>
        <p:nvSpPr>
          <p:cNvPr id="24" name="文本框 23"/>
          <p:cNvSpPr txBox="1"/>
          <p:nvPr>
            <p:custDataLst>
              <p:tags r:id="rId7"/>
            </p:custDataLst>
          </p:nvPr>
        </p:nvSpPr>
        <p:spPr>
          <a:xfrm>
            <a:off x="4472940" y="1212215"/>
            <a:ext cx="6715760" cy="4134485"/>
          </a:xfrm>
          <a:prstGeom prst="rect">
            <a:avLst/>
          </a:prstGeom>
          <a:solidFill>
            <a:schemeClr val="bg2">
              <a:lumMod val="20000"/>
              <a:lumOff val="80000"/>
            </a:schemeClr>
          </a:solidFill>
          <a:ln w="12700">
            <a:solidFill>
              <a:schemeClr val="tx1"/>
            </a:solidFill>
            <a:prstDash val="sysDash"/>
          </a:ln>
        </p:spPr>
        <p:style>
          <a:lnRef idx="0">
            <a:schemeClr val="accent5"/>
          </a:lnRef>
          <a:fillRef idx="3">
            <a:schemeClr val="accent5"/>
          </a:fillRef>
          <a:effectRef idx="3">
            <a:schemeClr val="accent5"/>
          </a:effectRef>
          <a:fontRef idx="minor">
            <a:schemeClr val="lt1"/>
          </a:fontRef>
        </p:style>
        <p:txBody>
          <a:bodyPr wrap="square" rtlCol="0" anchor="ctr">
            <a:noAutofit/>
            <a:scene3d>
              <a:camera prst="orthographicFront"/>
              <a:lightRig rig="threePt" dir="t"/>
            </a:scene3d>
          </a:bodyPr>
          <a:lstStyle/>
          <a:p>
            <a:pPr algn="l">
              <a:lnSpc>
                <a:spcPct val="150000"/>
              </a:lnSpc>
            </a:pPr>
            <a:r>
              <a:rPr lang="zh-CN" altLang="en-US" sz="2000" spc="150">
                <a:solidFill>
                  <a:srgbClr val="245C75"/>
                </a:solidFill>
                <a:effectLst>
                  <a:outerShdw blurRad="38100" dist="19050" dir="2700000" algn="tl" rotWithShape="0">
                    <a:schemeClr val="dk1">
                      <a:alpha val="40000"/>
                    </a:schemeClr>
                  </a:outerShdw>
                </a:effectLst>
                <a:latin typeface="思源宋体 ExtraLight" charset="-122"/>
                <a:ea typeface="思源宋体 ExtraLight" charset="-122"/>
                <a:cs typeface="思源宋体 ExtraLight" charset="-122"/>
                <a:sym typeface="Arial" charset="0"/>
              </a:rPr>
              <a:t>1、企业需获得政府相关主管部门出具的建设项目安全条件审查或安全评估报告、职业卫生危害预评价等报告批复（备案)文件,方可向集团公司相关主管部门办理报批。 </a:t>
            </a:r>
          </a:p>
          <a:p>
            <a:pPr algn="l">
              <a:lnSpc>
                <a:spcPct val="150000"/>
              </a:lnSpc>
            </a:pPr>
            <a:r>
              <a:rPr lang="zh-CN" altLang="en-US" sz="2000" spc="150">
                <a:solidFill>
                  <a:srgbClr val="245C75"/>
                </a:solidFill>
                <a:effectLst>
                  <a:outerShdw blurRad="38100" dist="19050" dir="2700000" algn="tl" rotWithShape="0">
                    <a:schemeClr val="dk1">
                      <a:alpha val="40000"/>
                    </a:schemeClr>
                  </a:outerShdw>
                </a:effectLst>
                <a:latin typeface="思源宋体 ExtraLight" charset="-122"/>
                <a:ea typeface="思源宋体 ExtraLight" charset="-122"/>
                <a:cs typeface="思源宋体 ExtraLight" charset="-122"/>
                <a:sym typeface="Arial" charset="0"/>
              </a:rPr>
              <a:t>2、企业建设项目在政府相关主管部门审批或备案后,发生重大变更的,应重新办理相关手续。</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ox(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rPr>
              <a:t>建设</a:t>
            </a:r>
            <a:r>
              <a:rPr lang="zh-CN" altLang="en-US" sz="2400" b="1">
                <a:solidFill>
                  <a:srgbClr val="245C75"/>
                </a:solidFill>
                <a:effectLst/>
                <a:ea typeface="思源宋体 ExtraLight" charset="-122"/>
                <a:sym typeface="+mn-ea"/>
              </a:rPr>
              <a:t>项目"三同时"管理</a:t>
            </a:r>
          </a:p>
        </p:txBody>
      </p:sp>
      <p:sp>
        <p:nvSpPr>
          <p:cNvPr id="16" name="矩形 15"/>
          <p:cNvSpPr/>
          <p:nvPr>
            <p:custDataLst>
              <p:tags r:id="rId2"/>
            </p:custDataLst>
          </p:nvPr>
        </p:nvSpPr>
        <p:spPr>
          <a:xfrm>
            <a:off x="718820" y="2847340"/>
            <a:ext cx="3117850" cy="67119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a:lnSpc>
                <a:spcPct val="120000"/>
              </a:lnSpc>
            </a:pPr>
            <a:endParaRPr lang="en-US" altLang="zh-CN" sz="1400" spc="150" dirty="0">
              <a:solidFill>
                <a:srgbClr val="000000"/>
              </a:solidFill>
              <a:latin typeface="微软雅黑" charset="-122"/>
              <a:ea typeface="微软雅黑" charset="-122"/>
              <a:sym typeface="Arial" charset="0"/>
            </a:endParaRPr>
          </a:p>
        </p:txBody>
      </p:sp>
      <p:sp>
        <p:nvSpPr>
          <p:cNvPr id="17" name="右箭头 16"/>
          <p:cNvSpPr/>
          <p:nvPr>
            <p:custDataLst>
              <p:tags r:id="rId3"/>
            </p:custDataLst>
          </p:nvPr>
        </p:nvSpPr>
        <p:spPr>
          <a:xfrm>
            <a:off x="3378613" y="2689582"/>
            <a:ext cx="987185" cy="987185"/>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normAutofit/>
          </a:bodyPr>
          <a:lstStyle/>
          <a:p>
            <a:pPr algn="ctr">
              <a:lnSpc>
                <a:spcPct val="120000"/>
              </a:lnSpc>
            </a:pPr>
            <a:endParaRPr lang="zh-CN" altLang="en-US">
              <a:solidFill>
                <a:srgbClr val="000000"/>
              </a:solidFill>
              <a:ea typeface="思源宋体 ExtraLight" charset="-122"/>
              <a:sym typeface="Arial" charset="0"/>
            </a:endParaRPr>
          </a:p>
        </p:txBody>
      </p:sp>
      <p:sp>
        <p:nvSpPr>
          <p:cNvPr id="21" name="文本框 20"/>
          <p:cNvSpPr txBox="1"/>
          <p:nvPr>
            <p:custDataLst>
              <p:tags r:id="rId4"/>
            </p:custDataLst>
          </p:nvPr>
        </p:nvSpPr>
        <p:spPr>
          <a:xfrm>
            <a:off x="720090" y="1524635"/>
            <a:ext cx="2658745" cy="6070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ctr">
            <a:normAutofit/>
            <a:scene3d>
              <a:camera prst="orthographicFront"/>
              <a:lightRig rig="threePt" dir="t"/>
            </a:scene3d>
          </a:bodyPr>
          <a:lstStyle/>
          <a:p>
            <a:pPr algn="ctr">
              <a:lnSpc>
                <a:spcPct val="120000"/>
              </a:lnSpc>
            </a:pPr>
            <a:r>
              <a:rPr lang="zh-CN" altLang="en-US" sz="2000" b="1" spc="15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Arial" charset="0"/>
              </a:rPr>
              <a:t>可行性研究阶段</a:t>
            </a:r>
          </a:p>
        </p:txBody>
      </p:sp>
      <p:sp>
        <p:nvSpPr>
          <p:cNvPr id="22" name="文本框 21"/>
          <p:cNvSpPr txBox="1"/>
          <p:nvPr>
            <p:custDataLst>
              <p:tags r:id="rId5"/>
            </p:custDataLst>
          </p:nvPr>
        </p:nvSpPr>
        <p:spPr>
          <a:xfrm>
            <a:off x="676275" y="2877185"/>
            <a:ext cx="2702560" cy="60706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ctr">
            <a:normAutofit/>
            <a:scene3d>
              <a:camera prst="orthographicFront"/>
              <a:lightRig rig="threePt" dir="t"/>
            </a:scene3d>
          </a:bodyPr>
          <a:lstStyle/>
          <a:p>
            <a:pPr algn="ctr">
              <a:lnSpc>
                <a:spcPct val="150000"/>
              </a:lnSpc>
            </a:pPr>
            <a:r>
              <a:rPr lang="zh-CN" altLang="en-US" sz="2000" b="1" spc="150">
                <a:solidFill>
                  <a:schemeClr val="tx1"/>
                </a:solidFill>
                <a:effectLst>
                  <a:outerShdw blurRad="38100" dist="19050" dir="2700000" algn="tl" rotWithShape="0">
                    <a:schemeClr val="dk1">
                      <a:alpha val="40000"/>
                    </a:schemeClr>
                  </a:outerShdw>
                </a:effectLst>
                <a:latin typeface="思源宋体 ExtraLight" charset="-122"/>
                <a:ea typeface="思源宋体 ExtraLight" charset="-122"/>
                <a:sym typeface="Arial" charset="0"/>
              </a:rPr>
              <a:t>基础设计阶段</a:t>
            </a:r>
          </a:p>
        </p:txBody>
      </p:sp>
      <p:sp>
        <p:nvSpPr>
          <p:cNvPr id="23" name="文本框 22"/>
          <p:cNvSpPr txBox="1"/>
          <p:nvPr>
            <p:custDataLst>
              <p:tags r:id="rId6"/>
            </p:custDataLst>
          </p:nvPr>
        </p:nvSpPr>
        <p:spPr>
          <a:xfrm>
            <a:off x="664845" y="4243070"/>
            <a:ext cx="2717165" cy="6070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ctr">
            <a:normAutofit/>
            <a:scene3d>
              <a:camera prst="orthographicFront"/>
              <a:lightRig rig="threePt" dir="t"/>
            </a:scene3d>
          </a:bodyPr>
          <a:lstStyle/>
          <a:p>
            <a:pPr algn="ctr">
              <a:lnSpc>
                <a:spcPct val="150000"/>
              </a:lnSpc>
            </a:pPr>
            <a:r>
              <a:rPr lang="zh-CN" altLang="en-US" sz="2000" b="1" spc="15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Arial" charset="0"/>
              </a:rPr>
              <a:t>试生产与竣工验收</a:t>
            </a:r>
          </a:p>
        </p:txBody>
      </p:sp>
      <p:sp>
        <p:nvSpPr>
          <p:cNvPr id="24" name="文本框 23"/>
          <p:cNvSpPr txBox="1"/>
          <p:nvPr>
            <p:custDataLst>
              <p:tags r:id="rId7"/>
            </p:custDataLst>
          </p:nvPr>
        </p:nvSpPr>
        <p:spPr>
          <a:xfrm>
            <a:off x="4472940" y="1481455"/>
            <a:ext cx="7023735" cy="3561080"/>
          </a:xfrm>
          <a:prstGeom prst="rect">
            <a:avLst/>
          </a:prstGeom>
          <a:solidFill>
            <a:schemeClr val="bg2">
              <a:lumMod val="20000"/>
              <a:lumOff val="80000"/>
            </a:schemeClr>
          </a:solidFill>
          <a:ln w="12700">
            <a:solidFill>
              <a:schemeClr val="tx1"/>
            </a:solidFill>
            <a:prstDash val="sysDash"/>
          </a:ln>
          <a:effectLst>
            <a:innerShdw blurRad="63500" dist="50800" dir="5400000">
              <a:prstClr val="black">
                <a:alpha val="50000"/>
              </a:prstClr>
            </a:innerShdw>
          </a:effectLst>
        </p:spPr>
        <p:txBody>
          <a:bodyPr wrap="square" rtlCol="0" anchor="ctr">
            <a:normAutofit/>
          </a:bodyPr>
          <a:lstStyle/>
          <a:p>
            <a:pPr algn="l">
              <a:lnSpc>
                <a:spcPct val="150000"/>
              </a:lnSpc>
            </a:pPr>
            <a:r>
              <a:rPr lang="zh-CN" altLang="en-US" sz="2000" spc="150">
                <a:solidFill>
                  <a:srgbClr val="245C75"/>
                </a:solidFill>
                <a:latin typeface="思源宋体 ExtraLight" charset="-122"/>
                <a:ea typeface="思源宋体 ExtraLight" charset="-122"/>
                <a:cs typeface="思源宋体 ExtraLight" charset="-122"/>
                <a:sym typeface="Arial" charset="0"/>
              </a:rPr>
              <a:t>1、企业建设项目安全设施、职业病防护设施设计需经政府安全生产监督部门审查。 </a:t>
            </a:r>
          </a:p>
          <a:p>
            <a:pPr algn="l">
              <a:lnSpc>
                <a:spcPct val="150000"/>
              </a:lnSpc>
            </a:pPr>
            <a:r>
              <a:rPr lang="zh-CN" altLang="en-US" sz="2000" spc="150">
                <a:solidFill>
                  <a:srgbClr val="245C75"/>
                </a:solidFill>
                <a:latin typeface="思源宋体 ExtraLight" charset="-122"/>
                <a:ea typeface="思源宋体 ExtraLight" charset="-122"/>
                <a:cs typeface="思源宋体 ExtraLight" charset="-122"/>
                <a:sym typeface="Arial" charset="0"/>
              </a:rPr>
              <a:t>2、建设项目安全设施、职业病防护设施设计未取待政府安全生产监督部门批准的,不得开工建设。</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ox(in)">
                                      <p:cBhvr>
                                        <p:cTn id="7" dur="2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rPr>
              <a:t>建设</a:t>
            </a:r>
            <a:r>
              <a:rPr lang="zh-CN" altLang="en-US" sz="2400" b="1">
                <a:solidFill>
                  <a:srgbClr val="245C75"/>
                </a:solidFill>
                <a:effectLst/>
                <a:ea typeface="思源宋体 ExtraLight" charset="-122"/>
                <a:sym typeface="+mn-ea"/>
              </a:rPr>
              <a:t>项目"三同时"管理</a:t>
            </a:r>
          </a:p>
        </p:txBody>
      </p:sp>
      <p:sp>
        <p:nvSpPr>
          <p:cNvPr id="19" name="矩形 18"/>
          <p:cNvSpPr/>
          <p:nvPr>
            <p:custDataLst>
              <p:tags r:id="rId2"/>
            </p:custDataLst>
          </p:nvPr>
        </p:nvSpPr>
        <p:spPr>
          <a:xfrm>
            <a:off x="652145" y="4637405"/>
            <a:ext cx="3195320" cy="671195"/>
          </a:xfrm>
          <a:prstGeom prst="rect">
            <a:avLst/>
          </a:prstGeom>
          <a:solidFill>
            <a:sysClr val="window" lastClr="FFFFFF">
              <a:lumMod val="9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Autofit/>
          </a:bodyPr>
          <a:lstStyle/>
          <a:p>
            <a:pPr algn="ctr">
              <a:lnSpc>
                <a:spcPct val="120000"/>
              </a:lnSpc>
            </a:pPr>
            <a:endParaRPr lang="en-US" altLang="zh-CN" sz="1400" spc="150" dirty="0">
              <a:solidFill>
                <a:srgbClr val="000000"/>
              </a:solidFill>
              <a:latin typeface="微软雅黑" charset="-122"/>
              <a:ea typeface="微软雅黑" charset="-122"/>
              <a:sym typeface="Arial" charset="0"/>
            </a:endParaRPr>
          </a:p>
        </p:txBody>
      </p:sp>
      <p:sp>
        <p:nvSpPr>
          <p:cNvPr id="20" name="右箭头 19"/>
          <p:cNvSpPr/>
          <p:nvPr>
            <p:custDataLst>
              <p:tags r:id="rId3"/>
            </p:custDataLst>
          </p:nvPr>
        </p:nvSpPr>
        <p:spPr>
          <a:xfrm>
            <a:off x="3389408" y="4479529"/>
            <a:ext cx="987185" cy="987185"/>
          </a:xfrm>
          <a:prstGeom prst="rightArrow">
            <a:avLst/>
          </a:prstGeom>
        </p:spPr>
        <p:style>
          <a:lnRef idx="0">
            <a:schemeClr val="accent4"/>
          </a:lnRef>
          <a:fillRef idx="3">
            <a:schemeClr val="accent4"/>
          </a:fillRef>
          <a:effectRef idx="3">
            <a:schemeClr val="accent4"/>
          </a:effectRef>
          <a:fontRef idx="minor">
            <a:schemeClr val="lt1"/>
          </a:fontRef>
        </p:style>
        <p:txBody>
          <a:bodyPr tIns="36000" bIns="36000" rtlCol="0" anchor="ctr">
            <a:normAutofit lnSpcReduction="10000"/>
          </a:bodyPr>
          <a:lstStyle/>
          <a:p>
            <a:pPr algn="r">
              <a:lnSpc>
                <a:spcPct val="120000"/>
              </a:lnSpc>
            </a:pPr>
            <a:endParaRPr lang="zh-CN" altLang="en-US" sz="2400" dirty="0">
              <a:solidFill>
                <a:srgbClr val="FFFFFF"/>
              </a:solidFill>
              <a:ea typeface="思源宋体 ExtraLight" charset="-122"/>
              <a:sym typeface="Arial" charset="0"/>
            </a:endParaRPr>
          </a:p>
        </p:txBody>
      </p:sp>
      <p:sp>
        <p:nvSpPr>
          <p:cNvPr id="21" name="文本框 20"/>
          <p:cNvSpPr txBox="1"/>
          <p:nvPr>
            <p:custDataLst>
              <p:tags r:id="rId4"/>
            </p:custDataLst>
          </p:nvPr>
        </p:nvSpPr>
        <p:spPr>
          <a:xfrm>
            <a:off x="730885" y="1948815"/>
            <a:ext cx="2658745" cy="6070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ctr">
            <a:normAutofit/>
            <a:scene3d>
              <a:camera prst="orthographicFront"/>
              <a:lightRig rig="threePt" dir="t"/>
            </a:scene3d>
          </a:bodyPr>
          <a:lstStyle/>
          <a:p>
            <a:pPr algn="ctr">
              <a:lnSpc>
                <a:spcPct val="120000"/>
              </a:lnSpc>
            </a:pPr>
            <a:r>
              <a:rPr lang="zh-CN" altLang="en-US" sz="2000" b="1" spc="15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Arial" charset="0"/>
              </a:rPr>
              <a:t>可行性研究阶段</a:t>
            </a:r>
          </a:p>
        </p:txBody>
      </p:sp>
      <p:sp>
        <p:nvSpPr>
          <p:cNvPr id="22" name="文本框 21"/>
          <p:cNvSpPr txBox="1"/>
          <p:nvPr>
            <p:custDataLst>
              <p:tags r:id="rId5"/>
            </p:custDataLst>
          </p:nvPr>
        </p:nvSpPr>
        <p:spPr>
          <a:xfrm>
            <a:off x="687070" y="3301365"/>
            <a:ext cx="2702560" cy="6070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nchor="ctr">
            <a:normAutofit/>
            <a:scene3d>
              <a:camera prst="orthographicFront"/>
              <a:lightRig rig="threePt" dir="t"/>
            </a:scene3d>
          </a:bodyPr>
          <a:lstStyle/>
          <a:p>
            <a:pPr algn="ctr">
              <a:lnSpc>
                <a:spcPct val="150000"/>
              </a:lnSpc>
            </a:pPr>
            <a:r>
              <a:rPr lang="zh-CN" altLang="en-US" sz="2000" b="1" spc="15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Arial" charset="0"/>
              </a:rPr>
              <a:t>基础设计阶段</a:t>
            </a:r>
          </a:p>
        </p:txBody>
      </p:sp>
      <p:sp>
        <p:nvSpPr>
          <p:cNvPr id="23" name="文本框 22"/>
          <p:cNvSpPr txBox="1"/>
          <p:nvPr>
            <p:custDataLst>
              <p:tags r:id="rId6"/>
            </p:custDataLst>
          </p:nvPr>
        </p:nvSpPr>
        <p:spPr>
          <a:xfrm>
            <a:off x="672465" y="4669155"/>
            <a:ext cx="2717165" cy="60706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ctr">
            <a:normAutofit/>
            <a:scene3d>
              <a:camera prst="orthographicFront"/>
              <a:lightRig rig="threePt" dir="t"/>
            </a:scene3d>
          </a:bodyPr>
          <a:lstStyle/>
          <a:p>
            <a:pPr algn="ctr">
              <a:lnSpc>
                <a:spcPct val="150000"/>
              </a:lnSpc>
            </a:pPr>
            <a:r>
              <a:rPr lang="zh-CN" altLang="en-US" sz="2000" b="1" spc="150">
                <a:solidFill>
                  <a:schemeClr val="tx1"/>
                </a:solidFill>
                <a:effectLst>
                  <a:outerShdw blurRad="38100" dist="19050" dir="2700000" algn="tl" rotWithShape="0">
                    <a:schemeClr val="dk1">
                      <a:alpha val="40000"/>
                    </a:schemeClr>
                  </a:outerShdw>
                </a:effectLst>
                <a:latin typeface="思源宋体 ExtraLight" charset="-122"/>
                <a:ea typeface="思源宋体 ExtraLight" charset="-122"/>
                <a:sym typeface="Arial" charset="0"/>
              </a:rPr>
              <a:t>试生产与竣工验收</a:t>
            </a:r>
          </a:p>
        </p:txBody>
      </p:sp>
      <p:sp>
        <p:nvSpPr>
          <p:cNvPr id="24" name="文本框 23"/>
          <p:cNvSpPr txBox="1"/>
          <p:nvPr>
            <p:custDataLst>
              <p:tags r:id="rId7"/>
            </p:custDataLst>
          </p:nvPr>
        </p:nvSpPr>
        <p:spPr>
          <a:xfrm>
            <a:off x="4377055" y="1481455"/>
            <a:ext cx="7179310" cy="4116070"/>
          </a:xfrm>
          <a:prstGeom prst="rect">
            <a:avLst/>
          </a:prstGeom>
          <a:noFill/>
          <a:ln w="12700">
            <a:solidFill>
              <a:schemeClr val="tx1"/>
            </a:solidFill>
            <a:prstDash val="dash"/>
          </a:ln>
        </p:spPr>
        <p:txBody>
          <a:bodyPr wrap="square" rtlCol="0" anchor="ctr">
            <a:noAutofit/>
          </a:bodyPr>
          <a:lstStyle/>
          <a:p>
            <a:pPr algn="l">
              <a:lnSpc>
                <a:spcPct val="150000"/>
              </a:lnSpc>
            </a:pPr>
            <a:r>
              <a:rPr lang="zh-CN" altLang="en-US" sz="2000" spc="150">
                <a:solidFill>
                  <a:srgbClr val="245C75"/>
                </a:solidFill>
                <a:latin typeface="思源宋体 ExtraLight" charset="-122"/>
                <a:ea typeface="思源宋体 ExtraLight" charset="-122"/>
                <a:cs typeface="思源宋体 ExtraLight" charset="-122"/>
                <a:sym typeface="Arial" charset="0"/>
              </a:rPr>
              <a:t>1、试生产(使用)前,工程管理部门应当组织相关行业工程技术、安全、职业健康管理方面的专家对试生产(使用)方案进行审查,组织对安全、职业健康条件进行确认。 </a:t>
            </a:r>
          </a:p>
          <a:p>
            <a:pPr algn="l">
              <a:lnSpc>
                <a:spcPct val="150000"/>
              </a:lnSpc>
            </a:pPr>
            <a:r>
              <a:rPr lang="zh-CN" altLang="en-US" sz="2000" spc="150">
                <a:solidFill>
                  <a:srgbClr val="245C75"/>
                </a:solidFill>
                <a:latin typeface="思源宋体 ExtraLight" charset="-122"/>
                <a:ea typeface="思源宋体 ExtraLight" charset="-122"/>
                <a:cs typeface="思源宋体 ExtraLight" charset="-122"/>
                <a:sym typeface="Arial" charset="0"/>
              </a:rPr>
              <a:t>2、建设项目投料前,应取得政府主管部门消防验收和试生产（使用)方案备案手续,未取得审批,禁止投料, </a:t>
            </a:r>
          </a:p>
          <a:p>
            <a:pPr algn="l">
              <a:lnSpc>
                <a:spcPct val="150000"/>
              </a:lnSpc>
            </a:pPr>
            <a:r>
              <a:rPr lang="zh-CN" altLang="en-US" sz="2000" spc="150">
                <a:solidFill>
                  <a:srgbClr val="245C75"/>
                </a:solidFill>
                <a:latin typeface="思源宋体 ExtraLight" charset="-122"/>
                <a:ea typeface="思源宋体 ExtraLight" charset="-122"/>
                <a:cs typeface="思源宋体 ExtraLight" charset="-122"/>
                <a:sym typeface="Arial" charset="0"/>
              </a:rPr>
              <a:t>3、企业应在建设项目竣工投入或者使用前,根据建设项目的管理权限,组织对安全设施和|职业病防护设施进行竣工验收,取得验收批复意见。</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4950460" y="1868805"/>
            <a:ext cx="6505575" cy="378460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1、企业应按装置（设施)生产能力组织安排生产任务。</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2、企业应建立书面的操作规程,明确装置、设备的操作步骤、工艺控制参数、正常操作范围和异常操作限值,经审核、批准后发布实施。 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3、岗位操作应严格执行操作规程,企业应每月对操作规程的执行情况进行检查。 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4、设置工艺报警、安全报警的企业应建立报警的报告、分析制度,明确报告处置的流程和责任。 </a:t>
            </a:r>
          </a:p>
        </p:txBody>
      </p:sp>
      <p:sp>
        <p:nvSpPr>
          <p:cNvPr id="3" name="文本框 2"/>
          <p:cNvSpPr txBox="1"/>
          <p:nvPr/>
        </p:nvSpPr>
        <p:spPr>
          <a:xfrm>
            <a:off x="6801485" y="1400810"/>
            <a:ext cx="2914015"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生产过程安全控制</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生产运行安全管理</a:t>
            </a:r>
          </a:p>
        </p:txBody>
      </p:sp>
      <p:pic>
        <p:nvPicPr>
          <p:cNvPr id="8" name="图片 7" descr="C:\Users\Administrator\Downloads\51miz-E182590-8FF190AC.png51miz-E182590-8FF190AC"/>
          <p:cNvPicPr>
            <a:picLocks noChangeAspect="1"/>
          </p:cNvPicPr>
          <p:nvPr/>
        </p:nvPicPr>
        <p:blipFill>
          <a:blip r:embed="rId4"/>
          <a:srcRect/>
          <a:stretch>
            <a:fillRect/>
          </a:stretch>
        </p:blipFill>
        <p:spPr>
          <a:xfrm>
            <a:off x="672465" y="1868805"/>
            <a:ext cx="2905760" cy="367665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4950460" y="2052320"/>
            <a:ext cx="6505575" cy="193802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1、原料、药剂及介质变更、工艺流程变更、操作步骤、操作参数和报警连锁值等发生变更应办理变更手续。 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2、设立连锁保护的装置,未经风险评估和审批,不得擅自停用、拆除联锁。 </a:t>
            </a:r>
          </a:p>
        </p:txBody>
      </p:sp>
      <p:sp>
        <p:nvSpPr>
          <p:cNvPr id="3" name="文本框 2"/>
          <p:cNvSpPr txBox="1"/>
          <p:nvPr/>
        </p:nvSpPr>
        <p:spPr>
          <a:xfrm>
            <a:off x="6801485" y="1400810"/>
            <a:ext cx="3465195"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生产过程变更风险控制</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生产运行安全管理</a:t>
            </a:r>
          </a:p>
        </p:txBody>
      </p:sp>
      <p:pic>
        <p:nvPicPr>
          <p:cNvPr id="5" name="图片 4" descr="C:\Users\Administrator\Downloads\51miz-E793479-6E5C7708.png51miz-E793479-6E5C7708"/>
          <p:cNvPicPr>
            <a:picLocks noChangeAspect="1"/>
          </p:cNvPicPr>
          <p:nvPr/>
        </p:nvPicPr>
        <p:blipFill>
          <a:blip r:embed="rId4"/>
          <a:srcRect/>
          <a:stretch>
            <a:fillRect/>
          </a:stretch>
        </p:blipFill>
        <p:spPr>
          <a:xfrm>
            <a:off x="582295" y="1681798"/>
            <a:ext cx="3886200" cy="388556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004435" y="1890395"/>
            <a:ext cx="6505575" cy="378460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1、企业应在项目开工前或装置开、停车前,组织风险评估,编制和审查项目开工方案或装置开、停车方案。 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2、企业应在新改扩建项目开车前组织编制开车前安全检查表进行开车前的安全检查（PSSR)和整改消缺。 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3、企业应在现役装置停工交出前对装置进行处理,达到安全条件后,方可组织检修前的验收并履行交接手续。 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4、企业应在现役装置检修全部结束后组织装置开车前的安全验收并履行交接手续。</a:t>
            </a:r>
          </a:p>
        </p:txBody>
      </p:sp>
      <p:sp>
        <p:nvSpPr>
          <p:cNvPr id="3" name="文本框 2"/>
          <p:cNvSpPr txBox="1"/>
          <p:nvPr/>
        </p:nvSpPr>
        <p:spPr>
          <a:xfrm>
            <a:off x="6801485" y="1400810"/>
            <a:ext cx="3465195"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生产过程变更风险控制</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生产运行安全管理</a:t>
            </a:r>
          </a:p>
        </p:txBody>
      </p:sp>
      <p:pic>
        <p:nvPicPr>
          <p:cNvPr id="6" name="图片 5" descr="C:\Users\Administrator\Downloads\51miz-E756034-B0EE44E6.png51miz-E756034-B0EE44E6"/>
          <p:cNvPicPr>
            <a:picLocks noChangeAspect="1"/>
          </p:cNvPicPr>
          <p:nvPr/>
        </p:nvPicPr>
        <p:blipFill>
          <a:blip r:embed="rId4"/>
          <a:srcRect/>
          <a:stretch>
            <a:fillRect/>
          </a:stretch>
        </p:blipFill>
        <p:spPr>
          <a:xfrm>
            <a:off x="1160780" y="2026920"/>
            <a:ext cx="2726055" cy="364807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4982845" y="1944370"/>
            <a:ext cx="6505575" cy="378460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1、生产经营和工程建设现场实行封闭化管理。 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2、岗位员工应按时进行巡回检查,并做好记录。 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3、生产现场、工程建设项目现场应设立视频监控系统,实现全天候的安全监控。 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4、应在生产装置、仓库、罐区、装卸区、危险化学品输送管道等危险场所和位置设置警示标志。 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5、禁止在生产装置、检维修项目现场设立办公、休 息场所。 </a:t>
            </a:r>
          </a:p>
        </p:txBody>
      </p:sp>
      <p:sp>
        <p:nvSpPr>
          <p:cNvPr id="3" name="文本框 2"/>
          <p:cNvSpPr txBox="1"/>
          <p:nvPr/>
        </p:nvSpPr>
        <p:spPr>
          <a:xfrm>
            <a:off x="6801485" y="1400810"/>
            <a:ext cx="3465195"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现场安全管理</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生产运行安全管理</a:t>
            </a:r>
          </a:p>
        </p:txBody>
      </p:sp>
      <p:pic>
        <p:nvPicPr>
          <p:cNvPr id="6" name="图片 5" descr="C:\Users\Administrator\Downloads\51miz-E267276-0BAE752F.png51miz-E267276-0BAE752F"/>
          <p:cNvPicPr>
            <a:picLocks noChangeAspect="1"/>
          </p:cNvPicPr>
          <p:nvPr/>
        </p:nvPicPr>
        <p:blipFill>
          <a:blip r:embed="rId4"/>
          <a:srcRect/>
          <a:stretch>
            <a:fillRect/>
          </a:stretch>
        </p:blipFill>
        <p:spPr>
          <a:xfrm>
            <a:off x="912495" y="2768918"/>
            <a:ext cx="3942715" cy="203390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4950460" y="2052320"/>
            <a:ext cx="6505575" cy="193802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1、所有施工作业都要在作业前运用ISA等方法进行危害识别及风险分析 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2、按照谁负责、谁作业谁负责的原则,由现场作业负责人组织作业人员和相关人员进行JSA分析。 </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作业安全分析(JSA)</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施工作业过程安全控制</a:t>
            </a:r>
          </a:p>
        </p:txBody>
      </p:sp>
      <p:pic>
        <p:nvPicPr>
          <p:cNvPr id="6" name="图片 5" descr="C:\Users\Administrator\Downloads\51miz-E790009-6F2CDCEC.png51miz-E790009-6F2CDCEC"/>
          <p:cNvPicPr>
            <a:picLocks noChangeAspect="1"/>
          </p:cNvPicPr>
          <p:nvPr/>
        </p:nvPicPr>
        <p:blipFill>
          <a:blip r:embed="rId4"/>
          <a:srcRect/>
          <a:stretch>
            <a:fillRect/>
          </a:stretch>
        </p:blipFill>
        <p:spPr>
          <a:xfrm>
            <a:off x="365760" y="1681798"/>
            <a:ext cx="4423410" cy="3317240"/>
          </a:xfrm>
          <a:prstGeom prst="rect">
            <a:avLst/>
          </a:prstGeom>
          <a:effectLst>
            <a:outerShdw blurRad="50800" dist="50800" dir="5400000" algn="ctr" rotWithShape="0">
              <a:schemeClr val="bg2">
                <a:lumMod val="20000"/>
                <a:lumOff val="80000"/>
                <a:alpha val="0"/>
              </a:schemeClr>
            </a:outerShdw>
          </a:effectLst>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Box 20"/>
          <p:cNvSpPr txBox="1">
            <a:spLocks noChangeArrowheads="1"/>
          </p:cNvSpPr>
          <p:nvPr/>
        </p:nvSpPr>
        <p:spPr bwMode="auto">
          <a:xfrm>
            <a:off x="3615853" y="2692829"/>
            <a:ext cx="691721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l" eaLnBrk="1" hangingPunct="1"/>
            <a:r>
              <a:rPr lang="en-US" altLang="zh-CN" sz="8000" b="1">
                <a:solidFill>
                  <a:srgbClr val="245C75"/>
                </a:solidFill>
                <a:effectLst>
                  <a:outerShdw blurRad="38100" dist="19050" dir="2700000" algn="tl" rotWithShape="0">
                    <a:schemeClr val="dk1">
                      <a:alpha val="40000"/>
                    </a:schemeClr>
                  </a:outerShdw>
                </a:effectLst>
                <a:latin typeface="思源宋体 ExtraLight" charset="-122"/>
                <a:ea typeface="思源宋体 ExtraLight" charset="-122"/>
              </a:rPr>
              <a:t>---</a:t>
            </a:r>
            <a:r>
              <a:rPr lang="zh-CN" altLang="en-US" sz="8000" b="1">
                <a:solidFill>
                  <a:srgbClr val="245C75"/>
                </a:solidFill>
                <a:effectLst>
                  <a:outerShdw blurRad="38100" dist="19050" dir="2700000" algn="tl" rotWithShape="0">
                    <a:schemeClr val="dk1">
                      <a:alpha val="40000"/>
                    </a:schemeClr>
                  </a:outerShdw>
                </a:effectLst>
                <a:latin typeface="思源宋体 ExtraLight" charset="-122"/>
                <a:ea typeface="思源宋体 ExtraLight" charset="-122"/>
              </a:rPr>
              <a:t>第一章节 ！</a:t>
            </a:r>
          </a:p>
        </p:txBody>
      </p:sp>
      <p:pic>
        <p:nvPicPr>
          <p:cNvPr id="91" name="图片 90" descr="C:\Users\Administrator\Downloads\51miz-E194735-0FC718D7.png51miz-E194735-0FC718D7"/>
          <p:cNvPicPr>
            <a:picLocks noChangeAspect="1"/>
          </p:cNvPicPr>
          <p:nvPr userDrawn="1"/>
        </p:nvPicPr>
        <p:blipFill>
          <a:blip r:embed="rId4">
            <a:clrChange>
              <a:clrFrom>
                <a:srgbClr val="FDFDFD">
                  <a:alpha val="100000"/>
                </a:srgbClr>
              </a:clrFrom>
              <a:clrTo>
                <a:srgbClr val="FDFDFD">
                  <a:alpha val="100000"/>
                  <a:alpha val="0"/>
                </a:srgbClr>
              </a:clrTo>
            </a:clrChange>
          </a:blip>
          <a:srcRect/>
          <a:stretch>
            <a:fillRect/>
          </a:stretch>
        </p:blipFill>
        <p:spPr>
          <a:xfrm>
            <a:off x="1630045" y="2610485"/>
            <a:ext cx="1529715" cy="1487805"/>
          </a:xfrm>
          <a:prstGeom prst="rect">
            <a:avLst/>
          </a:prstGeom>
        </p:spPr>
      </p:pic>
    </p:spTree>
    <p:custDataLst>
      <p:tags r:id="rId1"/>
    </p:custDataLst>
  </p:cSld>
  <p:clrMapOvr>
    <a:masterClrMapping/>
  </p:clrMapOvr>
  <p:transition spd="slow" advTm="624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222"/>
                                        </p:tgtEl>
                                        <p:attrNameLst>
                                          <p:attrName>style.visibility</p:attrName>
                                        </p:attrNameLst>
                                      </p:cBhvr>
                                      <p:to>
                                        <p:strVal val="visible"/>
                                      </p:to>
                                    </p:set>
                                    <p:anim calcmode="lin" valueType="num">
                                      <p:cBhvr>
                                        <p:cTn id="7" dur="500" fill="hold"/>
                                        <p:tgtEl>
                                          <p:spTgt spid="92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222"/>
                                        </p:tgtEl>
                                        <p:attrNameLst>
                                          <p:attrName>ppt_y</p:attrName>
                                        </p:attrNameLst>
                                      </p:cBhvr>
                                      <p:tavLst>
                                        <p:tav tm="0">
                                          <p:val>
                                            <p:strVal val="#ppt_y"/>
                                          </p:val>
                                        </p:tav>
                                        <p:tav tm="100000">
                                          <p:val>
                                            <p:strVal val="#ppt_y"/>
                                          </p:val>
                                        </p:tav>
                                      </p:tavLst>
                                    </p:anim>
                                    <p:anim calcmode="lin" valueType="num">
                                      <p:cBhvr>
                                        <p:cTn id="9" dur="500" fill="hold"/>
                                        <p:tgtEl>
                                          <p:spTgt spid="92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2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2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1" nodeType="clickEffect">
                                  <p:stCondLst>
                                    <p:cond delay="0"/>
                                  </p:stCondLst>
                                  <p:iterate type="lt">
                                    <p:tmPct val="0"/>
                                  </p:iterate>
                                  <p:childTnLst>
                                    <p:set>
                                      <p:cBhvr>
                                        <p:cTn id="15" dur="1" fill="hold">
                                          <p:stCondLst>
                                            <p:cond delay="0"/>
                                          </p:stCondLst>
                                        </p:cTn>
                                        <p:tgtEl>
                                          <p:spTgt spid="9222"/>
                                        </p:tgtEl>
                                        <p:attrNameLst>
                                          <p:attrName>style.visibility</p:attrName>
                                        </p:attrNameLst>
                                      </p:cBhvr>
                                      <p:to>
                                        <p:strVal val="visible"/>
                                      </p:to>
                                    </p:set>
                                    <p:anim calcmode="lin" valueType="num">
                                      <p:cBhvr additive="base">
                                        <p:cTn id="16" dur="500" fill="hold"/>
                                        <p:tgtEl>
                                          <p:spTgt spid="9222"/>
                                        </p:tgtEl>
                                        <p:attrNameLst>
                                          <p:attrName>ppt_x</p:attrName>
                                        </p:attrNameLst>
                                      </p:cBhvr>
                                      <p:tavLst>
                                        <p:tav tm="0">
                                          <p:val>
                                            <p:strVal val="#ppt_x"/>
                                          </p:val>
                                        </p:tav>
                                        <p:tav tm="100000">
                                          <p:val>
                                            <p:strVal val="#ppt_x"/>
                                          </p:val>
                                        </p:tav>
                                      </p:tavLst>
                                    </p:anim>
                                    <p:anim calcmode="lin" valueType="num">
                                      <p:cBhvr additive="base">
                                        <p:cTn id="17"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P spid="9222"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施工作业过程安全控制</a:t>
            </a:r>
          </a:p>
        </p:txBody>
      </p:sp>
      <p:sp>
        <p:nvSpPr>
          <p:cNvPr id="15" name="矩形 14"/>
          <p:cNvSpPr/>
          <p:nvPr>
            <p:custDataLst>
              <p:tags r:id="rId2"/>
            </p:custDataLst>
          </p:nvPr>
        </p:nvSpPr>
        <p:spPr>
          <a:xfrm>
            <a:off x="378122" y="5533162"/>
            <a:ext cx="1866704" cy="567960"/>
          </a:xfrm>
          <a:prstGeom prst="rect">
            <a:avLst/>
          </a:prstGeom>
          <a:solidFill>
            <a:sysClr val="window" lastClr="FFFFFF"/>
          </a:solidFill>
          <a:ln w="3175">
            <a:solidFill>
              <a:srgbClr val="367CAD"/>
            </a:solidFill>
          </a:ln>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a:solidFill>
                <a:sysClr val="window" lastClr="FFFFFF"/>
              </a:solidFill>
              <a:latin typeface="微软雅黑" charset="-122"/>
              <a:ea typeface="微软雅黑" charset="-122"/>
            </a:endParaRPr>
          </a:p>
        </p:txBody>
      </p:sp>
      <p:sp>
        <p:nvSpPr>
          <p:cNvPr id="2" name="矩形 1"/>
          <p:cNvSpPr/>
          <p:nvPr>
            <p:custDataLst>
              <p:tags r:id="rId3"/>
            </p:custDataLst>
          </p:nvPr>
        </p:nvSpPr>
        <p:spPr>
          <a:xfrm>
            <a:off x="378122" y="6101121"/>
            <a:ext cx="1866704" cy="41869"/>
          </a:xfrm>
          <a:prstGeom prst="rect">
            <a:avLst/>
          </a:prstGeom>
          <a:solidFill>
            <a:srgbClr val="306F9B"/>
          </a:solidFill>
          <a:ln w="3175">
            <a:solidFill>
              <a:srgbClr val="367CAD"/>
            </a:solidFill>
          </a:ln>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charset="-122"/>
              <a:ea typeface="微软雅黑" charset="-122"/>
            </a:endParaRPr>
          </a:p>
        </p:txBody>
      </p:sp>
      <p:cxnSp>
        <p:nvCxnSpPr>
          <p:cNvPr id="37" name="直接连接符 36"/>
          <p:cNvCxnSpPr/>
          <p:nvPr>
            <p:custDataLst>
              <p:tags r:id="rId4"/>
            </p:custDataLst>
          </p:nvPr>
        </p:nvCxnSpPr>
        <p:spPr>
          <a:xfrm flipH="1">
            <a:off x="378122" y="5533162"/>
            <a:ext cx="1866704" cy="566174"/>
          </a:xfrm>
          <a:prstGeom prst="line">
            <a:avLst/>
          </a:prstGeom>
          <a:ln>
            <a:solidFill>
              <a:srgbClr val="306F9B"/>
            </a:solidFill>
          </a:ln>
        </p:spPr>
        <p:style>
          <a:lnRef idx="1">
            <a:srgbClr val="F6C171"/>
          </a:lnRef>
          <a:fillRef idx="0">
            <a:srgbClr val="F6C171"/>
          </a:fillRef>
          <a:effectRef idx="0">
            <a:srgbClr val="F6C171"/>
          </a:effectRef>
          <a:fontRef idx="minor">
            <a:srgbClr val="5F5F5F"/>
          </a:fontRef>
        </p:style>
      </p:cxnSp>
      <p:sp>
        <p:nvSpPr>
          <p:cNvPr id="3" name="棱台 2"/>
          <p:cNvSpPr/>
          <p:nvPr>
            <p:custDataLst>
              <p:tags r:id="rId5"/>
            </p:custDataLst>
          </p:nvPr>
        </p:nvSpPr>
        <p:spPr>
          <a:xfrm>
            <a:off x="1113663" y="5576778"/>
            <a:ext cx="395622" cy="480726"/>
          </a:xfrm>
          <a:prstGeom prst="bevel">
            <a:avLst/>
          </a:prstGeom>
          <a:solidFill>
            <a:srgbClr val="367CAD"/>
          </a:solidFill>
          <a:ln w="3175">
            <a:solidFill>
              <a:sysClr val="window" lastClr="FFFFF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fontScale="97500"/>
          </a:bodyPr>
          <a:lstStyle/>
          <a:p>
            <a:pPr algn="ctr"/>
            <a:r>
              <a:rPr lang="en-US" altLang="zh-CN" dirty="0">
                <a:solidFill>
                  <a:sysClr val="window" lastClr="FFFFFF"/>
                </a:solidFill>
                <a:latin typeface="Arial" charset="0"/>
                <a:ea typeface="微软雅黑" charset="-122"/>
                <a:cs typeface="Arial" charset="0"/>
              </a:rPr>
              <a:t>A</a:t>
            </a:r>
          </a:p>
        </p:txBody>
      </p:sp>
      <p:sp>
        <p:nvSpPr>
          <p:cNvPr id="17" name="折角形 16"/>
          <p:cNvSpPr/>
          <p:nvPr>
            <p:custDataLst>
              <p:tags r:id="rId6"/>
            </p:custDataLst>
          </p:nvPr>
        </p:nvSpPr>
        <p:spPr>
          <a:xfrm>
            <a:off x="370840" y="1685485"/>
            <a:ext cx="1866467" cy="3846035"/>
          </a:xfrm>
          <a:prstGeom prst="foldedCorner">
            <a:avLst/>
          </a:prstGeom>
          <a:solidFill>
            <a:schemeClr val="bg2">
              <a:lumMod val="20000"/>
              <a:lumOff val="80000"/>
            </a:schemeClr>
          </a:solidFill>
          <a:ln w="3175">
            <a:solidFill>
              <a:srgbClr val="367CAD"/>
            </a:solidFill>
          </a:ln>
          <a:effectLst>
            <a:innerShdw blurRad="63500" dist="50800" dir="5400000">
              <a:prstClr val="black">
                <a:alpha val="50000"/>
              </a:prstClr>
            </a:innerShdw>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a:scene3d>
              <a:camera prst="orthographicFront"/>
              <a:lightRig rig="threePt" dir="t"/>
            </a:scene3d>
          </a:bodyPr>
          <a:lstStyle/>
          <a:p>
            <a:pPr algn="ctr">
              <a:lnSpc>
                <a:spcPct val="150000"/>
              </a:lnSpc>
            </a:pPr>
            <a:r>
              <a:rPr lang="zh-CN" altLang="en-US"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rPr>
              <a:t>凡涉火、进入受限空间、高处作业、临时用电、动土、起重和盲板抽堵等作业必须实行作业许可证管理</a:t>
            </a:r>
          </a:p>
        </p:txBody>
      </p:sp>
      <p:sp>
        <p:nvSpPr>
          <p:cNvPr id="29" name="矩形 28"/>
          <p:cNvSpPr/>
          <p:nvPr>
            <p:custDataLst>
              <p:tags r:id="rId7"/>
            </p:custDataLst>
          </p:nvPr>
        </p:nvSpPr>
        <p:spPr>
          <a:xfrm>
            <a:off x="2646238" y="5533162"/>
            <a:ext cx="1866704" cy="567960"/>
          </a:xfrm>
          <a:prstGeom prst="rect">
            <a:avLst/>
          </a:prstGeom>
          <a:solidFill>
            <a:sysClr val="window" lastClr="FFFFFF"/>
          </a:solidFill>
          <a:ln w="3175">
            <a:solidFill>
              <a:srgbClr val="367CAD"/>
            </a:solidFill>
          </a:ln>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a:solidFill>
                <a:sysClr val="window" lastClr="FFFFFF"/>
              </a:solidFill>
              <a:latin typeface="微软雅黑" charset="-122"/>
              <a:ea typeface="微软雅黑" charset="-122"/>
            </a:endParaRPr>
          </a:p>
        </p:txBody>
      </p:sp>
      <p:sp>
        <p:nvSpPr>
          <p:cNvPr id="30" name="矩形 29"/>
          <p:cNvSpPr/>
          <p:nvPr>
            <p:custDataLst>
              <p:tags r:id="rId8"/>
            </p:custDataLst>
          </p:nvPr>
        </p:nvSpPr>
        <p:spPr>
          <a:xfrm>
            <a:off x="2646238" y="6101121"/>
            <a:ext cx="1866704" cy="41869"/>
          </a:xfrm>
          <a:prstGeom prst="rect">
            <a:avLst/>
          </a:prstGeom>
          <a:solidFill>
            <a:srgbClr val="367CAD"/>
          </a:solidFill>
          <a:ln w="3175">
            <a:solidFill>
              <a:srgbClr val="367CAD"/>
            </a:solidFill>
          </a:ln>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charset="-122"/>
              <a:ea typeface="微软雅黑" charset="-122"/>
            </a:endParaRPr>
          </a:p>
        </p:txBody>
      </p:sp>
      <p:cxnSp>
        <p:nvCxnSpPr>
          <p:cNvPr id="31" name="直接连接符 30"/>
          <p:cNvCxnSpPr/>
          <p:nvPr>
            <p:custDataLst>
              <p:tags r:id="rId9"/>
            </p:custDataLst>
          </p:nvPr>
        </p:nvCxnSpPr>
        <p:spPr>
          <a:xfrm flipH="1">
            <a:off x="2646238" y="5533162"/>
            <a:ext cx="1866704" cy="566174"/>
          </a:xfrm>
          <a:prstGeom prst="line">
            <a:avLst/>
          </a:prstGeom>
          <a:ln>
            <a:solidFill>
              <a:srgbClr val="367CAD"/>
            </a:solidFill>
          </a:ln>
        </p:spPr>
        <p:style>
          <a:lnRef idx="1">
            <a:srgbClr val="F6C171"/>
          </a:lnRef>
          <a:fillRef idx="0">
            <a:srgbClr val="F6C171"/>
          </a:fillRef>
          <a:effectRef idx="0">
            <a:srgbClr val="F6C171"/>
          </a:effectRef>
          <a:fontRef idx="minor">
            <a:srgbClr val="5F5F5F"/>
          </a:fontRef>
        </p:style>
      </p:cxnSp>
      <p:sp>
        <p:nvSpPr>
          <p:cNvPr id="32" name="棱台 31"/>
          <p:cNvSpPr/>
          <p:nvPr>
            <p:custDataLst>
              <p:tags r:id="rId10"/>
            </p:custDataLst>
          </p:nvPr>
        </p:nvSpPr>
        <p:spPr>
          <a:xfrm>
            <a:off x="3381780" y="5576778"/>
            <a:ext cx="395622" cy="480726"/>
          </a:xfrm>
          <a:prstGeom prst="bevel">
            <a:avLst/>
          </a:prstGeom>
          <a:solidFill>
            <a:srgbClr val="306F9B"/>
          </a:solidFill>
          <a:ln w="3175">
            <a:solidFill>
              <a:sysClr val="window" lastClr="FFFFF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fontScale="97500"/>
          </a:bodyPr>
          <a:lstStyle/>
          <a:p>
            <a:pPr algn="ctr"/>
            <a:r>
              <a:rPr lang="en-US" altLang="zh-CN" dirty="0">
                <a:solidFill>
                  <a:sysClr val="window" lastClr="FFFFFF"/>
                </a:solidFill>
                <a:latin typeface="Arial" charset="0"/>
                <a:ea typeface="微软雅黑" charset="-122"/>
                <a:cs typeface="Arial" charset="0"/>
              </a:rPr>
              <a:t>B</a:t>
            </a:r>
          </a:p>
        </p:txBody>
      </p:sp>
      <p:sp>
        <p:nvSpPr>
          <p:cNvPr id="33" name="折角形 32"/>
          <p:cNvSpPr/>
          <p:nvPr>
            <p:custDataLst>
              <p:tags r:id="rId11"/>
            </p:custDataLst>
          </p:nvPr>
        </p:nvSpPr>
        <p:spPr>
          <a:xfrm>
            <a:off x="2646164" y="1684880"/>
            <a:ext cx="1866467" cy="3846639"/>
          </a:xfrm>
          <a:prstGeom prst="foldedCorner">
            <a:avLst/>
          </a:prstGeom>
          <a:solidFill>
            <a:schemeClr val="bg2">
              <a:lumMod val="20000"/>
              <a:lumOff val="80000"/>
            </a:schemeClr>
          </a:solidFill>
          <a:ln w="3175">
            <a:solidFill>
              <a:srgbClr val="245C75"/>
            </a:solidFill>
          </a:ln>
          <a:effectLst>
            <a:innerShdw blurRad="63500" dist="50800" dir="5400000">
              <a:prstClr val="black">
                <a:alpha val="50000"/>
              </a:prstClr>
            </a:innerShdw>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a:scene3d>
              <a:camera prst="orthographicFront"/>
              <a:lightRig rig="threePt" dir="t"/>
            </a:scene3d>
          </a:bodyPr>
          <a:lstStyle/>
          <a:p>
            <a:pPr algn="ctr">
              <a:lnSpc>
                <a:spcPct val="150000"/>
              </a:lnSpc>
            </a:pPr>
            <a:r>
              <a:rPr lang="zh-CN" altLang="en-US"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思源宋体 ExtraLight" charset="-122"/>
              </a:rPr>
              <a:t>作业许可的审批人、作业监护人等应经过作业许可管理培训,培训合格后方可上岗</a:t>
            </a:r>
          </a:p>
        </p:txBody>
      </p:sp>
      <p:sp>
        <p:nvSpPr>
          <p:cNvPr id="35" name="矩形 34"/>
          <p:cNvSpPr/>
          <p:nvPr>
            <p:custDataLst>
              <p:tags r:id="rId12"/>
            </p:custDataLst>
          </p:nvPr>
        </p:nvSpPr>
        <p:spPr>
          <a:xfrm>
            <a:off x="4915923" y="5533162"/>
            <a:ext cx="1866704" cy="567960"/>
          </a:xfrm>
          <a:prstGeom prst="rect">
            <a:avLst/>
          </a:prstGeom>
          <a:solidFill>
            <a:sysClr val="window" lastClr="FFFFFF"/>
          </a:solidFill>
          <a:ln w="3175">
            <a:solidFill>
              <a:srgbClr val="367CAD"/>
            </a:solidFill>
          </a:ln>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a:solidFill>
                <a:sysClr val="window" lastClr="FFFFFF"/>
              </a:solidFill>
              <a:latin typeface="微软雅黑" charset="-122"/>
              <a:ea typeface="微软雅黑" charset="-122"/>
            </a:endParaRPr>
          </a:p>
        </p:txBody>
      </p:sp>
      <p:sp>
        <p:nvSpPr>
          <p:cNvPr id="36" name="矩形 35"/>
          <p:cNvSpPr/>
          <p:nvPr>
            <p:custDataLst>
              <p:tags r:id="rId13"/>
            </p:custDataLst>
          </p:nvPr>
        </p:nvSpPr>
        <p:spPr>
          <a:xfrm>
            <a:off x="4915923" y="6101121"/>
            <a:ext cx="1866704" cy="41869"/>
          </a:xfrm>
          <a:prstGeom prst="rect">
            <a:avLst/>
          </a:prstGeom>
          <a:solidFill>
            <a:srgbClr val="367CAD"/>
          </a:solidFill>
          <a:ln w="3175">
            <a:solidFill>
              <a:srgbClr val="306F9B"/>
            </a:solidFill>
          </a:ln>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charset="-122"/>
              <a:ea typeface="微软雅黑" charset="-122"/>
            </a:endParaRPr>
          </a:p>
        </p:txBody>
      </p:sp>
      <p:cxnSp>
        <p:nvCxnSpPr>
          <p:cNvPr id="38" name="直接连接符 37"/>
          <p:cNvCxnSpPr/>
          <p:nvPr>
            <p:custDataLst>
              <p:tags r:id="rId14"/>
            </p:custDataLst>
          </p:nvPr>
        </p:nvCxnSpPr>
        <p:spPr>
          <a:xfrm flipH="1">
            <a:off x="4915923" y="5533162"/>
            <a:ext cx="1866704" cy="566174"/>
          </a:xfrm>
          <a:prstGeom prst="line">
            <a:avLst/>
          </a:prstGeom>
          <a:ln>
            <a:solidFill>
              <a:srgbClr val="367CAD"/>
            </a:solidFill>
          </a:ln>
        </p:spPr>
        <p:style>
          <a:lnRef idx="1">
            <a:srgbClr val="F6C171"/>
          </a:lnRef>
          <a:fillRef idx="0">
            <a:srgbClr val="F6C171"/>
          </a:fillRef>
          <a:effectRef idx="0">
            <a:srgbClr val="F6C171"/>
          </a:effectRef>
          <a:fontRef idx="minor">
            <a:srgbClr val="5F5F5F"/>
          </a:fontRef>
        </p:style>
      </p:cxnSp>
      <p:sp>
        <p:nvSpPr>
          <p:cNvPr id="39" name="棱台 38"/>
          <p:cNvSpPr/>
          <p:nvPr>
            <p:custDataLst>
              <p:tags r:id="rId15"/>
            </p:custDataLst>
          </p:nvPr>
        </p:nvSpPr>
        <p:spPr>
          <a:xfrm>
            <a:off x="5651464" y="5576143"/>
            <a:ext cx="395622" cy="480726"/>
          </a:xfrm>
          <a:prstGeom prst="bevel">
            <a:avLst/>
          </a:prstGeom>
          <a:solidFill>
            <a:srgbClr val="306F9B"/>
          </a:solidFill>
          <a:ln w="3175">
            <a:solidFill>
              <a:sysClr val="window" lastClr="FFFFF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fontScale="95000"/>
          </a:bodyPr>
          <a:lstStyle/>
          <a:p>
            <a:pPr algn="ctr"/>
            <a:r>
              <a:rPr lang="en-US" altLang="zh-CN" dirty="0">
                <a:solidFill>
                  <a:sysClr val="window" lastClr="FFFFFF"/>
                </a:solidFill>
                <a:latin typeface="Arial" charset="0"/>
                <a:ea typeface="微软雅黑" charset="-122"/>
                <a:cs typeface="Arial" charset="0"/>
              </a:rPr>
              <a:t>C</a:t>
            </a:r>
          </a:p>
        </p:txBody>
      </p:sp>
      <p:sp>
        <p:nvSpPr>
          <p:cNvPr id="40" name="折角形 39"/>
          <p:cNvSpPr/>
          <p:nvPr>
            <p:custDataLst>
              <p:tags r:id="rId16"/>
            </p:custDataLst>
          </p:nvPr>
        </p:nvSpPr>
        <p:spPr>
          <a:xfrm>
            <a:off x="4916044" y="1684880"/>
            <a:ext cx="1866467" cy="3846639"/>
          </a:xfrm>
          <a:prstGeom prst="foldedCorner">
            <a:avLst/>
          </a:prstGeom>
          <a:solidFill>
            <a:schemeClr val="bg2">
              <a:lumMod val="20000"/>
              <a:lumOff val="80000"/>
            </a:schemeClr>
          </a:solidFill>
          <a:ln w="3175">
            <a:solidFill>
              <a:srgbClr val="306F9B"/>
            </a:solidFill>
          </a:ln>
          <a:effectLst>
            <a:innerShdw blurRad="63500" dist="50800" dir="5400000">
              <a:prstClr val="black">
                <a:alpha val="50000"/>
              </a:prstClr>
            </a:innerShdw>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a:scene3d>
              <a:camera prst="orthographicFront"/>
              <a:lightRig rig="threePt" dir="t"/>
            </a:scene3d>
          </a:bodyPr>
          <a:lstStyle/>
          <a:p>
            <a:pPr algn="ctr">
              <a:lnSpc>
                <a:spcPct val="150000"/>
              </a:lnSpc>
            </a:pPr>
            <a:r>
              <a:rPr lang="zh-CN" altLang="en-US"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思源宋体 ExtraLight" charset="-122"/>
              </a:rPr>
              <a:t>许可证审批人在许可证签发前应结合JSA组织现场安全确认对交叉作业要指定项目现场协调人</a:t>
            </a:r>
          </a:p>
        </p:txBody>
      </p:sp>
      <p:sp>
        <p:nvSpPr>
          <p:cNvPr id="42" name="矩形 41"/>
          <p:cNvSpPr/>
          <p:nvPr>
            <p:custDataLst>
              <p:tags r:id="rId17"/>
            </p:custDataLst>
          </p:nvPr>
        </p:nvSpPr>
        <p:spPr>
          <a:xfrm>
            <a:off x="7187175" y="5533162"/>
            <a:ext cx="1866704" cy="567960"/>
          </a:xfrm>
          <a:prstGeom prst="rect">
            <a:avLst/>
          </a:prstGeom>
          <a:solidFill>
            <a:sysClr val="window" lastClr="FFFFFF"/>
          </a:solidFill>
          <a:ln w="3175">
            <a:solidFill>
              <a:srgbClr val="367CAD"/>
            </a:solidFill>
          </a:ln>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a:solidFill>
                <a:sysClr val="window" lastClr="FFFFFF"/>
              </a:solidFill>
              <a:latin typeface="微软雅黑" charset="-122"/>
              <a:ea typeface="微软雅黑" charset="-122"/>
            </a:endParaRPr>
          </a:p>
        </p:txBody>
      </p:sp>
      <p:sp>
        <p:nvSpPr>
          <p:cNvPr id="43" name="矩形 42"/>
          <p:cNvSpPr/>
          <p:nvPr>
            <p:custDataLst>
              <p:tags r:id="rId18"/>
            </p:custDataLst>
          </p:nvPr>
        </p:nvSpPr>
        <p:spPr>
          <a:xfrm>
            <a:off x="7187175" y="6101121"/>
            <a:ext cx="1866704" cy="41869"/>
          </a:xfrm>
          <a:prstGeom prst="rect">
            <a:avLst/>
          </a:prstGeom>
          <a:solidFill>
            <a:srgbClr val="306F9B"/>
          </a:solidFill>
          <a:ln w="3175">
            <a:solidFill>
              <a:srgbClr val="306F9B"/>
            </a:solidFill>
          </a:ln>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charset="-122"/>
              <a:ea typeface="微软雅黑" charset="-122"/>
            </a:endParaRPr>
          </a:p>
        </p:txBody>
      </p:sp>
      <p:cxnSp>
        <p:nvCxnSpPr>
          <p:cNvPr id="63" name="直接连接符 62"/>
          <p:cNvCxnSpPr/>
          <p:nvPr>
            <p:custDataLst>
              <p:tags r:id="rId19"/>
            </p:custDataLst>
          </p:nvPr>
        </p:nvCxnSpPr>
        <p:spPr>
          <a:xfrm flipH="1">
            <a:off x="7187175" y="5533162"/>
            <a:ext cx="1866704" cy="566174"/>
          </a:xfrm>
          <a:prstGeom prst="line">
            <a:avLst/>
          </a:prstGeom>
          <a:ln>
            <a:solidFill>
              <a:srgbClr val="367CAD"/>
            </a:solidFill>
          </a:ln>
        </p:spPr>
        <p:style>
          <a:lnRef idx="1">
            <a:srgbClr val="F6C171"/>
          </a:lnRef>
          <a:fillRef idx="0">
            <a:srgbClr val="F6C171"/>
          </a:fillRef>
          <a:effectRef idx="0">
            <a:srgbClr val="F6C171"/>
          </a:effectRef>
          <a:fontRef idx="minor">
            <a:srgbClr val="5F5F5F"/>
          </a:fontRef>
        </p:style>
      </p:cxnSp>
      <p:sp>
        <p:nvSpPr>
          <p:cNvPr id="64" name="棱台 63"/>
          <p:cNvSpPr/>
          <p:nvPr>
            <p:custDataLst>
              <p:tags r:id="rId20"/>
            </p:custDataLst>
          </p:nvPr>
        </p:nvSpPr>
        <p:spPr>
          <a:xfrm>
            <a:off x="7922716" y="5576778"/>
            <a:ext cx="395622" cy="480726"/>
          </a:xfrm>
          <a:prstGeom prst="bevel">
            <a:avLst/>
          </a:prstGeom>
          <a:solidFill>
            <a:srgbClr val="367CAD"/>
          </a:solidFill>
          <a:ln w="3175">
            <a:solidFill>
              <a:sysClr val="window" lastClr="FFFFF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fontScale="95000"/>
          </a:bodyPr>
          <a:lstStyle/>
          <a:p>
            <a:pPr algn="ctr"/>
            <a:r>
              <a:rPr lang="en-US" altLang="zh-CN" dirty="0">
                <a:solidFill>
                  <a:sysClr val="window" lastClr="FFFFFF"/>
                </a:solidFill>
                <a:latin typeface="Arial" charset="0"/>
                <a:ea typeface="微软雅黑" charset="-122"/>
                <a:cs typeface="Arial" charset="0"/>
              </a:rPr>
              <a:t>D</a:t>
            </a:r>
          </a:p>
        </p:txBody>
      </p:sp>
      <p:sp>
        <p:nvSpPr>
          <p:cNvPr id="65" name="折角形 64"/>
          <p:cNvSpPr/>
          <p:nvPr>
            <p:custDataLst>
              <p:tags r:id="rId21"/>
            </p:custDataLst>
          </p:nvPr>
        </p:nvSpPr>
        <p:spPr>
          <a:xfrm>
            <a:off x="7187134" y="1674690"/>
            <a:ext cx="1866467" cy="3846035"/>
          </a:xfrm>
          <a:prstGeom prst="foldedCorner">
            <a:avLst/>
          </a:prstGeom>
          <a:solidFill>
            <a:schemeClr val="bg2">
              <a:lumMod val="20000"/>
              <a:lumOff val="80000"/>
            </a:schemeClr>
          </a:solidFill>
          <a:ln w="3175">
            <a:solidFill>
              <a:srgbClr val="306F9B"/>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scene3d>
              <a:camera prst="orthographicFront"/>
              <a:lightRig rig="threePt" dir="t"/>
            </a:scene3d>
          </a:bodyPr>
          <a:lstStyle/>
          <a:p>
            <a:pPr algn="ctr">
              <a:lnSpc>
                <a:spcPct val="150000"/>
              </a:lnSpc>
            </a:pPr>
            <a:r>
              <a:rPr lang="zh-CN" altLang="en-US"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rPr>
              <a:t>现场作业负责人在作业前应将作业内容、作业风险及防范措施、作业中止和完工验收要求向作业人员交底</a:t>
            </a:r>
          </a:p>
        </p:txBody>
      </p:sp>
      <p:sp>
        <p:nvSpPr>
          <p:cNvPr id="67" name="矩形 66"/>
          <p:cNvSpPr/>
          <p:nvPr>
            <p:custDataLst>
              <p:tags r:id="rId22"/>
            </p:custDataLst>
          </p:nvPr>
        </p:nvSpPr>
        <p:spPr>
          <a:xfrm>
            <a:off x="9459996" y="5533162"/>
            <a:ext cx="1866704" cy="567960"/>
          </a:xfrm>
          <a:prstGeom prst="rect">
            <a:avLst/>
          </a:prstGeom>
          <a:solidFill>
            <a:sysClr val="window" lastClr="FFFFFF"/>
          </a:solidFill>
          <a:ln w="3175">
            <a:solidFill>
              <a:srgbClr val="367CAD"/>
            </a:solidFill>
          </a:ln>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a:solidFill>
                <a:sysClr val="window" lastClr="FFFFFF"/>
              </a:solidFill>
              <a:latin typeface="微软雅黑" charset="-122"/>
              <a:ea typeface="微软雅黑" charset="-122"/>
            </a:endParaRPr>
          </a:p>
        </p:txBody>
      </p:sp>
      <p:sp>
        <p:nvSpPr>
          <p:cNvPr id="68" name="矩形 67"/>
          <p:cNvSpPr/>
          <p:nvPr>
            <p:custDataLst>
              <p:tags r:id="rId23"/>
            </p:custDataLst>
          </p:nvPr>
        </p:nvSpPr>
        <p:spPr>
          <a:xfrm>
            <a:off x="9459996" y="6101121"/>
            <a:ext cx="1866704" cy="41869"/>
          </a:xfrm>
          <a:prstGeom prst="rect">
            <a:avLst/>
          </a:prstGeom>
          <a:solidFill>
            <a:srgbClr val="306F9B"/>
          </a:solidFill>
          <a:ln w="3175">
            <a:solidFill>
              <a:srgbClr val="306F9B"/>
            </a:solidFill>
          </a:ln>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fontScale="25000" lnSpcReduction="20000"/>
          </a:bodyPr>
          <a:lstStyle/>
          <a:p>
            <a:pPr algn="ctr"/>
            <a:endParaRPr lang="zh-CN" altLang="en-US">
              <a:solidFill>
                <a:sysClr val="window" lastClr="FFFFFF"/>
              </a:solidFill>
              <a:latin typeface="微软雅黑" charset="-122"/>
              <a:ea typeface="微软雅黑" charset="-122"/>
            </a:endParaRPr>
          </a:p>
        </p:txBody>
      </p:sp>
      <p:cxnSp>
        <p:nvCxnSpPr>
          <p:cNvPr id="69" name="直接连接符 68"/>
          <p:cNvCxnSpPr/>
          <p:nvPr>
            <p:custDataLst>
              <p:tags r:id="rId24"/>
            </p:custDataLst>
          </p:nvPr>
        </p:nvCxnSpPr>
        <p:spPr>
          <a:xfrm flipH="1">
            <a:off x="9459996" y="5533162"/>
            <a:ext cx="1866704" cy="566174"/>
          </a:xfrm>
          <a:prstGeom prst="line">
            <a:avLst/>
          </a:prstGeom>
          <a:ln>
            <a:solidFill>
              <a:srgbClr val="367CAD"/>
            </a:solidFill>
          </a:ln>
        </p:spPr>
        <p:style>
          <a:lnRef idx="1">
            <a:srgbClr val="F6C171"/>
          </a:lnRef>
          <a:fillRef idx="0">
            <a:srgbClr val="F6C171"/>
          </a:fillRef>
          <a:effectRef idx="0">
            <a:srgbClr val="F6C171"/>
          </a:effectRef>
          <a:fontRef idx="minor">
            <a:srgbClr val="5F5F5F"/>
          </a:fontRef>
        </p:style>
      </p:cxnSp>
      <p:sp>
        <p:nvSpPr>
          <p:cNvPr id="71" name="棱台 70"/>
          <p:cNvSpPr/>
          <p:nvPr>
            <p:custDataLst>
              <p:tags r:id="rId25"/>
            </p:custDataLst>
          </p:nvPr>
        </p:nvSpPr>
        <p:spPr>
          <a:xfrm>
            <a:off x="10195538" y="5576778"/>
            <a:ext cx="395622" cy="480726"/>
          </a:xfrm>
          <a:prstGeom prst="bevel">
            <a:avLst/>
          </a:prstGeom>
          <a:solidFill>
            <a:srgbClr val="367CAD"/>
          </a:solidFill>
          <a:ln w="3175">
            <a:solidFill>
              <a:sysClr val="window" lastClr="FFFFF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fontScale="97500"/>
          </a:bodyPr>
          <a:lstStyle/>
          <a:p>
            <a:pPr algn="ctr"/>
            <a:r>
              <a:rPr lang="en-US" altLang="zh-CN" dirty="0">
                <a:solidFill>
                  <a:sysClr val="window" lastClr="FFFFFF"/>
                </a:solidFill>
                <a:latin typeface="Arial" charset="0"/>
                <a:ea typeface="微软雅黑" charset="-122"/>
                <a:cs typeface="Arial" charset="0"/>
              </a:rPr>
              <a:t>E</a:t>
            </a:r>
          </a:p>
        </p:txBody>
      </p:sp>
      <p:sp>
        <p:nvSpPr>
          <p:cNvPr id="72" name="折角形 71"/>
          <p:cNvSpPr/>
          <p:nvPr>
            <p:custDataLst>
              <p:tags r:id="rId26"/>
            </p:custDataLst>
          </p:nvPr>
        </p:nvSpPr>
        <p:spPr>
          <a:xfrm>
            <a:off x="9460038" y="1684880"/>
            <a:ext cx="1866467" cy="3846639"/>
          </a:xfrm>
          <a:prstGeom prst="foldedCorner">
            <a:avLst/>
          </a:prstGeom>
          <a:solidFill>
            <a:schemeClr val="bg2">
              <a:lumMod val="20000"/>
              <a:lumOff val="80000"/>
            </a:schemeClr>
          </a:solidFill>
          <a:ln w="3175">
            <a:solidFill>
              <a:srgbClr val="367CAD"/>
            </a:solidFill>
          </a:ln>
          <a:effectLst>
            <a:innerShdw blurRad="63500" dist="50800" dir="5400000">
              <a:prstClr val="black">
                <a:alpha val="50000"/>
              </a:prstClr>
            </a:innerShdw>
          </a:effectLst>
        </p:spPr>
        <p:style>
          <a:lnRef idx="2">
            <a:srgbClr val="F6C171">
              <a:shade val="50000"/>
            </a:srgbClr>
          </a:lnRef>
          <a:fillRef idx="1">
            <a:srgbClr val="F6C171"/>
          </a:fillRef>
          <a:effectRef idx="0">
            <a:srgbClr val="F6C171"/>
          </a:effectRef>
          <a:fontRef idx="minor">
            <a:sysClr val="window" lastClr="FFFFFF"/>
          </a:fontRef>
        </p:style>
        <p:txBody>
          <a:bodyPr rtlCol="0" anchor="ctr">
            <a:normAutofit fontScale="90000"/>
            <a:scene3d>
              <a:camera prst="orthographicFront"/>
              <a:lightRig rig="threePt" dir="t"/>
            </a:scene3d>
          </a:bodyPr>
          <a:lstStyle/>
          <a:p>
            <a:pPr algn="ctr">
              <a:lnSpc>
                <a:spcPct val="150000"/>
              </a:lnSpc>
            </a:pPr>
            <a:r>
              <a:rPr lang="zh-CN" altLang="en-US" dirty="0">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cs typeface="思源宋体 ExtraLight" charset="-122"/>
              </a:rPr>
              <a:t>作业区域应进行隔离,并予以标识。对存在能量或危险物质意外释放可能导致中毒、窒息、触机械伤害的设备设施应采取能量隔离与挂牌上锁措施</a:t>
            </a:r>
          </a:p>
        </p:txBody>
      </p:sp>
      <p:cxnSp>
        <p:nvCxnSpPr>
          <p:cNvPr id="4" name="直接连接符 3"/>
          <p:cNvCxnSpPr/>
          <p:nvPr/>
        </p:nvCxnSpPr>
        <p:spPr>
          <a:xfrm>
            <a:off x="345440" y="1516380"/>
            <a:ext cx="11073130" cy="10795"/>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4117340" y="1050925"/>
            <a:ext cx="3465195" cy="460375"/>
          </a:xfrm>
          <a:prstGeom prst="rect">
            <a:avLst/>
          </a:prstGeom>
          <a:noFill/>
        </p:spPr>
        <p:txBody>
          <a:bodyPr wrap="square" rtlCol="0" anchor="t">
            <a:spAutoFit/>
            <a:scene3d>
              <a:camera prst="orthographicFront"/>
              <a:lightRig rig="threePt" dir="t"/>
            </a:scene3d>
          </a:bodyPr>
          <a:lstStyle/>
          <a:p>
            <a:pPr algn="ctr"/>
            <a:r>
              <a:rPr lang="zh-CN" altLang="zh-CN" sz="2400" b="1">
                <a:solidFill>
                  <a:schemeClr val="accent4"/>
                </a:solidFill>
                <a:effectLst/>
                <a:ea typeface="思源宋体 ExtraLight" charset="-122"/>
                <a:sym typeface="+mn-ea"/>
              </a:rPr>
              <a:t>作业许可证</a:t>
            </a:r>
          </a:p>
        </p:txBody>
      </p:sp>
    </p:spTree>
    <p:custDataLst>
      <p:tags r:id="rId1"/>
    </p:custDataLst>
  </p:cSld>
  <p:clrMapOvr>
    <a:masterClrMapping/>
  </p:clrMapOvr>
  <p:transition spd="slow" advTm="10016">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ox(in)">
                                      <p:cBhvr>
                                        <p:cTn id="10" dur="2000"/>
                                        <p:tgtEl>
                                          <p:spTgt spid="3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box(in)">
                                      <p:cBhvr>
                                        <p:cTn id="13" dur="2000"/>
                                        <p:tgtEl>
                                          <p:spTgt spid="4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box(in)">
                                      <p:cBhvr>
                                        <p:cTn id="16" dur="2000"/>
                                        <p:tgtEl>
                                          <p:spTgt spid="65"/>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box(in)">
                                      <p:cBhvr>
                                        <p:cTn id="19"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3" grpId="0" animBg="1"/>
      <p:bldP spid="40" grpId="0" animBg="1"/>
      <p:bldP spid="65" grpId="0" animBg="1"/>
      <p:bldP spid="7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4950460" y="2052320"/>
            <a:ext cx="6505575" cy="193802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1、现场高风险作业应实行属地和承包商双监护。 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2、实行许可要求的作业必须全程视频监控。 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3、作业范围和内容发生变化后需重新申请作业许可, 作业人员不得随意改变作业范围和作业内容。 </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作业过程安全监护和监督</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--施工作业过程安全控制</a:t>
            </a:r>
          </a:p>
        </p:txBody>
      </p:sp>
      <p:pic>
        <p:nvPicPr>
          <p:cNvPr id="5" name="图片 4" descr="C:\Users\Administrator\Downloads\51miz-E839536-F992B4A5.png51miz-E839536-F992B4A5"/>
          <p:cNvPicPr>
            <a:picLocks noChangeAspect="1"/>
          </p:cNvPicPr>
          <p:nvPr/>
        </p:nvPicPr>
        <p:blipFill>
          <a:blip r:embed="rId4"/>
          <a:srcRect/>
          <a:stretch>
            <a:fillRect/>
          </a:stretch>
        </p:blipFill>
        <p:spPr>
          <a:xfrm>
            <a:off x="737235" y="1400810"/>
            <a:ext cx="3396615" cy="374332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4950460" y="2052320"/>
            <a:ext cx="6505575" cy="193802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1、企业应遵循全生命周期安全可靠经济的原则,在选择物资或设备时,要关注安全和质量要求,规避价格陷阱。 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 2、企业应按照谁采购谁负责、谁验收谁负责的原则明 确责任部门,建立采购物资或设备的检验方法、验收标准</a:t>
            </a:r>
            <a:r>
              <a:rPr lang="zh-CN" altLang="en-US" sz="2000" b="1">
                <a:solidFill>
                  <a:schemeClr val="accent1"/>
                </a:solidFill>
                <a:effectLst>
                  <a:outerShdw blurRad="38100" dist="25400" dir="5400000" algn="ctr" rotWithShape="0">
                    <a:srgbClr val="6E747A">
                      <a:alpha val="43000"/>
                    </a:srgbClr>
                  </a:outerShdw>
                </a:effectLst>
                <a:ea typeface="思源宋体 ExtraLight" charset="-122"/>
              </a:rPr>
              <a:t>。</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采购安全控制</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--设备设施安全管理</a:t>
            </a:r>
          </a:p>
        </p:txBody>
      </p:sp>
      <p:pic>
        <p:nvPicPr>
          <p:cNvPr id="6" name="图片 5" descr="C:\Users\Administrator\Downloads\51miz-E851051-12E537B9.png51miz-E851051-12E537B9"/>
          <p:cNvPicPr>
            <a:picLocks noChangeAspect="1"/>
          </p:cNvPicPr>
          <p:nvPr/>
        </p:nvPicPr>
        <p:blipFill>
          <a:blip r:embed="rId4"/>
          <a:srcRect/>
          <a:stretch>
            <a:fillRect/>
          </a:stretch>
        </p:blipFill>
        <p:spPr>
          <a:xfrm>
            <a:off x="582295" y="2117725"/>
            <a:ext cx="3295650" cy="262318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4950460" y="2052320"/>
            <a:ext cx="6505575" cy="193802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1、设备设施建造和安装过程必须严格遵守设计要求,明确质量目标、进行全过程质量控制。 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2、按照谁安装谁负责、谁验收谁负责的原则进行设备设施验收。未组织验收或验收不合格的不得他人使用。</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建造与安装安全控制</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设备设施安全管理</a:t>
            </a:r>
          </a:p>
        </p:txBody>
      </p:sp>
      <p:pic>
        <p:nvPicPr>
          <p:cNvPr id="6" name="图片 5" descr="C:\Users\Administrator\Downloads\51miz-E802074-9E4EA556.png51miz-E802074-9E4EA556"/>
          <p:cNvPicPr>
            <a:picLocks noChangeAspect="1"/>
          </p:cNvPicPr>
          <p:nvPr/>
        </p:nvPicPr>
        <p:blipFill>
          <a:blip r:embed="rId4"/>
          <a:srcRect/>
          <a:stretch>
            <a:fillRect/>
          </a:stretch>
        </p:blipFill>
        <p:spPr>
          <a:xfrm>
            <a:off x="1003300" y="2176463"/>
            <a:ext cx="3434080" cy="2505075"/>
          </a:xfrm>
          <a:prstGeom prst="rect">
            <a:avLst/>
          </a:prstGeom>
          <a:effectLst>
            <a:innerShdw blurRad="63500" dist="50800" dir="5400000">
              <a:prstClr val="black">
                <a:alpha val="50000"/>
              </a:prstClr>
            </a:innerShdw>
          </a:effectLst>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82295" y="1975485"/>
            <a:ext cx="7023100" cy="378460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1、设备安装后须进行试运行,试运行过程中应安排专人监护、记录,发现异常立即处理。单机试运结束后,建设单位应组织设计、施工、质检、监理等人员验收并保存记录。 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 2、企业应监控、分析设备运行参数,禁止设备带病运行、超负荷运行和超期服役。 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3、企业应确定关键的设备设施,并进行有计划的测试和检验,以便及早识别设备设施存在的缺陷,并进行修复或替换4、禁止使用明令淘汰和报废的设备。</a:t>
            </a:r>
          </a:p>
        </p:txBody>
      </p:sp>
      <p:sp>
        <p:nvSpPr>
          <p:cNvPr id="3" name="文本框 2"/>
          <p:cNvSpPr txBox="1"/>
          <p:nvPr/>
        </p:nvSpPr>
        <p:spPr>
          <a:xfrm>
            <a:off x="716280" y="1303655"/>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设备运行安全管理</a:t>
            </a:r>
          </a:p>
        </p:txBody>
      </p:sp>
      <p:cxnSp>
        <p:nvCxnSpPr>
          <p:cNvPr id="4" name="直接连接符 3"/>
          <p:cNvCxnSpPr/>
          <p:nvPr/>
        </p:nvCxnSpPr>
        <p:spPr>
          <a:xfrm>
            <a:off x="582295" y="183578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设备设施安全管理</a:t>
            </a:r>
          </a:p>
        </p:txBody>
      </p:sp>
      <p:pic>
        <p:nvPicPr>
          <p:cNvPr id="5" name="图片 4" descr="C:\Users\Administrator\Downloads\51miz-P740678-4H7IFKZC.jpg51miz-P740678-4H7IFKZC"/>
          <p:cNvPicPr>
            <a:picLocks noChangeAspect="1"/>
          </p:cNvPicPr>
          <p:nvPr/>
        </p:nvPicPr>
        <p:blipFill>
          <a:blip r:embed="rId4"/>
          <a:srcRect/>
          <a:stretch>
            <a:fillRect/>
          </a:stretch>
        </p:blipFill>
        <p:spPr>
          <a:xfrm>
            <a:off x="7893050" y="2369185"/>
            <a:ext cx="3734435" cy="280035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797550" y="2052320"/>
            <a:ext cx="5658485" cy="193802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1、设备设施更换型号、材质等变更应办理变更手续。</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2、设备设施联锁保护摘除、联锁值修改等应办理变更手续。</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设备变更风险控制</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设备设施安全管理</a:t>
            </a:r>
          </a:p>
        </p:txBody>
      </p:sp>
      <p:pic>
        <p:nvPicPr>
          <p:cNvPr id="5" name="图片 4" descr="C:\Users\Administrator\Downloads\51miz-P848393-MGTXUN8Q.jpg51miz-P848393-MGTXUN8Q"/>
          <p:cNvPicPr>
            <a:picLocks noChangeAspect="1"/>
          </p:cNvPicPr>
          <p:nvPr/>
        </p:nvPicPr>
        <p:blipFill>
          <a:blip r:embed="rId4"/>
          <a:srcRect/>
          <a:stretch>
            <a:fillRect/>
          </a:stretch>
        </p:blipFill>
        <p:spPr>
          <a:xfrm>
            <a:off x="543243" y="1499870"/>
            <a:ext cx="4862830" cy="357187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797550" y="2052320"/>
            <a:ext cx="5658485" cy="332295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1、危险化学品储存或运输的企业应取得相应资质。 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2、企业从事危险化学品装卸的管理人员和操作人员应取得相应的资格证书。 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3、企业应核实危险化学品(危险货物）承运商的资质,核实承运商车辆、罐体等设施和人员相关资质,并确保在有效期内</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危险化学品储运资质核实</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危险化学品储运安全管理</a:t>
            </a:r>
          </a:p>
        </p:txBody>
      </p:sp>
      <p:pic>
        <p:nvPicPr>
          <p:cNvPr id="6" name="图片 5" descr="C:\Users\Administrator\Downloads\51miz-E209600-7317896E.png51miz-E209600-7317896E"/>
          <p:cNvPicPr>
            <a:picLocks noChangeAspect="1"/>
          </p:cNvPicPr>
          <p:nvPr/>
        </p:nvPicPr>
        <p:blipFill>
          <a:blip r:embed="rId4"/>
          <a:srcRect/>
          <a:stretch>
            <a:fillRect/>
          </a:stretch>
        </p:blipFill>
        <p:spPr>
          <a:xfrm>
            <a:off x="1510983" y="1861185"/>
            <a:ext cx="3111500" cy="343852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797550" y="2052320"/>
            <a:ext cx="5658485" cy="332295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1、企业应分级建立危险化学品目录和台账,动态监控使用和储存危化品的品种、数量和存放地点。2、企业应建立化学品活性反应矩阵表,明确不同化学一品的储存要求、储存方式、泄漏处置和应急措施。 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3、企业应收集或编制化学品安全技术说明书,并发放到使用岗位。</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危险化学品信息管理</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危险化学品储运安全管理</a:t>
            </a:r>
          </a:p>
        </p:txBody>
      </p:sp>
      <p:pic>
        <p:nvPicPr>
          <p:cNvPr id="6" name="图片 5" descr="C:\Users\Administrator\Downloads\51miz-P253745-7QAF6M5R.jpg51miz-P253745-7QAF6M5R"/>
          <p:cNvPicPr>
            <a:picLocks noChangeAspect="1"/>
          </p:cNvPicPr>
          <p:nvPr/>
        </p:nvPicPr>
        <p:blipFill>
          <a:blip r:embed="rId4"/>
          <a:srcRect/>
          <a:stretch>
            <a:fillRect/>
          </a:stretch>
        </p:blipFill>
        <p:spPr>
          <a:xfrm>
            <a:off x="970598" y="2520315"/>
            <a:ext cx="4241800" cy="238696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797550" y="2052320"/>
            <a:ext cx="5658485" cy="378460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1、储存危险化学品的场所（罐区、仓库等）和设施不得随意变更储存的物质,不得超量储存。</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2、对危险化学品储罐区、仓库实行封闭管理,并设置防止人员非法侵入的设施。 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3、对危险化学品的储罐区和装卸区应进行视频监控。严格控制装卸区域的人员和车辆。 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4、保持危险化学品储罐区、仓库的报警和联锁系统完好、投用,保持消防系统完好有效。</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安全监控和安保</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危险化学品储运安全管理</a:t>
            </a:r>
          </a:p>
        </p:txBody>
      </p:sp>
      <p:pic>
        <p:nvPicPr>
          <p:cNvPr id="6" name="图片 5" descr="C:\Users\Administrator\Downloads\51miz-E1042306-6CD6AD6E.png51miz-E1042306-6CD6AD6E"/>
          <p:cNvPicPr>
            <a:picLocks noChangeAspect="1"/>
          </p:cNvPicPr>
          <p:nvPr/>
        </p:nvPicPr>
        <p:blipFill>
          <a:blip r:embed="rId4"/>
          <a:srcRect/>
          <a:stretch>
            <a:fillRect/>
          </a:stretch>
        </p:blipFill>
        <p:spPr>
          <a:xfrm>
            <a:off x="1890395" y="2448560"/>
            <a:ext cx="2524125" cy="262572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797550" y="2052320"/>
            <a:ext cx="5658485" cy="193802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1、企业应按照谁选用谁负责的原则,对承包商（含承运商、技术服务商）的安全资质和专业资质进行审查确认,合格后方可入围。</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2、企业应将承包商的分包商视同承包商进行管理。</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承包商安全资质审查</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承包商安全管理</a:t>
            </a:r>
          </a:p>
        </p:txBody>
      </p:sp>
      <p:pic>
        <p:nvPicPr>
          <p:cNvPr id="6" name="图片 5" descr="C:\Users\Administrator\Downloads\51miz-E791790-206C0B81.png51miz-E791790-206C0B81"/>
          <p:cNvPicPr>
            <a:picLocks noChangeAspect="1"/>
          </p:cNvPicPr>
          <p:nvPr/>
        </p:nvPicPr>
        <p:blipFill>
          <a:blip r:embed="rId4"/>
          <a:srcRect/>
          <a:stretch>
            <a:fillRect/>
          </a:stretch>
        </p:blipFill>
        <p:spPr>
          <a:xfrm>
            <a:off x="1934528" y="1375410"/>
            <a:ext cx="2942590" cy="375285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655310" y="2184400"/>
            <a:ext cx="5580380" cy="341503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r>
              <a:rPr lang="zh-CN" altLang="en-US">
                <a:solidFill>
                  <a:schemeClr val="accent1"/>
                </a:solidFill>
                <a:effectLst/>
                <a:ea typeface="思源宋体 ExtraLight" charset="-122"/>
              </a:rPr>
              <a:t>1、直属企业应设立HSE委员会,HSE委员会主任由企业主要负责人(董事长或总经理）担任。 </a:t>
            </a:r>
          </a:p>
          <a:p>
            <a:r>
              <a:rPr lang="zh-CN" altLang="en-US">
                <a:solidFill>
                  <a:schemeClr val="accent1"/>
                </a:solidFill>
                <a:effectLst/>
                <a:ea typeface="思源宋体 ExtraLight" charset="-122"/>
              </a:rPr>
              <a:t>2、HSE委员会办公室主任由安全总监担任,办公室设在安全监管部门。 </a:t>
            </a:r>
          </a:p>
          <a:p>
            <a:r>
              <a:rPr lang="zh-CN" altLang="en-US">
                <a:solidFill>
                  <a:schemeClr val="accent1"/>
                </a:solidFill>
                <a:effectLst/>
                <a:ea typeface="思源宋体 ExtraLight" charset="-122"/>
              </a:rPr>
              <a:t>3、HSE委员会应根据单位实际,下设生产、设备、工程等专业安全分委员会,分委员会主任由企业相应业务分管领导担任,办公室设在相应职能部门。 </a:t>
            </a:r>
          </a:p>
          <a:p>
            <a:r>
              <a:rPr lang="zh-CN" altLang="en-US">
                <a:solidFill>
                  <a:schemeClr val="accent1"/>
                </a:solidFill>
                <a:effectLst/>
                <a:ea typeface="思源宋体 ExtraLight" charset="-122"/>
              </a:rPr>
              <a:t>4、HSE委员会至少每季度召开一次全体会议,听取安HSE委员会办公室和各专业HSE分委员会的工作汇报,研究、决策重要安全事项。 </a:t>
            </a:r>
          </a:p>
          <a:p>
            <a:r>
              <a:rPr lang="zh-CN" altLang="en-US">
                <a:solidFill>
                  <a:schemeClr val="accent1"/>
                </a:solidFill>
                <a:effectLst/>
                <a:ea typeface="思源宋体 ExtraLight" charset="-122"/>
              </a:rPr>
              <a:t>5、HSE委员会办公室负责对各专业分委员会、职能部门和二级/基层单位进行安全考核并提出考核意见。</a:t>
            </a:r>
            <a:r>
              <a:rPr lang="zh-CN" altLang="en-US" b="1">
                <a:solidFill>
                  <a:schemeClr val="accent1"/>
                </a:solidFill>
                <a:effectLst/>
                <a:ea typeface="思源宋体 ExtraLight" charset="-122"/>
              </a:rPr>
              <a:t> </a:t>
            </a: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zh-CN" altLang="en-US" sz="2400" b="1">
                <a:solidFill>
                  <a:schemeClr val="accent4"/>
                </a:solidFill>
                <a:effectLst/>
                <a:ea typeface="思源宋体 ExtraLight" charset="-122"/>
              </a:rPr>
              <a:t>安全生产委员会</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28676" name="矩形 3"/>
          <p:cNvSpPr>
            <a:spLocks noChangeArrowheads="1"/>
          </p:cNvSpPr>
          <p:nvPr/>
        </p:nvSpPr>
        <p:spPr bwMode="auto">
          <a:xfrm>
            <a:off x="582295" y="1400810"/>
            <a:ext cx="4843145" cy="4476750"/>
          </a:xfrm>
          <a:prstGeom prst="rect">
            <a:avLst/>
          </a:prstGeom>
          <a:blipFill dpi="0" rotWithShape="1">
            <a:blip r:embed="rId4"/>
            <a:srcRect/>
            <a:stretch>
              <a:fillRect/>
            </a:stretch>
          </a:blipFill>
          <a:ln>
            <a:noFill/>
          </a:ln>
          <a:effectLst>
            <a:outerShdw blurRad="76200" dir="13500000" sy="23000" kx="1200000" algn="br" rotWithShape="0">
              <a:prstClr val="black">
                <a:alpha val="2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randombar(horizontal)">
                                      <p:cBhvr>
                                        <p:cTn id="7" dur="500"/>
                                        <p:tgtEl>
                                          <p:spTgt spid="286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8676" grpId="0" bldLvl="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797550" y="2052320"/>
            <a:ext cx="5658485" cy="147637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marL="457200" indent="-457200" algn="l">
              <a:lnSpc>
                <a:spcPct val="150000"/>
              </a:lnSpc>
              <a:buFont typeface="+mj-lt"/>
              <a:buAutoNum type="arabicPeriod"/>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企业应对所有的入场(（厂)承包商人员进行安全培训。</a:t>
            </a:r>
          </a:p>
          <a:p>
            <a:pPr marL="457200" indent="-457200" algn="l">
              <a:lnSpc>
                <a:spcPct val="150000"/>
              </a:lnSpc>
              <a:buFont typeface="+mj-lt"/>
              <a:buAutoNum type="arabicPeriod"/>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考试合格后办理入场（厂)证。</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承包商安全培训</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承包商安全管理</a:t>
            </a:r>
          </a:p>
        </p:txBody>
      </p:sp>
      <p:pic>
        <p:nvPicPr>
          <p:cNvPr id="5" name="图片 4" descr="C:\Users\Administrator\Downloads\51miz-E756046-4738D62F.png51miz-E756046-4738D62F"/>
          <p:cNvPicPr>
            <a:picLocks noChangeAspect="1"/>
          </p:cNvPicPr>
          <p:nvPr/>
        </p:nvPicPr>
        <p:blipFill>
          <a:blip r:embed="rId4"/>
          <a:srcRect/>
          <a:stretch>
            <a:fillRect/>
          </a:stretch>
        </p:blipFill>
        <p:spPr>
          <a:xfrm>
            <a:off x="839153" y="1170305"/>
            <a:ext cx="4362450" cy="436245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797550" y="2052320"/>
            <a:ext cx="5658485" cy="378460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1、禁止总包单位将个体工程分包，禁止分包项目再分包，禁止违法转包。</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2、企业应安排专业人员对承包商作业设备等进行入场检查，合格后张贴标签后再厂。</a:t>
            </a:r>
          </a:p>
          <a:p>
            <a:pPr algn="l">
              <a:lnSpc>
                <a:spcPct val="150000"/>
              </a:lnSpc>
            </a:pPr>
            <a:r>
              <a:rPr lang="en-US" altLang="zh-CN" sz="2000">
                <a:solidFill>
                  <a:schemeClr val="accent1"/>
                </a:solidFill>
                <a:effectLst>
                  <a:outerShdw blurRad="38100" dist="25400" dir="5400000" algn="ctr" rotWithShape="0">
                    <a:srgbClr val="6E747A">
                      <a:alpha val="43000"/>
                    </a:srgbClr>
                  </a:outerShdw>
                </a:effectLst>
                <a:ea typeface="思源宋体 ExtraLight" charset="-122"/>
              </a:rPr>
              <a:t>3</a:t>
            </a: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、企业应核实承包商特种作业人员，特种设备作业人员的特种作业证是否有效。</a:t>
            </a:r>
          </a:p>
          <a:p>
            <a:pPr algn="l">
              <a:lnSpc>
                <a:spcPct val="150000"/>
              </a:lnSpc>
            </a:pPr>
            <a:r>
              <a:rPr lang="en-US" altLang="zh-CN" sz="2000">
                <a:solidFill>
                  <a:schemeClr val="accent1"/>
                </a:solidFill>
                <a:effectLst>
                  <a:outerShdw blurRad="38100" dist="25400" dir="5400000" algn="ctr" rotWithShape="0">
                    <a:srgbClr val="6E747A">
                      <a:alpha val="43000"/>
                    </a:srgbClr>
                  </a:outerShdw>
                </a:effectLst>
                <a:ea typeface="思源宋体 ExtraLight" charset="-122"/>
              </a:rPr>
              <a:t>4</a:t>
            </a: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、企业应对承办商现场作业进行监督和检查，并记录和反馈检查结果。</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承包商安全监管</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承包商安全管理</a:t>
            </a:r>
          </a:p>
        </p:txBody>
      </p:sp>
      <p:pic>
        <p:nvPicPr>
          <p:cNvPr id="9" name="图片 8" descr="C:\Users\Administrator\Downloads\51miz-E267273-23103432.png51miz-E267273-23103432"/>
          <p:cNvPicPr>
            <a:picLocks noChangeAspect="1"/>
          </p:cNvPicPr>
          <p:nvPr/>
        </p:nvPicPr>
        <p:blipFill>
          <a:blip r:embed="rId4"/>
          <a:srcRect/>
          <a:stretch>
            <a:fillRect/>
          </a:stretch>
        </p:blipFill>
        <p:spPr>
          <a:xfrm>
            <a:off x="418465" y="1861185"/>
            <a:ext cx="4790440" cy="4792345"/>
          </a:xfrm>
          <a:prstGeom prst="rect">
            <a:avLst/>
          </a:prstGeom>
          <a:effectLst>
            <a:innerShdw blurRad="63500" dist="50800" dir="5400000">
              <a:prstClr val="black">
                <a:alpha val="50000"/>
              </a:prstClr>
            </a:innerShdw>
          </a:effectLst>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797550" y="2052320"/>
            <a:ext cx="5658485" cy="378460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1、承包商应对企业提交年度安全运营报告，报告安全体系运营情况，包括安全绩效，组织机构和人员变动，安全管理和安全技术措施等，并附证明材料。</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2、企业应对承包商实施安全积分管理，根据积分进行考核，奖惩，并与以后的工程量挂钩。</a:t>
            </a:r>
          </a:p>
          <a:p>
            <a:pPr algn="l">
              <a:lnSpc>
                <a:spcPct val="150000"/>
              </a:lnSpc>
            </a:pPr>
            <a:r>
              <a:rPr lang="en-US" altLang="zh-CN" sz="2000">
                <a:solidFill>
                  <a:schemeClr val="accent1"/>
                </a:solidFill>
                <a:effectLst>
                  <a:outerShdw blurRad="38100" dist="25400" dir="5400000" algn="ctr" rotWithShape="0">
                    <a:srgbClr val="6E747A">
                      <a:alpha val="43000"/>
                    </a:srgbClr>
                  </a:outerShdw>
                </a:effectLst>
                <a:ea typeface="思源宋体 ExtraLight" charset="-122"/>
              </a:rPr>
              <a:t>3</a:t>
            </a: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、企业应建立承包商黑名单制度，实行企业内部信息共享，禁止使用列入黑名单的承包商。</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承包商安全考核和评价</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承包商安全管理</a:t>
            </a:r>
          </a:p>
        </p:txBody>
      </p:sp>
      <p:pic>
        <p:nvPicPr>
          <p:cNvPr id="8" name="图片 7" descr="C:\Users\Administrator\Downloads\51miz-E853196-79853A84.png51miz-E853196-79853A84"/>
          <p:cNvPicPr>
            <a:picLocks noChangeAspect="1"/>
          </p:cNvPicPr>
          <p:nvPr/>
        </p:nvPicPr>
        <p:blipFill>
          <a:blip r:embed="rId4"/>
          <a:srcRect/>
          <a:stretch>
            <a:fillRect/>
          </a:stretch>
        </p:blipFill>
        <p:spPr>
          <a:xfrm>
            <a:off x="582295" y="2582545"/>
            <a:ext cx="5016500" cy="245999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797550" y="2052320"/>
            <a:ext cx="5658485" cy="286131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1、企业应对油气资产被盗及涉及公共安全的风险进行排查与评估,实行分级管理,并制定相应的"三防"措施。 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2、企业应对停运、闲置、封存、报废的输油气管道等设施进行|排查、清理和巡护,采取必要的安保措施,防止发生被盗案件和安全事故。</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公共安全风险管控</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油气资产安保与反恐管理</a:t>
            </a:r>
          </a:p>
        </p:txBody>
      </p:sp>
      <p:pic>
        <p:nvPicPr>
          <p:cNvPr id="5" name="图片 4" descr="C:\Users\Administrator\Downloads\51miz-E901451-8B931578.png51miz-E901451-8B931578"/>
          <p:cNvPicPr>
            <a:picLocks noChangeAspect="1"/>
          </p:cNvPicPr>
          <p:nvPr/>
        </p:nvPicPr>
        <p:blipFill>
          <a:blip r:embed="rId4"/>
          <a:srcRect/>
          <a:stretch>
            <a:fillRect/>
          </a:stretch>
        </p:blipFill>
        <p:spPr>
          <a:xfrm>
            <a:off x="1146175" y="2019618"/>
            <a:ext cx="3705225" cy="292735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797550" y="2052320"/>
            <a:ext cx="5658485" cy="193802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1、企业应建立情报信息收集网络,加强与政府部门的沟通。 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2、企业应严格遵守相关信息报告制度,确保对突发事件的上情下达。</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信息沟通与报告</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油气资产安保与反恐管理</a:t>
            </a:r>
          </a:p>
        </p:txBody>
      </p:sp>
      <p:pic>
        <p:nvPicPr>
          <p:cNvPr id="5" name="图片 4" descr="C:\Users\Administrator\Downloads\51miz-E867807-30021321.png51miz-E867807-30021321"/>
          <p:cNvPicPr>
            <a:picLocks noChangeAspect="1"/>
          </p:cNvPicPr>
          <p:nvPr/>
        </p:nvPicPr>
        <p:blipFill>
          <a:blip r:embed="rId4"/>
          <a:srcRect/>
          <a:stretch>
            <a:fillRect/>
          </a:stretch>
        </p:blipFill>
        <p:spPr>
          <a:xfrm>
            <a:off x="1908175" y="1861185"/>
            <a:ext cx="2876550" cy="337629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第二章节</a:t>
            </a:r>
          </a:p>
        </p:txBody>
      </p:sp>
      <p:sp>
        <p:nvSpPr>
          <p:cNvPr id="2" name="文本框 1"/>
          <p:cNvSpPr txBox="1"/>
          <p:nvPr/>
        </p:nvSpPr>
        <p:spPr>
          <a:xfrm>
            <a:off x="5797550" y="2052320"/>
            <a:ext cx="5658485" cy="378460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1、企业应按照地方政府的要求和标准配备必要的防护 装备,按照分级管理及时调整和动态部署反恐防范力量。 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2、重点区域(部位)全面应用电子门禁、周界报警、电视监控和防闯入系统。 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3、管道巡护工作实现卫星定位技术全覆盖。  </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4、企业应加强警企联动,主动与公安、司法机关开展联巡、联护和联治。</a:t>
            </a:r>
          </a:p>
        </p:txBody>
      </p:sp>
      <p:sp>
        <p:nvSpPr>
          <p:cNvPr id="3" name="文本框 2"/>
          <p:cNvSpPr txBox="1"/>
          <p:nvPr/>
        </p:nvSpPr>
        <p:spPr>
          <a:xfrm>
            <a:off x="6801485" y="1400810"/>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安全防范</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油气资产安保与反恐管理</a:t>
            </a:r>
          </a:p>
        </p:txBody>
      </p:sp>
      <p:pic>
        <p:nvPicPr>
          <p:cNvPr id="5" name="图片 4" descr="C:\Users\Administrator\Downloads\51miz-E820893-1EC3551D.png51miz-E820893-1EC3551D"/>
          <p:cNvPicPr>
            <a:picLocks noChangeAspect="1"/>
          </p:cNvPicPr>
          <p:nvPr/>
        </p:nvPicPr>
        <p:blipFill>
          <a:blip r:embed="rId4"/>
          <a:srcRect/>
          <a:stretch>
            <a:fillRect/>
          </a:stretch>
        </p:blipFill>
        <p:spPr>
          <a:xfrm>
            <a:off x="1902778" y="2215515"/>
            <a:ext cx="2456180" cy="345757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Box 20"/>
          <p:cNvSpPr txBox="1">
            <a:spLocks noChangeArrowheads="1"/>
          </p:cNvSpPr>
          <p:nvPr/>
        </p:nvSpPr>
        <p:spPr bwMode="auto">
          <a:xfrm>
            <a:off x="3615853" y="2692829"/>
            <a:ext cx="6917210" cy="132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l" eaLnBrk="1" hangingPunct="1"/>
            <a:r>
              <a:rPr lang="en-US" altLang="zh-CN" sz="8000" b="1">
                <a:solidFill>
                  <a:srgbClr val="245C75"/>
                </a:solidFill>
                <a:effectLst>
                  <a:outerShdw blurRad="38100" dist="19050" dir="2700000" algn="tl" rotWithShape="0">
                    <a:schemeClr val="dk1">
                      <a:alpha val="40000"/>
                    </a:schemeClr>
                  </a:outerShdw>
                </a:effectLst>
                <a:latin typeface="思源宋体 ExtraLight" charset="-122"/>
                <a:ea typeface="思源宋体 ExtraLight" charset="-122"/>
              </a:rPr>
              <a:t>---</a:t>
            </a:r>
            <a:r>
              <a:rPr lang="zh-CN" altLang="en-US" sz="8000" b="1">
                <a:solidFill>
                  <a:srgbClr val="245C75"/>
                </a:solidFill>
                <a:effectLst>
                  <a:outerShdw blurRad="38100" dist="19050" dir="2700000" algn="tl" rotWithShape="0">
                    <a:schemeClr val="dk1">
                      <a:alpha val="40000"/>
                    </a:schemeClr>
                  </a:outerShdw>
                </a:effectLst>
                <a:latin typeface="思源宋体 ExtraLight" charset="-122"/>
                <a:ea typeface="思源宋体 ExtraLight" charset="-122"/>
              </a:rPr>
              <a:t>第三章节 ！</a:t>
            </a:r>
          </a:p>
        </p:txBody>
      </p:sp>
      <p:pic>
        <p:nvPicPr>
          <p:cNvPr id="91" name="图片 90" descr="C:\Users\Administrator\Downloads\51miz-E194735-0FC718D7.png51miz-E194735-0FC718D7"/>
          <p:cNvPicPr>
            <a:picLocks noChangeAspect="1"/>
          </p:cNvPicPr>
          <p:nvPr userDrawn="1"/>
        </p:nvPicPr>
        <p:blipFill>
          <a:blip r:embed="rId4">
            <a:clrChange>
              <a:clrFrom>
                <a:srgbClr val="FDFDFD">
                  <a:alpha val="100000"/>
                </a:srgbClr>
              </a:clrFrom>
              <a:clrTo>
                <a:srgbClr val="FDFDFD">
                  <a:alpha val="100000"/>
                  <a:alpha val="0"/>
                </a:srgbClr>
              </a:clrTo>
            </a:clrChange>
          </a:blip>
          <a:srcRect/>
          <a:stretch>
            <a:fillRect/>
          </a:stretch>
        </p:blipFill>
        <p:spPr>
          <a:xfrm>
            <a:off x="1630045" y="2609850"/>
            <a:ext cx="1529715" cy="1487805"/>
          </a:xfrm>
          <a:prstGeom prst="rect">
            <a:avLst/>
          </a:prstGeom>
        </p:spPr>
      </p:pic>
    </p:spTree>
    <p:custDataLst>
      <p:tags r:id="rId1"/>
    </p:custDataLst>
  </p:cSld>
  <p:clrMapOvr>
    <a:masterClrMapping/>
  </p:clrMapOvr>
  <p:transition spd="slow" advTm="624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9222"/>
                                        </p:tgtEl>
                                        <p:attrNameLst>
                                          <p:attrName>style.visibility</p:attrName>
                                        </p:attrNameLst>
                                      </p:cBhvr>
                                      <p:to>
                                        <p:strVal val="visible"/>
                                      </p:to>
                                    </p:set>
                                    <p:anim calcmode="lin" valueType="num">
                                      <p:cBhvr>
                                        <p:cTn id="7" dur="500" fill="hold"/>
                                        <p:tgtEl>
                                          <p:spTgt spid="92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222"/>
                                        </p:tgtEl>
                                        <p:attrNameLst>
                                          <p:attrName>ppt_y</p:attrName>
                                        </p:attrNameLst>
                                      </p:cBhvr>
                                      <p:tavLst>
                                        <p:tav tm="0">
                                          <p:val>
                                            <p:strVal val="#ppt_y"/>
                                          </p:val>
                                        </p:tav>
                                        <p:tav tm="100000">
                                          <p:val>
                                            <p:strVal val="#ppt_y"/>
                                          </p:val>
                                        </p:tav>
                                      </p:tavLst>
                                    </p:anim>
                                    <p:anim calcmode="lin" valueType="num">
                                      <p:cBhvr>
                                        <p:cTn id="9" dur="500" fill="hold"/>
                                        <p:tgtEl>
                                          <p:spTgt spid="92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2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22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1" nodeType="clickEffect">
                                  <p:stCondLst>
                                    <p:cond delay="0"/>
                                  </p:stCondLst>
                                  <p:iterate type="lt">
                                    <p:tmPct val="0"/>
                                  </p:iterate>
                                  <p:childTnLst>
                                    <p:set>
                                      <p:cBhvr>
                                        <p:cTn id="15" dur="1" fill="hold">
                                          <p:stCondLst>
                                            <p:cond delay="0"/>
                                          </p:stCondLst>
                                        </p:cTn>
                                        <p:tgtEl>
                                          <p:spTgt spid="9222"/>
                                        </p:tgtEl>
                                        <p:attrNameLst>
                                          <p:attrName>style.visibility</p:attrName>
                                        </p:attrNameLst>
                                      </p:cBhvr>
                                      <p:to>
                                        <p:strVal val="visible"/>
                                      </p:to>
                                    </p:set>
                                    <p:anim calcmode="lin" valueType="num">
                                      <p:cBhvr additive="base">
                                        <p:cTn id="16" dur="500" fill="hold"/>
                                        <p:tgtEl>
                                          <p:spTgt spid="9222"/>
                                        </p:tgtEl>
                                        <p:attrNameLst>
                                          <p:attrName>ppt_x</p:attrName>
                                        </p:attrNameLst>
                                      </p:cBhvr>
                                      <p:tavLst>
                                        <p:tav tm="0">
                                          <p:val>
                                            <p:strVal val="#ppt_x"/>
                                          </p:val>
                                        </p:tav>
                                        <p:tav tm="100000">
                                          <p:val>
                                            <p:strVal val="#ppt_x"/>
                                          </p:val>
                                        </p:tav>
                                      </p:tavLst>
                                    </p:anim>
                                    <p:anim calcmode="lin" valueType="num">
                                      <p:cBhvr additive="base">
                                        <p:cTn id="17"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P spid="9222" grpId="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第三章节</a:t>
            </a:r>
          </a:p>
        </p:txBody>
      </p:sp>
      <p:sp>
        <p:nvSpPr>
          <p:cNvPr id="2" name="文本框 1"/>
          <p:cNvSpPr txBox="1"/>
          <p:nvPr/>
        </p:nvSpPr>
        <p:spPr>
          <a:xfrm>
            <a:off x="582295" y="2063115"/>
            <a:ext cx="6011545" cy="378460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1、安全观察应包括现场观察和与观察者沟通。</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2、安全观察频率： </a:t>
            </a:r>
          </a:p>
          <a:p>
            <a:pPr marL="457200" indent="-457200" algn="l">
              <a:lnSpc>
                <a:spcPct val="150000"/>
              </a:lnSpc>
              <a:buFont typeface="+mj-lt"/>
              <a:buAutoNum type="alphaLcPeriod"/>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企业领导班子成员至少每3个月进行1次。 </a:t>
            </a:r>
          </a:p>
          <a:p>
            <a:pPr marL="457200" indent="-457200" algn="l">
              <a:lnSpc>
                <a:spcPct val="150000"/>
              </a:lnSpc>
              <a:buFont typeface="+mj-lt"/>
              <a:buAutoNum type="alphaLcPeriod"/>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职能部门负责人至少每2个月进行1次。 </a:t>
            </a:r>
          </a:p>
          <a:p>
            <a:pPr marL="457200" indent="-457200" algn="l">
              <a:lnSpc>
                <a:spcPct val="150000"/>
              </a:lnSpc>
              <a:buFont typeface="+mj-lt"/>
              <a:buAutoNum type="alphaLcPeriod"/>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二级单位负责人至少每月进行1次。 </a:t>
            </a:r>
          </a:p>
          <a:p>
            <a:pPr marL="457200" indent="-457200" algn="l">
              <a:lnSpc>
                <a:spcPct val="150000"/>
              </a:lnSpc>
              <a:buFont typeface="+mj-lt"/>
              <a:buAutoNum type="alphaLcPeriod"/>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基层单位（业务单元)负责人至少每周进行1次。</a:t>
            </a:r>
          </a:p>
          <a:p>
            <a:pPr algn="l">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3、安全观察应填写观察卡,由安全监管部门进行统计、分析,分析结果每季度进行通报和分享。</a:t>
            </a:r>
          </a:p>
        </p:txBody>
      </p:sp>
      <p:sp>
        <p:nvSpPr>
          <p:cNvPr id="3" name="文本框 2"/>
          <p:cNvSpPr txBox="1"/>
          <p:nvPr/>
        </p:nvSpPr>
        <p:spPr>
          <a:xfrm>
            <a:off x="1640840" y="1308735"/>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安全观察</a:t>
            </a:r>
          </a:p>
        </p:txBody>
      </p:sp>
      <p:cxnSp>
        <p:nvCxnSpPr>
          <p:cNvPr id="4" name="直接连接符 3"/>
          <p:cNvCxnSpPr/>
          <p:nvPr/>
        </p:nvCxnSpPr>
        <p:spPr>
          <a:xfrm>
            <a:off x="582295" y="1769110"/>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安全观察与安全检查</a:t>
            </a:r>
          </a:p>
        </p:txBody>
      </p:sp>
      <p:pic>
        <p:nvPicPr>
          <p:cNvPr id="6" name="图片 5" descr="C:\Users\Administrator\Downloads\51miz-E203086-709917BE.png51miz-E203086-709917BE"/>
          <p:cNvPicPr>
            <a:picLocks noChangeAspect="1"/>
          </p:cNvPicPr>
          <p:nvPr/>
        </p:nvPicPr>
        <p:blipFill>
          <a:blip r:embed="rId4"/>
          <a:srcRect/>
          <a:stretch>
            <a:fillRect/>
          </a:stretch>
        </p:blipFill>
        <p:spPr>
          <a:xfrm>
            <a:off x="7078028" y="1590040"/>
            <a:ext cx="4451985" cy="425767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第三章节</a:t>
            </a:r>
          </a:p>
        </p:txBody>
      </p: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安全观察与安全检查</a:t>
            </a:r>
          </a:p>
        </p:txBody>
      </p:sp>
      <p:sp>
        <p:nvSpPr>
          <p:cNvPr id="10" name="Line 10"/>
          <p:cNvSpPr>
            <a:spLocks noChangeShapeType="1"/>
          </p:cNvSpPr>
          <p:nvPr>
            <p:custDataLst>
              <p:tags r:id="rId2"/>
            </p:custDataLst>
          </p:nvPr>
        </p:nvSpPr>
        <p:spPr bwMode="auto">
          <a:xfrm flipV="1">
            <a:off x="2180214" y="2250076"/>
            <a:ext cx="0" cy="1152624"/>
          </a:xfrm>
          <a:prstGeom prst="line">
            <a:avLst/>
          </a:prstGeom>
          <a:noFill/>
          <a:ln w="6350" cap="flat">
            <a:solidFill>
              <a:sysClr val="window" lastClr="FFFFFF">
                <a:lumMod val="75000"/>
              </a:sysClr>
            </a:solidFill>
            <a:prstDash val="solid"/>
            <a:miter lim="800000"/>
          </a:ln>
          <a:extLst>
            <a:ext uri="{909E8E84-426E-40DD-AFC4-6F175D3DCCD1}">
              <a14:hiddenFill xmlns:a14="http://schemas.microsoft.com/office/drawing/2010/main">
                <a:noFill/>
              </a14:hiddenFill>
            </a:ext>
          </a:extLst>
        </p:spPr>
        <p:txBody>
          <a:bodyPr vert="horz" wrap="square" lIns="121912" tIns="60956" rIns="121912" bIns="60956" numCol="1" anchor="t" anchorCtr="0" compatLnSpc="1"/>
          <a:lstStyle/>
          <a:p>
            <a:endParaRPr lang="zh-CN" altLang="en-US" sz="1690">
              <a:ea typeface="思源宋体 ExtraLight" charset="-122"/>
            </a:endParaRPr>
          </a:p>
        </p:txBody>
      </p:sp>
      <p:sp>
        <p:nvSpPr>
          <p:cNvPr id="15" name="Oval 15"/>
          <p:cNvSpPr>
            <a:spLocks noChangeArrowheads="1"/>
          </p:cNvSpPr>
          <p:nvPr>
            <p:custDataLst>
              <p:tags r:id="rId3"/>
            </p:custDataLst>
          </p:nvPr>
        </p:nvSpPr>
        <p:spPr bwMode="auto">
          <a:xfrm>
            <a:off x="1842477" y="1913329"/>
            <a:ext cx="675477" cy="675754"/>
          </a:xfrm>
          <a:prstGeom prst="diamond">
            <a:avLst/>
          </a:prstGeom>
          <a:solidFill>
            <a:srgbClr val="92D050"/>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5" name="Freeform 5"/>
          <p:cNvSpPr/>
          <p:nvPr>
            <p:custDataLst>
              <p:tags r:id="rId4"/>
            </p:custDataLst>
          </p:nvPr>
        </p:nvSpPr>
        <p:spPr bwMode="auto">
          <a:xfrm>
            <a:off x="1166518" y="3054509"/>
            <a:ext cx="2027395" cy="694121"/>
          </a:xfrm>
          <a:prstGeom prst="homePlate">
            <a:avLst/>
          </a:prstGeom>
          <a:solidFill>
            <a:srgbClr val="92D050"/>
          </a:solidFill>
          <a:ln>
            <a:noFill/>
          </a:ln>
        </p:spPr>
        <p:txBody>
          <a:bodyPr vert="horz" wrap="square" lIns="121912" tIns="60956" rIns="121912" bIns="60956" numCol="1" anchor="t" anchorCtr="0" compatLnSpc="1"/>
          <a:lstStyle/>
          <a:p>
            <a:endParaRPr lang="zh-CN" altLang="en-US" sz="1690">
              <a:solidFill>
                <a:srgbClr val="FDFDFD"/>
              </a:solidFill>
              <a:ea typeface="思源宋体 ExtraLight" charset="-122"/>
            </a:endParaRPr>
          </a:p>
        </p:txBody>
      </p:sp>
      <p:sp>
        <p:nvSpPr>
          <p:cNvPr id="23" name="Freeform 10"/>
          <p:cNvSpPr>
            <a:spLocks noEditPoints="1"/>
          </p:cNvSpPr>
          <p:nvPr>
            <p:custDataLst>
              <p:tags r:id="rId5"/>
            </p:custDataLst>
          </p:nvPr>
        </p:nvSpPr>
        <p:spPr bwMode="auto">
          <a:xfrm>
            <a:off x="2053704" y="2081149"/>
            <a:ext cx="253022" cy="340111"/>
          </a:xfrm>
          <a:custGeom>
            <a:avLst/>
            <a:gdLst>
              <a:gd name="T0" fmla="*/ 96 w 145"/>
              <a:gd name="T1" fmla="*/ 71 h 195"/>
              <a:gd name="T2" fmla="*/ 72 w 145"/>
              <a:gd name="T3" fmla="*/ 81 h 195"/>
              <a:gd name="T4" fmla="*/ 60 w 145"/>
              <a:gd name="T5" fmla="*/ 79 h 195"/>
              <a:gd name="T6" fmla="*/ 49 w 145"/>
              <a:gd name="T7" fmla="*/ 71 h 195"/>
              <a:gd name="T8" fmla="*/ 43 w 145"/>
              <a:gd name="T9" fmla="*/ 71 h 195"/>
              <a:gd name="T10" fmla="*/ 43 w 145"/>
              <a:gd name="T11" fmla="*/ 78 h 195"/>
              <a:gd name="T12" fmla="*/ 56 w 145"/>
              <a:gd name="T13" fmla="*/ 87 h 195"/>
              <a:gd name="T14" fmla="*/ 72 w 145"/>
              <a:gd name="T15" fmla="*/ 90 h 195"/>
              <a:gd name="T16" fmla="*/ 102 w 145"/>
              <a:gd name="T17" fmla="*/ 78 h 195"/>
              <a:gd name="T18" fmla="*/ 102 w 145"/>
              <a:gd name="T19" fmla="*/ 71 h 195"/>
              <a:gd name="T20" fmla="*/ 96 w 145"/>
              <a:gd name="T21" fmla="*/ 71 h 195"/>
              <a:gd name="T22" fmla="*/ 106 w 145"/>
              <a:gd name="T23" fmla="*/ 170 h 195"/>
              <a:gd name="T24" fmla="*/ 106 w 145"/>
              <a:gd name="T25" fmla="*/ 170 h 195"/>
              <a:gd name="T26" fmla="*/ 39 w 145"/>
              <a:gd name="T27" fmla="*/ 170 h 195"/>
              <a:gd name="T28" fmla="*/ 34 w 145"/>
              <a:gd name="T29" fmla="*/ 174 h 195"/>
              <a:gd name="T30" fmla="*/ 39 w 145"/>
              <a:gd name="T31" fmla="*/ 179 h 195"/>
              <a:gd name="T32" fmla="*/ 106 w 145"/>
              <a:gd name="T33" fmla="*/ 179 h 195"/>
              <a:gd name="T34" fmla="*/ 111 w 145"/>
              <a:gd name="T35" fmla="*/ 174 h 195"/>
              <a:gd name="T36" fmla="*/ 106 w 145"/>
              <a:gd name="T37" fmla="*/ 170 h 195"/>
              <a:gd name="T38" fmla="*/ 145 w 145"/>
              <a:gd name="T39" fmla="*/ 75 h 195"/>
              <a:gd name="T40" fmla="*/ 145 w 145"/>
              <a:gd name="T41" fmla="*/ 75 h 195"/>
              <a:gd name="T42" fmla="*/ 124 w 145"/>
              <a:gd name="T43" fmla="*/ 22 h 195"/>
              <a:gd name="T44" fmla="*/ 72 w 145"/>
              <a:gd name="T45" fmla="*/ 0 h 195"/>
              <a:gd name="T46" fmla="*/ 21 w 145"/>
              <a:gd name="T47" fmla="*/ 22 h 195"/>
              <a:gd name="T48" fmla="*/ 0 w 145"/>
              <a:gd name="T49" fmla="*/ 75 h 195"/>
              <a:gd name="T50" fmla="*/ 9 w 145"/>
              <a:gd name="T51" fmla="*/ 112 h 195"/>
              <a:gd name="T52" fmla="*/ 9 w 145"/>
              <a:gd name="T53" fmla="*/ 112 h 195"/>
              <a:gd name="T54" fmla="*/ 31 w 145"/>
              <a:gd name="T55" fmla="*/ 137 h 195"/>
              <a:gd name="T56" fmla="*/ 31 w 145"/>
              <a:gd name="T57" fmla="*/ 158 h 195"/>
              <a:gd name="T58" fmla="*/ 39 w 145"/>
              <a:gd name="T59" fmla="*/ 166 h 195"/>
              <a:gd name="T60" fmla="*/ 106 w 145"/>
              <a:gd name="T61" fmla="*/ 166 h 195"/>
              <a:gd name="T62" fmla="*/ 114 w 145"/>
              <a:gd name="T63" fmla="*/ 158 h 195"/>
              <a:gd name="T64" fmla="*/ 114 w 145"/>
              <a:gd name="T65" fmla="*/ 137 h 195"/>
              <a:gd name="T66" fmla="*/ 136 w 145"/>
              <a:gd name="T67" fmla="*/ 112 h 195"/>
              <a:gd name="T68" fmla="*/ 136 w 145"/>
              <a:gd name="T69" fmla="*/ 112 h 195"/>
              <a:gd name="T70" fmla="*/ 145 w 145"/>
              <a:gd name="T71" fmla="*/ 75 h 195"/>
              <a:gd name="T72" fmla="*/ 123 w 145"/>
              <a:gd name="T73" fmla="*/ 104 h 195"/>
              <a:gd name="T74" fmla="*/ 123 w 145"/>
              <a:gd name="T75" fmla="*/ 104 h 195"/>
              <a:gd name="T76" fmla="*/ 123 w 145"/>
              <a:gd name="T77" fmla="*/ 104 h 195"/>
              <a:gd name="T78" fmla="*/ 123 w 145"/>
              <a:gd name="T79" fmla="*/ 104 h 195"/>
              <a:gd name="T80" fmla="*/ 102 w 145"/>
              <a:gd name="T81" fmla="*/ 126 h 195"/>
              <a:gd name="T82" fmla="*/ 99 w 145"/>
              <a:gd name="T83" fmla="*/ 133 h 195"/>
              <a:gd name="T84" fmla="*/ 99 w 145"/>
              <a:gd name="T85" fmla="*/ 133 h 195"/>
              <a:gd name="T86" fmla="*/ 99 w 145"/>
              <a:gd name="T87" fmla="*/ 150 h 195"/>
              <a:gd name="T88" fmla="*/ 46 w 145"/>
              <a:gd name="T89" fmla="*/ 150 h 195"/>
              <a:gd name="T90" fmla="*/ 46 w 145"/>
              <a:gd name="T91" fmla="*/ 133 h 195"/>
              <a:gd name="T92" fmla="*/ 42 w 145"/>
              <a:gd name="T93" fmla="*/ 126 h 195"/>
              <a:gd name="T94" fmla="*/ 22 w 145"/>
              <a:gd name="T95" fmla="*/ 104 h 195"/>
              <a:gd name="T96" fmla="*/ 22 w 145"/>
              <a:gd name="T97" fmla="*/ 104 h 195"/>
              <a:gd name="T98" fmla="*/ 14 w 145"/>
              <a:gd name="T99" fmla="*/ 75 h 195"/>
              <a:gd name="T100" fmla="*/ 31 w 145"/>
              <a:gd name="T101" fmla="*/ 33 h 195"/>
              <a:gd name="T102" fmla="*/ 72 w 145"/>
              <a:gd name="T103" fmla="*/ 15 h 195"/>
              <a:gd name="T104" fmla="*/ 113 w 145"/>
              <a:gd name="T105" fmla="*/ 33 h 195"/>
              <a:gd name="T106" fmla="*/ 130 w 145"/>
              <a:gd name="T107" fmla="*/ 75 h 195"/>
              <a:gd name="T108" fmla="*/ 123 w 145"/>
              <a:gd name="T109" fmla="*/ 104 h 195"/>
              <a:gd name="T110" fmla="*/ 92 w 145"/>
              <a:gd name="T111" fmla="*/ 186 h 195"/>
              <a:gd name="T112" fmla="*/ 92 w 145"/>
              <a:gd name="T113" fmla="*/ 186 h 195"/>
              <a:gd name="T114" fmla="*/ 53 w 145"/>
              <a:gd name="T115" fmla="*/ 186 h 195"/>
              <a:gd name="T116" fmla="*/ 48 w 145"/>
              <a:gd name="T117" fmla="*/ 190 h 195"/>
              <a:gd name="T118" fmla="*/ 53 w 145"/>
              <a:gd name="T119" fmla="*/ 195 h 195"/>
              <a:gd name="T120" fmla="*/ 92 w 145"/>
              <a:gd name="T121" fmla="*/ 195 h 195"/>
              <a:gd name="T122" fmla="*/ 96 w 145"/>
              <a:gd name="T123" fmla="*/ 190 h 195"/>
              <a:gd name="T124" fmla="*/ 92 w 145"/>
              <a:gd name="T12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95">
                <a:moveTo>
                  <a:pt x="96" y="71"/>
                </a:moveTo>
                <a:cubicBezTo>
                  <a:pt x="90" y="77"/>
                  <a:pt x="82" y="81"/>
                  <a:pt x="72" y="81"/>
                </a:cubicBezTo>
                <a:cubicBezTo>
                  <a:pt x="68" y="81"/>
                  <a:pt x="63" y="80"/>
                  <a:pt x="60" y="79"/>
                </a:cubicBezTo>
                <a:cubicBezTo>
                  <a:pt x="56" y="77"/>
                  <a:pt x="52" y="74"/>
                  <a:pt x="49" y="71"/>
                </a:cubicBezTo>
                <a:cubicBezTo>
                  <a:pt x="47" y="69"/>
                  <a:pt x="44" y="69"/>
                  <a:pt x="43" y="71"/>
                </a:cubicBezTo>
                <a:cubicBezTo>
                  <a:pt x="41" y="73"/>
                  <a:pt x="41" y="76"/>
                  <a:pt x="43" y="78"/>
                </a:cubicBezTo>
                <a:cubicBezTo>
                  <a:pt x="46" y="82"/>
                  <a:pt x="51" y="85"/>
                  <a:pt x="56" y="87"/>
                </a:cubicBezTo>
                <a:cubicBezTo>
                  <a:pt x="61" y="89"/>
                  <a:pt x="67" y="90"/>
                  <a:pt x="72" y="90"/>
                </a:cubicBezTo>
                <a:cubicBezTo>
                  <a:pt x="84" y="90"/>
                  <a:pt x="95" y="85"/>
                  <a:pt x="102" y="78"/>
                </a:cubicBezTo>
                <a:cubicBezTo>
                  <a:pt x="104" y="76"/>
                  <a:pt x="104" y="73"/>
                  <a:pt x="102" y="71"/>
                </a:cubicBezTo>
                <a:cubicBezTo>
                  <a:pt x="100" y="69"/>
                  <a:pt x="98" y="69"/>
                  <a:pt x="96" y="71"/>
                </a:cubicBezTo>
                <a:close/>
                <a:moveTo>
                  <a:pt x="106" y="170"/>
                </a:moveTo>
                <a:cubicBezTo>
                  <a:pt x="106" y="170"/>
                  <a:pt x="106" y="170"/>
                  <a:pt x="106" y="170"/>
                </a:cubicBezTo>
                <a:cubicBezTo>
                  <a:pt x="39" y="170"/>
                  <a:pt x="39" y="170"/>
                  <a:pt x="39" y="170"/>
                </a:cubicBezTo>
                <a:cubicBezTo>
                  <a:pt x="36" y="170"/>
                  <a:pt x="34" y="172"/>
                  <a:pt x="34" y="174"/>
                </a:cubicBezTo>
                <a:cubicBezTo>
                  <a:pt x="34" y="177"/>
                  <a:pt x="36" y="179"/>
                  <a:pt x="39" y="179"/>
                </a:cubicBezTo>
                <a:cubicBezTo>
                  <a:pt x="106" y="179"/>
                  <a:pt x="106" y="179"/>
                  <a:pt x="106" y="179"/>
                </a:cubicBezTo>
                <a:cubicBezTo>
                  <a:pt x="109" y="179"/>
                  <a:pt x="111" y="177"/>
                  <a:pt x="111" y="174"/>
                </a:cubicBezTo>
                <a:cubicBezTo>
                  <a:pt x="111" y="172"/>
                  <a:pt x="109" y="170"/>
                  <a:pt x="106" y="170"/>
                </a:cubicBezTo>
                <a:close/>
                <a:moveTo>
                  <a:pt x="145" y="75"/>
                </a:moveTo>
                <a:cubicBezTo>
                  <a:pt x="145" y="75"/>
                  <a:pt x="145" y="75"/>
                  <a:pt x="145" y="75"/>
                </a:cubicBezTo>
                <a:cubicBezTo>
                  <a:pt x="145" y="54"/>
                  <a:pt x="137" y="36"/>
                  <a:pt x="124" y="22"/>
                </a:cubicBezTo>
                <a:cubicBezTo>
                  <a:pt x="111" y="9"/>
                  <a:pt x="92" y="0"/>
                  <a:pt x="72" y="0"/>
                </a:cubicBezTo>
                <a:cubicBezTo>
                  <a:pt x="52" y="0"/>
                  <a:pt x="34" y="9"/>
                  <a:pt x="21" y="22"/>
                </a:cubicBezTo>
                <a:cubicBezTo>
                  <a:pt x="8" y="36"/>
                  <a:pt x="0" y="54"/>
                  <a:pt x="0" y="75"/>
                </a:cubicBezTo>
                <a:cubicBezTo>
                  <a:pt x="0" y="88"/>
                  <a:pt x="3" y="101"/>
                  <a:pt x="9" y="112"/>
                </a:cubicBezTo>
                <a:cubicBezTo>
                  <a:pt x="9" y="112"/>
                  <a:pt x="9" y="112"/>
                  <a:pt x="9" y="112"/>
                </a:cubicBezTo>
                <a:cubicBezTo>
                  <a:pt x="14" y="122"/>
                  <a:pt x="22" y="130"/>
                  <a:pt x="31" y="137"/>
                </a:cubicBezTo>
                <a:cubicBezTo>
                  <a:pt x="31" y="158"/>
                  <a:pt x="31" y="158"/>
                  <a:pt x="31" y="158"/>
                </a:cubicBezTo>
                <a:cubicBezTo>
                  <a:pt x="31" y="162"/>
                  <a:pt x="34" y="166"/>
                  <a:pt x="39" y="166"/>
                </a:cubicBezTo>
                <a:cubicBezTo>
                  <a:pt x="106" y="166"/>
                  <a:pt x="106" y="166"/>
                  <a:pt x="106" y="166"/>
                </a:cubicBezTo>
                <a:cubicBezTo>
                  <a:pt x="110" y="166"/>
                  <a:pt x="114" y="162"/>
                  <a:pt x="114" y="158"/>
                </a:cubicBezTo>
                <a:cubicBezTo>
                  <a:pt x="114" y="137"/>
                  <a:pt x="114" y="137"/>
                  <a:pt x="114" y="137"/>
                </a:cubicBezTo>
                <a:cubicBezTo>
                  <a:pt x="123" y="130"/>
                  <a:pt x="130" y="122"/>
                  <a:pt x="136" y="112"/>
                </a:cubicBezTo>
                <a:cubicBezTo>
                  <a:pt x="136" y="112"/>
                  <a:pt x="136" y="112"/>
                  <a:pt x="136" y="112"/>
                </a:cubicBezTo>
                <a:cubicBezTo>
                  <a:pt x="142" y="101"/>
                  <a:pt x="145" y="88"/>
                  <a:pt x="145" y="75"/>
                </a:cubicBezTo>
                <a:close/>
                <a:moveTo>
                  <a:pt x="123" y="104"/>
                </a:moveTo>
                <a:cubicBezTo>
                  <a:pt x="123" y="104"/>
                  <a:pt x="123" y="104"/>
                  <a:pt x="123" y="104"/>
                </a:cubicBezTo>
                <a:cubicBezTo>
                  <a:pt x="123" y="104"/>
                  <a:pt x="123" y="104"/>
                  <a:pt x="123" y="104"/>
                </a:cubicBezTo>
                <a:cubicBezTo>
                  <a:pt x="123" y="104"/>
                  <a:pt x="123" y="104"/>
                  <a:pt x="123" y="104"/>
                </a:cubicBezTo>
                <a:cubicBezTo>
                  <a:pt x="118" y="114"/>
                  <a:pt x="111" y="121"/>
                  <a:pt x="102" y="126"/>
                </a:cubicBezTo>
                <a:cubicBezTo>
                  <a:pt x="100" y="128"/>
                  <a:pt x="99" y="130"/>
                  <a:pt x="99" y="133"/>
                </a:cubicBezTo>
                <a:cubicBezTo>
                  <a:pt x="99" y="133"/>
                  <a:pt x="99" y="133"/>
                  <a:pt x="99" y="133"/>
                </a:cubicBezTo>
                <a:cubicBezTo>
                  <a:pt x="99" y="150"/>
                  <a:pt x="99" y="150"/>
                  <a:pt x="99" y="150"/>
                </a:cubicBezTo>
                <a:cubicBezTo>
                  <a:pt x="46" y="150"/>
                  <a:pt x="46" y="150"/>
                  <a:pt x="46" y="150"/>
                </a:cubicBezTo>
                <a:cubicBezTo>
                  <a:pt x="46" y="133"/>
                  <a:pt x="46" y="133"/>
                  <a:pt x="46" y="133"/>
                </a:cubicBezTo>
                <a:cubicBezTo>
                  <a:pt x="46" y="130"/>
                  <a:pt x="44" y="127"/>
                  <a:pt x="42" y="126"/>
                </a:cubicBezTo>
                <a:cubicBezTo>
                  <a:pt x="33" y="121"/>
                  <a:pt x="27" y="113"/>
                  <a:pt x="22" y="104"/>
                </a:cubicBezTo>
                <a:cubicBezTo>
                  <a:pt x="22" y="104"/>
                  <a:pt x="22" y="104"/>
                  <a:pt x="22" y="104"/>
                </a:cubicBezTo>
                <a:cubicBezTo>
                  <a:pt x="17" y="96"/>
                  <a:pt x="14" y="86"/>
                  <a:pt x="14" y="75"/>
                </a:cubicBezTo>
                <a:cubicBezTo>
                  <a:pt x="14" y="59"/>
                  <a:pt x="21" y="44"/>
                  <a:pt x="31" y="33"/>
                </a:cubicBezTo>
                <a:cubicBezTo>
                  <a:pt x="42" y="22"/>
                  <a:pt x="56" y="15"/>
                  <a:pt x="72" y="15"/>
                </a:cubicBezTo>
                <a:cubicBezTo>
                  <a:pt x="88" y="15"/>
                  <a:pt x="103" y="22"/>
                  <a:pt x="113" y="33"/>
                </a:cubicBezTo>
                <a:cubicBezTo>
                  <a:pt x="124" y="44"/>
                  <a:pt x="130" y="59"/>
                  <a:pt x="130" y="75"/>
                </a:cubicBezTo>
                <a:cubicBezTo>
                  <a:pt x="130" y="86"/>
                  <a:pt x="128" y="96"/>
                  <a:pt x="123" y="104"/>
                </a:cubicBezTo>
                <a:close/>
                <a:moveTo>
                  <a:pt x="92" y="186"/>
                </a:moveTo>
                <a:cubicBezTo>
                  <a:pt x="92" y="186"/>
                  <a:pt x="92" y="186"/>
                  <a:pt x="92" y="186"/>
                </a:cubicBezTo>
                <a:cubicBezTo>
                  <a:pt x="53" y="186"/>
                  <a:pt x="53" y="186"/>
                  <a:pt x="53" y="186"/>
                </a:cubicBezTo>
                <a:cubicBezTo>
                  <a:pt x="50" y="186"/>
                  <a:pt x="48" y="188"/>
                  <a:pt x="48" y="190"/>
                </a:cubicBezTo>
                <a:cubicBezTo>
                  <a:pt x="48" y="193"/>
                  <a:pt x="50" y="195"/>
                  <a:pt x="53" y="195"/>
                </a:cubicBezTo>
                <a:cubicBezTo>
                  <a:pt x="92" y="195"/>
                  <a:pt x="92" y="195"/>
                  <a:pt x="92" y="195"/>
                </a:cubicBezTo>
                <a:cubicBezTo>
                  <a:pt x="94" y="195"/>
                  <a:pt x="96" y="193"/>
                  <a:pt x="96" y="190"/>
                </a:cubicBezTo>
                <a:cubicBezTo>
                  <a:pt x="96" y="188"/>
                  <a:pt x="94" y="186"/>
                  <a:pt x="92" y="186"/>
                </a:cubicBezTo>
                <a:close/>
              </a:path>
            </a:pathLst>
          </a:custGeom>
          <a:solidFill>
            <a:sysClr val="window" lastClr="FFFFFF"/>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38" name="Rectangle 24"/>
          <p:cNvSpPr>
            <a:spLocks noChangeArrowheads="1"/>
          </p:cNvSpPr>
          <p:nvPr>
            <p:custDataLst>
              <p:tags r:id="rId6"/>
            </p:custDataLst>
          </p:nvPr>
        </p:nvSpPr>
        <p:spPr bwMode="auto">
          <a:xfrm>
            <a:off x="1597182" y="3254328"/>
            <a:ext cx="1166066" cy="32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rmAutofit lnSpcReduction="10000"/>
          </a:bodyPr>
          <a:lstStyle/>
          <a:p>
            <a:pPr algn="ctr">
              <a:lnSpc>
                <a:spcPct val="120000"/>
              </a:lnSpc>
              <a:spcBef>
                <a:spcPts val="400"/>
              </a:spcBef>
            </a:pPr>
            <a:r>
              <a:rPr lang="en-US" altLang="zh-CN" sz="1800" b="1" dirty="0">
                <a:solidFill>
                  <a:sysClr val="window" lastClr="FFFFFF"/>
                </a:solidFill>
                <a:ea typeface="思源宋体 ExtraLight" charset="-122"/>
              </a:rPr>
              <a:t>STEP 01</a:t>
            </a:r>
            <a:endParaRPr lang="en-US" altLang="zh-CN" sz="1600" dirty="0">
              <a:solidFill>
                <a:sysClr val="window" lastClr="FFFFFF"/>
              </a:solidFill>
              <a:ea typeface="思源宋体 ExtraLight" charset="-122"/>
            </a:endParaRPr>
          </a:p>
        </p:txBody>
      </p:sp>
      <p:sp>
        <p:nvSpPr>
          <p:cNvPr id="11" name="Line 11"/>
          <p:cNvSpPr>
            <a:spLocks noChangeShapeType="1"/>
          </p:cNvSpPr>
          <p:nvPr>
            <p:custDataLst>
              <p:tags r:id="rId7"/>
            </p:custDataLst>
          </p:nvPr>
        </p:nvSpPr>
        <p:spPr bwMode="auto">
          <a:xfrm flipV="1">
            <a:off x="4159817" y="3402700"/>
            <a:ext cx="0" cy="1150364"/>
          </a:xfrm>
          <a:prstGeom prst="line">
            <a:avLst/>
          </a:prstGeom>
          <a:noFill/>
          <a:ln w="6350" cap="flat">
            <a:solidFill>
              <a:sysClr val="window" lastClr="FFFFFF">
                <a:lumMod val="75000"/>
              </a:sysClr>
            </a:solidFill>
            <a:prstDash val="solid"/>
            <a:miter lim="800000"/>
          </a:ln>
          <a:extLst>
            <a:ext uri="{909E8E84-426E-40DD-AFC4-6F175D3DCCD1}">
              <a14:hiddenFill xmlns:a14="http://schemas.microsoft.com/office/drawing/2010/main">
                <a:noFill/>
              </a14:hiddenFill>
            </a:ext>
          </a:extLst>
        </p:spPr>
        <p:txBody>
          <a:bodyPr vert="horz" wrap="square" lIns="121912" tIns="60956" rIns="121912" bIns="60956" numCol="1" anchor="t" anchorCtr="0" compatLnSpc="1"/>
          <a:lstStyle/>
          <a:p>
            <a:endParaRPr lang="zh-CN" altLang="en-US" sz="1690">
              <a:ea typeface="思源宋体 ExtraLight" charset="-122"/>
            </a:endParaRPr>
          </a:p>
        </p:txBody>
      </p:sp>
      <p:sp>
        <p:nvSpPr>
          <p:cNvPr id="21" name="Oval 21"/>
          <p:cNvSpPr>
            <a:spLocks noChangeArrowheads="1"/>
          </p:cNvSpPr>
          <p:nvPr>
            <p:custDataLst>
              <p:tags r:id="rId8"/>
            </p:custDataLst>
          </p:nvPr>
        </p:nvSpPr>
        <p:spPr bwMode="auto">
          <a:xfrm>
            <a:off x="3823209" y="4214056"/>
            <a:ext cx="673217" cy="680275"/>
          </a:xfrm>
          <a:prstGeom prst="diamond">
            <a:avLst/>
          </a:prstGeom>
          <a:solidFill>
            <a:srgbClr val="367CAD"/>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8" name="Freeform 6"/>
          <p:cNvSpPr/>
          <p:nvPr>
            <p:custDataLst>
              <p:tags r:id="rId9"/>
            </p:custDataLst>
          </p:nvPr>
        </p:nvSpPr>
        <p:spPr bwMode="auto">
          <a:xfrm>
            <a:off x="3415730" y="3054509"/>
            <a:ext cx="1488175" cy="694121"/>
          </a:xfrm>
          <a:prstGeom prst="homePlate">
            <a:avLst/>
          </a:prstGeom>
          <a:solidFill>
            <a:srgbClr val="0070C0"/>
          </a:solidFill>
          <a:ln>
            <a:noFill/>
          </a:ln>
        </p:spPr>
        <p:txBody>
          <a:bodyPr vert="horz" wrap="square" lIns="121912" tIns="60956" rIns="121912" bIns="60956" numCol="1" anchor="t" anchorCtr="0" compatLnSpc="1"/>
          <a:lstStyle/>
          <a:p>
            <a:endParaRPr lang="zh-CN" altLang="en-US" sz="1690">
              <a:solidFill>
                <a:srgbClr val="FDFDFD"/>
              </a:solidFill>
              <a:ea typeface="思源宋体 ExtraLight" charset="-122"/>
            </a:endParaRPr>
          </a:p>
        </p:txBody>
      </p:sp>
      <p:sp>
        <p:nvSpPr>
          <p:cNvPr id="26" name="Freeform 13"/>
          <p:cNvSpPr>
            <a:spLocks noEditPoints="1"/>
          </p:cNvSpPr>
          <p:nvPr>
            <p:custDataLst>
              <p:tags r:id="rId10"/>
            </p:custDataLst>
          </p:nvPr>
        </p:nvSpPr>
        <p:spPr bwMode="auto">
          <a:xfrm>
            <a:off x="3992441" y="4398056"/>
            <a:ext cx="334753" cy="312273"/>
          </a:xfrm>
          <a:custGeom>
            <a:avLst/>
            <a:gdLst>
              <a:gd name="T0" fmla="*/ 70 w 192"/>
              <a:gd name="T1" fmla="*/ 76 h 179"/>
              <a:gd name="T2" fmla="*/ 70 w 192"/>
              <a:gd name="T3" fmla="*/ 97 h 179"/>
              <a:gd name="T4" fmla="*/ 50 w 192"/>
              <a:gd name="T5" fmla="*/ 97 h 179"/>
              <a:gd name="T6" fmla="*/ 50 w 192"/>
              <a:gd name="T7" fmla="*/ 76 h 179"/>
              <a:gd name="T8" fmla="*/ 96 w 192"/>
              <a:gd name="T9" fmla="*/ 0 h 179"/>
              <a:gd name="T10" fmla="*/ 163 w 192"/>
              <a:gd name="T11" fmla="*/ 25 h 179"/>
              <a:gd name="T12" fmla="*/ 163 w 192"/>
              <a:gd name="T13" fmla="*/ 148 h 179"/>
              <a:gd name="T14" fmla="*/ 73 w 192"/>
              <a:gd name="T15" fmla="*/ 170 h 179"/>
              <a:gd name="T16" fmla="*/ 31 w 192"/>
              <a:gd name="T17" fmla="*/ 177 h 179"/>
              <a:gd name="T18" fmla="*/ 24 w 192"/>
              <a:gd name="T19" fmla="*/ 179 h 179"/>
              <a:gd name="T20" fmla="*/ 13 w 192"/>
              <a:gd name="T21" fmla="*/ 170 h 179"/>
              <a:gd name="T22" fmla="*/ 13 w 192"/>
              <a:gd name="T23" fmla="*/ 162 h 179"/>
              <a:gd name="T24" fmla="*/ 5 w 192"/>
              <a:gd name="T25" fmla="*/ 115 h 179"/>
              <a:gd name="T26" fmla="*/ 28 w 192"/>
              <a:gd name="T27" fmla="*/ 25 h 179"/>
              <a:gd name="T28" fmla="*/ 153 w 192"/>
              <a:gd name="T29" fmla="*/ 37 h 179"/>
              <a:gd name="T30" fmla="*/ 96 w 192"/>
              <a:gd name="T31" fmla="*/ 16 h 179"/>
              <a:gd name="T32" fmla="*/ 14 w 192"/>
              <a:gd name="T33" fmla="*/ 86 h 179"/>
              <a:gd name="T34" fmla="*/ 31 w 192"/>
              <a:gd name="T35" fmla="*/ 130 h 179"/>
              <a:gd name="T36" fmla="*/ 28 w 192"/>
              <a:gd name="T37" fmla="*/ 162 h 179"/>
              <a:gd name="T38" fmla="*/ 57 w 192"/>
              <a:gd name="T39" fmla="*/ 149 h 179"/>
              <a:gd name="T40" fmla="*/ 96 w 192"/>
              <a:gd name="T41" fmla="*/ 157 h 179"/>
              <a:gd name="T42" fmla="*/ 177 w 192"/>
              <a:gd name="T43" fmla="*/ 86 h 179"/>
              <a:gd name="T44" fmla="*/ 64 w 192"/>
              <a:gd name="T45" fmla="*/ 83 h 179"/>
              <a:gd name="T46" fmla="*/ 60 w 192"/>
              <a:gd name="T47" fmla="*/ 81 h 179"/>
              <a:gd name="T48" fmla="*/ 55 w 192"/>
              <a:gd name="T49" fmla="*/ 86 h 179"/>
              <a:gd name="T50" fmla="*/ 60 w 192"/>
              <a:gd name="T51" fmla="*/ 92 h 179"/>
              <a:gd name="T52" fmla="*/ 65 w 192"/>
              <a:gd name="T53" fmla="*/ 86 h 179"/>
              <a:gd name="T54" fmla="*/ 96 w 192"/>
              <a:gd name="T55" fmla="*/ 72 h 179"/>
              <a:gd name="T56" fmla="*/ 105 w 192"/>
              <a:gd name="T57" fmla="*/ 76 h 179"/>
              <a:gd name="T58" fmla="*/ 105 w 192"/>
              <a:gd name="T59" fmla="*/ 97 h 179"/>
              <a:gd name="T60" fmla="*/ 86 w 192"/>
              <a:gd name="T61" fmla="*/ 97 h 179"/>
              <a:gd name="T62" fmla="*/ 86 w 192"/>
              <a:gd name="T63" fmla="*/ 76 h 179"/>
              <a:gd name="T64" fmla="*/ 99 w 192"/>
              <a:gd name="T65" fmla="*/ 83 h 179"/>
              <a:gd name="T66" fmla="*/ 96 w 192"/>
              <a:gd name="T67" fmla="*/ 81 h 179"/>
              <a:gd name="T68" fmla="*/ 90 w 192"/>
              <a:gd name="T69" fmla="*/ 86 h 179"/>
              <a:gd name="T70" fmla="*/ 96 w 192"/>
              <a:gd name="T71" fmla="*/ 92 h 179"/>
              <a:gd name="T72" fmla="*/ 101 w 192"/>
              <a:gd name="T73" fmla="*/ 86 h 179"/>
              <a:gd name="T74" fmla="*/ 131 w 192"/>
              <a:gd name="T75" fmla="*/ 72 h 179"/>
              <a:gd name="T76" fmla="*/ 141 w 192"/>
              <a:gd name="T77" fmla="*/ 76 h 179"/>
              <a:gd name="T78" fmla="*/ 141 w 192"/>
              <a:gd name="T79" fmla="*/ 97 h 179"/>
              <a:gd name="T80" fmla="*/ 121 w 192"/>
              <a:gd name="T81" fmla="*/ 97 h 179"/>
              <a:gd name="T82" fmla="*/ 121 w 192"/>
              <a:gd name="T83" fmla="*/ 76 h 179"/>
              <a:gd name="T84" fmla="*/ 135 w 192"/>
              <a:gd name="T85" fmla="*/ 83 h 179"/>
              <a:gd name="T86" fmla="*/ 131 w 192"/>
              <a:gd name="T87" fmla="*/ 81 h 179"/>
              <a:gd name="T88" fmla="*/ 126 w 192"/>
              <a:gd name="T89" fmla="*/ 86 h 179"/>
              <a:gd name="T90" fmla="*/ 131 w 192"/>
              <a:gd name="T91" fmla="*/ 92 h 179"/>
              <a:gd name="T92" fmla="*/ 136 w 192"/>
              <a:gd name="T93"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2" h="179">
                <a:moveTo>
                  <a:pt x="60" y="72"/>
                </a:moveTo>
                <a:cubicBezTo>
                  <a:pt x="64" y="72"/>
                  <a:pt x="67" y="74"/>
                  <a:pt x="70" y="76"/>
                </a:cubicBezTo>
                <a:cubicBezTo>
                  <a:pt x="73" y="79"/>
                  <a:pt x="74" y="82"/>
                  <a:pt x="74" y="86"/>
                </a:cubicBezTo>
                <a:cubicBezTo>
                  <a:pt x="74" y="90"/>
                  <a:pt x="73" y="94"/>
                  <a:pt x="70" y="97"/>
                </a:cubicBezTo>
                <a:cubicBezTo>
                  <a:pt x="67" y="99"/>
                  <a:pt x="64" y="101"/>
                  <a:pt x="60" y="101"/>
                </a:cubicBezTo>
                <a:cubicBezTo>
                  <a:pt x="56" y="101"/>
                  <a:pt x="53" y="99"/>
                  <a:pt x="50" y="97"/>
                </a:cubicBezTo>
                <a:cubicBezTo>
                  <a:pt x="48" y="94"/>
                  <a:pt x="46" y="90"/>
                  <a:pt x="46" y="86"/>
                </a:cubicBezTo>
                <a:cubicBezTo>
                  <a:pt x="46" y="82"/>
                  <a:pt x="48" y="79"/>
                  <a:pt x="50" y="76"/>
                </a:cubicBezTo>
                <a:cubicBezTo>
                  <a:pt x="53" y="74"/>
                  <a:pt x="56" y="72"/>
                  <a:pt x="60" y="72"/>
                </a:cubicBezTo>
                <a:close/>
                <a:moveTo>
                  <a:pt x="96" y="0"/>
                </a:moveTo>
                <a:cubicBezTo>
                  <a:pt x="96" y="0"/>
                  <a:pt x="96" y="0"/>
                  <a:pt x="96" y="0"/>
                </a:cubicBezTo>
                <a:cubicBezTo>
                  <a:pt x="122" y="0"/>
                  <a:pt x="146" y="10"/>
                  <a:pt x="163" y="25"/>
                </a:cubicBezTo>
                <a:cubicBezTo>
                  <a:pt x="181" y="41"/>
                  <a:pt x="192" y="62"/>
                  <a:pt x="192" y="86"/>
                </a:cubicBezTo>
                <a:cubicBezTo>
                  <a:pt x="192" y="110"/>
                  <a:pt x="181" y="132"/>
                  <a:pt x="163" y="148"/>
                </a:cubicBezTo>
                <a:cubicBezTo>
                  <a:pt x="146" y="163"/>
                  <a:pt x="122" y="172"/>
                  <a:pt x="96" y="172"/>
                </a:cubicBezTo>
                <a:cubicBezTo>
                  <a:pt x="88" y="172"/>
                  <a:pt x="80" y="172"/>
                  <a:pt x="73" y="170"/>
                </a:cubicBezTo>
                <a:cubicBezTo>
                  <a:pt x="66" y="169"/>
                  <a:pt x="60" y="167"/>
                  <a:pt x="54" y="164"/>
                </a:cubicBezTo>
                <a:cubicBezTo>
                  <a:pt x="31" y="177"/>
                  <a:pt x="31" y="177"/>
                  <a:pt x="31" y="177"/>
                </a:cubicBezTo>
                <a:cubicBezTo>
                  <a:pt x="29" y="178"/>
                  <a:pt x="27" y="179"/>
                  <a:pt x="24" y="179"/>
                </a:cubicBezTo>
                <a:cubicBezTo>
                  <a:pt x="24" y="179"/>
                  <a:pt x="24" y="179"/>
                  <a:pt x="24" y="179"/>
                </a:cubicBezTo>
                <a:cubicBezTo>
                  <a:pt x="22" y="178"/>
                  <a:pt x="19" y="177"/>
                  <a:pt x="17" y="176"/>
                </a:cubicBezTo>
                <a:cubicBezTo>
                  <a:pt x="15" y="174"/>
                  <a:pt x="14" y="172"/>
                  <a:pt x="13" y="170"/>
                </a:cubicBezTo>
                <a:cubicBezTo>
                  <a:pt x="13" y="170"/>
                  <a:pt x="13" y="170"/>
                  <a:pt x="13" y="170"/>
                </a:cubicBezTo>
                <a:cubicBezTo>
                  <a:pt x="12" y="167"/>
                  <a:pt x="12" y="165"/>
                  <a:pt x="13" y="162"/>
                </a:cubicBezTo>
                <a:cubicBezTo>
                  <a:pt x="18" y="137"/>
                  <a:pt x="18" y="137"/>
                  <a:pt x="18" y="137"/>
                </a:cubicBezTo>
                <a:cubicBezTo>
                  <a:pt x="13" y="131"/>
                  <a:pt x="8" y="123"/>
                  <a:pt x="5" y="115"/>
                </a:cubicBezTo>
                <a:cubicBezTo>
                  <a:pt x="2" y="106"/>
                  <a:pt x="0" y="96"/>
                  <a:pt x="0" y="86"/>
                </a:cubicBezTo>
                <a:cubicBezTo>
                  <a:pt x="0" y="62"/>
                  <a:pt x="10" y="41"/>
                  <a:pt x="28" y="25"/>
                </a:cubicBezTo>
                <a:cubicBezTo>
                  <a:pt x="45" y="10"/>
                  <a:pt x="69" y="0"/>
                  <a:pt x="96" y="0"/>
                </a:cubicBezTo>
                <a:close/>
                <a:moveTo>
                  <a:pt x="153" y="37"/>
                </a:moveTo>
                <a:cubicBezTo>
                  <a:pt x="153" y="37"/>
                  <a:pt x="153" y="37"/>
                  <a:pt x="153" y="37"/>
                </a:cubicBezTo>
                <a:cubicBezTo>
                  <a:pt x="139" y="24"/>
                  <a:pt x="118" y="16"/>
                  <a:pt x="96" y="16"/>
                </a:cubicBezTo>
                <a:cubicBezTo>
                  <a:pt x="73" y="16"/>
                  <a:pt x="52" y="24"/>
                  <a:pt x="38" y="37"/>
                </a:cubicBezTo>
                <a:cubicBezTo>
                  <a:pt x="23" y="49"/>
                  <a:pt x="14" y="67"/>
                  <a:pt x="14" y="86"/>
                </a:cubicBezTo>
                <a:cubicBezTo>
                  <a:pt x="14" y="94"/>
                  <a:pt x="16" y="102"/>
                  <a:pt x="19" y="109"/>
                </a:cubicBezTo>
                <a:cubicBezTo>
                  <a:pt x="22" y="117"/>
                  <a:pt x="26" y="124"/>
                  <a:pt x="31" y="130"/>
                </a:cubicBezTo>
                <a:cubicBezTo>
                  <a:pt x="33" y="131"/>
                  <a:pt x="34" y="134"/>
                  <a:pt x="33" y="137"/>
                </a:cubicBezTo>
                <a:cubicBezTo>
                  <a:pt x="28" y="162"/>
                  <a:pt x="28" y="162"/>
                  <a:pt x="28" y="162"/>
                </a:cubicBezTo>
                <a:cubicBezTo>
                  <a:pt x="51" y="149"/>
                  <a:pt x="51" y="149"/>
                  <a:pt x="51" y="149"/>
                </a:cubicBezTo>
                <a:cubicBezTo>
                  <a:pt x="53" y="148"/>
                  <a:pt x="55" y="148"/>
                  <a:pt x="57" y="149"/>
                </a:cubicBezTo>
                <a:cubicBezTo>
                  <a:pt x="63" y="152"/>
                  <a:pt x="69" y="154"/>
                  <a:pt x="76" y="155"/>
                </a:cubicBezTo>
                <a:cubicBezTo>
                  <a:pt x="82" y="157"/>
                  <a:pt x="89" y="157"/>
                  <a:pt x="96" y="157"/>
                </a:cubicBezTo>
                <a:cubicBezTo>
                  <a:pt x="118" y="157"/>
                  <a:pt x="139" y="149"/>
                  <a:pt x="153" y="136"/>
                </a:cubicBezTo>
                <a:cubicBezTo>
                  <a:pt x="168" y="123"/>
                  <a:pt x="177" y="106"/>
                  <a:pt x="177" y="86"/>
                </a:cubicBezTo>
                <a:cubicBezTo>
                  <a:pt x="177" y="67"/>
                  <a:pt x="168" y="49"/>
                  <a:pt x="153" y="37"/>
                </a:cubicBezTo>
                <a:close/>
                <a:moveTo>
                  <a:pt x="64" y="83"/>
                </a:moveTo>
                <a:cubicBezTo>
                  <a:pt x="64" y="83"/>
                  <a:pt x="64" y="83"/>
                  <a:pt x="64" y="83"/>
                </a:cubicBezTo>
                <a:cubicBezTo>
                  <a:pt x="63" y="82"/>
                  <a:pt x="62" y="81"/>
                  <a:pt x="60" y="81"/>
                </a:cubicBezTo>
                <a:cubicBezTo>
                  <a:pt x="59" y="81"/>
                  <a:pt x="57" y="82"/>
                  <a:pt x="56" y="83"/>
                </a:cubicBezTo>
                <a:cubicBezTo>
                  <a:pt x="56" y="84"/>
                  <a:pt x="55" y="85"/>
                  <a:pt x="55" y="86"/>
                </a:cubicBezTo>
                <a:cubicBezTo>
                  <a:pt x="55" y="88"/>
                  <a:pt x="56" y="89"/>
                  <a:pt x="56" y="90"/>
                </a:cubicBezTo>
                <a:cubicBezTo>
                  <a:pt x="57" y="91"/>
                  <a:pt x="59" y="92"/>
                  <a:pt x="60" y="92"/>
                </a:cubicBezTo>
                <a:cubicBezTo>
                  <a:pt x="62" y="92"/>
                  <a:pt x="63" y="91"/>
                  <a:pt x="64" y="90"/>
                </a:cubicBezTo>
                <a:cubicBezTo>
                  <a:pt x="65" y="89"/>
                  <a:pt x="65" y="88"/>
                  <a:pt x="65" y="86"/>
                </a:cubicBezTo>
                <a:cubicBezTo>
                  <a:pt x="65" y="85"/>
                  <a:pt x="65" y="84"/>
                  <a:pt x="64" y="83"/>
                </a:cubicBezTo>
                <a:close/>
                <a:moveTo>
                  <a:pt x="96" y="72"/>
                </a:moveTo>
                <a:cubicBezTo>
                  <a:pt x="96" y="72"/>
                  <a:pt x="96" y="72"/>
                  <a:pt x="96" y="72"/>
                </a:cubicBezTo>
                <a:cubicBezTo>
                  <a:pt x="99" y="72"/>
                  <a:pt x="103" y="74"/>
                  <a:pt x="105" y="76"/>
                </a:cubicBezTo>
                <a:cubicBezTo>
                  <a:pt x="108" y="79"/>
                  <a:pt x="110" y="82"/>
                  <a:pt x="110" y="86"/>
                </a:cubicBezTo>
                <a:cubicBezTo>
                  <a:pt x="110" y="90"/>
                  <a:pt x="108" y="94"/>
                  <a:pt x="105" y="97"/>
                </a:cubicBezTo>
                <a:cubicBezTo>
                  <a:pt x="103" y="99"/>
                  <a:pt x="99" y="101"/>
                  <a:pt x="96" y="101"/>
                </a:cubicBezTo>
                <a:cubicBezTo>
                  <a:pt x="92" y="101"/>
                  <a:pt x="88" y="99"/>
                  <a:pt x="86" y="97"/>
                </a:cubicBezTo>
                <a:cubicBezTo>
                  <a:pt x="83" y="94"/>
                  <a:pt x="82" y="90"/>
                  <a:pt x="82" y="86"/>
                </a:cubicBezTo>
                <a:cubicBezTo>
                  <a:pt x="82" y="82"/>
                  <a:pt x="83" y="79"/>
                  <a:pt x="86" y="76"/>
                </a:cubicBezTo>
                <a:cubicBezTo>
                  <a:pt x="88" y="74"/>
                  <a:pt x="92" y="72"/>
                  <a:pt x="96" y="72"/>
                </a:cubicBezTo>
                <a:close/>
                <a:moveTo>
                  <a:pt x="99" y="83"/>
                </a:moveTo>
                <a:cubicBezTo>
                  <a:pt x="99" y="83"/>
                  <a:pt x="99" y="83"/>
                  <a:pt x="99" y="83"/>
                </a:cubicBezTo>
                <a:cubicBezTo>
                  <a:pt x="98" y="82"/>
                  <a:pt x="97" y="81"/>
                  <a:pt x="96" y="81"/>
                </a:cubicBezTo>
                <a:cubicBezTo>
                  <a:pt x="94" y="81"/>
                  <a:pt x="93" y="82"/>
                  <a:pt x="92" y="83"/>
                </a:cubicBezTo>
                <a:cubicBezTo>
                  <a:pt x="91" y="84"/>
                  <a:pt x="90" y="85"/>
                  <a:pt x="90" y="86"/>
                </a:cubicBezTo>
                <a:cubicBezTo>
                  <a:pt x="90" y="88"/>
                  <a:pt x="91" y="89"/>
                  <a:pt x="92" y="90"/>
                </a:cubicBezTo>
                <a:cubicBezTo>
                  <a:pt x="93" y="91"/>
                  <a:pt x="94" y="92"/>
                  <a:pt x="96" y="92"/>
                </a:cubicBezTo>
                <a:cubicBezTo>
                  <a:pt x="97" y="92"/>
                  <a:pt x="98" y="91"/>
                  <a:pt x="99" y="90"/>
                </a:cubicBezTo>
                <a:cubicBezTo>
                  <a:pt x="100" y="89"/>
                  <a:pt x="101" y="88"/>
                  <a:pt x="101" y="86"/>
                </a:cubicBezTo>
                <a:cubicBezTo>
                  <a:pt x="101" y="85"/>
                  <a:pt x="100" y="84"/>
                  <a:pt x="99" y="83"/>
                </a:cubicBezTo>
                <a:close/>
                <a:moveTo>
                  <a:pt x="131" y="72"/>
                </a:moveTo>
                <a:cubicBezTo>
                  <a:pt x="131" y="72"/>
                  <a:pt x="131" y="72"/>
                  <a:pt x="131" y="72"/>
                </a:cubicBezTo>
                <a:cubicBezTo>
                  <a:pt x="135" y="72"/>
                  <a:pt x="138" y="74"/>
                  <a:pt x="141" y="76"/>
                </a:cubicBezTo>
                <a:cubicBezTo>
                  <a:pt x="143" y="79"/>
                  <a:pt x="145" y="82"/>
                  <a:pt x="145" y="86"/>
                </a:cubicBezTo>
                <a:cubicBezTo>
                  <a:pt x="145" y="90"/>
                  <a:pt x="143" y="94"/>
                  <a:pt x="141" y="97"/>
                </a:cubicBezTo>
                <a:cubicBezTo>
                  <a:pt x="138" y="99"/>
                  <a:pt x="135" y="101"/>
                  <a:pt x="131" y="101"/>
                </a:cubicBezTo>
                <a:cubicBezTo>
                  <a:pt x="127" y="101"/>
                  <a:pt x="124" y="99"/>
                  <a:pt x="121" y="97"/>
                </a:cubicBezTo>
                <a:cubicBezTo>
                  <a:pt x="119" y="94"/>
                  <a:pt x="117" y="90"/>
                  <a:pt x="117" y="86"/>
                </a:cubicBezTo>
                <a:cubicBezTo>
                  <a:pt x="117" y="82"/>
                  <a:pt x="119" y="79"/>
                  <a:pt x="121" y="76"/>
                </a:cubicBezTo>
                <a:cubicBezTo>
                  <a:pt x="124" y="74"/>
                  <a:pt x="127" y="72"/>
                  <a:pt x="131" y="72"/>
                </a:cubicBezTo>
                <a:close/>
                <a:moveTo>
                  <a:pt x="135" y="83"/>
                </a:moveTo>
                <a:cubicBezTo>
                  <a:pt x="135" y="83"/>
                  <a:pt x="135" y="83"/>
                  <a:pt x="135" y="83"/>
                </a:cubicBezTo>
                <a:cubicBezTo>
                  <a:pt x="134" y="82"/>
                  <a:pt x="132" y="81"/>
                  <a:pt x="131" y="81"/>
                </a:cubicBezTo>
                <a:cubicBezTo>
                  <a:pt x="130" y="81"/>
                  <a:pt x="128" y="82"/>
                  <a:pt x="127" y="83"/>
                </a:cubicBezTo>
                <a:cubicBezTo>
                  <a:pt x="126" y="84"/>
                  <a:pt x="126" y="85"/>
                  <a:pt x="126" y="86"/>
                </a:cubicBezTo>
                <a:cubicBezTo>
                  <a:pt x="126" y="88"/>
                  <a:pt x="126" y="89"/>
                  <a:pt x="127" y="90"/>
                </a:cubicBezTo>
                <a:cubicBezTo>
                  <a:pt x="128" y="91"/>
                  <a:pt x="130" y="92"/>
                  <a:pt x="131" y="92"/>
                </a:cubicBezTo>
                <a:cubicBezTo>
                  <a:pt x="132" y="92"/>
                  <a:pt x="134" y="91"/>
                  <a:pt x="135" y="90"/>
                </a:cubicBezTo>
                <a:cubicBezTo>
                  <a:pt x="136" y="89"/>
                  <a:pt x="136" y="88"/>
                  <a:pt x="136" y="86"/>
                </a:cubicBezTo>
                <a:cubicBezTo>
                  <a:pt x="136" y="85"/>
                  <a:pt x="136" y="84"/>
                  <a:pt x="135" y="83"/>
                </a:cubicBezTo>
                <a:close/>
              </a:path>
            </a:pathLst>
          </a:custGeom>
          <a:solidFill>
            <a:sysClr val="window" lastClr="FFFFFF"/>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39" name="Rectangle 24"/>
          <p:cNvSpPr>
            <a:spLocks noChangeArrowheads="1"/>
          </p:cNvSpPr>
          <p:nvPr>
            <p:custDataLst>
              <p:tags r:id="rId11"/>
            </p:custDataLst>
          </p:nvPr>
        </p:nvSpPr>
        <p:spPr bwMode="auto">
          <a:xfrm>
            <a:off x="3576785" y="3254328"/>
            <a:ext cx="1166066" cy="32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rmAutofit lnSpcReduction="10000"/>
          </a:bodyPr>
          <a:lstStyle/>
          <a:p>
            <a:pPr algn="ctr">
              <a:lnSpc>
                <a:spcPct val="120000"/>
              </a:lnSpc>
              <a:spcBef>
                <a:spcPts val="400"/>
              </a:spcBef>
            </a:pPr>
            <a:r>
              <a:rPr lang="en-US" altLang="zh-CN" sz="1800" b="1" dirty="0">
                <a:solidFill>
                  <a:sysClr val="window" lastClr="FFFFFF"/>
                </a:solidFill>
                <a:ea typeface="思源宋体 ExtraLight" charset="-122"/>
              </a:rPr>
              <a:t>STEP 02</a:t>
            </a:r>
            <a:endParaRPr lang="en-US" altLang="zh-CN" sz="1600" dirty="0">
              <a:solidFill>
                <a:sysClr val="window" lastClr="FFFFFF"/>
              </a:solidFill>
              <a:ea typeface="思源宋体 ExtraLight" charset="-122"/>
            </a:endParaRPr>
          </a:p>
        </p:txBody>
      </p:sp>
      <p:sp>
        <p:nvSpPr>
          <p:cNvPr id="13" name="Line 13"/>
          <p:cNvSpPr>
            <a:spLocks noChangeShapeType="1"/>
          </p:cNvSpPr>
          <p:nvPr>
            <p:custDataLst>
              <p:tags r:id="rId12"/>
            </p:custDataLst>
          </p:nvPr>
        </p:nvSpPr>
        <p:spPr bwMode="auto">
          <a:xfrm flipV="1">
            <a:off x="5814420" y="2250076"/>
            <a:ext cx="0" cy="1152624"/>
          </a:xfrm>
          <a:prstGeom prst="line">
            <a:avLst/>
          </a:prstGeom>
          <a:noFill/>
          <a:ln w="6350" cap="flat">
            <a:solidFill>
              <a:sysClr val="window" lastClr="FFFFFF">
                <a:lumMod val="75000"/>
              </a:sysClr>
            </a:solidFill>
            <a:prstDash val="solid"/>
            <a:miter lim="800000"/>
          </a:ln>
          <a:extLst>
            <a:ext uri="{909E8E84-426E-40DD-AFC4-6F175D3DCCD1}">
              <a14:hiddenFill xmlns:a14="http://schemas.microsoft.com/office/drawing/2010/main">
                <a:noFill/>
              </a14:hiddenFill>
            </a:ext>
          </a:extLst>
        </p:spPr>
        <p:txBody>
          <a:bodyPr vert="horz" wrap="square" lIns="121912" tIns="60956" rIns="121912" bIns="60956" numCol="1" anchor="t" anchorCtr="0" compatLnSpc="1"/>
          <a:lstStyle/>
          <a:p>
            <a:endParaRPr lang="zh-CN" altLang="en-US" sz="1690">
              <a:ea typeface="思源宋体 ExtraLight" charset="-122"/>
            </a:endParaRPr>
          </a:p>
        </p:txBody>
      </p:sp>
      <p:sp>
        <p:nvSpPr>
          <p:cNvPr id="16" name="Oval 16"/>
          <p:cNvSpPr>
            <a:spLocks noChangeArrowheads="1"/>
          </p:cNvSpPr>
          <p:nvPr>
            <p:custDataLst>
              <p:tags r:id="rId13"/>
            </p:custDataLst>
          </p:nvPr>
        </p:nvSpPr>
        <p:spPr bwMode="auto">
          <a:xfrm>
            <a:off x="5477811" y="1913329"/>
            <a:ext cx="673217" cy="675754"/>
          </a:xfrm>
          <a:prstGeom prst="diamond">
            <a:avLst/>
          </a:prstGeom>
          <a:solidFill>
            <a:srgbClr val="9BBB59"/>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9" name="Freeform 7"/>
          <p:cNvSpPr/>
          <p:nvPr>
            <p:custDataLst>
              <p:tags r:id="rId14"/>
            </p:custDataLst>
          </p:nvPr>
        </p:nvSpPr>
        <p:spPr bwMode="auto">
          <a:xfrm>
            <a:off x="5070332" y="3054509"/>
            <a:ext cx="1488175" cy="694121"/>
          </a:xfrm>
          <a:prstGeom prst="homePlate">
            <a:avLst/>
          </a:prstGeom>
          <a:solidFill>
            <a:srgbClr val="9BBB59"/>
          </a:solidFill>
          <a:ln>
            <a:noFill/>
          </a:ln>
        </p:spPr>
        <p:txBody>
          <a:bodyPr vert="horz" wrap="square" lIns="121912" tIns="60956" rIns="121912" bIns="60956" numCol="1" anchor="t" anchorCtr="0" compatLnSpc="1"/>
          <a:lstStyle/>
          <a:p>
            <a:endParaRPr lang="zh-CN" altLang="en-US" sz="1690">
              <a:solidFill>
                <a:srgbClr val="FDFDFD"/>
              </a:solidFill>
              <a:ea typeface="思源宋体 ExtraLight" charset="-122"/>
            </a:endParaRPr>
          </a:p>
        </p:txBody>
      </p:sp>
      <p:sp>
        <p:nvSpPr>
          <p:cNvPr id="24" name="Freeform 11"/>
          <p:cNvSpPr>
            <a:spLocks noEditPoints="1"/>
          </p:cNvSpPr>
          <p:nvPr>
            <p:custDataLst>
              <p:tags r:id="rId15"/>
            </p:custDataLst>
          </p:nvPr>
        </p:nvSpPr>
        <p:spPr bwMode="auto">
          <a:xfrm>
            <a:off x="5673128" y="2082631"/>
            <a:ext cx="282584" cy="334889"/>
          </a:xfrm>
          <a:custGeom>
            <a:avLst/>
            <a:gdLst>
              <a:gd name="T0" fmla="*/ 116 w 162"/>
              <a:gd name="T1" fmla="*/ 53 h 192"/>
              <a:gd name="T2" fmla="*/ 101 w 162"/>
              <a:gd name="T3" fmla="*/ 89 h 192"/>
              <a:gd name="T4" fmla="*/ 101 w 162"/>
              <a:gd name="T5" fmla="*/ 90 h 192"/>
              <a:gd name="T6" fmla="*/ 122 w 162"/>
              <a:gd name="T7" fmla="*/ 109 h 192"/>
              <a:gd name="T8" fmla="*/ 150 w 162"/>
              <a:gd name="T9" fmla="*/ 121 h 192"/>
              <a:gd name="T10" fmla="*/ 150 w 162"/>
              <a:gd name="T11" fmla="*/ 180 h 192"/>
              <a:gd name="T12" fmla="*/ 121 w 162"/>
              <a:gd name="T13" fmla="*/ 192 h 192"/>
              <a:gd name="T14" fmla="*/ 28 w 162"/>
              <a:gd name="T15" fmla="*/ 185 h 192"/>
              <a:gd name="T16" fmla="*/ 28 w 162"/>
              <a:gd name="T17" fmla="*/ 178 h 192"/>
              <a:gd name="T18" fmla="*/ 12 w 162"/>
              <a:gd name="T19" fmla="*/ 178 h 192"/>
              <a:gd name="T20" fmla="*/ 0 w 162"/>
              <a:gd name="T21" fmla="*/ 161 h 192"/>
              <a:gd name="T22" fmla="*/ 4 w 162"/>
              <a:gd name="T23" fmla="*/ 123 h 192"/>
              <a:gd name="T24" fmla="*/ 30 w 162"/>
              <a:gd name="T25" fmla="*/ 89 h 192"/>
              <a:gd name="T26" fmla="*/ 15 w 162"/>
              <a:gd name="T27" fmla="*/ 53 h 192"/>
              <a:gd name="T28" fmla="*/ 117 w 162"/>
              <a:gd name="T29" fmla="*/ 130 h 192"/>
              <a:gd name="T30" fmla="*/ 117 w 162"/>
              <a:gd name="T31" fmla="*/ 146 h 192"/>
              <a:gd name="T32" fmla="*/ 97 w 162"/>
              <a:gd name="T33" fmla="*/ 151 h 192"/>
              <a:gd name="T34" fmla="*/ 117 w 162"/>
              <a:gd name="T35" fmla="*/ 155 h 192"/>
              <a:gd name="T36" fmla="*/ 122 w 162"/>
              <a:gd name="T37" fmla="*/ 176 h 192"/>
              <a:gd name="T38" fmla="*/ 126 w 162"/>
              <a:gd name="T39" fmla="*/ 155 h 192"/>
              <a:gd name="T40" fmla="*/ 146 w 162"/>
              <a:gd name="T41" fmla="*/ 151 h 192"/>
              <a:gd name="T42" fmla="*/ 126 w 162"/>
              <a:gd name="T43" fmla="*/ 146 h 192"/>
              <a:gd name="T44" fmla="*/ 117 w 162"/>
              <a:gd name="T45" fmla="*/ 130 h 192"/>
              <a:gd name="T46" fmla="*/ 99 w 162"/>
              <a:gd name="T47" fmla="*/ 128 h 192"/>
              <a:gd name="T48" fmla="*/ 99 w 162"/>
              <a:gd name="T49" fmla="*/ 174 h 192"/>
              <a:gd name="T50" fmla="*/ 144 w 162"/>
              <a:gd name="T51" fmla="*/ 174 h 192"/>
              <a:gd name="T52" fmla="*/ 144 w 162"/>
              <a:gd name="T53" fmla="*/ 128 h 192"/>
              <a:gd name="T54" fmla="*/ 99 w 162"/>
              <a:gd name="T55" fmla="*/ 128 h 192"/>
              <a:gd name="T56" fmla="*/ 103 w 162"/>
              <a:gd name="T57" fmla="*/ 113 h 192"/>
              <a:gd name="T58" fmla="*/ 66 w 162"/>
              <a:gd name="T59" fmla="*/ 105 h 192"/>
              <a:gd name="T60" fmla="*/ 17 w 162"/>
              <a:gd name="T61" fmla="*/ 129 h 192"/>
              <a:gd name="T62" fmla="*/ 15 w 162"/>
              <a:gd name="T63" fmla="*/ 161 h 192"/>
              <a:gd name="T64" fmla="*/ 34 w 162"/>
              <a:gd name="T65" fmla="*/ 163 h 192"/>
              <a:gd name="T66" fmla="*/ 38 w 162"/>
              <a:gd name="T67" fmla="*/ 138 h 192"/>
              <a:gd name="T68" fmla="*/ 43 w 162"/>
              <a:gd name="T69" fmla="*/ 170 h 192"/>
              <a:gd name="T70" fmla="*/ 43 w 162"/>
              <a:gd name="T71" fmla="*/ 177 h 192"/>
              <a:gd name="T72" fmla="*/ 81 w 162"/>
              <a:gd name="T73" fmla="*/ 151 h 192"/>
              <a:gd name="T74" fmla="*/ 93 w 162"/>
              <a:gd name="T75" fmla="*/ 121 h 192"/>
              <a:gd name="T76" fmla="*/ 103 w 162"/>
              <a:gd name="T77" fmla="*/ 113 h 192"/>
              <a:gd name="T78" fmla="*/ 66 w 162"/>
              <a:gd name="T79" fmla="*/ 16 h 192"/>
              <a:gd name="T80" fmla="*/ 66 w 162"/>
              <a:gd name="T81" fmla="*/ 89 h 192"/>
              <a:gd name="T82" fmla="*/ 66 w 162"/>
              <a:gd name="T83" fmla="*/ 1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2" h="192">
                <a:moveTo>
                  <a:pt x="66" y="0"/>
                </a:moveTo>
                <a:cubicBezTo>
                  <a:pt x="93" y="0"/>
                  <a:pt x="116" y="24"/>
                  <a:pt x="116" y="53"/>
                </a:cubicBezTo>
                <a:cubicBezTo>
                  <a:pt x="116" y="67"/>
                  <a:pt x="110" y="80"/>
                  <a:pt x="101" y="89"/>
                </a:cubicBezTo>
                <a:cubicBezTo>
                  <a:pt x="101" y="89"/>
                  <a:pt x="101" y="89"/>
                  <a:pt x="101" y="89"/>
                </a:cubicBezTo>
                <a:cubicBezTo>
                  <a:pt x="101" y="89"/>
                  <a:pt x="101" y="89"/>
                  <a:pt x="101" y="89"/>
                </a:cubicBezTo>
                <a:cubicBezTo>
                  <a:pt x="101" y="90"/>
                  <a:pt x="101" y="90"/>
                  <a:pt x="101" y="90"/>
                </a:cubicBezTo>
                <a:cubicBezTo>
                  <a:pt x="107" y="96"/>
                  <a:pt x="114" y="102"/>
                  <a:pt x="119" y="109"/>
                </a:cubicBezTo>
                <a:cubicBezTo>
                  <a:pt x="120" y="109"/>
                  <a:pt x="121" y="109"/>
                  <a:pt x="122" y="109"/>
                </a:cubicBezTo>
                <a:cubicBezTo>
                  <a:pt x="133" y="109"/>
                  <a:pt x="143" y="114"/>
                  <a:pt x="150" y="121"/>
                </a:cubicBezTo>
                <a:cubicBezTo>
                  <a:pt x="150" y="121"/>
                  <a:pt x="150" y="121"/>
                  <a:pt x="150" y="121"/>
                </a:cubicBezTo>
                <a:cubicBezTo>
                  <a:pt x="158" y="129"/>
                  <a:pt x="162" y="139"/>
                  <a:pt x="162" y="151"/>
                </a:cubicBezTo>
                <a:cubicBezTo>
                  <a:pt x="162" y="162"/>
                  <a:pt x="158" y="173"/>
                  <a:pt x="150" y="180"/>
                </a:cubicBezTo>
                <a:cubicBezTo>
                  <a:pt x="143" y="188"/>
                  <a:pt x="133" y="192"/>
                  <a:pt x="122" y="192"/>
                </a:cubicBezTo>
                <a:cubicBezTo>
                  <a:pt x="121" y="192"/>
                  <a:pt x="121" y="192"/>
                  <a:pt x="121" y="192"/>
                </a:cubicBezTo>
                <a:cubicBezTo>
                  <a:pt x="35" y="192"/>
                  <a:pt x="35" y="192"/>
                  <a:pt x="35" y="192"/>
                </a:cubicBezTo>
                <a:cubicBezTo>
                  <a:pt x="31" y="192"/>
                  <a:pt x="28" y="189"/>
                  <a:pt x="28" y="185"/>
                </a:cubicBezTo>
                <a:cubicBezTo>
                  <a:pt x="28" y="185"/>
                  <a:pt x="28" y="185"/>
                  <a:pt x="28" y="185"/>
                </a:cubicBezTo>
                <a:cubicBezTo>
                  <a:pt x="28" y="178"/>
                  <a:pt x="28" y="178"/>
                  <a:pt x="28" y="178"/>
                </a:cubicBezTo>
                <a:cubicBezTo>
                  <a:pt x="14" y="178"/>
                  <a:pt x="14" y="178"/>
                  <a:pt x="14" y="178"/>
                </a:cubicBezTo>
                <a:cubicBezTo>
                  <a:pt x="13" y="178"/>
                  <a:pt x="13" y="178"/>
                  <a:pt x="12" y="178"/>
                </a:cubicBezTo>
                <a:cubicBezTo>
                  <a:pt x="8" y="177"/>
                  <a:pt x="5" y="175"/>
                  <a:pt x="3" y="172"/>
                </a:cubicBezTo>
                <a:cubicBezTo>
                  <a:pt x="1" y="169"/>
                  <a:pt x="0" y="165"/>
                  <a:pt x="0" y="161"/>
                </a:cubicBezTo>
                <a:cubicBezTo>
                  <a:pt x="0" y="145"/>
                  <a:pt x="0" y="145"/>
                  <a:pt x="0" y="145"/>
                </a:cubicBezTo>
                <a:cubicBezTo>
                  <a:pt x="0" y="137"/>
                  <a:pt x="1" y="130"/>
                  <a:pt x="4" y="123"/>
                </a:cubicBezTo>
                <a:cubicBezTo>
                  <a:pt x="9" y="109"/>
                  <a:pt x="20" y="100"/>
                  <a:pt x="30" y="90"/>
                </a:cubicBezTo>
                <a:cubicBezTo>
                  <a:pt x="30" y="89"/>
                  <a:pt x="30" y="89"/>
                  <a:pt x="30" y="89"/>
                </a:cubicBezTo>
                <a:cubicBezTo>
                  <a:pt x="30" y="89"/>
                  <a:pt x="30" y="89"/>
                  <a:pt x="30" y="89"/>
                </a:cubicBezTo>
                <a:cubicBezTo>
                  <a:pt x="20" y="80"/>
                  <a:pt x="15" y="66"/>
                  <a:pt x="15" y="53"/>
                </a:cubicBezTo>
                <a:cubicBezTo>
                  <a:pt x="15" y="24"/>
                  <a:pt x="38" y="0"/>
                  <a:pt x="66" y="0"/>
                </a:cubicBezTo>
                <a:close/>
                <a:moveTo>
                  <a:pt x="117" y="130"/>
                </a:moveTo>
                <a:cubicBezTo>
                  <a:pt x="117" y="130"/>
                  <a:pt x="117" y="130"/>
                  <a:pt x="117" y="130"/>
                </a:cubicBezTo>
                <a:cubicBezTo>
                  <a:pt x="117" y="146"/>
                  <a:pt x="117" y="146"/>
                  <a:pt x="117" y="146"/>
                </a:cubicBezTo>
                <a:cubicBezTo>
                  <a:pt x="102" y="146"/>
                  <a:pt x="102" y="146"/>
                  <a:pt x="102" y="146"/>
                </a:cubicBezTo>
                <a:cubicBezTo>
                  <a:pt x="99" y="146"/>
                  <a:pt x="97" y="148"/>
                  <a:pt x="97" y="151"/>
                </a:cubicBezTo>
                <a:cubicBezTo>
                  <a:pt x="97" y="153"/>
                  <a:pt x="99" y="155"/>
                  <a:pt x="102" y="155"/>
                </a:cubicBezTo>
                <a:cubicBezTo>
                  <a:pt x="117" y="155"/>
                  <a:pt x="117" y="155"/>
                  <a:pt x="117" y="155"/>
                </a:cubicBezTo>
                <a:cubicBezTo>
                  <a:pt x="117" y="171"/>
                  <a:pt x="117" y="171"/>
                  <a:pt x="117" y="171"/>
                </a:cubicBezTo>
                <a:cubicBezTo>
                  <a:pt x="117" y="174"/>
                  <a:pt x="119" y="176"/>
                  <a:pt x="122" y="176"/>
                </a:cubicBezTo>
                <a:cubicBezTo>
                  <a:pt x="124" y="176"/>
                  <a:pt x="126" y="174"/>
                  <a:pt x="126" y="171"/>
                </a:cubicBezTo>
                <a:cubicBezTo>
                  <a:pt x="126" y="155"/>
                  <a:pt x="126" y="155"/>
                  <a:pt x="126" y="155"/>
                </a:cubicBezTo>
                <a:cubicBezTo>
                  <a:pt x="141" y="155"/>
                  <a:pt x="141" y="155"/>
                  <a:pt x="141" y="155"/>
                </a:cubicBezTo>
                <a:cubicBezTo>
                  <a:pt x="144" y="155"/>
                  <a:pt x="146" y="153"/>
                  <a:pt x="146" y="151"/>
                </a:cubicBezTo>
                <a:cubicBezTo>
                  <a:pt x="146" y="148"/>
                  <a:pt x="144" y="146"/>
                  <a:pt x="141" y="146"/>
                </a:cubicBezTo>
                <a:cubicBezTo>
                  <a:pt x="126" y="146"/>
                  <a:pt x="126" y="146"/>
                  <a:pt x="126" y="146"/>
                </a:cubicBezTo>
                <a:cubicBezTo>
                  <a:pt x="126" y="130"/>
                  <a:pt x="126" y="130"/>
                  <a:pt x="126" y="130"/>
                </a:cubicBezTo>
                <a:cubicBezTo>
                  <a:pt x="126" y="124"/>
                  <a:pt x="117" y="124"/>
                  <a:pt x="117" y="130"/>
                </a:cubicBezTo>
                <a:close/>
                <a:moveTo>
                  <a:pt x="99" y="128"/>
                </a:moveTo>
                <a:cubicBezTo>
                  <a:pt x="99" y="128"/>
                  <a:pt x="99" y="128"/>
                  <a:pt x="99" y="128"/>
                </a:cubicBezTo>
                <a:cubicBezTo>
                  <a:pt x="94" y="133"/>
                  <a:pt x="90" y="142"/>
                  <a:pt x="90" y="151"/>
                </a:cubicBezTo>
                <a:cubicBezTo>
                  <a:pt x="90" y="160"/>
                  <a:pt x="94" y="168"/>
                  <a:pt x="99" y="174"/>
                </a:cubicBezTo>
                <a:cubicBezTo>
                  <a:pt x="105" y="179"/>
                  <a:pt x="113" y="183"/>
                  <a:pt x="122" y="183"/>
                </a:cubicBezTo>
                <a:cubicBezTo>
                  <a:pt x="130" y="183"/>
                  <a:pt x="138" y="179"/>
                  <a:pt x="144" y="174"/>
                </a:cubicBezTo>
                <a:cubicBezTo>
                  <a:pt x="150" y="168"/>
                  <a:pt x="153" y="160"/>
                  <a:pt x="153" y="151"/>
                </a:cubicBezTo>
                <a:cubicBezTo>
                  <a:pt x="153" y="142"/>
                  <a:pt x="150" y="134"/>
                  <a:pt x="144" y="128"/>
                </a:cubicBezTo>
                <a:cubicBezTo>
                  <a:pt x="144" y="128"/>
                  <a:pt x="144" y="128"/>
                  <a:pt x="144" y="128"/>
                </a:cubicBezTo>
                <a:cubicBezTo>
                  <a:pt x="132" y="115"/>
                  <a:pt x="112" y="115"/>
                  <a:pt x="99" y="128"/>
                </a:cubicBezTo>
                <a:close/>
                <a:moveTo>
                  <a:pt x="103" y="113"/>
                </a:moveTo>
                <a:cubicBezTo>
                  <a:pt x="103" y="113"/>
                  <a:pt x="103" y="113"/>
                  <a:pt x="103" y="113"/>
                </a:cubicBezTo>
                <a:cubicBezTo>
                  <a:pt x="99" y="108"/>
                  <a:pt x="93" y="103"/>
                  <a:pt x="89" y="99"/>
                </a:cubicBezTo>
                <a:cubicBezTo>
                  <a:pt x="82" y="103"/>
                  <a:pt x="74" y="105"/>
                  <a:pt x="66" y="105"/>
                </a:cubicBezTo>
                <a:cubicBezTo>
                  <a:pt x="57" y="105"/>
                  <a:pt x="49" y="103"/>
                  <a:pt x="42" y="99"/>
                </a:cubicBezTo>
                <a:cubicBezTo>
                  <a:pt x="34" y="107"/>
                  <a:pt x="22" y="117"/>
                  <a:pt x="17" y="129"/>
                </a:cubicBezTo>
                <a:cubicBezTo>
                  <a:pt x="15" y="134"/>
                  <a:pt x="15" y="139"/>
                  <a:pt x="15" y="145"/>
                </a:cubicBezTo>
                <a:cubicBezTo>
                  <a:pt x="15" y="161"/>
                  <a:pt x="15" y="161"/>
                  <a:pt x="15" y="161"/>
                </a:cubicBezTo>
                <a:cubicBezTo>
                  <a:pt x="15" y="162"/>
                  <a:pt x="15" y="162"/>
                  <a:pt x="15" y="163"/>
                </a:cubicBezTo>
                <a:cubicBezTo>
                  <a:pt x="34" y="163"/>
                  <a:pt x="34" y="163"/>
                  <a:pt x="34" y="163"/>
                </a:cubicBezTo>
                <a:cubicBezTo>
                  <a:pt x="34" y="143"/>
                  <a:pt x="34" y="143"/>
                  <a:pt x="34" y="143"/>
                </a:cubicBezTo>
                <a:cubicBezTo>
                  <a:pt x="34" y="140"/>
                  <a:pt x="36" y="138"/>
                  <a:pt x="38" y="138"/>
                </a:cubicBezTo>
                <a:cubicBezTo>
                  <a:pt x="41" y="138"/>
                  <a:pt x="43" y="140"/>
                  <a:pt x="43" y="143"/>
                </a:cubicBezTo>
                <a:cubicBezTo>
                  <a:pt x="43" y="170"/>
                  <a:pt x="43" y="170"/>
                  <a:pt x="43" y="170"/>
                </a:cubicBezTo>
                <a:cubicBezTo>
                  <a:pt x="43" y="170"/>
                  <a:pt x="43" y="170"/>
                  <a:pt x="43" y="170"/>
                </a:cubicBezTo>
                <a:cubicBezTo>
                  <a:pt x="43" y="177"/>
                  <a:pt x="43" y="177"/>
                  <a:pt x="43" y="177"/>
                </a:cubicBezTo>
                <a:cubicBezTo>
                  <a:pt x="90" y="177"/>
                  <a:pt x="90" y="177"/>
                  <a:pt x="90" y="177"/>
                </a:cubicBezTo>
                <a:cubicBezTo>
                  <a:pt x="85" y="170"/>
                  <a:pt x="81" y="161"/>
                  <a:pt x="81" y="151"/>
                </a:cubicBezTo>
                <a:cubicBezTo>
                  <a:pt x="81" y="139"/>
                  <a:pt x="86" y="129"/>
                  <a:pt x="93" y="121"/>
                </a:cubicBezTo>
                <a:cubicBezTo>
                  <a:pt x="93" y="121"/>
                  <a:pt x="93" y="121"/>
                  <a:pt x="93" y="121"/>
                </a:cubicBezTo>
                <a:cubicBezTo>
                  <a:pt x="93" y="121"/>
                  <a:pt x="93" y="121"/>
                  <a:pt x="93" y="121"/>
                </a:cubicBezTo>
                <a:cubicBezTo>
                  <a:pt x="96" y="118"/>
                  <a:pt x="99" y="115"/>
                  <a:pt x="103" y="113"/>
                </a:cubicBezTo>
                <a:close/>
                <a:moveTo>
                  <a:pt x="66" y="16"/>
                </a:moveTo>
                <a:cubicBezTo>
                  <a:pt x="66" y="16"/>
                  <a:pt x="66" y="16"/>
                  <a:pt x="66" y="16"/>
                </a:cubicBezTo>
                <a:cubicBezTo>
                  <a:pt x="46" y="16"/>
                  <a:pt x="30" y="32"/>
                  <a:pt x="30" y="53"/>
                </a:cubicBezTo>
                <a:cubicBezTo>
                  <a:pt x="30" y="73"/>
                  <a:pt x="46" y="89"/>
                  <a:pt x="66" y="89"/>
                </a:cubicBezTo>
                <a:cubicBezTo>
                  <a:pt x="85" y="89"/>
                  <a:pt x="101" y="73"/>
                  <a:pt x="101" y="53"/>
                </a:cubicBezTo>
                <a:cubicBezTo>
                  <a:pt x="101" y="32"/>
                  <a:pt x="85" y="16"/>
                  <a:pt x="66" y="16"/>
                </a:cubicBezTo>
                <a:close/>
              </a:path>
            </a:pathLst>
          </a:custGeom>
          <a:solidFill>
            <a:sysClr val="window" lastClr="FFFFFF"/>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40" name="Rectangle 24"/>
          <p:cNvSpPr>
            <a:spLocks noChangeArrowheads="1"/>
          </p:cNvSpPr>
          <p:nvPr>
            <p:custDataLst>
              <p:tags r:id="rId16"/>
            </p:custDataLst>
          </p:nvPr>
        </p:nvSpPr>
        <p:spPr bwMode="auto">
          <a:xfrm>
            <a:off x="5231387" y="3254328"/>
            <a:ext cx="1166066" cy="32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rmAutofit lnSpcReduction="10000"/>
          </a:bodyPr>
          <a:lstStyle/>
          <a:p>
            <a:pPr algn="ctr">
              <a:lnSpc>
                <a:spcPct val="120000"/>
              </a:lnSpc>
              <a:spcBef>
                <a:spcPts val="400"/>
              </a:spcBef>
            </a:pPr>
            <a:r>
              <a:rPr lang="en-US" altLang="zh-CN" sz="1800" b="1" dirty="0">
                <a:solidFill>
                  <a:sysClr val="window" lastClr="FFFFFF"/>
                </a:solidFill>
                <a:ea typeface="思源宋体 ExtraLight" charset="-122"/>
              </a:rPr>
              <a:t>STEP 03</a:t>
            </a:r>
            <a:endParaRPr lang="en-US" altLang="zh-CN" sz="1600" dirty="0">
              <a:solidFill>
                <a:sysClr val="window" lastClr="FFFFFF"/>
              </a:solidFill>
              <a:ea typeface="思源宋体 ExtraLight" charset="-122"/>
            </a:endParaRPr>
          </a:p>
        </p:txBody>
      </p:sp>
      <p:sp>
        <p:nvSpPr>
          <p:cNvPr id="12" name="Line 12"/>
          <p:cNvSpPr>
            <a:spLocks noChangeShapeType="1"/>
          </p:cNvSpPr>
          <p:nvPr>
            <p:custDataLst>
              <p:tags r:id="rId17"/>
            </p:custDataLst>
          </p:nvPr>
        </p:nvSpPr>
        <p:spPr bwMode="auto">
          <a:xfrm flipV="1">
            <a:off x="7471284" y="3402700"/>
            <a:ext cx="0" cy="1150364"/>
          </a:xfrm>
          <a:prstGeom prst="line">
            <a:avLst/>
          </a:prstGeom>
          <a:noFill/>
          <a:ln w="6350" cap="flat">
            <a:solidFill>
              <a:sysClr val="window" lastClr="FFFFFF">
                <a:lumMod val="75000"/>
              </a:sysClr>
            </a:solidFill>
            <a:prstDash val="solid"/>
            <a:miter lim="800000"/>
          </a:ln>
          <a:extLst>
            <a:ext uri="{909E8E84-426E-40DD-AFC4-6F175D3DCCD1}">
              <a14:hiddenFill xmlns:a14="http://schemas.microsoft.com/office/drawing/2010/main">
                <a:noFill/>
              </a14:hiddenFill>
            </a:ext>
          </a:extLst>
        </p:spPr>
        <p:txBody>
          <a:bodyPr vert="horz" wrap="square" lIns="121912" tIns="60956" rIns="121912" bIns="60956" numCol="1" anchor="t" anchorCtr="0" compatLnSpc="1"/>
          <a:lstStyle/>
          <a:p>
            <a:endParaRPr lang="zh-CN" altLang="en-US" sz="1690">
              <a:ea typeface="思源宋体 ExtraLight" charset="-122"/>
            </a:endParaRPr>
          </a:p>
        </p:txBody>
      </p:sp>
      <p:sp>
        <p:nvSpPr>
          <p:cNvPr id="17" name="Oval 17"/>
          <p:cNvSpPr>
            <a:spLocks noChangeArrowheads="1"/>
          </p:cNvSpPr>
          <p:nvPr>
            <p:custDataLst>
              <p:tags r:id="rId18"/>
            </p:custDataLst>
          </p:nvPr>
        </p:nvSpPr>
        <p:spPr bwMode="auto">
          <a:xfrm>
            <a:off x="7130156" y="4214056"/>
            <a:ext cx="677735" cy="680275"/>
          </a:xfrm>
          <a:prstGeom prst="diamond">
            <a:avLst/>
          </a:prstGeom>
          <a:solidFill>
            <a:schemeClr val="bg1">
              <a:lumMod val="40000"/>
              <a:lumOff val="60000"/>
            </a:schemeClr>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14" name="Freeform 8"/>
          <p:cNvSpPr/>
          <p:nvPr>
            <p:custDataLst>
              <p:tags r:id="rId19"/>
            </p:custDataLst>
          </p:nvPr>
        </p:nvSpPr>
        <p:spPr bwMode="auto">
          <a:xfrm>
            <a:off x="6725542" y="3054509"/>
            <a:ext cx="1492040" cy="694121"/>
          </a:xfrm>
          <a:prstGeom prst="homePlate">
            <a:avLst/>
          </a:prstGeom>
          <a:solidFill>
            <a:schemeClr val="bg1">
              <a:lumMod val="40000"/>
              <a:lumOff val="60000"/>
            </a:schemeClr>
          </a:solidFill>
          <a:ln>
            <a:noFill/>
          </a:ln>
        </p:spPr>
        <p:txBody>
          <a:bodyPr vert="horz" wrap="square" lIns="121912" tIns="60956" rIns="121912" bIns="60956" numCol="1" anchor="t" anchorCtr="0" compatLnSpc="1"/>
          <a:lstStyle/>
          <a:p>
            <a:endParaRPr lang="zh-CN" altLang="en-US" sz="1690">
              <a:solidFill>
                <a:srgbClr val="FDFDFD"/>
              </a:solidFill>
              <a:ea typeface="思源宋体 ExtraLight" charset="-122"/>
            </a:endParaRPr>
          </a:p>
        </p:txBody>
      </p:sp>
      <p:sp>
        <p:nvSpPr>
          <p:cNvPr id="25" name="Freeform 12"/>
          <p:cNvSpPr>
            <a:spLocks noEditPoints="1"/>
          </p:cNvSpPr>
          <p:nvPr>
            <p:custDataLst>
              <p:tags r:id="rId20"/>
            </p:custDataLst>
          </p:nvPr>
        </p:nvSpPr>
        <p:spPr bwMode="auto">
          <a:xfrm>
            <a:off x="7324253" y="4362133"/>
            <a:ext cx="289540" cy="381860"/>
          </a:xfrm>
          <a:custGeom>
            <a:avLst/>
            <a:gdLst>
              <a:gd name="T0" fmla="*/ 149 w 166"/>
              <a:gd name="T1" fmla="*/ 196 h 219"/>
              <a:gd name="T2" fmla="*/ 136 w 166"/>
              <a:gd name="T3" fmla="*/ 207 h 219"/>
              <a:gd name="T4" fmla="*/ 93 w 166"/>
              <a:gd name="T5" fmla="*/ 218 h 219"/>
              <a:gd name="T6" fmla="*/ 53 w 166"/>
              <a:gd name="T7" fmla="*/ 200 h 219"/>
              <a:gd name="T8" fmla="*/ 53 w 166"/>
              <a:gd name="T9" fmla="*/ 200 h 219"/>
              <a:gd name="T10" fmla="*/ 53 w 166"/>
              <a:gd name="T11" fmla="*/ 200 h 219"/>
              <a:gd name="T12" fmla="*/ 42 w 166"/>
              <a:gd name="T13" fmla="*/ 186 h 219"/>
              <a:gd name="T14" fmla="*/ 20 w 166"/>
              <a:gd name="T15" fmla="*/ 148 h 219"/>
              <a:gd name="T16" fmla="*/ 20 w 166"/>
              <a:gd name="T17" fmla="*/ 147 h 219"/>
              <a:gd name="T18" fmla="*/ 7 w 166"/>
              <a:gd name="T19" fmla="*/ 125 h 219"/>
              <a:gd name="T20" fmla="*/ 23 w 166"/>
              <a:gd name="T21" fmla="*/ 93 h 219"/>
              <a:gd name="T22" fmla="*/ 43 w 166"/>
              <a:gd name="T23" fmla="*/ 103 h 219"/>
              <a:gd name="T24" fmla="*/ 43 w 166"/>
              <a:gd name="T25" fmla="*/ 104 h 219"/>
              <a:gd name="T26" fmla="*/ 45 w 166"/>
              <a:gd name="T27" fmla="*/ 107 h 219"/>
              <a:gd name="T28" fmla="*/ 45 w 166"/>
              <a:gd name="T29" fmla="*/ 35 h 219"/>
              <a:gd name="T30" fmla="*/ 74 w 166"/>
              <a:gd name="T31" fmla="*/ 18 h 219"/>
              <a:gd name="T32" fmla="*/ 110 w 166"/>
              <a:gd name="T33" fmla="*/ 18 h 219"/>
              <a:gd name="T34" fmla="*/ 138 w 166"/>
              <a:gd name="T35" fmla="*/ 34 h 219"/>
              <a:gd name="T36" fmla="*/ 138 w 166"/>
              <a:gd name="T37" fmla="*/ 35 h 219"/>
              <a:gd name="T38" fmla="*/ 139 w 166"/>
              <a:gd name="T39" fmla="*/ 35 h 219"/>
              <a:gd name="T40" fmla="*/ 166 w 166"/>
              <a:gd name="T41" fmla="*/ 53 h 219"/>
              <a:gd name="T42" fmla="*/ 166 w 166"/>
              <a:gd name="T43" fmla="*/ 150 h 219"/>
              <a:gd name="T44" fmla="*/ 162 w 166"/>
              <a:gd name="T45" fmla="*/ 175 h 219"/>
              <a:gd name="T46" fmla="*/ 149 w 166"/>
              <a:gd name="T47" fmla="*/ 196 h 219"/>
              <a:gd name="T48" fmla="*/ 128 w 166"/>
              <a:gd name="T49" fmla="*/ 194 h 219"/>
              <a:gd name="T50" fmla="*/ 128 w 166"/>
              <a:gd name="T51" fmla="*/ 194 h 219"/>
              <a:gd name="T52" fmla="*/ 138 w 166"/>
              <a:gd name="T53" fmla="*/ 185 h 219"/>
              <a:gd name="T54" fmla="*/ 148 w 166"/>
              <a:gd name="T55" fmla="*/ 169 h 219"/>
              <a:gd name="T56" fmla="*/ 151 w 166"/>
              <a:gd name="T57" fmla="*/ 150 h 219"/>
              <a:gd name="T58" fmla="*/ 151 w 166"/>
              <a:gd name="T59" fmla="*/ 53 h 219"/>
              <a:gd name="T60" fmla="*/ 143 w 166"/>
              <a:gd name="T61" fmla="*/ 53 h 219"/>
              <a:gd name="T62" fmla="*/ 143 w 166"/>
              <a:gd name="T63" fmla="*/ 99 h 219"/>
              <a:gd name="T64" fmla="*/ 123 w 166"/>
              <a:gd name="T65" fmla="*/ 99 h 219"/>
              <a:gd name="T66" fmla="*/ 123 w 166"/>
              <a:gd name="T67" fmla="*/ 34 h 219"/>
              <a:gd name="T68" fmla="*/ 115 w 166"/>
              <a:gd name="T69" fmla="*/ 34 h 219"/>
              <a:gd name="T70" fmla="*/ 115 w 166"/>
              <a:gd name="T71" fmla="*/ 34 h 219"/>
              <a:gd name="T72" fmla="*/ 115 w 166"/>
              <a:gd name="T73" fmla="*/ 99 h 219"/>
              <a:gd name="T74" fmla="*/ 96 w 166"/>
              <a:gd name="T75" fmla="*/ 99 h 219"/>
              <a:gd name="T76" fmla="*/ 96 w 166"/>
              <a:gd name="T77" fmla="*/ 24 h 219"/>
              <a:gd name="T78" fmla="*/ 88 w 166"/>
              <a:gd name="T79" fmla="*/ 24 h 219"/>
              <a:gd name="T80" fmla="*/ 88 w 166"/>
              <a:gd name="T81" fmla="*/ 99 h 219"/>
              <a:gd name="T82" fmla="*/ 68 w 166"/>
              <a:gd name="T83" fmla="*/ 99 h 219"/>
              <a:gd name="T84" fmla="*/ 68 w 166"/>
              <a:gd name="T85" fmla="*/ 35 h 219"/>
              <a:gd name="T86" fmla="*/ 60 w 166"/>
              <a:gd name="T87" fmla="*/ 35 h 219"/>
              <a:gd name="T88" fmla="*/ 60 w 166"/>
              <a:gd name="T89" fmla="*/ 125 h 219"/>
              <a:gd name="T90" fmla="*/ 41 w 166"/>
              <a:gd name="T91" fmla="*/ 130 h 219"/>
              <a:gd name="T92" fmla="*/ 31 w 166"/>
              <a:gd name="T93" fmla="*/ 112 h 219"/>
              <a:gd name="T94" fmla="*/ 20 w 166"/>
              <a:gd name="T95" fmla="*/ 117 h 219"/>
              <a:gd name="T96" fmla="*/ 33 w 166"/>
              <a:gd name="T97" fmla="*/ 140 h 219"/>
              <a:gd name="T98" fmla="*/ 33 w 166"/>
              <a:gd name="T99" fmla="*/ 140 h 219"/>
              <a:gd name="T100" fmla="*/ 55 w 166"/>
              <a:gd name="T101" fmla="*/ 178 h 219"/>
              <a:gd name="T102" fmla="*/ 63 w 166"/>
              <a:gd name="T103" fmla="*/ 189 h 219"/>
              <a:gd name="T104" fmla="*/ 95 w 166"/>
              <a:gd name="T105" fmla="*/ 203 h 219"/>
              <a:gd name="T106" fmla="*/ 128 w 166"/>
              <a:gd name="T107" fmla="*/ 19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219">
                <a:moveTo>
                  <a:pt x="149" y="196"/>
                </a:moveTo>
                <a:cubicBezTo>
                  <a:pt x="145" y="200"/>
                  <a:pt x="141" y="204"/>
                  <a:pt x="136" y="207"/>
                </a:cubicBezTo>
                <a:cubicBezTo>
                  <a:pt x="123" y="216"/>
                  <a:pt x="108" y="219"/>
                  <a:pt x="93" y="218"/>
                </a:cubicBezTo>
                <a:cubicBezTo>
                  <a:pt x="79" y="217"/>
                  <a:pt x="65" y="211"/>
                  <a:pt x="53" y="200"/>
                </a:cubicBezTo>
                <a:cubicBezTo>
                  <a:pt x="53" y="200"/>
                  <a:pt x="53" y="200"/>
                  <a:pt x="53" y="200"/>
                </a:cubicBezTo>
                <a:cubicBezTo>
                  <a:pt x="53" y="200"/>
                  <a:pt x="53" y="200"/>
                  <a:pt x="53" y="200"/>
                </a:cubicBezTo>
                <a:cubicBezTo>
                  <a:pt x="49" y="196"/>
                  <a:pt x="45" y="191"/>
                  <a:pt x="42" y="186"/>
                </a:cubicBezTo>
                <a:cubicBezTo>
                  <a:pt x="20" y="148"/>
                  <a:pt x="20" y="148"/>
                  <a:pt x="20" y="148"/>
                </a:cubicBezTo>
                <a:cubicBezTo>
                  <a:pt x="20" y="147"/>
                  <a:pt x="20" y="147"/>
                  <a:pt x="20" y="147"/>
                </a:cubicBezTo>
                <a:cubicBezTo>
                  <a:pt x="7" y="125"/>
                  <a:pt x="7" y="125"/>
                  <a:pt x="7" y="125"/>
                </a:cubicBezTo>
                <a:cubicBezTo>
                  <a:pt x="0" y="111"/>
                  <a:pt x="8" y="95"/>
                  <a:pt x="23" y="93"/>
                </a:cubicBezTo>
                <a:cubicBezTo>
                  <a:pt x="29" y="93"/>
                  <a:pt x="37" y="95"/>
                  <a:pt x="43" y="103"/>
                </a:cubicBezTo>
                <a:cubicBezTo>
                  <a:pt x="43" y="103"/>
                  <a:pt x="43" y="104"/>
                  <a:pt x="43" y="104"/>
                </a:cubicBezTo>
                <a:cubicBezTo>
                  <a:pt x="45" y="107"/>
                  <a:pt x="45" y="107"/>
                  <a:pt x="45" y="107"/>
                </a:cubicBezTo>
                <a:cubicBezTo>
                  <a:pt x="45" y="35"/>
                  <a:pt x="45" y="35"/>
                  <a:pt x="45" y="35"/>
                </a:cubicBezTo>
                <a:cubicBezTo>
                  <a:pt x="45" y="19"/>
                  <a:pt x="61" y="11"/>
                  <a:pt x="74" y="18"/>
                </a:cubicBezTo>
                <a:cubicBezTo>
                  <a:pt x="79" y="0"/>
                  <a:pt x="104" y="1"/>
                  <a:pt x="110" y="18"/>
                </a:cubicBezTo>
                <a:cubicBezTo>
                  <a:pt x="122" y="11"/>
                  <a:pt x="138" y="19"/>
                  <a:pt x="138" y="34"/>
                </a:cubicBezTo>
                <a:cubicBezTo>
                  <a:pt x="138" y="35"/>
                  <a:pt x="138" y="35"/>
                  <a:pt x="138" y="35"/>
                </a:cubicBezTo>
                <a:cubicBezTo>
                  <a:pt x="139" y="35"/>
                  <a:pt x="139" y="35"/>
                  <a:pt x="139" y="35"/>
                </a:cubicBezTo>
                <a:cubicBezTo>
                  <a:pt x="152" y="30"/>
                  <a:pt x="166" y="38"/>
                  <a:pt x="166" y="53"/>
                </a:cubicBezTo>
                <a:cubicBezTo>
                  <a:pt x="166" y="150"/>
                  <a:pt x="166" y="150"/>
                  <a:pt x="166" y="150"/>
                </a:cubicBezTo>
                <a:cubicBezTo>
                  <a:pt x="166" y="158"/>
                  <a:pt x="165" y="167"/>
                  <a:pt x="162" y="175"/>
                </a:cubicBezTo>
                <a:cubicBezTo>
                  <a:pt x="159" y="182"/>
                  <a:pt x="155" y="190"/>
                  <a:pt x="149" y="196"/>
                </a:cubicBezTo>
                <a:close/>
                <a:moveTo>
                  <a:pt x="128" y="194"/>
                </a:moveTo>
                <a:cubicBezTo>
                  <a:pt x="128" y="194"/>
                  <a:pt x="128" y="194"/>
                  <a:pt x="128" y="194"/>
                </a:cubicBezTo>
                <a:cubicBezTo>
                  <a:pt x="132" y="192"/>
                  <a:pt x="135" y="189"/>
                  <a:pt x="138" y="185"/>
                </a:cubicBezTo>
                <a:cubicBezTo>
                  <a:pt x="142" y="181"/>
                  <a:pt x="146" y="175"/>
                  <a:pt x="148" y="169"/>
                </a:cubicBezTo>
                <a:cubicBezTo>
                  <a:pt x="150" y="163"/>
                  <a:pt x="151" y="157"/>
                  <a:pt x="151" y="150"/>
                </a:cubicBezTo>
                <a:cubicBezTo>
                  <a:pt x="151" y="53"/>
                  <a:pt x="151" y="53"/>
                  <a:pt x="151" y="53"/>
                </a:cubicBezTo>
                <a:cubicBezTo>
                  <a:pt x="151" y="47"/>
                  <a:pt x="143" y="47"/>
                  <a:pt x="143" y="53"/>
                </a:cubicBezTo>
                <a:cubicBezTo>
                  <a:pt x="143" y="99"/>
                  <a:pt x="143" y="99"/>
                  <a:pt x="143" y="99"/>
                </a:cubicBezTo>
                <a:cubicBezTo>
                  <a:pt x="143" y="111"/>
                  <a:pt x="123" y="111"/>
                  <a:pt x="123" y="99"/>
                </a:cubicBezTo>
                <a:cubicBezTo>
                  <a:pt x="123" y="34"/>
                  <a:pt x="123" y="34"/>
                  <a:pt x="123" y="34"/>
                </a:cubicBezTo>
                <a:cubicBezTo>
                  <a:pt x="123" y="29"/>
                  <a:pt x="115" y="29"/>
                  <a:pt x="115" y="34"/>
                </a:cubicBezTo>
                <a:cubicBezTo>
                  <a:pt x="115" y="34"/>
                  <a:pt x="115" y="34"/>
                  <a:pt x="115" y="34"/>
                </a:cubicBezTo>
                <a:cubicBezTo>
                  <a:pt x="115" y="99"/>
                  <a:pt x="115" y="99"/>
                  <a:pt x="115" y="99"/>
                </a:cubicBezTo>
                <a:cubicBezTo>
                  <a:pt x="115" y="111"/>
                  <a:pt x="96" y="111"/>
                  <a:pt x="96" y="99"/>
                </a:cubicBezTo>
                <a:cubicBezTo>
                  <a:pt x="96" y="24"/>
                  <a:pt x="96" y="24"/>
                  <a:pt x="96" y="24"/>
                </a:cubicBezTo>
                <a:cubicBezTo>
                  <a:pt x="96" y="18"/>
                  <a:pt x="88" y="19"/>
                  <a:pt x="88" y="24"/>
                </a:cubicBezTo>
                <a:cubicBezTo>
                  <a:pt x="88" y="99"/>
                  <a:pt x="88" y="99"/>
                  <a:pt x="88" y="99"/>
                </a:cubicBezTo>
                <a:cubicBezTo>
                  <a:pt x="88" y="111"/>
                  <a:pt x="68" y="111"/>
                  <a:pt x="68" y="99"/>
                </a:cubicBezTo>
                <a:cubicBezTo>
                  <a:pt x="68" y="35"/>
                  <a:pt x="68" y="35"/>
                  <a:pt x="68" y="35"/>
                </a:cubicBezTo>
                <a:cubicBezTo>
                  <a:pt x="68" y="29"/>
                  <a:pt x="60" y="29"/>
                  <a:pt x="60" y="35"/>
                </a:cubicBezTo>
                <a:cubicBezTo>
                  <a:pt x="60" y="125"/>
                  <a:pt x="60" y="125"/>
                  <a:pt x="60" y="125"/>
                </a:cubicBezTo>
                <a:cubicBezTo>
                  <a:pt x="60" y="135"/>
                  <a:pt x="46" y="139"/>
                  <a:pt x="41" y="130"/>
                </a:cubicBezTo>
                <a:cubicBezTo>
                  <a:pt x="31" y="112"/>
                  <a:pt x="31" y="112"/>
                  <a:pt x="31" y="112"/>
                </a:cubicBezTo>
                <a:cubicBezTo>
                  <a:pt x="26" y="106"/>
                  <a:pt x="16" y="110"/>
                  <a:pt x="20" y="117"/>
                </a:cubicBezTo>
                <a:cubicBezTo>
                  <a:pt x="33" y="140"/>
                  <a:pt x="33" y="140"/>
                  <a:pt x="33" y="140"/>
                </a:cubicBezTo>
                <a:cubicBezTo>
                  <a:pt x="33" y="140"/>
                  <a:pt x="33" y="140"/>
                  <a:pt x="33" y="140"/>
                </a:cubicBezTo>
                <a:cubicBezTo>
                  <a:pt x="55" y="178"/>
                  <a:pt x="55" y="178"/>
                  <a:pt x="55" y="178"/>
                </a:cubicBezTo>
                <a:cubicBezTo>
                  <a:pt x="57" y="182"/>
                  <a:pt x="60" y="186"/>
                  <a:pt x="63" y="189"/>
                </a:cubicBezTo>
                <a:cubicBezTo>
                  <a:pt x="72" y="197"/>
                  <a:pt x="83" y="202"/>
                  <a:pt x="95" y="203"/>
                </a:cubicBezTo>
                <a:cubicBezTo>
                  <a:pt x="106" y="204"/>
                  <a:pt x="118" y="201"/>
                  <a:pt x="128" y="194"/>
                </a:cubicBezTo>
                <a:close/>
              </a:path>
            </a:pathLst>
          </a:custGeom>
          <a:solidFill>
            <a:sysClr val="window" lastClr="FFFFFF"/>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41" name="Rectangle 24"/>
          <p:cNvSpPr>
            <a:spLocks noChangeArrowheads="1"/>
          </p:cNvSpPr>
          <p:nvPr>
            <p:custDataLst>
              <p:tags r:id="rId21"/>
            </p:custDataLst>
          </p:nvPr>
        </p:nvSpPr>
        <p:spPr bwMode="auto">
          <a:xfrm>
            <a:off x="6937315" y="3254328"/>
            <a:ext cx="1166066" cy="32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rmAutofit lnSpcReduction="10000"/>
          </a:bodyPr>
          <a:lstStyle/>
          <a:p>
            <a:pPr algn="ctr">
              <a:lnSpc>
                <a:spcPct val="120000"/>
              </a:lnSpc>
              <a:spcBef>
                <a:spcPts val="400"/>
              </a:spcBef>
            </a:pPr>
            <a:r>
              <a:rPr lang="en-US" altLang="zh-CN" sz="1800" b="1" dirty="0">
                <a:solidFill>
                  <a:sysClr val="window" lastClr="FFFFFF"/>
                </a:solidFill>
                <a:ea typeface="思源宋体 ExtraLight" charset="-122"/>
              </a:rPr>
              <a:t>STEP 04</a:t>
            </a:r>
            <a:endParaRPr lang="en-US" altLang="zh-CN" sz="1600" dirty="0">
              <a:solidFill>
                <a:sysClr val="window" lastClr="FFFFFF"/>
              </a:solidFill>
              <a:ea typeface="思源宋体 ExtraLight" charset="-122"/>
            </a:endParaRPr>
          </a:p>
        </p:txBody>
      </p:sp>
      <p:sp>
        <p:nvSpPr>
          <p:cNvPr id="18" name="Line 14"/>
          <p:cNvSpPr>
            <a:spLocks noChangeShapeType="1"/>
          </p:cNvSpPr>
          <p:nvPr>
            <p:custDataLst>
              <p:tags r:id="rId22"/>
            </p:custDataLst>
          </p:nvPr>
        </p:nvSpPr>
        <p:spPr bwMode="auto">
          <a:xfrm flipV="1">
            <a:off x="9121365" y="2250076"/>
            <a:ext cx="0" cy="1152624"/>
          </a:xfrm>
          <a:prstGeom prst="line">
            <a:avLst/>
          </a:prstGeom>
          <a:noFill/>
          <a:ln w="6350" cap="flat">
            <a:solidFill>
              <a:sysClr val="window" lastClr="FFFFFF">
                <a:lumMod val="75000"/>
              </a:sysClr>
            </a:solidFill>
            <a:prstDash val="solid"/>
            <a:miter lim="800000"/>
          </a:ln>
          <a:extLst>
            <a:ext uri="{909E8E84-426E-40DD-AFC4-6F175D3DCCD1}">
              <a14:hiddenFill xmlns:a14="http://schemas.microsoft.com/office/drawing/2010/main">
                <a:noFill/>
              </a14:hiddenFill>
            </a:ext>
          </a:extLst>
        </p:spPr>
        <p:txBody>
          <a:bodyPr vert="horz" wrap="square" lIns="121912" tIns="60956" rIns="121912" bIns="60956" numCol="1" anchor="t" anchorCtr="0" compatLnSpc="1"/>
          <a:lstStyle/>
          <a:p>
            <a:endParaRPr lang="zh-CN" altLang="en-US" sz="1690">
              <a:ea typeface="思源宋体 ExtraLight" charset="-122"/>
            </a:endParaRPr>
          </a:p>
        </p:txBody>
      </p:sp>
      <p:sp>
        <p:nvSpPr>
          <p:cNvPr id="22" name="Oval 22"/>
          <p:cNvSpPr>
            <a:spLocks noChangeArrowheads="1"/>
          </p:cNvSpPr>
          <p:nvPr>
            <p:custDataLst>
              <p:tags r:id="rId23"/>
            </p:custDataLst>
          </p:nvPr>
        </p:nvSpPr>
        <p:spPr bwMode="auto">
          <a:xfrm>
            <a:off x="8784760" y="1913329"/>
            <a:ext cx="673217" cy="675754"/>
          </a:xfrm>
          <a:prstGeom prst="diamond">
            <a:avLst/>
          </a:prstGeom>
          <a:solidFill>
            <a:srgbClr val="EB6868"/>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19" name="Freeform 9"/>
          <p:cNvSpPr/>
          <p:nvPr>
            <p:custDataLst>
              <p:tags r:id="rId24"/>
            </p:custDataLst>
          </p:nvPr>
        </p:nvSpPr>
        <p:spPr bwMode="auto">
          <a:xfrm>
            <a:off x="8377605" y="3054509"/>
            <a:ext cx="1492040" cy="694121"/>
          </a:xfrm>
          <a:prstGeom prst="homePlate">
            <a:avLst/>
          </a:prstGeom>
          <a:solidFill>
            <a:srgbClr val="EB6868"/>
          </a:solidFill>
          <a:ln>
            <a:noFill/>
          </a:ln>
        </p:spPr>
        <p:txBody>
          <a:bodyPr vert="horz" wrap="square" lIns="121912" tIns="60956" rIns="121912" bIns="60956" numCol="1" anchor="t" anchorCtr="0" compatLnSpc="1"/>
          <a:lstStyle/>
          <a:p>
            <a:endParaRPr lang="zh-CN" altLang="en-US" sz="1690">
              <a:solidFill>
                <a:srgbClr val="FDFDFD"/>
              </a:solidFill>
              <a:ea typeface="思源宋体 ExtraLight" charset="-122"/>
            </a:endParaRPr>
          </a:p>
        </p:txBody>
      </p:sp>
      <p:sp>
        <p:nvSpPr>
          <p:cNvPr id="32" name="Freeform 24"/>
          <p:cNvSpPr>
            <a:spLocks noEditPoints="1"/>
          </p:cNvSpPr>
          <p:nvPr>
            <p:custDataLst>
              <p:tags r:id="rId25"/>
            </p:custDataLst>
          </p:nvPr>
        </p:nvSpPr>
        <p:spPr bwMode="auto">
          <a:xfrm>
            <a:off x="8954191" y="2101182"/>
            <a:ext cx="338868" cy="320078"/>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ysClr val="window" lastClr="FFFFFF"/>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42" name="Rectangle 24"/>
          <p:cNvSpPr>
            <a:spLocks noChangeArrowheads="1"/>
          </p:cNvSpPr>
          <p:nvPr>
            <p:custDataLst>
              <p:tags r:id="rId26"/>
            </p:custDataLst>
          </p:nvPr>
        </p:nvSpPr>
        <p:spPr bwMode="auto">
          <a:xfrm>
            <a:off x="8589656" y="3254328"/>
            <a:ext cx="1166066" cy="32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rmAutofit lnSpcReduction="10000"/>
          </a:bodyPr>
          <a:lstStyle/>
          <a:p>
            <a:pPr algn="ctr">
              <a:lnSpc>
                <a:spcPct val="120000"/>
              </a:lnSpc>
              <a:spcBef>
                <a:spcPts val="400"/>
              </a:spcBef>
            </a:pPr>
            <a:r>
              <a:rPr lang="en-US" altLang="zh-CN" sz="1800" b="1" dirty="0">
                <a:solidFill>
                  <a:sysClr val="window" lastClr="FFFFFF"/>
                </a:solidFill>
                <a:ea typeface="思源宋体 ExtraLight" charset="-122"/>
              </a:rPr>
              <a:t>STEP 05</a:t>
            </a:r>
            <a:endParaRPr lang="en-US" altLang="zh-CN" sz="1600" dirty="0">
              <a:solidFill>
                <a:sysClr val="window" lastClr="FFFFFF"/>
              </a:solidFill>
              <a:ea typeface="思源宋体 ExtraLight" charset="-122"/>
            </a:endParaRPr>
          </a:p>
        </p:txBody>
      </p:sp>
      <p:sp>
        <p:nvSpPr>
          <p:cNvPr id="20" name="Line 19"/>
          <p:cNvSpPr>
            <a:spLocks noChangeShapeType="1"/>
          </p:cNvSpPr>
          <p:nvPr>
            <p:custDataLst>
              <p:tags r:id="rId27"/>
            </p:custDataLst>
          </p:nvPr>
        </p:nvSpPr>
        <p:spPr bwMode="auto">
          <a:xfrm flipV="1">
            <a:off x="10778227" y="3402700"/>
            <a:ext cx="0" cy="1150364"/>
          </a:xfrm>
          <a:prstGeom prst="line">
            <a:avLst/>
          </a:prstGeom>
          <a:noFill/>
          <a:ln w="6350" cap="flat">
            <a:solidFill>
              <a:sysClr val="window" lastClr="FFFFFF">
                <a:lumMod val="75000"/>
              </a:sysClr>
            </a:solidFill>
            <a:prstDash val="solid"/>
            <a:miter lim="800000"/>
          </a:ln>
          <a:extLst>
            <a:ext uri="{909E8E84-426E-40DD-AFC4-6F175D3DCCD1}">
              <a14:hiddenFill xmlns:a14="http://schemas.microsoft.com/office/drawing/2010/main">
                <a:noFill/>
              </a14:hiddenFill>
            </a:ext>
          </a:extLst>
        </p:spPr>
        <p:txBody>
          <a:bodyPr vert="horz" wrap="square" lIns="121912" tIns="60956" rIns="121912" bIns="60956" numCol="1" anchor="t" anchorCtr="0" compatLnSpc="1"/>
          <a:lstStyle/>
          <a:p>
            <a:endParaRPr lang="zh-CN" altLang="en-US" sz="1690">
              <a:ea typeface="思源宋体 ExtraLight" charset="-122"/>
            </a:endParaRPr>
          </a:p>
        </p:txBody>
      </p:sp>
      <p:sp>
        <p:nvSpPr>
          <p:cNvPr id="27" name="Oval 20"/>
          <p:cNvSpPr>
            <a:spLocks noChangeArrowheads="1"/>
          </p:cNvSpPr>
          <p:nvPr>
            <p:custDataLst>
              <p:tags r:id="rId28"/>
            </p:custDataLst>
          </p:nvPr>
        </p:nvSpPr>
        <p:spPr bwMode="auto">
          <a:xfrm>
            <a:off x="10441618" y="4214056"/>
            <a:ext cx="673217" cy="680275"/>
          </a:xfrm>
          <a:prstGeom prst="diamond">
            <a:avLst/>
          </a:prstGeom>
          <a:solidFill>
            <a:srgbClr val="F79646"/>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28" name="Freeform 18"/>
          <p:cNvSpPr/>
          <p:nvPr>
            <p:custDataLst>
              <p:tags r:id="rId29"/>
            </p:custDataLst>
          </p:nvPr>
        </p:nvSpPr>
        <p:spPr bwMode="auto">
          <a:xfrm>
            <a:off x="10034139" y="3054509"/>
            <a:ext cx="1488175" cy="694121"/>
          </a:xfrm>
          <a:prstGeom prst="homePlate">
            <a:avLst/>
          </a:prstGeom>
          <a:solidFill>
            <a:srgbClr val="F79646"/>
          </a:solidFill>
          <a:ln>
            <a:noFill/>
          </a:ln>
        </p:spPr>
        <p:txBody>
          <a:bodyPr vert="horz" wrap="square" lIns="121912" tIns="60956" rIns="121912" bIns="60956" numCol="1" anchor="t" anchorCtr="0" compatLnSpc="1"/>
          <a:lstStyle/>
          <a:p>
            <a:endParaRPr lang="zh-CN" altLang="en-US" sz="1690">
              <a:solidFill>
                <a:srgbClr val="FDFDFD"/>
              </a:solidFill>
              <a:ea typeface="思源宋体 ExtraLight" charset="-122"/>
            </a:endParaRPr>
          </a:p>
        </p:txBody>
      </p:sp>
      <p:sp>
        <p:nvSpPr>
          <p:cNvPr id="31" name="Freeform 21"/>
          <p:cNvSpPr>
            <a:spLocks noEditPoints="1"/>
          </p:cNvSpPr>
          <p:nvPr>
            <p:custDataLst>
              <p:tags r:id="rId30"/>
            </p:custDataLst>
          </p:nvPr>
        </p:nvSpPr>
        <p:spPr bwMode="auto">
          <a:xfrm>
            <a:off x="10607244" y="4394284"/>
            <a:ext cx="341966" cy="349709"/>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ysClr val="window" lastClr="FFFFFF"/>
          </a:solidFill>
          <a:ln>
            <a:noFill/>
          </a:ln>
        </p:spPr>
        <p:txBody>
          <a:bodyPr vert="horz" wrap="square" lIns="121912" tIns="60956" rIns="121912" bIns="60956" numCol="1" anchor="t" anchorCtr="0" compatLnSpc="1"/>
          <a:lstStyle/>
          <a:p>
            <a:endParaRPr lang="zh-CN" altLang="en-US" sz="1690">
              <a:ea typeface="思源宋体 ExtraLight" charset="-122"/>
            </a:endParaRPr>
          </a:p>
        </p:txBody>
      </p:sp>
      <p:sp>
        <p:nvSpPr>
          <p:cNvPr id="43" name="Rectangle 24"/>
          <p:cNvSpPr>
            <a:spLocks noChangeArrowheads="1"/>
          </p:cNvSpPr>
          <p:nvPr>
            <p:custDataLst>
              <p:tags r:id="rId31"/>
            </p:custDataLst>
          </p:nvPr>
        </p:nvSpPr>
        <p:spPr bwMode="auto">
          <a:xfrm>
            <a:off x="10195194" y="3254328"/>
            <a:ext cx="1166066" cy="32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rmAutofit lnSpcReduction="10000"/>
          </a:bodyPr>
          <a:lstStyle/>
          <a:p>
            <a:pPr algn="ctr">
              <a:lnSpc>
                <a:spcPct val="120000"/>
              </a:lnSpc>
              <a:spcBef>
                <a:spcPts val="400"/>
              </a:spcBef>
            </a:pPr>
            <a:r>
              <a:rPr lang="en-US" altLang="zh-CN" sz="1800" b="1" dirty="0">
                <a:solidFill>
                  <a:sysClr val="window" lastClr="FFFFFF"/>
                </a:solidFill>
                <a:ea typeface="思源宋体 ExtraLight" charset="-122"/>
              </a:rPr>
              <a:t>STEP 06</a:t>
            </a:r>
            <a:endParaRPr lang="en-US" altLang="zh-CN" sz="1600" dirty="0">
              <a:solidFill>
                <a:sysClr val="window" lastClr="FFFFFF"/>
              </a:solidFill>
              <a:ea typeface="思源宋体 ExtraLight" charset="-122"/>
            </a:endParaRPr>
          </a:p>
        </p:txBody>
      </p:sp>
      <p:sp>
        <p:nvSpPr>
          <p:cNvPr id="29" name="文本框 28"/>
          <p:cNvSpPr txBox="1"/>
          <p:nvPr>
            <p:custDataLst>
              <p:tags r:id="rId32"/>
            </p:custDataLst>
          </p:nvPr>
        </p:nvSpPr>
        <p:spPr>
          <a:xfrm>
            <a:off x="3097530" y="1122680"/>
            <a:ext cx="2124075" cy="1563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a:scene3d>
              <a:camera prst="orthographicFront"/>
              <a:lightRig rig="threePt" dir="t"/>
            </a:scene3d>
          </a:bodyPr>
          <a:lstStyle>
            <a:defPPr>
              <a:defRPr lang="zh-CN"/>
            </a:defPPr>
            <a:lvl1pPr algn="ctr">
              <a:lnSpc>
                <a:spcPct val="120000"/>
              </a:lnSpc>
              <a:spcBef>
                <a:spcPts val="400"/>
              </a:spcBef>
              <a:defRPr sz="1800">
                <a:solidFill>
                  <a:sysClr val="windowText" lastClr="000000">
                    <a:lumMod val="50000"/>
                    <a:lumOff val="50000"/>
                  </a:sysClr>
                </a:solidFill>
              </a:defRPr>
            </a:lvl1pPr>
          </a:lstStyle>
          <a:p>
            <a:pPr algn="l"/>
            <a:r>
              <a:rPr lang="zh-CN" altLang="en-US">
                <a:solidFill>
                  <a:schemeClr val="accent1"/>
                </a:solidFill>
                <a:effectLst>
                  <a:outerShdw blurRad="38100" dist="25400" dir="5400000" algn="ctr" rotWithShape="0">
                    <a:srgbClr val="6E747A">
                      <a:alpha val="43000"/>
                    </a:srgbClr>
                  </a:outerShdw>
                </a:effectLst>
                <a:ea typeface="思源宋体 ExtraLight" charset="-122"/>
              </a:rPr>
              <a:t>基层单位每周组织1次综合性安全检查</a:t>
            </a:r>
          </a:p>
        </p:txBody>
      </p:sp>
      <p:sp>
        <p:nvSpPr>
          <p:cNvPr id="30" name="文本框 29"/>
          <p:cNvSpPr txBox="1"/>
          <p:nvPr>
            <p:custDataLst>
              <p:tags r:id="rId33"/>
            </p:custDataLst>
          </p:nvPr>
        </p:nvSpPr>
        <p:spPr>
          <a:xfrm>
            <a:off x="1096010" y="4095115"/>
            <a:ext cx="2124075" cy="156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a:scene3d>
              <a:camera prst="orthographicFront"/>
              <a:lightRig rig="threePt" dir="t"/>
            </a:scene3d>
          </a:bodyPr>
          <a:lstStyle>
            <a:defPPr>
              <a:defRPr lang="zh-CN"/>
            </a:defPPr>
            <a:lvl1pPr algn="ctr">
              <a:lnSpc>
                <a:spcPct val="120000"/>
              </a:lnSpc>
              <a:spcBef>
                <a:spcPts val="400"/>
              </a:spcBef>
              <a:defRPr sz="1800">
                <a:solidFill>
                  <a:sysClr val="windowText" lastClr="000000">
                    <a:lumMod val="50000"/>
                    <a:lumOff val="50000"/>
                  </a:sysClr>
                </a:solidFill>
              </a:defRPr>
            </a:lvl1pPr>
          </a:lstStyle>
          <a:p>
            <a:pPr algn="l"/>
            <a:r>
              <a:rPr lang="zh-CN" altLang="en-US">
                <a:solidFill>
                  <a:schemeClr val="accent1"/>
                </a:solidFill>
                <a:effectLst>
                  <a:outerShdw blurRad="38100" dist="25400" dir="5400000" algn="ctr" rotWithShape="0">
                    <a:srgbClr val="6E747A">
                      <a:alpha val="43000"/>
                    </a:srgbClr>
                  </a:outerShdw>
                </a:effectLst>
                <a:ea typeface="思源宋体 ExtraLight" charset="-122"/>
              </a:rPr>
              <a:t>岗位操作人员每天要做好交接班安全检查和岗位安全巡查</a:t>
            </a:r>
          </a:p>
        </p:txBody>
      </p:sp>
      <p:sp>
        <p:nvSpPr>
          <p:cNvPr id="33" name="文本框 32"/>
          <p:cNvSpPr txBox="1"/>
          <p:nvPr>
            <p:custDataLst>
              <p:tags r:id="rId34"/>
            </p:custDataLst>
          </p:nvPr>
        </p:nvSpPr>
        <p:spPr>
          <a:xfrm>
            <a:off x="4752340" y="4095750"/>
            <a:ext cx="21240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a:scene3d>
              <a:camera prst="orthographicFront"/>
              <a:lightRig rig="threePt" dir="t"/>
            </a:scene3d>
          </a:bodyPr>
          <a:lstStyle>
            <a:defPPr>
              <a:defRPr lang="zh-CN"/>
            </a:defPPr>
            <a:lvl1pPr algn="ctr">
              <a:lnSpc>
                <a:spcPct val="120000"/>
              </a:lnSpc>
              <a:spcBef>
                <a:spcPts val="400"/>
              </a:spcBef>
              <a:defRPr sz="1800">
                <a:solidFill>
                  <a:sysClr val="windowText" lastClr="000000">
                    <a:lumMod val="50000"/>
                    <a:lumOff val="50000"/>
                  </a:sysClr>
                </a:solidFill>
              </a:defRPr>
            </a:lvl1pPr>
          </a:lstStyle>
          <a:p>
            <a:pPr algn="l"/>
            <a:r>
              <a:rPr lang="zh-CN" altLang="en-US">
                <a:solidFill>
                  <a:schemeClr val="accent1"/>
                </a:solidFill>
                <a:effectLst>
                  <a:outerShdw blurRad="38100" dist="25400" dir="5400000" algn="ctr" rotWithShape="0">
                    <a:srgbClr val="6E747A">
                      <a:alpha val="43000"/>
                    </a:srgbClr>
                  </a:outerShdw>
                </a:effectLst>
                <a:ea typeface="思源宋体 ExtraLight" charset="-122"/>
              </a:rPr>
              <a:t>二级单位每月组织1次综合性安全检查</a:t>
            </a:r>
          </a:p>
        </p:txBody>
      </p:sp>
      <p:sp>
        <p:nvSpPr>
          <p:cNvPr id="34" name="文本框 33"/>
          <p:cNvSpPr txBox="1"/>
          <p:nvPr>
            <p:custDataLst>
              <p:tags r:id="rId35"/>
            </p:custDataLst>
          </p:nvPr>
        </p:nvSpPr>
        <p:spPr>
          <a:xfrm>
            <a:off x="6407150" y="1123315"/>
            <a:ext cx="2124075" cy="156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a:scene3d>
              <a:camera prst="orthographicFront"/>
              <a:lightRig rig="threePt" dir="t"/>
            </a:scene3d>
          </a:bodyPr>
          <a:lstStyle>
            <a:defPPr>
              <a:defRPr lang="zh-CN"/>
            </a:defPPr>
            <a:lvl1pPr algn="ctr">
              <a:lnSpc>
                <a:spcPct val="120000"/>
              </a:lnSpc>
              <a:spcBef>
                <a:spcPts val="400"/>
              </a:spcBef>
              <a:defRPr sz="1800">
                <a:solidFill>
                  <a:sysClr val="windowText" lastClr="000000">
                    <a:lumMod val="50000"/>
                    <a:lumOff val="50000"/>
                  </a:sysClr>
                </a:solidFill>
              </a:defRPr>
            </a:lvl1pPr>
          </a:lstStyle>
          <a:p>
            <a:pPr algn="l"/>
            <a:r>
              <a:rPr lang="zh-CN" altLang="en-US">
                <a:solidFill>
                  <a:schemeClr val="accent1"/>
                </a:solidFill>
                <a:effectLst>
                  <a:outerShdw blurRad="38100" dist="25400" dir="5400000" algn="ctr" rotWithShape="0">
                    <a:srgbClr val="6E747A">
                      <a:alpha val="43000"/>
                    </a:srgbClr>
                  </a:outerShdw>
                </a:effectLst>
                <a:ea typeface="思源宋体 ExtraLight" charset="-122"/>
              </a:rPr>
              <a:t>生产、技术、设备、工程等专业部门，每月组织1次专业安全检查</a:t>
            </a:r>
          </a:p>
        </p:txBody>
      </p:sp>
      <p:sp>
        <p:nvSpPr>
          <p:cNvPr id="35" name="文本框 34"/>
          <p:cNvSpPr txBox="1"/>
          <p:nvPr>
            <p:custDataLst>
              <p:tags r:id="rId36"/>
            </p:custDataLst>
          </p:nvPr>
        </p:nvSpPr>
        <p:spPr>
          <a:xfrm>
            <a:off x="8061325" y="4214495"/>
            <a:ext cx="2124075" cy="144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a:scene3d>
              <a:camera prst="orthographicFront"/>
              <a:lightRig rig="threePt" dir="t"/>
            </a:scene3d>
          </a:bodyPr>
          <a:lstStyle>
            <a:defPPr>
              <a:defRPr lang="zh-CN"/>
            </a:defPPr>
            <a:lvl1pPr algn="ctr">
              <a:lnSpc>
                <a:spcPct val="120000"/>
              </a:lnSpc>
              <a:spcBef>
                <a:spcPts val="400"/>
              </a:spcBef>
              <a:defRPr sz="1800">
                <a:solidFill>
                  <a:sysClr val="windowText" lastClr="000000">
                    <a:lumMod val="50000"/>
                    <a:lumOff val="50000"/>
                  </a:sysClr>
                </a:solidFill>
              </a:defRPr>
            </a:lvl1pPr>
          </a:lstStyle>
          <a:p>
            <a:pPr algn="l"/>
            <a:r>
              <a:rPr lang="zh-CN" altLang="en-US">
                <a:solidFill>
                  <a:schemeClr val="accent1"/>
                </a:solidFill>
                <a:effectLst>
                  <a:outerShdw blurRad="38100" dist="25400" dir="5400000" algn="ctr" rotWithShape="0">
                    <a:srgbClr val="6E747A">
                      <a:alpha val="43000"/>
                    </a:srgbClr>
                  </a:outerShdw>
                </a:effectLst>
                <a:ea typeface="思源宋体 ExtraLight" charset="-122"/>
              </a:rPr>
              <a:t>督查大队对现场安全管理和作业活动进行全覆盖、全天候安全督查</a:t>
            </a:r>
          </a:p>
        </p:txBody>
      </p:sp>
      <p:sp>
        <p:nvSpPr>
          <p:cNvPr id="36" name="文本框 35"/>
          <p:cNvSpPr txBox="1"/>
          <p:nvPr>
            <p:custDataLst>
              <p:tags r:id="rId37"/>
            </p:custDataLst>
          </p:nvPr>
        </p:nvSpPr>
        <p:spPr>
          <a:xfrm>
            <a:off x="9716135" y="1123315"/>
            <a:ext cx="2124075" cy="156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fontScale="92500"/>
            <a:scene3d>
              <a:camera prst="orthographicFront"/>
              <a:lightRig rig="threePt" dir="t"/>
            </a:scene3d>
          </a:bodyPr>
          <a:lstStyle>
            <a:defPPr>
              <a:defRPr lang="zh-CN"/>
            </a:defPPr>
            <a:lvl1pPr algn="ctr">
              <a:lnSpc>
                <a:spcPct val="120000"/>
              </a:lnSpc>
              <a:spcBef>
                <a:spcPts val="400"/>
              </a:spcBef>
              <a:defRPr sz="1800">
                <a:solidFill>
                  <a:sysClr val="windowText" lastClr="000000">
                    <a:lumMod val="50000"/>
                    <a:lumOff val="50000"/>
                  </a:sysClr>
                </a:solidFill>
              </a:defRPr>
            </a:lvl1pPr>
          </a:lstStyle>
          <a:p>
            <a:pPr algn="l"/>
            <a:r>
              <a:rPr lang="zh-CN" altLang="en-US">
                <a:solidFill>
                  <a:schemeClr val="accent1"/>
                </a:solidFill>
                <a:effectLst>
                  <a:outerShdw blurRad="38100" dist="25400" dir="5400000" algn="ctr" rotWithShape="0">
                    <a:srgbClr val="6E747A">
                      <a:alpha val="43000"/>
                    </a:srgbClr>
                  </a:outerShdw>
                </a:effectLst>
                <a:ea typeface="思源宋体 ExtraLight" charset="-122"/>
              </a:rPr>
              <a:t>检查、督查结果要向被检查、督查单位反馈，同时在每月的安全例会上汇 报。</a:t>
            </a:r>
          </a:p>
        </p:txBody>
      </p:sp>
      <p:sp>
        <p:nvSpPr>
          <p:cNvPr id="44" name="文本框 43"/>
          <p:cNvSpPr txBox="1"/>
          <p:nvPr/>
        </p:nvSpPr>
        <p:spPr>
          <a:xfrm>
            <a:off x="346075" y="1565910"/>
            <a:ext cx="490220" cy="3881120"/>
          </a:xfrm>
          <a:prstGeom prst="rect">
            <a:avLst/>
          </a:prstGeom>
          <a:noFill/>
        </p:spPr>
        <p:txBody>
          <a:bodyPr vert="eaVert" wrap="square" rtlCol="0">
            <a:spAutoFit/>
            <a:scene3d>
              <a:camera prst="orthographicFront"/>
              <a:lightRig rig="threePt" dir="t"/>
            </a:scene3d>
          </a:bodyPr>
          <a:lstStyle/>
          <a:p>
            <a:pPr algn="ctr"/>
            <a:r>
              <a:rPr lang="zh-CN" altLang="en-US" sz="2000" b="1">
                <a:solidFill>
                  <a:schemeClr val="tx1"/>
                </a:solidFill>
                <a:effectLst>
                  <a:outerShdw blurRad="38100" dist="19050" dir="2700000" algn="tl" rotWithShape="0">
                    <a:schemeClr val="dk1">
                      <a:alpha val="40000"/>
                    </a:schemeClr>
                  </a:outerShdw>
                </a:effectLst>
                <a:ea typeface="思源宋体 ExtraLight" charset="-122"/>
              </a:rPr>
              <a:t>安全检查与监督</a:t>
            </a:r>
          </a:p>
        </p:txBody>
      </p:sp>
      <p:cxnSp>
        <p:nvCxnSpPr>
          <p:cNvPr id="45" name="直接连接符 44"/>
          <p:cNvCxnSpPr/>
          <p:nvPr/>
        </p:nvCxnSpPr>
        <p:spPr>
          <a:xfrm>
            <a:off x="908685" y="1108075"/>
            <a:ext cx="0" cy="4561205"/>
          </a:xfrm>
          <a:prstGeom prst="line">
            <a:avLst/>
          </a:prstGeom>
          <a:ln>
            <a:prstDash val="sysDash"/>
          </a:ln>
        </p:spPr>
        <p:style>
          <a:lnRef idx="2">
            <a:schemeClr val="dk1"/>
          </a:lnRef>
          <a:fillRef idx="0">
            <a:schemeClr val="dk1"/>
          </a:fillRef>
          <a:effectRef idx="1">
            <a:schemeClr val="dk1"/>
          </a:effectRef>
          <a:fontRef idx="minor">
            <a:schemeClr val="tx1"/>
          </a:fontRef>
        </p:style>
      </p:cxn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3" grpId="0"/>
      <p:bldP spid="34" grpId="0"/>
      <p:bldP spid="35" grpId="0"/>
      <p:bldP spid="3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第三章节</a:t>
            </a:r>
          </a:p>
        </p:txBody>
      </p:sp>
      <p:sp>
        <p:nvSpPr>
          <p:cNvPr id="3" name="文本框 2"/>
          <p:cNvSpPr txBox="1"/>
          <p:nvPr/>
        </p:nvSpPr>
        <p:spPr>
          <a:xfrm>
            <a:off x="1640840" y="1308735"/>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chemeClr val="accent4"/>
                </a:solidFill>
                <a:effectLst/>
                <a:ea typeface="思源宋体 ExtraLight" charset="-122"/>
                <a:sym typeface="+mn-ea"/>
              </a:rPr>
              <a:t>整改与跟踪</a:t>
            </a:r>
          </a:p>
        </p:txBody>
      </p:sp>
      <p:cxnSp>
        <p:nvCxnSpPr>
          <p:cNvPr id="4" name="直接连接符 3"/>
          <p:cNvCxnSpPr/>
          <p:nvPr/>
        </p:nvCxnSpPr>
        <p:spPr>
          <a:xfrm>
            <a:off x="582295" y="1769110"/>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安全观察与安全检查</a:t>
            </a:r>
          </a:p>
        </p:txBody>
      </p:sp>
      <p:grpSp>
        <p:nvGrpSpPr>
          <p:cNvPr id="32" name="组合 31"/>
          <p:cNvGrpSpPr/>
          <p:nvPr>
            <p:custDataLst>
              <p:tags r:id="rId2"/>
            </p:custDataLst>
          </p:nvPr>
        </p:nvGrpSpPr>
        <p:grpSpPr>
          <a:xfrm>
            <a:off x="1955105" y="2112846"/>
            <a:ext cx="2156017" cy="4122194"/>
            <a:chOff x="404276" y="1908093"/>
            <a:chExt cx="1692000" cy="3235018"/>
          </a:xfrm>
        </p:grpSpPr>
        <p:sp>
          <p:nvSpPr>
            <p:cNvPr id="6" name="梯形 5"/>
            <p:cNvSpPr/>
            <p:nvPr>
              <p:custDataLst>
                <p:tags r:id="rId9"/>
              </p:custDataLst>
            </p:nvPr>
          </p:nvSpPr>
          <p:spPr>
            <a:xfrm>
              <a:off x="404276" y="1908093"/>
              <a:ext cx="1692000" cy="609170"/>
            </a:xfrm>
            <a:prstGeom prst="trapezoid">
              <a:avLst/>
            </a:prstGeom>
            <a:solidFill>
              <a:srgbClr val="AFE66E"/>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en-US" altLang="zh-CN" dirty="0">
                  <a:solidFill>
                    <a:sysClr val="window" lastClr="FFFFFF"/>
                  </a:solidFill>
                  <a:latin typeface="Calibri Light" charset="0"/>
                  <a:ea typeface="思源宋体 ExtraLight" charset="-122"/>
                  <a:cs typeface="思源宋体 ExtraLight" charset="-122"/>
                  <a:sym typeface="Arial" charset="0"/>
                </a:rPr>
                <a:t>01</a:t>
              </a:r>
            </a:p>
          </p:txBody>
        </p:sp>
        <p:sp>
          <p:nvSpPr>
            <p:cNvPr id="14" name="矩形 13"/>
            <p:cNvSpPr/>
            <p:nvPr>
              <p:custDataLst>
                <p:tags r:id="rId10"/>
              </p:custDataLst>
            </p:nvPr>
          </p:nvSpPr>
          <p:spPr>
            <a:xfrm>
              <a:off x="512276" y="2723987"/>
              <a:ext cx="1476000" cy="2419124"/>
            </a:xfrm>
            <a:prstGeom prst="rect">
              <a:avLst/>
            </a:prstGeom>
          </p:spPr>
          <p:txBody>
            <a:bodyPr wrap="square">
              <a:normAutofit/>
            </a:bodyPr>
            <a:lstStyle/>
            <a:p>
              <a:pPr>
                <a:lnSpc>
                  <a:spcPct val="120000"/>
                </a:lnSpc>
              </a:pPr>
              <a:r>
                <a:rPr lang="zh-CN" altLang="en-US" dirty="0">
                  <a:solidFill>
                    <a:srgbClr val="39302A"/>
                  </a:solidFill>
                  <a:ea typeface="思源宋体 ExtraLight" charset="-122"/>
                  <a:sym typeface="Arial" charset="0"/>
                </a:rPr>
                <a:t>各被检单位应对安全检查和督查发现的问题进行分析,查找管理原因,制定整改措施,明确责任人和完成时间</a:t>
              </a:r>
            </a:p>
          </p:txBody>
        </p:sp>
      </p:grpSp>
      <p:grpSp>
        <p:nvGrpSpPr>
          <p:cNvPr id="33" name="组合 32"/>
          <p:cNvGrpSpPr/>
          <p:nvPr>
            <p:custDataLst>
              <p:tags r:id="rId3"/>
            </p:custDataLst>
          </p:nvPr>
        </p:nvGrpSpPr>
        <p:grpSpPr>
          <a:xfrm>
            <a:off x="4846990" y="2112846"/>
            <a:ext cx="2156017" cy="4122194"/>
            <a:chOff x="2120776" y="1908093"/>
            <a:chExt cx="1692000" cy="3235018"/>
          </a:xfrm>
        </p:grpSpPr>
        <p:sp>
          <p:nvSpPr>
            <p:cNvPr id="5" name="梯形 4"/>
            <p:cNvSpPr/>
            <p:nvPr>
              <p:custDataLst>
                <p:tags r:id="rId7"/>
              </p:custDataLst>
            </p:nvPr>
          </p:nvSpPr>
          <p:spPr>
            <a:xfrm>
              <a:off x="2120776" y="1908093"/>
              <a:ext cx="1692000" cy="609170"/>
            </a:xfrm>
            <a:prstGeom prst="trapezoid">
              <a:avLst/>
            </a:prstGeom>
            <a:solidFill>
              <a:srgbClr val="EB6868"/>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en-US" altLang="zh-CN" dirty="0">
                  <a:solidFill>
                    <a:sysClr val="window" lastClr="FFFFFF"/>
                  </a:solidFill>
                  <a:latin typeface="Calibri Light" charset="0"/>
                  <a:ea typeface="思源宋体 ExtraLight" charset="-122"/>
                  <a:cs typeface="思源宋体 ExtraLight" charset="-122"/>
                  <a:sym typeface="Arial" charset="0"/>
                </a:rPr>
                <a:t>02</a:t>
              </a:r>
            </a:p>
          </p:txBody>
        </p:sp>
        <p:sp>
          <p:nvSpPr>
            <p:cNvPr id="28" name="矩形 27"/>
            <p:cNvSpPr/>
            <p:nvPr>
              <p:custDataLst>
                <p:tags r:id="rId8"/>
              </p:custDataLst>
            </p:nvPr>
          </p:nvSpPr>
          <p:spPr>
            <a:xfrm>
              <a:off x="2228776" y="2723987"/>
              <a:ext cx="1476000" cy="2419124"/>
            </a:xfrm>
            <a:prstGeom prst="rect">
              <a:avLst/>
            </a:prstGeom>
          </p:spPr>
          <p:txBody>
            <a:bodyPr wrap="square">
              <a:normAutofit/>
            </a:bodyPr>
            <a:lstStyle/>
            <a:p>
              <a:pPr>
                <a:lnSpc>
                  <a:spcPct val="120000"/>
                </a:lnSpc>
              </a:pPr>
              <a:r>
                <a:rPr lang="zh-CN" altLang="en-US" dirty="0">
                  <a:solidFill>
                    <a:srgbClr val="39302A"/>
                  </a:solidFill>
                  <a:ea typeface="思源宋体 ExtraLight" charset="-122"/>
                  <a:sym typeface="Arial" charset="0"/>
                </a:rPr>
                <a:t>安全监管部门每月将问题的整改跟踪情况在安全例会上通报。</a:t>
              </a:r>
            </a:p>
          </p:txBody>
        </p:sp>
      </p:grpSp>
      <p:grpSp>
        <p:nvGrpSpPr>
          <p:cNvPr id="34" name="组合 33"/>
          <p:cNvGrpSpPr/>
          <p:nvPr>
            <p:custDataLst>
              <p:tags r:id="rId4"/>
            </p:custDataLst>
          </p:nvPr>
        </p:nvGrpSpPr>
        <p:grpSpPr>
          <a:xfrm>
            <a:off x="7738874" y="2102861"/>
            <a:ext cx="2156017" cy="4132180"/>
            <a:chOff x="3837276" y="1900256"/>
            <a:chExt cx="1692000" cy="3242855"/>
          </a:xfrm>
        </p:grpSpPr>
        <p:sp>
          <p:nvSpPr>
            <p:cNvPr id="9" name="梯形 8"/>
            <p:cNvSpPr/>
            <p:nvPr>
              <p:custDataLst>
                <p:tags r:id="rId5"/>
              </p:custDataLst>
            </p:nvPr>
          </p:nvSpPr>
          <p:spPr>
            <a:xfrm>
              <a:off x="3837276" y="1900256"/>
              <a:ext cx="1692000" cy="609170"/>
            </a:xfrm>
            <a:prstGeom prst="trapezoid">
              <a:avLst/>
            </a:prstGeom>
            <a:solidFill>
              <a:srgbClr val="C1C1C1"/>
            </a:solidFill>
            <a:ln>
              <a:noFill/>
            </a:ln>
            <a:effectLst>
              <a:outerShdw blurRad="63500" sx="102000" sy="102000" algn="ctr" rotWithShape="0">
                <a:prstClr val="black">
                  <a:alpha val="40000"/>
                </a:prstClr>
              </a:outerShdw>
            </a:effectLst>
          </p:spPr>
          <p:style>
            <a:lnRef idx="2">
              <a:srgbClr val="FA8550">
                <a:shade val="50000"/>
              </a:srgbClr>
            </a:lnRef>
            <a:fillRef idx="1">
              <a:srgbClr val="FA8550"/>
            </a:fillRef>
            <a:effectRef idx="0">
              <a:srgbClr val="FA8550"/>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r>
                <a:rPr lang="en-US" altLang="zh-CN" dirty="0">
                  <a:solidFill>
                    <a:sysClr val="window" lastClr="FFFFFF"/>
                  </a:solidFill>
                  <a:latin typeface="Calibri Light" charset="0"/>
                  <a:ea typeface="思源宋体 ExtraLight" charset="-122"/>
                  <a:cs typeface="思源宋体 ExtraLight" charset="-122"/>
                  <a:sym typeface="Arial" charset="0"/>
                </a:rPr>
                <a:t>03</a:t>
              </a:r>
            </a:p>
          </p:txBody>
        </p:sp>
        <p:sp>
          <p:nvSpPr>
            <p:cNvPr id="29" name="矩形 28"/>
            <p:cNvSpPr/>
            <p:nvPr>
              <p:custDataLst>
                <p:tags r:id="rId6"/>
              </p:custDataLst>
            </p:nvPr>
          </p:nvSpPr>
          <p:spPr>
            <a:xfrm>
              <a:off x="3945276" y="2723987"/>
              <a:ext cx="1476000" cy="2419124"/>
            </a:xfrm>
            <a:prstGeom prst="rect">
              <a:avLst/>
            </a:prstGeom>
          </p:spPr>
          <p:txBody>
            <a:bodyPr wrap="square">
              <a:normAutofit/>
            </a:bodyPr>
            <a:lstStyle/>
            <a:p>
              <a:pPr>
                <a:lnSpc>
                  <a:spcPct val="120000"/>
                </a:lnSpc>
              </a:pPr>
              <a:r>
                <a:rPr lang="zh-CN" altLang="en-US" dirty="0">
                  <a:solidFill>
                    <a:srgbClr val="39302A"/>
                  </a:solidFill>
                  <a:ea typeface="思源宋体 ExtraLight" charset="-122"/>
                  <a:sym typeface="Arial" charset="0"/>
                </a:rPr>
                <a:t>各被检单位应对安全检查和督查发现的问题进行分析,查找管理原因,制定整改措施,明确责任人和完成时间</a:t>
              </a:r>
              <a:endParaRPr lang="zh-CN" altLang="en-US" b="1" dirty="0">
                <a:solidFill>
                  <a:srgbClr val="39302A"/>
                </a:solidFill>
                <a:ea typeface="思源宋体 ExtraLight" charset="-122"/>
                <a:sym typeface="Arial" charset="0"/>
              </a:endParaRPr>
            </a:p>
            <a:p>
              <a:pPr>
                <a:lnSpc>
                  <a:spcPct val="120000"/>
                </a:lnSpc>
              </a:pPr>
              <a:endParaRPr lang="zh-CN" altLang="en-US" dirty="0">
                <a:solidFill>
                  <a:srgbClr val="39302A"/>
                </a:solidFill>
                <a:ea typeface="思源宋体 ExtraLight" charset="-122"/>
                <a:sym typeface="Arial" charset="0"/>
              </a:endParaRPr>
            </a:p>
          </p:txBody>
        </p:sp>
      </p:gr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1)">
                                      <p:cBhvr>
                                        <p:cTn id="7" dur="2000"/>
                                        <p:tgtEl>
                                          <p:spTgt spid="32"/>
                                        </p:tgtEl>
                                      </p:cBhvr>
                                    </p:animEffect>
                                  </p:childTnLst>
                                </p:cTn>
                              </p:par>
                              <p:par>
                                <p:cTn id="8" presetID="21"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heel(1)">
                                      <p:cBhvr>
                                        <p:cTn id="10" dur="2000"/>
                                        <p:tgtEl>
                                          <p:spTgt spid="33"/>
                                        </p:tgtEl>
                                      </p:cBhvr>
                                    </p:animEffect>
                                  </p:childTnLst>
                                </p:cTn>
                              </p:par>
                              <p:par>
                                <p:cTn id="11" presetID="21" presetClass="entr" presetSubtype="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heel(1)">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9" name="矩形 110"/>
          <p:cNvSpPr>
            <a:spLocks noChangeArrowheads="1"/>
          </p:cNvSpPr>
          <p:nvPr/>
        </p:nvSpPr>
        <p:spPr bwMode="auto">
          <a:xfrm flipH="1">
            <a:off x="1001332" y="1400823"/>
            <a:ext cx="4246491" cy="4246491"/>
          </a:xfrm>
          <a:prstGeom prst="rect">
            <a:avLst/>
          </a:prstGeom>
          <a:blipFill dpi="0" rotWithShape="1">
            <a:blip r:embed="rId4"/>
            <a:srcRect/>
            <a:stretch>
              <a:fillRect/>
            </a:stretch>
          </a:blipFill>
          <a:ln w="9525" cmpd="sng">
            <a:solidFill>
              <a:schemeClr val="bg2"/>
            </a:solidFill>
            <a:miter lim="800000"/>
          </a:ln>
          <a:effectLst>
            <a:outerShdw blurRad="50800" dist="38100" dir="18900000" algn="bl" rotWithShape="0">
              <a:prstClr val="black">
                <a:alpha val="40000"/>
              </a:prstClr>
            </a:outerShdw>
          </a:effec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655310" y="2184400"/>
            <a:ext cx="5580380" cy="2553335"/>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r>
              <a:rPr lang="zh-CN" altLang="en-US" sz="2000">
                <a:solidFill>
                  <a:schemeClr val="accent1"/>
                </a:solidFill>
                <a:effectLst/>
                <a:ea typeface="思源宋体 ExtraLight" charset="-122"/>
              </a:rPr>
              <a:t>1、企业和二级单位必须设立安全监管部门,负责本 单位安全生产监督管理工作。 </a:t>
            </a:r>
          </a:p>
          <a:p>
            <a:r>
              <a:rPr lang="zh-CN" altLang="en-US" sz="2000">
                <a:solidFill>
                  <a:schemeClr val="accent1"/>
                </a:solidFill>
                <a:effectLst/>
                <a:ea typeface="思源宋体 ExtraLight" charset="-122"/>
              </a:rPr>
              <a:t>2、安全监管部门每月召开安全会议,对各部门、二级/基层单位安全生产工作情况进行讲评和考核。 </a:t>
            </a:r>
          </a:p>
          <a:p>
            <a:r>
              <a:rPr lang="zh-CN" altLang="en-US" sz="2000">
                <a:solidFill>
                  <a:schemeClr val="accent1"/>
                </a:solidFill>
                <a:effectLst/>
                <a:ea typeface="思源宋体 ExtraLight" charset="-122"/>
              </a:rPr>
              <a:t>3、企业配备专职安全总监,二级单位配备专职或兼职安全总监,基层单位配备安全工程师或安全员,班组配备兼职安全员。</a:t>
            </a: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zh-CN" altLang="en-US" sz="2400" b="1">
                <a:solidFill>
                  <a:schemeClr val="accent4"/>
                </a:solidFill>
                <a:effectLst/>
                <a:ea typeface="思源宋体 ExtraLight" charset="-122"/>
              </a:rPr>
              <a:t>安全监管部门</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randombar(horizontal)">
                                      <p:cBhvr>
                                        <p:cTn id="7" dur="1000"/>
                                        <p:tgtEl>
                                          <p:spTgt spid="82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9" grpId="0" bldLvl="0" animBg="1" autoUpdateAnimBg="0"/>
      <p:bldP spid="2"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第三章节</a:t>
            </a:r>
          </a:p>
        </p:txBody>
      </p:sp>
      <p:sp>
        <p:nvSpPr>
          <p:cNvPr id="3" name="文本框 2"/>
          <p:cNvSpPr txBox="1"/>
          <p:nvPr/>
        </p:nvSpPr>
        <p:spPr>
          <a:xfrm>
            <a:off x="1640840" y="1308735"/>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rgbClr val="245C75"/>
                </a:solidFill>
                <a:effectLst/>
                <a:ea typeface="思源宋体 ExtraLight" charset="-122"/>
                <a:sym typeface="+mn-ea"/>
              </a:rPr>
              <a:t>安全管理体系审核</a:t>
            </a:r>
          </a:p>
        </p:txBody>
      </p:sp>
      <p:cxnSp>
        <p:nvCxnSpPr>
          <p:cNvPr id="4" name="直接连接符 3"/>
          <p:cNvCxnSpPr/>
          <p:nvPr/>
        </p:nvCxnSpPr>
        <p:spPr>
          <a:xfrm>
            <a:off x="582295" y="1769110"/>
            <a:ext cx="5081270" cy="0"/>
          </a:xfrm>
          <a:prstGeom prst="line">
            <a:avLst/>
          </a:prstGeom>
          <a:ln>
            <a:solidFill>
              <a:srgbClr val="245C75"/>
            </a:solidFill>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安全审核与安全评估</a:t>
            </a:r>
          </a:p>
        </p:txBody>
      </p:sp>
      <p:sp>
        <p:nvSpPr>
          <p:cNvPr id="2" name="文本框 1"/>
          <p:cNvSpPr txBox="1"/>
          <p:nvPr/>
        </p:nvSpPr>
        <p:spPr>
          <a:xfrm>
            <a:off x="582295" y="1875790"/>
            <a:ext cx="5399405" cy="2861310"/>
          </a:xfrm>
          <a:prstGeom prst="rect">
            <a:avLst/>
          </a:prstGeom>
          <a:solidFill>
            <a:schemeClr val="bg2">
              <a:lumMod val="20000"/>
              <a:lumOff val="80000"/>
            </a:schemeClr>
          </a:solidFill>
          <a:ln>
            <a:solidFill>
              <a:srgbClr val="367CAD"/>
            </a:solidFill>
            <a:prstDash val="sysDash"/>
          </a:ln>
          <a:effectLst>
            <a:innerShdw blurRad="63500" dist="50800" dir="5400000">
              <a:prstClr val="black">
                <a:alpha val="50000"/>
              </a:prstClr>
            </a:innerShdw>
          </a:effectLst>
        </p:spPr>
        <p:txBody>
          <a:bodyPr wrap="square" rtlCol="0" anchor="t">
            <a:spAutoFit/>
            <a:scene3d>
              <a:camera prst="orthographicFront"/>
              <a:lightRig rig="threePt" dir="t"/>
            </a:scene3d>
          </a:bodyPr>
          <a:lstStyle/>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1、企业每年至少组织1次安全管理体系内部审核,审核安全管理体系是否符合本手册和集团公司相关制度的要求,是否得到有效实施。审核的过程和结果应予以记录。  </a:t>
            </a:r>
          </a:p>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2、集团公司对企业每3年至少组织一次安全管理体系审核,审核结果纳入对企业的安全考核。</a:t>
            </a:r>
          </a:p>
        </p:txBody>
      </p:sp>
      <p:pic>
        <p:nvPicPr>
          <p:cNvPr id="8" name="图片 7" descr="C:\Users\Administrator\Downloads\51miz-E872014-CE5A8268.png51miz-E872014-CE5A8268"/>
          <p:cNvPicPr>
            <a:picLocks noChangeAspect="1"/>
          </p:cNvPicPr>
          <p:nvPr/>
        </p:nvPicPr>
        <p:blipFill>
          <a:blip r:embed="rId4"/>
          <a:srcRect/>
          <a:stretch>
            <a:fillRect/>
          </a:stretch>
        </p:blipFill>
        <p:spPr>
          <a:xfrm>
            <a:off x="6652578" y="1699895"/>
            <a:ext cx="3780790" cy="345757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第三章节</a:t>
            </a:r>
          </a:p>
        </p:txBody>
      </p:sp>
      <p:sp>
        <p:nvSpPr>
          <p:cNvPr id="3" name="文本框 2"/>
          <p:cNvSpPr txBox="1"/>
          <p:nvPr/>
        </p:nvSpPr>
        <p:spPr>
          <a:xfrm>
            <a:off x="1640840" y="1308735"/>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rgbClr val="245C75"/>
                </a:solidFill>
                <a:effectLst/>
                <a:ea typeface="思源宋体 ExtraLight" charset="-122"/>
                <a:sym typeface="+mn-ea"/>
              </a:rPr>
              <a:t>安全管理评估</a:t>
            </a:r>
          </a:p>
        </p:txBody>
      </p:sp>
      <p:cxnSp>
        <p:nvCxnSpPr>
          <p:cNvPr id="4" name="直接连接符 3"/>
          <p:cNvCxnSpPr/>
          <p:nvPr/>
        </p:nvCxnSpPr>
        <p:spPr>
          <a:xfrm>
            <a:off x="582295" y="1769110"/>
            <a:ext cx="5081270" cy="0"/>
          </a:xfrm>
          <a:prstGeom prst="line">
            <a:avLst/>
          </a:prstGeom>
          <a:ln>
            <a:solidFill>
              <a:srgbClr val="367CAD"/>
            </a:solidFill>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en-US" altLang="zh-CN" sz="2400" b="1">
                <a:solidFill>
                  <a:srgbClr val="245C75"/>
                </a:solidFill>
                <a:effectLst/>
                <a:ea typeface="思源宋体 ExtraLight" charset="-122"/>
                <a:sym typeface="+mn-ea"/>
              </a:rPr>
              <a:t>安全审核与安全评估</a:t>
            </a:r>
          </a:p>
        </p:txBody>
      </p:sp>
      <p:sp>
        <p:nvSpPr>
          <p:cNvPr id="2" name="文本框 1"/>
          <p:cNvSpPr txBox="1"/>
          <p:nvPr/>
        </p:nvSpPr>
        <p:spPr>
          <a:xfrm>
            <a:off x="582295" y="2602230"/>
            <a:ext cx="5399405" cy="1476375"/>
          </a:xfrm>
          <a:prstGeom prst="rect">
            <a:avLst/>
          </a:prstGeom>
          <a:solidFill>
            <a:schemeClr val="bg2">
              <a:lumMod val="20000"/>
              <a:lumOff val="80000"/>
            </a:schemeClr>
          </a:solidFill>
          <a:ln>
            <a:solidFill>
              <a:srgbClr val="306F9B"/>
            </a:solidFill>
            <a:prstDash val="sysDash"/>
          </a:ln>
          <a:effectLst>
            <a:innerShdw blurRad="63500" dist="50800" dir="5400000">
              <a:prstClr val="black">
                <a:alpha val="50000"/>
              </a:prstClr>
            </a:innerShdw>
          </a:effectLst>
        </p:spPr>
        <p:txBody>
          <a:bodyPr wrap="square" rtlCol="0" anchor="t">
            <a:spAutoFit/>
            <a:scene3d>
              <a:camera prst="orthographicFront"/>
              <a:lightRig rig="threePt" dir="t"/>
            </a:scene3d>
          </a:bodyPr>
          <a:lstStyle/>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集团公司根据企业管理的复杂程度、风险和安全绩 效等情况,对企业每5年组织一次安全管理量化评估。 </a:t>
            </a:r>
          </a:p>
        </p:txBody>
      </p:sp>
      <p:pic>
        <p:nvPicPr>
          <p:cNvPr id="5" name="图片 4" descr="C:\Users\Administrator\Downloads\51miz-P1500405-236A4065.jpg51miz-P1500405-236A4065"/>
          <p:cNvPicPr>
            <a:picLocks noChangeAspect="1"/>
          </p:cNvPicPr>
          <p:nvPr/>
        </p:nvPicPr>
        <p:blipFill>
          <a:blip r:embed="rId4"/>
          <a:srcRect/>
          <a:stretch>
            <a:fillRect/>
          </a:stretch>
        </p:blipFill>
        <p:spPr>
          <a:xfrm>
            <a:off x="6140450" y="1540193"/>
            <a:ext cx="5400675" cy="360045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第三章节</a:t>
            </a:r>
          </a:p>
        </p:txBody>
      </p:sp>
      <p:sp>
        <p:nvSpPr>
          <p:cNvPr id="3" name="文本框 2"/>
          <p:cNvSpPr txBox="1"/>
          <p:nvPr/>
        </p:nvSpPr>
        <p:spPr>
          <a:xfrm>
            <a:off x="1100455" y="1308735"/>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rgbClr val="245C75"/>
                </a:solidFill>
                <a:effectLst/>
                <a:ea typeface="思源宋体 ExtraLight" charset="-122"/>
                <a:sym typeface="+mn-ea"/>
              </a:rPr>
              <a:t>集团公司对企业的安全考核</a:t>
            </a:r>
          </a:p>
        </p:txBody>
      </p:sp>
      <p:cxnSp>
        <p:nvCxnSpPr>
          <p:cNvPr id="4" name="直接连接符 3"/>
          <p:cNvCxnSpPr/>
          <p:nvPr/>
        </p:nvCxnSpPr>
        <p:spPr>
          <a:xfrm>
            <a:off x="582295" y="1769110"/>
            <a:ext cx="5081270" cy="0"/>
          </a:xfrm>
          <a:prstGeom prst="line">
            <a:avLst/>
          </a:prstGeom>
          <a:ln>
            <a:solidFill>
              <a:srgbClr val="245C75"/>
            </a:solidFill>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安全考核</a:t>
            </a:r>
          </a:p>
        </p:txBody>
      </p:sp>
      <p:sp>
        <p:nvSpPr>
          <p:cNvPr id="2" name="文本框 1"/>
          <p:cNvSpPr txBox="1"/>
          <p:nvPr/>
        </p:nvSpPr>
        <p:spPr>
          <a:xfrm>
            <a:off x="485140" y="1875790"/>
            <a:ext cx="5399405" cy="2861310"/>
          </a:xfrm>
          <a:prstGeom prst="rect">
            <a:avLst/>
          </a:prstGeom>
          <a:solidFill>
            <a:schemeClr val="bg2">
              <a:lumMod val="20000"/>
              <a:lumOff val="80000"/>
            </a:schemeClr>
          </a:solidFill>
          <a:ln>
            <a:solidFill>
              <a:srgbClr val="367CAD"/>
            </a:solidFill>
            <a:prstDash val="sysDash"/>
          </a:ln>
          <a:effectLst>
            <a:innerShdw blurRad="63500" dist="50800" dir="5400000">
              <a:prstClr val="black">
                <a:alpha val="50000"/>
              </a:prstClr>
            </a:innerShdw>
          </a:effectLst>
        </p:spPr>
        <p:txBody>
          <a:bodyPr wrap="square" rtlCol="0" anchor="t">
            <a:spAutoFit/>
            <a:scene3d>
              <a:camera prst="orthographicFront"/>
              <a:lightRig rig="threePt" dir="t"/>
            </a:scene3d>
          </a:bodyPr>
          <a:lstStyle/>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考核指标包括结果性和过程性指标。结果性指标包括事故指标、职业健康指标和行政处罚等,过程性指标包括管理和实施性指标,如培训合格率、隐患治理完成率、监测合格率等。2、集团公司对企业的安全考核结果纳入对企业的经济责任制和对企业领导班子的年度考核。</a:t>
            </a:r>
          </a:p>
        </p:txBody>
      </p:sp>
      <p:sp>
        <p:nvSpPr>
          <p:cNvPr id="10258" name="Rectangle 8"/>
          <p:cNvSpPr>
            <a:spLocks noChangeArrowheads="1"/>
          </p:cNvSpPr>
          <p:nvPr/>
        </p:nvSpPr>
        <p:spPr bwMode="auto">
          <a:xfrm>
            <a:off x="6236335" y="1875790"/>
            <a:ext cx="4468495" cy="286131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10258"/>
                                        </p:tgtEl>
                                        <p:attrNameLst>
                                          <p:attrName>style.visibility</p:attrName>
                                        </p:attrNameLst>
                                      </p:cBhvr>
                                      <p:to>
                                        <p:strVal val="visible"/>
                                      </p:to>
                                    </p:set>
                                    <p:animEffect transition="in" filter="fade">
                                      <p:cBhvr>
                                        <p:cTn id="7" dur="1000"/>
                                        <p:tgtEl>
                                          <p:spTgt spid="10258"/>
                                        </p:tgtEl>
                                      </p:cBhvr>
                                    </p:animEffect>
                                    <p:anim calcmode="lin" valueType="num">
                                      <p:cBhvr>
                                        <p:cTn id="8" dur="1000" fill="hold"/>
                                        <p:tgtEl>
                                          <p:spTgt spid="10258"/>
                                        </p:tgtEl>
                                        <p:attrNameLst>
                                          <p:attrName>ppt_x</p:attrName>
                                        </p:attrNameLst>
                                      </p:cBhvr>
                                      <p:tavLst>
                                        <p:tav tm="0">
                                          <p:val>
                                            <p:strVal val="#ppt_x"/>
                                          </p:val>
                                        </p:tav>
                                        <p:tav tm="100000">
                                          <p:val>
                                            <p:strVal val="#ppt_x"/>
                                          </p:val>
                                        </p:tav>
                                      </p:tavLst>
                                    </p:anim>
                                    <p:anim calcmode="lin" valueType="num">
                                      <p:cBhvr>
                                        <p:cTn id="9" dur="1000" fill="hold"/>
                                        <p:tgtEl>
                                          <p:spTgt spid="102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258" grpId="0" bldLvl="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第三章节</a:t>
            </a:r>
          </a:p>
        </p:txBody>
      </p:sp>
      <p:sp>
        <p:nvSpPr>
          <p:cNvPr id="3" name="文本框 2"/>
          <p:cNvSpPr txBox="1"/>
          <p:nvPr/>
        </p:nvSpPr>
        <p:spPr>
          <a:xfrm>
            <a:off x="582295" y="1308735"/>
            <a:ext cx="5080635" cy="460375"/>
          </a:xfrm>
          <a:prstGeom prst="rect">
            <a:avLst/>
          </a:prstGeom>
          <a:noFill/>
        </p:spPr>
        <p:txBody>
          <a:bodyPr wrap="square" rtlCol="0" anchor="t">
            <a:spAutoFit/>
            <a:scene3d>
              <a:camera prst="orthographicFront"/>
              <a:lightRig rig="threePt" dir="t"/>
            </a:scene3d>
          </a:bodyPr>
          <a:lstStyle/>
          <a:p>
            <a:r>
              <a:rPr lang="zh-CN" altLang="en-US" sz="2400" b="1">
                <a:solidFill>
                  <a:srgbClr val="245C75"/>
                </a:solidFill>
                <a:effectLst/>
                <a:ea typeface="思源宋体 ExtraLight" charset="-122"/>
                <a:sym typeface="+mn-ea"/>
              </a:rPr>
              <a:t>企业对部门和基层单位的安全考核</a:t>
            </a:r>
          </a:p>
        </p:txBody>
      </p:sp>
      <p:cxnSp>
        <p:nvCxnSpPr>
          <p:cNvPr id="4" name="直接连接符 3"/>
          <p:cNvCxnSpPr/>
          <p:nvPr/>
        </p:nvCxnSpPr>
        <p:spPr>
          <a:xfrm>
            <a:off x="582295" y="1769110"/>
            <a:ext cx="5081270" cy="0"/>
          </a:xfrm>
          <a:prstGeom prst="line">
            <a:avLst/>
          </a:prstGeom>
          <a:ln>
            <a:solidFill>
              <a:srgbClr val="367CAD"/>
            </a:solidFill>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安全考核</a:t>
            </a:r>
          </a:p>
        </p:txBody>
      </p:sp>
      <p:sp>
        <p:nvSpPr>
          <p:cNvPr id="2" name="文本框 1"/>
          <p:cNvSpPr txBox="1"/>
          <p:nvPr/>
        </p:nvSpPr>
        <p:spPr>
          <a:xfrm>
            <a:off x="582295" y="2337435"/>
            <a:ext cx="5399405" cy="1938020"/>
          </a:xfrm>
          <a:prstGeom prst="rect">
            <a:avLst/>
          </a:prstGeom>
          <a:solidFill>
            <a:schemeClr val="bg2">
              <a:lumMod val="20000"/>
              <a:lumOff val="80000"/>
            </a:schemeClr>
          </a:solidFill>
          <a:ln>
            <a:solidFill>
              <a:srgbClr val="245C75"/>
            </a:solidFill>
            <a:prstDash val="sysDash"/>
          </a:ln>
          <a:effectLst>
            <a:innerShdw blurRad="63500" dist="50800" dir="5400000">
              <a:prstClr val="black">
                <a:alpha val="50000"/>
              </a:prstClr>
            </a:innerShdw>
          </a:effectLst>
        </p:spPr>
        <p:txBody>
          <a:bodyPr wrap="square" rtlCol="0" anchor="t">
            <a:spAutoFit/>
            <a:scene3d>
              <a:camera prst="orthographicFront"/>
              <a:lightRig rig="threePt" dir="t"/>
            </a:scene3d>
          </a:bodyPr>
          <a:lstStyle/>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1、企业在年初以签订目标责任书的形式与职能部门和基层单位明确考核指标。 </a:t>
            </a:r>
          </a:p>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2、考核结果纳入对各职能部门、二级单位和基层单位的经济责任制考核。</a:t>
            </a:r>
          </a:p>
        </p:txBody>
      </p:sp>
      <p:pic>
        <p:nvPicPr>
          <p:cNvPr id="5" name="图片 4" descr="C:\Users\Administrator\Downloads\51miz-E801619-385448D8.png51miz-E801619-385448D8"/>
          <p:cNvPicPr>
            <a:picLocks noChangeAspect="1"/>
          </p:cNvPicPr>
          <p:nvPr/>
        </p:nvPicPr>
        <p:blipFill>
          <a:blip r:embed="rId4"/>
          <a:srcRect/>
          <a:stretch>
            <a:fillRect/>
          </a:stretch>
        </p:blipFill>
        <p:spPr>
          <a:xfrm>
            <a:off x="7121525" y="1431290"/>
            <a:ext cx="3856990" cy="496506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第三章节</a:t>
            </a:r>
          </a:p>
        </p:txBody>
      </p:sp>
      <p:sp>
        <p:nvSpPr>
          <p:cNvPr id="3" name="文本框 2"/>
          <p:cNvSpPr txBox="1"/>
          <p:nvPr/>
        </p:nvSpPr>
        <p:spPr>
          <a:xfrm>
            <a:off x="1100455" y="1308735"/>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rgbClr val="245C75"/>
                </a:solidFill>
                <a:effectLst/>
                <a:ea typeface="思源宋体 ExtraLight" charset="-122"/>
                <a:sym typeface="+mn-ea"/>
              </a:rPr>
              <a:t>企业对员工的安全考核</a:t>
            </a:r>
            <a:r>
              <a:rPr lang="zh-CN" altLang="en-US" sz="2400" b="1">
                <a:solidFill>
                  <a:schemeClr val="accent4"/>
                </a:solidFill>
                <a:effectLst/>
                <a:ea typeface="思源宋体 ExtraLight" charset="-122"/>
                <a:sym typeface="+mn-ea"/>
              </a:rPr>
              <a:t> </a:t>
            </a:r>
          </a:p>
        </p:txBody>
      </p:sp>
      <p:cxnSp>
        <p:nvCxnSpPr>
          <p:cNvPr id="4" name="直接连接符 3"/>
          <p:cNvCxnSpPr/>
          <p:nvPr/>
        </p:nvCxnSpPr>
        <p:spPr>
          <a:xfrm>
            <a:off x="582295" y="1769110"/>
            <a:ext cx="5081270" cy="0"/>
          </a:xfrm>
          <a:prstGeom prst="line">
            <a:avLst/>
          </a:prstGeom>
          <a:ln>
            <a:solidFill>
              <a:srgbClr val="245C75"/>
            </a:solidFill>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安全考核</a:t>
            </a:r>
          </a:p>
        </p:txBody>
      </p:sp>
      <p:sp>
        <p:nvSpPr>
          <p:cNvPr id="2" name="文本框 1"/>
          <p:cNvSpPr txBox="1"/>
          <p:nvPr/>
        </p:nvSpPr>
        <p:spPr>
          <a:xfrm>
            <a:off x="348615" y="2338070"/>
            <a:ext cx="5399405" cy="1938020"/>
          </a:xfrm>
          <a:prstGeom prst="rect">
            <a:avLst/>
          </a:prstGeom>
          <a:solidFill>
            <a:schemeClr val="bg2">
              <a:lumMod val="20000"/>
              <a:lumOff val="80000"/>
            </a:schemeClr>
          </a:solidFill>
          <a:ln>
            <a:solidFill>
              <a:srgbClr val="245C75"/>
            </a:solidFill>
            <a:prstDash val="sysDash"/>
          </a:ln>
          <a:effectLst>
            <a:innerShdw blurRad="63500" dist="50800" dir="5400000">
              <a:prstClr val="black">
                <a:alpha val="50000"/>
              </a:prstClr>
            </a:innerShdw>
          </a:effectLst>
        </p:spPr>
        <p:txBody>
          <a:bodyPr wrap="square" rtlCol="0" anchor="t">
            <a:spAutoFit/>
            <a:scene3d>
              <a:camera prst="orthographicFront"/>
              <a:lightRig rig="threePt" dir="t"/>
            </a:scene3d>
          </a:bodyPr>
          <a:lstStyle/>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1、全员签订安全承诺书,分级签订目标责任书,对员工进行月度安全考核。 </a:t>
            </a:r>
          </a:p>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2、考核结果与员工晋升、晋级、评先和奖惩挂钩。</a:t>
            </a:r>
          </a:p>
        </p:txBody>
      </p:sp>
      <p:pic>
        <p:nvPicPr>
          <p:cNvPr id="6" name="图片 5" descr="C:\Users\Administrator\Downloads\51miz-E853331-640AA69E.png51miz-E853331-640AA69E"/>
          <p:cNvPicPr>
            <a:picLocks noChangeAspect="1"/>
          </p:cNvPicPr>
          <p:nvPr/>
        </p:nvPicPr>
        <p:blipFill>
          <a:blip r:embed="rId4"/>
          <a:srcRect/>
          <a:stretch>
            <a:fillRect/>
          </a:stretch>
        </p:blipFill>
        <p:spPr>
          <a:xfrm>
            <a:off x="6236335" y="1769110"/>
            <a:ext cx="5026660" cy="300355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第三章节</a:t>
            </a:r>
          </a:p>
        </p:txBody>
      </p:sp>
      <p:sp>
        <p:nvSpPr>
          <p:cNvPr id="3" name="文本框 2"/>
          <p:cNvSpPr txBox="1"/>
          <p:nvPr/>
        </p:nvSpPr>
        <p:spPr>
          <a:xfrm>
            <a:off x="1100455" y="1308735"/>
            <a:ext cx="3895090" cy="460375"/>
          </a:xfrm>
          <a:prstGeom prst="rect">
            <a:avLst/>
          </a:prstGeom>
          <a:noFill/>
        </p:spPr>
        <p:txBody>
          <a:bodyPr wrap="square" rtlCol="0" anchor="t">
            <a:spAutoFit/>
            <a:scene3d>
              <a:camera prst="orthographicFront"/>
              <a:lightRig rig="threePt" dir="t"/>
            </a:scene3d>
          </a:bodyPr>
          <a:lstStyle/>
          <a:p>
            <a:r>
              <a:rPr lang="zh-CN" altLang="en-US" sz="2400" b="1">
                <a:solidFill>
                  <a:srgbClr val="245C75"/>
                </a:solidFill>
                <a:effectLst/>
                <a:ea typeface="思源宋体 ExtraLight" charset="-122"/>
                <a:sym typeface="+mn-ea"/>
              </a:rPr>
              <a:t>目标与计划</a:t>
            </a:r>
            <a:r>
              <a:rPr lang="zh-CN" altLang="en-US" sz="2400" b="1">
                <a:solidFill>
                  <a:schemeClr val="accent4"/>
                </a:solidFill>
                <a:effectLst/>
                <a:ea typeface="思源宋体 ExtraLight" charset="-122"/>
                <a:sym typeface="+mn-ea"/>
              </a:rPr>
              <a:t> </a:t>
            </a:r>
          </a:p>
        </p:txBody>
      </p:sp>
      <p:cxnSp>
        <p:nvCxnSpPr>
          <p:cNvPr id="4" name="直接连接符 3"/>
          <p:cNvCxnSpPr/>
          <p:nvPr/>
        </p:nvCxnSpPr>
        <p:spPr>
          <a:xfrm>
            <a:off x="582295" y="1769110"/>
            <a:ext cx="5081270" cy="0"/>
          </a:xfrm>
          <a:prstGeom prst="line">
            <a:avLst/>
          </a:prstGeom>
          <a:ln>
            <a:solidFill>
              <a:srgbClr val="245C75"/>
            </a:solidFill>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323215"/>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持续改进</a:t>
            </a:r>
          </a:p>
        </p:txBody>
      </p:sp>
      <p:sp>
        <p:nvSpPr>
          <p:cNvPr id="2" name="文本框 1"/>
          <p:cNvSpPr txBox="1"/>
          <p:nvPr/>
        </p:nvSpPr>
        <p:spPr>
          <a:xfrm>
            <a:off x="422910" y="1963420"/>
            <a:ext cx="5812790" cy="3784600"/>
          </a:xfrm>
          <a:prstGeom prst="rect">
            <a:avLst/>
          </a:prstGeom>
          <a:solidFill>
            <a:schemeClr val="bg2">
              <a:lumMod val="20000"/>
              <a:lumOff val="80000"/>
            </a:schemeClr>
          </a:solidFill>
          <a:ln>
            <a:solidFill>
              <a:srgbClr val="245C75"/>
            </a:solidFill>
            <a:prstDash val="sysDash"/>
          </a:ln>
          <a:effectLst>
            <a:innerShdw blurRad="63500" dist="50800" dir="5400000">
              <a:prstClr val="black">
                <a:alpha val="50000"/>
              </a:prstClr>
            </a:innerShdw>
          </a:effectLst>
        </p:spPr>
        <p:txBody>
          <a:bodyPr wrap="square" rtlCol="0" anchor="t">
            <a:spAutoFit/>
            <a:scene3d>
              <a:camera prst="orthographicFront"/>
              <a:lightRig rig="threePt" dir="t"/>
            </a:scene3d>
          </a:bodyPr>
          <a:lstStyle/>
          <a:p>
            <a:pPr marL="457200" indent="-457200">
              <a:lnSpc>
                <a:spcPct val="150000"/>
              </a:lnSpc>
              <a:buFont typeface="+mj-lt"/>
              <a:buAutoNum type="arabicPeriod"/>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企业应确定安全管理年度目标和重点改进方向,制定年度工作计划。 </a:t>
            </a:r>
          </a:p>
          <a:p>
            <a:pPr marL="457200" indent="-457200">
              <a:lnSpc>
                <a:spcPct val="150000"/>
              </a:lnSpc>
              <a:buFont typeface="+mj-lt"/>
              <a:buAutoNum type="arabicPeriod"/>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年度目标应分解到职能部门、基层单位(业务单元),工作计划应明确工作内容、责任部门和完成时间。</a:t>
            </a:r>
          </a:p>
          <a:p>
            <a:pPr marL="457200" indent="-457200">
              <a:lnSpc>
                <a:spcPct val="150000"/>
              </a:lnSpc>
              <a:buFont typeface="+mj-lt"/>
              <a:buAutoNum type="arabicPeriod"/>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全员签订安全承诺书,分级签订目标责任书,对员工进行月度安全考核。</a:t>
            </a:r>
          </a:p>
          <a:p>
            <a:pPr marL="457200" indent="-457200">
              <a:lnSpc>
                <a:spcPct val="150000"/>
              </a:lnSpc>
              <a:buFont typeface="+mj-lt"/>
              <a:buAutoNum type="arabicPeriod"/>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考核结果与员工晋升、晋级、评先和奖惩挂钩</a:t>
            </a:r>
            <a:r>
              <a:rPr lang="zh-CN" altLang="en-US" sz="2000" b="1">
                <a:solidFill>
                  <a:schemeClr val="accent1"/>
                </a:solidFill>
                <a:effectLst>
                  <a:outerShdw blurRad="38100" dist="25400" dir="5400000" algn="ctr" rotWithShape="0">
                    <a:srgbClr val="6E747A">
                      <a:alpha val="43000"/>
                    </a:srgbClr>
                  </a:outerShdw>
                </a:effectLst>
                <a:ea typeface="思源宋体 ExtraLight" charset="-122"/>
              </a:rPr>
              <a:t>。</a:t>
            </a:r>
          </a:p>
        </p:txBody>
      </p:sp>
      <p:pic>
        <p:nvPicPr>
          <p:cNvPr id="8" name="图片 7" descr="C:\Users\Administrator\Downloads\51miz-P241465-H3RDNBZ4.jpg51miz-P241465-H3RDNBZ4"/>
          <p:cNvPicPr>
            <a:picLocks noChangeAspect="1"/>
          </p:cNvPicPr>
          <p:nvPr/>
        </p:nvPicPr>
        <p:blipFill>
          <a:blip r:embed="rId4"/>
          <a:srcRect/>
          <a:stretch>
            <a:fillRect/>
          </a:stretch>
        </p:blipFill>
        <p:spPr>
          <a:xfrm>
            <a:off x="6683375" y="2074228"/>
            <a:ext cx="4749165" cy="3562350"/>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第三章节</a:t>
            </a:r>
          </a:p>
        </p:txBody>
      </p:sp>
      <p:sp>
        <p:nvSpPr>
          <p:cNvPr id="3" name="文本框 2"/>
          <p:cNvSpPr txBox="1"/>
          <p:nvPr/>
        </p:nvSpPr>
        <p:spPr>
          <a:xfrm>
            <a:off x="3878580" y="1308735"/>
            <a:ext cx="3895090" cy="460375"/>
          </a:xfrm>
          <a:prstGeom prst="rect">
            <a:avLst/>
          </a:prstGeom>
          <a:noFill/>
        </p:spPr>
        <p:txBody>
          <a:bodyPr wrap="square" rtlCol="0" anchor="t">
            <a:spAutoFit/>
            <a:scene3d>
              <a:camera prst="orthographicFront"/>
              <a:lightRig rig="threePt" dir="t"/>
            </a:scene3d>
          </a:bodyPr>
          <a:lstStyle/>
          <a:p>
            <a:pPr algn="ctr"/>
            <a:r>
              <a:rPr lang="zh-CN" altLang="en-US" sz="2400" b="1">
                <a:solidFill>
                  <a:srgbClr val="245C75"/>
                </a:solidFill>
                <a:effectLst/>
                <a:ea typeface="思源宋体 ExtraLight" charset="-122"/>
                <a:sym typeface="+mn-ea"/>
              </a:rPr>
              <a:t>总结和改进</a:t>
            </a:r>
          </a:p>
        </p:txBody>
      </p:sp>
      <p:cxnSp>
        <p:nvCxnSpPr>
          <p:cNvPr id="4" name="直接连接符 3"/>
          <p:cNvCxnSpPr/>
          <p:nvPr/>
        </p:nvCxnSpPr>
        <p:spPr>
          <a:xfrm>
            <a:off x="582295" y="1769110"/>
            <a:ext cx="10981055" cy="0"/>
          </a:xfrm>
          <a:prstGeom prst="line">
            <a:avLst/>
          </a:prstGeom>
          <a:ln>
            <a:solidFill>
              <a:srgbClr val="245C75"/>
            </a:solidFill>
            <a:prstDash val="sysDot"/>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296795" y="297180"/>
            <a:ext cx="393954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en-US" altLang="zh-CN" sz="2400" b="1">
                <a:solidFill>
                  <a:srgbClr val="245C75"/>
                </a:solidFill>
                <a:effectLst/>
                <a:ea typeface="思源宋体 ExtraLight" charset="-122"/>
              </a:rPr>
              <a:t>--</a:t>
            </a:r>
            <a:r>
              <a:rPr lang="zh-CN" altLang="en-US" sz="2400" b="1">
                <a:solidFill>
                  <a:srgbClr val="245C75"/>
                </a:solidFill>
                <a:effectLst/>
                <a:ea typeface="思源宋体 ExtraLight" charset="-122"/>
                <a:sym typeface="+mn-ea"/>
              </a:rPr>
              <a:t>持续改进</a:t>
            </a:r>
          </a:p>
        </p:txBody>
      </p:sp>
      <p:sp>
        <p:nvSpPr>
          <p:cNvPr id="2" name="文本框 1"/>
          <p:cNvSpPr txBox="1"/>
          <p:nvPr/>
        </p:nvSpPr>
        <p:spPr>
          <a:xfrm>
            <a:off x="382270" y="2051685"/>
            <a:ext cx="11208385" cy="3322955"/>
          </a:xfrm>
          <a:prstGeom prst="rect">
            <a:avLst/>
          </a:prstGeom>
          <a:solidFill>
            <a:schemeClr val="bg2">
              <a:lumMod val="20000"/>
              <a:lumOff val="80000"/>
            </a:schemeClr>
          </a:solidFill>
          <a:ln>
            <a:solidFill>
              <a:srgbClr val="245C75"/>
            </a:solidFill>
            <a:prstDash val="sysDash"/>
          </a:ln>
          <a:effectLst>
            <a:innerShdw blurRad="63500" dist="50800" dir="5400000">
              <a:prstClr val="black">
                <a:alpha val="50000"/>
              </a:prstClr>
            </a:innerShdw>
          </a:effectLst>
        </p:spPr>
        <p:txBody>
          <a:bodyPr wrap="square" rtlCol="0" anchor="t">
            <a:spAutoFit/>
            <a:scene3d>
              <a:camera prst="orthographicFront"/>
              <a:lightRig rig="threePt" dir="t"/>
            </a:scene3d>
          </a:bodyPr>
          <a:lstStyle/>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1、生产、工程、设备等专业分委会应每季度总结各专业安全管理情况,并向安委会汇报。包括:</a:t>
            </a:r>
          </a:p>
          <a:p>
            <a:pPr>
              <a:lnSpc>
                <a:spcPct val="150000"/>
              </a:lnSpc>
            </a:pPr>
            <a:r>
              <a:rPr lang="en-US" altLang="zh-CN" sz="2000">
                <a:solidFill>
                  <a:schemeClr val="accent1"/>
                </a:solidFill>
                <a:effectLst>
                  <a:outerShdw blurRad="38100" dist="25400" dir="5400000" algn="ctr" rotWithShape="0">
                    <a:srgbClr val="6E747A">
                      <a:alpha val="43000"/>
                    </a:srgbClr>
                  </a:outerShdw>
                </a:effectLst>
                <a:ea typeface="思源宋体 ExtraLight" charset="-122"/>
              </a:rPr>
              <a:t>-----</a:t>
            </a: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安全目标指标完成情况;</a:t>
            </a:r>
          </a:p>
          <a:p>
            <a:pPr>
              <a:lnSpc>
                <a:spcPct val="150000"/>
              </a:lnSpc>
            </a:pPr>
            <a:r>
              <a:rPr lang="en-US" altLang="zh-CN" sz="2000">
                <a:solidFill>
                  <a:schemeClr val="accent1"/>
                </a:solidFill>
                <a:effectLst>
                  <a:outerShdw blurRad="38100" dist="25400" dir="5400000" algn="ctr" rotWithShape="0">
                    <a:srgbClr val="6E747A">
                      <a:alpha val="43000"/>
                    </a:srgbClr>
                  </a:outerShdw>
                </a:effectLst>
                <a:ea typeface="思源宋体 ExtraLight" charset="-122"/>
              </a:rPr>
              <a:t>-----</a:t>
            </a: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工作计划完成情况;</a:t>
            </a:r>
          </a:p>
          <a:p>
            <a:pPr>
              <a:lnSpc>
                <a:spcPct val="150000"/>
              </a:lnSpc>
            </a:pPr>
            <a:r>
              <a:rPr lang="en-US" altLang="zh-CN" sz="2000">
                <a:solidFill>
                  <a:schemeClr val="accent1"/>
                </a:solidFill>
                <a:effectLst>
                  <a:outerShdw blurRad="38100" dist="25400" dir="5400000" algn="ctr" rotWithShape="0">
                    <a:srgbClr val="6E747A">
                      <a:alpha val="43000"/>
                    </a:srgbClr>
                  </a:outerShdw>
                </a:effectLst>
                <a:ea typeface="思源宋体 ExtraLight" charset="-122"/>
              </a:rPr>
              <a:t>-----</a:t>
            </a: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下一步改进的建议等。 </a:t>
            </a:r>
          </a:p>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2、安全总监应每季度总结企业安全管理工作,并向安委会全体会议汇报。 </a:t>
            </a:r>
          </a:p>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3、安委会对以上内容进行审议,并讨论决定下一步改进方向。 </a:t>
            </a:r>
          </a:p>
          <a:p>
            <a:pPr>
              <a:lnSpc>
                <a:spcPct val="150000"/>
              </a:lnSpc>
            </a:pPr>
            <a:r>
              <a:rPr lang="zh-CN" altLang="en-US" sz="2000">
                <a:solidFill>
                  <a:schemeClr val="accent1"/>
                </a:solidFill>
                <a:effectLst>
                  <a:outerShdw blurRad="38100" dist="25400" dir="5400000" algn="ctr" rotWithShape="0">
                    <a:srgbClr val="6E747A">
                      <a:alpha val="43000"/>
                    </a:srgbClr>
                  </a:outerShdw>
                </a:effectLst>
                <a:ea typeface="思源宋体 ExtraLight" charset="-122"/>
              </a:rPr>
              <a:t>4、企业相关部门应对安委会确定的改进方向制定改进计划,并明确责任人、实施办法和完成时限。</a:t>
            </a: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3710305" y="2971800"/>
            <a:ext cx="8284845" cy="1266825"/>
          </a:xfrm>
        </p:spPr>
        <p:txBody>
          <a:bodyPr>
            <a:noAutofit/>
          </a:bodyPr>
          <a:lstStyle/>
          <a:p>
            <a:pPr algn="ctr">
              <a:lnSpc>
                <a:spcPct val="100000"/>
              </a:lnSpc>
            </a:pPr>
            <a:r>
              <a:rPr lang="zh-CN" altLang="en-US" sz="6600">
                <a:latin typeface="思源黑体 CN Regular" charset="-122"/>
                <a:ea typeface="思源黑体 CN Regular" charset="-122"/>
              </a:rPr>
              <a:t>演示完毕 感谢</a:t>
            </a:r>
            <a:r>
              <a:rPr lang="zh-CN" altLang="en-US" sz="6600" dirty="0">
                <a:latin typeface="思源黑体 CN Regular" charset="-122"/>
                <a:ea typeface="思源黑体 CN Regular" charset="-122"/>
              </a:rPr>
              <a:t>聆听</a:t>
            </a:r>
          </a:p>
        </p:txBody>
      </p:sp>
    </p:spTree>
    <p:custDataLst>
      <p:tags r:id="rId1"/>
    </p:custDataLst>
  </p:cSld>
  <p:clrMapOvr>
    <a:masterClrMapping/>
  </p:clrMapOvr>
  <p:transition spd="slow" advTm="8827">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655310" y="2184400"/>
            <a:ext cx="5580380" cy="193802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r>
              <a:rPr lang="zh-CN" altLang="en-US" sz="2000">
                <a:solidFill>
                  <a:schemeClr val="accent1"/>
                </a:solidFill>
                <a:effectLst/>
                <a:ea typeface="思源宋体 ExtraLight" charset="-122"/>
              </a:rPr>
              <a:t>1、企业设立专职安全督查大队,在安全总监和安全监管部门的领导下,对企业生产经营和施工现场进行全覆盖、全天候的安全督查。</a:t>
            </a:r>
          </a:p>
          <a:p>
            <a:r>
              <a:rPr lang="zh-CN" altLang="en-US" sz="2000">
                <a:solidFill>
                  <a:schemeClr val="accent1"/>
                </a:solidFill>
                <a:effectLst/>
                <a:ea typeface="思源宋体 ExtraLight" charset="-122"/>
              </a:rPr>
              <a:t>2、安全督查大队每周通报安全督查情况,每月进行督查专题分析。 </a:t>
            </a:r>
          </a:p>
          <a:p>
            <a:r>
              <a:rPr lang="zh-CN" altLang="en-US" sz="2000">
                <a:solidFill>
                  <a:schemeClr val="accent1"/>
                </a:solidFill>
                <a:effectLst/>
                <a:ea typeface="思源宋体 ExtraLight" charset="-122"/>
              </a:rPr>
              <a:t>3、安全督查大队有停工、处罚和奖励权。</a:t>
            </a: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zh-CN" altLang="en-US" sz="2400" b="1">
                <a:solidFill>
                  <a:schemeClr val="accent4"/>
                </a:solidFill>
                <a:effectLst/>
                <a:ea typeface="思源宋体 ExtraLight" charset="-122"/>
              </a:rPr>
              <a:t>安全督查大队</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pic>
        <p:nvPicPr>
          <p:cNvPr id="5" name="图片 4" descr="C:\Users\Administrator\Downloads\51miz-P1503183-D5466691.jpg51miz-P1503183-D5466691"/>
          <p:cNvPicPr>
            <a:picLocks noChangeAspect="1"/>
          </p:cNvPicPr>
          <p:nvPr/>
        </p:nvPicPr>
        <p:blipFill>
          <a:blip r:embed="rId4"/>
          <a:srcRect/>
          <a:stretch>
            <a:fillRect/>
          </a:stretch>
        </p:blipFill>
        <p:spPr>
          <a:xfrm>
            <a:off x="456565" y="1474153"/>
            <a:ext cx="5038725" cy="3358515"/>
          </a:xfrm>
          <a:prstGeom prst="rect">
            <a:avLst/>
          </a:prstGeom>
        </p:spPr>
      </p:pic>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0" name="矩形 1"/>
          <p:cNvSpPr>
            <a:spLocks noChangeArrowheads="1"/>
          </p:cNvSpPr>
          <p:nvPr/>
        </p:nvSpPr>
        <p:spPr bwMode="auto">
          <a:xfrm>
            <a:off x="265010" y="190180"/>
            <a:ext cx="317376" cy="59349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8221" name="TextBox 2"/>
          <p:cNvSpPr txBox="1">
            <a:spLocks noChangeArrowheads="1"/>
          </p:cNvSpPr>
          <p:nvPr/>
        </p:nvSpPr>
        <p:spPr bwMode="auto">
          <a:xfrm>
            <a:off x="582399" y="249534"/>
            <a:ext cx="1714500" cy="534035"/>
          </a:xfrm>
          <a:prstGeom prst="rect">
            <a:avLst/>
          </a:prstGeom>
          <a:solidFill>
            <a:schemeClr val="bg2">
              <a:lumMod val="20000"/>
              <a:lumOff val="8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algn="ctr">
              <a:lnSpc>
                <a:spcPct val="120000"/>
              </a:lnSpc>
            </a:pPr>
            <a:r>
              <a:rPr lang="zh-CN" altLang="en-US" sz="2400" b="1">
                <a:solidFill>
                  <a:schemeClr val="accent1"/>
                </a:solidFill>
                <a:effectLst>
                  <a:outerShdw blurRad="38100" dist="25400" dir="5400000" algn="ctr" rotWithShape="0">
                    <a:srgbClr val="6E747A">
                      <a:alpha val="43000"/>
                    </a:srgbClr>
                  </a:outerShdw>
                </a:effectLst>
                <a:latin typeface="思源宋体 ExtraLight" charset="-122"/>
                <a:ea typeface="思源宋体 ExtraLight" charset="-122"/>
                <a:sym typeface="+mn-ea"/>
              </a:rPr>
              <a:t>第一章节</a:t>
            </a:r>
          </a:p>
        </p:txBody>
      </p:sp>
      <p:sp>
        <p:nvSpPr>
          <p:cNvPr id="2" name="文本框 1"/>
          <p:cNvSpPr txBox="1"/>
          <p:nvPr/>
        </p:nvSpPr>
        <p:spPr>
          <a:xfrm>
            <a:off x="5655310" y="2184400"/>
            <a:ext cx="5580380" cy="1014730"/>
          </a:xfrm>
          <a:prstGeom prst="rect">
            <a:avLst/>
          </a:prstGeom>
          <a:solidFill>
            <a:schemeClr val="bg2">
              <a:lumMod val="20000"/>
              <a:lumOff val="80000"/>
            </a:schemeClr>
          </a:solidFill>
        </p:spPr>
        <p:style>
          <a:lnRef idx="0">
            <a:schemeClr val="accent5"/>
          </a:lnRef>
          <a:fillRef idx="3">
            <a:schemeClr val="accent5"/>
          </a:fillRef>
          <a:effectRef idx="3">
            <a:schemeClr val="accent5"/>
          </a:effectRef>
          <a:fontRef idx="minor">
            <a:schemeClr val="lt1"/>
          </a:fontRef>
        </p:style>
        <p:txBody>
          <a:bodyPr wrap="square" rtlCol="0" anchor="t">
            <a:spAutoFit/>
            <a:scene3d>
              <a:camera prst="orthographicFront"/>
              <a:lightRig rig="threePt" dir="t"/>
            </a:scene3d>
          </a:bodyPr>
          <a:lstStyle/>
          <a:p>
            <a:r>
              <a:rPr lang="zh-CN" altLang="en-US" sz="2000">
                <a:solidFill>
                  <a:schemeClr val="accent1"/>
                </a:solidFill>
                <a:effectLst/>
                <a:ea typeface="思源宋体 ExtraLight" charset="-122"/>
              </a:rPr>
              <a:t>按照谁的业务谁负责,谁的属地谁负责的原则,各职能部门和各二级/基层单位(业务单元)对所管辖业务、区域的安全负责。</a:t>
            </a:r>
            <a:r>
              <a:rPr lang="zh-CN" altLang="en-US" sz="2000" b="1">
                <a:solidFill>
                  <a:schemeClr val="accent1"/>
                </a:solidFill>
                <a:effectLst/>
                <a:ea typeface="思源宋体 ExtraLight" charset="-122"/>
              </a:rPr>
              <a:t> </a:t>
            </a:r>
          </a:p>
        </p:txBody>
      </p:sp>
      <p:sp>
        <p:nvSpPr>
          <p:cNvPr id="3" name="文本框 2"/>
          <p:cNvSpPr txBox="1"/>
          <p:nvPr/>
        </p:nvSpPr>
        <p:spPr>
          <a:xfrm>
            <a:off x="7175500" y="1400810"/>
            <a:ext cx="2540000" cy="460375"/>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lstStyle/>
          <a:p>
            <a:r>
              <a:rPr lang="zh-CN" altLang="en-US" sz="2400" b="1">
                <a:solidFill>
                  <a:schemeClr val="accent4"/>
                </a:solidFill>
                <a:effectLst/>
                <a:ea typeface="思源宋体 ExtraLight" charset="-122"/>
                <a:sym typeface="+mn-ea"/>
              </a:rPr>
              <a:t>安全主体责任</a:t>
            </a:r>
          </a:p>
        </p:txBody>
      </p:sp>
      <p:cxnSp>
        <p:nvCxnSpPr>
          <p:cNvPr id="4" name="直接连接符 3"/>
          <p:cNvCxnSpPr/>
          <p:nvPr/>
        </p:nvCxnSpPr>
        <p:spPr>
          <a:xfrm>
            <a:off x="5798185" y="1868805"/>
            <a:ext cx="5081270" cy="0"/>
          </a:xfrm>
          <a:prstGeom prst="line">
            <a:avLst/>
          </a:prstGeom>
          <a:ln>
            <a:prstDash val="sysDot"/>
          </a:ln>
        </p:spPr>
        <p:style>
          <a:lnRef idx="1">
            <a:schemeClr val="dk1"/>
          </a:lnRef>
          <a:fillRef idx="0">
            <a:schemeClr val="dk1"/>
          </a:fillRef>
          <a:effectRef idx="0">
            <a:schemeClr val="dk1"/>
          </a:effectRef>
          <a:fontRef idx="minor">
            <a:schemeClr val="tx1"/>
          </a:fontRef>
        </p:style>
      </p:cxnSp>
      <p:sp>
        <p:nvSpPr>
          <p:cNvPr id="10258" name="Rectangle 8"/>
          <p:cNvSpPr>
            <a:spLocks noChangeArrowheads="1"/>
          </p:cNvSpPr>
          <p:nvPr/>
        </p:nvSpPr>
        <p:spPr bwMode="auto">
          <a:xfrm>
            <a:off x="734060" y="1861185"/>
            <a:ext cx="4468495" cy="341693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buFont typeface="Arial" charset="0"/>
              <a:defRPr>
                <a:solidFill>
                  <a:schemeClr val="tx1"/>
                </a:solidFill>
                <a:latin typeface="Arial" charset="0"/>
                <a:ea typeface="宋体" charset="-122"/>
              </a:defRPr>
            </a:lvl6pPr>
            <a:lvl7pPr marL="2971800" indent="-228600" eaLnBrk="0" fontAlgn="base" hangingPunct="0">
              <a:spcBef>
                <a:spcPct val="0"/>
              </a:spcBef>
              <a:spcAft>
                <a:spcPct val="0"/>
              </a:spcAft>
              <a:buFont typeface="Arial" charset="0"/>
              <a:defRPr>
                <a:solidFill>
                  <a:schemeClr val="tx1"/>
                </a:solidFill>
                <a:latin typeface="Arial" charset="0"/>
                <a:ea typeface="宋体" charset="-122"/>
              </a:defRPr>
            </a:lvl7pPr>
            <a:lvl8pPr marL="3429000" indent="-228600" eaLnBrk="0" fontAlgn="base" hangingPunct="0">
              <a:spcBef>
                <a:spcPct val="0"/>
              </a:spcBef>
              <a:spcAft>
                <a:spcPct val="0"/>
              </a:spcAft>
              <a:buFont typeface="Arial" charset="0"/>
              <a:defRPr>
                <a:solidFill>
                  <a:schemeClr val="tx1"/>
                </a:solidFill>
                <a:latin typeface="Arial" charset="0"/>
                <a:ea typeface="宋体" charset="-122"/>
              </a:defRPr>
            </a:lvl8pPr>
            <a:lvl9pPr marL="3886200" indent="-228600" eaLnBrk="0" fontAlgn="base" hangingPunct="0">
              <a:spcBef>
                <a:spcPct val="0"/>
              </a:spcBef>
              <a:spcAft>
                <a:spcPct val="0"/>
              </a:spcAft>
              <a:buFont typeface="Arial" charset="0"/>
              <a:defRPr>
                <a:solidFill>
                  <a:schemeClr val="tx1"/>
                </a:solidFill>
                <a:latin typeface="Arial" charset="0"/>
                <a:ea typeface="宋体" charset="-122"/>
              </a:defRPr>
            </a:lvl9pPr>
          </a:lstStyle>
          <a:p>
            <a:pPr eaLnBrk="1" hangingPunct="1"/>
            <a:endParaRPr lang="zh-CN" altLang="en-US">
              <a:ea typeface="思源宋体 ExtraLight" charset="-122"/>
            </a:endParaRPr>
          </a:p>
        </p:txBody>
      </p:sp>
      <p:sp>
        <p:nvSpPr>
          <p:cNvPr id="6" name="文本框 5"/>
          <p:cNvSpPr txBox="1"/>
          <p:nvPr/>
        </p:nvSpPr>
        <p:spPr>
          <a:xfrm>
            <a:off x="5655310" y="3484880"/>
            <a:ext cx="5580380" cy="1476375"/>
          </a:xfrm>
          <a:prstGeom prst="rect">
            <a:avLst/>
          </a:prstGeom>
          <a:noFill/>
        </p:spPr>
        <p:txBody>
          <a:bodyPr wrap="square" rtlCol="0" anchor="t">
            <a:spAutoFit/>
          </a:bodyPr>
          <a:lstStyle/>
          <a:p>
            <a:pPr algn="ctr"/>
            <a:r>
              <a:rPr lang="zh-CN" altLang="en-US">
                <a:solidFill>
                  <a:schemeClr val="tx1"/>
                </a:solidFill>
                <a:effectLst>
                  <a:outerShdw blurRad="38100" dist="19050" dir="2700000" algn="tl" rotWithShape="0">
                    <a:schemeClr val="dk1">
                      <a:alpha val="40000"/>
                    </a:schemeClr>
                  </a:outerShdw>
                </a:effectLst>
                <a:ea typeface="思源宋体 ExtraLight" charset="-122"/>
                <a:sym typeface="+mn-ea"/>
              </a:rPr>
              <a:t>1、规划、计划部门</a:t>
            </a:r>
            <a:r>
              <a:rPr lang="zh-CN" altLang="en-US" b="1">
                <a:solidFill>
                  <a:schemeClr val="accent1"/>
                </a:solidFill>
                <a:effectLst/>
                <a:ea typeface="思源宋体 ExtraLight" charset="-122"/>
                <a:sym typeface="+mn-ea"/>
              </a:rPr>
              <a:t> </a:t>
            </a:r>
            <a:endParaRPr lang="zh-CN" altLang="en-US" b="1">
              <a:solidFill>
                <a:schemeClr val="accent1"/>
              </a:solidFill>
              <a:effectLst/>
              <a:ea typeface="思源宋体 ExtraLight" charset="-122"/>
            </a:endParaRPr>
          </a:p>
          <a:p>
            <a:r>
              <a:rPr lang="zh-CN" altLang="en-US">
                <a:solidFill>
                  <a:schemeClr val="accent1"/>
                </a:solidFill>
                <a:effectLst/>
                <a:ea typeface="思源宋体 ExtraLight" charset="-122"/>
                <a:sym typeface="+mn-ea"/>
              </a:rPr>
              <a:t>—对新建、改建、扩建项目和技术改造、技术引进项目工艺路线的安全可行性负责。 </a:t>
            </a:r>
            <a:endParaRPr lang="zh-CN" altLang="en-US">
              <a:solidFill>
                <a:schemeClr val="accent1"/>
              </a:solidFill>
              <a:effectLst/>
              <a:ea typeface="思源宋体 ExtraLight" charset="-122"/>
            </a:endParaRPr>
          </a:p>
          <a:p>
            <a:r>
              <a:rPr lang="zh-CN" altLang="en-US">
                <a:solidFill>
                  <a:schemeClr val="accent1"/>
                </a:solidFill>
                <a:effectLst/>
                <a:ea typeface="思源宋体 ExtraLight" charset="-122"/>
                <a:sym typeface="+mn-ea"/>
              </a:rPr>
              <a:t>—对制定适合装置安全生产的原料采购、生产计划负责。 </a:t>
            </a:r>
            <a:endParaRPr lang="zh-CN" altLang="en-US">
              <a:ea typeface="思源宋体 ExtraLight" charset="-122"/>
            </a:endParaRPr>
          </a:p>
        </p:txBody>
      </p:sp>
    </p:spTree>
    <p:custDataLst>
      <p:tags r:id="rId1"/>
    </p:custDataLst>
  </p:cSld>
  <p:clrMapOvr>
    <a:masterClrMapping/>
  </p:clrMapOvr>
  <p:transition spd="slow" advTm="10016">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400"/>
                                  </p:stCondLst>
                                  <p:childTnLst>
                                    <p:set>
                                      <p:cBhvr>
                                        <p:cTn id="6" dur="1" fill="hold">
                                          <p:stCondLst>
                                            <p:cond delay="0"/>
                                          </p:stCondLst>
                                        </p:cTn>
                                        <p:tgtEl>
                                          <p:spTgt spid="10258"/>
                                        </p:tgtEl>
                                        <p:attrNameLst>
                                          <p:attrName>style.visibility</p:attrName>
                                        </p:attrNameLst>
                                      </p:cBhvr>
                                      <p:to>
                                        <p:strVal val="visible"/>
                                      </p:to>
                                    </p:set>
                                    <p:animEffect transition="in" filter="fade">
                                      <p:cBhvr>
                                        <p:cTn id="7" dur="1000"/>
                                        <p:tgtEl>
                                          <p:spTgt spid="10258"/>
                                        </p:tgtEl>
                                      </p:cBhvr>
                                    </p:animEffect>
                                    <p:anim calcmode="lin" valueType="num">
                                      <p:cBhvr>
                                        <p:cTn id="8" dur="1000" fill="hold"/>
                                        <p:tgtEl>
                                          <p:spTgt spid="10258"/>
                                        </p:tgtEl>
                                        <p:attrNameLst>
                                          <p:attrName>ppt_x</p:attrName>
                                        </p:attrNameLst>
                                      </p:cBhvr>
                                      <p:tavLst>
                                        <p:tav tm="0">
                                          <p:val>
                                            <p:strVal val="#ppt_x"/>
                                          </p:val>
                                        </p:tav>
                                        <p:tav tm="100000">
                                          <p:val>
                                            <p:strVal val="#ppt_x"/>
                                          </p:val>
                                        </p:tav>
                                      </p:tavLst>
                                    </p:anim>
                                    <p:anim calcmode="lin" valueType="num">
                                      <p:cBhvr>
                                        <p:cTn id="9" dur="1000" fill="hold"/>
                                        <p:tgtEl>
                                          <p:spTgt spid="102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258" grpId="0" bldLvl="0" animBg="1" autoUpdateAnimBg="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1199"/>
</p:tagLst>
</file>

<file path=ppt/tags/tag10.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640_6*l_h_f*1_2_1"/>
  <p:tag name="KSO_WM_TEMPLATE_CATEGORY" val="diagram"/>
  <p:tag name="KSO_WM_TEMPLATE_INDEX" val="640"/>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DIAGRAM_SCHEMECOLOR_ID" val="0"/>
</p:tagLst>
</file>

<file path=ppt/tags/tag10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i*1_1"/>
  <p:tag name="KSO_WM_UNIT_LAYERLEVEL" val="1_1"/>
  <p:tag name="KSO_WM_BEAUTIFY_FLAG" val="#w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INE_FORE_SCHEMECOLOR_INDEX" val="5"/>
  <p:tag name="KSO_WM_UNIT_LINE_FILL_TYPE" val="2"/>
  <p:tag name="KSO_WM_UNIT_DIAGRAM_SCHEMECOLOR_ID" val="2"/>
</p:tagLst>
</file>

<file path=ppt/tags/tag10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PRESET_TEXT" val="A"/>
  <p:tag name="KSO_WM_UNIT_FILL_FORE_SCHEMECOLOR_INDEX" val="5"/>
  <p:tag name="KSO_WM_UNIT_FILL_TYPE" val="1"/>
  <p:tag name="KSO_WM_UNIT_TEXT_FILL_FORE_SCHEMECOLOR_INDEX" val="14"/>
  <p:tag name="KSO_WM_UNIT_TEXT_FILL_TYPE" val="1"/>
  <p:tag name="KSO_WM_UNIT_DIAGRAM_SCHEMECOLOR_ID" val="2"/>
</p:tagLst>
</file>

<file path=ppt/tags/tag10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1_4"/>
  <p:tag name="KSO_WM_UNIT_FILL_FORE_SCHEMECOLOR_INDEX" val="5"/>
  <p:tag name="KSO_WM_UNIT_FILL_TYPE" val="1"/>
  <p:tag name="KSO_WM_UNIT_TEXT_FILL_FORE_SCHEMECOLOR_INDEX" val="5"/>
  <p:tag name="KSO_WM_UNIT_TEXT_FILL_TYPE" val="1"/>
  <p:tag name="KSO_WM_UNIT_DIAGRAM_SCHEMECOLOR_ID" val="2"/>
</p:tagLst>
</file>

<file path=ppt/tags/tag103.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i*1_1"/>
  <p:tag name="KSO_WM_UNIT_LAYERLEVEL" val="1_1"/>
  <p:tag name="KSO_WM_BEAUTIFY_FLAG" val="#w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INE_FORE_SCHEMECOLOR_INDEX" val="5"/>
  <p:tag name="KSO_WM_UNIT_LINE_FILL_TYPE" val="2"/>
  <p:tag name="KSO_WM_UNIT_DIAGRAM_SCHEMECOLOR_ID" val="2"/>
</p:tagLst>
</file>

<file path=ppt/tags/tag10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PRESET_TEXT" val="A"/>
  <p:tag name="KSO_WM_UNIT_FILL_FORE_SCHEMECOLOR_INDEX" val="5"/>
  <p:tag name="KSO_WM_UNIT_FILL_TYPE" val="1"/>
  <p:tag name="KSO_WM_UNIT_TEXT_FILL_FORE_SCHEMECOLOR_INDEX" val="14"/>
  <p:tag name="KSO_WM_UNIT_TEXT_FILL_TYPE" val="1"/>
  <p:tag name="KSO_WM_UNIT_DIAGRAM_SCHEMECOLOR_ID" val="2"/>
</p:tagLst>
</file>

<file path=ppt/tags/tag10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1_4"/>
  <p:tag name="KSO_WM_UNIT_FILL_FORE_SCHEMECOLOR_INDEX" val="5"/>
  <p:tag name="KSO_WM_UNIT_FILL_TYPE" val="1"/>
  <p:tag name="KSO_WM_UNIT_TEXT_FILL_FORE_SCHEMECOLOR_INDEX" val="5"/>
  <p:tag name="KSO_WM_UNIT_TEXT_FILL_TYPE" val="1"/>
  <p:tag name="KSO_WM_UNIT_DIAGRAM_SCHEMECOLOR_ID" val="2"/>
</p:tagLst>
</file>

<file path=ppt/tags/tag107.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i*1_1"/>
  <p:tag name="KSO_WM_UNIT_LAYERLEVEL" val="1_1"/>
  <p:tag name="KSO_WM_BEAUTIFY_FLAG" val="#w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INE_FORE_SCHEMECOLOR_INDEX" val="5"/>
  <p:tag name="KSO_WM_UNIT_LINE_FILL_TYPE" val="2"/>
  <p:tag name="KSO_WM_UNIT_DIAGRAM_SCHEMECOLOR_ID" val="2"/>
</p:tagLst>
</file>

<file path=ppt/tags/tag10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PRESET_TEXT" val="A"/>
  <p:tag name="KSO_WM_UNIT_FILL_FORE_SCHEMECOLOR_INDEX" val="5"/>
  <p:tag name="KSO_WM_UNIT_FILL_TYPE" val="1"/>
  <p:tag name="KSO_WM_UNIT_TEXT_FILL_FORE_SCHEMECOLOR_INDEX" val="14"/>
  <p:tag name="KSO_WM_UNIT_TEXT_FILL_TYPE" val="1"/>
  <p:tag name="KSO_WM_UNIT_DIAGRAM_SCHEMECOLOR_ID" val="2"/>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640_6*l_h_i*1_2_1"/>
  <p:tag name="KSO_WM_TEMPLATE_CATEGORY" val="diagram"/>
  <p:tag name="KSO_WM_TEMPLATE_INDEX" val="640"/>
  <p:tag name="KSO_WM_UNIT_LAYERLEVEL" val="1_1_1"/>
  <p:tag name="KSO_WM_TAG_VERSION" val="1.0"/>
  <p:tag name="KSO_WM_BEAUTIFY_FLAG" val="#wm#"/>
  <p:tag name="KSO_WM_UNIT_TEXT_FILL_FORE_SCHEMECOLOR_INDEX" val="6"/>
  <p:tag name="KSO_WM_UNIT_TEXT_FILL_TYPE" val="1"/>
  <p:tag name="KSO_WM_UNIT_DIAGRAM_SCHEMECOLOR_ID" val="0"/>
</p:tagLst>
</file>

<file path=ppt/tags/tag1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1_4"/>
  <p:tag name="KSO_WM_UNIT_FILL_FORE_SCHEMECOLOR_INDEX" val="5"/>
  <p:tag name="KSO_WM_UNIT_FILL_TYPE" val="1"/>
  <p:tag name="KSO_WM_UNIT_TEXT_FILL_FORE_SCHEMECOLOR_INDEX" val="5"/>
  <p:tag name="KSO_WM_UNIT_TEXT_FILL_TYPE" val="1"/>
  <p:tag name="KSO_WM_UNIT_DIAGRAM_SCHEMECOLOR_ID" val="2"/>
</p:tagLst>
</file>

<file path=ppt/tags/tag111.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i*1_1"/>
  <p:tag name="KSO_WM_UNIT_LAYERLEVEL" val="1_1"/>
  <p:tag name="KSO_WM_BEAUTIFY_FLAG" val="#w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INE_FORE_SCHEMECOLOR_INDEX" val="5"/>
  <p:tag name="KSO_WM_UNIT_LINE_FILL_TYPE" val="2"/>
  <p:tag name="KSO_WM_UNIT_DIAGRAM_SCHEMECOLOR_ID" val="2"/>
</p:tagLst>
</file>

<file path=ppt/tags/tag11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PRESET_TEXT" val="A"/>
  <p:tag name="KSO_WM_UNIT_FILL_FORE_SCHEMECOLOR_INDEX" val="5"/>
  <p:tag name="KSO_WM_UNIT_FILL_TYPE" val="1"/>
  <p:tag name="KSO_WM_UNIT_TEXT_FILL_FORE_SCHEMECOLOR_INDEX" val="14"/>
  <p:tag name="KSO_WM_UNIT_TEXT_FILL_TYPE" val="1"/>
  <p:tag name="KSO_WM_UNIT_DIAGRAM_SCHEMECOLOR_ID" val="2"/>
</p:tagLst>
</file>

<file path=ppt/tags/tag11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1_4"/>
  <p:tag name="KSO_WM_UNIT_FILL_FORE_SCHEMECOLOR_INDEX" val="5"/>
  <p:tag name="KSO_WM_UNIT_FILL_TYPE" val="1"/>
  <p:tag name="KSO_WM_UNIT_TEXT_FILL_FORE_SCHEMECOLOR_INDEX" val="5"/>
  <p:tag name="KSO_WM_UNIT_TEXT_FILL_TYPE" val="1"/>
  <p:tag name="KSO_WM_UNIT_DIAGRAM_SCHEMECOLOR_ID" val="2"/>
</p:tagLst>
</file>

<file path=ppt/tags/tag115.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i*1_1"/>
  <p:tag name="KSO_WM_UNIT_LAYERLEVEL" val="1_1"/>
  <p:tag name="KSO_WM_BEAUTIFY_FLAG" val="#w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INE_FORE_SCHEMECOLOR_INDEX" val="5"/>
  <p:tag name="KSO_WM_UNIT_LINE_FILL_TYPE" val="2"/>
  <p:tag name="KSO_WM_UNIT_DIAGRAM_SCHEMECOLOR_ID" val="2"/>
</p:tagLst>
</file>

<file path=ppt/tags/tag11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PRESET_TEXT" val="A"/>
  <p:tag name="KSO_WM_UNIT_FILL_FORE_SCHEMECOLOR_INDEX" val="5"/>
  <p:tag name="KSO_WM_UNIT_FILL_TYPE" val="1"/>
  <p:tag name="KSO_WM_UNIT_TEXT_FILL_FORE_SCHEMECOLOR_INDEX" val="14"/>
  <p:tag name="KSO_WM_UNIT_TEXT_FILL_TYPE" val="1"/>
  <p:tag name="KSO_WM_UNIT_DIAGRAM_SCHEMECOLOR_ID" val="2"/>
</p:tagLst>
</file>

<file path=ppt/tags/tag11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1_4"/>
  <p:tag name="KSO_WM_UNIT_FILL_FORE_SCHEMECOLOR_INDEX" val="5"/>
  <p:tag name="KSO_WM_UNIT_FILL_TYPE" val="1"/>
  <p:tag name="KSO_WM_UNIT_TEXT_FILL_FORE_SCHEMECOLOR_INDEX" val="5"/>
  <p:tag name="KSO_WM_UNIT_TEXT_FILL_TYPE" val="1"/>
  <p:tag name="KSO_WM_UNIT_DIAGRAM_SCHEMECOLOR_ID" val="2"/>
</p:tagLst>
</file>

<file path=ppt/tags/tag119.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VALUE" val="95*113"/>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640_6*l_h_x*1_2_1"/>
  <p:tag name="KSO_WM_TEMPLATE_CATEGORY" val="diagram"/>
  <p:tag name="KSO_WM_TEMPLATE_INDEX" val="640"/>
  <p:tag name="KSO_WM_UNIT_LAYERLEVEL" val="1_1_1"/>
  <p:tag name="KSO_WM_TAG_VERSION" val="1.0"/>
  <p:tag name="KSO_WM_BEAUTIFY_FLAG" val="#wm#"/>
  <p:tag name="KSO_WM_UNIT_FILL_FORE_SCHEMECOLOR_INDEX" val="14"/>
  <p:tag name="KSO_WM_UNIT_FILL_TYPE" val="1"/>
  <p:tag name="KSO_WM_UNIT_DIAGRAM_SCHEMECOLOR_ID" val="0"/>
</p:tagLst>
</file>

<file path=ppt/tags/tag120.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640_6*l_h_i*1_3_2"/>
  <p:tag name="KSO_WM_TEMPLATE_CATEGORY" val="diagram"/>
  <p:tag name="KSO_WM_TEMPLATE_INDEX" val="640"/>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DIAGRAM_SCHEMECOLOR_ID" val="0"/>
</p:tagLst>
</file>

<file path=ppt/tags/tag130.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99"/>
  <p:tag name="KSO_WM_TAG_VERSION" val="1.0"/>
  <p:tag name="KSO_WM_SLIDE_ID" val="basetag20161199_3"/>
  <p:tag name="KSO_WM_SLIDE_INDEX" val="3"/>
  <p:tag name="KSO_WM_SLIDE_ITEM_CNT" val="0"/>
  <p:tag name="KSO_WM_SLIDE_TYPE" val="sectionTitle"/>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45_3*l_h_i*1_1_1"/>
  <p:tag name="KSO_WM_TEMPLATE_CATEGORY" val="diagram"/>
  <p:tag name="KSO_WM_TEMPLATE_INDEX" val="14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Lst>
</file>

<file path=ppt/tags/tag1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145_3*l_h_i*1_1_3"/>
  <p:tag name="KSO_WM_TEMPLATE_CATEGORY" val="diagram"/>
  <p:tag name="KSO_WM_TEMPLATE_INDEX" val="145"/>
  <p:tag name="KSO_WM_UNIT_LAYERLEVEL" val="1_1_1"/>
  <p:tag name="KSO_WM_TAG_VERSION" val="1.0"/>
  <p:tag name="KSO_WM_BEAUTIFY_FLAG" val="#wm#"/>
  <p:tag name="KSO_WM_UNIT_FILL_FORE_SCHEMECOLOR_INDEX" val="5"/>
  <p:tag name="KSO_WM_UNIT_FILL_TYPE" val="1"/>
  <p:tag name="KSO_WM_UNIT_DIAGRAM_SCHEMECOLOR_ID" val="5"/>
</p:tagLst>
</file>

<file path=ppt/tags/tag137.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45_3*l_h_f*1_1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38.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45_3*l_h_f*1_2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39.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45_3*l_h_f*1_3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4.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640_6*l_h_f*1_3_1"/>
  <p:tag name="KSO_WM_TEMPLATE_CATEGORY" val="diagram"/>
  <p:tag name="KSO_WM_TEMPLATE_INDEX" val="640"/>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DIAGRAM_SCHEMECOLOR_ID" val="0"/>
</p:tagLst>
</file>

<file path=ppt/tags/tag140.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45_3*l_h_f*1_2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41.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45_3*l_h_i*1_2_1"/>
  <p:tag name="KSO_WM_TEMPLATE_CATEGORY" val="diagram"/>
  <p:tag name="KSO_WM_TEMPLATE_INDEX" val="14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145_3*l_h_i*1_2_3"/>
  <p:tag name="KSO_WM_TEMPLATE_CATEGORY" val="diagram"/>
  <p:tag name="KSO_WM_TEMPLATE_INDEX" val="145"/>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DIAGRAM_SCHEMECOLOR_ID" val="5"/>
</p:tagLst>
</file>

<file path=ppt/tags/tag144.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45_3*l_h_f*1_1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45.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45_3*l_h_f*1_2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46.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45_3*l_h_f*1_3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47.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45_3*l_h_f*1_2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48.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45_3*l_h_i*1_3_1"/>
  <p:tag name="KSO_WM_TEMPLATE_CATEGORY" val="diagram"/>
  <p:tag name="KSO_WM_TEMPLATE_INDEX" val="14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DIAGRAM_SCHEMECOLOR_ID" val="5"/>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640_6*l_h_i*1_3_1"/>
  <p:tag name="KSO_WM_TEMPLATE_CATEGORY" val="diagram"/>
  <p:tag name="KSO_WM_TEMPLATE_INDEX" val="640"/>
  <p:tag name="KSO_WM_UNIT_LAYERLEVEL" val="1_1_1"/>
  <p:tag name="KSO_WM_TAG_VERSION" val="1.0"/>
  <p:tag name="KSO_WM_BEAUTIFY_FLAG" val="#wm#"/>
  <p:tag name="KSO_WM_UNIT_TEXT_FILL_FORE_SCHEMECOLOR_INDEX" val="7"/>
  <p:tag name="KSO_WM_UNIT_TEXT_FILL_TYPE" val="1"/>
  <p:tag name="KSO_WM_UNIT_DIAGRAM_SCHEMECOLOR_ID" val="0"/>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145_3*l_h_i*1_3_3"/>
  <p:tag name="KSO_WM_TEMPLATE_CATEGORY" val="diagram"/>
  <p:tag name="KSO_WM_TEMPLATE_INDEX" val="145"/>
  <p:tag name="KSO_WM_UNIT_LAYERLEVEL" val="1_1_1"/>
  <p:tag name="KSO_WM_TAG_VERSION" val="1.0"/>
  <p:tag name="KSO_WM_BEAUTIFY_FLAG" val="#wm#"/>
  <p:tag name="KSO_WM_UNIT_FILL_FORE_SCHEMECOLOR_INDEX" val="7"/>
  <p:tag name="KSO_WM_UNIT_FILL_TYPE" val="1"/>
  <p:tag name="KSO_WM_UNIT_DIAGRAM_SCHEMECOLOR_ID" val="5"/>
</p:tagLst>
</file>

<file path=ppt/tags/tag151.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145_3*l_h_f*1_1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52.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45_3*l_h_f*1_2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53.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145_3*l_h_f*1_3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54.xml><?xml version="1.0" encoding="utf-8"?>
<p:tagLst xmlns:a="http://schemas.openxmlformats.org/drawingml/2006/main" xmlns:r="http://schemas.openxmlformats.org/officeDocument/2006/relationships" xmlns:p="http://schemas.openxmlformats.org/presentationml/2006/main">
  <p:tag name="KSO_WM_UNIT_NOCLEAR" val="0"/>
  <p:tag name="KSO_WM_UNIT_VALUE" val="25"/>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145_3*l_h_f*1_2_1"/>
  <p:tag name="KSO_WM_TEMPLATE_CATEGORY" val="diagram"/>
  <p:tag name="KSO_WM_TEMPLATE_INDEX" val="145"/>
  <p:tag name="KSO_WM_UNIT_LAYERLEVEL" val="1_1_1"/>
  <p:tag name="KSO_WM_TAG_VERSION" val="1.0"/>
  <p:tag name="KSO_WM_BEAUTIFY_FLAG" val="#wm#"/>
  <p:tag name="KSO_WM_UNIT_PRESET_TEXT" val="单击此处添加文本具体内容"/>
  <p:tag name="KSO_WM_UNIT_TEXT_FILL_FORE_SCHEMECOLOR_INDEX" val="13"/>
  <p:tag name="KSO_WM_UNIT_TEXT_FILL_TYPE" val="1"/>
  <p:tag name="KSO_WM_UNIT_DIAGRAM_SCHEMECOLOR_ID" val="5"/>
</p:tagLst>
</file>

<file path=ppt/tags/tag155.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59.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VALUE" val="80*113"/>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640_6*l_h_x*1_3_1"/>
  <p:tag name="KSO_WM_TEMPLATE_CATEGORY" val="diagram"/>
  <p:tag name="KSO_WM_TEMPLATE_INDEX" val="640"/>
  <p:tag name="KSO_WM_UNIT_LAYERLEVEL" val="1_1_1"/>
  <p:tag name="KSO_WM_TAG_VERSION" val="1.0"/>
  <p:tag name="KSO_WM_BEAUTIFY_FLAG" val="#wm#"/>
  <p:tag name="KSO_WM_UNIT_FILL_FORE_SCHEMECOLOR_INDEX" val="14"/>
  <p:tag name="KSO_WM_UNIT_FILL_TYPE" val="1"/>
  <p:tag name="KSO_WM_UNIT_DIAGRAM_SCHEMECOLOR_ID" val="0"/>
</p:tagLst>
</file>

<file path=ppt/tags/tag160.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6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1_1"/>
  <p:tag name="KSO_WM_UNIT_ID" val="diagram750_5*l_h_i*1_1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 name="KSO_WM_UNIT_DIAGRAM_SCHEMECOLOR_ID" val="5"/>
</p:tagLst>
</file>

<file path=ppt/tags/tag16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1_2"/>
  <p:tag name="KSO_WM_UNIT_ID" val="diagram750_5*l_h_i*1_1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DIAGRAM_SCHEMECOLOR_ID" val="5"/>
</p:tagLst>
</file>

<file path=ppt/tags/tag16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1_3"/>
  <p:tag name="KSO_WM_UNIT_ID" val="diagram750_5*l_h_i*1_1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DIAGRAM_SCHEMECOLOR_ID" val="5"/>
</p:tagLst>
</file>

<file path=ppt/tags/tag16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1_4"/>
  <p:tag name="KSO_WM_UNIT_ID" val="diagram750_5*l_h_i*1_1_4"/>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PRESET_TEXT" val="A"/>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 name="KSO_WM_UNIT_DIAGRAM_SCHEMECOLOR_ID" val="5"/>
</p:tagLst>
</file>

<file path=ppt/tags/tag16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1_5"/>
  <p:tag name="KSO_WM_UNIT_ID" val="diagram750_5*l_h_i*1_1_5"/>
  <p:tag name="KSO_WM_UNIT_LAYERLEVEL" val="1_1_1"/>
  <p:tag name="KSO_WM_UNIT_HIGHLIGHT" val="0"/>
  <p:tag name="KSO_WM_UNIT_COMPATIBLE" val="0"/>
  <p:tag name="KSO_WM_BEAUTIFY_FLAG" val="#wm#"/>
  <p:tag name="KSO_WM_DIAGRAM_GROUP_CODE" val="l1-1"/>
  <p:tag name="KSO_WM_UNIT_NOCLEAR" val="0"/>
  <p:tag name="KSO_WM_UNIT_DIAGRAM_ISNUMVISUAL" val="0"/>
  <p:tag name="KSO_WM_UNIT_DIAGRAM_ISREFERUNIT" val="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DIAGRAM_SCHEMECOLOR_ID" val="5"/>
</p:tagLst>
</file>

<file path=ppt/tags/tag16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2_1"/>
  <p:tag name="KSO_WM_UNIT_ID" val="diagram750_5*l_h_i*1_2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 name="KSO_WM_UNIT_DIAGRAM_SCHEMECOLOR_ID" val="5"/>
</p:tagLst>
</file>

<file path=ppt/tags/tag16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2_2"/>
  <p:tag name="KSO_WM_UNIT_ID" val="diagram750_5*l_h_i*1_2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DIAGRAM_SCHEMECOLOR_ID" val="5"/>
</p:tagLst>
</file>

<file path=ppt/tags/tag16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2_3"/>
  <p:tag name="KSO_WM_UNIT_ID" val="diagram750_5*l_h_i*1_2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DIAGRAM_SCHEMECOLOR_ID" val="5"/>
</p:tagLst>
</file>

<file path=ppt/tags/tag16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2_4"/>
  <p:tag name="KSO_WM_UNIT_ID" val="diagram750_5*l_h_i*1_2_4"/>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PRESET_TEXT" val="B"/>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 name="KSO_WM_UNIT_DIAGRAM_SCHEMECOLOR_ID" val="5"/>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640_6*l_h_i*1_4_2"/>
  <p:tag name="KSO_WM_TEMPLATE_CATEGORY" val="diagram"/>
  <p:tag name="KSO_WM_TEMPLATE_INDEX" val="640"/>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DIAGRAM_SCHEMECOLOR_ID" val="0"/>
</p:tagLst>
</file>

<file path=ppt/tags/tag17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2_5"/>
  <p:tag name="KSO_WM_UNIT_ID" val="diagram750_5*l_h_i*1_2_5"/>
  <p:tag name="KSO_WM_UNIT_LAYERLEVEL" val="1_1_1"/>
  <p:tag name="KSO_WM_UNIT_HIGHLIGHT" val="0"/>
  <p:tag name="KSO_WM_UNIT_COMPATIBLE" val="0"/>
  <p:tag name="KSO_WM_BEAUTIFY_FLAG" val="#wm#"/>
  <p:tag name="KSO_WM_DIAGRAM_GROUP_CODE" val="l1-1"/>
  <p:tag name="KSO_WM_UNIT_NOCLEAR" val="0"/>
  <p:tag name="KSO_WM_UNIT_DIAGRAM_ISNUMVISUAL" val="0"/>
  <p:tag name="KSO_WM_UNIT_DIAGRAM_ISREFERUNIT" val="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DIAGRAM_SCHEMECOLOR_ID" val="5"/>
</p:tagLst>
</file>

<file path=ppt/tags/tag17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3_4"/>
  <p:tag name="KSO_WM_UNIT_ID" val="diagram750_5*l_h_i*1_3_4"/>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 name="KSO_WM_UNIT_DIAGRAM_SCHEMECOLOR_ID" val="5"/>
</p:tagLst>
</file>

<file path=ppt/tags/tag17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3_1"/>
  <p:tag name="KSO_WM_UNIT_ID" val="diagram750_5*l_h_i*1_3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DIAGRAM_SCHEMECOLOR_ID" val="5"/>
</p:tagLst>
</file>

<file path=ppt/tags/tag17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3_2"/>
  <p:tag name="KSO_WM_UNIT_ID" val="diagram750_5*l_h_i*1_3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DIAGRAM_SCHEMECOLOR_ID" val="5"/>
</p:tagLst>
</file>

<file path=ppt/tags/tag17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3_3"/>
  <p:tag name="KSO_WM_UNIT_ID" val="diagram750_5*l_h_i*1_3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PRESET_TEXT" val="C"/>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 name="KSO_WM_UNIT_DIAGRAM_SCHEMECOLOR_ID" val="5"/>
</p:tagLst>
</file>

<file path=ppt/tags/tag17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3_5"/>
  <p:tag name="KSO_WM_UNIT_ID" val="diagram750_5*l_h_i*1_3_5"/>
  <p:tag name="KSO_WM_UNIT_LAYERLEVEL" val="1_1_1"/>
  <p:tag name="KSO_WM_UNIT_HIGHLIGHT" val="0"/>
  <p:tag name="KSO_WM_UNIT_COMPATIBLE" val="0"/>
  <p:tag name="KSO_WM_BEAUTIFY_FLAG" val="#wm#"/>
  <p:tag name="KSO_WM_DIAGRAM_GROUP_CODE" val="l1-1"/>
  <p:tag name="KSO_WM_UNIT_NOCLEAR" val="0"/>
  <p:tag name="KSO_WM_UNIT_DIAGRAM_ISNUMVISUAL" val="0"/>
  <p:tag name="KSO_WM_UNIT_DIAGRAM_ISREFERUNIT" val="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DIAGRAM_SCHEMECOLOR_ID" val="5"/>
</p:tagLst>
</file>

<file path=ppt/tags/tag17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4_1"/>
  <p:tag name="KSO_WM_UNIT_ID" val="diagram750_5*l_h_i*1_4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 name="KSO_WM_UNIT_DIAGRAM_SCHEMECOLOR_ID" val="5"/>
</p:tagLst>
</file>

<file path=ppt/tags/tag17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4_2"/>
  <p:tag name="KSO_WM_UNIT_ID" val="diagram750_5*l_h_i*1_4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DIAGRAM_SCHEMECOLOR_ID" val="5"/>
</p:tagLst>
</file>

<file path=ppt/tags/tag17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4_3"/>
  <p:tag name="KSO_WM_UNIT_ID" val="diagram750_5*l_h_i*1_4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DIAGRAM_SCHEMECOLOR_ID" val="5"/>
</p:tagLst>
</file>

<file path=ppt/tags/tag17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4_4"/>
  <p:tag name="KSO_WM_UNIT_ID" val="diagram750_5*l_h_i*1_4_4"/>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PRESET_TEXT" val="D"/>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 name="KSO_WM_UNIT_DIAGRAM_SCHEMECOLOR_ID" val="5"/>
</p:tagLst>
</file>

<file path=ppt/tags/tag18.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640_6*l_h_f*1_4_1"/>
  <p:tag name="KSO_WM_TEMPLATE_CATEGORY" val="diagram"/>
  <p:tag name="KSO_WM_TEMPLATE_INDEX" val="640"/>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DIAGRAM_SCHEMECOLOR_ID" val="0"/>
</p:tagLst>
</file>

<file path=ppt/tags/tag18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4_5"/>
  <p:tag name="KSO_WM_UNIT_ID" val="diagram750_5*l_h_i*1_4_5"/>
  <p:tag name="KSO_WM_UNIT_LAYERLEVEL" val="1_1_1"/>
  <p:tag name="KSO_WM_UNIT_HIGHLIGHT" val="0"/>
  <p:tag name="KSO_WM_UNIT_COMPATIBLE" val="0"/>
  <p:tag name="KSO_WM_BEAUTIFY_FLAG" val="#wm#"/>
  <p:tag name="KSO_WM_DIAGRAM_GROUP_CODE" val="l1-1"/>
  <p:tag name="KSO_WM_UNIT_NOCLEAR" val="0"/>
  <p:tag name="KSO_WM_UNIT_DIAGRAM_ISNUMVISUAL" val="0"/>
  <p:tag name="KSO_WM_UNIT_DIAGRAM_ISREFERUNIT" val="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DIAGRAM_SCHEMECOLOR_ID" val="5"/>
</p:tagLst>
</file>

<file path=ppt/tags/tag18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5_1"/>
  <p:tag name="KSO_WM_UNIT_ID" val="diagram750_5*l_h_i*1_5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LINE_FORE_SCHEMECOLOR_INDEX" val="5"/>
  <p:tag name="KSO_WM_UNIT_LINE_FILL_TYPE" val="2"/>
  <p:tag name="KSO_WM_UNIT_TEXT_FILL_FORE_SCHEMECOLOR_INDEX" val="14"/>
  <p:tag name="KSO_WM_UNIT_TEXT_FILL_TYPE" val="1"/>
  <p:tag name="KSO_WM_UNIT_DIAGRAM_SCHEMECOLOR_ID" val="5"/>
</p:tagLst>
</file>

<file path=ppt/tags/tag18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5_2"/>
  <p:tag name="KSO_WM_UNIT_ID" val="diagram750_5*l_h_i*1_5_2"/>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6"/>
  <p:tag name="KSO_WM_UNIT_LINE_FILL_TYPE" val="2"/>
  <p:tag name="KSO_WM_UNIT_TEXT_FILL_FORE_SCHEMECOLOR_INDEX" val="14"/>
  <p:tag name="KSO_WM_UNIT_TEXT_FILL_TYPE" val="1"/>
  <p:tag name="KSO_WM_UNIT_DIAGRAM_SCHEMECOLOR_ID" val="5"/>
</p:tagLst>
</file>

<file path=ppt/tags/tag18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5_3"/>
  <p:tag name="KSO_WM_UNIT_ID" val="diagram750_5*l_h_i*1_5_3"/>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LINE_FORE_SCHEMECOLOR_INDEX" val="5"/>
  <p:tag name="KSO_WM_UNIT_LINE_FILL_TYPE" val="2"/>
  <p:tag name="KSO_WM_UNIT_DIAGRAM_SCHEMECOLOR_ID" val="5"/>
</p:tagLst>
</file>

<file path=ppt/tags/tag18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5_4"/>
  <p:tag name="KSO_WM_UNIT_ID" val="diagram750_5*l_h_i*1_5_4"/>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PRESET_TEXT" val="E"/>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 name="KSO_WM_UNIT_DIAGRAM_SCHEMECOLOR_ID" val="5"/>
</p:tagLst>
</file>

<file path=ppt/tags/tag18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0"/>
  <p:tag name="KSO_WM_UNIT_TYPE" val="l_h_i"/>
  <p:tag name="KSO_WM_UNIT_INDEX" val="1_5_5"/>
  <p:tag name="KSO_WM_UNIT_ID" val="diagram750_5*l_h_i*1_5_5"/>
  <p:tag name="KSO_WM_UNIT_LAYERLEVEL" val="1_1_1"/>
  <p:tag name="KSO_WM_UNIT_HIGHLIGHT" val="0"/>
  <p:tag name="KSO_WM_UNIT_COMPATIBLE" val="0"/>
  <p:tag name="KSO_WM_BEAUTIFY_FLAG" val="#wm#"/>
  <p:tag name="KSO_WM_DIAGRAM_GROUP_CODE" val="l1-1"/>
  <p:tag name="KSO_WM_UNIT_NOCLEAR" val="0"/>
  <p:tag name="KSO_WM_UNIT_DIAGRAM_ISNUMVISUAL" val="0"/>
  <p:tag name="KSO_WM_UNIT_DIAGRAM_ISREFERUNIT" val="0"/>
  <p:tag name="KSO_WM_UNIT_FILL_FORE_SCHEMECOLOR_INDEX" val="5"/>
  <p:tag name="KSO_WM_UNIT_FILL_TYPE" val="1"/>
  <p:tag name="KSO_WM_UNIT_LINE_FORE_SCHEMECOLOR_INDEX" val="5"/>
  <p:tag name="KSO_WM_UNIT_LINE_FILL_TYPE" val="2"/>
  <p:tag name="KSO_WM_UNIT_TEXT_FILL_FORE_SCHEMECOLOR_INDEX" val="14"/>
  <p:tag name="KSO_WM_UNIT_TEXT_FILL_TYPE" val="1"/>
  <p:tag name="KSO_WM_UNIT_DIAGRAM_SCHEMECOLOR_ID" val="5"/>
</p:tagLst>
</file>

<file path=ppt/tags/tag186.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87.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88.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89.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640_6*l_h_i*1_4_1"/>
  <p:tag name="KSO_WM_TEMPLATE_CATEGORY" val="diagram"/>
  <p:tag name="KSO_WM_TEMPLATE_INDEX" val="640"/>
  <p:tag name="KSO_WM_UNIT_LAYERLEVEL" val="1_1_1"/>
  <p:tag name="KSO_WM_TAG_VERSION" val="1.0"/>
  <p:tag name="KSO_WM_BEAUTIFY_FLAG" val="#wm#"/>
  <p:tag name="KSO_WM_UNIT_TEXT_FILL_FORE_SCHEMECOLOR_INDEX" val="8"/>
  <p:tag name="KSO_WM_UNIT_TEXT_FILL_TYPE" val="1"/>
  <p:tag name="KSO_WM_UNIT_DIAGRAM_SCHEMECOLOR_ID" val="0"/>
</p:tagLst>
</file>

<file path=ppt/tags/tag190.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91.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92.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95.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96.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97.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98.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1199"/>
</p:tagLst>
</file>

<file path=ppt/tags/tag20.xml><?xml version="1.0" encoding="utf-8"?>
<p:tagLst xmlns:a="http://schemas.openxmlformats.org/drawingml/2006/main" xmlns:r="http://schemas.openxmlformats.org/officeDocument/2006/relationships" xmlns:p="http://schemas.openxmlformats.org/presentationml/2006/main">
  <p:tag name="KSO_WM_UNIT_VALUE" val="93*113"/>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640_6*l_h_x*1_4_1"/>
  <p:tag name="KSO_WM_TEMPLATE_CATEGORY" val="diagram"/>
  <p:tag name="KSO_WM_TEMPLATE_INDEX" val="640"/>
  <p:tag name="KSO_WM_UNIT_LAYERLEVEL" val="1_1_1"/>
  <p:tag name="KSO_WM_TAG_VERSION" val="1.0"/>
  <p:tag name="KSO_WM_BEAUTIFY_FLAG" val="#wm#"/>
  <p:tag name="KSO_WM_UNIT_FILL_FORE_SCHEMECOLOR_INDEX" val="14"/>
  <p:tag name="KSO_WM_UNIT_FILL_TYPE" val="1"/>
  <p:tag name="KSO_WM_UNIT_DIAGRAM_SCHEMECOLOR_ID" val="0"/>
</p:tagLst>
</file>

<file path=ppt/tags/tag200.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0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99"/>
  <p:tag name="KSO_WM_TAG_VERSION" val="1.0"/>
  <p:tag name="KSO_WM_SLIDE_ID" val="basetag20161199_3"/>
  <p:tag name="KSO_WM_SLIDE_INDEX" val="3"/>
  <p:tag name="KSO_WM_SLIDE_ITEM_CNT" val="0"/>
  <p:tag name="KSO_WM_SLIDE_TYPE" val="sectionTitle"/>
  <p:tag name="KSO_WM_BEAUTIFY_FLAG" val="#wm#"/>
</p:tagLst>
</file>

<file path=ppt/tags/tag202.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03.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1_1"/>
  <p:tag name="KSO_WM_UNIT_ID" val="diagram20169121_6*m_h_i*1_1_1"/>
  <p:tag name="KSO_WM_UNIT_LAYERLEVEL" val="1_1_1"/>
  <p:tag name="KSO_WM_DIAGRAM_GROUP_CODE" val="m1-1"/>
  <p:tag name="KSO_WM_UNIT_LINE_FORE_SCHEMECOLOR_INDEX" val="14"/>
  <p:tag name="KSO_WM_UNIT_LINE_FILL_TYPE" val="2"/>
  <p:tag name="KSO_WM_UNIT_TEXT_FILL_FORE_SCHEMECOLOR_INDEX" val="13"/>
  <p:tag name="KSO_WM_UNIT_TEXT_FILL_TYPE" val="1"/>
</p:tagLst>
</file>

<file path=ppt/tags/tag2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1_2"/>
  <p:tag name="KSO_WM_UNIT_ID" val="diagram20169121_6*m_h_i*1_1_2"/>
  <p:tag name="KSO_WM_UNIT_LAYERLEVEL" val="1_1_1"/>
  <p:tag name="KSO_WM_DIAGRAM_GROUP_CODE" val="m1-1"/>
  <p:tag name="KSO_WM_UNIT_FILL_FORE_SCHEMECOLOR_INDEX" val="5"/>
  <p:tag name="KSO_WM_UNIT_FILL_TYPE" val="1"/>
  <p:tag name="KSO_WM_UNIT_TEXT_FILL_FORE_SCHEMECOLOR_INDEX" val="13"/>
  <p:tag name="KSO_WM_UNIT_TEXT_FILL_TYPE" val="1"/>
</p:tagLst>
</file>

<file path=ppt/tags/tag2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1_3"/>
  <p:tag name="KSO_WM_UNIT_ID" val="diagram20169121_6*m_h_i*1_1_3"/>
  <p:tag name="KSO_WM_UNIT_LAYERLEVEL" val="1_1_1"/>
  <p:tag name="KSO_WM_DIAGRAM_GROUP_CODE" val="m1-1"/>
  <p:tag name="KSO_WM_UNIT_FILL_FORE_SCHEMECOLOR_INDEX" val="5"/>
  <p:tag name="KSO_WM_UNIT_FILL_TYPE" val="1"/>
</p:tagLst>
</file>

<file path=ppt/tags/tag2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1_4"/>
  <p:tag name="KSO_WM_UNIT_ID" val="diagram20169121_6*m_h_i*1_1_4"/>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1_5"/>
  <p:tag name="KSO_WM_UNIT_ID" val="diagram20169121_6*m_h_i*1_1_5"/>
  <p:tag name="KSO_WM_UNIT_LAYERLEVEL" val="1_1_1"/>
  <p:tag name="KSO_WM_DIAGRAM_GROUP_CODE" val="m1-1"/>
  <p:tag name="KSO_WM_UNIT_TEXT_FILL_FORE_SCHEMECOLOR_INDEX" val="14"/>
  <p:tag name="KSO_WM_UNIT_TEX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2_1"/>
  <p:tag name="KSO_WM_UNIT_ID" val="diagram20169121_6*m_h_i*1_2_1"/>
  <p:tag name="KSO_WM_UNIT_LAYERLEVEL" val="1_1_1"/>
  <p:tag name="KSO_WM_DIAGRAM_GROUP_CODE" val="m1-1"/>
  <p:tag name="KSO_WM_UNIT_LINE_FORE_SCHEMECOLOR_INDEX" val="14"/>
  <p:tag name="KSO_WM_UNIT_LINE_FILL_TYPE" val="2"/>
  <p:tag name="KSO_WM_UNIT_TEXT_FILL_FORE_SCHEMECOLOR_INDEX" val="13"/>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640_6*l_h_i*1_5_2"/>
  <p:tag name="KSO_WM_TEMPLATE_CATEGORY" val="diagram"/>
  <p:tag name="KSO_WM_TEMPLATE_INDEX" val="640"/>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DIAGRAM_SCHEMECOLOR_ID" val="0"/>
</p:tagLst>
</file>

<file path=ppt/tags/tag2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2_2"/>
  <p:tag name="KSO_WM_UNIT_ID" val="diagram20169121_6*m_h_i*1_2_2"/>
  <p:tag name="KSO_WM_UNIT_LAYERLEVEL" val="1_1_1"/>
  <p:tag name="KSO_WM_DIAGRAM_GROUP_CODE" val="m1-1"/>
  <p:tag name="KSO_WM_UNIT_FILL_FORE_SCHEMECOLOR_INDEX" val="6"/>
  <p:tag name="KSO_WM_UNIT_FILL_TYPE" val="1"/>
  <p:tag name="KSO_WM_UNIT_TEXT_FILL_FORE_SCHEMECOLOR_INDEX" val="13"/>
  <p:tag name="KSO_WM_UNIT_TEXT_FILL_TYPE" val="1"/>
</p:tagLst>
</file>

<file path=ppt/tags/tag2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2_3"/>
  <p:tag name="KSO_WM_UNIT_ID" val="diagram20169121_6*m_h_i*1_2_3"/>
  <p:tag name="KSO_WM_UNIT_LAYERLEVEL" val="1_1_1"/>
  <p:tag name="KSO_WM_DIAGRAM_GROUP_CODE" val="m1-1"/>
  <p:tag name="KSO_WM_UNIT_FILL_FORE_SCHEMECOLOR_INDEX" val="6"/>
  <p:tag name="KSO_WM_UNIT_FILL_TYPE" val="1"/>
</p:tagLst>
</file>

<file path=ppt/tags/tag2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2_4"/>
  <p:tag name="KSO_WM_UNIT_ID" val="diagram20169121_6*m_h_i*1_2_4"/>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2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2_5"/>
  <p:tag name="KSO_WM_UNIT_ID" val="diagram20169121_6*m_h_i*1_2_5"/>
  <p:tag name="KSO_WM_UNIT_LAYERLEVEL" val="1_1_1"/>
  <p:tag name="KSO_WM_DIAGRAM_GROUP_CODE" val="m1-1"/>
  <p:tag name="KSO_WM_UNIT_TEXT_FILL_FORE_SCHEMECOLOR_INDEX" val="14"/>
  <p:tag name="KSO_WM_UNIT_TEXT_FILL_TYPE" val="1"/>
</p:tagLst>
</file>

<file path=ppt/tags/tag2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3_1"/>
  <p:tag name="KSO_WM_UNIT_ID" val="diagram20169121_6*m_h_i*1_3_1"/>
  <p:tag name="KSO_WM_UNIT_LAYERLEVEL" val="1_1_1"/>
  <p:tag name="KSO_WM_DIAGRAM_GROUP_CODE" val="m1-1"/>
  <p:tag name="KSO_WM_UNIT_LINE_FORE_SCHEMECOLOR_INDEX" val="14"/>
  <p:tag name="KSO_WM_UNIT_LINE_FILL_TYPE" val="2"/>
  <p:tag name="KSO_WM_UNIT_TEXT_FILL_FORE_SCHEMECOLOR_INDEX" val="13"/>
  <p:tag name="KSO_WM_UNIT_TEXT_FILL_TYPE" val="1"/>
</p:tagLst>
</file>

<file path=ppt/tags/tag2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3_2"/>
  <p:tag name="KSO_WM_UNIT_ID" val="diagram20169121_6*m_h_i*1_3_2"/>
  <p:tag name="KSO_WM_UNIT_LAYERLEVEL" val="1_1_1"/>
  <p:tag name="KSO_WM_DIAGRAM_GROUP_CODE" val="m1-1"/>
  <p:tag name="KSO_WM_UNIT_FILL_FORE_SCHEMECOLOR_INDEX" val="7"/>
  <p:tag name="KSO_WM_UNIT_FILL_TYPE" val="1"/>
  <p:tag name="KSO_WM_UNIT_TEXT_FILL_FORE_SCHEMECOLOR_INDEX" val="13"/>
  <p:tag name="KSO_WM_UNIT_TEXT_FILL_TYPE" val="1"/>
</p:tagLst>
</file>

<file path=ppt/tags/tag2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3_3"/>
  <p:tag name="KSO_WM_UNIT_ID" val="diagram20169121_6*m_h_i*1_3_3"/>
  <p:tag name="KSO_WM_UNIT_LAYERLEVEL" val="1_1_1"/>
  <p:tag name="KSO_WM_DIAGRAM_GROUP_CODE" val="m1-1"/>
  <p:tag name="KSO_WM_UNIT_FILL_FORE_SCHEMECOLOR_INDEX" val="7"/>
  <p:tag name="KSO_WM_UNIT_FILL_TYPE" val="1"/>
</p:tagLst>
</file>

<file path=ppt/tags/tag2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3_4"/>
  <p:tag name="KSO_WM_UNIT_ID" val="diagram20169121_6*m_h_i*1_3_4"/>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3_5"/>
  <p:tag name="KSO_WM_UNIT_ID" val="diagram20169121_6*m_h_i*1_3_5"/>
  <p:tag name="KSO_WM_UNIT_LAYERLEVEL" val="1_1_1"/>
  <p:tag name="KSO_WM_DIAGRAM_GROUP_CODE" val="m1-1"/>
  <p:tag name="KSO_WM_UNIT_TEXT_FILL_FORE_SCHEMECOLOR_INDEX" val="14"/>
  <p:tag name="KSO_WM_UNIT_TEXT_FILL_TYPE" val="1"/>
</p:tagLst>
</file>

<file path=ppt/tags/tag2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4_1"/>
  <p:tag name="KSO_WM_UNIT_ID" val="diagram20169121_6*m_h_i*1_4_1"/>
  <p:tag name="KSO_WM_UNIT_LAYERLEVEL" val="1_1_1"/>
  <p:tag name="KSO_WM_DIAGRAM_GROUP_CODE" val="m1-1"/>
  <p:tag name="KSO_WM_UNIT_LINE_FORE_SCHEMECOLOR_INDEX" val="14"/>
  <p:tag name="KSO_WM_UNIT_LINE_FILL_TYPE" val="2"/>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640_6*l_h_f*1_5_1"/>
  <p:tag name="KSO_WM_TEMPLATE_CATEGORY" val="diagram"/>
  <p:tag name="KSO_WM_TEMPLATE_INDEX" val="640"/>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DIAGRAM_SCHEMECOLOR_ID" val="0"/>
</p:tagLst>
</file>

<file path=ppt/tags/tag2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4_2"/>
  <p:tag name="KSO_WM_UNIT_ID" val="diagram20169121_6*m_h_i*1_4_2"/>
  <p:tag name="KSO_WM_UNIT_LAYERLEVEL" val="1_1_1"/>
  <p:tag name="KSO_WM_DIAGRAM_GROUP_CODE" val="m1-1"/>
  <p:tag name="KSO_WM_UNIT_FILL_FORE_SCHEMECOLOR_INDEX" val="8"/>
  <p:tag name="KSO_WM_UNIT_FILL_TYPE" val="1"/>
  <p:tag name="KSO_WM_UNIT_TEXT_FILL_FORE_SCHEMECOLOR_INDEX" val="13"/>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4_3"/>
  <p:tag name="KSO_WM_UNIT_ID" val="diagram20169121_6*m_h_i*1_4_3"/>
  <p:tag name="KSO_WM_UNIT_LAYERLEVEL" val="1_1_1"/>
  <p:tag name="KSO_WM_DIAGRAM_GROUP_CODE" val="m1-1"/>
  <p:tag name="KSO_WM_UNIT_FILL_FORE_SCHEMECOLOR_INDEX" val="8"/>
  <p:tag name="KSO_WM_UNIT_FILL_TYPE" val="1"/>
</p:tagLst>
</file>

<file path=ppt/tags/tag2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4_4"/>
  <p:tag name="KSO_WM_UNIT_ID" val="diagram20169121_6*m_h_i*1_4_4"/>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2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4_5"/>
  <p:tag name="KSO_WM_UNIT_ID" val="diagram20169121_6*m_h_i*1_4_5"/>
  <p:tag name="KSO_WM_UNIT_LAYERLEVEL" val="1_1_1"/>
  <p:tag name="KSO_WM_DIAGRAM_GROUP_CODE" val="m1-1"/>
  <p:tag name="KSO_WM_UNIT_TEXT_FILL_FORE_SCHEMECOLOR_INDEX" val="14"/>
  <p:tag name="KSO_WM_UNIT_TEXT_FILL_TYPE" val="1"/>
</p:tagLst>
</file>

<file path=ppt/tags/tag2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5_1"/>
  <p:tag name="KSO_WM_UNIT_ID" val="diagram20169121_6*m_h_i*1_5_1"/>
  <p:tag name="KSO_WM_UNIT_LAYERLEVEL" val="1_1_1"/>
  <p:tag name="KSO_WM_DIAGRAM_GROUP_CODE" val="m1-1"/>
  <p:tag name="KSO_WM_UNIT_LINE_FORE_SCHEMECOLOR_INDEX" val="14"/>
  <p:tag name="KSO_WM_UNIT_LINE_FILL_TYPE" val="2"/>
  <p:tag name="KSO_WM_UNIT_TEXT_FILL_FORE_SCHEMECOLOR_INDEX" val="13"/>
  <p:tag name="KSO_WM_UNIT_TEXT_FILL_TYPE" val="1"/>
</p:tagLst>
</file>

<file path=ppt/tags/tag2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5_2"/>
  <p:tag name="KSO_WM_UNIT_ID" val="diagram20169121_6*m_h_i*1_5_2"/>
  <p:tag name="KSO_WM_UNIT_LAYERLEVEL" val="1_1_1"/>
  <p:tag name="KSO_WM_DIAGRAM_GROUP_CODE" val="m1-1"/>
  <p:tag name="KSO_WM_UNIT_FILL_FORE_SCHEMECOLOR_INDEX" val="9"/>
  <p:tag name="KSO_WM_UNIT_FILL_TYPE" val="1"/>
  <p:tag name="KSO_WM_UNIT_TEXT_FILL_FORE_SCHEMECOLOR_INDEX" val="13"/>
  <p:tag name="KSO_WM_UNIT_TEXT_FILL_TYPE" val="1"/>
</p:tagLst>
</file>

<file path=ppt/tags/tag2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5_3"/>
  <p:tag name="KSO_WM_UNIT_ID" val="diagram20169121_6*m_h_i*1_5_3"/>
  <p:tag name="KSO_WM_UNIT_LAYERLEVEL" val="1_1_1"/>
  <p:tag name="KSO_WM_DIAGRAM_GROUP_CODE" val="m1-1"/>
  <p:tag name="KSO_WM_UNIT_FILL_FORE_SCHEMECOLOR_INDEX" val="9"/>
  <p:tag name="KSO_WM_UNIT_FILL_TYPE" val="1"/>
</p:tagLst>
</file>

<file path=ppt/tags/tag2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5_4"/>
  <p:tag name="KSO_WM_UNIT_ID" val="diagram20169121_6*m_h_i*1_5_4"/>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2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5_5"/>
  <p:tag name="KSO_WM_UNIT_ID" val="diagram20169121_6*m_h_i*1_5_5"/>
  <p:tag name="KSO_WM_UNIT_LAYERLEVEL" val="1_1_1"/>
  <p:tag name="KSO_WM_DIAGRAM_GROUP_CODE" val="m1-1"/>
  <p:tag name="KSO_WM_UNIT_TEXT_FILL_FORE_SCHEMECOLOR_INDEX" val="14"/>
  <p:tag name="KSO_WM_UNIT_TEXT_FILL_TYPE" val="1"/>
</p:tagLst>
</file>

<file path=ppt/tags/tag2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6_1"/>
  <p:tag name="KSO_WM_UNIT_ID" val="diagram20169121_6*m_h_i*1_6_1"/>
  <p:tag name="KSO_WM_UNIT_LAYERLEVEL" val="1_1_1"/>
  <p:tag name="KSO_WM_DIAGRAM_GROUP_CODE" val="m1-1"/>
  <p:tag name="KSO_WM_UNIT_LINE_FORE_SCHEMECOLOR_INDEX" val="14"/>
  <p:tag name="KSO_WM_UNIT_LINE_FILL_TYPE" val="2"/>
  <p:tag name="KSO_WM_UNIT_TEXT_FILL_FORE_SCHEMECOLOR_INDEX" val="13"/>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640_6*l_h_i*1_5_1"/>
  <p:tag name="KSO_WM_TEMPLATE_CATEGORY" val="diagram"/>
  <p:tag name="KSO_WM_TEMPLATE_INDEX" val="640"/>
  <p:tag name="KSO_WM_UNIT_LAYERLEVEL" val="1_1_1"/>
  <p:tag name="KSO_WM_TAG_VERSION" val="1.0"/>
  <p:tag name="KSO_WM_BEAUTIFY_FLAG" val="#wm#"/>
  <p:tag name="KSO_WM_UNIT_TEXT_FILL_FORE_SCHEMECOLOR_INDEX" val="9"/>
  <p:tag name="KSO_WM_UNIT_TEXT_FILL_TYPE" val="1"/>
  <p:tag name="KSO_WM_UNIT_DIAGRAM_SCHEMECOLOR_ID" val="0"/>
</p:tagLst>
</file>

<file path=ppt/tags/tag2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6_2"/>
  <p:tag name="KSO_WM_UNIT_ID" val="diagram20169121_6*m_h_i*1_6_2"/>
  <p:tag name="KSO_WM_UNIT_LAYERLEVEL" val="1_1_1"/>
  <p:tag name="KSO_WM_DIAGRAM_GROUP_CODE" val="m1-1"/>
  <p:tag name="KSO_WM_UNIT_FILL_FORE_SCHEMECOLOR_INDEX" val="10"/>
  <p:tag name="KSO_WM_UNIT_FILL_TYPE" val="1"/>
  <p:tag name="KSO_WM_UNIT_TEXT_FILL_FORE_SCHEMECOLOR_INDEX" val="13"/>
  <p:tag name="KSO_WM_UNIT_TEXT_FILL_TYPE" val="1"/>
</p:tagLst>
</file>

<file path=ppt/tags/tag2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6_3"/>
  <p:tag name="KSO_WM_UNIT_ID" val="diagram20169121_6*m_h_i*1_6_3"/>
  <p:tag name="KSO_WM_UNIT_LAYERLEVEL" val="1_1_1"/>
  <p:tag name="KSO_WM_DIAGRAM_GROUP_CODE" val="m1-1"/>
  <p:tag name="KSO_WM_UNIT_FILL_FORE_SCHEMECOLOR_INDEX" val="10"/>
  <p:tag name="KSO_WM_UNIT_FILL_TYPE" val="1"/>
</p:tagLst>
</file>

<file path=ppt/tags/tag2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6_4"/>
  <p:tag name="KSO_WM_UNIT_ID" val="diagram20169121_6*m_h_i*1_6_4"/>
  <p:tag name="KSO_WM_UNIT_LAYERLEVEL" val="1_1_1"/>
  <p:tag name="KSO_WM_DIAGRAM_GROUP_CODE" val="m1-1"/>
  <p:tag name="KSO_WM_UNIT_FILL_FORE_SCHEMECOLOR_INDEX" val="14"/>
  <p:tag name="KSO_WM_UNIT_FILL_TYPE" val="1"/>
  <p:tag name="KSO_WM_UNIT_TEXT_FILL_FORE_SCHEMECOLOR_INDEX" val="13"/>
  <p:tag name="KSO_WM_UNIT_TEXT_FILL_TYPE" val="1"/>
</p:tagLst>
</file>

<file path=ppt/tags/tag2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i"/>
  <p:tag name="KSO_WM_UNIT_INDEX" val="1_6_5"/>
  <p:tag name="KSO_WM_UNIT_ID" val="diagram20169121_6*m_h_i*1_6_5"/>
  <p:tag name="KSO_WM_UNIT_LAYERLEVEL" val="1_1_1"/>
  <p:tag name="KSO_WM_DIAGRAM_GROUP_CODE" val="m1-1"/>
  <p:tag name="KSO_WM_UNIT_TEXT_FILL_FORE_SCHEMECOLOR_INDEX" val="14"/>
  <p:tag name="KSO_WM_UNIT_TEXT_FILL_TYPE" val="1"/>
</p:tagLst>
</file>

<file path=ppt/tags/tag2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f"/>
  <p:tag name="KSO_WM_UNIT_INDEX" val="1_2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69121_6*m_h_f*1_2_1"/>
  <p:tag name="KSO_WM_UNIT_TEXT_FILL_FORE_SCHEMECOLOR_INDEX" val="13"/>
  <p:tag name="KSO_WM_UNIT_TEXT_FILL_TYPE" val="1"/>
</p:tagLst>
</file>

<file path=ppt/tags/tag2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f"/>
  <p:tag name="KSO_WM_UNIT_INDEX" val="1_1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69121_6*m_h_f*1_1_1"/>
  <p:tag name="KSO_WM_UNIT_TEXT_FILL_FORE_SCHEMECOLOR_INDEX" val="13"/>
  <p:tag name="KSO_WM_UNIT_TEXT_FILL_TYPE" val="1"/>
</p:tagLst>
</file>

<file path=ppt/tags/tag2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f"/>
  <p:tag name="KSO_WM_UNIT_INDEX" val="1_3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69121_6*m_h_f*1_3_1"/>
  <p:tag name="KSO_WM_UNIT_TEXT_FILL_FORE_SCHEMECOLOR_INDEX" val="13"/>
  <p:tag name="KSO_WM_UNIT_TEXT_FILL_TYPE" val="1"/>
</p:tagLst>
</file>

<file path=ppt/tags/tag2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f"/>
  <p:tag name="KSO_WM_UNIT_INDEX" val="1_4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69121_6*m_h_f*1_4_1"/>
  <p:tag name="KSO_WM_UNIT_TEXT_FILL_FORE_SCHEMECOLOR_INDEX" val="13"/>
  <p:tag name="KSO_WM_UNIT_TEXT_FILL_TYPE" val="1"/>
</p:tagLst>
</file>

<file path=ppt/tags/tag2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f"/>
  <p:tag name="KSO_WM_UNIT_INDEX" val="1_5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69121_6*m_h_f*1_5_1"/>
  <p:tag name="KSO_WM_UNIT_TEXT_FILL_FORE_SCHEMECOLOR_INDEX" val="13"/>
  <p:tag name="KSO_WM_UNIT_TEXT_FILL_TYPE" val="1"/>
</p:tagLst>
</file>

<file path=ppt/tags/tag2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121"/>
  <p:tag name="KSO_WM_UNIT_TYPE" val="m_h_f"/>
  <p:tag name="KSO_WM_UNIT_INDEX" val="1_6_1"/>
  <p:tag name="KSO_WM_UNIT_LAYERLEVEL" val="1_1_1"/>
  <p:tag name="KSO_WM_UNIT_VALUE" val="21"/>
  <p:tag name="KSO_WM_UNIT_HIGHLIGHT" val="0"/>
  <p:tag name="KSO_WM_UNIT_COMPATIBLE" val="0"/>
  <p:tag name="KSO_WM_UNIT_CLEAR" val="0"/>
  <p:tag name="KSO_WM_UNIT_PRESET_TEXT_INDEX" val="4"/>
  <p:tag name="KSO_WM_UNIT_PRESET_TEXT_LEN" val="40"/>
  <p:tag name="KSO_WM_DIAGRAM_GROUP_CODE" val="m1-1"/>
  <p:tag name="KSO_WM_UNIT_ID" val="diagram20169121_6*m_h_f*1_6_1"/>
  <p:tag name="KSO_WM_UNIT_TEXT_FILL_FORE_SCHEMECOLOR_INDEX" val="13"/>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VALUE" val="98*113"/>
  <p:tag name="KSO_WM_UNIT_HIGHLIGHT" val="0"/>
  <p:tag name="KSO_WM_UNIT_COMPATIBLE" val="0"/>
  <p:tag name="KSO_WM_UNIT_DIAGRAM_ISNUMVISUAL" val="0"/>
  <p:tag name="KSO_WM_UNIT_DIAGRAM_ISREFERUNIT" val="0"/>
  <p:tag name="KSO_WM_DIAGRAM_GROUP_CODE" val="l1-1"/>
  <p:tag name="KSO_WM_UNIT_TYPE" val="l_h_x"/>
  <p:tag name="KSO_WM_UNIT_INDEX" val="1_5_1"/>
  <p:tag name="KSO_WM_UNIT_ID" val="diagram640_6*l_h_x*1_5_1"/>
  <p:tag name="KSO_WM_TEMPLATE_CATEGORY" val="diagram"/>
  <p:tag name="KSO_WM_TEMPLATE_INDEX" val="640"/>
  <p:tag name="KSO_WM_UNIT_LAYERLEVEL" val="1_1_1"/>
  <p:tag name="KSO_WM_TAG_VERSION" val="1.0"/>
  <p:tag name="KSO_WM_BEAUTIFY_FLAG" val="#wm#"/>
  <p:tag name="KSO_WM_UNIT_FILL_FORE_SCHEMECOLOR_INDEX" val="14"/>
  <p:tag name="KSO_WM_UNIT_FILL_TYPE" val="1"/>
  <p:tag name="KSO_WM_UNIT_DIAGRAM_SCHEMECOLOR_ID" val="0"/>
</p:tagLst>
</file>

<file path=ppt/tags/tag240.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353_4*i*0"/>
  <p:tag name="KSO_WM_TEMPLATE_CATEGORY" val="diagram"/>
  <p:tag name="KSO_WM_TEMPLATE_INDEX" val="160353"/>
  <p:tag name="KSO_WM_UNIT_INDEX" val="0"/>
</p:tagLst>
</file>

<file path=ppt/tags/tag2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353_4*i*5"/>
  <p:tag name="KSO_WM_TEMPLATE_CATEGORY" val="diagram"/>
  <p:tag name="KSO_WM_TEMPLATE_INDEX" val="160353"/>
  <p:tag name="KSO_WM_UNIT_INDEX" val="5"/>
</p:tagLst>
</file>

<file path=ppt/tags/tag2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353_4*i*10"/>
  <p:tag name="KSO_WM_TEMPLATE_CATEGORY" val="diagram"/>
  <p:tag name="KSO_WM_TEMPLATE_INDEX" val="160353"/>
  <p:tag name="KSO_WM_UNIT_INDEX" val="10"/>
</p:tagLst>
</file>

<file path=ppt/tags/tag2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3_1"/>
  <p:tag name="KSO_WM_UNIT_ID" val="diagram160353_4*m_h_a*1_3_1"/>
  <p:tag name="KSO_WM_UNIT_CLEAR" val="1"/>
  <p:tag name="KSO_WM_UNIT_LAYERLEVEL" val="1_1_1"/>
  <p:tag name="KSO_WM_UNIT_VALUE" val="16"/>
  <p:tag name="KSO_WM_UNIT_HIGHLIGHT" val="0"/>
  <p:tag name="KSO_WM_UNIT_COMPATIBLE" val="0"/>
  <p:tag name="KSO_WM_UNIT_PRESET_TEXT_INDEX" val="3"/>
  <p:tag name="KSO_WM_UNIT_PRESET_TEXT_LEN" val="12"/>
  <p:tag name="KSO_WM_DIAGRAM_GROUP_CODE" val="m1-1"/>
  <p:tag name="KSO_WM_UNIT_FILL_FORE_SCHEMECOLOR_INDEX" val="7"/>
  <p:tag name="KSO_WM_UNIT_FILL_TYPE" val="1"/>
  <p:tag name="KSO_WM_UNIT_TEXT_FILL_FORE_SCHEMECOLOR_INDEX" val="14"/>
  <p:tag name="KSO_WM_UNIT_TEXT_FILL_TYPE" val="1"/>
</p:tagLst>
</file>

<file path=ppt/tags/tag2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f"/>
  <p:tag name="KSO_WM_UNIT_INDEX" val="1_3_1"/>
  <p:tag name="KSO_WM_UNIT_ID" val="diagram160353_4*m_h_f*1_3_1"/>
  <p:tag name="KSO_WM_UNIT_CLEAR" val="1"/>
  <p:tag name="KSO_WM_UNIT_LAYERLEVEL" val="1_1_1"/>
  <p:tag name="KSO_WM_UNIT_VALUE" val="63"/>
  <p:tag name="KSO_WM_UNIT_HIGHLIGHT" val="0"/>
  <p:tag name="KSO_WM_UNIT_COMPATIBLE" val="0"/>
  <p:tag name="KSO_WM_UNIT_PRESET_TEXT_INDEX" val="4"/>
  <p:tag name="KSO_WM_UNIT_PRESET_TEXT_LEN" val="74"/>
  <p:tag name="KSO_WM_DIAGRAM_GROUP_CODE" val="m1-1"/>
  <p:tag name="KSO_WM_UNIT_TEXT_FILL_FORE_SCHEMECOLOR_INDEX" val="15"/>
  <p:tag name="KSO_WM_UNIT_TEXT_FILL_TYPE" val="1"/>
</p:tagLst>
</file>

<file path=ppt/tags/tag2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2_1"/>
  <p:tag name="KSO_WM_UNIT_ID" val="diagram160353_4*m_h_a*1_2_1"/>
  <p:tag name="KSO_WM_UNIT_CLEAR" val="1"/>
  <p:tag name="KSO_WM_UNIT_LAYERLEVEL" val="1_1_1"/>
  <p:tag name="KSO_WM_UNIT_VALUE" val="16"/>
  <p:tag name="KSO_WM_UNIT_HIGHLIGHT" val="0"/>
  <p:tag name="KSO_WM_UNIT_COMPATIBLE" val="0"/>
  <p:tag name="KSO_WM_UNIT_PRESET_TEXT_INDEX" val="3"/>
  <p:tag name="KSO_WM_UNIT_PRESET_TEXT_LEN" val="12"/>
  <p:tag name="KSO_WM_DIAGRAM_GROUP_CODE" val="m1-1"/>
  <p:tag name="KSO_WM_UNIT_FILL_FORE_SCHEMECOLOR_INDEX" val="6"/>
  <p:tag name="KSO_WM_UNIT_FILL_TYPE" val="1"/>
  <p:tag name="KSO_WM_UNIT_TEXT_FILL_FORE_SCHEMECOLOR_INDEX" val="14"/>
  <p:tag name="KSO_WM_UNIT_TEXT_FILL_TYPE" val="1"/>
</p:tagLst>
</file>

<file path=ppt/tags/tag2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f"/>
  <p:tag name="KSO_WM_UNIT_INDEX" val="1_2_1"/>
  <p:tag name="KSO_WM_UNIT_ID" val="diagram160353_4*m_h_f*1_2_1"/>
  <p:tag name="KSO_WM_UNIT_CLEAR" val="1"/>
  <p:tag name="KSO_WM_UNIT_LAYERLEVEL" val="1_1_1"/>
  <p:tag name="KSO_WM_UNIT_VALUE" val="63"/>
  <p:tag name="KSO_WM_UNIT_HIGHLIGHT" val="0"/>
  <p:tag name="KSO_WM_UNIT_COMPATIBLE" val="0"/>
  <p:tag name="KSO_WM_UNIT_PRESET_TEXT_INDEX" val="4"/>
  <p:tag name="KSO_WM_UNIT_PRESET_TEXT_LEN" val="74"/>
  <p:tag name="KSO_WM_DIAGRAM_GROUP_CODE" val="m1-1"/>
  <p:tag name="KSO_WM_UNIT_TEXT_FILL_FORE_SCHEMECOLOR_INDEX" val="15"/>
  <p:tag name="KSO_WM_UNIT_TEXT_FILL_TYPE" val="1"/>
</p:tagLst>
</file>

<file path=ppt/tags/tag2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a"/>
  <p:tag name="KSO_WM_UNIT_INDEX" val="1_1_1"/>
  <p:tag name="KSO_WM_UNIT_ID" val="diagram160353_4*m_h_a*1_1_1"/>
  <p:tag name="KSO_WM_UNIT_CLEAR" val="1"/>
  <p:tag name="KSO_WM_UNIT_LAYERLEVEL" val="1_1_1"/>
  <p:tag name="KSO_WM_UNIT_VALUE" val="16"/>
  <p:tag name="KSO_WM_UNIT_HIGHLIGHT" val="0"/>
  <p:tag name="KSO_WM_UNIT_COMPATIBLE" val="0"/>
  <p:tag name="KSO_WM_UNIT_PRESET_TEXT_INDEX" val="3"/>
  <p:tag name="KSO_WM_UNIT_PRESET_TEXT_LEN" val="12"/>
  <p:tag name="KSO_WM_DIAGRAM_GROUP_CODE" val="m1-1"/>
  <p:tag name="KSO_WM_UNIT_FILL_FORE_SCHEMECOLOR_INDEX" val="5"/>
  <p:tag name="KSO_WM_UNIT_FILL_TYPE" val="1"/>
  <p:tag name="KSO_WM_UNIT_TEXT_FILL_FORE_SCHEMECOLOR_INDEX" val="14"/>
  <p:tag name="KSO_WM_UNIT_TEXT_FILL_TYPE" val="1"/>
</p:tagLst>
</file>

<file path=ppt/tags/tag2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353"/>
  <p:tag name="KSO_WM_UNIT_TYPE" val="m_h_f"/>
  <p:tag name="KSO_WM_UNIT_INDEX" val="1_1_1"/>
  <p:tag name="KSO_WM_UNIT_ID" val="diagram160353_4*m_h_f*1_1_1"/>
  <p:tag name="KSO_WM_UNIT_CLEAR" val="1"/>
  <p:tag name="KSO_WM_UNIT_LAYERLEVEL" val="1_1_1"/>
  <p:tag name="KSO_WM_UNIT_VALUE" val="63"/>
  <p:tag name="KSO_WM_UNIT_HIGHLIGHT" val="0"/>
  <p:tag name="KSO_WM_UNIT_COMPATIBLE" val="0"/>
  <p:tag name="KSO_WM_UNIT_PRESET_TEXT_INDEX" val="4"/>
  <p:tag name="KSO_WM_UNIT_PRESET_TEXT_LEN" val="74"/>
  <p:tag name="KSO_WM_DIAGRAM_GROUP_CODE" val="m1-1"/>
  <p:tag name="KSO_WM_UNIT_TEXT_FILL_FORE_SCHEMECOLOR_INDEX" val="15"/>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51.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52.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53.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54.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55.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56.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25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99"/>
  <p:tag name="KSO_WM_TAG_VERSION" val="1.0"/>
  <p:tag name="KSO_WM_SLIDE_ID" val="basetag20161199_20"/>
  <p:tag name="KSO_WM_SLIDE_INDEX" val="20"/>
  <p:tag name="KSO_WM_SLIDE_ITEM_CNT" val="0"/>
  <p:tag name="KSO_WM_SLIDE_TYPE" val="endPage"/>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752"/>
  <p:tag name="KSO_WM_UNIT_TYPE" val="q_h_i"/>
  <p:tag name="KSO_WM_UNIT_INDEX" val="1_1_1"/>
  <p:tag name="KSO_WM_UNIT_ID" val="diagram20169752_1*q_h_i*1_1_1"/>
  <p:tag name="KSO_WM_UNIT_LAYERLEVEL" val="1_1_1"/>
  <p:tag name="KSO_WM_DIAGRAM_GROUP_CODE" val="q1-1"/>
  <p:tag name="KSO_WM_UNIT_FILL_FORE_SCHEMECOLOR_INDEX" val="7"/>
  <p:tag name="KSO_WM_UNIT_FILL_TYPE" val="1"/>
  <p:tag name="KSO_WM_UNIT_DIAGRAM_SCHEMECOLOR_ID" val="0"/>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752"/>
  <p:tag name="KSO_WM_UNIT_TYPE" val="q_h_i"/>
  <p:tag name="KSO_WM_UNIT_INDEX" val="1_2_1"/>
  <p:tag name="KSO_WM_UNIT_ID" val="diagram20169752_1*q_h_i*1_2_1"/>
  <p:tag name="KSO_WM_UNIT_LAYERLEVEL" val="1_1_1"/>
  <p:tag name="KSO_WM_DIAGRAM_GROUP_CODE" val="q1-1"/>
  <p:tag name="KSO_WM_UNIT_FILL_FORE_SCHEMECOLOR_INDEX" val="8"/>
  <p:tag name="KSO_WM_UNIT_FILL_TYPE" val="1"/>
  <p:tag name="KSO_WM_UNIT_DIAGRAM_SCHEMECOLOR_ID" val="0"/>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752"/>
  <p:tag name="KSO_WM_UNIT_TYPE" val="q_h_i"/>
  <p:tag name="KSO_WM_UNIT_INDEX" val="1_3_1"/>
  <p:tag name="KSO_WM_UNIT_ID" val="diagram20169752_1*q_h_i*1_3_1"/>
  <p:tag name="KSO_WM_UNIT_LAYERLEVEL" val="1_1_1"/>
  <p:tag name="KSO_WM_DIAGRAM_GROUP_CODE" val="q1-1"/>
  <p:tag name="KSO_WM_UNIT_FILL_FORE_SCHEMECOLOR_INDEX" val="6"/>
  <p:tag name="KSO_WM_UNIT_FILL_TYPE" val="1"/>
  <p:tag name="KSO_WM_UNIT_DIAGRAM_SCHEMECOLOR_ID" val="0"/>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752"/>
  <p:tag name="KSO_WM_UNIT_TYPE" val="q_h_a"/>
  <p:tag name="KSO_WM_UNIT_INDEX" val="1_1_1"/>
  <p:tag name="KSO_WM_UNIT_LAYERLEVEL" val="1_1_1"/>
  <p:tag name="KSO_WM_UNIT_VALUE" val="18"/>
  <p:tag name="KSO_WM_UNIT_HIGHLIGHT" val="0"/>
  <p:tag name="KSO_WM_UNIT_COMPATIBLE" val="0"/>
  <p:tag name="KSO_WM_UNIT_CLEAR" val="0"/>
  <p:tag name="KSO_WM_UNIT_PRESET_TEXT_INDEX" val="3"/>
  <p:tag name="KSO_WM_UNIT_PRESET_TEXT_LEN" val="5"/>
  <p:tag name="KSO_WM_DIAGRAM_GROUP_CODE" val="q1-1"/>
  <p:tag name="KSO_WM_UNIT_ID" val="diagram20169752_1*q_h_a*1_1_1"/>
  <p:tag name="KSO_WM_UNIT_TEXT_FILL_FORE_SCHEMECOLOR_INDEX" val="14"/>
  <p:tag name="KSO_WM_UNIT_TEXT_FILL_TYPE" val="1"/>
  <p:tag name="KSO_WM_UNIT_DIAGRAM_SCHEMECOLOR_ID" val="0"/>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99"/>
  <p:tag name="KSO_WM_TAG_VERSION" val="1.0"/>
  <p:tag name="KSO_WM_SLIDE_ID" val="basetag20161199_1"/>
  <p:tag name="KSO_WM_SLIDE_INDEX" val="1"/>
  <p:tag name="KSO_WM_SLIDE_ITEM_CNT" val="0"/>
  <p:tag name="KSO_WM_SLIDE_TYPE" val="title"/>
  <p:tag name="KSO_WM_TEMPLATE_THUMBS_INDEX" val="1、2、3、4、7、14、17、19、20"/>
  <p:tag name="KSO_WM_BEAUTIFY_FLAG" val="#wm#"/>
  <p:tag name="KSO_WM_SLIDE_MODEL_TYPE" val="cover"/>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752"/>
  <p:tag name="KSO_WM_UNIT_TYPE" val="q_h_a"/>
  <p:tag name="KSO_WM_UNIT_INDEX" val="1_3_1"/>
  <p:tag name="KSO_WM_UNIT_LAYERLEVEL" val="1_1_1"/>
  <p:tag name="KSO_WM_UNIT_VALUE" val="18"/>
  <p:tag name="KSO_WM_UNIT_HIGHLIGHT" val="0"/>
  <p:tag name="KSO_WM_UNIT_COMPATIBLE" val="0"/>
  <p:tag name="KSO_WM_UNIT_CLEAR" val="0"/>
  <p:tag name="KSO_WM_UNIT_PRESET_TEXT_INDEX" val="3"/>
  <p:tag name="KSO_WM_UNIT_PRESET_TEXT_LEN" val="5"/>
  <p:tag name="KSO_WM_DIAGRAM_GROUP_CODE" val="q1-1"/>
  <p:tag name="KSO_WM_UNIT_ID" val="diagram20169752_1*q_h_a*1_3_1"/>
  <p:tag name="KSO_WM_UNIT_TEXT_FILL_FORE_SCHEMECOLOR_INDEX" val="14"/>
  <p:tag name="KSO_WM_UNIT_TEXT_FILL_TYPE" val="1"/>
  <p:tag name="KSO_WM_UNIT_DIAGRAM_SCHEMECOLOR_ID" val="0"/>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752"/>
  <p:tag name="KSO_WM_UNIT_TYPE" val="q_h_a"/>
  <p:tag name="KSO_WM_UNIT_INDEX" val="1_2_1"/>
  <p:tag name="KSO_WM_UNIT_LAYERLEVEL" val="1_1_1"/>
  <p:tag name="KSO_WM_UNIT_VALUE" val="18"/>
  <p:tag name="KSO_WM_UNIT_HIGHLIGHT" val="0"/>
  <p:tag name="KSO_WM_UNIT_COMPATIBLE" val="0"/>
  <p:tag name="KSO_WM_UNIT_CLEAR" val="0"/>
  <p:tag name="KSO_WM_UNIT_PRESET_TEXT_INDEX" val="3"/>
  <p:tag name="KSO_WM_UNIT_PRESET_TEXT_LEN" val="5"/>
  <p:tag name="KSO_WM_DIAGRAM_GROUP_CODE" val="q1-1"/>
  <p:tag name="KSO_WM_UNIT_ID" val="diagram20169752_1*q_h_a*1_2_1"/>
  <p:tag name="KSO_WM_UNIT_TEXT_FILL_FORE_SCHEMECOLOR_INDEX" val="14"/>
  <p:tag name="KSO_WM_UNIT_TEXT_FILL_TYPE" val="1"/>
  <p:tag name="KSO_WM_UNIT_DIAGRAM_SCHEMECOLOR_ID" val="0"/>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99035_1*q_h_i*1_1_1"/>
  <p:tag name="KSO_WM_TEMPLATE_CATEGORY" val="diagram"/>
  <p:tag name="KSO_WM_TEMPLATE_INDEX" val="2019903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DIAGRAM_SCHEMECOLOR_ID" val="0"/>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199035_1*q_h_i*1_3_1"/>
  <p:tag name="KSO_WM_TEMPLATE_CATEGORY" val="diagram"/>
  <p:tag name="KSO_WM_TEMPLATE_INDEX" val="20199035"/>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 name="KSO_WM_UNIT_DIAGRAM_SCHEMECOLOR_ID" val="0"/>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99035_1*q_h_i*1_2_1"/>
  <p:tag name="KSO_WM_TEMPLATE_CATEGORY" val="diagram"/>
  <p:tag name="KSO_WM_TEMPLATE_INDEX" val="20199035"/>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DIAGRAM_SCHEMECOLOR_ID" val="0"/>
</p:tagLst>
</file>

<file path=ppt/tags/tag35.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199035_1*q_h_a*1_3_1"/>
  <p:tag name="KSO_WM_TEMPLATE_CATEGORY" val="diagram"/>
  <p:tag name="KSO_WM_TEMPLATE_INDEX" val="20199035"/>
  <p:tag name="KSO_WM_UNIT_LAYERLEVEL" val="1_1_1"/>
  <p:tag name="KSO_WM_TAG_VERSION" val="1.0"/>
  <p:tag name="KSO_WM_BEAUTIFY_FLAG" val="#wm#"/>
  <p:tag name="KSO_WM_UNIT_PRESET_TEXT" val="添加标题"/>
  <p:tag name="KSO_WM_UNIT_VALUE" val="7"/>
  <p:tag name="KSO_WM_UNIT_TEXT_FILL_FORE_SCHEMECOLOR_INDEX" val="14"/>
  <p:tag name="KSO_WM_UNIT_TEXT_FILL_TYPE" val="1"/>
  <p:tag name="KSO_WM_UNIT_DIAGRAM_SCHEMECOLOR_ID" val="0"/>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199035_1*q_h_a*1_1_1"/>
  <p:tag name="KSO_WM_TEMPLATE_CATEGORY" val="diagram"/>
  <p:tag name="KSO_WM_TEMPLATE_INDEX" val="20199035"/>
  <p:tag name="KSO_WM_UNIT_LAYERLEVEL" val="1_1_1"/>
  <p:tag name="KSO_WM_TAG_VERSION" val="1.0"/>
  <p:tag name="KSO_WM_BEAUTIFY_FLAG" val="#wm#"/>
  <p:tag name="KSO_WM_UNIT_PRESET_TEXT" val="添加标题"/>
  <p:tag name="KSO_WM_UNIT_VALUE" val="7"/>
  <p:tag name="KSO_WM_UNIT_TEXT_FILL_FORE_SCHEMECOLOR_INDEX" val="14"/>
  <p:tag name="KSO_WM_UNIT_TEXT_FILL_TYPE" val="1"/>
  <p:tag name="KSO_WM_UNIT_DIAGRAM_SCHEMECOLOR_ID" val="0"/>
</p:tagLst>
</file>

<file path=ppt/tags/tag37.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99035_1*q_h_a*1_2_1"/>
  <p:tag name="KSO_WM_TEMPLATE_CATEGORY" val="diagram"/>
  <p:tag name="KSO_WM_TEMPLATE_INDEX" val="20199035"/>
  <p:tag name="KSO_WM_UNIT_LAYERLEVEL" val="1_1_1"/>
  <p:tag name="KSO_WM_TAG_VERSION" val="1.0"/>
  <p:tag name="KSO_WM_BEAUTIFY_FLAG" val="#wm#"/>
  <p:tag name="KSO_WM_UNIT_PRESET_TEXT" val="添加标题"/>
  <p:tag name="KSO_WM_UNIT_VALUE" val="6"/>
  <p:tag name="KSO_WM_UNIT_TEXT_FILL_FORE_SCHEMECOLOR_INDEX" val="14"/>
  <p:tag name="KSO_WM_UNIT_TEXT_FILL_TYPE" val="1"/>
  <p:tag name="KSO_WM_UNIT_DIAGRAM_SCHEMECOLOR_ID" val="0"/>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99035_1*q_h_i*1_1_2"/>
  <p:tag name="KSO_WM_TEMPLATE_CATEGORY" val="diagram"/>
  <p:tag name="KSO_WM_TEMPLATE_INDEX" val="20199035"/>
  <p:tag name="KSO_WM_UNIT_LAYERLEVEL" val="1_1_1"/>
  <p:tag name="KSO_WM_TAG_VERSION" val="1.0"/>
  <p:tag name="KSO_WM_BEAUTIFY_FLAG" val="#wm#"/>
  <p:tag name="KSO_WM_UNIT_FILL_FORE_SCHEMECOLOR_INDEX" val="14"/>
  <p:tag name="KSO_WM_UNIT_FILL_TYPE" val="1"/>
  <p:tag name="KSO_WM_UNIT_DIAGRAM_SCHEMECOLOR_ID" val="0"/>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99035_1*q_h_i*1_2_2"/>
  <p:tag name="KSO_WM_TEMPLATE_CATEGORY" val="diagram"/>
  <p:tag name="KSO_WM_TEMPLATE_INDEX" val="20199035"/>
  <p:tag name="KSO_WM_UNIT_LAYERLEVEL" val="1_1_1"/>
  <p:tag name="KSO_WM_TAG_VERSION" val="1.0"/>
  <p:tag name="KSO_WM_BEAUTIFY_FLAG" val="#wm#"/>
  <p:tag name="KSO_WM_UNIT_FILL_FORE_SCHEMECOLOR_INDEX" val="14"/>
  <p:tag name="KSO_WM_UNIT_FILL_TYPE" val="1"/>
  <p:tag name="KSO_WM_UNIT_DIAGRAM_SCHEMECOLOR_ID" val="0"/>
</p:tagLst>
</file>

<file path=ppt/tags/tag4.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99035_1*q_h_i*1_3_2"/>
  <p:tag name="KSO_WM_TEMPLATE_CATEGORY" val="diagram"/>
  <p:tag name="KSO_WM_TEMPLATE_INDEX" val="20199035"/>
  <p:tag name="KSO_WM_UNIT_LAYERLEVEL" val="1_1_1"/>
  <p:tag name="KSO_WM_TAG_VERSION" val="1.0"/>
  <p:tag name="KSO_WM_BEAUTIFY_FLAG" val="#wm#"/>
  <p:tag name="KSO_WM_UNIT_FILL_FORE_SCHEMECOLOR_INDEX" val="14"/>
  <p:tag name="KSO_WM_UNIT_FILL_TYPE" val="1"/>
  <p:tag name="KSO_WM_UNIT_DIAGRAM_SCHEMECOLOR_ID" val="0"/>
</p:tagLst>
</file>

<file path=ppt/tags/tag41.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i"/>
  <p:tag name="KSO_WM_UNIT_INDEX" val="1_1_1"/>
  <p:tag name="KSO_WM_UNIT_ID" val="diagram20170899_2*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stripeEnum"/>
  <p:tag name="KSO_WM_UNIT_TEXT_FILL_FORE_SCHEMECOLOR_INDEX" val="16"/>
  <p:tag name="KSO_WM_UNIT_TEXT_FILL_TYPE" val="1"/>
  <p:tag name="KSO_WM_UNIT_DIAGRAM_SCHEMECOLOR_ID" val="0"/>
</p:tagLst>
</file>

<file path=ppt/tags/tag4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i"/>
  <p:tag name="KSO_WM_UNIT_INDEX" val="1_2_2"/>
  <p:tag name="KSO_WM_UNIT_ID" val="diagram20170899_2*l_h_i*1_2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stripeEnum"/>
  <p:tag name="KSO_WM_UNIT_TEXT_FILL_FORE_SCHEMECOLOR_INDEX" val="16"/>
  <p:tag name="KSO_WM_UNIT_TEXT_FILL_TYPE" val="1"/>
  <p:tag name="KSO_WM_UNIT_DIAGRAM_SCHEMECOLOR_ID" val="0"/>
</p:tagLst>
</file>

<file path=ppt/tags/tag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i"/>
  <p:tag name="KSO_WM_UNIT_INDEX" val="1_3_3"/>
  <p:tag name="KSO_WM_UNIT_ID" val="diagram20170899_2*l_h_i*1_3_3"/>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stripeEnum"/>
  <p:tag name="KSO_WM_UNIT_FILL_FORE_SCHEMECOLOR_INDEX" val="7"/>
  <p:tag name="KSO_WM_UNIT_FILL_TYPE" val="1"/>
  <p:tag name="KSO_WM_UNIT_TEXT_FILL_FORE_SCHEMECOLOR_INDEX" val="14"/>
  <p:tag name="KSO_WM_UNIT_TEXT_FILL_TYPE" val="1"/>
  <p:tag name="KSO_WM_UNIT_DIAGRAM_SCHEMECOLOR_ID" val="0"/>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i"/>
  <p:tag name="KSO_WM_UNIT_INDEX" val="1_3_2"/>
  <p:tag name="KSO_WM_UNIT_ID" val="diagram20170899_2*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stripeEnum"/>
  <p:tag name="KSO_WM_UNIT_TEXT_FILL_FORE_SCHEMECOLOR_INDEX" val="16"/>
  <p:tag name="KSO_WM_UNIT_TEXT_FILL_TYPE" val="1"/>
  <p:tag name="KSO_WM_UNIT_DIAGRAM_SCHEMECOLOR_ID" val="0"/>
</p:tagLst>
</file>

<file path=ppt/tags/tag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i"/>
  <p:tag name="KSO_WM_UNIT_INDEX" val="1_2_1"/>
  <p:tag name="KSO_WM_UNIT_LAYERLEVEL" val="1_1_1"/>
  <p:tag name="KSO_WM_DIAGRAM_GROUP_CODE" val="l1-1"/>
  <p:tag name="KSO_WM_UNIT_ID" val="diagram20170899_2*l_h_i*1_2_1"/>
  <p:tag name="KSO_WM_UNIT_HIGHLIGHT" val="0"/>
  <p:tag name="KSO_WM_UNIT_COMPATIBLE" val="0"/>
  <p:tag name="KSO_WM_UNIT_DIAGRAM_ISNUMVISUAL" val="0"/>
  <p:tag name="KSO_WM_UNIT_DIAGRAM_ISREFERUNIT" val="0"/>
  <p:tag name="KSO_WM_UNIT_DIAGRAM_MODELTYPE" val="stripeEnum"/>
  <p:tag name="KSO_WM_UNIT_FILL_FORE_SCHEMECOLOR_INDEX" val="14"/>
  <p:tag name="KSO_WM_UNIT_FILL_TYPE" val="1"/>
  <p:tag name="KSO_WM_UNIT_TEXT_FILL_FORE_SCHEMECOLOR_INDEX" val="16"/>
  <p:tag name="KSO_WM_UNIT_TEXT_FILL_TYPE" val="1"/>
  <p:tag name="KSO_WM_UNIT_DIAGRAM_SCHEMECOLOR_ID" val="0"/>
</p:tagLst>
</file>

<file path=ppt/tags/tag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a"/>
  <p:tag name="KSO_WM_UNIT_INDEX" val="1_1_1"/>
  <p:tag name="KSO_WM_UNIT_LAYERLEVEL" val="1_1_1"/>
  <p:tag name="KSO_WM_UNIT_VALUE" val="8"/>
  <p:tag name="KSO_WM_UNIT_HIGHLIGHT" val="0"/>
  <p:tag name="KSO_WM_UNIT_COMPATIBLE" val="0"/>
  <p:tag name="KSO_WM_DIAGRAM_GROUP_CODE" val="l1-1"/>
  <p:tag name="KSO_WM_UNIT_ID" val="diagram20170899_2*l_h_a*1_1_1"/>
  <p:tag name="KSO_WM_UNIT_ISCONTENTSTITLE" val="0"/>
  <p:tag name="KSO_WM_UNIT_NOCLEAR" val="0"/>
  <p:tag name="KSO_WM_UNIT_DIAGRAM_ISNUMVISUAL" val="0"/>
  <p:tag name="KSO_WM_UNIT_DIAGRAM_ISREFERUNIT" val="0"/>
  <p:tag name="KSO_WM_UNIT_PRESET_TEXT" val="添加标题"/>
  <p:tag name="KSO_WM_UNIT_DIAGRAM_MODELTYPE" val="stripeEnum"/>
  <p:tag name="KSO_WM_UNIT_TEXT_FILL_FORE_SCHEMECOLOR_INDEX" val="13"/>
  <p:tag name="KSO_WM_UNIT_TEXT_FILL_TYPE" val="1"/>
  <p:tag name="KSO_WM_UNIT_DIAGRAM_SCHEMECOLOR_ID" val="0"/>
</p:tagLst>
</file>

<file path=ppt/tags/tag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f"/>
  <p:tag name="KSO_WM_UNIT_INDEX" val="1_1_1"/>
  <p:tag name="KSO_WM_UNIT_LAYERLEVEL" val="1_1_1"/>
  <p:tag name="KSO_WM_UNIT_HIGHLIGHT" val="0"/>
  <p:tag name="KSO_WM_UNIT_COMPATIBLE" val="0"/>
  <p:tag name="KSO_WM_DIAGRAM_GROUP_CODE" val="l1-1"/>
  <p:tag name="KSO_WM_UNIT_ID" val="diagram20170899_2*l_h_f*1_1_1"/>
  <p:tag name="KSO_WM_UNIT_NOCLEAR" val="0"/>
  <p:tag name="KSO_WM_UNIT_DIAGRAM_ISNUMVISUAL" val="0"/>
  <p:tag name="KSO_WM_UNIT_DIAGRAM_ISREFERUNIT" val="0"/>
  <p:tag name="KSO_WM_UNIT_PRESET_TEXT" val="单击此处添加文本具体内容，简明扼要的阐述您的观点。"/>
  <p:tag name="KSO_WM_UNIT_VALUE" val="52"/>
  <p:tag name="KSO_WM_UNIT_DIAGRAM_MODELTYPE" val="stripeEnum"/>
  <p:tag name="KSO_WM_UNIT_TEXT_FILL_FORE_SCHEMECOLOR_INDEX" val="13"/>
  <p:tag name="KSO_WM_UNIT_TEXT_FILL_TYPE" val="1"/>
  <p:tag name="KSO_WM_UNIT_DIAGRAM_SCHEMECOLOR_ID" val="0"/>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f"/>
  <p:tag name="KSO_WM_UNIT_INDEX" val="1_2_1"/>
  <p:tag name="KSO_WM_UNIT_LAYERLEVEL" val="1_1_1"/>
  <p:tag name="KSO_WM_UNIT_HIGHLIGHT" val="0"/>
  <p:tag name="KSO_WM_UNIT_COMPATIBLE" val="0"/>
  <p:tag name="KSO_WM_DIAGRAM_GROUP_CODE" val="l1-1"/>
  <p:tag name="KSO_WM_UNIT_ID" val="diagram20170899_2*l_h_f*1_2_1"/>
  <p:tag name="KSO_WM_UNIT_NOCLEAR" val="0"/>
  <p:tag name="KSO_WM_UNIT_DIAGRAM_ISNUMVISUAL" val="0"/>
  <p:tag name="KSO_WM_UNIT_DIAGRAM_ISREFERUNIT" val="0"/>
  <p:tag name="KSO_WM_UNIT_PRESET_TEXT" val="单击此处添加文本具体内容，简明扼要的阐述您的观点。"/>
  <p:tag name="KSO_WM_UNIT_VALUE" val="52"/>
  <p:tag name="KSO_WM_UNIT_DIAGRAM_MODELTYPE" val="stripeEnum"/>
  <p:tag name="KSO_WM_UNIT_TEXT_FILL_FORE_SCHEMECOLOR_INDEX" val="13"/>
  <p:tag name="KSO_WM_UNIT_TEXT_FILL_TYPE" val="1"/>
  <p:tag name="KSO_WM_UNIT_DIAGRAM_SCHEMECOLOR_ID" val="0"/>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640_6*l_h_i*1_1_2"/>
  <p:tag name="KSO_WM_TEMPLATE_CATEGORY" val="diagram"/>
  <p:tag name="KSO_WM_TEMPLATE_INDEX" val="64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DIAGRAM_SCHEMECOLOR_ID" val="0"/>
</p:tagLst>
</file>

<file path=ppt/tags/tag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f"/>
  <p:tag name="KSO_WM_UNIT_INDEX" val="1_3_1"/>
  <p:tag name="KSO_WM_UNIT_LAYERLEVEL" val="1_1_1"/>
  <p:tag name="KSO_WM_UNIT_HIGHLIGHT" val="0"/>
  <p:tag name="KSO_WM_UNIT_COMPATIBLE" val="0"/>
  <p:tag name="KSO_WM_DIAGRAM_GROUP_CODE" val="l1-1"/>
  <p:tag name="KSO_WM_UNIT_ID" val="diagram20170899_2*l_h_f*1_3_1"/>
  <p:tag name="KSO_WM_UNIT_NOCLEAR" val="0"/>
  <p:tag name="KSO_WM_UNIT_DIAGRAM_ISNUMVISUAL" val="0"/>
  <p:tag name="KSO_WM_UNIT_DIAGRAM_ISREFERUNIT" val="0"/>
  <p:tag name="KSO_WM_UNIT_PRESET_TEXT" val="单击此处添加文本具体内容，简明扼要的阐述您的观点。"/>
  <p:tag name="KSO_WM_UNIT_VALUE" val="52"/>
  <p:tag name="KSO_WM_UNIT_DIAGRAM_MODELTYPE" val="stripeEnum"/>
  <p:tag name="KSO_WM_UNIT_TEXT_FILL_FORE_SCHEMECOLOR_INDEX" val="13"/>
  <p:tag name="KSO_WM_UNIT_TEXT_FILL_TYPE" val="1"/>
  <p:tag name="KSO_WM_UNIT_DIAGRAM_SCHEMECOLOR_ID" val="0"/>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i"/>
  <p:tag name="KSO_WM_UNIT_INDEX" val="1_3_1"/>
  <p:tag name="KSO_WM_UNIT_LAYERLEVEL" val="1_1_1"/>
  <p:tag name="KSO_WM_DIAGRAM_GROUP_CODE" val="l1-1"/>
  <p:tag name="KSO_WM_UNIT_ID" val="diagram20170899_2*l_h_i*1_3_1"/>
  <p:tag name="KSO_WM_UNIT_HIGHLIGHT" val="0"/>
  <p:tag name="KSO_WM_UNIT_COMPATIBLE" val="0"/>
  <p:tag name="KSO_WM_UNIT_DIAGRAM_ISNUMVISUAL" val="0"/>
  <p:tag name="KSO_WM_UNIT_DIAGRAM_ISREFERUNIT" val="0"/>
  <p:tag name="KSO_WM_UNIT_DIAGRAM_MODELTYPE" val="stripeEnum"/>
  <p:tag name="KSO_WM_UNIT_FILL_FORE_SCHEMECOLOR_INDEX" val="14"/>
  <p:tag name="KSO_WM_UNIT_FILL_TYPE" val="1"/>
  <p:tag name="KSO_WM_UNIT_TEXT_FILL_FORE_SCHEMECOLOR_INDEX" val="16"/>
  <p:tag name="KSO_WM_UNIT_TEXT_FILL_TYPE" val="1"/>
  <p:tag name="KSO_WM_UNIT_DIAGRAM_SCHEMECOLOR_ID" val="0"/>
</p:tagLst>
</file>

<file path=ppt/tags/tag5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i"/>
  <p:tag name="KSO_WM_UNIT_INDEX" val="1_3_3"/>
  <p:tag name="KSO_WM_UNIT_ID" val="diagram20170899_2*l_h_i*1_3_3"/>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stripeEnum"/>
  <p:tag name="KSO_WM_UNIT_FILL_FORE_SCHEMECOLOR_INDEX" val="7"/>
  <p:tag name="KSO_WM_UNIT_FILL_TYPE" val="1"/>
  <p:tag name="KSO_WM_UNIT_TEXT_FILL_FORE_SCHEMECOLOR_INDEX" val="14"/>
  <p:tag name="KSO_WM_UNIT_TEXT_FILL_TYPE" val="1"/>
  <p:tag name="KSO_WM_UNIT_DIAGRAM_SCHEMECOLOR_ID" val="0"/>
</p:tagLst>
</file>

<file path=ppt/tags/tag5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a"/>
  <p:tag name="KSO_WM_UNIT_INDEX" val="1_1_1"/>
  <p:tag name="KSO_WM_UNIT_LAYERLEVEL" val="1_1_1"/>
  <p:tag name="KSO_WM_UNIT_VALUE" val="8"/>
  <p:tag name="KSO_WM_UNIT_HIGHLIGHT" val="0"/>
  <p:tag name="KSO_WM_UNIT_COMPATIBLE" val="0"/>
  <p:tag name="KSO_WM_DIAGRAM_GROUP_CODE" val="l1-1"/>
  <p:tag name="KSO_WM_UNIT_ID" val="diagram20170899_2*l_h_a*1_1_1"/>
  <p:tag name="KSO_WM_UNIT_ISCONTENTSTITLE" val="0"/>
  <p:tag name="KSO_WM_UNIT_NOCLEAR" val="0"/>
  <p:tag name="KSO_WM_UNIT_DIAGRAM_ISNUMVISUAL" val="0"/>
  <p:tag name="KSO_WM_UNIT_DIAGRAM_ISREFERUNIT" val="0"/>
  <p:tag name="KSO_WM_UNIT_PRESET_TEXT" val="添加标题"/>
  <p:tag name="KSO_WM_UNIT_DIAGRAM_MODELTYPE" val="stripeEnum"/>
  <p:tag name="KSO_WM_UNIT_TEXT_FILL_FORE_SCHEMECOLOR_INDEX" val="13"/>
  <p:tag name="KSO_WM_UNIT_TEXT_FILL_TYPE" val="1"/>
  <p:tag name="KSO_WM_UNIT_DIAGRAM_SCHEMECOLOR_ID" val="0"/>
</p:tagLst>
</file>

<file path=ppt/tags/tag5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i"/>
  <p:tag name="KSO_WM_UNIT_INDEX" val="1_3_3"/>
  <p:tag name="KSO_WM_UNIT_ID" val="diagram20170899_2*l_h_i*1_3_3"/>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stripeEnum"/>
  <p:tag name="KSO_WM_UNIT_FILL_FORE_SCHEMECOLOR_INDEX" val="7"/>
  <p:tag name="KSO_WM_UNIT_FILL_TYPE" val="1"/>
  <p:tag name="KSO_WM_UNIT_TEXT_FILL_FORE_SCHEMECOLOR_INDEX" val="14"/>
  <p:tag name="KSO_WM_UNIT_TEXT_FILL_TYPE" val="1"/>
  <p:tag name="KSO_WM_UNIT_DIAGRAM_SCHEMECOLOR_ID" val="0"/>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a"/>
  <p:tag name="KSO_WM_UNIT_INDEX" val="1_1_1"/>
  <p:tag name="KSO_WM_UNIT_LAYERLEVEL" val="1_1_1"/>
  <p:tag name="KSO_WM_UNIT_VALUE" val="8"/>
  <p:tag name="KSO_WM_UNIT_HIGHLIGHT" val="0"/>
  <p:tag name="KSO_WM_UNIT_COMPATIBLE" val="0"/>
  <p:tag name="KSO_WM_DIAGRAM_GROUP_CODE" val="l1-1"/>
  <p:tag name="KSO_WM_UNIT_ID" val="diagram20170899_2*l_h_a*1_1_1"/>
  <p:tag name="KSO_WM_UNIT_ISCONTENTSTITLE" val="0"/>
  <p:tag name="KSO_WM_UNIT_NOCLEAR" val="0"/>
  <p:tag name="KSO_WM_UNIT_DIAGRAM_ISNUMVISUAL" val="0"/>
  <p:tag name="KSO_WM_UNIT_DIAGRAM_ISREFERUNIT" val="0"/>
  <p:tag name="KSO_WM_UNIT_PRESET_TEXT" val="添加标题"/>
  <p:tag name="KSO_WM_UNIT_DIAGRAM_MODELTYPE" val="stripeEnum"/>
  <p:tag name="KSO_WM_UNIT_TEXT_FILL_FORE_SCHEMECOLOR_INDEX" val="13"/>
  <p:tag name="KSO_WM_UNIT_TEXT_FILL_TYPE" val="1"/>
  <p:tag name="KSO_WM_UNIT_DIAGRAM_SCHEMECOLOR_ID" val="0"/>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0899"/>
  <p:tag name="KSO_WM_TAG_VERSION" val="1.0"/>
  <p:tag name="KSO_WM_BEAUTIFY_FLAG" val="#wm#"/>
  <p:tag name="KSO_WM_UNIT_TYPE" val="l_h_i"/>
  <p:tag name="KSO_WM_UNIT_INDEX" val="1_3_3"/>
  <p:tag name="KSO_WM_UNIT_ID" val="diagram20170899_2*l_h_i*1_3_3"/>
  <p:tag name="KSO_WM_UNIT_LAYERLEVEL" val="1_1_1"/>
  <p:tag name="KSO_WM_DIAGRAM_GROUP_CODE" val="l1-1"/>
  <p:tag name="KSO_WM_UNIT_HIGHLIGHT" val="0"/>
  <p:tag name="KSO_WM_UNIT_COMPATIBLE" val="0"/>
  <p:tag name="KSO_WM_UNIT_DIAGRAM_ISNUMVISUAL" val="0"/>
  <p:tag name="KSO_WM_UNIT_DIAGRAM_ISREFERUNIT" val="0"/>
  <p:tag name="KSO_WM_UNIT_DIAGRAM_MODELTYPE" val="stripeEnum"/>
  <p:tag name="KSO_WM_UNIT_FILL_FORE_SCHEMECOLOR_INDEX" val="7"/>
  <p:tag name="KSO_WM_UNIT_FILL_TYPE" val="1"/>
  <p:tag name="KSO_WM_UNIT_TEXT_FILL_FORE_SCHEMECOLOR_INDEX" val="14"/>
  <p:tag name="KSO_WM_UNIT_TEXT_FILL_TYPE" val="1"/>
  <p:tag name="KSO_WM_UNIT_DIAGRAM_SCHEMECOLOR_ID" val="0"/>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1199"/>
  <p:tag name="KSO_WM_TAG_VERSION" val="1.0"/>
  <p:tag name="KSO_WM_SLIDE_ID" val="basetag20161199_3"/>
  <p:tag name="KSO_WM_SLIDE_INDEX" val="3"/>
  <p:tag name="KSO_WM_SLIDE_ITEM_CNT" val="0"/>
  <p:tag name="KSO_WM_SLIDE_TYPE" val="sectionTitle"/>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40_6*l_h_f*1_1_1"/>
  <p:tag name="KSO_WM_TEMPLATE_CATEGORY" val="diagram"/>
  <p:tag name="KSO_WM_TEMPLATE_INDEX" val="640"/>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DIAGRAM_SCHEMECOLOR_ID" val="0"/>
</p:tagLst>
</file>

<file path=ppt/tags/tag60.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640_6*l_h_i*1_1_1"/>
  <p:tag name="KSO_WM_TEMPLATE_CATEGORY" val="diagram"/>
  <p:tag name="KSO_WM_TEMPLATE_INDEX" val="640"/>
  <p:tag name="KSO_WM_UNIT_LAYERLEVEL" val="1_1_1"/>
  <p:tag name="KSO_WM_TAG_VERSION" val="1.0"/>
  <p:tag name="KSO_WM_BEAUTIFY_FLAG" val="#wm#"/>
  <p:tag name="KSO_WM_UNIT_TEXT_FILL_FORE_SCHEMECOLOR_INDEX" val="5"/>
  <p:tag name="KSO_WM_UNIT_TEXT_FILL_TYPE" val="1"/>
  <p:tag name="KSO_WM_UNIT_DIAGRAM_SCHEMECOLOR_ID" val="0"/>
</p:tagLst>
</file>

<file path=ppt/tags/tag7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i*1_1"/>
  <p:tag name="KSO_WM_UNIT_LAYERLEVEL" val="1_1"/>
  <p:tag name="KSO_WM_BEAUTIFY_FLAG" val="#w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INE_FORE_SCHEMECOLOR_INDEX" val="5"/>
  <p:tag name="KSO_WM_UNIT_LINE_FILL_TYPE" val="2"/>
  <p:tag name="KSO_WM_UNIT_DIAGRAM_SCHEMECOLOR_ID" val="5"/>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2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PRESET_TEXT" val="B"/>
  <p:tag name="KSO_WM_UNIT_FILL_FORE_SCHEMECOLOR_INDEX" val="6"/>
  <p:tag name="KSO_WM_UNIT_FILL_TYPE" val="1"/>
  <p:tag name="KSO_WM_UNIT_TEXT_FILL_FORE_SCHEMECOLOR_INDEX" val="14"/>
  <p:tag name="KSO_WM_UNIT_TEXT_FILL_TYPE" val="1"/>
  <p:tag name="KSO_WM_UNIT_DIAGRAM_SCHEMECOLOR_ID" val="5"/>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2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2_4"/>
  <p:tag name="KSO_WM_UNIT_FILL_FORE_SCHEMECOLOR_INDEX" val="6"/>
  <p:tag name="KSO_WM_UNIT_FILL_TYPE" val="1"/>
  <p:tag name="KSO_WM_UNIT_TEXT_FILL_FORE_SCHEMECOLOR_INDEX" val="6"/>
  <p:tag name="KSO_WM_UNIT_TEXT_FILL_TYPE" val="1"/>
  <p:tag name="KSO_WM_UNIT_DIAGRAM_SCHEMECOLOR_ID" val="5"/>
</p:tagLst>
</file>

<file path=ppt/tags/tag7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PRESET_TEXT" val="A"/>
  <p:tag name="KSO_WM_UNIT_FILL_FORE_SCHEMECOLOR_INDEX" val="5"/>
  <p:tag name="KSO_WM_UNIT_FILL_TYPE" val="1"/>
  <p:tag name="KSO_WM_UNIT_TEXT_FILL_FORE_SCHEMECOLOR_INDEX" val="14"/>
  <p:tag name="KSO_WM_UNIT_TEXT_FILL_TYPE" val="1"/>
  <p:tag name="KSO_WM_UNIT_DIAGRAM_SCHEMECOLOR_ID" val="5"/>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1_4"/>
  <p:tag name="KSO_WM_UNIT_FILL_FORE_SCHEMECOLOR_INDEX" val="5"/>
  <p:tag name="KSO_WM_UNIT_FILL_TYPE" val="1"/>
  <p:tag name="KSO_WM_UNIT_TEXT_FILL_FORE_SCHEMECOLOR_INDEX" val="5"/>
  <p:tag name="KSO_WM_UNIT_TEXT_FILL_TYPE" val="1"/>
  <p:tag name="KSO_WM_UNIT_DIAGRAM_SCHEMECOLOR_ID" val="5"/>
</p:tagLst>
</file>

<file path=ppt/tags/tag75.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i*1_1"/>
  <p:tag name="KSO_WM_UNIT_LAYERLEVEL" val="1_1"/>
  <p:tag name="KSO_WM_BEAUTIFY_FLAG" val="#w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INE_FORE_SCHEMECOLOR_INDEX" val="5"/>
  <p:tag name="KSO_WM_UNIT_LINE_FILL_TYPE" val="2"/>
  <p:tag name="KSO_WM_UNIT_DIAGRAM_SCHEMECOLOR_ID" val="0"/>
</p:tagLst>
</file>

<file path=ppt/tags/tag7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2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PRESET_TEXT" val="B"/>
  <p:tag name="KSO_WM_UNIT_FILL_FORE_SCHEMECOLOR_INDEX" val="6"/>
  <p:tag name="KSO_WM_UNIT_FILL_TYPE" val="1"/>
  <p:tag name="KSO_WM_UNIT_TEXT_FILL_FORE_SCHEMECOLOR_INDEX" val="14"/>
  <p:tag name="KSO_WM_UNIT_TEXT_FILL_TYPE" val="1"/>
  <p:tag name="KSO_WM_UNIT_DIAGRAM_SCHEMECOLOR_ID" val="0"/>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2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2_4"/>
  <p:tag name="KSO_WM_UNIT_FILL_FORE_SCHEMECOLOR_INDEX" val="6"/>
  <p:tag name="KSO_WM_UNIT_FILL_TYPE" val="1"/>
  <p:tag name="KSO_WM_UNIT_TEXT_FILL_FORE_SCHEMECOLOR_INDEX" val="6"/>
  <p:tag name="KSO_WM_UNIT_TEXT_FILL_TYPE" val="1"/>
  <p:tag name="KSO_WM_UNIT_DIAGRAM_SCHEMECOLOR_ID" val="0"/>
</p:tagLst>
</file>

<file path=ppt/tags/tag7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PRESET_TEXT" val="A"/>
  <p:tag name="KSO_WM_UNIT_FILL_FORE_SCHEMECOLOR_INDEX" val="5"/>
  <p:tag name="KSO_WM_UNIT_FILL_TYPE" val="1"/>
  <p:tag name="KSO_WM_UNIT_TEXT_FILL_FORE_SCHEMECOLOR_INDEX" val="14"/>
  <p:tag name="KSO_WM_UNIT_TEXT_FILL_TYPE" val="1"/>
  <p:tag name="KSO_WM_UNIT_DIAGRAM_SCHEMECOLOR_ID" val="0"/>
</p:tagLst>
</file>

<file path=ppt/tags/tag8.xml><?xml version="1.0" encoding="utf-8"?>
<p:tagLst xmlns:a="http://schemas.openxmlformats.org/drawingml/2006/main" xmlns:r="http://schemas.openxmlformats.org/officeDocument/2006/relationships" xmlns:p="http://schemas.openxmlformats.org/presentationml/2006/main">
  <p:tag name="KSO_WM_UNIT_VALUE" val="113*11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640_6*l_h_x*1_1_1"/>
  <p:tag name="KSO_WM_TEMPLATE_CATEGORY" val="diagram"/>
  <p:tag name="KSO_WM_TEMPLATE_INDEX" val="640"/>
  <p:tag name="KSO_WM_UNIT_LAYERLEVEL" val="1_1_1"/>
  <p:tag name="KSO_WM_TAG_VERSION" val="1.0"/>
  <p:tag name="KSO_WM_BEAUTIFY_FLAG" val="#wm#"/>
  <p:tag name="KSO_WM_UNIT_FILL_FORE_SCHEMECOLOR_INDEX" val="14"/>
  <p:tag name="KSO_WM_UNIT_FILL_TYPE" val="1"/>
  <p:tag name="KSO_WM_UNIT_DIAGRAM_SCHEMECOLOR_ID" val="0"/>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1_4"/>
  <p:tag name="KSO_WM_UNIT_FILL_FORE_SCHEMECOLOR_INDEX" val="5"/>
  <p:tag name="KSO_WM_UNIT_FILL_TYPE" val="1"/>
  <p:tag name="KSO_WM_UNIT_TEXT_FILL_FORE_SCHEMECOLOR_INDEX" val="5"/>
  <p:tag name="KSO_WM_UNIT_TEXT_FILL_TYPE" val="1"/>
  <p:tag name="KSO_WM_UNIT_DIAGRAM_SCHEMECOLOR_ID" val="0"/>
</p:tagLst>
</file>

<file path=ppt/tags/tag81.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i*1_1"/>
  <p:tag name="KSO_WM_UNIT_LAYERLEVEL" val="1_1"/>
  <p:tag name="KSO_WM_BEAUTIFY_FLAG" val="#w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INE_FORE_SCHEMECOLOR_INDEX" val="5"/>
  <p:tag name="KSO_WM_UNIT_LINE_FILL_TYPE" val="2"/>
  <p:tag name="KSO_WM_UNIT_DIAGRAM_SCHEMECOLOR_ID" val="2"/>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2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PRESET_TEXT" val="B"/>
  <p:tag name="KSO_WM_UNIT_FILL_FORE_SCHEMECOLOR_INDEX" val="6"/>
  <p:tag name="KSO_WM_UNIT_FILL_TYPE" val="1"/>
  <p:tag name="KSO_WM_UNIT_TEXT_FILL_FORE_SCHEMECOLOR_INDEX" val="14"/>
  <p:tag name="KSO_WM_UNIT_TEXT_FILL_TYPE" val="1"/>
  <p:tag name="KSO_WM_UNIT_DIAGRAM_SCHEMECOLOR_ID" val="2"/>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2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2_4"/>
  <p:tag name="KSO_WM_UNIT_FILL_FORE_SCHEMECOLOR_INDEX" val="6"/>
  <p:tag name="KSO_WM_UNIT_FILL_TYPE" val="1"/>
  <p:tag name="KSO_WM_UNIT_TEXT_FILL_FORE_SCHEMECOLOR_INDEX" val="6"/>
  <p:tag name="KSO_WM_UNIT_TEXT_FILL_TYPE" val="1"/>
  <p:tag name="KSO_WM_UNIT_DIAGRAM_SCHEMECOLOR_ID" val="2"/>
</p:tagLst>
</file>

<file path=ppt/tags/tag8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PRESET_TEXT" val="A"/>
  <p:tag name="KSO_WM_UNIT_FILL_FORE_SCHEMECOLOR_INDEX" val="5"/>
  <p:tag name="KSO_WM_UNIT_FILL_TYPE" val="1"/>
  <p:tag name="KSO_WM_UNIT_TEXT_FILL_FORE_SCHEMECOLOR_INDEX" val="14"/>
  <p:tag name="KSO_WM_UNIT_TEXT_FILL_TYPE" val="1"/>
  <p:tag name="KSO_WM_UNIT_DIAGRAM_SCHEMECOLOR_ID" val="2"/>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1_4"/>
  <p:tag name="KSO_WM_UNIT_FILL_FORE_SCHEMECOLOR_INDEX" val="5"/>
  <p:tag name="KSO_WM_UNIT_FILL_TYPE" val="1"/>
  <p:tag name="KSO_WM_UNIT_TEXT_FILL_FORE_SCHEMECOLOR_INDEX" val="5"/>
  <p:tag name="KSO_WM_UNIT_TEXT_FILL_TYPE" val="1"/>
  <p:tag name="KSO_WM_UNIT_DIAGRAM_SCHEMECOLOR_ID" val="2"/>
</p:tagLst>
</file>

<file path=ppt/tags/tag87.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i*1_1"/>
  <p:tag name="KSO_WM_UNIT_LAYERLEVEL" val="1_1"/>
  <p:tag name="KSO_WM_BEAUTIFY_FLAG" val="#w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INE_FORE_SCHEMECOLOR_INDEX" val="5"/>
  <p:tag name="KSO_WM_UNIT_LINE_FILL_TYPE" val="2"/>
  <p:tag name="KSO_WM_UNIT_DIAGRAM_SCHEMECOLOR_ID" val="2"/>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2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PRESET_TEXT" val="B"/>
  <p:tag name="KSO_WM_UNIT_FILL_FORE_SCHEMECOLOR_INDEX" val="6"/>
  <p:tag name="KSO_WM_UNIT_FILL_TYPE" val="1"/>
  <p:tag name="KSO_WM_UNIT_TEXT_FILL_FORE_SCHEMECOLOR_INDEX" val="14"/>
  <p:tag name="KSO_WM_UNIT_TEXT_FILL_TYPE" val="1"/>
  <p:tag name="KSO_WM_UNIT_DIAGRAM_SCHEMECOLOR_ID" val="2"/>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640_6*l_h_i*1_2_2"/>
  <p:tag name="KSO_WM_TEMPLATE_CATEGORY" val="diagram"/>
  <p:tag name="KSO_WM_TEMPLATE_INDEX" val="640"/>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DIAGRAM_SCHEMECOLOR_ID" val="0"/>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2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2_4"/>
  <p:tag name="KSO_WM_UNIT_FILL_FORE_SCHEMECOLOR_INDEX" val="6"/>
  <p:tag name="KSO_WM_UNIT_FILL_TYPE" val="1"/>
  <p:tag name="KSO_WM_UNIT_TEXT_FILL_FORE_SCHEMECOLOR_INDEX" val="6"/>
  <p:tag name="KSO_WM_UNIT_TEXT_FILL_TYPE" val="1"/>
  <p:tag name="KSO_WM_UNIT_DIAGRAM_SCHEMECOLOR_ID" val="2"/>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PRESET_TEXT" val="A"/>
  <p:tag name="KSO_WM_UNIT_FILL_FORE_SCHEMECOLOR_INDEX" val="5"/>
  <p:tag name="KSO_WM_UNIT_FILL_TYPE" val="1"/>
  <p:tag name="KSO_WM_UNIT_TEXT_FILL_FORE_SCHEMECOLOR_INDEX" val="14"/>
  <p:tag name="KSO_WM_UNIT_TEXT_FILL_TYPE" val="1"/>
  <p:tag name="KSO_WM_UNIT_DIAGRAM_SCHEMECOLOR_ID" val="2"/>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1_4"/>
  <p:tag name="KSO_WM_UNIT_FILL_FORE_SCHEMECOLOR_INDEX" val="5"/>
  <p:tag name="KSO_WM_UNIT_FILL_TYPE" val="1"/>
  <p:tag name="KSO_WM_UNIT_TEXT_FILL_FORE_SCHEMECOLOR_INDEX" val="5"/>
  <p:tag name="KSO_WM_UNIT_TEXT_FILL_TYPE" val="1"/>
  <p:tag name="KSO_WM_UNIT_DIAGRAM_SCHEMECOLOR_ID" val="2"/>
</p:tagLst>
</file>

<file path=ppt/tags/tag93.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i*1_1"/>
  <p:tag name="KSO_WM_UNIT_LAYERLEVEL" val="1_1"/>
  <p:tag name="KSO_WM_BEAUTIFY_FLAG" val="#wm#"/>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LINE_FORE_SCHEMECOLOR_INDEX" val="5"/>
  <p:tag name="KSO_WM_UNIT_LINE_FILL_TYPE" val="2"/>
  <p:tag name="KSO_WM_UNIT_DIAGRAM_SCHEMECOLOR_ID" val="2"/>
</p:tagLst>
</file>

<file path=ppt/tags/tag9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2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PRESET_TEXT" val="B"/>
  <p:tag name="KSO_WM_UNIT_FILL_FORE_SCHEMECOLOR_INDEX" val="6"/>
  <p:tag name="KSO_WM_UNIT_FILL_TYPE" val="1"/>
  <p:tag name="KSO_WM_UNIT_TEXT_FILL_FORE_SCHEMECOLOR_INDEX" val="14"/>
  <p:tag name="KSO_WM_UNIT_TEXT_FILL_TYPE" val="1"/>
  <p:tag name="KSO_WM_UNIT_DIAGRAM_SCHEMECOLOR_ID" val="2"/>
</p:tagLst>
</file>

<file path=ppt/tags/tag96.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2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2_4"/>
  <p:tag name="KSO_WM_UNIT_FILL_FORE_SCHEMECOLOR_INDEX" val="6"/>
  <p:tag name="KSO_WM_UNIT_FILL_TYPE" val="1"/>
  <p:tag name="KSO_WM_UNIT_TEXT_FILL_FORE_SCHEMECOLOR_INDEX" val="6"/>
  <p:tag name="KSO_WM_UNIT_TEXT_FILL_TYPE" val="1"/>
  <p:tag name="KSO_WM_UNIT_DIAGRAM_SCHEMECOLOR_ID" val="2"/>
</p:tagLst>
</file>

<file path=ppt/tags/tag9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1"/>
  <p:tag name="KSO_WM_UNIT_LAYERLEVEL" val="1_1_1"/>
  <p:tag name="KSO_WM_BEAUTIFY_FLAG" val="#w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PRESET_TEXT" val="A"/>
  <p:tag name="KSO_WM_UNIT_FILL_FORE_SCHEMECOLOR_INDEX" val="5"/>
  <p:tag name="KSO_WM_UNIT_FILL_TYPE" val="1"/>
  <p:tag name="KSO_WM_UNIT_TEXT_FILL_FORE_SCHEMECOLOR_INDEX" val="14"/>
  <p:tag name="KSO_WM_UNIT_TEXT_FILL_TYPE" val="1"/>
  <p:tag name="KSO_WM_UNIT_DIAGRAM_SCHEMECOLOR_ID" val="2"/>
</p:tagLst>
</file>

<file path=ppt/tags/tag9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diagram"/>
  <p:tag name="KSO_WM_TEMPLATE_INDEX" val="754"/>
  <p:tag name="KSO_WM_UNIT_ID" val="diagram754_1*l_h_i*1_1_4"/>
  <p:tag name="KSO_WM_UNIT_LAYERLEVEL" val="1_1_1"/>
  <p:tag name="KSO_WM_UNIT_HIGHLIGHT" val="0"/>
  <p:tag name="KSO_WM_UNIT_COMPATIBLE" val="0"/>
  <p:tag name="KSO_WM_BEAUTIFY_FLAG" val="#wm#"/>
  <p:tag name="KSO_WM_UNIT_DIAGRAM_ISNUMVISUAL" val="0"/>
  <p:tag name="KSO_WM_UNIT_DIAGRAM_ISREFERUNIT" val="0"/>
  <p:tag name="KSO_WM_UNIT_NOCLEAR" val="0"/>
  <p:tag name="KSO_WM_DIAGRAM_GROUP_CODE" val="l1-1"/>
  <p:tag name="KSO_WM_UNIT_TYPE" val="l_h_i"/>
  <p:tag name="KSO_WM_UNIT_INDEX" val="1_1_4"/>
  <p:tag name="KSO_WM_UNIT_FILL_FORE_SCHEMECOLOR_INDEX" val="5"/>
  <p:tag name="KSO_WM_UNIT_FILL_TYPE" val="1"/>
  <p:tag name="KSO_WM_UNIT_TEXT_FILL_FORE_SCHEMECOLOR_INDEX" val="5"/>
  <p:tag name="KSO_WM_UNIT_TEXT_FILL_TYPE" val="1"/>
  <p:tag name="KSO_WM_UNIT_DIAGRAM_SCHEMECOLOR_ID" val="2"/>
</p:tagLst>
</file>

<file path=ppt/tags/tag99.xml><?xml version="1.0" encoding="utf-8"?>
<p:tagLst xmlns:a="http://schemas.openxmlformats.org/drawingml/2006/main" xmlns:r="http://schemas.openxmlformats.org/officeDocument/2006/relationships" xmlns:p="http://schemas.openxmlformats.org/presentationml/2006/main">
  <p:tag name="TIMING" val="|3.6"/>
  <p:tag name="KSO_WM_TEMPLATE_CATEGORY" val="basetag"/>
  <p:tag name="KSO_WM_TEMPLATE_INDEX" val="20161199"/>
  <p:tag name="KSO_WM_TAG_VERSION" val="1.0"/>
  <p:tag name="KSO_WM_SLIDE_ID" val="basetag20161199_2"/>
  <p:tag name="KSO_WM_SLIDE_INDEX" val="2"/>
  <p:tag name="KSO_WM_SLIDE_ITEM_CNT" val="0"/>
  <p:tag name="KSO_WM_SLIDE_TYPE" val="contents"/>
  <p:tag name="KSO_WM_BEAUTIFY_FLAG" val="#wm#"/>
</p:tagLst>
</file>

<file path=ppt/theme/theme1.xml><?xml version="1.0" encoding="utf-8"?>
<a:theme xmlns:a="http://schemas.openxmlformats.org/drawingml/2006/main" name="[免费EHS资料咨询微信：ansyingsj1]">
  <a:themeElements>
    <a:clrScheme name="自定义 8">
      <a:dk1>
        <a:srgbClr val="C4261D"/>
      </a:dk1>
      <a:lt1>
        <a:srgbClr val="FF9900"/>
      </a:lt1>
      <a:dk2>
        <a:srgbClr val="4D4D4D"/>
      </a:dk2>
      <a:lt2>
        <a:srgbClr val="C2C1C1"/>
      </a:lt2>
      <a:accent1>
        <a:srgbClr val="080808"/>
      </a:accent1>
      <a:accent2>
        <a:srgbClr val="333333"/>
      </a:accent2>
      <a:accent3>
        <a:srgbClr val="FFCAAA"/>
      </a:accent3>
      <a:accent4>
        <a:srgbClr val="A71F17"/>
      </a:accent4>
      <a:accent5>
        <a:srgbClr val="AAAAAA"/>
      </a:accent5>
      <a:accent6>
        <a:srgbClr val="2D2D2D"/>
      </a:accent6>
      <a:hlink>
        <a:srgbClr val="080808"/>
      </a:hlink>
      <a:folHlink>
        <a:srgbClr val="DEDEDD"/>
      </a:folHlink>
    </a:clrScheme>
    <a:fontScheme name="Arial">
      <a:majorFont>
        <a:latin typeface="Arial"/>
        <a:ea typeface=""/>
        <a:cs typeface=""/>
        <a:font script="Jpan" typeface="ＭＳ Ｐゴシック"/>
        <a:font script="Hang" typeface="굴림"/>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获取资料咨询微信：ansyingsj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华文楷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6339</Words>
  <Application>Microsoft Office PowerPoint</Application>
  <PresentationFormat>宽屏</PresentationFormat>
  <Paragraphs>611</Paragraphs>
  <Slides>77</Slides>
  <Notes>77</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77</vt:i4>
      </vt:variant>
    </vt:vector>
  </HeadingPairs>
  <TitlesOfParts>
    <vt:vector size="86" baseType="lpstr">
      <vt:lpstr>思源黑体 CN Regular</vt:lpstr>
      <vt:lpstr>思源宋体 ExtraLight</vt:lpstr>
      <vt:lpstr>微软雅黑</vt:lpstr>
      <vt:lpstr>Arial</vt:lpstr>
      <vt:lpstr>Calibri</vt:lpstr>
      <vt:lpstr>Calibri Light</vt:lpstr>
      <vt:lpstr>Wingdings</vt:lpstr>
      <vt:lpstr>[免费EHS资料咨询微信：ansyingsj1]</vt:lpstr>
      <vt:lpstr>获取资料咨询微信：ansyingsj1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演示完毕 感谢聆听</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安应vs安全人联盟</dc:title>
  <dc:subject>获取资料咨询微信：ansyingsj1</dc:subject>
  <dc:creator>安应</dc:creator>
  <cp:keywords>安应</cp:keywords>
  <dc:description>获取资料咨询微信：ansyingsj1</dc:description>
  <cp:lastModifiedBy>Administrator</cp:lastModifiedBy>
  <cp:revision>1</cp:revision>
  <dcterms:created xsi:type="dcterms:W3CDTF">1900-01-01T00:00:00Z</dcterms:created>
  <dcterms:modified xsi:type="dcterms:W3CDTF">2020-06-09T13:34:49Z</dcterms:modified>
  <cp:category>EHS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2052-10.10.0</vt:lpwstr>
  </property>
</Properties>
</file>