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wmv" ContentType="video/x-ms-wmv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3"/>
  </p:handoutMasterIdLst>
  <p:sldIdLst>
    <p:sldId id="650" r:id="rId3"/>
    <p:sldId id="651" r:id="rId5"/>
    <p:sldId id="545" r:id="rId6"/>
    <p:sldId id="616" r:id="rId7"/>
    <p:sldId id="607" r:id="rId8"/>
    <p:sldId id="608" r:id="rId9"/>
    <p:sldId id="553" r:id="rId10"/>
    <p:sldId id="552" r:id="rId11"/>
    <p:sldId id="554" r:id="rId12"/>
    <p:sldId id="556" r:id="rId13"/>
    <p:sldId id="557" r:id="rId14"/>
    <p:sldId id="555" r:id="rId15"/>
    <p:sldId id="610" r:id="rId16"/>
    <p:sldId id="558" r:id="rId17"/>
    <p:sldId id="559" r:id="rId18"/>
    <p:sldId id="569" r:id="rId19"/>
    <p:sldId id="600" r:id="rId20"/>
    <p:sldId id="564" r:id="rId21"/>
    <p:sldId id="614" r:id="rId22"/>
    <p:sldId id="566" r:id="rId23"/>
    <p:sldId id="568" r:id="rId24"/>
    <p:sldId id="570" r:id="rId25"/>
    <p:sldId id="615" r:id="rId26"/>
    <p:sldId id="577" r:id="rId27"/>
    <p:sldId id="575" r:id="rId28"/>
    <p:sldId id="617" r:id="rId29"/>
    <p:sldId id="580" r:id="rId30"/>
    <p:sldId id="581" r:id="rId31"/>
    <p:sldId id="596" r:id="rId32"/>
    <p:sldId id="584" r:id="rId33"/>
    <p:sldId id="582" r:id="rId34"/>
    <p:sldId id="583" r:id="rId35"/>
    <p:sldId id="586" r:id="rId36"/>
    <p:sldId id="621" r:id="rId37"/>
    <p:sldId id="588" r:id="rId38"/>
    <p:sldId id="589" r:id="rId39"/>
    <p:sldId id="598" r:id="rId40"/>
    <p:sldId id="687" r:id="rId41"/>
    <p:sldId id="688" r:id="rId4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00FFFF"/>
    <a:srgbClr val="FF3300"/>
    <a:srgbClr val="FF9900"/>
    <a:srgbClr val="B82204"/>
    <a:srgbClr val="0000FF"/>
    <a:srgbClr val="00A8EC"/>
    <a:srgbClr val="66FF33"/>
    <a:srgbClr val="FFFFFF"/>
    <a:srgbClr val="0035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7148" autoAdjust="0"/>
  </p:normalViewPr>
  <p:slideViewPr>
    <p:cSldViewPr>
      <p:cViewPr varScale="1">
        <p:scale>
          <a:sx n="65" d="100"/>
          <a:sy n="65" d="100"/>
        </p:scale>
        <p:origin x="1308" y="66"/>
      </p:cViewPr>
      <p:guideLst>
        <p:guide orient="horz" pos="2160"/>
        <p:guide pos="283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86" y="-84"/>
      </p:cViewPr>
      <p:guideLst>
        <p:guide orient="horz" pos="2880"/>
        <p:guide pos="212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handoutMaster" Target="handoutMasters/handoutMaster1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371857-C47E-4220-9D83-24499232FD09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E7656B4E-7A42-44E6-A01E-196E769E503A}">
      <dgm:prSet phldrT="[文本]"/>
      <dgm:spPr/>
      <dgm:t>
        <a:bodyPr/>
        <a:lstStyle/>
        <a:p>
          <a:r>
            <a:rPr lang="zh-CN" altLang="en-US" dirty="0"/>
            <a:t>感知电流</a:t>
          </a:r>
        </a:p>
      </dgm:t>
    </dgm:pt>
    <dgm:pt modelId="{A45416B2-B576-4153-AB27-514C2314CA98}" cxnId="{956317ED-C356-4CFB-95D8-E198826234FE}" type="parTrans">
      <dgm:prSet/>
      <dgm:spPr/>
      <dgm:t>
        <a:bodyPr/>
        <a:lstStyle/>
        <a:p>
          <a:endParaRPr lang="zh-CN" altLang="en-US"/>
        </a:p>
      </dgm:t>
    </dgm:pt>
    <dgm:pt modelId="{BB87C7F3-1082-4D9A-A30F-0B2900AD90ED}" cxnId="{956317ED-C356-4CFB-95D8-E198826234FE}" type="sibTrans">
      <dgm:prSet/>
      <dgm:spPr/>
      <dgm:t>
        <a:bodyPr/>
        <a:lstStyle/>
        <a:p>
          <a:endParaRPr lang="zh-CN" altLang="en-US"/>
        </a:p>
      </dgm:t>
    </dgm:pt>
    <dgm:pt modelId="{0115B518-E584-42F9-BB5F-BF82BB8B47C7}">
      <dgm:prSet phldrT="[文本]" custT="1"/>
      <dgm:spPr/>
      <dgm:t>
        <a:bodyPr/>
        <a:lstStyle/>
        <a:p>
          <a:r>
            <a:rPr lang="zh-CN" altLang="en-US" sz="1600" dirty="0">
              <a:solidFill>
                <a:schemeClr val="accent6">
                  <a:lumMod val="75000"/>
                </a:schemeClr>
              </a:solidFill>
            </a:rPr>
            <a:t>定义：引起人的感觉的最小电流。</a:t>
          </a:r>
          <a:br>
            <a:rPr lang="zh-CN" altLang="en-US" sz="1600" dirty="0">
              <a:solidFill>
                <a:schemeClr val="accent6">
                  <a:lumMod val="75000"/>
                </a:schemeClr>
              </a:solidFill>
            </a:rPr>
          </a:br>
          <a:r>
            <a:rPr lang="zh-CN" altLang="en-US" sz="1600" dirty="0">
              <a:solidFill>
                <a:schemeClr val="accent6">
                  <a:lumMod val="75000"/>
                </a:schemeClr>
              </a:solidFill>
            </a:rPr>
            <a:t>男性：约</a:t>
          </a:r>
          <a:r>
            <a:rPr lang="en-US" altLang="zh-CN" sz="1600" dirty="0">
              <a:solidFill>
                <a:schemeClr val="accent6">
                  <a:lumMod val="75000"/>
                </a:schemeClr>
              </a:solidFill>
            </a:rPr>
            <a:t>1.1mA</a:t>
          </a:r>
          <a:br>
            <a:rPr lang="zh-CN" altLang="en-US" sz="1600" dirty="0">
              <a:solidFill>
                <a:schemeClr val="accent6">
                  <a:lumMod val="75000"/>
                </a:schemeClr>
              </a:solidFill>
            </a:rPr>
          </a:br>
          <a:r>
            <a:rPr lang="zh-CN" altLang="en-US" sz="1600" dirty="0">
              <a:solidFill>
                <a:schemeClr val="accent6">
                  <a:lumMod val="75000"/>
                </a:schemeClr>
              </a:solidFill>
            </a:rPr>
            <a:t>女性：约</a:t>
          </a:r>
          <a:r>
            <a:rPr lang="en-US" altLang="zh-CN" sz="1600" dirty="0">
              <a:solidFill>
                <a:schemeClr val="accent6">
                  <a:lumMod val="75000"/>
                </a:schemeClr>
              </a:solidFill>
            </a:rPr>
            <a:t>0.7mA</a:t>
          </a:r>
          <a:endParaRPr lang="zh-CN" altLang="en-US" sz="1600" dirty="0">
            <a:solidFill>
              <a:schemeClr val="accent6">
                <a:lumMod val="75000"/>
              </a:schemeClr>
            </a:solidFill>
          </a:endParaRPr>
        </a:p>
      </dgm:t>
    </dgm:pt>
    <dgm:pt modelId="{CD2C86D4-9EA1-4BE7-805A-00C1C286F7F0}" cxnId="{A390BBA6-C9EF-4215-8D2C-20BC4B0A104A}" type="parTrans">
      <dgm:prSet/>
      <dgm:spPr/>
      <dgm:t>
        <a:bodyPr/>
        <a:lstStyle/>
        <a:p>
          <a:endParaRPr lang="zh-CN" altLang="en-US"/>
        </a:p>
      </dgm:t>
    </dgm:pt>
    <dgm:pt modelId="{B22C0AA0-7EB4-4CDD-9ECD-F8141F966184}" cxnId="{A390BBA6-C9EF-4215-8D2C-20BC4B0A104A}" type="sibTrans">
      <dgm:prSet/>
      <dgm:spPr/>
      <dgm:t>
        <a:bodyPr/>
        <a:lstStyle/>
        <a:p>
          <a:endParaRPr lang="zh-CN" altLang="en-US"/>
        </a:p>
      </dgm:t>
    </dgm:pt>
    <dgm:pt modelId="{6BEFF04B-5BAC-4A42-91EB-F0E991A7F1CB}">
      <dgm:prSet phldrT="[文本]"/>
      <dgm:spPr/>
      <dgm:t>
        <a:bodyPr/>
        <a:lstStyle/>
        <a:p>
          <a:r>
            <a:rPr lang="zh-CN" altLang="en-US" dirty="0"/>
            <a:t>摆脱电流</a:t>
          </a:r>
        </a:p>
      </dgm:t>
    </dgm:pt>
    <dgm:pt modelId="{FB3F8DF5-E5CF-40BC-A9C2-DD53CF27646D}" cxnId="{F9ECC484-7532-4E8A-B564-91DC673EE0C3}" type="parTrans">
      <dgm:prSet/>
      <dgm:spPr/>
      <dgm:t>
        <a:bodyPr/>
        <a:lstStyle/>
        <a:p>
          <a:endParaRPr lang="zh-CN" altLang="en-US"/>
        </a:p>
      </dgm:t>
    </dgm:pt>
    <dgm:pt modelId="{65252B3B-EC5D-4B4C-8626-44F5C86A913F}" cxnId="{F9ECC484-7532-4E8A-B564-91DC673EE0C3}" type="sibTrans">
      <dgm:prSet/>
      <dgm:spPr/>
      <dgm:t>
        <a:bodyPr/>
        <a:lstStyle/>
        <a:p>
          <a:endParaRPr lang="zh-CN" altLang="en-US"/>
        </a:p>
      </dgm:t>
    </dgm:pt>
    <dgm:pt modelId="{AF6D8A2C-451D-42FC-BC3B-76AE47C366F1}">
      <dgm:prSet phldrT="[文本]" custT="1"/>
      <dgm:spPr/>
      <dgm:t>
        <a:bodyPr/>
        <a:lstStyle/>
        <a:p>
          <a:r>
            <a:rPr lang="zh-CN" altLang="en-US" sz="1600" dirty="0">
              <a:solidFill>
                <a:srgbClr val="92D050"/>
              </a:solidFill>
            </a:rPr>
            <a:t>定义：人触电后能自主摆脱电源的最大电流。</a:t>
          </a:r>
          <a:br>
            <a:rPr lang="zh-CN" altLang="en-US" sz="1600" dirty="0">
              <a:solidFill>
                <a:srgbClr val="92D050"/>
              </a:solidFill>
            </a:rPr>
          </a:br>
          <a:r>
            <a:rPr lang="zh-CN" altLang="en-US" sz="1600" dirty="0">
              <a:solidFill>
                <a:srgbClr val="92D050"/>
              </a:solidFill>
            </a:rPr>
            <a:t>男性：平均约为</a:t>
          </a:r>
          <a:r>
            <a:rPr lang="en-US" altLang="zh-CN" sz="1600" dirty="0">
              <a:solidFill>
                <a:srgbClr val="92D050"/>
              </a:solidFill>
            </a:rPr>
            <a:t>16mA</a:t>
          </a:r>
          <a:r>
            <a:rPr lang="zh-CN" altLang="en-US" sz="1600" dirty="0">
              <a:solidFill>
                <a:srgbClr val="92D050"/>
              </a:solidFill>
            </a:rPr>
            <a:t> </a:t>
          </a:r>
          <a:br>
            <a:rPr lang="zh-CN" altLang="en-US" sz="1600" dirty="0">
              <a:solidFill>
                <a:srgbClr val="92D050"/>
              </a:solidFill>
            </a:rPr>
          </a:br>
          <a:r>
            <a:rPr lang="zh-CN" altLang="en-US" sz="1600" dirty="0">
              <a:solidFill>
                <a:srgbClr val="92D050"/>
              </a:solidFill>
            </a:rPr>
            <a:t>女性：平均约为</a:t>
          </a:r>
          <a:r>
            <a:rPr lang="en-US" altLang="zh-CN" sz="1600" dirty="0">
              <a:solidFill>
                <a:srgbClr val="92D050"/>
              </a:solidFill>
            </a:rPr>
            <a:t>10.5mA</a:t>
          </a:r>
          <a:endParaRPr lang="zh-CN" altLang="en-US" sz="1600" dirty="0">
            <a:solidFill>
              <a:srgbClr val="92D050"/>
            </a:solidFill>
          </a:endParaRPr>
        </a:p>
      </dgm:t>
    </dgm:pt>
    <dgm:pt modelId="{3BEF8A65-49AE-418D-9D94-E09AF8D6A263}" cxnId="{37601B3C-F304-4413-BCF8-D5DF0B5156C0}" type="parTrans">
      <dgm:prSet/>
      <dgm:spPr/>
      <dgm:t>
        <a:bodyPr/>
        <a:lstStyle/>
        <a:p>
          <a:endParaRPr lang="zh-CN" altLang="en-US"/>
        </a:p>
      </dgm:t>
    </dgm:pt>
    <dgm:pt modelId="{721CF367-91D5-4952-9FE3-E869410540E7}" cxnId="{37601B3C-F304-4413-BCF8-D5DF0B5156C0}" type="sibTrans">
      <dgm:prSet/>
      <dgm:spPr/>
      <dgm:t>
        <a:bodyPr/>
        <a:lstStyle/>
        <a:p>
          <a:endParaRPr lang="zh-CN" altLang="en-US"/>
        </a:p>
      </dgm:t>
    </dgm:pt>
    <dgm:pt modelId="{949CB225-402A-4AB1-9691-48B2357E5653}">
      <dgm:prSet phldrT="[文本]"/>
      <dgm:spPr/>
      <dgm:t>
        <a:bodyPr/>
        <a:lstStyle/>
        <a:p>
          <a:r>
            <a:rPr lang="zh-CN" altLang="en-US" dirty="0"/>
            <a:t>致命电流</a:t>
          </a:r>
        </a:p>
      </dgm:t>
    </dgm:pt>
    <dgm:pt modelId="{7D0BFFC8-384D-4DE8-9D46-88F44F0A4F95}" cxnId="{FC5FBCF3-10CC-45D0-A9C6-851C01A83748}" type="parTrans">
      <dgm:prSet/>
      <dgm:spPr/>
      <dgm:t>
        <a:bodyPr/>
        <a:lstStyle/>
        <a:p>
          <a:endParaRPr lang="zh-CN" altLang="en-US"/>
        </a:p>
      </dgm:t>
    </dgm:pt>
    <dgm:pt modelId="{10B89751-249E-4833-891F-CBF97E189D5E}" cxnId="{FC5FBCF3-10CC-45D0-A9C6-851C01A83748}" type="sibTrans">
      <dgm:prSet/>
      <dgm:spPr/>
      <dgm:t>
        <a:bodyPr/>
        <a:lstStyle/>
        <a:p>
          <a:endParaRPr lang="zh-CN" altLang="en-US"/>
        </a:p>
      </dgm:t>
    </dgm:pt>
    <dgm:pt modelId="{6344CA2D-D904-4B09-80EC-C4892046D8B5}">
      <dgm:prSet phldrT="[文本]" custT="1"/>
      <dgm:spPr/>
      <dgm:t>
        <a:bodyPr/>
        <a:lstStyle/>
        <a:p>
          <a:r>
            <a:rPr lang="zh-CN" altLang="en-US" sz="1600" dirty="0">
              <a:solidFill>
                <a:srgbClr val="7030A0"/>
              </a:solidFill>
            </a:rPr>
            <a:t>定义：指在较短时间内危机生命的最小电流。</a:t>
          </a:r>
          <a:br>
            <a:rPr lang="zh-CN" altLang="en-US" sz="1600" dirty="0">
              <a:solidFill>
                <a:srgbClr val="7030A0"/>
              </a:solidFill>
            </a:rPr>
          </a:br>
          <a:r>
            <a:rPr lang="zh-CN" altLang="en-US" sz="1600" dirty="0">
              <a:solidFill>
                <a:srgbClr val="7030A0"/>
              </a:solidFill>
            </a:rPr>
            <a:t>致命电流：</a:t>
          </a:r>
          <a:r>
            <a:rPr lang="en-US" altLang="zh-CN" sz="1600" dirty="0">
              <a:solidFill>
                <a:srgbClr val="7030A0"/>
              </a:solidFill>
            </a:rPr>
            <a:t>50mA</a:t>
          </a:r>
          <a:br>
            <a:rPr lang="zh-CN" altLang="en-US" sz="1600" dirty="0"/>
          </a:br>
          <a:endParaRPr lang="zh-CN" altLang="en-US" sz="1600" dirty="0"/>
        </a:p>
      </dgm:t>
    </dgm:pt>
    <dgm:pt modelId="{B79043BD-6B24-452F-9827-7A61EE3F7F15}" cxnId="{402F4355-05EE-4B45-BE5D-B33D4082BE3F}" type="parTrans">
      <dgm:prSet/>
      <dgm:spPr/>
      <dgm:t>
        <a:bodyPr/>
        <a:lstStyle/>
        <a:p>
          <a:endParaRPr lang="zh-CN" altLang="en-US"/>
        </a:p>
      </dgm:t>
    </dgm:pt>
    <dgm:pt modelId="{4E3B398D-13A3-463C-8762-B5E49D092637}" cxnId="{402F4355-05EE-4B45-BE5D-B33D4082BE3F}" type="sibTrans">
      <dgm:prSet/>
      <dgm:spPr/>
      <dgm:t>
        <a:bodyPr/>
        <a:lstStyle/>
        <a:p>
          <a:endParaRPr lang="zh-CN" altLang="en-US"/>
        </a:p>
      </dgm:t>
    </dgm:pt>
    <dgm:pt modelId="{9F38FB1C-B894-4068-8472-27B6DD3F22C1}" type="pres">
      <dgm:prSet presAssocID="{E4371857-C47E-4220-9D83-24499232FD09}" presName="rootnode" presStyleCnt="0">
        <dgm:presLayoutVars>
          <dgm:chMax/>
          <dgm:chPref/>
          <dgm:dir/>
          <dgm:animLvl val="lvl"/>
        </dgm:presLayoutVars>
      </dgm:prSet>
      <dgm:spPr/>
    </dgm:pt>
    <dgm:pt modelId="{64B7B9AF-3D31-406B-A761-8311ABC90E1D}" type="pres">
      <dgm:prSet presAssocID="{E7656B4E-7A42-44E6-A01E-196E769E503A}" presName="composite" presStyleCnt="0"/>
      <dgm:spPr/>
    </dgm:pt>
    <dgm:pt modelId="{FB4A44DA-2528-4893-A484-BBB7A0A92EF1}" type="pres">
      <dgm:prSet presAssocID="{E7656B4E-7A42-44E6-A01E-196E769E503A}" presName="bentUpArrow1" presStyleLbl="alignImgPlace1" presStyleIdx="0" presStyleCnt="2"/>
      <dgm:spPr/>
    </dgm:pt>
    <dgm:pt modelId="{88827FAC-FB01-4CD4-8600-DBA7F886A192}" type="pres">
      <dgm:prSet presAssocID="{E7656B4E-7A42-44E6-A01E-196E769E503A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4068D1B1-5A70-41C8-98BB-159B6D4B9EF6}" type="pres">
      <dgm:prSet presAssocID="{E7656B4E-7A42-44E6-A01E-196E769E503A}" presName="ChildText" presStyleLbl="revTx" presStyleIdx="0" presStyleCnt="3" custScaleX="275913" custLinFactNeighborX="90494" custLinFactNeighborY="-3150">
        <dgm:presLayoutVars>
          <dgm:chMax val="0"/>
          <dgm:chPref val="0"/>
          <dgm:bulletEnabled val="1"/>
        </dgm:presLayoutVars>
      </dgm:prSet>
      <dgm:spPr/>
    </dgm:pt>
    <dgm:pt modelId="{4422738E-48B2-4BD1-8145-98F1FBB65E52}" type="pres">
      <dgm:prSet presAssocID="{BB87C7F3-1082-4D9A-A30F-0B2900AD90ED}" presName="sibTrans" presStyleCnt="0"/>
      <dgm:spPr/>
    </dgm:pt>
    <dgm:pt modelId="{96711480-10EE-4E66-8805-2E6164A2D639}" type="pres">
      <dgm:prSet presAssocID="{6BEFF04B-5BAC-4A42-91EB-F0E991A7F1CB}" presName="composite" presStyleCnt="0"/>
      <dgm:spPr/>
    </dgm:pt>
    <dgm:pt modelId="{E912959B-29E0-4D33-85D7-DF63551B645D}" type="pres">
      <dgm:prSet presAssocID="{6BEFF04B-5BAC-4A42-91EB-F0E991A7F1CB}" presName="bentUpArrow1" presStyleLbl="alignImgPlace1" presStyleIdx="1" presStyleCnt="2"/>
      <dgm:spPr/>
    </dgm:pt>
    <dgm:pt modelId="{104DA120-8F3C-405C-8EA4-02C26075A6E5}" type="pres">
      <dgm:prSet presAssocID="{6BEFF04B-5BAC-4A42-91EB-F0E991A7F1CB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55687C71-2F2B-4836-A44B-9D3CD3C001AC}" type="pres">
      <dgm:prSet presAssocID="{6BEFF04B-5BAC-4A42-91EB-F0E991A7F1CB}" presName="ChildText" presStyleLbl="revTx" presStyleIdx="1" presStyleCnt="3" custScaleX="363066" custLinFactX="27681" custLinFactNeighborX="100000" custLinFactNeighborY="-628">
        <dgm:presLayoutVars>
          <dgm:chMax val="0"/>
          <dgm:chPref val="0"/>
          <dgm:bulletEnabled val="1"/>
        </dgm:presLayoutVars>
      </dgm:prSet>
      <dgm:spPr/>
    </dgm:pt>
    <dgm:pt modelId="{BF115B64-1C2B-4ED0-9A83-C2E56A03CCBD}" type="pres">
      <dgm:prSet presAssocID="{65252B3B-EC5D-4B4C-8626-44F5C86A913F}" presName="sibTrans" presStyleCnt="0"/>
      <dgm:spPr/>
    </dgm:pt>
    <dgm:pt modelId="{D35FFC8F-6C76-4159-8748-4157E793533E}" type="pres">
      <dgm:prSet presAssocID="{949CB225-402A-4AB1-9691-48B2357E5653}" presName="composite" presStyleCnt="0"/>
      <dgm:spPr/>
    </dgm:pt>
    <dgm:pt modelId="{01EF5682-E4B7-40C0-A8B8-FC5FC52440F6}" type="pres">
      <dgm:prSet presAssocID="{949CB225-402A-4AB1-9691-48B2357E5653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  <dgm:pt modelId="{3B06CDF5-CFDB-44F5-8A01-1B2B26DA301F}" type="pres">
      <dgm:prSet presAssocID="{949CB225-402A-4AB1-9691-48B2357E5653}" presName="FinalChildText" presStyleLbl="revTx" presStyleIdx="2" presStyleCnt="3" custScaleX="204371" custLinFactNeighborX="51548">
        <dgm:presLayoutVars>
          <dgm:chMax val="0"/>
          <dgm:chPref val="0"/>
          <dgm:bulletEnabled val="1"/>
        </dgm:presLayoutVars>
      </dgm:prSet>
      <dgm:spPr/>
    </dgm:pt>
  </dgm:ptLst>
  <dgm:cxnLst>
    <dgm:cxn modelId="{3B425145-7A40-428F-8F56-DFF2714A1402}" type="presOf" srcId="{E4371857-C47E-4220-9D83-24499232FD09}" destId="{9F38FB1C-B894-4068-8472-27B6DD3F22C1}" srcOrd="0" destOrd="0" presId="urn:microsoft.com/office/officeart/2005/8/layout/StepDownProcess"/>
    <dgm:cxn modelId="{A93A62F3-E5D4-4B1D-84E8-863937F1CE1B}" type="presOf" srcId="{AF6D8A2C-451D-42FC-BC3B-76AE47C366F1}" destId="{55687C71-2F2B-4836-A44B-9D3CD3C001AC}" srcOrd="0" destOrd="0" presId="urn:microsoft.com/office/officeart/2005/8/layout/StepDownProcess"/>
    <dgm:cxn modelId="{011E50E2-A098-4E0D-A918-EDA949AF8A31}" type="presOf" srcId="{0115B518-E584-42F9-BB5F-BF82BB8B47C7}" destId="{4068D1B1-5A70-41C8-98BB-159B6D4B9EF6}" srcOrd="0" destOrd="0" presId="urn:microsoft.com/office/officeart/2005/8/layout/StepDownProcess"/>
    <dgm:cxn modelId="{A390BBA6-C9EF-4215-8D2C-20BC4B0A104A}" srcId="{E7656B4E-7A42-44E6-A01E-196E769E503A}" destId="{0115B518-E584-42F9-BB5F-BF82BB8B47C7}" srcOrd="0" destOrd="0" parTransId="{CD2C86D4-9EA1-4BE7-805A-00C1C286F7F0}" sibTransId="{B22C0AA0-7EB4-4CDD-9ECD-F8141F966184}"/>
    <dgm:cxn modelId="{402F4355-05EE-4B45-BE5D-B33D4082BE3F}" srcId="{949CB225-402A-4AB1-9691-48B2357E5653}" destId="{6344CA2D-D904-4B09-80EC-C4892046D8B5}" srcOrd="0" destOrd="0" parTransId="{B79043BD-6B24-452F-9827-7A61EE3F7F15}" sibTransId="{4E3B398D-13A3-463C-8762-B5E49D092637}"/>
    <dgm:cxn modelId="{16CE49A0-2F9E-4509-9CD4-0009A2710459}" type="presOf" srcId="{E7656B4E-7A42-44E6-A01E-196E769E503A}" destId="{88827FAC-FB01-4CD4-8600-DBA7F886A192}" srcOrd="0" destOrd="0" presId="urn:microsoft.com/office/officeart/2005/8/layout/StepDownProcess"/>
    <dgm:cxn modelId="{F1614BA6-D171-489B-8D79-5C56EFBB9458}" type="presOf" srcId="{6BEFF04B-5BAC-4A42-91EB-F0E991A7F1CB}" destId="{104DA120-8F3C-405C-8EA4-02C26075A6E5}" srcOrd="0" destOrd="0" presId="urn:microsoft.com/office/officeart/2005/8/layout/StepDownProcess"/>
    <dgm:cxn modelId="{F9ECC484-7532-4E8A-B564-91DC673EE0C3}" srcId="{E4371857-C47E-4220-9D83-24499232FD09}" destId="{6BEFF04B-5BAC-4A42-91EB-F0E991A7F1CB}" srcOrd="1" destOrd="0" parTransId="{FB3F8DF5-E5CF-40BC-A9C2-DD53CF27646D}" sibTransId="{65252B3B-EC5D-4B4C-8626-44F5C86A913F}"/>
    <dgm:cxn modelId="{5C9728F5-4BC8-45E3-ADDD-DBD6589AF851}" type="presOf" srcId="{949CB225-402A-4AB1-9691-48B2357E5653}" destId="{01EF5682-E4B7-40C0-A8B8-FC5FC52440F6}" srcOrd="0" destOrd="0" presId="urn:microsoft.com/office/officeart/2005/8/layout/StepDownProcess"/>
    <dgm:cxn modelId="{37601B3C-F304-4413-BCF8-D5DF0B5156C0}" srcId="{6BEFF04B-5BAC-4A42-91EB-F0E991A7F1CB}" destId="{AF6D8A2C-451D-42FC-BC3B-76AE47C366F1}" srcOrd="0" destOrd="0" parTransId="{3BEF8A65-49AE-418D-9D94-E09AF8D6A263}" sibTransId="{721CF367-91D5-4952-9FE3-E869410540E7}"/>
    <dgm:cxn modelId="{FC5FBCF3-10CC-45D0-A9C6-851C01A83748}" srcId="{E4371857-C47E-4220-9D83-24499232FD09}" destId="{949CB225-402A-4AB1-9691-48B2357E5653}" srcOrd="2" destOrd="0" parTransId="{7D0BFFC8-384D-4DE8-9D46-88F44F0A4F95}" sibTransId="{10B89751-249E-4833-891F-CBF97E189D5E}"/>
    <dgm:cxn modelId="{7D5D6A13-A7CA-4710-9BC2-80FD3CF071AC}" type="presOf" srcId="{6344CA2D-D904-4B09-80EC-C4892046D8B5}" destId="{3B06CDF5-CFDB-44F5-8A01-1B2B26DA301F}" srcOrd="0" destOrd="0" presId="urn:microsoft.com/office/officeart/2005/8/layout/StepDownProcess"/>
    <dgm:cxn modelId="{956317ED-C356-4CFB-95D8-E198826234FE}" srcId="{E4371857-C47E-4220-9D83-24499232FD09}" destId="{E7656B4E-7A42-44E6-A01E-196E769E503A}" srcOrd="0" destOrd="0" parTransId="{A45416B2-B576-4153-AB27-514C2314CA98}" sibTransId="{BB87C7F3-1082-4D9A-A30F-0B2900AD90ED}"/>
    <dgm:cxn modelId="{0BAE5C02-0314-4E16-8B9C-05E040A6E0E4}" type="presParOf" srcId="{9F38FB1C-B894-4068-8472-27B6DD3F22C1}" destId="{64B7B9AF-3D31-406B-A761-8311ABC90E1D}" srcOrd="0" destOrd="0" presId="urn:microsoft.com/office/officeart/2005/8/layout/StepDownProcess"/>
    <dgm:cxn modelId="{65636A02-B608-4840-8919-32E66FE3E91A}" type="presParOf" srcId="{64B7B9AF-3D31-406B-A761-8311ABC90E1D}" destId="{FB4A44DA-2528-4893-A484-BBB7A0A92EF1}" srcOrd="0" destOrd="0" presId="urn:microsoft.com/office/officeart/2005/8/layout/StepDownProcess"/>
    <dgm:cxn modelId="{6C038810-C4F5-481C-9E4A-B4A73865983F}" type="presParOf" srcId="{64B7B9AF-3D31-406B-A761-8311ABC90E1D}" destId="{88827FAC-FB01-4CD4-8600-DBA7F886A192}" srcOrd="1" destOrd="0" presId="urn:microsoft.com/office/officeart/2005/8/layout/StepDownProcess"/>
    <dgm:cxn modelId="{89B4A9E7-AFE6-4F07-8BF2-22D836F9FB11}" type="presParOf" srcId="{64B7B9AF-3D31-406B-A761-8311ABC90E1D}" destId="{4068D1B1-5A70-41C8-98BB-159B6D4B9EF6}" srcOrd="2" destOrd="0" presId="urn:microsoft.com/office/officeart/2005/8/layout/StepDownProcess"/>
    <dgm:cxn modelId="{71A3B893-9AB6-41B5-935F-0E55E3D17E43}" type="presParOf" srcId="{9F38FB1C-B894-4068-8472-27B6DD3F22C1}" destId="{4422738E-48B2-4BD1-8145-98F1FBB65E52}" srcOrd="1" destOrd="0" presId="urn:microsoft.com/office/officeart/2005/8/layout/StepDownProcess"/>
    <dgm:cxn modelId="{A6C136A3-C12E-4099-9100-EDF235B44CB7}" type="presParOf" srcId="{9F38FB1C-B894-4068-8472-27B6DD3F22C1}" destId="{96711480-10EE-4E66-8805-2E6164A2D639}" srcOrd="2" destOrd="0" presId="urn:microsoft.com/office/officeart/2005/8/layout/StepDownProcess"/>
    <dgm:cxn modelId="{364ADE71-F0E5-4A35-831A-58548979B92F}" type="presParOf" srcId="{96711480-10EE-4E66-8805-2E6164A2D639}" destId="{E912959B-29E0-4D33-85D7-DF63551B645D}" srcOrd="0" destOrd="0" presId="urn:microsoft.com/office/officeart/2005/8/layout/StepDownProcess"/>
    <dgm:cxn modelId="{FEA43F94-B824-42B6-AE71-FC65B0F944FC}" type="presParOf" srcId="{96711480-10EE-4E66-8805-2E6164A2D639}" destId="{104DA120-8F3C-405C-8EA4-02C26075A6E5}" srcOrd="1" destOrd="0" presId="urn:microsoft.com/office/officeart/2005/8/layout/StepDownProcess"/>
    <dgm:cxn modelId="{43B489A9-824C-4F62-8522-6F77210004A7}" type="presParOf" srcId="{96711480-10EE-4E66-8805-2E6164A2D639}" destId="{55687C71-2F2B-4836-A44B-9D3CD3C001AC}" srcOrd="2" destOrd="0" presId="urn:microsoft.com/office/officeart/2005/8/layout/StepDownProcess"/>
    <dgm:cxn modelId="{EEFCFB50-6E5D-46F6-BCCC-EBB0F5AFF92E}" type="presParOf" srcId="{9F38FB1C-B894-4068-8472-27B6DD3F22C1}" destId="{BF115B64-1C2B-4ED0-9A83-C2E56A03CCBD}" srcOrd="3" destOrd="0" presId="urn:microsoft.com/office/officeart/2005/8/layout/StepDownProcess"/>
    <dgm:cxn modelId="{A374A2C7-4CC5-4885-80C2-A49035D4BCF7}" type="presParOf" srcId="{9F38FB1C-B894-4068-8472-27B6DD3F22C1}" destId="{D35FFC8F-6C76-4159-8748-4157E793533E}" srcOrd="4" destOrd="0" presId="urn:microsoft.com/office/officeart/2005/8/layout/StepDownProcess"/>
    <dgm:cxn modelId="{B70357BF-9063-4FBF-87A3-96142FD4A107}" type="presParOf" srcId="{D35FFC8F-6C76-4159-8748-4157E793533E}" destId="{01EF5682-E4B7-40C0-A8B8-FC5FC52440F6}" srcOrd="0" destOrd="0" presId="urn:microsoft.com/office/officeart/2005/8/layout/StepDownProcess"/>
    <dgm:cxn modelId="{D7F2D626-06A8-437A-B227-D69339477BBB}" type="presParOf" srcId="{D35FFC8F-6C76-4159-8748-4157E793533E}" destId="{3B06CDF5-CFDB-44F5-8A01-1B2B26DA301F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07E9E6-E3AE-4BF1-9264-F26AB1DC215B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45CFF49C-3322-438E-B3A5-3434574078E9}">
      <dgm:prSet phldrT="[文本]" custT="1"/>
      <dgm:spPr/>
      <dgm:t>
        <a:bodyPr/>
        <a:lstStyle/>
        <a:p>
          <a:r>
            <a:rPr lang="zh-CN" altLang="en-US" sz="1600" dirty="0"/>
            <a:t>二次侧电压</a:t>
          </a:r>
          <a:endParaRPr lang="en-US" altLang="zh-CN" sz="1600" dirty="0"/>
        </a:p>
        <a:p>
          <a:r>
            <a:rPr lang="en-US" altLang="zh-CN" sz="1600" dirty="0"/>
            <a:t>60 -80V</a:t>
          </a:r>
          <a:endParaRPr lang="zh-CN" altLang="en-US" sz="1600" dirty="0"/>
        </a:p>
      </dgm:t>
    </dgm:pt>
    <dgm:pt modelId="{747F753C-4A7A-434B-8ADD-9AC6999D0E49}" cxnId="{2798457B-F0FF-4987-8B95-F0EB47811329}" type="parTrans">
      <dgm:prSet/>
      <dgm:spPr/>
      <dgm:t>
        <a:bodyPr/>
        <a:lstStyle/>
        <a:p>
          <a:endParaRPr lang="zh-CN" altLang="en-US" sz="1600"/>
        </a:p>
      </dgm:t>
    </dgm:pt>
    <dgm:pt modelId="{A682D012-83A2-4F17-97F5-227E68E9A3BE}" cxnId="{2798457B-F0FF-4987-8B95-F0EB47811329}" type="sibTrans">
      <dgm:prSet custT="1"/>
      <dgm:spPr>
        <a:solidFill>
          <a:srgbClr val="0070C0"/>
        </a:solidFill>
        <a:ln>
          <a:noFill/>
        </a:ln>
      </dgm:spPr>
      <dgm:t>
        <a:bodyPr/>
        <a:lstStyle/>
        <a:p>
          <a:endParaRPr lang="zh-CN" altLang="en-US" sz="1600"/>
        </a:p>
      </dgm:t>
    </dgm:pt>
    <dgm:pt modelId="{CBDBEF8A-E1B7-4DEC-8C78-B7CDFFE10B06}">
      <dgm:prSet phldrT="[文本]" custT="1"/>
      <dgm:spPr/>
      <dgm:t>
        <a:bodyPr/>
        <a:lstStyle/>
        <a:p>
          <a:r>
            <a:rPr lang="zh-CN" altLang="en-US" sz="1600" dirty="0"/>
            <a:t>人体电阻</a:t>
          </a:r>
          <a:endParaRPr lang="en-US" altLang="zh-CN" sz="1600" dirty="0"/>
        </a:p>
        <a:p>
          <a:r>
            <a:rPr lang="en-US" sz="1600" b="1" dirty="0"/>
            <a:t>1</a:t>
          </a:r>
          <a:r>
            <a:rPr lang="en-US" altLang="zh-CN" sz="1600" b="1" dirty="0"/>
            <a:t>k</a:t>
          </a:r>
          <a:r>
            <a:rPr lang="el-GR" sz="1600" b="1" dirty="0"/>
            <a:t>Ω</a:t>
          </a:r>
          <a:r>
            <a:rPr lang="en-US" altLang="zh-CN" sz="1600" b="1" dirty="0"/>
            <a:t>-</a:t>
          </a:r>
          <a:r>
            <a:rPr lang="el-GR" sz="1600" b="1" dirty="0"/>
            <a:t>2</a:t>
          </a:r>
          <a:r>
            <a:rPr lang="en-US" altLang="zh-CN" sz="1600" b="1" dirty="0"/>
            <a:t>k</a:t>
          </a:r>
          <a:r>
            <a:rPr lang="el-GR" sz="1600" b="1" dirty="0"/>
            <a:t>Ω</a:t>
          </a:r>
          <a:endParaRPr lang="zh-CN" altLang="en-US" sz="1600" dirty="0"/>
        </a:p>
      </dgm:t>
    </dgm:pt>
    <dgm:pt modelId="{2CDBE252-5CDA-47E1-ABE6-FD828BE06EF8}" cxnId="{9A76FB50-BAC5-4179-9D74-CE0384042067}" type="parTrans">
      <dgm:prSet/>
      <dgm:spPr/>
      <dgm:t>
        <a:bodyPr/>
        <a:lstStyle/>
        <a:p>
          <a:endParaRPr lang="zh-CN" altLang="en-US" sz="1600"/>
        </a:p>
      </dgm:t>
    </dgm:pt>
    <dgm:pt modelId="{00162B96-CC63-49F9-A8B6-A2AD7134158C}" cxnId="{9A76FB50-BAC5-4179-9D74-CE0384042067}" type="sibTrans">
      <dgm:prSet custT="1"/>
      <dgm:spPr>
        <a:solidFill>
          <a:srgbClr val="0070C0"/>
        </a:solidFill>
      </dgm:spPr>
      <dgm:t>
        <a:bodyPr/>
        <a:lstStyle/>
        <a:p>
          <a:endParaRPr lang="zh-CN" altLang="en-US" sz="1600"/>
        </a:p>
      </dgm:t>
    </dgm:pt>
    <dgm:pt modelId="{9FE7F9EF-401B-401A-AA1E-7509ECB8F8D3}">
      <dgm:prSet phldrT="[文本]" custT="1"/>
      <dgm:spPr/>
      <dgm:t>
        <a:bodyPr/>
        <a:lstStyle/>
        <a:p>
          <a:r>
            <a:rPr lang="en-US" altLang="zh-CN" sz="1600" dirty="0"/>
            <a:t>30mA-80mA</a:t>
          </a:r>
          <a:endParaRPr lang="zh-CN" altLang="en-US" sz="1600" dirty="0"/>
        </a:p>
      </dgm:t>
    </dgm:pt>
    <dgm:pt modelId="{52E234C5-4629-43C8-95A7-99509E52224E}" cxnId="{AD0BBF63-9D04-40F5-8356-7FDD44D0DBC8}" type="parTrans">
      <dgm:prSet/>
      <dgm:spPr/>
      <dgm:t>
        <a:bodyPr/>
        <a:lstStyle/>
        <a:p>
          <a:endParaRPr lang="zh-CN" altLang="en-US" sz="1600"/>
        </a:p>
      </dgm:t>
    </dgm:pt>
    <dgm:pt modelId="{1AC97FF8-F184-4FCB-BD89-F6B96B79EB92}" cxnId="{AD0BBF63-9D04-40F5-8356-7FDD44D0DBC8}" type="sibTrans">
      <dgm:prSet/>
      <dgm:spPr/>
      <dgm:t>
        <a:bodyPr/>
        <a:lstStyle/>
        <a:p>
          <a:endParaRPr lang="zh-CN" altLang="en-US" sz="1600"/>
        </a:p>
      </dgm:t>
    </dgm:pt>
    <dgm:pt modelId="{B68B2ADB-C6E4-4BFE-85A2-F2F5918E7A0A}" type="pres">
      <dgm:prSet presAssocID="{6B07E9E6-E3AE-4BF1-9264-F26AB1DC215B}" presName="Name0" presStyleCnt="0">
        <dgm:presLayoutVars>
          <dgm:dir/>
          <dgm:resizeHandles val="exact"/>
        </dgm:presLayoutVars>
      </dgm:prSet>
      <dgm:spPr/>
    </dgm:pt>
    <dgm:pt modelId="{D6D1BEE4-1C15-4D74-820F-F80F46978861}" type="pres">
      <dgm:prSet presAssocID="{6B07E9E6-E3AE-4BF1-9264-F26AB1DC215B}" presName="vNodes" presStyleCnt="0"/>
      <dgm:spPr/>
    </dgm:pt>
    <dgm:pt modelId="{4A6792B1-9D0E-4446-A879-BBBD3E21F03F}" type="pres">
      <dgm:prSet presAssocID="{45CFF49C-3322-438E-B3A5-3434574078E9}" presName="node" presStyleLbl="node1" presStyleIdx="0" presStyleCnt="3" custScaleX="226263" custScaleY="100990">
        <dgm:presLayoutVars>
          <dgm:bulletEnabled val="1"/>
        </dgm:presLayoutVars>
      </dgm:prSet>
      <dgm:spPr>
        <a:prstGeom prst="rect">
          <a:avLst/>
        </a:prstGeom>
      </dgm:spPr>
    </dgm:pt>
    <dgm:pt modelId="{E72A6F1B-8934-4A12-ADD6-B8A69C7772DF}" type="pres">
      <dgm:prSet presAssocID="{A682D012-83A2-4F17-97F5-227E68E9A3BE}" presName="spacerT" presStyleCnt="0"/>
      <dgm:spPr/>
    </dgm:pt>
    <dgm:pt modelId="{43B9F6A6-4D63-485F-9D0A-FC1B397B4608}" type="pres">
      <dgm:prSet presAssocID="{A682D012-83A2-4F17-97F5-227E68E9A3BE}" presName="sibTrans" presStyleLbl="sibTrans2D1" presStyleIdx="0" presStyleCnt="2" custScaleX="407461" custScaleY="140723"/>
      <dgm:spPr>
        <a:prstGeom prst="mathMinus">
          <a:avLst/>
        </a:prstGeom>
      </dgm:spPr>
    </dgm:pt>
    <dgm:pt modelId="{8388DB39-B45D-485B-B2C5-9044B4568CD2}" type="pres">
      <dgm:prSet presAssocID="{A682D012-83A2-4F17-97F5-227E68E9A3BE}" presName="spacerB" presStyleCnt="0"/>
      <dgm:spPr/>
    </dgm:pt>
    <dgm:pt modelId="{F5B6B9A2-5A67-473A-B309-CA2996047B11}" type="pres">
      <dgm:prSet presAssocID="{CBDBEF8A-E1B7-4DEC-8C78-B7CDFFE10B06}" presName="node" presStyleLbl="node1" presStyleIdx="1" presStyleCnt="3" custScaleX="225188" custScaleY="90505">
        <dgm:presLayoutVars>
          <dgm:bulletEnabled val="1"/>
        </dgm:presLayoutVars>
      </dgm:prSet>
      <dgm:spPr>
        <a:prstGeom prst="rect">
          <a:avLst/>
        </a:prstGeom>
      </dgm:spPr>
    </dgm:pt>
    <dgm:pt modelId="{F0626B61-7B8F-49CF-BF9F-46459E49E362}" type="pres">
      <dgm:prSet presAssocID="{6B07E9E6-E3AE-4BF1-9264-F26AB1DC215B}" presName="sibTransLast" presStyleLbl="sibTrans2D1" presStyleIdx="1" presStyleCnt="2" custScaleX="133256" custScaleY="127547"/>
      <dgm:spPr>
        <a:prstGeom prst="mathEqual">
          <a:avLst/>
        </a:prstGeom>
      </dgm:spPr>
    </dgm:pt>
    <dgm:pt modelId="{4D705D4D-AC91-4978-B649-ECC976BE494B}" type="pres">
      <dgm:prSet presAssocID="{6B07E9E6-E3AE-4BF1-9264-F26AB1DC215B}" presName="connectorText" presStyleLbl="sibTrans2D1" presStyleIdx="1" presStyleCnt="2"/>
      <dgm:spPr/>
    </dgm:pt>
    <dgm:pt modelId="{EC72A38B-7FF2-4C20-857A-3DF06F0637E9}" type="pres">
      <dgm:prSet presAssocID="{6B07E9E6-E3AE-4BF1-9264-F26AB1DC215B}" presName="lastNode" presStyleLbl="node1" presStyleIdx="2" presStyleCnt="3" custLinFactX="39396" custLinFactNeighborX="100000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03223AFC-BCA4-431B-939E-FC7A298A2831}" type="presOf" srcId="{A682D012-83A2-4F17-97F5-227E68E9A3BE}" destId="{43B9F6A6-4D63-485F-9D0A-FC1B397B4608}" srcOrd="0" destOrd="0" presId="urn:microsoft.com/office/officeart/2005/8/layout/equation2"/>
    <dgm:cxn modelId="{2798457B-F0FF-4987-8B95-F0EB47811329}" srcId="{6B07E9E6-E3AE-4BF1-9264-F26AB1DC215B}" destId="{45CFF49C-3322-438E-B3A5-3434574078E9}" srcOrd="0" destOrd="0" parTransId="{747F753C-4A7A-434B-8ADD-9AC6999D0E49}" sibTransId="{A682D012-83A2-4F17-97F5-227E68E9A3BE}"/>
    <dgm:cxn modelId="{AD0BBF63-9D04-40F5-8356-7FDD44D0DBC8}" srcId="{6B07E9E6-E3AE-4BF1-9264-F26AB1DC215B}" destId="{9FE7F9EF-401B-401A-AA1E-7509ECB8F8D3}" srcOrd="2" destOrd="0" parTransId="{52E234C5-4629-43C8-95A7-99509E52224E}" sibTransId="{1AC97FF8-F184-4FCB-BD89-F6B96B79EB92}"/>
    <dgm:cxn modelId="{9A52D6D6-7E9A-4ACC-8ABE-4697471E933F}" type="presOf" srcId="{CBDBEF8A-E1B7-4DEC-8C78-B7CDFFE10B06}" destId="{F5B6B9A2-5A67-473A-B309-CA2996047B11}" srcOrd="0" destOrd="0" presId="urn:microsoft.com/office/officeart/2005/8/layout/equation2"/>
    <dgm:cxn modelId="{B65DFB1D-9B9E-4A3A-8C94-983B28B7BF39}" type="presOf" srcId="{00162B96-CC63-49F9-A8B6-A2AD7134158C}" destId="{4D705D4D-AC91-4978-B649-ECC976BE494B}" srcOrd="1" destOrd="0" presId="urn:microsoft.com/office/officeart/2005/8/layout/equation2"/>
    <dgm:cxn modelId="{9A76FB50-BAC5-4179-9D74-CE0384042067}" srcId="{6B07E9E6-E3AE-4BF1-9264-F26AB1DC215B}" destId="{CBDBEF8A-E1B7-4DEC-8C78-B7CDFFE10B06}" srcOrd="1" destOrd="0" parTransId="{2CDBE252-5CDA-47E1-ABE6-FD828BE06EF8}" sibTransId="{00162B96-CC63-49F9-A8B6-A2AD7134158C}"/>
    <dgm:cxn modelId="{32968D20-A932-4E13-B812-E00E9978D910}" type="presOf" srcId="{00162B96-CC63-49F9-A8B6-A2AD7134158C}" destId="{F0626B61-7B8F-49CF-BF9F-46459E49E362}" srcOrd="0" destOrd="0" presId="urn:microsoft.com/office/officeart/2005/8/layout/equation2"/>
    <dgm:cxn modelId="{4B46AAE3-77E8-4772-8D64-B7007D24C2CC}" type="presOf" srcId="{45CFF49C-3322-438E-B3A5-3434574078E9}" destId="{4A6792B1-9D0E-4446-A879-BBBD3E21F03F}" srcOrd="0" destOrd="0" presId="urn:microsoft.com/office/officeart/2005/8/layout/equation2"/>
    <dgm:cxn modelId="{44D934C1-8FD5-4C32-AB1F-4019336EA192}" type="presOf" srcId="{9FE7F9EF-401B-401A-AA1E-7509ECB8F8D3}" destId="{EC72A38B-7FF2-4C20-857A-3DF06F0637E9}" srcOrd="0" destOrd="0" presId="urn:microsoft.com/office/officeart/2005/8/layout/equation2"/>
    <dgm:cxn modelId="{D4873C47-E393-444F-9321-F9E2959022A1}" type="presOf" srcId="{6B07E9E6-E3AE-4BF1-9264-F26AB1DC215B}" destId="{B68B2ADB-C6E4-4BFE-85A2-F2F5918E7A0A}" srcOrd="0" destOrd="0" presId="urn:microsoft.com/office/officeart/2005/8/layout/equation2"/>
    <dgm:cxn modelId="{D567C892-2F5B-48CC-B1ED-D5C17B7310E5}" type="presParOf" srcId="{B68B2ADB-C6E4-4BFE-85A2-F2F5918E7A0A}" destId="{D6D1BEE4-1C15-4D74-820F-F80F46978861}" srcOrd="0" destOrd="0" presId="urn:microsoft.com/office/officeart/2005/8/layout/equation2"/>
    <dgm:cxn modelId="{E0FE5C28-37F9-4094-A21F-F187C2AA2E36}" type="presParOf" srcId="{D6D1BEE4-1C15-4D74-820F-F80F46978861}" destId="{4A6792B1-9D0E-4446-A879-BBBD3E21F03F}" srcOrd="0" destOrd="0" presId="urn:microsoft.com/office/officeart/2005/8/layout/equation2"/>
    <dgm:cxn modelId="{BB196CCE-1D9C-4A1E-9EB3-AEDC4FFC6934}" type="presParOf" srcId="{D6D1BEE4-1C15-4D74-820F-F80F46978861}" destId="{E72A6F1B-8934-4A12-ADD6-B8A69C7772DF}" srcOrd="1" destOrd="0" presId="urn:microsoft.com/office/officeart/2005/8/layout/equation2"/>
    <dgm:cxn modelId="{7BC470F6-92B5-4DB8-9EE4-E467480C12A4}" type="presParOf" srcId="{D6D1BEE4-1C15-4D74-820F-F80F46978861}" destId="{43B9F6A6-4D63-485F-9D0A-FC1B397B4608}" srcOrd="2" destOrd="0" presId="urn:microsoft.com/office/officeart/2005/8/layout/equation2"/>
    <dgm:cxn modelId="{98191081-A43C-4C63-9338-A9299E5BE660}" type="presParOf" srcId="{D6D1BEE4-1C15-4D74-820F-F80F46978861}" destId="{8388DB39-B45D-485B-B2C5-9044B4568CD2}" srcOrd="3" destOrd="0" presId="urn:microsoft.com/office/officeart/2005/8/layout/equation2"/>
    <dgm:cxn modelId="{4C57FEFC-6550-46C6-8F6F-27555870CEFF}" type="presParOf" srcId="{D6D1BEE4-1C15-4D74-820F-F80F46978861}" destId="{F5B6B9A2-5A67-473A-B309-CA2996047B11}" srcOrd="4" destOrd="0" presId="urn:microsoft.com/office/officeart/2005/8/layout/equation2"/>
    <dgm:cxn modelId="{07C08E35-51E9-4961-B486-43762F3EE1FF}" type="presParOf" srcId="{B68B2ADB-C6E4-4BFE-85A2-F2F5918E7A0A}" destId="{F0626B61-7B8F-49CF-BF9F-46459E49E362}" srcOrd="1" destOrd="0" presId="urn:microsoft.com/office/officeart/2005/8/layout/equation2"/>
    <dgm:cxn modelId="{9CAE02E3-5740-42EC-8970-444680F32E06}" type="presParOf" srcId="{F0626B61-7B8F-49CF-BF9F-46459E49E362}" destId="{4D705D4D-AC91-4978-B649-ECC976BE494B}" srcOrd="0" destOrd="0" presId="urn:microsoft.com/office/officeart/2005/8/layout/equation2"/>
    <dgm:cxn modelId="{45AFED2E-DDB6-42D9-933E-1E1172B30A0D}" type="presParOf" srcId="{B68B2ADB-C6E4-4BFE-85A2-F2F5918E7A0A}" destId="{EC72A38B-7FF2-4C20-857A-3DF06F0637E9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4A44DA-2528-4893-A484-BBB7A0A92EF1}">
      <dsp:nvSpPr>
        <dsp:cNvPr id="0" name=""/>
        <dsp:cNvSpPr/>
      </dsp:nvSpPr>
      <dsp:spPr>
        <a:xfrm rot="5400000">
          <a:off x="1389269" y="1051925"/>
          <a:ext cx="930337" cy="105915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827FAC-FB01-4CD4-8600-DBA7F886A192}">
      <dsp:nvSpPr>
        <dsp:cNvPr id="0" name=""/>
        <dsp:cNvSpPr/>
      </dsp:nvSpPr>
      <dsp:spPr>
        <a:xfrm>
          <a:off x="1142786" y="20627"/>
          <a:ext cx="1566141" cy="1096247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感知电流</a:t>
          </a:r>
        </a:p>
      </dsp:txBody>
      <dsp:txXfrm>
        <a:off x="1196310" y="74151"/>
        <a:ext cx="1459093" cy="989199"/>
      </dsp:txXfrm>
    </dsp:sp>
    <dsp:sp modelId="{4068D1B1-5A70-41C8-98BB-159B6D4B9EF6}">
      <dsp:nvSpPr>
        <dsp:cNvPr id="0" name=""/>
        <dsp:cNvSpPr/>
      </dsp:nvSpPr>
      <dsp:spPr>
        <a:xfrm>
          <a:off x="2737831" y="97269"/>
          <a:ext cx="3142819" cy="886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kern="1200" dirty="0">
              <a:solidFill>
                <a:schemeClr val="accent6">
                  <a:lumMod val="75000"/>
                </a:schemeClr>
              </a:solidFill>
            </a:rPr>
            <a:t>定义：引起人的感觉的最小电流。</a:t>
          </a:r>
          <a:br>
            <a:rPr lang="zh-CN" altLang="en-US" sz="1600" kern="1200" dirty="0">
              <a:solidFill>
                <a:schemeClr val="accent6">
                  <a:lumMod val="75000"/>
                </a:schemeClr>
              </a:solidFill>
            </a:rPr>
          </a:br>
          <a:r>
            <a:rPr lang="zh-CN" altLang="en-US" sz="1600" kern="1200" dirty="0">
              <a:solidFill>
                <a:schemeClr val="accent6">
                  <a:lumMod val="75000"/>
                </a:schemeClr>
              </a:solidFill>
            </a:rPr>
            <a:t>男性：约</a:t>
          </a:r>
          <a:r>
            <a:rPr lang="en-US" altLang="zh-CN" sz="1600" kern="1200" dirty="0">
              <a:solidFill>
                <a:schemeClr val="accent6">
                  <a:lumMod val="75000"/>
                </a:schemeClr>
              </a:solidFill>
            </a:rPr>
            <a:t>1.1mA</a:t>
          </a:r>
          <a:br>
            <a:rPr lang="zh-CN" altLang="en-US" sz="1600" kern="1200" dirty="0">
              <a:solidFill>
                <a:schemeClr val="accent6">
                  <a:lumMod val="75000"/>
                </a:schemeClr>
              </a:solidFill>
            </a:rPr>
          </a:br>
          <a:r>
            <a:rPr lang="zh-CN" altLang="en-US" sz="1600" kern="1200" dirty="0">
              <a:solidFill>
                <a:schemeClr val="accent6">
                  <a:lumMod val="75000"/>
                </a:schemeClr>
              </a:solidFill>
            </a:rPr>
            <a:t>女性：约</a:t>
          </a:r>
          <a:r>
            <a:rPr lang="en-US" altLang="zh-CN" sz="1600" kern="1200" dirty="0">
              <a:solidFill>
                <a:schemeClr val="accent6">
                  <a:lumMod val="75000"/>
                </a:schemeClr>
              </a:solidFill>
            </a:rPr>
            <a:t>0.7mA</a:t>
          </a:r>
          <a:endParaRPr lang="zh-CN" altLang="en-US" sz="16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2737831" y="97269"/>
        <a:ext cx="3142819" cy="886035"/>
      </dsp:txXfrm>
    </dsp:sp>
    <dsp:sp modelId="{E912959B-29E0-4D33-85D7-DF63551B645D}">
      <dsp:nvSpPr>
        <dsp:cNvPr id="0" name=""/>
        <dsp:cNvSpPr/>
      </dsp:nvSpPr>
      <dsp:spPr>
        <a:xfrm rot="5400000">
          <a:off x="3168669" y="2283374"/>
          <a:ext cx="930337" cy="105915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3089511"/>
            <a:satOff val="-703"/>
            <a:lumOff val="1136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4DA120-8F3C-405C-8EA4-02C26075A6E5}">
      <dsp:nvSpPr>
        <dsp:cNvPr id="0" name=""/>
        <dsp:cNvSpPr/>
      </dsp:nvSpPr>
      <dsp:spPr>
        <a:xfrm>
          <a:off x="2922186" y="1252076"/>
          <a:ext cx="1566141" cy="1096247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摆脱电流</a:t>
          </a:r>
        </a:p>
      </dsp:txBody>
      <dsp:txXfrm>
        <a:off x="2975710" y="1305600"/>
        <a:ext cx="1459093" cy="989199"/>
      </dsp:txXfrm>
    </dsp:sp>
    <dsp:sp modelId="{55687C71-2F2B-4836-A44B-9D3CD3C001AC}">
      <dsp:nvSpPr>
        <dsp:cNvPr id="0" name=""/>
        <dsp:cNvSpPr/>
      </dsp:nvSpPr>
      <dsp:spPr>
        <a:xfrm>
          <a:off x="4444450" y="1351063"/>
          <a:ext cx="4135546" cy="886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kern="1200" dirty="0">
              <a:solidFill>
                <a:srgbClr val="92D050"/>
              </a:solidFill>
            </a:rPr>
            <a:t>定义：人触电后能自主摆脱电源的最大电流。</a:t>
          </a:r>
          <a:br>
            <a:rPr lang="zh-CN" altLang="en-US" sz="1600" kern="1200" dirty="0">
              <a:solidFill>
                <a:srgbClr val="92D050"/>
              </a:solidFill>
            </a:rPr>
          </a:br>
          <a:r>
            <a:rPr lang="zh-CN" altLang="en-US" sz="1600" kern="1200" dirty="0">
              <a:solidFill>
                <a:srgbClr val="92D050"/>
              </a:solidFill>
            </a:rPr>
            <a:t>男性：平均约为</a:t>
          </a:r>
          <a:r>
            <a:rPr lang="en-US" altLang="zh-CN" sz="1600" kern="1200" dirty="0">
              <a:solidFill>
                <a:srgbClr val="92D050"/>
              </a:solidFill>
            </a:rPr>
            <a:t>16mA</a:t>
          </a:r>
          <a:r>
            <a:rPr lang="zh-CN" altLang="en-US" sz="1600" kern="1200" dirty="0">
              <a:solidFill>
                <a:srgbClr val="92D050"/>
              </a:solidFill>
            </a:rPr>
            <a:t> </a:t>
          </a:r>
          <a:br>
            <a:rPr lang="zh-CN" altLang="en-US" sz="1600" kern="1200" dirty="0">
              <a:solidFill>
                <a:srgbClr val="92D050"/>
              </a:solidFill>
            </a:rPr>
          </a:br>
          <a:r>
            <a:rPr lang="zh-CN" altLang="en-US" sz="1600" kern="1200" dirty="0">
              <a:solidFill>
                <a:srgbClr val="92D050"/>
              </a:solidFill>
            </a:rPr>
            <a:t>女性：平均约为</a:t>
          </a:r>
          <a:r>
            <a:rPr lang="en-US" altLang="zh-CN" sz="1600" kern="1200" dirty="0">
              <a:solidFill>
                <a:srgbClr val="92D050"/>
              </a:solidFill>
            </a:rPr>
            <a:t>10.5mA</a:t>
          </a:r>
          <a:endParaRPr lang="zh-CN" altLang="en-US" sz="1600" kern="1200" dirty="0">
            <a:solidFill>
              <a:srgbClr val="92D050"/>
            </a:solidFill>
          </a:endParaRPr>
        </a:p>
      </dsp:txBody>
      <dsp:txXfrm>
        <a:off x="4444450" y="1351063"/>
        <a:ext cx="4135546" cy="886035"/>
      </dsp:txXfrm>
    </dsp:sp>
    <dsp:sp modelId="{01EF5682-E4B7-40C0-A8B8-FC5FC52440F6}">
      <dsp:nvSpPr>
        <dsp:cNvPr id="0" name=""/>
        <dsp:cNvSpPr/>
      </dsp:nvSpPr>
      <dsp:spPr>
        <a:xfrm>
          <a:off x="4701585" y="2483524"/>
          <a:ext cx="1566141" cy="1096247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致命电流</a:t>
          </a:r>
        </a:p>
      </dsp:txBody>
      <dsp:txXfrm>
        <a:off x="4755109" y="2537048"/>
        <a:ext cx="1459093" cy="989199"/>
      </dsp:txXfrm>
    </dsp:sp>
    <dsp:sp modelId="{3B06CDF5-CFDB-44F5-8A01-1B2B26DA301F}">
      <dsp:nvSpPr>
        <dsp:cNvPr id="0" name=""/>
        <dsp:cNvSpPr/>
      </dsp:nvSpPr>
      <dsp:spPr>
        <a:xfrm>
          <a:off x="6260464" y="2588076"/>
          <a:ext cx="2327911" cy="886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kern="1200" dirty="0">
              <a:solidFill>
                <a:srgbClr val="7030A0"/>
              </a:solidFill>
            </a:rPr>
            <a:t>定义：指在较短时间内危机生命的最小电流。</a:t>
          </a:r>
          <a:br>
            <a:rPr lang="zh-CN" altLang="en-US" sz="1600" kern="1200" dirty="0">
              <a:solidFill>
                <a:srgbClr val="7030A0"/>
              </a:solidFill>
            </a:rPr>
          </a:br>
          <a:r>
            <a:rPr lang="zh-CN" altLang="en-US" sz="1600" kern="1200" dirty="0">
              <a:solidFill>
                <a:srgbClr val="7030A0"/>
              </a:solidFill>
            </a:rPr>
            <a:t>致命电流：</a:t>
          </a:r>
          <a:r>
            <a:rPr lang="en-US" altLang="zh-CN" sz="1600" kern="1200" dirty="0">
              <a:solidFill>
                <a:srgbClr val="7030A0"/>
              </a:solidFill>
            </a:rPr>
            <a:t>50mA</a:t>
          </a:r>
          <a:br>
            <a:rPr lang="zh-CN" altLang="en-US" sz="1600" kern="1200" dirty="0"/>
          </a:br>
          <a:endParaRPr lang="zh-CN" altLang="en-US" sz="1600" kern="1200" dirty="0"/>
        </a:p>
      </dsp:txBody>
      <dsp:txXfrm>
        <a:off x="6260464" y="2588076"/>
        <a:ext cx="2327911" cy="8860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6792B1-9D0E-4446-A879-BBBD3E21F03F}">
      <dsp:nvSpPr>
        <dsp:cNvPr id="0" name=""/>
        <dsp:cNvSpPr/>
      </dsp:nvSpPr>
      <dsp:spPr>
        <a:xfrm>
          <a:off x="788515" y="78"/>
          <a:ext cx="1511096" cy="6744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二次侧电压</a:t>
          </a:r>
          <a:endParaRPr lang="en-US" altLang="zh-CN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/>
            <a:t>60 -80V</a:t>
          </a:r>
          <a:endParaRPr lang="zh-CN" altLang="en-US" sz="1600" kern="1200" dirty="0"/>
        </a:p>
      </dsp:txBody>
      <dsp:txXfrm>
        <a:off x="788515" y="78"/>
        <a:ext cx="1511096" cy="674461"/>
      </dsp:txXfrm>
    </dsp:sp>
    <dsp:sp modelId="{43B9F6A6-4D63-485F-9D0A-FC1B397B4608}">
      <dsp:nvSpPr>
        <dsp:cNvPr id="0" name=""/>
        <dsp:cNvSpPr/>
      </dsp:nvSpPr>
      <dsp:spPr>
        <a:xfrm>
          <a:off x="754907" y="728768"/>
          <a:ext cx="1578311" cy="545094"/>
        </a:xfrm>
        <a:prstGeom prst="mathMinus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kern="1200"/>
        </a:p>
      </dsp:txBody>
      <dsp:txXfrm>
        <a:off x="964112" y="937212"/>
        <a:ext cx="1159901" cy="128206"/>
      </dsp:txXfrm>
    </dsp:sp>
    <dsp:sp modelId="{F5B6B9A2-5A67-473A-B309-CA2996047B11}">
      <dsp:nvSpPr>
        <dsp:cNvPr id="0" name=""/>
        <dsp:cNvSpPr/>
      </dsp:nvSpPr>
      <dsp:spPr>
        <a:xfrm>
          <a:off x="792104" y="1328092"/>
          <a:ext cx="1503917" cy="6044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人体电阻</a:t>
          </a:r>
          <a:endParaRPr lang="en-US" altLang="zh-CN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1</a:t>
          </a:r>
          <a:r>
            <a:rPr lang="en-US" altLang="zh-CN" sz="1600" b="1" kern="1200" dirty="0"/>
            <a:t>k</a:t>
          </a:r>
          <a:r>
            <a:rPr lang="el-GR" sz="1600" b="1" kern="1200" dirty="0"/>
            <a:t>Ω</a:t>
          </a:r>
          <a:r>
            <a:rPr lang="en-US" altLang="zh-CN" sz="1600" b="1" kern="1200" dirty="0"/>
            <a:t>-</a:t>
          </a:r>
          <a:r>
            <a:rPr lang="el-GR" sz="1600" b="1" kern="1200" dirty="0"/>
            <a:t>2</a:t>
          </a:r>
          <a:r>
            <a:rPr lang="en-US" altLang="zh-CN" sz="1600" b="1" kern="1200" dirty="0"/>
            <a:t>k</a:t>
          </a:r>
          <a:r>
            <a:rPr lang="el-GR" sz="1600" b="1" kern="1200" dirty="0"/>
            <a:t>Ω</a:t>
          </a:r>
          <a:endParaRPr lang="zh-CN" altLang="en-US" sz="1600" kern="1200" dirty="0"/>
        </a:p>
      </dsp:txBody>
      <dsp:txXfrm>
        <a:off x="792104" y="1328092"/>
        <a:ext cx="1503917" cy="604437"/>
      </dsp:txXfrm>
    </dsp:sp>
    <dsp:sp modelId="{F0626B61-7B8F-49CF-BF9F-46459E49E362}">
      <dsp:nvSpPr>
        <dsp:cNvPr id="0" name=""/>
        <dsp:cNvSpPr/>
      </dsp:nvSpPr>
      <dsp:spPr>
        <a:xfrm>
          <a:off x="2520280" y="807865"/>
          <a:ext cx="816162" cy="316877"/>
        </a:xfrm>
        <a:prstGeom prst="mathEqual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kern="1200"/>
        </a:p>
      </dsp:txBody>
      <dsp:txXfrm>
        <a:off x="2520280" y="871240"/>
        <a:ext cx="721099" cy="190127"/>
      </dsp:txXfrm>
    </dsp:sp>
    <dsp:sp modelId="{EC72A38B-7FF2-4C20-857A-3DF06F0637E9}">
      <dsp:nvSpPr>
        <dsp:cNvPr id="0" name=""/>
        <dsp:cNvSpPr/>
      </dsp:nvSpPr>
      <dsp:spPr>
        <a:xfrm>
          <a:off x="3488836" y="298454"/>
          <a:ext cx="1335699" cy="13356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/>
            <a:t>30mA-80mA</a:t>
          </a:r>
          <a:endParaRPr lang="zh-CN" altLang="en-US" sz="1600" kern="1200" dirty="0"/>
        </a:p>
      </dsp:txBody>
      <dsp:txXfrm>
        <a:off x="3488836" y="298454"/>
        <a:ext cx="1335699" cy="13356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bkpt" val="fixed"/>
          <dgm:param type="bkPtFixedVal" val="1"/>
          <dgm:param type="off" val="off"/>
          <dgm:param type="grDir" val="tL"/>
          <dgm:param type="flowDir" val="row"/>
        </dgm:alg>
      </dgm:if>
      <dgm:else name="Name2">
        <dgm:alg type="snake">
          <dgm:param type="bkpt" val="fixed"/>
          <dgm:param type="bkPtFixedVal" val="1"/>
          <dgm:param type="off" val="off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type="bentUpArrow" r:blip="" rot="90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type="bentArrow" r:blip="" rot="180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parTxLTRAlign" val="l"/>
                    <dgm:param type="stBulletLvl" val="1"/>
                    <dgm:param type="txAnchorVertCh" val="mid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srcNode" val="vNodes"/>
                <dgm:param type="dstNode" val="lastNode"/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4B631-DFD2-45F5-B1F4-503A4DA88A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34E27-2639-4472-BC10-EE320662B5B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B1169-F05E-4126-B41A-AE20138198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C09F0-E1A1-4353-899F-25E9C7B564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C09F0-E1A1-4353-899F-25E9C7B564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C09F0-E1A1-4353-899F-25E9C7B564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F074-CFF0-4CC4-9797-244FDF201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5"/>
          <p:cNvGrpSpPr/>
          <p:nvPr userDrawn="1"/>
        </p:nvGrpSpPr>
        <p:grpSpPr bwMode="auto">
          <a:xfrm>
            <a:off x="0" y="37926"/>
            <a:ext cx="9144000" cy="900143"/>
            <a:chOff x="0" y="0"/>
            <a:chExt cx="5760" cy="344"/>
          </a:xfrm>
        </p:grpSpPr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14" name="Rectangle 6"/>
            <p:cNvSpPr>
              <a:spLocks noChangeArrowheads="1"/>
            </p:cNvSpPr>
            <p:nvPr userDrawn="1"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rgbClr val="00007D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rgbClr val="CCCC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rgbClr val="CCCC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rgbClr val="99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rgbClr val="CCCC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rgbClr val="000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1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rgbClr val="99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rgbClr val="99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4" name="标题 1"/>
          <p:cNvSpPr txBox="1"/>
          <p:nvPr userDrawn="1"/>
        </p:nvSpPr>
        <p:spPr>
          <a:xfrm>
            <a:off x="6084169" y="332754"/>
            <a:ext cx="3008313" cy="311937"/>
          </a:xfrm>
          <a:prstGeom prst="rect">
            <a:avLst/>
          </a:prstGeom>
        </p:spPr>
        <p:txBody>
          <a:bodyPr anchor="b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C808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1200" b="0" kern="0" cap="none" spc="-100" baseline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/>
                <a:ea typeface="华文行楷" panose="02010800040101010101" pitchFamily="2" charset="-122"/>
              </a:rPr>
              <a:t>以奋斗者为本 </a:t>
            </a:r>
            <a:r>
              <a:rPr lang="en-US" altLang="zh-CN" sz="1200" b="0" kern="0" cap="none" spc="-100" baseline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/>
                <a:ea typeface="华文行楷" panose="02010800040101010101" pitchFamily="2" charset="-122"/>
              </a:rPr>
              <a:t>•</a:t>
            </a:r>
            <a:r>
              <a:rPr lang="zh-CN" altLang="en-US" sz="1200" b="0" kern="0" cap="none" spc="-100" baseline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/>
                <a:ea typeface="华文行楷" panose="02010800040101010101" pitchFamily="2" charset="-122"/>
              </a:rPr>
              <a:t>为担当者担当</a:t>
            </a:r>
            <a:endParaRPr lang="zh-CN" altLang="en-US" sz="1400" b="0" kern="0" cap="none" spc="-100" baseline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/>
              <a:ea typeface="华文行楷" panose="02010800040101010101" pitchFamily="2" charset="-122"/>
            </a:endParaRPr>
          </a:p>
        </p:txBody>
      </p:sp>
      <p:pic>
        <p:nvPicPr>
          <p:cNvPr id="15" name="图片 268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794677"/>
            <a:ext cx="9012247" cy="5610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 userDrawn="1"/>
        </p:nvSpPr>
        <p:spPr>
          <a:xfrm>
            <a:off x="6084169" y="332754"/>
            <a:ext cx="3008313" cy="311937"/>
          </a:xfrm>
          <a:prstGeom prst="rect">
            <a:avLst/>
          </a:prstGeom>
        </p:spPr>
        <p:txBody>
          <a:bodyPr anchor="b"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C808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1200" b="0" kern="0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华文行楷" panose="02010800040101010101" pitchFamily="2" charset="-122"/>
              </a:rPr>
              <a:t>以奋斗者为本 </a:t>
            </a:r>
            <a:r>
              <a:rPr lang="en-US" altLang="zh-CN" sz="1200" b="0" kern="0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华文行楷" panose="02010800040101010101" pitchFamily="2" charset="-122"/>
              </a:rPr>
              <a:t>•</a:t>
            </a:r>
            <a:r>
              <a:rPr lang="zh-CN" altLang="en-US" sz="1200" b="0" kern="0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华文行楷" panose="02010800040101010101" pitchFamily="2" charset="-122"/>
              </a:rPr>
              <a:t>为担当者担当</a:t>
            </a:r>
            <a:endParaRPr lang="zh-CN" altLang="en-US" sz="1400" b="0" kern="0" cap="none" spc="0" baseline="0" dirty="0">
              <a:ln>
                <a:noFill/>
              </a:ln>
              <a:solidFill>
                <a:srgbClr val="FFFFFF"/>
              </a:solidFill>
              <a:effectLst/>
              <a:ea typeface="华文行楷" panose="02010800040101010101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/>
          <a:lstStyle/>
          <a:p>
            <a:fld id="{E4E5302C-9E76-4A49-B738-5938E8B4DE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792302E5-531F-4048-A5BE-F6E86E361E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/>
          <a:lstStyle/>
          <a:p>
            <a:fld id="{E4E5302C-9E76-4A49-B738-5938E8B4DE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792302E5-531F-4048-A5BE-F6E86E361E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2E6BB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2E6BB4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2E6BB4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2E6BB4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2E6BB4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2E6BB4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2E6BB4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2E6BB4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2E6BB4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har char="•"/>
        <a:defRPr>
          <a:solidFill>
            <a:srgbClr val="4D4D4D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har char="–"/>
        <a:defRPr>
          <a:solidFill>
            <a:srgbClr val="4D4D4D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4D4D4D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har char="–"/>
        <a:defRPr sz="1400">
          <a:solidFill>
            <a:srgbClr val="4D4D4D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har char="»"/>
        <a:defRPr sz="1200">
          <a:solidFill>
            <a:srgbClr val="4D4D4D"/>
          </a:solidFill>
          <a:latin typeface="+mn-lt"/>
          <a:ea typeface="+mn-ea"/>
        </a:defRPr>
      </a:lvl5pPr>
      <a:lvl6pPr marL="25146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har char="»"/>
        <a:defRPr sz="1200">
          <a:solidFill>
            <a:srgbClr val="4D4D4D"/>
          </a:solidFill>
          <a:latin typeface="+mn-lt"/>
          <a:ea typeface="+mn-ea"/>
        </a:defRPr>
      </a:lvl6pPr>
      <a:lvl7pPr marL="29718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har char="»"/>
        <a:defRPr sz="1200">
          <a:solidFill>
            <a:srgbClr val="4D4D4D"/>
          </a:solidFill>
          <a:latin typeface="+mn-lt"/>
          <a:ea typeface="+mn-ea"/>
        </a:defRPr>
      </a:lvl7pPr>
      <a:lvl8pPr marL="34290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har char="»"/>
        <a:defRPr sz="1200">
          <a:solidFill>
            <a:srgbClr val="4D4D4D"/>
          </a:solidFill>
          <a:latin typeface="+mn-lt"/>
          <a:ea typeface="+mn-ea"/>
        </a:defRPr>
      </a:lvl8pPr>
      <a:lvl9pPr marL="38862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har char="»"/>
        <a:defRPr sz="1200">
          <a:solidFill>
            <a:srgbClr val="4D4D4D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1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9.GIF"/><Relationship Id="rId7" Type="http://schemas.openxmlformats.org/officeDocument/2006/relationships/image" Target="../media/image28.GIF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9.GIF"/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0" Type="http://schemas.openxmlformats.org/officeDocument/2006/relationships/notesSlide" Target="../notesSlides/notesSlide15.xml"/><Relationship Id="rId1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1" Type="http://schemas.openxmlformats.org/officeDocument/2006/relationships/image" Target="../media/image24.GIF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slide" Target="slide37.xml"/><Relationship Id="rId7" Type="http://schemas.openxmlformats.org/officeDocument/2006/relationships/image" Target="../media/image36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png"/><Relationship Id="rId2" Type="http://schemas.openxmlformats.org/officeDocument/2006/relationships/image" Target="../media/image24.GIF"/><Relationship Id="rId10" Type="http://schemas.openxmlformats.org/officeDocument/2006/relationships/notesSlide" Target="../notesSlides/notesSlide17.xml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8.png"/><Relationship Id="rId2" Type="http://schemas.openxmlformats.org/officeDocument/2006/relationships/image" Target="../media/image24.GIF"/><Relationship Id="rId1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microsoft.com/office/2007/relationships/media" Target="../media/media1.wmv"/><Relationship Id="rId3" Type="http://schemas.openxmlformats.org/officeDocument/2006/relationships/video" Target="../media/media1.wmv"/><Relationship Id="rId2" Type="http://schemas.openxmlformats.org/officeDocument/2006/relationships/image" Target="../media/image39.GIF"/><Relationship Id="rId1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2.png"/><Relationship Id="rId2" Type="http://schemas.openxmlformats.org/officeDocument/2006/relationships/image" Target="../media/image24.GIF"/><Relationship Id="rId1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3.GIF"/><Relationship Id="rId3" Type="http://schemas.openxmlformats.org/officeDocument/2006/relationships/image" Target="../media/image44.jpeg"/><Relationship Id="rId2" Type="http://schemas.openxmlformats.org/officeDocument/2006/relationships/image" Target="../media/image24.GIF"/><Relationship Id="rId1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3.GIF"/><Relationship Id="rId4" Type="http://schemas.openxmlformats.org/officeDocument/2006/relationships/image" Target="../media/image24.GIF"/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4.png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image" Target="../media/image55.png"/><Relationship Id="rId4" Type="http://schemas.microsoft.com/office/2007/relationships/media" Target="../media/media2.wmv"/><Relationship Id="rId3" Type="http://schemas.openxmlformats.org/officeDocument/2006/relationships/video" Target="../media/media2.wmv"/><Relationship Id="rId2" Type="http://schemas.openxmlformats.org/officeDocument/2006/relationships/image" Target="../media/image27.GIF"/><Relationship Id="rId1" Type="http://schemas.openxmlformats.org/officeDocument/2006/relationships/image" Target="../media/image39.GIF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8.jpeg"/><Relationship Id="rId3" Type="http://schemas.openxmlformats.org/officeDocument/2006/relationships/image" Target="../media/image57.jpeg"/><Relationship Id="rId2" Type="http://schemas.openxmlformats.org/officeDocument/2006/relationships/image" Target="../media/image23.GIF"/><Relationship Id="rId1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7.GIF"/><Relationship Id="rId2" Type="http://schemas.openxmlformats.org/officeDocument/2006/relationships/image" Target="../media/image23.GIF"/><Relationship Id="rId1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4.GIF"/><Relationship Id="rId4" Type="http://schemas.openxmlformats.org/officeDocument/2006/relationships/image" Target="../media/image63.GIF"/><Relationship Id="rId3" Type="http://schemas.openxmlformats.org/officeDocument/2006/relationships/image" Target="../media/image62.GIF"/><Relationship Id="rId2" Type="http://schemas.openxmlformats.org/officeDocument/2006/relationships/image" Target="../media/image61.GIF"/><Relationship Id="rId1" Type="http://schemas.openxmlformats.org/officeDocument/2006/relationships/image" Target="../media/image60.GIF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2.jpeg"/><Relationship Id="rId8" Type="http://schemas.openxmlformats.org/officeDocument/2006/relationships/image" Target="../media/image71.jpeg"/><Relationship Id="rId7" Type="http://schemas.openxmlformats.org/officeDocument/2006/relationships/image" Target="../media/image70.GIF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GIF"/><Relationship Id="rId3" Type="http://schemas.openxmlformats.org/officeDocument/2006/relationships/slide" Target="slide28.xml"/><Relationship Id="rId2" Type="http://schemas.openxmlformats.org/officeDocument/2006/relationships/image" Target="../media/image66.GIF"/><Relationship Id="rId16" Type="http://schemas.openxmlformats.org/officeDocument/2006/relationships/notesSlide" Target="../notesSlides/notesSlide27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77.GIF"/><Relationship Id="rId13" Type="http://schemas.openxmlformats.org/officeDocument/2006/relationships/image" Target="../media/image76.jpeg"/><Relationship Id="rId12" Type="http://schemas.openxmlformats.org/officeDocument/2006/relationships/image" Target="../media/image75.GIF"/><Relationship Id="rId11" Type="http://schemas.openxmlformats.org/officeDocument/2006/relationships/image" Target="../media/image74.jpeg"/><Relationship Id="rId10" Type="http://schemas.openxmlformats.org/officeDocument/2006/relationships/image" Target="../media/image73.png"/><Relationship Id="rId1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83.png"/><Relationship Id="rId7" Type="http://schemas.openxmlformats.org/officeDocument/2006/relationships/image" Target="../media/image29.GIF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3" Type="http://schemas.openxmlformats.org/officeDocument/2006/relationships/image" Target="../media/image79.GIF"/><Relationship Id="rId2" Type="http://schemas.openxmlformats.org/officeDocument/2006/relationships/image" Target="../media/image78.jpeg"/><Relationship Id="rId10" Type="http://schemas.openxmlformats.org/officeDocument/2006/relationships/notesSlide" Target="../notesSlides/notesSlide28.xml"/><Relationship Id="rId1" Type="http://schemas.openxmlformats.org/officeDocument/2006/relationships/image" Target="../media/image2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84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39.GIF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microsoft.com/office/2007/relationships/media" Target="../media/media4.wmv"/><Relationship Id="rId3" Type="http://schemas.openxmlformats.org/officeDocument/2006/relationships/video" Target="../media/media4.wmv"/><Relationship Id="rId2" Type="http://schemas.openxmlformats.org/officeDocument/2006/relationships/image" Target="../media/image39.GIF"/><Relationship Id="rId1" Type="http://schemas.openxmlformats.org/officeDocument/2006/relationships/image" Target="../media/image26.GIF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8.jpeg"/><Relationship Id="rId3" Type="http://schemas.openxmlformats.org/officeDocument/2006/relationships/image" Target="../media/image87.jpeg"/><Relationship Id="rId2" Type="http://schemas.openxmlformats.org/officeDocument/2006/relationships/image" Target="../media/image25.GIF"/><Relationship Id="rId1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6.png"/><Relationship Id="rId8" Type="http://schemas.openxmlformats.org/officeDocument/2006/relationships/image" Target="../media/image95.png"/><Relationship Id="rId7" Type="http://schemas.openxmlformats.org/officeDocument/2006/relationships/image" Target="../media/image94.jpeg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4" Type="http://schemas.openxmlformats.org/officeDocument/2006/relationships/image" Target="../media/image51.png"/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1" Type="http://schemas.openxmlformats.org/officeDocument/2006/relationships/notesSlide" Target="../notesSlides/notesSlide33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7.jpe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2.xml"/><Relationship Id="rId8" Type="http://schemas.openxmlformats.org/officeDocument/2006/relationships/diagramQuickStyle" Target="../diagrams/quickStyle2.xml"/><Relationship Id="rId7" Type="http://schemas.openxmlformats.org/officeDocument/2006/relationships/diagramLayout" Target="../diagrams/layout2.xml"/><Relationship Id="rId6" Type="http://schemas.openxmlformats.org/officeDocument/2006/relationships/diagramData" Target="../diagrams/data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4" Type="http://schemas.openxmlformats.org/officeDocument/2006/relationships/notesSlide" Target="../notesSlides/notesSlide36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24.GIF"/><Relationship Id="rId11" Type="http://schemas.openxmlformats.org/officeDocument/2006/relationships/slide" Target="slide17.xml"/><Relationship Id="rId10" Type="http://schemas.microsoft.com/office/2007/relationships/diagramDrawing" Target="../diagrams/drawing2.xml"/><Relationship Id="rId1" Type="http://schemas.openxmlformats.org/officeDocument/2006/relationships/diagramData" Target="../diagrams/data1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GIF"/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 r="654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130618" y="2245995"/>
            <a:ext cx="7303376" cy="102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4050" b="1" dirty="0">
                <a:ln w="19050">
                  <a:solidFill>
                    <a:schemeClr val="bg1"/>
                  </a:solidFill>
                </a:ln>
                <a:blipFill dpi="0" rotWithShape="1">
                  <a:blip r:embed="rId2"/>
                  <a:srcRect/>
                  <a:tile tx="3352800" ty="279400" sx="100000" sy="100000" flip="none" algn="t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电焊机的安全管理与使用</a:t>
            </a:r>
            <a:endParaRPr lang="zh-CN" altLang="zh-CN" sz="4050" b="1" dirty="0">
              <a:ln w="19050">
                <a:solidFill>
                  <a:schemeClr val="bg1"/>
                </a:solidFill>
              </a:ln>
              <a:blipFill dpi="0" rotWithShape="1">
                <a:blip r:embed="rId2"/>
                <a:srcRect/>
                <a:tile tx="3352800" ty="279400" sx="100000" sy="100000" flip="none" algn="t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156710" y="4343184"/>
            <a:ext cx="4851083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750" dirty="0">
                <a:solidFill>
                  <a:srgbClr val="7030A0"/>
                </a:solidFill>
                <a:latin typeface="造字工房悦黑演示版常规体" pitchFamily="50" charset="-122"/>
                <a:ea typeface="造字工房悦黑演示版常规体" pitchFamily="50" charset="-122"/>
              </a:rPr>
              <a:t>安全生产</a:t>
            </a:r>
            <a:r>
              <a:rPr lang="en-US" altLang="zh-CN" sz="750" dirty="0">
                <a:solidFill>
                  <a:srgbClr val="7030A0"/>
                </a:solidFill>
                <a:latin typeface="造字工房悦黑演示版常规体" pitchFamily="50" charset="-122"/>
                <a:ea typeface="造字工房悦黑演示版常规体" pitchFamily="50" charset="-122"/>
              </a:rPr>
              <a:t>,</a:t>
            </a:r>
            <a:r>
              <a:rPr lang="zh-CN" altLang="en-US" sz="750" dirty="0">
                <a:solidFill>
                  <a:srgbClr val="7030A0"/>
                </a:solidFill>
                <a:latin typeface="造字工房悦黑演示版常规体" pitchFamily="50" charset="-122"/>
                <a:ea typeface="造字工房悦黑演示版常规体" pitchFamily="50" charset="-122"/>
              </a:rPr>
              <a:t>生产蒸蒸日上</a:t>
            </a:r>
            <a:r>
              <a:rPr lang="en-US" altLang="zh-CN" sz="750" dirty="0">
                <a:solidFill>
                  <a:srgbClr val="7030A0"/>
                </a:solidFill>
                <a:latin typeface="造字工房悦黑演示版常规体" pitchFamily="50" charset="-122"/>
                <a:ea typeface="造字工房悦黑演示版常规体" pitchFamily="50" charset="-122"/>
              </a:rPr>
              <a:t>;</a:t>
            </a:r>
            <a:r>
              <a:rPr lang="zh-CN" altLang="en-US" sz="750" dirty="0">
                <a:solidFill>
                  <a:srgbClr val="7030A0"/>
                </a:solidFill>
                <a:latin typeface="造字工房悦黑演示版常规体" pitchFamily="50" charset="-122"/>
                <a:ea typeface="造字工房悦黑演示版常规体" pitchFamily="50" charset="-122"/>
              </a:rPr>
              <a:t>文明建设</a:t>
            </a:r>
            <a:r>
              <a:rPr lang="en-US" altLang="zh-CN" sz="750" dirty="0">
                <a:solidFill>
                  <a:srgbClr val="7030A0"/>
                </a:solidFill>
                <a:latin typeface="造字工房悦黑演示版常规体" pitchFamily="50" charset="-122"/>
                <a:ea typeface="造字工房悦黑演示版常规体" pitchFamily="50" charset="-122"/>
              </a:rPr>
              <a:t>,</a:t>
            </a:r>
            <a:r>
              <a:rPr lang="zh-CN" altLang="en-US" sz="750" dirty="0">
                <a:solidFill>
                  <a:srgbClr val="7030A0"/>
                </a:solidFill>
                <a:latin typeface="造字工房悦黑演示版常规体" pitchFamily="50" charset="-122"/>
                <a:ea typeface="造字工房悦黑演示版常规体" pitchFamily="50" charset="-122"/>
              </a:rPr>
              <a:t>建设欣欣向荣。不绷紧安全的弦</a:t>
            </a:r>
            <a:r>
              <a:rPr lang="en-US" altLang="zh-CN" sz="750" dirty="0">
                <a:solidFill>
                  <a:srgbClr val="7030A0"/>
                </a:solidFill>
                <a:latin typeface="造字工房悦黑演示版常规体" pitchFamily="50" charset="-122"/>
                <a:ea typeface="造字工房悦黑演示版常规体" pitchFamily="50" charset="-122"/>
              </a:rPr>
              <a:t>,</a:t>
            </a:r>
            <a:r>
              <a:rPr lang="zh-CN" altLang="en-US" sz="750" dirty="0">
                <a:solidFill>
                  <a:srgbClr val="7030A0"/>
                </a:solidFill>
                <a:latin typeface="造字工房悦黑演示版常规体" pitchFamily="50" charset="-122"/>
                <a:ea typeface="造字工房悦黑演示版常规体" pitchFamily="50" charset="-122"/>
              </a:rPr>
              <a:t>就弹不出生产的调。安全花开把春报</a:t>
            </a:r>
            <a:r>
              <a:rPr lang="en-US" altLang="zh-CN" sz="750" dirty="0">
                <a:solidFill>
                  <a:srgbClr val="7030A0"/>
                </a:solidFill>
                <a:latin typeface="造字工房悦黑演示版常规体" pitchFamily="50" charset="-122"/>
                <a:ea typeface="造字工房悦黑演示版常规体" pitchFamily="50" charset="-122"/>
              </a:rPr>
              <a:t>,</a:t>
            </a:r>
            <a:r>
              <a:rPr lang="zh-CN" altLang="en-US" sz="750" dirty="0">
                <a:solidFill>
                  <a:srgbClr val="7030A0"/>
                </a:solidFill>
                <a:latin typeface="造字工房悦黑演示版常规体" pitchFamily="50" charset="-122"/>
                <a:ea typeface="造字工房悦黑演示版常规体" pitchFamily="50" charset="-122"/>
              </a:rPr>
              <a:t>生产效益节节高。忽视安全抓生产是火中取栗</a:t>
            </a:r>
            <a:r>
              <a:rPr lang="en-US" altLang="zh-CN" sz="750" dirty="0">
                <a:solidFill>
                  <a:srgbClr val="7030A0"/>
                </a:solidFill>
                <a:latin typeface="造字工房悦黑演示版常规体" pitchFamily="50" charset="-122"/>
                <a:ea typeface="造字工房悦黑演示版常规体" pitchFamily="50" charset="-122"/>
              </a:rPr>
              <a:t>;</a:t>
            </a:r>
            <a:r>
              <a:rPr lang="zh-CN" altLang="en-US" sz="750" dirty="0">
                <a:solidFill>
                  <a:srgbClr val="7030A0"/>
                </a:solidFill>
                <a:latin typeface="造字工房悦黑演示版常规体" pitchFamily="50" charset="-122"/>
                <a:ea typeface="造字工房悦黑演示版常规体" pitchFamily="50" charset="-122"/>
              </a:rPr>
              <a:t>脱离安全求效益如水中捞月，“安全”二字，我们要永记心中</a:t>
            </a:r>
            <a:r>
              <a:rPr lang="en-US" altLang="zh-CN" sz="750" dirty="0">
                <a:solidFill>
                  <a:srgbClr val="7030A0"/>
                </a:solidFill>
                <a:latin typeface="造字工房悦黑演示版常规体" pitchFamily="50" charset="-122"/>
                <a:ea typeface="造字工房悦黑演示版常规体" pitchFamily="50" charset="-122"/>
              </a:rPr>
              <a:t>!</a:t>
            </a:r>
            <a:endParaRPr lang="en-US" altLang="zh-CN" sz="750" dirty="0">
              <a:solidFill>
                <a:srgbClr val="7030A0"/>
              </a:solidFill>
              <a:latin typeface="造字工房悦黑演示版常规体" pitchFamily="50" charset="-122"/>
              <a:ea typeface="造字工房悦黑演示版常规体" pitchFamily="50" charset="-122"/>
            </a:endParaRPr>
          </a:p>
        </p:txBody>
      </p:sp>
      <p:sp>
        <p:nvSpPr>
          <p:cNvPr id="29" name="矩形 28"/>
          <p:cNvSpPr/>
          <p:nvPr/>
        </p:nvSpPr>
        <p:spPr>
          <a:xfrm flipH="1">
            <a:off x="6139542" y="937235"/>
            <a:ext cx="3004457" cy="299085"/>
          </a:xfrm>
          <a:prstGeom prst="rect">
            <a:avLst/>
          </a:prstGeom>
          <a:solidFill>
            <a:srgbClr val="E6916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zh-CN" sz="13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 全 第 一  预 防 为 主  综 合 治 理</a:t>
            </a:r>
            <a:endParaRPr lang="zh-CN" altLang="zh-CN" sz="135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3556895"/>
            <a:ext cx="9144000" cy="2443855"/>
            <a:chOff x="0" y="3599527"/>
            <a:chExt cx="12192000" cy="3258473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48" y="3599527"/>
              <a:ext cx="2896477" cy="3104289"/>
            </a:xfrm>
            <a:prstGeom prst="rect">
              <a:avLst/>
            </a:prstGeom>
          </p:spPr>
        </p:pic>
        <p:grpSp>
          <p:nvGrpSpPr>
            <p:cNvPr id="42" name="组合 41"/>
            <p:cNvGrpSpPr/>
            <p:nvPr/>
          </p:nvGrpSpPr>
          <p:grpSpPr>
            <a:xfrm>
              <a:off x="0" y="5072304"/>
              <a:ext cx="12192000" cy="1785696"/>
              <a:chOff x="0" y="5072304"/>
              <a:chExt cx="12192000" cy="1785696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322" b="6909"/>
              <a:stretch>
                <a:fillRect/>
              </a:stretch>
            </p:blipFill>
            <p:spPr>
              <a:xfrm>
                <a:off x="1988457" y="5072304"/>
                <a:ext cx="10203543" cy="1662326"/>
              </a:xfrm>
              <a:prstGeom prst="rect">
                <a:avLst/>
              </a:prstGeom>
            </p:spPr>
          </p:pic>
          <p:pic>
            <p:nvPicPr>
              <p:cNvPr id="37" name="图片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79" r="1322" b="46"/>
              <a:stretch>
                <a:fillRect/>
              </a:stretch>
            </p:blipFill>
            <p:spPr>
              <a:xfrm>
                <a:off x="0" y="6698494"/>
                <a:ext cx="12191999" cy="159506"/>
              </a:xfrm>
              <a:prstGeom prst="rect">
                <a:avLst/>
              </a:prstGeom>
            </p:spPr>
          </p:pic>
        </p:grpSp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24"/>
            <a:stretch>
              <a:fillRect/>
            </a:stretch>
          </p:blipFill>
          <p:spPr>
            <a:xfrm>
              <a:off x="0" y="4855131"/>
              <a:ext cx="2162629" cy="1879499"/>
            </a:xfrm>
            <a:prstGeom prst="rect">
              <a:avLst/>
            </a:prstGeom>
          </p:spPr>
        </p:pic>
      </p:grpSp>
      <p:sp>
        <p:nvSpPr>
          <p:cNvPr id="26" name="矩形 25"/>
          <p:cNvSpPr/>
          <p:nvPr/>
        </p:nvSpPr>
        <p:spPr>
          <a:xfrm>
            <a:off x="0" y="857250"/>
            <a:ext cx="2424589" cy="671989"/>
          </a:xfrm>
          <a:prstGeom prst="rect">
            <a:avLst/>
          </a:prstGeom>
          <a:solidFill>
            <a:srgbClr val="DBB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18" name="文本框 17"/>
          <p:cNvSpPr txBox="1"/>
          <p:nvPr/>
        </p:nvSpPr>
        <p:spPr>
          <a:xfrm>
            <a:off x="113030" y="936625"/>
            <a:ext cx="244157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700" b="1" dirty="0" smtClean="0">
                <a:solidFill>
                  <a:srgbClr val="74452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安全知识培训</a:t>
            </a:r>
            <a:endParaRPr lang="zh-CN" altLang="en-US" sz="2700" b="1" dirty="0">
              <a:solidFill>
                <a:srgbClr val="744522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54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29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598494" y="1043444"/>
            <a:ext cx="5773707" cy="465342"/>
            <a:chOff x="598493" y="926029"/>
            <a:chExt cx="5773707" cy="349007"/>
          </a:xfrm>
        </p:grpSpPr>
        <p:grpSp>
          <p:nvGrpSpPr>
            <p:cNvPr id="5" name="组合 4"/>
            <p:cNvGrpSpPr/>
            <p:nvPr/>
          </p:nvGrpSpPr>
          <p:grpSpPr>
            <a:xfrm>
              <a:off x="603126" y="1203598"/>
              <a:ext cx="5769074" cy="71438"/>
              <a:chOff x="675134" y="1347614"/>
              <a:chExt cx="5769074" cy="71438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675134" y="1347614"/>
                <a:ext cx="981075" cy="7143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656208" y="1347614"/>
                <a:ext cx="4788000" cy="7143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598493" y="926029"/>
              <a:ext cx="240322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ln w="11430"/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2.3 BX1-300</a:t>
              </a:r>
              <a:r>
                <a:rPr lang="zh-CN" altLang="en-US" b="1" dirty="0">
                  <a:ln w="11430"/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结构图解</a:t>
              </a:r>
              <a:endParaRPr lang="zh-CN" altLang="en-US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8" name="Picture 3" descr="E:\安全资料\交流课题\劳务安全教育\电焊机\5449bdedNb82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418" y="1647947"/>
            <a:ext cx="3142062" cy="473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安全资料\交流课题\劳务安全教育\电焊机\5449bdf1N62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89891"/>
            <a:ext cx="3312368" cy="472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椭圆形标注 15"/>
          <p:cNvSpPr/>
          <p:nvPr/>
        </p:nvSpPr>
        <p:spPr>
          <a:xfrm>
            <a:off x="1403648" y="2564904"/>
            <a:ext cx="1414760" cy="608218"/>
          </a:xfrm>
          <a:prstGeom prst="wedgeEllipseCallout">
            <a:avLst>
              <a:gd name="adj1" fmla="val 154887"/>
              <a:gd name="adj2" fmla="val -5086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4211958" y="2405885"/>
            <a:ext cx="1584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焊接电流粗调</a:t>
            </a:r>
            <a:endParaRPr lang="zh-CN" altLang="en-US" dirty="0"/>
          </a:p>
        </p:txBody>
      </p:sp>
      <p:sp>
        <p:nvSpPr>
          <p:cNvPr id="19" name="椭圆形标注 18"/>
          <p:cNvSpPr/>
          <p:nvPr/>
        </p:nvSpPr>
        <p:spPr>
          <a:xfrm>
            <a:off x="1043608" y="3212976"/>
            <a:ext cx="2063721" cy="2160240"/>
          </a:xfrm>
          <a:prstGeom prst="wedgeEllipseCallout">
            <a:avLst>
              <a:gd name="adj1" fmla="val 103562"/>
              <a:gd name="adj2" fmla="val -2411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4161547" y="3534107"/>
            <a:ext cx="1584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焊接电流细调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/>
      <p:bldP spid="18" grpId="1"/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39"/>
          <p:cNvGrpSpPr/>
          <p:nvPr/>
        </p:nvGrpSpPr>
        <p:grpSpPr bwMode="auto">
          <a:xfrm>
            <a:off x="3575743" y="2101101"/>
            <a:ext cx="1873262" cy="1612941"/>
            <a:chOff x="1248" y="1947"/>
            <a:chExt cx="480" cy="419"/>
          </a:xfrm>
        </p:grpSpPr>
        <p:grpSp>
          <p:nvGrpSpPr>
            <p:cNvPr id="14" name="Group 14"/>
            <p:cNvGrpSpPr/>
            <p:nvPr/>
          </p:nvGrpSpPr>
          <p:grpSpPr bwMode="auto">
            <a:xfrm>
              <a:off x="1248" y="1947"/>
              <a:ext cx="480" cy="419"/>
              <a:chOff x="3174" y="2656"/>
              <a:chExt cx="1549" cy="1351"/>
            </a:xfrm>
          </p:grpSpPr>
          <p:sp>
            <p:nvSpPr>
              <p:cNvPr id="17" name="AutoShape 15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ts val="400"/>
                  </a:spcBef>
                  <a:buClr>
                    <a:schemeClr val="accent1"/>
                  </a:buClr>
                  <a:buSzPct val="68000"/>
                  <a:buFont typeface="Wingdings 3" panose="05040102010807070707" pitchFamily="18" charset="2"/>
                  <a:buChar char=""/>
                  <a:defRPr sz="27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 eaLnBrk="0" hangingPunct="0">
                  <a:spcBef>
                    <a:spcPts val="325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3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 panose="05020102010507070707" pitchFamily="18" charset="2"/>
                  <a:buChar char=""/>
                  <a:defRPr sz="21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19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latin typeface="+mn-ea"/>
                </a:endParaRPr>
              </a:p>
            </p:txBody>
          </p:sp>
          <p:sp>
            <p:nvSpPr>
              <p:cNvPr id="18" name="AutoShape 16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ts val="400"/>
                  </a:spcBef>
                  <a:buClr>
                    <a:schemeClr val="accent1"/>
                  </a:buClr>
                  <a:buSzPct val="68000"/>
                  <a:buFont typeface="Wingdings 3" panose="05040102010807070707" pitchFamily="18" charset="2"/>
                  <a:buChar char=""/>
                  <a:defRPr sz="27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 eaLnBrk="0" hangingPunct="0">
                  <a:spcBef>
                    <a:spcPts val="325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3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 panose="05020102010507070707" pitchFamily="18" charset="2"/>
                  <a:buChar char=""/>
                  <a:defRPr sz="21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19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latin typeface="+mn-ea"/>
                </a:endParaRPr>
              </a:p>
            </p:txBody>
          </p:sp>
          <p:sp>
            <p:nvSpPr>
              <p:cNvPr id="19" name="AutoShape 17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+mn-ea"/>
                </a:endParaRPr>
              </a:p>
            </p:txBody>
          </p:sp>
        </p:grpSp>
        <p:sp>
          <p:nvSpPr>
            <p:cNvPr id="16" name="Text Box 23"/>
            <p:cNvSpPr txBox="1">
              <a:spLocks noChangeArrowheads="1"/>
            </p:cNvSpPr>
            <p:nvPr/>
          </p:nvSpPr>
          <p:spPr bwMode="gray">
            <a:xfrm>
              <a:off x="1393" y="2009"/>
              <a:ext cx="18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eaLnBrk="0" hangingPunct="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eaLnBrk="0" hangingPunct="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6600" b="1" dirty="0">
                  <a:solidFill>
                    <a:schemeClr val="bg1"/>
                  </a:solidFill>
                  <a:latin typeface="+mn-ea"/>
                </a:rPr>
                <a:t>3</a:t>
              </a:r>
              <a:endParaRPr lang="en-US" altLang="zh-CN" sz="66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20" name="Line 21"/>
          <p:cNvSpPr>
            <a:spLocks noChangeShapeType="1"/>
          </p:cNvSpPr>
          <p:nvPr/>
        </p:nvSpPr>
        <p:spPr bwMode="auto">
          <a:xfrm>
            <a:off x="0" y="4731338"/>
            <a:ext cx="3491880" cy="20519"/>
          </a:xfrm>
          <a:prstGeom prst="line">
            <a:avLst/>
          </a:prstGeom>
          <a:noFill/>
          <a:ln w="25400">
            <a:solidFill>
              <a:schemeClr val="folHlink"/>
            </a:solidFill>
            <a:prstDash val="sysDot"/>
            <a:rou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latin typeface="+mn-ea"/>
            </a:endParaRPr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 flipH="1" flipV="1">
            <a:off x="5508104" y="4731337"/>
            <a:ext cx="3635895" cy="0"/>
          </a:xfrm>
          <a:prstGeom prst="line">
            <a:avLst/>
          </a:prstGeom>
          <a:noFill/>
          <a:ln w="25400">
            <a:solidFill>
              <a:schemeClr val="folHlink"/>
            </a:solidFill>
            <a:prstDash val="sysDot"/>
            <a:rou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1880" y="4485117"/>
            <a:ext cx="201622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相关规范条文</a:t>
            </a:r>
            <a:endParaRPr lang="zh-CN" alt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771083"/>
            <a:ext cx="878497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8.1.2 </a:t>
            </a:r>
            <a:r>
              <a:rPr lang="zh-CN" altLang="en-US" dirty="0"/>
              <a:t>电焊机导线应具有良好的绝缘，绝缘电阻不得小于</a:t>
            </a:r>
            <a:r>
              <a:rPr lang="en-US" altLang="zh-CN" dirty="0"/>
              <a:t>1MΩ</a:t>
            </a:r>
            <a:r>
              <a:rPr lang="zh-CN" altLang="en-US" dirty="0"/>
              <a:t>，接地线接地电阻不得大于</a:t>
            </a:r>
            <a:r>
              <a:rPr lang="en-US" altLang="zh-CN" dirty="0"/>
              <a:t>4Ω</a:t>
            </a:r>
            <a:r>
              <a:rPr lang="zh-CN" altLang="en-US" dirty="0"/>
              <a:t>；当长期停用的电焊机恢复使用时，其绝缘电阻不得小于</a:t>
            </a:r>
            <a:r>
              <a:rPr lang="en-US" altLang="zh-CN" dirty="0"/>
              <a:t>0.5MΩ</a:t>
            </a:r>
            <a:r>
              <a:rPr lang="zh-CN" altLang="en-US" dirty="0"/>
              <a:t>，接线部分不得有腐蚀和受潮。</a:t>
            </a:r>
            <a:endParaRPr lang="en-US" altLang="zh-CN" dirty="0"/>
          </a:p>
          <a:p>
            <a:r>
              <a:rPr lang="en-US" altLang="zh-CN" dirty="0"/>
              <a:t>8.1.4 </a:t>
            </a:r>
            <a:r>
              <a:rPr lang="zh-CN" altLang="en-US" dirty="0"/>
              <a:t>电焊机的二次线应采用防水橡皮护套铜芯软电缆，电缆长度不宜大于</a:t>
            </a:r>
            <a:r>
              <a:rPr lang="en-US" altLang="zh-CN" dirty="0"/>
              <a:t>30m</a:t>
            </a:r>
            <a:r>
              <a:rPr lang="zh-CN" altLang="en-US" dirty="0"/>
              <a:t>。当需要加长电缆时，应相应增加截面。</a:t>
            </a:r>
            <a:endParaRPr lang="en-US" altLang="zh-CN" dirty="0"/>
          </a:p>
          <a:p>
            <a:r>
              <a:rPr lang="en-US" altLang="zh-CN" dirty="0"/>
              <a:t>8.1.9 </a:t>
            </a:r>
            <a:r>
              <a:rPr lang="zh-CN" altLang="en-US" dirty="0"/>
              <a:t>安全防护装置应齐全、有效；漏电保护器参数应匹配，安装应正确，动作应灵敏可靠；接地（接零）应良好，应配装二次侧漏电保护器。</a:t>
            </a:r>
            <a:endParaRPr lang="en-US" altLang="zh-CN" dirty="0"/>
          </a:p>
          <a:p>
            <a:endParaRPr lang="en-US" altLang="zh-CN" dirty="0">
              <a:solidFill>
                <a:srgbClr val="FF0000"/>
              </a:solidFill>
            </a:endParaRPr>
          </a:p>
          <a:p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/>
              <a:t>9.5.2 </a:t>
            </a:r>
            <a:r>
              <a:rPr lang="zh-CN" altLang="en-US" dirty="0"/>
              <a:t>交流电焊机变压器一次侧电源线不应大于</a:t>
            </a:r>
            <a:r>
              <a:rPr lang="en-US" altLang="zh-CN" dirty="0"/>
              <a:t>5m</a:t>
            </a:r>
            <a:r>
              <a:rPr lang="zh-CN" altLang="en-US" dirty="0"/>
              <a:t>，电源进线处必须设置保护罩。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/>
              <a:t>9.5.4 </a:t>
            </a:r>
            <a:r>
              <a:rPr lang="zh-CN" altLang="en-US" dirty="0"/>
              <a:t>不得采用金属构件或结构钢筋代替二次线的地线。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12.1.1 </a:t>
            </a:r>
            <a:r>
              <a:rPr lang="zh-CN" altLang="en-US" dirty="0"/>
              <a:t>焊接前，应进行动火审查，确认焊接（切割）现场防火措施符合要求，并应配备相应的消防措施和安全防护用品，落实监护人员后，开具动火证。</a:t>
            </a:r>
            <a:endParaRPr lang="en-US" altLang="zh-CN" dirty="0"/>
          </a:p>
          <a:p>
            <a:r>
              <a:rPr lang="en-US" altLang="zh-CN" dirty="0"/>
              <a:t>12.1.2 </a:t>
            </a:r>
            <a:r>
              <a:rPr lang="zh-CN" altLang="en-US" dirty="0"/>
              <a:t>焊接设备应有完整的防护外壳，一、二次接线柱处应有保护罩。</a:t>
            </a:r>
            <a:endParaRPr lang="en-US" altLang="zh-CN" dirty="0"/>
          </a:p>
          <a:p>
            <a:r>
              <a:rPr lang="en-US" altLang="zh-CN" dirty="0"/>
              <a:t>12.1.7 </a:t>
            </a:r>
            <a:r>
              <a:rPr lang="zh-CN" altLang="en-US" dirty="0"/>
              <a:t>二次线接头不超过</a:t>
            </a:r>
            <a:r>
              <a:rPr lang="en-US" altLang="zh-CN" dirty="0"/>
              <a:t>3</a:t>
            </a:r>
            <a:r>
              <a:rPr lang="zh-CN" altLang="en-US" dirty="0"/>
              <a:t>个。</a:t>
            </a:r>
            <a:endParaRPr lang="en-US" altLang="zh-CN" dirty="0">
              <a:solidFill>
                <a:srgbClr val="FF0000"/>
              </a:solidFill>
            </a:endParaRPr>
          </a:p>
          <a:p>
            <a:endParaRPr lang="en-US" altLang="zh-CN" dirty="0"/>
          </a:p>
        </p:txBody>
      </p:sp>
      <p:grpSp>
        <p:nvGrpSpPr>
          <p:cNvPr id="14" name="组合 13"/>
          <p:cNvGrpSpPr/>
          <p:nvPr/>
        </p:nvGrpSpPr>
        <p:grpSpPr>
          <a:xfrm>
            <a:off x="539552" y="764704"/>
            <a:ext cx="5773707" cy="465342"/>
            <a:chOff x="598493" y="926029"/>
            <a:chExt cx="5773707" cy="349007"/>
          </a:xfrm>
        </p:grpSpPr>
        <p:grpSp>
          <p:nvGrpSpPr>
            <p:cNvPr id="5" name="组合 4"/>
            <p:cNvGrpSpPr/>
            <p:nvPr/>
          </p:nvGrpSpPr>
          <p:grpSpPr>
            <a:xfrm>
              <a:off x="603126" y="1203598"/>
              <a:ext cx="5769074" cy="71438"/>
              <a:chOff x="675134" y="1347614"/>
              <a:chExt cx="5769074" cy="71438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675134" y="1347614"/>
                <a:ext cx="981075" cy="7143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656208" y="1347614"/>
                <a:ext cx="4788000" cy="7143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598493" y="926029"/>
              <a:ext cx="457048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《</a:t>
              </a:r>
              <a:r>
                <a:rPr lang="zh-CN" altLang="en-US" dirty="0">
                  <a:solidFill>
                    <a:srgbClr val="FF0000"/>
                  </a:solidFill>
                </a:rPr>
                <a:t>施工现场机械设备检查技术规程</a:t>
              </a:r>
              <a:r>
                <a:rPr lang="en-US" altLang="zh-CN" dirty="0">
                  <a:solidFill>
                    <a:srgbClr val="FF0000"/>
                  </a:solidFill>
                </a:rPr>
                <a:t>》</a:t>
              </a:r>
              <a:r>
                <a:rPr lang="zh-CN" altLang="en-US" dirty="0">
                  <a:solidFill>
                    <a:srgbClr val="FF0000"/>
                  </a:solidFill>
                </a:rPr>
                <a:t>规定：</a:t>
              </a:r>
              <a:endParaRPr lang="en-US" altLang="zh-CN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39552" y="3323700"/>
            <a:ext cx="5773707" cy="465342"/>
            <a:chOff x="598493" y="469012"/>
            <a:chExt cx="5773707" cy="349007"/>
          </a:xfrm>
        </p:grpSpPr>
        <p:grpSp>
          <p:nvGrpSpPr>
            <p:cNvPr id="10" name="组合 9"/>
            <p:cNvGrpSpPr/>
            <p:nvPr/>
          </p:nvGrpSpPr>
          <p:grpSpPr>
            <a:xfrm>
              <a:off x="603126" y="746578"/>
              <a:ext cx="5769074" cy="71441"/>
              <a:chOff x="675134" y="890594"/>
              <a:chExt cx="5769074" cy="71441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675134" y="890597"/>
                <a:ext cx="981075" cy="7143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656208" y="890594"/>
                <a:ext cx="4788000" cy="7143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598493" y="469012"/>
              <a:ext cx="457048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《</a:t>
              </a:r>
              <a:r>
                <a:rPr lang="zh-CN" altLang="en-US" dirty="0">
                  <a:solidFill>
                    <a:srgbClr val="FF0000"/>
                  </a:solidFill>
                </a:rPr>
                <a:t>施工现场临时用电安全技术规范</a:t>
              </a:r>
              <a:r>
                <a:rPr lang="en-US" altLang="zh-CN" dirty="0">
                  <a:solidFill>
                    <a:srgbClr val="FF0000"/>
                  </a:solidFill>
                </a:rPr>
                <a:t>》</a:t>
              </a:r>
              <a:r>
                <a:rPr lang="zh-CN" altLang="en-US" dirty="0">
                  <a:solidFill>
                    <a:srgbClr val="FF0000"/>
                  </a:solidFill>
                </a:rPr>
                <a:t>规定：</a:t>
              </a:r>
              <a:endParaRPr lang="en-US" altLang="zh-CN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39552" y="4725144"/>
            <a:ext cx="5773707" cy="465342"/>
            <a:chOff x="598493" y="61933"/>
            <a:chExt cx="5773707" cy="349007"/>
          </a:xfrm>
        </p:grpSpPr>
        <p:grpSp>
          <p:nvGrpSpPr>
            <p:cNvPr id="32" name="组合 31"/>
            <p:cNvGrpSpPr/>
            <p:nvPr/>
          </p:nvGrpSpPr>
          <p:grpSpPr>
            <a:xfrm>
              <a:off x="603126" y="339501"/>
              <a:ext cx="5769074" cy="71439"/>
              <a:chOff x="675134" y="483517"/>
              <a:chExt cx="5769074" cy="71439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675134" y="483518"/>
                <a:ext cx="981075" cy="7143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1656208" y="483517"/>
                <a:ext cx="4788000" cy="7143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33" name="矩形 32"/>
            <p:cNvSpPr/>
            <p:nvPr/>
          </p:nvSpPr>
          <p:spPr>
            <a:xfrm>
              <a:off x="598493" y="61933"/>
              <a:ext cx="410881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《</a:t>
              </a:r>
              <a:r>
                <a:rPr lang="zh-CN" altLang="en-US" dirty="0">
                  <a:solidFill>
                    <a:srgbClr val="FF0000"/>
                  </a:solidFill>
                </a:rPr>
                <a:t>建筑机械使用安全技术规程</a:t>
              </a:r>
              <a:r>
                <a:rPr lang="en-US" altLang="zh-CN" dirty="0">
                  <a:solidFill>
                    <a:srgbClr val="FF0000"/>
                  </a:solidFill>
                </a:rPr>
                <a:t>》</a:t>
              </a:r>
              <a:r>
                <a:rPr lang="zh-CN" altLang="en-US" dirty="0">
                  <a:solidFill>
                    <a:srgbClr val="FF0000"/>
                  </a:solidFill>
                </a:rPr>
                <a:t>规定：</a:t>
              </a:r>
              <a:endParaRPr lang="en-US" altLang="zh-CN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cover/>
      </p:transition>
    </mc:Choice>
    <mc:Fallback>
      <p:transition spd="slow" advClick="0" advTm="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C:\Users\Administrator\Desktop\图片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46" y="1700808"/>
            <a:ext cx="6551613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524328" y="3212976"/>
            <a:ext cx="156644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zh-CN" dirty="0">
                <a:solidFill>
                  <a:srgbClr val="FF0000"/>
                </a:solidFill>
              </a:rPr>
              <a:t>动火部位，时间与动火证不符不动火</a:t>
            </a:r>
            <a:endParaRPr lang="zh-CN" altLang="zh-CN" dirty="0">
              <a:solidFill>
                <a:srgbClr val="FF0000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6948264" y="4437112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7477288" y="4968448"/>
            <a:ext cx="14998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zh-CN" dirty="0">
                <a:solidFill>
                  <a:srgbClr val="FF0000"/>
                </a:solidFill>
              </a:rPr>
              <a:t>没有签发动火证不动火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2411290" y="2852936"/>
            <a:ext cx="2740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>
                <a:solidFill>
                  <a:srgbClr val="FF0000"/>
                </a:solidFill>
              </a:rPr>
              <a:t>没有防火措施或动火措施未落实不动火</a:t>
            </a:r>
            <a:endParaRPr lang="zh-CN" altLang="en-US" dirty="0"/>
          </a:p>
        </p:txBody>
      </p:sp>
      <p:sp>
        <p:nvSpPr>
          <p:cNvPr id="18" name="椭圆 17"/>
          <p:cNvSpPr/>
          <p:nvPr/>
        </p:nvSpPr>
        <p:spPr>
          <a:xfrm>
            <a:off x="3851921" y="3924895"/>
            <a:ext cx="936104" cy="12322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6084168" y="2492896"/>
            <a:ext cx="1368152" cy="37444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5580112" y="1974324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solidFill>
                  <a:srgbClr val="FF0000"/>
                </a:solidFill>
              </a:rPr>
              <a:t>没有动火监护人不动火</a:t>
            </a:r>
            <a:endParaRPr lang="zh-CN" altLang="en-US" dirty="0"/>
          </a:p>
        </p:txBody>
      </p:sp>
      <p:cxnSp>
        <p:nvCxnSpPr>
          <p:cNvPr id="21" name="直接箭头连接符 20"/>
          <p:cNvCxnSpPr/>
          <p:nvPr/>
        </p:nvCxnSpPr>
        <p:spPr>
          <a:xfrm flipH="1">
            <a:off x="7308304" y="4365104"/>
            <a:ext cx="269255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>
            <a:off x="3995936" y="4310347"/>
            <a:ext cx="3581623" cy="12068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539552" y="764704"/>
            <a:ext cx="5773707" cy="465342"/>
            <a:chOff x="598493" y="926029"/>
            <a:chExt cx="5773707" cy="349007"/>
          </a:xfrm>
        </p:grpSpPr>
        <p:grpSp>
          <p:nvGrpSpPr>
            <p:cNvPr id="5" name="组合 4"/>
            <p:cNvGrpSpPr/>
            <p:nvPr/>
          </p:nvGrpSpPr>
          <p:grpSpPr>
            <a:xfrm>
              <a:off x="603126" y="1203598"/>
              <a:ext cx="5769074" cy="71438"/>
              <a:chOff x="675134" y="1347614"/>
              <a:chExt cx="5769074" cy="71438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675134" y="1347614"/>
                <a:ext cx="981075" cy="7143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656208" y="1347614"/>
                <a:ext cx="4788000" cy="7143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598493" y="926029"/>
              <a:ext cx="457048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dirty="0">
                  <a:solidFill>
                    <a:srgbClr val="FF0000"/>
                  </a:solidFill>
                </a:rPr>
                <a:t>电焊机作业所涉及到的规范条文</a:t>
              </a:r>
              <a:r>
                <a:rPr lang="zh-CN" altLang="en-US" dirty="0">
                  <a:solidFill>
                    <a:srgbClr val="FF0000"/>
                  </a:solidFill>
                </a:rPr>
                <a:t>概况</a:t>
              </a:r>
              <a:r>
                <a:rPr lang="zh-CN" altLang="zh-CN" dirty="0">
                  <a:solidFill>
                    <a:srgbClr val="FF0000"/>
                  </a:solidFill>
                </a:rPr>
                <a:t>如下</a:t>
              </a:r>
              <a:r>
                <a:rPr lang="zh-CN" altLang="en-US" dirty="0">
                  <a:solidFill>
                    <a:srgbClr val="FF0000"/>
                  </a:solidFill>
                </a:rPr>
                <a:t>：</a:t>
              </a:r>
              <a:endParaRPr lang="en-US" altLang="zh-CN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74978" y="1916832"/>
            <a:ext cx="77768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/>
              <a:t>一、</a:t>
            </a:r>
            <a:r>
              <a:rPr lang="zh-CN" altLang="zh-CN" dirty="0"/>
              <a:t>电焊机所用电缆必须绝缘良好</a:t>
            </a:r>
            <a:r>
              <a:rPr lang="zh-CN" altLang="en-US" dirty="0"/>
              <a:t>，</a:t>
            </a:r>
            <a:r>
              <a:rPr lang="zh-CN" altLang="zh-CN" dirty="0"/>
              <a:t>一次线长度不宜大于</a:t>
            </a:r>
            <a:r>
              <a:rPr lang="en-US" altLang="zh-CN" dirty="0"/>
              <a:t>5m</a:t>
            </a:r>
            <a:r>
              <a:rPr lang="zh-CN" altLang="zh-CN" dirty="0"/>
              <a:t>，二次线长度不宜大于</a:t>
            </a:r>
            <a:r>
              <a:rPr lang="en-US" altLang="zh-CN" dirty="0"/>
              <a:t>30m</a:t>
            </a:r>
            <a:r>
              <a:rPr lang="zh-CN" altLang="en-US" dirty="0"/>
              <a:t>，</a:t>
            </a:r>
            <a:r>
              <a:rPr lang="zh-CN" altLang="zh-CN" dirty="0"/>
              <a:t>应采用防水橡皮护套铜芯软电缆，接头不得多于</a:t>
            </a:r>
            <a:r>
              <a:rPr lang="en-US" altLang="zh-CN" dirty="0"/>
              <a:t>3</a:t>
            </a:r>
            <a:r>
              <a:rPr lang="zh-CN" altLang="zh-CN" dirty="0"/>
              <a:t>处，不得采用金属构件或结构钢筋代替二次线的地线，进出线必须设置保护罩。</a:t>
            </a:r>
            <a:endParaRPr lang="en-US" altLang="zh-CN" dirty="0"/>
          </a:p>
          <a:p>
            <a:pPr indent="457200">
              <a:lnSpc>
                <a:spcPct val="150000"/>
              </a:lnSpc>
            </a:pPr>
            <a:endParaRPr lang="en-US" altLang="zh-CN" dirty="0"/>
          </a:p>
          <a:p>
            <a:pPr indent="457200">
              <a:lnSpc>
                <a:spcPct val="150000"/>
              </a:lnSpc>
            </a:pPr>
            <a:r>
              <a:rPr lang="zh-CN" altLang="en-US" dirty="0"/>
              <a:t>二、</a:t>
            </a:r>
            <a:r>
              <a:rPr lang="zh-CN" altLang="zh-CN" dirty="0"/>
              <a:t>现场临时用电按照“</a:t>
            </a:r>
            <a:r>
              <a:rPr lang="en-US" altLang="zh-CN" dirty="0"/>
              <a:t>TN-S</a:t>
            </a:r>
            <a:r>
              <a:rPr lang="zh-CN" altLang="zh-CN" dirty="0"/>
              <a:t>”系统布置，漏电保护器、二次降压保护器应齐全灵敏有效</a:t>
            </a:r>
            <a:r>
              <a:rPr lang="zh-CN" altLang="en-US" dirty="0"/>
              <a:t>。</a:t>
            </a:r>
            <a:endParaRPr lang="en-US" altLang="zh-CN" dirty="0"/>
          </a:p>
          <a:p>
            <a:pPr indent="457200">
              <a:lnSpc>
                <a:spcPct val="150000"/>
              </a:lnSpc>
            </a:pPr>
            <a:endParaRPr lang="en-US" altLang="zh-CN" dirty="0"/>
          </a:p>
          <a:p>
            <a:pPr indent="457200">
              <a:lnSpc>
                <a:spcPct val="150000"/>
              </a:lnSpc>
            </a:pPr>
            <a:r>
              <a:rPr lang="zh-CN" altLang="en-US" dirty="0"/>
              <a:t>三、</a:t>
            </a:r>
            <a:r>
              <a:rPr lang="zh-CN" altLang="zh-CN" dirty="0"/>
              <a:t>动火作业必须按照“四不动火”的原则进行。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049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974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625"/>
                            </p:stCondLst>
                            <p:childTnLst>
                              <p:par>
                                <p:cTn id="40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125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625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6" grpId="0"/>
      <p:bldP spid="17" grpId="0"/>
      <p:bldP spid="18" grpId="0" animBg="1"/>
      <p:bldP spid="19" grpId="0" animBg="1"/>
      <p:bldP spid="20" grpId="0"/>
      <p:bldP spid="2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39"/>
          <p:cNvGrpSpPr/>
          <p:nvPr/>
        </p:nvGrpSpPr>
        <p:grpSpPr bwMode="auto">
          <a:xfrm>
            <a:off x="3611938" y="2195081"/>
            <a:ext cx="1873262" cy="1612941"/>
            <a:chOff x="1248" y="1947"/>
            <a:chExt cx="480" cy="419"/>
          </a:xfrm>
        </p:grpSpPr>
        <p:grpSp>
          <p:nvGrpSpPr>
            <p:cNvPr id="14" name="Group 14"/>
            <p:cNvGrpSpPr/>
            <p:nvPr/>
          </p:nvGrpSpPr>
          <p:grpSpPr bwMode="auto">
            <a:xfrm>
              <a:off x="1248" y="1947"/>
              <a:ext cx="480" cy="419"/>
              <a:chOff x="3174" y="2656"/>
              <a:chExt cx="1549" cy="1351"/>
            </a:xfrm>
          </p:grpSpPr>
          <p:sp>
            <p:nvSpPr>
              <p:cNvPr id="17" name="AutoShape 15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ts val="400"/>
                  </a:spcBef>
                  <a:buClr>
                    <a:schemeClr val="accent1"/>
                  </a:buClr>
                  <a:buSzPct val="68000"/>
                  <a:buFont typeface="Wingdings 3" panose="05040102010807070707" pitchFamily="18" charset="2"/>
                  <a:buChar char=""/>
                  <a:defRPr sz="27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 eaLnBrk="0" hangingPunct="0">
                  <a:spcBef>
                    <a:spcPts val="325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3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 panose="05020102010507070707" pitchFamily="18" charset="2"/>
                  <a:buChar char=""/>
                  <a:defRPr sz="21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19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latin typeface="+mn-ea"/>
                </a:endParaRPr>
              </a:p>
            </p:txBody>
          </p:sp>
          <p:sp>
            <p:nvSpPr>
              <p:cNvPr id="18" name="AutoShape 16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ts val="400"/>
                  </a:spcBef>
                  <a:buClr>
                    <a:schemeClr val="accent1"/>
                  </a:buClr>
                  <a:buSzPct val="68000"/>
                  <a:buFont typeface="Wingdings 3" panose="05040102010807070707" pitchFamily="18" charset="2"/>
                  <a:buChar char=""/>
                  <a:defRPr sz="27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 eaLnBrk="0" hangingPunct="0">
                  <a:spcBef>
                    <a:spcPts val="325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3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 panose="05020102010507070707" pitchFamily="18" charset="2"/>
                  <a:buChar char=""/>
                  <a:defRPr sz="21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19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latin typeface="+mn-ea"/>
                </a:endParaRPr>
              </a:p>
            </p:txBody>
          </p:sp>
          <p:sp>
            <p:nvSpPr>
              <p:cNvPr id="19" name="AutoShape 17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+mn-ea"/>
                </a:endParaRPr>
              </a:p>
            </p:txBody>
          </p:sp>
        </p:grpSp>
        <p:sp>
          <p:nvSpPr>
            <p:cNvPr id="16" name="Text Box 23"/>
            <p:cNvSpPr txBox="1">
              <a:spLocks noChangeArrowheads="1"/>
            </p:cNvSpPr>
            <p:nvPr/>
          </p:nvSpPr>
          <p:spPr bwMode="gray">
            <a:xfrm>
              <a:off x="1393" y="2009"/>
              <a:ext cx="18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eaLnBrk="0" hangingPunct="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eaLnBrk="0" hangingPunct="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6600" b="1" dirty="0">
                  <a:solidFill>
                    <a:schemeClr val="bg1"/>
                  </a:solidFill>
                  <a:latin typeface="+mn-ea"/>
                </a:rPr>
                <a:t>4</a:t>
              </a:r>
              <a:endParaRPr lang="en-US" altLang="zh-CN" sz="66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20" name="Line 21"/>
          <p:cNvSpPr>
            <a:spLocks noChangeShapeType="1"/>
          </p:cNvSpPr>
          <p:nvPr/>
        </p:nvSpPr>
        <p:spPr bwMode="auto">
          <a:xfrm flipV="1">
            <a:off x="0" y="4731337"/>
            <a:ext cx="3275856" cy="1"/>
          </a:xfrm>
          <a:prstGeom prst="line">
            <a:avLst/>
          </a:prstGeom>
          <a:noFill/>
          <a:ln w="25400">
            <a:solidFill>
              <a:schemeClr val="folHlink"/>
            </a:solidFill>
            <a:prstDash val="sysDot"/>
            <a:rou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latin typeface="+mn-ea"/>
            </a:endParaRPr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 flipH="1">
            <a:off x="5796135" y="4731336"/>
            <a:ext cx="3347862" cy="2"/>
          </a:xfrm>
          <a:prstGeom prst="line">
            <a:avLst/>
          </a:prstGeom>
          <a:noFill/>
          <a:ln w="25400">
            <a:solidFill>
              <a:schemeClr val="folHlink"/>
            </a:solidFill>
            <a:prstDash val="sysDot"/>
            <a:rou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5856" y="4485117"/>
            <a:ext cx="252027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错误做法与规范做法</a:t>
            </a:r>
            <a:endParaRPr lang="zh-CN" altLang="en-US" sz="2000" b="1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直接连接符 37"/>
          <p:cNvSpPr/>
          <p:nvPr/>
        </p:nvSpPr>
        <p:spPr>
          <a:xfrm>
            <a:off x="1540703" y="4500408"/>
            <a:ext cx="3365653" cy="0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直接连接符 33"/>
          <p:cNvSpPr/>
          <p:nvPr/>
        </p:nvSpPr>
        <p:spPr>
          <a:xfrm>
            <a:off x="2044759" y="5374493"/>
            <a:ext cx="3365653" cy="0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组合 13"/>
          <p:cNvGrpSpPr/>
          <p:nvPr/>
        </p:nvGrpSpPr>
        <p:grpSpPr>
          <a:xfrm>
            <a:off x="539552" y="764704"/>
            <a:ext cx="5773707" cy="465342"/>
            <a:chOff x="598493" y="926029"/>
            <a:chExt cx="5773707" cy="349007"/>
          </a:xfrm>
        </p:grpSpPr>
        <p:grpSp>
          <p:nvGrpSpPr>
            <p:cNvPr id="5" name="组合 4"/>
            <p:cNvGrpSpPr/>
            <p:nvPr/>
          </p:nvGrpSpPr>
          <p:grpSpPr>
            <a:xfrm>
              <a:off x="603126" y="1203598"/>
              <a:ext cx="5769074" cy="71438"/>
              <a:chOff x="675134" y="1347614"/>
              <a:chExt cx="5769074" cy="71438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675134" y="1347614"/>
                <a:ext cx="981075" cy="7143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656208" y="1347614"/>
                <a:ext cx="4788000" cy="7143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598493" y="926029"/>
              <a:ext cx="287771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4.1 </a:t>
              </a:r>
              <a:r>
                <a:rPr lang="zh-CN" altLang="en-US" dirty="0"/>
                <a:t>电焊作业职业健康安全</a:t>
              </a:r>
              <a:endParaRPr lang="en-US" altLang="zh-CN" dirty="0"/>
            </a:p>
          </p:txBody>
        </p:sp>
      </p:grpSp>
      <p:sp>
        <p:nvSpPr>
          <p:cNvPr id="18" name="直接连接符 17"/>
          <p:cNvSpPr/>
          <p:nvPr/>
        </p:nvSpPr>
        <p:spPr>
          <a:xfrm>
            <a:off x="2447764" y="5829449"/>
            <a:ext cx="4042889" cy="0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直接连接符 18"/>
          <p:cNvSpPr/>
          <p:nvPr/>
        </p:nvSpPr>
        <p:spPr>
          <a:xfrm>
            <a:off x="1547664" y="3528408"/>
            <a:ext cx="3365653" cy="0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直接连接符 19"/>
          <p:cNvSpPr/>
          <p:nvPr/>
        </p:nvSpPr>
        <p:spPr>
          <a:xfrm>
            <a:off x="2051720" y="2678749"/>
            <a:ext cx="3365653" cy="0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直接连接符 20"/>
          <p:cNvSpPr/>
          <p:nvPr/>
        </p:nvSpPr>
        <p:spPr>
          <a:xfrm>
            <a:off x="2447764" y="1993343"/>
            <a:ext cx="4042889" cy="0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椭圆 30"/>
          <p:cNvSpPr/>
          <p:nvPr/>
        </p:nvSpPr>
        <p:spPr>
          <a:xfrm>
            <a:off x="4972538" y="2060848"/>
            <a:ext cx="1005840" cy="1005840"/>
          </a:xfrm>
          <a:prstGeom prst="ellipse">
            <a:avLst/>
          </a:prstGeom>
          <a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椭圆 31"/>
          <p:cNvSpPr/>
          <p:nvPr/>
        </p:nvSpPr>
        <p:spPr>
          <a:xfrm>
            <a:off x="6039163" y="1556792"/>
            <a:ext cx="1005840" cy="1005840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000" b="-7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28" name="Picture 4" descr="c:\users\administrator\appdata\roaming\360se6\User Data\temp\u=1322418065,1889904609&amp;fm=15&amp;gp=0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58" y="5205561"/>
            <a:ext cx="1238250" cy="1247775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C:\Users\Administrator\Desktop\j0283215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92" y="1820452"/>
            <a:ext cx="4132049" cy="4261872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istrator\Desktop\电焊作业无护目镜对眼睛的伤害.mp4_146542534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851" y="5295199"/>
            <a:ext cx="1122045" cy="1158137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电焊机\电焊作业无手套对手的伤害.mp4_146542600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833264"/>
            <a:ext cx="972000" cy="972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7074501" y="1800571"/>
            <a:ext cx="65915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b="1" dirty="0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触电</a:t>
            </a:r>
            <a:endParaRPr lang="zh-CN" altLang="en-US" b="1" dirty="0">
              <a:ln w="11430">
                <a:solidFill>
                  <a:srgbClr val="0000FF"/>
                </a:solidFill>
              </a:ln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234596" y="2627620"/>
            <a:ext cx="64633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b="1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火灾</a:t>
            </a:r>
            <a:endParaRPr lang="zh-CN" altLang="en-US" b="1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156176" y="4941168"/>
            <a:ext cx="64633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灼烫</a:t>
            </a:r>
            <a:endParaRPr lang="zh-CN" altLang="en-US" b="1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117896" y="5661220"/>
            <a:ext cx="87716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职业病</a:t>
            </a:r>
            <a:endParaRPr lang="zh-CN" altLang="en-US" b="1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5933569" y="4158424"/>
            <a:ext cx="64633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b="1" dirty="0">
                <a:ln w="11430">
                  <a:solidFill>
                    <a:srgbClr val="FF9900"/>
                  </a:solidFill>
                </a:ln>
                <a:solidFill>
                  <a:srgbClr val="FF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爆炸</a:t>
            </a:r>
            <a:endParaRPr lang="zh-CN" altLang="en-US" b="1" dirty="0">
              <a:ln w="11430">
                <a:solidFill>
                  <a:srgbClr val="FF9900"/>
                </a:solidFill>
              </a:ln>
              <a:solidFill>
                <a:srgbClr val="FF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5857014" y="3461950"/>
            <a:ext cx="133882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b="1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中毒、窒息</a:t>
            </a:r>
            <a:endParaRPr lang="zh-CN" altLang="en-US" b="1" dirty="0">
              <a:ln w="11430">
                <a:solidFill>
                  <a:srgbClr val="00B050"/>
                </a:solidFill>
              </a:ln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102" name="Picture 6" descr="J:\电焊机\200936151511474.gif"/>
          <p:cNvPicPr>
            <a:picLocks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96952"/>
            <a:ext cx="972000" cy="972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J:\电焊机\81295322112.gif"/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056"/>
            <a:ext cx="972000" cy="972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2D18"/>
                                      </p:to>
                                    </p:animClr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2D18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5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0.00104 0.01203 L -0.00104 -0.03935 " pathEditMode="relative" rAng="0" ptsTypes="AA">
                                      <p:cBhvr>
                                        <p:cTn id="9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69"/>
                                    </p:animMotion>
                                    <p:animRot by="1500000">
                                      <p:cBhvr>
                                        <p:cTn id="9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8" grpId="0"/>
      <p:bldP spid="28" grpId="1"/>
      <p:bldP spid="30" grpId="0"/>
      <p:bldP spid="30" grpId="1"/>
      <p:bldP spid="33" grpId="0"/>
      <p:bldP spid="33" grpId="1"/>
      <p:bldP spid="37" grpId="0"/>
      <p:bldP spid="37" grpId="1"/>
      <p:bldP spid="40" grpId="0"/>
      <p:bldP spid="4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44185" y="1134803"/>
            <a:ext cx="5769074" cy="95251"/>
            <a:chOff x="675134" y="1347614"/>
            <a:chExt cx="5769074" cy="71438"/>
          </a:xfrm>
        </p:grpSpPr>
        <p:sp>
          <p:nvSpPr>
            <p:cNvPr id="6" name="矩形 5"/>
            <p:cNvSpPr/>
            <p:nvPr/>
          </p:nvSpPr>
          <p:spPr>
            <a:xfrm>
              <a:off x="675134" y="1347614"/>
              <a:ext cx="981075" cy="714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656208" y="1347614"/>
              <a:ext cx="4788000" cy="7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8" name="椭圆 7"/>
          <p:cNvSpPr/>
          <p:nvPr/>
        </p:nvSpPr>
        <p:spPr>
          <a:xfrm>
            <a:off x="544185" y="548680"/>
            <a:ext cx="720000" cy="720000"/>
          </a:xfrm>
          <a:prstGeom prst="ellipse">
            <a:avLst/>
          </a:prstGeom>
          <a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000" b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矩形 10"/>
          <p:cNvSpPr/>
          <p:nvPr/>
        </p:nvSpPr>
        <p:spPr>
          <a:xfrm>
            <a:off x="1406257" y="764704"/>
            <a:ext cx="4493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4.2 </a:t>
            </a:r>
            <a:r>
              <a:rPr lang="zh-CN" altLang="en-US" dirty="0"/>
              <a:t>无二次侧降压保护器导致触电事故案例</a:t>
            </a:r>
            <a:endParaRPr lang="en-US" altLang="zh-CN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80" y="1591945"/>
            <a:ext cx="8218805" cy="413321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3" descr="C:\Users\Administrator\Desktop\图片2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73016"/>
            <a:ext cx="4032448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544185" y="1134803"/>
            <a:ext cx="5769074" cy="95251"/>
            <a:chOff x="675134" y="1347614"/>
            <a:chExt cx="5769074" cy="71438"/>
          </a:xfrm>
        </p:grpSpPr>
        <p:sp>
          <p:nvSpPr>
            <p:cNvPr id="6" name="矩形 5"/>
            <p:cNvSpPr/>
            <p:nvPr/>
          </p:nvSpPr>
          <p:spPr>
            <a:xfrm>
              <a:off x="675134" y="1347614"/>
              <a:ext cx="981075" cy="714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656208" y="1347614"/>
              <a:ext cx="4788000" cy="7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6" name="椭圆 15"/>
          <p:cNvSpPr/>
          <p:nvPr/>
        </p:nvSpPr>
        <p:spPr>
          <a:xfrm>
            <a:off x="687740" y="590183"/>
            <a:ext cx="720000" cy="720000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000" b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矩形 12"/>
          <p:cNvSpPr/>
          <p:nvPr/>
        </p:nvSpPr>
        <p:spPr>
          <a:xfrm>
            <a:off x="1506720" y="739709"/>
            <a:ext cx="1723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4.3 </a:t>
            </a:r>
            <a:r>
              <a:rPr lang="zh-CN" altLang="en-US" dirty="0"/>
              <a:t>专用开关箱</a:t>
            </a:r>
            <a:endParaRPr lang="en-US" altLang="zh-CN" dirty="0"/>
          </a:p>
        </p:txBody>
      </p:sp>
      <p:pic>
        <p:nvPicPr>
          <p:cNvPr id="14" name="Picture 3" descr="C:\Users\Administrator\Desktop\图片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64" y="3573016"/>
            <a:ext cx="4093368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istrator\Desktop\TB12QpQKVXXXXa6XpXXXXXXXXXX_!!0-item_pic.jp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 bwMode="auto">
          <a:xfrm>
            <a:off x="4067944" y="1649285"/>
            <a:ext cx="1466981" cy="134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直接连接符 2"/>
          <p:cNvCxnSpPr/>
          <p:nvPr/>
        </p:nvCxnSpPr>
        <p:spPr>
          <a:xfrm>
            <a:off x="4500232" y="2996952"/>
            <a:ext cx="0" cy="936104"/>
          </a:xfrm>
          <a:prstGeom prst="line">
            <a:avLst/>
          </a:prstGeom>
          <a:ln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5148064" y="2996952"/>
            <a:ext cx="0" cy="936104"/>
          </a:xfrm>
          <a:prstGeom prst="line">
            <a:avLst/>
          </a:prstGeom>
          <a:ln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" name="Picture 2" descr="C:\Users\Administrator\Desktop\1546368880_1066588913.jpg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 bwMode="auto">
          <a:xfrm>
            <a:off x="2500216" y="4528092"/>
            <a:ext cx="1239095" cy="145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等于号 33"/>
          <p:cNvSpPr/>
          <p:nvPr/>
        </p:nvSpPr>
        <p:spPr>
          <a:xfrm rot="5400000">
            <a:off x="4478080" y="3768923"/>
            <a:ext cx="723668" cy="328267"/>
          </a:xfrm>
          <a:prstGeom prst="mathEqual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5" name="Picture 3" descr="C:\Users\Administrator\Desktop\1923284234_1762144625.jpg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 bwMode="auto">
          <a:xfrm>
            <a:off x="4638556" y="4528092"/>
            <a:ext cx="1056896" cy="145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加号 35"/>
          <p:cNvSpPr/>
          <p:nvPr/>
        </p:nvSpPr>
        <p:spPr>
          <a:xfrm>
            <a:off x="3779912" y="4936527"/>
            <a:ext cx="792088" cy="582445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7" name="Picture 4" descr="E:\安全资料\交流课题\劳务安全教育\电焊机\30130706694.jpg"/>
          <p:cNvPicPr>
            <a:picLocks noChangeAspect="1" noChangeArrowheads="1"/>
          </p:cNvPicPr>
          <p:nvPr/>
        </p:nvPicPr>
        <p:blipFill rotWithShape="1">
          <a:blip r:embed="rId7"/>
          <a:srcRect/>
          <a:stretch>
            <a:fillRect/>
          </a:stretch>
        </p:blipFill>
        <p:spPr bwMode="auto">
          <a:xfrm>
            <a:off x="6645503" y="4638887"/>
            <a:ext cx="1123452" cy="145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2572223" y="6156533"/>
            <a:ext cx="1167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断路器</a:t>
            </a:r>
            <a:endParaRPr lang="zh-CN" alt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4572000" y="6159416"/>
            <a:ext cx="1483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漏电保护器</a:t>
            </a:r>
            <a:endParaRPr lang="zh-CN" alt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498761" y="6167045"/>
            <a:ext cx="1918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二次降压保护器</a:t>
            </a:r>
            <a:endParaRPr lang="zh-CN" altLang="en-US" dirty="0"/>
          </a:p>
        </p:txBody>
      </p:sp>
      <p:sp>
        <p:nvSpPr>
          <p:cNvPr id="41" name="加号 40"/>
          <p:cNvSpPr/>
          <p:nvPr/>
        </p:nvSpPr>
        <p:spPr>
          <a:xfrm>
            <a:off x="5796136" y="4936527"/>
            <a:ext cx="792088" cy="582445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形标注 41"/>
          <p:cNvSpPr/>
          <p:nvPr/>
        </p:nvSpPr>
        <p:spPr>
          <a:xfrm>
            <a:off x="2843808" y="5371727"/>
            <a:ext cx="187499" cy="291061"/>
          </a:xfrm>
          <a:prstGeom prst="wedgeEllipseCallout">
            <a:avLst>
              <a:gd name="adj1" fmla="val -651457"/>
              <a:gd name="adj2" fmla="val 24651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TextBox 42"/>
          <p:cNvSpPr txBox="1"/>
          <p:nvPr/>
        </p:nvSpPr>
        <p:spPr>
          <a:xfrm>
            <a:off x="107504" y="6167045"/>
            <a:ext cx="187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试跳按扭</a:t>
            </a:r>
            <a:endParaRPr lang="en-US" altLang="zh-CN" dirty="0"/>
          </a:p>
          <a:p>
            <a:pPr algn="ctr"/>
            <a:r>
              <a:rPr lang="zh-CN" altLang="en-US" dirty="0"/>
              <a:t>测试电路过载</a:t>
            </a:r>
            <a:endParaRPr lang="zh-CN" altLang="en-US" dirty="0"/>
          </a:p>
        </p:txBody>
      </p:sp>
      <p:sp>
        <p:nvSpPr>
          <p:cNvPr id="44" name="椭圆形标注 43"/>
          <p:cNvSpPr/>
          <p:nvPr/>
        </p:nvSpPr>
        <p:spPr>
          <a:xfrm>
            <a:off x="5464621" y="5574256"/>
            <a:ext cx="187499" cy="291061"/>
          </a:xfrm>
          <a:prstGeom prst="wedgeEllipseCallout">
            <a:avLst>
              <a:gd name="adj1" fmla="val -1022717"/>
              <a:gd name="adj2" fmla="val -48969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TextBox 44"/>
          <p:cNvSpPr txBox="1"/>
          <p:nvPr/>
        </p:nvSpPr>
        <p:spPr>
          <a:xfrm>
            <a:off x="1382298" y="3945849"/>
            <a:ext cx="2052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测试按扭</a:t>
            </a:r>
            <a:endParaRPr lang="en-US" altLang="zh-CN" dirty="0"/>
          </a:p>
          <a:p>
            <a:pPr algn="ctr"/>
            <a:r>
              <a:rPr lang="zh-CN" altLang="en-US" dirty="0"/>
              <a:t>测试漏电功能</a:t>
            </a:r>
            <a:endParaRPr lang="zh-CN" altLang="en-US" dirty="0"/>
          </a:p>
        </p:txBody>
      </p:sp>
      <p:sp>
        <p:nvSpPr>
          <p:cNvPr id="25" name="椭圆 24"/>
          <p:cNvSpPr/>
          <p:nvPr/>
        </p:nvSpPr>
        <p:spPr>
          <a:xfrm>
            <a:off x="4139952" y="4073468"/>
            <a:ext cx="652741" cy="21638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800" dirty="0">
              <a:solidFill>
                <a:srgbClr val="FF0000"/>
              </a:solidFill>
            </a:endParaRPr>
          </a:p>
        </p:txBody>
      </p:sp>
      <p:sp>
        <p:nvSpPr>
          <p:cNvPr id="26" name="椭圆形标注 25"/>
          <p:cNvSpPr/>
          <p:nvPr/>
        </p:nvSpPr>
        <p:spPr>
          <a:xfrm>
            <a:off x="5220072" y="1816149"/>
            <a:ext cx="2376264" cy="2260923"/>
          </a:xfrm>
          <a:prstGeom prst="wedgeEllipseCallout">
            <a:avLst>
              <a:gd name="adj1" fmla="val -69658"/>
              <a:gd name="adj2" fmla="val 5897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dirty="0">
                <a:solidFill>
                  <a:srgbClr val="FF0000"/>
                </a:solidFill>
              </a:rPr>
              <a:t>缺少专用开关箱或者是使用普通开关箱缺少二次降压保护器</a:t>
            </a:r>
            <a:endParaRPr lang="zh-CN" altLang="en-US" dirty="0">
              <a:solidFill>
                <a:srgbClr val="0000FF"/>
              </a:solidFill>
            </a:endParaRPr>
          </a:p>
          <a:p>
            <a:pPr algn="ctr"/>
            <a:endParaRPr lang="zh-CN" altLang="en-US" dirty="0"/>
          </a:p>
        </p:txBody>
      </p:sp>
      <p:sp>
        <p:nvSpPr>
          <p:cNvPr id="27" name="椭圆形标注 26"/>
          <p:cNvSpPr/>
          <p:nvPr/>
        </p:nvSpPr>
        <p:spPr>
          <a:xfrm>
            <a:off x="5724128" y="3007785"/>
            <a:ext cx="1656184" cy="565231"/>
          </a:xfrm>
          <a:prstGeom prst="wedgeEllipseCallout">
            <a:avLst>
              <a:gd name="adj1" fmla="val -139632"/>
              <a:gd name="adj2" fmla="val -101599"/>
            </a:avLst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27">
            <a:hlinkClick r:id="rId8" action="ppaction://hlinksldjump"/>
          </p:cNvPr>
          <p:cNvSpPr txBox="1"/>
          <p:nvPr/>
        </p:nvSpPr>
        <p:spPr>
          <a:xfrm>
            <a:off x="2339752" y="2359160"/>
            <a:ext cx="1957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00FF"/>
                </a:solidFill>
              </a:rPr>
              <a:t>为什么需要增加二次侧降压保护？</a:t>
            </a:r>
            <a:endParaRPr lang="zh-CN" altLang="en-US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0.03148 L -3.61111E-6 -0.33819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34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3148 L 8.33333E-7 -0.33819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0.33819 L 0.07084 -0.33819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4" grpId="0" animBg="1"/>
      <p:bldP spid="36" grpId="0" animBg="1"/>
      <p:bldP spid="38" grpId="0"/>
      <p:bldP spid="39" grpId="0"/>
      <p:bldP spid="40" grpId="0"/>
      <p:bldP spid="41" grpId="0" animBg="1"/>
      <p:bldP spid="42" grpId="0" animBg="1"/>
      <p:bldP spid="43" grpId="0"/>
      <p:bldP spid="44" grpId="0" animBg="1"/>
      <p:bldP spid="45" grpId="0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/>
      <p:bldP spid="2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44185" y="1134803"/>
            <a:ext cx="5769074" cy="95251"/>
            <a:chOff x="675134" y="1347614"/>
            <a:chExt cx="5769074" cy="71438"/>
          </a:xfrm>
        </p:grpSpPr>
        <p:sp>
          <p:nvSpPr>
            <p:cNvPr id="6" name="矩形 5"/>
            <p:cNvSpPr/>
            <p:nvPr/>
          </p:nvSpPr>
          <p:spPr>
            <a:xfrm>
              <a:off x="675134" y="1347614"/>
              <a:ext cx="981075" cy="714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656208" y="1347614"/>
              <a:ext cx="4788000" cy="7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22" name="Picture 2" descr="E:\安全资料\交流课题\劳务安全教育\电焊机\未标题-1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4104456" cy="371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椭圆形标注 22"/>
          <p:cNvSpPr/>
          <p:nvPr/>
        </p:nvSpPr>
        <p:spPr>
          <a:xfrm>
            <a:off x="1525260" y="1266484"/>
            <a:ext cx="1678588" cy="1080120"/>
          </a:xfrm>
          <a:prstGeom prst="wedgeEllipseCallout">
            <a:avLst>
              <a:gd name="adj1" fmla="val 93487"/>
              <a:gd name="adj2" fmla="val 7425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一次线长度大于</a:t>
            </a:r>
            <a:r>
              <a:rPr lang="en-US" altLang="zh-CN" dirty="0">
                <a:solidFill>
                  <a:srgbClr val="FF0000"/>
                </a:solidFill>
              </a:rPr>
              <a:t>5</a:t>
            </a:r>
            <a:r>
              <a:rPr lang="zh-CN" altLang="en-US" dirty="0">
                <a:solidFill>
                  <a:srgbClr val="FF0000"/>
                </a:solidFill>
              </a:rPr>
              <a:t>米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4" name="椭圆形标注 23"/>
          <p:cNvSpPr/>
          <p:nvPr/>
        </p:nvSpPr>
        <p:spPr>
          <a:xfrm>
            <a:off x="323528" y="5303584"/>
            <a:ext cx="1800200" cy="1080120"/>
          </a:xfrm>
          <a:prstGeom prst="wedgeEllipseCallout">
            <a:avLst>
              <a:gd name="adj1" fmla="val 77248"/>
              <a:gd name="adj2" fmla="val -11007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二次线长度大于</a:t>
            </a:r>
            <a:r>
              <a:rPr lang="en-US" altLang="zh-CN" dirty="0">
                <a:solidFill>
                  <a:srgbClr val="FF0000"/>
                </a:solidFill>
              </a:rPr>
              <a:t>30</a:t>
            </a:r>
            <a:r>
              <a:rPr lang="zh-CN" altLang="en-US" dirty="0">
                <a:solidFill>
                  <a:srgbClr val="FF0000"/>
                </a:solidFill>
              </a:rPr>
              <a:t>米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683648" y="548760"/>
            <a:ext cx="720000" cy="720000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000" b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矩形 9"/>
          <p:cNvSpPr/>
          <p:nvPr/>
        </p:nvSpPr>
        <p:spPr>
          <a:xfrm>
            <a:off x="1478265" y="764704"/>
            <a:ext cx="3108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4.4 </a:t>
            </a:r>
            <a:r>
              <a:rPr lang="zh-CN" altLang="en-US" dirty="0"/>
              <a:t>一次侧，二次侧长度要求</a:t>
            </a:r>
            <a:endParaRPr lang="en-US" altLang="zh-CN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28880"/>
            <a:ext cx="5265167" cy="31812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椭圆 12"/>
          <p:cNvSpPr/>
          <p:nvPr/>
        </p:nvSpPr>
        <p:spPr>
          <a:xfrm>
            <a:off x="3919259" y="1806544"/>
            <a:ext cx="1660853" cy="2109875"/>
          </a:xfrm>
          <a:prstGeom prst="ellipse">
            <a:avLst/>
          </a:prstGeom>
          <a:noFill/>
          <a:ln w="635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5580112" y="1484784"/>
            <a:ext cx="2016224" cy="1584176"/>
          </a:xfrm>
          <a:prstGeom prst="ellipse">
            <a:avLst/>
          </a:prstGeom>
          <a:noFill/>
          <a:ln w="635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0.23247 0.12315 " pathEditMode="relative" rAng="0" ptsTypes="AA">
                                      <p:cBhvr>
                                        <p:cTn id="21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5" y="615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247 0.12315 L -0.00382 0.01274 " pathEditMode="relative" rAng="0" ptsTypes="AA">
                                      <p:cBhvr>
                                        <p:cTn id="39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-553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250" fill="hold"/>
                                        <p:tgtEl>
                                          <p:spTgt spid="22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07407E-6 L -0.15226 4.07407E-6 " pathEditMode="relative" rAng="0" ptsTypes="AA">
                                      <p:cBhvr>
                                        <p:cTn id="4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22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03541 -0.03703 " pathEditMode="relative" rAng="0" ptsTypes="AA">
                                      <p:cBhvr>
                                        <p:cTn id="4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3 -1.11111E-6 L -0.20122 -0.13866 " pathEditMode="relative" rAng="0" ptsTypes="AA">
                                      <p:cBhvr>
                                        <p:cTn id="5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8" y="-69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250" fill="hold"/>
                                        <p:tgtEl>
                                          <p:spTgt spid="12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122 -0.13866 L -0.02014 0.00833 " pathEditMode="relative" rAng="0" ptsTypes="AA">
                                      <p:cBhvr>
                                        <p:cTn id="6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5" y="733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1250" fill="hold"/>
                                        <p:tgtEl>
                                          <p:spTgt spid="1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0.1724 0.2088 " pathEditMode="relative" rAng="0" ptsTypes="AA">
                                      <p:cBhvr>
                                        <p:cTn id="6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1" y="1044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1250" fill="hold"/>
                                        <p:tgtEl>
                                          <p:spTgt spid="13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44444E-6 L 0.09444 0.24167 " pathEditMode="relative" rAng="0" ptsTypes="AA">
                                      <p:cBhvr>
                                        <p:cTn id="7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12083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1250" fill="hold"/>
                                        <p:tgtEl>
                                          <p:spTgt spid="14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10" grpId="0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44185" y="1134803"/>
            <a:ext cx="5769074" cy="95251"/>
            <a:chOff x="675134" y="1347614"/>
            <a:chExt cx="5769074" cy="71438"/>
          </a:xfrm>
        </p:grpSpPr>
        <p:sp>
          <p:nvSpPr>
            <p:cNvPr id="6" name="矩形 5"/>
            <p:cNvSpPr/>
            <p:nvPr/>
          </p:nvSpPr>
          <p:spPr>
            <a:xfrm>
              <a:off x="675134" y="1347614"/>
              <a:ext cx="981075" cy="714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656208" y="1347614"/>
              <a:ext cx="4788000" cy="7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8" name="椭圆 7"/>
          <p:cNvSpPr/>
          <p:nvPr/>
        </p:nvSpPr>
        <p:spPr>
          <a:xfrm>
            <a:off x="683648" y="548760"/>
            <a:ext cx="720000" cy="720000"/>
          </a:xfrm>
          <a:prstGeom prst="ellipse">
            <a:avLst/>
          </a:prstGeom>
          <a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000" b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矩形 8"/>
          <p:cNvSpPr/>
          <p:nvPr/>
        </p:nvSpPr>
        <p:spPr>
          <a:xfrm>
            <a:off x="1478265" y="764704"/>
            <a:ext cx="4955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4.5 </a:t>
            </a:r>
            <a:r>
              <a:rPr lang="zh-CN" altLang="en-US" dirty="0"/>
              <a:t>电源进线端无保护，未做保护接零事故案例</a:t>
            </a:r>
            <a:endParaRPr lang="en-US" altLang="zh-CN" dirty="0"/>
          </a:p>
        </p:txBody>
      </p:sp>
      <p:grpSp>
        <p:nvGrpSpPr>
          <p:cNvPr id="3" name="组合 2"/>
          <p:cNvGrpSpPr/>
          <p:nvPr/>
        </p:nvGrpSpPr>
        <p:grpSpPr>
          <a:xfrm>
            <a:off x="-3428" y="1341288"/>
            <a:ext cx="9147428" cy="4680000"/>
            <a:chOff x="-3428" y="1341288"/>
            <a:chExt cx="9147428" cy="4680000"/>
          </a:xfrm>
        </p:grpSpPr>
        <p:pic>
          <p:nvPicPr>
            <p:cNvPr id="3074" name="Picture 2" descr="C:\Users\Administrator\Desktop\2008528101228816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28" y="1341288"/>
              <a:ext cx="9143999" cy="46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矩形 10"/>
            <p:cNvSpPr/>
            <p:nvPr/>
          </p:nvSpPr>
          <p:spPr>
            <a:xfrm>
              <a:off x="8891520" y="1341288"/>
              <a:ext cx="252480" cy="468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/>
            <p:cNvSpPr/>
            <p:nvPr/>
          </p:nvSpPr>
          <p:spPr>
            <a:xfrm>
              <a:off x="0" y="1341288"/>
              <a:ext cx="251520" cy="468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电焊机触电_0.wmv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701248"/>
            <a:ext cx="8640000" cy="3960000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2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îṩḻíďé"/>
          <p:cNvSpPr/>
          <p:nvPr/>
        </p:nvSpPr>
        <p:spPr bwMode="auto">
          <a:xfrm>
            <a:off x="5323190" y="857250"/>
            <a:ext cx="54006" cy="51435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  <a:round/>
          </a:ln>
        </p:spPr>
        <p:txBody>
          <a:bodyPr anchor="ctr"/>
          <a:lstStyle/>
          <a:p>
            <a:pPr algn="ctr"/>
            <a:endParaRPr sz="1350"/>
          </a:p>
        </p:txBody>
      </p:sp>
      <p:sp>
        <p:nvSpPr>
          <p:cNvPr id="27" name="ïśliḓê"/>
          <p:cNvSpPr/>
          <p:nvPr/>
        </p:nvSpPr>
        <p:spPr bwMode="auto">
          <a:xfrm>
            <a:off x="5108718" y="1306442"/>
            <a:ext cx="481998" cy="481998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none" lIns="68580" tIns="34290" rIns="68580" bIns="34290" anchor="ctr" anchorCtr="1" forceAA="0" compatLnSpc="1">
            <a:normAutofit/>
          </a:bodyPr>
          <a:lstStyle/>
          <a:p>
            <a:pPr algn="ctr"/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</a:rPr>
              <a:t>01</a:t>
            </a:r>
            <a:endParaRPr lang="en-US" altLang="zh-CN" sz="21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8" name="îŝļiḑé"/>
          <p:cNvSpPr/>
          <p:nvPr/>
        </p:nvSpPr>
        <p:spPr bwMode="auto">
          <a:xfrm>
            <a:off x="5109194" y="2231279"/>
            <a:ext cx="481998" cy="481998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none" lIns="68580" tIns="34290" rIns="68580" bIns="34290" anchor="ctr" anchorCtr="1" forceAA="0" compatLnSpc="1">
            <a:normAutofit/>
          </a:bodyPr>
          <a:lstStyle/>
          <a:p>
            <a:pPr algn="ctr"/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</a:rPr>
              <a:t>02</a:t>
            </a:r>
            <a:endParaRPr lang="en-US" altLang="zh-CN" sz="21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9" name="íṡḷîḋé"/>
          <p:cNvSpPr/>
          <p:nvPr/>
        </p:nvSpPr>
        <p:spPr bwMode="auto">
          <a:xfrm>
            <a:off x="5108718" y="3188024"/>
            <a:ext cx="481998" cy="481998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none" lIns="68580" tIns="34290" rIns="68580" bIns="34290" anchor="ctr" anchorCtr="1" forceAA="0" compatLnSpc="1">
            <a:normAutofit/>
          </a:bodyPr>
          <a:lstStyle/>
          <a:p>
            <a:pPr algn="ctr"/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</a:rPr>
              <a:t>03</a:t>
            </a:r>
            <a:endParaRPr lang="en-US" altLang="zh-CN" sz="21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0" name="îṧliḓê"/>
          <p:cNvSpPr/>
          <p:nvPr/>
        </p:nvSpPr>
        <p:spPr bwMode="auto">
          <a:xfrm>
            <a:off x="5109194" y="4139532"/>
            <a:ext cx="481998" cy="481998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none" lIns="68580" tIns="34290" rIns="68580" bIns="34290" anchor="ctr" anchorCtr="1" forceAA="0" compatLnSpc="1">
            <a:normAutofit/>
          </a:bodyPr>
          <a:lstStyle/>
          <a:p>
            <a:pPr algn="ctr"/>
            <a:r>
              <a:rPr lang="en-US" altLang="zh-CN" sz="2100">
                <a:solidFill>
                  <a:schemeClr val="bg1"/>
                </a:solidFill>
                <a:latin typeface="Impact" panose="020B0806030902050204" pitchFamily="34" charset="0"/>
              </a:rPr>
              <a:t>04</a:t>
            </a:r>
            <a:endParaRPr lang="en-US" altLang="zh-CN" sz="21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îṡḷiďê"/>
          <p:cNvSpPr/>
          <p:nvPr/>
        </p:nvSpPr>
        <p:spPr>
          <a:xfrm>
            <a:off x="6149648" y="2423975"/>
            <a:ext cx="2754306" cy="69249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6000" b="1" dirty="0">
                <a:ln w="19050">
                  <a:solidFill>
                    <a:schemeClr val="bg1"/>
                  </a:solidFill>
                </a:ln>
                <a:blipFill dpi="0" rotWithShape="1">
                  <a:blip r:embed="rId1"/>
                  <a:srcRect/>
                  <a:tile tx="3352800" ty="279400" sx="100000" sy="100000" flip="none" algn="t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4950" dirty="0">
              <a:ln w="19050">
                <a:solidFill>
                  <a:schemeClr val="bg1"/>
                </a:solidFill>
              </a:ln>
              <a:blipFill dpi="0" rotWithShape="1">
                <a:blip r:embed="rId1"/>
                <a:srcRect/>
                <a:tile tx="3352800" ty="279400" sx="100000" sy="100000" flip="none" algn="t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汉真广标简体" panose="02000000000000000000" pitchFamily="2" charset="-122"/>
              <a:ea typeface="方正汉真广标简体" panose="02000000000000000000" pitchFamily="2" charset="-122"/>
            </a:endParaRPr>
          </a:p>
        </p:txBody>
      </p:sp>
      <p:sp>
        <p:nvSpPr>
          <p:cNvPr id="24" name="is1iḓé"/>
          <p:cNvSpPr txBox="1"/>
          <p:nvPr/>
        </p:nvSpPr>
        <p:spPr>
          <a:xfrm>
            <a:off x="2232009" y="1544669"/>
            <a:ext cx="2403475" cy="322580"/>
          </a:xfrm>
          <a:prstGeom prst="rect">
            <a:avLst/>
          </a:prstGeom>
          <a:noFill/>
        </p:spPr>
        <p:txBody>
          <a:bodyPr wrap="none" lIns="270000" tIns="0" rIns="0" bIns="0" anchor="b" anchorCtr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2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电焊机的基础知识</a:t>
            </a:r>
            <a:endParaRPr lang="zh-CN" altLang="en-US" sz="21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íṥḷíḍê"/>
          <p:cNvSpPr/>
          <p:nvPr/>
        </p:nvSpPr>
        <p:spPr>
          <a:xfrm>
            <a:off x="6234603" y="3441394"/>
            <a:ext cx="1782445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b="1" spc="3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en-US" altLang="zh-CN" sz="2100" b="1" spc="3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is1iḓé"/>
          <p:cNvSpPr txBox="1"/>
          <p:nvPr/>
        </p:nvSpPr>
        <p:spPr>
          <a:xfrm>
            <a:off x="2498709" y="2311193"/>
            <a:ext cx="2136775" cy="322580"/>
          </a:xfrm>
          <a:prstGeom prst="rect">
            <a:avLst/>
          </a:prstGeom>
          <a:noFill/>
        </p:spPr>
        <p:txBody>
          <a:bodyPr wrap="none" lIns="270000" tIns="0" rIns="0" bIns="0" anchor="b" anchorCtr="0">
            <a:spAutoFit/>
            <a:scene3d>
              <a:camera prst="orthographicFront"/>
              <a:lightRig rig="threePt" dir="t"/>
            </a:scene3d>
          </a:bodyPr>
          <a:lstStyle/>
          <a:p>
            <a:pPr algn="r"/>
            <a:r>
              <a:rPr lang="zh-CN" altLang="en-US" sz="2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电焊机结构图示</a:t>
            </a:r>
            <a:endParaRPr lang="zh-CN" altLang="en-US" sz="21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is1iḓé"/>
          <p:cNvSpPr txBox="1"/>
          <p:nvPr/>
        </p:nvSpPr>
        <p:spPr>
          <a:xfrm>
            <a:off x="1431909" y="3267900"/>
            <a:ext cx="3203575" cy="322580"/>
          </a:xfrm>
          <a:prstGeom prst="rect">
            <a:avLst/>
          </a:prstGeom>
          <a:noFill/>
        </p:spPr>
        <p:txBody>
          <a:bodyPr wrap="none" lIns="270000" tIns="0" rIns="0" bIns="0" anchor="b" anchorCtr="0">
            <a:spAutoFit/>
          </a:bodyPr>
          <a:lstStyle/>
          <a:p>
            <a:pPr algn="r"/>
            <a:r>
              <a:rPr lang="zh-CN" altLang="en-US" sz="2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与电焊机相关的规范条文</a:t>
            </a:r>
            <a:endParaRPr lang="zh-CN" altLang="en-US" sz="21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is1iḓé"/>
          <p:cNvSpPr txBox="1"/>
          <p:nvPr/>
        </p:nvSpPr>
        <p:spPr>
          <a:xfrm>
            <a:off x="1208071" y="4219368"/>
            <a:ext cx="3470275" cy="322580"/>
          </a:xfrm>
          <a:prstGeom prst="rect">
            <a:avLst/>
          </a:prstGeom>
          <a:noFill/>
        </p:spPr>
        <p:txBody>
          <a:bodyPr wrap="none" lIns="270000" tIns="0" rIns="0" bIns="0" anchor="b" anchorCtr="0">
            <a:spAutoFit/>
          </a:bodyPr>
          <a:lstStyle/>
          <a:p>
            <a:pPr algn="r"/>
            <a:r>
              <a:rPr lang="zh-CN" altLang="en-US" sz="2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电焊机错误做法与规范做法</a:t>
            </a:r>
            <a:endParaRPr lang="zh-CN" altLang="en-US" sz="21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ïśliḓê"/>
          <p:cNvSpPr/>
          <p:nvPr/>
        </p:nvSpPr>
        <p:spPr bwMode="auto">
          <a:xfrm>
            <a:off x="5108718" y="5095010"/>
            <a:ext cx="481998" cy="481998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none" lIns="68580" tIns="34290" rIns="68580" bIns="34290" anchor="ctr" anchorCtr="1" forceAA="0" compatLnSpc="1">
            <a:normAutofit/>
          </a:bodyPr>
          <a:p>
            <a:pPr algn="ctr"/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</a:rPr>
              <a:t>01</a:t>
            </a:r>
            <a:endParaRPr lang="en-US" altLang="zh-CN" sz="21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12295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940" y="5577046"/>
            <a:ext cx="1822609" cy="12111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is1iḓé"/>
          <p:cNvSpPr txBox="1"/>
          <p:nvPr/>
        </p:nvSpPr>
        <p:spPr>
          <a:xfrm>
            <a:off x="3875071" y="5174805"/>
            <a:ext cx="803275" cy="322580"/>
          </a:xfrm>
          <a:prstGeom prst="rect">
            <a:avLst/>
          </a:prstGeom>
          <a:noFill/>
        </p:spPr>
        <p:txBody>
          <a:bodyPr wrap="none" lIns="270000" tIns="0" rIns="0" bIns="0" anchor="b" anchorCtr="0">
            <a:spAutoFit/>
          </a:bodyPr>
          <a:p>
            <a:pPr algn="r"/>
            <a:r>
              <a:rPr lang="zh-CN" altLang="en-US" sz="2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  <a:endParaRPr lang="zh-CN" altLang="en-US" sz="21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15" grpId="0"/>
      <p:bldP spid="24" grpId="0"/>
      <p:bldP spid="12" grpId="0"/>
      <p:bldP spid="32" grpId="0"/>
      <p:bldP spid="33" grpId="0"/>
      <p:bldP spid="34" grpId="0"/>
      <p:bldP spid="2" grpId="0" bldLvl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44185" y="1134803"/>
            <a:ext cx="5769074" cy="95251"/>
            <a:chOff x="675134" y="1347614"/>
            <a:chExt cx="5769074" cy="71438"/>
          </a:xfrm>
        </p:grpSpPr>
        <p:sp>
          <p:nvSpPr>
            <p:cNvPr id="6" name="矩形 5"/>
            <p:cNvSpPr/>
            <p:nvPr/>
          </p:nvSpPr>
          <p:spPr>
            <a:xfrm>
              <a:off x="675134" y="1347614"/>
              <a:ext cx="981075" cy="714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656208" y="1347614"/>
              <a:ext cx="4788000" cy="7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17" name="Picture 2" descr="C:\Users\Administrator\Desktop\新建文件夹\新建文件夹IMG_20151117_143830.jpg"/>
          <p:cNvPicPr>
            <a:picLocks noChangeAspect="1" noChangeArrowheads="1"/>
          </p:cNvPicPr>
          <p:nvPr/>
        </p:nvPicPr>
        <p:blipFill rotWithShape="1">
          <a:blip r:embed="rId1"/>
          <a:srcRect/>
          <a:stretch>
            <a:fillRect/>
          </a:stretch>
        </p:blipFill>
        <p:spPr bwMode="auto">
          <a:xfrm>
            <a:off x="539552" y="1447602"/>
            <a:ext cx="3887247" cy="392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椭圆形标注 17"/>
          <p:cNvSpPr/>
          <p:nvPr/>
        </p:nvSpPr>
        <p:spPr>
          <a:xfrm>
            <a:off x="2399961" y="1556792"/>
            <a:ext cx="1547506" cy="1142588"/>
          </a:xfrm>
          <a:prstGeom prst="wedgeEllipseCallout">
            <a:avLst>
              <a:gd name="adj1" fmla="val 51476"/>
              <a:gd name="adj2" fmla="val 8202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进线端缺少保护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0" name="椭圆形标注 19"/>
          <p:cNvSpPr/>
          <p:nvPr/>
        </p:nvSpPr>
        <p:spPr>
          <a:xfrm>
            <a:off x="2051720" y="4077072"/>
            <a:ext cx="1258380" cy="1260140"/>
          </a:xfrm>
          <a:prstGeom prst="wedgeEllipseCallout">
            <a:avLst>
              <a:gd name="adj1" fmla="val 31086"/>
              <a:gd name="adj2" fmla="val -10328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未做保护接零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683648" y="548760"/>
            <a:ext cx="720000" cy="720000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000" b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矩形 9"/>
          <p:cNvSpPr/>
          <p:nvPr/>
        </p:nvSpPr>
        <p:spPr>
          <a:xfrm>
            <a:off x="1478265" y="764704"/>
            <a:ext cx="287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4.6 </a:t>
            </a:r>
            <a:r>
              <a:rPr lang="zh-CN" altLang="en-US" dirty="0"/>
              <a:t>电源进线端，保护接零</a:t>
            </a:r>
            <a:endParaRPr lang="en-US" altLang="zh-CN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263" y="3356992"/>
            <a:ext cx="5328745" cy="3121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椭圆形标注 12"/>
          <p:cNvSpPr/>
          <p:nvPr/>
        </p:nvSpPr>
        <p:spPr>
          <a:xfrm>
            <a:off x="544184" y="5229200"/>
            <a:ext cx="2372936" cy="1628800"/>
          </a:xfrm>
          <a:prstGeom prst="wedgeEllipseCallout">
            <a:avLst>
              <a:gd name="adj1" fmla="val 44254"/>
              <a:gd name="adj2" fmla="val -11478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0000FF"/>
                </a:solidFill>
              </a:rPr>
              <a:t>电源进线端必须采用绝缘介质保护，避免铜线裸露，以防触电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4" name="椭圆形标注 13"/>
          <p:cNvSpPr/>
          <p:nvPr/>
        </p:nvSpPr>
        <p:spPr>
          <a:xfrm>
            <a:off x="7380313" y="1672369"/>
            <a:ext cx="1584176" cy="780135"/>
          </a:xfrm>
          <a:prstGeom prst="wedgeEllipseCallout">
            <a:avLst>
              <a:gd name="adj1" fmla="val -151737"/>
              <a:gd name="adj2" fmla="val 23488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0000FF"/>
                </a:solidFill>
              </a:rPr>
              <a:t>保护接零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22222E-6 L 0.25208 0.10787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53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250" fill="hold"/>
                                        <p:tgtEl>
                                          <p:spTgt spid="1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208 0.10787 L 0.00798 0.00278 " pathEditMode="relative" rAng="0" ptsTypes="AA">
                                      <p:cBhvr>
                                        <p:cTn id="3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5" y="-525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250" fill="hold"/>
                                        <p:tgtEl>
                                          <p:spTgt spid="1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-0.24861 -0.04121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1" y="-206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59259E-6 L -0.19462 -0.08125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0" y="-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7 L -0.2368 -0.17523 " pathEditMode="relative" rAng="0" ptsTypes="AA">
                                      <p:cBhvr>
                                        <p:cTn id="4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40" y="-877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250" fill="hold"/>
                                        <p:tgtEl>
                                          <p:spTgt spid="12"/>
                                        </p:tgtEl>
                                      </p:cBhvr>
                                      <p:by x="160000" y="1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68 -0.17523 L 0.00729 0.00347 " pathEditMode="relative" rAng="0" ptsTypes="AA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893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250" fill="hold"/>
                                        <p:tgtEl>
                                          <p:spTgt spid="1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L 0.05208 0.25186 " pathEditMode="relative" rAng="0" ptsTypes="AA">
                                      <p:cBhvr>
                                        <p:cTn id="6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1259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1250" fill="hold"/>
                                        <p:tgtEl>
                                          <p:spTgt spid="1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7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250" fill="hold"/>
                                        <p:tgtEl>
                                          <p:spTgt spid="1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44185" y="1134803"/>
            <a:ext cx="5769074" cy="95251"/>
            <a:chOff x="675134" y="1347614"/>
            <a:chExt cx="5769074" cy="71438"/>
          </a:xfrm>
        </p:grpSpPr>
        <p:sp>
          <p:nvSpPr>
            <p:cNvPr id="6" name="矩形 5"/>
            <p:cNvSpPr/>
            <p:nvPr/>
          </p:nvSpPr>
          <p:spPr>
            <a:xfrm>
              <a:off x="675134" y="1347614"/>
              <a:ext cx="981075" cy="714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656208" y="1347614"/>
              <a:ext cx="4788000" cy="7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8" name="Picture 3" descr="C:\Users\Administrator\Desktop\新建文件夹\新建文件夹IMG_20151117_144409.jpg"/>
          <p:cNvPicPr>
            <a:picLocks noChangeAspect="1" noChangeArrowheads="1"/>
          </p:cNvPicPr>
          <p:nvPr/>
        </p:nvPicPr>
        <p:blipFill rotWithShape="1">
          <a:blip r:embed="rId1"/>
          <a:srcRect/>
          <a:stretch>
            <a:fillRect/>
          </a:stretch>
        </p:blipFill>
        <p:spPr bwMode="auto">
          <a:xfrm>
            <a:off x="107504" y="1332736"/>
            <a:ext cx="4459776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椭圆形标注 8"/>
          <p:cNvSpPr/>
          <p:nvPr/>
        </p:nvSpPr>
        <p:spPr>
          <a:xfrm>
            <a:off x="1939547" y="1284472"/>
            <a:ext cx="1979712" cy="2136083"/>
          </a:xfrm>
          <a:prstGeom prst="wedgeEllipseCallout">
            <a:avLst>
              <a:gd name="adj1" fmla="val -68646"/>
              <a:gd name="adj2" fmla="val 10198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出线端接线柱、电缆线裸露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539552" y="548760"/>
            <a:ext cx="720000" cy="720000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000" b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矩形 12"/>
          <p:cNvSpPr/>
          <p:nvPr/>
        </p:nvSpPr>
        <p:spPr>
          <a:xfrm>
            <a:off x="2009904" y="764704"/>
            <a:ext cx="3108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4.7 </a:t>
            </a:r>
            <a:r>
              <a:rPr lang="zh-CN" altLang="en-US" dirty="0"/>
              <a:t>二次接线柱处应有保护罩</a:t>
            </a:r>
            <a:endParaRPr lang="en-US" altLang="zh-CN" dirty="0"/>
          </a:p>
        </p:txBody>
      </p:sp>
      <p:pic>
        <p:nvPicPr>
          <p:cNvPr id="14" name="Picture 2" descr="E:\安全资料\交流课题\劳务安全教育\电焊机\IMG_20151118_082617.jpg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 bwMode="auto">
          <a:xfrm>
            <a:off x="5399156" y="1571248"/>
            <a:ext cx="3205293" cy="48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椭圆形标注 14"/>
          <p:cNvSpPr/>
          <p:nvPr/>
        </p:nvSpPr>
        <p:spPr>
          <a:xfrm>
            <a:off x="4067944" y="1639231"/>
            <a:ext cx="2304255" cy="2214861"/>
          </a:xfrm>
          <a:prstGeom prst="wedgeEllipseCallout">
            <a:avLst>
              <a:gd name="adj1" fmla="val 76651"/>
              <a:gd name="adj2" fmla="val 8948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0000FF"/>
                </a:solidFill>
              </a:rPr>
              <a:t>出线端使用快速接头或者是使用铜鼻子连接紧密，铜鼻子外侧做好绝缘保护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 rot="20608423">
            <a:off x="5557233" y="4861165"/>
            <a:ext cx="2579801" cy="72008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 rot="20608423">
            <a:off x="572831" y="4661520"/>
            <a:ext cx="2579801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1331720" y="548760"/>
            <a:ext cx="720000" cy="720000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5" grpId="0" animBg="1"/>
      <p:bldP spid="3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44185" y="1134803"/>
            <a:ext cx="5769074" cy="95251"/>
            <a:chOff x="675134" y="1347614"/>
            <a:chExt cx="5769074" cy="71438"/>
          </a:xfrm>
        </p:grpSpPr>
        <p:sp>
          <p:nvSpPr>
            <p:cNvPr id="6" name="矩形 5"/>
            <p:cNvSpPr/>
            <p:nvPr/>
          </p:nvSpPr>
          <p:spPr>
            <a:xfrm>
              <a:off x="675134" y="1347614"/>
              <a:ext cx="981075" cy="714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656208" y="1347614"/>
              <a:ext cx="4788000" cy="7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8" name="Picture 6" descr="C:\Users\Administrator\Desktop\新建文件夹\新建文件夹IMG_20151117_143842.jpg"/>
          <p:cNvPicPr>
            <a:picLocks noChangeAspect="1" noChangeArrowheads="1"/>
          </p:cNvPicPr>
          <p:nvPr/>
        </p:nvPicPr>
        <p:blipFill rotWithShape="1">
          <a:blip r:embed="rId1"/>
          <a:srcRect/>
          <a:stretch>
            <a:fillRect/>
          </a:stretch>
        </p:blipFill>
        <p:spPr bwMode="auto">
          <a:xfrm>
            <a:off x="755576" y="1340608"/>
            <a:ext cx="408824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Administrator\Desktop\新建文件夹\新建文件夹IMG_20151118_091137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 bwMode="auto">
          <a:xfrm>
            <a:off x="4892992" y="1340608"/>
            <a:ext cx="2703344" cy="497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 bwMode="auto">
          <a:xfrm>
            <a:off x="771791" y="3963805"/>
            <a:ext cx="4088241" cy="235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椭圆形标注 10"/>
          <p:cNvSpPr/>
          <p:nvPr/>
        </p:nvSpPr>
        <p:spPr>
          <a:xfrm>
            <a:off x="7164288" y="4292936"/>
            <a:ext cx="1979712" cy="2136083"/>
          </a:xfrm>
          <a:prstGeom prst="wedgeEllipseCallout">
            <a:avLst>
              <a:gd name="adj1" fmla="val -218432"/>
              <a:gd name="adj2" fmla="val 797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采用金属构件或结构钢筋代替二次线的地线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5" name="椭圆形标注 14"/>
          <p:cNvSpPr/>
          <p:nvPr/>
        </p:nvSpPr>
        <p:spPr>
          <a:xfrm>
            <a:off x="7186280" y="4317093"/>
            <a:ext cx="1922224" cy="2136083"/>
          </a:xfrm>
          <a:prstGeom prst="wedgeEllipseCallout">
            <a:avLst>
              <a:gd name="adj1" fmla="val -200561"/>
              <a:gd name="adj2" fmla="val -10126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采用金属构件或结构钢筋代替二次线的地线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6" name="椭圆形标注 15"/>
          <p:cNvSpPr/>
          <p:nvPr/>
        </p:nvSpPr>
        <p:spPr>
          <a:xfrm>
            <a:off x="7164288" y="4292937"/>
            <a:ext cx="2016224" cy="2160240"/>
          </a:xfrm>
          <a:prstGeom prst="wedgeEllipseCallout">
            <a:avLst>
              <a:gd name="adj1" fmla="val -103757"/>
              <a:gd name="adj2" fmla="val -9092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采用金属构件或结构钢筋代替二次线的地线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467624" y="548760"/>
            <a:ext cx="720000" cy="720000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000" b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椭圆 17"/>
          <p:cNvSpPr/>
          <p:nvPr/>
        </p:nvSpPr>
        <p:spPr>
          <a:xfrm>
            <a:off x="1259712" y="548760"/>
            <a:ext cx="720000" cy="720000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矩形 13"/>
          <p:cNvSpPr/>
          <p:nvPr/>
        </p:nvSpPr>
        <p:spPr>
          <a:xfrm>
            <a:off x="1921053" y="764704"/>
            <a:ext cx="4955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4.8 </a:t>
            </a:r>
            <a:r>
              <a:rPr lang="zh-CN" altLang="en-US" dirty="0"/>
              <a:t>采用金属构件或结构钢筋代替二次线的地线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安全资料\交流课题\劳务安全教育\电焊机\2881108_073457045995_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703969" y="3069200"/>
            <a:ext cx="1544063" cy="2160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539552" y="764709"/>
            <a:ext cx="5773707" cy="465344"/>
            <a:chOff x="598493" y="926029"/>
            <a:chExt cx="5773707" cy="349007"/>
          </a:xfrm>
        </p:grpSpPr>
        <p:grpSp>
          <p:nvGrpSpPr>
            <p:cNvPr id="6" name="组合 5"/>
            <p:cNvGrpSpPr/>
            <p:nvPr/>
          </p:nvGrpSpPr>
          <p:grpSpPr>
            <a:xfrm>
              <a:off x="603126" y="1203598"/>
              <a:ext cx="5769074" cy="71438"/>
              <a:chOff x="675134" y="1347614"/>
              <a:chExt cx="5769074" cy="71438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675134" y="1347614"/>
                <a:ext cx="981075" cy="7143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1656208" y="1347614"/>
                <a:ext cx="4788000" cy="7143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598493" y="926029"/>
              <a:ext cx="2185214" cy="276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4.9 </a:t>
              </a:r>
              <a:r>
                <a:rPr lang="zh-CN" altLang="en-US" dirty="0"/>
                <a:t>如何防止触电：</a:t>
              </a:r>
              <a:endParaRPr lang="en-US" altLang="zh-CN" dirty="0"/>
            </a:p>
          </p:txBody>
        </p:sp>
      </p:grpSp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081" y="1340768"/>
            <a:ext cx="999153" cy="96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711234" y="1340768"/>
            <a:ext cx="2982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电缆线完好，长度符合要求</a:t>
            </a:r>
            <a:endParaRPr lang="en-US" altLang="zh-CN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908" y="1696457"/>
            <a:ext cx="918204" cy="849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074753" y="1949513"/>
            <a:ext cx="1619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焊把绝缘良好</a:t>
            </a:r>
            <a:endParaRPr lang="zh-CN" altLang="en-US" dirty="0"/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743" y="5535430"/>
            <a:ext cx="1047658" cy="1211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773522" y="5914885"/>
            <a:ext cx="1619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绝缘手套</a:t>
            </a:r>
            <a:endParaRPr lang="zh-CN" altLang="en-US" dirty="0"/>
          </a:p>
        </p:txBody>
      </p:sp>
      <p:pic>
        <p:nvPicPr>
          <p:cNvPr id="20" name="Picture 3" descr="C:\Users\Administrator\Desktop\1923284234_1762144625.jpg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 bwMode="auto">
          <a:xfrm>
            <a:off x="5410012" y="2461538"/>
            <a:ext cx="905081" cy="139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440145" y="2965594"/>
            <a:ext cx="1494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漏电保护器</a:t>
            </a:r>
            <a:endParaRPr lang="zh-CN" altLang="en-US" dirty="0"/>
          </a:p>
        </p:txBody>
      </p:sp>
      <p:pic>
        <p:nvPicPr>
          <p:cNvPr id="22" name="Picture 4" descr="E:\安全资料\交流课题\劳务安全教育\电焊机\30130706694.jpg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 bwMode="auto">
          <a:xfrm>
            <a:off x="5448385" y="4084877"/>
            <a:ext cx="905081" cy="144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406510" y="4547839"/>
            <a:ext cx="1621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二次降压保护</a:t>
            </a:r>
            <a:endParaRPr lang="zh-CN" altLang="en-US" dirty="0"/>
          </a:p>
        </p:txBody>
      </p:sp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49519" y="5671485"/>
            <a:ext cx="1814193" cy="118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组合 12"/>
          <p:cNvGrpSpPr/>
          <p:nvPr/>
        </p:nvGrpSpPr>
        <p:grpSpPr>
          <a:xfrm>
            <a:off x="3156615" y="1988840"/>
            <a:ext cx="59522" cy="4320600"/>
            <a:chOff x="1723575" y="1988840"/>
            <a:chExt cx="1524457" cy="4320600"/>
          </a:xfrm>
        </p:grpSpPr>
        <p:cxnSp>
          <p:nvCxnSpPr>
            <p:cNvPr id="4" name="直接箭头连接符 3"/>
            <p:cNvCxnSpPr>
              <a:stCxn id="2" idx="3"/>
            </p:cNvCxnSpPr>
            <p:nvPr/>
          </p:nvCxnSpPr>
          <p:spPr>
            <a:xfrm flipV="1">
              <a:off x="3248032" y="1988840"/>
              <a:ext cx="0" cy="2160360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/>
            <p:nvPr/>
          </p:nvCxnSpPr>
          <p:spPr>
            <a:xfrm flipV="1">
              <a:off x="1723575" y="4149080"/>
              <a:ext cx="0" cy="2160360"/>
            </a:xfrm>
            <a:prstGeom prst="straightConnector1">
              <a:avLst/>
            </a:prstGeom>
            <a:ln w="63500">
              <a:noFill/>
              <a:tailEnd type="non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3265740" y="5670623"/>
            <a:ext cx="886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绝缘鞋</a:t>
            </a:r>
            <a:endParaRPr lang="zh-CN" altLang="en-US" dirty="0"/>
          </a:p>
        </p:txBody>
      </p:sp>
      <p:grpSp>
        <p:nvGrpSpPr>
          <p:cNvPr id="26" name="组合 25"/>
          <p:cNvGrpSpPr/>
          <p:nvPr/>
        </p:nvGrpSpPr>
        <p:grpSpPr>
          <a:xfrm>
            <a:off x="3131840" y="1988840"/>
            <a:ext cx="59522" cy="4320600"/>
            <a:chOff x="1723575" y="1988840"/>
            <a:chExt cx="1524457" cy="4320600"/>
          </a:xfrm>
        </p:grpSpPr>
        <p:cxnSp>
          <p:nvCxnSpPr>
            <p:cNvPr id="27" name="直接箭头连接符 26"/>
            <p:cNvCxnSpPr/>
            <p:nvPr/>
          </p:nvCxnSpPr>
          <p:spPr>
            <a:xfrm flipV="1">
              <a:off x="3248032" y="1988840"/>
              <a:ext cx="0" cy="2160360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/>
            <p:nvPr/>
          </p:nvCxnSpPr>
          <p:spPr>
            <a:xfrm flipV="1">
              <a:off x="1723575" y="4149080"/>
              <a:ext cx="0" cy="2160360"/>
            </a:xfrm>
            <a:prstGeom prst="straightConnector1">
              <a:avLst/>
            </a:prstGeom>
            <a:ln w="63500">
              <a:noFill/>
              <a:tailEnd type="non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9" name="组合 28"/>
          <p:cNvGrpSpPr/>
          <p:nvPr/>
        </p:nvGrpSpPr>
        <p:grpSpPr>
          <a:xfrm rot="2160000">
            <a:off x="3176361" y="1953793"/>
            <a:ext cx="59522" cy="4320600"/>
            <a:chOff x="1723575" y="1988840"/>
            <a:chExt cx="1524457" cy="4320600"/>
          </a:xfrm>
        </p:grpSpPr>
        <p:cxnSp>
          <p:nvCxnSpPr>
            <p:cNvPr id="30" name="直接箭头连接符 29"/>
            <p:cNvCxnSpPr/>
            <p:nvPr/>
          </p:nvCxnSpPr>
          <p:spPr>
            <a:xfrm flipV="1">
              <a:off x="3248032" y="1988840"/>
              <a:ext cx="0" cy="2160360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直接箭头连接符 30"/>
            <p:cNvCxnSpPr/>
            <p:nvPr/>
          </p:nvCxnSpPr>
          <p:spPr>
            <a:xfrm flipV="1">
              <a:off x="1723575" y="4149080"/>
              <a:ext cx="0" cy="2160360"/>
            </a:xfrm>
            <a:prstGeom prst="straightConnector1">
              <a:avLst/>
            </a:prstGeom>
            <a:ln w="63500">
              <a:noFill/>
              <a:tailEnd type="non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2" name="组合 31"/>
          <p:cNvGrpSpPr/>
          <p:nvPr/>
        </p:nvGrpSpPr>
        <p:grpSpPr>
          <a:xfrm rot="4320000">
            <a:off x="3126546" y="1964574"/>
            <a:ext cx="59522" cy="4320600"/>
            <a:chOff x="1723575" y="1988840"/>
            <a:chExt cx="1524457" cy="4320600"/>
          </a:xfrm>
        </p:grpSpPr>
        <p:cxnSp>
          <p:nvCxnSpPr>
            <p:cNvPr id="33" name="直接箭头连接符 32"/>
            <p:cNvCxnSpPr/>
            <p:nvPr/>
          </p:nvCxnSpPr>
          <p:spPr>
            <a:xfrm flipV="1">
              <a:off x="3248032" y="1988840"/>
              <a:ext cx="0" cy="2160360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/>
            <p:nvPr/>
          </p:nvCxnSpPr>
          <p:spPr>
            <a:xfrm flipV="1">
              <a:off x="1723575" y="4149080"/>
              <a:ext cx="0" cy="2160360"/>
            </a:xfrm>
            <a:prstGeom prst="straightConnector1">
              <a:avLst/>
            </a:prstGeom>
            <a:ln w="63500">
              <a:noFill/>
              <a:tailEnd type="non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5" name="组合 34"/>
          <p:cNvGrpSpPr/>
          <p:nvPr/>
        </p:nvGrpSpPr>
        <p:grpSpPr>
          <a:xfrm rot="6480000">
            <a:off x="3131840" y="1988840"/>
            <a:ext cx="59522" cy="4320600"/>
            <a:chOff x="1723575" y="1988840"/>
            <a:chExt cx="1524457" cy="4320600"/>
          </a:xfrm>
        </p:grpSpPr>
        <p:cxnSp>
          <p:nvCxnSpPr>
            <p:cNvPr id="36" name="直接箭头连接符 35"/>
            <p:cNvCxnSpPr/>
            <p:nvPr/>
          </p:nvCxnSpPr>
          <p:spPr>
            <a:xfrm flipV="1">
              <a:off x="3248032" y="1988840"/>
              <a:ext cx="0" cy="2160360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/>
          </p:nvCxnSpPr>
          <p:spPr>
            <a:xfrm flipV="1">
              <a:off x="1723575" y="4149080"/>
              <a:ext cx="0" cy="2160360"/>
            </a:xfrm>
            <a:prstGeom prst="straightConnector1">
              <a:avLst/>
            </a:prstGeom>
            <a:ln w="63500">
              <a:noFill/>
              <a:tailEnd type="non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8" name="组合 37"/>
          <p:cNvGrpSpPr/>
          <p:nvPr/>
        </p:nvGrpSpPr>
        <p:grpSpPr>
          <a:xfrm rot="8640000">
            <a:off x="3176361" y="1988840"/>
            <a:ext cx="59522" cy="4320600"/>
            <a:chOff x="1723575" y="1988840"/>
            <a:chExt cx="1524457" cy="4320600"/>
          </a:xfrm>
        </p:grpSpPr>
        <p:cxnSp>
          <p:nvCxnSpPr>
            <p:cNvPr id="39" name="直接箭头连接符 38"/>
            <p:cNvCxnSpPr/>
            <p:nvPr/>
          </p:nvCxnSpPr>
          <p:spPr>
            <a:xfrm flipV="1">
              <a:off x="3248032" y="1988840"/>
              <a:ext cx="0" cy="2160360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直接箭头连接符 39"/>
            <p:cNvCxnSpPr/>
            <p:nvPr/>
          </p:nvCxnSpPr>
          <p:spPr>
            <a:xfrm flipV="1">
              <a:off x="1723575" y="4149080"/>
              <a:ext cx="0" cy="2160360"/>
            </a:xfrm>
            <a:prstGeom prst="straightConnector1">
              <a:avLst/>
            </a:prstGeom>
            <a:ln w="63500">
              <a:noFill/>
              <a:tailEnd type="non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">
                                      <p:cBhvr>
                                        <p:cTn id="9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">
                                      <p:cBhvr>
                                        <p:cTn id="1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5" grpId="2"/>
      <p:bldP spid="17" grpId="0"/>
      <p:bldP spid="17" grpId="1"/>
      <p:bldP spid="17" grpId="2"/>
      <p:bldP spid="19" grpId="0"/>
      <p:bldP spid="19" grpId="1"/>
      <p:bldP spid="19" grpId="2"/>
      <p:bldP spid="21" grpId="0"/>
      <p:bldP spid="21" grpId="1"/>
      <p:bldP spid="21" grpId="2"/>
      <p:bldP spid="23" grpId="0"/>
      <p:bldP spid="23" grpId="1"/>
      <p:bldP spid="23" grpId="2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44185" y="1134803"/>
            <a:ext cx="5769074" cy="95251"/>
            <a:chOff x="675134" y="1347614"/>
            <a:chExt cx="5769074" cy="71438"/>
          </a:xfrm>
        </p:grpSpPr>
        <p:sp>
          <p:nvSpPr>
            <p:cNvPr id="6" name="矩形 5"/>
            <p:cNvSpPr/>
            <p:nvPr/>
          </p:nvSpPr>
          <p:spPr>
            <a:xfrm>
              <a:off x="675134" y="1347614"/>
              <a:ext cx="981075" cy="714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656208" y="1347614"/>
              <a:ext cx="4788000" cy="7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-3428" y="1341288"/>
            <a:ext cx="9147428" cy="4680000"/>
            <a:chOff x="-3428" y="1341288"/>
            <a:chExt cx="9147428" cy="4680000"/>
          </a:xfrm>
        </p:grpSpPr>
        <p:pic>
          <p:nvPicPr>
            <p:cNvPr id="20" name="Picture 2" descr="C:\Users\Administrator\Desktop\2008528101228816.gif"/>
            <p:cNvPicPr>
              <a:picLocks noChangeAspect="1" noChangeArrowheads="1" noCrop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28" y="1341288"/>
              <a:ext cx="9143999" cy="46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矩形 20"/>
            <p:cNvSpPr/>
            <p:nvPr/>
          </p:nvSpPr>
          <p:spPr>
            <a:xfrm>
              <a:off x="8891520" y="1341288"/>
              <a:ext cx="252480" cy="468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0" y="1341288"/>
              <a:ext cx="251520" cy="468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Picture 4" descr="F:\电焊机\电焊作业无手套对手的伤害.mp4_146542600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194" y="476672"/>
            <a:ext cx="720000" cy="720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电焊作业无接火斗，焊渣伤人.wmv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480" y="1700808"/>
            <a:ext cx="8640000" cy="3960000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12" name="矩形 11"/>
          <p:cNvSpPr/>
          <p:nvPr/>
        </p:nvSpPr>
        <p:spPr>
          <a:xfrm>
            <a:off x="2150819" y="764704"/>
            <a:ext cx="6237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4.10 </a:t>
            </a:r>
            <a:r>
              <a:rPr lang="zh-CN" altLang="en-US" dirty="0"/>
              <a:t>高处电焊作业无接火斗、无监护人、无警戒线事故案例</a:t>
            </a:r>
            <a:endParaRPr lang="en-US" altLang="zh-CN" dirty="0"/>
          </a:p>
        </p:txBody>
      </p:sp>
      <p:sp>
        <p:nvSpPr>
          <p:cNvPr id="13" name="椭圆 12"/>
          <p:cNvSpPr/>
          <p:nvPr/>
        </p:nvSpPr>
        <p:spPr>
          <a:xfrm>
            <a:off x="438314" y="490208"/>
            <a:ext cx="720000" cy="720000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2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123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0" y="1390116"/>
            <a:ext cx="4578350" cy="486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544185" y="1134803"/>
            <a:ext cx="5769074" cy="95251"/>
            <a:chOff x="675134" y="1347614"/>
            <a:chExt cx="5769074" cy="71438"/>
          </a:xfrm>
        </p:grpSpPr>
        <p:sp>
          <p:nvSpPr>
            <p:cNvPr id="6" name="矩形 5"/>
            <p:cNvSpPr/>
            <p:nvPr/>
          </p:nvSpPr>
          <p:spPr>
            <a:xfrm>
              <a:off x="675134" y="1347614"/>
              <a:ext cx="981075" cy="714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656208" y="1347614"/>
              <a:ext cx="4788000" cy="7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9" name="椭圆形标注 8"/>
          <p:cNvSpPr/>
          <p:nvPr/>
        </p:nvSpPr>
        <p:spPr>
          <a:xfrm>
            <a:off x="221411" y="1230054"/>
            <a:ext cx="1979712" cy="2136083"/>
          </a:xfrm>
          <a:prstGeom prst="wedgeEllipseCallout">
            <a:avLst>
              <a:gd name="adj1" fmla="val 75170"/>
              <a:gd name="adj2" fmla="val 3137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高处作业无接火斗，下方无灭火器，无监护人，无警戒线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539632" y="476672"/>
            <a:ext cx="720000" cy="720000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矩形 10"/>
          <p:cNvSpPr/>
          <p:nvPr/>
        </p:nvSpPr>
        <p:spPr>
          <a:xfrm>
            <a:off x="2061150" y="764704"/>
            <a:ext cx="6451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4.11 </a:t>
            </a:r>
            <a:r>
              <a:rPr lang="zh-CN" altLang="en-US" dirty="0"/>
              <a:t>高处电焊作业无接火斗、无灭火器、无监护人，无警戒线</a:t>
            </a:r>
            <a:endParaRPr lang="en-US" altLang="zh-CN" dirty="0"/>
          </a:p>
        </p:txBody>
      </p:sp>
      <p:sp>
        <p:nvSpPr>
          <p:cNvPr id="13" name="椭圆 12"/>
          <p:cNvSpPr/>
          <p:nvPr/>
        </p:nvSpPr>
        <p:spPr>
          <a:xfrm>
            <a:off x="1331720" y="476672"/>
            <a:ext cx="720000" cy="72000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Picture 2" descr="G:\安全宣传挂图\综合\工程项目施工人员安全指导手册\工程项目施工人员安全指导手册\6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94821"/>
            <a:ext cx="4968552" cy="335851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809 -0.1331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13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70000" y="1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电焊机\新建文件夹\图片1副本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579" y="1268760"/>
            <a:ext cx="4011613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544185" y="1134803"/>
            <a:ext cx="5769074" cy="95251"/>
            <a:chOff x="675134" y="1347614"/>
            <a:chExt cx="5769074" cy="71438"/>
          </a:xfrm>
        </p:grpSpPr>
        <p:sp>
          <p:nvSpPr>
            <p:cNvPr id="6" name="矩形 5"/>
            <p:cNvSpPr/>
            <p:nvPr/>
          </p:nvSpPr>
          <p:spPr>
            <a:xfrm>
              <a:off x="675134" y="1347614"/>
              <a:ext cx="981075" cy="714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656208" y="1347614"/>
              <a:ext cx="4788000" cy="7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0" name="椭圆 9"/>
          <p:cNvSpPr/>
          <p:nvPr/>
        </p:nvSpPr>
        <p:spPr>
          <a:xfrm>
            <a:off x="539632" y="548760"/>
            <a:ext cx="720000" cy="720000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Picture 4" descr="F:\电焊机\电焊作业无手套对手的伤害.mp4_146542600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48760"/>
            <a:ext cx="720000" cy="720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椭圆 11"/>
          <p:cNvSpPr/>
          <p:nvPr/>
        </p:nvSpPr>
        <p:spPr>
          <a:xfrm flipV="1">
            <a:off x="3563888" y="1703302"/>
            <a:ext cx="504056" cy="357546"/>
          </a:xfrm>
          <a:prstGeom prst="ellipse">
            <a:avLst/>
          </a:prstGeom>
          <a:noFill/>
          <a:ln w="635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3779912" y="2276872"/>
            <a:ext cx="828092" cy="1512168"/>
          </a:xfrm>
          <a:prstGeom prst="ellipse">
            <a:avLst/>
          </a:prstGeom>
          <a:noFill/>
          <a:ln w="635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3203848" y="3032956"/>
            <a:ext cx="576064" cy="935804"/>
          </a:xfrm>
          <a:prstGeom prst="ellipse">
            <a:avLst/>
          </a:prstGeom>
          <a:noFill/>
          <a:ln w="635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4427984" y="3429000"/>
            <a:ext cx="576064" cy="648072"/>
          </a:xfrm>
          <a:prstGeom prst="ellipse">
            <a:avLst/>
          </a:prstGeom>
          <a:noFill/>
          <a:ln w="635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709674" y="4437112"/>
            <a:ext cx="1368152" cy="2304256"/>
          </a:xfrm>
          <a:prstGeom prst="ellipse">
            <a:avLst/>
          </a:prstGeom>
          <a:noFill/>
          <a:ln w="635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061150" y="764704"/>
            <a:ext cx="3005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4.12</a:t>
            </a:r>
            <a:r>
              <a:rPr lang="zh-CN" altLang="en-US" dirty="0"/>
              <a:t>高处电焊作业规范做法 </a:t>
            </a:r>
            <a:endParaRPr lang="en-US" altLang="zh-CN" dirty="0"/>
          </a:p>
        </p:txBody>
      </p:sp>
      <p:cxnSp>
        <p:nvCxnSpPr>
          <p:cNvPr id="3" name="直接连接符 2"/>
          <p:cNvCxnSpPr/>
          <p:nvPr/>
        </p:nvCxnSpPr>
        <p:spPr>
          <a:xfrm>
            <a:off x="2288578" y="6165304"/>
            <a:ext cx="2859486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5580112" y="6174805"/>
            <a:ext cx="699246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843808" y="6237312"/>
            <a:ext cx="135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警戒线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18" grpId="0" animBg="1"/>
      <p:bldP spid="14" grpId="0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539552" y="764709"/>
            <a:ext cx="5773707" cy="465344"/>
            <a:chOff x="598493" y="926029"/>
            <a:chExt cx="5773707" cy="349007"/>
          </a:xfrm>
        </p:grpSpPr>
        <p:grpSp>
          <p:nvGrpSpPr>
            <p:cNvPr id="5" name="组合 4"/>
            <p:cNvGrpSpPr/>
            <p:nvPr/>
          </p:nvGrpSpPr>
          <p:grpSpPr>
            <a:xfrm>
              <a:off x="603126" y="1203598"/>
              <a:ext cx="5769074" cy="71438"/>
              <a:chOff x="675134" y="1347614"/>
              <a:chExt cx="5769074" cy="71438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675134" y="1347614"/>
                <a:ext cx="981075" cy="7143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656208" y="1347614"/>
                <a:ext cx="4788000" cy="7143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598493" y="926029"/>
              <a:ext cx="3467616" cy="276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4.13 </a:t>
              </a:r>
              <a:r>
                <a:rPr lang="zh-CN" altLang="en-US" dirty="0"/>
                <a:t>电焊作业引发火灾的原因：</a:t>
              </a:r>
              <a:endParaRPr lang="en-US" altLang="zh-CN" dirty="0"/>
            </a:p>
          </p:txBody>
        </p:sp>
      </p:grpSp>
      <p:sp>
        <p:nvSpPr>
          <p:cNvPr id="2" name="AutoShape 2" descr="http://img4.imgtn.bdimg.com/it/u=3433230288,1685992537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AutoShape 4" descr="http://img4.imgtn.bdimg.com/it/u=3433230288,1685992537&amp;fm=21&amp;gp=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0247" name="Picture 7" descr="J:\电焊机\19079d6d9164df05b7fcc40ff9f6c4f8.jpg"/>
          <p:cNvPicPr>
            <a:picLocks noChangeArrowheads="1" noCrop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64" y="1484984"/>
            <a:ext cx="1800000" cy="1800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J:\电焊机\钻木取火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581128"/>
            <a:ext cx="1626309" cy="162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J:\电焊机\u=2981541648,3137736942&amp;fm=21&amp;gp=0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986" y="2696054"/>
            <a:ext cx="1647541" cy="1779344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J:\电焊机\145612180151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117787" y="4581126"/>
            <a:ext cx="1792740" cy="1842333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J:\电焊机\giphy-tumblr.gif"/>
          <p:cNvPicPr>
            <a:picLocks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368" y="1403909"/>
            <a:ext cx="1800000" cy="1800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椭圆 7"/>
          <p:cNvSpPr/>
          <p:nvPr/>
        </p:nvSpPr>
        <p:spPr>
          <a:xfrm>
            <a:off x="1466789" y="1352308"/>
            <a:ext cx="1962150" cy="196215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zh-CN" altLang="en-US" b="1" dirty="0">
                <a:solidFill>
                  <a:srgbClr val="FFFFFF"/>
                </a:solidFill>
              </a:rPr>
              <a:t>电流原因</a:t>
            </a:r>
            <a:endParaRPr lang="en-US" altLang="zh-CN" b="1" dirty="0">
              <a:solidFill>
                <a:srgbClr val="FFFFFF"/>
              </a:solidFill>
            </a:endParaRPr>
          </a:p>
          <a:p>
            <a:pPr algn="ctr">
              <a:spcBef>
                <a:spcPct val="50000"/>
              </a:spcBef>
              <a:defRPr/>
            </a:pPr>
            <a:r>
              <a:rPr lang="zh-CN" altLang="en-US" b="1" dirty="0">
                <a:solidFill>
                  <a:srgbClr val="FFFFFF"/>
                </a:solidFill>
              </a:rPr>
              <a:t>电缆线破损、电缆线接触不良引发火灾</a:t>
            </a:r>
            <a:endParaRPr lang="en-US" altLang="zh-CN" b="1" dirty="0">
              <a:solidFill>
                <a:srgbClr val="FFFFFF"/>
              </a:solidFill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6015860" y="1394842"/>
            <a:ext cx="1962150" cy="196215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zh-CN" altLang="en-US" b="1" dirty="0">
                <a:solidFill>
                  <a:srgbClr val="FFFFFF"/>
                </a:solidFill>
              </a:rPr>
              <a:t>可燃气体</a:t>
            </a:r>
            <a:endParaRPr lang="en-US" altLang="zh-CN" b="1" dirty="0">
              <a:solidFill>
                <a:srgbClr val="FFFFFF"/>
              </a:solidFill>
            </a:endParaRPr>
          </a:p>
          <a:p>
            <a:pPr algn="ctr">
              <a:spcBef>
                <a:spcPct val="50000"/>
              </a:spcBef>
              <a:defRPr/>
            </a:pPr>
            <a:r>
              <a:rPr lang="zh-CN" altLang="en-US" b="1" dirty="0">
                <a:solidFill>
                  <a:srgbClr val="FFFFFF"/>
                </a:solidFill>
              </a:rPr>
              <a:t>可燃气体与电火花引发火灾</a:t>
            </a:r>
            <a:endParaRPr lang="en-US" altLang="zh-CN" b="1" dirty="0">
              <a:solidFill>
                <a:srgbClr val="FFFFFF"/>
              </a:solidFill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1475656" y="4491186"/>
            <a:ext cx="1962150" cy="1962150"/>
          </a:xfrm>
          <a:prstGeom prst="ellipse">
            <a:avLst/>
          </a:prstGeom>
          <a:solidFill>
            <a:srgbClr val="B82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zh-CN" altLang="en-US" b="1" dirty="0">
                <a:solidFill>
                  <a:srgbClr val="FFFFFF"/>
                </a:solidFill>
              </a:rPr>
              <a:t>电焊发热</a:t>
            </a:r>
            <a:endParaRPr lang="en-US" altLang="zh-CN" b="1" dirty="0">
              <a:solidFill>
                <a:srgbClr val="FFFFFF"/>
              </a:solidFill>
            </a:endParaRPr>
          </a:p>
          <a:p>
            <a:pPr algn="ctr">
              <a:spcBef>
                <a:spcPct val="50000"/>
              </a:spcBef>
              <a:defRPr/>
            </a:pPr>
            <a:r>
              <a:rPr lang="zh-CN" altLang="en-US" b="1" dirty="0">
                <a:solidFill>
                  <a:srgbClr val="FFFFFF"/>
                </a:solidFill>
              </a:rPr>
              <a:t>电焊温度过高，接触可燃物，引发火灾</a:t>
            </a:r>
            <a:endParaRPr lang="en-US" altLang="zh-CN" b="1" dirty="0">
              <a:solidFill>
                <a:srgbClr val="FFFFFF"/>
              </a:solidFill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6015860" y="4521217"/>
            <a:ext cx="1962150" cy="196215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zh-CN" altLang="en-US" b="1" dirty="0">
                <a:solidFill>
                  <a:srgbClr val="FFFFFF"/>
                </a:solidFill>
              </a:rPr>
              <a:t>焊渣</a:t>
            </a:r>
            <a:endParaRPr lang="en-US" altLang="zh-CN" b="1" dirty="0">
              <a:solidFill>
                <a:srgbClr val="FFFFFF"/>
              </a:solidFill>
            </a:endParaRPr>
          </a:p>
          <a:p>
            <a:pPr algn="ctr">
              <a:spcBef>
                <a:spcPct val="50000"/>
              </a:spcBef>
              <a:defRPr/>
            </a:pPr>
            <a:r>
              <a:rPr lang="zh-CN" altLang="en-US" b="1" dirty="0">
                <a:solidFill>
                  <a:srgbClr val="FFFFFF"/>
                </a:solidFill>
              </a:rPr>
              <a:t>焊渣飞溅，引发火灾</a:t>
            </a:r>
            <a:endParaRPr lang="en-US" altLang="zh-CN" b="1" dirty="0">
              <a:solidFill>
                <a:srgbClr val="FFFFFF"/>
              </a:solidFill>
            </a:endParaRPr>
          </a:p>
        </p:txBody>
      </p:sp>
      <p:pic>
        <p:nvPicPr>
          <p:cNvPr id="29" name="Picture 9" descr="J:\电焊机\u=2981541648,3137736942&amp;fm=21&amp;gp=0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410" y="3355275"/>
            <a:ext cx="952500" cy="10287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9" descr="J:\电焊机\u=2981541648,3137736942&amp;fm=21&amp;gp=0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506" y="3338155"/>
            <a:ext cx="952500" cy="10287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J:\电焊机\u=2981541648,3137736942&amp;fm=21&amp;gp=0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410" y="3355275"/>
            <a:ext cx="952500" cy="10287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9" descr="J:\电焊机\u=2981541648,3137736942&amp;fm=21&amp;gp=0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410" y="3355275"/>
            <a:ext cx="952500" cy="10287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J:\电焊机\19079d6d9164df05b7fcc40ff9f6c4f8.jpg"/>
          <p:cNvPicPr>
            <a:picLocks noChangeArrowheads="1" noCrop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104" y="1514458"/>
            <a:ext cx="1800000" cy="1800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J:\电焊机\giphy-tumblr.gif"/>
          <p:cNvPicPr>
            <a:picLocks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774" y="2969625"/>
            <a:ext cx="1800000" cy="1800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J:\电焊机\145612180151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19967" y="4797152"/>
            <a:ext cx="1792740" cy="1842333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J:\电焊机\钻木取火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58" y="3040823"/>
            <a:ext cx="1626309" cy="1626309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85185E-6 L -0.25104 -0.221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52" y="-1108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85185E-6 L 0.26077 -0.2324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8" y="-1162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.25 E" pathEditMode="relative" ptsTypes="">
                                      <p:cBhvr>
                                        <p:cTn id="2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9 -0.00533 L -0.23993 0.224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70" y="1148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7" presetClass="emph" presetSubtype="0" repeatCount="4000" fill="remove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5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5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4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5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7" presetClass="emph" presetSubtype="0" repeatCount="4000" fill="remove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5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6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45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6" presetClass="emph" presetSubtype="0" repeatCount="4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6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-0.01458 L -0.25504 0.2125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82" y="11343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56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3.7037E-6 L 0.24705 -0.25024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23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4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0.2441 0.22037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11019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4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57909E-6 L -0.25938 -0.24861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69" y="-12442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3" presetClass="exit" presetSubtype="32" fill="hold" grpId="3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3" presetClass="exit" presetSubtype="32" fill="hold" grpId="3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3" presetClass="exit" presetSubtype="32" fill="hold" grpId="3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3" presetClass="exit" presetSubtype="32" fill="hold" grpId="3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000"/>
                            </p:stCondLst>
                            <p:childTnLst>
                              <p:par>
                                <p:cTn id="1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25" grpId="0" animBg="1"/>
      <p:bldP spid="25" grpId="1" animBg="1"/>
      <p:bldP spid="25" grpId="2" animBg="1"/>
      <p:bldP spid="25" grpId="3" animBg="1"/>
      <p:bldP spid="26" grpId="0" animBg="1"/>
      <p:bldP spid="26" grpId="1" animBg="1"/>
      <p:bldP spid="26" grpId="2" animBg="1"/>
      <p:bldP spid="26" grpId="3" animBg="1"/>
      <p:bldP spid="27" grpId="0" animBg="1"/>
      <p:bldP spid="27" grpId="1" animBg="1"/>
      <p:bldP spid="27" grpId="2" animBg="1"/>
      <p:bldP spid="27" grpId="3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539552" y="764709"/>
            <a:ext cx="5773707" cy="465344"/>
            <a:chOff x="598493" y="926029"/>
            <a:chExt cx="5773707" cy="349007"/>
          </a:xfrm>
        </p:grpSpPr>
        <p:grpSp>
          <p:nvGrpSpPr>
            <p:cNvPr id="5" name="组合 4"/>
            <p:cNvGrpSpPr/>
            <p:nvPr/>
          </p:nvGrpSpPr>
          <p:grpSpPr>
            <a:xfrm>
              <a:off x="603126" y="1203598"/>
              <a:ext cx="5769074" cy="71438"/>
              <a:chOff x="675134" y="1347614"/>
              <a:chExt cx="5769074" cy="71438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675134" y="1347614"/>
                <a:ext cx="981075" cy="7143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656208" y="1347614"/>
                <a:ext cx="4788000" cy="7143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598493" y="926029"/>
              <a:ext cx="3236784" cy="276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4.14 </a:t>
              </a:r>
              <a:r>
                <a:rPr lang="zh-CN" altLang="en-US" dirty="0"/>
                <a:t>如何防止电焊作业火灾：</a:t>
              </a:r>
              <a:endParaRPr lang="en-US" altLang="zh-CN" dirty="0"/>
            </a:p>
          </p:txBody>
        </p:sp>
      </p:grpSp>
      <p:sp>
        <p:nvSpPr>
          <p:cNvPr id="21" name="Round Same Side Corner Rectangle 7"/>
          <p:cNvSpPr/>
          <p:nvPr/>
        </p:nvSpPr>
        <p:spPr>
          <a:xfrm>
            <a:off x="762000" y="2145432"/>
            <a:ext cx="1649760" cy="597396"/>
          </a:xfrm>
          <a:prstGeom prst="round2Same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508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5010" y="2246638"/>
            <a:ext cx="169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Tw Cen MT Condensed" panose="020B0606020104020203" pitchFamily="34" charset="0"/>
              </a:rPr>
              <a:t>作业环境</a:t>
            </a:r>
            <a:endParaRPr lang="en-US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34" name="Rectangle 6"/>
          <p:cNvSpPr/>
          <p:nvPr/>
        </p:nvSpPr>
        <p:spPr>
          <a:xfrm>
            <a:off x="0" y="2735209"/>
            <a:ext cx="9144000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91274" y="2250172"/>
            <a:ext cx="169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Tw Cen MT Condensed" panose="020B0606020104020203" pitchFamily="34" charset="0"/>
              </a:rPr>
              <a:t>动火审批</a:t>
            </a:r>
            <a:endParaRPr lang="en-US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691674" y="2259464"/>
            <a:ext cx="169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Tw Cen MT Condensed" panose="020B0606020104020203" pitchFamily="34" charset="0"/>
              </a:rPr>
              <a:t>工完场清</a:t>
            </a:r>
            <a:endParaRPr lang="en-US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91474" y="2249513"/>
            <a:ext cx="169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Tw Cen MT Condensed" panose="020B0606020104020203" pitchFamily="34" charset="0"/>
              </a:rPr>
              <a:t>过程监控</a:t>
            </a:r>
            <a:endParaRPr lang="en-US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38" name="Round Same Side Corner Rectangle 7"/>
          <p:cNvSpPr/>
          <p:nvPr/>
        </p:nvSpPr>
        <p:spPr>
          <a:xfrm>
            <a:off x="3919259" y="2132856"/>
            <a:ext cx="1649760" cy="597396"/>
          </a:xfrm>
          <a:prstGeom prst="round2Same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508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prstClr val="white"/>
                </a:solidFill>
              </a:rPr>
              <a:t>如何防止火灾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28" y="2852937"/>
            <a:ext cx="1380069" cy="208823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-36512" y="5010853"/>
            <a:ext cx="21944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dirty="0"/>
              <a:t>作业范围内的的可燃易燃物应及时清理，不能清理的应采用可靠的安全措施（使用阻燃材料覆盖）</a:t>
            </a:r>
            <a:endParaRPr lang="zh-CN" altLang="en-US" dirty="0"/>
          </a:p>
        </p:txBody>
      </p:sp>
      <p:pic>
        <p:nvPicPr>
          <p:cNvPr id="18" name="Picture 18" descr="http://www.95dm.com/a/pic/20151023/2-1509222004451A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794" y="3933056"/>
            <a:ext cx="1526566" cy="107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9" descr="G:\安全相关GIF\消防gif\水带出水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229200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259632" y="2780928"/>
            <a:ext cx="16666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dirty="0"/>
              <a:t>配备消防设施：灭火器、水（</a:t>
            </a:r>
            <a:r>
              <a:rPr lang="zh-CN" altLang="en-US" dirty="0">
                <a:solidFill>
                  <a:srgbClr val="FF0000"/>
                </a:solidFill>
              </a:rPr>
              <a:t>不能扑灭带电火灾</a:t>
            </a:r>
            <a:r>
              <a:rPr lang="zh-CN" altLang="en-US" dirty="0"/>
              <a:t>）</a:t>
            </a:r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2915816" y="2852937"/>
            <a:ext cx="1814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dirty="0"/>
              <a:t>审批作业人员是否具有相应资格，防范措施是否到位</a:t>
            </a:r>
            <a:endParaRPr lang="en-US" altLang="zh-CN" dirty="0"/>
          </a:p>
        </p:txBody>
      </p:sp>
      <p:cxnSp>
        <p:nvCxnSpPr>
          <p:cNvPr id="8" name="直接连接符 7"/>
          <p:cNvCxnSpPr/>
          <p:nvPr/>
        </p:nvCxnSpPr>
        <p:spPr>
          <a:xfrm>
            <a:off x="2915816" y="2780928"/>
            <a:ext cx="0" cy="4077072"/>
          </a:xfrm>
          <a:prstGeom prst="line">
            <a:avLst/>
          </a:prstGeom>
          <a:ln>
            <a:tailEnd type="non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4860032" y="2780928"/>
            <a:ext cx="0" cy="4077072"/>
          </a:xfrm>
          <a:prstGeom prst="line">
            <a:avLst/>
          </a:prstGeom>
          <a:ln>
            <a:tailEnd type="non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98" y="4065733"/>
            <a:ext cx="938360" cy="124506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G:\万花筒\3D小人教育\u=2170248411,2418080235&amp;fm=21&amp;gp=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95" y="5631864"/>
            <a:ext cx="1480726" cy="118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0" descr="G:\安全相关GIF\消防gif\Firefighters-91726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97" y="3959682"/>
            <a:ext cx="1000441" cy="72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G:\安全宣传挂图\综合\施工现场安全教育\mmexport1465611481116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/>
          <a:srcRect/>
          <a:stretch>
            <a:fillRect/>
          </a:stretch>
        </p:blipFill>
        <p:spPr bwMode="auto">
          <a:xfrm>
            <a:off x="3813673" y="4725774"/>
            <a:ext cx="893651" cy="91775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直接连接符 27"/>
          <p:cNvCxnSpPr/>
          <p:nvPr/>
        </p:nvCxnSpPr>
        <p:spPr>
          <a:xfrm>
            <a:off x="6732240" y="2780928"/>
            <a:ext cx="0" cy="4077072"/>
          </a:xfrm>
          <a:prstGeom prst="line">
            <a:avLst/>
          </a:prstGeom>
          <a:ln>
            <a:tailEnd type="non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9" name="Picture 4" descr="http://www.051jk.com/upload/editor/image/2012/06/27/@@4J0QH%28Q%295B%60X%5DYP%60W%5B288.jpg"/>
          <p:cNvPicPr>
            <a:picLocks noChangeAspect="1" noChangeArrowheads="1"/>
          </p:cNvPicPr>
          <p:nvPr/>
        </p:nvPicPr>
        <p:blipFill rotWithShape="1">
          <a:blip r:embed="rId9"/>
          <a:srcRect/>
          <a:stretch>
            <a:fillRect/>
          </a:stretch>
        </p:blipFill>
        <p:spPr bwMode="auto">
          <a:xfrm>
            <a:off x="4891474" y="4149080"/>
            <a:ext cx="697854" cy="1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29"/>
          <p:cNvSpPr/>
          <p:nvPr/>
        </p:nvSpPr>
        <p:spPr>
          <a:xfrm>
            <a:off x="5004048" y="2852936"/>
            <a:ext cx="16561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dirty="0"/>
              <a:t>过程中加强监控，发现隐患及时整改</a:t>
            </a:r>
            <a:endParaRPr lang="en-US" altLang="zh-CN" dirty="0"/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010" y="3776266"/>
            <a:ext cx="1349238" cy="176767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 descr="http://news.sdnews.com.cn/2014/18j4zqh/ts/201410/W020141021654360060569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/>
          <a:srcRect/>
          <a:stretch>
            <a:fillRect/>
          </a:stretch>
        </p:blipFill>
        <p:spPr bwMode="auto">
          <a:xfrm>
            <a:off x="4891474" y="5445224"/>
            <a:ext cx="1840766" cy="97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6" descr="J:\电焊机\u=1836975243,39771561&amp;fm=21&amp;gp=0.jpg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082" y="3941406"/>
            <a:ext cx="1114618" cy="1230282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6804248" y="2802619"/>
            <a:ext cx="2373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zh-CN" altLang="en-US" dirty="0"/>
              <a:t>作业结束后，及时清理，确保无火灾隐患后，才能离开</a:t>
            </a:r>
            <a:endParaRPr lang="zh-CN" altLang="en-US" dirty="0"/>
          </a:p>
        </p:txBody>
      </p:sp>
      <p:pic>
        <p:nvPicPr>
          <p:cNvPr id="39" name="Picture 4" descr="http://www.zzszajj.gov.cn/admin/webedit/UploadFile/20074515551127.jpg"/>
          <p:cNvPicPr>
            <a:picLocks noChangeAspect="1" noChangeArrowheads="1"/>
          </p:cNvPicPr>
          <p:nvPr/>
        </p:nvPicPr>
        <p:blipFill rotWithShape="1">
          <a:blip r:embed="rId13"/>
          <a:srcRect/>
          <a:stretch>
            <a:fillRect/>
          </a:stretch>
        </p:blipFill>
        <p:spPr bwMode="auto">
          <a:xfrm>
            <a:off x="7714374" y="3903940"/>
            <a:ext cx="1331640" cy="129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pace.flash8.net/space/attachments/2007/06/04/628361_200706042326431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275917"/>
            <a:ext cx="2088232" cy="122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34948 -1.11111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83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grpId="2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2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3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 L 0.25156 0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8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2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700"/>
                            </p:stCondLst>
                            <p:childTnLst>
                              <p:par>
                                <p:cTn id="10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700"/>
                            </p:stCondLst>
                            <p:childTnLst>
                              <p:par>
                                <p:cTn id="1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63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156 0 L 0.45642 0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3" y="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3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642 0 L 0.65121 0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0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2" animBg="1"/>
      <p:bldP spid="21" grpId="3" animBg="1"/>
      <p:bldP spid="21" grpId="4" animBg="1"/>
      <p:bldP spid="21" grpId="5" animBg="1"/>
      <p:bldP spid="34" grpId="0" animBg="1"/>
      <p:bldP spid="38" grpId="0" animBg="1"/>
      <p:bldP spid="38" grpId="2" animBg="1"/>
      <p:bldP spid="38" grpId="3" animBg="1"/>
      <p:bldP spid="2" grpId="0"/>
      <p:bldP spid="3" grpId="0"/>
      <p:bldP spid="20" grpId="0"/>
      <p:bldP spid="30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44185" y="1134803"/>
            <a:ext cx="5769074" cy="95251"/>
            <a:chOff x="675134" y="1347614"/>
            <a:chExt cx="5769074" cy="71438"/>
          </a:xfrm>
        </p:grpSpPr>
        <p:sp>
          <p:nvSpPr>
            <p:cNvPr id="6" name="矩形 5"/>
            <p:cNvSpPr/>
            <p:nvPr/>
          </p:nvSpPr>
          <p:spPr>
            <a:xfrm>
              <a:off x="675134" y="1347614"/>
              <a:ext cx="981075" cy="714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656208" y="1347614"/>
              <a:ext cx="4788000" cy="7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13" name="Picture 6" descr="J:\电焊机\200936151511474.gif"/>
          <p:cNvPicPr>
            <a:picLocks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4" y="548680"/>
            <a:ext cx="720000" cy="720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J:\电焊机\新建文件夹 (2)\44ee2965c70ae41c174ff042a2af789c.jpg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6063" y="3719404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http://www.oshc.org.hk/download/publishings/1/312/gif/p32f.gif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96" y="3856592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G:\安全宣传挂图\漫画\封闭空间作业\201401081389147552767.jp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3180"/>
            <a:ext cx="351059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G:\安全宣传挂图\漫画\封闭空间作业\201401081389147575498.jpg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561" y="1559404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www.lzbs.com.cn/lanzhounews/site2/20150521/R021432139310108_change_p44_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70" y="3861288"/>
            <a:ext cx="2582461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J:\电焊机\81295322112.gif"/>
          <p:cNvPicPr>
            <a:picLocks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28" y="510054"/>
            <a:ext cx="720000" cy="720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>
          <a:xfrm>
            <a:off x="2171730" y="764709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4.15</a:t>
            </a:r>
            <a:r>
              <a:rPr lang="zh-CN" altLang="en-US" dirty="0"/>
              <a:t>封闭空间电焊作业</a:t>
            </a:r>
            <a:endParaRPr lang="zh-CN" altLang="en-US" dirty="0"/>
          </a:p>
        </p:txBody>
      </p:sp>
      <p:pic>
        <p:nvPicPr>
          <p:cNvPr id="3074" name="Picture 2" descr="C:\Users\Administrator\Desktop\图片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150" y="1484784"/>
            <a:ext cx="2034017" cy="215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39"/>
          <p:cNvGrpSpPr/>
          <p:nvPr/>
        </p:nvGrpSpPr>
        <p:grpSpPr bwMode="auto">
          <a:xfrm>
            <a:off x="3571298" y="2186826"/>
            <a:ext cx="1873262" cy="1612941"/>
            <a:chOff x="1248" y="1947"/>
            <a:chExt cx="480" cy="419"/>
          </a:xfrm>
        </p:grpSpPr>
        <p:grpSp>
          <p:nvGrpSpPr>
            <p:cNvPr id="14" name="Group 14"/>
            <p:cNvGrpSpPr/>
            <p:nvPr/>
          </p:nvGrpSpPr>
          <p:grpSpPr bwMode="auto">
            <a:xfrm>
              <a:off x="1248" y="1947"/>
              <a:ext cx="480" cy="419"/>
              <a:chOff x="3174" y="2656"/>
              <a:chExt cx="1549" cy="1351"/>
            </a:xfrm>
          </p:grpSpPr>
          <p:sp>
            <p:nvSpPr>
              <p:cNvPr id="17" name="AutoShape 15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ts val="400"/>
                  </a:spcBef>
                  <a:buClr>
                    <a:schemeClr val="accent1"/>
                  </a:buClr>
                  <a:buSzPct val="68000"/>
                  <a:buFont typeface="Wingdings 3" panose="05040102010807070707" pitchFamily="18" charset="2"/>
                  <a:buChar char=""/>
                  <a:defRPr sz="27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 eaLnBrk="0" hangingPunct="0">
                  <a:spcBef>
                    <a:spcPts val="325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3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 panose="05020102010507070707" pitchFamily="18" charset="2"/>
                  <a:buChar char=""/>
                  <a:defRPr sz="21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19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latin typeface="+mn-ea"/>
                </a:endParaRPr>
              </a:p>
            </p:txBody>
          </p:sp>
          <p:sp>
            <p:nvSpPr>
              <p:cNvPr id="18" name="AutoShape 16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ts val="400"/>
                  </a:spcBef>
                  <a:buClr>
                    <a:schemeClr val="accent1"/>
                  </a:buClr>
                  <a:buSzPct val="68000"/>
                  <a:buFont typeface="Wingdings 3" panose="05040102010807070707" pitchFamily="18" charset="2"/>
                  <a:buChar char=""/>
                  <a:defRPr sz="27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 eaLnBrk="0" hangingPunct="0">
                  <a:spcBef>
                    <a:spcPts val="325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3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 panose="05020102010507070707" pitchFamily="18" charset="2"/>
                  <a:buChar char=""/>
                  <a:defRPr sz="21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19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latin typeface="+mn-ea"/>
                </a:endParaRPr>
              </a:p>
            </p:txBody>
          </p:sp>
          <p:sp>
            <p:nvSpPr>
              <p:cNvPr id="19" name="AutoShape 17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+mn-ea"/>
                </a:endParaRPr>
              </a:p>
            </p:txBody>
          </p:sp>
        </p:grpSp>
        <p:sp>
          <p:nvSpPr>
            <p:cNvPr id="16" name="Text Box 23"/>
            <p:cNvSpPr txBox="1">
              <a:spLocks noChangeArrowheads="1"/>
            </p:cNvSpPr>
            <p:nvPr/>
          </p:nvSpPr>
          <p:spPr bwMode="gray">
            <a:xfrm>
              <a:off x="1393" y="2009"/>
              <a:ext cx="181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eaLnBrk="0" hangingPunct="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eaLnBrk="0" hangingPunct="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6600" b="1" dirty="0">
                  <a:solidFill>
                    <a:schemeClr val="bg1"/>
                  </a:solidFill>
                  <a:latin typeface="+mn-ea"/>
                </a:rPr>
                <a:t>1</a:t>
              </a:r>
              <a:endParaRPr lang="en-US" altLang="zh-CN" sz="66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20" name="Line 21"/>
          <p:cNvSpPr>
            <a:spLocks noChangeShapeType="1"/>
          </p:cNvSpPr>
          <p:nvPr/>
        </p:nvSpPr>
        <p:spPr bwMode="auto">
          <a:xfrm>
            <a:off x="0" y="4731338"/>
            <a:ext cx="3491880" cy="20519"/>
          </a:xfrm>
          <a:prstGeom prst="line">
            <a:avLst/>
          </a:prstGeom>
          <a:noFill/>
          <a:ln w="25400">
            <a:solidFill>
              <a:schemeClr val="folHlink"/>
            </a:solidFill>
            <a:prstDash val="sysDot"/>
            <a:rou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latin typeface="+mn-ea"/>
            </a:endParaRPr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 flipH="1" flipV="1">
            <a:off x="5508104" y="4731337"/>
            <a:ext cx="3635895" cy="0"/>
          </a:xfrm>
          <a:prstGeom prst="line">
            <a:avLst/>
          </a:prstGeom>
          <a:noFill/>
          <a:ln w="25400">
            <a:solidFill>
              <a:schemeClr val="folHlink"/>
            </a:solidFill>
            <a:prstDash val="sysDot"/>
            <a:rou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1880" y="4485117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电焊机基础知识</a:t>
            </a:r>
            <a:endParaRPr lang="zh-CN" alt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44185" y="1134803"/>
            <a:ext cx="5769074" cy="95251"/>
            <a:chOff x="675134" y="1347614"/>
            <a:chExt cx="5769074" cy="71438"/>
          </a:xfrm>
        </p:grpSpPr>
        <p:sp>
          <p:nvSpPr>
            <p:cNvPr id="6" name="矩形 5"/>
            <p:cNvSpPr/>
            <p:nvPr/>
          </p:nvSpPr>
          <p:spPr>
            <a:xfrm>
              <a:off x="675134" y="1347614"/>
              <a:ext cx="981075" cy="714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656208" y="1347614"/>
              <a:ext cx="4788000" cy="7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3428" y="1341288"/>
            <a:ext cx="9147428" cy="4680000"/>
            <a:chOff x="-3428" y="1341288"/>
            <a:chExt cx="9147428" cy="4680000"/>
          </a:xfrm>
        </p:grpSpPr>
        <p:pic>
          <p:nvPicPr>
            <p:cNvPr id="11" name="Picture 2" descr="C:\Users\Administrator\Desktop\2008528101228816.gif"/>
            <p:cNvPicPr>
              <a:picLocks noChangeAspect="1" noChangeArrowheads="1" noCrop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28" y="1341288"/>
              <a:ext cx="9143999" cy="46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矩形 11"/>
            <p:cNvSpPr/>
            <p:nvPr/>
          </p:nvSpPr>
          <p:spPr>
            <a:xfrm>
              <a:off x="8891520" y="1341288"/>
              <a:ext cx="252480" cy="468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341288"/>
              <a:ext cx="251520" cy="468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电焊作业无手套对手的伤害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701248"/>
            <a:ext cx="8640000" cy="3960000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9" name="椭圆 8"/>
          <p:cNvSpPr/>
          <p:nvPr/>
        </p:nvSpPr>
        <p:spPr>
          <a:xfrm>
            <a:off x="683568" y="476672"/>
            <a:ext cx="720000" cy="72000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矩形 7"/>
          <p:cNvSpPr/>
          <p:nvPr/>
        </p:nvSpPr>
        <p:spPr>
          <a:xfrm>
            <a:off x="1403648" y="764709"/>
            <a:ext cx="4788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4.16</a:t>
            </a:r>
            <a:r>
              <a:rPr lang="zh-CN" altLang="en-US" dirty="0"/>
              <a:t>未配电焊工防护手套引发的灼烫事故案例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8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44185" y="1134803"/>
            <a:ext cx="5769074" cy="95251"/>
            <a:chOff x="675134" y="1347614"/>
            <a:chExt cx="5769074" cy="71438"/>
          </a:xfrm>
        </p:grpSpPr>
        <p:sp>
          <p:nvSpPr>
            <p:cNvPr id="6" name="矩形 5"/>
            <p:cNvSpPr/>
            <p:nvPr/>
          </p:nvSpPr>
          <p:spPr>
            <a:xfrm>
              <a:off x="675134" y="1347614"/>
              <a:ext cx="981075" cy="714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656208" y="1347614"/>
              <a:ext cx="4788000" cy="7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8" name="Picture 2" descr="C:\Users\Administrator\Desktop\电焊作业无护目镜对眼睛的伤害.mp4_1465425347.gif"/>
          <p:cNvPicPr>
            <a:picLocks noChangeAspect="1" noChangeArrowheads="1" noCrop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48" y="476672"/>
            <a:ext cx="720000" cy="74316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-3428" y="1341288"/>
            <a:ext cx="9147428" cy="4680000"/>
            <a:chOff x="-3428" y="1341288"/>
            <a:chExt cx="9147428" cy="4680000"/>
          </a:xfrm>
        </p:grpSpPr>
        <p:pic>
          <p:nvPicPr>
            <p:cNvPr id="11" name="Picture 2" descr="C:\Users\Administrator\Desktop\2008528101228816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28" y="1341288"/>
              <a:ext cx="9143999" cy="46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矩形 11"/>
            <p:cNvSpPr/>
            <p:nvPr/>
          </p:nvSpPr>
          <p:spPr>
            <a:xfrm>
              <a:off x="8891520" y="1341288"/>
              <a:ext cx="252480" cy="468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341288"/>
              <a:ext cx="251520" cy="468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电焊作业无护目镜对眼睛的伤害.wmv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701248"/>
            <a:ext cx="8640000" cy="3960000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9" name="矩形 8"/>
          <p:cNvSpPr/>
          <p:nvPr/>
        </p:nvSpPr>
        <p:spPr>
          <a:xfrm>
            <a:off x="1403648" y="764709"/>
            <a:ext cx="5083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4.17</a:t>
            </a:r>
            <a:r>
              <a:rPr lang="zh-CN" altLang="en-US" dirty="0"/>
              <a:t>未做好眼部防护，引发电光性眼炎事故案例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44185" y="1134803"/>
            <a:ext cx="5769074" cy="95251"/>
            <a:chOff x="675134" y="1347614"/>
            <a:chExt cx="5769074" cy="71438"/>
          </a:xfrm>
        </p:grpSpPr>
        <p:sp>
          <p:nvSpPr>
            <p:cNvPr id="6" name="矩形 5"/>
            <p:cNvSpPr/>
            <p:nvPr/>
          </p:nvSpPr>
          <p:spPr>
            <a:xfrm>
              <a:off x="675134" y="1347614"/>
              <a:ext cx="981075" cy="714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656208" y="1347614"/>
              <a:ext cx="4788000" cy="7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20" name="Picture 6" descr="c:\users\administrator\appdata\roaming\360se6\User Data\temp\F200806291608483091016301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46" y="1484784"/>
            <a:ext cx="2717502" cy="462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椭圆形标注 20"/>
          <p:cNvSpPr/>
          <p:nvPr/>
        </p:nvSpPr>
        <p:spPr>
          <a:xfrm>
            <a:off x="2339752" y="1340767"/>
            <a:ext cx="1979712" cy="1926955"/>
          </a:xfrm>
          <a:prstGeom prst="wedgeEllipseCallout">
            <a:avLst>
              <a:gd name="adj1" fmla="val -82238"/>
              <a:gd name="adj2" fmla="val 6655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电焊作业缺少个人防护用品（防护面罩、防护手套等）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0" name="Picture 4" descr="c:\users\administrator\appdata\roaming\360se6\User Data\temp\u=1322418065,1889904609&amp;fm=15&amp;gp=0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48" y="476672"/>
            <a:ext cx="720000" cy="725538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1619672" y="764709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4.18 </a:t>
            </a:r>
            <a:r>
              <a:rPr lang="zh-CN" altLang="en-US" dirty="0"/>
              <a:t>个人防护用品</a:t>
            </a:r>
            <a:endParaRPr lang="zh-CN" altLang="en-US" dirty="0"/>
          </a:p>
        </p:txBody>
      </p:sp>
      <p:pic>
        <p:nvPicPr>
          <p:cNvPr id="11" name="Picture 4" descr="c:\users\administrator\appdata\roaming\360se6\User Data\temp\20100529165320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644" y="3933056"/>
            <a:ext cx="2478152" cy="230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appdata\roaming\360se6\User Data\temp\t01e388d8d954561ad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644" y="1256734"/>
            <a:ext cx="2448272" cy="232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椭圆形标注 12"/>
          <p:cNvSpPr/>
          <p:nvPr/>
        </p:nvSpPr>
        <p:spPr>
          <a:xfrm>
            <a:off x="4300156" y="2780928"/>
            <a:ext cx="2123728" cy="1782939"/>
          </a:xfrm>
          <a:prstGeom prst="wedgeEllipseCallout">
            <a:avLst>
              <a:gd name="adj1" fmla="val 99844"/>
              <a:gd name="adj2" fmla="val -5605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0000FF"/>
                </a:solidFill>
              </a:rPr>
              <a:t>电焊作业必须佩戴好个人防护用品（防护面罩、防护手套等）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4" name="椭圆形标注 13"/>
          <p:cNvSpPr/>
          <p:nvPr/>
        </p:nvSpPr>
        <p:spPr>
          <a:xfrm>
            <a:off x="4300156" y="2780928"/>
            <a:ext cx="2123728" cy="1782939"/>
          </a:xfrm>
          <a:prstGeom prst="wedgeEllipseCallout">
            <a:avLst>
              <a:gd name="adj1" fmla="val 96701"/>
              <a:gd name="adj2" fmla="val 6328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0000FF"/>
                </a:solidFill>
              </a:rPr>
              <a:t>电焊作业必须佩戴好个人防护用品（防护面罩、防护手套等）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539552" y="764709"/>
            <a:ext cx="5773707" cy="465344"/>
            <a:chOff x="598493" y="926029"/>
            <a:chExt cx="5773707" cy="349007"/>
          </a:xfrm>
        </p:grpSpPr>
        <p:grpSp>
          <p:nvGrpSpPr>
            <p:cNvPr id="5" name="组合 4"/>
            <p:cNvGrpSpPr/>
            <p:nvPr/>
          </p:nvGrpSpPr>
          <p:grpSpPr>
            <a:xfrm>
              <a:off x="603126" y="1203598"/>
              <a:ext cx="5769074" cy="71438"/>
              <a:chOff x="675134" y="1347614"/>
              <a:chExt cx="5769074" cy="71438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675134" y="1347614"/>
                <a:ext cx="981075" cy="7143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656208" y="1347614"/>
                <a:ext cx="4788000" cy="7143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598493" y="926029"/>
              <a:ext cx="2544286" cy="276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4.19 </a:t>
              </a:r>
              <a:r>
                <a:rPr lang="zh-CN" altLang="en-US" dirty="0"/>
                <a:t>电焊工职业危害：</a:t>
              </a:r>
              <a:endParaRPr lang="en-US" altLang="zh-CN" dirty="0"/>
            </a:p>
          </p:txBody>
        </p:sp>
      </p:grpSp>
      <p:sp>
        <p:nvSpPr>
          <p:cNvPr id="15" name="任意多边形 14"/>
          <p:cNvSpPr/>
          <p:nvPr/>
        </p:nvSpPr>
        <p:spPr>
          <a:xfrm>
            <a:off x="3289911" y="1635605"/>
            <a:ext cx="5529600" cy="1206562"/>
          </a:xfrm>
          <a:custGeom>
            <a:avLst/>
            <a:gdLst>
              <a:gd name="connsiteX0" fmla="*/ 201098 w 1206562"/>
              <a:gd name="connsiteY0" fmla="*/ 0 h 5529600"/>
              <a:gd name="connsiteX1" fmla="*/ 1005464 w 1206562"/>
              <a:gd name="connsiteY1" fmla="*/ 0 h 5529600"/>
              <a:gd name="connsiteX2" fmla="*/ 1206562 w 1206562"/>
              <a:gd name="connsiteY2" fmla="*/ 201098 h 5529600"/>
              <a:gd name="connsiteX3" fmla="*/ 1206562 w 1206562"/>
              <a:gd name="connsiteY3" fmla="*/ 5529600 h 5529600"/>
              <a:gd name="connsiteX4" fmla="*/ 1206562 w 1206562"/>
              <a:gd name="connsiteY4" fmla="*/ 5529600 h 5529600"/>
              <a:gd name="connsiteX5" fmla="*/ 0 w 1206562"/>
              <a:gd name="connsiteY5" fmla="*/ 5529600 h 5529600"/>
              <a:gd name="connsiteX6" fmla="*/ 0 w 1206562"/>
              <a:gd name="connsiteY6" fmla="*/ 5529600 h 5529600"/>
              <a:gd name="connsiteX7" fmla="*/ 0 w 1206562"/>
              <a:gd name="connsiteY7" fmla="*/ 201098 h 5529600"/>
              <a:gd name="connsiteX8" fmla="*/ 201098 w 1206562"/>
              <a:gd name="connsiteY8" fmla="*/ 0 h 552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6562" h="5529600">
                <a:moveTo>
                  <a:pt x="1206562" y="921620"/>
                </a:moveTo>
                <a:lnTo>
                  <a:pt x="1206562" y="4607980"/>
                </a:lnTo>
                <a:cubicBezTo>
                  <a:pt x="1206562" y="5116975"/>
                  <a:pt x="1186916" y="5529600"/>
                  <a:pt x="1162682" y="5529600"/>
                </a:cubicBezTo>
                <a:lnTo>
                  <a:pt x="0" y="5529600"/>
                </a:lnTo>
                <a:lnTo>
                  <a:pt x="0" y="5529600"/>
                </a:lnTo>
                <a:lnTo>
                  <a:pt x="0" y="0"/>
                </a:lnTo>
                <a:lnTo>
                  <a:pt x="0" y="0"/>
                </a:lnTo>
                <a:lnTo>
                  <a:pt x="1162682" y="0"/>
                </a:lnTo>
                <a:cubicBezTo>
                  <a:pt x="1186916" y="0"/>
                  <a:pt x="1206562" y="412625"/>
                  <a:pt x="1206562" y="921620"/>
                </a:cubicBezTo>
                <a:close/>
              </a:path>
            </a:pathLst>
          </a:custGeom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83665" rIns="108430" bIns="83665" numCol="1" spcCol="1270" anchor="ctr" anchorCtr="0">
            <a:noAutofit/>
          </a:bodyPr>
          <a:lstStyle/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zh-CN" sz="1300" kern="1200" dirty="0"/>
              <a:t>在熔化焊条和焊件的同时，产生了大量的烟尘，其成分主要为氧化铁、氧化锰、二氧化硅、硅酸盐等，烟尘粒弥漫于作业环境中，极易被吸入肺内。长期吸入则会造成肺组织纤维性病变，即称为电焊工尘肺，而且常伴随锰中毒、 氟中毒和金属烟雾热等并发病。</a:t>
            </a:r>
            <a:endParaRPr lang="zh-CN" altLang="en-US" sz="1300" kern="1200" dirty="0"/>
          </a:p>
        </p:txBody>
      </p:sp>
      <p:sp>
        <p:nvSpPr>
          <p:cNvPr id="16" name="任意多边形 15"/>
          <p:cNvSpPr/>
          <p:nvPr/>
        </p:nvSpPr>
        <p:spPr>
          <a:xfrm>
            <a:off x="179512" y="1484784"/>
            <a:ext cx="3110400" cy="1508203"/>
          </a:xfrm>
          <a:custGeom>
            <a:avLst/>
            <a:gdLst>
              <a:gd name="connsiteX0" fmla="*/ 0 w 3110400"/>
              <a:gd name="connsiteY0" fmla="*/ 251372 h 1508203"/>
              <a:gd name="connsiteX1" fmla="*/ 251372 w 3110400"/>
              <a:gd name="connsiteY1" fmla="*/ 0 h 1508203"/>
              <a:gd name="connsiteX2" fmla="*/ 2859028 w 3110400"/>
              <a:gd name="connsiteY2" fmla="*/ 0 h 1508203"/>
              <a:gd name="connsiteX3" fmla="*/ 3110400 w 3110400"/>
              <a:gd name="connsiteY3" fmla="*/ 251372 h 1508203"/>
              <a:gd name="connsiteX4" fmla="*/ 3110400 w 3110400"/>
              <a:gd name="connsiteY4" fmla="*/ 1256831 h 1508203"/>
              <a:gd name="connsiteX5" fmla="*/ 2859028 w 3110400"/>
              <a:gd name="connsiteY5" fmla="*/ 1508203 h 1508203"/>
              <a:gd name="connsiteX6" fmla="*/ 251372 w 3110400"/>
              <a:gd name="connsiteY6" fmla="*/ 1508203 h 1508203"/>
              <a:gd name="connsiteX7" fmla="*/ 0 w 3110400"/>
              <a:gd name="connsiteY7" fmla="*/ 1256831 h 1508203"/>
              <a:gd name="connsiteX8" fmla="*/ 0 w 3110400"/>
              <a:gd name="connsiteY8" fmla="*/ 251372 h 15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0400" h="1508203">
                <a:moveTo>
                  <a:pt x="0" y="251372"/>
                </a:moveTo>
                <a:cubicBezTo>
                  <a:pt x="0" y="112543"/>
                  <a:pt x="112543" y="0"/>
                  <a:pt x="251372" y="0"/>
                </a:cubicBezTo>
                <a:lnTo>
                  <a:pt x="2859028" y="0"/>
                </a:lnTo>
                <a:cubicBezTo>
                  <a:pt x="2997857" y="0"/>
                  <a:pt x="3110400" y="112543"/>
                  <a:pt x="3110400" y="251372"/>
                </a:cubicBezTo>
                <a:lnTo>
                  <a:pt x="3110400" y="1256831"/>
                </a:lnTo>
                <a:cubicBezTo>
                  <a:pt x="3110400" y="1395660"/>
                  <a:pt x="2997857" y="1508203"/>
                  <a:pt x="2859028" y="1508203"/>
                </a:cubicBezTo>
                <a:lnTo>
                  <a:pt x="251372" y="1508203"/>
                </a:lnTo>
                <a:cubicBezTo>
                  <a:pt x="112543" y="1508203"/>
                  <a:pt x="0" y="1395660"/>
                  <a:pt x="0" y="1256831"/>
                </a:cubicBezTo>
                <a:lnTo>
                  <a:pt x="0" y="25137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9834" tIns="151729" rIns="229834" bIns="151729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4100" kern="1200" dirty="0"/>
              <a:t>金属烟尘</a:t>
            </a:r>
            <a:endParaRPr lang="zh-CN" altLang="en-US" sz="4100" kern="1200" dirty="0"/>
          </a:p>
        </p:txBody>
      </p:sp>
      <p:sp>
        <p:nvSpPr>
          <p:cNvPr id="17" name="任意多边形 16"/>
          <p:cNvSpPr/>
          <p:nvPr/>
        </p:nvSpPr>
        <p:spPr>
          <a:xfrm>
            <a:off x="3289911" y="3219218"/>
            <a:ext cx="5529600" cy="1206562"/>
          </a:xfrm>
          <a:custGeom>
            <a:avLst/>
            <a:gdLst>
              <a:gd name="connsiteX0" fmla="*/ 201098 w 1206562"/>
              <a:gd name="connsiteY0" fmla="*/ 0 h 5529600"/>
              <a:gd name="connsiteX1" fmla="*/ 1005464 w 1206562"/>
              <a:gd name="connsiteY1" fmla="*/ 0 h 5529600"/>
              <a:gd name="connsiteX2" fmla="*/ 1206562 w 1206562"/>
              <a:gd name="connsiteY2" fmla="*/ 201098 h 5529600"/>
              <a:gd name="connsiteX3" fmla="*/ 1206562 w 1206562"/>
              <a:gd name="connsiteY3" fmla="*/ 5529600 h 5529600"/>
              <a:gd name="connsiteX4" fmla="*/ 1206562 w 1206562"/>
              <a:gd name="connsiteY4" fmla="*/ 5529600 h 5529600"/>
              <a:gd name="connsiteX5" fmla="*/ 0 w 1206562"/>
              <a:gd name="connsiteY5" fmla="*/ 5529600 h 5529600"/>
              <a:gd name="connsiteX6" fmla="*/ 0 w 1206562"/>
              <a:gd name="connsiteY6" fmla="*/ 5529600 h 5529600"/>
              <a:gd name="connsiteX7" fmla="*/ 0 w 1206562"/>
              <a:gd name="connsiteY7" fmla="*/ 201098 h 5529600"/>
              <a:gd name="connsiteX8" fmla="*/ 201098 w 1206562"/>
              <a:gd name="connsiteY8" fmla="*/ 0 h 552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6562" h="5529600">
                <a:moveTo>
                  <a:pt x="1206562" y="921620"/>
                </a:moveTo>
                <a:lnTo>
                  <a:pt x="1206562" y="4607980"/>
                </a:lnTo>
                <a:cubicBezTo>
                  <a:pt x="1206562" y="5116975"/>
                  <a:pt x="1186916" y="5529600"/>
                  <a:pt x="1162682" y="5529600"/>
                </a:cubicBezTo>
                <a:lnTo>
                  <a:pt x="0" y="5529600"/>
                </a:lnTo>
                <a:lnTo>
                  <a:pt x="0" y="5529600"/>
                </a:lnTo>
                <a:lnTo>
                  <a:pt x="0" y="0"/>
                </a:lnTo>
                <a:lnTo>
                  <a:pt x="0" y="0"/>
                </a:lnTo>
                <a:lnTo>
                  <a:pt x="1162682" y="0"/>
                </a:lnTo>
                <a:cubicBezTo>
                  <a:pt x="1186916" y="0"/>
                  <a:pt x="1206562" y="412625"/>
                  <a:pt x="1206562" y="921620"/>
                </a:cubicBezTo>
                <a:close/>
              </a:path>
            </a:pathLst>
          </a:custGeom>
        </p:spPr>
        <p:style>
          <a:lnRef idx="2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83665" rIns="108430" bIns="83665" numCol="1" spcCol="1270" anchor="ctr" anchorCtr="0">
            <a:noAutofit/>
          </a:bodyPr>
          <a:lstStyle/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zh-CN" sz="1300" kern="1200" dirty="0"/>
              <a:t>在焊接电弧所产生的高温和强紫外线作用下，弧区周围会产生大量的有毒气体，如一氧化碳、氮氧化物等</a:t>
            </a:r>
            <a:endParaRPr lang="zh-CN" altLang="en-US" sz="1300" kern="1200" dirty="0"/>
          </a:p>
        </p:txBody>
      </p:sp>
      <p:sp>
        <p:nvSpPr>
          <p:cNvPr id="18" name="任意多边形 17"/>
          <p:cNvSpPr/>
          <p:nvPr/>
        </p:nvSpPr>
        <p:spPr>
          <a:xfrm>
            <a:off x="179512" y="3068397"/>
            <a:ext cx="3110400" cy="1508203"/>
          </a:xfrm>
          <a:custGeom>
            <a:avLst/>
            <a:gdLst>
              <a:gd name="connsiteX0" fmla="*/ 0 w 3110400"/>
              <a:gd name="connsiteY0" fmla="*/ 251372 h 1508203"/>
              <a:gd name="connsiteX1" fmla="*/ 251372 w 3110400"/>
              <a:gd name="connsiteY1" fmla="*/ 0 h 1508203"/>
              <a:gd name="connsiteX2" fmla="*/ 2859028 w 3110400"/>
              <a:gd name="connsiteY2" fmla="*/ 0 h 1508203"/>
              <a:gd name="connsiteX3" fmla="*/ 3110400 w 3110400"/>
              <a:gd name="connsiteY3" fmla="*/ 251372 h 1508203"/>
              <a:gd name="connsiteX4" fmla="*/ 3110400 w 3110400"/>
              <a:gd name="connsiteY4" fmla="*/ 1256831 h 1508203"/>
              <a:gd name="connsiteX5" fmla="*/ 2859028 w 3110400"/>
              <a:gd name="connsiteY5" fmla="*/ 1508203 h 1508203"/>
              <a:gd name="connsiteX6" fmla="*/ 251372 w 3110400"/>
              <a:gd name="connsiteY6" fmla="*/ 1508203 h 1508203"/>
              <a:gd name="connsiteX7" fmla="*/ 0 w 3110400"/>
              <a:gd name="connsiteY7" fmla="*/ 1256831 h 1508203"/>
              <a:gd name="connsiteX8" fmla="*/ 0 w 3110400"/>
              <a:gd name="connsiteY8" fmla="*/ 251372 h 15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0400" h="1508203">
                <a:moveTo>
                  <a:pt x="0" y="251372"/>
                </a:moveTo>
                <a:cubicBezTo>
                  <a:pt x="0" y="112543"/>
                  <a:pt x="112543" y="0"/>
                  <a:pt x="251372" y="0"/>
                </a:cubicBezTo>
                <a:lnTo>
                  <a:pt x="2859028" y="0"/>
                </a:lnTo>
                <a:cubicBezTo>
                  <a:pt x="2997857" y="0"/>
                  <a:pt x="3110400" y="112543"/>
                  <a:pt x="3110400" y="251372"/>
                </a:cubicBezTo>
                <a:lnTo>
                  <a:pt x="3110400" y="1256831"/>
                </a:lnTo>
                <a:cubicBezTo>
                  <a:pt x="3110400" y="1395660"/>
                  <a:pt x="2997857" y="1508203"/>
                  <a:pt x="2859028" y="1508203"/>
                </a:cubicBezTo>
                <a:lnTo>
                  <a:pt x="251372" y="1508203"/>
                </a:lnTo>
                <a:cubicBezTo>
                  <a:pt x="112543" y="1508203"/>
                  <a:pt x="0" y="1395660"/>
                  <a:pt x="0" y="1256831"/>
                </a:cubicBezTo>
                <a:lnTo>
                  <a:pt x="0" y="25137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9834" tIns="151729" rIns="229834" bIns="151729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4100" kern="1200" dirty="0"/>
              <a:t>有毒气体</a:t>
            </a:r>
            <a:endParaRPr lang="zh-CN" altLang="en-US" sz="4100" kern="1200" dirty="0"/>
          </a:p>
        </p:txBody>
      </p:sp>
      <p:sp>
        <p:nvSpPr>
          <p:cNvPr id="19" name="任意多边形 18"/>
          <p:cNvSpPr/>
          <p:nvPr/>
        </p:nvSpPr>
        <p:spPr>
          <a:xfrm>
            <a:off x="3289911" y="4802831"/>
            <a:ext cx="5529600" cy="1206562"/>
          </a:xfrm>
          <a:custGeom>
            <a:avLst/>
            <a:gdLst>
              <a:gd name="connsiteX0" fmla="*/ 201098 w 1206562"/>
              <a:gd name="connsiteY0" fmla="*/ 0 h 5529600"/>
              <a:gd name="connsiteX1" fmla="*/ 1005464 w 1206562"/>
              <a:gd name="connsiteY1" fmla="*/ 0 h 5529600"/>
              <a:gd name="connsiteX2" fmla="*/ 1206562 w 1206562"/>
              <a:gd name="connsiteY2" fmla="*/ 201098 h 5529600"/>
              <a:gd name="connsiteX3" fmla="*/ 1206562 w 1206562"/>
              <a:gd name="connsiteY3" fmla="*/ 5529600 h 5529600"/>
              <a:gd name="connsiteX4" fmla="*/ 1206562 w 1206562"/>
              <a:gd name="connsiteY4" fmla="*/ 5529600 h 5529600"/>
              <a:gd name="connsiteX5" fmla="*/ 0 w 1206562"/>
              <a:gd name="connsiteY5" fmla="*/ 5529600 h 5529600"/>
              <a:gd name="connsiteX6" fmla="*/ 0 w 1206562"/>
              <a:gd name="connsiteY6" fmla="*/ 5529600 h 5529600"/>
              <a:gd name="connsiteX7" fmla="*/ 0 w 1206562"/>
              <a:gd name="connsiteY7" fmla="*/ 201098 h 5529600"/>
              <a:gd name="connsiteX8" fmla="*/ 201098 w 1206562"/>
              <a:gd name="connsiteY8" fmla="*/ 0 h 552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6562" h="5529600">
                <a:moveTo>
                  <a:pt x="1206562" y="921620"/>
                </a:moveTo>
                <a:lnTo>
                  <a:pt x="1206562" y="4607980"/>
                </a:lnTo>
                <a:cubicBezTo>
                  <a:pt x="1206562" y="5116975"/>
                  <a:pt x="1186916" y="5529600"/>
                  <a:pt x="1162682" y="5529600"/>
                </a:cubicBezTo>
                <a:lnTo>
                  <a:pt x="0" y="5529600"/>
                </a:lnTo>
                <a:lnTo>
                  <a:pt x="0" y="5529600"/>
                </a:lnTo>
                <a:lnTo>
                  <a:pt x="0" y="0"/>
                </a:lnTo>
                <a:lnTo>
                  <a:pt x="0" y="0"/>
                </a:lnTo>
                <a:lnTo>
                  <a:pt x="1162682" y="0"/>
                </a:lnTo>
                <a:cubicBezTo>
                  <a:pt x="1186916" y="0"/>
                  <a:pt x="1206562" y="412625"/>
                  <a:pt x="1206562" y="921620"/>
                </a:cubicBezTo>
                <a:close/>
              </a:path>
            </a:pathLst>
          </a:custGeom>
        </p:spPr>
        <p:style>
          <a:lnRef idx="2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83665" rIns="108430" bIns="83665" numCol="1" spcCol="1270" anchor="ctr" anchorCtr="0">
            <a:noAutofit/>
          </a:bodyPr>
          <a:lstStyle/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zh-CN" sz="1300" kern="1200" dirty="0"/>
              <a:t>焊接产生的电弧光主要包括红外线、可见光和紫外线。其中紫外线主要通过光化学作用对人体产生危害，它损伤眼睛及裸露的皮肤，引起角膜结膜炎</a:t>
            </a:r>
            <a:r>
              <a:rPr lang="en-US" sz="1300" kern="1200" dirty="0"/>
              <a:t>(</a:t>
            </a:r>
            <a:r>
              <a:rPr lang="zh-CN" sz="1300" kern="1200" dirty="0"/>
              <a:t>电光性眼炎</a:t>
            </a:r>
            <a:r>
              <a:rPr lang="en-US" sz="1300" kern="1200" dirty="0"/>
              <a:t>)</a:t>
            </a:r>
            <a:r>
              <a:rPr lang="zh-CN" sz="1300" kern="1200" dirty="0"/>
              <a:t>和皮肤胆红斑症。</a:t>
            </a:r>
            <a:endParaRPr lang="zh-CN" altLang="en-US" sz="1300" kern="1200" dirty="0"/>
          </a:p>
        </p:txBody>
      </p:sp>
      <p:sp>
        <p:nvSpPr>
          <p:cNvPr id="20" name="任意多边形 19"/>
          <p:cNvSpPr/>
          <p:nvPr/>
        </p:nvSpPr>
        <p:spPr>
          <a:xfrm>
            <a:off x="179512" y="4652010"/>
            <a:ext cx="3110400" cy="1508203"/>
          </a:xfrm>
          <a:custGeom>
            <a:avLst/>
            <a:gdLst>
              <a:gd name="connsiteX0" fmla="*/ 0 w 3110400"/>
              <a:gd name="connsiteY0" fmla="*/ 251372 h 1508203"/>
              <a:gd name="connsiteX1" fmla="*/ 251372 w 3110400"/>
              <a:gd name="connsiteY1" fmla="*/ 0 h 1508203"/>
              <a:gd name="connsiteX2" fmla="*/ 2859028 w 3110400"/>
              <a:gd name="connsiteY2" fmla="*/ 0 h 1508203"/>
              <a:gd name="connsiteX3" fmla="*/ 3110400 w 3110400"/>
              <a:gd name="connsiteY3" fmla="*/ 251372 h 1508203"/>
              <a:gd name="connsiteX4" fmla="*/ 3110400 w 3110400"/>
              <a:gd name="connsiteY4" fmla="*/ 1256831 h 1508203"/>
              <a:gd name="connsiteX5" fmla="*/ 2859028 w 3110400"/>
              <a:gd name="connsiteY5" fmla="*/ 1508203 h 1508203"/>
              <a:gd name="connsiteX6" fmla="*/ 251372 w 3110400"/>
              <a:gd name="connsiteY6" fmla="*/ 1508203 h 1508203"/>
              <a:gd name="connsiteX7" fmla="*/ 0 w 3110400"/>
              <a:gd name="connsiteY7" fmla="*/ 1256831 h 1508203"/>
              <a:gd name="connsiteX8" fmla="*/ 0 w 3110400"/>
              <a:gd name="connsiteY8" fmla="*/ 251372 h 15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0400" h="1508203">
                <a:moveTo>
                  <a:pt x="0" y="251372"/>
                </a:moveTo>
                <a:cubicBezTo>
                  <a:pt x="0" y="112543"/>
                  <a:pt x="112543" y="0"/>
                  <a:pt x="251372" y="0"/>
                </a:cubicBezTo>
                <a:lnTo>
                  <a:pt x="2859028" y="0"/>
                </a:lnTo>
                <a:cubicBezTo>
                  <a:pt x="2997857" y="0"/>
                  <a:pt x="3110400" y="112543"/>
                  <a:pt x="3110400" y="251372"/>
                </a:cubicBezTo>
                <a:lnTo>
                  <a:pt x="3110400" y="1256831"/>
                </a:lnTo>
                <a:cubicBezTo>
                  <a:pt x="3110400" y="1395660"/>
                  <a:pt x="2997857" y="1508203"/>
                  <a:pt x="2859028" y="1508203"/>
                </a:cubicBezTo>
                <a:lnTo>
                  <a:pt x="251372" y="1508203"/>
                </a:lnTo>
                <a:cubicBezTo>
                  <a:pt x="112543" y="1508203"/>
                  <a:pt x="0" y="1395660"/>
                  <a:pt x="0" y="1256831"/>
                </a:cubicBezTo>
                <a:lnTo>
                  <a:pt x="0" y="25137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9834" tIns="151729" rIns="229834" bIns="151729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4100" kern="1200" dirty="0"/>
              <a:t>电弧光辐射</a:t>
            </a:r>
            <a:endParaRPr lang="zh-CN" altLang="en-US" sz="4100" kern="1200" dirty="0"/>
          </a:p>
        </p:txBody>
      </p:sp>
      <p:sp>
        <p:nvSpPr>
          <p:cNvPr id="2" name="矩形 1"/>
          <p:cNvSpPr/>
          <p:nvPr/>
        </p:nvSpPr>
        <p:spPr>
          <a:xfrm>
            <a:off x="7236296" y="2204864"/>
            <a:ext cx="86409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4283968" y="3789040"/>
            <a:ext cx="72008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8224544" y="5298100"/>
            <a:ext cx="43204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3424436" y="5445224"/>
            <a:ext cx="266429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" grpId="0" animBg="1"/>
      <p:bldP spid="21" grpId="0" animBg="1"/>
      <p:bldP spid="22" grpId="0" animBg="1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563888" y="1638611"/>
            <a:ext cx="1385624" cy="5174765"/>
            <a:chOff x="3618424" y="1634883"/>
            <a:chExt cx="1385624" cy="5174765"/>
          </a:xfrm>
        </p:grpSpPr>
        <p:sp>
          <p:nvSpPr>
            <p:cNvPr id="33" name="任意多边形 32"/>
            <p:cNvSpPr/>
            <p:nvPr/>
          </p:nvSpPr>
          <p:spPr>
            <a:xfrm>
              <a:off x="3618424" y="5447579"/>
              <a:ext cx="1362069" cy="1362069"/>
            </a:xfrm>
            <a:custGeom>
              <a:avLst/>
              <a:gdLst>
                <a:gd name="connsiteX0" fmla="*/ 0 w 1362069"/>
                <a:gd name="connsiteY0" fmla="*/ 681035 h 1362069"/>
                <a:gd name="connsiteX1" fmla="*/ 681035 w 1362069"/>
                <a:gd name="connsiteY1" fmla="*/ 0 h 1362069"/>
                <a:gd name="connsiteX2" fmla="*/ 1362070 w 1362069"/>
                <a:gd name="connsiteY2" fmla="*/ 681035 h 1362069"/>
                <a:gd name="connsiteX3" fmla="*/ 681035 w 1362069"/>
                <a:gd name="connsiteY3" fmla="*/ 1362070 h 1362069"/>
                <a:gd name="connsiteX4" fmla="*/ 0 w 1362069"/>
                <a:gd name="connsiteY4" fmla="*/ 681035 h 1362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2069" h="1362069">
                  <a:moveTo>
                    <a:pt x="0" y="681035"/>
                  </a:moveTo>
                  <a:cubicBezTo>
                    <a:pt x="0" y="304910"/>
                    <a:pt x="304910" y="0"/>
                    <a:pt x="681035" y="0"/>
                  </a:cubicBezTo>
                  <a:cubicBezTo>
                    <a:pt x="1057160" y="0"/>
                    <a:pt x="1362070" y="304910"/>
                    <a:pt x="1362070" y="681035"/>
                  </a:cubicBezTo>
                  <a:cubicBezTo>
                    <a:pt x="1362070" y="1057160"/>
                    <a:pt x="1057160" y="1362070"/>
                    <a:pt x="681035" y="1362070"/>
                  </a:cubicBezTo>
                  <a:cubicBezTo>
                    <a:pt x="304910" y="1362070"/>
                    <a:pt x="0" y="1057160"/>
                    <a:pt x="0" y="681035"/>
                  </a:cubicBezTo>
                  <a:close/>
                </a:path>
              </a:pathLst>
            </a:cu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7410" tIns="227410" rIns="227410" bIns="22741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kern="1200" dirty="0"/>
            </a:p>
          </p:txBody>
        </p:sp>
        <p:sp>
          <p:nvSpPr>
            <p:cNvPr id="32" name="任意多边形 31"/>
            <p:cNvSpPr/>
            <p:nvPr/>
          </p:nvSpPr>
          <p:spPr>
            <a:xfrm>
              <a:off x="3641979" y="1634883"/>
              <a:ext cx="1362069" cy="1362069"/>
            </a:xfrm>
            <a:custGeom>
              <a:avLst/>
              <a:gdLst>
                <a:gd name="connsiteX0" fmla="*/ 0 w 1362069"/>
                <a:gd name="connsiteY0" fmla="*/ 681035 h 1362069"/>
                <a:gd name="connsiteX1" fmla="*/ 681035 w 1362069"/>
                <a:gd name="connsiteY1" fmla="*/ 0 h 1362069"/>
                <a:gd name="connsiteX2" fmla="*/ 1362070 w 1362069"/>
                <a:gd name="connsiteY2" fmla="*/ 681035 h 1362069"/>
                <a:gd name="connsiteX3" fmla="*/ 681035 w 1362069"/>
                <a:gd name="connsiteY3" fmla="*/ 1362070 h 1362069"/>
                <a:gd name="connsiteX4" fmla="*/ 0 w 1362069"/>
                <a:gd name="connsiteY4" fmla="*/ 681035 h 1362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2069" h="1362069">
                  <a:moveTo>
                    <a:pt x="0" y="681035"/>
                  </a:moveTo>
                  <a:cubicBezTo>
                    <a:pt x="0" y="304910"/>
                    <a:pt x="304910" y="0"/>
                    <a:pt x="681035" y="0"/>
                  </a:cubicBezTo>
                  <a:cubicBezTo>
                    <a:pt x="1057160" y="0"/>
                    <a:pt x="1362070" y="304910"/>
                    <a:pt x="1362070" y="681035"/>
                  </a:cubicBezTo>
                  <a:cubicBezTo>
                    <a:pt x="1362070" y="1057160"/>
                    <a:pt x="1057160" y="1362070"/>
                    <a:pt x="681035" y="1362070"/>
                  </a:cubicBezTo>
                  <a:cubicBezTo>
                    <a:pt x="304910" y="1362070"/>
                    <a:pt x="0" y="1057160"/>
                    <a:pt x="0" y="681035"/>
                  </a:cubicBezTo>
                  <a:close/>
                </a:path>
              </a:pathLst>
            </a:cu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7410" tIns="227410" rIns="227410" bIns="22741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kern="1200" dirty="0"/>
            </a:p>
          </p:txBody>
        </p:sp>
      </p:grpSp>
      <p:sp>
        <p:nvSpPr>
          <p:cNvPr id="39" name="任意多边形 38"/>
          <p:cNvSpPr/>
          <p:nvPr/>
        </p:nvSpPr>
        <p:spPr>
          <a:xfrm>
            <a:off x="1985795" y="2564904"/>
            <a:ext cx="1362069" cy="1362069"/>
          </a:xfrm>
          <a:custGeom>
            <a:avLst/>
            <a:gdLst>
              <a:gd name="connsiteX0" fmla="*/ 0 w 1362069"/>
              <a:gd name="connsiteY0" fmla="*/ 681035 h 1362069"/>
              <a:gd name="connsiteX1" fmla="*/ 681035 w 1362069"/>
              <a:gd name="connsiteY1" fmla="*/ 0 h 1362069"/>
              <a:gd name="connsiteX2" fmla="*/ 1362070 w 1362069"/>
              <a:gd name="connsiteY2" fmla="*/ 681035 h 1362069"/>
              <a:gd name="connsiteX3" fmla="*/ 681035 w 1362069"/>
              <a:gd name="connsiteY3" fmla="*/ 1362070 h 1362069"/>
              <a:gd name="connsiteX4" fmla="*/ 0 w 1362069"/>
              <a:gd name="connsiteY4" fmla="*/ 681035 h 1362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2069" h="1362069">
                <a:moveTo>
                  <a:pt x="0" y="681035"/>
                </a:moveTo>
                <a:cubicBezTo>
                  <a:pt x="0" y="304910"/>
                  <a:pt x="304910" y="0"/>
                  <a:pt x="681035" y="0"/>
                </a:cubicBezTo>
                <a:cubicBezTo>
                  <a:pt x="1057160" y="0"/>
                  <a:pt x="1362070" y="304910"/>
                  <a:pt x="1362070" y="681035"/>
                </a:cubicBezTo>
                <a:cubicBezTo>
                  <a:pt x="1362070" y="1057160"/>
                  <a:pt x="1057160" y="1362070"/>
                  <a:pt x="681035" y="1362070"/>
                </a:cubicBezTo>
                <a:cubicBezTo>
                  <a:pt x="304910" y="1362070"/>
                  <a:pt x="0" y="1057160"/>
                  <a:pt x="0" y="681035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410" tIns="227410" rIns="227410" bIns="22741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kern="1200" dirty="0"/>
          </a:p>
        </p:txBody>
      </p:sp>
      <p:sp>
        <p:nvSpPr>
          <p:cNvPr id="38" name="任意多边形 37"/>
          <p:cNvSpPr/>
          <p:nvPr/>
        </p:nvSpPr>
        <p:spPr>
          <a:xfrm>
            <a:off x="1907704" y="4515203"/>
            <a:ext cx="1362069" cy="1362069"/>
          </a:xfrm>
          <a:custGeom>
            <a:avLst/>
            <a:gdLst>
              <a:gd name="connsiteX0" fmla="*/ 0 w 1362069"/>
              <a:gd name="connsiteY0" fmla="*/ 681035 h 1362069"/>
              <a:gd name="connsiteX1" fmla="*/ 681035 w 1362069"/>
              <a:gd name="connsiteY1" fmla="*/ 0 h 1362069"/>
              <a:gd name="connsiteX2" fmla="*/ 1362070 w 1362069"/>
              <a:gd name="connsiteY2" fmla="*/ 681035 h 1362069"/>
              <a:gd name="connsiteX3" fmla="*/ 681035 w 1362069"/>
              <a:gd name="connsiteY3" fmla="*/ 1362070 h 1362069"/>
              <a:gd name="connsiteX4" fmla="*/ 0 w 1362069"/>
              <a:gd name="connsiteY4" fmla="*/ 681035 h 1362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2069" h="1362069">
                <a:moveTo>
                  <a:pt x="0" y="681035"/>
                </a:moveTo>
                <a:cubicBezTo>
                  <a:pt x="0" y="304910"/>
                  <a:pt x="304910" y="0"/>
                  <a:pt x="681035" y="0"/>
                </a:cubicBezTo>
                <a:cubicBezTo>
                  <a:pt x="1057160" y="0"/>
                  <a:pt x="1362070" y="304910"/>
                  <a:pt x="1362070" y="681035"/>
                </a:cubicBezTo>
                <a:cubicBezTo>
                  <a:pt x="1362070" y="1057160"/>
                  <a:pt x="1057160" y="1362070"/>
                  <a:pt x="681035" y="1362070"/>
                </a:cubicBezTo>
                <a:cubicBezTo>
                  <a:pt x="304910" y="1362070"/>
                  <a:pt x="0" y="1057160"/>
                  <a:pt x="0" y="681035"/>
                </a:cubicBezTo>
                <a:close/>
              </a:path>
            </a:pathLst>
          </a:custGeom>
          <a:solidFill>
            <a:srgbClr val="FF99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410" tIns="227410" rIns="227410" bIns="22741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kern="1200" dirty="0"/>
          </a:p>
        </p:txBody>
      </p:sp>
      <p:sp>
        <p:nvSpPr>
          <p:cNvPr id="37" name="任意多边形 36"/>
          <p:cNvSpPr/>
          <p:nvPr/>
        </p:nvSpPr>
        <p:spPr>
          <a:xfrm>
            <a:off x="3569971" y="5451307"/>
            <a:ext cx="1362069" cy="1362069"/>
          </a:xfrm>
          <a:custGeom>
            <a:avLst/>
            <a:gdLst>
              <a:gd name="connsiteX0" fmla="*/ 0 w 1362069"/>
              <a:gd name="connsiteY0" fmla="*/ 681035 h 1362069"/>
              <a:gd name="connsiteX1" fmla="*/ 681035 w 1362069"/>
              <a:gd name="connsiteY1" fmla="*/ 0 h 1362069"/>
              <a:gd name="connsiteX2" fmla="*/ 1362070 w 1362069"/>
              <a:gd name="connsiteY2" fmla="*/ 681035 h 1362069"/>
              <a:gd name="connsiteX3" fmla="*/ 681035 w 1362069"/>
              <a:gd name="connsiteY3" fmla="*/ 1362070 h 1362069"/>
              <a:gd name="connsiteX4" fmla="*/ 0 w 1362069"/>
              <a:gd name="connsiteY4" fmla="*/ 681035 h 1362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2069" h="1362069">
                <a:moveTo>
                  <a:pt x="0" y="681035"/>
                </a:moveTo>
                <a:cubicBezTo>
                  <a:pt x="0" y="304910"/>
                  <a:pt x="304910" y="0"/>
                  <a:pt x="681035" y="0"/>
                </a:cubicBezTo>
                <a:cubicBezTo>
                  <a:pt x="1057160" y="0"/>
                  <a:pt x="1362070" y="304910"/>
                  <a:pt x="1362070" y="681035"/>
                </a:cubicBezTo>
                <a:cubicBezTo>
                  <a:pt x="1362070" y="1057160"/>
                  <a:pt x="1057160" y="1362070"/>
                  <a:pt x="681035" y="1362070"/>
                </a:cubicBezTo>
                <a:cubicBezTo>
                  <a:pt x="304910" y="1362070"/>
                  <a:pt x="0" y="1057160"/>
                  <a:pt x="0" y="681035"/>
                </a:cubicBez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410" tIns="227410" rIns="227410" bIns="22741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kern="1200" dirty="0"/>
          </a:p>
        </p:txBody>
      </p:sp>
      <p:sp>
        <p:nvSpPr>
          <p:cNvPr id="36" name="任意多边形 35"/>
          <p:cNvSpPr/>
          <p:nvPr/>
        </p:nvSpPr>
        <p:spPr>
          <a:xfrm>
            <a:off x="5226155" y="4545116"/>
            <a:ext cx="1362069" cy="1362069"/>
          </a:xfrm>
          <a:custGeom>
            <a:avLst/>
            <a:gdLst>
              <a:gd name="connsiteX0" fmla="*/ 0 w 1362069"/>
              <a:gd name="connsiteY0" fmla="*/ 681035 h 1362069"/>
              <a:gd name="connsiteX1" fmla="*/ 681035 w 1362069"/>
              <a:gd name="connsiteY1" fmla="*/ 0 h 1362069"/>
              <a:gd name="connsiteX2" fmla="*/ 1362070 w 1362069"/>
              <a:gd name="connsiteY2" fmla="*/ 681035 h 1362069"/>
              <a:gd name="connsiteX3" fmla="*/ 681035 w 1362069"/>
              <a:gd name="connsiteY3" fmla="*/ 1362070 h 1362069"/>
              <a:gd name="connsiteX4" fmla="*/ 0 w 1362069"/>
              <a:gd name="connsiteY4" fmla="*/ 681035 h 1362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2069" h="1362069">
                <a:moveTo>
                  <a:pt x="0" y="681035"/>
                </a:moveTo>
                <a:cubicBezTo>
                  <a:pt x="0" y="304910"/>
                  <a:pt x="304910" y="0"/>
                  <a:pt x="681035" y="0"/>
                </a:cubicBezTo>
                <a:cubicBezTo>
                  <a:pt x="1057160" y="0"/>
                  <a:pt x="1362070" y="304910"/>
                  <a:pt x="1362070" y="681035"/>
                </a:cubicBezTo>
                <a:cubicBezTo>
                  <a:pt x="1362070" y="1057160"/>
                  <a:pt x="1057160" y="1362070"/>
                  <a:pt x="681035" y="1362070"/>
                </a:cubicBezTo>
                <a:cubicBezTo>
                  <a:pt x="304910" y="1362070"/>
                  <a:pt x="0" y="1057160"/>
                  <a:pt x="0" y="681035"/>
                </a:cubicBezTo>
                <a:close/>
              </a:path>
            </a:pathLst>
          </a:custGeom>
          <a:solidFill>
            <a:srgbClr val="B8220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410" tIns="227410" rIns="227410" bIns="22741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kern="1200" dirty="0"/>
          </a:p>
        </p:txBody>
      </p:sp>
      <p:sp>
        <p:nvSpPr>
          <p:cNvPr id="35" name="任意多边形 34"/>
          <p:cNvSpPr/>
          <p:nvPr/>
        </p:nvSpPr>
        <p:spPr>
          <a:xfrm>
            <a:off x="5298163" y="2636840"/>
            <a:ext cx="1362069" cy="1362069"/>
          </a:xfrm>
          <a:custGeom>
            <a:avLst/>
            <a:gdLst>
              <a:gd name="connsiteX0" fmla="*/ 0 w 1362069"/>
              <a:gd name="connsiteY0" fmla="*/ 681035 h 1362069"/>
              <a:gd name="connsiteX1" fmla="*/ 681035 w 1362069"/>
              <a:gd name="connsiteY1" fmla="*/ 0 h 1362069"/>
              <a:gd name="connsiteX2" fmla="*/ 1362070 w 1362069"/>
              <a:gd name="connsiteY2" fmla="*/ 681035 h 1362069"/>
              <a:gd name="connsiteX3" fmla="*/ 681035 w 1362069"/>
              <a:gd name="connsiteY3" fmla="*/ 1362070 h 1362069"/>
              <a:gd name="connsiteX4" fmla="*/ 0 w 1362069"/>
              <a:gd name="connsiteY4" fmla="*/ 681035 h 1362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2069" h="1362069">
                <a:moveTo>
                  <a:pt x="0" y="681035"/>
                </a:moveTo>
                <a:cubicBezTo>
                  <a:pt x="0" y="304910"/>
                  <a:pt x="304910" y="0"/>
                  <a:pt x="681035" y="0"/>
                </a:cubicBezTo>
                <a:cubicBezTo>
                  <a:pt x="1057160" y="0"/>
                  <a:pt x="1362070" y="304910"/>
                  <a:pt x="1362070" y="681035"/>
                </a:cubicBezTo>
                <a:cubicBezTo>
                  <a:pt x="1362070" y="1057160"/>
                  <a:pt x="1057160" y="1362070"/>
                  <a:pt x="681035" y="1362070"/>
                </a:cubicBezTo>
                <a:cubicBezTo>
                  <a:pt x="304910" y="1362070"/>
                  <a:pt x="0" y="1057160"/>
                  <a:pt x="0" y="681035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410" tIns="227410" rIns="227410" bIns="22741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kern="1200" dirty="0"/>
          </a:p>
        </p:txBody>
      </p:sp>
      <p:pic>
        <p:nvPicPr>
          <p:cNvPr id="34" name="Picture 8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8" y="1508001"/>
            <a:ext cx="1276985" cy="113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539552" y="764709"/>
            <a:ext cx="5773707" cy="465344"/>
            <a:chOff x="598493" y="926029"/>
            <a:chExt cx="5773707" cy="349007"/>
          </a:xfrm>
        </p:grpSpPr>
        <p:grpSp>
          <p:nvGrpSpPr>
            <p:cNvPr id="5" name="组合 4"/>
            <p:cNvGrpSpPr/>
            <p:nvPr/>
          </p:nvGrpSpPr>
          <p:grpSpPr>
            <a:xfrm>
              <a:off x="603126" y="1203598"/>
              <a:ext cx="5769074" cy="71438"/>
              <a:chOff x="675134" y="1347614"/>
              <a:chExt cx="5769074" cy="71438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675134" y="1347614"/>
                <a:ext cx="981075" cy="7143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656208" y="1347614"/>
                <a:ext cx="4788000" cy="7143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598493" y="926029"/>
              <a:ext cx="3236784" cy="276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4.20 </a:t>
              </a:r>
              <a:r>
                <a:rPr lang="zh-CN" altLang="en-US" dirty="0"/>
                <a:t>如何预防电焊工职业病：</a:t>
              </a:r>
              <a:endParaRPr lang="en-US" altLang="zh-CN" dirty="0"/>
            </a:p>
          </p:txBody>
        </p:sp>
      </p:grp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460" y="928283"/>
            <a:ext cx="703252" cy="138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任意多边形 8"/>
          <p:cNvSpPr/>
          <p:nvPr/>
        </p:nvSpPr>
        <p:spPr>
          <a:xfrm>
            <a:off x="3640494" y="3540053"/>
            <a:ext cx="1362069" cy="1362069"/>
          </a:xfrm>
          <a:custGeom>
            <a:avLst/>
            <a:gdLst>
              <a:gd name="connsiteX0" fmla="*/ 0 w 1362069"/>
              <a:gd name="connsiteY0" fmla="*/ 681035 h 1362069"/>
              <a:gd name="connsiteX1" fmla="*/ 681035 w 1362069"/>
              <a:gd name="connsiteY1" fmla="*/ 0 h 1362069"/>
              <a:gd name="connsiteX2" fmla="*/ 1362070 w 1362069"/>
              <a:gd name="connsiteY2" fmla="*/ 681035 h 1362069"/>
              <a:gd name="connsiteX3" fmla="*/ 681035 w 1362069"/>
              <a:gd name="connsiteY3" fmla="*/ 1362070 h 1362069"/>
              <a:gd name="connsiteX4" fmla="*/ 0 w 1362069"/>
              <a:gd name="connsiteY4" fmla="*/ 681035 h 1362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2069" h="1362069">
                <a:moveTo>
                  <a:pt x="0" y="681035"/>
                </a:moveTo>
                <a:cubicBezTo>
                  <a:pt x="0" y="304910"/>
                  <a:pt x="304910" y="0"/>
                  <a:pt x="681035" y="0"/>
                </a:cubicBezTo>
                <a:cubicBezTo>
                  <a:pt x="1057160" y="0"/>
                  <a:pt x="1362070" y="304910"/>
                  <a:pt x="1362070" y="681035"/>
                </a:cubicBezTo>
                <a:cubicBezTo>
                  <a:pt x="1362070" y="1057160"/>
                  <a:pt x="1057160" y="1362070"/>
                  <a:pt x="681035" y="1362070"/>
                </a:cubicBezTo>
                <a:cubicBezTo>
                  <a:pt x="304910" y="1362070"/>
                  <a:pt x="0" y="1057160"/>
                  <a:pt x="0" y="681035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410" tIns="227410" rIns="227410" bIns="22741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kern="1200" dirty="0"/>
              <a:t>职业危害防护</a:t>
            </a:r>
            <a:endParaRPr lang="zh-CN" altLang="en-US" kern="1200" dirty="0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155" y="5943197"/>
            <a:ext cx="1152128" cy="729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任意多边形 10"/>
          <p:cNvSpPr/>
          <p:nvPr/>
        </p:nvSpPr>
        <p:spPr>
          <a:xfrm rot="16200000">
            <a:off x="4176982" y="3043954"/>
            <a:ext cx="289092" cy="463103"/>
          </a:xfrm>
          <a:custGeom>
            <a:avLst/>
            <a:gdLst>
              <a:gd name="connsiteX0" fmla="*/ 0 w 289092"/>
              <a:gd name="connsiteY0" fmla="*/ 92621 h 463103"/>
              <a:gd name="connsiteX1" fmla="*/ 144546 w 289092"/>
              <a:gd name="connsiteY1" fmla="*/ 92621 h 463103"/>
              <a:gd name="connsiteX2" fmla="*/ 144546 w 289092"/>
              <a:gd name="connsiteY2" fmla="*/ 0 h 463103"/>
              <a:gd name="connsiteX3" fmla="*/ 289092 w 289092"/>
              <a:gd name="connsiteY3" fmla="*/ 231552 h 463103"/>
              <a:gd name="connsiteX4" fmla="*/ 144546 w 289092"/>
              <a:gd name="connsiteY4" fmla="*/ 463103 h 463103"/>
              <a:gd name="connsiteX5" fmla="*/ 144546 w 289092"/>
              <a:gd name="connsiteY5" fmla="*/ 370482 h 463103"/>
              <a:gd name="connsiteX6" fmla="*/ 0 w 289092"/>
              <a:gd name="connsiteY6" fmla="*/ 370482 h 463103"/>
              <a:gd name="connsiteX7" fmla="*/ 0 w 289092"/>
              <a:gd name="connsiteY7" fmla="*/ 92621 h 463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092" h="463103">
                <a:moveTo>
                  <a:pt x="0" y="92621"/>
                </a:moveTo>
                <a:lnTo>
                  <a:pt x="144546" y="92621"/>
                </a:lnTo>
                <a:lnTo>
                  <a:pt x="144546" y="0"/>
                </a:lnTo>
                <a:lnTo>
                  <a:pt x="289092" y="231552"/>
                </a:lnTo>
                <a:lnTo>
                  <a:pt x="144546" y="463103"/>
                </a:lnTo>
                <a:lnTo>
                  <a:pt x="144546" y="370482"/>
                </a:lnTo>
                <a:lnTo>
                  <a:pt x="0" y="370482"/>
                </a:lnTo>
                <a:lnTo>
                  <a:pt x="0" y="9262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92620" rIns="86728" bIns="92621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800" kern="1200"/>
          </a:p>
        </p:txBody>
      </p:sp>
      <p:sp>
        <p:nvSpPr>
          <p:cNvPr id="12" name="任意多边形 11"/>
          <p:cNvSpPr/>
          <p:nvPr/>
        </p:nvSpPr>
        <p:spPr>
          <a:xfrm>
            <a:off x="3563888" y="1632525"/>
            <a:ext cx="1362069" cy="1362069"/>
          </a:xfrm>
          <a:custGeom>
            <a:avLst/>
            <a:gdLst>
              <a:gd name="connsiteX0" fmla="*/ 0 w 1362069"/>
              <a:gd name="connsiteY0" fmla="*/ 681035 h 1362069"/>
              <a:gd name="connsiteX1" fmla="*/ 681035 w 1362069"/>
              <a:gd name="connsiteY1" fmla="*/ 0 h 1362069"/>
              <a:gd name="connsiteX2" fmla="*/ 1362070 w 1362069"/>
              <a:gd name="connsiteY2" fmla="*/ 681035 h 1362069"/>
              <a:gd name="connsiteX3" fmla="*/ 681035 w 1362069"/>
              <a:gd name="connsiteY3" fmla="*/ 1362070 h 1362069"/>
              <a:gd name="connsiteX4" fmla="*/ 0 w 1362069"/>
              <a:gd name="connsiteY4" fmla="*/ 681035 h 1362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2069" h="1362069">
                <a:moveTo>
                  <a:pt x="0" y="681035"/>
                </a:moveTo>
                <a:cubicBezTo>
                  <a:pt x="0" y="304910"/>
                  <a:pt x="304910" y="0"/>
                  <a:pt x="681035" y="0"/>
                </a:cubicBezTo>
                <a:cubicBezTo>
                  <a:pt x="1057160" y="0"/>
                  <a:pt x="1362070" y="304910"/>
                  <a:pt x="1362070" y="681035"/>
                </a:cubicBezTo>
                <a:cubicBezTo>
                  <a:pt x="1362070" y="1057160"/>
                  <a:pt x="1057160" y="1362070"/>
                  <a:pt x="681035" y="1362070"/>
                </a:cubicBezTo>
                <a:cubicBezTo>
                  <a:pt x="304910" y="1362070"/>
                  <a:pt x="0" y="1057160"/>
                  <a:pt x="0" y="68103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410" tIns="227410" rIns="227410" bIns="22741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kern="1200" dirty="0"/>
              <a:t>眼部防护</a:t>
            </a:r>
            <a:endParaRPr lang="zh-CN" altLang="en-US" kern="1200" dirty="0"/>
          </a:p>
        </p:txBody>
      </p:sp>
      <p:sp>
        <p:nvSpPr>
          <p:cNvPr id="15" name="任意多边形 14"/>
          <p:cNvSpPr/>
          <p:nvPr/>
        </p:nvSpPr>
        <p:spPr>
          <a:xfrm rot="19800000">
            <a:off x="4995880" y="3516745"/>
            <a:ext cx="289092" cy="463103"/>
          </a:xfrm>
          <a:custGeom>
            <a:avLst/>
            <a:gdLst>
              <a:gd name="connsiteX0" fmla="*/ 0 w 289092"/>
              <a:gd name="connsiteY0" fmla="*/ 92621 h 463103"/>
              <a:gd name="connsiteX1" fmla="*/ 144546 w 289092"/>
              <a:gd name="connsiteY1" fmla="*/ 92621 h 463103"/>
              <a:gd name="connsiteX2" fmla="*/ 144546 w 289092"/>
              <a:gd name="connsiteY2" fmla="*/ 0 h 463103"/>
              <a:gd name="connsiteX3" fmla="*/ 289092 w 289092"/>
              <a:gd name="connsiteY3" fmla="*/ 231552 h 463103"/>
              <a:gd name="connsiteX4" fmla="*/ 144546 w 289092"/>
              <a:gd name="connsiteY4" fmla="*/ 463103 h 463103"/>
              <a:gd name="connsiteX5" fmla="*/ 144546 w 289092"/>
              <a:gd name="connsiteY5" fmla="*/ 370482 h 463103"/>
              <a:gd name="connsiteX6" fmla="*/ 0 w 289092"/>
              <a:gd name="connsiteY6" fmla="*/ 370482 h 463103"/>
              <a:gd name="connsiteX7" fmla="*/ 0 w 289092"/>
              <a:gd name="connsiteY7" fmla="*/ 92621 h 463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092" h="463103">
                <a:moveTo>
                  <a:pt x="0" y="92621"/>
                </a:moveTo>
                <a:lnTo>
                  <a:pt x="144546" y="92621"/>
                </a:lnTo>
                <a:lnTo>
                  <a:pt x="144546" y="0"/>
                </a:lnTo>
                <a:lnTo>
                  <a:pt x="289092" y="231552"/>
                </a:lnTo>
                <a:lnTo>
                  <a:pt x="144546" y="463103"/>
                </a:lnTo>
                <a:lnTo>
                  <a:pt x="144546" y="370482"/>
                </a:lnTo>
                <a:lnTo>
                  <a:pt x="0" y="370482"/>
                </a:lnTo>
                <a:lnTo>
                  <a:pt x="0" y="9262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2621" rIns="86727" bIns="9262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800" kern="1200"/>
          </a:p>
        </p:txBody>
      </p:sp>
      <p:sp>
        <p:nvSpPr>
          <p:cNvPr id="16" name="任意多边形 15"/>
          <p:cNvSpPr/>
          <p:nvPr/>
        </p:nvSpPr>
        <p:spPr>
          <a:xfrm>
            <a:off x="5292461" y="2586289"/>
            <a:ext cx="1362069" cy="1362069"/>
          </a:xfrm>
          <a:custGeom>
            <a:avLst/>
            <a:gdLst>
              <a:gd name="connsiteX0" fmla="*/ 0 w 1362069"/>
              <a:gd name="connsiteY0" fmla="*/ 681035 h 1362069"/>
              <a:gd name="connsiteX1" fmla="*/ 681035 w 1362069"/>
              <a:gd name="connsiteY1" fmla="*/ 0 h 1362069"/>
              <a:gd name="connsiteX2" fmla="*/ 1362070 w 1362069"/>
              <a:gd name="connsiteY2" fmla="*/ 681035 h 1362069"/>
              <a:gd name="connsiteX3" fmla="*/ 681035 w 1362069"/>
              <a:gd name="connsiteY3" fmla="*/ 1362070 h 1362069"/>
              <a:gd name="connsiteX4" fmla="*/ 0 w 1362069"/>
              <a:gd name="connsiteY4" fmla="*/ 681035 h 1362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2069" h="1362069">
                <a:moveTo>
                  <a:pt x="0" y="681035"/>
                </a:moveTo>
                <a:cubicBezTo>
                  <a:pt x="0" y="304910"/>
                  <a:pt x="304910" y="0"/>
                  <a:pt x="681035" y="0"/>
                </a:cubicBezTo>
                <a:cubicBezTo>
                  <a:pt x="1057160" y="0"/>
                  <a:pt x="1362070" y="304910"/>
                  <a:pt x="1362070" y="681035"/>
                </a:cubicBezTo>
                <a:cubicBezTo>
                  <a:pt x="1362070" y="1057160"/>
                  <a:pt x="1057160" y="1362070"/>
                  <a:pt x="681035" y="1362070"/>
                </a:cubicBezTo>
                <a:cubicBezTo>
                  <a:pt x="304910" y="1362070"/>
                  <a:pt x="0" y="1057160"/>
                  <a:pt x="0" y="68103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410" tIns="227410" rIns="227410" bIns="22741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kern="1200" dirty="0"/>
              <a:t>呼吸防护（封闭空间）</a:t>
            </a:r>
            <a:endParaRPr lang="zh-CN" altLang="en-US" kern="1200" dirty="0"/>
          </a:p>
        </p:txBody>
      </p:sp>
      <p:sp>
        <p:nvSpPr>
          <p:cNvPr id="17" name="任意多边形 16"/>
          <p:cNvSpPr/>
          <p:nvPr/>
        </p:nvSpPr>
        <p:spPr>
          <a:xfrm rot="1800000">
            <a:off x="4995880" y="4462327"/>
            <a:ext cx="289092" cy="463103"/>
          </a:xfrm>
          <a:custGeom>
            <a:avLst/>
            <a:gdLst>
              <a:gd name="connsiteX0" fmla="*/ 0 w 289092"/>
              <a:gd name="connsiteY0" fmla="*/ 92621 h 463103"/>
              <a:gd name="connsiteX1" fmla="*/ 144546 w 289092"/>
              <a:gd name="connsiteY1" fmla="*/ 92621 h 463103"/>
              <a:gd name="connsiteX2" fmla="*/ 144546 w 289092"/>
              <a:gd name="connsiteY2" fmla="*/ 0 h 463103"/>
              <a:gd name="connsiteX3" fmla="*/ 289092 w 289092"/>
              <a:gd name="connsiteY3" fmla="*/ 231552 h 463103"/>
              <a:gd name="connsiteX4" fmla="*/ 144546 w 289092"/>
              <a:gd name="connsiteY4" fmla="*/ 463103 h 463103"/>
              <a:gd name="connsiteX5" fmla="*/ 144546 w 289092"/>
              <a:gd name="connsiteY5" fmla="*/ 370482 h 463103"/>
              <a:gd name="connsiteX6" fmla="*/ 0 w 289092"/>
              <a:gd name="connsiteY6" fmla="*/ 370482 h 463103"/>
              <a:gd name="connsiteX7" fmla="*/ 0 w 289092"/>
              <a:gd name="connsiteY7" fmla="*/ 92621 h 463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092" h="463103">
                <a:moveTo>
                  <a:pt x="0" y="92621"/>
                </a:moveTo>
                <a:lnTo>
                  <a:pt x="144546" y="92621"/>
                </a:lnTo>
                <a:lnTo>
                  <a:pt x="144546" y="0"/>
                </a:lnTo>
                <a:lnTo>
                  <a:pt x="289092" y="231552"/>
                </a:lnTo>
                <a:lnTo>
                  <a:pt x="144546" y="463103"/>
                </a:lnTo>
                <a:lnTo>
                  <a:pt x="144546" y="370482"/>
                </a:lnTo>
                <a:lnTo>
                  <a:pt x="0" y="370482"/>
                </a:lnTo>
                <a:lnTo>
                  <a:pt x="0" y="9262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2620" rIns="86727" bIns="92621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800" kern="1200"/>
          </a:p>
        </p:txBody>
      </p:sp>
      <p:sp>
        <p:nvSpPr>
          <p:cNvPr id="18" name="任意多边形 17"/>
          <p:cNvSpPr/>
          <p:nvPr/>
        </p:nvSpPr>
        <p:spPr>
          <a:xfrm>
            <a:off x="5226155" y="4581128"/>
            <a:ext cx="1362069" cy="1362069"/>
          </a:xfrm>
          <a:custGeom>
            <a:avLst/>
            <a:gdLst>
              <a:gd name="connsiteX0" fmla="*/ 0 w 1362069"/>
              <a:gd name="connsiteY0" fmla="*/ 681035 h 1362069"/>
              <a:gd name="connsiteX1" fmla="*/ 681035 w 1362069"/>
              <a:gd name="connsiteY1" fmla="*/ 0 h 1362069"/>
              <a:gd name="connsiteX2" fmla="*/ 1362070 w 1362069"/>
              <a:gd name="connsiteY2" fmla="*/ 681035 h 1362069"/>
              <a:gd name="connsiteX3" fmla="*/ 681035 w 1362069"/>
              <a:gd name="connsiteY3" fmla="*/ 1362070 h 1362069"/>
              <a:gd name="connsiteX4" fmla="*/ 0 w 1362069"/>
              <a:gd name="connsiteY4" fmla="*/ 681035 h 1362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2069" h="1362069">
                <a:moveTo>
                  <a:pt x="0" y="681035"/>
                </a:moveTo>
                <a:cubicBezTo>
                  <a:pt x="0" y="304910"/>
                  <a:pt x="304910" y="0"/>
                  <a:pt x="681035" y="0"/>
                </a:cubicBezTo>
                <a:cubicBezTo>
                  <a:pt x="1057160" y="0"/>
                  <a:pt x="1362070" y="304910"/>
                  <a:pt x="1362070" y="681035"/>
                </a:cubicBezTo>
                <a:cubicBezTo>
                  <a:pt x="1362070" y="1057160"/>
                  <a:pt x="1057160" y="1362070"/>
                  <a:pt x="681035" y="1362070"/>
                </a:cubicBezTo>
                <a:cubicBezTo>
                  <a:pt x="304910" y="1362070"/>
                  <a:pt x="0" y="1057160"/>
                  <a:pt x="0" y="68103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410" tIns="227410" rIns="227410" bIns="22741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kern="1200" dirty="0"/>
              <a:t>手部防护</a:t>
            </a:r>
            <a:endParaRPr lang="zh-CN" altLang="en-US" kern="1200" dirty="0"/>
          </a:p>
        </p:txBody>
      </p:sp>
      <p:sp>
        <p:nvSpPr>
          <p:cNvPr id="19" name="任意多边形 18"/>
          <p:cNvSpPr/>
          <p:nvPr/>
        </p:nvSpPr>
        <p:spPr>
          <a:xfrm rot="5400000">
            <a:off x="4176982" y="4935118"/>
            <a:ext cx="289092" cy="463103"/>
          </a:xfrm>
          <a:custGeom>
            <a:avLst/>
            <a:gdLst>
              <a:gd name="connsiteX0" fmla="*/ 0 w 289092"/>
              <a:gd name="connsiteY0" fmla="*/ 92621 h 463103"/>
              <a:gd name="connsiteX1" fmla="*/ 144546 w 289092"/>
              <a:gd name="connsiteY1" fmla="*/ 92621 h 463103"/>
              <a:gd name="connsiteX2" fmla="*/ 144546 w 289092"/>
              <a:gd name="connsiteY2" fmla="*/ 0 h 463103"/>
              <a:gd name="connsiteX3" fmla="*/ 289092 w 289092"/>
              <a:gd name="connsiteY3" fmla="*/ 231552 h 463103"/>
              <a:gd name="connsiteX4" fmla="*/ 144546 w 289092"/>
              <a:gd name="connsiteY4" fmla="*/ 463103 h 463103"/>
              <a:gd name="connsiteX5" fmla="*/ 144546 w 289092"/>
              <a:gd name="connsiteY5" fmla="*/ 370482 h 463103"/>
              <a:gd name="connsiteX6" fmla="*/ 0 w 289092"/>
              <a:gd name="connsiteY6" fmla="*/ 370482 h 463103"/>
              <a:gd name="connsiteX7" fmla="*/ 0 w 289092"/>
              <a:gd name="connsiteY7" fmla="*/ 92621 h 463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092" h="463103">
                <a:moveTo>
                  <a:pt x="0" y="92621"/>
                </a:moveTo>
                <a:lnTo>
                  <a:pt x="144546" y="92621"/>
                </a:lnTo>
                <a:lnTo>
                  <a:pt x="144546" y="0"/>
                </a:lnTo>
                <a:lnTo>
                  <a:pt x="289092" y="231552"/>
                </a:lnTo>
                <a:lnTo>
                  <a:pt x="144546" y="463103"/>
                </a:lnTo>
                <a:lnTo>
                  <a:pt x="144546" y="370482"/>
                </a:lnTo>
                <a:lnTo>
                  <a:pt x="0" y="370482"/>
                </a:lnTo>
                <a:lnTo>
                  <a:pt x="0" y="9262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2620" rIns="86727" bIns="92621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800" kern="1200"/>
          </a:p>
        </p:txBody>
      </p:sp>
      <p:sp>
        <p:nvSpPr>
          <p:cNvPr id="20" name="任意多边形 19"/>
          <p:cNvSpPr/>
          <p:nvPr/>
        </p:nvSpPr>
        <p:spPr>
          <a:xfrm>
            <a:off x="3563888" y="5447580"/>
            <a:ext cx="1362069" cy="1362069"/>
          </a:xfrm>
          <a:custGeom>
            <a:avLst/>
            <a:gdLst>
              <a:gd name="connsiteX0" fmla="*/ 0 w 1362069"/>
              <a:gd name="connsiteY0" fmla="*/ 681035 h 1362069"/>
              <a:gd name="connsiteX1" fmla="*/ 681035 w 1362069"/>
              <a:gd name="connsiteY1" fmla="*/ 0 h 1362069"/>
              <a:gd name="connsiteX2" fmla="*/ 1362070 w 1362069"/>
              <a:gd name="connsiteY2" fmla="*/ 681035 h 1362069"/>
              <a:gd name="connsiteX3" fmla="*/ 681035 w 1362069"/>
              <a:gd name="connsiteY3" fmla="*/ 1362070 h 1362069"/>
              <a:gd name="connsiteX4" fmla="*/ 0 w 1362069"/>
              <a:gd name="connsiteY4" fmla="*/ 681035 h 1362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2069" h="1362069">
                <a:moveTo>
                  <a:pt x="0" y="681035"/>
                </a:moveTo>
                <a:cubicBezTo>
                  <a:pt x="0" y="304910"/>
                  <a:pt x="304910" y="0"/>
                  <a:pt x="681035" y="0"/>
                </a:cubicBezTo>
                <a:cubicBezTo>
                  <a:pt x="1057160" y="0"/>
                  <a:pt x="1362070" y="304910"/>
                  <a:pt x="1362070" y="681035"/>
                </a:cubicBezTo>
                <a:cubicBezTo>
                  <a:pt x="1362070" y="1057160"/>
                  <a:pt x="1057160" y="1362070"/>
                  <a:pt x="681035" y="1362070"/>
                </a:cubicBezTo>
                <a:cubicBezTo>
                  <a:pt x="304910" y="1362070"/>
                  <a:pt x="0" y="1057160"/>
                  <a:pt x="0" y="68103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410" tIns="227410" rIns="227410" bIns="22741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kern="1200" dirty="0"/>
              <a:t>身体防护</a:t>
            </a:r>
            <a:endParaRPr lang="zh-CN" altLang="en-US" kern="1200" dirty="0"/>
          </a:p>
        </p:txBody>
      </p:sp>
      <p:sp>
        <p:nvSpPr>
          <p:cNvPr id="21" name="任意多边形 20"/>
          <p:cNvSpPr/>
          <p:nvPr/>
        </p:nvSpPr>
        <p:spPr>
          <a:xfrm rot="19800000">
            <a:off x="3358084" y="4462326"/>
            <a:ext cx="289093" cy="463104"/>
          </a:xfrm>
          <a:custGeom>
            <a:avLst/>
            <a:gdLst>
              <a:gd name="connsiteX0" fmla="*/ 0 w 289092"/>
              <a:gd name="connsiteY0" fmla="*/ 92621 h 463103"/>
              <a:gd name="connsiteX1" fmla="*/ 144546 w 289092"/>
              <a:gd name="connsiteY1" fmla="*/ 92621 h 463103"/>
              <a:gd name="connsiteX2" fmla="*/ 144546 w 289092"/>
              <a:gd name="connsiteY2" fmla="*/ 0 h 463103"/>
              <a:gd name="connsiteX3" fmla="*/ 289092 w 289092"/>
              <a:gd name="connsiteY3" fmla="*/ 231552 h 463103"/>
              <a:gd name="connsiteX4" fmla="*/ 144546 w 289092"/>
              <a:gd name="connsiteY4" fmla="*/ 463103 h 463103"/>
              <a:gd name="connsiteX5" fmla="*/ 144546 w 289092"/>
              <a:gd name="connsiteY5" fmla="*/ 370482 h 463103"/>
              <a:gd name="connsiteX6" fmla="*/ 0 w 289092"/>
              <a:gd name="connsiteY6" fmla="*/ 370482 h 463103"/>
              <a:gd name="connsiteX7" fmla="*/ 0 w 289092"/>
              <a:gd name="connsiteY7" fmla="*/ 92621 h 463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092" h="463103">
                <a:moveTo>
                  <a:pt x="289092" y="370482"/>
                </a:moveTo>
                <a:lnTo>
                  <a:pt x="144546" y="370482"/>
                </a:lnTo>
                <a:lnTo>
                  <a:pt x="144546" y="463103"/>
                </a:lnTo>
                <a:lnTo>
                  <a:pt x="0" y="231551"/>
                </a:lnTo>
                <a:lnTo>
                  <a:pt x="144546" y="0"/>
                </a:lnTo>
                <a:lnTo>
                  <a:pt x="144546" y="92621"/>
                </a:lnTo>
                <a:lnTo>
                  <a:pt x="289092" y="92621"/>
                </a:lnTo>
                <a:lnTo>
                  <a:pt x="289092" y="37048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727" tIns="92621" rIns="1" bIns="92621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800" kern="1200"/>
          </a:p>
        </p:txBody>
      </p:sp>
      <p:sp>
        <p:nvSpPr>
          <p:cNvPr id="22" name="任意多边形 21"/>
          <p:cNvSpPr/>
          <p:nvPr/>
        </p:nvSpPr>
        <p:spPr>
          <a:xfrm>
            <a:off x="1913787" y="4493817"/>
            <a:ext cx="1362069" cy="1362069"/>
          </a:xfrm>
          <a:custGeom>
            <a:avLst/>
            <a:gdLst>
              <a:gd name="connsiteX0" fmla="*/ 0 w 1362069"/>
              <a:gd name="connsiteY0" fmla="*/ 681035 h 1362069"/>
              <a:gd name="connsiteX1" fmla="*/ 681035 w 1362069"/>
              <a:gd name="connsiteY1" fmla="*/ 0 h 1362069"/>
              <a:gd name="connsiteX2" fmla="*/ 1362070 w 1362069"/>
              <a:gd name="connsiteY2" fmla="*/ 681035 h 1362069"/>
              <a:gd name="connsiteX3" fmla="*/ 681035 w 1362069"/>
              <a:gd name="connsiteY3" fmla="*/ 1362070 h 1362069"/>
              <a:gd name="connsiteX4" fmla="*/ 0 w 1362069"/>
              <a:gd name="connsiteY4" fmla="*/ 681035 h 1362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2069" h="1362069">
                <a:moveTo>
                  <a:pt x="0" y="681035"/>
                </a:moveTo>
                <a:cubicBezTo>
                  <a:pt x="0" y="304910"/>
                  <a:pt x="304910" y="0"/>
                  <a:pt x="681035" y="0"/>
                </a:cubicBezTo>
                <a:cubicBezTo>
                  <a:pt x="1057160" y="0"/>
                  <a:pt x="1362070" y="304910"/>
                  <a:pt x="1362070" y="681035"/>
                </a:cubicBezTo>
                <a:cubicBezTo>
                  <a:pt x="1362070" y="1057160"/>
                  <a:pt x="1057160" y="1362070"/>
                  <a:pt x="681035" y="1362070"/>
                </a:cubicBezTo>
                <a:cubicBezTo>
                  <a:pt x="304910" y="1362070"/>
                  <a:pt x="0" y="1057160"/>
                  <a:pt x="0" y="68103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410" tIns="227410" rIns="227410" bIns="22741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kern="1200" dirty="0"/>
              <a:t>足部防护</a:t>
            </a:r>
            <a:endParaRPr lang="zh-CN" altLang="en-US" kern="1200" dirty="0"/>
          </a:p>
        </p:txBody>
      </p:sp>
      <p:sp>
        <p:nvSpPr>
          <p:cNvPr id="23" name="任意多边形 22"/>
          <p:cNvSpPr/>
          <p:nvPr/>
        </p:nvSpPr>
        <p:spPr>
          <a:xfrm rot="1800000">
            <a:off x="3358084" y="3516744"/>
            <a:ext cx="289093" cy="463104"/>
          </a:xfrm>
          <a:custGeom>
            <a:avLst/>
            <a:gdLst>
              <a:gd name="connsiteX0" fmla="*/ 0 w 289092"/>
              <a:gd name="connsiteY0" fmla="*/ 92621 h 463103"/>
              <a:gd name="connsiteX1" fmla="*/ 144546 w 289092"/>
              <a:gd name="connsiteY1" fmla="*/ 92621 h 463103"/>
              <a:gd name="connsiteX2" fmla="*/ 144546 w 289092"/>
              <a:gd name="connsiteY2" fmla="*/ 0 h 463103"/>
              <a:gd name="connsiteX3" fmla="*/ 289092 w 289092"/>
              <a:gd name="connsiteY3" fmla="*/ 231552 h 463103"/>
              <a:gd name="connsiteX4" fmla="*/ 144546 w 289092"/>
              <a:gd name="connsiteY4" fmla="*/ 463103 h 463103"/>
              <a:gd name="connsiteX5" fmla="*/ 144546 w 289092"/>
              <a:gd name="connsiteY5" fmla="*/ 370482 h 463103"/>
              <a:gd name="connsiteX6" fmla="*/ 0 w 289092"/>
              <a:gd name="connsiteY6" fmla="*/ 370482 h 463103"/>
              <a:gd name="connsiteX7" fmla="*/ 0 w 289092"/>
              <a:gd name="connsiteY7" fmla="*/ 92621 h 463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092" h="463103">
                <a:moveTo>
                  <a:pt x="289092" y="370482"/>
                </a:moveTo>
                <a:lnTo>
                  <a:pt x="144546" y="370482"/>
                </a:lnTo>
                <a:lnTo>
                  <a:pt x="144546" y="463103"/>
                </a:lnTo>
                <a:lnTo>
                  <a:pt x="0" y="231551"/>
                </a:lnTo>
                <a:lnTo>
                  <a:pt x="144546" y="0"/>
                </a:lnTo>
                <a:lnTo>
                  <a:pt x="144546" y="92621"/>
                </a:lnTo>
                <a:lnTo>
                  <a:pt x="289092" y="92621"/>
                </a:lnTo>
                <a:lnTo>
                  <a:pt x="289092" y="37048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727" tIns="92622" rIns="1" bIns="9262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800" kern="1200"/>
          </a:p>
        </p:txBody>
      </p:sp>
      <p:sp>
        <p:nvSpPr>
          <p:cNvPr id="24" name="任意多边形 23"/>
          <p:cNvSpPr/>
          <p:nvPr/>
        </p:nvSpPr>
        <p:spPr>
          <a:xfrm>
            <a:off x="1913787" y="2642995"/>
            <a:ext cx="1362069" cy="1362069"/>
          </a:xfrm>
          <a:custGeom>
            <a:avLst/>
            <a:gdLst>
              <a:gd name="connsiteX0" fmla="*/ 0 w 1362069"/>
              <a:gd name="connsiteY0" fmla="*/ 681035 h 1362069"/>
              <a:gd name="connsiteX1" fmla="*/ 681035 w 1362069"/>
              <a:gd name="connsiteY1" fmla="*/ 0 h 1362069"/>
              <a:gd name="connsiteX2" fmla="*/ 1362070 w 1362069"/>
              <a:gd name="connsiteY2" fmla="*/ 681035 h 1362069"/>
              <a:gd name="connsiteX3" fmla="*/ 681035 w 1362069"/>
              <a:gd name="connsiteY3" fmla="*/ 1362070 h 1362069"/>
              <a:gd name="connsiteX4" fmla="*/ 0 w 1362069"/>
              <a:gd name="connsiteY4" fmla="*/ 681035 h 1362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2069" h="1362069">
                <a:moveTo>
                  <a:pt x="0" y="681035"/>
                </a:moveTo>
                <a:cubicBezTo>
                  <a:pt x="0" y="304910"/>
                  <a:pt x="304910" y="0"/>
                  <a:pt x="681035" y="0"/>
                </a:cubicBezTo>
                <a:cubicBezTo>
                  <a:pt x="1057160" y="0"/>
                  <a:pt x="1362070" y="304910"/>
                  <a:pt x="1362070" y="681035"/>
                </a:cubicBezTo>
                <a:cubicBezTo>
                  <a:pt x="1362070" y="1057160"/>
                  <a:pt x="1057160" y="1362070"/>
                  <a:pt x="681035" y="1362070"/>
                </a:cubicBezTo>
                <a:cubicBezTo>
                  <a:pt x="304910" y="1362070"/>
                  <a:pt x="0" y="1057160"/>
                  <a:pt x="0" y="68103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410" tIns="227410" rIns="227410" bIns="22741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kern="1200" dirty="0"/>
              <a:t>外部通风</a:t>
            </a:r>
            <a:endParaRPr lang="zh-CN" altLang="en-US" kern="1200" dirty="0"/>
          </a:p>
        </p:txBody>
      </p:sp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684" y="4633748"/>
            <a:ext cx="1584176" cy="18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738" y="5226151"/>
            <a:ext cx="1532575" cy="143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 descr="焊接眼镜-迈易斯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1333564"/>
            <a:ext cx="1170513" cy="73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专业供应配安全帽电焊面罩 防飞溅劳保面屏面部防护工业防护用品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613" y="928283"/>
            <a:ext cx="1607228" cy="163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797" y="2729397"/>
            <a:ext cx="1885950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2" y="2722402"/>
            <a:ext cx="1352550" cy="44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7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10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8" grpId="0" animBg="1"/>
      <p:bldP spid="37" grpId="0" animBg="1"/>
      <p:bldP spid="36" grpId="0" animBg="1"/>
      <p:bldP spid="35" grpId="0" animBg="1"/>
      <p:bldP spid="9" grpId="0" animBg="1"/>
      <p:bldP spid="11" grpId="0" animBg="1"/>
      <p:bldP spid="15" grpId="0" animBg="1"/>
      <p:bldP spid="17" grpId="0" animBg="1"/>
      <p:bldP spid="19" grpId="0" animBg="1"/>
      <p:bldP spid="21" grpId="0" animBg="1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39"/>
          <p:cNvGrpSpPr/>
          <p:nvPr/>
        </p:nvGrpSpPr>
        <p:grpSpPr bwMode="auto">
          <a:xfrm>
            <a:off x="3571298" y="2144281"/>
            <a:ext cx="1873262" cy="1612941"/>
            <a:chOff x="1248" y="1947"/>
            <a:chExt cx="480" cy="419"/>
          </a:xfrm>
        </p:grpSpPr>
        <p:grpSp>
          <p:nvGrpSpPr>
            <p:cNvPr id="14" name="Group 14"/>
            <p:cNvGrpSpPr/>
            <p:nvPr/>
          </p:nvGrpSpPr>
          <p:grpSpPr bwMode="auto">
            <a:xfrm>
              <a:off x="1248" y="1947"/>
              <a:ext cx="480" cy="419"/>
              <a:chOff x="3174" y="2656"/>
              <a:chExt cx="1549" cy="1351"/>
            </a:xfrm>
          </p:grpSpPr>
          <p:sp>
            <p:nvSpPr>
              <p:cNvPr id="17" name="AutoShape 15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ts val="400"/>
                  </a:spcBef>
                  <a:buClr>
                    <a:schemeClr val="accent1"/>
                  </a:buClr>
                  <a:buSzPct val="68000"/>
                  <a:buFont typeface="Wingdings 3" panose="05040102010807070707" pitchFamily="18" charset="2"/>
                  <a:buChar char=""/>
                  <a:defRPr sz="27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 eaLnBrk="0" hangingPunct="0">
                  <a:spcBef>
                    <a:spcPts val="325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3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 panose="05020102010507070707" pitchFamily="18" charset="2"/>
                  <a:buChar char=""/>
                  <a:defRPr sz="21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19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latin typeface="+mn-ea"/>
                </a:endParaRPr>
              </a:p>
            </p:txBody>
          </p:sp>
          <p:sp>
            <p:nvSpPr>
              <p:cNvPr id="18" name="AutoShape 16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ts val="400"/>
                  </a:spcBef>
                  <a:buClr>
                    <a:schemeClr val="accent1"/>
                  </a:buClr>
                  <a:buSzPct val="68000"/>
                  <a:buFont typeface="Wingdings 3" panose="05040102010807070707" pitchFamily="18" charset="2"/>
                  <a:buChar char=""/>
                  <a:defRPr sz="27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 eaLnBrk="0" hangingPunct="0">
                  <a:spcBef>
                    <a:spcPts val="325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3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 panose="05020102010507070707" pitchFamily="18" charset="2"/>
                  <a:buChar char=""/>
                  <a:defRPr sz="21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19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latin typeface="+mn-ea"/>
                </a:endParaRPr>
              </a:p>
            </p:txBody>
          </p:sp>
          <p:sp>
            <p:nvSpPr>
              <p:cNvPr id="19" name="AutoShape 17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+mn-ea"/>
                </a:endParaRPr>
              </a:p>
            </p:txBody>
          </p:sp>
        </p:grpSp>
        <p:sp>
          <p:nvSpPr>
            <p:cNvPr id="16" name="Text Box 23"/>
            <p:cNvSpPr txBox="1">
              <a:spLocks noChangeArrowheads="1"/>
            </p:cNvSpPr>
            <p:nvPr/>
          </p:nvSpPr>
          <p:spPr bwMode="gray">
            <a:xfrm>
              <a:off x="1393" y="2009"/>
              <a:ext cx="18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eaLnBrk="0" hangingPunct="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eaLnBrk="0" hangingPunct="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6600" b="1" dirty="0">
                  <a:solidFill>
                    <a:schemeClr val="bg1"/>
                  </a:solidFill>
                  <a:latin typeface="+mn-ea"/>
                </a:rPr>
                <a:t>5</a:t>
              </a:r>
              <a:endParaRPr lang="en-US" altLang="zh-CN" sz="66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20" name="Line 21"/>
          <p:cNvSpPr>
            <a:spLocks noChangeShapeType="1"/>
          </p:cNvSpPr>
          <p:nvPr/>
        </p:nvSpPr>
        <p:spPr bwMode="auto">
          <a:xfrm>
            <a:off x="0" y="4731338"/>
            <a:ext cx="3491880" cy="20519"/>
          </a:xfrm>
          <a:prstGeom prst="line">
            <a:avLst/>
          </a:prstGeom>
          <a:noFill/>
          <a:ln w="25400">
            <a:solidFill>
              <a:schemeClr val="folHlink"/>
            </a:solidFill>
            <a:prstDash val="sysDot"/>
            <a:rou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latin typeface="+mn-ea"/>
            </a:endParaRPr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 flipH="1" flipV="1">
            <a:off x="5508104" y="4731337"/>
            <a:ext cx="3635895" cy="0"/>
          </a:xfrm>
          <a:prstGeom prst="line">
            <a:avLst/>
          </a:prstGeom>
          <a:noFill/>
          <a:ln w="25400">
            <a:solidFill>
              <a:schemeClr val="folHlink"/>
            </a:solidFill>
            <a:prstDash val="sysDot"/>
            <a:rou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1880" y="4485117"/>
            <a:ext cx="201622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总   结</a:t>
            </a:r>
            <a:endParaRPr lang="zh-CN" altLang="en-US" sz="20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2" descr="G:\安全宣传挂图\综合\工程项目施工人员安全指导手册\工程项目施工人员安全指导手册\61.jpg"/>
          <p:cNvPicPr>
            <a:picLocks noChangeAspect="1" noChangeArrowheads="1"/>
          </p:cNvPicPr>
          <p:nvPr/>
        </p:nvPicPr>
        <p:blipFill rotWithShape="1">
          <a:blip r:embed="rId1"/>
          <a:srcRect/>
          <a:stretch>
            <a:fillRect/>
          </a:stretch>
        </p:blipFill>
        <p:spPr bwMode="auto">
          <a:xfrm>
            <a:off x="2549031" y="2556953"/>
            <a:ext cx="3507960" cy="2465183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直接箭头连接符 32"/>
          <p:cNvCxnSpPr/>
          <p:nvPr/>
        </p:nvCxnSpPr>
        <p:spPr>
          <a:xfrm flipH="1" flipV="1">
            <a:off x="2783041" y="2499170"/>
            <a:ext cx="305096" cy="3361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 flipV="1">
            <a:off x="4986984" y="2427163"/>
            <a:ext cx="231715" cy="24010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H="1">
            <a:off x="2398938" y="4428742"/>
            <a:ext cx="371882" cy="190985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>
            <a:off x="5972686" y="4108257"/>
            <a:ext cx="406867" cy="5303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>
            <a:off x="5015289" y="4947410"/>
            <a:ext cx="13464" cy="56586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 rot="193432">
            <a:off x="2994788" y="2417503"/>
            <a:ext cx="1076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一次侧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H="1" flipV="1">
            <a:off x="2639025" y="1491058"/>
            <a:ext cx="167702" cy="10801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 flipH="1" flipV="1">
            <a:off x="1774929" y="1851096"/>
            <a:ext cx="1008112" cy="7200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 flipH="1">
            <a:off x="1547061" y="2571179"/>
            <a:ext cx="1235980" cy="26418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2" name="流程图: 可选过程 41"/>
          <p:cNvSpPr/>
          <p:nvPr/>
        </p:nvSpPr>
        <p:spPr>
          <a:xfrm>
            <a:off x="1820298" y="914994"/>
            <a:ext cx="2535678" cy="576064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漏电保护器、二次侧降压保护器灵敏有效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3" name="流程图: 可选过程 42"/>
          <p:cNvSpPr/>
          <p:nvPr/>
        </p:nvSpPr>
        <p:spPr>
          <a:xfrm>
            <a:off x="283913" y="1347042"/>
            <a:ext cx="1491016" cy="5760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接线柱绝缘保护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4" name="流程图: 可选过程 43"/>
          <p:cNvSpPr/>
          <p:nvPr/>
        </p:nvSpPr>
        <p:spPr>
          <a:xfrm>
            <a:off x="56045" y="2499170"/>
            <a:ext cx="1491016" cy="5760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电缆线绝缘</a:t>
            </a:r>
            <a:endParaRPr lang="en-US" altLang="zh-CN" dirty="0">
              <a:solidFill>
                <a:srgbClr val="FF0000"/>
              </a:solidFill>
            </a:endParaRPr>
          </a:p>
          <a:p>
            <a:pPr algn="ctr"/>
            <a:r>
              <a:rPr lang="zh-CN" altLang="en-US" dirty="0">
                <a:solidFill>
                  <a:srgbClr val="FF0000"/>
                </a:solidFill>
              </a:rPr>
              <a:t>＜</a:t>
            </a:r>
            <a:r>
              <a:rPr lang="en-US" altLang="zh-CN" dirty="0">
                <a:solidFill>
                  <a:srgbClr val="FF0000"/>
                </a:solidFill>
              </a:rPr>
              <a:t>5m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5" name="流程图: 可选过程 44"/>
          <p:cNvSpPr/>
          <p:nvPr/>
        </p:nvSpPr>
        <p:spPr>
          <a:xfrm>
            <a:off x="5540500" y="987002"/>
            <a:ext cx="2283101" cy="5760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00B050"/>
                </a:solidFill>
              </a:rPr>
              <a:t>接线柱接触良好</a:t>
            </a:r>
            <a:endParaRPr lang="en-US" altLang="zh-CN" dirty="0">
              <a:solidFill>
                <a:srgbClr val="00B050"/>
              </a:solidFill>
            </a:endParaRPr>
          </a:p>
          <a:p>
            <a:pPr algn="ctr"/>
            <a:r>
              <a:rPr lang="zh-CN" altLang="en-US" dirty="0">
                <a:solidFill>
                  <a:srgbClr val="00B050"/>
                </a:solidFill>
              </a:rPr>
              <a:t>有绝缘措施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186854" y="2362548"/>
            <a:ext cx="90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B050"/>
                </a:solidFill>
              </a:rPr>
              <a:t>二次侧</a:t>
            </a:r>
            <a:endParaRPr lang="zh-CN" altLang="en-US" dirty="0">
              <a:solidFill>
                <a:srgbClr val="00B050"/>
              </a:solidFill>
            </a:endParaRPr>
          </a:p>
        </p:txBody>
      </p:sp>
      <p:cxnSp>
        <p:nvCxnSpPr>
          <p:cNvPr id="47" name="直接箭头连接符 46"/>
          <p:cNvCxnSpPr/>
          <p:nvPr/>
        </p:nvCxnSpPr>
        <p:spPr>
          <a:xfrm flipV="1">
            <a:off x="5201616" y="1347042"/>
            <a:ext cx="266876" cy="107143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>
            <a:endCxn id="49" idx="1"/>
          </p:cNvCxnSpPr>
          <p:nvPr/>
        </p:nvCxnSpPr>
        <p:spPr>
          <a:xfrm flipV="1">
            <a:off x="5190760" y="2149877"/>
            <a:ext cx="1319858" cy="277285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9" name="流程图: 可选过程 48"/>
          <p:cNvSpPr/>
          <p:nvPr/>
        </p:nvSpPr>
        <p:spPr>
          <a:xfrm>
            <a:off x="6510618" y="1861877"/>
            <a:ext cx="2283101" cy="5760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00B050"/>
                </a:solidFill>
              </a:rPr>
              <a:t>电线绝缘</a:t>
            </a:r>
            <a:endParaRPr lang="en-US" altLang="zh-CN" dirty="0">
              <a:solidFill>
                <a:srgbClr val="00B050"/>
              </a:solidFill>
            </a:endParaRPr>
          </a:p>
          <a:p>
            <a:pPr algn="ctr"/>
            <a:r>
              <a:rPr lang="zh-CN" altLang="en-US" dirty="0">
                <a:solidFill>
                  <a:srgbClr val="00B050"/>
                </a:solidFill>
              </a:rPr>
              <a:t>＜</a:t>
            </a:r>
            <a:r>
              <a:rPr lang="en-US" altLang="zh-CN" dirty="0">
                <a:solidFill>
                  <a:srgbClr val="00B050"/>
                </a:solidFill>
              </a:rPr>
              <a:t>30m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 rot="1683693">
            <a:off x="5902889" y="4203458"/>
            <a:ext cx="929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0000FF"/>
                </a:solidFill>
              </a:rPr>
              <a:t>电焊机</a:t>
            </a:r>
            <a:endParaRPr lang="en-US" altLang="zh-CN" dirty="0">
              <a:solidFill>
                <a:srgbClr val="0000FF"/>
              </a:solidFill>
            </a:endParaRPr>
          </a:p>
          <a:p>
            <a:pPr algn="ctr"/>
            <a:r>
              <a:rPr lang="zh-CN" altLang="en-US" dirty="0">
                <a:solidFill>
                  <a:srgbClr val="0000FF"/>
                </a:solidFill>
              </a:rPr>
              <a:t>外壳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51" name="流程图: 可选过程 50"/>
          <p:cNvSpPr/>
          <p:nvPr/>
        </p:nvSpPr>
        <p:spPr>
          <a:xfrm>
            <a:off x="7068025" y="2949220"/>
            <a:ext cx="1907704" cy="5760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0000FF"/>
                </a:solidFill>
              </a:rPr>
              <a:t>外壳保护接零</a:t>
            </a:r>
            <a:endParaRPr lang="zh-CN" altLang="en-US" dirty="0">
              <a:solidFill>
                <a:srgbClr val="0000FF"/>
              </a:solidFill>
            </a:endParaRPr>
          </a:p>
        </p:txBody>
      </p:sp>
      <p:cxnSp>
        <p:nvCxnSpPr>
          <p:cNvPr id="52" name="直接箭头连接符 51"/>
          <p:cNvCxnSpPr/>
          <p:nvPr/>
        </p:nvCxnSpPr>
        <p:spPr>
          <a:xfrm flipV="1">
            <a:off x="6379553" y="3180631"/>
            <a:ext cx="734545" cy="95783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/>
          <p:nvPr/>
        </p:nvCxnSpPr>
        <p:spPr>
          <a:xfrm>
            <a:off x="6379553" y="4148720"/>
            <a:ext cx="931608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4" name="流程图: 可选过程 53"/>
          <p:cNvSpPr/>
          <p:nvPr/>
        </p:nvSpPr>
        <p:spPr>
          <a:xfrm>
            <a:off x="7311161" y="3820257"/>
            <a:ext cx="1664568" cy="5760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0000FF"/>
                </a:solidFill>
              </a:rPr>
              <a:t>外壳完好</a:t>
            </a:r>
            <a:endParaRPr lang="zh-CN" altLang="en-US" dirty="0">
              <a:solidFill>
                <a:srgbClr val="0000FF"/>
              </a:solidFill>
            </a:endParaRPr>
          </a:p>
        </p:txBody>
      </p:sp>
      <p:cxnSp>
        <p:nvCxnSpPr>
          <p:cNvPr id="55" name="直接箭头连接符 54"/>
          <p:cNvCxnSpPr/>
          <p:nvPr/>
        </p:nvCxnSpPr>
        <p:spPr>
          <a:xfrm>
            <a:off x="6395758" y="4155354"/>
            <a:ext cx="779771" cy="62113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6" name="流程图: 可选过程 55"/>
          <p:cNvSpPr/>
          <p:nvPr/>
        </p:nvSpPr>
        <p:spPr>
          <a:xfrm>
            <a:off x="7175529" y="4731418"/>
            <a:ext cx="1907704" cy="5760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0000FF"/>
                </a:solidFill>
              </a:rPr>
              <a:t>做好下雨防护</a:t>
            </a:r>
            <a:endParaRPr lang="zh-CN" altLang="en-US" dirty="0">
              <a:solidFill>
                <a:srgbClr val="0000FF"/>
              </a:solidFill>
            </a:endParaRPr>
          </a:p>
        </p:txBody>
      </p:sp>
      <p:cxnSp>
        <p:nvCxnSpPr>
          <p:cNvPr id="57" name="直接箭头连接符 56"/>
          <p:cNvCxnSpPr/>
          <p:nvPr/>
        </p:nvCxnSpPr>
        <p:spPr>
          <a:xfrm flipH="1" flipV="1">
            <a:off x="1342881" y="4292007"/>
            <a:ext cx="1087073" cy="299168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 rot="21208379">
            <a:off x="1807630" y="3713765"/>
            <a:ext cx="1244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7030A0"/>
                </a:solidFill>
              </a:rPr>
              <a:t>个人防护</a:t>
            </a:r>
            <a:endParaRPr lang="en-US" altLang="zh-CN" dirty="0">
              <a:solidFill>
                <a:srgbClr val="7030A0"/>
              </a:solidFill>
            </a:endParaRPr>
          </a:p>
          <a:p>
            <a:pPr algn="ctr"/>
            <a:r>
              <a:rPr lang="zh-CN" altLang="en-US" dirty="0">
                <a:solidFill>
                  <a:srgbClr val="7030A0"/>
                </a:solidFill>
              </a:rPr>
              <a:t>用品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59" name="流程图: 可选过程 58"/>
          <p:cNvSpPr/>
          <p:nvPr/>
        </p:nvSpPr>
        <p:spPr>
          <a:xfrm>
            <a:off x="102779" y="3645119"/>
            <a:ext cx="1672150" cy="5760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7030A0"/>
                </a:solidFill>
              </a:rPr>
              <a:t>电焊面具</a:t>
            </a:r>
            <a:endParaRPr lang="zh-CN" altLang="en-US" dirty="0">
              <a:solidFill>
                <a:srgbClr val="7030A0"/>
              </a:solidFill>
            </a:endParaRPr>
          </a:p>
        </p:txBody>
      </p:sp>
      <p:cxnSp>
        <p:nvCxnSpPr>
          <p:cNvPr id="60" name="直接箭头连接符 59"/>
          <p:cNvCxnSpPr/>
          <p:nvPr/>
        </p:nvCxnSpPr>
        <p:spPr>
          <a:xfrm flipH="1">
            <a:off x="1707648" y="4591175"/>
            <a:ext cx="751388" cy="370636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1" name="流程图: 可选过程 60"/>
          <p:cNvSpPr/>
          <p:nvPr/>
        </p:nvSpPr>
        <p:spPr>
          <a:xfrm>
            <a:off x="35496" y="4659410"/>
            <a:ext cx="1672150" cy="5760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7030A0"/>
                </a:solidFill>
              </a:rPr>
              <a:t>绝缘手套</a:t>
            </a:r>
            <a:endParaRPr lang="zh-CN" altLang="en-US" dirty="0">
              <a:solidFill>
                <a:srgbClr val="7030A0"/>
              </a:solidFill>
            </a:endParaRPr>
          </a:p>
        </p:txBody>
      </p:sp>
      <p:cxnSp>
        <p:nvCxnSpPr>
          <p:cNvPr id="62" name="直接箭头连接符 61"/>
          <p:cNvCxnSpPr/>
          <p:nvPr/>
        </p:nvCxnSpPr>
        <p:spPr>
          <a:xfrm flipH="1">
            <a:off x="1918945" y="4663211"/>
            <a:ext cx="504058" cy="850066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3" name="流程图: 可选过程 62"/>
          <p:cNvSpPr/>
          <p:nvPr/>
        </p:nvSpPr>
        <p:spPr>
          <a:xfrm>
            <a:off x="157412" y="5379490"/>
            <a:ext cx="1672150" cy="5760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7030A0"/>
                </a:solidFill>
              </a:rPr>
              <a:t>绝缘鞋</a:t>
            </a:r>
            <a:endParaRPr lang="zh-CN" altLang="en-US" dirty="0">
              <a:solidFill>
                <a:srgbClr val="7030A0"/>
              </a:solidFill>
            </a:endParaRPr>
          </a:p>
        </p:txBody>
      </p:sp>
      <p:cxnSp>
        <p:nvCxnSpPr>
          <p:cNvPr id="64" name="直接箭头连接符 63"/>
          <p:cNvCxnSpPr/>
          <p:nvPr/>
        </p:nvCxnSpPr>
        <p:spPr>
          <a:xfrm flipH="1">
            <a:off x="1990954" y="4587402"/>
            <a:ext cx="468083" cy="1487191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5" name="流程图: 可选过程 64"/>
          <p:cNvSpPr/>
          <p:nvPr/>
        </p:nvSpPr>
        <p:spPr>
          <a:xfrm>
            <a:off x="413867" y="6146601"/>
            <a:ext cx="1361062" cy="5760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7030A0"/>
                </a:solidFill>
              </a:rPr>
              <a:t>防护口罩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004048" y="4869160"/>
            <a:ext cx="750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6">
                    <a:lumMod val="75000"/>
                  </a:schemeClr>
                </a:solidFill>
              </a:rPr>
              <a:t>电焊</a:t>
            </a:r>
            <a:endParaRPr lang="en-US" altLang="zh-CN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zh-CN" altLang="en-US" dirty="0">
                <a:solidFill>
                  <a:schemeClr val="accent6">
                    <a:lumMod val="75000"/>
                  </a:schemeClr>
                </a:solidFill>
              </a:rPr>
              <a:t>消防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67" name="直接箭头连接符 66"/>
          <p:cNvCxnSpPr/>
          <p:nvPr/>
        </p:nvCxnSpPr>
        <p:spPr>
          <a:xfrm>
            <a:off x="5015289" y="5523506"/>
            <a:ext cx="957397" cy="24050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8" name="流程图: 可选过程 67"/>
          <p:cNvSpPr/>
          <p:nvPr/>
        </p:nvSpPr>
        <p:spPr>
          <a:xfrm>
            <a:off x="5982556" y="5459818"/>
            <a:ext cx="1539891" cy="5760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accent6">
                    <a:lumMod val="75000"/>
                  </a:schemeClr>
                </a:solidFill>
              </a:rPr>
              <a:t>审批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69" name="直接箭头连接符 68"/>
          <p:cNvCxnSpPr/>
          <p:nvPr/>
        </p:nvCxnSpPr>
        <p:spPr>
          <a:xfrm>
            <a:off x="2459037" y="4587402"/>
            <a:ext cx="179988" cy="110080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0" name="流程图: 可选过程 69"/>
          <p:cNvSpPr/>
          <p:nvPr/>
        </p:nvSpPr>
        <p:spPr>
          <a:xfrm>
            <a:off x="2306536" y="5747818"/>
            <a:ext cx="1041328" cy="5760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7030A0"/>
                </a:solidFill>
              </a:rPr>
              <a:t>工作服</a:t>
            </a:r>
            <a:endParaRPr lang="zh-CN" altLang="en-US" dirty="0">
              <a:solidFill>
                <a:srgbClr val="7030A0"/>
              </a:solidFill>
            </a:endParaRPr>
          </a:p>
        </p:txBody>
      </p:sp>
      <p:cxnSp>
        <p:nvCxnSpPr>
          <p:cNvPr id="71" name="直接箭头连接符 70"/>
          <p:cNvCxnSpPr/>
          <p:nvPr/>
        </p:nvCxnSpPr>
        <p:spPr>
          <a:xfrm>
            <a:off x="5020201" y="5523506"/>
            <a:ext cx="139104" cy="55327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2" name="流程图: 可选过程 71"/>
          <p:cNvSpPr/>
          <p:nvPr/>
        </p:nvSpPr>
        <p:spPr>
          <a:xfrm>
            <a:off x="4408712" y="6165368"/>
            <a:ext cx="1563974" cy="5760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accent6">
                    <a:lumMod val="75000"/>
                  </a:schemeClr>
                </a:solidFill>
              </a:rPr>
              <a:t>监护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75" name="直接箭头连接符 74"/>
          <p:cNvCxnSpPr/>
          <p:nvPr/>
        </p:nvCxnSpPr>
        <p:spPr>
          <a:xfrm flipH="1">
            <a:off x="3817805" y="5013176"/>
            <a:ext cx="293980" cy="530430"/>
          </a:xfrm>
          <a:prstGeom prst="straightConnector1">
            <a:avLst/>
          </a:prstGeom>
          <a:ln>
            <a:solidFill>
              <a:srgbClr val="FF99CC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4111785" y="5136652"/>
            <a:ext cx="754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99CC"/>
                </a:solidFill>
              </a:rPr>
              <a:t>密闭</a:t>
            </a:r>
            <a:endParaRPr lang="en-US" altLang="zh-CN" dirty="0">
              <a:solidFill>
                <a:srgbClr val="FF99CC"/>
              </a:solidFill>
            </a:endParaRPr>
          </a:p>
          <a:p>
            <a:r>
              <a:rPr lang="zh-CN" altLang="en-US" dirty="0">
                <a:solidFill>
                  <a:srgbClr val="FF99CC"/>
                </a:solidFill>
              </a:rPr>
              <a:t>环境</a:t>
            </a:r>
            <a:endParaRPr lang="zh-CN" altLang="en-US" dirty="0">
              <a:solidFill>
                <a:srgbClr val="FF99CC"/>
              </a:solidFill>
            </a:endParaRPr>
          </a:p>
        </p:txBody>
      </p:sp>
      <p:sp>
        <p:nvSpPr>
          <p:cNvPr id="77" name="流程图: 可选过程 76"/>
          <p:cNvSpPr/>
          <p:nvPr/>
        </p:nvSpPr>
        <p:spPr>
          <a:xfrm>
            <a:off x="3450992" y="5506494"/>
            <a:ext cx="660793" cy="5760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99CC"/>
                </a:solidFill>
              </a:rPr>
              <a:t>通风</a:t>
            </a:r>
            <a:endParaRPr lang="zh-CN" altLang="en-US" dirty="0">
              <a:solidFill>
                <a:srgbClr val="FF99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35589" y="3298569"/>
            <a:ext cx="2708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电焊作业安全管理关键点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2" grpId="0" animBg="1"/>
      <p:bldP spid="43" grpId="0" animBg="1"/>
      <p:bldP spid="44" grpId="0" animBg="1"/>
      <p:bldP spid="45" grpId="0" animBg="1"/>
      <p:bldP spid="46" grpId="0"/>
      <p:bldP spid="49" grpId="0" animBg="1"/>
      <p:bldP spid="50" grpId="0"/>
      <p:bldP spid="51" grpId="0" animBg="1"/>
      <p:bldP spid="54" grpId="0" animBg="1"/>
      <p:bldP spid="56" grpId="0" animBg="1"/>
      <p:bldP spid="58" grpId="0"/>
      <p:bldP spid="59" grpId="0" animBg="1"/>
      <p:bldP spid="61" grpId="0" animBg="1"/>
      <p:bldP spid="63" grpId="0" animBg="1"/>
      <p:bldP spid="65" grpId="0" animBg="1"/>
      <p:bldP spid="66" grpId="0"/>
      <p:bldP spid="68" grpId="0" animBg="1"/>
      <p:bldP spid="70" grpId="0" animBg="1"/>
      <p:bldP spid="72" grpId="0" animBg="1"/>
      <p:bldP spid="76" grpId="0"/>
      <p:bldP spid="77" grpId="0" animBg="1"/>
      <p:bldP spid="4" grpId="0"/>
      <p:bldP spid="4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539552" y="764709"/>
            <a:ext cx="5773707" cy="465344"/>
            <a:chOff x="598493" y="926029"/>
            <a:chExt cx="5773707" cy="349007"/>
          </a:xfrm>
        </p:grpSpPr>
        <p:grpSp>
          <p:nvGrpSpPr>
            <p:cNvPr id="5" name="组合 4"/>
            <p:cNvGrpSpPr/>
            <p:nvPr/>
          </p:nvGrpSpPr>
          <p:grpSpPr>
            <a:xfrm>
              <a:off x="603126" y="1203598"/>
              <a:ext cx="5769074" cy="71438"/>
              <a:chOff x="675134" y="1347614"/>
              <a:chExt cx="5769074" cy="71438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675134" y="1347614"/>
                <a:ext cx="981075" cy="7143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656208" y="1347614"/>
                <a:ext cx="4788000" cy="7143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598493" y="926029"/>
              <a:ext cx="2723823" cy="276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/>
                <a:t>为何需要二次降压保护：</a:t>
              </a:r>
              <a:endParaRPr lang="en-US" altLang="zh-CN" dirty="0"/>
            </a:p>
          </p:txBody>
        </p:sp>
      </p:grpSp>
      <p:graphicFrame>
        <p:nvGraphicFramePr>
          <p:cNvPr id="22" name="图示 21"/>
          <p:cNvGraphicFramePr/>
          <p:nvPr/>
        </p:nvGraphicFramePr>
        <p:xfrm>
          <a:off x="252536" y="1340768"/>
          <a:ext cx="9144000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23" name="图示 22"/>
          <p:cNvGraphicFramePr/>
          <p:nvPr/>
        </p:nvGraphicFramePr>
        <p:xfrm>
          <a:off x="2627784" y="4797152"/>
          <a:ext cx="4824536" cy="193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4" name="矩形 23"/>
          <p:cNvSpPr/>
          <p:nvPr/>
        </p:nvSpPr>
        <p:spPr>
          <a:xfrm>
            <a:off x="1331640" y="5445224"/>
            <a:ext cx="1368152" cy="8640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二次侧电流</a:t>
            </a:r>
            <a:endParaRPr lang="zh-CN" altLang="en-US" dirty="0"/>
          </a:p>
        </p:txBody>
      </p:sp>
      <p:sp>
        <p:nvSpPr>
          <p:cNvPr id="25" name="右箭头 24"/>
          <p:cNvSpPr/>
          <p:nvPr/>
        </p:nvSpPr>
        <p:spPr>
          <a:xfrm>
            <a:off x="2915816" y="5589240"/>
            <a:ext cx="432048" cy="333751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hlinkClick r:id="rId11" action="ppaction://hlinksldjump"/>
          </p:cNvPr>
          <p:cNvSpPr/>
          <p:nvPr/>
        </p:nvSpPr>
        <p:spPr>
          <a:xfrm>
            <a:off x="7812360" y="5340515"/>
            <a:ext cx="720000" cy="720000"/>
          </a:xfrm>
          <a:prstGeom prst="ellipse">
            <a:avLst/>
          </a:pr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000" b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  <p:bldGraphic spid="23" grpId="0">
        <p:bldAsOne/>
      </p:bldGraphic>
      <p:bldP spid="24" grpId="0" animBg="1"/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6" y="3556895"/>
            <a:ext cx="2172358" cy="2328217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0" y="4661478"/>
            <a:ext cx="9144001" cy="1339272"/>
            <a:chOff x="0" y="5072304"/>
            <a:chExt cx="12192001" cy="1785696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2" b="6909"/>
            <a:stretch>
              <a:fillRect/>
            </a:stretch>
          </p:blipFill>
          <p:spPr>
            <a:xfrm>
              <a:off x="1" y="5072304"/>
              <a:ext cx="12192000" cy="1662326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479" r="1322" b="46"/>
            <a:stretch>
              <a:fillRect/>
            </a:stretch>
          </p:blipFill>
          <p:spPr>
            <a:xfrm>
              <a:off x="0" y="6698494"/>
              <a:ext cx="12191999" cy="159506"/>
            </a:xfrm>
            <a:prstGeom prst="rect">
              <a:avLst/>
            </a:prstGeom>
          </p:spPr>
        </p:pic>
      </p:grpSp>
      <p:sp>
        <p:nvSpPr>
          <p:cNvPr id="33" name="ïśliḓê"/>
          <p:cNvSpPr/>
          <p:nvPr/>
        </p:nvSpPr>
        <p:spPr bwMode="auto">
          <a:xfrm>
            <a:off x="677228" y="2290763"/>
            <a:ext cx="7773829" cy="920115"/>
          </a:xfrm>
          <a:prstGeom prst="rect">
            <a:avLst/>
          </a:prstGeom>
          <a:solidFill>
            <a:srgbClr val="E69160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none" lIns="68580" tIns="34290" rIns="68580" bIns="34290" anchor="ctr" anchorCtr="1" forceAA="0" compatLnSpc="1">
            <a:normAutofit/>
          </a:bodyPr>
          <a:lstStyle/>
          <a:p>
            <a:pPr algn="ctr"/>
            <a:endParaRPr lang="zh-CN" altLang="en-US" sz="4500" dirty="0">
              <a:solidFill>
                <a:srgbClr val="7030A0"/>
              </a:solidFill>
              <a:latin typeface="Impact" panose="020B080603090205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46760" y="2370296"/>
            <a:ext cx="7650480" cy="78359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500" b="1" dirty="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mpact" panose="020B0806030902050204" pitchFamily="34" charset="0"/>
              </a:rPr>
              <a:t>安全第一   预防为主   综合治理</a:t>
            </a:r>
            <a:endParaRPr lang="zh-CN" altLang="en-US" sz="4500" b="1" dirty="0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46833" y="3394233"/>
            <a:ext cx="3535680" cy="11068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660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+mn-cs"/>
              </a:rPr>
              <a:t>感谢聆听</a:t>
            </a:r>
            <a:endParaRPr lang="zh-CN" altLang="en-US" sz="660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矩形 88"/>
          <p:cNvSpPr/>
          <p:nvPr/>
        </p:nvSpPr>
        <p:spPr>
          <a:xfrm>
            <a:off x="1" y="1810815"/>
            <a:ext cx="9144000" cy="2099734"/>
          </a:xfrm>
          <a:prstGeom prst="rect">
            <a:avLst/>
          </a:prstGeom>
          <a:solidFill>
            <a:srgbClr val="78BE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等腰三角形 2"/>
          <p:cNvSpPr/>
          <p:nvPr/>
        </p:nvSpPr>
        <p:spPr>
          <a:xfrm>
            <a:off x="1730828" y="293915"/>
            <a:ext cx="283029" cy="345621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9" name="矩形 98"/>
          <p:cNvSpPr/>
          <p:nvPr/>
        </p:nvSpPr>
        <p:spPr>
          <a:xfrm rot="19904095">
            <a:off x="2308928" y="2469579"/>
            <a:ext cx="979823" cy="979823"/>
          </a:xfrm>
          <a:prstGeom prst="rect">
            <a:avLst/>
          </a:prstGeom>
          <a:solidFill>
            <a:srgbClr val="CCD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谢</a:t>
            </a:r>
            <a:endParaRPr lang="zh-CN" altLang="en-US" sz="6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矩形 99"/>
          <p:cNvSpPr/>
          <p:nvPr/>
        </p:nvSpPr>
        <p:spPr>
          <a:xfrm rot="242361">
            <a:off x="3188503" y="2370768"/>
            <a:ext cx="979823" cy="979823"/>
          </a:xfrm>
          <a:prstGeom prst="rect">
            <a:avLst/>
          </a:prstGeom>
          <a:solidFill>
            <a:srgbClr val="E46D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谢</a:t>
            </a:r>
            <a:endParaRPr lang="zh-CN" altLang="en-US" sz="6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4082585" y="2370768"/>
            <a:ext cx="979823" cy="979823"/>
          </a:xfrm>
          <a:prstGeom prst="rect">
            <a:avLst/>
          </a:prstGeom>
          <a:solidFill>
            <a:srgbClr val="957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观</a:t>
            </a:r>
            <a:endParaRPr lang="zh-CN" altLang="en-US" sz="6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" name="矩形 101"/>
          <p:cNvSpPr/>
          <p:nvPr/>
        </p:nvSpPr>
        <p:spPr>
          <a:xfrm rot="21129124">
            <a:off x="4976668" y="2370768"/>
            <a:ext cx="979823" cy="979823"/>
          </a:xfrm>
          <a:prstGeom prst="rect">
            <a:avLst/>
          </a:prstGeom>
          <a:solidFill>
            <a:srgbClr val="CCD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看</a:t>
            </a:r>
            <a:endParaRPr lang="zh-CN" altLang="en-US" sz="6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 rot="1157037">
            <a:off x="5869758" y="2370768"/>
            <a:ext cx="979823" cy="979823"/>
          </a:xfrm>
          <a:prstGeom prst="rect">
            <a:avLst/>
          </a:prstGeom>
          <a:solidFill>
            <a:srgbClr val="E46D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zh-CN" altLang="en-US" sz="6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26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598494" y="980728"/>
            <a:ext cx="5773707" cy="528058"/>
            <a:chOff x="598493" y="878992"/>
            <a:chExt cx="5773707" cy="396044"/>
          </a:xfrm>
        </p:grpSpPr>
        <p:grpSp>
          <p:nvGrpSpPr>
            <p:cNvPr id="5" name="组合 4"/>
            <p:cNvGrpSpPr/>
            <p:nvPr/>
          </p:nvGrpSpPr>
          <p:grpSpPr>
            <a:xfrm>
              <a:off x="603126" y="1203598"/>
              <a:ext cx="5769074" cy="71438"/>
              <a:chOff x="675134" y="1347614"/>
              <a:chExt cx="5769074" cy="71438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675134" y="1347614"/>
                <a:ext cx="981075" cy="7143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656208" y="1347614"/>
                <a:ext cx="4788000" cy="7143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598493" y="878992"/>
              <a:ext cx="1893467" cy="3000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dirty="0">
                  <a:ln w="11430"/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1.1 </a:t>
              </a:r>
              <a:r>
                <a:rPr lang="zh-CN" altLang="en-US" sz="2000" b="1" dirty="0">
                  <a:ln w="11430"/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电焊机定义</a:t>
              </a:r>
              <a:endParaRPr lang="zh-CN" altLang="en-US" sz="2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9" name="Picture 14" descr="C:\Users\Administrator\Desktop\电焊机\T24QnIXS0XXXXXXXXX-1767939069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80528" y="3080180"/>
            <a:ext cx="3019164" cy="2293036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softEdge rad="279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C:\Users\Administrator\Desktop\j0283215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0404" y="3452841"/>
            <a:ext cx="2160240" cy="1736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右箭头 1"/>
          <p:cNvSpPr/>
          <p:nvPr/>
        </p:nvSpPr>
        <p:spPr>
          <a:xfrm>
            <a:off x="2414060" y="3103627"/>
            <a:ext cx="2304256" cy="2197581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/>
            <a:r>
              <a:rPr lang="zh-CN" altLang="en-US" sz="1400" dirty="0"/>
              <a:t>将电能转换成焊接能量并能实现焊接操作的整套装置设备，包括焊接电源及附件等。</a:t>
            </a:r>
            <a:endParaRPr lang="zh-CN" altLang="en-US" sz="1400" dirty="0"/>
          </a:p>
        </p:txBody>
      </p:sp>
      <p:sp>
        <p:nvSpPr>
          <p:cNvPr id="23" name="矩形 22"/>
          <p:cNvSpPr/>
          <p:nvPr/>
        </p:nvSpPr>
        <p:spPr>
          <a:xfrm>
            <a:off x="176926" y="5203185"/>
            <a:ext cx="1442746" cy="5268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交流电焊机</a:t>
            </a:r>
            <a:endParaRPr lang="zh-CN" altLang="en-US" dirty="0"/>
          </a:p>
        </p:txBody>
      </p:sp>
      <p:pic>
        <p:nvPicPr>
          <p:cNvPr id="2052" name="Picture 4" descr="http://d.hiphotos.baidu.com/zhidao/wh%3D600%2C800/sign=9d2db74bb9389b5038aae854b505c9e5/0df3d7ca7bcb0a4659e3266c6b63f6246a60afa6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055" y="4179271"/>
            <a:ext cx="899999" cy="9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" name="矩形 24"/>
          <p:cNvSpPr/>
          <p:nvPr/>
        </p:nvSpPr>
        <p:spPr>
          <a:xfrm>
            <a:off x="7452320" y="5132428"/>
            <a:ext cx="1368152" cy="5268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直流电焊机</a:t>
            </a:r>
            <a:endParaRPr lang="zh-CN" altLang="en-US" dirty="0"/>
          </a:p>
        </p:txBody>
      </p:sp>
      <p:pic>
        <p:nvPicPr>
          <p:cNvPr id="2053" name="Picture 5" descr="C:\Users\Administrator\Desktop\电焊机\直流电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328" y="3759755"/>
            <a:ext cx="1123119" cy="1123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L 0.08351 -4.81481E-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351 -1.48148E-6 L -0.15764 0.00278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6" y="13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3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1250" fill="hold"/>
                                        <p:tgtEl>
                                          <p:spTgt spid="20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7778E-7 -2.59259E-6 L -0.25208 -0.07754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E:\安全资料\交流课题\劳务安全教育\电焊机\u=1686599668,945247596&amp;fm=21&amp;gp=0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31507" y="1617817"/>
            <a:ext cx="4028725" cy="339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598494" y="980728"/>
            <a:ext cx="5773707" cy="528058"/>
            <a:chOff x="598493" y="878992"/>
            <a:chExt cx="5773707" cy="396044"/>
          </a:xfrm>
        </p:grpSpPr>
        <p:grpSp>
          <p:nvGrpSpPr>
            <p:cNvPr id="5" name="组合 4"/>
            <p:cNvGrpSpPr/>
            <p:nvPr/>
          </p:nvGrpSpPr>
          <p:grpSpPr>
            <a:xfrm>
              <a:off x="603126" y="1203598"/>
              <a:ext cx="5769074" cy="71438"/>
              <a:chOff x="675134" y="1347614"/>
              <a:chExt cx="5769074" cy="71438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675134" y="1347614"/>
                <a:ext cx="981075" cy="7143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656208" y="1347614"/>
                <a:ext cx="4788000" cy="7143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598493" y="878992"/>
              <a:ext cx="2406428" cy="3000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dirty="0">
                  <a:ln w="11430"/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1.2 </a:t>
              </a:r>
              <a:r>
                <a:rPr lang="zh-CN" altLang="en-US" sz="2000" b="1" dirty="0">
                  <a:ln w="11430"/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电焊机工作原理</a:t>
              </a:r>
              <a:endParaRPr lang="zh-CN" altLang="en-US" sz="2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22" name="Picture 2" descr="E:\安全资料\交流课题\劳务安全教育\电焊机\u=1686599668,945247596&amp;fm=21&amp;gp=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320425"/>
            <a:ext cx="4416993" cy="181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9513" y="3501008"/>
            <a:ext cx="338437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0000FF"/>
                </a:solidFill>
              </a:rPr>
              <a:t>一次侧电压</a:t>
            </a:r>
            <a:endParaRPr lang="en-US" altLang="zh-CN" dirty="0"/>
          </a:p>
          <a:p>
            <a:pPr indent="457200">
              <a:lnSpc>
                <a:spcPct val="150000"/>
              </a:lnSpc>
            </a:pPr>
            <a:r>
              <a:rPr lang="en-US" altLang="zh-CN" dirty="0"/>
              <a:t>220V</a:t>
            </a:r>
            <a:r>
              <a:rPr lang="zh-CN" altLang="en-US" dirty="0"/>
              <a:t>或</a:t>
            </a:r>
            <a:r>
              <a:rPr lang="en-US" altLang="zh-CN" dirty="0"/>
              <a:t>380V</a:t>
            </a:r>
            <a:r>
              <a:rPr lang="zh-CN" altLang="en-US" dirty="0"/>
              <a:t>，电压恒定，不随负载的变化而变化。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26817" y="3429000"/>
            <a:ext cx="48496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0000FF"/>
                </a:solidFill>
              </a:rPr>
              <a:t>二次侧电压</a:t>
            </a:r>
            <a:endParaRPr lang="en-US" altLang="zh-CN" dirty="0">
              <a:solidFill>
                <a:srgbClr val="0000FF"/>
              </a:solidFill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/>
              <a:t>随输出电流（负载）的变化而变化，且电压随负载增大而迅速降低，此称为陡降特性或称下降特性。</a:t>
            </a:r>
            <a:endParaRPr lang="zh-CN" altLang="en-US" dirty="0"/>
          </a:p>
        </p:txBody>
      </p:sp>
      <p:sp>
        <p:nvSpPr>
          <p:cNvPr id="12" name="椭圆 11"/>
          <p:cNvSpPr/>
          <p:nvPr/>
        </p:nvSpPr>
        <p:spPr>
          <a:xfrm>
            <a:off x="1979712" y="1772816"/>
            <a:ext cx="1512168" cy="17281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3762176" y="1822549"/>
            <a:ext cx="1601911" cy="17522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2555776" y="4892398"/>
            <a:ext cx="6480720" cy="1704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0000FF"/>
                </a:solidFill>
              </a:rPr>
              <a:t>空载电压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空载电压约为</a:t>
            </a:r>
            <a:r>
              <a:rPr lang="en-US" altLang="zh-CN" dirty="0"/>
              <a:t>60 </a:t>
            </a:r>
            <a:r>
              <a:rPr lang="zh-CN" altLang="en-US" dirty="0"/>
              <a:t>～</a:t>
            </a:r>
            <a:r>
              <a:rPr lang="en-US" altLang="zh-CN" dirty="0"/>
              <a:t>80V</a:t>
            </a:r>
            <a:r>
              <a:rPr lang="zh-CN" altLang="en-US" dirty="0"/>
              <a:t>，这既能顺利起弧，又对人身比较安全。</a:t>
            </a:r>
            <a:endParaRPr lang="en-US" altLang="zh-CN" dirty="0"/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0000FF"/>
                </a:solidFill>
              </a:rPr>
              <a:t>工作电压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约为</a:t>
            </a:r>
            <a:r>
              <a:rPr lang="en-US" altLang="zh-CN" dirty="0"/>
              <a:t>20</a:t>
            </a:r>
            <a:r>
              <a:rPr lang="zh-CN" altLang="en-US" dirty="0"/>
              <a:t>～</a:t>
            </a:r>
            <a:r>
              <a:rPr lang="en-US" altLang="zh-CN" dirty="0"/>
              <a:t>40 V</a:t>
            </a:r>
            <a:r>
              <a:rPr lang="zh-CN" altLang="en-US" dirty="0"/>
              <a:t>，此电压也为安全电压。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33333E-6 L -4.72222E-6 -0.107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99"/>
                            </p:stCondLst>
                            <p:childTnLst>
                              <p:par>
                                <p:cTn id="10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800" decel="100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800" decel="100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800" decel="100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800" decel="100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 animBg="1"/>
      <p:bldP spid="12" grpId="1" animBg="1"/>
      <p:bldP spid="24" grpId="0" animBg="1"/>
      <p:bldP spid="2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安全资料\交流课题\劳务安全教育\电焊机\5449bdf1N62c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632" y="1491020"/>
            <a:ext cx="3312368" cy="472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E:\安全资料\交流课题\劳务安全教育\电焊机\ZX7-200\1587261134_1774749201_2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9" y="1947312"/>
            <a:ext cx="1872208" cy="329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598494" y="1043444"/>
            <a:ext cx="5773707" cy="465342"/>
            <a:chOff x="598493" y="926029"/>
            <a:chExt cx="5773707" cy="349007"/>
          </a:xfrm>
        </p:grpSpPr>
        <p:grpSp>
          <p:nvGrpSpPr>
            <p:cNvPr id="5" name="组合 4"/>
            <p:cNvGrpSpPr/>
            <p:nvPr/>
          </p:nvGrpSpPr>
          <p:grpSpPr>
            <a:xfrm>
              <a:off x="603126" y="1203598"/>
              <a:ext cx="5769074" cy="71438"/>
              <a:chOff x="675134" y="1347614"/>
              <a:chExt cx="5769074" cy="71438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675134" y="1347614"/>
                <a:ext cx="981075" cy="7143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656208" y="1347614"/>
                <a:ext cx="4788000" cy="7143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598493" y="926029"/>
              <a:ext cx="218521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ln w="11430"/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1.3 </a:t>
              </a:r>
              <a:r>
                <a:rPr lang="zh-CN" altLang="en-US" b="1" dirty="0">
                  <a:ln w="11430"/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电焊机型号说明</a:t>
              </a:r>
              <a:endParaRPr lang="zh-CN" altLang="en-US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2" name="椭圆 1"/>
          <p:cNvSpPr/>
          <p:nvPr/>
        </p:nvSpPr>
        <p:spPr>
          <a:xfrm>
            <a:off x="790860" y="2834841"/>
            <a:ext cx="108012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051720" y="2076261"/>
            <a:ext cx="3816424" cy="23608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dirty="0"/>
              <a:t>其中</a:t>
            </a:r>
            <a:r>
              <a:rPr lang="en-US" altLang="zh-CN" dirty="0"/>
              <a:t>1234</a:t>
            </a:r>
            <a:r>
              <a:rPr lang="zh-CN" altLang="en-US" dirty="0"/>
              <a:t>表示变压器形式</a:t>
            </a:r>
            <a:endParaRPr lang="zh-CN" altLang="en-US" dirty="0"/>
          </a:p>
          <a:p>
            <a:r>
              <a:rPr lang="zh-CN" altLang="en-US" dirty="0"/>
              <a:t>　　</a:t>
            </a:r>
            <a:r>
              <a:rPr lang="en-US" altLang="zh-CN" dirty="0"/>
              <a:t>1--</a:t>
            </a:r>
            <a:r>
              <a:rPr lang="zh-CN" altLang="en-US" dirty="0"/>
              <a:t>动铁</a:t>
            </a:r>
            <a:endParaRPr lang="zh-CN" altLang="en-US" dirty="0"/>
          </a:p>
          <a:p>
            <a:r>
              <a:rPr lang="zh-CN" altLang="en-US" dirty="0"/>
              <a:t>　　</a:t>
            </a:r>
            <a:r>
              <a:rPr lang="en-US" altLang="zh-CN" dirty="0">
                <a:solidFill>
                  <a:srgbClr val="FF0000"/>
                </a:solidFill>
              </a:rPr>
              <a:t>2—</a:t>
            </a:r>
            <a:r>
              <a:rPr lang="zh-CN" altLang="en-US" dirty="0">
                <a:solidFill>
                  <a:srgbClr val="FF0000"/>
                </a:solidFill>
              </a:rPr>
              <a:t>串联电抗器式</a:t>
            </a:r>
            <a:r>
              <a:rPr lang="en-US" altLang="zh-CN" dirty="0">
                <a:solidFill>
                  <a:srgbClr val="FF0000"/>
                </a:solidFill>
              </a:rPr>
              <a:t>(</a:t>
            </a:r>
            <a:r>
              <a:rPr lang="zh-CN" altLang="en-US" dirty="0">
                <a:solidFill>
                  <a:srgbClr val="FF0000"/>
                </a:solidFill>
              </a:rPr>
              <a:t>交流</a:t>
            </a:r>
            <a:r>
              <a:rPr lang="en-US" altLang="zh-CN" dirty="0">
                <a:solidFill>
                  <a:srgbClr val="FF0000"/>
                </a:solidFill>
              </a:rPr>
              <a:t>)</a:t>
            </a:r>
            <a:endParaRPr lang="zh-CN" altLang="en-US" dirty="0">
              <a:solidFill>
                <a:srgbClr val="FF0000"/>
              </a:solidFill>
            </a:endParaRPr>
          </a:p>
          <a:p>
            <a:r>
              <a:rPr lang="zh-CN" altLang="en-US" dirty="0"/>
              <a:t>　　</a:t>
            </a:r>
            <a:r>
              <a:rPr lang="en-US" altLang="zh-CN" dirty="0"/>
              <a:t>3--</a:t>
            </a:r>
            <a:r>
              <a:rPr lang="zh-CN" altLang="en-US" dirty="0"/>
              <a:t>动圈</a:t>
            </a:r>
            <a:endParaRPr lang="zh-CN" altLang="en-US" dirty="0"/>
          </a:p>
          <a:p>
            <a:r>
              <a:rPr lang="zh-CN" altLang="en-US" dirty="0"/>
              <a:t>　　</a:t>
            </a:r>
            <a:r>
              <a:rPr lang="en-US" altLang="zh-CN" dirty="0"/>
              <a:t>4--</a:t>
            </a:r>
            <a:r>
              <a:rPr lang="zh-CN" altLang="en-US" dirty="0"/>
              <a:t>晶体管</a:t>
            </a:r>
            <a:endParaRPr lang="zh-CN" altLang="en-US" dirty="0"/>
          </a:p>
          <a:p>
            <a:r>
              <a:rPr lang="zh-CN" altLang="en-US" dirty="0"/>
              <a:t>　　</a:t>
            </a:r>
            <a:r>
              <a:rPr lang="en-US" altLang="zh-CN" dirty="0"/>
              <a:t>5--</a:t>
            </a:r>
            <a:r>
              <a:rPr lang="zh-CN" altLang="en-US" dirty="0"/>
              <a:t>可控硅</a:t>
            </a:r>
            <a:endParaRPr lang="zh-CN" altLang="en-US" dirty="0"/>
          </a:p>
          <a:p>
            <a:r>
              <a:rPr lang="zh-CN" altLang="en-US" dirty="0"/>
              <a:t>　　</a:t>
            </a:r>
            <a:r>
              <a:rPr lang="en-US" altLang="zh-CN" dirty="0"/>
              <a:t>6--</a:t>
            </a:r>
            <a:r>
              <a:rPr lang="zh-CN" altLang="en-US" dirty="0"/>
              <a:t>抽头式</a:t>
            </a:r>
            <a:endParaRPr lang="zh-CN" altLang="en-US" dirty="0"/>
          </a:p>
          <a:p>
            <a:r>
              <a:rPr lang="zh-CN" altLang="en-US" dirty="0"/>
              <a:t>　　</a:t>
            </a:r>
            <a:r>
              <a:rPr lang="en-US" altLang="zh-CN" dirty="0"/>
              <a:t>7--</a:t>
            </a:r>
            <a:r>
              <a:rPr lang="zh-CN" altLang="en-US" dirty="0"/>
              <a:t>逆变</a:t>
            </a:r>
            <a:endParaRPr lang="en-US" altLang="zh-CN" dirty="0"/>
          </a:p>
        </p:txBody>
      </p:sp>
      <p:sp>
        <p:nvSpPr>
          <p:cNvPr id="20" name="矩形 19"/>
          <p:cNvSpPr/>
          <p:nvPr/>
        </p:nvSpPr>
        <p:spPr>
          <a:xfrm>
            <a:off x="2051720" y="2232248"/>
            <a:ext cx="3816424" cy="9807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/>
            <a:r>
              <a:rPr lang="zh-CN" altLang="en-US" dirty="0"/>
              <a:t>型号后面的数字，如</a:t>
            </a:r>
            <a:r>
              <a:rPr lang="en-US" altLang="zh-CN" dirty="0"/>
              <a:t>BX1-300</a:t>
            </a:r>
            <a:r>
              <a:rPr lang="zh-CN" altLang="en-US" dirty="0"/>
              <a:t>中的</a:t>
            </a:r>
            <a:r>
              <a:rPr lang="en-US" altLang="zh-CN" dirty="0"/>
              <a:t>300</a:t>
            </a:r>
            <a:r>
              <a:rPr lang="zh-CN" altLang="en-US" dirty="0"/>
              <a:t>，则按国标表示焊机的额定焊接电流大小。</a:t>
            </a:r>
            <a:endParaRPr lang="zh-CN" altLang="en-US" dirty="0"/>
          </a:p>
        </p:txBody>
      </p:sp>
      <p:sp>
        <p:nvSpPr>
          <p:cNvPr id="15" name="椭圆 14"/>
          <p:cNvSpPr/>
          <p:nvPr/>
        </p:nvSpPr>
        <p:spPr>
          <a:xfrm>
            <a:off x="6393693" y="2132856"/>
            <a:ext cx="1094123" cy="4621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051720" y="2708920"/>
            <a:ext cx="3811406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dirty="0"/>
              <a:t>X</a:t>
            </a:r>
            <a:r>
              <a:rPr lang="zh-CN" altLang="en-US" dirty="0"/>
              <a:t>表示降特性，另外有</a:t>
            </a:r>
            <a:r>
              <a:rPr lang="en-US" altLang="zh-CN" dirty="0"/>
              <a:t>P</a:t>
            </a:r>
            <a:r>
              <a:rPr lang="zh-CN" altLang="en-US" dirty="0"/>
              <a:t>表示平特性</a:t>
            </a:r>
            <a:endParaRPr lang="en-US" altLang="zh-CN" dirty="0"/>
          </a:p>
        </p:txBody>
      </p:sp>
      <p:sp>
        <p:nvSpPr>
          <p:cNvPr id="8" name="TextBox 7"/>
          <p:cNvSpPr txBox="1"/>
          <p:nvPr/>
        </p:nvSpPr>
        <p:spPr>
          <a:xfrm>
            <a:off x="989647" y="1577980"/>
            <a:ext cx="180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Z</a:t>
            </a:r>
            <a:r>
              <a:rPr lang="zh-CN" altLang="en-US" dirty="0"/>
              <a:t>表示直流</a:t>
            </a:r>
            <a:endParaRPr lang="zh-CN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085190" y="1618306"/>
            <a:ext cx="180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</a:t>
            </a:r>
            <a:r>
              <a:rPr lang="zh-CN" altLang="en-US" dirty="0"/>
              <a:t>表示交流</a:t>
            </a:r>
            <a:endParaRPr lang="zh-CN" altLang="en-US" dirty="0"/>
          </a:p>
        </p:txBody>
      </p:sp>
      <p:cxnSp>
        <p:nvCxnSpPr>
          <p:cNvPr id="10" name="直接箭头连接符 9"/>
          <p:cNvCxnSpPr>
            <a:stCxn id="2" idx="0"/>
          </p:cNvCxnSpPr>
          <p:nvPr/>
        </p:nvCxnSpPr>
        <p:spPr>
          <a:xfrm flipV="1">
            <a:off x="1330920" y="1987638"/>
            <a:ext cx="253282" cy="847203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 flipV="1">
            <a:off x="5292080" y="1947312"/>
            <a:ext cx="1080122" cy="416599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99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399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99"/>
                            </p:stCondLst>
                            <p:childTnLst>
                              <p:par>
                                <p:cTn id="4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699"/>
                            </p:stCondLst>
                            <p:childTnLst>
                              <p:par>
                                <p:cTn id="5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700"/>
                            </p:stCondLst>
                            <p:childTnLst>
                              <p:par>
                                <p:cTn id="8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949"/>
                            </p:stCondLst>
                            <p:childTnLst>
                              <p:par>
                                <p:cTn id="9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1.11111E-6 0.01365 L 1.11111E-6 0.25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7407E-6 L 1.11111E-6 0.16898 " pathEditMode="relative" rAng="0" ptsTypes="AA">
                                      <p:cBhvr>
                                        <p:cTn id="10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49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1.11111E-6 0.25 L 1.11111E-6 0.42523 " pathEditMode="relative" rAng="0" ptsTypes="AA">
                                      <p:cBhvr>
                                        <p:cTn id="10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75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2" grpId="1" animBg="1"/>
      <p:bldP spid="20" grpId="0" animBg="1"/>
      <p:bldP spid="15" grpId="0" animBg="1"/>
      <p:bldP spid="4" grpId="0" animBg="1"/>
      <p:bldP spid="4" grpId="1" animBg="1"/>
      <p:bldP spid="4" grpId="2" animBg="1"/>
      <p:bldP spid="8" grpId="0"/>
      <p:bldP spid="8" grpId="1"/>
      <p:bldP spid="19" grpId="0"/>
      <p:bldP spid="1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39"/>
          <p:cNvGrpSpPr/>
          <p:nvPr/>
        </p:nvGrpSpPr>
        <p:grpSpPr bwMode="auto">
          <a:xfrm>
            <a:off x="3563678" y="2263026"/>
            <a:ext cx="1873262" cy="1612941"/>
            <a:chOff x="1248" y="1947"/>
            <a:chExt cx="480" cy="419"/>
          </a:xfrm>
        </p:grpSpPr>
        <p:grpSp>
          <p:nvGrpSpPr>
            <p:cNvPr id="14" name="Group 14"/>
            <p:cNvGrpSpPr/>
            <p:nvPr/>
          </p:nvGrpSpPr>
          <p:grpSpPr bwMode="auto">
            <a:xfrm>
              <a:off x="1248" y="1947"/>
              <a:ext cx="480" cy="419"/>
              <a:chOff x="3174" y="2656"/>
              <a:chExt cx="1549" cy="1351"/>
            </a:xfrm>
          </p:grpSpPr>
          <p:sp>
            <p:nvSpPr>
              <p:cNvPr id="17" name="AutoShape 15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ts val="400"/>
                  </a:spcBef>
                  <a:buClr>
                    <a:schemeClr val="accent1"/>
                  </a:buClr>
                  <a:buSzPct val="68000"/>
                  <a:buFont typeface="Wingdings 3" panose="05040102010807070707" pitchFamily="18" charset="2"/>
                  <a:buChar char=""/>
                  <a:defRPr sz="27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 eaLnBrk="0" hangingPunct="0">
                  <a:spcBef>
                    <a:spcPts val="325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3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 panose="05020102010507070707" pitchFamily="18" charset="2"/>
                  <a:buChar char=""/>
                  <a:defRPr sz="21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19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latin typeface="+mn-ea"/>
                </a:endParaRPr>
              </a:p>
            </p:txBody>
          </p:sp>
          <p:sp>
            <p:nvSpPr>
              <p:cNvPr id="18" name="AutoShape 16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ts val="400"/>
                  </a:spcBef>
                  <a:buClr>
                    <a:schemeClr val="accent1"/>
                  </a:buClr>
                  <a:buSzPct val="68000"/>
                  <a:buFont typeface="Wingdings 3" panose="05040102010807070707" pitchFamily="18" charset="2"/>
                  <a:buChar char=""/>
                  <a:defRPr sz="27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1pPr>
                <a:lvl2pPr marL="742950" indent="-285750" eaLnBrk="0" hangingPunct="0">
                  <a:spcBef>
                    <a:spcPts val="325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3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2pPr>
                <a:lvl3pPr marL="11430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 panose="05020102010507070707" pitchFamily="18" charset="2"/>
                  <a:buChar char=""/>
                  <a:defRPr sz="21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3pPr>
                <a:lvl4pPr marL="16002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1900"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4pPr>
                <a:lvl5pPr marL="2057400" indent="-228600" eaLnBrk="0" hangingPunct="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5pPr>
                <a:lvl6pPr marL="25146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6pPr>
                <a:lvl7pPr marL="29718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7pPr>
                <a:lvl8pPr marL="34290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8pPr>
                <a:lvl9pPr marL="38862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>
                    <a:solidFill>
                      <a:schemeClr val="tx1"/>
                    </a:solidFill>
                    <a:latin typeface="Lucida Sans Unicode" panose="020B0602030504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zh-CN" altLang="en-US" sz="1800">
                  <a:latin typeface="+mn-ea"/>
                </a:endParaRPr>
              </a:p>
            </p:txBody>
          </p:sp>
          <p:sp>
            <p:nvSpPr>
              <p:cNvPr id="19" name="AutoShape 17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+mn-ea"/>
                </a:endParaRPr>
              </a:p>
            </p:txBody>
          </p:sp>
        </p:grpSp>
        <p:sp>
          <p:nvSpPr>
            <p:cNvPr id="16" name="Text Box 23"/>
            <p:cNvSpPr txBox="1">
              <a:spLocks noChangeArrowheads="1"/>
            </p:cNvSpPr>
            <p:nvPr/>
          </p:nvSpPr>
          <p:spPr bwMode="gray">
            <a:xfrm>
              <a:off x="1393" y="2009"/>
              <a:ext cx="18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eaLnBrk="0" hangingPunct="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eaLnBrk="0" hangingPunct="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6600" b="1" dirty="0">
                  <a:solidFill>
                    <a:schemeClr val="bg1"/>
                  </a:solidFill>
                  <a:latin typeface="+mn-ea"/>
                </a:rPr>
                <a:t>2</a:t>
              </a:r>
              <a:endParaRPr lang="en-US" altLang="zh-CN" sz="66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20" name="Line 21"/>
          <p:cNvSpPr>
            <a:spLocks noChangeShapeType="1"/>
          </p:cNvSpPr>
          <p:nvPr/>
        </p:nvSpPr>
        <p:spPr bwMode="auto">
          <a:xfrm>
            <a:off x="0" y="4731338"/>
            <a:ext cx="3491880" cy="20519"/>
          </a:xfrm>
          <a:prstGeom prst="line">
            <a:avLst/>
          </a:prstGeom>
          <a:noFill/>
          <a:ln w="25400">
            <a:solidFill>
              <a:schemeClr val="folHlink"/>
            </a:solidFill>
            <a:prstDash val="sysDot"/>
            <a:rou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latin typeface="+mn-ea"/>
            </a:endParaRPr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 flipH="1" flipV="1">
            <a:off x="5508104" y="4731337"/>
            <a:ext cx="3635895" cy="0"/>
          </a:xfrm>
          <a:prstGeom prst="line">
            <a:avLst/>
          </a:prstGeom>
          <a:noFill/>
          <a:ln w="25400">
            <a:solidFill>
              <a:schemeClr val="folHlink"/>
            </a:solidFill>
            <a:prstDash val="sysDot"/>
            <a:rou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1880" y="4485117"/>
            <a:ext cx="201622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电焊机结构图示</a:t>
            </a:r>
            <a:endParaRPr lang="zh-CN" altLang="en-US" sz="20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598494" y="1043444"/>
            <a:ext cx="5773707" cy="465342"/>
            <a:chOff x="598493" y="926029"/>
            <a:chExt cx="5773707" cy="349007"/>
          </a:xfrm>
        </p:grpSpPr>
        <p:grpSp>
          <p:nvGrpSpPr>
            <p:cNvPr id="5" name="组合 4"/>
            <p:cNvGrpSpPr/>
            <p:nvPr/>
          </p:nvGrpSpPr>
          <p:grpSpPr>
            <a:xfrm>
              <a:off x="603126" y="1203598"/>
              <a:ext cx="5769074" cy="71438"/>
              <a:chOff x="675134" y="1347614"/>
              <a:chExt cx="5769074" cy="71438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675134" y="1347614"/>
                <a:ext cx="981075" cy="7143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656208" y="1347614"/>
                <a:ext cx="4788000" cy="7143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598493" y="926029"/>
              <a:ext cx="248016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ln w="11430"/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2.1 ZX7-2OO</a:t>
              </a:r>
              <a:r>
                <a:rPr lang="zh-CN" altLang="en-US" b="1" dirty="0">
                  <a:ln w="11430"/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结构图解</a:t>
              </a:r>
              <a:endParaRPr lang="zh-CN" altLang="en-US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8" name="Picture 5" descr="E:\安全资料\交流课题\劳务安全教育\电焊机\ZX7-200\1587261134_1774749201_211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44" y="1925060"/>
            <a:ext cx="2488160" cy="438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椭圆形标注 8"/>
          <p:cNvSpPr/>
          <p:nvPr/>
        </p:nvSpPr>
        <p:spPr>
          <a:xfrm>
            <a:off x="931050" y="3390091"/>
            <a:ext cx="976654" cy="717937"/>
          </a:xfrm>
          <a:prstGeom prst="wedgeEllipseCallout">
            <a:avLst>
              <a:gd name="adj1" fmla="val -73801"/>
              <a:gd name="adj2" fmla="val -23569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30950" y="169826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LED</a:t>
            </a:r>
            <a:r>
              <a:rPr lang="zh-CN" altLang="en-US" dirty="0"/>
              <a:t>电流显示屏</a:t>
            </a:r>
            <a:endParaRPr lang="zh-CN" altLang="en-US" dirty="0"/>
          </a:p>
        </p:txBody>
      </p:sp>
      <p:sp>
        <p:nvSpPr>
          <p:cNvPr id="11" name="椭圆形标注 10"/>
          <p:cNvSpPr/>
          <p:nvPr/>
        </p:nvSpPr>
        <p:spPr>
          <a:xfrm>
            <a:off x="2275809" y="5661248"/>
            <a:ext cx="495991" cy="582507"/>
          </a:xfrm>
          <a:prstGeom prst="wedgeEllipseCallout">
            <a:avLst>
              <a:gd name="adj1" fmla="val 235413"/>
              <a:gd name="adj2" fmla="val 2412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形标注 11"/>
          <p:cNvSpPr/>
          <p:nvPr/>
        </p:nvSpPr>
        <p:spPr>
          <a:xfrm>
            <a:off x="1187624" y="5517232"/>
            <a:ext cx="534417" cy="582508"/>
          </a:xfrm>
          <a:prstGeom prst="wedgeEllipseCallout">
            <a:avLst>
              <a:gd name="adj1" fmla="val 407464"/>
              <a:gd name="adj2" fmla="val -14240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3680994" y="4653136"/>
            <a:ext cx="1360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负极输出端（焊把线）</a:t>
            </a:r>
            <a:endParaRPr lang="zh-CN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635896" y="5805264"/>
            <a:ext cx="1360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正极输出端（接地线）</a:t>
            </a:r>
            <a:endParaRPr lang="zh-CN" altLang="en-US" dirty="0"/>
          </a:p>
        </p:txBody>
      </p:sp>
      <p:sp>
        <p:nvSpPr>
          <p:cNvPr id="17" name="椭圆形标注 16"/>
          <p:cNvSpPr/>
          <p:nvPr/>
        </p:nvSpPr>
        <p:spPr>
          <a:xfrm>
            <a:off x="2267744" y="3390091"/>
            <a:ext cx="713994" cy="722846"/>
          </a:xfrm>
          <a:prstGeom prst="wedgeEllipseCallout">
            <a:avLst>
              <a:gd name="adj1" fmla="val 111122"/>
              <a:gd name="adj2" fmla="val -2313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3428311" y="3422305"/>
            <a:ext cx="204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焊接电流调节按钮</a:t>
            </a:r>
            <a:endParaRPr lang="zh-CN" altLang="en-US" dirty="0"/>
          </a:p>
        </p:txBody>
      </p:sp>
      <p:pic>
        <p:nvPicPr>
          <p:cNvPr id="20" name="Picture 2" descr="E:\安全资料\交流课题\劳务安全教育\电焊机\ZX7-200\1587261134_1774749201_6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641" y="1589891"/>
            <a:ext cx="2434487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椭圆形标注 20"/>
          <p:cNvSpPr/>
          <p:nvPr/>
        </p:nvSpPr>
        <p:spPr>
          <a:xfrm>
            <a:off x="6251938" y="5301208"/>
            <a:ext cx="624318" cy="576064"/>
          </a:xfrm>
          <a:prstGeom prst="wedgeEllipseCallout">
            <a:avLst>
              <a:gd name="adj1" fmla="val -140107"/>
              <a:gd name="adj2" fmla="val -4259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5037926" y="5037559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电源线</a:t>
            </a:r>
            <a:endParaRPr lang="zh-CN" altLang="en-US" dirty="0"/>
          </a:p>
        </p:txBody>
      </p:sp>
      <p:sp>
        <p:nvSpPr>
          <p:cNvPr id="23" name="椭圆形标注 22"/>
          <p:cNvSpPr/>
          <p:nvPr/>
        </p:nvSpPr>
        <p:spPr>
          <a:xfrm>
            <a:off x="7016734" y="5079965"/>
            <a:ext cx="624318" cy="576064"/>
          </a:xfrm>
          <a:prstGeom prst="wedgeEllipseCallout">
            <a:avLst>
              <a:gd name="adj1" fmla="val -259589"/>
              <a:gd name="adj2" fmla="val -20571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658864" y="3789040"/>
            <a:ext cx="1152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电源开关</a:t>
            </a:r>
            <a:endParaRPr lang="zh-CN" altLang="en-US" dirty="0"/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199" y="1589891"/>
            <a:ext cx="879425" cy="103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肘形连接符 25"/>
          <p:cNvCxnSpPr/>
          <p:nvPr/>
        </p:nvCxnSpPr>
        <p:spPr>
          <a:xfrm flipV="1">
            <a:off x="2136968" y="2348880"/>
            <a:ext cx="1714952" cy="1215328"/>
          </a:xfrm>
          <a:prstGeom prst="bentConnector3">
            <a:avLst>
              <a:gd name="adj1" fmla="val -398"/>
            </a:avLst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805624" y="1916832"/>
            <a:ext cx="212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电源和异常显示灯</a:t>
            </a:r>
            <a:endParaRPr lang="zh-CN" altLang="en-US" dirty="0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24355"/>
            <a:ext cx="17907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椭圆形标注 29"/>
          <p:cNvSpPr/>
          <p:nvPr/>
        </p:nvSpPr>
        <p:spPr>
          <a:xfrm>
            <a:off x="8028384" y="5367997"/>
            <a:ext cx="360040" cy="509275"/>
          </a:xfrm>
          <a:prstGeom prst="wedgeEllipseCallout">
            <a:avLst>
              <a:gd name="adj1" fmla="val 154320"/>
              <a:gd name="adj2" fmla="val -11085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8762160" y="4388911"/>
            <a:ext cx="49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保护接零</a:t>
            </a:r>
            <a:endParaRPr lang="zh-CN" altLang="en-US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0" grpId="1"/>
      <p:bldP spid="11" grpId="0" animBg="1"/>
      <p:bldP spid="11" grpId="1" animBg="1"/>
      <p:bldP spid="12" grpId="0" animBg="1"/>
      <p:bldP spid="12" grpId="1" animBg="1"/>
      <p:bldP spid="15" grpId="0"/>
      <p:bldP spid="15" grpId="1"/>
      <p:bldP spid="16" grpId="0"/>
      <p:bldP spid="16" grpId="1"/>
      <p:bldP spid="17" grpId="0" animBg="1"/>
      <p:bldP spid="17" grpId="1" animBg="1"/>
      <p:bldP spid="18" grpId="0"/>
      <p:bldP spid="18" grpId="1"/>
      <p:bldP spid="21" grpId="0" animBg="1"/>
      <p:bldP spid="21" grpId="1" animBg="1"/>
      <p:bldP spid="22" grpId="0"/>
      <p:bldP spid="22" grpId="1"/>
      <p:bldP spid="23" grpId="0" animBg="1"/>
      <p:bldP spid="23" grpId="1" animBg="1"/>
      <p:bldP spid="24" grpId="0"/>
      <p:bldP spid="24" grpId="1"/>
      <p:bldP spid="27" grpId="0"/>
      <p:bldP spid="30" grpId="0" animBg="1"/>
      <p:bldP spid="30" grpId="1" animBg="1"/>
      <p:bldP spid="31" grpId="0"/>
      <p:bldP spid="3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598494" y="1043444"/>
            <a:ext cx="5773707" cy="465342"/>
            <a:chOff x="598493" y="926029"/>
            <a:chExt cx="5773707" cy="349007"/>
          </a:xfrm>
        </p:grpSpPr>
        <p:grpSp>
          <p:nvGrpSpPr>
            <p:cNvPr id="5" name="组合 4"/>
            <p:cNvGrpSpPr/>
            <p:nvPr/>
          </p:nvGrpSpPr>
          <p:grpSpPr>
            <a:xfrm>
              <a:off x="603126" y="1203598"/>
              <a:ext cx="5769074" cy="71438"/>
              <a:chOff x="675134" y="1347614"/>
              <a:chExt cx="5769074" cy="71438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675134" y="1347614"/>
                <a:ext cx="981075" cy="7143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656208" y="1347614"/>
                <a:ext cx="4788000" cy="7143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598493" y="926029"/>
              <a:ext cx="248016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ln w="11430"/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2.2 ZX7-4OO</a:t>
              </a:r>
              <a:r>
                <a:rPr lang="zh-CN" altLang="en-US" b="1" dirty="0">
                  <a:ln w="11430"/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结构图解</a:t>
              </a:r>
              <a:endParaRPr lang="zh-CN" altLang="en-US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51" name="Picture 5" descr="E:\安全资料\交流课题\劳务安全教育\电焊机\ZX7-400\2463770721_1774749201_1111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23" y="1757448"/>
            <a:ext cx="3234789" cy="483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E:\安全资料\交流课题\劳务安全教育\电焊机\ZX7-400\2463770721_1774749201_51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69" y="1620905"/>
            <a:ext cx="3153103" cy="482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椭圆形标注 67"/>
          <p:cNvSpPr/>
          <p:nvPr/>
        </p:nvSpPr>
        <p:spPr>
          <a:xfrm>
            <a:off x="1030453" y="3212976"/>
            <a:ext cx="534417" cy="436301"/>
          </a:xfrm>
          <a:prstGeom prst="wedgeEllipseCallout">
            <a:avLst>
              <a:gd name="adj1" fmla="val -124084"/>
              <a:gd name="adj2" fmla="val 1913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形标注 68"/>
          <p:cNvSpPr/>
          <p:nvPr/>
        </p:nvSpPr>
        <p:spPr>
          <a:xfrm>
            <a:off x="1876719" y="3280731"/>
            <a:ext cx="534417" cy="436301"/>
          </a:xfrm>
          <a:prstGeom prst="wedgeEllipseCallout">
            <a:avLst>
              <a:gd name="adj1" fmla="val -289286"/>
              <a:gd name="adj2" fmla="val 21787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TextBox 69"/>
          <p:cNvSpPr txBox="1"/>
          <p:nvPr/>
        </p:nvSpPr>
        <p:spPr>
          <a:xfrm>
            <a:off x="179512" y="3024182"/>
            <a:ext cx="461665" cy="108598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/>
              <a:t>引弧电流</a:t>
            </a:r>
            <a:endParaRPr lang="zh-CN" alt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179511" y="4357553"/>
            <a:ext cx="461665" cy="108598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/>
              <a:t>电流推力</a:t>
            </a:r>
            <a:endParaRPr lang="zh-CN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747211" y="2474312"/>
            <a:ext cx="20416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zh-CN" altLang="en-US" dirty="0"/>
              <a:t>电焊条与焊接工件接触起弧瞬间的电流</a:t>
            </a:r>
            <a:r>
              <a:rPr lang="en-US" altLang="zh-CN" dirty="0"/>
              <a:t>,</a:t>
            </a:r>
            <a:r>
              <a:rPr lang="zh-CN" altLang="en-US" dirty="0"/>
              <a:t>引弧电流越大越容易点燃电焊条。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47212" y="4110171"/>
            <a:ext cx="2041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zh-CN" altLang="en-US" dirty="0"/>
              <a:t>连续焊接时在焊接工件与电焊条之间产生一个推力的电流</a:t>
            </a:r>
            <a:r>
              <a:rPr lang="en-US" altLang="zh-CN" dirty="0"/>
              <a:t>.</a:t>
            </a:r>
            <a:r>
              <a:rPr lang="zh-CN" altLang="en-US" dirty="0"/>
              <a:t>。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8" grpId="1" animBg="1"/>
      <p:bldP spid="69" grpId="0" animBg="1"/>
      <p:bldP spid="70" grpId="0"/>
      <p:bldP spid="70" grpId="1"/>
      <p:bldP spid="71" grpId="0"/>
      <p:bldP spid="2" grpId="0"/>
      <p:bldP spid="2" grpId="1"/>
      <p:bldP spid="3" grpId="0"/>
    </p:bldLst>
  </p:timing>
</p:sld>
</file>

<file path=ppt/theme/theme1.xml><?xml version="1.0" encoding="utf-8"?>
<a:theme xmlns:a="http://schemas.openxmlformats.org/drawingml/2006/main" name="默认设计模板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默认设计模板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a: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2896</Words>
  <Application>WPS 演示</Application>
  <PresentationFormat>全屏显示(4:3)</PresentationFormat>
  <Paragraphs>406</Paragraphs>
  <Slides>39</Slides>
  <Notes>37</Notes>
  <HiddenSlides>0</HiddenSlides>
  <MMClips>5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9" baseType="lpstr">
      <vt:lpstr>Arial</vt:lpstr>
      <vt:lpstr>宋体</vt:lpstr>
      <vt:lpstr>Wingdings</vt:lpstr>
      <vt:lpstr>微软雅黑</vt:lpstr>
      <vt:lpstr>Times New Roman</vt:lpstr>
      <vt:lpstr>华文楷体</vt:lpstr>
      <vt:lpstr>华文行楷</vt:lpstr>
      <vt:lpstr>造字工房悦黑演示版常规体</vt:lpstr>
      <vt:lpstr>黑体</vt:lpstr>
      <vt:lpstr>华文中宋</vt:lpstr>
      <vt:lpstr>Impact</vt:lpstr>
      <vt:lpstr>方正汉真广标简体</vt:lpstr>
      <vt:lpstr>Wingdings 3</vt:lpstr>
      <vt:lpstr>Lucida Sans Unicode</vt:lpstr>
      <vt:lpstr>Verdana</vt:lpstr>
      <vt:lpstr>Wingdings 2</vt:lpstr>
      <vt:lpstr>Arial Unicode MS</vt:lpstr>
      <vt:lpstr>Calibri</vt:lpstr>
      <vt:lpstr>Tw Cen MT Condensed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qxx</dc:creator>
  <cp:lastModifiedBy>A呀土豆baby</cp:lastModifiedBy>
  <cp:revision>830</cp:revision>
  <dcterms:created xsi:type="dcterms:W3CDTF">2012-12-26T18:34:00Z</dcterms:created>
  <dcterms:modified xsi:type="dcterms:W3CDTF">2021-04-04T23:49:53Z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2052-11.1.0.10356</vt:lpwstr>
  </property>
  <property fmtid="{D5CDD505-2E9C-101B-9397-08002B2CF9AE}" pid="3" name="ICV">
    <vt:lpwstr>B374A868FE2146BFAA70F46D026F06A9</vt:lpwstr>
  </property>
</Properties>
</file>