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3"/>
    <p:sldId id="320" r:id="rId4"/>
    <p:sldId id="318" r:id="rId5"/>
    <p:sldId id="288" r:id="rId6"/>
    <p:sldId id="289" r:id="rId7"/>
    <p:sldId id="292" r:id="rId8"/>
    <p:sldId id="294" r:id="rId9"/>
    <p:sldId id="293" r:id="rId10"/>
    <p:sldId id="319" r:id="rId11"/>
    <p:sldId id="273" r:id="rId12"/>
    <p:sldId id="348" r:id="rId13"/>
    <p:sldId id="258" r:id="rId14"/>
    <p:sldId id="260" r:id="rId15"/>
    <p:sldId id="261" r:id="rId16"/>
    <p:sldId id="262" r:id="rId17"/>
    <p:sldId id="263" r:id="rId18"/>
    <p:sldId id="368" r:id="rId19"/>
    <p:sldId id="264" r:id="rId20"/>
    <p:sldId id="265" r:id="rId21"/>
    <p:sldId id="266" r:id="rId22"/>
    <p:sldId id="268" r:id="rId23"/>
    <p:sldId id="269" r:id="rId25"/>
    <p:sldId id="272" r:id="rId26"/>
    <p:sldId id="271" r:id="rId27"/>
    <p:sldId id="316" r:id="rId28"/>
    <p:sldId id="370" r:id="rId29"/>
    <p:sldId id="321" r:id="rId30"/>
    <p:sldId id="311" r:id="rId31"/>
    <p:sldId id="369" r:id="rId32"/>
    <p:sldId id="313" r:id="rId33"/>
    <p:sldId id="312" r:id="rId34"/>
    <p:sldId id="314" r:id="rId35"/>
    <p:sldId id="315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E6F6"/>
    <a:srgbClr val="D2F3F9"/>
    <a:srgbClr val="EB0000"/>
    <a:srgbClr val="C80000"/>
    <a:srgbClr val="FE0000"/>
    <a:srgbClr val="E67C7E"/>
    <a:srgbClr val="FF10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3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ADD7-63AC-4231-BA36-E1F06C0B57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77A4E-8DCF-4870-89A2-A90ADA9A45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ADD7-63AC-4231-BA36-E1F06C0B57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77A4E-8DCF-4870-89A2-A90ADA9A45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ADD7-63AC-4231-BA36-E1F06C0B57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77A4E-8DCF-4870-89A2-A90ADA9A45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ADD7-63AC-4231-BA36-E1F06C0B57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77A4E-8DCF-4870-89A2-A90ADA9A45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ADD7-63AC-4231-BA36-E1F06C0B57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77A4E-8DCF-4870-89A2-A90ADA9A45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ADD7-63AC-4231-BA36-E1F06C0B57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77A4E-8DCF-4870-89A2-A90ADA9A45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ADD7-63AC-4231-BA36-E1F06C0B57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77A4E-8DCF-4870-89A2-A90ADA9A45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ADD7-63AC-4231-BA36-E1F06C0B57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77A4E-8DCF-4870-89A2-A90ADA9A45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ADD7-63AC-4231-BA36-E1F06C0B57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77A4E-8DCF-4870-89A2-A90ADA9A45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ADD7-63AC-4231-BA36-E1F06C0B57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77A4E-8DCF-4870-89A2-A90ADA9A45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ADD7-63AC-4231-BA36-E1F06C0B57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77A4E-8DCF-4870-89A2-A90ADA9A45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9ADD7-63AC-4231-BA36-E1F06C0B57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77A4E-8DCF-4870-89A2-A90ADA9A45F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1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2419985" y="1824990"/>
            <a:ext cx="7815580" cy="101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wrap="none" rtlCol="0" anchor="t">
            <a:spAutoFit/>
          </a:bodyPr>
          <a:p>
            <a:pPr algn="ctr"/>
            <a:r>
              <a:rPr lang="zh-CN" altLang="en-US" sz="6000" b="1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sym typeface="+mn-ea"/>
              </a:rPr>
              <a:t>物业管理之安全员培训</a:t>
            </a:r>
            <a:endParaRPr lang="zh-CN" altLang="en-US" sz="6000" b="1" dirty="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sym typeface="+mn-ea"/>
            </a:endParaRPr>
          </a:p>
        </p:txBody>
      </p:sp>
      <p:pic>
        <p:nvPicPr>
          <p:cNvPr id="3" name="图片 2" descr="51miz-E1084850-C8B11E1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55820" y="3321685"/>
            <a:ext cx="2880000" cy="27361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994150" y="680720"/>
            <a:ext cx="398399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dirty="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物业管理有两个目的</a:t>
            </a:r>
            <a:r>
              <a:rPr lang="en-US" altLang="zh-CN" sz="3200" b="1" u="sng" dirty="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: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777365" y="2045335"/>
            <a:ext cx="1908000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20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sym typeface="楷体_GB2312" panose="02010609030101010101" pitchFamily="1" charset="-122"/>
              </a:rPr>
              <a:t>使业主的物业能够保值增值或延长房屋使用期限</a:t>
            </a:r>
            <a:endParaRPr lang="zh-CN" altLang="en-US" sz="2000" dirty="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sym typeface="楷体_GB2312" panose="02010609030101010101" pitchFamily="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950200" y="1991360"/>
            <a:ext cx="1908000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20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sym typeface="楷体_GB2312" panose="02010609030101010101" pitchFamily="1" charset="-122"/>
              </a:rPr>
              <a:t>让业主得到最优质的服务并居住得很舒心、很安全</a:t>
            </a:r>
            <a:endParaRPr lang="zh-CN" altLang="en-US" sz="2000" dirty="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sym typeface="楷体_GB2312" panose="02010609030101010101" pitchFamily="1" charset="-122"/>
            </a:endParaRPr>
          </a:p>
        </p:txBody>
      </p:sp>
      <p:pic>
        <p:nvPicPr>
          <p:cNvPr id="19" name="图片 18" descr="51miz-E1181753-D24D30B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27830" y="1757680"/>
            <a:ext cx="2880000" cy="288000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228590" y="2413635"/>
            <a:ext cx="1092200" cy="15684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3200" b="1">
                <a:solidFill>
                  <a:schemeClr val="accent3">
                    <a:lumMod val="60000"/>
                    <a:lumOff val="40000"/>
                  </a:schemeClr>
                </a:solidFill>
                <a:latin typeface="思源黑体 Heavy" panose="020B0A00000000000000" charset="-122"/>
                <a:ea typeface="思源黑体 Heavy" panose="020B0A00000000000000" charset="-122"/>
              </a:rPr>
              <a:t>两个目的</a:t>
            </a:r>
            <a:endParaRPr lang="zh-CN" altLang="en-US" sz="3200" b="1">
              <a:solidFill>
                <a:schemeClr val="accent3">
                  <a:lumMod val="60000"/>
                  <a:lumOff val="40000"/>
                </a:schemeClr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365500" y="1089025"/>
            <a:ext cx="50596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3200" dirty="0">
                <a:latin typeface="思源黑体 Heavy" panose="020B0A00000000000000" charset="-122"/>
                <a:ea typeface="思源黑体 Heavy" panose="020B0A00000000000000" charset="-122"/>
                <a:sym typeface="楷体_GB2312" panose="02010609030101010101" pitchFamily="1" charset="-122"/>
              </a:rPr>
              <a:t>物业管理安全工作四大任务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pic>
        <p:nvPicPr>
          <p:cNvPr id="7" name="图片 6" descr="51miz-E893809-1FFE073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00580" y="2403475"/>
            <a:ext cx="2520000" cy="255405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088890" y="2487930"/>
            <a:ext cx="5252720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2000" dirty="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1.</a:t>
            </a:r>
            <a:r>
              <a:rPr lang="zh-CN" altLang="en-US" sz="2000" dirty="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应当协助做好管理区域内的安全防范工作；</a:t>
            </a:r>
            <a:endParaRPr lang="zh-CN" altLang="en-US" sz="2000"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88890" y="3142865"/>
            <a:ext cx="4741545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2000" dirty="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2.</a:t>
            </a:r>
            <a:r>
              <a:rPr lang="zh-CN" altLang="en-US" sz="2000" dirty="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发生事故时物业企业应采取应急措施；</a:t>
            </a:r>
            <a:endParaRPr lang="zh-CN" altLang="en-US" sz="2000"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088890" y="3857240"/>
            <a:ext cx="455041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000" dirty="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3.</a:t>
            </a:r>
            <a:r>
              <a:rPr lang="zh-CN" altLang="en-US" sz="2000" dirty="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 应当及时向有关行政管理部门报告；</a:t>
            </a:r>
            <a:endParaRPr lang="zh-CN" altLang="en-US" sz="2000"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088890" y="4417945"/>
            <a:ext cx="270954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000" dirty="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4.</a:t>
            </a:r>
            <a:r>
              <a:rPr lang="zh-CN" altLang="en-US" sz="2000" dirty="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协助做好救助工作。</a:t>
            </a:r>
            <a:endParaRPr lang="zh-CN" altLang="en-US" sz="2000"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573530" y="632144"/>
            <a:ext cx="7056438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812800" indent="-8128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一、建立一支高素质的保安队伍；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二、搞好小区各类防范工作；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三、小区业主的车辆管理；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四、小区道路交通管理；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五、小区消防管理；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六、外来人管理；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七、防止业主在小区行走时摔伤和碰伤；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八、防止泄露业主隐私；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九、突法事件处置方案。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pic>
        <p:nvPicPr>
          <p:cNvPr id="3" name="图片 2" descr="51miz-E874199-84B550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86425" y="632460"/>
            <a:ext cx="5760000" cy="39409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" dur="500"/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500"/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500"/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7" dur="500"/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2" dur="500"/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7" dur="500"/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2" dur="500"/>
                                        <p:tgtEl>
                                          <p:spTgt spid="133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7" dur="500"/>
                                        <p:tgtEl>
                                          <p:spTgt spid="133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bldLvl="0" autoUpdateAnimBg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1989774" y="2137093"/>
            <a:ext cx="6491287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812800" indent="-8128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fontAlgn="auto">
              <a:lnSpc>
                <a:spcPct val="2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良好的精神面貌；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职业道德；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严格管理；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良好的工作习惯。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1727519" y="794069"/>
            <a:ext cx="7850187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zh-CN" altLang="en-US" sz="32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一、高素质的保安队伍</a:t>
            </a:r>
            <a:endParaRPr lang="zh-CN" altLang="en-US" sz="32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pic>
        <p:nvPicPr>
          <p:cNvPr id="2" name="图片 1" descr="51miz-E824368-3FCC43C7"/>
          <p:cNvPicPr/>
          <p:nvPr/>
        </p:nvPicPr>
        <p:blipFill>
          <a:blip r:embed="rId1"/>
          <a:stretch>
            <a:fillRect/>
          </a:stretch>
        </p:blipFill>
        <p:spPr>
          <a:xfrm>
            <a:off x="7889875" y="1905635"/>
            <a:ext cx="1440000" cy="36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" dur="500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500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500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bldLvl="0" autoUpdateAnimBg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2143125" y="1816418"/>
            <a:ext cx="6491288" cy="410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812800" indent="-8128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fontAlgn="auto">
              <a:lnSpc>
                <a:spcPct val="2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小区封闭式管理；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安全智能化系统；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物业管理与监控智能化系统；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要有人防岗位设置；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实行严格的责任制；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形成防范网络。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2143126" y="480379"/>
            <a:ext cx="6480175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 sz="4000" b="1" i="1">
              <a:solidFill>
                <a:srgbClr val="333399"/>
              </a:solidFill>
              <a:ea typeface="楷体_GB2312" panose="02010609030101010101" pitchFamily="1" charset="-122"/>
            </a:endParaRPr>
          </a:p>
          <a:p>
            <a:r>
              <a:rPr lang="zh-CN" altLang="en-US" sz="32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二、搞好小区各类防范工作</a:t>
            </a:r>
            <a:endParaRPr lang="zh-CN" altLang="en-US" sz="32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pic>
        <p:nvPicPr>
          <p:cNvPr id="3" name="图片 2" descr="62e8c9a8_E364838_d0a28f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44460" y="2372995"/>
            <a:ext cx="2160000" cy="2111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" dur="500"/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500"/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500"/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7" dur="500"/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2" dur="500"/>
                                        <p:tgtEl>
                                          <p:spTgt spid="1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bldLvl="0" autoUpdateAnimBg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2208213" y="1484313"/>
            <a:ext cx="7200900" cy="410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812800" indent="-8128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fontAlgn="auto">
              <a:lnSpc>
                <a:spcPct val="2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sym typeface="楷体_GB2312" panose="02010609030101010101" pitchFamily="1" charset="-122"/>
              </a:rPr>
              <a:t>车辆详细登记；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sym typeface="楷体_GB2312" panose="02010609030101010101" pitchFamily="1" charset="-122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sym typeface="楷体_GB2312" panose="02010609030101010101" pitchFamily="1" charset="-122"/>
              </a:rPr>
              <a:t>严格出入登记；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sym typeface="楷体_GB2312" panose="02010609030101010101" pitchFamily="1" charset="-122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sym typeface="楷体_GB2312" panose="02010609030101010101" pitchFamily="1" charset="-122"/>
              </a:rPr>
              <a:t>监控录像保存制度；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sym typeface="楷体_GB2312" panose="02010609030101010101" pitchFamily="1" charset="-122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sym typeface="楷体_GB2312" panose="02010609030101010101" pitchFamily="1" charset="-122"/>
              </a:rPr>
              <a:t>现场车辆检查、看护并有详细记录；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sym typeface="楷体_GB2312" panose="02010609030101010101" pitchFamily="1" charset="-122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sym typeface="楷体_GB2312" panose="02010609030101010101" pitchFamily="1" charset="-122"/>
              </a:rPr>
              <a:t>协调因车损而引发的纠纷；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sym typeface="楷体_GB2312" panose="02010609030101010101" pitchFamily="1" charset="-122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sym typeface="楷体_GB2312" panose="02010609030101010101" pitchFamily="1" charset="-122"/>
              </a:rPr>
              <a:t>及时报告警方并协助做好调解工作。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sym typeface="楷体_GB2312" panose="02010609030101010101" pitchFamily="1" charset="-122"/>
            </a:endParaRPr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1901190" y="421959"/>
            <a:ext cx="72009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 sz="4000" b="1" i="1">
              <a:solidFill>
                <a:srgbClr val="333399"/>
              </a:solidFill>
              <a:latin typeface="楷体_GB2312" panose="02010609030101010101" pitchFamily="1" charset="-122"/>
              <a:ea typeface="楷体_GB2312" panose="02010609030101010101" pitchFamily="1" charset="-122"/>
              <a:sym typeface="楷体_GB2312" panose="02010609030101010101" pitchFamily="1" charset="-122"/>
            </a:endParaRPr>
          </a:p>
          <a:p>
            <a:r>
              <a:rPr lang="zh-CN" altLang="en-US" sz="32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sym typeface="楷体_GB2312" panose="02010609030101010101" pitchFamily="1" charset="-122"/>
              </a:rPr>
              <a:t>三、小区业主的车辆管理</a:t>
            </a:r>
            <a:endParaRPr lang="zh-CN" altLang="en-US" sz="32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sym typeface="楷体_GB2312" panose="02010609030101010101" pitchFamily="1" charset="-122"/>
            </a:endParaRPr>
          </a:p>
        </p:txBody>
      </p:sp>
      <p:pic>
        <p:nvPicPr>
          <p:cNvPr id="2" name="图片 1" descr="51miz-E792679-2C67C0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49540" y="1484630"/>
            <a:ext cx="3240000" cy="32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" dur="50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50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500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7" dur="500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2" dur="500"/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ldLvl="0" autoUpdateAnimBg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1135380" y="1883410"/>
            <a:ext cx="4680000" cy="410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812800" indent="-8128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indent="457200" fontAlgn="auto">
              <a:lnSpc>
                <a:spcPct val="15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AutoNum type="circleNumWdBlackPlain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sym typeface="楷体_GB2312" panose="02010609030101010101" pitchFamily="1" charset="-122"/>
              </a:rPr>
              <a:t>首先要明确谁来主管；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sym typeface="楷体_GB2312" panose="02010609030101010101" pitchFamily="1" charset="-122"/>
            </a:endParaRPr>
          </a:p>
          <a:p>
            <a:pPr marL="0" indent="457200" fontAlgn="auto">
              <a:lnSpc>
                <a:spcPct val="15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AutoNum type="circleNumWdBlackPlain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sym typeface="楷体_GB2312" panose="02010609030101010101" pitchFamily="1" charset="-122"/>
              </a:rPr>
              <a:t>交通标识齐全，如减速、禁行、限速、禁鸣等标识；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sym typeface="楷体_GB2312" panose="02010609030101010101" pitchFamily="1" charset="-122"/>
            </a:endParaRPr>
          </a:p>
          <a:p>
            <a:pPr marL="0" indent="457200" fontAlgn="auto">
              <a:lnSpc>
                <a:spcPct val="15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AutoNum type="circleNumWdBlackPlain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sym typeface="楷体_GB2312" panose="02010609030101010101" pitchFamily="1" charset="-122"/>
              </a:rPr>
              <a:t>要有专人实行道路交通检查并及时排障；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sym typeface="楷体_GB2312" panose="02010609030101010101" pitchFamily="1" charset="-122"/>
            </a:endParaRPr>
          </a:p>
          <a:p>
            <a:pPr marL="0" indent="457200" fontAlgn="auto">
              <a:lnSpc>
                <a:spcPct val="15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AutoNum type="circleNumWdBlackPlain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sym typeface="楷体_GB2312" panose="02010609030101010101" pitchFamily="1" charset="-122"/>
              </a:rPr>
              <a:t>要有交通事故处置方案，平时关注预案的演练。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sym typeface="楷体_GB2312" panose="02010609030101010101" pitchFamily="1" charset="-122"/>
            </a:endParaRPr>
          </a:p>
          <a:p>
            <a:pPr marL="0" indent="457200" fontAlgn="auto">
              <a:lnSpc>
                <a:spcPct val="15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AutoNum type="circleNumWdBlackPlain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sym typeface="楷体_GB2312" panose="02010609030101010101" pitchFamily="1" charset="-122"/>
              </a:rPr>
              <a:t>协助警方做好各类协调工作。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sym typeface="楷体_GB2312" panose="02010609030101010101" pitchFamily="1" charset="-122"/>
            </a:endParaRPr>
          </a:p>
        </p:txBody>
      </p:sp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317501" y="509270"/>
            <a:ext cx="7129463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32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sym typeface="楷体_GB2312" panose="02010609030101010101" pitchFamily="1" charset="-122"/>
              </a:rPr>
              <a:t>四、小区道路交通管理</a:t>
            </a:r>
            <a:endParaRPr lang="zh-CN" altLang="en-US" sz="32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sym typeface="楷体_GB2312" panose="02010609030101010101" pitchFamily="1" charset="-122"/>
            </a:endParaRPr>
          </a:p>
        </p:txBody>
      </p:sp>
      <p:pic>
        <p:nvPicPr>
          <p:cNvPr id="5" name="图片 4" descr="51miz-E235465-15F3049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02425" y="2254250"/>
            <a:ext cx="4320000" cy="2756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" dur="500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500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500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7" dur="500"/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bldLvl="0" autoUpdateAnimBg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041775" y="716280"/>
            <a:ext cx="4247515" cy="8604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疑难问题有几个方面</a:t>
            </a:r>
            <a:r>
              <a:rPr lang="zh-CN" altLang="en-US" sz="3200" b="1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：</a:t>
            </a:r>
            <a:br>
              <a:rPr lang="zh-CN" altLang="en-US" sz="3200" b="1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</a:br>
            <a:r>
              <a:rPr lang="zh-CN" altLang="en-US" b="1">
                <a:solidFill>
                  <a:srgbClr val="333399"/>
                </a:solidFill>
                <a:latin typeface="楷体_GB2312" panose="02010609030101010101" pitchFamily="1" charset="-122"/>
                <a:ea typeface="楷体_GB2312" panose="02010609030101010101" pitchFamily="1" charset="-122"/>
                <a:sym typeface="楷体_GB2312" panose="02010609030101010101" pitchFamily="1" charset="-122"/>
              </a:rPr>
              <a:t>           </a:t>
            </a:r>
            <a:endParaRPr lang="zh-CN" altLang="en-US"/>
          </a:p>
        </p:txBody>
      </p:sp>
      <p:sp>
        <p:nvSpPr>
          <p:cNvPr id="14" name="七角星 13"/>
          <p:cNvSpPr/>
          <p:nvPr/>
        </p:nvSpPr>
        <p:spPr>
          <a:xfrm rot="540000">
            <a:off x="1414780" y="2348865"/>
            <a:ext cx="2160000" cy="2160000"/>
          </a:xfrm>
          <a:prstGeom prst="star7">
            <a:avLst/>
          </a:prstGeom>
          <a:solidFill>
            <a:srgbClr val="D4E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乱停车</a:t>
            </a:r>
            <a:endParaRPr lang="zh-CN" altLang="zh-CN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5" name="七角星 14"/>
          <p:cNvSpPr/>
          <p:nvPr/>
        </p:nvSpPr>
        <p:spPr>
          <a:xfrm>
            <a:off x="4260215" y="3002280"/>
            <a:ext cx="2160000" cy="2160000"/>
          </a:xfrm>
          <a:prstGeom prst="star7">
            <a:avLst/>
          </a:prstGeom>
          <a:solidFill>
            <a:srgbClr val="D4E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sym typeface="楷体_GB2312" panose="02010609030101010101" pitchFamily="1" charset="-122"/>
              </a:rPr>
              <a:t>不缴停车占地费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sym typeface="楷体_GB2312" panose="02010609030101010101" pitchFamily="1" charset="-122"/>
            </a:endParaRPr>
          </a:p>
        </p:txBody>
      </p:sp>
      <p:sp>
        <p:nvSpPr>
          <p:cNvPr id="16" name="七角星 15"/>
          <p:cNvSpPr/>
          <p:nvPr/>
        </p:nvSpPr>
        <p:spPr>
          <a:xfrm rot="21360000">
            <a:off x="6889750" y="3074670"/>
            <a:ext cx="2160000" cy="2160000"/>
          </a:xfrm>
          <a:prstGeom prst="star7">
            <a:avLst/>
          </a:prstGeom>
          <a:solidFill>
            <a:srgbClr val="D4E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sym typeface="楷体_GB2312" panose="02010609030101010101" pitchFamily="1" charset="-122"/>
              </a:rPr>
              <a:t>车辆划伤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sym typeface="楷体_GB2312" panose="02010609030101010101" pitchFamily="1" charset="-122"/>
            </a:endParaRPr>
          </a:p>
        </p:txBody>
      </p:sp>
      <p:sp>
        <p:nvSpPr>
          <p:cNvPr id="17" name="七角星 16"/>
          <p:cNvSpPr/>
          <p:nvPr/>
        </p:nvSpPr>
        <p:spPr>
          <a:xfrm rot="20940000">
            <a:off x="9088120" y="2202180"/>
            <a:ext cx="2160000" cy="2160000"/>
          </a:xfrm>
          <a:prstGeom prst="star7">
            <a:avLst/>
          </a:prstGeom>
          <a:solidFill>
            <a:srgbClr val="D4E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sym typeface="楷体_GB2312" panose="02010609030101010101" pitchFamily="1" charset="-122"/>
              </a:rPr>
              <a:t>车门未上锁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sym typeface="楷体_GB2312" panose="02010609030101010101" pitchFamily="1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598614" y="1725931"/>
            <a:ext cx="748982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812800" indent="-8128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fontAlgn="auto">
              <a:lnSpc>
                <a:spcPct val="2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</a:pPr>
            <a:r>
              <a:rPr lang="zh-CN" altLang="en-US" sz="2000" b="1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对消防设施器材进行全面的验收、点检，出现问题及时维护整改。</a:t>
            </a:r>
            <a:endParaRPr lang="zh-CN" altLang="en-US" sz="2000" b="1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</a:pPr>
            <a:r>
              <a:rPr lang="zh-CN" altLang="en-US" sz="2000" b="1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所有员工掌握消防器材的使用，及应急处理。</a:t>
            </a:r>
            <a:endParaRPr lang="zh-CN" altLang="en-US" sz="2000" b="1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</a:pPr>
            <a:r>
              <a:rPr lang="zh-CN" altLang="en-US" sz="2000" b="1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最关键是做到早发现、早灭火，把火灾消灭在萌芽状态；</a:t>
            </a:r>
            <a:endParaRPr lang="zh-CN" altLang="en-US" sz="2000" b="1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</a:pPr>
            <a:r>
              <a:rPr lang="zh-CN" altLang="en-US" sz="2000" b="1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物业管理部要有灭火详细处置预案，并有演练预案的记录。</a:t>
            </a:r>
            <a:endParaRPr lang="zh-CN" altLang="en-US" sz="2000" b="1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</a:pPr>
            <a:r>
              <a:rPr lang="zh-CN" altLang="en-US" sz="2000" b="1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协助警方做好善后工作。</a:t>
            </a: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 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</p:txBody>
      </p:sp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258764" y="558800"/>
            <a:ext cx="7056437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32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sym typeface="楷体_GB2312" panose="02010609030101010101" pitchFamily="1" charset="-122"/>
              </a:rPr>
              <a:t>五、小区消防管理</a:t>
            </a:r>
            <a:endParaRPr lang="zh-CN" altLang="en-US" sz="32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sym typeface="楷体_GB2312" panose="02010609030101010101" pitchFamily="1" charset="-122"/>
            </a:endParaRPr>
          </a:p>
        </p:txBody>
      </p:sp>
      <p:pic>
        <p:nvPicPr>
          <p:cNvPr id="3" name="图片 2" descr="51miz-E1141151-42C8697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61830" y="835660"/>
            <a:ext cx="1800000" cy="18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" dur="500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5" dur="500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0" dur="500"/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5" dur="500"/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bldLvl="0" autoUpdateAnimBg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78325" y="354330"/>
            <a:ext cx="10515600" cy="1325563"/>
          </a:xfrm>
        </p:spPr>
        <p:txBody>
          <a:bodyPr/>
          <a:p>
            <a:r>
              <a:rPr lang="zh-CN" altLang="en-US" sz="32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sym typeface="楷体_GB2312" panose="02010609030101010101" pitchFamily="1" charset="-122"/>
              </a:rPr>
              <a:t>六、外来人管理</a:t>
            </a:r>
            <a:endParaRPr lang="zh-CN" altLang="en-US" sz="32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sym typeface="楷体_GB2312" panose="02010609030101010101" pitchFamily="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/>
          <a:p>
            <a:pPr fontAlgn="auto">
              <a:lnSpc>
                <a:spcPct val="150000"/>
              </a:lnSpc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首先弄清外来人员的概念：所谓外来人是指户口不在本地，一个小区内外来人又分为固定、流动两大类。固定外来人指有固定工作和住房。如私房租户、保姆、钟点工、商铺打工者等，流动外来人指来访者、上门服务人员（送货、维修、推销、要债）等，此类外来人最危险，伤人、盗窃案件</a:t>
            </a:r>
            <a:r>
              <a:rPr lang="en-US" altLang="zh-CN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80%</a:t>
            </a: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由此类人员引起。</a:t>
            </a:r>
            <a:endParaRPr lang="zh-CN" altLang="en-US" sz="2000">
              <a:solidFill>
                <a:schemeClr val="tx1"/>
              </a:solidFill>
              <a:latin typeface="思源宋体 CN Heavy" panose="02020900000000000000" charset="-122"/>
              <a:ea typeface="思源宋体 CN Heavy" panose="02020900000000000000" charset="-122"/>
              <a:cs typeface="思源宋体 CN Heavy" panose="02020900000000000000" charset="-122"/>
            </a:endParaRPr>
          </a:p>
          <a:p>
            <a:endParaRPr lang="zh-CN" altLang="en-US" sz="2000">
              <a:solidFill>
                <a:schemeClr val="tx1"/>
              </a:solidFill>
              <a:latin typeface="思源宋体 CN Heavy" panose="02020900000000000000" charset="-122"/>
              <a:ea typeface="思源宋体 CN Heavy" panose="02020900000000000000" charset="-122"/>
              <a:cs typeface="思源宋体 CN Heavy" panose="02020900000000000000" charset="-122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/>
          </a:bodyPr>
          <a:p>
            <a:pPr algn="l" fontAlgn="auto">
              <a:lnSpc>
                <a:spcPct val="150000"/>
              </a:lnSpc>
              <a:buSzPct val="50000"/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要有专业部门来管理（客户和保安主管）。</a:t>
            </a:r>
            <a:endParaRPr lang="zh-CN" altLang="en-US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  <a:p>
            <a:pPr algn="l" fontAlgn="auto">
              <a:lnSpc>
                <a:spcPct val="150000"/>
              </a:lnSpc>
              <a:buSzPct val="50000"/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 详细登记、发证制度（离开时回收证件）。   </a:t>
            </a:r>
            <a:endParaRPr lang="zh-CN" altLang="en-US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  <a:p>
            <a:pPr algn="l" fontAlgn="auto">
              <a:lnSpc>
                <a:spcPct val="150000"/>
              </a:lnSpc>
              <a:buSzPct val="50000"/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 门卫盘问、验证制度。</a:t>
            </a:r>
            <a:endParaRPr lang="zh-CN" altLang="en-US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  <a:p>
            <a:pPr algn="l" fontAlgn="auto">
              <a:lnSpc>
                <a:spcPct val="150000"/>
              </a:lnSpc>
              <a:buSzPct val="50000"/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 业主密切配合制度（信息提供给业主）。</a:t>
            </a:r>
            <a:endParaRPr lang="zh-CN" altLang="en-US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  <a:p>
            <a:pPr algn="l" fontAlgn="auto">
              <a:lnSpc>
                <a:spcPct val="150000"/>
              </a:lnSpc>
              <a:buSzPct val="50000"/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 做好私房出租管理（业主有事及时报告）。</a:t>
            </a:r>
            <a:endParaRPr lang="zh-CN" altLang="en-US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  <a:p>
            <a:pPr algn="l" fontAlgn="auto">
              <a:lnSpc>
                <a:spcPct val="150000"/>
              </a:lnSpc>
              <a:buSzPct val="50000"/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 搞好装修期间民工的管理。</a:t>
            </a:r>
            <a:endParaRPr lang="zh-CN" altLang="en-US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  <a:p>
            <a:pPr algn="l" fontAlgn="auto">
              <a:lnSpc>
                <a:spcPct val="150000"/>
              </a:lnSpc>
              <a:buSzPct val="50000"/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 依靠地方政府和警方力量</a:t>
            </a:r>
            <a:r>
              <a:rPr lang="zh-CN" altLang="en-US" b="1">
                <a:solidFill>
                  <a:schemeClr val="tx1"/>
                </a:solidFill>
                <a:latin typeface="思源宋体 CN Heavy" panose="02020900000000000000" charset="-122"/>
                <a:ea typeface="思源宋体 CN Heavy" panose="02020900000000000000" charset="-122"/>
                <a:cs typeface="思源宋体 CN Heavy" panose="02020900000000000000" charset="-122"/>
                <a:sym typeface="楷体_GB2312" panose="02010609030101010101" pitchFamily="1" charset="-122"/>
              </a:rPr>
              <a:t>。</a:t>
            </a:r>
            <a:endParaRPr lang="zh-CN" altLang="en-US">
              <a:solidFill>
                <a:schemeClr val="tx1"/>
              </a:solidFill>
              <a:latin typeface="思源宋体 CN Heavy" panose="02020900000000000000" charset="-122"/>
              <a:ea typeface="思源宋体 CN Heavy" panose="02020900000000000000" charset="-122"/>
              <a:cs typeface="思源宋体 CN Heavy" panose="02020900000000000000" charset="-122"/>
              <a:sym typeface="楷体_GB2312" panose="02010609030101010101" pitchFamily="1" charset="-122"/>
            </a:endParaRPr>
          </a:p>
          <a:p>
            <a:pPr algn="l" fontAlgn="auto">
              <a:lnSpc>
                <a:spcPct val="100000"/>
              </a:lnSpc>
            </a:pPr>
            <a:endParaRPr lang="zh-CN" altLang="en-US">
              <a:solidFill>
                <a:schemeClr val="tx1"/>
              </a:solidFill>
              <a:latin typeface="思源宋体 CN Heavy" panose="02020900000000000000" charset="-122"/>
              <a:ea typeface="思源宋体 CN Heavy" panose="02020900000000000000" charset="-122"/>
              <a:cs typeface="思源宋体 CN Heavy" panose="02020900000000000000" charset="-122"/>
              <a:sym typeface="楷体_GB2312" panose="02010609030101010101" pitchFamily="1" charset="-122"/>
            </a:endParaRPr>
          </a:p>
        </p:txBody>
      </p:sp>
      <p:sp>
        <p:nvSpPr>
          <p:cNvPr id="19458" name="Rectangle 5"/>
          <p:cNvSpPr>
            <a:spLocks noChangeArrowheads="1"/>
          </p:cNvSpPr>
          <p:nvPr/>
        </p:nvSpPr>
        <p:spPr bwMode="auto">
          <a:xfrm>
            <a:off x="5372736" y="-887728"/>
            <a:ext cx="8856663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tabLst>
                <a:tab pos="666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tabLst>
                <a:tab pos="666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tabLst>
                <a:tab pos="666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tabLst>
                <a:tab pos="666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tabLst>
                <a:tab pos="666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666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666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666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666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 b="1">
                <a:solidFill>
                  <a:srgbClr val="000000"/>
                </a:solidFill>
                <a:latin typeface="楷体_GB2312" panose="02010609030101010101" pitchFamily="1" charset="-122"/>
                <a:ea typeface="楷体_GB2312" panose="02010609030101010101" pitchFamily="1" charset="-122"/>
                <a:sym typeface="楷体_GB2312" panose="02010609030101010101" pitchFamily="1" charset="-122"/>
              </a:rPr>
              <a:t>      </a:t>
            </a:r>
            <a:endParaRPr lang="zh-CN" altLang="en-US"/>
          </a:p>
        </p:txBody>
      </p:sp>
      <p:sp>
        <p:nvSpPr>
          <p:cNvPr id="19459" name="Text Box 6"/>
          <p:cNvSpPr>
            <a:spLocks noChangeArrowheads="1"/>
          </p:cNvSpPr>
          <p:nvPr/>
        </p:nvSpPr>
        <p:spPr bwMode="auto">
          <a:xfrm>
            <a:off x="702629" y="5208271"/>
            <a:ext cx="7775575" cy="49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  <a:buSzPct val="50000"/>
              <a:buFont typeface="Wingdings" panose="05000000000000000000" pitchFamily="2" charset="2"/>
              <a:buChar char="l"/>
            </a:pPr>
            <a:endParaRPr lang="zh-CN" altLang="en-US" sz="2000">
              <a:solidFill>
                <a:srgbClr val="000000"/>
              </a:solidFill>
              <a:latin typeface="楷体_GB2312" panose="02010609030101010101" pitchFamily="1" charset="-122"/>
              <a:ea typeface="楷体_GB2312" panose="02010609030101010101" pitchFamily="1" charset="-122"/>
              <a:sym typeface="楷体_GB2312" panose="02010609030101010101" pitchFamily="1" charset="-122"/>
            </a:endParaRPr>
          </a:p>
        </p:txBody>
      </p:sp>
      <p:sp>
        <p:nvSpPr>
          <p:cNvPr id="19461" name="Rectangle 10"/>
          <p:cNvSpPr>
            <a:spLocks noChangeArrowheads="1"/>
          </p:cNvSpPr>
          <p:nvPr/>
        </p:nvSpPr>
        <p:spPr bwMode="auto">
          <a:xfrm>
            <a:off x="1169989" y="-1279525"/>
            <a:ext cx="6840537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57325" y="2169795"/>
            <a:ext cx="6480000" cy="4351338"/>
          </a:xfrm>
        </p:spPr>
        <p:txBody>
          <a:bodyPr/>
          <a:lstStyle/>
          <a:p>
            <a:pPr marL="446405" algn="l" fontAlgn="auto">
              <a:lnSpc>
                <a:spcPct val="200000"/>
              </a:lnSpc>
            </a:pPr>
            <a:r>
              <a:rPr lang="zh-CN" altLang="en-US" sz="3200" dirty="0">
                <a:latin typeface="思源黑体 Medium" panose="020B0600000000000000" charset="-122"/>
                <a:ea typeface="思源黑体 Medium" panose="020B0600000000000000" charset="-122"/>
              </a:rPr>
              <a:t>安全员应具备的职业道德和素质</a:t>
            </a:r>
            <a:endParaRPr lang="en-US" altLang="zh-CN" sz="3200" dirty="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 marL="446405" algn="l" fontAlgn="auto">
              <a:lnSpc>
                <a:spcPct val="200000"/>
              </a:lnSpc>
            </a:pPr>
            <a:r>
              <a:rPr lang="zh-CN" altLang="en-US" sz="3200" dirty="0">
                <a:latin typeface="思源黑体 Medium" panose="020B0600000000000000" charset="-122"/>
                <a:ea typeface="思源黑体 Medium" panose="020B0600000000000000" charset="-122"/>
              </a:rPr>
              <a:t>物业管理的主要</a:t>
            </a:r>
            <a:r>
              <a:rPr lang="zh-CN" altLang="en-US" sz="3200" dirty="0" smtClean="0">
                <a:latin typeface="思源黑体 Medium" panose="020B0600000000000000" charset="-122"/>
                <a:ea typeface="思源黑体 Medium" panose="020B0600000000000000" charset="-122"/>
              </a:rPr>
              <a:t>内容</a:t>
            </a:r>
            <a:endParaRPr lang="en-US" altLang="zh-CN" sz="3200" dirty="0" smtClean="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 marL="446405" algn="l" fontAlgn="auto">
              <a:lnSpc>
                <a:spcPct val="200000"/>
              </a:lnSpc>
            </a:pPr>
            <a:r>
              <a:rPr lang="zh-CN" altLang="en-US" sz="3200">
                <a:latin typeface="思源黑体 Medium" panose="020B0600000000000000" charset="-122"/>
                <a:ea typeface="思源黑体 Medium" panose="020B0600000000000000" charset="-122"/>
              </a:rPr>
              <a:t>小区常见安全事故及其处理办法</a:t>
            </a:r>
            <a:endParaRPr lang="zh-CN" altLang="en-US" sz="3200" dirty="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62760" y="751840"/>
            <a:ext cx="1709420" cy="101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67C7E"/>
                </a:solidFill>
              </a14:hiddenFill>
            </a:ext>
          </a:extLst>
        </p:spPr>
        <p:txBody>
          <a:bodyPr wrap="none" rtlCol="0" anchor="t">
            <a:spAutoFit/>
          </a:bodyPr>
          <a:p>
            <a:pPr algn="ctr"/>
            <a:r>
              <a:rPr lang="zh-CN" altLang="en-US" sz="6000" b="1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sym typeface="+mn-ea"/>
              </a:rPr>
              <a:t>目录</a:t>
            </a:r>
            <a:endParaRPr lang="zh-CN" altLang="en-US" sz="6000" b="1" dirty="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sym typeface="+mn-ea"/>
            </a:endParaRPr>
          </a:p>
        </p:txBody>
      </p:sp>
      <p:pic>
        <p:nvPicPr>
          <p:cNvPr id="4" name="图片 3" descr="51miz-E827464-832DA12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07855" y="407670"/>
            <a:ext cx="2160000" cy="198789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232219" y="1644333"/>
            <a:ext cx="7634287" cy="410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812800" indent="-8128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360045" fontAlgn="auto">
              <a:lnSpc>
                <a:spcPct val="15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小区道路、人行道要平坦；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  <a:p>
            <a:pPr marL="360045" fontAlgn="auto">
              <a:lnSpc>
                <a:spcPct val="15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路面不能有水、杂物等，以免将行人滑、绊倒； 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  <a:p>
            <a:pPr marL="360045" fontAlgn="auto">
              <a:lnSpc>
                <a:spcPct val="15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电线防脱落；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  <a:p>
            <a:pPr marL="360045" fontAlgn="auto">
              <a:lnSpc>
                <a:spcPct val="15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窨井盖窨损坏或不固定，要及时维修； 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  <a:p>
            <a:pPr marL="360045" fontAlgn="auto">
              <a:lnSpc>
                <a:spcPct val="15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维修开挖的坑沟等要有明显标识； 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  <a:p>
            <a:pPr marL="360045" fontAlgn="auto">
              <a:lnSpc>
                <a:spcPct val="15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防止各类物品不慎碰伤相关人员或物品； 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  <a:p>
            <a:pPr marL="360045" fontAlgn="auto">
              <a:lnSpc>
                <a:spcPct val="15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防止高空坠物伤人、伤物； 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  <a:p>
            <a:pPr marL="360045" fontAlgn="auto">
              <a:lnSpc>
                <a:spcPct val="15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防止业主家阳台摆放物品坠落；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  <a:p>
            <a:pPr marL="360045" fontAlgn="auto">
              <a:lnSpc>
                <a:spcPct val="150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从室内乱丢物品伤人；各类树木根、枝绊伤人。 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</p:txBody>
      </p:sp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1794511" y="523876"/>
            <a:ext cx="860266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zh-CN" altLang="en-US" sz="32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sym typeface="楷体_GB2312" panose="02010609030101010101" pitchFamily="1" charset="-122"/>
              </a:rPr>
              <a:t>七、防止业主在小区内行走时摔伤和碰伤</a:t>
            </a:r>
            <a:endParaRPr lang="zh-CN" altLang="en-US" sz="32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sym typeface="楷体_GB2312" panose="02010609030101010101" pitchFamily="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" dur="500"/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500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500"/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7" dur="500"/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2" dur="500"/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7" dur="500"/>
                                        <p:tgtEl>
                                          <p:spTgt spid="20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2" dur="500"/>
                                        <p:tgtEl>
                                          <p:spTgt spid="204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7" dur="500"/>
                                        <p:tgtEl>
                                          <p:spTgt spid="204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bldLvl="0" autoUpdateAnimBg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38200" y="1185228"/>
            <a:ext cx="10515600" cy="2852737"/>
          </a:xfrm>
        </p:spPr>
        <p:txBody>
          <a:bodyPr>
            <a:normAutofit/>
          </a:bodyPr>
          <a:p>
            <a:r>
              <a:rPr lang="zh-CN" altLang="en-US" sz="3555" b="1" i="1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八、防止泄露业主隐私</a:t>
            </a:r>
            <a:br>
              <a:rPr lang="zh-CN" altLang="en-US" sz="3555" b="1" i="1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</a:br>
            <a:br>
              <a:rPr lang="zh-CN" altLang="en-US" sz="3555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</a:br>
            <a:r>
              <a:rPr lang="en-US" altLang="zh-CN" b="1">
                <a:solidFill>
                  <a:srgbClr val="000099"/>
                </a:solidFill>
                <a:latin typeface="楷体_GB2312" panose="02010609030101010101" pitchFamily="1" charset="-122"/>
                <a:ea typeface="楷体_GB2312" panose="02010609030101010101" pitchFamily="1" charset="-122"/>
                <a:sym typeface="楷体_GB2312" panose="02010609030101010101" pitchFamily="1" charset="-122"/>
              </a:rPr>
              <a:t> </a:t>
            </a:r>
            <a:r>
              <a:rPr lang="zh-CN" altLang="en-US" sz="222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sym typeface="楷体_GB2312" panose="02010609030101010101" pitchFamily="1" charset="-122"/>
              </a:rPr>
              <a:t>物业管理者有意识泄露业主隐私造成其名誉损失的要追究责任。在我们日常工作中，要严防泄露相关内容（除相关法律机关）：</a:t>
            </a:r>
            <a:br>
              <a:rPr lang="zh-CN" altLang="en-US" sz="3555"/>
            </a:br>
            <a:endParaRPr lang="zh-CN" altLang="en-US" sz="3555"/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1252220" y="3781743"/>
            <a:ext cx="7200000" cy="1500187"/>
          </a:xfrm>
        </p:spPr>
        <p:txBody>
          <a:bodyPr/>
          <a:p>
            <a:pPr>
              <a:spcBef>
                <a:spcPct val="20000"/>
              </a:spcBef>
              <a:buSzPct val="50000"/>
              <a:buFont typeface="Wingdings" panose="05000000000000000000" pitchFamily="2" charset="2"/>
              <a:buNone/>
            </a:pPr>
            <a:r>
              <a:rPr lang="zh-CN" altLang="en-US" sz="2000" b="1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sym typeface="楷体_GB2312" panose="02010609030101010101" pitchFamily="1" charset="-122"/>
              </a:rPr>
              <a:t>业主家庭门牌号码、电话号码；</a:t>
            </a:r>
            <a:endParaRPr lang="zh-CN" altLang="en-US" sz="2000" b="1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sym typeface="楷体_GB2312" panose="02010609030101010101" pitchFamily="1" charset="-122"/>
            </a:endParaRPr>
          </a:p>
          <a:p>
            <a:pPr>
              <a:spcBef>
                <a:spcPct val="20000"/>
              </a:spcBef>
              <a:buSzPct val="50000"/>
              <a:buFont typeface="Wingdings" panose="05000000000000000000" pitchFamily="2" charset="2"/>
              <a:buNone/>
            </a:pPr>
            <a:r>
              <a:rPr lang="zh-CN" altLang="en-US" sz="2000" b="1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sym typeface="楷体_GB2312" panose="02010609030101010101" pitchFamily="1" charset="-122"/>
              </a:rPr>
              <a:t>业主家里财富状况，姓名、客户详细资料、照片；</a:t>
            </a:r>
            <a:endParaRPr lang="zh-CN" altLang="en-US" sz="2000" b="1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sym typeface="楷体_GB2312" panose="02010609030101010101" pitchFamily="1" charset="-122"/>
            </a:endParaRPr>
          </a:p>
          <a:p>
            <a:pPr>
              <a:spcBef>
                <a:spcPct val="20000"/>
              </a:spcBef>
              <a:buSzPct val="50000"/>
              <a:buFont typeface="Wingdings" panose="05000000000000000000" pitchFamily="2" charset="2"/>
              <a:buNone/>
            </a:pPr>
            <a:r>
              <a:rPr lang="zh-CN" altLang="en-US" sz="2000" b="1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sym typeface="楷体_GB2312" panose="02010609030101010101" pitchFamily="1" charset="-122"/>
              </a:rPr>
              <a:t>业主车辆型号、牌号。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278063" y="3231199"/>
            <a:ext cx="36000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812800" indent="-8128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  <a:buSzPct val="50000"/>
              <a:buFont typeface="Wingdings" panose="05000000000000000000" pitchFamily="2" charset="2"/>
              <a:buNone/>
            </a:pPr>
            <a:endParaRPr lang="zh-CN" altLang="en-US"/>
          </a:p>
        </p:txBody>
      </p:sp>
      <p:sp>
        <p:nvSpPr>
          <p:cNvPr id="21507" name="Text Box 3"/>
          <p:cNvSpPr>
            <a:spLocks noChangeArrowheads="1"/>
          </p:cNvSpPr>
          <p:nvPr/>
        </p:nvSpPr>
        <p:spPr bwMode="auto">
          <a:xfrm>
            <a:off x="1251904" y="1668780"/>
            <a:ext cx="8785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000099"/>
                </a:solidFill>
                <a:latin typeface="楷体_GB2312" panose="02010609030101010101" pitchFamily="1" charset="-122"/>
                <a:ea typeface="楷体_GB2312" panose="02010609030101010101" pitchFamily="1" charset="-122"/>
                <a:sym typeface="楷体_GB2312" panose="02010609030101010101" pitchFamily="1" charset="-122"/>
              </a:rPr>
              <a:t>        </a:t>
            </a:r>
            <a:endParaRPr lang="zh-CN" altLang="en-US" sz="2400"/>
          </a:p>
        </p:txBody>
      </p:sp>
      <p:sp>
        <p:nvSpPr>
          <p:cNvPr id="21509" name="Rectangle 7"/>
          <p:cNvSpPr>
            <a:spLocks noChangeArrowheads="1"/>
          </p:cNvSpPr>
          <p:nvPr/>
        </p:nvSpPr>
        <p:spPr bwMode="auto">
          <a:xfrm>
            <a:off x="1703388" y="500064"/>
            <a:ext cx="7669212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 sz="2400"/>
          </a:p>
        </p:txBody>
      </p:sp>
      <p:pic>
        <p:nvPicPr>
          <p:cNvPr id="2" name="图片 1" descr="51miz-E1135896-141B2E92-3840x24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07350" y="3610610"/>
            <a:ext cx="2160000" cy="135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ldLvl="0" autoUpdateAnimBg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1991361" y="2948307"/>
            <a:ext cx="8208963" cy="249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tabLst>
                <a:tab pos="304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tabLst>
                <a:tab pos="304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tabLst>
                <a:tab pos="304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tabLst>
                <a:tab pos="304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tabLst>
                <a:tab pos="304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304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304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304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304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l" fontAlgn="auto">
              <a:lnSpc>
                <a:spcPct val="150000"/>
              </a:lnSpc>
              <a:buSzPct val="50000"/>
              <a:buFont typeface="Wingdings" panose="05000000000000000000" pitchFamily="2" charset="2"/>
              <a:buChar char="l"/>
              <a:tabLst>
                <a:tab pos="304800" algn="l"/>
                <a:tab pos="304800" algn="l"/>
              </a:tabLst>
            </a:pPr>
            <a:r>
              <a:rPr lang="en-US" altLang="zh-CN" b="1">
                <a:solidFill>
                  <a:srgbClr val="333399"/>
                </a:solidFill>
                <a:latin typeface="楷体_GB2312" panose="02010609030101010101" pitchFamily="1" charset="-122"/>
                <a:ea typeface="楷体_GB2312" panose="02010609030101010101" pitchFamily="1" charset="-122"/>
                <a:sym typeface="楷体_GB2312" panose="02010609030101010101" pitchFamily="1" charset="-122"/>
              </a:rPr>
              <a:t> </a:t>
            </a: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地段保安发现后立即报告本区当班领班；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  <a:p>
            <a:pPr algn="l" fontAlgn="auto">
              <a:lnSpc>
                <a:spcPct val="150000"/>
              </a:lnSpc>
              <a:buSzPct val="50000"/>
              <a:buFont typeface="Wingdings" panose="05000000000000000000" pitchFamily="2" charset="2"/>
              <a:buChar char="l"/>
              <a:tabLst>
                <a:tab pos="304800" algn="l"/>
                <a:tab pos="304800" algn="l"/>
              </a:tabLst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 查明起火部位、楼号、层次、火势等情况；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  <a:p>
            <a:pPr algn="l" fontAlgn="auto">
              <a:lnSpc>
                <a:spcPct val="150000"/>
              </a:lnSpc>
              <a:buSzPct val="50000"/>
              <a:buFont typeface="Wingdings" panose="05000000000000000000" pitchFamily="2" charset="2"/>
              <a:buChar char="l"/>
              <a:tabLst>
                <a:tab pos="304800" algn="l"/>
                <a:tab pos="304800" algn="l"/>
              </a:tabLst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 视情（高层、多层、仓库、饭店）进室打开门窗，关闭煤、电开关，</a:t>
            </a:r>
            <a:r>
              <a:rPr lang="en-US" altLang="zh-CN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    </a:t>
            </a: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运用灭火器将火扑灭；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  <a:p>
            <a:pPr algn="l" fontAlgn="auto">
              <a:lnSpc>
                <a:spcPct val="150000"/>
              </a:lnSpc>
              <a:buSzPct val="50000"/>
              <a:buFont typeface="Wingdings" panose="05000000000000000000" pitchFamily="2" charset="2"/>
              <a:buChar char="l"/>
              <a:tabLst>
                <a:tab pos="304800" algn="l"/>
                <a:tab pos="304800" algn="l"/>
              </a:tabLst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 逐级报告；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</p:txBody>
      </p:sp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2135189" y="1441450"/>
            <a:ext cx="3455987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1117600" indent="-1117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>
                <a:solidFill>
                  <a:srgbClr val="FF0000"/>
                </a:solidFill>
                <a:latin typeface="思源黑体 Heavy" panose="020B0A00000000000000" charset="-122"/>
                <a:ea typeface="思源黑体 Heavy" panose="020B0A00000000000000" charset="-122"/>
                <a:sym typeface="楷体_GB2312" panose="02010609030101010101" pitchFamily="1" charset="-122"/>
              </a:rPr>
              <a:t>一般性火灾</a:t>
            </a:r>
            <a:endParaRPr lang="zh-CN" altLang="en-US" sz="2800">
              <a:solidFill>
                <a:srgbClr val="FF0000"/>
              </a:solidFill>
              <a:latin typeface="思源黑体 Heavy" panose="020B0A00000000000000" charset="-122"/>
              <a:ea typeface="思源黑体 Heavy" panose="020B0A00000000000000" charset="-122"/>
              <a:sym typeface="楷体_GB2312" panose="02010609030101010101" pitchFamily="1" charset="-122"/>
            </a:endParaRPr>
          </a:p>
        </p:txBody>
      </p:sp>
      <p:sp>
        <p:nvSpPr>
          <p:cNvPr id="22533" name="Rectangle 7"/>
          <p:cNvSpPr>
            <a:spLocks noChangeArrowheads="1"/>
          </p:cNvSpPr>
          <p:nvPr/>
        </p:nvSpPr>
        <p:spPr bwMode="auto">
          <a:xfrm>
            <a:off x="2135188" y="404814"/>
            <a:ext cx="7561262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32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sym typeface="楷体_GB2312" panose="02010609030101010101" pitchFamily="1" charset="-122"/>
              </a:rPr>
              <a:t>九、突发事件处置方案</a:t>
            </a:r>
            <a:endParaRPr lang="zh-CN" altLang="en-US" sz="32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sym typeface="楷体_GB2312" panose="02010609030101010101" pitchFamily="1" charset="-122"/>
            </a:endParaRPr>
          </a:p>
        </p:txBody>
      </p:sp>
      <p:pic>
        <p:nvPicPr>
          <p:cNvPr id="3" name="图片 2" descr="51miz-E1162437-F47DB3C8-3840x38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85785" y="1441450"/>
            <a:ext cx="2160000" cy="21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" dur="500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500"/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500"/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2026921" y="1790383"/>
            <a:ext cx="5040000" cy="41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tabLst>
                <a:tab pos="304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tabLst>
                <a:tab pos="304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tabLst>
                <a:tab pos="304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tabLst>
                <a:tab pos="304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tabLst>
                <a:tab pos="304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304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304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304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304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地段保安立即报告当班队长和部门值班人员；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  <a:p>
            <a:pPr>
              <a:lnSpc>
                <a:spcPct val="150000"/>
              </a:lnSpc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拨打</a:t>
            </a:r>
            <a:r>
              <a:rPr lang="en-US" altLang="zh-CN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119</a:t>
            </a: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火警电话并汇报各级领导；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  <a:p>
            <a:pPr>
              <a:lnSpc>
                <a:spcPct val="150000"/>
              </a:lnSpc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 形成救火小组（</a:t>
            </a:r>
            <a:r>
              <a:rPr lang="en-US" altLang="zh-CN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3</a:t>
            </a:r>
            <a:r>
              <a:rPr lang="en-US" altLang="zh-CN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Times New Roman" panose="02020603050405020304" pitchFamily="18" charset="0"/>
              </a:rPr>
              <a:t>—</a:t>
            </a:r>
            <a:r>
              <a:rPr lang="en-US" altLang="zh-CN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5</a:t>
            </a: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人），疏散业主，保持消防通道畅通；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  <a:p>
            <a:pPr>
              <a:lnSpc>
                <a:spcPct val="150000"/>
              </a:lnSpc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 有序规范组织灭火（灭火器、消防枪）；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  <a:p>
            <a:pPr>
              <a:lnSpc>
                <a:spcPct val="150000"/>
              </a:lnSpc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 发现伤员及时救治，并拨打</a:t>
            </a:r>
            <a:r>
              <a:rPr lang="en-US" altLang="zh-CN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120</a:t>
            </a: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急救电话；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  <a:p>
            <a:pPr>
              <a:lnSpc>
                <a:spcPct val="150000"/>
              </a:lnSpc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 将火灾真实情况报告上级领导；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215834" y="641669"/>
            <a:ext cx="3455987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1117600" indent="-1117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>
                <a:solidFill>
                  <a:srgbClr val="FF0000"/>
                </a:solidFill>
                <a:latin typeface="思源黑体 Heavy" panose="020B0A00000000000000" charset="-122"/>
                <a:ea typeface="思源黑体 Heavy" panose="020B0A00000000000000" charset="-122"/>
                <a:sym typeface="楷体_GB2312" panose="02010609030101010101" pitchFamily="1" charset="-122"/>
              </a:rPr>
              <a:t>较大性火灾</a:t>
            </a:r>
            <a:endParaRPr lang="zh-CN" altLang="en-US" sz="2800">
              <a:solidFill>
                <a:srgbClr val="FF0000"/>
              </a:solidFill>
              <a:latin typeface="思源黑体 Heavy" panose="020B0A00000000000000" charset="-122"/>
              <a:ea typeface="思源黑体 Heavy" panose="020B0A00000000000000" charset="-122"/>
              <a:sym typeface="楷体_GB2312" panose="02010609030101010101" pitchFamily="1" charset="-122"/>
            </a:endParaRPr>
          </a:p>
        </p:txBody>
      </p:sp>
      <p:pic>
        <p:nvPicPr>
          <p:cNvPr id="3" name="图片 2" descr="51miz-E890005-C02663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6145" y="1790700"/>
            <a:ext cx="2880000" cy="24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" dur="500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500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500"/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7" dur="500"/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2" dur="500"/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669415" y="1830706"/>
            <a:ext cx="842645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tabLst>
                <a:tab pos="304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tabLst>
                <a:tab pos="304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tabLst>
                <a:tab pos="304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tabLst>
                <a:tab pos="304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tabLst>
                <a:tab pos="304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304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304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304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304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l">
              <a:buSzPct val="50000"/>
              <a:buFont typeface="Wingdings" panose="05000000000000000000" pitchFamily="2" charset="2"/>
              <a:buChar char="l"/>
            </a:pPr>
            <a:r>
              <a:rPr lang="en-US" altLang="zh-CN" sz="1800" b="1">
                <a:solidFill>
                  <a:srgbClr val="333399"/>
                </a:solidFill>
                <a:latin typeface="楷体_GB2312" panose="02010609030101010101" pitchFamily="1" charset="-122"/>
                <a:ea typeface="楷体_GB2312" panose="02010609030101010101" pitchFamily="1" charset="-122"/>
                <a:sym typeface="楷体_GB2312" panose="02010609030101010101" pitchFamily="1" charset="-122"/>
              </a:rPr>
              <a:t> </a:t>
            </a: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地段保安发现火情后立即报告当班区队长和部门值班人员，并拨打火警</a:t>
            </a:r>
            <a:r>
              <a:rPr lang="en-US" altLang="zh-CN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119 </a:t>
            </a: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  <a:p>
            <a:pPr algn="l"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 及时通知水电工切断电源、煤气，电梯停至顶层，保持消防通道畅通；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  <a:p>
            <a:pPr algn="l"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 组织保安人员有序疏散业主，沿消防通道转移到安全地带；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  <a:p>
            <a:pPr algn="l"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 运用灭火器或消防枪灭火，如消防队赶到积极配合其灭火；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  <a:p>
            <a:pPr algn="l"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 报告有关领导，电话、对讲机同时进行）；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  <a:p>
            <a:pPr algn="l"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 发现并及时抢救伤员，拨打</a:t>
            </a:r>
            <a:r>
              <a:rPr lang="en-US" altLang="zh-CN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120</a:t>
            </a: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急救电话；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  <a:p>
            <a:pPr algn="l"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 火灾后快速、优质的清理现场，适时送电和开通电梯，保障业主正常生活秩序；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  <a:p>
            <a:pPr algn="l"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 张贴告示；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  <a:p>
            <a:pPr algn="l">
              <a:buSzPct val="50000"/>
              <a:buFont typeface="Wingdings" panose="05000000000000000000" pitchFamily="2" charset="2"/>
              <a:buChar char="l"/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楷体_GB2312" panose="02010609030101010101" pitchFamily="1" charset="-122"/>
              </a:rPr>
              <a:t> 积极协助警方查找起火原因，并做好善后工作。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楷体_GB2312" panose="02010609030101010101" pitchFamily="1" charset="-122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1669415" y="832486"/>
            <a:ext cx="34544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1117600" indent="-1117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>
                <a:solidFill>
                  <a:srgbClr val="FF0000"/>
                </a:solidFill>
                <a:latin typeface="思源黑体 Heavy" panose="020B0A00000000000000" charset="-122"/>
                <a:ea typeface="思源黑体 Heavy" panose="020B0A00000000000000" charset="-122"/>
                <a:sym typeface="楷体_GB2312" panose="02010609030101010101" pitchFamily="1" charset="-122"/>
              </a:rPr>
              <a:t>重大火灾</a:t>
            </a:r>
            <a:endParaRPr lang="zh-CN" altLang="en-US" sz="2800">
              <a:solidFill>
                <a:srgbClr val="FF0000"/>
              </a:solidFill>
              <a:latin typeface="思源黑体 Heavy" panose="020B0A00000000000000" charset="-122"/>
              <a:ea typeface="思源黑体 Heavy" panose="020B0A00000000000000" charset="-122"/>
              <a:sym typeface="楷体_GB2312" panose="02010609030101010101" pitchFamily="1" charset="-122"/>
            </a:endParaRPr>
          </a:p>
        </p:txBody>
      </p:sp>
      <p:pic>
        <p:nvPicPr>
          <p:cNvPr id="2" name="图片 1" descr="51miz-E211613-5A559D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4775" y="3847465"/>
            <a:ext cx="2880000" cy="1641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" dur="500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500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500"/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7" dur="500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2" dur="500"/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7" dur="500"/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2" dur="500"/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7" dur="500"/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086225" y="623570"/>
            <a:ext cx="4246880" cy="6324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110000"/>
              </a:lnSpc>
              <a:buFontTx/>
              <a:buNone/>
            </a:pPr>
            <a:r>
              <a:rPr lang="zh-CN" altLang="en-US" sz="32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sym typeface="+mn-ea"/>
              </a:rPr>
              <a:t>物管小区常见火灾情况</a:t>
            </a:r>
            <a:endParaRPr lang="zh-CN" altLang="en-US" sz="32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sym typeface="+mn-ea"/>
            </a:endParaRPr>
          </a:p>
        </p:txBody>
      </p:sp>
      <p:sp>
        <p:nvSpPr>
          <p:cNvPr id="3" name="正五边形 2"/>
          <p:cNvSpPr/>
          <p:nvPr/>
        </p:nvSpPr>
        <p:spPr>
          <a:xfrm>
            <a:off x="2941955" y="1873885"/>
            <a:ext cx="720000" cy="648000"/>
          </a:xfrm>
          <a:prstGeom prst="pentag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1600" b="1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01</a:t>
            </a:r>
            <a:endParaRPr lang="en-US" altLang="zh-CN" sz="1600" b="1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4" name="正五边形 3"/>
          <p:cNvSpPr/>
          <p:nvPr/>
        </p:nvSpPr>
        <p:spPr>
          <a:xfrm>
            <a:off x="2941955" y="2621915"/>
            <a:ext cx="720000" cy="648000"/>
          </a:xfrm>
          <a:prstGeom prst="pentagon">
            <a:avLst/>
          </a:prstGeom>
          <a:solidFill>
            <a:srgbClr val="D4E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1600" b="1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02</a:t>
            </a:r>
            <a:endParaRPr lang="en-US" altLang="zh-CN" sz="1600" b="1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48785" y="1873885"/>
            <a:ext cx="6840000" cy="648000"/>
          </a:xfrm>
          <a:prstGeom prst="rect">
            <a:avLst/>
          </a:prstGeom>
          <a:solidFill>
            <a:srgbClr val="D4E6F6"/>
          </a:solidFill>
        </p:spPr>
        <p:txBody>
          <a:bodyPr wrap="none" rtlCol="0" anchor="t">
            <a:spAutoFit/>
          </a:bodyPr>
          <a:p>
            <a:pPr>
              <a:lnSpc>
                <a:spcPct val="110000"/>
              </a:lnSpc>
              <a:buFontTx/>
              <a:buNone/>
            </a:pPr>
            <a:r>
              <a:rPr lang="zh-CN" altLang="en-US">
                <a:latin typeface="思源黑体 Heavy" panose="020B0A00000000000000" charset="-122"/>
                <a:ea typeface="思源黑体 Heavy" panose="020B0A00000000000000" charset="-122"/>
                <a:sym typeface="+mn-ea"/>
              </a:rPr>
              <a:t>业主外出，但家中厨房忘记关火；</a:t>
            </a:r>
            <a:endParaRPr lang="zh-CN" altLang="en-US">
              <a:latin typeface="思源黑体 Heavy" panose="020B0A00000000000000" charset="-122"/>
              <a:ea typeface="思源黑体 Heavy" panose="020B0A00000000000000" charset="-122"/>
              <a:sym typeface="+mn-ea"/>
            </a:endParaRPr>
          </a:p>
        </p:txBody>
      </p:sp>
      <p:sp>
        <p:nvSpPr>
          <p:cNvPr id="9" name="正五边形 8"/>
          <p:cNvSpPr/>
          <p:nvPr/>
        </p:nvSpPr>
        <p:spPr>
          <a:xfrm>
            <a:off x="2941955" y="3369945"/>
            <a:ext cx="720000" cy="648000"/>
          </a:xfrm>
          <a:prstGeom prst="pentag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1600" b="1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03</a:t>
            </a:r>
            <a:endParaRPr lang="en-US" altLang="zh-CN" sz="1600" b="1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0" name="正五边形 9"/>
          <p:cNvSpPr/>
          <p:nvPr/>
        </p:nvSpPr>
        <p:spPr>
          <a:xfrm>
            <a:off x="2941955" y="4117975"/>
            <a:ext cx="720000" cy="648000"/>
          </a:xfrm>
          <a:prstGeom prst="pentagon">
            <a:avLst/>
          </a:prstGeom>
          <a:solidFill>
            <a:srgbClr val="D4E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1600" b="1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04</a:t>
            </a:r>
            <a:endParaRPr lang="en-US" altLang="zh-CN" sz="1600" b="1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1" name="正五边形 10"/>
          <p:cNvSpPr/>
          <p:nvPr/>
        </p:nvSpPr>
        <p:spPr>
          <a:xfrm>
            <a:off x="2941955" y="4866005"/>
            <a:ext cx="720000" cy="648000"/>
          </a:xfrm>
          <a:prstGeom prst="pentag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1600" b="1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05</a:t>
            </a:r>
            <a:endParaRPr lang="en-US" altLang="zh-CN" sz="1600" b="1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48785" y="2622215"/>
            <a:ext cx="6840000" cy="647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 anchor="t">
            <a:spAutoFit/>
          </a:bodyPr>
          <a:p>
            <a:r>
              <a:rPr lang="zh-CN" altLang="en-US">
                <a:latin typeface="思源黑体 Heavy" panose="020B0A00000000000000" charset="-122"/>
                <a:ea typeface="思源黑体 Heavy" panose="020B0A00000000000000" charset="-122"/>
                <a:sym typeface="+mn-ea"/>
              </a:rPr>
              <a:t>冬季不正确使用烤火炉、电热毯，夏季不正确使用空调、电风扇等；</a:t>
            </a:r>
            <a:endParaRPr lang="zh-CN" altLang="en-US">
              <a:latin typeface="思源黑体 Heavy" panose="020B0A00000000000000" charset="-122"/>
              <a:ea typeface="思源黑体 Heavy" panose="020B0A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248785" y="3432475"/>
            <a:ext cx="6840000" cy="647700"/>
          </a:xfrm>
          <a:prstGeom prst="rect">
            <a:avLst/>
          </a:prstGeom>
          <a:solidFill>
            <a:srgbClr val="D4E6F6"/>
          </a:solidFill>
        </p:spPr>
        <p:txBody>
          <a:bodyPr wrap="none" rtlCol="0" anchor="t">
            <a:spAutoFit/>
          </a:bodyPr>
          <a:p>
            <a:r>
              <a:rPr lang="zh-CN" altLang="en-US">
                <a:latin typeface="思源黑体 Heavy" panose="020B0A00000000000000" charset="-122"/>
                <a:ea typeface="思源黑体 Heavy" panose="020B0A00000000000000" charset="-122"/>
                <a:sym typeface="+mn-ea"/>
              </a:rPr>
              <a:t>家中小孩玩火；</a:t>
            </a:r>
            <a:endParaRPr lang="zh-CN" altLang="en-US">
              <a:latin typeface="思源黑体 Heavy" panose="020B0A00000000000000" charset="-122"/>
              <a:ea typeface="思源黑体 Heavy" panose="020B0A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248785" y="4162090"/>
            <a:ext cx="6840000" cy="647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 anchor="t">
            <a:spAutoFit/>
          </a:bodyPr>
          <a:p>
            <a:r>
              <a:rPr lang="zh-CN" altLang="en-US">
                <a:latin typeface="思源黑体 Heavy" panose="020B0A00000000000000" charset="-122"/>
                <a:ea typeface="思源黑体 Heavy" panose="020B0A00000000000000" charset="-122"/>
                <a:sym typeface="+mn-ea"/>
              </a:rPr>
              <a:t>私自烟熏烤制腊肉、香肠等</a:t>
            </a:r>
            <a:endParaRPr lang="zh-CN" altLang="en-US">
              <a:latin typeface="思源黑体 Heavy" panose="020B0A00000000000000" charset="-122"/>
              <a:ea typeface="思源黑体 Heavy" panose="020B0A00000000000000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248785" y="4854240"/>
            <a:ext cx="6840000" cy="647700"/>
          </a:xfrm>
          <a:prstGeom prst="rect">
            <a:avLst/>
          </a:prstGeom>
          <a:solidFill>
            <a:srgbClr val="D4E6F6"/>
          </a:solidFill>
        </p:spPr>
        <p:txBody>
          <a:bodyPr wrap="none" rtlCol="0" anchor="t">
            <a:spAutoFit/>
          </a:bodyPr>
          <a:p>
            <a:pPr>
              <a:lnSpc>
                <a:spcPct val="110000"/>
              </a:lnSpc>
              <a:buFontTx/>
              <a:buNone/>
            </a:pPr>
            <a:r>
              <a:rPr lang="zh-CN" altLang="en-US">
                <a:latin typeface="思源黑体 Heavy" panose="020B0A00000000000000" charset="-122"/>
                <a:ea typeface="思源黑体 Heavy" panose="020B0A00000000000000" charset="-122"/>
                <a:sym typeface="+mn-ea"/>
              </a:rPr>
              <a:t>电线短路等。</a:t>
            </a:r>
            <a:endParaRPr lang="zh-CN" altLang="en-US">
              <a:latin typeface="思源黑体 Heavy" panose="020B0A00000000000000" charset="-122"/>
              <a:ea typeface="思源黑体 Heavy" panose="020B0A00000000000000" charset="-122"/>
              <a:sym typeface="+mn-ea"/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85670" y="1266190"/>
            <a:ext cx="8280000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+mn-ea"/>
              </a:rPr>
              <a:t>一旦发现有此类事故发生，如果火势不严重，应立即用就近灭火器将其扑灭；如果火势严重，应该立即通知119求救，并通知业主，告知业主情况。在消防部门赶到之前，也应组织人员采用灭火器先扑救。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+mn-ea"/>
            </a:endParaRPr>
          </a:p>
        </p:txBody>
      </p:sp>
      <p:pic>
        <p:nvPicPr>
          <p:cNvPr id="4" name="图片 3" descr="51miz-E211206-7D71188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96410" y="3217545"/>
            <a:ext cx="3600000" cy="214396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72795" y="2348548"/>
            <a:ext cx="10908000" cy="2160000"/>
          </a:xfrm>
        </p:spPr>
        <p:txBody>
          <a:bodyPr/>
          <a:lstStyle/>
          <a:p>
            <a:r>
              <a:rPr lang="zh-CN" altLang="en-US" b="1" dirty="0">
                <a:latin typeface="思源黑体 Heavy" panose="020B0A00000000000000" charset="-122"/>
                <a:ea typeface="思源黑体 Heavy" panose="020B0A00000000000000" charset="-122"/>
              </a:rPr>
              <a:t>小区常见安全事故及其处理办法</a:t>
            </a:r>
            <a:endParaRPr lang="zh-CN" altLang="en-US" b="1" dirty="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pic>
        <p:nvPicPr>
          <p:cNvPr id="4" name="图片 3" descr="51miz-E819252-877059F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55845" y="1175385"/>
            <a:ext cx="2088000" cy="20714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33695" y="1986280"/>
            <a:ext cx="8293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No.3</a:t>
            </a:r>
            <a:endParaRPr lang="en-US" altLang="zh-CN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pic>
        <p:nvPicPr>
          <p:cNvPr id="6" name="图片 5" descr="51miz-E1132879-EC4F38C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5190" y="436880"/>
            <a:ext cx="2160000" cy="2160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278574" y="2187575"/>
            <a:ext cx="8440101" cy="2880000"/>
          </a:xfrm>
        </p:spPr>
        <p:txBody>
          <a:bodyPr>
            <a:normAutofit/>
          </a:bodyPr>
          <a:lstStyle/>
          <a:p>
            <a:pPr marL="0" indent="0" fontAlgn="auto">
              <a:lnSpc>
                <a:spcPct val="150000"/>
              </a:lnSpc>
              <a:buNone/>
            </a:pPr>
            <a:r>
              <a:rPr lang="zh-CN" altLang="en-US" sz="2400" dirty="0">
                <a:latin typeface="楷体_GB2312" panose="02010609030101010101" pitchFamily="1" charset="-122"/>
                <a:ea typeface="楷体_GB2312" panose="02010609030101010101" pitchFamily="1" charset="-122"/>
              </a:rPr>
              <a:t>    </a:t>
            </a:r>
            <a:r>
              <a:rPr lang="zh-CN" altLang="en-US" sz="2000" dirty="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工作人员发现如有业主摔倒，应立即搀扶并判断伤势情况，伤势较轻，业主能走动，则搀扶业主到家；伤势一般需要联系其家人处理；伤势较重，立即拨打120求救，并冷静保护事故现场。</a:t>
            </a:r>
            <a:endParaRPr lang="zh-CN" altLang="en-US" sz="2000" dirty="0"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zh-CN" altLang="en-US" sz="2400" dirty="0">
                <a:latin typeface="楷体_GB2312" panose="02010609030101010101" pitchFamily="1" charset="-122"/>
                <a:ea typeface="楷体_GB2312" panose="02010609030101010101" pitchFamily="1" charset="-122"/>
              </a:rPr>
              <a:t>    。</a:t>
            </a:r>
            <a:endParaRPr lang="zh-CN" altLang="en-US" sz="2400" dirty="0">
              <a:latin typeface="楷体_GB2312" panose="02010609030101010101" pitchFamily="1" charset="-122"/>
              <a:ea typeface="楷体_GB2312" panose="02010609030101010101" pitchFamily="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90040" y="928370"/>
            <a:ext cx="5307330" cy="6324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indent="0" algn="ctr">
              <a:lnSpc>
                <a:spcPct val="110000"/>
              </a:lnSpc>
              <a:buNone/>
            </a:pPr>
            <a:r>
              <a:rPr lang="zh-CN" altLang="en-US" sz="3200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+mn-ea"/>
              </a:rPr>
              <a:t>1、业主在小区内不慎摔倒；</a:t>
            </a:r>
            <a:endParaRPr lang="zh-CN" altLang="en-US" sz="3200" dirty="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+mn-ea"/>
            </a:endParaRPr>
          </a:p>
        </p:txBody>
      </p:sp>
      <p:pic>
        <p:nvPicPr>
          <p:cNvPr id="3" name="图片 2" descr="51miz-E949382-48877F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11845" y="3495675"/>
            <a:ext cx="1957067" cy="2880000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3315" y="1097598"/>
            <a:ext cx="7200000" cy="1080000"/>
          </a:xfrm>
        </p:spPr>
        <p:txBody>
          <a:bodyPr>
            <a:normAutofit fontScale="90000"/>
          </a:bodyPr>
          <a:p>
            <a:pPr algn="ctr"/>
            <a:r>
              <a:rPr lang="zh-CN" altLang="en-US" sz="3200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+mn-ea"/>
              </a:rPr>
              <a:t>2、业主家中爆炸、煤气中毒等安全事件</a:t>
            </a:r>
            <a:br>
              <a:rPr lang="zh-CN" altLang="en-US" dirty="0">
                <a:latin typeface="楷体_GB2312" panose="02010609030101010101" pitchFamily="1" charset="-122"/>
                <a:ea typeface="楷体_GB2312" panose="02010609030101010101" pitchFamily="1" charset="-122"/>
              </a:rPr>
            </a:b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5304155" y="2365058"/>
            <a:ext cx="5400000" cy="2520000"/>
          </a:xfrm>
        </p:spPr>
        <p:txBody>
          <a:bodyPr>
            <a:noAutofit/>
          </a:bodyPr>
          <a:p>
            <a:pPr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+mn-ea"/>
              </a:rPr>
              <a:t>当得知业主家中爆炸、煤气中毒等事件，应该立即告知管理处，并拨打119、110电话求救，并迅速组织开展扑火等营救工作，如果有人在室内，则应立即制定应急预案施救被困人员</a:t>
            </a:r>
            <a:endParaRPr lang="zh-CN" altLang="en-US" sz="2000" dirty="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+mn-ea"/>
            </a:endParaRPr>
          </a:p>
        </p:txBody>
      </p:sp>
      <p:pic>
        <p:nvPicPr>
          <p:cNvPr id="5" name="图片 4" descr="51miz-E905647-6A5416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6405" y="1971675"/>
            <a:ext cx="2880000" cy="291427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03045" y="2439988"/>
            <a:ext cx="9000000" cy="2664000"/>
          </a:xfrm>
        </p:spPr>
        <p:txBody>
          <a:bodyPr/>
          <a:lstStyle/>
          <a:p>
            <a:pPr algn="ctr"/>
            <a:r>
              <a:rPr lang="zh-CN" altLang="en-US" b="1" dirty="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安全员应具备的职业道德和素质 </a:t>
            </a:r>
            <a:endParaRPr lang="zh-CN" altLang="en-US" b="1" dirty="0"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</p:txBody>
      </p:sp>
      <p:pic>
        <p:nvPicPr>
          <p:cNvPr id="5" name="图片 4" descr="51miz-E1132879-EC4F38C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33280" y="624840"/>
            <a:ext cx="2160000" cy="2160000"/>
          </a:xfrm>
          <a:prstGeom prst="rect">
            <a:avLst/>
          </a:prstGeom>
        </p:spPr>
      </p:pic>
      <p:pic>
        <p:nvPicPr>
          <p:cNvPr id="8" name="图片 7" descr="51miz-E819252-877059F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060" y="1059180"/>
            <a:ext cx="2088000" cy="207144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709285" y="1913890"/>
            <a:ext cx="8159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No.1</a:t>
            </a:r>
            <a:endParaRPr lang="en-US" altLang="zh-CN" sz="2000" b="1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049780" y="1212059"/>
            <a:ext cx="7632700" cy="4495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zh-CN" dirty="0">
                <a:latin typeface="Arial" panose="020B0604020202020204" pitchFamily="34" charset="0"/>
              </a:rPr>
              <a:t>　  </a:t>
            </a:r>
            <a:endParaRPr lang="zh-CN" altLang="zh-CN" dirty="0">
              <a:latin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zh-CN" altLang="zh-CN" sz="2400" dirty="0">
              <a:latin typeface="Arial" panose="020B0604020202020204" pitchFamily="34" charset="0"/>
            </a:endParaRPr>
          </a:p>
          <a:p>
            <a:pPr fontAlgn="auto">
              <a:lnSpc>
                <a:spcPct val="100000"/>
              </a:lnSpc>
            </a:pPr>
            <a:r>
              <a:rPr lang="zh-CN" altLang="zh-CN" sz="2000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①发现盗窃分子正在作案，应立即当场抓获，并报告管理处及公安机关，连同证物送公安机关处理。</a:t>
            </a:r>
            <a:br>
              <a:rPr lang="zh-CN" altLang="zh-CN" sz="2000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</a:br>
            <a:endParaRPr lang="zh-CN" altLang="zh-CN" sz="2000" dirty="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zh-CN" sz="2000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②如果是盗窃案发生后才发现的，立即报告管理处及公安机关，同时保护好案发现场，重点是犯罪分子经过的通道、爬越的窗户、打开的箱柜、抽屉等，不能擅自让人触摸现场痕迹和移动现场的遗留物品。</a:t>
            </a:r>
            <a:br>
              <a:rPr lang="zh-CN" altLang="zh-CN" sz="2000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</a:br>
            <a:endParaRPr lang="zh-CN" altLang="zh-CN" sz="2000" dirty="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zh-CN" sz="2000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③对重大案发现场，可将事主和目击者反映的情况，向公安机关作详细报告。</a:t>
            </a:r>
            <a:br>
              <a:rPr lang="zh-CN" altLang="zh-CN" sz="2000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</a:br>
            <a:r>
              <a:rPr lang="zh-CN" altLang="zh-CN" sz="2000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　　</a:t>
            </a:r>
            <a:br>
              <a:rPr lang="zh-CN" altLang="zh-CN" sz="2000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</a:br>
            <a:endParaRPr lang="zh-CN" altLang="zh-CN" sz="2000" dirty="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49780" y="628650"/>
            <a:ext cx="455803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zh-CN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sym typeface="+mn-ea"/>
              </a:rPr>
              <a:t> </a:t>
            </a:r>
            <a:r>
              <a:rPr lang="zh-CN" altLang="zh-CN" sz="3200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+mn-ea"/>
              </a:rPr>
              <a:t>4、发生盗窃案件的处理</a:t>
            </a:r>
            <a:endParaRPr lang="zh-CN" altLang="zh-CN" sz="3200" dirty="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+mn-ea"/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81200" y="1695768"/>
            <a:ext cx="8229600" cy="4495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endParaRPr lang="zh-CN" altLang="zh-CN" dirty="0">
              <a:solidFill>
                <a:schemeClr val="accent2">
                  <a:lumMod val="60000"/>
                  <a:lumOff val="40000"/>
                </a:schemeClr>
              </a:solidFill>
              <a:latin typeface="宋体" panose="02010600030101010101" pitchFamily="2" charset="-122"/>
            </a:endParaRPr>
          </a:p>
          <a:p>
            <a:pPr>
              <a:lnSpc>
                <a:spcPct val="110000"/>
              </a:lnSpc>
              <a:buFontTx/>
              <a:buNone/>
            </a:pPr>
            <a:r>
              <a:rPr lang="zh-CN" altLang="zh-CN" sz="2000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宋体 CN ExtraLight" panose="02020200000000000000" charset="-122"/>
              </a:rPr>
              <a:t>①积极果断劝阻双方离开现场，缓解矛盾，防止事态扩大。不要因双方出手时误打到自己而介入，同时立即向值班领班报告。</a:t>
            </a:r>
            <a:endParaRPr lang="zh-CN" altLang="zh-CN" sz="2000" dirty="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宋体 CN ExtraLight" panose="02020200000000000000" charset="-122"/>
            </a:endParaRPr>
          </a:p>
          <a:p>
            <a:pPr>
              <a:lnSpc>
                <a:spcPct val="110000"/>
              </a:lnSpc>
              <a:buFontTx/>
              <a:buNone/>
            </a:pPr>
            <a:r>
              <a:rPr lang="zh-CN" altLang="zh-CN" sz="2000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宋体 CN ExtraLight" panose="02020200000000000000" charset="-122"/>
              </a:rPr>
              <a:t>②如事态严重，有违反治安管理行为甚至犯罪倾向的，通知当地公安机关前来处理或将行为人扭送公安机关处理。</a:t>
            </a:r>
            <a:endParaRPr lang="zh-CN" altLang="zh-CN" sz="2000" dirty="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宋体 CN ExtraLight" panose="02020200000000000000" charset="-122"/>
            </a:endParaRPr>
          </a:p>
          <a:p>
            <a:pPr>
              <a:lnSpc>
                <a:spcPct val="110000"/>
              </a:lnSpc>
              <a:buFontTx/>
              <a:buNone/>
            </a:pPr>
            <a:r>
              <a:rPr lang="zh-CN" altLang="zh-CN" sz="2000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宋体 CN ExtraLight" panose="02020200000000000000" charset="-122"/>
              </a:rPr>
              <a:t>③提高警惕，防止坏人利用混乱偷窃财物。</a:t>
            </a:r>
            <a:endParaRPr lang="zh-CN" altLang="zh-CN" sz="2000" dirty="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宋体 CN ExtraLight" panose="02020200000000000000" charset="-122"/>
            </a:endParaRPr>
          </a:p>
          <a:p>
            <a:pPr>
              <a:lnSpc>
                <a:spcPct val="110000"/>
              </a:lnSpc>
              <a:buFontTx/>
              <a:buNone/>
            </a:pPr>
            <a:r>
              <a:rPr lang="zh-CN" altLang="zh-CN" sz="2000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宋体 CN ExtraLight" panose="02020200000000000000" charset="-122"/>
              </a:rPr>
              <a:t>④说服围观群众离开，保证所辖范围内的正常治安秩序</a:t>
            </a:r>
            <a:endParaRPr lang="zh-CN" altLang="zh-CN" sz="2000" dirty="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90000"/>
              </a:lnSpc>
            </a:pPr>
            <a:endParaRPr lang="zh-CN" altLang="zh-CN" sz="2000" dirty="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09165" y="919480"/>
            <a:ext cx="4900930" cy="5340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>
              <a:lnSpc>
                <a:spcPct val="90000"/>
              </a:lnSpc>
              <a:buFontTx/>
              <a:buNone/>
            </a:pPr>
            <a:r>
              <a:rPr lang="zh-CN" altLang="zh-CN" sz="3200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+mn-ea"/>
              </a:rPr>
              <a:t>3、小区内发生打架、斗殴</a:t>
            </a:r>
            <a:endParaRPr lang="zh-CN" altLang="zh-CN" sz="3200" dirty="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+mn-ea"/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03084" y="1556704"/>
            <a:ext cx="9000000" cy="5184775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zh-CN" altLang="zh-CN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宋体" panose="02010600030101010101" pitchFamily="2" charset="-122"/>
              </a:rPr>
              <a:t>      </a:t>
            </a:r>
            <a:endParaRPr lang="zh-CN" altLang="zh-CN" sz="1800" b="1" dirty="0">
              <a:solidFill>
                <a:schemeClr val="accent2">
                  <a:lumMod val="60000"/>
                  <a:lumOff val="40000"/>
                </a:schemeClr>
              </a:solidFill>
              <a:latin typeface="宋体" panose="02010600030101010101" pitchFamily="2" charset="-122"/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zh-CN" altLang="zh-CN" sz="2000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①如发现歹徒正在作案的，应设法制服、阻拦歹徒，并召集各岗位协管员配合，同时， 迅速向上司和公安机关报案，如有伤员迅速送附近医院救治。</a:t>
            </a:r>
            <a:endParaRPr lang="zh-CN" altLang="zh-CN" sz="2000" dirty="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zh-CN" altLang="zh-CN" sz="2000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②如事后接到报告，则保护案发现场，禁止无关人员进入，以免破坏现场遗留的痕迹、 物证，影响公安人员勘查现场，收集证物和线索。</a:t>
            </a:r>
            <a:endParaRPr lang="zh-CN" altLang="zh-CN" sz="2000" dirty="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zh-CN" altLang="zh-CN" sz="2000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③案发时，前门岗及后门岗要加强戒备，对外出人员、车辆逐一检查登记。</a:t>
            </a:r>
            <a:endParaRPr lang="zh-CN" altLang="zh-CN" sz="2000" dirty="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zh-CN" altLang="zh-CN" sz="2000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④登记发现人和事主的情况，抓紧时机向发现人和周围群众了解案件、事故发生发现经过，并做好记录。</a:t>
            </a:r>
            <a:endParaRPr lang="zh-CN" altLang="zh-CN" sz="2000" dirty="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zh-CN" altLang="zh-CN" sz="2000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⑤案发时的现场人员一律不能离开，等待公安人员询问。</a:t>
            </a:r>
            <a:endParaRPr lang="zh-CN" altLang="zh-CN" sz="2000" dirty="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zh-CN" altLang="zh-CN" sz="2000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⑥向到现场的公安人员汇报案情，协助破案。</a:t>
            </a:r>
            <a:br>
              <a:rPr lang="zh-CN" altLang="zh-CN" sz="2000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</a:br>
            <a:endParaRPr lang="zh-CN" altLang="zh-CN" sz="2000" dirty="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03400" y="738505"/>
            <a:ext cx="449453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buFontTx/>
              <a:buNone/>
            </a:pPr>
            <a:r>
              <a:rPr lang="zh-CN" altLang="zh-CN" sz="3200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+mn-ea"/>
              </a:rPr>
              <a:t>5、发生凶杀案件的处理</a:t>
            </a:r>
            <a:endParaRPr lang="zh-CN" altLang="zh-CN" sz="3200" dirty="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+mn-ea"/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706563" y="1483440"/>
            <a:ext cx="9720000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auto">
              <a:lnSpc>
                <a:spcPct val="100000"/>
              </a:lnSpc>
            </a:pPr>
            <a:br>
              <a:rPr lang="zh-CN" altLang="zh-CN" sz="2000" dirty="0">
                <a:solidFill>
                  <a:schemeClr val="tx1"/>
                </a:solidFill>
                <a:latin typeface="思源宋体 CN ExtraLight" panose="02020200000000000000" charset="-122"/>
                <a:ea typeface="思源宋体 CN ExtraLight" panose="02020200000000000000" charset="-122"/>
                <a:cs typeface="思源宋体 CN ExtraLight" panose="02020200000000000000" charset="-122"/>
              </a:rPr>
            </a:br>
            <a:r>
              <a:rPr lang="zh-CN" altLang="zh-CN" sz="2000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①在执勤中遇到犯罪分子公开使用暴力进行打、砸、抢、强行夺取他人钱财时，应迅速 制止，同时呼叫附近协管和周围群众一起制止犯罪，并立即报警。</a:t>
            </a:r>
            <a:endParaRPr lang="zh-CN" altLang="zh-CN" sz="2000" dirty="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  <a:p>
            <a:pPr fontAlgn="auto">
              <a:lnSpc>
                <a:spcPct val="100000"/>
              </a:lnSpc>
            </a:pPr>
            <a:endParaRPr lang="zh-CN" altLang="zh-CN" sz="2000" dirty="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zh-CN" sz="2000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②如劫匪逃离现场，要向目击者问清劫匪的人数、衣着颜色和逃走的方向，并立即组织 群众堵截；如驾车逃跑的，应记下车牌号码并报警及拦车追堵。</a:t>
            </a:r>
            <a:br>
              <a:rPr lang="zh-CN" altLang="zh-CN" sz="2000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</a:br>
            <a:endParaRPr lang="zh-CN" altLang="zh-CN" sz="2000" dirty="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zh-CN" sz="2000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③保护抢劫现场，不要让群众进入现场，如现场在交通要道或公共场所人多拥挤的地方 ，无法将证物留放原处时，要收起交公安机关。</a:t>
            </a:r>
            <a:endParaRPr lang="zh-CN" altLang="zh-CN" sz="2000" dirty="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  <a:p>
            <a:pPr fontAlgn="auto">
              <a:lnSpc>
                <a:spcPct val="100000"/>
              </a:lnSpc>
            </a:pPr>
            <a:endParaRPr lang="zh-CN" altLang="zh-CN" sz="2000" dirty="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zh-CN" sz="2000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④访问目击群众，收集劫案情况，做好记录并提供给公安机关</a:t>
            </a:r>
            <a:endParaRPr lang="zh-CN" altLang="zh-CN" sz="2000" dirty="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  <a:p>
            <a:pPr fontAlgn="auto">
              <a:lnSpc>
                <a:spcPct val="100000"/>
              </a:lnSpc>
            </a:pPr>
            <a:endParaRPr lang="zh-CN" altLang="zh-CN" sz="2000" dirty="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zh-CN" sz="2000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⑤事主或在场群众若有受伤的，要立即送医院并作报告。</a:t>
            </a:r>
            <a:endParaRPr lang="zh-CN" altLang="zh-CN" sz="2000" dirty="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06880" y="739140"/>
            <a:ext cx="530733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zh-CN" sz="3200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+mn-ea"/>
              </a:rPr>
              <a:t>6、遇到犯罪分子抢劫的处理</a:t>
            </a:r>
            <a:endParaRPr lang="zh-CN" altLang="zh-CN" sz="3200" dirty="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+mn-ea"/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 noChangeArrowheads="1"/>
          </p:cNvSpPr>
          <p:nvPr>
            <p:ph type="ctrTitle" idx="4294967295"/>
          </p:nvPr>
        </p:nvSpPr>
        <p:spPr>
          <a:xfrm>
            <a:off x="2468881" y="534035"/>
            <a:ext cx="7851775" cy="920750"/>
          </a:xfrm>
          <a:noFill/>
        </p:spPr>
        <p:txBody>
          <a:bodyPr vert="horz" lIns="91440" tIns="0" rIns="18288" bIns="0" rtlCol="0" anchor="b">
            <a:normAutofit/>
          </a:bodyPr>
          <a:lstStyle/>
          <a:p>
            <a:pPr algn="ctr"/>
            <a:r>
              <a:rPr lang="zh-CN" altLang="en-US" sz="3200" dirty="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Calibri" panose="020F0502020204030204" pitchFamily="34" charset="0"/>
              </a:rPr>
              <a:t>安全员应具备的职业道德 </a:t>
            </a:r>
            <a:endParaRPr lang="zh-CN" altLang="en-US" sz="3200" dirty="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Calibri" panose="020F0502020204030204" pitchFamily="34" charset="0"/>
            </a:endParaRPr>
          </a:p>
        </p:txBody>
      </p:sp>
      <p:sp>
        <p:nvSpPr>
          <p:cNvPr id="7171" name="副标题 2"/>
          <p:cNvSpPr>
            <a:spLocks noGrp="1" noChangeArrowheads="1"/>
          </p:cNvSpPr>
          <p:nvPr>
            <p:ph type="subTitle" idx="4294967295"/>
          </p:nvPr>
        </p:nvSpPr>
        <p:spPr>
          <a:xfrm>
            <a:off x="3612515" y="2800350"/>
            <a:ext cx="4967288" cy="3816350"/>
          </a:xfrm>
          <a:noFill/>
        </p:spPr>
        <p:txBody>
          <a:bodyPr vert="horz" lIns="0" tIns="45720" rIns="18288" bIns="45720" rtlCol="0">
            <a:normAutofit/>
          </a:bodyPr>
          <a:lstStyle/>
          <a:p>
            <a:pPr marL="0" indent="0" algn="ctr" fontAlgn="auto">
              <a:lnSpc>
                <a:spcPct val="100000"/>
              </a:lnSpc>
              <a:buNone/>
            </a:pPr>
            <a:r>
              <a:rPr lang="zh-CN" altLang="en-US" sz="200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忠于职守、勇于奉献</a:t>
            </a:r>
            <a:r>
              <a:rPr lang="en-US" altLang="zh-CN" sz="200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  </a:t>
            </a:r>
            <a:endParaRPr lang="zh-CN" altLang="en-US" sz="2000"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  <a:p>
            <a:pPr marL="0" indent="0" algn="ctr" fontAlgn="auto">
              <a:lnSpc>
                <a:spcPct val="100000"/>
              </a:lnSpc>
              <a:buNone/>
            </a:pPr>
            <a:r>
              <a:rPr lang="zh-CN" altLang="en-US" sz="200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热爱本职工作，精益求精</a:t>
            </a:r>
            <a:r>
              <a:rPr lang="en-US" altLang="zh-CN" sz="200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 </a:t>
            </a:r>
            <a:endParaRPr lang="zh-CN" altLang="en-US" sz="2000"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  <a:p>
            <a:pPr marL="0" indent="0" algn="ctr" fontAlgn="auto">
              <a:lnSpc>
                <a:spcPct val="100000"/>
              </a:lnSpc>
              <a:buNone/>
            </a:pPr>
            <a:r>
              <a:rPr lang="zh-CN" altLang="en-US" sz="200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热心服务，礼貌待人</a:t>
            </a:r>
            <a:r>
              <a:rPr lang="en-US" altLang="zh-CN" sz="200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 </a:t>
            </a:r>
            <a:endParaRPr lang="zh-CN" altLang="en-US" sz="2000"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  <a:p>
            <a:pPr marL="0" indent="0" algn="ctr" fontAlgn="auto">
              <a:lnSpc>
                <a:spcPct val="100000"/>
              </a:lnSpc>
              <a:buNone/>
            </a:pPr>
            <a:r>
              <a:rPr lang="zh-CN" altLang="en-US" sz="200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清政廉洁，奉公守法</a:t>
            </a:r>
            <a:r>
              <a:rPr lang="en-US" altLang="zh-CN" sz="200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 </a:t>
            </a:r>
            <a:endParaRPr lang="zh-CN" altLang="en-US" sz="2000"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  <a:p>
            <a:pPr marL="0" indent="0" algn="ctr" fontAlgn="auto">
              <a:lnSpc>
                <a:spcPct val="100000"/>
              </a:lnSpc>
              <a:buNone/>
            </a:pPr>
            <a:r>
              <a:rPr lang="zh-CN" altLang="en-US" sz="200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遵守社会公德</a:t>
            </a:r>
            <a:r>
              <a:rPr lang="en-US" altLang="zh-CN" sz="200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 </a:t>
            </a:r>
            <a:endParaRPr lang="zh-CN" altLang="en-US" sz="2000"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</p:txBody>
      </p:sp>
      <p:pic>
        <p:nvPicPr>
          <p:cNvPr id="2" name="图片 1" descr="51miz-E813504-56CDF6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3719761" y="1454807"/>
            <a:ext cx="4752000" cy="398010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 noChangeArrowheads="1"/>
          </p:cNvSpPr>
          <p:nvPr>
            <p:ph type="ctrTitle" idx="4294967295"/>
          </p:nvPr>
        </p:nvSpPr>
        <p:spPr>
          <a:xfrm>
            <a:off x="2584450" y="711835"/>
            <a:ext cx="7023100" cy="863600"/>
          </a:xfrm>
          <a:noFill/>
        </p:spPr>
        <p:txBody>
          <a:bodyPr vert="horz" lIns="91440" tIns="0" rIns="18288" bIns="0" rtlCol="0" anchor="b">
            <a:normAutofit/>
          </a:bodyPr>
          <a:lstStyle/>
          <a:p>
            <a:pPr algn="ctr"/>
            <a:r>
              <a:rPr lang="zh-CN" altLang="en-US" sz="32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隶书" panose="02010509060101010101" pitchFamily="49" charset="-122"/>
              </a:rPr>
              <a:t>安全员应具备的素质</a:t>
            </a:r>
            <a:r>
              <a:rPr lang="zh-CN" altLang="en-US" sz="3200">
                <a:solidFill>
                  <a:schemeClr val="hlink"/>
                </a:solidFill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隶书" panose="02010509060101010101" pitchFamily="49" charset="-122"/>
              </a:rPr>
              <a:t> </a:t>
            </a:r>
            <a:endParaRPr lang="zh-CN" altLang="en-US" sz="3200">
              <a:solidFill>
                <a:schemeClr val="hlink"/>
              </a:solidFill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隶书" panose="02010509060101010101" pitchFamily="49" charset="-122"/>
            </a:endParaRPr>
          </a:p>
        </p:txBody>
      </p:sp>
      <p:pic>
        <p:nvPicPr>
          <p:cNvPr id="2" name="图片 1" descr="51miz-E1127276-93EDD9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5915" y="2436495"/>
            <a:ext cx="2880000" cy="2880000"/>
          </a:xfrm>
          <a:prstGeom prst="rect">
            <a:avLst/>
          </a:prstGeom>
        </p:spPr>
      </p:pic>
      <p:sp>
        <p:nvSpPr>
          <p:cNvPr id="9" name="六边形 8"/>
          <p:cNvSpPr/>
          <p:nvPr/>
        </p:nvSpPr>
        <p:spPr>
          <a:xfrm>
            <a:off x="4581525" y="2334895"/>
            <a:ext cx="1764000" cy="1476000"/>
          </a:xfrm>
          <a:prstGeom prst="hexagon">
            <a:avLst/>
          </a:prstGeom>
          <a:solidFill>
            <a:srgbClr val="D4E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高度的警惕性</a:t>
            </a:r>
            <a:endParaRPr lang="zh-CN" altLang="zh-CN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0" name="六边形 9"/>
          <p:cNvSpPr/>
          <p:nvPr/>
        </p:nvSpPr>
        <p:spPr>
          <a:xfrm>
            <a:off x="7066915" y="2334895"/>
            <a:ext cx="1764000" cy="1476000"/>
          </a:xfrm>
          <a:prstGeom prst="hexagon">
            <a:avLst/>
          </a:prstGeom>
          <a:solidFill>
            <a:srgbClr val="D4E6F6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高超的策略性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1" name="六边形 10"/>
          <p:cNvSpPr/>
          <p:nvPr/>
        </p:nvSpPr>
        <p:spPr>
          <a:xfrm>
            <a:off x="5947410" y="4238625"/>
            <a:ext cx="1764000" cy="1476000"/>
          </a:xfrm>
          <a:prstGeom prst="hexagon">
            <a:avLst/>
          </a:prstGeom>
          <a:solidFill>
            <a:srgbClr val="D4E6F6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防卫的灵活性</a:t>
            </a:r>
            <a:endParaRPr lang="zh-CN" altLang="en-US" sz="20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494155" y="671195"/>
            <a:ext cx="5400000" cy="720000"/>
          </a:xfrm>
        </p:spPr>
        <p:txBody>
          <a:bodyPr/>
          <a:lstStyle/>
          <a:p>
            <a:r>
              <a:rPr lang="zh-CN" altLang="zh-CN" sz="3200">
                <a:latin typeface="思源黑体 Heavy" panose="020B0A00000000000000" charset="-122"/>
                <a:ea typeface="思源黑体 Heavy" panose="020B0A00000000000000" charset="-122"/>
              </a:rPr>
              <a:t>工作礼貌</a:t>
            </a:r>
            <a:endParaRPr lang="zh-CN" altLang="zh-CN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3655" y="1536700"/>
            <a:ext cx="10515600" cy="4351338"/>
          </a:xfrm>
        </p:spPr>
        <p:txBody>
          <a:bodyPr>
            <a:normAutofit/>
          </a:bodyPr>
          <a:lstStyle/>
          <a:p>
            <a:pPr fontAlgn="auto">
              <a:lnSpc>
                <a:spcPct val="200000"/>
              </a:lnSpc>
            </a:pPr>
            <a:r>
              <a:rPr lang="zh-CN" altLang="en-US" sz="2000" dirty="0">
                <a:latin typeface="思源黑体 Heavy" panose="020B0A00000000000000" charset="-122"/>
                <a:ea typeface="思源黑体 Heavy" panose="020B0A00000000000000" charset="-122"/>
              </a:rPr>
              <a:t>对业主要使用文明用语，要微笑欢迎。</a:t>
            </a:r>
            <a:endParaRPr lang="zh-CN" altLang="en-US" sz="2000" dirty="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fontAlgn="auto">
              <a:lnSpc>
                <a:spcPct val="200000"/>
              </a:lnSpc>
            </a:pPr>
            <a:r>
              <a:rPr lang="zh-CN" altLang="en-US" sz="2000" dirty="0">
                <a:latin typeface="思源黑体 Heavy" panose="020B0A00000000000000" charset="-122"/>
                <a:ea typeface="思源黑体 Heavy" panose="020B0A00000000000000" charset="-122"/>
              </a:rPr>
              <a:t>对所接待的每一位客户做到有问必答、耐心周到。首先要留心聆听，然后正确回答问题。对于不了解的情况要主动协助查问（前台、上级等），给予帮助。</a:t>
            </a:r>
            <a:endParaRPr lang="zh-CN" altLang="en-US" sz="2000" dirty="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fontAlgn="auto">
              <a:lnSpc>
                <a:spcPct val="200000"/>
              </a:lnSpc>
            </a:pPr>
            <a:r>
              <a:rPr lang="zh-CN" altLang="en-US" sz="2000" dirty="0">
                <a:latin typeface="思源黑体 Heavy" panose="020B0A00000000000000" charset="-122"/>
                <a:ea typeface="思源黑体 Heavy" panose="020B0A00000000000000" charset="-122"/>
              </a:rPr>
              <a:t>有投诉的时候应该保持镇定，耐心地聆听，并积极地面对和处理问题。</a:t>
            </a:r>
            <a:endParaRPr lang="zh-CN" altLang="en-US" sz="2000" dirty="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fontAlgn="auto">
              <a:lnSpc>
                <a:spcPct val="200000"/>
              </a:lnSpc>
            </a:pPr>
            <a:r>
              <a:rPr lang="zh-CN" altLang="en-US" sz="2000" dirty="0">
                <a:latin typeface="思源黑体 Heavy" panose="020B0A00000000000000" charset="-122"/>
                <a:ea typeface="思源黑体 Heavy" panose="020B0A00000000000000" charset="-122"/>
              </a:rPr>
              <a:t>对于不服从管理的业主，做到不恶语相加、不使用暴力，做到耐心解释，以理服人。</a:t>
            </a:r>
            <a:endParaRPr lang="zh-CN" altLang="en-US" sz="2000" dirty="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fontAlgn="auto">
              <a:lnSpc>
                <a:spcPct val="200000"/>
              </a:lnSpc>
            </a:pPr>
            <a:endParaRPr lang="zh-CN" altLang="en-US" sz="2000" dirty="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567055"/>
            <a:ext cx="10515600" cy="1325563"/>
          </a:xfrm>
        </p:spPr>
        <p:txBody>
          <a:bodyPr/>
          <a:lstStyle/>
          <a:p>
            <a:r>
              <a:rPr lang="zh-CN" altLang="zh-CN" sz="320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物业保安服务礼仪服务十要点： </a:t>
            </a:r>
            <a:endParaRPr lang="zh-CN" altLang="zh-CN" sz="3200"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81150" y="5288915"/>
            <a:ext cx="8229600" cy="4191000"/>
          </a:xfrm>
        </p:spPr>
        <p:txBody>
          <a:bodyPr>
            <a:normAutofit/>
          </a:bodyPr>
          <a:lstStyle/>
          <a:p>
            <a:pPr marL="0" indent="0" fontAlgn="auto">
              <a:lnSpc>
                <a:spcPct val="100000"/>
              </a:lnSpc>
              <a:buNone/>
            </a:pPr>
            <a:r>
              <a:rPr lang="zh-CN" altLang="zh-CN" sz="3200" dirty="0">
                <a:latin typeface="思源宋体 CN Heavy" panose="02020900000000000000" charset="-122"/>
                <a:ea typeface="思源宋体 CN Heavy" panose="02020900000000000000" charset="-122"/>
                <a:cs typeface="思源宋体 CN Heavy" panose="02020900000000000000" charset="-122"/>
              </a:rPr>
              <a:t> </a:t>
            </a:r>
            <a:endParaRPr lang="zh-CN" altLang="zh-CN" sz="3200" dirty="0">
              <a:latin typeface="思源宋体 CN Heavy" panose="02020900000000000000" charset="-122"/>
              <a:ea typeface="思源宋体 CN Heavy" panose="02020900000000000000" charset="-122"/>
              <a:cs typeface="思源宋体 CN Heavy" panose="02020900000000000000" charset="-122"/>
            </a:endParaRPr>
          </a:p>
          <a:p>
            <a:pPr marL="0" indent="0" fontAlgn="auto">
              <a:lnSpc>
                <a:spcPct val="100000"/>
              </a:lnSpc>
              <a:buNone/>
            </a:pPr>
            <a:r>
              <a:rPr lang="zh-CN" altLang="zh-CN" sz="3200" dirty="0">
                <a:latin typeface="思源宋体 CN Heavy" panose="02020900000000000000" charset="-122"/>
                <a:ea typeface="思源宋体 CN Heavy" panose="02020900000000000000" charset="-122"/>
                <a:cs typeface="思源宋体 CN Heavy" panose="02020900000000000000" charset="-122"/>
              </a:rPr>
              <a:t> </a:t>
            </a:r>
            <a:endParaRPr lang="zh-CN" altLang="zh-CN" sz="3200" dirty="0">
              <a:latin typeface="思源宋体 CN Heavy" panose="02020900000000000000" charset="-122"/>
              <a:ea typeface="思源宋体 CN Heavy" panose="02020900000000000000" charset="-122"/>
              <a:cs typeface="思源宋体 CN Heavy" panose="02020900000000000000" charset="-122"/>
            </a:endParaRPr>
          </a:p>
          <a:p>
            <a:pPr marL="0" indent="0">
              <a:lnSpc>
                <a:spcPct val="90000"/>
              </a:lnSpc>
              <a:buNone/>
            </a:pPr>
            <a:endParaRPr lang="zh-CN" altLang="zh-CN" dirty="0"/>
          </a:p>
        </p:txBody>
      </p:sp>
      <p:pic>
        <p:nvPicPr>
          <p:cNvPr id="3" name="图片 2" descr="51miz-E1018571-E08A60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49490" y="2298065"/>
            <a:ext cx="2880000" cy="2880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119630" y="2143760"/>
            <a:ext cx="211582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zh-CN" sz="2000" dirty="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+mn-ea"/>
              </a:rPr>
              <a:t>1、礼节多一点；</a:t>
            </a:r>
            <a:endParaRPr lang="zh-CN" altLang="zh-CN" sz="2000" dirty="0"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34560" y="2143760"/>
            <a:ext cx="211582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zh-CN" sz="2000" dirty="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+mn-ea"/>
              </a:rPr>
              <a:t>2、动作快一点；</a:t>
            </a:r>
            <a:endParaRPr lang="zh-CN" altLang="zh-CN" sz="2000" dirty="0"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19630" y="2807970"/>
            <a:ext cx="21742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indent="0" fontAlgn="auto">
              <a:lnSpc>
                <a:spcPct val="100000"/>
              </a:lnSpc>
              <a:buNone/>
            </a:pPr>
            <a:r>
              <a:rPr lang="zh-CN" altLang="zh-CN" sz="2000" dirty="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+mn-ea"/>
              </a:rPr>
              <a:t>3、脑筋活一点； </a:t>
            </a:r>
            <a:endParaRPr lang="zh-CN" altLang="zh-CN" sz="2000" dirty="0"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34560" y="2816860"/>
            <a:ext cx="21742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indent="0" fontAlgn="auto">
              <a:lnSpc>
                <a:spcPct val="100000"/>
              </a:lnSpc>
              <a:buNone/>
            </a:pPr>
            <a:r>
              <a:rPr lang="zh-CN" altLang="zh-CN" sz="2000" dirty="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+mn-ea"/>
              </a:rPr>
              <a:t>4、做事勤一点； </a:t>
            </a:r>
            <a:endParaRPr lang="zh-CN" altLang="zh-CN" sz="2000" dirty="0"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19630" y="3472180"/>
            <a:ext cx="21742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indent="0" fontAlgn="auto">
              <a:lnSpc>
                <a:spcPct val="100000"/>
              </a:lnSpc>
              <a:buNone/>
            </a:pPr>
            <a:r>
              <a:rPr lang="zh-CN" altLang="zh-CN" sz="2000" dirty="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+mn-ea"/>
              </a:rPr>
              <a:t>5、微笑甜一点； </a:t>
            </a:r>
            <a:endParaRPr lang="zh-CN" altLang="zh-CN" sz="2000" dirty="0"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734560" y="3489960"/>
            <a:ext cx="21742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indent="0" fontAlgn="auto">
              <a:lnSpc>
                <a:spcPct val="100000"/>
              </a:lnSpc>
              <a:buNone/>
            </a:pPr>
            <a:r>
              <a:rPr lang="zh-CN" altLang="zh-CN" sz="2000" dirty="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+mn-ea"/>
              </a:rPr>
              <a:t>6、效率高一点； </a:t>
            </a:r>
            <a:endParaRPr lang="zh-CN" altLang="zh-CN" sz="2000" dirty="0"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119630" y="4136390"/>
            <a:ext cx="21742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indent="0" fontAlgn="auto">
              <a:lnSpc>
                <a:spcPct val="100000"/>
              </a:lnSpc>
              <a:buNone/>
            </a:pPr>
            <a:r>
              <a:rPr lang="zh-CN" altLang="zh-CN" sz="2000" dirty="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+mn-ea"/>
              </a:rPr>
              <a:t>7、说话轻一点； </a:t>
            </a:r>
            <a:endParaRPr lang="zh-CN" altLang="zh-CN" sz="2000" dirty="0"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734560" y="4163060"/>
            <a:ext cx="21742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indent="0" fontAlgn="auto">
              <a:lnSpc>
                <a:spcPct val="100000"/>
              </a:lnSpc>
              <a:buNone/>
            </a:pPr>
            <a:r>
              <a:rPr lang="zh-CN" altLang="zh-CN" sz="2000" dirty="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+mn-ea"/>
              </a:rPr>
              <a:t>8、嘴巴亲一点； </a:t>
            </a:r>
            <a:endParaRPr lang="zh-CN" altLang="zh-CN" sz="2000" dirty="0"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19630" y="4800600"/>
            <a:ext cx="21742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indent="0" fontAlgn="auto">
              <a:lnSpc>
                <a:spcPct val="100000"/>
              </a:lnSpc>
              <a:buNone/>
            </a:pPr>
            <a:r>
              <a:rPr lang="zh-CN" altLang="zh-CN" sz="2000" dirty="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+mn-ea"/>
              </a:rPr>
              <a:t>9、肚量大一点； </a:t>
            </a:r>
            <a:endParaRPr lang="zh-CN" altLang="zh-CN" sz="2000" dirty="0"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734560" y="4836160"/>
            <a:ext cx="23291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indent="0" fontAlgn="auto">
              <a:lnSpc>
                <a:spcPct val="100000"/>
              </a:lnSpc>
              <a:buNone/>
            </a:pPr>
            <a:r>
              <a:rPr lang="zh-CN" altLang="zh-CN" sz="2000" dirty="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  <a:sym typeface="+mn-ea"/>
              </a:rPr>
              <a:t>10、争执让一点。 </a:t>
            </a:r>
            <a:endParaRPr lang="zh-CN" altLang="zh-CN" sz="2000" dirty="0"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utoUpdateAnimBg="0"/>
      <p:bldP spid="10243" grpId="0" autoUpdateAnimBg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74320"/>
            <a:ext cx="10515600" cy="1325563"/>
          </a:xfrm>
        </p:spPr>
        <p:txBody>
          <a:bodyPr/>
          <a:lstStyle/>
          <a:p>
            <a:r>
              <a:rPr lang="zh-CN" altLang="zh-CN" sz="3200">
                <a:latin typeface="思源黑体 Heavy" panose="020B0A00000000000000" charset="-122"/>
                <a:ea typeface="思源黑体 Heavy" panose="020B0A00000000000000" charset="-122"/>
              </a:rPr>
              <a:t>具体做法：</a:t>
            </a:r>
            <a:endParaRPr lang="zh-CN" altLang="zh-CN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45921" y="1600201"/>
            <a:ext cx="8507413" cy="45259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zh-CN" altLang="en-US" sz="2160" dirty="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1、在业主面前禁止干私人事情。 </a:t>
            </a:r>
            <a:endParaRPr lang="zh-CN" altLang="en-US" sz="2160" dirty="0"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zh-CN" altLang="en-US" sz="2160" dirty="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2、上班前、工作中不允许喝酒，吃有刺激性气味的食物</a:t>
            </a:r>
            <a:endParaRPr lang="zh-CN" altLang="en-US" sz="2160" dirty="0"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zh-CN" altLang="en-US" sz="2160" dirty="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3、工作时不扎堆闲聊。 </a:t>
            </a:r>
            <a:endParaRPr lang="zh-CN" altLang="en-US" sz="2160" dirty="0"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zh-CN" altLang="en-US" sz="2160" dirty="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4、非特殊情况不得跑步，说话轻，行走轻。 </a:t>
            </a:r>
            <a:endParaRPr lang="zh-CN" altLang="en-US" sz="2160" dirty="0"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zh-CN" altLang="en-US" sz="2160" dirty="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5、任何时候在岗位上禁止不雅行为。</a:t>
            </a:r>
            <a:endParaRPr lang="zh-CN" altLang="en-US" sz="2160" dirty="0"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zh-CN" altLang="en-US" sz="2160" dirty="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6、工作中做到“眼勤、嘴勤、手勤、腿勤” </a:t>
            </a:r>
            <a:endParaRPr lang="zh-CN" altLang="en-US" sz="2160" dirty="0"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zh-CN" altLang="en-US" sz="2160" dirty="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7、微笑永驻脸上。</a:t>
            </a:r>
            <a:endParaRPr lang="zh-CN" altLang="en-US" sz="2160" dirty="0"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zh-CN" altLang="en-US" sz="2160" dirty="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8、保持服装整洁，仪表大方，头脑清醒。 </a:t>
            </a:r>
            <a:endParaRPr lang="zh-CN" altLang="en-US" sz="2160" dirty="0"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zh-CN" altLang="en-US" sz="2160" dirty="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9、态度温和有礼，做事有始有终。</a:t>
            </a:r>
            <a:endParaRPr lang="zh-CN" altLang="en-US" sz="2160" dirty="0"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zh-CN" altLang="en-US" sz="2160" dirty="0">
                <a:latin typeface="思源黑体 Heavy" panose="020B0A00000000000000" charset="-122"/>
                <a:ea typeface="思源黑体 Heavy" panose="020B0A00000000000000" charset="-122"/>
                <a:cs typeface="思源黑体 Heavy" panose="020B0A00000000000000" charset="-122"/>
              </a:rPr>
              <a:t>10、接听电话用语规范，语气柔和。</a:t>
            </a:r>
            <a:endParaRPr lang="zh-CN" altLang="en-US" sz="2160" dirty="0">
              <a:latin typeface="思源黑体 Heavy" panose="020B0A00000000000000" charset="-122"/>
              <a:ea typeface="思源黑体 Heavy" panose="020B0A00000000000000" charset="-122"/>
              <a:cs typeface="思源黑体 Heavy" panose="020B0A00000000000000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5010" y="3006408"/>
            <a:ext cx="10515600" cy="1440000"/>
          </a:xfrm>
        </p:spPr>
        <p:txBody>
          <a:bodyPr/>
          <a:lstStyle/>
          <a:p>
            <a:pPr algn="ctr"/>
            <a:r>
              <a:rPr lang="zh-CN" altLang="en-US" b="1" dirty="0">
                <a:latin typeface="思源黑体 Heavy" panose="020B0A00000000000000" charset="-122"/>
                <a:ea typeface="思源黑体 Heavy" panose="020B0A00000000000000" charset="-122"/>
              </a:rPr>
              <a:t>物业管理的主要内容</a:t>
            </a:r>
            <a:endParaRPr lang="zh-CN" altLang="en-US" b="1" dirty="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42890" y="2073910"/>
            <a:ext cx="1260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latin typeface="思源黑体 Heavy" panose="020B0A00000000000000" charset="-122"/>
                <a:ea typeface="思源黑体 Heavy" panose="020B0A00000000000000" charset="-122"/>
              </a:rPr>
              <a:t>No.2</a:t>
            </a:r>
            <a:endParaRPr lang="en-US" altLang="zh-CN" sz="20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pic>
        <p:nvPicPr>
          <p:cNvPr id="5" name="图片 4" descr="51miz-E819252-877059F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53915" y="1228725"/>
            <a:ext cx="2106000" cy="2089297"/>
          </a:xfrm>
          <a:prstGeom prst="rect">
            <a:avLst/>
          </a:prstGeom>
        </p:spPr>
      </p:pic>
      <p:pic>
        <p:nvPicPr>
          <p:cNvPr id="6" name="图片 5" descr="51miz-E1132879-EC4F38C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5170" y="597535"/>
            <a:ext cx="2160000" cy="2160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3601</Words>
  <Application>WPS 演示</Application>
  <PresentationFormat>宽屏</PresentationFormat>
  <Paragraphs>299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9" baseType="lpstr">
      <vt:lpstr>Arial</vt:lpstr>
      <vt:lpstr>宋体</vt:lpstr>
      <vt:lpstr>Wingdings</vt:lpstr>
      <vt:lpstr>思源黑体 Heavy</vt:lpstr>
      <vt:lpstr>思源黑体 Medium</vt:lpstr>
      <vt:lpstr>Calibri</vt:lpstr>
      <vt:lpstr>隶书</vt:lpstr>
      <vt:lpstr>微软雅黑</vt:lpstr>
      <vt:lpstr>思源宋体 CN Heavy</vt:lpstr>
      <vt:lpstr>楷体_GB2312</vt:lpstr>
      <vt:lpstr>Arial Unicode MS</vt:lpstr>
      <vt:lpstr>等线 Light</vt:lpstr>
      <vt:lpstr>等线</vt:lpstr>
      <vt:lpstr>Times New Roman</vt:lpstr>
      <vt:lpstr>思源宋体 CN ExtraLight</vt:lpstr>
      <vt:lpstr>Office 主题​​</vt:lpstr>
      <vt:lpstr>PowerPoint 演示文稿</vt:lpstr>
      <vt:lpstr>PowerPoint 演示文稿</vt:lpstr>
      <vt:lpstr>安全员应具备的职业道德和素质 </vt:lpstr>
      <vt:lpstr>安全员应具备的职业道德 </vt:lpstr>
      <vt:lpstr>安全员应具备的素质 </vt:lpstr>
      <vt:lpstr>工作礼貌</vt:lpstr>
      <vt:lpstr>物业保安服务礼仪服务十要点： </vt:lpstr>
      <vt:lpstr>具体做法：</vt:lpstr>
      <vt:lpstr>物业管理的主要内容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六、外来人管理</vt:lpstr>
      <vt:lpstr>PowerPoint 演示文稿</vt:lpstr>
      <vt:lpstr>八、防止泄露业主隐私   物业管理者有意识泄露业主隐私造成其名誉损失的要追究责任。在我们日常工作中，要严防泄露相关内容（除相关法律机关）：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小区常见安全事故及其处理办法</vt:lpstr>
      <vt:lpstr>PowerPoint 演示文稿</vt:lpstr>
      <vt:lpstr>2、业主家中爆炸、煤气中毒等安全事件 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物业保安十条培训</dc:title>
  <cp:lastModifiedBy>Administrator</cp:lastModifiedBy>
  <cp:revision>16</cp:revision>
  <dcterms:created xsi:type="dcterms:W3CDTF">2021-04-26T05:04:00Z</dcterms:created>
  <dcterms:modified xsi:type="dcterms:W3CDTF">2021-07-31T06:29:12Z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2F6F5250F13A41929C122761BC67E2FA</vt:lpwstr>
  </property>
  <property fmtid="{D5CDD505-2E9C-101B-9397-08002B2CF9AE}" pid="3" name="KSOProductBuildVer">
    <vt:lpwstr>2052-11.1.0.10700</vt:lpwstr>
  </property>
</Properties>
</file>