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  <p:sldMasterId id="2147483659" r:id="rId2"/>
    <p:sldMasterId id="2147483665" r:id="rId3"/>
  </p:sldMasterIdLst>
  <p:notesMasterIdLst>
    <p:notesMasterId r:id="rId33"/>
  </p:notesMasterIdLst>
  <p:handoutMasterIdLst>
    <p:handoutMasterId r:id="rId34"/>
  </p:handoutMasterIdLst>
  <p:sldIdLst>
    <p:sldId id="256" r:id="rId4"/>
    <p:sldId id="258" r:id="rId5"/>
    <p:sldId id="259" r:id="rId6"/>
    <p:sldId id="260" r:id="rId7"/>
    <p:sldId id="262" r:id="rId8"/>
    <p:sldId id="267" r:id="rId9"/>
    <p:sldId id="264" r:id="rId10"/>
    <p:sldId id="265" r:id="rId11"/>
    <p:sldId id="281" r:id="rId12"/>
    <p:sldId id="271" r:id="rId13"/>
    <p:sldId id="274" r:id="rId14"/>
    <p:sldId id="275" r:id="rId15"/>
    <p:sldId id="282" r:id="rId16"/>
    <p:sldId id="276" r:id="rId17"/>
    <p:sldId id="277" r:id="rId18"/>
    <p:sldId id="278" r:id="rId19"/>
    <p:sldId id="290" r:id="rId20"/>
    <p:sldId id="279" r:id="rId21"/>
    <p:sldId id="283" r:id="rId22"/>
    <p:sldId id="280" r:id="rId23"/>
    <p:sldId id="291" r:id="rId24"/>
    <p:sldId id="294" r:id="rId25"/>
    <p:sldId id="289" r:id="rId26"/>
    <p:sldId id="284" r:id="rId27"/>
    <p:sldId id="285" r:id="rId28"/>
    <p:sldId id="286" r:id="rId29"/>
    <p:sldId id="287" r:id="rId30"/>
    <p:sldId id="273" r:id="rId31"/>
    <p:sldId id="295" r:id="rId32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82BB"/>
    <a:srgbClr val="CE1B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1" autoAdjust="0"/>
    <p:restoredTop sz="93895" autoAdjust="0"/>
  </p:normalViewPr>
  <p:slideViewPr>
    <p:cSldViewPr snapToGrid="0" snapToObjects="1">
      <p:cViewPr varScale="1">
        <p:scale>
          <a:sx n="104" d="100"/>
          <a:sy n="104" d="100"/>
        </p:scale>
        <p:origin x="105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6" d="100"/>
          <a:sy n="86" d="100"/>
        </p:scale>
        <p:origin x="-384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39515981421039E-2"/>
          <c:y val="0.15894835382753467"/>
          <c:w val="0.83209680371579264"/>
          <c:h val="0.6730099246153710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上锅固有风险分布情况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97D2-44F2-BE9C-5D883EC4B31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7D2-44F2-BE9C-5D883EC4B31D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97D2-44F2-BE9C-5D883EC4B31D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7D2-44F2-BE9C-5D883EC4B31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6</c:v>
                </c:pt>
                <c:pt idx="2">
                  <c:v>154</c:v>
                </c:pt>
                <c:pt idx="3">
                  <c:v>241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D2-44F2-BE9C-5D883EC4B3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'Sheet1 (2)'!$B$1</c:f>
              <c:strCache>
                <c:ptCount val="1"/>
                <c:pt idx="0">
                  <c:v>上锅管控风险分布情况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FDF7-4205-BAFA-218BFA0782D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DF7-4205-BAFA-218BFA0782D8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DF7-4205-BAFA-218BFA0782D8}"/>
              </c:ext>
            </c:extLst>
          </c:dPt>
          <c:dPt>
            <c:idx val="3"/>
            <c:bubble3D val="0"/>
            <c:explosion val="1"/>
            <c:spPr>
              <a:solidFill>
                <a:srgbClr val="0070C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DF7-4205-BAFA-218BFA0782D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'Sheet1 (2)'!$A$2:$A$5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'Sheet1 (2)'!$B$2:$B$5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112</c:v>
                </c:pt>
                <c:pt idx="3">
                  <c:v>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F7-4205-BAFA-218BFA0782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03EB8-4977-41A8-B334-D53C1E52E9D8}" type="datetimeFigureOut">
              <a:rPr lang="zh-CN" altLang="en-US" smtClean="0"/>
              <a:pPr/>
              <a:t>2019/12/2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062CF-DF19-4C03-B133-F2E3D20C2C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31AD93A-0628-4A4E-BB7D-252EFCD6E793}" type="datetimeFigureOut">
              <a:rPr lang="zh-CN" altLang="en-US"/>
              <a:pPr>
                <a:defRPr/>
              </a:pPr>
              <a:t>2019/12/2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52885232-4A4F-455D-84BB-182E59368B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98410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7092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4933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8311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475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3257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8629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54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8766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898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4205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DA874-3687-476C-9866-CD56741EFB06}" type="slidenum">
              <a:rPr lang="zh-CN" altLang="en-US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0189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 smtClean="0"/>
              <a:pPr>
                <a:defRPr/>
              </a:pPr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DA874-3687-476C-9866-CD56741EFB06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687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 smtClean="0"/>
              <a:pPr>
                <a:defRPr/>
              </a:pPr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7764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9104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8743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 smtClean="0"/>
              <a:pPr>
                <a:defRPr/>
              </a:pPr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 smtClean="0"/>
              <a:pPr>
                <a:defRPr/>
              </a:pPr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1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E3AA88-E9CE-4CB6-B519-933FE0A39A5A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9714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85232-4A4F-455D-84BB-182E59368BDD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41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39956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logo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98"/>
          <a:stretch/>
        </p:blipFill>
        <p:spPr>
          <a:xfrm>
            <a:off x="9998739" y="468325"/>
            <a:ext cx="1735039" cy="48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231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41258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1583338" y="955542"/>
            <a:ext cx="28636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6000" dirty="0">
                <a:solidFill>
                  <a:srgbClr val="2E96C8"/>
                </a:solidFill>
                <a:ea typeface="Arial" charset="0"/>
                <a:cs typeface="Arial" charset="0"/>
              </a:rPr>
              <a:t>Content</a:t>
            </a:r>
            <a:endParaRPr lang="zh-CN" altLang="en-US" sz="6000" dirty="0">
              <a:solidFill>
                <a:srgbClr val="2E96C8"/>
              </a:solidFill>
              <a:ea typeface="Arial" charset="0"/>
              <a:cs typeface="Arial" charset="0"/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4446947" y="1318221"/>
            <a:ext cx="1084944" cy="5355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solidFill>
                  <a:schemeClr val="accent1"/>
                </a:solidFill>
                <a:cs typeface="+mn-ea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fontAlgn="auto">
              <a:spcAft>
                <a:spcPts val="0"/>
              </a:spcAft>
            </a:pPr>
            <a:r>
              <a:rPr lang="zh-CN" altLang="en-US" b="0" dirty="0">
                <a:solidFill>
                  <a:srgbClr val="3982B9"/>
                </a:solidFill>
                <a:latin typeface="Microsoft YaHei" charset="-122"/>
                <a:ea typeface="Microsoft YaHei" charset="-122"/>
                <a:cs typeface="Microsoft YaHei" charset="-122"/>
                <a:sym typeface="+mn-lt"/>
              </a:rPr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3690865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41258" cy="6858000"/>
          </a:xfrm>
          <a:prstGeom prst="rect">
            <a:avLst/>
          </a:prstGeom>
        </p:spPr>
      </p:pic>
      <p:sp>
        <p:nvSpPr>
          <p:cNvPr id="4" name="圆角矩形 3"/>
          <p:cNvSpPr/>
          <p:nvPr userDrawn="1"/>
        </p:nvSpPr>
        <p:spPr>
          <a:xfrm>
            <a:off x="4601816" y="2202362"/>
            <a:ext cx="2052051" cy="720904"/>
          </a:xfrm>
          <a:prstGeom prst="roundRect">
            <a:avLst/>
          </a:prstGeom>
          <a:solidFill>
            <a:srgbClr val="0093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srgbClr val="0093CA"/>
              </a:solidFill>
            </a:endParaRPr>
          </a:p>
        </p:txBody>
      </p:sp>
      <p:sp>
        <p:nvSpPr>
          <p:cNvPr id="5" name="三角形 4"/>
          <p:cNvSpPr/>
          <p:nvPr userDrawn="1"/>
        </p:nvSpPr>
        <p:spPr>
          <a:xfrm rot="10800000">
            <a:off x="4979349" y="2866435"/>
            <a:ext cx="478478" cy="306742"/>
          </a:xfrm>
          <a:prstGeom prst="triangle">
            <a:avLst/>
          </a:prstGeom>
          <a:solidFill>
            <a:srgbClr val="0093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01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形状 2"/>
          <p:cNvSpPr/>
          <p:nvPr userDrawn="1"/>
        </p:nvSpPr>
        <p:spPr>
          <a:xfrm>
            <a:off x="378941" y="337751"/>
            <a:ext cx="766118" cy="1079157"/>
          </a:xfrm>
          <a:custGeom>
            <a:avLst/>
            <a:gdLst>
              <a:gd name="connsiteX0" fmla="*/ 757881 w 766118"/>
              <a:gd name="connsiteY0" fmla="*/ 856735 h 1079157"/>
              <a:gd name="connsiteX1" fmla="*/ 766118 w 766118"/>
              <a:gd name="connsiteY1" fmla="*/ 1079157 h 1079157"/>
              <a:gd name="connsiteX2" fmla="*/ 0 w 766118"/>
              <a:gd name="connsiteY2" fmla="*/ 1079157 h 1079157"/>
              <a:gd name="connsiteX3" fmla="*/ 0 w 766118"/>
              <a:gd name="connsiteY3" fmla="*/ 0 h 1079157"/>
              <a:gd name="connsiteX4" fmla="*/ 757881 w 766118"/>
              <a:gd name="connsiteY4" fmla="*/ 8238 h 1079157"/>
              <a:gd name="connsiteX5" fmla="*/ 757881 w 766118"/>
              <a:gd name="connsiteY5" fmla="*/ 222422 h 1079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6118" h="1079157">
                <a:moveTo>
                  <a:pt x="757881" y="856735"/>
                </a:moveTo>
                <a:lnTo>
                  <a:pt x="766118" y="1079157"/>
                </a:lnTo>
                <a:lnTo>
                  <a:pt x="0" y="1079157"/>
                </a:lnTo>
                <a:lnTo>
                  <a:pt x="0" y="0"/>
                </a:lnTo>
                <a:lnTo>
                  <a:pt x="757881" y="8238"/>
                </a:lnTo>
                <a:lnTo>
                  <a:pt x="757881" y="222422"/>
                </a:lnTo>
              </a:path>
            </a:pathLst>
          </a:custGeom>
          <a:noFill/>
          <a:ln w="28575">
            <a:solidFill>
              <a:srgbClr val="0093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687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41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41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本框 4"/>
          <p:cNvSpPr txBox="1"/>
          <p:nvPr userDrawn="1"/>
        </p:nvSpPr>
        <p:spPr>
          <a:xfrm>
            <a:off x="1582738" y="955675"/>
            <a:ext cx="2863850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altLang="zh-CN" sz="6000">
                <a:solidFill>
                  <a:srgbClr val="2E96C8"/>
                </a:solidFill>
                <a:ea typeface="DengXian" pitchFamily="2" charset="-122"/>
                <a:cs typeface="Arial" charset="0"/>
              </a:rPr>
              <a:t>Content</a:t>
            </a:r>
            <a:endParaRPr lang="zh-CN" altLang="en-US" sz="6000">
              <a:solidFill>
                <a:srgbClr val="2E96C8"/>
              </a:solidFill>
              <a:ea typeface="DengXian" pitchFamily="2" charset="-122"/>
              <a:cs typeface="Arial" charset="0"/>
            </a:endParaRPr>
          </a:p>
        </p:txBody>
      </p:sp>
      <p:sp>
        <p:nvSpPr>
          <p:cNvPr id="5" name="文本框 5"/>
          <p:cNvSpPr txBox="1"/>
          <p:nvPr userDrawn="1"/>
        </p:nvSpPr>
        <p:spPr>
          <a:xfrm>
            <a:off x="4446588" y="1317625"/>
            <a:ext cx="1085850" cy="53657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zh-CN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solidFill>
                  <a:schemeClr val="accent1"/>
                </a:solidFill>
                <a:cs typeface="+mn-ea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zh-CN" altLang="en-US" b="0" dirty="0">
                <a:solidFill>
                  <a:srgbClr val="3982B9"/>
                </a:solidFill>
                <a:latin typeface="Microsoft YaHei" charset="-122"/>
                <a:ea typeface="Microsoft YaHei" charset="-122"/>
                <a:cs typeface="Microsoft YaHei" charset="-122"/>
                <a:sym typeface="+mn-lt"/>
              </a:rPr>
              <a:t>目录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41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圆角矩形 3"/>
          <p:cNvSpPr/>
          <p:nvPr userDrawn="1"/>
        </p:nvSpPr>
        <p:spPr>
          <a:xfrm>
            <a:off x="4602163" y="2201863"/>
            <a:ext cx="2051050" cy="720725"/>
          </a:xfrm>
          <a:prstGeom prst="roundRect">
            <a:avLst/>
          </a:prstGeom>
          <a:solidFill>
            <a:srgbClr val="0093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rgbClr val="0093CA"/>
              </a:solidFill>
            </a:endParaRPr>
          </a:p>
        </p:txBody>
      </p:sp>
      <p:sp>
        <p:nvSpPr>
          <p:cNvPr id="4" name="三角形 4"/>
          <p:cNvSpPr/>
          <p:nvPr userDrawn="1"/>
        </p:nvSpPr>
        <p:spPr>
          <a:xfrm rot="10800000">
            <a:off x="4979988" y="2867025"/>
            <a:ext cx="477837" cy="306388"/>
          </a:xfrm>
          <a:prstGeom prst="triangle">
            <a:avLst/>
          </a:prstGeom>
          <a:solidFill>
            <a:srgbClr val="0093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2"/>
          <p:cNvSpPr/>
          <p:nvPr userDrawn="1"/>
        </p:nvSpPr>
        <p:spPr>
          <a:xfrm>
            <a:off x="379413" y="338138"/>
            <a:ext cx="765175" cy="1079500"/>
          </a:xfrm>
          <a:custGeom>
            <a:avLst/>
            <a:gdLst>
              <a:gd name="connsiteX0" fmla="*/ 757881 w 766118"/>
              <a:gd name="connsiteY0" fmla="*/ 856735 h 1079157"/>
              <a:gd name="connsiteX1" fmla="*/ 766118 w 766118"/>
              <a:gd name="connsiteY1" fmla="*/ 1079157 h 1079157"/>
              <a:gd name="connsiteX2" fmla="*/ 0 w 766118"/>
              <a:gd name="connsiteY2" fmla="*/ 1079157 h 1079157"/>
              <a:gd name="connsiteX3" fmla="*/ 0 w 766118"/>
              <a:gd name="connsiteY3" fmla="*/ 0 h 1079157"/>
              <a:gd name="connsiteX4" fmla="*/ 757881 w 766118"/>
              <a:gd name="connsiteY4" fmla="*/ 8238 h 1079157"/>
              <a:gd name="connsiteX5" fmla="*/ 757881 w 766118"/>
              <a:gd name="connsiteY5" fmla="*/ 222422 h 1079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6118" h="1079157">
                <a:moveTo>
                  <a:pt x="757881" y="856735"/>
                </a:moveTo>
                <a:lnTo>
                  <a:pt x="766118" y="1079157"/>
                </a:lnTo>
                <a:lnTo>
                  <a:pt x="0" y="1079157"/>
                </a:lnTo>
                <a:lnTo>
                  <a:pt x="0" y="0"/>
                </a:lnTo>
                <a:lnTo>
                  <a:pt x="757881" y="8238"/>
                </a:lnTo>
                <a:lnTo>
                  <a:pt x="757881" y="222422"/>
                </a:lnTo>
              </a:path>
            </a:pathLst>
          </a:custGeom>
          <a:noFill/>
          <a:ln w="28575">
            <a:solidFill>
              <a:srgbClr val="0093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41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1636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41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本框 4"/>
          <p:cNvSpPr txBox="1"/>
          <p:nvPr userDrawn="1"/>
        </p:nvSpPr>
        <p:spPr>
          <a:xfrm>
            <a:off x="1582738" y="955675"/>
            <a:ext cx="2863850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altLang="zh-CN" sz="6000">
                <a:solidFill>
                  <a:srgbClr val="2E96C8"/>
                </a:solidFill>
                <a:ea typeface="DengXian" pitchFamily="2" charset="-122"/>
                <a:cs typeface="Arial" charset="0"/>
              </a:rPr>
              <a:t>Content</a:t>
            </a:r>
            <a:endParaRPr lang="zh-CN" altLang="en-US" sz="6000">
              <a:solidFill>
                <a:srgbClr val="2E96C8"/>
              </a:solidFill>
              <a:ea typeface="DengXian" pitchFamily="2" charset="-122"/>
              <a:cs typeface="Arial" charset="0"/>
            </a:endParaRPr>
          </a:p>
        </p:txBody>
      </p:sp>
      <p:sp>
        <p:nvSpPr>
          <p:cNvPr id="5" name="文本框 5"/>
          <p:cNvSpPr txBox="1"/>
          <p:nvPr userDrawn="1"/>
        </p:nvSpPr>
        <p:spPr>
          <a:xfrm>
            <a:off x="4446588" y="1317625"/>
            <a:ext cx="1085850" cy="53657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zh-CN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solidFill>
                  <a:schemeClr val="accent1"/>
                </a:solidFill>
                <a:cs typeface="+mn-ea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zh-CN" altLang="en-US" b="0" dirty="0">
                <a:solidFill>
                  <a:srgbClr val="3982B9"/>
                </a:solidFill>
                <a:latin typeface="Microsoft YaHei" charset="-122"/>
                <a:ea typeface="Microsoft YaHei" charset="-122"/>
                <a:cs typeface="Microsoft YaHei" charset="-122"/>
                <a:sym typeface="+mn-lt"/>
              </a:rPr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3351084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41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圆角矩形 3"/>
          <p:cNvSpPr/>
          <p:nvPr userDrawn="1"/>
        </p:nvSpPr>
        <p:spPr>
          <a:xfrm>
            <a:off x="4602163" y="2201863"/>
            <a:ext cx="2051050" cy="720725"/>
          </a:xfrm>
          <a:prstGeom prst="roundRect">
            <a:avLst/>
          </a:prstGeom>
          <a:solidFill>
            <a:srgbClr val="0093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rgbClr val="0093CA"/>
              </a:solidFill>
            </a:endParaRPr>
          </a:p>
        </p:txBody>
      </p:sp>
      <p:sp>
        <p:nvSpPr>
          <p:cNvPr id="4" name="三角形 4"/>
          <p:cNvSpPr/>
          <p:nvPr userDrawn="1"/>
        </p:nvSpPr>
        <p:spPr>
          <a:xfrm rot="10800000">
            <a:off x="4979988" y="2867025"/>
            <a:ext cx="477837" cy="306388"/>
          </a:xfrm>
          <a:prstGeom prst="triangle">
            <a:avLst/>
          </a:prstGeom>
          <a:solidFill>
            <a:srgbClr val="0093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802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2"/>
          <p:cNvSpPr/>
          <p:nvPr userDrawn="1"/>
        </p:nvSpPr>
        <p:spPr>
          <a:xfrm>
            <a:off x="379413" y="338138"/>
            <a:ext cx="765175" cy="1079500"/>
          </a:xfrm>
          <a:custGeom>
            <a:avLst/>
            <a:gdLst>
              <a:gd name="connsiteX0" fmla="*/ 757881 w 766118"/>
              <a:gd name="connsiteY0" fmla="*/ 856735 h 1079157"/>
              <a:gd name="connsiteX1" fmla="*/ 766118 w 766118"/>
              <a:gd name="connsiteY1" fmla="*/ 1079157 h 1079157"/>
              <a:gd name="connsiteX2" fmla="*/ 0 w 766118"/>
              <a:gd name="connsiteY2" fmla="*/ 1079157 h 1079157"/>
              <a:gd name="connsiteX3" fmla="*/ 0 w 766118"/>
              <a:gd name="connsiteY3" fmla="*/ 0 h 1079157"/>
              <a:gd name="connsiteX4" fmla="*/ 757881 w 766118"/>
              <a:gd name="connsiteY4" fmla="*/ 8238 h 1079157"/>
              <a:gd name="connsiteX5" fmla="*/ 757881 w 766118"/>
              <a:gd name="connsiteY5" fmla="*/ 222422 h 1079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6118" h="1079157">
                <a:moveTo>
                  <a:pt x="757881" y="856735"/>
                </a:moveTo>
                <a:lnTo>
                  <a:pt x="766118" y="1079157"/>
                </a:lnTo>
                <a:lnTo>
                  <a:pt x="0" y="1079157"/>
                </a:lnTo>
                <a:lnTo>
                  <a:pt x="0" y="0"/>
                </a:lnTo>
                <a:lnTo>
                  <a:pt x="757881" y="8238"/>
                </a:lnTo>
                <a:lnTo>
                  <a:pt x="757881" y="222422"/>
                </a:lnTo>
              </a:path>
            </a:pathLst>
          </a:custGeom>
          <a:noFill/>
          <a:ln w="28575">
            <a:solidFill>
              <a:srgbClr val="0093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65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3705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itchFamily="2" charset="-122"/>
          <a:ea typeface="DengXian Light" pitchFamily="2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459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4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slideLayout" Target="../slideLayouts/slideLayout14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tags" Target="../tags/tag24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tags" Target="../tags/tag23.xml"/><Relationship Id="rId5" Type="http://schemas.openxmlformats.org/officeDocument/2006/relationships/tags" Target="../tags/tag17.xml"/><Relationship Id="rId10" Type="http://schemas.openxmlformats.org/officeDocument/2006/relationships/tags" Target="../tags/tag22.xml"/><Relationship Id="rId4" Type="http://schemas.openxmlformats.org/officeDocument/2006/relationships/tags" Target="../tags/tag16.xml"/><Relationship Id="rId9" Type="http://schemas.openxmlformats.org/officeDocument/2006/relationships/tags" Target="../tags/tag21.xml"/><Relationship Id="rId1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19200" y="1503363"/>
            <a:ext cx="9753600" cy="1328737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zh-CN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solidFill>
                  <a:schemeClr val="accent1"/>
                </a:solidFill>
                <a:cs typeface="+mn-ea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altLang="zh-CN" sz="4000" spc="300" dirty="0" smtClean="0">
                <a:solidFill>
                  <a:srgbClr val="3A82BB"/>
                </a:solidFill>
                <a:latin typeface="Microsoft YaHei" charset="-122"/>
                <a:ea typeface="Microsoft YaHei" charset="-122"/>
                <a:cs typeface="Microsoft YaHei" charset="-122"/>
                <a:sym typeface="+mn-lt"/>
              </a:rPr>
              <a:t>2019</a:t>
            </a:r>
            <a:r>
              <a:rPr lang="zh-CN" altLang="en-US" sz="4000" spc="300" dirty="0" smtClean="0">
                <a:solidFill>
                  <a:srgbClr val="3A82BB"/>
                </a:solidFill>
                <a:latin typeface="Microsoft YaHei" charset="-122"/>
                <a:ea typeface="Microsoft YaHei" charset="-122"/>
                <a:cs typeface="Microsoft YaHei" charset="-122"/>
                <a:sym typeface="+mn-lt"/>
              </a:rPr>
              <a:t>年</a:t>
            </a:r>
            <a:endParaRPr lang="zh-CN" altLang="en-US" sz="4000" spc="300" dirty="0">
              <a:solidFill>
                <a:srgbClr val="3A82BB"/>
              </a:solidFill>
              <a:latin typeface="Microsoft YaHei" charset="-122"/>
              <a:ea typeface="Microsoft YaHei" charset="-122"/>
              <a:cs typeface="Microsoft YaHei" charset="-122"/>
              <a:sym typeface="+mn-lt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zh-CN" altLang="en-US" sz="4000" spc="300" smtClean="0">
                <a:solidFill>
                  <a:srgbClr val="3A82BB"/>
                </a:solidFill>
                <a:latin typeface="Microsoft YaHei" charset="-122"/>
                <a:ea typeface="Microsoft YaHei" charset="-122"/>
                <a:cs typeface="Microsoft YaHei" charset="-122"/>
                <a:sym typeface="+mn-lt"/>
              </a:rPr>
              <a:t>安全生产总结</a:t>
            </a:r>
            <a:endParaRPr lang="zh-CN" altLang="en-US" sz="4000" spc="300" dirty="0">
              <a:solidFill>
                <a:srgbClr val="3A82BB"/>
              </a:solidFill>
              <a:latin typeface="Microsoft YaHei" charset="-122"/>
              <a:ea typeface="Microsoft YaHei" charset="-122"/>
              <a:cs typeface="Microsoft YaHei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52550" y="6057900"/>
            <a:ext cx="9753600" cy="36830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zh-CN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solidFill>
                  <a:schemeClr val="accent1"/>
                </a:solidFill>
                <a:cs typeface="+mn-ea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altLang="zh-CN" sz="20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  <a:sym typeface="+mn-lt"/>
              </a:rPr>
              <a:t>xxx</a:t>
            </a:r>
            <a:r>
              <a:rPr lang="zh-CN" altLang="en-US" sz="20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  <a:sym typeface="+mn-lt"/>
              </a:rPr>
              <a:t>公司</a:t>
            </a:r>
            <a:endParaRPr lang="zh-CN" altLang="en-US" sz="2000" b="0" dirty="0">
              <a:solidFill>
                <a:schemeClr val="tx1">
                  <a:lumMod val="85000"/>
                  <a:lumOff val="15000"/>
                </a:schemeClr>
              </a:solidFill>
              <a:latin typeface="Microsoft YaHei" charset="-122"/>
              <a:ea typeface="Microsoft YaHei" charset="-122"/>
              <a:cs typeface="Microsoft YaHei" charset="-122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52" y="2809905"/>
            <a:ext cx="9492295" cy="4048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7654" y="653745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41729" y="653745"/>
            <a:ext cx="7165975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663866" y="664857"/>
            <a:ext cx="5429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一</a:t>
            </a:r>
          </a:p>
        </p:txBody>
      </p:sp>
      <p:sp>
        <p:nvSpPr>
          <p:cNvPr id="6" name="文本框 17"/>
          <p:cNvSpPr txBox="1">
            <a:spLocks noChangeArrowheads="1"/>
          </p:cNvSpPr>
          <p:nvPr/>
        </p:nvSpPr>
        <p:spPr bwMode="auto">
          <a:xfrm>
            <a:off x="1341729" y="695020"/>
            <a:ext cx="4206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dirty="0">
                <a:solidFill>
                  <a:srgbClr val="FFFFFF"/>
                </a:solidFill>
              </a:rPr>
              <a:t>强化顶层设计</a:t>
            </a:r>
            <a:r>
              <a:rPr lang="zh-CN" altLang="en-US" sz="2400" b="1" kern="0" dirty="0" smtClean="0">
                <a:solidFill>
                  <a:srgbClr val="FFFFFF"/>
                </a:solidFill>
              </a:rPr>
              <a:t>，营造安全氛围</a:t>
            </a:r>
            <a:endParaRPr lang="zh-CN" altLang="en-US" sz="2400" b="1" kern="0" dirty="0">
              <a:solidFill>
                <a:srgbClr val="FFFFFF"/>
              </a:solidFill>
            </a:endParaRPr>
          </a:p>
        </p:txBody>
      </p:sp>
      <p:sp>
        <p:nvSpPr>
          <p:cNvPr id="7" name="文本框 5"/>
          <p:cNvSpPr txBox="1">
            <a:spLocks noChangeArrowheads="1"/>
          </p:cNvSpPr>
          <p:nvPr/>
        </p:nvSpPr>
        <p:spPr bwMode="auto">
          <a:xfrm>
            <a:off x="694070" y="1615912"/>
            <a:ext cx="8148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关键词</a:t>
            </a:r>
            <a:r>
              <a:rPr lang="zh-CN" altLang="en-US" sz="1800" kern="0" dirty="0">
                <a:solidFill>
                  <a:srgbClr val="FF0000"/>
                </a:solidFill>
              </a:rPr>
              <a:t>：逢会必谈安全</a:t>
            </a:r>
            <a:r>
              <a:rPr lang="zh-CN" altLang="en-US" sz="1800" kern="0" dirty="0" smtClean="0">
                <a:solidFill>
                  <a:srgbClr val="FF0000"/>
                </a:solidFill>
              </a:rPr>
              <a:t>，搭建三</a:t>
            </a:r>
            <a:r>
              <a:rPr lang="zh-CN" altLang="en-US" sz="1800" kern="0" dirty="0">
                <a:solidFill>
                  <a:srgbClr val="FF0000"/>
                </a:solidFill>
              </a:rPr>
              <a:t>个平台</a:t>
            </a:r>
            <a:endParaRPr kumimoji="0" lang="zh-CN" alt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" name="MH_Other_1">
            <a:extLst>
              <a:ext uri="{FF2B5EF4-FFF2-40B4-BE49-F238E27FC236}">
                <a16:creationId xmlns:a16="http://schemas.microsoft.com/office/drawing/2014/main" id="{1A60A516-F5EA-4203-BB18-61A6B60447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73042" y="3773851"/>
            <a:ext cx="3744000" cy="96000"/>
          </a:xfrm>
          <a:prstGeom prst="rect">
            <a:avLst/>
          </a:prstGeom>
          <a:solidFill>
            <a:srgbClr val="E8432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37" name="MH_Other_5">
            <a:extLst>
              <a:ext uri="{FF2B5EF4-FFF2-40B4-BE49-F238E27FC236}">
                <a16:creationId xmlns:a16="http://schemas.microsoft.com/office/drawing/2014/main" id="{EC3D0EAA-7844-4461-95B0-FEC6FE57251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112963" y="3773851"/>
            <a:ext cx="3744000" cy="96000"/>
          </a:xfrm>
          <a:prstGeom prst="rect">
            <a:avLst/>
          </a:prstGeom>
          <a:solidFill>
            <a:srgbClr val="44546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38" name="MH_Other_2">
            <a:extLst>
              <a:ext uri="{FF2B5EF4-FFF2-40B4-BE49-F238E27FC236}">
                <a16:creationId xmlns:a16="http://schemas.microsoft.com/office/drawing/2014/main" id="{019888EA-34E0-4763-9038-76B1CBFB6FC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2095816" y="3859384"/>
            <a:ext cx="298451" cy="284163"/>
          </a:xfrm>
          <a:prstGeom prst="triangle">
            <a:avLst/>
          </a:prstGeom>
          <a:solidFill>
            <a:srgbClr val="E8432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39" name="MH_Other_6">
            <a:extLst>
              <a:ext uri="{FF2B5EF4-FFF2-40B4-BE49-F238E27FC236}">
                <a16:creationId xmlns:a16="http://schemas.microsoft.com/office/drawing/2014/main" id="{450C83E9-065B-48E6-B52C-6D14CB97825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V="1">
            <a:off x="5836533" y="3859384"/>
            <a:ext cx="296863" cy="284163"/>
          </a:xfrm>
          <a:prstGeom prst="triangle">
            <a:avLst/>
          </a:prstGeom>
          <a:solidFill>
            <a:srgbClr val="44546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40" name="MH_Other_10">
            <a:extLst>
              <a:ext uri="{FF2B5EF4-FFF2-40B4-BE49-F238E27FC236}">
                <a16:creationId xmlns:a16="http://schemas.microsoft.com/office/drawing/2014/main" id="{83EB8D26-28CA-4021-A2DC-824CF96F960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V="1">
            <a:off x="9580533" y="3859384"/>
            <a:ext cx="296863" cy="284163"/>
          </a:xfrm>
          <a:prstGeom prst="triangle">
            <a:avLst/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242CC641-C997-4CF1-8C8C-4BB552315F1C}"/>
              </a:ext>
            </a:extLst>
          </p:cNvPr>
          <p:cNvGrpSpPr/>
          <p:nvPr/>
        </p:nvGrpSpPr>
        <p:grpSpPr>
          <a:xfrm>
            <a:off x="1853298" y="2456140"/>
            <a:ext cx="779477" cy="779479"/>
            <a:chOff x="980097" y="3258913"/>
            <a:chExt cx="823149" cy="823150"/>
          </a:xfrm>
        </p:grpSpPr>
        <p:sp>
          <p:nvSpPr>
            <p:cNvPr id="42" name="MH_Other_4">
              <a:extLst>
                <a:ext uri="{FF2B5EF4-FFF2-40B4-BE49-F238E27FC236}">
                  <a16:creationId xmlns:a16="http://schemas.microsoft.com/office/drawing/2014/main" id="{AAFA8E91-9B8C-4491-90F2-1E75B13CB9C5}"/>
                </a:ext>
              </a:extLst>
            </p:cNvPr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gray">
            <a:xfrm>
              <a:off x="980097" y="3258913"/>
              <a:ext cx="823149" cy="823150"/>
            </a:xfrm>
            <a:prstGeom prst="ellipse">
              <a:avLst/>
            </a:prstGeom>
            <a:solidFill>
              <a:srgbClr val="FFFFFF"/>
            </a:solidFill>
            <a:ln w="3175" cap="flat" cmpd="sng" algn="ctr">
              <a:solidFill>
                <a:srgbClr val="DDDDDD"/>
              </a:solidFill>
              <a:prstDash val="solid"/>
              <a:miter lim="800000"/>
            </a:ln>
            <a:effectLst>
              <a:outerShdw dist="38100" dir="2700000" algn="tl" rotWithShape="0">
                <a:prstClr val="black">
                  <a:alpha val="10000"/>
                </a:prstClr>
              </a:outerShdw>
            </a:effectLst>
            <a:ex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43" name="MH_Title_1">
              <a:extLst>
                <a:ext uri="{FF2B5EF4-FFF2-40B4-BE49-F238E27FC236}">
                  <a16:creationId xmlns:a16="http://schemas.microsoft.com/office/drawing/2014/main" id="{BAD71DEA-11E5-4AC3-8E1D-FF33FDE5E744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1072092" y="3350909"/>
              <a:ext cx="639846" cy="639846"/>
            </a:xfrm>
            <a:prstGeom prst="ellipse">
              <a:avLst/>
            </a:prstGeom>
            <a:solidFill>
              <a:srgbClr val="D83417"/>
            </a:solidFill>
            <a:ln w="12700" cap="flat" cmpd="sng" algn="ctr">
              <a:noFill/>
              <a:prstDash val="solid"/>
              <a:miter lim="800000"/>
            </a:ln>
            <a:effectLst>
              <a:innerShdw dist="76200" dir="13500000">
                <a:prstClr val="black">
                  <a:alpha val="12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133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01</a:t>
              </a:r>
              <a:endParaRPr kumimoji="0" lang="zh-TW" altLang="en-US" sz="2133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A7F9DB1D-4857-4CD8-BC1F-C8B9DEB71F38}"/>
              </a:ext>
            </a:extLst>
          </p:cNvPr>
          <p:cNvGrpSpPr/>
          <p:nvPr/>
        </p:nvGrpSpPr>
        <p:grpSpPr>
          <a:xfrm>
            <a:off x="5593219" y="2456140"/>
            <a:ext cx="779477" cy="779479"/>
            <a:chOff x="980097" y="3258913"/>
            <a:chExt cx="823149" cy="823150"/>
          </a:xfrm>
        </p:grpSpPr>
        <p:sp>
          <p:nvSpPr>
            <p:cNvPr id="45" name="MH_Other_4">
              <a:extLst>
                <a:ext uri="{FF2B5EF4-FFF2-40B4-BE49-F238E27FC236}">
                  <a16:creationId xmlns:a16="http://schemas.microsoft.com/office/drawing/2014/main" id="{F19A56FF-4089-4C0C-8E01-B3D0E9744BFF}"/>
                </a:ext>
              </a:extLst>
            </p:cNvPr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gray">
            <a:xfrm>
              <a:off x="980097" y="3258913"/>
              <a:ext cx="823149" cy="823150"/>
            </a:xfrm>
            <a:prstGeom prst="ellipse">
              <a:avLst/>
            </a:prstGeom>
            <a:solidFill>
              <a:srgbClr val="FFFFFF"/>
            </a:solidFill>
            <a:ln w="3175" cap="flat" cmpd="sng" algn="ctr">
              <a:solidFill>
                <a:srgbClr val="DDDDDD"/>
              </a:solidFill>
              <a:prstDash val="solid"/>
              <a:miter lim="800000"/>
            </a:ln>
            <a:effectLst>
              <a:outerShdw dist="38100" dir="2700000" algn="tl" rotWithShape="0">
                <a:prstClr val="black">
                  <a:alpha val="10000"/>
                </a:prstClr>
              </a:outerShdw>
            </a:effectLst>
            <a:ex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46" name="MH_Title_1">
              <a:extLst>
                <a:ext uri="{FF2B5EF4-FFF2-40B4-BE49-F238E27FC236}">
                  <a16:creationId xmlns:a16="http://schemas.microsoft.com/office/drawing/2014/main" id="{B47BBCE8-C828-4783-AE64-8F9EEE6B5AF8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072092" y="3350909"/>
              <a:ext cx="639846" cy="639846"/>
            </a:xfrm>
            <a:prstGeom prst="ellipse">
              <a:avLst/>
            </a:prstGeom>
            <a:solidFill>
              <a:srgbClr val="D83417"/>
            </a:solidFill>
            <a:ln w="12700" cap="flat" cmpd="sng" algn="ctr">
              <a:noFill/>
              <a:prstDash val="solid"/>
              <a:miter lim="800000"/>
            </a:ln>
            <a:effectLst>
              <a:innerShdw dist="76200" dir="13500000">
                <a:prstClr val="black">
                  <a:alpha val="12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133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02</a:t>
              </a:r>
              <a:endParaRPr kumimoji="0" lang="zh-TW" altLang="en-US" sz="2133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57D4AA88-BD50-4D21-A247-33C63FBA35A8}"/>
              </a:ext>
            </a:extLst>
          </p:cNvPr>
          <p:cNvGrpSpPr/>
          <p:nvPr/>
        </p:nvGrpSpPr>
        <p:grpSpPr>
          <a:xfrm>
            <a:off x="9337219" y="2456140"/>
            <a:ext cx="779477" cy="779479"/>
            <a:chOff x="980097" y="3258913"/>
            <a:chExt cx="823149" cy="823150"/>
          </a:xfrm>
        </p:grpSpPr>
        <p:sp>
          <p:nvSpPr>
            <p:cNvPr id="48" name="MH_Other_4">
              <a:extLst>
                <a:ext uri="{FF2B5EF4-FFF2-40B4-BE49-F238E27FC236}">
                  <a16:creationId xmlns:a16="http://schemas.microsoft.com/office/drawing/2014/main" id="{82C6E36D-115D-4AB7-8262-AE4B517777B2}"/>
                </a:ext>
              </a:extLst>
            </p:cNvPr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gray">
            <a:xfrm>
              <a:off x="980097" y="3258913"/>
              <a:ext cx="823149" cy="823150"/>
            </a:xfrm>
            <a:prstGeom prst="ellipse">
              <a:avLst/>
            </a:prstGeom>
            <a:solidFill>
              <a:srgbClr val="FFFFFF"/>
            </a:solidFill>
            <a:ln w="3175" cap="flat" cmpd="sng" algn="ctr">
              <a:solidFill>
                <a:srgbClr val="DDDDDD"/>
              </a:solidFill>
              <a:prstDash val="solid"/>
              <a:miter lim="800000"/>
            </a:ln>
            <a:effectLst>
              <a:outerShdw dist="38100" dir="2700000" algn="tl" rotWithShape="0">
                <a:prstClr val="black">
                  <a:alpha val="10000"/>
                </a:prstClr>
              </a:outerShdw>
            </a:effectLst>
            <a:ex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49" name="MH_Title_1">
              <a:extLst>
                <a:ext uri="{FF2B5EF4-FFF2-40B4-BE49-F238E27FC236}">
                  <a16:creationId xmlns:a16="http://schemas.microsoft.com/office/drawing/2014/main" id="{A268AA67-B31D-4F16-96EF-07C1C4A8AA8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072092" y="3350909"/>
              <a:ext cx="639846" cy="639846"/>
            </a:xfrm>
            <a:prstGeom prst="ellipse">
              <a:avLst/>
            </a:prstGeom>
            <a:solidFill>
              <a:srgbClr val="D83417"/>
            </a:solidFill>
            <a:ln w="12700" cap="flat" cmpd="sng" algn="ctr">
              <a:noFill/>
              <a:prstDash val="solid"/>
              <a:miter lim="800000"/>
            </a:ln>
            <a:effectLst>
              <a:innerShdw dist="76200" dir="13500000">
                <a:prstClr val="black">
                  <a:alpha val="12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133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03</a:t>
              </a:r>
              <a:endParaRPr kumimoji="0" lang="zh-TW" altLang="en-US" sz="2133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sp>
        <p:nvSpPr>
          <p:cNvPr id="50" name="矩形 49">
            <a:extLst>
              <a:ext uri="{FF2B5EF4-FFF2-40B4-BE49-F238E27FC236}">
                <a16:creationId xmlns:a16="http://schemas.microsoft.com/office/drawing/2014/main" id="{25A108C9-80F6-4F17-A5EA-844CCEA7F194}"/>
              </a:ext>
            </a:extLst>
          </p:cNvPr>
          <p:cNvSpPr/>
          <p:nvPr/>
        </p:nvSpPr>
        <p:spPr>
          <a:xfrm>
            <a:off x="1683881" y="3284709"/>
            <a:ext cx="1146468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kern="1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议事平台</a:t>
            </a:r>
            <a:endParaRPr lang="zh-CN" altLang="en-US" b="1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AE27A244-C4BD-4814-95C1-1EF2D594AE2E}"/>
              </a:ext>
            </a:extLst>
          </p:cNvPr>
          <p:cNvSpPr/>
          <p:nvPr/>
        </p:nvSpPr>
        <p:spPr>
          <a:xfrm>
            <a:off x="5560162" y="3312111"/>
            <a:ext cx="1146468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kern="1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学习平台</a:t>
            </a:r>
            <a:endParaRPr lang="zh-CN" altLang="en-US" b="1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D093E2FA-E760-4279-B6A9-84C590CD5DD4}"/>
              </a:ext>
            </a:extLst>
          </p:cNvPr>
          <p:cNvSpPr/>
          <p:nvPr/>
        </p:nvSpPr>
        <p:spPr>
          <a:xfrm>
            <a:off x="9153723" y="3333285"/>
            <a:ext cx="1146468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kern="1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交流平台</a:t>
            </a:r>
            <a:endParaRPr lang="zh-CN" altLang="en-US" b="1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54A49771-12A1-47D1-B592-B3F88D74171B}"/>
              </a:ext>
            </a:extLst>
          </p:cNvPr>
          <p:cNvSpPr/>
          <p:nvPr/>
        </p:nvSpPr>
        <p:spPr>
          <a:xfrm>
            <a:off x="740749" y="4533222"/>
            <a:ext cx="28714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667"/>
              </a:lnSpc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解决公司近期安全生产、环境保护工作中的重点、难点问题，适应公司新发展要</a:t>
            </a:r>
            <a:r>
              <a:rPr lang="zh-CN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求</a:t>
            </a:r>
            <a:endParaRPr lang="zh-CN" altLang="en-US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54" name="MH_Other_9">
            <a:extLst>
              <a:ext uri="{FF2B5EF4-FFF2-40B4-BE49-F238E27FC236}">
                <a16:creationId xmlns:a16="http://schemas.microsoft.com/office/drawing/2014/main" id="{2A6CB5C5-2BA0-4E2B-9524-1EC9C2849F2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856963" y="3773851"/>
            <a:ext cx="3744000" cy="96000"/>
          </a:xfrm>
          <a:prstGeom prst="rect">
            <a:avLst/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54A49771-12A1-47D1-B592-B3F88D74171B}"/>
              </a:ext>
            </a:extLst>
          </p:cNvPr>
          <p:cNvSpPr/>
          <p:nvPr/>
        </p:nvSpPr>
        <p:spPr>
          <a:xfrm>
            <a:off x="8530104" y="4533222"/>
            <a:ext cx="31731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667"/>
              </a:lnSpc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每月由一个安环委员会成员分享部门安环管理经验，形成信息交流，资源共享，共促提高的良好氛围。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54A49771-12A1-47D1-B592-B3F88D74171B}"/>
              </a:ext>
            </a:extLst>
          </p:cNvPr>
          <p:cNvSpPr/>
          <p:nvPr/>
        </p:nvSpPr>
        <p:spPr>
          <a:xfrm>
            <a:off x="4200360" y="4533222"/>
            <a:ext cx="3656603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667"/>
              </a:lnSpc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定期开展法律法规、会议文件和警示教育学习，提高“一把手”管理责任意识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441795" y="6010550"/>
            <a:ext cx="225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安环委员会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8448" y="615921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42523" y="615921"/>
            <a:ext cx="7165975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664660" y="627033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二</a:t>
            </a:r>
          </a:p>
        </p:txBody>
      </p:sp>
      <p:sp>
        <p:nvSpPr>
          <p:cNvPr id="6" name="文本框 17"/>
          <p:cNvSpPr txBox="1">
            <a:spLocks noChangeArrowheads="1"/>
          </p:cNvSpPr>
          <p:nvPr/>
        </p:nvSpPr>
        <p:spPr bwMode="auto">
          <a:xfrm>
            <a:off x="1342523" y="657196"/>
            <a:ext cx="4206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2400" b="1" kern="0" dirty="0">
                <a:solidFill>
                  <a:srgbClr val="FFFFFF"/>
                </a:solidFill>
              </a:rPr>
              <a:t>深化党政同责，强化责任体系</a:t>
            </a:r>
          </a:p>
        </p:txBody>
      </p:sp>
      <p:sp>
        <p:nvSpPr>
          <p:cNvPr id="7" name="文本框 5"/>
          <p:cNvSpPr txBox="1">
            <a:spLocks noChangeArrowheads="1"/>
          </p:cNvSpPr>
          <p:nvPr/>
        </p:nvSpPr>
        <p:spPr bwMode="auto">
          <a:xfrm>
            <a:off x="664660" y="1624535"/>
            <a:ext cx="8148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auto" hangingPunct="0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1800" kern="0" dirty="0" smtClean="0">
                <a:solidFill>
                  <a:srgbClr val="FF0000"/>
                </a:solidFill>
              </a:rPr>
              <a:t>关键词</a:t>
            </a:r>
            <a:r>
              <a:rPr lang="zh-CN" altLang="en-US" sz="1800" kern="0" dirty="0">
                <a:solidFill>
                  <a:srgbClr val="FF0000"/>
                </a:solidFill>
              </a:rPr>
              <a:t>：共管双责</a:t>
            </a:r>
            <a:endParaRPr lang="zh-CN" altLang="en-US" sz="1800" kern="0" dirty="0" smtClean="0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489262" y="2099153"/>
            <a:ext cx="1130665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dirty="0" smtClean="0">
                <a:solidFill>
                  <a:srgbClr val="7030A0"/>
                </a:solidFill>
              </a:rPr>
              <a:t>继续全</a:t>
            </a:r>
            <a:r>
              <a:rPr lang="zh-CN" altLang="en-US" dirty="0">
                <a:solidFill>
                  <a:srgbClr val="7030A0"/>
                </a:solidFill>
              </a:rPr>
              <a:t>面实行以党政同责为核心的“</a:t>
            </a:r>
            <a:r>
              <a:rPr lang="zh-CN" altLang="en-US" dirty="0">
                <a:solidFill>
                  <a:srgbClr val="FF0000"/>
                </a:solidFill>
              </a:rPr>
              <a:t>双签字、双承诺</a:t>
            </a:r>
            <a:r>
              <a:rPr lang="zh-CN" altLang="en-US" dirty="0">
                <a:solidFill>
                  <a:srgbClr val="7030A0"/>
                </a:solidFill>
              </a:rPr>
              <a:t>”责任制度</a:t>
            </a:r>
            <a:r>
              <a:rPr lang="zh-CN" altLang="en-US" dirty="0" smtClean="0">
                <a:solidFill>
                  <a:srgbClr val="7030A0"/>
                </a:solidFill>
              </a:rPr>
              <a:t>，实现“</a:t>
            </a:r>
            <a:r>
              <a:rPr lang="en-US" altLang="zh-CN" dirty="0" smtClean="0">
                <a:solidFill>
                  <a:srgbClr val="7030A0"/>
                </a:solidFill>
              </a:rPr>
              <a:t>24</a:t>
            </a:r>
            <a:r>
              <a:rPr lang="zh-CN" altLang="en-US" dirty="0">
                <a:solidFill>
                  <a:srgbClr val="7030A0"/>
                </a:solidFill>
              </a:rPr>
              <a:t>个</a:t>
            </a:r>
            <a:r>
              <a:rPr lang="zh-CN" altLang="en-US" dirty="0" smtClean="0">
                <a:solidFill>
                  <a:srgbClr val="7030A0"/>
                </a:solidFill>
              </a:rPr>
              <a:t>部门、</a:t>
            </a:r>
            <a:r>
              <a:rPr lang="en-US" altLang="zh-CN" dirty="0" smtClean="0">
                <a:solidFill>
                  <a:srgbClr val="7030A0"/>
                </a:solidFill>
              </a:rPr>
              <a:t>56</a:t>
            </a:r>
            <a:r>
              <a:rPr lang="zh-CN" altLang="en-US" dirty="0" smtClean="0">
                <a:solidFill>
                  <a:srgbClr val="7030A0"/>
                </a:solidFill>
              </a:rPr>
              <a:t>个班组、</a:t>
            </a:r>
            <a:r>
              <a:rPr lang="en-US" altLang="zh-CN" dirty="0" smtClean="0">
                <a:solidFill>
                  <a:srgbClr val="7030A0"/>
                </a:solidFill>
              </a:rPr>
              <a:t>2614</a:t>
            </a:r>
            <a:r>
              <a:rPr lang="zh-CN" altLang="en-US" dirty="0" smtClean="0">
                <a:solidFill>
                  <a:srgbClr val="7030A0"/>
                </a:solidFill>
              </a:rPr>
              <a:t>名员工”安环责</a:t>
            </a:r>
            <a:r>
              <a:rPr lang="zh-CN" altLang="en-US" dirty="0">
                <a:solidFill>
                  <a:srgbClr val="7030A0"/>
                </a:solidFill>
              </a:rPr>
              <a:t>任链。此外，公司还</a:t>
            </a:r>
            <a:r>
              <a:rPr lang="zh-CN" altLang="en-US" dirty="0" smtClean="0">
                <a:solidFill>
                  <a:srgbClr val="7030A0"/>
                </a:solidFill>
              </a:rPr>
              <a:t>与各类相关方签</a:t>
            </a:r>
            <a:r>
              <a:rPr lang="zh-CN" altLang="en-US" dirty="0">
                <a:solidFill>
                  <a:srgbClr val="7030A0"/>
                </a:solidFill>
              </a:rPr>
              <a:t>约了安保工作责任书，使安全生产责任落实不留盲区</a:t>
            </a:r>
            <a:r>
              <a:rPr lang="zh-CN" altLang="en-US" dirty="0" smtClean="0">
                <a:solidFill>
                  <a:srgbClr val="7030A0"/>
                </a:solidFill>
              </a:rPr>
              <a:t>。</a:t>
            </a:r>
            <a:endParaRPr lang="en-US" altLang="zh-CN" dirty="0">
              <a:solidFill>
                <a:srgbClr val="7030A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dirty="0" smtClean="0">
                <a:solidFill>
                  <a:srgbClr val="7030A0"/>
                </a:solidFill>
              </a:rPr>
              <a:t>组织学习三个重要法律法规及制度，不</a:t>
            </a:r>
            <a:r>
              <a:rPr lang="zh-CN" altLang="en-US" dirty="0">
                <a:solidFill>
                  <a:srgbClr val="7030A0"/>
                </a:solidFill>
              </a:rPr>
              <a:t>断提高党政领导安全生产管理意识和能力。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1342523" y="6249835"/>
            <a:ext cx="413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公司管理层领导组织学习安环法律法规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310" y="3570901"/>
            <a:ext cx="3600023" cy="240751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611434" y="6111335"/>
            <a:ext cx="4495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      公司管理层领导开展基层调研，将安全生产责任制落实到班组、个人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021" y="3583939"/>
            <a:ext cx="3605223" cy="239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4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8468" y="661803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42543" y="661803"/>
            <a:ext cx="7165975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664680" y="672915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三</a:t>
            </a:r>
          </a:p>
        </p:txBody>
      </p:sp>
      <p:sp>
        <p:nvSpPr>
          <p:cNvPr id="6" name="文本框 17"/>
          <p:cNvSpPr txBox="1">
            <a:spLocks noChangeArrowheads="1"/>
          </p:cNvSpPr>
          <p:nvPr/>
        </p:nvSpPr>
        <p:spPr bwMode="auto">
          <a:xfrm>
            <a:off x="1342543" y="703078"/>
            <a:ext cx="4206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2400" b="1" kern="0" dirty="0">
                <a:solidFill>
                  <a:srgbClr val="FFFFFF"/>
                </a:solidFill>
              </a:rPr>
              <a:t>夯实基础管理，加强绩效考核</a:t>
            </a:r>
          </a:p>
        </p:txBody>
      </p:sp>
      <p:sp>
        <p:nvSpPr>
          <p:cNvPr id="18" name="文本框 5"/>
          <p:cNvSpPr txBox="1">
            <a:spLocks noChangeArrowheads="1"/>
          </p:cNvSpPr>
          <p:nvPr/>
        </p:nvSpPr>
        <p:spPr bwMode="auto">
          <a:xfrm>
            <a:off x="701865" y="1616327"/>
            <a:ext cx="8148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auto" hangingPunct="0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1800" kern="0" dirty="0" smtClean="0">
                <a:solidFill>
                  <a:srgbClr val="FF0000"/>
                </a:solidFill>
              </a:rPr>
              <a:t>关键词：夯实基础，奖</a:t>
            </a:r>
            <a:r>
              <a:rPr lang="zh-CN" altLang="en-US" sz="1800" kern="0" dirty="0">
                <a:solidFill>
                  <a:srgbClr val="FF0000"/>
                </a:solidFill>
              </a:rPr>
              <a:t>罚并举</a:t>
            </a:r>
            <a:endParaRPr lang="zh-CN" altLang="en-US" sz="1800" kern="0" dirty="0" smtClean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>
            <a:spLocks/>
          </p:cNvSpPr>
          <p:nvPr/>
        </p:nvSpPr>
        <p:spPr>
          <a:xfrm rot="1800000">
            <a:off x="4263947" y="4210928"/>
            <a:ext cx="1440000" cy="144000"/>
          </a:xfrm>
          <a:prstGeom prst="rect">
            <a:avLst/>
          </a:prstGeom>
          <a:gradFill flip="none" rotWithShape="1">
            <a:gsLst>
              <a:gs pos="0">
                <a:srgbClr val="000000">
                  <a:lumMod val="50000"/>
                  <a:lumOff val="50000"/>
                </a:srgbClr>
              </a:gs>
              <a:gs pos="50000">
                <a:srgbClr val="FFFFFF"/>
              </a:gs>
              <a:gs pos="90000">
                <a:srgbClr val="000000">
                  <a:lumMod val="50000"/>
                  <a:lumOff val="50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extrusionH="304800" contourW="19050">
            <a:bevelT w="101600" prst="convex"/>
            <a:bevelB w="0" h="63500"/>
            <a:contourClr>
              <a:srgbClr val="FFFFFF"/>
            </a:contourClr>
          </a:sp3d>
        </p:spPr>
        <p:txBody>
          <a:bodyPr anchor="ctr">
            <a:sp3d/>
          </a:bodyPr>
          <a:lstStyle/>
          <a:p>
            <a:pPr marL="0" marR="0" lvl="0" indent="0" algn="ctr" defTabSz="91440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Tx/>
              <a:buNone/>
              <a:tabLst/>
              <a:defRPr/>
            </a:pPr>
            <a:endParaRPr kumimoji="0" lang="zh-CN" altLang="en-US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4" name="矩形 13"/>
          <p:cNvSpPr>
            <a:spLocks/>
          </p:cNvSpPr>
          <p:nvPr/>
        </p:nvSpPr>
        <p:spPr>
          <a:xfrm rot="-1800000">
            <a:off x="7137465" y="4210928"/>
            <a:ext cx="1440000" cy="144000"/>
          </a:xfrm>
          <a:prstGeom prst="rect">
            <a:avLst/>
          </a:prstGeom>
          <a:gradFill flip="none" rotWithShape="1">
            <a:gsLst>
              <a:gs pos="0">
                <a:srgbClr val="000000">
                  <a:lumMod val="50000"/>
                  <a:lumOff val="50000"/>
                </a:srgbClr>
              </a:gs>
              <a:gs pos="50000">
                <a:srgbClr val="FFFFFF"/>
              </a:gs>
              <a:gs pos="90000">
                <a:srgbClr val="000000">
                  <a:lumMod val="50000"/>
                  <a:lumOff val="50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extrusionH="304800" contourW="19050">
            <a:bevelT w="101600" prst="convex"/>
            <a:bevelB w="0" h="63500"/>
            <a:contourClr>
              <a:srgbClr val="FFFFFF"/>
            </a:contourClr>
          </a:sp3d>
        </p:spPr>
        <p:txBody>
          <a:bodyPr anchor="ctr">
            <a:sp3d/>
          </a:bodyPr>
          <a:lstStyle/>
          <a:p>
            <a:pPr marL="0" marR="0" lvl="0" indent="0" algn="ctr" defTabSz="91440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Tx/>
              <a:buNone/>
              <a:tabLst/>
              <a:defRPr/>
            </a:pPr>
            <a:endParaRPr kumimoji="0" lang="zh-CN" altLang="en-US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grpSp>
        <p:nvGrpSpPr>
          <p:cNvPr id="15" name="组合 63"/>
          <p:cNvGrpSpPr/>
          <p:nvPr/>
        </p:nvGrpSpPr>
        <p:grpSpPr>
          <a:xfrm>
            <a:off x="2693938" y="2326091"/>
            <a:ext cx="1980000" cy="1980000"/>
            <a:chOff x="909120" y="2019299"/>
            <a:chExt cx="1980000" cy="1980000"/>
          </a:xfrm>
        </p:grpSpPr>
        <p:sp>
          <p:nvSpPr>
            <p:cNvPr id="16" name="椭圆 15"/>
            <p:cNvSpPr>
              <a:spLocks noChangeAspect="1"/>
            </p:cNvSpPr>
            <p:nvPr/>
          </p:nvSpPr>
          <p:spPr>
            <a:xfrm>
              <a:off x="909120" y="2019299"/>
              <a:ext cx="1980000" cy="1980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noFill/>
              <a:prstDash val="solid"/>
            </a:ln>
            <a:effectLst>
              <a:outerShdw blurRad="152400" dist="1460500" dir="5400000" sx="90000" sy="-19000" rotWithShape="0">
                <a:prstClr val="black">
                  <a:alpha val="15000"/>
                </a:prstClr>
              </a:outerShdw>
            </a:effectLst>
          </p:spPr>
          <p:txBody>
            <a:bodyPr anchor="ctr">
              <a:sp3d/>
            </a:bodyPr>
            <a:lstStyle/>
            <a:p>
              <a:pPr marL="0" marR="0" lvl="0" indent="0" algn="ctr" defTabSz="914400" eaLnBrk="0" fontAlgn="ctr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buFontTx/>
                <a:buNone/>
                <a:tabLst/>
                <a:defRPr/>
              </a:pPr>
              <a:endParaRPr kumimoji="0" lang="zh-CN" alt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19" name="椭圆 18"/>
            <p:cNvSpPr>
              <a:spLocks noChangeAspect="1"/>
            </p:cNvSpPr>
            <p:nvPr/>
          </p:nvSpPr>
          <p:spPr>
            <a:xfrm>
              <a:off x="945120" y="2055299"/>
              <a:ext cx="1908000" cy="1908000"/>
            </a:xfrm>
            <a:prstGeom prst="ellipse">
              <a:avLst/>
            </a:prstGeom>
            <a:gradFill flip="none" rotWithShape="1">
              <a:gsLst>
                <a:gs pos="15000">
                  <a:srgbClr val="00A8FA"/>
                </a:gs>
                <a:gs pos="80000">
                  <a:srgbClr val="0058B3"/>
                </a:gs>
              </a:gsLst>
              <a:lin ang="2700000" scaled="1"/>
              <a:tileRect/>
            </a:gradFill>
            <a:ln w="12700" cap="flat" cmpd="sng" algn="ctr">
              <a:solidFill>
                <a:srgbClr val="AFEA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微软雅黑"/>
                <a:cs typeface="+mn-cs"/>
              </a:endParaRPr>
            </a:p>
          </p:txBody>
        </p: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1089120" y="2199299"/>
              <a:ext cx="1620000" cy="1620000"/>
            </a:xfrm>
            <a:prstGeom prst="ellipse">
              <a:avLst/>
            </a:prstGeom>
            <a:solidFill>
              <a:srgbClr val="FFFFFF">
                <a:alpha val="65000"/>
              </a:srgb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微软雅黑"/>
                <a:cs typeface="+mn-cs"/>
              </a:endParaRPr>
            </a:p>
          </p:txBody>
        </p:sp>
        <p:grpSp>
          <p:nvGrpSpPr>
            <p:cNvPr id="21" name="组合 12"/>
            <p:cNvGrpSpPr>
              <a:grpSpLocks noChangeAspect="1"/>
            </p:cNvGrpSpPr>
            <p:nvPr/>
          </p:nvGrpSpPr>
          <p:grpSpPr>
            <a:xfrm>
              <a:off x="1197120" y="2307299"/>
              <a:ext cx="1404000" cy="1404000"/>
              <a:chOff x="4776334" y="4404800"/>
              <a:chExt cx="1012166" cy="1008000"/>
            </a:xfrm>
          </p:grpSpPr>
          <p:sp>
            <p:nvSpPr>
              <p:cNvPr id="22" name="Oval 2"/>
              <p:cNvSpPr>
                <a:spLocks noChangeAspect="1" noChangeArrowheads="1"/>
              </p:cNvSpPr>
              <p:nvPr/>
            </p:nvSpPr>
            <p:spPr bwMode="auto">
              <a:xfrm>
                <a:off x="4780500" y="4404800"/>
                <a:ext cx="1008000" cy="1008000"/>
              </a:xfrm>
              <a:prstGeom prst="ellipse">
                <a:avLst/>
              </a:prstGeom>
              <a:gradFill flip="none" rotWithShape="1">
                <a:gsLst>
                  <a:gs pos="0">
                    <a:srgbClr val="00DFF6"/>
                  </a:gs>
                  <a:gs pos="90000">
                    <a:srgbClr val="002774"/>
                  </a:gs>
                </a:gsLst>
                <a:lin ang="27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flat" dir="t"/>
              </a:scene3d>
              <a:sp3d extrusionH="190500" contourW="19050">
                <a:bevelT w="152400" h="50800" prst="softRound"/>
                <a:contourClr>
                  <a:srgbClr val="AFEAFF"/>
                </a:contourClr>
              </a:sp3d>
            </p:spPr>
            <p:txBody>
              <a:bodyPr anchor="ctr">
                <a:sp3d/>
              </a:bodyPr>
              <a:lstStyle/>
              <a:p>
                <a:pPr marL="0" marR="0" lvl="0" indent="0" algn="ctr" defTabSz="914400" eaLnBrk="0" fontAlgn="ctr" latinLnBrk="0" hangingPunct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0000"/>
                  </a:buClr>
                  <a:buSzPct val="70000"/>
                  <a:buFontTx/>
                  <a:buNone/>
                  <a:tabLst/>
                  <a:defRPr/>
                </a:pPr>
                <a:endParaRPr kumimoji="0" lang="fr-FR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23" name="椭圆 14"/>
              <p:cNvSpPr>
                <a:spLocks/>
              </p:cNvSpPr>
              <p:nvPr/>
            </p:nvSpPr>
            <p:spPr>
              <a:xfrm rot="19388639">
                <a:off x="4776334" y="4463328"/>
                <a:ext cx="684000" cy="4680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/>
                  </a:gs>
                  <a:gs pos="45000">
                    <a:srgbClr val="FFFFFF">
                      <a:alpha val="0"/>
                    </a:srgb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微软雅黑"/>
                  <a:cs typeface="+mn-cs"/>
                </a:endParaRPr>
              </a:p>
            </p:txBody>
          </p:sp>
          <p:sp>
            <p:nvSpPr>
              <p:cNvPr id="24" name="椭圆 23"/>
              <p:cNvSpPr>
                <a:spLocks noChangeAspect="1"/>
              </p:cNvSpPr>
              <p:nvPr/>
            </p:nvSpPr>
            <p:spPr>
              <a:xfrm>
                <a:off x="4888500" y="4512800"/>
                <a:ext cx="792000" cy="792000"/>
              </a:xfrm>
              <a:prstGeom prst="ellipse">
                <a:avLst/>
              </a:prstGeom>
              <a:gradFill flip="none" rotWithShape="1">
                <a:gsLst>
                  <a:gs pos="10000">
                    <a:srgbClr val="00B0F0">
                      <a:alpha val="60000"/>
                    </a:srgbClr>
                  </a:gs>
                  <a:gs pos="7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微软雅黑"/>
                  <a:cs typeface="+mn-cs"/>
                </a:endParaRPr>
              </a:p>
            </p:txBody>
          </p:sp>
        </p:grpSp>
      </p:grpSp>
      <p:sp>
        <p:nvSpPr>
          <p:cNvPr id="25" name="TextBox 146"/>
          <p:cNvSpPr txBox="1">
            <a:spLocks noChangeArrowheads="1"/>
          </p:cNvSpPr>
          <p:nvPr/>
        </p:nvSpPr>
        <p:spPr bwMode="auto">
          <a:xfrm>
            <a:off x="3160458" y="3154509"/>
            <a:ext cx="1046960" cy="3231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/>
        </p:spPr>
        <p:txBody>
          <a:bodyPr wrap="square">
            <a:spAutoFit/>
          </a:bodyPr>
          <a:lstStyle/>
          <a:p>
            <a:pPr marL="0" marR="0" lvl="0" indent="0" algn="ctr" defTabSz="91440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Tx/>
              <a:buNone/>
              <a:tabLst/>
              <a:defRPr/>
            </a:pPr>
            <a:r>
              <a:rPr kumimoji="0" lang="zh-CN" alt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127000" sx="104000" sy="104000" algn="ctr" rotWithShape="0">
                    <a:srgbClr val="000000"/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体系文件</a:t>
            </a:r>
            <a:endParaRPr kumimoji="0" lang="en-US" altLang="zh-CN" sz="15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127000" sx="104000" sy="104000" algn="ctr" rotWithShape="0">
                  <a:srgbClr val="000000"/>
                </a:outerShdw>
                <a:reflection blurRad="6350" stA="50000" endA="300" endPos="50000" dist="60007" dir="5400000" sy="-100000" algn="bl" rotWithShape="0"/>
              </a:effectLst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6" name="组合 62"/>
          <p:cNvGrpSpPr/>
          <p:nvPr/>
        </p:nvGrpSpPr>
        <p:grpSpPr>
          <a:xfrm>
            <a:off x="5430706" y="4011397"/>
            <a:ext cx="1980000" cy="1980000"/>
            <a:chOff x="3645888" y="3704605"/>
            <a:chExt cx="1980000" cy="1980000"/>
          </a:xfrm>
        </p:grpSpPr>
        <p:sp>
          <p:nvSpPr>
            <p:cNvPr id="27" name="椭圆 26"/>
            <p:cNvSpPr>
              <a:spLocks noChangeAspect="1"/>
            </p:cNvSpPr>
            <p:nvPr/>
          </p:nvSpPr>
          <p:spPr>
            <a:xfrm>
              <a:off x="3645888" y="3704605"/>
              <a:ext cx="1980000" cy="1980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noFill/>
              <a:prstDash val="solid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txBody>
            <a:bodyPr anchor="ctr">
              <a:sp3d/>
            </a:bodyPr>
            <a:lstStyle/>
            <a:p>
              <a:pPr marL="0" marR="0" lvl="0" indent="0" algn="ctr" defTabSz="914400" eaLnBrk="0" fontAlgn="ctr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buFontTx/>
                <a:buNone/>
                <a:tabLst/>
                <a:defRPr/>
              </a:pPr>
              <a:endParaRPr kumimoji="0" lang="zh-CN" alt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28" name="椭圆 27"/>
            <p:cNvSpPr>
              <a:spLocks noChangeAspect="1"/>
            </p:cNvSpPr>
            <p:nvPr/>
          </p:nvSpPr>
          <p:spPr>
            <a:xfrm>
              <a:off x="3681888" y="3740605"/>
              <a:ext cx="1908000" cy="1908000"/>
            </a:xfrm>
            <a:prstGeom prst="ellipse">
              <a:avLst/>
            </a:prstGeom>
            <a:gradFill flip="none" rotWithShape="1">
              <a:gsLst>
                <a:gs pos="0">
                  <a:srgbClr val="FF29D6"/>
                </a:gs>
                <a:gs pos="100000">
                  <a:srgbClr val="580074"/>
                </a:gs>
              </a:gsLst>
              <a:lin ang="2700000" scaled="1"/>
              <a:tileRect/>
            </a:gradFill>
            <a:ln w="19050" cap="flat" cmpd="sng" algn="ctr">
              <a:noFill/>
              <a:prstDash val="solid"/>
            </a:ln>
            <a:effectLst/>
          </p:spPr>
          <p:txBody>
            <a:bodyPr anchor="ctr">
              <a:sp3d/>
            </a:bodyPr>
            <a:lstStyle/>
            <a:p>
              <a:pPr marL="0" marR="0" lvl="0" indent="0" algn="ctr" defTabSz="914400" eaLnBrk="0" fontAlgn="ctr" latinLnBrk="0" hangingPunct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buFontTx/>
                <a:buNone/>
                <a:tabLst/>
                <a:defRPr/>
              </a:pPr>
              <a:endParaRPr kumimoji="0" lang="zh-CN" alt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29" name="椭圆 28"/>
            <p:cNvSpPr>
              <a:spLocks noChangeAspect="1"/>
            </p:cNvSpPr>
            <p:nvPr/>
          </p:nvSpPr>
          <p:spPr>
            <a:xfrm>
              <a:off x="3825888" y="3884605"/>
              <a:ext cx="1620000" cy="1620000"/>
            </a:xfrm>
            <a:prstGeom prst="ellipse">
              <a:avLst/>
            </a:prstGeom>
            <a:solidFill>
              <a:srgbClr val="FFFFFF">
                <a:alpha val="65000"/>
              </a:srgb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微软雅黑"/>
                <a:cs typeface="+mn-cs"/>
              </a:endParaRPr>
            </a:p>
          </p:txBody>
        </p:sp>
        <p:grpSp>
          <p:nvGrpSpPr>
            <p:cNvPr id="30" name="组合 12"/>
            <p:cNvGrpSpPr>
              <a:grpSpLocks noChangeAspect="1"/>
            </p:cNvGrpSpPr>
            <p:nvPr/>
          </p:nvGrpSpPr>
          <p:grpSpPr>
            <a:xfrm>
              <a:off x="3933888" y="3992605"/>
              <a:ext cx="1404000" cy="1404000"/>
              <a:chOff x="4776334" y="4404800"/>
              <a:chExt cx="1012166" cy="1008000"/>
            </a:xfrm>
          </p:grpSpPr>
          <p:sp>
            <p:nvSpPr>
              <p:cNvPr id="31" name="Oval 2"/>
              <p:cNvSpPr>
                <a:spLocks noChangeAspect="1" noChangeArrowheads="1"/>
              </p:cNvSpPr>
              <p:nvPr/>
            </p:nvSpPr>
            <p:spPr bwMode="auto">
              <a:xfrm>
                <a:off x="4780500" y="4404800"/>
                <a:ext cx="1008000" cy="10080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29D6"/>
                  </a:gs>
                  <a:gs pos="100000">
                    <a:srgbClr val="580074"/>
                  </a:gs>
                </a:gsLst>
                <a:lin ang="2700000" scaled="1"/>
                <a:tileRect/>
              </a:gradFill>
              <a:ln w="19050" cap="flat" cmpd="sng" algn="ctr">
                <a:noFill/>
                <a:prstDash val="solid"/>
              </a:ln>
              <a:effectLst/>
              <a:scene3d>
                <a:camera prst="orthographicFront"/>
                <a:lightRig rig="flat" dir="t"/>
              </a:scene3d>
              <a:sp3d extrusionH="190500" contourW="19050">
                <a:bevelT w="152400" h="50800" prst="softRound"/>
                <a:contourClr>
                  <a:srgbClr val="FFAFEE"/>
                </a:contourClr>
              </a:sp3d>
            </p:spPr>
            <p:txBody>
              <a:bodyPr anchor="ctr">
                <a:sp3d/>
              </a:bodyPr>
              <a:lstStyle/>
              <a:p>
                <a:pPr marL="0" marR="0" lvl="0" indent="0" algn="ctr" defTabSz="914400" eaLnBrk="0" fontAlgn="ctr" latinLnBrk="0" hangingPunct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0000"/>
                  </a:buClr>
                  <a:buSzPct val="70000"/>
                  <a:buFontTx/>
                  <a:buNone/>
                  <a:tabLst/>
                  <a:defRPr/>
                </a:pPr>
                <a:endParaRPr kumimoji="0" lang="fr-FR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32" name="椭圆 14"/>
              <p:cNvSpPr>
                <a:spLocks/>
              </p:cNvSpPr>
              <p:nvPr/>
            </p:nvSpPr>
            <p:spPr>
              <a:xfrm rot="19388639">
                <a:off x="4776334" y="4463328"/>
                <a:ext cx="684000" cy="4680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/>
                  </a:gs>
                  <a:gs pos="45000">
                    <a:srgbClr val="FFFFFF">
                      <a:alpha val="0"/>
                    </a:srgb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微软雅黑"/>
                  <a:cs typeface="+mn-cs"/>
                </a:endParaRPr>
              </a:p>
            </p:txBody>
          </p:sp>
          <p:sp>
            <p:nvSpPr>
              <p:cNvPr id="33" name="椭圆 32"/>
              <p:cNvSpPr>
                <a:spLocks noChangeAspect="1"/>
              </p:cNvSpPr>
              <p:nvPr/>
            </p:nvSpPr>
            <p:spPr>
              <a:xfrm>
                <a:off x="4888500" y="4512800"/>
                <a:ext cx="792000" cy="792000"/>
              </a:xfrm>
              <a:prstGeom prst="ellipse">
                <a:avLst/>
              </a:prstGeom>
              <a:gradFill flip="none" rotWithShape="1">
                <a:gsLst>
                  <a:gs pos="10000">
                    <a:srgbClr val="FF29D6">
                      <a:alpha val="50000"/>
                    </a:srgbClr>
                  </a:gs>
                  <a:gs pos="7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微软雅黑"/>
                  <a:cs typeface="+mn-cs"/>
                </a:endParaRPr>
              </a:p>
            </p:txBody>
          </p:sp>
        </p:grpSp>
      </p:grpSp>
      <p:grpSp>
        <p:nvGrpSpPr>
          <p:cNvPr id="34" name="组合 61"/>
          <p:cNvGrpSpPr/>
          <p:nvPr/>
        </p:nvGrpSpPr>
        <p:grpSpPr>
          <a:xfrm>
            <a:off x="8167474" y="2326091"/>
            <a:ext cx="1980000" cy="1980000"/>
            <a:chOff x="6382656" y="2019299"/>
            <a:chExt cx="1980000" cy="1980000"/>
          </a:xfrm>
        </p:grpSpPr>
        <p:sp>
          <p:nvSpPr>
            <p:cNvPr id="35" name="椭圆 34"/>
            <p:cNvSpPr>
              <a:spLocks noChangeAspect="1"/>
            </p:cNvSpPr>
            <p:nvPr/>
          </p:nvSpPr>
          <p:spPr>
            <a:xfrm>
              <a:off x="6382656" y="2019299"/>
              <a:ext cx="1980000" cy="1980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noFill/>
              <a:prstDash val="solid"/>
            </a:ln>
            <a:effectLst>
              <a:outerShdw blurRad="152400" dist="1460500" dir="5400000" sx="90000" sy="-19000" rotWithShape="0">
                <a:prstClr val="black">
                  <a:alpha val="15000"/>
                </a:prstClr>
              </a:outerShdw>
            </a:effectLst>
          </p:spPr>
          <p:txBody>
            <a:bodyPr anchor="ctr">
              <a:sp3d/>
            </a:bodyPr>
            <a:lstStyle/>
            <a:p>
              <a:pPr marL="0" marR="0" lvl="0" indent="0" algn="ctr" defTabSz="914400" eaLnBrk="0" fontAlgn="ctr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buFontTx/>
                <a:buNone/>
                <a:tabLst/>
                <a:defRPr/>
              </a:pPr>
              <a:endParaRPr kumimoji="0" lang="zh-CN" alt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36" name="椭圆 35"/>
            <p:cNvSpPr>
              <a:spLocks noChangeAspect="1"/>
            </p:cNvSpPr>
            <p:nvPr/>
          </p:nvSpPr>
          <p:spPr>
            <a:xfrm>
              <a:off x="6418656" y="2055299"/>
              <a:ext cx="1908000" cy="1908000"/>
            </a:xfrm>
            <a:prstGeom prst="ellipse">
              <a:avLst/>
            </a:prstGeom>
            <a:gradFill flip="none" rotWithShape="1">
              <a:gsLst>
                <a:gs pos="0">
                  <a:srgbClr val="6EFF01"/>
                </a:gs>
                <a:gs pos="90000">
                  <a:srgbClr val="0F5000"/>
                </a:gs>
              </a:gsLst>
              <a:lin ang="27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>
              <a:sp3d/>
            </a:bodyPr>
            <a:lstStyle/>
            <a:p>
              <a:pPr marL="0" marR="0" lvl="0" indent="0" algn="ctr" defTabSz="914400" eaLnBrk="0" fontAlgn="ctr" latinLnBrk="0" hangingPunct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buFontTx/>
                <a:buNone/>
                <a:tabLst/>
                <a:defRPr/>
              </a:pPr>
              <a:endParaRPr kumimoji="0" lang="zh-CN" alt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37" name="椭圆 36"/>
            <p:cNvSpPr>
              <a:spLocks noChangeAspect="1"/>
            </p:cNvSpPr>
            <p:nvPr/>
          </p:nvSpPr>
          <p:spPr>
            <a:xfrm>
              <a:off x="6562656" y="2199299"/>
              <a:ext cx="1620000" cy="1620000"/>
            </a:xfrm>
            <a:prstGeom prst="ellipse">
              <a:avLst/>
            </a:prstGeom>
            <a:solidFill>
              <a:srgbClr val="B7FFB9">
                <a:alpha val="75000"/>
              </a:srgb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微软雅黑"/>
                <a:cs typeface="+mn-cs"/>
              </a:endParaRPr>
            </a:p>
          </p:txBody>
        </p:sp>
        <p:grpSp>
          <p:nvGrpSpPr>
            <p:cNvPr id="38" name="组合 12"/>
            <p:cNvGrpSpPr>
              <a:grpSpLocks noChangeAspect="1"/>
            </p:cNvGrpSpPr>
            <p:nvPr/>
          </p:nvGrpSpPr>
          <p:grpSpPr>
            <a:xfrm>
              <a:off x="6670656" y="2307299"/>
              <a:ext cx="1404000" cy="1404000"/>
              <a:chOff x="4776334" y="4404800"/>
              <a:chExt cx="1012166" cy="1008000"/>
            </a:xfrm>
          </p:grpSpPr>
          <p:sp>
            <p:nvSpPr>
              <p:cNvPr id="39" name="Oval 2"/>
              <p:cNvSpPr>
                <a:spLocks noChangeAspect="1" noChangeArrowheads="1"/>
              </p:cNvSpPr>
              <p:nvPr/>
            </p:nvSpPr>
            <p:spPr bwMode="auto">
              <a:xfrm>
                <a:off x="4780500" y="4404800"/>
                <a:ext cx="1008000" cy="1008000"/>
              </a:xfrm>
              <a:prstGeom prst="ellipse">
                <a:avLst/>
              </a:prstGeom>
              <a:gradFill flip="none" rotWithShape="1">
                <a:gsLst>
                  <a:gs pos="0">
                    <a:srgbClr val="6EFF01"/>
                  </a:gs>
                  <a:gs pos="90000">
                    <a:srgbClr val="0F5000"/>
                  </a:gs>
                </a:gsLst>
                <a:lin ang="27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flat" dir="t"/>
              </a:scene3d>
              <a:sp3d extrusionH="190500" contourW="19050">
                <a:bevelT w="152400" h="50800" prst="softRound"/>
                <a:bevelB w="0" h="0"/>
                <a:contourClr>
                  <a:srgbClr val="89FF8C"/>
                </a:contourClr>
              </a:sp3d>
            </p:spPr>
            <p:txBody>
              <a:bodyPr anchor="ctr">
                <a:sp3d/>
              </a:bodyPr>
              <a:lstStyle/>
              <a:p>
                <a:pPr marL="0" marR="0" lvl="0" indent="0" algn="ctr" defTabSz="914400" eaLnBrk="0" fontAlgn="ctr" latinLnBrk="0" hangingPunct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0000"/>
                  </a:buClr>
                  <a:buSzPct val="70000"/>
                  <a:buFontTx/>
                  <a:buNone/>
                  <a:tabLst/>
                  <a:defRPr/>
                </a:pPr>
                <a:endParaRPr kumimoji="0" lang="fr-FR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40" name="椭圆 14"/>
              <p:cNvSpPr>
                <a:spLocks/>
              </p:cNvSpPr>
              <p:nvPr/>
            </p:nvSpPr>
            <p:spPr>
              <a:xfrm rot="19388639">
                <a:off x="4776334" y="4463328"/>
                <a:ext cx="684000" cy="4680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/>
                  </a:gs>
                  <a:gs pos="45000">
                    <a:srgbClr val="FFFFFF">
                      <a:alpha val="0"/>
                    </a:srgb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微软雅黑"/>
                  <a:cs typeface="+mn-cs"/>
                </a:endParaRPr>
              </a:p>
            </p:txBody>
          </p:sp>
          <p:sp>
            <p:nvSpPr>
              <p:cNvPr id="41" name="椭圆 40"/>
              <p:cNvSpPr>
                <a:spLocks noChangeAspect="1"/>
              </p:cNvSpPr>
              <p:nvPr/>
            </p:nvSpPr>
            <p:spPr>
              <a:xfrm>
                <a:off x="4888500" y="4512800"/>
                <a:ext cx="792000" cy="792000"/>
              </a:xfrm>
              <a:prstGeom prst="ellipse">
                <a:avLst/>
              </a:prstGeom>
              <a:gradFill flip="none" rotWithShape="1">
                <a:gsLst>
                  <a:gs pos="10000">
                    <a:srgbClr val="6EFF01">
                      <a:alpha val="50000"/>
                    </a:srgbClr>
                  </a:gs>
                  <a:gs pos="7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微软雅黑"/>
                  <a:cs typeface="+mn-cs"/>
                </a:endParaRPr>
              </a:p>
            </p:txBody>
          </p:sp>
        </p:grpSp>
      </p:grpSp>
      <p:sp>
        <p:nvSpPr>
          <p:cNvPr id="42" name="TextBox 146"/>
          <p:cNvSpPr txBox="1">
            <a:spLocks noChangeArrowheads="1"/>
          </p:cNvSpPr>
          <p:nvPr/>
        </p:nvSpPr>
        <p:spPr bwMode="auto">
          <a:xfrm>
            <a:off x="5825981" y="4839815"/>
            <a:ext cx="1189449" cy="3231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contourClr>
                <a:schemeClr val="tx1"/>
              </a:contourClr>
            </a:sp3d>
          </a:bodyPr>
          <a:lstStyle/>
          <a:p>
            <a:pPr marL="0" marR="0" lvl="0" indent="0" algn="ctr" defTabSz="93345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Tx/>
              <a:buNone/>
              <a:tabLst/>
              <a:defRPr/>
            </a:pPr>
            <a:r>
              <a:rPr kumimoji="0" lang="zh-CN" altLang="en-US" sz="1500" b="0" i="0" u="none" strike="noStrike" kern="0" cap="none" spc="0" normalizeH="0" baseline="0" noProof="0" dirty="0" smtClean="0">
                <a:ln w="0">
                  <a:noFill/>
                </a:ln>
                <a:solidFill>
                  <a:srgbClr val="FFFFFF"/>
                </a:solidFill>
                <a:effectLst>
                  <a:outerShdw blurRad="127000" sx="104000" sy="104000" algn="ctr" rotWithShape="0">
                    <a:srgbClr val="2F003E"/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作业指导书</a:t>
            </a:r>
            <a:endParaRPr kumimoji="0" lang="en-US" altLang="zh-CN" sz="1500" b="0" i="0" u="none" strike="noStrike" kern="0" cap="none" spc="0" normalizeH="0" baseline="0" noProof="0" dirty="0" smtClean="0">
              <a:ln w="0">
                <a:noFill/>
              </a:ln>
              <a:solidFill>
                <a:srgbClr val="FFFFFF"/>
              </a:solidFill>
              <a:effectLst>
                <a:outerShdw blurRad="127000" sx="104000" sy="104000" algn="ctr" rotWithShape="0">
                  <a:srgbClr val="2F003E"/>
                </a:outerShdw>
                <a:reflection blurRad="6350" stA="50000" endA="300" endPos="50000" dist="60007" dir="5400000" sy="-100000" algn="bl" rotWithShape="0"/>
              </a:effectLst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3" name="TextBox 146"/>
          <p:cNvSpPr txBox="1">
            <a:spLocks noChangeArrowheads="1"/>
          </p:cNvSpPr>
          <p:nvPr/>
        </p:nvSpPr>
        <p:spPr bwMode="auto">
          <a:xfrm>
            <a:off x="8633994" y="3154509"/>
            <a:ext cx="1046960" cy="3231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contourClr>
                <a:schemeClr val="tx1"/>
              </a:contourClr>
            </a:sp3d>
          </a:bodyPr>
          <a:lstStyle/>
          <a:p>
            <a:pPr marL="0" marR="0" lvl="0" indent="0" algn="ctr" defTabSz="93345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Tx/>
              <a:buNone/>
              <a:tabLst/>
              <a:defRPr/>
            </a:pPr>
            <a:r>
              <a:rPr kumimoji="0" lang="zh-CN" altLang="en-US" sz="1500" b="0" i="0" u="none" strike="noStrike" kern="0" cap="none" spc="0" normalizeH="0" baseline="0" noProof="0" dirty="0" smtClean="0">
                <a:ln w="0">
                  <a:noFill/>
                </a:ln>
                <a:solidFill>
                  <a:srgbClr val="FFFFFF"/>
                </a:solidFill>
                <a:effectLst>
                  <a:outerShdw blurRad="127000" sx="104000" sy="104000" algn="ctr" rotWithShape="0">
                    <a:srgbClr val="072600"/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规章制度</a:t>
            </a:r>
            <a:endParaRPr kumimoji="0" lang="en-US" altLang="zh-CN" sz="1500" b="0" i="0" u="none" strike="noStrike" kern="0" cap="none" spc="0" normalizeH="0" baseline="0" noProof="0" dirty="0" smtClean="0">
              <a:ln w="0">
                <a:noFill/>
              </a:ln>
              <a:solidFill>
                <a:srgbClr val="FFFFFF"/>
              </a:solidFill>
              <a:effectLst>
                <a:outerShdw blurRad="127000" sx="104000" sy="104000" algn="ctr" rotWithShape="0">
                  <a:srgbClr val="072600"/>
                </a:outerShdw>
                <a:reflection blurRad="6350" stA="50000" endA="300" endPos="50000" dist="60007" dir="5400000" sy="-100000" algn="bl" rotWithShape="0"/>
              </a:effectLst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4" name="TextBox 146"/>
          <p:cNvSpPr txBox="1">
            <a:spLocks noChangeArrowheads="1"/>
          </p:cNvSpPr>
          <p:nvPr/>
        </p:nvSpPr>
        <p:spPr bwMode="auto">
          <a:xfrm>
            <a:off x="4031415" y="6059765"/>
            <a:ext cx="5051146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zh-CN" altLang="en-US" sz="1600" kern="0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重新修订</a:t>
            </a:r>
            <a:r>
              <a:rPr lang="en-US" altLang="zh-CN" sz="1600" kern="0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600" kern="0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职业健康安全和环境保护作业指导书</a:t>
            </a:r>
            <a:r>
              <a:rPr lang="en-US" altLang="zh-CN" sz="1600" kern="0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600" kern="0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，共</a:t>
            </a:r>
            <a:r>
              <a:rPr lang="en-US" altLang="zh-CN" sz="1600" kern="0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21</a:t>
            </a:r>
            <a:r>
              <a:rPr lang="zh-CN" altLang="en-US" sz="1600" kern="0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篇</a:t>
            </a:r>
            <a:r>
              <a:rPr lang="en-US" altLang="zh-CN" sz="1600" kern="0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136</a:t>
            </a:r>
            <a:r>
              <a:rPr lang="zh-CN" altLang="en-US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节</a:t>
            </a:r>
            <a:endParaRPr lang="zh-CN" altLang="en-US" sz="1600" kern="0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5" name="TextBox 146"/>
          <p:cNvSpPr txBox="1">
            <a:spLocks noChangeArrowheads="1"/>
          </p:cNvSpPr>
          <p:nvPr/>
        </p:nvSpPr>
        <p:spPr bwMode="auto">
          <a:xfrm>
            <a:off x="393189" y="4453505"/>
            <a:ext cx="4484368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zh-CN" altLang="en-US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结合</a:t>
            </a:r>
            <a:r>
              <a:rPr lang="en-US" altLang="zh-CN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ISO45001</a:t>
            </a:r>
            <a:r>
              <a:rPr lang="zh-CN" altLang="en-US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2018</a:t>
            </a:r>
            <a:r>
              <a:rPr lang="zh-CN" altLang="en-US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要求，修订职业健康安全管理体系（</a:t>
            </a:r>
            <a:r>
              <a:rPr lang="en-US" altLang="zh-CN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本手册和</a:t>
            </a:r>
            <a:r>
              <a:rPr lang="en-US" altLang="zh-CN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16</a:t>
            </a:r>
            <a:r>
              <a:rPr lang="zh-CN" altLang="en-US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个程序文件）</a:t>
            </a:r>
            <a:endParaRPr lang="en-US" altLang="zh-CN" sz="1600" kern="0" dirty="0" smtClean="0">
              <a:solidFill>
                <a:srgbClr val="7030A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6" name="TextBox 146"/>
          <p:cNvSpPr txBox="1">
            <a:spLocks noChangeArrowheads="1"/>
          </p:cNvSpPr>
          <p:nvPr/>
        </p:nvSpPr>
        <p:spPr bwMode="auto">
          <a:xfrm>
            <a:off x="7517169" y="4689618"/>
            <a:ext cx="458655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zh-CN" altLang="en-US" sz="1600" kern="0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对接法律法规合规</a:t>
            </a:r>
            <a:r>
              <a:rPr lang="zh-CN" altLang="en-US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性，</a:t>
            </a:r>
            <a:endParaRPr lang="en-US" altLang="zh-CN" sz="1600" kern="0" dirty="0" smtClean="0">
              <a:solidFill>
                <a:srgbClr val="7030A0"/>
              </a:solidFill>
              <a:latin typeface="微软雅黑" pitchFamily="34" charset="-122"/>
              <a:ea typeface="微软雅黑" pitchFamily="34" charset="-122"/>
            </a:endParaRPr>
          </a:p>
          <a:p>
            <a:pPr lvl="0" algn="ctr">
              <a:defRPr/>
            </a:pPr>
            <a:r>
              <a:rPr lang="zh-CN" altLang="en-US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完成</a:t>
            </a:r>
            <a:r>
              <a:rPr lang="en-US" altLang="zh-CN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34</a:t>
            </a:r>
            <a:r>
              <a:rPr lang="zh-CN" altLang="en-US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项</a:t>
            </a:r>
            <a:r>
              <a:rPr lang="zh-CN" altLang="en-US" sz="1600" kern="0" dirty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安环管理标</a:t>
            </a:r>
            <a:r>
              <a:rPr lang="zh-CN" altLang="en-US" sz="1600" kern="0" dirty="0" smtClean="0">
                <a:solidFill>
                  <a:srgbClr val="7030A0"/>
                </a:solidFill>
                <a:latin typeface="微软雅黑" pitchFamily="34" charset="-122"/>
                <a:ea typeface="微软雅黑" pitchFamily="34" charset="-122"/>
              </a:rPr>
              <a:t>准修订</a:t>
            </a:r>
            <a:endParaRPr lang="zh-CN" altLang="en-US" sz="1600" kern="0" dirty="0">
              <a:solidFill>
                <a:srgbClr val="7030A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944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8468" y="661803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42543" y="661803"/>
            <a:ext cx="7165975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664680" y="672915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三</a:t>
            </a:r>
          </a:p>
        </p:txBody>
      </p:sp>
      <p:sp>
        <p:nvSpPr>
          <p:cNvPr id="6" name="文本框 17"/>
          <p:cNvSpPr txBox="1">
            <a:spLocks noChangeArrowheads="1"/>
          </p:cNvSpPr>
          <p:nvPr/>
        </p:nvSpPr>
        <p:spPr bwMode="auto">
          <a:xfrm>
            <a:off x="1342543" y="703078"/>
            <a:ext cx="4206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2400" b="1" kern="0" dirty="0">
                <a:solidFill>
                  <a:srgbClr val="FFFFFF"/>
                </a:solidFill>
              </a:rPr>
              <a:t>夯实基础管理，加强绩效考核</a:t>
            </a:r>
          </a:p>
        </p:txBody>
      </p:sp>
      <p:sp>
        <p:nvSpPr>
          <p:cNvPr id="8" name="矩形 7"/>
          <p:cNvSpPr/>
          <p:nvPr/>
        </p:nvSpPr>
        <p:spPr>
          <a:xfrm>
            <a:off x="622592" y="2058060"/>
            <a:ext cx="11235168" cy="1291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各类规章制度的修订贴近一线、贴近实际。</a:t>
            </a:r>
            <a:endParaRPr lang="en-US" altLang="zh-CN" kern="100" dirty="0" smtClean="0">
              <a:solidFill>
                <a:srgbClr val="7030A0"/>
              </a:solidFill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将</a:t>
            </a:r>
            <a:r>
              <a:rPr lang="zh-CN" altLang="en-US" kern="100" dirty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日常安环考核与隐患排查治理规定内容有机结合，对易发生事故的隐患，一经发现将参照轻、重伤事故考核，真正做到考核关口前移，有效减少或杜绝事故隐患。</a:t>
            </a:r>
            <a:endParaRPr lang="zh-CN" altLang="zh-CN" kern="100" dirty="0">
              <a:solidFill>
                <a:srgbClr val="7030A0"/>
              </a:solidFill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630081" y="6257563"/>
            <a:ext cx="281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auto" hangingPunct="0">
              <a:spcAft>
                <a:spcPts val="0"/>
              </a:spcAft>
            </a:pPr>
            <a:r>
              <a:rPr lang="zh-CN" altLang="en-US" kern="0" dirty="0" smtClean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作业指导书修订贴近一线</a:t>
            </a:r>
            <a:endParaRPr lang="zh-CN" altLang="en-US" kern="0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" name="文本框 3"/>
          <p:cNvSpPr txBox="1">
            <a:spLocks noChangeArrowheads="1"/>
          </p:cNvSpPr>
          <p:nvPr/>
        </p:nvSpPr>
        <p:spPr bwMode="auto">
          <a:xfrm>
            <a:off x="6455910" y="6257563"/>
            <a:ext cx="53392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auto" hangingPunct="0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1800" kern="0" dirty="0">
                <a:solidFill>
                  <a:srgbClr val="FF0000"/>
                </a:solidFill>
              </a:rPr>
              <a:t>安全绩效考核纳入公司</a:t>
            </a:r>
            <a:r>
              <a:rPr lang="en-US" altLang="zh-CN" sz="1800" kern="0" dirty="0">
                <a:solidFill>
                  <a:srgbClr val="FF0000"/>
                </a:solidFill>
              </a:rPr>
              <a:t>KPI</a:t>
            </a:r>
            <a:r>
              <a:rPr lang="zh-CN" altLang="en-US" sz="1800" kern="0" dirty="0">
                <a:solidFill>
                  <a:srgbClr val="FF0000"/>
                </a:solidFill>
              </a:rPr>
              <a:t>数字化绩效考核系统</a:t>
            </a:r>
            <a:endParaRPr lang="zh-CN" altLang="en-US" sz="1800" kern="0" dirty="0" smtClean="0">
              <a:solidFill>
                <a:srgbClr val="FF0000"/>
              </a:solidFill>
            </a:endParaRPr>
          </a:p>
        </p:txBody>
      </p:sp>
      <p:sp>
        <p:nvSpPr>
          <p:cNvPr id="18" name="文本框 5"/>
          <p:cNvSpPr txBox="1">
            <a:spLocks noChangeArrowheads="1"/>
          </p:cNvSpPr>
          <p:nvPr/>
        </p:nvSpPr>
        <p:spPr bwMode="auto">
          <a:xfrm>
            <a:off x="701865" y="1616327"/>
            <a:ext cx="8148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auto" hangingPunct="0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1800" kern="0" dirty="0" smtClean="0">
                <a:solidFill>
                  <a:srgbClr val="FF0000"/>
                </a:solidFill>
              </a:rPr>
              <a:t>关键词</a:t>
            </a:r>
            <a:r>
              <a:rPr lang="zh-CN" altLang="en-US" sz="1800" kern="0" dirty="0">
                <a:solidFill>
                  <a:srgbClr val="FF0000"/>
                </a:solidFill>
              </a:rPr>
              <a:t>：夯实基础</a:t>
            </a:r>
            <a:r>
              <a:rPr lang="zh-CN" altLang="en-US" sz="1800" kern="0" dirty="0" smtClean="0">
                <a:solidFill>
                  <a:srgbClr val="FF0000"/>
                </a:solidFill>
              </a:rPr>
              <a:t>，奖罚并举</a:t>
            </a:r>
          </a:p>
        </p:txBody>
      </p:sp>
      <p:pic>
        <p:nvPicPr>
          <p:cNvPr id="13" name="图片 12"/>
          <p:cNvPicPr/>
          <p:nvPr/>
        </p:nvPicPr>
        <p:blipFill>
          <a:blip r:embed="rId3"/>
          <a:stretch>
            <a:fillRect/>
          </a:stretch>
        </p:blipFill>
        <p:spPr>
          <a:xfrm>
            <a:off x="6801167" y="3841762"/>
            <a:ext cx="3868737" cy="22088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399" y="3857959"/>
            <a:ext cx="3856966" cy="217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38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8468" y="627539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42543" y="627539"/>
            <a:ext cx="7165975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664680" y="638651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四</a:t>
            </a:r>
          </a:p>
        </p:txBody>
      </p:sp>
      <p:sp>
        <p:nvSpPr>
          <p:cNvPr id="6" name="文本框 17"/>
          <p:cNvSpPr txBox="1">
            <a:spLocks noChangeArrowheads="1"/>
          </p:cNvSpPr>
          <p:nvPr/>
        </p:nvSpPr>
        <p:spPr bwMode="auto">
          <a:xfrm>
            <a:off x="1342543" y="668814"/>
            <a:ext cx="4206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2400" b="1" kern="0" dirty="0" smtClean="0">
                <a:solidFill>
                  <a:srgbClr val="FFFFFF"/>
                </a:solidFill>
              </a:rPr>
              <a:t>安环精准投</a:t>
            </a:r>
            <a:r>
              <a:rPr lang="zh-CN" altLang="en-US" sz="2400" b="1" kern="0" dirty="0">
                <a:solidFill>
                  <a:srgbClr val="FFFFFF"/>
                </a:solidFill>
              </a:rPr>
              <a:t>入，注重现场实效</a:t>
            </a:r>
            <a:endParaRPr lang="zh-CN" altLang="en-US" sz="2400" kern="0" dirty="0" smtClean="0">
              <a:solidFill>
                <a:srgbClr val="FFFFFF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639235" y="1955349"/>
            <a:ext cx="1123516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en-US" altLang="zh-CN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2019</a:t>
            </a:r>
            <a:r>
              <a:rPr lang="zh-CN" altLang="en-US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年</a:t>
            </a:r>
            <a:r>
              <a:rPr lang="en-US" altLang="zh-CN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月</a:t>
            </a:r>
            <a:r>
              <a:rPr lang="en-US" altLang="zh-CN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~10</a:t>
            </a:r>
            <a:r>
              <a:rPr lang="zh-CN" altLang="en-US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月公司安</a:t>
            </a:r>
            <a:r>
              <a:rPr lang="zh-CN" altLang="en-US" kern="100" dirty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全生产工作上的投入</a:t>
            </a:r>
            <a:r>
              <a:rPr lang="zh-CN" altLang="en-US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为</a:t>
            </a:r>
            <a:r>
              <a:rPr lang="en-US" altLang="zh-CN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849</a:t>
            </a:r>
            <a:r>
              <a:rPr lang="zh-CN" altLang="en-US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万</a:t>
            </a:r>
            <a:r>
              <a:rPr lang="zh-CN" altLang="en-US" kern="100" dirty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元</a:t>
            </a:r>
            <a:r>
              <a:rPr lang="zh-CN" altLang="en-US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。（年底将完成</a:t>
            </a:r>
            <a:r>
              <a:rPr lang="en-US" altLang="zh-CN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1100</a:t>
            </a:r>
            <a:r>
              <a:rPr lang="zh-CN" altLang="en-US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万元的目标）</a:t>
            </a:r>
            <a:endParaRPr lang="en-US" altLang="zh-CN" kern="100" dirty="0" smtClean="0">
              <a:solidFill>
                <a:srgbClr val="7030A0"/>
              </a:solidFill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年初制订安环投入计划，有</a:t>
            </a:r>
            <a:r>
              <a:rPr lang="zh-CN" altLang="en-US" kern="100" dirty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效对接法律法规，掌握投入动态管理，做到有的放矢、精准发力、综合分析、确保投入取得实效</a:t>
            </a:r>
            <a:r>
              <a:rPr lang="zh-CN" altLang="en-US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zh-CN" kern="100" dirty="0">
              <a:solidFill>
                <a:srgbClr val="7030A0"/>
              </a:solidFill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270108" y="6378766"/>
            <a:ext cx="2267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焊接烟尘净化装置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954827" y="6378766"/>
            <a:ext cx="2267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钢管搬运堆垛机械手</a:t>
            </a:r>
          </a:p>
        </p:txBody>
      </p:sp>
      <p:sp>
        <p:nvSpPr>
          <p:cNvPr id="18" name="文本框 5"/>
          <p:cNvSpPr txBox="1">
            <a:spLocks noChangeArrowheads="1"/>
          </p:cNvSpPr>
          <p:nvPr/>
        </p:nvSpPr>
        <p:spPr bwMode="auto">
          <a:xfrm>
            <a:off x="639235" y="1587049"/>
            <a:ext cx="8148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auto" hangingPunct="0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1800" kern="0" dirty="0" smtClean="0">
                <a:solidFill>
                  <a:srgbClr val="FF0000"/>
                </a:solidFill>
              </a:rPr>
              <a:t>关键词：精准投入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020" y="3536412"/>
            <a:ext cx="3481329" cy="268811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387" y="3536412"/>
            <a:ext cx="3481329" cy="268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36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8468" y="639631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42543" y="639631"/>
            <a:ext cx="7165975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664680" y="650743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五</a:t>
            </a:r>
          </a:p>
        </p:txBody>
      </p:sp>
      <p:sp>
        <p:nvSpPr>
          <p:cNvPr id="6" name="文本框 17"/>
          <p:cNvSpPr txBox="1">
            <a:spLocks noChangeArrowheads="1"/>
          </p:cNvSpPr>
          <p:nvPr/>
        </p:nvSpPr>
        <p:spPr bwMode="auto">
          <a:xfrm>
            <a:off x="1342543" y="680906"/>
            <a:ext cx="4206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2400" b="1" kern="0" dirty="0">
                <a:solidFill>
                  <a:srgbClr val="FFFFFF"/>
                </a:solidFill>
              </a:rPr>
              <a:t>丰富培训手段，创新培训机制</a:t>
            </a:r>
            <a:endParaRPr lang="zh-CN" altLang="en-US" sz="2400" kern="0" dirty="0" smtClean="0">
              <a:solidFill>
                <a:srgbClr val="FFFFFF"/>
              </a:solidFill>
            </a:endParaRPr>
          </a:p>
        </p:txBody>
      </p:sp>
      <p:sp>
        <p:nvSpPr>
          <p:cNvPr id="12" name="文本框 5"/>
          <p:cNvSpPr txBox="1">
            <a:spLocks noChangeArrowheads="1"/>
          </p:cNvSpPr>
          <p:nvPr/>
        </p:nvSpPr>
        <p:spPr bwMode="auto">
          <a:xfrm>
            <a:off x="701865" y="1550239"/>
            <a:ext cx="735146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auto" hangingPunct="0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1800" kern="0" dirty="0" smtClean="0">
                <a:solidFill>
                  <a:srgbClr val="FF0000"/>
                </a:solidFill>
              </a:rPr>
              <a:t>关键词</a:t>
            </a:r>
            <a:r>
              <a:rPr lang="zh-CN" altLang="en-US" sz="1800" kern="0" dirty="0">
                <a:solidFill>
                  <a:srgbClr val="FF0000"/>
                </a:solidFill>
              </a:rPr>
              <a:t>：广</a:t>
            </a:r>
            <a:r>
              <a:rPr lang="zh-CN" altLang="en-US" sz="1800" kern="0" dirty="0" smtClean="0">
                <a:solidFill>
                  <a:srgbClr val="FF0000"/>
                </a:solidFill>
              </a:rPr>
              <a:t>度、深度和亮度</a:t>
            </a:r>
          </a:p>
        </p:txBody>
      </p:sp>
      <p:sp>
        <p:nvSpPr>
          <p:cNvPr id="8" name="矩形 7"/>
          <p:cNvSpPr/>
          <p:nvPr/>
        </p:nvSpPr>
        <p:spPr>
          <a:xfrm>
            <a:off x="0" y="2007589"/>
            <a:ext cx="7561243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>
              <a:lnSpc>
                <a:spcPct val="150000"/>
              </a:lnSpc>
              <a:spcAft>
                <a:spcPts val="0"/>
              </a:spcAft>
            </a:pPr>
            <a:r>
              <a:rPr lang="zh-CN" altLang="zh-CN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广度：</a:t>
            </a:r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在每月</a:t>
            </a:r>
            <a:r>
              <a:rPr lang="zh-CN" altLang="zh-CN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安环委员会</a:t>
            </a:r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上开展“隐患放大镜”和“隐患启示录”培训，对当月隐患排查治理情况进行剖析和解读</a:t>
            </a:r>
            <a:r>
              <a:rPr lang="zh-CN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；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开展安全工程师下车间参与班前会活动，通过编制针对性的安全教育内容，注安师以讲师的身份参与车间</a:t>
            </a:r>
            <a:r>
              <a:rPr lang="zh-CN" altLang="en-US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班前会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，开展专题教育培训，突出“精、新、实”特点，</a:t>
            </a:r>
            <a:endParaRPr lang="zh-CN" altLang="zh-CN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355600">
              <a:lnSpc>
                <a:spcPct val="150000"/>
              </a:lnSpc>
              <a:spcAft>
                <a:spcPts val="0"/>
              </a:spcAft>
            </a:pPr>
            <a:r>
              <a:rPr lang="zh-CN" altLang="zh-CN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深度：</a:t>
            </a:r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结合</a:t>
            </a:r>
            <a:r>
              <a:rPr lang="zh-CN" altLang="zh-CN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新产业板块</a:t>
            </a:r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项目制造特点所带来的风险</a:t>
            </a:r>
            <a:r>
              <a:rPr lang="zh-CN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，提</a:t>
            </a:r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前预判制造过程中可能存在的安全风</a:t>
            </a:r>
            <a:r>
              <a:rPr lang="zh-CN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险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</a:t>
            </a:r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工程防护、变更管理、个体防护等方面加以优化</a:t>
            </a:r>
            <a:r>
              <a:rPr lang="zh-CN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，并对一线作业人员开展针对性的安全培训，为</a:t>
            </a:r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新产业板块项目顺利实施提供安全保障</a:t>
            </a:r>
            <a:r>
              <a:rPr lang="zh-CN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dirty="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355600">
              <a:lnSpc>
                <a:spcPct val="150000"/>
              </a:lnSpc>
              <a:spcAft>
                <a:spcPts val="0"/>
              </a:spcAft>
            </a:pPr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亮度：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各生产车间根据实际情况，定期开展各工种</a:t>
            </a:r>
            <a:r>
              <a:rPr lang="zh-CN" altLang="en-US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安全技术比武活动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，通过应知应会的比试，不断营造“比安全文化知识”、“比操作技术水平”、“比团队协作能力”的安全氛围，不断提高员工安全操作技能水平。</a:t>
            </a:r>
            <a:endParaRPr lang="zh-CN" altLang="zh-CN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144" y="3101373"/>
            <a:ext cx="2249992" cy="16874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54" y="1286062"/>
            <a:ext cx="2130479" cy="15978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140" y="4993817"/>
            <a:ext cx="2217702" cy="1720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21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8468" y="704657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42543" y="704657"/>
            <a:ext cx="7165975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664680" y="715769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六</a:t>
            </a:r>
          </a:p>
        </p:txBody>
      </p:sp>
      <p:sp>
        <p:nvSpPr>
          <p:cNvPr id="6" name="文本框 17"/>
          <p:cNvSpPr txBox="1">
            <a:spLocks noChangeArrowheads="1"/>
          </p:cNvSpPr>
          <p:nvPr/>
        </p:nvSpPr>
        <p:spPr bwMode="auto">
          <a:xfrm>
            <a:off x="1342543" y="745932"/>
            <a:ext cx="38972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2400" b="1" kern="0" dirty="0">
                <a:solidFill>
                  <a:srgbClr val="FFFFFF"/>
                </a:solidFill>
              </a:rPr>
              <a:t>相关方管理，严管严控严防</a:t>
            </a:r>
            <a:endParaRPr lang="zh-CN" altLang="en-US" sz="2400" kern="0" dirty="0" smtClean="0">
              <a:solidFill>
                <a:srgbClr val="FFFFFF"/>
              </a:solidFill>
            </a:endParaRPr>
          </a:p>
        </p:txBody>
      </p:sp>
      <p:sp>
        <p:nvSpPr>
          <p:cNvPr id="12" name="文本框 5"/>
          <p:cNvSpPr txBox="1">
            <a:spLocks noChangeArrowheads="1"/>
          </p:cNvSpPr>
          <p:nvPr/>
        </p:nvSpPr>
        <p:spPr bwMode="auto">
          <a:xfrm>
            <a:off x="738342" y="1550231"/>
            <a:ext cx="8148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auto" hangingPunct="0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1800" kern="0" dirty="0" smtClean="0">
                <a:solidFill>
                  <a:srgbClr val="FF0000"/>
                </a:solidFill>
              </a:rPr>
              <a:t>关键词</a:t>
            </a:r>
            <a:r>
              <a:rPr lang="zh-CN" altLang="en-US" sz="1800" kern="0" dirty="0">
                <a:solidFill>
                  <a:srgbClr val="FF0000"/>
                </a:solidFill>
              </a:rPr>
              <a:t>：日常管理</a:t>
            </a:r>
            <a:r>
              <a:rPr lang="en-US" altLang="zh-CN" sz="1800" kern="0" dirty="0">
                <a:solidFill>
                  <a:srgbClr val="FF0000"/>
                </a:solidFill>
              </a:rPr>
              <a:t>+</a:t>
            </a:r>
            <a:r>
              <a:rPr lang="zh-CN" altLang="en-US" sz="1800" kern="0" dirty="0">
                <a:solidFill>
                  <a:srgbClr val="FF0000"/>
                </a:solidFill>
              </a:rPr>
              <a:t>专项整治</a:t>
            </a:r>
            <a:endParaRPr lang="zh-CN" altLang="en-US" sz="1800" kern="0" dirty="0" smtClean="0">
              <a:solidFill>
                <a:srgbClr val="FF0000"/>
              </a:solidFill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670002" y="2057070"/>
            <a:ext cx="8399415" cy="4641185"/>
            <a:chOff x="1042042" y="2229773"/>
            <a:chExt cx="7189788" cy="3952875"/>
          </a:xfrm>
        </p:grpSpPr>
        <p:sp>
          <p:nvSpPr>
            <p:cNvPr id="13" name="Freeform 3"/>
            <p:cNvSpPr>
              <a:spLocks/>
            </p:cNvSpPr>
            <p:nvPr/>
          </p:nvSpPr>
          <p:spPr bwMode="gray">
            <a:xfrm>
              <a:off x="1042042" y="5026948"/>
              <a:ext cx="1016000" cy="1155700"/>
            </a:xfrm>
            <a:custGeom>
              <a:avLst/>
              <a:gdLst>
                <a:gd name="T0" fmla="*/ 2147483647 w 1104"/>
                <a:gd name="T1" fmla="*/ 2147483647 h 1256"/>
                <a:gd name="T2" fmla="*/ 2147483647 w 1104"/>
                <a:gd name="T3" fmla="*/ 0 h 1256"/>
                <a:gd name="T4" fmla="*/ 0 w 1104"/>
                <a:gd name="T5" fmla="*/ 0 h 1256"/>
                <a:gd name="T6" fmla="*/ 0 w 1104"/>
                <a:gd name="T7" fmla="*/ 2147483647 h 1256"/>
                <a:gd name="T8" fmla="*/ 2147483647 w 1104"/>
                <a:gd name="T9" fmla="*/ 2147483647 h 1256"/>
                <a:gd name="T10" fmla="*/ 2147483647 w 1104"/>
                <a:gd name="T11" fmla="*/ 2147483647 h 1256"/>
                <a:gd name="T12" fmla="*/ 2147483647 w 1104"/>
                <a:gd name="T13" fmla="*/ 2147483647 h 12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04"/>
                <a:gd name="T22" fmla="*/ 0 h 1256"/>
                <a:gd name="T23" fmla="*/ 1104 w 1104"/>
                <a:gd name="T24" fmla="*/ 1256 h 125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04" h="1256">
                  <a:moveTo>
                    <a:pt x="88" y="1160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1256"/>
                  </a:lnTo>
                  <a:lnTo>
                    <a:pt x="1104" y="1256"/>
                  </a:lnTo>
                  <a:lnTo>
                    <a:pt x="1104" y="1160"/>
                  </a:lnTo>
                  <a:lnTo>
                    <a:pt x="88" y="1160"/>
                  </a:lnTo>
                  <a:close/>
                </a:path>
              </a:pathLst>
            </a:custGeom>
            <a:solidFill>
              <a:srgbClr val="91B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kern="0" smtClean="0">
                <a:solidFill>
                  <a:sysClr val="windowText" lastClr="000000"/>
                </a:solidFill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" name="Freeform 4"/>
            <p:cNvSpPr>
              <a:spLocks/>
            </p:cNvSpPr>
            <p:nvPr/>
          </p:nvSpPr>
          <p:spPr bwMode="gray">
            <a:xfrm rot="10800000">
              <a:off x="3501080" y="2229773"/>
              <a:ext cx="1016000" cy="1155700"/>
            </a:xfrm>
            <a:custGeom>
              <a:avLst/>
              <a:gdLst>
                <a:gd name="T0" fmla="*/ 2147483647 w 1104"/>
                <a:gd name="T1" fmla="*/ 2147483647 h 1256"/>
                <a:gd name="T2" fmla="*/ 2147483647 w 1104"/>
                <a:gd name="T3" fmla="*/ 0 h 1256"/>
                <a:gd name="T4" fmla="*/ 0 w 1104"/>
                <a:gd name="T5" fmla="*/ 0 h 1256"/>
                <a:gd name="T6" fmla="*/ 0 w 1104"/>
                <a:gd name="T7" fmla="*/ 2147483647 h 1256"/>
                <a:gd name="T8" fmla="*/ 2147483647 w 1104"/>
                <a:gd name="T9" fmla="*/ 2147483647 h 1256"/>
                <a:gd name="T10" fmla="*/ 2147483647 w 1104"/>
                <a:gd name="T11" fmla="*/ 2147483647 h 1256"/>
                <a:gd name="T12" fmla="*/ 2147483647 w 1104"/>
                <a:gd name="T13" fmla="*/ 2147483647 h 12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04"/>
                <a:gd name="T22" fmla="*/ 0 h 1256"/>
                <a:gd name="T23" fmla="*/ 1104 w 1104"/>
                <a:gd name="T24" fmla="*/ 1256 h 125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04" h="1256">
                  <a:moveTo>
                    <a:pt x="88" y="1160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1256"/>
                  </a:lnTo>
                  <a:lnTo>
                    <a:pt x="1104" y="1256"/>
                  </a:lnTo>
                  <a:lnTo>
                    <a:pt x="1104" y="1160"/>
                  </a:lnTo>
                  <a:lnTo>
                    <a:pt x="88" y="1160"/>
                  </a:lnTo>
                  <a:close/>
                </a:path>
              </a:pathLst>
            </a:custGeom>
            <a:solidFill>
              <a:srgbClr val="91B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kern="0" smtClean="0">
                <a:solidFill>
                  <a:sysClr val="windowText" lastClr="000000"/>
                </a:solidFill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5" name="Rectangle 5"/>
            <p:cNvSpPr>
              <a:spLocks noChangeArrowheads="1"/>
            </p:cNvSpPr>
            <p:nvPr/>
          </p:nvSpPr>
          <p:spPr bwMode="gray">
            <a:xfrm>
              <a:off x="1175392" y="2372648"/>
              <a:ext cx="3200400" cy="3657600"/>
            </a:xfrm>
            <a:prstGeom prst="rect">
              <a:avLst/>
            </a:prstGeom>
            <a:gradFill rotWithShape="1">
              <a:gsLst>
                <a:gs pos="0">
                  <a:srgbClr val="475E00"/>
                </a:gs>
                <a:gs pos="50000">
                  <a:srgbClr val="99CC00"/>
                </a:gs>
                <a:gs pos="100000">
                  <a:srgbClr val="475E00"/>
                </a:gs>
              </a:gsLst>
              <a:lin ang="2700000" scaled="1"/>
            </a:gra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fontAlgn="auto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kern="0" dirty="0">
                  <a:solidFill>
                    <a:srgbClr val="FFFFCC"/>
                  </a:solidFill>
                  <a:latin typeface="Arial" pitchFamily="34" charset="0"/>
                  <a:ea typeface="宋体" pitchFamily="2" charset="-122"/>
                </a:rPr>
                <a:t>日常管理</a:t>
              </a:r>
              <a:r>
                <a:rPr lang="zh-CN" altLang="en-US" b="1" kern="0" dirty="0" smtClean="0">
                  <a:solidFill>
                    <a:srgbClr val="FFFFCC"/>
                  </a:solidFill>
                  <a:latin typeface="Arial" pitchFamily="34" charset="0"/>
                  <a:ea typeface="宋体" pitchFamily="2" charset="-122"/>
                </a:rPr>
                <a:t>：</a:t>
              </a:r>
              <a:endParaRPr lang="en-US" altLang="zh-CN" b="1" kern="0" dirty="0" smtClean="0">
                <a:solidFill>
                  <a:srgbClr val="FFFFCC"/>
                </a:solidFill>
                <a:latin typeface="Arial" pitchFamily="34" charset="0"/>
                <a:ea typeface="宋体" pitchFamily="2" charset="-122"/>
              </a:endParaRPr>
            </a:p>
            <a:p>
              <a:pPr algn="ctr" eaLnBrk="0" fontAlgn="auto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b="1" kern="0" dirty="0" smtClean="0">
                <a:solidFill>
                  <a:srgbClr val="FFFFCC"/>
                </a:solidFill>
                <a:latin typeface="Arial" pitchFamily="34" charset="0"/>
                <a:ea typeface="宋体" pitchFamily="2" charset="-122"/>
              </a:endParaRPr>
            </a:p>
            <a:p>
              <a:pPr algn="ctr" eaLnBrk="0" fontAlgn="auto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b="1" kern="0" dirty="0">
                <a:solidFill>
                  <a:srgbClr val="FFFFCC"/>
                </a:solidFill>
                <a:latin typeface="Arial" pitchFamily="34" charset="0"/>
                <a:ea typeface="宋体" pitchFamily="2" charset="-122"/>
              </a:endParaRPr>
            </a:p>
            <a:p>
              <a:pPr algn="ctr" eaLnBrk="0" fontAlgn="auto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kern="0" dirty="0">
                  <a:solidFill>
                    <a:srgbClr val="FFFFCC"/>
                  </a:solidFill>
                  <a:latin typeface="Arial" pitchFamily="34" charset="0"/>
                  <a:ea typeface="宋体" pitchFamily="2" charset="-122"/>
                </a:rPr>
                <a:t>“传帮带”方式方</a:t>
              </a:r>
              <a:r>
                <a:rPr lang="zh-CN" altLang="en-US" b="1" kern="0" dirty="0" smtClean="0">
                  <a:solidFill>
                    <a:srgbClr val="FFFFCC"/>
                  </a:solidFill>
                  <a:latin typeface="Arial" pitchFamily="34" charset="0"/>
                  <a:ea typeface="宋体" pitchFamily="2" charset="-122"/>
                </a:rPr>
                <a:t>法，加</a:t>
              </a:r>
              <a:r>
                <a:rPr lang="zh-CN" altLang="en-US" b="1" kern="0" dirty="0">
                  <a:solidFill>
                    <a:srgbClr val="FFFFCC"/>
                  </a:solidFill>
                  <a:latin typeface="Arial" pitchFamily="34" charset="0"/>
                  <a:ea typeface="宋体" pitchFamily="2" charset="-122"/>
                </a:rPr>
                <a:t>快提升各类相关方公司安全管理水平。</a:t>
              </a:r>
            </a:p>
            <a:p>
              <a:pPr algn="ctr" eaLnBrk="0" fontAlgn="auto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b="1" kern="0" dirty="0" smtClean="0">
                <a:solidFill>
                  <a:srgbClr val="FFFFCC"/>
                </a:solidFill>
                <a:latin typeface="Arial" pitchFamily="34" charset="0"/>
                <a:ea typeface="宋体" pitchFamily="2" charset="-122"/>
              </a:endParaRPr>
            </a:p>
            <a:p>
              <a:pPr algn="ctr" eaLnBrk="0" fontAlgn="auto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b="1" kern="0" dirty="0" smtClean="0">
                <a:solidFill>
                  <a:srgbClr val="FFFFCC"/>
                </a:solidFill>
                <a:latin typeface="Arial" pitchFamily="34" charset="0"/>
                <a:ea typeface="宋体" pitchFamily="2" charset="-122"/>
              </a:endParaRP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sz="1600" kern="0" dirty="0" smtClean="0">
                <a:solidFill>
                  <a:srgbClr val="FFFFFF"/>
                </a:solidFill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gray">
            <a:xfrm>
              <a:off x="4756792" y="5026948"/>
              <a:ext cx="1016000" cy="1155700"/>
            </a:xfrm>
            <a:custGeom>
              <a:avLst/>
              <a:gdLst>
                <a:gd name="T0" fmla="*/ 2147483647 w 1104"/>
                <a:gd name="T1" fmla="*/ 2147483647 h 1256"/>
                <a:gd name="T2" fmla="*/ 2147483647 w 1104"/>
                <a:gd name="T3" fmla="*/ 0 h 1256"/>
                <a:gd name="T4" fmla="*/ 0 w 1104"/>
                <a:gd name="T5" fmla="*/ 0 h 1256"/>
                <a:gd name="T6" fmla="*/ 0 w 1104"/>
                <a:gd name="T7" fmla="*/ 2147483647 h 1256"/>
                <a:gd name="T8" fmla="*/ 2147483647 w 1104"/>
                <a:gd name="T9" fmla="*/ 2147483647 h 1256"/>
                <a:gd name="T10" fmla="*/ 2147483647 w 1104"/>
                <a:gd name="T11" fmla="*/ 2147483647 h 1256"/>
                <a:gd name="T12" fmla="*/ 2147483647 w 1104"/>
                <a:gd name="T13" fmla="*/ 2147483647 h 12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04"/>
                <a:gd name="T22" fmla="*/ 0 h 1256"/>
                <a:gd name="T23" fmla="*/ 1104 w 1104"/>
                <a:gd name="T24" fmla="*/ 1256 h 125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04" h="1256">
                  <a:moveTo>
                    <a:pt x="88" y="1160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1256"/>
                  </a:lnTo>
                  <a:lnTo>
                    <a:pt x="1104" y="1256"/>
                  </a:lnTo>
                  <a:lnTo>
                    <a:pt x="1104" y="1160"/>
                  </a:lnTo>
                  <a:lnTo>
                    <a:pt x="88" y="1160"/>
                  </a:lnTo>
                  <a:close/>
                </a:path>
              </a:pathLst>
            </a:custGeom>
            <a:solidFill>
              <a:srgbClr val="717E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kern="0" smtClean="0">
                <a:solidFill>
                  <a:sysClr val="windowText" lastClr="000000"/>
                </a:solidFill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gray">
            <a:xfrm rot="10800000">
              <a:off x="7215830" y="2229773"/>
              <a:ext cx="1016000" cy="1155700"/>
            </a:xfrm>
            <a:custGeom>
              <a:avLst/>
              <a:gdLst>
                <a:gd name="T0" fmla="*/ 2147483647 w 1104"/>
                <a:gd name="T1" fmla="*/ 2147483647 h 1256"/>
                <a:gd name="T2" fmla="*/ 2147483647 w 1104"/>
                <a:gd name="T3" fmla="*/ 0 h 1256"/>
                <a:gd name="T4" fmla="*/ 0 w 1104"/>
                <a:gd name="T5" fmla="*/ 0 h 1256"/>
                <a:gd name="T6" fmla="*/ 0 w 1104"/>
                <a:gd name="T7" fmla="*/ 2147483647 h 1256"/>
                <a:gd name="T8" fmla="*/ 2147483647 w 1104"/>
                <a:gd name="T9" fmla="*/ 2147483647 h 1256"/>
                <a:gd name="T10" fmla="*/ 2147483647 w 1104"/>
                <a:gd name="T11" fmla="*/ 2147483647 h 1256"/>
                <a:gd name="T12" fmla="*/ 2147483647 w 1104"/>
                <a:gd name="T13" fmla="*/ 2147483647 h 12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04"/>
                <a:gd name="T22" fmla="*/ 0 h 1256"/>
                <a:gd name="T23" fmla="*/ 1104 w 1104"/>
                <a:gd name="T24" fmla="*/ 1256 h 125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04" h="1256">
                  <a:moveTo>
                    <a:pt x="88" y="1160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1256"/>
                  </a:lnTo>
                  <a:lnTo>
                    <a:pt x="1104" y="1256"/>
                  </a:lnTo>
                  <a:lnTo>
                    <a:pt x="1104" y="1160"/>
                  </a:lnTo>
                  <a:lnTo>
                    <a:pt x="88" y="1160"/>
                  </a:lnTo>
                  <a:close/>
                </a:path>
              </a:pathLst>
            </a:custGeom>
            <a:solidFill>
              <a:srgbClr val="717E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kern="0" smtClean="0">
                <a:solidFill>
                  <a:sysClr val="windowText" lastClr="000000"/>
                </a:solidFill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8" name="Rectangle 8"/>
            <p:cNvSpPr>
              <a:spLocks noChangeArrowheads="1"/>
            </p:cNvSpPr>
            <p:nvPr/>
          </p:nvSpPr>
          <p:spPr bwMode="gray">
            <a:xfrm>
              <a:off x="4890142" y="2372648"/>
              <a:ext cx="3200400" cy="3657600"/>
            </a:xfrm>
            <a:prstGeom prst="rect">
              <a:avLst/>
            </a:prstGeom>
            <a:gradFill rotWithShape="1">
              <a:gsLst>
                <a:gs pos="0">
                  <a:srgbClr val="343A71"/>
                </a:gs>
                <a:gs pos="50000">
                  <a:srgbClr val="717EF5"/>
                </a:gs>
                <a:gs pos="100000">
                  <a:srgbClr val="343A71"/>
                </a:gs>
              </a:gsLst>
              <a:lin ang="2700000" scaled="1"/>
            </a:gra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fontAlgn="auto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kern="0" dirty="0">
                  <a:solidFill>
                    <a:srgbClr val="FFFFCC"/>
                  </a:solidFill>
                  <a:latin typeface="Arial" pitchFamily="34" charset="0"/>
                  <a:ea typeface="宋体" pitchFamily="2" charset="-122"/>
                </a:rPr>
                <a:t>专项整</a:t>
              </a:r>
              <a:r>
                <a:rPr lang="zh-CN" altLang="en-US" b="1" kern="0" dirty="0" smtClean="0">
                  <a:solidFill>
                    <a:srgbClr val="FFFFCC"/>
                  </a:solidFill>
                  <a:latin typeface="Arial" pitchFamily="34" charset="0"/>
                  <a:ea typeface="宋体" pitchFamily="2" charset="-122"/>
                </a:rPr>
                <a:t>治：</a:t>
              </a:r>
              <a:endParaRPr lang="en-US" altLang="zh-CN" b="1" kern="0" dirty="0" smtClean="0">
                <a:solidFill>
                  <a:srgbClr val="FFFFCC"/>
                </a:solidFill>
                <a:latin typeface="Arial" pitchFamily="34" charset="0"/>
                <a:ea typeface="宋体" pitchFamily="2" charset="-122"/>
              </a:endParaRPr>
            </a:p>
            <a:p>
              <a:pPr algn="ctr" eaLnBrk="0" fontAlgn="auto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b="1" kern="0" dirty="0" smtClean="0">
                <a:solidFill>
                  <a:srgbClr val="FFFFCC"/>
                </a:solidFill>
                <a:latin typeface="Arial" pitchFamily="34" charset="0"/>
                <a:ea typeface="宋体" pitchFamily="2" charset="-122"/>
              </a:endParaRPr>
            </a:p>
            <a:p>
              <a:pPr algn="ctr" eaLnBrk="0" fontAlgn="auto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kern="0" dirty="0" smtClean="0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rPr>
                <a:t>商</a:t>
              </a:r>
              <a:r>
                <a:rPr lang="zh-CN" altLang="en-US" kern="0" dirty="0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rPr>
                <a:t>务承揽公司</a:t>
              </a:r>
              <a:r>
                <a:rPr lang="zh-CN" altLang="en-US" b="1" kern="0" dirty="0">
                  <a:solidFill>
                    <a:srgbClr val="FFFFCC"/>
                  </a:solidFill>
                  <a:latin typeface="Arial" pitchFamily="34" charset="0"/>
                  <a:ea typeface="宋体" pitchFamily="2" charset="-122"/>
                </a:rPr>
                <a:t>专项行动重点关注人员流动性和持证上岗情况</a:t>
              </a:r>
              <a:r>
                <a:rPr lang="zh-CN" altLang="en-US" b="1" kern="0" dirty="0" smtClean="0">
                  <a:solidFill>
                    <a:srgbClr val="FFFFCC"/>
                  </a:solidFill>
                  <a:latin typeface="Arial" pitchFamily="34" charset="0"/>
                  <a:ea typeface="宋体" pitchFamily="2" charset="-122"/>
                </a:rPr>
                <a:t>；</a:t>
              </a:r>
              <a:endParaRPr lang="en-US" altLang="zh-CN" b="1" kern="0" dirty="0" smtClean="0">
                <a:solidFill>
                  <a:srgbClr val="FFFFCC"/>
                </a:solidFill>
                <a:latin typeface="Arial" pitchFamily="34" charset="0"/>
                <a:ea typeface="宋体" pitchFamily="2" charset="-122"/>
              </a:endParaRPr>
            </a:p>
            <a:p>
              <a:pPr algn="ctr" eaLnBrk="0" fontAlgn="auto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kern="0" dirty="0" smtClean="0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rPr>
                <a:t>外</a:t>
              </a:r>
              <a:r>
                <a:rPr lang="zh-CN" altLang="en-US" b="1" kern="0" dirty="0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rPr>
                <a:t>来施工队</a:t>
              </a:r>
              <a:r>
                <a:rPr lang="zh-CN" altLang="en-US" b="1" kern="0" dirty="0">
                  <a:solidFill>
                    <a:srgbClr val="FFFFCC"/>
                  </a:solidFill>
                  <a:latin typeface="Arial" pitchFamily="34" charset="0"/>
                  <a:ea typeface="宋体" pitchFamily="2" charset="-122"/>
                </a:rPr>
                <a:t>专项行动重点关注个体防护和安全施工方案落实情况</a:t>
              </a:r>
              <a:r>
                <a:rPr lang="zh-CN" altLang="en-US" b="1" kern="0" dirty="0" smtClean="0">
                  <a:solidFill>
                    <a:srgbClr val="FFFFCC"/>
                  </a:solidFill>
                  <a:latin typeface="Arial" pitchFamily="34" charset="0"/>
                  <a:ea typeface="宋体" pitchFamily="2" charset="-122"/>
                </a:rPr>
                <a:t>；</a:t>
              </a:r>
              <a:endParaRPr lang="en-US" altLang="zh-CN" b="1" kern="0" dirty="0" smtClean="0">
                <a:solidFill>
                  <a:srgbClr val="FFFFCC"/>
                </a:solidFill>
                <a:latin typeface="Arial" pitchFamily="34" charset="0"/>
                <a:ea typeface="宋体" pitchFamily="2" charset="-122"/>
              </a:endParaRPr>
            </a:p>
            <a:p>
              <a:pPr algn="ctr" eaLnBrk="0" fontAlgn="auto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kern="0" dirty="0" smtClean="0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rPr>
                <a:t>外</a:t>
              </a:r>
              <a:r>
                <a:rPr lang="zh-CN" altLang="en-US" b="1" kern="0" dirty="0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rPr>
                <a:t>来运输公司</a:t>
              </a:r>
              <a:r>
                <a:rPr lang="zh-CN" altLang="en-US" b="1" kern="0" dirty="0">
                  <a:solidFill>
                    <a:srgbClr val="FFFFCC"/>
                  </a:solidFill>
                  <a:latin typeface="Arial" pitchFamily="34" charset="0"/>
                  <a:ea typeface="宋体" pitchFamily="2" charset="-122"/>
                </a:rPr>
                <a:t>专项行动重点关注安全承诺和“三超”情况。</a:t>
              </a:r>
              <a:endParaRPr lang="en-US" altLang="zh-CN" sz="1600" kern="0" dirty="0" smtClean="0">
                <a:solidFill>
                  <a:srgbClr val="FFFFFF"/>
                </a:solidFill>
                <a:latin typeface="Arial" pitchFamily="34" charset="0"/>
                <a:ea typeface="宋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836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8468" y="704657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42543" y="704657"/>
            <a:ext cx="7165975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664680" y="715769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六</a:t>
            </a:r>
          </a:p>
        </p:txBody>
      </p:sp>
      <p:sp>
        <p:nvSpPr>
          <p:cNvPr id="6" name="文本框 17"/>
          <p:cNvSpPr txBox="1">
            <a:spLocks noChangeArrowheads="1"/>
          </p:cNvSpPr>
          <p:nvPr/>
        </p:nvSpPr>
        <p:spPr bwMode="auto">
          <a:xfrm>
            <a:off x="1342543" y="745932"/>
            <a:ext cx="38972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2400" b="1" kern="0" dirty="0">
                <a:solidFill>
                  <a:srgbClr val="FFFFFF"/>
                </a:solidFill>
              </a:rPr>
              <a:t>相关方管理，严管严控严防</a:t>
            </a:r>
          </a:p>
        </p:txBody>
      </p:sp>
      <p:sp>
        <p:nvSpPr>
          <p:cNvPr id="12" name="文本框 5"/>
          <p:cNvSpPr txBox="1">
            <a:spLocks noChangeArrowheads="1"/>
          </p:cNvSpPr>
          <p:nvPr/>
        </p:nvSpPr>
        <p:spPr bwMode="auto">
          <a:xfrm>
            <a:off x="700350" y="1535011"/>
            <a:ext cx="8148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auto" hangingPunct="0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1800" kern="0" dirty="0" smtClean="0">
                <a:solidFill>
                  <a:srgbClr val="FF0000"/>
                </a:solidFill>
              </a:rPr>
              <a:t>关键词</a:t>
            </a:r>
            <a:r>
              <a:rPr lang="zh-CN" altLang="en-US" sz="1800" kern="0" dirty="0">
                <a:solidFill>
                  <a:srgbClr val="FF0000"/>
                </a:solidFill>
              </a:rPr>
              <a:t>：日常管理</a:t>
            </a:r>
            <a:r>
              <a:rPr lang="en-US" altLang="zh-CN" sz="1800" kern="0" dirty="0">
                <a:solidFill>
                  <a:srgbClr val="FF0000"/>
                </a:solidFill>
              </a:rPr>
              <a:t>+</a:t>
            </a:r>
            <a:r>
              <a:rPr lang="zh-CN" altLang="en-US" sz="1800" kern="0" dirty="0">
                <a:solidFill>
                  <a:srgbClr val="FF0000"/>
                </a:solidFill>
              </a:rPr>
              <a:t>专项整治</a:t>
            </a:r>
            <a:endParaRPr lang="zh-CN" altLang="en-US" sz="1800" kern="0" dirty="0" smtClean="0">
              <a:solidFill>
                <a:srgbClr val="FF0000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39" y="2852835"/>
            <a:ext cx="3429918" cy="257243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586978" y="5743563"/>
            <a:ext cx="4921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 smtClean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kern="100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传</a:t>
            </a:r>
            <a:r>
              <a:rPr lang="zh-CN" altLang="zh-CN" kern="100" dirty="0" smtClean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kern="100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递</a:t>
            </a:r>
            <a:r>
              <a:rPr lang="zh-CN" altLang="zh-CN" kern="100" dirty="0" smtClean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智慧</a:t>
            </a:r>
            <a:r>
              <a:rPr lang="en-US" altLang="zh-CN" kern="100" dirty="0" smtClean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zh-CN" kern="100" dirty="0" smtClean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kern="100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帮</a:t>
            </a:r>
            <a:r>
              <a:rPr lang="zh-CN" altLang="zh-CN" kern="100" dirty="0" smtClean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kern="100" dirty="0" smtClean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助</a:t>
            </a:r>
            <a:r>
              <a:rPr lang="zh-CN" altLang="zh-CN" kern="100" dirty="0" smtClean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成长</a:t>
            </a:r>
            <a:r>
              <a:rPr lang="en-US" altLang="zh-CN" kern="100" dirty="0" smtClean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zh-CN" kern="100" dirty="0" smtClean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“</a:t>
            </a:r>
            <a:r>
              <a:rPr lang="zh-CN" altLang="zh-CN" kern="100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带”出文</a:t>
            </a:r>
            <a:r>
              <a:rPr lang="zh-CN" altLang="zh-CN" kern="100" dirty="0" smtClean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化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637" y="2852835"/>
            <a:ext cx="3437792" cy="25567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688" y="2852835"/>
            <a:ext cx="3429918" cy="257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84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43553" y="635317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97628" y="635317"/>
            <a:ext cx="7165975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719765" y="646429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七</a:t>
            </a:r>
          </a:p>
        </p:txBody>
      </p:sp>
      <p:sp>
        <p:nvSpPr>
          <p:cNvPr id="6" name="文本框 17"/>
          <p:cNvSpPr txBox="1">
            <a:spLocks noChangeArrowheads="1"/>
          </p:cNvSpPr>
          <p:nvPr/>
        </p:nvSpPr>
        <p:spPr bwMode="auto">
          <a:xfrm>
            <a:off x="1397628" y="676592"/>
            <a:ext cx="4206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2400" b="1" kern="0" dirty="0">
                <a:solidFill>
                  <a:srgbClr val="FFFFFF"/>
                </a:solidFill>
              </a:rPr>
              <a:t>推进双重预防，风险前置管控</a:t>
            </a:r>
            <a:endParaRPr lang="zh-CN" altLang="en-US" sz="2400" kern="0" dirty="0" smtClean="0">
              <a:solidFill>
                <a:srgbClr val="FFFFFF"/>
              </a:solidFill>
            </a:endParaRPr>
          </a:p>
        </p:txBody>
      </p:sp>
      <p:sp>
        <p:nvSpPr>
          <p:cNvPr id="12" name="文本框 5"/>
          <p:cNvSpPr txBox="1">
            <a:spLocks noChangeArrowheads="1"/>
          </p:cNvSpPr>
          <p:nvPr/>
        </p:nvSpPr>
        <p:spPr bwMode="auto">
          <a:xfrm>
            <a:off x="719765" y="1496373"/>
            <a:ext cx="8148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auto" hangingPunct="0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1800" kern="0" dirty="0" smtClean="0">
                <a:solidFill>
                  <a:srgbClr val="FF0000"/>
                </a:solidFill>
              </a:rPr>
              <a:t>关键词</a:t>
            </a:r>
            <a:r>
              <a:rPr lang="zh-CN" altLang="en-US" sz="1800" kern="0" dirty="0">
                <a:solidFill>
                  <a:srgbClr val="FF0000"/>
                </a:solidFill>
              </a:rPr>
              <a:t>：规定动作</a:t>
            </a:r>
            <a:r>
              <a:rPr lang="en-US" altLang="zh-CN" sz="1800" kern="0" dirty="0">
                <a:solidFill>
                  <a:srgbClr val="FF0000"/>
                </a:solidFill>
              </a:rPr>
              <a:t>+</a:t>
            </a:r>
            <a:r>
              <a:rPr lang="zh-CN" altLang="en-US" sz="1800" kern="0" dirty="0">
                <a:solidFill>
                  <a:srgbClr val="FF0000"/>
                </a:solidFill>
              </a:rPr>
              <a:t>自选动作</a:t>
            </a:r>
            <a:endParaRPr lang="zh-CN" altLang="en-US" sz="1800" kern="0" dirty="0" smtClean="0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865410" y="5980478"/>
            <a:ext cx="2790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开展安全生产标准化自评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1421" y="1872250"/>
            <a:ext cx="111754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dirty="0" smtClean="0">
                <a:solidFill>
                  <a:srgbClr val="7030A0"/>
                </a:solidFill>
              </a:rPr>
              <a:t>     公</a:t>
            </a:r>
            <a:r>
              <a:rPr lang="zh-CN" altLang="en-US" dirty="0">
                <a:solidFill>
                  <a:srgbClr val="7030A0"/>
                </a:solidFill>
              </a:rPr>
              <a:t>司根据“迎大庆、护进博”等文件要求，</a:t>
            </a:r>
            <a:r>
              <a:rPr lang="zh-CN" altLang="en-US" dirty="0" smtClean="0">
                <a:solidFill>
                  <a:srgbClr val="7030A0"/>
                </a:solidFill>
              </a:rPr>
              <a:t>持</a:t>
            </a:r>
            <a:r>
              <a:rPr lang="zh-CN" altLang="en-US" dirty="0">
                <a:solidFill>
                  <a:srgbClr val="7030A0"/>
                </a:solidFill>
              </a:rPr>
              <a:t>续深入开展安全生产大检查活动，狠抓隐患治理，不留盲区，不留死角，不走过场。截止目前，共查出各类主要隐</a:t>
            </a:r>
            <a:r>
              <a:rPr lang="zh-CN" altLang="en-US" dirty="0" smtClean="0">
                <a:solidFill>
                  <a:srgbClr val="7030A0"/>
                </a:solidFill>
              </a:rPr>
              <a:t>患</a:t>
            </a:r>
            <a:r>
              <a:rPr lang="en-US" altLang="zh-CN" dirty="0" smtClean="0">
                <a:solidFill>
                  <a:srgbClr val="7030A0"/>
                </a:solidFill>
              </a:rPr>
              <a:t>126</a:t>
            </a:r>
            <a:r>
              <a:rPr lang="zh-CN" altLang="en-US" dirty="0" smtClean="0">
                <a:solidFill>
                  <a:srgbClr val="7030A0"/>
                </a:solidFill>
              </a:rPr>
              <a:t>条</a:t>
            </a:r>
            <a:r>
              <a:rPr lang="zh-CN" altLang="en-US" dirty="0">
                <a:solidFill>
                  <a:srgbClr val="7030A0"/>
                </a:solidFill>
              </a:rPr>
              <a:t>，目前已全部整改完毕。</a:t>
            </a:r>
          </a:p>
        </p:txBody>
      </p:sp>
      <p:sp>
        <p:nvSpPr>
          <p:cNvPr id="7" name="矩形 6"/>
          <p:cNvSpPr/>
          <p:nvPr/>
        </p:nvSpPr>
        <p:spPr>
          <a:xfrm>
            <a:off x="529502" y="5876174"/>
            <a:ext cx="3435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贯彻两个紧急通知精神，全</a:t>
            </a:r>
            <a:r>
              <a:rPr lang="zh-CN" altLang="en-US" dirty="0">
                <a:solidFill>
                  <a:srgbClr val="FF0000"/>
                </a:solidFill>
              </a:rPr>
              <a:t>面深</a:t>
            </a:r>
            <a:r>
              <a:rPr lang="zh-CN" altLang="en-US" dirty="0" smtClean="0">
                <a:solidFill>
                  <a:srgbClr val="FF0000"/>
                </a:solidFill>
              </a:rPr>
              <a:t>入开展隐</a:t>
            </a:r>
            <a:r>
              <a:rPr lang="zh-CN" altLang="en-US" dirty="0">
                <a:solidFill>
                  <a:srgbClr val="FF0000"/>
                </a:solidFill>
              </a:rPr>
              <a:t>患排查治理工</a:t>
            </a:r>
            <a:r>
              <a:rPr lang="zh-CN" altLang="en-US" dirty="0" smtClean="0">
                <a:solidFill>
                  <a:srgbClr val="FF0000"/>
                </a:solidFill>
              </a:rPr>
              <a:t>作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76" y="3266409"/>
            <a:ext cx="3428607" cy="251401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52" y="3266410"/>
            <a:ext cx="3428608" cy="257287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9072138" y="5931156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solidFill>
                  <a:srgbClr val="FF0000"/>
                </a:solidFill>
              </a:rPr>
              <a:t>《班组安环隐患相册》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329" y="3266410"/>
            <a:ext cx="3428608" cy="257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8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43553" y="635317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97628" y="635317"/>
            <a:ext cx="7165975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719765" y="646429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七</a:t>
            </a:r>
          </a:p>
        </p:txBody>
      </p:sp>
      <p:sp>
        <p:nvSpPr>
          <p:cNvPr id="6" name="文本框 17"/>
          <p:cNvSpPr txBox="1">
            <a:spLocks noChangeArrowheads="1"/>
          </p:cNvSpPr>
          <p:nvPr/>
        </p:nvSpPr>
        <p:spPr bwMode="auto">
          <a:xfrm>
            <a:off x="1397628" y="676592"/>
            <a:ext cx="4206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2400" b="1" kern="0" dirty="0">
                <a:solidFill>
                  <a:srgbClr val="FFFFFF"/>
                </a:solidFill>
              </a:rPr>
              <a:t>推进双重预防，风险前置管控</a:t>
            </a:r>
            <a:endParaRPr lang="zh-CN" altLang="en-US" sz="2400" kern="0" dirty="0" smtClean="0">
              <a:solidFill>
                <a:srgbClr val="FFFFFF"/>
              </a:solidFill>
            </a:endParaRPr>
          </a:p>
        </p:txBody>
      </p:sp>
      <p:sp>
        <p:nvSpPr>
          <p:cNvPr id="12" name="文本框 5"/>
          <p:cNvSpPr txBox="1">
            <a:spLocks noChangeArrowheads="1"/>
          </p:cNvSpPr>
          <p:nvPr/>
        </p:nvSpPr>
        <p:spPr bwMode="auto">
          <a:xfrm>
            <a:off x="719765" y="1496373"/>
            <a:ext cx="8148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auto" hangingPunct="0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1800" kern="0" dirty="0" smtClean="0">
                <a:solidFill>
                  <a:srgbClr val="FF0000"/>
                </a:solidFill>
              </a:rPr>
              <a:t>关键词</a:t>
            </a:r>
            <a:r>
              <a:rPr lang="zh-CN" altLang="en-US" sz="1800" kern="0" dirty="0">
                <a:solidFill>
                  <a:srgbClr val="FF0000"/>
                </a:solidFill>
              </a:rPr>
              <a:t>：规定动作</a:t>
            </a:r>
            <a:r>
              <a:rPr lang="en-US" altLang="zh-CN" sz="1800" kern="0" dirty="0">
                <a:solidFill>
                  <a:srgbClr val="FF0000"/>
                </a:solidFill>
              </a:rPr>
              <a:t>+</a:t>
            </a:r>
            <a:r>
              <a:rPr lang="zh-CN" altLang="en-US" sz="1800" kern="0" dirty="0">
                <a:solidFill>
                  <a:srgbClr val="FF0000"/>
                </a:solidFill>
              </a:rPr>
              <a:t>自选动作</a:t>
            </a:r>
            <a:endParaRPr lang="zh-CN" altLang="en-US" sz="1800" kern="0" dirty="0" smtClean="0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11126" y="6091875"/>
            <a:ext cx="1117541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7030A0"/>
                </a:solidFill>
              </a:rPr>
              <a:t>公司主动对接</a:t>
            </a:r>
            <a:r>
              <a:rPr lang="en-US" altLang="zh-CN" dirty="0">
                <a:solidFill>
                  <a:srgbClr val="7030A0"/>
                </a:solidFill>
              </a:rPr>
              <a:t>《</a:t>
            </a:r>
            <a:r>
              <a:rPr lang="zh-CN" altLang="en-US" dirty="0">
                <a:solidFill>
                  <a:srgbClr val="7030A0"/>
                </a:solidFill>
              </a:rPr>
              <a:t>上海市企业安全风险分级管控实施指南</a:t>
            </a:r>
            <a:r>
              <a:rPr lang="en-US" altLang="zh-CN" dirty="0">
                <a:solidFill>
                  <a:srgbClr val="7030A0"/>
                </a:solidFill>
              </a:rPr>
              <a:t>》</a:t>
            </a:r>
            <a:r>
              <a:rPr lang="zh-CN" altLang="en-US" dirty="0">
                <a:solidFill>
                  <a:srgbClr val="7030A0"/>
                </a:solidFill>
              </a:rPr>
              <a:t>，完善风险分级管控措</a:t>
            </a:r>
            <a:r>
              <a:rPr lang="zh-CN" altLang="en-US" dirty="0" smtClean="0">
                <a:solidFill>
                  <a:srgbClr val="7030A0"/>
                </a:solidFill>
              </a:rPr>
              <a:t>施</a:t>
            </a:r>
            <a:endParaRPr lang="zh-CN" altLang="en-US" dirty="0">
              <a:solidFill>
                <a:srgbClr val="7030A0"/>
              </a:solidFill>
            </a:endParaRPr>
          </a:p>
        </p:txBody>
      </p:sp>
      <p:graphicFrame>
        <p:nvGraphicFramePr>
          <p:cNvPr id="16" name="图表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9386847"/>
              </p:ext>
            </p:extLst>
          </p:nvPr>
        </p:nvGraphicFramePr>
        <p:xfrm>
          <a:off x="460660" y="2667657"/>
          <a:ext cx="5349125" cy="3142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图表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8295198"/>
              </p:ext>
            </p:extLst>
          </p:nvPr>
        </p:nvGraphicFramePr>
        <p:xfrm>
          <a:off x="6110867" y="2667657"/>
          <a:ext cx="5698273" cy="3261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5365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文本框 4"/>
          <p:cNvSpPr txBox="1">
            <a:spLocks noChangeArrowheads="1"/>
          </p:cNvSpPr>
          <p:nvPr/>
        </p:nvSpPr>
        <p:spPr bwMode="auto">
          <a:xfrm>
            <a:off x="4356859" y="2490322"/>
            <a:ext cx="1944687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zh-CN" altLang="en-US">
                <a:solidFill>
                  <a:srgbClr val="0093CA"/>
                </a:solidFill>
                <a:latin typeface="Microsoft YaHei" pitchFamily="34" charset="-122"/>
                <a:ea typeface="Microsoft YaHei" pitchFamily="34" charset="-122"/>
                <a:sym typeface="+mn-lt"/>
              </a:rPr>
              <a:t>总体要求</a:t>
            </a:r>
          </a:p>
        </p:txBody>
      </p:sp>
      <p:sp>
        <p:nvSpPr>
          <p:cNvPr id="9218" name="文本框 5"/>
          <p:cNvSpPr txBox="1">
            <a:spLocks noChangeArrowheads="1"/>
          </p:cNvSpPr>
          <p:nvPr/>
        </p:nvSpPr>
        <p:spPr bwMode="auto">
          <a:xfrm>
            <a:off x="5329996" y="3352335"/>
            <a:ext cx="2346325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zh-CN" altLang="en-US">
                <a:solidFill>
                  <a:srgbClr val="0093CA"/>
                </a:solidFill>
                <a:latin typeface="Microsoft YaHei" pitchFamily="34" charset="-122"/>
                <a:ea typeface="Microsoft YaHei" pitchFamily="34" charset="-122"/>
                <a:sym typeface="+mn-lt"/>
              </a:rPr>
              <a:t>目标指标受控情况</a:t>
            </a:r>
          </a:p>
        </p:txBody>
      </p:sp>
      <p:sp>
        <p:nvSpPr>
          <p:cNvPr id="9219" name="文本框 6"/>
          <p:cNvSpPr txBox="1">
            <a:spLocks noChangeArrowheads="1"/>
          </p:cNvSpPr>
          <p:nvPr/>
        </p:nvSpPr>
        <p:spPr bwMode="auto">
          <a:xfrm>
            <a:off x="3234496" y="2461747"/>
            <a:ext cx="108426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altLang="zh-CN" sz="2400" b="1">
                <a:solidFill>
                  <a:srgbClr val="0093CA"/>
                </a:solidFill>
                <a:latin typeface="Microsoft YaHei" pitchFamily="34" charset="-122"/>
                <a:ea typeface="Microsoft YaHei" pitchFamily="34" charset="-122"/>
                <a:sym typeface="+mn-lt"/>
              </a:rPr>
              <a:t>01</a:t>
            </a:r>
            <a:endParaRPr lang="zh-CN" altLang="en-US" sz="2400" b="1">
              <a:solidFill>
                <a:srgbClr val="0093CA"/>
              </a:solidFill>
              <a:latin typeface="Microsoft YaHei" pitchFamily="34" charset="-122"/>
              <a:ea typeface="Microsoft YaHei" pitchFamily="34" charset="-122"/>
              <a:sym typeface="+mn-lt"/>
            </a:endParaRPr>
          </a:p>
        </p:txBody>
      </p:sp>
      <p:sp>
        <p:nvSpPr>
          <p:cNvPr id="9220" name="文本框 7"/>
          <p:cNvSpPr txBox="1">
            <a:spLocks noChangeArrowheads="1"/>
          </p:cNvSpPr>
          <p:nvPr/>
        </p:nvSpPr>
        <p:spPr bwMode="auto">
          <a:xfrm>
            <a:off x="4636259" y="4212760"/>
            <a:ext cx="10858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altLang="zh-CN" sz="2400" b="1">
                <a:solidFill>
                  <a:srgbClr val="0093CA"/>
                </a:solidFill>
                <a:latin typeface="Microsoft YaHei" pitchFamily="34" charset="-122"/>
                <a:ea typeface="Microsoft YaHei" pitchFamily="34" charset="-122"/>
                <a:sym typeface="+mn-lt"/>
              </a:rPr>
              <a:t>03</a:t>
            </a:r>
            <a:endParaRPr lang="zh-CN" altLang="en-US" sz="2400" b="1">
              <a:solidFill>
                <a:srgbClr val="0093CA"/>
              </a:solidFill>
              <a:latin typeface="Microsoft YaHei" pitchFamily="34" charset="-122"/>
              <a:ea typeface="Microsoft YaHei" pitchFamily="34" charset="-122"/>
              <a:sym typeface="+mn-lt"/>
            </a:endParaRPr>
          </a:p>
        </p:txBody>
      </p:sp>
      <p:sp>
        <p:nvSpPr>
          <p:cNvPr id="9221" name="文本框 9"/>
          <p:cNvSpPr txBox="1">
            <a:spLocks noChangeArrowheads="1"/>
          </p:cNvSpPr>
          <p:nvPr/>
        </p:nvSpPr>
        <p:spPr bwMode="auto">
          <a:xfrm>
            <a:off x="4056821" y="3312647"/>
            <a:ext cx="108426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altLang="zh-CN" sz="2400" b="1">
                <a:solidFill>
                  <a:srgbClr val="0093CA"/>
                </a:solidFill>
                <a:latin typeface="Microsoft YaHei" pitchFamily="34" charset="-122"/>
                <a:ea typeface="Microsoft YaHei" pitchFamily="34" charset="-122"/>
                <a:sym typeface="+mn-lt"/>
              </a:rPr>
              <a:t>02</a:t>
            </a:r>
            <a:endParaRPr lang="zh-CN" altLang="en-US" sz="2400" b="1">
              <a:solidFill>
                <a:srgbClr val="0093CA"/>
              </a:solidFill>
              <a:latin typeface="Microsoft YaHei" pitchFamily="34" charset="-122"/>
              <a:ea typeface="Microsoft YaHei" pitchFamily="34" charset="-122"/>
              <a:sym typeface="+mn-lt"/>
            </a:endParaRPr>
          </a:p>
        </p:txBody>
      </p:sp>
      <p:cxnSp>
        <p:nvCxnSpPr>
          <p:cNvPr id="11" name="直线连接符 10"/>
          <p:cNvCxnSpPr/>
          <p:nvPr/>
        </p:nvCxnSpPr>
        <p:spPr>
          <a:xfrm flipH="1">
            <a:off x="4299709" y="2471272"/>
            <a:ext cx="114300" cy="390525"/>
          </a:xfrm>
          <a:prstGeom prst="line">
            <a:avLst/>
          </a:prstGeom>
          <a:ln>
            <a:solidFill>
              <a:srgbClr val="0093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线连接符 11"/>
          <p:cNvCxnSpPr/>
          <p:nvPr/>
        </p:nvCxnSpPr>
        <p:spPr>
          <a:xfrm flipH="1">
            <a:off x="5085521" y="3315822"/>
            <a:ext cx="114300" cy="390525"/>
          </a:xfrm>
          <a:prstGeom prst="line">
            <a:avLst/>
          </a:prstGeom>
          <a:ln>
            <a:solidFill>
              <a:srgbClr val="0093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线连接符 12"/>
          <p:cNvCxnSpPr/>
          <p:nvPr/>
        </p:nvCxnSpPr>
        <p:spPr>
          <a:xfrm flipH="1">
            <a:off x="5674484" y="4201647"/>
            <a:ext cx="114300" cy="390525"/>
          </a:xfrm>
          <a:prstGeom prst="line">
            <a:avLst/>
          </a:prstGeom>
          <a:ln>
            <a:solidFill>
              <a:srgbClr val="0093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5" name="文本框 13"/>
          <p:cNvSpPr txBox="1">
            <a:spLocks noChangeArrowheads="1"/>
          </p:cNvSpPr>
          <p:nvPr/>
        </p:nvSpPr>
        <p:spPr bwMode="auto">
          <a:xfrm>
            <a:off x="5952295" y="4263560"/>
            <a:ext cx="3325517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altLang="zh-CN" dirty="0" smtClean="0">
                <a:solidFill>
                  <a:srgbClr val="0093CA"/>
                </a:solidFill>
                <a:latin typeface="Microsoft YaHei" pitchFamily="34" charset="-122"/>
                <a:ea typeface="Microsoft YaHei" pitchFamily="34" charset="-122"/>
                <a:sym typeface="+mn-lt"/>
              </a:rPr>
              <a:t>2019</a:t>
            </a:r>
            <a:r>
              <a:rPr lang="zh-CN" altLang="en-US" dirty="0" smtClean="0">
                <a:solidFill>
                  <a:srgbClr val="0093CA"/>
                </a:solidFill>
                <a:latin typeface="Microsoft YaHei" pitchFamily="34" charset="-122"/>
                <a:ea typeface="Microsoft YaHei" pitchFamily="34" charset="-122"/>
                <a:sym typeface="+mn-lt"/>
              </a:rPr>
              <a:t>年安全生产主</a:t>
            </a:r>
            <a:r>
              <a:rPr lang="zh-CN" altLang="en-US" dirty="0">
                <a:solidFill>
                  <a:srgbClr val="0093CA"/>
                </a:solidFill>
                <a:latin typeface="Microsoft YaHei" pitchFamily="34" charset="-122"/>
                <a:ea typeface="Microsoft YaHei" pitchFamily="34" charset="-122"/>
                <a:sym typeface="+mn-lt"/>
              </a:rPr>
              <a:t>要工作汇报</a:t>
            </a:r>
          </a:p>
        </p:txBody>
      </p:sp>
      <p:sp>
        <p:nvSpPr>
          <p:cNvPr id="14" name="文本框 7"/>
          <p:cNvSpPr txBox="1">
            <a:spLocks noChangeArrowheads="1"/>
          </p:cNvSpPr>
          <p:nvPr/>
        </p:nvSpPr>
        <p:spPr bwMode="auto">
          <a:xfrm>
            <a:off x="5367732" y="5157323"/>
            <a:ext cx="10858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altLang="zh-CN" sz="2400" b="1" dirty="0" smtClean="0">
                <a:solidFill>
                  <a:srgbClr val="0093CA"/>
                </a:solidFill>
                <a:latin typeface="Microsoft YaHei" pitchFamily="34" charset="-122"/>
                <a:ea typeface="Microsoft YaHei" pitchFamily="34" charset="-122"/>
                <a:sym typeface="+mn-lt"/>
              </a:rPr>
              <a:t>04</a:t>
            </a:r>
            <a:endParaRPr lang="zh-CN" altLang="en-US" sz="2400" b="1" dirty="0">
              <a:solidFill>
                <a:srgbClr val="0093CA"/>
              </a:solidFill>
              <a:latin typeface="Microsoft YaHei" pitchFamily="34" charset="-122"/>
              <a:ea typeface="Microsoft YaHei" pitchFamily="34" charset="-122"/>
              <a:sym typeface="+mn-lt"/>
            </a:endParaRPr>
          </a:p>
        </p:txBody>
      </p:sp>
      <p:cxnSp>
        <p:nvCxnSpPr>
          <p:cNvPr id="15" name="直线连接符 12"/>
          <p:cNvCxnSpPr/>
          <p:nvPr/>
        </p:nvCxnSpPr>
        <p:spPr>
          <a:xfrm flipH="1">
            <a:off x="6405957" y="5146210"/>
            <a:ext cx="114300" cy="390525"/>
          </a:xfrm>
          <a:prstGeom prst="line">
            <a:avLst/>
          </a:prstGeom>
          <a:ln>
            <a:solidFill>
              <a:srgbClr val="0093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3"/>
          <p:cNvSpPr txBox="1">
            <a:spLocks noChangeArrowheads="1"/>
          </p:cNvSpPr>
          <p:nvPr/>
        </p:nvSpPr>
        <p:spPr bwMode="auto">
          <a:xfrm>
            <a:off x="6683769" y="5208123"/>
            <a:ext cx="3387778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zh-CN" altLang="en-US" dirty="0" smtClean="0">
                <a:solidFill>
                  <a:srgbClr val="0093CA"/>
                </a:solidFill>
                <a:latin typeface="Microsoft YaHei" pitchFamily="34" charset="-122"/>
                <a:ea typeface="Microsoft YaHei" pitchFamily="34" charset="-122"/>
                <a:sym typeface="+mn-lt"/>
              </a:rPr>
              <a:t>主要存在问题及预防对策</a:t>
            </a:r>
            <a:endParaRPr lang="zh-CN" altLang="en-US" dirty="0">
              <a:solidFill>
                <a:srgbClr val="0093CA"/>
              </a:solidFill>
              <a:latin typeface="Microsoft YaHei" pitchFamily="34" charset="-122"/>
              <a:ea typeface="Microsoft YaHei" pitchFamily="34" charset="-122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8468" y="621277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42543" y="621277"/>
            <a:ext cx="7165975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664680" y="632389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八</a:t>
            </a:r>
          </a:p>
        </p:txBody>
      </p:sp>
      <p:sp>
        <p:nvSpPr>
          <p:cNvPr id="6" name="文本框 17"/>
          <p:cNvSpPr txBox="1">
            <a:spLocks noChangeArrowheads="1"/>
          </p:cNvSpPr>
          <p:nvPr/>
        </p:nvSpPr>
        <p:spPr bwMode="auto">
          <a:xfrm>
            <a:off x="1342543" y="662552"/>
            <a:ext cx="4206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2400" b="1" kern="0" dirty="0">
                <a:solidFill>
                  <a:srgbClr val="FFFFFF"/>
                </a:solidFill>
              </a:rPr>
              <a:t>提升应急保障，确保规范全面</a:t>
            </a:r>
            <a:endParaRPr lang="zh-CN" altLang="en-US" sz="2400" kern="0" dirty="0" smtClean="0">
              <a:solidFill>
                <a:srgbClr val="FFFFFF"/>
              </a:solidFill>
            </a:endParaRPr>
          </a:p>
        </p:txBody>
      </p:sp>
      <p:sp>
        <p:nvSpPr>
          <p:cNvPr id="12" name="文本框 5"/>
          <p:cNvSpPr txBox="1">
            <a:spLocks noChangeArrowheads="1"/>
          </p:cNvSpPr>
          <p:nvPr/>
        </p:nvSpPr>
        <p:spPr bwMode="auto">
          <a:xfrm>
            <a:off x="775547" y="1551085"/>
            <a:ext cx="8148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auto" hangingPunct="0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1800" kern="0" dirty="0" smtClean="0">
                <a:solidFill>
                  <a:srgbClr val="FF0000"/>
                </a:solidFill>
              </a:rPr>
              <a:t>关键词：专业化和实战化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88468" y="1890094"/>
            <a:ext cx="112028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zh-CN" altLang="en-US" dirty="0" smtClean="0"/>
              <a:t>        </a:t>
            </a:r>
            <a:r>
              <a:rPr lang="zh-CN" altLang="en-US" dirty="0" smtClean="0">
                <a:solidFill>
                  <a:srgbClr val="7030A0"/>
                </a:solidFill>
              </a:rPr>
              <a:t>为</a:t>
            </a:r>
            <a:r>
              <a:rPr lang="zh-CN" altLang="en-US" dirty="0">
                <a:solidFill>
                  <a:srgbClr val="7030A0"/>
                </a:solidFill>
              </a:rPr>
              <a:t>积极应对和有效处置各类突发事件或紧急情况，公司修订完成安全生产应急预案，其中包括</a:t>
            </a:r>
            <a:r>
              <a:rPr lang="en-US" altLang="zh-CN" dirty="0">
                <a:solidFill>
                  <a:srgbClr val="7030A0"/>
                </a:solidFill>
              </a:rPr>
              <a:t>1</a:t>
            </a:r>
            <a:r>
              <a:rPr lang="zh-CN" altLang="en-US" dirty="0">
                <a:solidFill>
                  <a:srgbClr val="7030A0"/>
                </a:solidFill>
              </a:rPr>
              <a:t>个综合预案，</a:t>
            </a:r>
            <a:r>
              <a:rPr lang="en-US" altLang="zh-CN" dirty="0">
                <a:solidFill>
                  <a:srgbClr val="7030A0"/>
                </a:solidFill>
              </a:rPr>
              <a:t>9</a:t>
            </a:r>
            <a:r>
              <a:rPr lang="zh-CN" altLang="en-US" dirty="0">
                <a:solidFill>
                  <a:srgbClr val="7030A0"/>
                </a:solidFill>
              </a:rPr>
              <a:t>个专项预案，</a:t>
            </a:r>
            <a:r>
              <a:rPr lang="en-US" altLang="zh-CN" dirty="0">
                <a:solidFill>
                  <a:srgbClr val="7030A0"/>
                </a:solidFill>
              </a:rPr>
              <a:t>26</a:t>
            </a:r>
            <a:r>
              <a:rPr lang="zh-CN" altLang="en-US" dirty="0">
                <a:solidFill>
                  <a:srgbClr val="7030A0"/>
                </a:solidFill>
              </a:rPr>
              <a:t>个现场处置方案，并向上级部门进行备案。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zh-CN" altLang="en-US" dirty="0" smtClean="0">
                <a:solidFill>
                  <a:srgbClr val="7030A0"/>
                </a:solidFill>
              </a:rPr>
              <a:t>        今</a:t>
            </a:r>
            <a:r>
              <a:rPr lang="zh-CN" altLang="en-US" dirty="0">
                <a:solidFill>
                  <a:srgbClr val="7030A0"/>
                </a:solidFill>
              </a:rPr>
              <a:t>年公司结合实际情况，开展“</a:t>
            </a:r>
            <a:r>
              <a:rPr lang="en-US" altLang="zh-CN" dirty="0">
                <a:solidFill>
                  <a:srgbClr val="7030A0"/>
                </a:solidFill>
              </a:rPr>
              <a:t>4.25”</a:t>
            </a:r>
            <a:r>
              <a:rPr lang="zh-CN" altLang="en-US" dirty="0">
                <a:solidFill>
                  <a:srgbClr val="7030A0"/>
                </a:solidFill>
              </a:rPr>
              <a:t>质保部危险化学品泄漏事故应急预案演</a:t>
            </a:r>
            <a:r>
              <a:rPr lang="zh-CN" altLang="en-US" dirty="0" smtClean="0">
                <a:solidFill>
                  <a:srgbClr val="7030A0"/>
                </a:solidFill>
              </a:rPr>
              <a:t>练、 “</a:t>
            </a:r>
            <a:r>
              <a:rPr lang="en-US" altLang="zh-CN" dirty="0" smtClean="0">
                <a:solidFill>
                  <a:srgbClr val="7030A0"/>
                </a:solidFill>
              </a:rPr>
              <a:t>7.3</a:t>
            </a:r>
            <a:r>
              <a:rPr lang="zh-CN" altLang="en-US" dirty="0" smtClean="0">
                <a:solidFill>
                  <a:srgbClr val="7030A0"/>
                </a:solidFill>
              </a:rPr>
              <a:t>”防台防汛桌面演练以及</a:t>
            </a:r>
            <a:r>
              <a:rPr lang="en-US" altLang="zh-CN" dirty="0" smtClean="0">
                <a:solidFill>
                  <a:srgbClr val="7030A0"/>
                </a:solidFill>
              </a:rPr>
              <a:t>1</a:t>
            </a:r>
            <a:r>
              <a:rPr lang="zh-CN" altLang="en-US" dirty="0" smtClean="0">
                <a:solidFill>
                  <a:srgbClr val="7030A0"/>
                </a:solidFill>
              </a:rPr>
              <a:t>号楼人员逃生疏散演练。</a:t>
            </a:r>
            <a:r>
              <a:rPr lang="zh-CN" altLang="en-US" dirty="0">
                <a:solidFill>
                  <a:srgbClr val="7030A0"/>
                </a:solidFill>
              </a:rPr>
              <a:t>通过演练有效提高应急救援队伍的业务水平、协同作战能力和应急处置能力。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543" y="3665347"/>
            <a:ext cx="4010722" cy="3008042"/>
          </a:xfrm>
          <a:prstGeom prst="rect">
            <a:avLst/>
          </a:prstGeom>
        </p:spPr>
      </p:pic>
      <p:pic>
        <p:nvPicPr>
          <p:cNvPr id="11" name="图片 3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631" y="3665347"/>
            <a:ext cx="4819184" cy="287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57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左箭头 23"/>
          <p:cNvSpPr/>
          <p:nvPr/>
        </p:nvSpPr>
        <p:spPr>
          <a:xfrm flipH="1">
            <a:off x="2375576" y="2128252"/>
            <a:ext cx="2520000" cy="2340000"/>
          </a:xfrm>
          <a:prstGeom prst="leftArrow">
            <a:avLst>
              <a:gd name="adj1" fmla="val 70395"/>
              <a:gd name="adj2" fmla="val 30068"/>
            </a:avLst>
          </a:prstGeom>
          <a:gradFill flip="none" rotWithShape="1">
            <a:gsLst>
              <a:gs pos="0">
                <a:sysClr val="window" lastClr="FFFFFF">
                  <a:lumMod val="50000"/>
                </a:sysClr>
              </a:gs>
              <a:gs pos="100000">
                <a:sysClr val="window" lastClr="FFFFFF">
                  <a:lumMod val="7500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perspectiveRelaxed">
              <a:rot lat="17073600" lon="0" rev="0"/>
            </a:camera>
            <a:lightRig rig="flat" dir="t"/>
          </a:scene3d>
          <a:sp3d extrusionH="101600" contourW="19050">
            <a:bevelT w="101600" prst="artDeco"/>
            <a:bevelB w="0" h="0"/>
            <a:contourClr>
              <a:sysClr val="window" lastClr="FFFFFF"/>
            </a:contourClr>
          </a:sp3d>
        </p:spPr>
        <p:txBody>
          <a:bodyPr anchor="ctr">
            <a:sp3d/>
          </a:bodyPr>
          <a:lstStyle/>
          <a:p>
            <a:pPr marL="0" marR="0" lvl="0" indent="0" algn="ctr" defTabSz="91440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Tx/>
              <a:buNone/>
              <a:tabLst/>
              <a:defRPr/>
            </a:pP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5" name="椭圆 24"/>
          <p:cNvSpPr/>
          <p:nvPr/>
        </p:nvSpPr>
        <p:spPr bwMode="auto">
          <a:xfrm>
            <a:off x="2540367" y="1909331"/>
            <a:ext cx="1800000" cy="1800000"/>
          </a:xfrm>
          <a:prstGeom prst="ellipse">
            <a:avLst/>
          </a:prstGeom>
          <a:gradFill flip="none" rotWithShape="1">
            <a:gsLst>
              <a:gs pos="0">
                <a:srgbClr val="6EFF01"/>
              </a:gs>
              <a:gs pos="90000">
                <a:srgbClr val="0F5000"/>
              </a:gs>
            </a:gsLst>
            <a:lin ang="2700000" scaled="1"/>
            <a:tileRect/>
          </a:gradFill>
          <a:ln w="0" cap="flat" cmpd="sng" algn="ctr">
            <a:noFill/>
            <a:prstDash val="solid"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>
              <a:rot lat="17399997" lon="0" rev="0"/>
            </a:camera>
            <a:lightRig rig="flat" dir="t"/>
          </a:scene3d>
          <a:sp3d extrusionH="127000">
            <a:bevelT w="254000" h="254000" prst="artDeco"/>
            <a:extrusionClr>
              <a:sysClr val="window" lastClr="FFFFFF">
                <a:lumMod val="85000"/>
              </a:sysClr>
            </a:extrusionClr>
            <a:contourClr>
              <a:srgbClr val="89FF8C"/>
            </a:contourClr>
          </a:sp3d>
        </p:spPr>
        <p:txBody>
          <a:bodyPr anchor="ctr">
            <a:sp3d/>
          </a:bodyPr>
          <a:lstStyle/>
          <a:p>
            <a:pPr marL="0" marR="0" lvl="2" indent="0" algn="ctr" defTabSz="91440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 typeface="Wingdings" pitchFamily="2" charset="2"/>
              <a:buChar char="u"/>
              <a:tabLst>
                <a:tab pos="136525" algn="l"/>
              </a:tabLst>
              <a:defRPr/>
            </a:pPr>
            <a:endParaRPr kumimoji="0" lang="zh-CN" altLang="en-US" sz="1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6" name="TextBox 35"/>
          <p:cNvSpPr txBox="1"/>
          <p:nvPr/>
        </p:nvSpPr>
        <p:spPr bwMode="auto">
          <a:xfrm>
            <a:off x="2552615" y="2593594"/>
            <a:ext cx="1775504" cy="338554"/>
          </a:xfrm>
          <a:prstGeom prst="rect">
            <a:avLst/>
          </a:prstGeom>
          <a:noFill/>
          <a:scene3d>
            <a:camera prst="orthographicFront"/>
            <a:lightRig rig="flat" dir="t"/>
          </a:scene3d>
          <a:sp3d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dirty="0" smtClean="0">
                <a:solidFill>
                  <a:prstClr val="white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复评</a:t>
            </a:r>
            <a:endParaRPr lang="zh-CN" altLang="en-US" sz="1600" dirty="0">
              <a:solidFill>
                <a:prstClr val="white"/>
              </a:solidFill>
              <a:effectLst>
                <a:reflection blurRad="6350" stA="50000" endA="300" endPos="50000" dist="60007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左箭头 26"/>
          <p:cNvSpPr/>
          <p:nvPr/>
        </p:nvSpPr>
        <p:spPr>
          <a:xfrm flipH="1">
            <a:off x="4977091" y="1744579"/>
            <a:ext cx="2520000" cy="2340000"/>
          </a:xfrm>
          <a:prstGeom prst="leftArrow">
            <a:avLst>
              <a:gd name="adj1" fmla="val 70395"/>
              <a:gd name="adj2" fmla="val 30068"/>
            </a:avLst>
          </a:prstGeom>
          <a:gradFill flip="none" rotWithShape="1">
            <a:gsLst>
              <a:gs pos="0">
                <a:sysClr val="window" lastClr="FFFFFF">
                  <a:lumMod val="50000"/>
                </a:sysClr>
              </a:gs>
              <a:gs pos="100000">
                <a:sysClr val="window" lastClr="FFFFFF">
                  <a:lumMod val="7500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perspectiveRelaxed">
              <a:rot lat="17073600" lon="0" rev="0"/>
            </a:camera>
            <a:lightRig rig="flat" dir="t"/>
          </a:scene3d>
          <a:sp3d extrusionH="101600" contourW="19050">
            <a:bevelT w="101600" prst="artDeco"/>
            <a:bevelB w="0" h="0"/>
            <a:contourClr>
              <a:sysClr val="window" lastClr="FFFFFF"/>
            </a:contourClr>
          </a:sp3d>
        </p:spPr>
        <p:txBody>
          <a:bodyPr anchor="ctr">
            <a:sp3d/>
          </a:bodyPr>
          <a:lstStyle/>
          <a:p>
            <a:pPr marL="0" marR="0" lvl="0" indent="0" algn="ctr" defTabSz="91440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Tx/>
              <a:buNone/>
              <a:tabLst/>
              <a:defRPr/>
            </a:pP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8" name="椭圆 27"/>
          <p:cNvSpPr/>
          <p:nvPr/>
        </p:nvSpPr>
        <p:spPr bwMode="auto">
          <a:xfrm>
            <a:off x="5147897" y="1499971"/>
            <a:ext cx="1800000" cy="1800000"/>
          </a:xfrm>
          <a:prstGeom prst="ellipse">
            <a:avLst/>
          </a:prstGeom>
          <a:gradFill flip="none" rotWithShape="1">
            <a:gsLst>
              <a:gs pos="0">
                <a:srgbClr val="00DFF6"/>
              </a:gs>
              <a:gs pos="90000">
                <a:srgbClr val="002774"/>
              </a:gs>
            </a:gsLst>
            <a:lin ang="2700000" scaled="1"/>
            <a:tileRect/>
          </a:gradFill>
          <a:ln w="0" cap="flat" cmpd="sng" algn="ctr">
            <a:noFill/>
            <a:prstDash val="solid"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>
              <a:rot lat="17399997" lon="0" rev="0"/>
            </a:camera>
            <a:lightRig rig="flat" dir="t"/>
          </a:scene3d>
          <a:sp3d extrusionH="127000">
            <a:bevelT w="254000" h="254000" prst="artDeco"/>
            <a:extrusionClr>
              <a:sysClr val="window" lastClr="FFFFFF">
                <a:lumMod val="85000"/>
              </a:sysClr>
            </a:extrusionClr>
            <a:contourClr>
              <a:srgbClr val="AFEAFF"/>
            </a:contourClr>
          </a:sp3d>
        </p:spPr>
        <p:txBody>
          <a:bodyPr anchor="ctr">
            <a:sp3d/>
          </a:bodyPr>
          <a:lstStyle/>
          <a:p>
            <a:pPr marL="0" marR="0" lvl="2" indent="0" algn="ctr" defTabSz="91440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 typeface="Wingdings" pitchFamily="2" charset="2"/>
              <a:buChar char="u"/>
              <a:tabLst>
                <a:tab pos="136525" algn="l"/>
              </a:tabLst>
              <a:defRPr/>
            </a:pPr>
            <a:endParaRPr kumimoji="0" lang="zh-CN" altLang="en-US" sz="1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9" name="TextBox 38"/>
          <p:cNvSpPr txBox="1"/>
          <p:nvPr/>
        </p:nvSpPr>
        <p:spPr bwMode="auto">
          <a:xfrm>
            <a:off x="5160145" y="2221955"/>
            <a:ext cx="1775504" cy="338554"/>
          </a:xfrm>
          <a:prstGeom prst="rect">
            <a:avLst/>
          </a:prstGeom>
          <a:noFill/>
          <a:scene3d>
            <a:camera prst="orthographicFront"/>
            <a:lightRig rig="flat" dir="t"/>
          </a:scene3d>
          <a:sp3d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dirty="0" smtClean="0">
                <a:solidFill>
                  <a:prstClr val="white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绩效评估</a:t>
            </a:r>
            <a:endParaRPr lang="zh-CN" altLang="en-US" sz="1600" dirty="0">
              <a:solidFill>
                <a:prstClr val="white"/>
              </a:solidFill>
              <a:effectLst>
                <a:reflection blurRad="6350" stA="50000" endA="300" endPos="50000" dist="60007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左箭头 29"/>
          <p:cNvSpPr/>
          <p:nvPr/>
        </p:nvSpPr>
        <p:spPr>
          <a:xfrm flipH="1">
            <a:off x="7578606" y="1370274"/>
            <a:ext cx="2520000" cy="2340000"/>
          </a:xfrm>
          <a:prstGeom prst="leftArrow">
            <a:avLst>
              <a:gd name="adj1" fmla="val 70395"/>
              <a:gd name="adj2" fmla="val 30068"/>
            </a:avLst>
          </a:prstGeom>
          <a:gradFill flip="none" rotWithShape="1">
            <a:gsLst>
              <a:gs pos="0">
                <a:sysClr val="window" lastClr="FFFFFF">
                  <a:lumMod val="50000"/>
                </a:sysClr>
              </a:gs>
              <a:gs pos="100000">
                <a:sysClr val="window" lastClr="FFFFFF">
                  <a:lumMod val="7500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perspectiveRelaxed">
              <a:rot lat="17073600" lon="0" rev="0"/>
            </a:camera>
            <a:lightRig rig="flat" dir="t"/>
          </a:scene3d>
          <a:sp3d extrusionH="101600" contourW="19050">
            <a:bevelT w="101600" prst="artDeco"/>
            <a:bevelB w="0" h="0"/>
            <a:contourClr>
              <a:sysClr val="window" lastClr="FFFFFF"/>
            </a:contourClr>
          </a:sp3d>
        </p:spPr>
        <p:txBody>
          <a:bodyPr anchor="ctr">
            <a:sp3d/>
          </a:bodyPr>
          <a:lstStyle/>
          <a:p>
            <a:pPr marL="0" marR="0" lvl="0" indent="0" algn="ctr" defTabSz="91440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Tx/>
              <a:buNone/>
              <a:tabLst/>
              <a:defRPr/>
            </a:pP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31" name="椭圆 30"/>
          <p:cNvSpPr/>
          <p:nvPr/>
        </p:nvSpPr>
        <p:spPr bwMode="auto">
          <a:xfrm>
            <a:off x="7756166" y="1114579"/>
            <a:ext cx="1800000" cy="1800000"/>
          </a:xfrm>
          <a:prstGeom prst="ellipse">
            <a:avLst/>
          </a:prstGeom>
          <a:gradFill flip="none" rotWithShape="1">
            <a:gsLst>
              <a:gs pos="0">
                <a:srgbClr val="FFCF01"/>
              </a:gs>
              <a:gs pos="90000">
                <a:srgbClr val="E22000"/>
              </a:gs>
            </a:gsLst>
            <a:lin ang="2700000" scaled="1"/>
            <a:tileRect/>
          </a:gradFill>
          <a:ln w="0" cap="flat" cmpd="sng" algn="ctr">
            <a:noFill/>
            <a:prstDash val="solid"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>
              <a:rot lat="17399997" lon="0" rev="0"/>
            </a:camera>
            <a:lightRig rig="flat" dir="t"/>
          </a:scene3d>
          <a:sp3d extrusionH="127000">
            <a:bevelT w="254000" h="254000" prst="artDeco"/>
            <a:extrusionClr>
              <a:sysClr val="window" lastClr="FFFFFF">
                <a:lumMod val="85000"/>
              </a:sysClr>
            </a:extrusionClr>
            <a:contourClr>
              <a:srgbClr val="FFE593"/>
            </a:contourClr>
          </a:sp3d>
        </p:spPr>
        <p:txBody>
          <a:bodyPr anchor="ctr">
            <a:sp3d/>
          </a:bodyPr>
          <a:lstStyle/>
          <a:p>
            <a:pPr marL="0" marR="0" lvl="2" indent="0" algn="ctr" defTabSz="91440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Tx/>
              <a:buNone/>
              <a:tabLst>
                <a:tab pos="136525" algn="l"/>
              </a:tabLst>
              <a:defRPr/>
            </a:pPr>
            <a:endParaRPr kumimoji="0" lang="zh-CN" altLang="en-US" sz="1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32" name="TextBox 41"/>
          <p:cNvSpPr txBox="1"/>
          <p:nvPr/>
        </p:nvSpPr>
        <p:spPr bwMode="auto">
          <a:xfrm>
            <a:off x="7768414" y="1833993"/>
            <a:ext cx="1775504" cy="338554"/>
          </a:xfrm>
          <a:prstGeom prst="rect">
            <a:avLst/>
          </a:prstGeom>
          <a:noFill/>
          <a:scene3d>
            <a:camera prst="orthographicFront"/>
            <a:lightRig rig="flat" dir="t"/>
          </a:scene3d>
          <a:sp3d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dirty="0" smtClean="0">
                <a:solidFill>
                  <a:prstClr val="white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自评</a:t>
            </a:r>
            <a:endParaRPr lang="zh-CN" altLang="en-US" sz="1600" dirty="0">
              <a:solidFill>
                <a:prstClr val="white"/>
              </a:solidFill>
              <a:effectLst>
                <a:reflection blurRad="6350" stA="50000" endA="300" endPos="50000" dist="60007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2558404" y="3646616"/>
            <a:ext cx="1620000" cy="1981078"/>
          </a:xfrm>
          <a:prstGeom prst="rect">
            <a:avLst/>
          </a:prstGeom>
          <a:solidFill>
            <a:sysClr val="window" lastClr="FFFFFF">
              <a:alpha val="60000"/>
            </a:sysClr>
          </a:solidFill>
          <a:ln w="25400" cap="flat" cmpd="sng" algn="ctr">
            <a:noFill/>
            <a:prstDash val="solid"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flat" dir="t"/>
          </a:scene3d>
          <a:sp3d contourW="19050">
            <a:bevelT w="101600" prst="artDeco"/>
            <a:bevelB w="0" h="0"/>
            <a:contourClr>
              <a:sysClr val="window" lastClr="FFFFFF"/>
            </a:contourClr>
          </a:sp3d>
        </p:spPr>
        <p:txBody>
          <a:bodyPr anchor="ctr">
            <a:sp3d/>
          </a:bodyPr>
          <a:lstStyle/>
          <a:p>
            <a:pPr marL="0" marR="0" lvl="2" indent="0" algn="ctr" defTabSz="91440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 typeface="Wingdings" pitchFamily="2" charset="2"/>
              <a:buChar char="u"/>
              <a:tabLst>
                <a:tab pos="136525" algn="l"/>
              </a:tabLst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5157224" y="3249574"/>
            <a:ext cx="1620000" cy="1981078"/>
          </a:xfrm>
          <a:prstGeom prst="rect">
            <a:avLst/>
          </a:prstGeom>
          <a:solidFill>
            <a:sysClr val="window" lastClr="FFFFFF">
              <a:alpha val="60000"/>
            </a:sysClr>
          </a:solidFill>
          <a:ln w="25400" cap="flat" cmpd="sng" algn="ctr">
            <a:noFill/>
            <a:prstDash val="solid"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flat" dir="t"/>
          </a:scene3d>
          <a:sp3d contourW="19050">
            <a:bevelT w="101600" prst="artDeco"/>
            <a:bevelB w="0" h="0"/>
            <a:contourClr>
              <a:sysClr val="window" lastClr="FFFFFF"/>
            </a:contourClr>
          </a:sp3d>
        </p:spPr>
        <p:txBody>
          <a:bodyPr anchor="ctr">
            <a:sp3d/>
          </a:bodyPr>
          <a:lstStyle/>
          <a:p>
            <a:pPr marL="0" marR="0" lvl="2" indent="0" algn="ctr" defTabSz="91440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 typeface="Wingdings" pitchFamily="2" charset="2"/>
              <a:buChar char="u"/>
              <a:tabLst>
                <a:tab pos="136525" algn="l"/>
              </a:tabLst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35" name="矩形 34"/>
          <p:cNvSpPr/>
          <p:nvPr/>
        </p:nvSpPr>
        <p:spPr bwMode="auto">
          <a:xfrm>
            <a:off x="7756046" y="2876595"/>
            <a:ext cx="1620000" cy="1981078"/>
          </a:xfrm>
          <a:prstGeom prst="rect">
            <a:avLst/>
          </a:prstGeom>
          <a:solidFill>
            <a:sysClr val="window" lastClr="FFFFFF">
              <a:alpha val="60000"/>
            </a:sysClr>
          </a:solidFill>
          <a:ln w="25400" cap="flat" cmpd="sng" algn="ctr">
            <a:noFill/>
            <a:prstDash val="solid"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flat" dir="t"/>
          </a:scene3d>
          <a:sp3d contourW="19050">
            <a:bevelT w="101600" prst="artDeco"/>
            <a:bevelB w="0" h="0"/>
            <a:contourClr>
              <a:sysClr val="window" lastClr="FFFFFF"/>
            </a:contourClr>
          </a:sp3d>
        </p:spPr>
        <p:txBody>
          <a:bodyPr anchor="ctr">
            <a:sp3d/>
          </a:bodyPr>
          <a:lstStyle/>
          <a:p>
            <a:pPr marL="0" marR="0" lvl="2" indent="0" algn="ctr" defTabSz="91440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 typeface="Wingdings" pitchFamily="2" charset="2"/>
              <a:buChar char="u"/>
              <a:tabLst>
                <a:tab pos="136525" algn="l"/>
              </a:tabLst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639472" y="3969603"/>
            <a:ext cx="1430337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algn="ctr" defTabSz="912813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tabLst>
                <a:tab pos="136525" algn="l"/>
              </a:tabLst>
              <a:defRPr/>
            </a:pPr>
            <a:r>
              <a:rPr lang="en-US" altLang="zh-CN" sz="140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2017</a:t>
            </a:r>
            <a:r>
              <a:rPr lang="zh-CN" altLang="en-US" sz="140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40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12</a:t>
            </a:r>
            <a:r>
              <a:rPr lang="zh-CN" altLang="en-US" sz="140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月开展安全生产标准化复评工作，</a:t>
            </a:r>
            <a:r>
              <a:rPr lang="en-US" altLang="zh-CN" sz="140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950.4</a:t>
            </a:r>
            <a:r>
              <a:rPr lang="zh-CN" altLang="en-US" sz="140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分通过周期性考评。</a:t>
            </a:r>
          </a:p>
        </p:txBody>
      </p:sp>
      <p:sp>
        <p:nvSpPr>
          <p:cNvPr id="38" name="矩形 37"/>
          <p:cNvSpPr/>
          <p:nvPr/>
        </p:nvSpPr>
        <p:spPr>
          <a:xfrm>
            <a:off x="5249322" y="3619139"/>
            <a:ext cx="1430337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algn="ctr" defTabSz="912813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tabLst>
                <a:tab pos="136525" algn="l"/>
              </a:tabLst>
              <a:defRPr/>
            </a:pPr>
            <a:r>
              <a:rPr lang="en-US" altLang="zh-CN" sz="140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2018</a:t>
            </a:r>
            <a:r>
              <a:rPr lang="zh-CN" altLang="en-US" sz="140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40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en-US" sz="140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月开展安全生产标准化运行绩效评估。</a:t>
            </a:r>
          </a:p>
        </p:txBody>
      </p:sp>
      <p:sp>
        <p:nvSpPr>
          <p:cNvPr id="40" name="矩形 39"/>
          <p:cNvSpPr/>
          <p:nvPr/>
        </p:nvSpPr>
        <p:spPr>
          <a:xfrm>
            <a:off x="7836947" y="3246279"/>
            <a:ext cx="1430337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algn="ctr" defTabSz="912813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80000"/>
              <a:tabLst>
                <a:tab pos="136525" algn="l"/>
              </a:tabLst>
              <a:defRPr/>
            </a:pPr>
            <a:r>
              <a:rPr lang="en-US" altLang="zh-CN" sz="1400" spc="50" dirty="0" smtClean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en-US" sz="1400" spc="50" dirty="0" smtClean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400" spc="50" dirty="0" smtClean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1400" spc="50" dirty="0" smtClean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月开展安全生产标准化自评工作，</a:t>
            </a:r>
            <a:r>
              <a:rPr lang="en-US" altLang="zh-CN" sz="1400" spc="50" dirty="0" smtClean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95.6</a:t>
            </a:r>
            <a:r>
              <a:rPr lang="zh-CN" altLang="en-US" sz="1400" spc="50" dirty="0" smtClean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分</a:t>
            </a:r>
            <a:endParaRPr lang="zh-CN" altLang="en-US" sz="1400" spc="50" dirty="0">
              <a:ln w="11430"/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82663" y="5919717"/>
            <a:ext cx="3708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管理长效，能力提升，服务企业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88468" y="621277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342543" y="621277"/>
            <a:ext cx="7165975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21" name="文本框 16"/>
          <p:cNvSpPr txBox="1">
            <a:spLocks noChangeArrowheads="1"/>
          </p:cNvSpPr>
          <p:nvPr/>
        </p:nvSpPr>
        <p:spPr bwMode="auto">
          <a:xfrm>
            <a:off x="664680" y="632389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九</a:t>
            </a:r>
          </a:p>
        </p:txBody>
      </p:sp>
      <p:sp>
        <p:nvSpPr>
          <p:cNvPr id="22" name="文本框 17"/>
          <p:cNvSpPr txBox="1">
            <a:spLocks noChangeArrowheads="1"/>
          </p:cNvSpPr>
          <p:nvPr/>
        </p:nvSpPr>
        <p:spPr bwMode="auto">
          <a:xfrm>
            <a:off x="1342543" y="662552"/>
            <a:ext cx="29690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2400" b="1" kern="0" dirty="0">
                <a:solidFill>
                  <a:srgbClr val="FFFFFF"/>
                </a:solidFill>
              </a:rPr>
              <a:t>安全生产标准化工作</a:t>
            </a:r>
          </a:p>
        </p:txBody>
      </p:sp>
    </p:spTree>
    <p:extLst>
      <p:ext uri="{BB962C8B-B14F-4D97-AF65-F5344CB8AC3E}">
        <p14:creationId xmlns:p14="http://schemas.microsoft.com/office/powerpoint/2010/main" val="241926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"/>
          <p:cNvSpPr>
            <a:spLocks noChangeArrowheads="1"/>
          </p:cNvSpPr>
          <p:nvPr/>
        </p:nvSpPr>
        <p:spPr bwMode="auto">
          <a:xfrm>
            <a:off x="5823803" y="1693181"/>
            <a:ext cx="6112645" cy="2197222"/>
          </a:xfrm>
          <a:prstGeom prst="rect">
            <a:avLst/>
          </a:prstGeom>
          <a:solidFill>
            <a:srgbClr val="3D7BB9">
              <a:alpha val="8000"/>
            </a:srgbClr>
          </a:solidFill>
          <a:ln w="9525" algn="ctr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285750" indent="-285750" algn="just" eaLnBrk="0" fontAlgn="auto" hangingPunct="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en-US" altLang="zh-CN" dirty="0" smtClean="0">
              <a:solidFill>
                <a:prstClr val="black"/>
              </a:solidFill>
              <a:latin typeface="DengXian"/>
            </a:endParaRPr>
          </a:p>
          <a:p>
            <a:pPr marL="285750" indent="-285750" algn="just" eaLnBrk="0" fontAlgn="auto" hangingPunct="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en-US" altLang="zh-CN" dirty="0">
              <a:solidFill>
                <a:prstClr val="black"/>
              </a:solidFill>
              <a:latin typeface="DengXian"/>
            </a:endParaRPr>
          </a:p>
          <a:p>
            <a:pPr marL="285750" indent="-285750" algn="just" eaLnBrk="0" fontAlgn="auto" hangingPunct="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en-US" altLang="zh-CN" dirty="0" smtClean="0">
              <a:solidFill>
                <a:prstClr val="black"/>
              </a:solidFill>
              <a:latin typeface="DengXian"/>
            </a:endParaRPr>
          </a:p>
          <a:p>
            <a:pPr marL="285750" indent="-285750" algn="just" eaLnBrk="0" fontAlgn="auto" hangingPunct="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en-US" altLang="zh-CN" dirty="0">
              <a:solidFill>
                <a:prstClr val="black"/>
              </a:solidFill>
              <a:latin typeface="DengXian"/>
            </a:endParaRPr>
          </a:p>
          <a:p>
            <a:pPr algn="just" eaLnBrk="0" fontAlgn="auto" hangingPunct="0">
              <a:spcBef>
                <a:spcPts val="0"/>
              </a:spcBef>
              <a:spcAft>
                <a:spcPts val="1800"/>
              </a:spcAft>
            </a:pPr>
            <a:endParaRPr lang="en-US" altLang="zh-CN" dirty="0">
              <a:solidFill>
                <a:prstClr val="black"/>
              </a:solidFill>
              <a:latin typeface="DengXian"/>
            </a:endParaRPr>
          </a:p>
        </p:txBody>
      </p:sp>
      <p:sp>
        <p:nvSpPr>
          <p:cNvPr id="41" name="TextBox 54"/>
          <p:cNvSpPr txBox="1"/>
          <p:nvPr/>
        </p:nvSpPr>
        <p:spPr>
          <a:xfrm>
            <a:off x="3823229" y="2484759"/>
            <a:ext cx="1429277" cy="784812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4500" b="1" dirty="0">
                <a:solidFill>
                  <a:prstClr val="white"/>
                </a:solidFill>
                <a:latin typeface="微软雅黑" panose="020B0503020204020204" pitchFamily="34" charset="-122"/>
                <a:cs typeface="Aparajita" panose="020B0604020202020204" pitchFamily="34" charset="0"/>
              </a:rPr>
              <a:t>自悟</a:t>
            </a:r>
            <a:endParaRPr lang="id-ID" sz="4500" b="1" dirty="0">
              <a:solidFill>
                <a:prstClr val="white"/>
              </a:solidFill>
              <a:latin typeface="微软雅黑" panose="020B0503020204020204" pitchFamily="34" charset="-122"/>
              <a:ea typeface="+mn-ea"/>
              <a:cs typeface="Aparajita" panose="020B0604020202020204" pitchFamily="3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1773995" y="2079831"/>
            <a:ext cx="3636887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715" dirty="0">
                <a:solidFill>
                  <a:prstClr val="black"/>
                </a:solidFill>
                <a:latin typeface="Arial"/>
                <a:ea typeface="宋体"/>
              </a:rPr>
              <a:t>以理念渗透实现安全</a:t>
            </a:r>
            <a:r>
              <a:rPr lang="zh-CN" altLang="zh-CN" sz="2286" b="1" dirty="0">
                <a:solidFill>
                  <a:srgbClr val="FF0000"/>
                </a:solidFill>
                <a:latin typeface="Arial"/>
                <a:ea typeface="宋体"/>
              </a:rPr>
              <a:t>自悟</a:t>
            </a:r>
          </a:p>
          <a:p>
            <a:r>
              <a:rPr lang="zh-CN" altLang="zh-CN" sz="1715" dirty="0">
                <a:solidFill>
                  <a:prstClr val="black"/>
                </a:solidFill>
                <a:latin typeface="Arial"/>
                <a:ea typeface="宋体"/>
              </a:rPr>
              <a:t>——注入“以人为本”的文化基因</a:t>
            </a:r>
            <a:endParaRPr lang="zh-CN" altLang="en-US" sz="1715" dirty="0">
              <a:solidFill>
                <a:prstClr val="black"/>
              </a:solidFill>
              <a:latin typeface="Arial"/>
              <a:ea typeface="宋体"/>
            </a:endParaRPr>
          </a:p>
        </p:txBody>
      </p:sp>
      <p:sp>
        <p:nvSpPr>
          <p:cNvPr id="75" name="横卷形 74"/>
          <p:cNvSpPr/>
          <p:nvPr/>
        </p:nvSpPr>
        <p:spPr bwMode="auto">
          <a:xfrm>
            <a:off x="1363827" y="1852882"/>
            <a:ext cx="4047056" cy="1102558"/>
          </a:xfrm>
          <a:prstGeom prst="horizontalScroll">
            <a:avLst/>
          </a:prstGeom>
          <a:noFill/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87105" tIns="43552" rIns="87105" bIns="43552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zh-CN" altLang="en-US" sz="1715" b="1" kern="0" smtClean="0">
              <a:solidFill>
                <a:prstClr val="black"/>
              </a:solidFill>
              <a:latin typeface="Arial"/>
              <a:ea typeface="宋体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1773995" y="3182389"/>
            <a:ext cx="3636887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715" dirty="0">
                <a:solidFill>
                  <a:prstClr val="black"/>
                </a:solidFill>
                <a:latin typeface="Arial"/>
                <a:ea typeface="宋体"/>
              </a:rPr>
              <a:t>以制度约束实现安全</a:t>
            </a:r>
            <a:r>
              <a:rPr lang="zh-CN" altLang="zh-CN" sz="2286" b="1" dirty="0">
                <a:solidFill>
                  <a:srgbClr val="FF0000"/>
                </a:solidFill>
                <a:latin typeface="Arial"/>
                <a:ea typeface="宋体"/>
              </a:rPr>
              <a:t>自制</a:t>
            </a:r>
          </a:p>
          <a:p>
            <a:r>
              <a:rPr lang="zh-CN" altLang="zh-CN" sz="1715" dirty="0">
                <a:solidFill>
                  <a:prstClr val="black"/>
                </a:solidFill>
                <a:latin typeface="Arial"/>
                <a:ea typeface="宋体"/>
              </a:rPr>
              <a:t>——构筑“安全第一”的责任格局</a:t>
            </a:r>
            <a:endParaRPr lang="zh-CN" altLang="en-US" sz="1715" dirty="0">
              <a:solidFill>
                <a:prstClr val="black"/>
              </a:solidFill>
              <a:latin typeface="Arial"/>
              <a:ea typeface="宋体"/>
            </a:endParaRPr>
          </a:p>
        </p:txBody>
      </p:sp>
      <p:sp>
        <p:nvSpPr>
          <p:cNvPr id="77" name="横卷形 76"/>
          <p:cNvSpPr/>
          <p:nvPr/>
        </p:nvSpPr>
        <p:spPr bwMode="auto">
          <a:xfrm>
            <a:off x="1363827" y="2955441"/>
            <a:ext cx="4047056" cy="1102558"/>
          </a:xfrm>
          <a:prstGeom prst="horizontalScroll">
            <a:avLst/>
          </a:prstGeom>
          <a:noFill/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87105" tIns="43552" rIns="87105" bIns="43552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zh-CN" altLang="en-US" sz="1715" b="1" kern="0" smtClean="0">
              <a:solidFill>
                <a:prstClr val="black"/>
              </a:solidFill>
              <a:latin typeface="Arial"/>
              <a:ea typeface="宋体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1776309" y="4284947"/>
            <a:ext cx="3636887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715" dirty="0">
                <a:solidFill>
                  <a:prstClr val="black"/>
                </a:solidFill>
                <a:latin typeface="Arial"/>
                <a:ea typeface="宋体"/>
              </a:rPr>
              <a:t>以行为影响实现安全</a:t>
            </a:r>
            <a:r>
              <a:rPr lang="zh-CN" altLang="zh-CN" sz="2286" b="1" dirty="0">
                <a:solidFill>
                  <a:srgbClr val="FF0000"/>
                </a:solidFill>
                <a:latin typeface="Arial"/>
                <a:ea typeface="宋体"/>
              </a:rPr>
              <a:t>自觉</a:t>
            </a:r>
          </a:p>
          <a:p>
            <a:r>
              <a:rPr lang="zh-CN" altLang="zh-CN" sz="1715" dirty="0">
                <a:solidFill>
                  <a:prstClr val="black"/>
                </a:solidFill>
                <a:latin typeface="Arial"/>
                <a:ea typeface="宋体"/>
              </a:rPr>
              <a:t>——营造“和谐共处”的文化氛围</a:t>
            </a:r>
            <a:endParaRPr lang="zh-CN" altLang="en-US" sz="1715" dirty="0">
              <a:solidFill>
                <a:prstClr val="black"/>
              </a:solidFill>
              <a:latin typeface="Arial"/>
              <a:ea typeface="宋体"/>
            </a:endParaRPr>
          </a:p>
        </p:txBody>
      </p:sp>
      <p:sp>
        <p:nvSpPr>
          <p:cNvPr id="79" name="横卷形 78"/>
          <p:cNvSpPr/>
          <p:nvPr/>
        </p:nvSpPr>
        <p:spPr bwMode="auto">
          <a:xfrm>
            <a:off x="1366141" y="4057999"/>
            <a:ext cx="4047056" cy="1102558"/>
          </a:xfrm>
          <a:prstGeom prst="horizontalScroll">
            <a:avLst/>
          </a:prstGeom>
          <a:noFill/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87105" tIns="43552" rIns="87105" bIns="43552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zh-CN" altLang="en-US" sz="1715" b="1" kern="0" smtClean="0">
              <a:solidFill>
                <a:prstClr val="black"/>
              </a:solidFill>
              <a:latin typeface="Arial"/>
              <a:ea typeface="宋体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1773995" y="5335426"/>
            <a:ext cx="3636887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715" dirty="0">
                <a:solidFill>
                  <a:prstClr val="black"/>
                </a:solidFill>
                <a:latin typeface="Arial"/>
                <a:ea typeface="宋体"/>
              </a:rPr>
              <a:t>以诚信示范实现安全</a:t>
            </a:r>
            <a:r>
              <a:rPr lang="zh-CN" altLang="zh-CN" sz="2286" b="1" dirty="0">
                <a:solidFill>
                  <a:srgbClr val="FF0000"/>
                </a:solidFill>
                <a:latin typeface="Arial"/>
                <a:ea typeface="宋体"/>
              </a:rPr>
              <a:t>自律</a:t>
            </a:r>
          </a:p>
          <a:p>
            <a:r>
              <a:rPr lang="zh-CN" altLang="zh-CN" sz="1715" dirty="0">
                <a:solidFill>
                  <a:prstClr val="black"/>
                </a:solidFill>
                <a:latin typeface="Arial"/>
                <a:ea typeface="宋体"/>
              </a:rPr>
              <a:t>——倡导“大安全”的管理模式</a:t>
            </a:r>
            <a:endParaRPr lang="zh-CN" altLang="en-US" sz="1715" dirty="0">
              <a:solidFill>
                <a:prstClr val="black"/>
              </a:solidFill>
              <a:latin typeface="Arial"/>
              <a:ea typeface="宋体"/>
            </a:endParaRPr>
          </a:p>
        </p:txBody>
      </p:sp>
      <p:sp>
        <p:nvSpPr>
          <p:cNvPr id="81" name="横卷形 80"/>
          <p:cNvSpPr/>
          <p:nvPr/>
        </p:nvSpPr>
        <p:spPr bwMode="auto">
          <a:xfrm>
            <a:off x="1363827" y="5108477"/>
            <a:ext cx="4047056" cy="1102558"/>
          </a:xfrm>
          <a:prstGeom prst="horizontalScroll">
            <a:avLst/>
          </a:prstGeom>
          <a:noFill/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87105" tIns="43552" rIns="87105" bIns="43552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zh-CN" altLang="en-US" sz="1715" b="1" kern="0" smtClean="0">
              <a:solidFill>
                <a:prstClr val="black"/>
              </a:solidFill>
              <a:latin typeface="Arial"/>
              <a:ea typeface="宋体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6240883" y="4174539"/>
            <a:ext cx="5510481" cy="1077218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打造</a:t>
            </a:r>
            <a:r>
              <a:rPr lang="en-US" altLang="zh-CN" sz="32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XXX</a:t>
            </a:r>
            <a:r>
              <a:rPr lang="zh-CN" altLang="en-US" sz="32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具有</a:t>
            </a:r>
            <a:r>
              <a:rPr lang="zh-CN" altLang="en-US" sz="32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自修复</a:t>
            </a:r>
            <a:r>
              <a:rPr lang="zh-CN" altLang="en-US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功能</a:t>
            </a:r>
            <a:r>
              <a:rPr lang="zh-CN" altLang="en-US" sz="32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546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安全生态文化</a:t>
            </a:r>
            <a:endParaRPr lang="zh-CN" altLang="en-US" sz="3200" b="1" dirty="0">
              <a:ln w="9525">
                <a:solidFill>
                  <a:prstClr val="white"/>
                </a:solidFill>
                <a:prstDash val="solid"/>
              </a:ln>
              <a:solidFill>
                <a:srgbClr val="44546A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2130" y="2279795"/>
            <a:ext cx="60330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0" fontAlgn="auto" hangingPunct="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200" dirty="0" smtClean="0">
                <a:solidFill>
                  <a:prstClr val="black"/>
                </a:solidFill>
                <a:latin typeface="DengXian"/>
              </a:rPr>
              <a:t>更是</a:t>
            </a:r>
            <a:r>
              <a:rPr lang="en-US" altLang="zh-CN" sz="2200" dirty="0" smtClean="0">
                <a:solidFill>
                  <a:prstClr val="black"/>
                </a:solidFill>
                <a:latin typeface="DengXian"/>
              </a:rPr>
              <a:t>XXX</a:t>
            </a:r>
            <a:r>
              <a:rPr lang="zh-CN" altLang="en-US" sz="2200" dirty="0" smtClean="0">
                <a:solidFill>
                  <a:prstClr val="black"/>
                </a:solidFill>
                <a:latin typeface="DengXian"/>
              </a:rPr>
              <a:t>自身发展的需要</a:t>
            </a:r>
            <a:endParaRPr lang="en-US" altLang="zh-CN" sz="2200" dirty="0" smtClean="0">
              <a:solidFill>
                <a:prstClr val="black"/>
              </a:solidFill>
              <a:latin typeface="DengXian"/>
            </a:endParaRPr>
          </a:p>
          <a:p>
            <a:pPr marL="285750" indent="-285750" algn="just" eaLnBrk="0" fontAlgn="auto" hangingPunct="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200" dirty="0" smtClean="0">
                <a:solidFill>
                  <a:prstClr val="black"/>
                </a:solidFill>
                <a:latin typeface="DengXian"/>
              </a:rPr>
              <a:t>更是公司提升品牌的需要</a:t>
            </a:r>
            <a:endParaRPr lang="en-US" altLang="zh-CN" sz="2200" dirty="0" smtClean="0">
              <a:solidFill>
                <a:prstClr val="black"/>
              </a:solidFill>
              <a:latin typeface="DengXian"/>
            </a:endParaRPr>
          </a:p>
          <a:p>
            <a:pPr marL="285750" indent="-285750" algn="just" eaLnBrk="0" fontAlgn="auto" hangingPunct="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200" dirty="0" smtClean="0">
                <a:solidFill>
                  <a:prstClr val="black"/>
                </a:solidFill>
                <a:latin typeface="DengXian"/>
              </a:rPr>
              <a:t>更是全体从业人员生命健康的需要</a:t>
            </a:r>
            <a:endParaRPr lang="en-US" altLang="zh-CN" sz="2200" dirty="0">
              <a:solidFill>
                <a:prstClr val="black"/>
              </a:solidFill>
              <a:latin typeface="DengXian"/>
            </a:endParaRPr>
          </a:p>
        </p:txBody>
      </p:sp>
      <p:sp>
        <p:nvSpPr>
          <p:cNvPr id="4" name="直角上箭头 3"/>
          <p:cNvSpPr/>
          <p:nvPr/>
        </p:nvSpPr>
        <p:spPr>
          <a:xfrm>
            <a:off x="5596569" y="5172255"/>
            <a:ext cx="3771333" cy="871185"/>
          </a:xfrm>
          <a:prstGeom prst="bentUp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4119241" y="6253746"/>
            <a:ext cx="3897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zh-CN" sz="2400" b="1" dirty="0">
                <a:solidFill>
                  <a:srgbClr val="FF0000"/>
                </a:solidFill>
                <a:latin typeface="DengXian"/>
              </a:rPr>
              <a:t>全国安全文化建设示范企业</a:t>
            </a:r>
            <a:endParaRPr lang="zh-CN" altLang="en-US" sz="2400" b="1" dirty="0">
              <a:solidFill>
                <a:srgbClr val="FF0000"/>
              </a:solidFill>
              <a:latin typeface="DengXian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870686" y="1619449"/>
            <a:ext cx="58272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000" dirty="0" smtClean="0">
                <a:solidFill>
                  <a:prstClr val="black"/>
                </a:solidFill>
                <a:latin typeface="DengXian"/>
              </a:rPr>
              <a:t>不仅是</a:t>
            </a:r>
            <a:r>
              <a:rPr lang="en-US" altLang="zh-CN" sz="2000" dirty="0" smtClean="0">
                <a:solidFill>
                  <a:prstClr val="black"/>
                </a:solidFill>
                <a:latin typeface="DengXian"/>
              </a:rPr>
              <a:t>《</a:t>
            </a:r>
            <a:r>
              <a:rPr lang="zh-CN" altLang="en-US" sz="2000" dirty="0" smtClean="0">
                <a:solidFill>
                  <a:prstClr val="black"/>
                </a:solidFill>
                <a:latin typeface="DengXian"/>
              </a:rPr>
              <a:t>安全生产法</a:t>
            </a:r>
            <a:r>
              <a:rPr lang="en-US" altLang="zh-CN" sz="2000" dirty="0" smtClean="0">
                <a:solidFill>
                  <a:prstClr val="black"/>
                </a:solidFill>
                <a:latin typeface="DengXian"/>
              </a:rPr>
              <a:t>》</a:t>
            </a:r>
            <a:r>
              <a:rPr lang="zh-CN" altLang="en-US" sz="2000" dirty="0" smtClean="0">
                <a:solidFill>
                  <a:prstClr val="black"/>
                </a:solidFill>
                <a:latin typeface="DengXian"/>
              </a:rPr>
              <a:t>、政府监管部门、上级公司</a:t>
            </a:r>
            <a:endParaRPr lang="en-US" altLang="zh-CN" sz="2000" dirty="0" smtClean="0">
              <a:solidFill>
                <a:prstClr val="black"/>
              </a:solidFill>
              <a:latin typeface="DengXi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000" dirty="0" smtClean="0">
                <a:solidFill>
                  <a:prstClr val="black"/>
                </a:solidFill>
                <a:latin typeface="DengXian"/>
              </a:rPr>
              <a:t>对上锅厂要求</a:t>
            </a:r>
            <a:endParaRPr lang="zh-CN" altLang="en-US" sz="2000" dirty="0">
              <a:solidFill>
                <a:prstClr val="black"/>
              </a:solidFill>
              <a:latin typeface="DengXian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88468" y="621277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342543" y="621277"/>
            <a:ext cx="7199291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26" name="文本框 16"/>
          <p:cNvSpPr txBox="1">
            <a:spLocks noChangeArrowheads="1"/>
          </p:cNvSpPr>
          <p:nvPr/>
        </p:nvSpPr>
        <p:spPr bwMode="auto">
          <a:xfrm>
            <a:off x="664680" y="632389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十</a:t>
            </a:r>
          </a:p>
        </p:txBody>
      </p:sp>
      <p:sp>
        <p:nvSpPr>
          <p:cNvPr id="27" name="文本框 17"/>
          <p:cNvSpPr txBox="1">
            <a:spLocks noChangeArrowheads="1"/>
          </p:cNvSpPr>
          <p:nvPr/>
        </p:nvSpPr>
        <p:spPr bwMode="auto">
          <a:xfrm>
            <a:off x="1342543" y="662552"/>
            <a:ext cx="20409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2400" b="1" kern="0" dirty="0">
                <a:solidFill>
                  <a:srgbClr val="FFFFFF"/>
                </a:solidFill>
              </a:rPr>
              <a:t>安全文</a:t>
            </a:r>
            <a:r>
              <a:rPr lang="zh-CN" altLang="en-US" sz="2400" b="1" kern="0" dirty="0" smtClean="0">
                <a:solidFill>
                  <a:srgbClr val="FFFFFF"/>
                </a:solidFill>
              </a:rPr>
              <a:t>化工作</a:t>
            </a:r>
            <a:endParaRPr lang="zh-CN" altLang="en-US" sz="2400" b="1" kern="0" dirty="0">
              <a:solidFill>
                <a:srgbClr val="FFFFFF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495754" y="1342432"/>
            <a:ext cx="3756752" cy="4987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495754" y="1334523"/>
            <a:ext cx="3756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 smtClean="0">
                <a:solidFill>
                  <a:prstClr val="white"/>
                </a:solidFill>
                <a:latin typeface="DengXian"/>
              </a:rPr>
              <a:t>“自修复”的安</a:t>
            </a:r>
            <a:r>
              <a:rPr lang="zh-CN" altLang="en-US" sz="2400" b="1" dirty="0">
                <a:solidFill>
                  <a:prstClr val="white"/>
                </a:solidFill>
                <a:latin typeface="DengXian"/>
              </a:rPr>
              <a:t>全文</a:t>
            </a:r>
            <a:r>
              <a:rPr lang="zh-CN" altLang="en-US" sz="2400" b="1" dirty="0" smtClean="0">
                <a:solidFill>
                  <a:prstClr val="white"/>
                </a:solidFill>
                <a:latin typeface="DengXian"/>
              </a:rPr>
              <a:t>化</a:t>
            </a:r>
            <a:endParaRPr lang="zh-CN" altLang="en-US" sz="2400" b="1" dirty="0">
              <a:solidFill>
                <a:prstClr val="white"/>
              </a:solidFill>
              <a:latin typeface="DengXian"/>
            </a:endParaRPr>
          </a:p>
        </p:txBody>
      </p:sp>
    </p:spTree>
    <p:extLst>
      <p:ext uri="{BB962C8B-B14F-4D97-AF65-F5344CB8AC3E}">
        <p14:creationId xmlns:p14="http://schemas.microsoft.com/office/powerpoint/2010/main" val="265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MH_Other_1">
            <a:extLst>
              <a:ext uri="{FF2B5EF4-FFF2-40B4-BE49-F238E27FC236}">
                <a16:creationId xmlns:a16="http://schemas.microsoft.com/office/drawing/2014/main" id="{1A60A516-F5EA-4203-BB18-61A6B60447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23793" y="3533561"/>
            <a:ext cx="3744000" cy="96000"/>
          </a:xfrm>
          <a:prstGeom prst="rect">
            <a:avLst/>
          </a:prstGeom>
          <a:solidFill>
            <a:srgbClr val="E8432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104" name="MH_Other_5">
            <a:extLst>
              <a:ext uri="{FF2B5EF4-FFF2-40B4-BE49-F238E27FC236}">
                <a16:creationId xmlns:a16="http://schemas.microsoft.com/office/drawing/2014/main" id="{EC3D0EAA-7844-4461-95B0-FEC6FE57251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163714" y="3533561"/>
            <a:ext cx="3744000" cy="96000"/>
          </a:xfrm>
          <a:prstGeom prst="rect">
            <a:avLst/>
          </a:prstGeom>
          <a:solidFill>
            <a:srgbClr val="44546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105" name="MH_Other_2">
            <a:extLst>
              <a:ext uri="{FF2B5EF4-FFF2-40B4-BE49-F238E27FC236}">
                <a16:creationId xmlns:a16="http://schemas.microsoft.com/office/drawing/2014/main" id="{019888EA-34E0-4763-9038-76B1CBFB6FC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2146567" y="3619094"/>
            <a:ext cx="298451" cy="284163"/>
          </a:xfrm>
          <a:prstGeom prst="triangle">
            <a:avLst/>
          </a:prstGeom>
          <a:solidFill>
            <a:srgbClr val="E8432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106" name="MH_Other_6">
            <a:extLst>
              <a:ext uri="{FF2B5EF4-FFF2-40B4-BE49-F238E27FC236}">
                <a16:creationId xmlns:a16="http://schemas.microsoft.com/office/drawing/2014/main" id="{450C83E9-065B-48E6-B52C-6D14CB97825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V="1">
            <a:off x="5887284" y="3619094"/>
            <a:ext cx="296863" cy="284163"/>
          </a:xfrm>
          <a:prstGeom prst="triangle">
            <a:avLst/>
          </a:prstGeom>
          <a:solidFill>
            <a:srgbClr val="44546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107" name="MH_Other_10">
            <a:extLst>
              <a:ext uri="{FF2B5EF4-FFF2-40B4-BE49-F238E27FC236}">
                <a16:creationId xmlns:a16="http://schemas.microsoft.com/office/drawing/2014/main" id="{83EB8D26-28CA-4021-A2DC-824CF96F960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V="1">
            <a:off x="9631284" y="3619094"/>
            <a:ext cx="296863" cy="284163"/>
          </a:xfrm>
          <a:prstGeom prst="triangle">
            <a:avLst/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242CC641-C997-4CF1-8C8C-4BB552315F1C}"/>
              </a:ext>
            </a:extLst>
          </p:cNvPr>
          <p:cNvGrpSpPr/>
          <p:nvPr/>
        </p:nvGrpSpPr>
        <p:grpSpPr>
          <a:xfrm>
            <a:off x="1904049" y="2215850"/>
            <a:ext cx="779477" cy="779479"/>
            <a:chOff x="980097" y="3258913"/>
            <a:chExt cx="823149" cy="823150"/>
          </a:xfrm>
        </p:grpSpPr>
        <p:sp>
          <p:nvSpPr>
            <p:cNvPr id="109" name="MH_Other_4">
              <a:extLst>
                <a:ext uri="{FF2B5EF4-FFF2-40B4-BE49-F238E27FC236}">
                  <a16:creationId xmlns:a16="http://schemas.microsoft.com/office/drawing/2014/main" id="{AAFA8E91-9B8C-4491-90F2-1E75B13CB9C5}"/>
                </a:ext>
              </a:extLst>
            </p:cNvPr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gray">
            <a:xfrm>
              <a:off x="980097" y="3258913"/>
              <a:ext cx="823149" cy="823150"/>
            </a:xfrm>
            <a:prstGeom prst="ellipse">
              <a:avLst/>
            </a:prstGeom>
            <a:solidFill>
              <a:srgbClr val="FFFFFF"/>
            </a:solidFill>
            <a:ln w="3175" cap="flat" cmpd="sng" algn="ctr">
              <a:solidFill>
                <a:srgbClr val="DDDDDD"/>
              </a:solidFill>
              <a:prstDash val="solid"/>
              <a:miter lim="800000"/>
            </a:ln>
            <a:effectLst>
              <a:outerShdw dist="38100" dir="2700000" algn="tl" rotWithShape="0">
                <a:prstClr val="black">
                  <a:alpha val="10000"/>
                </a:prstClr>
              </a:outerShdw>
            </a:effectLst>
            <a:ex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TW" altLang="en-US" sz="1600" kern="0" dirty="0" smtClean="0">
                <a:solidFill>
                  <a:prstClr val="white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110" name="MH_Title_1">
              <a:extLst>
                <a:ext uri="{FF2B5EF4-FFF2-40B4-BE49-F238E27FC236}">
                  <a16:creationId xmlns:a16="http://schemas.microsoft.com/office/drawing/2014/main" id="{BAD71DEA-11E5-4AC3-8E1D-FF33FDE5E744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1072092" y="3350909"/>
              <a:ext cx="639846" cy="639846"/>
            </a:xfrm>
            <a:prstGeom prst="ellipse">
              <a:avLst/>
            </a:prstGeom>
            <a:solidFill>
              <a:srgbClr val="D83417"/>
            </a:solidFill>
            <a:ln w="12700" cap="flat" cmpd="sng" algn="ctr">
              <a:noFill/>
              <a:prstDash val="solid"/>
              <a:miter lim="800000"/>
            </a:ln>
            <a:effectLst>
              <a:innerShdw dist="76200" dir="13500000">
                <a:prstClr val="black">
                  <a:alpha val="12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133" b="1" kern="0" dirty="0" smtClean="0">
                  <a:solidFill>
                    <a:srgbClr val="FFFF00"/>
                  </a:solidFill>
                  <a:latin typeface="微软雅黑"/>
                  <a:ea typeface="微软雅黑"/>
                </a:rPr>
                <a:t>01</a:t>
              </a:r>
              <a:endParaRPr lang="zh-TW" altLang="en-US" sz="2133" b="1" kern="0" dirty="0" smtClean="0">
                <a:solidFill>
                  <a:srgbClr val="FFFF00"/>
                </a:solidFill>
                <a:latin typeface="微软雅黑"/>
                <a:ea typeface="微软雅黑"/>
              </a:endParaRPr>
            </a:p>
          </p:txBody>
        </p:sp>
      </p:grpSp>
      <p:grpSp>
        <p:nvGrpSpPr>
          <p:cNvPr id="111" name="组合 110">
            <a:extLst>
              <a:ext uri="{FF2B5EF4-FFF2-40B4-BE49-F238E27FC236}">
                <a16:creationId xmlns:a16="http://schemas.microsoft.com/office/drawing/2014/main" id="{A7F9DB1D-4857-4CD8-BC1F-C8B9DEB71F38}"/>
              </a:ext>
            </a:extLst>
          </p:cNvPr>
          <p:cNvGrpSpPr/>
          <p:nvPr/>
        </p:nvGrpSpPr>
        <p:grpSpPr>
          <a:xfrm>
            <a:off x="5643970" y="2215850"/>
            <a:ext cx="779477" cy="779479"/>
            <a:chOff x="980097" y="3258913"/>
            <a:chExt cx="823149" cy="823150"/>
          </a:xfrm>
        </p:grpSpPr>
        <p:sp>
          <p:nvSpPr>
            <p:cNvPr id="112" name="MH_Other_4">
              <a:extLst>
                <a:ext uri="{FF2B5EF4-FFF2-40B4-BE49-F238E27FC236}">
                  <a16:creationId xmlns:a16="http://schemas.microsoft.com/office/drawing/2014/main" id="{F19A56FF-4089-4C0C-8E01-B3D0E9744BFF}"/>
                </a:ext>
              </a:extLst>
            </p:cNvPr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gray">
            <a:xfrm>
              <a:off x="980097" y="3258913"/>
              <a:ext cx="823149" cy="823150"/>
            </a:xfrm>
            <a:prstGeom prst="ellipse">
              <a:avLst/>
            </a:prstGeom>
            <a:solidFill>
              <a:srgbClr val="FFFFFF"/>
            </a:solidFill>
            <a:ln w="3175" cap="flat" cmpd="sng" algn="ctr">
              <a:solidFill>
                <a:srgbClr val="DDDDDD"/>
              </a:solidFill>
              <a:prstDash val="solid"/>
              <a:miter lim="800000"/>
            </a:ln>
            <a:effectLst>
              <a:outerShdw dist="38100" dir="2700000" algn="tl" rotWithShape="0">
                <a:prstClr val="black">
                  <a:alpha val="10000"/>
                </a:prstClr>
              </a:outerShdw>
            </a:effectLst>
            <a:ex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TW" altLang="en-US" sz="1600" kern="0" dirty="0" smtClean="0">
                <a:solidFill>
                  <a:prstClr val="white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113" name="MH_Title_1">
              <a:extLst>
                <a:ext uri="{FF2B5EF4-FFF2-40B4-BE49-F238E27FC236}">
                  <a16:creationId xmlns:a16="http://schemas.microsoft.com/office/drawing/2014/main" id="{B47BBCE8-C828-4783-AE64-8F9EEE6B5AF8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072092" y="3350909"/>
              <a:ext cx="639846" cy="639846"/>
            </a:xfrm>
            <a:prstGeom prst="ellipse">
              <a:avLst/>
            </a:prstGeom>
            <a:solidFill>
              <a:srgbClr val="D83417"/>
            </a:solidFill>
            <a:ln w="12700" cap="flat" cmpd="sng" algn="ctr">
              <a:noFill/>
              <a:prstDash val="solid"/>
              <a:miter lim="800000"/>
            </a:ln>
            <a:effectLst>
              <a:innerShdw dist="76200" dir="13500000">
                <a:prstClr val="black">
                  <a:alpha val="12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133" b="1" kern="0" dirty="0" smtClean="0">
                  <a:solidFill>
                    <a:srgbClr val="FFFF00"/>
                  </a:solidFill>
                  <a:latin typeface="微软雅黑"/>
                  <a:ea typeface="微软雅黑"/>
                </a:rPr>
                <a:t>02</a:t>
              </a:r>
              <a:endParaRPr lang="zh-TW" altLang="en-US" sz="2133" b="1" kern="0" dirty="0" smtClean="0">
                <a:solidFill>
                  <a:srgbClr val="FFFF00"/>
                </a:solidFill>
                <a:latin typeface="微软雅黑"/>
                <a:ea typeface="微软雅黑"/>
              </a:endParaRPr>
            </a:p>
          </p:txBody>
        </p:sp>
      </p:grpSp>
      <p:grpSp>
        <p:nvGrpSpPr>
          <p:cNvPr id="114" name="组合 113">
            <a:extLst>
              <a:ext uri="{FF2B5EF4-FFF2-40B4-BE49-F238E27FC236}">
                <a16:creationId xmlns:a16="http://schemas.microsoft.com/office/drawing/2014/main" id="{57D4AA88-BD50-4D21-A247-33C63FBA35A8}"/>
              </a:ext>
            </a:extLst>
          </p:cNvPr>
          <p:cNvGrpSpPr/>
          <p:nvPr/>
        </p:nvGrpSpPr>
        <p:grpSpPr>
          <a:xfrm>
            <a:off x="9387970" y="2215850"/>
            <a:ext cx="779477" cy="779479"/>
            <a:chOff x="980097" y="3258913"/>
            <a:chExt cx="823149" cy="823150"/>
          </a:xfrm>
        </p:grpSpPr>
        <p:sp>
          <p:nvSpPr>
            <p:cNvPr id="115" name="MH_Other_4">
              <a:extLst>
                <a:ext uri="{FF2B5EF4-FFF2-40B4-BE49-F238E27FC236}">
                  <a16:creationId xmlns:a16="http://schemas.microsoft.com/office/drawing/2014/main" id="{82C6E36D-115D-4AB7-8262-AE4B517777B2}"/>
                </a:ext>
              </a:extLst>
            </p:cNvPr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gray">
            <a:xfrm>
              <a:off x="980097" y="3258913"/>
              <a:ext cx="823149" cy="823150"/>
            </a:xfrm>
            <a:prstGeom prst="ellipse">
              <a:avLst/>
            </a:prstGeom>
            <a:solidFill>
              <a:srgbClr val="FFFFFF"/>
            </a:solidFill>
            <a:ln w="3175" cap="flat" cmpd="sng" algn="ctr">
              <a:solidFill>
                <a:srgbClr val="DDDDDD"/>
              </a:solidFill>
              <a:prstDash val="solid"/>
              <a:miter lim="800000"/>
            </a:ln>
            <a:effectLst>
              <a:outerShdw dist="38100" dir="2700000" algn="tl" rotWithShape="0">
                <a:prstClr val="black">
                  <a:alpha val="10000"/>
                </a:prstClr>
              </a:outerShdw>
            </a:effectLst>
            <a:ex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TW" altLang="en-US" sz="1600" kern="0" dirty="0" smtClean="0">
                <a:solidFill>
                  <a:prstClr val="white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116" name="MH_Title_1">
              <a:extLst>
                <a:ext uri="{FF2B5EF4-FFF2-40B4-BE49-F238E27FC236}">
                  <a16:creationId xmlns:a16="http://schemas.microsoft.com/office/drawing/2014/main" id="{A268AA67-B31D-4F16-96EF-07C1C4A8AA8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072092" y="3350909"/>
              <a:ext cx="639846" cy="639846"/>
            </a:xfrm>
            <a:prstGeom prst="ellipse">
              <a:avLst/>
            </a:prstGeom>
            <a:solidFill>
              <a:srgbClr val="D83417"/>
            </a:solidFill>
            <a:ln w="12700" cap="flat" cmpd="sng" algn="ctr">
              <a:noFill/>
              <a:prstDash val="solid"/>
              <a:miter lim="800000"/>
            </a:ln>
            <a:effectLst>
              <a:innerShdw dist="76200" dir="13500000">
                <a:prstClr val="black">
                  <a:alpha val="12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133" b="1" kern="0" dirty="0" smtClean="0">
                  <a:solidFill>
                    <a:srgbClr val="FFFF00"/>
                  </a:solidFill>
                  <a:latin typeface="微软雅黑"/>
                  <a:ea typeface="微软雅黑"/>
                </a:rPr>
                <a:t>03</a:t>
              </a:r>
              <a:endParaRPr lang="zh-TW" altLang="en-US" sz="2133" b="1" kern="0" dirty="0" smtClean="0">
                <a:solidFill>
                  <a:srgbClr val="FFFF00"/>
                </a:solidFill>
                <a:latin typeface="微软雅黑"/>
                <a:ea typeface="微软雅黑"/>
              </a:endParaRPr>
            </a:p>
          </p:txBody>
        </p:sp>
      </p:grpSp>
      <p:sp>
        <p:nvSpPr>
          <p:cNvPr id="117" name="矩形 116">
            <a:extLst>
              <a:ext uri="{FF2B5EF4-FFF2-40B4-BE49-F238E27FC236}">
                <a16:creationId xmlns:a16="http://schemas.microsoft.com/office/drawing/2014/main" id="{25A108C9-80F6-4F17-A5EA-844CCEA7F194}"/>
              </a:ext>
            </a:extLst>
          </p:cNvPr>
          <p:cNvSpPr/>
          <p:nvPr/>
        </p:nvSpPr>
        <p:spPr>
          <a:xfrm>
            <a:off x="1840778" y="3071821"/>
            <a:ext cx="906017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867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守住边</a:t>
            </a:r>
            <a:endParaRPr lang="zh-CN" altLang="en-US" sz="1867" b="1" dirty="0">
              <a:solidFill>
                <a:srgbClr val="FF0000"/>
              </a:solidFill>
              <a:latin typeface="Calibri"/>
              <a:ea typeface="微软雅黑"/>
            </a:endParaRPr>
          </a:p>
        </p:txBody>
      </p:sp>
      <p:sp>
        <p:nvSpPr>
          <p:cNvPr id="118" name="矩形 117">
            <a:extLst>
              <a:ext uri="{FF2B5EF4-FFF2-40B4-BE49-F238E27FC236}">
                <a16:creationId xmlns:a16="http://schemas.microsoft.com/office/drawing/2014/main" id="{AE27A244-C4BD-4814-95C1-1EF2D594AE2E}"/>
              </a:ext>
            </a:extLst>
          </p:cNvPr>
          <p:cNvSpPr/>
          <p:nvPr/>
        </p:nvSpPr>
        <p:spPr>
          <a:xfrm>
            <a:off x="5596060" y="3071821"/>
            <a:ext cx="906017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867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稳住面</a:t>
            </a:r>
            <a:endParaRPr lang="zh-CN" altLang="en-US" sz="1867" b="1" dirty="0">
              <a:solidFill>
                <a:srgbClr val="FF0000"/>
              </a:solidFill>
              <a:latin typeface="Calibri"/>
              <a:ea typeface="微软雅黑"/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D093E2FA-E760-4279-B6A9-84C590CD5DD4}"/>
              </a:ext>
            </a:extLst>
          </p:cNvPr>
          <p:cNvSpPr/>
          <p:nvPr/>
        </p:nvSpPr>
        <p:spPr>
          <a:xfrm>
            <a:off x="9378806" y="3071821"/>
            <a:ext cx="906017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867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保住点</a:t>
            </a:r>
          </a:p>
        </p:txBody>
      </p:sp>
      <p:sp>
        <p:nvSpPr>
          <p:cNvPr id="120" name="矩形 119">
            <a:extLst>
              <a:ext uri="{FF2B5EF4-FFF2-40B4-BE49-F238E27FC236}">
                <a16:creationId xmlns:a16="http://schemas.microsoft.com/office/drawing/2014/main" id="{54A49771-12A1-47D1-B592-B3F88D74171B}"/>
              </a:ext>
            </a:extLst>
          </p:cNvPr>
          <p:cNvSpPr/>
          <p:nvPr/>
        </p:nvSpPr>
        <p:spPr>
          <a:xfrm>
            <a:off x="1009288" y="4609535"/>
            <a:ext cx="28714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auto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守好公司大门，发挥“过滤网”作用。</a:t>
            </a:r>
            <a:endParaRPr lang="en-US" altLang="zh-CN" sz="1600" dirty="0" smtClean="0">
              <a:solidFill>
                <a:prstClr val="black">
                  <a:lumMod val="50000"/>
                  <a:lumOff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285750" indent="-285750" algn="just" fontAlgn="auto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充分发挥“机动巡逻</a:t>
            </a:r>
            <a:r>
              <a:rPr lang="en-US" altLang="zh-CN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+</a:t>
            </a:r>
            <a:r>
              <a:rPr lang="zh-CN" altLang="en-US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视频监控”联动机制。</a:t>
            </a:r>
            <a:endParaRPr lang="zh-CN" altLang="en-US" sz="1600" dirty="0">
              <a:solidFill>
                <a:prstClr val="black">
                  <a:lumMod val="50000"/>
                  <a:lumOff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1" name="MH_Other_9">
            <a:extLst>
              <a:ext uri="{FF2B5EF4-FFF2-40B4-BE49-F238E27FC236}">
                <a16:creationId xmlns:a16="http://schemas.microsoft.com/office/drawing/2014/main" id="{2A6CB5C5-2BA0-4E2B-9524-1EC9C2849F2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07714" y="3533561"/>
            <a:ext cx="3744000" cy="96000"/>
          </a:xfrm>
          <a:prstGeom prst="rect">
            <a:avLst/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normAutofit fontScale="250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123" name="矩形 122">
            <a:extLst>
              <a:ext uri="{FF2B5EF4-FFF2-40B4-BE49-F238E27FC236}">
                <a16:creationId xmlns:a16="http://schemas.microsoft.com/office/drawing/2014/main" id="{54A49771-12A1-47D1-B592-B3F88D74171B}"/>
              </a:ext>
            </a:extLst>
          </p:cNvPr>
          <p:cNvSpPr/>
          <p:nvPr/>
        </p:nvSpPr>
        <p:spPr>
          <a:xfrm>
            <a:off x="8563348" y="4609535"/>
            <a:ext cx="287145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auto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根据风险分级管控，对各重要风险点进行再排摸、再梳理、再管控，做到责任到点。</a:t>
            </a:r>
            <a:endParaRPr lang="en-US" altLang="zh-CN" sz="1600" dirty="0" smtClean="0">
              <a:solidFill>
                <a:prstClr val="black">
                  <a:lumMod val="50000"/>
                  <a:lumOff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285750" indent="-285750" algn="just" fontAlgn="auto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适</a:t>
            </a:r>
            <a:r>
              <a:rPr lang="zh-CN" altLang="en-US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时开展应急演练，提高处置能力。</a:t>
            </a:r>
            <a:endParaRPr lang="zh-CN" altLang="en-US" sz="1600" dirty="0">
              <a:solidFill>
                <a:prstClr val="black">
                  <a:lumMod val="50000"/>
                  <a:lumOff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5" name="矩形 124">
            <a:extLst>
              <a:ext uri="{FF2B5EF4-FFF2-40B4-BE49-F238E27FC236}">
                <a16:creationId xmlns:a16="http://schemas.microsoft.com/office/drawing/2014/main" id="{54A49771-12A1-47D1-B592-B3F88D74171B}"/>
              </a:ext>
            </a:extLst>
          </p:cNvPr>
          <p:cNvSpPr/>
          <p:nvPr/>
        </p:nvSpPr>
        <p:spPr>
          <a:xfrm>
            <a:off x="4416205" y="4609534"/>
            <a:ext cx="40116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auto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领导带班值守、应急队伍待命。</a:t>
            </a:r>
            <a:endParaRPr lang="en-US" altLang="zh-CN" sz="1600" dirty="0" smtClean="0">
              <a:solidFill>
                <a:prstClr val="black">
                  <a:lumMod val="50000"/>
                  <a:lumOff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285750" indent="-285750" algn="just" fontAlgn="auto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深入开展公</a:t>
            </a:r>
            <a:r>
              <a:rPr lang="zh-CN" alt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司</a:t>
            </a:r>
            <a:r>
              <a:rPr lang="zh-CN" altLang="en-US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级、部门级、班组级隐患排查治理工作。</a:t>
            </a:r>
            <a:endParaRPr lang="en-US" altLang="zh-CN" sz="1600" dirty="0" smtClean="0">
              <a:solidFill>
                <a:prstClr val="black">
                  <a:lumMod val="50000"/>
                  <a:lumOff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285750" indent="-285750" algn="just" fontAlgn="auto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深入开展各项安全生产教育培训工作。</a:t>
            </a:r>
            <a:endParaRPr lang="en-US" altLang="zh-CN" sz="1600" dirty="0" smtClean="0">
              <a:solidFill>
                <a:prstClr val="black">
                  <a:lumMod val="50000"/>
                  <a:lumOff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88468" y="621277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342543" y="621277"/>
            <a:ext cx="7199291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26" name="文本框 16"/>
          <p:cNvSpPr txBox="1">
            <a:spLocks noChangeArrowheads="1"/>
          </p:cNvSpPr>
          <p:nvPr/>
        </p:nvSpPr>
        <p:spPr bwMode="auto">
          <a:xfrm>
            <a:off x="464100" y="607163"/>
            <a:ext cx="9028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十一</a:t>
            </a:r>
          </a:p>
        </p:txBody>
      </p:sp>
      <p:sp>
        <p:nvSpPr>
          <p:cNvPr id="27" name="文本框 17"/>
          <p:cNvSpPr txBox="1">
            <a:spLocks noChangeArrowheads="1"/>
          </p:cNvSpPr>
          <p:nvPr/>
        </p:nvSpPr>
        <p:spPr bwMode="auto">
          <a:xfrm>
            <a:off x="1342543" y="662552"/>
            <a:ext cx="20409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zh-CN" altLang="en-US" sz="2400" b="1" kern="0" dirty="0">
                <a:solidFill>
                  <a:srgbClr val="FFFFFF"/>
                </a:solidFill>
              </a:rPr>
              <a:t>进博安保工作</a:t>
            </a:r>
          </a:p>
        </p:txBody>
      </p:sp>
    </p:spTree>
    <p:extLst>
      <p:ext uri="{BB962C8B-B14F-4D97-AF65-F5344CB8AC3E}">
        <p14:creationId xmlns:p14="http://schemas.microsoft.com/office/powerpoint/2010/main" val="37394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978944" y="3302568"/>
            <a:ext cx="6396967" cy="646331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solidFill>
                  <a:schemeClr val="accent1"/>
                </a:solidFill>
                <a:cs typeface="+mn-ea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zh-CN" altLang="en-US" sz="4000" spc="300" dirty="0">
                <a:solidFill>
                  <a:srgbClr val="00B0F0"/>
                </a:solidFill>
                <a:latin typeface="Microsoft YaHei" charset="-122"/>
                <a:ea typeface="Microsoft YaHei" charset="-122"/>
                <a:cs typeface="Microsoft YaHei" charset="-122"/>
                <a:sym typeface="+mn-lt"/>
              </a:rPr>
              <a:t>主要存在问题及预防对策</a:t>
            </a:r>
          </a:p>
        </p:txBody>
      </p:sp>
      <p:sp>
        <p:nvSpPr>
          <p:cNvPr id="15362" name="文本框 2"/>
          <p:cNvSpPr txBox="1">
            <a:spLocks noChangeArrowheads="1"/>
          </p:cNvSpPr>
          <p:nvPr/>
        </p:nvSpPr>
        <p:spPr bwMode="auto">
          <a:xfrm>
            <a:off x="4754563" y="2317750"/>
            <a:ext cx="1746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dirty="0">
                <a:solidFill>
                  <a:srgbClr val="FFFFFF"/>
                </a:solidFill>
                <a:ea typeface="DengXian" pitchFamily="2" charset="-122"/>
                <a:cs typeface="Arial" charset="0"/>
              </a:rPr>
              <a:t>Chapter </a:t>
            </a:r>
            <a:r>
              <a:rPr lang="en-US" altLang="zh-CN" sz="2400" dirty="0" smtClean="0">
                <a:solidFill>
                  <a:srgbClr val="FFFFFF"/>
                </a:solidFill>
                <a:ea typeface="DengXian" pitchFamily="2" charset="-122"/>
                <a:cs typeface="Arial" charset="0"/>
              </a:rPr>
              <a:t>04</a:t>
            </a:r>
            <a:endParaRPr lang="zh-CN" altLang="en-US" sz="2400" dirty="0">
              <a:solidFill>
                <a:srgbClr val="FFFFFF"/>
              </a:solidFill>
              <a:ea typeface="DengXian" pitchFamily="2" charset="-122"/>
              <a:cs typeface="Arial" charset="0"/>
            </a:endParaRPr>
          </a:p>
        </p:txBody>
      </p:sp>
      <p:sp>
        <p:nvSpPr>
          <p:cNvPr id="4" name="圆: 空心 4"/>
          <p:cNvSpPr/>
          <p:nvPr/>
        </p:nvSpPr>
        <p:spPr>
          <a:xfrm>
            <a:off x="360363" y="-2341563"/>
            <a:ext cx="11391900" cy="11391901"/>
          </a:xfrm>
          <a:prstGeom prst="donut">
            <a:avLst>
              <a:gd name="adj" fmla="val 2671"/>
            </a:avLst>
          </a:prstGeom>
          <a:solidFill>
            <a:schemeClr val="bg2">
              <a:lumMod val="90000"/>
              <a:alpha val="5000"/>
            </a:schemeClr>
          </a:solidFill>
          <a:ln>
            <a:solidFill>
              <a:schemeClr val="bg1"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88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标题 1"/>
          <p:cNvSpPr txBox="1">
            <a:spLocks/>
          </p:cNvSpPr>
          <p:nvPr/>
        </p:nvSpPr>
        <p:spPr bwMode="auto">
          <a:xfrm>
            <a:off x="664680" y="1480696"/>
            <a:ext cx="1093608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l">
              <a:lnSpc>
                <a:spcPct val="150000"/>
              </a:lnSpc>
              <a:defRPr/>
            </a:pPr>
            <a:r>
              <a:rPr lang="en-US" altLang="zh-CN" sz="2400" kern="0" dirty="0" smtClean="0">
                <a:solidFill>
                  <a:srgbClr val="FF0000"/>
                </a:solidFill>
                <a:latin typeface="Arial"/>
                <a:ea typeface="宋体"/>
              </a:rPr>
              <a:t>       </a:t>
            </a:r>
            <a:r>
              <a:rPr lang="zh-CN" altLang="zh-CN" sz="2000" kern="0" dirty="0" smtClean="0">
                <a:solidFill>
                  <a:srgbClr val="7030A0"/>
                </a:solidFill>
                <a:latin typeface="Arial"/>
                <a:ea typeface="宋体"/>
              </a:rPr>
              <a:t>公司在</a:t>
            </a:r>
            <a:r>
              <a:rPr lang="zh-CN" altLang="en-US" sz="2000" kern="0" dirty="0" smtClean="0">
                <a:solidFill>
                  <a:srgbClr val="7030A0"/>
                </a:solidFill>
                <a:latin typeface="Arial"/>
                <a:ea typeface="宋体"/>
              </a:rPr>
              <a:t>安全生产方面虽然</a:t>
            </a:r>
            <a:r>
              <a:rPr lang="zh-CN" altLang="zh-CN" sz="2000" kern="0" dirty="0" smtClean="0">
                <a:solidFill>
                  <a:srgbClr val="7030A0"/>
                </a:solidFill>
                <a:latin typeface="Arial"/>
                <a:ea typeface="宋体"/>
              </a:rPr>
              <a:t>取得了一定的绩效，但也存在不足，主要体现在</a:t>
            </a:r>
            <a:r>
              <a:rPr lang="zh-CN" altLang="en-US" sz="2000" kern="0" dirty="0" smtClean="0">
                <a:solidFill>
                  <a:srgbClr val="7030A0"/>
                </a:solidFill>
                <a:latin typeface="Arial"/>
                <a:ea typeface="宋体"/>
              </a:rPr>
              <a:t>两</a:t>
            </a:r>
            <a:r>
              <a:rPr lang="zh-CN" altLang="zh-CN" sz="2000" kern="0" dirty="0" smtClean="0">
                <a:solidFill>
                  <a:srgbClr val="7030A0"/>
                </a:solidFill>
                <a:latin typeface="Arial"/>
                <a:ea typeface="宋体"/>
              </a:rPr>
              <a:t>个方面：</a:t>
            </a:r>
          </a:p>
        </p:txBody>
      </p:sp>
      <p:sp>
        <p:nvSpPr>
          <p:cNvPr id="63" name="TextBox 34"/>
          <p:cNvSpPr txBox="1">
            <a:spLocks noChangeArrowheads="1"/>
          </p:cNvSpPr>
          <p:nvPr/>
        </p:nvSpPr>
        <p:spPr bwMode="auto">
          <a:xfrm>
            <a:off x="785926" y="5287748"/>
            <a:ext cx="3469480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  <a:defRPr/>
            </a:pPr>
            <a:r>
              <a:rPr lang="zh-CN" altLang="en-US" sz="1800" kern="0" dirty="0" smtClean="0">
                <a:solidFill>
                  <a:srgbClr val="FF0000"/>
                </a:solidFill>
              </a:rPr>
              <a:t>风险分级管控的实效性和务实性有待进一步提升</a:t>
            </a:r>
            <a:endParaRPr lang="zh-CN" altLang="zh-CN" sz="1800" kern="0" dirty="0" smtClean="0">
              <a:solidFill>
                <a:srgbClr val="FF0000"/>
              </a:solidFill>
            </a:endParaRPr>
          </a:p>
        </p:txBody>
      </p:sp>
      <p:sp>
        <p:nvSpPr>
          <p:cNvPr id="64" name="TextBox 36"/>
          <p:cNvSpPr txBox="1">
            <a:spLocks noChangeArrowheads="1"/>
          </p:cNvSpPr>
          <p:nvPr/>
        </p:nvSpPr>
        <p:spPr bwMode="auto">
          <a:xfrm>
            <a:off x="7406480" y="3423749"/>
            <a:ext cx="2886834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auto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  <a:defRPr/>
            </a:pPr>
            <a:r>
              <a:rPr lang="zh-CN" altLang="en-US" sz="1800" kern="0" dirty="0" smtClean="0">
                <a:solidFill>
                  <a:srgbClr val="FF0000"/>
                </a:solidFill>
              </a:rPr>
              <a:t>驻厂相关方安全管控水平有待进一步提升</a:t>
            </a:r>
          </a:p>
        </p:txBody>
      </p:sp>
      <p:sp>
        <p:nvSpPr>
          <p:cNvPr id="66" name="文本框 1"/>
          <p:cNvSpPr txBox="1">
            <a:spLocks noChangeArrowheads="1"/>
          </p:cNvSpPr>
          <p:nvPr/>
        </p:nvSpPr>
        <p:spPr bwMode="auto">
          <a:xfrm>
            <a:off x="525462" y="584200"/>
            <a:ext cx="57303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93CA"/>
                </a:solidFill>
                <a:latin typeface="DengXian" pitchFamily="2" charset="-122"/>
                <a:ea typeface="DengXian" pitchFamily="2" charset="-122"/>
              </a:rPr>
              <a:t>主要存在问题及预防对</a:t>
            </a:r>
            <a:r>
              <a:rPr lang="zh-CN" altLang="en-US" sz="3200" dirty="0" smtClean="0">
                <a:solidFill>
                  <a:srgbClr val="0093CA"/>
                </a:solidFill>
                <a:latin typeface="DengXian" pitchFamily="2" charset="-122"/>
                <a:ea typeface="DengXian" pitchFamily="2" charset="-122"/>
              </a:rPr>
              <a:t>策</a:t>
            </a:r>
            <a:endParaRPr lang="zh-CN" altLang="en-US" sz="3200" dirty="0">
              <a:solidFill>
                <a:srgbClr val="0093CA"/>
              </a:solidFill>
              <a:latin typeface="DengXian" pitchFamily="2" charset="-122"/>
              <a:ea typeface="DengXian" pitchFamily="2" charset="-122"/>
            </a:endParaRPr>
          </a:p>
        </p:txBody>
      </p:sp>
      <p:sp>
        <p:nvSpPr>
          <p:cNvPr id="38" name="Freeform 2"/>
          <p:cNvSpPr>
            <a:spLocks/>
          </p:cNvSpPr>
          <p:nvPr/>
        </p:nvSpPr>
        <p:spPr bwMode="auto">
          <a:xfrm>
            <a:off x="4969668" y="2892554"/>
            <a:ext cx="1606550" cy="2354263"/>
          </a:xfrm>
          <a:custGeom>
            <a:avLst/>
            <a:gdLst>
              <a:gd name="T0" fmla="*/ 0 w 1012"/>
              <a:gd name="T1" fmla="*/ 542 h 1483"/>
              <a:gd name="T2" fmla="*/ 513 w 1012"/>
              <a:gd name="T3" fmla="*/ 1058 h 1483"/>
              <a:gd name="T4" fmla="*/ 1012 w 1012"/>
              <a:gd name="T5" fmla="*/ 1463 h 1483"/>
              <a:gd name="T6" fmla="*/ 653 w 1012"/>
              <a:gd name="T7" fmla="*/ 938 h 1483"/>
              <a:gd name="T8" fmla="*/ 318 w 1012"/>
              <a:gd name="T9" fmla="*/ 615 h 1483"/>
              <a:gd name="T10" fmla="*/ 541 w 1012"/>
              <a:gd name="T11" fmla="*/ 251 h 1483"/>
              <a:gd name="T12" fmla="*/ 454 w 1012"/>
              <a:gd name="T13" fmla="*/ 27 h 1483"/>
              <a:gd name="T14" fmla="*/ 0 w 1012"/>
              <a:gd name="T15" fmla="*/ 542 h 148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12"/>
              <a:gd name="T25" fmla="*/ 0 h 1483"/>
              <a:gd name="T26" fmla="*/ 1012 w 1012"/>
              <a:gd name="T27" fmla="*/ 1483 h 148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12" h="1483">
                <a:moveTo>
                  <a:pt x="0" y="542"/>
                </a:moveTo>
                <a:cubicBezTo>
                  <a:pt x="0" y="827"/>
                  <a:pt x="230" y="1058"/>
                  <a:pt x="513" y="1058"/>
                </a:cubicBezTo>
                <a:cubicBezTo>
                  <a:pt x="684" y="1226"/>
                  <a:pt x="989" y="1483"/>
                  <a:pt x="1012" y="1463"/>
                </a:cubicBezTo>
                <a:cubicBezTo>
                  <a:pt x="1012" y="1463"/>
                  <a:pt x="933" y="1105"/>
                  <a:pt x="653" y="938"/>
                </a:cubicBezTo>
                <a:cubicBezTo>
                  <a:pt x="349" y="780"/>
                  <a:pt x="334" y="725"/>
                  <a:pt x="318" y="615"/>
                </a:cubicBezTo>
                <a:cubicBezTo>
                  <a:pt x="300" y="471"/>
                  <a:pt x="424" y="323"/>
                  <a:pt x="541" y="251"/>
                </a:cubicBezTo>
                <a:cubicBezTo>
                  <a:pt x="658" y="179"/>
                  <a:pt x="626" y="0"/>
                  <a:pt x="454" y="27"/>
                </a:cubicBezTo>
                <a:cubicBezTo>
                  <a:pt x="259" y="45"/>
                  <a:pt x="4" y="198"/>
                  <a:pt x="0" y="542"/>
                </a:cubicBezTo>
                <a:close/>
              </a:path>
            </a:pathLst>
          </a:custGeom>
          <a:gradFill rotWithShape="1">
            <a:gsLst>
              <a:gs pos="0">
                <a:srgbClr val="000000"/>
              </a:gs>
              <a:gs pos="100000">
                <a:srgbClr val="3F3F3F"/>
              </a:gs>
            </a:gsLst>
            <a:lin ang="0" scaled="1"/>
          </a:gradFill>
          <a:ln w="9525">
            <a:solidFill>
              <a:sysClr val="window" lastClr="FFFFFF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39" name="Group 3"/>
          <p:cNvGrpSpPr>
            <a:grpSpLocks/>
          </p:cNvGrpSpPr>
          <p:nvPr/>
        </p:nvGrpSpPr>
        <p:grpSpPr bwMode="auto">
          <a:xfrm>
            <a:off x="4969668" y="2935417"/>
            <a:ext cx="2420938" cy="3279775"/>
            <a:chOff x="1439" y="1137"/>
            <a:chExt cx="1525" cy="2066"/>
          </a:xfrm>
        </p:grpSpPr>
        <p:sp>
          <p:nvSpPr>
            <p:cNvPr id="44" name="Freeform 4"/>
            <p:cNvSpPr>
              <a:spLocks/>
            </p:cNvSpPr>
            <p:nvPr/>
          </p:nvSpPr>
          <p:spPr bwMode="auto">
            <a:xfrm flipH="1" flipV="1">
              <a:off x="1449" y="1720"/>
              <a:ext cx="1012" cy="1483"/>
            </a:xfrm>
            <a:custGeom>
              <a:avLst/>
              <a:gdLst>
                <a:gd name="T0" fmla="*/ 0 w 1012"/>
                <a:gd name="T1" fmla="*/ 542 h 1483"/>
                <a:gd name="T2" fmla="*/ 513 w 1012"/>
                <a:gd name="T3" fmla="*/ 1058 h 1483"/>
                <a:gd name="T4" fmla="*/ 1012 w 1012"/>
                <a:gd name="T5" fmla="*/ 1463 h 1483"/>
                <a:gd name="T6" fmla="*/ 653 w 1012"/>
                <a:gd name="T7" fmla="*/ 938 h 1483"/>
                <a:gd name="T8" fmla="*/ 318 w 1012"/>
                <a:gd name="T9" fmla="*/ 615 h 1483"/>
                <a:gd name="T10" fmla="*/ 541 w 1012"/>
                <a:gd name="T11" fmla="*/ 251 h 1483"/>
                <a:gd name="T12" fmla="*/ 454 w 1012"/>
                <a:gd name="T13" fmla="*/ 27 h 1483"/>
                <a:gd name="T14" fmla="*/ 0 w 1012"/>
                <a:gd name="T15" fmla="*/ 542 h 14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2"/>
                <a:gd name="T25" fmla="*/ 0 h 1483"/>
                <a:gd name="T26" fmla="*/ 1012 w 1012"/>
                <a:gd name="T27" fmla="*/ 1483 h 14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2" h="1483">
                  <a:moveTo>
                    <a:pt x="0" y="542"/>
                  </a:moveTo>
                  <a:cubicBezTo>
                    <a:pt x="0" y="827"/>
                    <a:pt x="230" y="1058"/>
                    <a:pt x="513" y="1058"/>
                  </a:cubicBezTo>
                  <a:cubicBezTo>
                    <a:pt x="684" y="1226"/>
                    <a:pt x="989" y="1483"/>
                    <a:pt x="1012" y="1463"/>
                  </a:cubicBezTo>
                  <a:cubicBezTo>
                    <a:pt x="1012" y="1463"/>
                    <a:pt x="933" y="1105"/>
                    <a:pt x="653" y="938"/>
                  </a:cubicBezTo>
                  <a:cubicBezTo>
                    <a:pt x="349" y="780"/>
                    <a:pt x="334" y="725"/>
                    <a:pt x="318" y="615"/>
                  </a:cubicBezTo>
                  <a:cubicBezTo>
                    <a:pt x="300" y="471"/>
                    <a:pt x="424" y="323"/>
                    <a:pt x="541" y="251"/>
                  </a:cubicBezTo>
                  <a:cubicBezTo>
                    <a:pt x="658" y="179"/>
                    <a:pt x="626" y="0"/>
                    <a:pt x="454" y="27"/>
                  </a:cubicBezTo>
                  <a:cubicBezTo>
                    <a:pt x="259" y="45"/>
                    <a:pt x="4" y="198"/>
                    <a:pt x="0" y="542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0" scaled="1"/>
            </a:gradFill>
            <a:ln w="9525">
              <a:solidFill>
                <a:sysClr val="window" lastClr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45" name="Freeform 5"/>
            <p:cNvSpPr>
              <a:spLocks/>
            </p:cNvSpPr>
            <p:nvPr/>
          </p:nvSpPr>
          <p:spPr bwMode="auto">
            <a:xfrm>
              <a:off x="1439" y="1137"/>
              <a:ext cx="1525" cy="2040"/>
            </a:xfrm>
            <a:custGeom>
              <a:avLst/>
              <a:gdLst>
                <a:gd name="T0" fmla="*/ 2147483647 w 849"/>
                <a:gd name="T1" fmla="*/ 0 h 1133"/>
                <a:gd name="T2" fmla="*/ 2147483647 w 849"/>
                <a:gd name="T3" fmla="*/ 2147483647 h 1133"/>
                <a:gd name="T4" fmla="*/ 2147483647 w 849"/>
                <a:gd name="T5" fmla="*/ 2147483647 h 1133"/>
                <a:gd name="T6" fmla="*/ 2147483647 w 849"/>
                <a:gd name="T7" fmla="*/ 2147483647 h 1133"/>
                <a:gd name="T8" fmla="*/ 2147483647 w 849"/>
                <a:gd name="T9" fmla="*/ 2147483647 h 1133"/>
                <a:gd name="T10" fmla="*/ 2147483647 w 849"/>
                <a:gd name="T11" fmla="*/ 2147483647 h 1133"/>
                <a:gd name="T12" fmla="*/ 0 w 849"/>
                <a:gd name="T13" fmla="*/ 2147483647 h 1133"/>
                <a:gd name="T14" fmla="*/ 2147483647 w 849"/>
                <a:gd name="T15" fmla="*/ 0 h 11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49"/>
                <a:gd name="T25" fmla="*/ 0 h 1133"/>
                <a:gd name="T26" fmla="*/ 849 w 849"/>
                <a:gd name="T27" fmla="*/ 1133 h 11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49" h="1133">
                  <a:moveTo>
                    <a:pt x="283" y="0"/>
                  </a:moveTo>
                  <a:cubicBezTo>
                    <a:pt x="595" y="0"/>
                    <a:pt x="849" y="253"/>
                    <a:pt x="849" y="567"/>
                  </a:cubicBezTo>
                  <a:cubicBezTo>
                    <a:pt x="849" y="880"/>
                    <a:pt x="595" y="1133"/>
                    <a:pt x="283" y="1133"/>
                  </a:cubicBezTo>
                  <a:cubicBezTo>
                    <a:pt x="283" y="1133"/>
                    <a:pt x="283" y="1133"/>
                    <a:pt x="283" y="1133"/>
                  </a:cubicBezTo>
                  <a:cubicBezTo>
                    <a:pt x="439" y="1133"/>
                    <a:pt x="566" y="1007"/>
                    <a:pt x="566" y="851"/>
                  </a:cubicBezTo>
                  <a:cubicBezTo>
                    <a:pt x="566" y="694"/>
                    <a:pt x="439" y="567"/>
                    <a:pt x="283" y="567"/>
                  </a:cubicBezTo>
                  <a:cubicBezTo>
                    <a:pt x="127" y="567"/>
                    <a:pt x="0" y="440"/>
                    <a:pt x="0" y="283"/>
                  </a:cubicBezTo>
                  <a:cubicBezTo>
                    <a:pt x="0" y="127"/>
                    <a:pt x="127" y="0"/>
                    <a:pt x="2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AEAEA"/>
                </a:gs>
                <a:gs pos="100000">
                  <a:srgbClr val="474747"/>
                </a:gs>
              </a:gsLst>
              <a:lin ang="2700000" scaled="1"/>
            </a:gradFill>
            <a:ln w="3175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zh-CN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46" name="Freeform 4"/>
          <p:cNvSpPr>
            <a:spLocks/>
          </p:cNvSpPr>
          <p:nvPr/>
        </p:nvSpPr>
        <p:spPr bwMode="auto">
          <a:xfrm>
            <a:off x="4171156" y="2935417"/>
            <a:ext cx="2420937" cy="3238500"/>
          </a:xfrm>
          <a:custGeom>
            <a:avLst/>
            <a:gdLst>
              <a:gd name="T0" fmla="*/ 2147483647 w 849"/>
              <a:gd name="T1" fmla="*/ 2147483647 h 1133"/>
              <a:gd name="T2" fmla="*/ 0 w 849"/>
              <a:gd name="T3" fmla="*/ 2147483647 h 1133"/>
              <a:gd name="T4" fmla="*/ 2147483647 w 849"/>
              <a:gd name="T5" fmla="*/ 0 h 1133"/>
              <a:gd name="T6" fmla="*/ 2147483647 w 849"/>
              <a:gd name="T7" fmla="*/ 0 h 1133"/>
              <a:gd name="T8" fmla="*/ 2147483647 w 849"/>
              <a:gd name="T9" fmla="*/ 2147483647 h 1133"/>
              <a:gd name="T10" fmla="*/ 2147483647 w 849"/>
              <a:gd name="T11" fmla="*/ 2147483647 h 1133"/>
              <a:gd name="T12" fmla="*/ 2147483647 w 849"/>
              <a:gd name="T13" fmla="*/ 2147483647 h 1133"/>
              <a:gd name="T14" fmla="*/ 2147483647 w 849"/>
              <a:gd name="T15" fmla="*/ 2147483647 h 113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49"/>
              <a:gd name="T25" fmla="*/ 0 h 1133"/>
              <a:gd name="T26" fmla="*/ 849 w 849"/>
              <a:gd name="T27" fmla="*/ 1133 h 113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49" h="1133">
                <a:moveTo>
                  <a:pt x="566" y="1133"/>
                </a:moveTo>
                <a:cubicBezTo>
                  <a:pt x="254" y="1133"/>
                  <a:pt x="0" y="880"/>
                  <a:pt x="0" y="567"/>
                </a:cubicBezTo>
                <a:cubicBezTo>
                  <a:pt x="0" y="253"/>
                  <a:pt x="254" y="0"/>
                  <a:pt x="566" y="0"/>
                </a:cubicBezTo>
                <a:cubicBezTo>
                  <a:pt x="566" y="0"/>
                  <a:pt x="566" y="0"/>
                  <a:pt x="566" y="0"/>
                </a:cubicBezTo>
                <a:cubicBezTo>
                  <a:pt x="410" y="0"/>
                  <a:pt x="283" y="126"/>
                  <a:pt x="283" y="282"/>
                </a:cubicBezTo>
                <a:cubicBezTo>
                  <a:pt x="283" y="439"/>
                  <a:pt x="410" y="566"/>
                  <a:pt x="566" y="566"/>
                </a:cubicBezTo>
                <a:cubicBezTo>
                  <a:pt x="722" y="566"/>
                  <a:pt x="849" y="693"/>
                  <a:pt x="849" y="850"/>
                </a:cubicBezTo>
                <a:cubicBezTo>
                  <a:pt x="849" y="1006"/>
                  <a:pt x="722" y="1133"/>
                  <a:pt x="566" y="1133"/>
                </a:cubicBezTo>
                <a:close/>
              </a:path>
            </a:pathLst>
          </a:custGeom>
          <a:gradFill flip="none" rotWithShape="1">
            <a:gsLst>
              <a:gs pos="0">
                <a:srgbClr val="00DFF6"/>
              </a:gs>
              <a:gs pos="90000">
                <a:srgbClr val="002774"/>
              </a:gs>
            </a:gsLst>
            <a:lin ang="2700000" scaled="1"/>
            <a:tileRect/>
          </a:gradFill>
          <a:ln w="25400" cap="flat" cmpd="sng" algn="ctr">
            <a:noFill/>
            <a:prstDash val="solid"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flat" dir="t"/>
          </a:scene3d>
          <a:sp3d contourW="19050">
            <a:bevelT prst="convex"/>
            <a:bevelB w="0" h="0"/>
            <a:contourClr>
              <a:srgbClr val="AFEAFF"/>
            </a:contourClr>
          </a:sp3d>
        </p:spPr>
        <p:txBody>
          <a:bodyPr anchor="ctr">
            <a:sp3d/>
          </a:bodyPr>
          <a:lstStyle/>
          <a:p>
            <a:pPr marL="0" marR="0" lvl="0" indent="0" algn="ctr" defTabSz="91440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 typeface="Wingdings" pitchFamily="2" charset="2"/>
              <a:buChar char="u"/>
              <a:tabLst/>
              <a:defRPr/>
            </a:pPr>
            <a:endParaRPr kumimoji="0" lang="en-GB" altLang="zh-CN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47" name="Rectangle 13"/>
          <p:cNvSpPr>
            <a:spLocks noChangeArrowheads="1"/>
          </p:cNvSpPr>
          <p:nvPr/>
        </p:nvSpPr>
        <p:spPr bwMode="gray">
          <a:xfrm>
            <a:off x="4458493" y="4803904"/>
            <a:ext cx="1971675" cy="369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 eaLnBrk="0" hangingPunct="0"/>
            <a:r>
              <a:rPr lang="zh-CN" altLang="en-US" b="1" dirty="0" smtClean="0">
                <a:solidFill>
                  <a:prstClr val="white"/>
                </a:solidFill>
                <a:latin typeface="Arial" pitchFamily="34" charset="0"/>
                <a:ea typeface="宋体" pitchFamily="2" charset="-122"/>
              </a:rPr>
              <a:t>风控</a:t>
            </a:r>
            <a:endParaRPr lang="en-GB" altLang="zh-CN" b="1" dirty="0">
              <a:solidFill>
                <a:prstClr val="white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48" name="Freeform 5"/>
          <p:cNvSpPr>
            <a:spLocks/>
          </p:cNvSpPr>
          <p:nvPr/>
        </p:nvSpPr>
        <p:spPr bwMode="auto">
          <a:xfrm>
            <a:off x="4969668" y="2935417"/>
            <a:ext cx="2420938" cy="3238500"/>
          </a:xfrm>
          <a:custGeom>
            <a:avLst/>
            <a:gdLst>
              <a:gd name="T0" fmla="*/ 2147483647 w 849"/>
              <a:gd name="T1" fmla="*/ 0 h 1133"/>
              <a:gd name="T2" fmla="*/ 2147483647 w 849"/>
              <a:gd name="T3" fmla="*/ 2147483647 h 1133"/>
              <a:gd name="T4" fmla="*/ 2147483647 w 849"/>
              <a:gd name="T5" fmla="*/ 2147483647 h 1133"/>
              <a:gd name="T6" fmla="*/ 2147483647 w 849"/>
              <a:gd name="T7" fmla="*/ 2147483647 h 1133"/>
              <a:gd name="T8" fmla="*/ 2147483647 w 849"/>
              <a:gd name="T9" fmla="*/ 2147483647 h 1133"/>
              <a:gd name="T10" fmla="*/ 2147483647 w 849"/>
              <a:gd name="T11" fmla="*/ 2147483647 h 1133"/>
              <a:gd name="T12" fmla="*/ 0 w 849"/>
              <a:gd name="T13" fmla="*/ 2147483647 h 1133"/>
              <a:gd name="T14" fmla="*/ 2147483647 w 849"/>
              <a:gd name="T15" fmla="*/ 0 h 113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49"/>
              <a:gd name="T25" fmla="*/ 0 h 1133"/>
              <a:gd name="T26" fmla="*/ 849 w 849"/>
              <a:gd name="T27" fmla="*/ 1133 h 113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49" h="1133">
                <a:moveTo>
                  <a:pt x="283" y="0"/>
                </a:moveTo>
                <a:cubicBezTo>
                  <a:pt x="595" y="0"/>
                  <a:pt x="849" y="253"/>
                  <a:pt x="849" y="567"/>
                </a:cubicBezTo>
                <a:cubicBezTo>
                  <a:pt x="849" y="880"/>
                  <a:pt x="595" y="1133"/>
                  <a:pt x="283" y="1133"/>
                </a:cubicBezTo>
                <a:cubicBezTo>
                  <a:pt x="283" y="1133"/>
                  <a:pt x="283" y="1133"/>
                  <a:pt x="283" y="1133"/>
                </a:cubicBezTo>
                <a:cubicBezTo>
                  <a:pt x="439" y="1133"/>
                  <a:pt x="566" y="1007"/>
                  <a:pt x="566" y="851"/>
                </a:cubicBezTo>
                <a:cubicBezTo>
                  <a:pt x="566" y="694"/>
                  <a:pt x="439" y="567"/>
                  <a:pt x="283" y="567"/>
                </a:cubicBezTo>
                <a:cubicBezTo>
                  <a:pt x="127" y="567"/>
                  <a:pt x="0" y="440"/>
                  <a:pt x="0" y="283"/>
                </a:cubicBezTo>
                <a:cubicBezTo>
                  <a:pt x="0" y="127"/>
                  <a:pt x="127" y="0"/>
                  <a:pt x="283" y="0"/>
                </a:cubicBezTo>
                <a:close/>
              </a:path>
            </a:pathLst>
          </a:custGeom>
          <a:gradFill flip="none" rotWithShape="1">
            <a:gsLst>
              <a:gs pos="0">
                <a:srgbClr val="FFCF01"/>
              </a:gs>
              <a:gs pos="90000">
                <a:srgbClr val="E22000"/>
              </a:gs>
            </a:gsLst>
            <a:lin ang="18900000" scaled="1"/>
            <a:tileRect/>
          </a:gradFill>
          <a:ln w="25400" cap="flat" cmpd="sng" algn="ctr">
            <a:noFill/>
            <a:prstDash val="solid"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flat" dir="t"/>
          </a:scene3d>
          <a:sp3d extrusionH="304800">
            <a:bevelT w="101600" prst="convex"/>
            <a:bevelB w="0" h="63500"/>
            <a:contourClr>
              <a:srgbClr val="FFE593"/>
            </a:contourClr>
          </a:sp3d>
        </p:spPr>
        <p:txBody>
          <a:bodyPr anchor="ctr">
            <a:sp3d/>
          </a:bodyPr>
          <a:lstStyle/>
          <a:p>
            <a:pPr marL="0" marR="0" lvl="0" indent="0" algn="ctr" defTabSz="914400" eaLnBrk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 typeface="Wingdings" pitchFamily="2" charset="2"/>
              <a:buChar char="u"/>
              <a:tabLst/>
              <a:defRPr/>
            </a:pPr>
            <a:endParaRPr kumimoji="0" lang="en-GB" altLang="zh-CN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reflection blurRad="6350" stA="50000" endA="300" endPos="50000" dist="29997" dir="5400000" sy="-100000" algn="bl" rotWithShape="0"/>
              </a:effectLst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49" name="Rectangle 13"/>
          <p:cNvSpPr>
            <a:spLocks noChangeArrowheads="1"/>
          </p:cNvSpPr>
          <p:nvPr/>
        </p:nvSpPr>
        <p:spPr bwMode="gray">
          <a:xfrm>
            <a:off x="5382418" y="3989517"/>
            <a:ext cx="1695450" cy="369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 eaLnBrk="0" hangingPunct="0"/>
            <a:r>
              <a:rPr lang="zh-CN" altLang="en-US" b="1" dirty="0" smtClean="0">
                <a:solidFill>
                  <a:prstClr val="white"/>
                </a:solidFill>
                <a:latin typeface="Arial" pitchFamily="34" charset="0"/>
                <a:ea typeface="宋体" pitchFamily="2" charset="-122"/>
              </a:rPr>
              <a:t>相关方</a:t>
            </a:r>
            <a:endParaRPr lang="en-GB" altLang="zh-CN" b="1" dirty="0">
              <a:solidFill>
                <a:prstClr val="white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50" name="Oval 36"/>
          <p:cNvSpPr>
            <a:spLocks noChangeArrowheads="1"/>
          </p:cNvSpPr>
          <p:nvPr/>
        </p:nvSpPr>
        <p:spPr bwMode="auto">
          <a:xfrm>
            <a:off x="5094370" y="2987981"/>
            <a:ext cx="1555750" cy="871537"/>
          </a:xfrm>
          <a:prstGeom prst="ellipse">
            <a:avLst/>
          </a:prstGeom>
          <a:gradFill rotWithShape="1">
            <a:gsLst>
              <a:gs pos="0">
                <a:sysClr val="window" lastClr="FFFFFF">
                  <a:alpha val="51999"/>
                </a:sysClr>
              </a:gs>
              <a:gs pos="100000">
                <a:sysClr val="window" lastClr="FFFFFF">
                  <a:alpha val="0"/>
                </a:sys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231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文本框 1"/>
          <p:cNvSpPr txBox="1">
            <a:spLocks noChangeArrowheads="1"/>
          </p:cNvSpPr>
          <p:nvPr/>
        </p:nvSpPr>
        <p:spPr bwMode="auto">
          <a:xfrm>
            <a:off x="525462" y="584200"/>
            <a:ext cx="57303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93CA"/>
                </a:solidFill>
                <a:latin typeface="DengXian" pitchFamily="2" charset="-122"/>
                <a:ea typeface="DengXian" pitchFamily="2" charset="-122"/>
              </a:rPr>
              <a:t>主要存在问题及预防对</a:t>
            </a:r>
            <a:r>
              <a:rPr lang="zh-CN" altLang="en-US" sz="3200" dirty="0" smtClean="0">
                <a:solidFill>
                  <a:srgbClr val="0093CA"/>
                </a:solidFill>
                <a:latin typeface="DengXian" pitchFamily="2" charset="-122"/>
                <a:ea typeface="DengXian" pitchFamily="2" charset="-122"/>
              </a:rPr>
              <a:t>策</a:t>
            </a:r>
            <a:endParaRPr lang="zh-CN" altLang="en-US" sz="3200" dirty="0">
              <a:solidFill>
                <a:srgbClr val="0093CA"/>
              </a:solidFill>
              <a:latin typeface="DengXian" pitchFamily="2" charset="-122"/>
              <a:ea typeface="DengXian" pitchFamily="2" charset="-122"/>
            </a:endParaRPr>
          </a:p>
        </p:txBody>
      </p:sp>
      <p:sp>
        <p:nvSpPr>
          <p:cNvPr id="38" name="Text Box 22"/>
          <p:cNvSpPr txBox="1">
            <a:spLocks noChangeArrowheads="1"/>
          </p:cNvSpPr>
          <p:nvPr/>
        </p:nvSpPr>
        <p:spPr bwMode="auto">
          <a:xfrm>
            <a:off x="640684" y="2107800"/>
            <a:ext cx="113016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fontAlgn="base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风险分级管控与隐患排查治理相结合，将表（隐患排查表）、书</a:t>
            </a:r>
            <a:r>
              <a:rPr lang="en-US" altLang="zh-CN" dirty="0" smtClean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dirty="0" smtClean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作业指导书</a:t>
            </a:r>
            <a:r>
              <a:rPr lang="en-US" altLang="zh-CN" dirty="0" smtClean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en-US" dirty="0" smtClean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、规（规章制度）有机融合，做到有依据、可操作、抓落实。</a:t>
            </a:r>
            <a:endParaRPr lang="en-US" altLang="zh-CN" dirty="0" smtClean="0">
              <a:solidFill>
                <a:srgbClr val="333399">
                  <a:lumMod val="75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 eaLnBrk="0" hangingPunct="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风险分级管控</a:t>
            </a:r>
            <a:r>
              <a:rPr lang="zh-CN" altLang="en-US" dirty="0" smtClean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与教育培训相</a:t>
            </a:r>
            <a:r>
              <a:rPr lang="zh-CN" altLang="en-US" dirty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</a:t>
            </a:r>
            <a:r>
              <a:rPr lang="zh-CN" altLang="en-US" dirty="0" smtClean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合，对于风险和隐患，做到安委会曝光、安全例会剖析、班前会讲解教育，做到知其然，知其所以然，更要防范于未然。</a:t>
            </a:r>
            <a:endParaRPr lang="en-US" altLang="zh-CN" dirty="0" smtClean="0">
              <a:solidFill>
                <a:srgbClr val="333399">
                  <a:lumMod val="75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 eaLnBrk="0" hangingPunct="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风险分级管控</a:t>
            </a:r>
            <a:r>
              <a:rPr lang="zh-CN" altLang="en-US" dirty="0" smtClean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与应急演练相</a:t>
            </a:r>
            <a:r>
              <a:rPr lang="zh-CN" altLang="en-US" dirty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结合</a:t>
            </a:r>
            <a:r>
              <a:rPr lang="zh-CN" altLang="en-US" dirty="0" smtClean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，提高综合演练、专项演练、现场处置演练效果，更加注重现场风险所对应的现场处置卡的演练，提高一线临场处置能力。</a:t>
            </a:r>
            <a:endParaRPr lang="en-US" altLang="zh-CN" dirty="0" smtClean="0">
              <a:solidFill>
                <a:srgbClr val="333399">
                  <a:lumMod val="75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 eaLnBrk="0" fontAlgn="base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zh-CN" altLang="en-US" dirty="0">
              <a:solidFill>
                <a:srgbClr val="333399">
                  <a:lumMod val="75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圆角矩形 38"/>
          <p:cNvSpPr/>
          <p:nvPr/>
        </p:nvSpPr>
        <p:spPr>
          <a:xfrm>
            <a:off x="525953" y="2028834"/>
            <a:ext cx="11416331" cy="3223389"/>
          </a:xfrm>
          <a:prstGeom prst="roundRect">
            <a:avLst/>
          </a:prstGeom>
          <a:noFill/>
          <a:ln w="12700" cap="flat" cmpd="sng" algn="ctr">
            <a:solidFill>
              <a:srgbClr val="739DB9"/>
            </a:solidFill>
            <a:prstDash val="dash"/>
            <a:miter lim="800000"/>
          </a:ln>
          <a:effectLst/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kern="0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318860" y="1576021"/>
            <a:ext cx="54876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、风险分级管控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42522" y="5895793"/>
            <a:ext cx="9939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solidFill>
                  <a:srgbClr val="FF0000"/>
                </a:solidFill>
              </a:rPr>
              <a:t>把风险管控挡在隐患发生之前；让隐患排查挡在事故发生之前。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66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文本框 1"/>
          <p:cNvSpPr txBox="1">
            <a:spLocks noChangeArrowheads="1"/>
          </p:cNvSpPr>
          <p:nvPr/>
        </p:nvSpPr>
        <p:spPr bwMode="auto">
          <a:xfrm>
            <a:off x="525462" y="584200"/>
            <a:ext cx="57303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93CA"/>
                </a:solidFill>
                <a:latin typeface="DengXian" pitchFamily="2" charset="-122"/>
                <a:ea typeface="DengXian" pitchFamily="2" charset="-122"/>
              </a:rPr>
              <a:t>主要存在问题及预防对</a:t>
            </a:r>
            <a:r>
              <a:rPr lang="zh-CN" altLang="en-US" sz="3200" dirty="0" smtClean="0">
                <a:solidFill>
                  <a:srgbClr val="0093CA"/>
                </a:solidFill>
                <a:latin typeface="DengXian" pitchFamily="2" charset="-122"/>
                <a:ea typeface="DengXian" pitchFamily="2" charset="-122"/>
              </a:rPr>
              <a:t>策</a:t>
            </a:r>
            <a:endParaRPr lang="zh-CN" altLang="en-US" sz="3200" dirty="0">
              <a:solidFill>
                <a:srgbClr val="0093CA"/>
              </a:solidFill>
              <a:latin typeface="DengXian" pitchFamily="2" charset="-122"/>
              <a:ea typeface="DengXian" pitchFamily="2" charset="-122"/>
            </a:endParaRPr>
          </a:p>
        </p:txBody>
      </p:sp>
      <p:sp>
        <p:nvSpPr>
          <p:cNvPr id="38" name="Text Box 22"/>
          <p:cNvSpPr txBox="1">
            <a:spLocks noChangeArrowheads="1"/>
          </p:cNvSpPr>
          <p:nvPr/>
        </p:nvSpPr>
        <p:spPr bwMode="auto">
          <a:xfrm>
            <a:off x="640684" y="2107800"/>
            <a:ext cx="113016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外来施工队采取</a:t>
            </a:r>
            <a:r>
              <a:rPr lang="zh-CN" altLang="en-US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“四位一体”</a:t>
            </a:r>
            <a:r>
              <a:rPr lang="zh-CN" altLang="en-US" dirty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安全管控模式：施工队伍自主管理、归口部门专业管理、生产车间属地管理、安全部门监督管</a:t>
            </a:r>
            <a:r>
              <a:rPr lang="zh-CN" altLang="en-US" dirty="0" smtClean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理。</a:t>
            </a:r>
            <a:endParaRPr lang="en-US" altLang="zh-CN" dirty="0" smtClean="0">
              <a:solidFill>
                <a:srgbClr val="333399">
                  <a:lumMod val="75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 eaLnBrk="0" hangingPunct="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商务承揽公司采取</a:t>
            </a:r>
            <a:r>
              <a:rPr lang="zh-CN" altLang="en-US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融入式”</a:t>
            </a:r>
            <a:r>
              <a:rPr lang="zh-CN" altLang="en-US" dirty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安全管控模式：安全规范“融入”准入机制、安全培训“融入”体系机制、安全责任 “融入”管理机制、安全文化“融入”长效机</a:t>
            </a:r>
            <a:r>
              <a:rPr lang="zh-CN" altLang="en-US" dirty="0" smtClean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制。</a:t>
            </a:r>
            <a:endParaRPr lang="en-US" altLang="zh-CN" dirty="0" smtClean="0">
              <a:solidFill>
                <a:srgbClr val="333399">
                  <a:lumMod val="75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 eaLnBrk="0" hangingPunct="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厂内物流运输单位采取</a:t>
            </a:r>
            <a:r>
              <a:rPr lang="zh-CN" altLang="en-US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“关隘式”</a:t>
            </a:r>
            <a:r>
              <a:rPr lang="zh-CN" altLang="en-US" dirty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安全管控模式：承诺备案、门卫核实、安全教育、规范作业、现场管控、核准确</a:t>
            </a:r>
            <a:r>
              <a:rPr lang="zh-CN" altLang="en-US" dirty="0" smtClean="0">
                <a:solidFill>
                  <a:srgbClr val="333399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认。</a:t>
            </a:r>
            <a:endParaRPr lang="zh-CN" altLang="en-US" dirty="0">
              <a:solidFill>
                <a:srgbClr val="333399">
                  <a:lumMod val="75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>
              <a:lnSpc>
                <a:spcPct val="150000"/>
              </a:lnSpc>
              <a:spcBef>
                <a:spcPts val="600"/>
              </a:spcBef>
            </a:pPr>
            <a:endParaRPr lang="zh-CN" altLang="en-US" dirty="0">
              <a:solidFill>
                <a:srgbClr val="333399">
                  <a:lumMod val="75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圆角矩形 38"/>
          <p:cNvSpPr/>
          <p:nvPr/>
        </p:nvSpPr>
        <p:spPr>
          <a:xfrm>
            <a:off x="525953" y="2028834"/>
            <a:ext cx="11416331" cy="3223389"/>
          </a:xfrm>
          <a:prstGeom prst="roundRect">
            <a:avLst/>
          </a:prstGeom>
          <a:noFill/>
          <a:ln w="12700" cap="flat" cmpd="sng" algn="ctr">
            <a:solidFill>
              <a:srgbClr val="739DB9"/>
            </a:solidFill>
            <a:prstDash val="dash"/>
            <a:miter lim="800000"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endParaRPr lang="zh-CN" altLang="en-US" kern="0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318860" y="1576021"/>
            <a:ext cx="54876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、外来相关方管控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40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95275" y="168275"/>
            <a:ext cx="947738" cy="1266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" name="组合 8"/>
          <p:cNvGrpSpPr>
            <a:grpSpLocks/>
          </p:cNvGrpSpPr>
          <p:nvPr/>
        </p:nvGrpSpPr>
        <p:grpSpPr bwMode="auto">
          <a:xfrm>
            <a:off x="2041241" y="1359743"/>
            <a:ext cx="8610600" cy="4951413"/>
            <a:chOff x="1434248" y="1173957"/>
            <a:chExt cx="9571807" cy="5503009"/>
          </a:xfrm>
        </p:grpSpPr>
        <p:pic>
          <p:nvPicPr>
            <p:cNvPr id="5" name="Picture 2" descr="D:\Teliss_Tong\Copy\定期备份\工作备份\！PPT图片及版面资源\06-PPT精选插图\12-标签\绿叶边框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248" y="1340768"/>
              <a:ext cx="9571807" cy="5336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10"/>
            <p:cNvSpPr txBox="1"/>
            <p:nvPr/>
          </p:nvSpPr>
          <p:spPr>
            <a:xfrm rot="18836568">
              <a:off x="1171579" y="2274866"/>
              <a:ext cx="2646525" cy="44470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安全生产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7" name="Text Box 44"/>
            <p:cNvSpPr txBox="1">
              <a:spLocks noChangeArrowheads="1"/>
            </p:cNvSpPr>
            <p:nvPr/>
          </p:nvSpPr>
          <p:spPr bwMode="auto">
            <a:xfrm>
              <a:off x="3544846" y="1846175"/>
              <a:ext cx="5648849" cy="4720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>
                      <a:alpha val="3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indent="457200" defTabSz="720725">
                <a:lnSpc>
                  <a:spcPct val="135000"/>
                </a:lnSpc>
                <a:defRPr sz="160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defRPr>
              </a:lvl1pPr>
              <a:lvl2pPr defTabSz="720725" eaLnBrk="0" hangingPunct="0">
                <a:defRPr sz="1600">
                  <a:latin typeface="Arial" pitchFamily="34" charset="0"/>
                  <a:ea typeface="宋体" pitchFamily="2" charset="-122"/>
                </a:defRPr>
              </a:lvl2pPr>
              <a:lvl3pPr defTabSz="720725" eaLnBrk="0" hangingPunct="0">
                <a:defRPr sz="1600">
                  <a:latin typeface="Arial" pitchFamily="34" charset="0"/>
                  <a:ea typeface="宋体" pitchFamily="2" charset="-122"/>
                </a:defRPr>
              </a:lvl3pPr>
              <a:lvl4pPr defTabSz="720725" eaLnBrk="0" hangingPunct="0">
                <a:defRPr sz="1600">
                  <a:latin typeface="Arial" pitchFamily="34" charset="0"/>
                  <a:ea typeface="宋体" pitchFamily="2" charset="-122"/>
                </a:defRPr>
              </a:lvl4pPr>
              <a:lvl5pPr defTabSz="720725" eaLnBrk="0" hangingPunct="0">
                <a:defRPr sz="1600">
                  <a:latin typeface="Arial" pitchFamily="34" charset="0"/>
                  <a:ea typeface="宋体" pitchFamily="2" charset="-122"/>
                </a:defRPr>
              </a:lvl5pPr>
              <a:lvl6pPr defTabSz="720725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latin typeface="Arial" pitchFamily="34" charset="0"/>
                  <a:ea typeface="宋体" pitchFamily="2" charset="-122"/>
                </a:defRPr>
              </a:lvl6pPr>
              <a:lvl7pPr defTabSz="720725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latin typeface="Arial" pitchFamily="34" charset="0"/>
                  <a:ea typeface="宋体" pitchFamily="2" charset="-122"/>
                </a:defRPr>
              </a:lvl7pPr>
              <a:lvl8pPr defTabSz="720725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latin typeface="Arial" pitchFamily="34" charset="0"/>
                  <a:ea typeface="宋体" pitchFamily="2" charset="-122"/>
                </a:defRPr>
              </a:lvl8pPr>
              <a:lvl9pPr defTabSz="720725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latin typeface="Arial" pitchFamily="34" charset="0"/>
                  <a:ea typeface="宋体" pitchFamily="2" charset="-122"/>
                </a:defRPr>
              </a:lvl9pPr>
            </a:lstStyle>
            <a:p>
              <a:pPr marL="0" marR="0" lvl="0" indent="457200" defTabSz="720725" eaLnBrk="1" fontAlgn="auto" latinLnBrk="0" hangingPunct="1">
                <a:lnSpc>
                  <a:spcPct val="13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7CBF3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8" name="Text Box 44"/>
            <p:cNvSpPr txBox="1">
              <a:spLocks noChangeArrowheads="1"/>
            </p:cNvSpPr>
            <p:nvPr/>
          </p:nvSpPr>
          <p:spPr bwMode="auto">
            <a:xfrm>
              <a:off x="2521312" y="2956951"/>
              <a:ext cx="6654736" cy="134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>
                      <a:alpha val="3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indent="457200" defTabSz="720725">
                <a:lnSpc>
                  <a:spcPct val="135000"/>
                </a:lnSpc>
                <a:defRPr sz="160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defRPr>
              </a:lvl1pPr>
              <a:lvl2pPr defTabSz="720725" eaLnBrk="0" hangingPunct="0">
                <a:defRPr sz="1600">
                  <a:latin typeface="Arial" pitchFamily="34" charset="0"/>
                  <a:ea typeface="宋体" pitchFamily="2" charset="-122"/>
                </a:defRPr>
              </a:lvl2pPr>
              <a:lvl3pPr defTabSz="720725" eaLnBrk="0" hangingPunct="0">
                <a:defRPr sz="1600">
                  <a:latin typeface="Arial" pitchFamily="34" charset="0"/>
                  <a:ea typeface="宋体" pitchFamily="2" charset="-122"/>
                </a:defRPr>
              </a:lvl3pPr>
              <a:lvl4pPr defTabSz="720725" eaLnBrk="0" hangingPunct="0">
                <a:defRPr sz="1600">
                  <a:latin typeface="Arial" pitchFamily="34" charset="0"/>
                  <a:ea typeface="宋体" pitchFamily="2" charset="-122"/>
                </a:defRPr>
              </a:lvl4pPr>
              <a:lvl5pPr defTabSz="720725" eaLnBrk="0" hangingPunct="0">
                <a:defRPr sz="1600">
                  <a:latin typeface="Arial" pitchFamily="34" charset="0"/>
                  <a:ea typeface="宋体" pitchFamily="2" charset="-122"/>
                </a:defRPr>
              </a:lvl5pPr>
              <a:lvl6pPr defTabSz="720725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latin typeface="Arial" pitchFamily="34" charset="0"/>
                  <a:ea typeface="宋体" pitchFamily="2" charset="-122"/>
                </a:defRPr>
              </a:lvl6pPr>
              <a:lvl7pPr defTabSz="720725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latin typeface="Arial" pitchFamily="34" charset="0"/>
                  <a:ea typeface="宋体" pitchFamily="2" charset="-122"/>
                </a:defRPr>
              </a:lvl7pPr>
              <a:lvl8pPr defTabSz="720725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latin typeface="Arial" pitchFamily="34" charset="0"/>
                  <a:ea typeface="宋体" pitchFamily="2" charset="-122"/>
                </a:defRPr>
              </a:lvl8pPr>
              <a:lvl9pPr defTabSz="720725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latin typeface="Arial" pitchFamily="34" charset="0"/>
                  <a:ea typeface="宋体" pitchFamily="2" charset="-122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kern="0" dirty="0" smtClean="0">
                  <a:solidFill>
                    <a:srgbClr val="FFFFFF">
                      <a:lumMod val="50000"/>
                    </a:srgbClr>
                  </a:solidFill>
                </a:rPr>
                <a:t>XXX</a:t>
              </a:r>
              <a:r>
                <a:rPr lang="zh-CN" altLang="en-US" sz="1800" kern="0" dirty="0" smtClean="0">
                  <a:solidFill>
                    <a:srgbClr val="FFFFFF">
                      <a:lumMod val="50000"/>
                    </a:srgbClr>
                  </a:solidFill>
                </a:rPr>
                <a:t>公司</a:t>
              </a:r>
              <a:r>
                <a:rPr lang="zh-CN" altLang="en-US" sz="1800" kern="0" dirty="0">
                  <a:solidFill>
                    <a:srgbClr val="FFFFFF">
                      <a:lumMod val="50000"/>
                    </a:srgbClr>
                  </a:solidFill>
                </a:rPr>
                <a:t>将继续</a:t>
              </a:r>
              <a:r>
                <a:rPr lang="zh-CN" altLang="en-US" sz="1800" kern="0" dirty="0" smtClean="0">
                  <a:solidFill>
                    <a:srgbClr val="FFFFFF">
                      <a:lumMod val="50000"/>
                    </a:srgbClr>
                  </a:solidFill>
                </a:rPr>
                <a:t>在区应急管理局的</a:t>
              </a:r>
              <a:r>
                <a:rPr lang="zh-CN" altLang="en-US" sz="1800" kern="0" dirty="0">
                  <a:solidFill>
                    <a:srgbClr val="FFFFFF">
                      <a:lumMod val="50000"/>
                    </a:srgbClr>
                  </a:solidFill>
                </a:rPr>
                <a:t>帮助指导下，通过固化有效做法、创新管理方式，落实各项安环管理措施，</a:t>
              </a:r>
              <a:r>
                <a:rPr lang="zh-CN" altLang="en-US" sz="1800" kern="0" dirty="0" smtClean="0">
                  <a:solidFill>
                    <a:srgbClr val="FFFFFF">
                      <a:lumMod val="50000"/>
                    </a:srgbClr>
                  </a:solidFill>
                </a:rPr>
                <a:t>为</a:t>
              </a:r>
              <a:r>
                <a:rPr lang="en-US" altLang="zh-CN" sz="1800" kern="0" dirty="0" smtClean="0">
                  <a:solidFill>
                    <a:srgbClr val="FFFFFF">
                      <a:lumMod val="50000"/>
                    </a:srgbClr>
                  </a:solidFill>
                </a:rPr>
                <a:t>XXX</a:t>
              </a:r>
              <a:r>
                <a:rPr lang="zh-CN" altLang="en-US" sz="1800" kern="0" dirty="0" smtClean="0">
                  <a:solidFill>
                    <a:srgbClr val="FFFFFF">
                      <a:lumMod val="50000"/>
                    </a:srgbClr>
                  </a:solidFill>
                </a:rPr>
                <a:t>区的经济发展贡献应有的力量。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图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5538" y="2986088"/>
            <a:ext cx="7400925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94200" y="3316288"/>
            <a:ext cx="2466975" cy="646112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>
            <a:defPPr>
              <a:defRPr lang="zh-CN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solidFill>
                  <a:schemeClr val="accent1"/>
                </a:solidFill>
                <a:cs typeface="+mn-ea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zh-CN" altLang="en-US" sz="4000" spc="300" dirty="0">
                <a:solidFill>
                  <a:srgbClr val="00B0F0"/>
                </a:solidFill>
                <a:latin typeface="Microsoft YaHei" charset="-122"/>
                <a:ea typeface="Microsoft YaHei" charset="-122"/>
                <a:cs typeface="Microsoft YaHei" charset="-122"/>
                <a:sym typeface="+mn-lt"/>
              </a:rPr>
              <a:t>总体要求</a:t>
            </a:r>
          </a:p>
        </p:txBody>
      </p:sp>
      <p:sp>
        <p:nvSpPr>
          <p:cNvPr id="10243" name="文本框 2"/>
          <p:cNvSpPr txBox="1">
            <a:spLocks noChangeArrowheads="1"/>
          </p:cNvSpPr>
          <p:nvPr/>
        </p:nvSpPr>
        <p:spPr bwMode="auto">
          <a:xfrm>
            <a:off x="4754563" y="2317750"/>
            <a:ext cx="1746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ea typeface="DengXian" pitchFamily="2" charset="-122"/>
                <a:cs typeface="Arial" charset="0"/>
              </a:rPr>
              <a:t>Chapter 01</a:t>
            </a:r>
            <a:endParaRPr lang="zh-CN" altLang="en-US" sz="2400">
              <a:solidFill>
                <a:schemeClr val="bg1"/>
              </a:solidFill>
              <a:ea typeface="DengXian" pitchFamily="2" charset="-122"/>
              <a:cs typeface="Arial" charset="0"/>
            </a:endParaRPr>
          </a:p>
        </p:txBody>
      </p:sp>
      <p:sp>
        <p:nvSpPr>
          <p:cNvPr id="4" name="圆: 空心 4"/>
          <p:cNvSpPr/>
          <p:nvPr/>
        </p:nvSpPr>
        <p:spPr>
          <a:xfrm>
            <a:off x="360363" y="-2341563"/>
            <a:ext cx="11391900" cy="11391901"/>
          </a:xfrm>
          <a:prstGeom prst="donut">
            <a:avLst>
              <a:gd name="adj" fmla="val 2671"/>
            </a:avLst>
          </a:prstGeom>
          <a:solidFill>
            <a:schemeClr val="bg2">
              <a:lumMod val="90000"/>
              <a:alpha val="5000"/>
            </a:schemeClr>
          </a:solidFill>
          <a:ln>
            <a:solidFill>
              <a:schemeClr val="bg1"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文本框 1"/>
          <p:cNvSpPr txBox="1">
            <a:spLocks noChangeArrowheads="1"/>
          </p:cNvSpPr>
          <p:nvPr/>
        </p:nvSpPr>
        <p:spPr bwMode="auto">
          <a:xfrm>
            <a:off x="525463" y="584200"/>
            <a:ext cx="2895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93CA"/>
                </a:solidFill>
                <a:latin typeface="DengXian" pitchFamily="2" charset="-122"/>
                <a:ea typeface="DengXian" pitchFamily="2" charset="-122"/>
              </a:rPr>
              <a:t>总体要求</a:t>
            </a:r>
          </a:p>
        </p:txBody>
      </p:sp>
      <p:sp>
        <p:nvSpPr>
          <p:cNvPr id="11266" name="文本框 2"/>
          <p:cNvSpPr txBox="1">
            <a:spLocks noChangeArrowheads="1"/>
          </p:cNvSpPr>
          <p:nvPr/>
        </p:nvSpPr>
        <p:spPr bwMode="auto">
          <a:xfrm>
            <a:off x="525463" y="1399263"/>
            <a:ext cx="11350719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en-US" altLang="zh-CN" sz="2400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2019</a:t>
            </a:r>
            <a:r>
              <a:rPr lang="zh-CN" altLang="en-US" sz="2400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年是中华人民共和国</a:t>
            </a:r>
            <a:r>
              <a:rPr lang="en-US" altLang="zh-CN" sz="2400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70</a:t>
            </a:r>
            <a:r>
              <a:rPr lang="zh-CN" altLang="en-US" sz="2400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周年华诞，也</a:t>
            </a:r>
            <a:r>
              <a:rPr lang="zh-CN" altLang="en-US" sz="2400" dirty="0" smtClean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是</a:t>
            </a:r>
            <a:r>
              <a:rPr lang="en-US" altLang="zh-CN" sz="2400" dirty="0" smtClean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XXX</a:t>
            </a:r>
            <a:r>
              <a:rPr lang="zh-CN" altLang="en-US" sz="2400" dirty="0" smtClean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公司执行集</a:t>
            </a:r>
            <a:r>
              <a:rPr lang="zh-CN" altLang="en-US" sz="2400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团第二步战略目标的开局之年</a:t>
            </a:r>
            <a:r>
              <a:rPr lang="zh-CN" altLang="en-US" sz="2400" dirty="0" smtClean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。公</a:t>
            </a:r>
            <a:r>
              <a:rPr lang="zh-CN" altLang="en-US" sz="2400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司认真贯彻</a:t>
            </a:r>
            <a:r>
              <a:rPr lang="zh-CN" altLang="en-US" sz="2400" dirty="0" smtClean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落实</a:t>
            </a:r>
            <a:r>
              <a:rPr lang="en-US" altLang="zh-CN" sz="2400" dirty="0" smtClean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XXX</a:t>
            </a:r>
            <a:r>
              <a:rPr lang="zh-CN" altLang="en-US" sz="2400" dirty="0" smtClean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区</a:t>
            </a:r>
            <a:r>
              <a:rPr lang="en-US" altLang="zh-CN" sz="2400" dirty="0" smtClean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2019</a:t>
            </a:r>
            <a:r>
              <a:rPr lang="zh-CN" altLang="en-US" sz="2400" dirty="0" smtClean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年安全生产工作会议等方面精</a:t>
            </a:r>
            <a:r>
              <a:rPr lang="zh-CN" altLang="en-US" sz="2400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神</a:t>
            </a:r>
            <a:r>
              <a:rPr lang="zh-CN" altLang="en-US" sz="2400" dirty="0" smtClean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，以开展“</a:t>
            </a:r>
            <a:r>
              <a:rPr lang="zh-CN" altLang="en-US" sz="2400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防风险、保安全、迎大庆、护进博</a:t>
            </a:r>
            <a:r>
              <a:rPr lang="zh-CN" altLang="en-US" sz="2400" dirty="0" smtClean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”专项行动为工作主线，以</a:t>
            </a:r>
            <a:r>
              <a:rPr lang="zh-CN" altLang="en-US" sz="2400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落实各级安全生产责任制为工作重点，扎实推进各项安全生</a:t>
            </a:r>
            <a:r>
              <a:rPr lang="zh-CN" altLang="en-US" sz="2400" dirty="0" smtClean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产工作，确保安全生产工作始终处于受控状态。</a:t>
            </a:r>
            <a:endParaRPr lang="zh-CN" altLang="en-US" sz="2400" dirty="0">
              <a:solidFill>
                <a:srgbClr val="7030A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8" name="AutoShape 4"/>
          <p:cNvSpPr>
            <a:spLocks noChangeArrowheads="1"/>
          </p:cNvSpPr>
          <p:nvPr/>
        </p:nvSpPr>
        <p:spPr bwMode="gray">
          <a:xfrm flipH="1">
            <a:off x="6145213" y="4476206"/>
            <a:ext cx="727075" cy="458788"/>
          </a:xfrm>
          <a:prstGeom prst="curvedRightArrow">
            <a:avLst>
              <a:gd name="adj1" fmla="val 16542"/>
              <a:gd name="adj2" fmla="val 38977"/>
              <a:gd name="adj3" fmla="val 33867"/>
            </a:avLst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 smtClean="0">
              <a:solidFill>
                <a:srgbClr val="000000"/>
              </a:solidFill>
            </a:endParaRPr>
          </a:p>
        </p:txBody>
      </p:sp>
      <p:sp>
        <p:nvSpPr>
          <p:cNvPr id="29" name="AutoShape 5"/>
          <p:cNvSpPr>
            <a:spLocks noChangeArrowheads="1"/>
          </p:cNvSpPr>
          <p:nvPr/>
        </p:nvSpPr>
        <p:spPr bwMode="gray">
          <a:xfrm>
            <a:off x="4964113" y="4476206"/>
            <a:ext cx="727075" cy="458788"/>
          </a:xfrm>
          <a:prstGeom prst="curvedRightArrow">
            <a:avLst>
              <a:gd name="adj1" fmla="val 19583"/>
              <a:gd name="adj2" fmla="val 44676"/>
              <a:gd name="adj3" fmla="val 33669"/>
            </a:avLst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 smtClean="0">
              <a:solidFill>
                <a:srgbClr val="000000"/>
              </a:solidFill>
            </a:endParaRPr>
          </a:p>
        </p:txBody>
      </p:sp>
      <p:grpSp>
        <p:nvGrpSpPr>
          <p:cNvPr id="11269" name="Group 6"/>
          <p:cNvGrpSpPr>
            <a:grpSpLocks/>
          </p:cNvGrpSpPr>
          <p:nvPr/>
        </p:nvGrpSpPr>
        <p:grpSpPr bwMode="auto">
          <a:xfrm>
            <a:off x="4852988" y="5277894"/>
            <a:ext cx="2192338" cy="1522412"/>
            <a:chOff x="862" y="713"/>
            <a:chExt cx="3780" cy="3490"/>
          </a:xfrm>
        </p:grpSpPr>
        <p:grpSp>
          <p:nvGrpSpPr>
            <p:cNvPr id="11271" name="Group 7"/>
            <p:cNvGrpSpPr>
              <a:grpSpLocks/>
            </p:cNvGrpSpPr>
            <p:nvPr/>
          </p:nvGrpSpPr>
          <p:grpSpPr bwMode="auto">
            <a:xfrm>
              <a:off x="1082" y="2210"/>
              <a:ext cx="3406" cy="1993"/>
              <a:chOff x="1082" y="2355"/>
              <a:chExt cx="3406" cy="1993"/>
            </a:xfrm>
          </p:grpSpPr>
          <p:sp>
            <p:nvSpPr>
              <p:cNvPr id="44" name="Freeform 8"/>
              <p:cNvSpPr>
                <a:spLocks/>
              </p:cNvSpPr>
              <p:nvPr/>
            </p:nvSpPr>
            <p:spPr bwMode="gray">
              <a:xfrm>
                <a:off x="1081" y="3023"/>
                <a:ext cx="1338" cy="1325"/>
              </a:xfrm>
              <a:custGeom>
                <a:avLst/>
                <a:gdLst>
                  <a:gd name="T0" fmla="*/ 106 w 1323"/>
                  <a:gd name="T1" fmla="*/ 367 h 1322"/>
                  <a:gd name="T2" fmla="*/ 2461 w 1323"/>
                  <a:gd name="T3" fmla="*/ 1322 h 1322"/>
                  <a:gd name="T4" fmla="*/ 2461 w 1323"/>
                  <a:gd name="T5" fmla="*/ 974 h 1322"/>
                  <a:gd name="T6" fmla="*/ 0 w 1323"/>
                  <a:gd name="T7" fmla="*/ 0 h 1322"/>
                  <a:gd name="T8" fmla="*/ 106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5" name="Freeform 9"/>
              <p:cNvSpPr>
                <a:spLocks/>
              </p:cNvSpPr>
              <p:nvPr/>
            </p:nvSpPr>
            <p:spPr bwMode="gray">
              <a:xfrm>
                <a:off x="2406" y="2921"/>
                <a:ext cx="2083" cy="1419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rgbClr val="009999"/>
              </a:solidFill>
              <a:ln>
                <a:noFill/>
              </a:ln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6" name="Freeform 10"/>
              <p:cNvSpPr>
                <a:spLocks/>
              </p:cNvSpPr>
              <p:nvPr/>
            </p:nvSpPr>
            <p:spPr bwMode="gray">
              <a:xfrm>
                <a:off x="1081" y="2354"/>
                <a:ext cx="3408" cy="1641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solidFill>
                <a:srgbClr val="969696"/>
              </a:solidFill>
              <a:ln>
                <a:noFill/>
              </a:ln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11272" name="Group 11"/>
            <p:cNvGrpSpPr>
              <a:grpSpLocks/>
            </p:cNvGrpSpPr>
            <p:nvPr/>
          </p:nvGrpSpPr>
          <p:grpSpPr bwMode="auto">
            <a:xfrm>
              <a:off x="1009" y="1723"/>
              <a:ext cx="3528" cy="1993"/>
              <a:chOff x="1082" y="2355"/>
              <a:chExt cx="3406" cy="1993"/>
            </a:xfrm>
          </p:grpSpPr>
          <p:sp>
            <p:nvSpPr>
              <p:cNvPr id="41" name="Freeform 12"/>
              <p:cNvSpPr>
                <a:spLocks/>
              </p:cNvSpPr>
              <p:nvPr/>
            </p:nvSpPr>
            <p:spPr bwMode="gray">
              <a:xfrm>
                <a:off x="1083" y="3026"/>
                <a:ext cx="1337" cy="1321"/>
              </a:xfrm>
              <a:custGeom>
                <a:avLst/>
                <a:gdLst>
                  <a:gd name="T0" fmla="*/ 106 w 1323"/>
                  <a:gd name="T1" fmla="*/ 367 h 1322"/>
                  <a:gd name="T2" fmla="*/ 2461 w 1323"/>
                  <a:gd name="T3" fmla="*/ 1322 h 1322"/>
                  <a:gd name="T4" fmla="*/ 2461 w 1323"/>
                  <a:gd name="T5" fmla="*/ 974 h 1322"/>
                  <a:gd name="T6" fmla="*/ 0 w 1323"/>
                  <a:gd name="T7" fmla="*/ 0 h 1322"/>
                  <a:gd name="T8" fmla="*/ 106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2" name="Freeform 13"/>
              <p:cNvSpPr>
                <a:spLocks/>
              </p:cNvSpPr>
              <p:nvPr/>
            </p:nvSpPr>
            <p:spPr bwMode="gray">
              <a:xfrm>
                <a:off x="2407" y="2924"/>
                <a:ext cx="2082" cy="1416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rgbClr val="BBE0E3"/>
              </a:solidFill>
              <a:ln>
                <a:noFill/>
              </a:ln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" name="Freeform 14"/>
              <p:cNvSpPr>
                <a:spLocks/>
              </p:cNvSpPr>
              <p:nvPr/>
            </p:nvSpPr>
            <p:spPr bwMode="gray">
              <a:xfrm>
                <a:off x="1083" y="2357"/>
                <a:ext cx="3406" cy="1638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solidFill>
                <a:srgbClr val="B4B4B4"/>
              </a:solidFill>
              <a:ln>
                <a:noFill/>
              </a:ln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11273" name="Group 15"/>
            <p:cNvGrpSpPr>
              <a:grpSpLocks/>
            </p:cNvGrpSpPr>
            <p:nvPr/>
          </p:nvGrpSpPr>
          <p:grpSpPr bwMode="auto">
            <a:xfrm>
              <a:off x="935" y="1219"/>
              <a:ext cx="3653" cy="1993"/>
              <a:chOff x="1082" y="2355"/>
              <a:chExt cx="3406" cy="1993"/>
            </a:xfrm>
          </p:grpSpPr>
          <p:sp>
            <p:nvSpPr>
              <p:cNvPr id="38" name="Freeform 16"/>
              <p:cNvSpPr>
                <a:spLocks/>
              </p:cNvSpPr>
              <p:nvPr/>
            </p:nvSpPr>
            <p:spPr bwMode="gray">
              <a:xfrm>
                <a:off x="1083" y="3024"/>
                <a:ext cx="1337" cy="1325"/>
              </a:xfrm>
              <a:custGeom>
                <a:avLst/>
                <a:gdLst>
                  <a:gd name="T0" fmla="*/ 106 w 1323"/>
                  <a:gd name="T1" fmla="*/ 367 h 1322"/>
                  <a:gd name="T2" fmla="*/ 2461 w 1323"/>
                  <a:gd name="T3" fmla="*/ 1322 h 1322"/>
                  <a:gd name="T4" fmla="*/ 2461 w 1323"/>
                  <a:gd name="T5" fmla="*/ 974 h 1322"/>
                  <a:gd name="T6" fmla="*/ 0 w 1323"/>
                  <a:gd name="T7" fmla="*/ 0 h 1322"/>
                  <a:gd name="T8" fmla="*/ 106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C0C0C0"/>
              </a:solidFill>
              <a:ln>
                <a:noFill/>
              </a:ln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9" name="Freeform 17"/>
              <p:cNvSpPr>
                <a:spLocks/>
              </p:cNvSpPr>
              <p:nvPr/>
            </p:nvSpPr>
            <p:spPr bwMode="gray">
              <a:xfrm>
                <a:off x="2405" y="2923"/>
                <a:ext cx="2082" cy="1419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rgbClr val="99CC00"/>
              </a:solidFill>
              <a:ln>
                <a:noFill/>
              </a:ln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Freeform 18"/>
              <p:cNvSpPr>
                <a:spLocks/>
              </p:cNvSpPr>
              <p:nvPr/>
            </p:nvSpPr>
            <p:spPr bwMode="gray">
              <a:xfrm>
                <a:off x="1083" y="2355"/>
                <a:ext cx="3404" cy="1641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11274" name="Group 19"/>
            <p:cNvGrpSpPr>
              <a:grpSpLocks/>
            </p:cNvGrpSpPr>
            <p:nvPr/>
          </p:nvGrpSpPr>
          <p:grpSpPr bwMode="auto">
            <a:xfrm>
              <a:off x="862" y="713"/>
              <a:ext cx="3780" cy="1993"/>
              <a:chOff x="1082" y="2355"/>
              <a:chExt cx="3406" cy="1993"/>
            </a:xfrm>
          </p:grpSpPr>
          <p:sp>
            <p:nvSpPr>
              <p:cNvPr id="35" name="Freeform 20"/>
              <p:cNvSpPr>
                <a:spLocks/>
              </p:cNvSpPr>
              <p:nvPr/>
            </p:nvSpPr>
            <p:spPr bwMode="gray">
              <a:xfrm>
                <a:off x="1082" y="3025"/>
                <a:ext cx="1339" cy="1325"/>
              </a:xfrm>
              <a:custGeom>
                <a:avLst/>
                <a:gdLst>
                  <a:gd name="T0" fmla="*/ 106 w 1323"/>
                  <a:gd name="T1" fmla="*/ 367 h 1322"/>
                  <a:gd name="T2" fmla="*/ 2461 w 1323"/>
                  <a:gd name="T3" fmla="*/ 1322 h 1322"/>
                  <a:gd name="T4" fmla="*/ 2461 w 1323"/>
                  <a:gd name="T5" fmla="*/ 974 h 1322"/>
                  <a:gd name="T6" fmla="*/ 0 w 1323"/>
                  <a:gd name="T7" fmla="*/ 0 h 1322"/>
                  <a:gd name="T8" fmla="*/ 106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gray">
              <a:xfrm>
                <a:off x="2404" y="2923"/>
                <a:ext cx="2084" cy="1419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rgbClr val="333399"/>
              </a:solidFill>
              <a:ln>
                <a:noFill/>
              </a:ln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7" name="Freeform 22"/>
              <p:cNvSpPr>
                <a:spLocks/>
              </p:cNvSpPr>
              <p:nvPr/>
            </p:nvSpPr>
            <p:spPr bwMode="gray">
              <a:xfrm>
                <a:off x="1082" y="2355"/>
                <a:ext cx="3406" cy="1641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D6D6"/>
                  </a:gs>
                  <a:gs pos="100000">
                    <a:srgbClr val="F8F8F8"/>
                  </a:gs>
                </a:gsLst>
                <a:lin ang="5400000" scaled="1"/>
              </a:gradFill>
              <a:ln>
                <a:noFill/>
              </a:ln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pic>
        <p:nvPicPr>
          <p:cNvPr id="11270" name="Picture 29" descr="num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7876" y="3652294"/>
            <a:ext cx="1787525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533775" y="3467100"/>
            <a:ext cx="4827588" cy="646113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>
            <a:defPPr>
              <a:defRPr lang="zh-CN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solidFill>
                  <a:schemeClr val="accent1"/>
                </a:solidFill>
                <a:cs typeface="+mn-ea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zh-CN" altLang="en-US" sz="4000" spc="300" dirty="0" smtClean="0">
                <a:solidFill>
                  <a:srgbClr val="00B0F0"/>
                </a:solidFill>
                <a:latin typeface="Microsoft YaHei" charset="-122"/>
                <a:ea typeface="Microsoft YaHei" charset="-122"/>
                <a:cs typeface="Microsoft YaHei" charset="-122"/>
                <a:sym typeface="+mn-lt"/>
              </a:rPr>
              <a:t>目标指标受控情况</a:t>
            </a:r>
            <a:endParaRPr lang="zh-CN" altLang="en-US" sz="4000" spc="300" dirty="0">
              <a:solidFill>
                <a:srgbClr val="00B0F0"/>
              </a:solidFill>
              <a:latin typeface="Microsoft YaHei" charset="-122"/>
              <a:ea typeface="Microsoft YaHei" charset="-122"/>
              <a:cs typeface="Microsoft YaHei" charset="-122"/>
              <a:sym typeface="+mn-lt"/>
            </a:endParaRPr>
          </a:p>
        </p:txBody>
      </p:sp>
      <p:sp>
        <p:nvSpPr>
          <p:cNvPr id="13315" name="文本框 2"/>
          <p:cNvSpPr txBox="1">
            <a:spLocks noChangeArrowheads="1"/>
          </p:cNvSpPr>
          <p:nvPr/>
        </p:nvSpPr>
        <p:spPr bwMode="auto">
          <a:xfrm>
            <a:off x="4754563" y="2317750"/>
            <a:ext cx="1746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FFFF"/>
                </a:solidFill>
                <a:ea typeface="DengXian" pitchFamily="2" charset="-122"/>
                <a:cs typeface="Arial" charset="0"/>
              </a:rPr>
              <a:t>Chapter 02</a:t>
            </a:r>
            <a:endParaRPr lang="zh-CN" altLang="en-US" sz="2400">
              <a:solidFill>
                <a:srgbClr val="FFFFFF"/>
              </a:solidFill>
              <a:ea typeface="DengXian" pitchFamily="2" charset="-122"/>
              <a:cs typeface="Arial" charset="0"/>
            </a:endParaRPr>
          </a:p>
        </p:txBody>
      </p:sp>
      <p:sp>
        <p:nvSpPr>
          <p:cNvPr id="4" name="圆: 空心 4"/>
          <p:cNvSpPr/>
          <p:nvPr/>
        </p:nvSpPr>
        <p:spPr>
          <a:xfrm>
            <a:off x="360363" y="-2341563"/>
            <a:ext cx="11391900" cy="11391901"/>
          </a:xfrm>
          <a:prstGeom prst="donut">
            <a:avLst>
              <a:gd name="adj" fmla="val 2671"/>
            </a:avLst>
          </a:prstGeom>
          <a:solidFill>
            <a:schemeClr val="bg2">
              <a:lumMod val="90000"/>
              <a:alpha val="5000"/>
            </a:schemeClr>
          </a:solidFill>
          <a:ln>
            <a:solidFill>
              <a:schemeClr val="bg1"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文本框 1"/>
          <p:cNvSpPr txBox="1">
            <a:spLocks noChangeArrowheads="1"/>
          </p:cNvSpPr>
          <p:nvPr/>
        </p:nvSpPr>
        <p:spPr bwMode="auto">
          <a:xfrm>
            <a:off x="525463" y="584200"/>
            <a:ext cx="38592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93CA"/>
                </a:solidFill>
                <a:latin typeface="DengXian" pitchFamily="2" charset="-122"/>
                <a:ea typeface="DengXian" pitchFamily="2" charset="-122"/>
              </a:rPr>
              <a:t>目标指标受控情况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138871"/>
              </p:ext>
            </p:extLst>
          </p:nvPr>
        </p:nvGraphicFramePr>
        <p:xfrm>
          <a:off x="1973263" y="1290638"/>
          <a:ext cx="8659258" cy="5183005"/>
        </p:xfrm>
        <a:graphic>
          <a:graphicData uri="http://schemas.openxmlformats.org/drawingml/2006/table">
            <a:tbl>
              <a:tblPr firstRow="1" bandRow="1"/>
              <a:tblGrid>
                <a:gridCol w="895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7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252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/>
                      <a:r>
                        <a:rPr lang="zh-CN" altLang="en-US" sz="1800" b="0" kern="1200" dirty="0" smtClean="0">
                          <a:solidFill>
                            <a:srgbClr val="3A82BB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序号</a:t>
                      </a:r>
                      <a:endParaRPr lang="zh-CN" altLang="en-US" sz="1800" b="0" kern="1200" dirty="0">
                        <a:solidFill>
                          <a:srgbClr val="3A82BB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CN" altLang="en-US" sz="1800" b="0" kern="1200" noProof="0" dirty="0" smtClean="0">
                          <a:solidFill>
                            <a:srgbClr val="3A82BB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重点工作</a:t>
                      </a:r>
                      <a:endParaRPr lang="zh-CN" altLang="en-US" sz="1800" b="0" kern="1200" dirty="0">
                        <a:solidFill>
                          <a:srgbClr val="3A82BB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kern="1200" dirty="0" smtClean="0">
                          <a:solidFill>
                            <a:srgbClr val="3A82BB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单位</a:t>
                      </a: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kern="1200" dirty="0" smtClean="0">
                          <a:solidFill>
                            <a:srgbClr val="3A82BB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实现目标</a:t>
                      </a: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1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生产安全死亡事故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起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2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生产安全重伤事故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起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3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火灾事故（直接经济损失</a:t>
                      </a:r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100</a:t>
                      </a:r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万元以上）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起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4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有责交通死亡事故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起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5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严重社会影响的环境污染事件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起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6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食物中毒事件</a:t>
                      </a:r>
                      <a:endParaRPr lang="zh-CN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起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0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7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新发职业病病例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起</a:t>
                      </a:r>
                      <a:endParaRPr lang="en-US" altLang="zh-CN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8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中、重度急性职业中毒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起</a:t>
                      </a:r>
                      <a:endParaRPr lang="en-US" altLang="zh-CN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9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影响全局的重大案件和重大责任事故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起</a:t>
                      </a:r>
                      <a:endParaRPr lang="en-US" altLang="zh-CN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10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上岗职工职业健康安全环保教育率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%</a:t>
                      </a:r>
                      <a:endParaRPr lang="en-US" altLang="zh-CN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11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接触职业病危害因素工</a:t>
                      </a:r>
                      <a:r>
                        <a:rPr lang="zh-CN" alt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种岗前、岗中、离岗体检率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%</a:t>
                      </a:r>
                      <a:endParaRPr lang="en-US" altLang="zh-CN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0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12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特种作业人员持证上岗率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%</a:t>
                      </a:r>
                      <a:endParaRPr lang="en-US" altLang="zh-CN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0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13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8" marR="91448" marT="45727" marB="4572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全员岗位安全承诺率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%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宋体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00262" y="3302568"/>
            <a:ext cx="8471093" cy="646331"/>
          </a:xfrm>
          <a:prstGeom prst="rect">
            <a:avLst/>
          </a:prstGeom>
          <a:effectLst>
            <a:outerShdw dist="50800" sx="1000" sy="1000" algn="ctr" rotWithShape="0">
              <a:srgbClr val="000000"/>
            </a:outer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solidFill>
                  <a:schemeClr val="accent1"/>
                </a:solidFill>
                <a:cs typeface="+mn-ea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altLang="zh-CN" sz="4000" spc="300" dirty="0">
                <a:solidFill>
                  <a:srgbClr val="00B0F0"/>
                </a:solidFill>
                <a:latin typeface="Microsoft YaHei" charset="-122"/>
                <a:ea typeface="Microsoft YaHei" charset="-122"/>
                <a:cs typeface="Microsoft YaHei" charset="-122"/>
                <a:sym typeface="+mn-lt"/>
              </a:rPr>
              <a:t>2019</a:t>
            </a:r>
            <a:r>
              <a:rPr lang="zh-CN" altLang="en-US" sz="4000" spc="300" dirty="0">
                <a:solidFill>
                  <a:srgbClr val="00B0F0"/>
                </a:solidFill>
                <a:latin typeface="Microsoft YaHei" charset="-122"/>
                <a:ea typeface="Microsoft YaHei" charset="-122"/>
                <a:cs typeface="Microsoft YaHei" charset="-122"/>
                <a:sym typeface="+mn-lt"/>
              </a:rPr>
              <a:t>年安全生产主要工作汇</a:t>
            </a:r>
            <a:r>
              <a:rPr lang="zh-CN" altLang="en-US" sz="4000" spc="300" dirty="0" smtClean="0">
                <a:solidFill>
                  <a:srgbClr val="00B0F0"/>
                </a:solidFill>
                <a:latin typeface="Microsoft YaHei" charset="-122"/>
                <a:ea typeface="Microsoft YaHei" charset="-122"/>
                <a:cs typeface="Microsoft YaHei" charset="-122"/>
                <a:sym typeface="+mn-lt"/>
              </a:rPr>
              <a:t>报</a:t>
            </a:r>
            <a:endParaRPr lang="zh-CN" altLang="en-US" sz="4000" spc="300" dirty="0">
              <a:solidFill>
                <a:srgbClr val="00B0F0"/>
              </a:solidFill>
              <a:latin typeface="Microsoft YaHei" charset="-122"/>
              <a:ea typeface="Microsoft YaHei" charset="-122"/>
              <a:cs typeface="Microsoft YaHei" charset="-122"/>
              <a:sym typeface="+mn-lt"/>
            </a:endParaRPr>
          </a:p>
        </p:txBody>
      </p:sp>
      <p:sp>
        <p:nvSpPr>
          <p:cNvPr id="15362" name="文本框 2"/>
          <p:cNvSpPr txBox="1">
            <a:spLocks noChangeArrowheads="1"/>
          </p:cNvSpPr>
          <p:nvPr/>
        </p:nvSpPr>
        <p:spPr bwMode="auto">
          <a:xfrm>
            <a:off x="4754563" y="2317750"/>
            <a:ext cx="1746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FFFF"/>
                </a:solidFill>
                <a:ea typeface="DengXian" pitchFamily="2" charset="-122"/>
                <a:cs typeface="Arial" charset="0"/>
              </a:rPr>
              <a:t>Chapter 03</a:t>
            </a:r>
            <a:endParaRPr lang="zh-CN" altLang="en-US" sz="2400">
              <a:solidFill>
                <a:srgbClr val="FFFFFF"/>
              </a:solidFill>
              <a:ea typeface="DengXian" pitchFamily="2" charset="-122"/>
              <a:cs typeface="Arial" charset="0"/>
            </a:endParaRPr>
          </a:p>
        </p:txBody>
      </p:sp>
      <p:sp>
        <p:nvSpPr>
          <p:cNvPr id="4" name="圆: 空心 4"/>
          <p:cNvSpPr/>
          <p:nvPr/>
        </p:nvSpPr>
        <p:spPr>
          <a:xfrm>
            <a:off x="360363" y="-2341563"/>
            <a:ext cx="11391900" cy="11391901"/>
          </a:xfrm>
          <a:prstGeom prst="donut">
            <a:avLst>
              <a:gd name="adj" fmla="val 2671"/>
            </a:avLst>
          </a:prstGeom>
          <a:solidFill>
            <a:schemeClr val="bg2">
              <a:lumMod val="90000"/>
              <a:alpha val="5000"/>
            </a:schemeClr>
          </a:solidFill>
          <a:ln>
            <a:solidFill>
              <a:schemeClr val="bg1"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本框 1"/>
          <p:cNvSpPr txBox="1">
            <a:spLocks noChangeArrowheads="1"/>
          </p:cNvSpPr>
          <p:nvPr/>
        </p:nvSpPr>
        <p:spPr bwMode="auto">
          <a:xfrm>
            <a:off x="525463" y="584200"/>
            <a:ext cx="30094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0093CA"/>
                </a:solidFill>
                <a:latin typeface="DengXian" pitchFamily="2" charset="-122"/>
                <a:ea typeface="DengXian" pitchFamily="2" charset="-122"/>
              </a:rPr>
              <a:t>主</a:t>
            </a:r>
            <a:r>
              <a:rPr lang="zh-CN" altLang="en-US" sz="3200" dirty="0">
                <a:solidFill>
                  <a:srgbClr val="0093CA"/>
                </a:solidFill>
                <a:latin typeface="DengXian" pitchFamily="2" charset="-122"/>
                <a:ea typeface="DengXian" pitchFamily="2" charset="-122"/>
              </a:rPr>
              <a:t>要工作汇报</a:t>
            </a:r>
          </a:p>
        </p:txBody>
      </p:sp>
      <p:grpSp>
        <p:nvGrpSpPr>
          <p:cNvPr id="16460" name="Group 4"/>
          <p:cNvGrpSpPr>
            <a:grpSpLocks/>
          </p:cNvGrpSpPr>
          <p:nvPr/>
        </p:nvGrpSpPr>
        <p:grpSpPr bwMode="auto">
          <a:xfrm>
            <a:off x="6247355" y="1969369"/>
            <a:ext cx="5176837" cy="573125"/>
            <a:chOff x="0" y="0"/>
            <a:chExt cx="2782" cy="308"/>
          </a:xfrm>
        </p:grpSpPr>
        <p:grpSp>
          <p:nvGrpSpPr>
            <p:cNvPr id="16522" name="Group 5"/>
            <p:cNvGrpSpPr>
              <a:grpSpLocks/>
            </p:cNvGrpSpPr>
            <p:nvPr/>
          </p:nvGrpSpPr>
          <p:grpSpPr bwMode="auto">
            <a:xfrm>
              <a:off x="0" y="0"/>
              <a:ext cx="2782" cy="308"/>
              <a:chOff x="0" y="0"/>
              <a:chExt cx="2782" cy="308"/>
            </a:xfrm>
          </p:grpSpPr>
          <p:grpSp>
            <p:nvGrpSpPr>
              <p:cNvPr id="16524" name="Group 6"/>
              <p:cNvGrpSpPr>
                <a:grpSpLocks/>
              </p:cNvGrpSpPr>
              <p:nvPr/>
            </p:nvGrpSpPr>
            <p:grpSpPr bwMode="auto">
              <a:xfrm>
                <a:off x="0" y="0"/>
                <a:ext cx="2782" cy="308"/>
                <a:chOff x="0" y="0"/>
                <a:chExt cx="5034" cy="557"/>
              </a:xfrm>
            </p:grpSpPr>
            <p:sp>
              <p:nvSpPr>
                <p:cNvPr id="104" name="AutoShape 172"/>
                <p:cNvSpPr>
                  <a:spLocks noChangeArrowheads="1"/>
                </p:cNvSpPr>
                <p:nvPr/>
              </p:nvSpPr>
              <p:spPr bwMode="auto">
                <a:xfrm>
                  <a:off x="316" y="3"/>
                  <a:ext cx="4714" cy="535"/>
                </a:xfrm>
                <a:prstGeom prst="roundRect">
                  <a:avLst>
                    <a:gd name="adj" fmla="val 0"/>
                  </a:avLst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9pPr>
                </a:lstStyle>
                <a:p>
                  <a:pPr eaLnBrk="1" fontAlgn="auto" latinLnBrk="1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kern="0" smtClean="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6528" name="Group 8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034" cy="557"/>
                  <a:chOff x="0" y="0"/>
                  <a:chExt cx="5034" cy="557"/>
                </a:xfrm>
              </p:grpSpPr>
              <p:sp>
                <p:nvSpPr>
                  <p:cNvPr id="106" name="AutoShape 17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577" cy="557"/>
                  </a:xfrm>
                  <a:prstGeom prst="roundRect">
                    <a:avLst>
                      <a:gd name="adj" fmla="val 5028"/>
                    </a:avLst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7" name="Rectangle 175"/>
                  <p:cNvSpPr>
                    <a:spLocks noChangeArrowheads="1"/>
                  </p:cNvSpPr>
                  <p:nvPr/>
                </p:nvSpPr>
                <p:spPr bwMode="auto">
                  <a:xfrm>
                    <a:off x="441" y="523"/>
                    <a:ext cx="4593" cy="34"/>
                  </a:xfrm>
                  <a:prstGeom prst="rect">
                    <a:avLst/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8" name="Freeform 176"/>
                  <p:cNvSpPr>
                    <a:spLocks/>
                  </p:cNvSpPr>
                  <p:nvPr/>
                </p:nvSpPr>
                <p:spPr bwMode="auto">
                  <a:xfrm>
                    <a:off x="482" y="14"/>
                    <a:ext cx="247" cy="525"/>
                  </a:xfrm>
                  <a:custGeom>
                    <a:avLst/>
                    <a:gdLst>
                      <a:gd name="T0" fmla="*/ 93 w 248"/>
                      <a:gd name="T1" fmla="*/ 0 h 525"/>
                      <a:gd name="T2" fmla="*/ 248 w 248"/>
                      <a:gd name="T3" fmla="*/ 525 h 525"/>
                      <a:gd name="T4" fmla="*/ 29 w 248"/>
                      <a:gd name="T5" fmla="*/ 523 h 525"/>
                      <a:gd name="T6" fmla="*/ 0 w 248"/>
                      <a:gd name="T7" fmla="*/ 162 h 525"/>
                      <a:gd name="T8" fmla="*/ 93 w 248"/>
                      <a:gd name="T9" fmla="*/ 0 h 525"/>
                      <a:gd name="T10" fmla="*/ 0 w 248"/>
                      <a:gd name="T11" fmla="*/ 0 h 525"/>
                      <a:gd name="T12" fmla="*/ 248 w 248"/>
                      <a:gd name="T13" fmla="*/ 525 h 5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T10" t="T11" r="T12" b="T13"/>
                    <a:pathLst>
                      <a:path w="248" h="525">
                        <a:moveTo>
                          <a:pt x="93" y="0"/>
                        </a:moveTo>
                        <a:lnTo>
                          <a:pt x="248" y="525"/>
                        </a:lnTo>
                        <a:lnTo>
                          <a:pt x="29" y="523"/>
                        </a:lnTo>
                        <a:lnTo>
                          <a:pt x="0" y="162"/>
                        </a:lnTo>
                        <a:lnTo>
                          <a:pt x="93" y="0"/>
                        </a:lnTo>
                        <a:close/>
                      </a:path>
                    </a:pathLst>
                  </a:cu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 latinLnBrk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b="1" kern="0">
                      <a:solidFill>
                        <a:srgbClr val="000000"/>
                      </a:solidFill>
                      <a:latin typeface="Gulim" pitchFamily="34" charset="-127"/>
                      <a:ea typeface="Gulim" pitchFamily="34" charset="-127"/>
                    </a:endParaRPr>
                  </a:p>
                </p:txBody>
              </p:sp>
            </p:grpSp>
          </p:grpSp>
          <p:pic>
            <p:nvPicPr>
              <p:cNvPr id="16525" name="Picture 177" descr="바코드"/>
              <p:cNvPicPr>
                <a:picLocks noChangeAspect="1" noChangeArrowheads="1"/>
              </p:cNvPicPr>
              <p:nvPr/>
            </p:nvPicPr>
            <p:blipFill>
              <a:blip r:embed="rId3"/>
              <a:srcRect l="16707" t="9724" r="20175" b="6055"/>
              <a:stretch>
                <a:fillRect/>
              </a:stretch>
            </p:blipFill>
            <p:spPr bwMode="auto">
              <a:xfrm>
                <a:off x="242" y="19"/>
                <a:ext cx="52" cy="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3" name="AutoShape 178"/>
              <p:cNvSpPr>
                <a:spLocks noChangeArrowheads="1"/>
              </p:cNvSpPr>
              <p:nvPr/>
            </p:nvSpPr>
            <p:spPr bwMode="auto">
              <a:xfrm>
                <a:off x="10" y="9"/>
                <a:ext cx="299" cy="49"/>
              </a:xfrm>
              <a:prstGeom prst="roundRect">
                <a:avLst>
                  <a:gd name="adj" fmla="val 20227"/>
                </a:avLst>
              </a:prstGeom>
              <a:gradFill rotWithShape="1">
                <a:gsLst>
                  <a:gs pos="0">
                    <a:srgbClr val="65B9FF"/>
                  </a:gs>
                  <a:gs pos="100000">
                    <a:srgbClr val="0060B0"/>
                  </a:gs>
                </a:gsLst>
                <a:lin ang="540000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0" name="Text Box 179"/>
            <p:cNvSpPr txBox="1">
              <a:spLocks noChangeArrowheads="1"/>
            </p:cNvSpPr>
            <p:nvPr/>
          </p:nvSpPr>
          <p:spPr bwMode="auto">
            <a:xfrm>
              <a:off x="83" y="83"/>
              <a:ext cx="191" cy="15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 eaLnBrk="1" fontAlgn="auto" latinLnBrk="1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b="0" kern="0" dirty="0" smtClean="0">
                  <a:solidFill>
                    <a:srgbClr val="FFFFFF"/>
                  </a:solidFill>
                  <a:latin typeface="HY견고딕" pitchFamily="2" charset="-127"/>
                  <a:ea typeface="HY견고딕" pitchFamily="2" charset="-127"/>
                </a:rPr>
                <a:t>6</a:t>
              </a:r>
            </a:p>
          </p:txBody>
        </p:sp>
      </p:grpSp>
      <p:grpSp>
        <p:nvGrpSpPr>
          <p:cNvPr id="16461" name="Group 15"/>
          <p:cNvGrpSpPr>
            <a:grpSpLocks/>
          </p:cNvGrpSpPr>
          <p:nvPr/>
        </p:nvGrpSpPr>
        <p:grpSpPr bwMode="auto">
          <a:xfrm>
            <a:off x="326057" y="5048986"/>
            <a:ext cx="5176837" cy="573125"/>
            <a:chOff x="0" y="0"/>
            <a:chExt cx="2782" cy="308"/>
          </a:xfrm>
        </p:grpSpPr>
        <p:grpSp>
          <p:nvGrpSpPr>
            <p:cNvPr id="16512" name="Group 16"/>
            <p:cNvGrpSpPr>
              <a:grpSpLocks/>
            </p:cNvGrpSpPr>
            <p:nvPr/>
          </p:nvGrpSpPr>
          <p:grpSpPr bwMode="auto">
            <a:xfrm>
              <a:off x="0" y="0"/>
              <a:ext cx="2782" cy="308"/>
              <a:chOff x="0" y="0"/>
              <a:chExt cx="2782" cy="308"/>
            </a:xfrm>
          </p:grpSpPr>
          <p:grpSp>
            <p:nvGrpSpPr>
              <p:cNvPr id="16514" name="Group 17"/>
              <p:cNvGrpSpPr>
                <a:grpSpLocks/>
              </p:cNvGrpSpPr>
              <p:nvPr/>
            </p:nvGrpSpPr>
            <p:grpSpPr bwMode="auto">
              <a:xfrm>
                <a:off x="0" y="0"/>
                <a:ext cx="2782" cy="308"/>
                <a:chOff x="0" y="0"/>
                <a:chExt cx="5034" cy="557"/>
              </a:xfrm>
            </p:grpSpPr>
            <p:sp>
              <p:nvSpPr>
                <p:cNvPr id="94" name="AutoShape 183"/>
                <p:cNvSpPr>
                  <a:spLocks noChangeArrowheads="1"/>
                </p:cNvSpPr>
                <p:nvPr/>
              </p:nvSpPr>
              <p:spPr bwMode="auto">
                <a:xfrm>
                  <a:off x="316" y="3"/>
                  <a:ext cx="4714" cy="535"/>
                </a:xfrm>
                <a:prstGeom prst="roundRect">
                  <a:avLst>
                    <a:gd name="adj" fmla="val 0"/>
                  </a:avLst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9pPr>
                </a:lstStyle>
                <a:p>
                  <a:pPr eaLnBrk="1" fontAlgn="auto" latinLnBrk="1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kern="0" smtClean="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6518" name="Group 19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034" cy="557"/>
                  <a:chOff x="0" y="0"/>
                  <a:chExt cx="5034" cy="557"/>
                </a:xfrm>
              </p:grpSpPr>
              <p:sp>
                <p:nvSpPr>
                  <p:cNvPr id="96" name="AutoShape 18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577" cy="557"/>
                  </a:xfrm>
                  <a:prstGeom prst="roundRect">
                    <a:avLst>
                      <a:gd name="adj" fmla="val 5028"/>
                    </a:avLst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97" name="Rectangle 186"/>
                  <p:cNvSpPr>
                    <a:spLocks noChangeArrowheads="1"/>
                  </p:cNvSpPr>
                  <p:nvPr/>
                </p:nvSpPr>
                <p:spPr bwMode="auto">
                  <a:xfrm>
                    <a:off x="441" y="523"/>
                    <a:ext cx="4593" cy="34"/>
                  </a:xfrm>
                  <a:prstGeom prst="rect">
                    <a:avLst/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98" name="Freeform 187"/>
                  <p:cNvSpPr>
                    <a:spLocks/>
                  </p:cNvSpPr>
                  <p:nvPr/>
                </p:nvSpPr>
                <p:spPr bwMode="auto">
                  <a:xfrm>
                    <a:off x="482" y="14"/>
                    <a:ext cx="247" cy="525"/>
                  </a:xfrm>
                  <a:custGeom>
                    <a:avLst/>
                    <a:gdLst>
                      <a:gd name="T0" fmla="*/ 93 w 248"/>
                      <a:gd name="T1" fmla="*/ 0 h 525"/>
                      <a:gd name="T2" fmla="*/ 248 w 248"/>
                      <a:gd name="T3" fmla="*/ 525 h 525"/>
                      <a:gd name="T4" fmla="*/ 29 w 248"/>
                      <a:gd name="T5" fmla="*/ 523 h 525"/>
                      <a:gd name="T6" fmla="*/ 0 w 248"/>
                      <a:gd name="T7" fmla="*/ 162 h 525"/>
                      <a:gd name="T8" fmla="*/ 93 w 248"/>
                      <a:gd name="T9" fmla="*/ 0 h 525"/>
                      <a:gd name="T10" fmla="*/ 0 w 248"/>
                      <a:gd name="T11" fmla="*/ 0 h 525"/>
                      <a:gd name="T12" fmla="*/ 248 w 248"/>
                      <a:gd name="T13" fmla="*/ 525 h 5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T10" t="T11" r="T12" b="T13"/>
                    <a:pathLst>
                      <a:path w="248" h="525">
                        <a:moveTo>
                          <a:pt x="93" y="0"/>
                        </a:moveTo>
                        <a:lnTo>
                          <a:pt x="248" y="525"/>
                        </a:lnTo>
                        <a:lnTo>
                          <a:pt x="29" y="523"/>
                        </a:lnTo>
                        <a:lnTo>
                          <a:pt x="0" y="162"/>
                        </a:lnTo>
                        <a:lnTo>
                          <a:pt x="93" y="0"/>
                        </a:lnTo>
                        <a:close/>
                      </a:path>
                    </a:pathLst>
                  </a:cu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 latinLnBrk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b="1" kern="0">
                      <a:solidFill>
                        <a:srgbClr val="000000"/>
                      </a:solidFill>
                      <a:latin typeface="Gulim" pitchFamily="34" charset="-127"/>
                      <a:ea typeface="Gulim" pitchFamily="34" charset="-127"/>
                    </a:endParaRPr>
                  </a:p>
                </p:txBody>
              </p:sp>
            </p:grpSp>
          </p:grpSp>
          <p:pic>
            <p:nvPicPr>
              <p:cNvPr id="16515" name="Picture 188" descr="바코드"/>
              <p:cNvPicPr>
                <a:picLocks noChangeAspect="1" noChangeArrowheads="1"/>
              </p:cNvPicPr>
              <p:nvPr/>
            </p:nvPicPr>
            <p:blipFill>
              <a:blip r:embed="rId3"/>
              <a:srcRect l="16707" t="9724" r="20175" b="6055"/>
              <a:stretch>
                <a:fillRect/>
              </a:stretch>
            </p:blipFill>
            <p:spPr bwMode="auto">
              <a:xfrm>
                <a:off x="242" y="21"/>
                <a:ext cx="52" cy="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3" name="AutoShape 189"/>
              <p:cNvSpPr>
                <a:spLocks noChangeArrowheads="1"/>
              </p:cNvSpPr>
              <p:nvPr/>
            </p:nvSpPr>
            <p:spPr bwMode="auto">
              <a:xfrm>
                <a:off x="10" y="10"/>
                <a:ext cx="299" cy="49"/>
              </a:xfrm>
              <a:prstGeom prst="roundRect">
                <a:avLst>
                  <a:gd name="adj" fmla="val 20227"/>
                </a:avLst>
              </a:prstGeom>
              <a:gradFill rotWithShape="1">
                <a:gsLst>
                  <a:gs pos="0">
                    <a:srgbClr val="65B9FF"/>
                  </a:gs>
                  <a:gs pos="100000">
                    <a:srgbClr val="0060B0"/>
                  </a:gs>
                </a:gsLst>
                <a:lin ang="540000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90" name="Text Box 190"/>
            <p:cNvSpPr txBox="1">
              <a:spLocks noChangeArrowheads="1"/>
            </p:cNvSpPr>
            <p:nvPr/>
          </p:nvSpPr>
          <p:spPr bwMode="auto">
            <a:xfrm>
              <a:off x="67" y="83"/>
              <a:ext cx="216" cy="15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 eaLnBrk="1" fontAlgn="auto" latinLnBrk="1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b="0" kern="0" dirty="0" smtClean="0">
                  <a:solidFill>
                    <a:srgbClr val="FFFFFF"/>
                  </a:solidFill>
                  <a:latin typeface="HY견고딕" pitchFamily="2" charset="-127"/>
                  <a:ea typeface="HY견고딕" pitchFamily="2" charset="-127"/>
                </a:rPr>
                <a:t>5</a:t>
              </a:r>
            </a:p>
          </p:txBody>
        </p:sp>
      </p:grpSp>
      <p:grpSp>
        <p:nvGrpSpPr>
          <p:cNvPr id="16462" name="Group 26"/>
          <p:cNvGrpSpPr>
            <a:grpSpLocks/>
          </p:cNvGrpSpPr>
          <p:nvPr/>
        </p:nvGrpSpPr>
        <p:grpSpPr bwMode="auto">
          <a:xfrm>
            <a:off x="326057" y="4271173"/>
            <a:ext cx="5176837" cy="573125"/>
            <a:chOff x="0" y="0"/>
            <a:chExt cx="2782" cy="308"/>
          </a:xfrm>
        </p:grpSpPr>
        <p:grpSp>
          <p:nvGrpSpPr>
            <p:cNvPr id="16502" name="Group 27"/>
            <p:cNvGrpSpPr>
              <a:grpSpLocks/>
            </p:cNvGrpSpPr>
            <p:nvPr/>
          </p:nvGrpSpPr>
          <p:grpSpPr bwMode="auto">
            <a:xfrm>
              <a:off x="0" y="0"/>
              <a:ext cx="2782" cy="308"/>
              <a:chOff x="0" y="0"/>
              <a:chExt cx="2782" cy="308"/>
            </a:xfrm>
          </p:grpSpPr>
          <p:grpSp>
            <p:nvGrpSpPr>
              <p:cNvPr id="16504" name="Group 28"/>
              <p:cNvGrpSpPr>
                <a:grpSpLocks/>
              </p:cNvGrpSpPr>
              <p:nvPr/>
            </p:nvGrpSpPr>
            <p:grpSpPr bwMode="auto">
              <a:xfrm>
                <a:off x="0" y="0"/>
                <a:ext cx="2782" cy="308"/>
                <a:chOff x="0" y="0"/>
                <a:chExt cx="5034" cy="557"/>
              </a:xfrm>
            </p:grpSpPr>
            <p:sp>
              <p:nvSpPr>
                <p:cNvPr id="84" name="AutoShape 194"/>
                <p:cNvSpPr>
                  <a:spLocks noChangeArrowheads="1"/>
                </p:cNvSpPr>
                <p:nvPr/>
              </p:nvSpPr>
              <p:spPr bwMode="auto">
                <a:xfrm>
                  <a:off x="316" y="3"/>
                  <a:ext cx="4714" cy="535"/>
                </a:xfrm>
                <a:prstGeom prst="roundRect">
                  <a:avLst>
                    <a:gd name="adj" fmla="val 0"/>
                  </a:avLst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9pPr>
                </a:lstStyle>
                <a:p>
                  <a:pPr eaLnBrk="1" fontAlgn="auto" latinLnBrk="1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kern="0" smtClean="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6508" name="Group 3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034" cy="557"/>
                  <a:chOff x="0" y="0"/>
                  <a:chExt cx="5034" cy="557"/>
                </a:xfrm>
              </p:grpSpPr>
              <p:sp>
                <p:nvSpPr>
                  <p:cNvPr id="86" name="AutoShape 19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577" cy="557"/>
                  </a:xfrm>
                  <a:prstGeom prst="roundRect">
                    <a:avLst>
                      <a:gd name="adj" fmla="val 5028"/>
                    </a:avLst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87" name="Rectangle 197"/>
                  <p:cNvSpPr>
                    <a:spLocks noChangeArrowheads="1"/>
                  </p:cNvSpPr>
                  <p:nvPr/>
                </p:nvSpPr>
                <p:spPr bwMode="auto">
                  <a:xfrm>
                    <a:off x="441" y="523"/>
                    <a:ext cx="4593" cy="34"/>
                  </a:xfrm>
                  <a:prstGeom prst="rect">
                    <a:avLst/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88" name="Freeform 198"/>
                  <p:cNvSpPr>
                    <a:spLocks/>
                  </p:cNvSpPr>
                  <p:nvPr/>
                </p:nvSpPr>
                <p:spPr bwMode="auto">
                  <a:xfrm>
                    <a:off x="482" y="14"/>
                    <a:ext cx="247" cy="525"/>
                  </a:xfrm>
                  <a:custGeom>
                    <a:avLst/>
                    <a:gdLst>
                      <a:gd name="T0" fmla="*/ 93 w 248"/>
                      <a:gd name="T1" fmla="*/ 0 h 525"/>
                      <a:gd name="T2" fmla="*/ 248 w 248"/>
                      <a:gd name="T3" fmla="*/ 525 h 525"/>
                      <a:gd name="T4" fmla="*/ 29 w 248"/>
                      <a:gd name="T5" fmla="*/ 523 h 525"/>
                      <a:gd name="T6" fmla="*/ 0 w 248"/>
                      <a:gd name="T7" fmla="*/ 162 h 525"/>
                      <a:gd name="T8" fmla="*/ 93 w 248"/>
                      <a:gd name="T9" fmla="*/ 0 h 525"/>
                      <a:gd name="T10" fmla="*/ 0 w 248"/>
                      <a:gd name="T11" fmla="*/ 0 h 525"/>
                      <a:gd name="T12" fmla="*/ 248 w 248"/>
                      <a:gd name="T13" fmla="*/ 525 h 5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T10" t="T11" r="T12" b="T13"/>
                    <a:pathLst>
                      <a:path w="248" h="525">
                        <a:moveTo>
                          <a:pt x="93" y="0"/>
                        </a:moveTo>
                        <a:lnTo>
                          <a:pt x="248" y="525"/>
                        </a:lnTo>
                        <a:lnTo>
                          <a:pt x="29" y="523"/>
                        </a:lnTo>
                        <a:lnTo>
                          <a:pt x="0" y="162"/>
                        </a:lnTo>
                        <a:lnTo>
                          <a:pt x="93" y="0"/>
                        </a:lnTo>
                        <a:close/>
                      </a:path>
                    </a:pathLst>
                  </a:cu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 latinLnBrk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b="1" kern="0">
                      <a:solidFill>
                        <a:srgbClr val="000000"/>
                      </a:solidFill>
                      <a:latin typeface="Gulim" pitchFamily="34" charset="-127"/>
                      <a:ea typeface="Gulim" pitchFamily="34" charset="-127"/>
                    </a:endParaRPr>
                  </a:p>
                </p:txBody>
              </p:sp>
            </p:grpSp>
          </p:grpSp>
          <p:pic>
            <p:nvPicPr>
              <p:cNvPr id="16505" name="Picture 199" descr="바코드"/>
              <p:cNvPicPr>
                <a:picLocks noChangeAspect="1" noChangeArrowheads="1"/>
              </p:cNvPicPr>
              <p:nvPr/>
            </p:nvPicPr>
            <p:blipFill>
              <a:blip r:embed="rId3"/>
              <a:srcRect l="16707" t="9724" r="20175" b="6055"/>
              <a:stretch>
                <a:fillRect/>
              </a:stretch>
            </p:blipFill>
            <p:spPr bwMode="auto">
              <a:xfrm>
                <a:off x="242" y="15"/>
                <a:ext cx="52" cy="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3" name="AutoShape 200"/>
              <p:cNvSpPr>
                <a:spLocks noChangeArrowheads="1"/>
              </p:cNvSpPr>
              <p:nvPr/>
            </p:nvSpPr>
            <p:spPr bwMode="auto">
              <a:xfrm>
                <a:off x="10" y="9"/>
                <a:ext cx="299" cy="49"/>
              </a:xfrm>
              <a:prstGeom prst="roundRect">
                <a:avLst>
                  <a:gd name="adj" fmla="val 20227"/>
                </a:avLst>
              </a:prstGeom>
              <a:gradFill rotWithShape="1">
                <a:gsLst>
                  <a:gs pos="0">
                    <a:srgbClr val="65B9FF"/>
                  </a:gs>
                  <a:gs pos="100000">
                    <a:srgbClr val="0060B0"/>
                  </a:gs>
                </a:gsLst>
                <a:lin ang="540000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0" name="Text Box 201"/>
            <p:cNvSpPr txBox="1">
              <a:spLocks noChangeArrowheads="1"/>
            </p:cNvSpPr>
            <p:nvPr/>
          </p:nvSpPr>
          <p:spPr bwMode="auto">
            <a:xfrm>
              <a:off x="79" y="83"/>
              <a:ext cx="190" cy="15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 eaLnBrk="1" fontAlgn="auto" latinLnBrk="1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b="0" kern="0" dirty="0" smtClean="0">
                  <a:solidFill>
                    <a:srgbClr val="FFFFFF"/>
                  </a:solidFill>
                  <a:latin typeface="HY견고딕" pitchFamily="2" charset="-127"/>
                  <a:ea typeface="HY견고딕" pitchFamily="2" charset="-127"/>
                </a:rPr>
                <a:t>4</a:t>
              </a:r>
            </a:p>
          </p:txBody>
        </p:sp>
      </p:grpSp>
      <p:grpSp>
        <p:nvGrpSpPr>
          <p:cNvPr id="16463" name="Group 37"/>
          <p:cNvGrpSpPr>
            <a:grpSpLocks/>
          </p:cNvGrpSpPr>
          <p:nvPr/>
        </p:nvGrpSpPr>
        <p:grpSpPr bwMode="auto">
          <a:xfrm>
            <a:off x="326057" y="3493360"/>
            <a:ext cx="5176837" cy="573125"/>
            <a:chOff x="0" y="0"/>
            <a:chExt cx="2782" cy="308"/>
          </a:xfrm>
        </p:grpSpPr>
        <p:grpSp>
          <p:nvGrpSpPr>
            <p:cNvPr id="16492" name="Group 38"/>
            <p:cNvGrpSpPr>
              <a:grpSpLocks/>
            </p:cNvGrpSpPr>
            <p:nvPr/>
          </p:nvGrpSpPr>
          <p:grpSpPr bwMode="auto">
            <a:xfrm>
              <a:off x="0" y="0"/>
              <a:ext cx="2782" cy="308"/>
              <a:chOff x="0" y="0"/>
              <a:chExt cx="2782" cy="308"/>
            </a:xfrm>
          </p:grpSpPr>
          <p:grpSp>
            <p:nvGrpSpPr>
              <p:cNvPr id="16494" name="Group 39"/>
              <p:cNvGrpSpPr>
                <a:grpSpLocks/>
              </p:cNvGrpSpPr>
              <p:nvPr/>
            </p:nvGrpSpPr>
            <p:grpSpPr bwMode="auto">
              <a:xfrm>
                <a:off x="0" y="0"/>
                <a:ext cx="2782" cy="308"/>
                <a:chOff x="0" y="0"/>
                <a:chExt cx="5034" cy="557"/>
              </a:xfrm>
            </p:grpSpPr>
            <p:sp>
              <p:nvSpPr>
                <p:cNvPr id="74" name="AutoShape 205"/>
                <p:cNvSpPr>
                  <a:spLocks noChangeArrowheads="1"/>
                </p:cNvSpPr>
                <p:nvPr/>
              </p:nvSpPr>
              <p:spPr bwMode="auto">
                <a:xfrm>
                  <a:off x="316" y="3"/>
                  <a:ext cx="4714" cy="535"/>
                </a:xfrm>
                <a:prstGeom prst="roundRect">
                  <a:avLst>
                    <a:gd name="adj" fmla="val 0"/>
                  </a:avLst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9pPr>
                </a:lstStyle>
                <a:p>
                  <a:pPr eaLnBrk="1" fontAlgn="auto" latinLnBrk="1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kern="0" smtClean="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6498" name="Group 4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034" cy="557"/>
                  <a:chOff x="0" y="0"/>
                  <a:chExt cx="5034" cy="557"/>
                </a:xfrm>
              </p:grpSpPr>
              <p:sp>
                <p:nvSpPr>
                  <p:cNvPr id="76" name="AutoShape 20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577" cy="557"/>
                  </a:xfrm>
                  <a:prstGeom prst="roundRect">
                    <a:avLst>
                      <a:gd name="adj" fmla="val 5028"/>
                    </a:avLst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7" name="Rectangle 208"/>
                  <p:cNvSpPr>
                    <a:spLocks noChangeArrowheads="1"/>
                  </p:cNvSpPr>
                  <p:nvPr/>
                </p:nvSpPr>
                <p:spPr bwMode="auto">
                  <a:xfrm>
                    <a:off x="441" y="523"/>
                    <a:ext cx="4593" cy="34"/>
                  </a:xfrm>
                  <a:prstGeom prst="rect">
                    <a:avLst/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78" name="Freeform 209"/>
                  <p:cNvSpPr>
                    <a:spLocks/>
                  </p:cNvSpPr>
                  <p:nvPr/>
                </p:nvSpPr>
                <p:spPr bwMode="auto">
                  <a:xfrm>
                    <a:off x="482" y="14"/>
                    <a:ext cx="247" cy="525"/>
                  </a:xfrm>
                  <a:custGeom>
                    <a:avLst/>
                    <a:gdLst>
                      <a:gd name="T0" fmla="*/ 93 w 248"/>
                      <a:gd name="T1" fmla="*/ 0 h 525"/>
                      <a:gd name="T2" fmla="*/ 248 w 248"/>
                      <a:gd name="T3" fmla="*/ 525 h 525"/>
                      <a:gd name="T4" fmla="*/ 29 w 248"/>
                      <a:gd name="T5" fmla="*/ 523 h 525"/>
                      <a:gd name="T6" fmla="*/ 0 w 248"/>
                      <a:gd name="T7" fmla="*/ 162 h 525"/>
                      <a:gd name="T8" fmla="*/ 93 w 248"/>
                      <a:gd name="T9" fmla="*/ 0 h 525"/>
                      <a:gd name="T10" fmla="*/ 0 w 248"/>
                      <a:gd name="T11" fmla="*/ 0 h 525"/>
                      <a:gd name="T12" fmla="*/ 248 w 248"/>
                      <a:gd name="T13" fmla="*/ 525 h 5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T10" t="T11" r="T12" b="T13"/>
                    <a:pathLst>
                      <a:path w="248" h="525">
                        <a:moveTo>
                          <a:pt x="93" y="0"/>
                        </a:moveTo>
                        <a:lnTo>
                          <a:pt x="248" y="525"/>
                        </a:lnTo>
                        <a:lnTo>
                          <a:pt x="29" y="523"/>
                        </a:lnTo>
                        <a:lnTo>
                          <a:pt x="0" y="162"/>
                        </a:lnTo>
                        <a:lnTo>
                          <a:pt x="93" y="0"/>
                        </a:lnTo>
                        <a:close/>
                      </a:path>
                    </a:pathLst>
                  </a:cu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 latinLnBrk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b="1" kern="0">
                      <a:solidFill>
                        <a:srgbClr val="000000"/>
                      </a:solidFill>
                      <a:latin typeface="Gulim" pitchFamily="34" charset="-127"/>
                      <a:ea typeface="Gulim" pitchFamily="34" charset="-127"/>
                    </a:endParaRPr>
                  </a:p>
                </p:txBody>
              </p:sp>
            </p:grpSp>
          </p:grpSp>
          <p:pic>
            <p:nvPicPr>
              <p:cNvPr id="16495" name="Picture 210" descr="바코드"/>
              <p:cNvPicPr>
                <a:picLocks noChangeAspect="1" noChangeArrowheads="1"/>
              </p:cNvPicPr>
              <p:nvPr/>
            </p:nvPicPr>
            <p:blipFill>
              <a:blip r:embed="rId3"/>
              <a:srcRect l="16707" t="9724" r="20175" b="6055"/>
              <a:stretch>
                <a:fillRect/>
              </a:stretch>
            </p:blipFill>
            <p:spPr bwMode="auto">
              <a:xfrm>
                <a:off x="242" y="16"/>
                <a:ext cx="52" cy="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3" name="AutoShape 211"/>
              <p:cNvSpPr>
                <a:spLocks noChangeArrowheads="1"/>
              </p:cNvSpPr>
              <p:nvPr/>
            </p:nvSpPr>
            <p:spPr bwMode="auto">
              <a:xfrm>
                <a:off x="10" y="9"/>
                <a:ext cx="299" cy="49"/>
              </a:xfrm>
              <a:prstGeom prst="roundRect">
                <a:avLst>
                  <a:gd name="adj" fmla="val 20227"/>
                </a:avLst>
              </a:prstGeom>
              <a:gradFill rotWithShape="1">
                <a:gsLst>
                  <a:gs pos="0">
                    <a:srgbClr val="65B9FF"/>
                  </a:gs>
                  <a:gs pos="100000">
                    <a:srgbClr val="0060B0"/>
                  </a:gs>
                </a:gsLst>
                <a:lin ang="540000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0" name="Text Box 212"/>
            <p:cNvSpPr txBox="1">
              <a:spLocks noChangeArrowheads="1"/>
            </p:cNvSpPr>
            <p:nvPr/>
          </p:nvSpPr>
          <p:spPr bwMode="auto">
            <a:xfrm>
              <a:off x="103" y="83"/>
              <a:ext cx="129" cy="15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 eaLnBrk="1" fontAlgn="auto" latinLnBrk="1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b="0" kern="0" dirty="0" smtClean="0">
                  <a:solidFill>
                    <a:srgbClr val="FFFFFF"/>
                  </a:solidFill>
                  <a:latin typeface="HY견고딕" pitchFamily="2" charset="-127"/>
                  <a:ea typeface="HY견고딕" pitchFamily="2" charset="-127"/>
                </a:rPr>
                <a:t>3</a:t>
              </a:r>
            </a:p>
          </p:txBody>
        </p:sp>
      </p:grpSp>
      <p:grpSp>
        <p:nvGrpSpPr>
          <p:cNvPr id="16464" name="Group 48"/>
          <p:cNvGrpSpPr>
            <a:grpSpLocks/>
          </p:cNvGrpSpPr>
          <p:nvPr/>
        </p:nvGrpSpPr>
        <p:grpSpPr bwMode="auto">
          <a:xfrm>
            <a:off x="326057" y="1937735"/>
            <a:ext cx="5176837" cy="1350938"/>
            <a:chOff x="0" y="0"/>
            <a:chExt cx="2782" cy="726"/>
          </a:xfrm>
        </p:grpSpPr>
        <p:grpSp>
          <p:nvGrpSpPr>
            <p:cNvPr id="16471" name="Group 49"/>
            <p:cNvGrpSpPr>
              <a:grpSpLocks/>
            </p:cNvGrpSpPr>
            <p:nvPr/>
          </p:nvGrpSpPr>
          <p:grpSpPr bwMode="auto">
            <a:xfrm>
              <a:off x="0" y="0"/>
              <a:ext cx="2782" cy="308"/>
              <a:chOff x="0" y="0"/>
              <a:chExt cx="2782" cy="308"/>
            </a:xfrm>
          </p:grpSpPr>
          <p:grpSp>
            <p:nvGrpSpPr>
              <p:cNvPr id="16482" name="Group 50"/>
              <p:cNvGrpSpPr>
                <a:grpSpLocks/>
              </p:cNvGrpSpPr>
              <p:nvPr/>
            </p:nvGrpSpPr>
            <p:grpSpPr bwMode="auto">
              <a:xfrm>
                <a:off x="0" y="0"/>
                <a:ext cx="2782" cy="308"/>
                <a:chOff x="0" y="0"/>
                <a:chExt cx="2782" cy="308"/>
              </a:xfrm>
            </p:grpSpPr>
            <p:grpSp>
              <p:nvGrpSpPr>
                <p:cNvPr id="16484" name="Group 5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782" cy="308"/>
                  <a:chOff x="0" y="0"/>
                  <a:chExt cx="5034" cy="557"/>
                </a:xfrm>
              </p:grpSpPr>
              <p:sp>
                <p:nvSpPr>
                  <p:cNvPr id="64" name="AutoShape 217"/>
                  <p:cNvSpPr>
                    <a:spLocks noChangeArrowheads="1"/>
                  </p:cNvSpPr>
                  <p:nvPr/>
                </p:nvSpPr>
                <p:spPr bwMode="auto">
                  <a:xfrm>
                    <a:off x="316" y="3"/>
                    <a:ext cx="4714" cy="535"/>
                  </a:xfrm>
                  <a:prstGeom prst="roundRect">
                    <a:avLst>
                      <a:gd name="adj" fmla="val 0"/>
                    </a:avLst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DDDDD"/>
                      </a:gs>
                    </a:gsLst>
                    <a:lin ang="5400000" scaled="1"/>
                  </a:gra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grpSp>
                <p:nvGrpSpPr>
                  <p:cNvPr id="16488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5034" cy="557"/>
                    <a:chOff x="0" y="0"/>
                    <a:chExt cx="5034" cy="557"/>
                  </a:xfrm>
                </p:grpSpPr>
                <p:sp>
                  <p:nvSpPr>
                    <p:cNvPr id="66" name="AutoShape 2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577" cy="557"/>
                    </a:xfrm>
                    <a:prstGeom prst="roundRect">
                      <a:avLst>
                        <a:gd name="adj" fmla="val 5028"/>
                      </a:avLst>
                    </a:prstGeom>
                    <a:solidFill>
                      <a:srgbClr val="00437A"/>
                    </a:solidFill>
                    <a:ln>
                      <a:noFill/>
                    </a:ln>
                    <a:extLst/>
                  </p:spPr>
                  <p:txBody>
                    <a:bodyPr wrap="none" anchor="ctr"/>
                    <a:lstStyle>
                      <a:lvl1pPr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1pPr>
                      <a:lvl2pPr marL="742950" indent="-28575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2pPr>
                      <a:lvl3pPr marL="1143000" indent="-22860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3pPr>
                      <a:lvl4pPr marL="1600200" indent="-22860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4pPr>
                      <a:lvl5pPr marL="2057400" indent="-22860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5pPr>
                      <a:lvl6pPr marL="25146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6pPr>
                      <a:lvl7pPr marL="29718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7pPr>
                      <a:lvl8pPr marL="34290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8pPr>
                      <a:lvl9pPr marL="38862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9pPr>
                    </a:lstStyle>
                    <a:p>
                      <a:pPr eaLnBrk="1" fontAlgn="auto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kern="0" smtClea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67" name="Rectangle 2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1" y="523"/>
                      <a:ext cx="4593" cy="34"/>
                    </a:xfrm>
                    <a:prstGeom prst="rect">
                      <a:avLst/>
                    </a:prstGeom>
                    <a:solidFill>
                      <a:srgbClr val="00437A"/>
                    </a:solidFill>
                    <a:ln>
                      <a:noFill/>
                    </a:ln>
                    <a:extLst/>
                  </p:spPr>
                  <p:txBody>
                    <a:bodyPr wrap="none" anchor="ctr"/>
                    <a:lstStyle>
                      <a:lvl1pPr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1pPr>
                      <a:lvl2pPr marL="742950" indent="-28575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2pPr>
                      <a:lvl3pPr marL="1143000" indent="-22860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3pPr>
                      <a:lvl4pPr marL="1600200" indent="-22860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4pPr>
                      <a:lvl5pPr marL="2057400" indent="-22860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5pPr>
                      <a:lvl6pPr marL="25146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6pPr>
                      <a:lvl7pPr marL="29718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7pPr>
                      <a:lvl8pPr marL="34290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8pPr>
                      <a:lvl9pPr marL="38862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9pPr>
                    </a:lstStyle>
                    <a:p>
                      <a:pPr eaLnBrk="1" fontAlgn="auto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kern="0" smtClea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68" name="Freeform 221"/>
                    <p:cNvSpPr>
                      <a:spLocks/>
                    </p:cNvSpPr>
                    <p:nvPr/>
                  </p:nvSpPr>
                  <p:spPr bwMode="auto">
                    <a:xfrm>
                      <a:off x="482" y="14"/>
                      <a:ext cx="247" cy="525"/>
                    </a:xfrm>
                    <a:custGeom>
                      <a:avLst/>
                      <a:gdLst>
                        <a:gd name="T0" fmla="*/ 93 w 248"/>
                        <a:gd name="T1" fmla="*/ 0 h 525"/>
                        <a:gd name="T2" fmla="*/ 248 w 248"/>
                        <a:gd name="T3" fmla="*/ 525 h 525"/>
                        <a:gd name="T4" fmla="*/ 29 w 248"/>
                        <a:gd name="T5" fmla="*/ 523 h 525"/>
                        <a:gd name="T6" fmla="*/ 0 w 248"/>
                        <a:gd name="T7" fmla="*/ 162 h 525"/>
                        <a:gd name="T8" fmla="*/ 93 w 248"/>
                        <a:gd name="T9" fmla="*/ 0 h 525"/>
                        <a:gd name="T10" fmla="*/ 0 w 248"/>
                        <a:gd name="T11" fmla="*/ 0 h 525"/>
                        <a:gd name="T12" fmla="*/ 248 w 248"/>
                        <a:gd name="T13" fmla="*/ 525 h 52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T10" t="T11" r="T12" b="T13"/>
                      <a:pathLst>
                        <a:path w="248" h="525">
                          <a:moveTo>
                            <a:pt x="93" y="0"/>
                          </a:moveTo>
                          <a:lnTo>
                            <a:pt x="248" y="525"/>
                          </a:lnTo>
                          <a:lnTo>
                            <a:pt x="29" y="523"/>
                          </a:lnTo>
                          <a:lnTo>
                            <a:pt x="0" y="162"/>
                          </a:lnTo>
                          <a:lnTo>
                            <a:pt x="93" y="0"/>
                          </a:lnTo>
                          <a:close/>
                        </a:path>
                      </a:pathLst>
                    </a:custGeom>
                    <a:solidFill>
                      <a:srgbClr val="00437A"/>
                    </a:solidFill>
                    <a:ln>
                      <a:noFill/>
                    </a:ln>
                    <a:extLst/>
                  </p:spPr>
                  <p:txBody>
                    <a:bodyPr/>
                    <a:lstStyle/>
                    <a:p>
                      <a:pPr fontAlgn="auto" latinLnBrk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b="1" kern="0">
                        <a:solidFill>
                          <a:srgbClr val="000000"/>
                        </a:solidFill>
                        <a:latin typeface="Gulim" pitchFamily="34" charset="-127"/>
                        <a:ea typeface="Gulim" pitchFamily="34" charset="-127"/>
                      </a:endParaRPr>
                    </a:p>
                  </p:txBody>
                </p:sp>
              </p:grpSp>
            </p:grpSp>
            <p:pic>
              <p:nvPicPr>
                <p:cNvPr id="16485" name="Picture 222" descr="바코드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 l="16707" t="9724" r="20175" b="6055"/>
                <a:stretch>
                  <a:fillRect/>
                </a:stretch>
              </p:blipFill>
              <p:spPr bwMode="auto">
                <a:xfrm>
                  <a:off x="242" y="17"/>
                  <a:ext cx="52" cy="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3" name="AutoShape 223"/>
                <p:cNvSpPr>
                  <a:spLocks noChangeArrowheads="1"/>
                </p:cNvSpPr>
                <p:nvPr/>
              </p:nvSpPr>
              <p:spPr bwMode="auto">
                <a:xfrm>
                  <a:off x="10" y="9"/>
                  <a:ext cx="299" cy="49"/>
                </a:xfrm>
                <a:prstGeom prst="roundRect">
                  <a:avLst>
                    <a:gd name="adj" fmla="val 20227"/>
                  </a:avLst>
                </a:prstGeom>
                <a:gradFill rotWithShape="1">
                  <a:gsLst>
                    <a:gs pos="0">
                      <a:srgbClr val="65B9FF"/>
                    </a:gs>
                    <a:gs pos="100000">
                      <a:srgbClr val="0060B0"/>
                    </a:gs>
                  </a:gsLst>
                  <a:lin ang="5400000" scaled="1"/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9pPr>
                </a:lstStyle>
                <a:p>
                  <a:pPr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kern="0" smtClea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60" name="Text Box 224"/>
              <p:cNvSpPr txBox="1">
                <a:spLocks noChangeArrowheads="1"/>
              </p:cNvSpPr>
              <p:nvPr/>
            </p:nvSpPr>
            <p:spPr bwMode="auto">
              <a:xfrm>
                <a:off x="103" y="83"/>
                <a:ext cx="129" cy="157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lIns="0" tIns="0" rIns="0" bIns="0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algn="ctr" eaLnBrk="1" fontAlgn="auto" latinLnBrk="1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2400" b="0" kern="0" dirty="0" smtClean="0">
                    <a:solidFill>
                      <a:srgbClr val="FFFFFF"/>
                    </a:solidFill>
                    <a:latin typeface="HY견고딕" pitchFamily="2" charset="-127"/>
                    <a:ea typeface="HY견고딕" pitchFamily="2" charset="-127"/>
                  </a:rPr>
                  <a:t>1</a:t>
                </a:r>
              </a:p>
            </p:txBody>
          </p:sp>
        </p:grpSp>
        <p:grpSp>
          <p:nvGrpSpPr>
            <p:cNvPr id="16472" name="Group 60"/>
            <p:cNvGrpSpPr>
              <a:grpSpLocks/>
            </p:cNvGrpSpPr>
            <p:nvPr/>
          </p:nvGrpSpPr>
          <p:grpSpPr bwMode="auto">
            <a:xfrm>
              <a:off x="0" y="418"/>
              <a:ext cx="2782" cy="308"/>
              <a:chOff x="0" y="0"/>
              <a:chExt cx="2782" cy="308"/>
            </a:xfrm>
          </p:grpSpPr>
          <p:grpSp>
            <p:nvGrpSpPr>
              <p:cNvPr id="16474" name="Group 61"/>
              <p:cNvGrpSpPr>
                <a:grpSpLocks/>
              </p:cNvGrpSpPr>
              <p:nvPr/>
            </p:nvGrpSpPr>
            <p:grpSpPr bwMode="auto">
              <a:xfrm>
                <a:off x="0" y="0"/>
                <a:ext cx="2782" cy="308"/>
                <a:chOff x="0" y="0"/>
                <a:chExt cx="5034" cy="557"/>
              </a:xfrm>
            </p:grpSpPr>
            <p:sp>
              <p:nvSpPr>
                <p:cNvPr id="54" name="AutoShape 227"/>
                <p:cNvSpPr>
                  <a:spLocks noChangeArrowheads="1"/>
                </p:cNvSpPr>
                <p:nvPr/>
              </p:nvSpPr>
              <p:spPr bwMode="auto">
                <a:xfrm>
                  <a:off x="316" y="3"/>
                  <a:ext cx="4714" cy="535"/>
                </a:xfrm>
                <a:prstGeom prst="roundRect">
                  <a:avLst>
                    <a:gd name="adj" fmla="val 0"/>
                  </a:avLst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9pPr>
                </a:lstStyle>
                <a:p>
                  <a:pPr eaLnBrk="1" fontAlgn="auto" latinLnBrk="1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kern="0" smtClean="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6478" name="Group 63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034" cy="557"/>
                  <a:chOff x="0" y="0"/>
                  <a:chExt cx="5034" cy="557"/>
                </a:xfrm>
              </p:grpSpPr>
              <p:sp>
                <p:nvSpPr>
                  <p:cNvPr id="56" name="AutoShape 22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577" cy="557"/>
                  </a:xfrm>
                  <a:prstGeom prst="roundRect">
                    <a:avLst>
                      <a:gd name="adj" fmla="val 5028"/>
                    </a:avLst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7" name="Rectangle 230"/>
                  <p:cNvSpPr>
                    <a:spLocks noChangeArrowheads="1"/>
                  </p:cNvSpPr>
                  <p:nvPr/>
                </p:nvSpPr>
                <p:spPr bwMode="auto">
                  <a:xfrm>
                    <a:off x="441" y="523"/>
                    <a:ext cx="4593" cy="34"/>
                  </a:xfrm>
                  <a:prstGeom prst="rect">
                    <a:avLst/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8" name="Freeform 231"/>
                  <p:cNvSpPr>
                    <a:spLocks/>
                  </p:cNvSpPr>
                  <p:nvPr/>
                </p:nvSpPr>
                <p:spPr bwMode="auto">
                  <a:xfrm>
                    <a:off x="482" y="14"/>
                    <a:ext cx="247" cy="525"/>
                  </a:xfrm>
                  <a:custGeom>
                    <a:avLst/>
                    <a:gdLst>
                      <a:gd name="T0" fmla="*/ 93 w 248"/>
                      <a:gd name="T1" fmla="*/ 0 h 525"/>
                      <a:gd name="T2" fmla="*/ 248 w 248"/>
                      <a:gd name="T3" fmla="*/ 525 h 525"/>
                      <a:gd name="T4" fmla="*/ 29 w 248"/>
                      <a:gd name="T5" fmla="*/ 523 h 525"/>
                      <a:gd name="T6" fmla="*/ 0 w 248"/>
                      <a:gd name="T7" fmla="*/ 162 h 525"/>
                      <a:gd name="T8" fmla="*/ 93 w 248"/>
                      <a:gd name="T9" fmla="*/ 0 h 525"/>
                      <a:gd name="T10" fmla="*/ 0 w 248"/>
                      <a:gd name="T11" fmla="*/ 0 h 525"/>
                      <a:gd name="T12" fmla="*/ 248 w 248"/>
                      <a:gd name="T13" fmla="*/ 525 h 5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T10" t="T11" r="T12" b="T13"/>
                    <a:pathLst>
                      <a:path w="248" h="525">
                        <a:moveTo>
                          <a:pt x="93" y="0"/>
                        </a:moveTo>
                        <a:lnTo>
                          <a:pt x="248" y="525"/>
                        </a:lnTo>
                        <a:lnTo>
                          <a:pt x="29" y="523"/>
                        </a:lnTo>
                        <a:lnTo>
                          <a:pt x="0" y="162"/>
                        </a:lnTo>
                        <a:lnTo>
                          <a:pt x="93" y="0"/>
                        </a:lnTo>
                        <a:close/>
                      </a:path>
                    </a:pathLst>
                  </a:cu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 latinLnBrk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b="1" kern="0">
                      <a:solidFill>
                        <a:srgbClr val="000000"/>
                      </a:solidFill>
                      <a:latin typeface="Gulim" pitchFamily="34" charset="-127"/>
                      <a:ea typeface="Gulim" pitchFamily="34" charset="-127"/>
                    </a:endParaRPr>
                  </a:p>
                </p:txBody>
              </p:sp>
            </p:grpSp>
          </p:grpSp>
          <p:pic>
            <p:nvPicPr>
              <p:cNvPr id="16475" name="Picture 232" descr="바코드"/>
              <p:cNvPicPr>
                <a:picLocks noChangeAspect="1" noChangeArrowheads="1"/>
              </p:cNvPicPr>
              <p:nvPr/>
            </p:nvPicPr>
            <p:blipFill>
              <a:blip r:embed="rId3"/>
              <a:srcRect l="16707" t="9724" r="20175" b="6055"/>
              <a:stretch>
                <a:fillRect/>
              </a:stretch>
            </p:blipFill>
            <p:spPr bwMode="auto">
              <a:xfrm>
                <a:off x="242" y="16"/>
                <a:ext cx="52" cy="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3" name="AutoShape 233"/>
              <p:cNvSpPr>
                <a:spLocks noChangeArrowheads="1"/>
              </p:cNvSpPr>
              <p:nvPr/>
            </p:nvSpPr>
            <p:spPr bwMode="auto">
              <a:xfrm>
                <a:off x="10" y="9"/>
                <a:ext cx="299" cy="49"/>
              </a:xfrm>
              <a:prstGeom prst="roundRect">
                <a:avLst>
                  <a:gd name="adj" fmla="val 20227"/>
                </a:avLst>
              </a:prstGeom>
              <a:gradFill rotWithShape="1">
                <a:gsLst>
                  <a:gs pos="0">
                    <a:srgbClr val="65B9FF"/>
                  </a:gs>
                  <a:gs pos="100000">
                    <a:srgbClr val="0060B0"/>
                  </a:gs>
                </a:gsLst>
                <a:lin ang="540000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50" name="Text Box 234"/>
            <p:cNvSpPr txBox="1">
              <a:spLocks noChangeArrowheads="1"/>
            </p:cNvSpPr>
            <p:nvPr/>
          </p:nvSpPr>
          <p:spPr bwMode="auto">
            <a:xfrm>
              <a:off x="103" y="501"/>
              <a:ext cx="129" cy="15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 eaLnBrk="1" fontAlgn="auto" latinLnBrk="1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b="0" kern="0" dirty="0" smtClean="0">
                  <a:solidFill>
                    <a:srgbClr val="FFFFFF"/>
                  </a:solidFill>
                  <a:latin typeface="HY견고딕" pitchFamily="2" charset="-127"/>
                  <a:ea typeface="HY견고딕" pitchFamily="2" charset="-127"/>
                </a:rPr>
                <a:t>2</a:t>
              </a:r>
            </a:p>
          </p:txBody>
        </p:sp>
      </p:grpSp>
      <p:sp>
        <p:nvSpPr>
          <p:cNvPr id="42" name="Rectangle 235"/>
          <p:cNvSpPr>
            <a:spLocks noChangeArrowheads="1"/>
          </p:cNvSpPr>
          <p:nvPr/>
        </p:nvSpPr>
        <p:spPr bwMode="auto">
          <a:xfrm>
            <a:off x="1081708" y="1991710"/>
            <a:ext cx="4397375" cy="3667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latinLnBrk="1">
              <a:lnSpc>
                <a:spcPct val="90000"/>
              </a:lnSpc>
            </a:pPr>
            <a:r>
              <a:rPr lang="zh-CN" altLang="en-US" sz="2000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强化顶层设计，营造安全氛围</a:t>
            </a:r>
            <a:endParaRPr lang="zh-CN" altLang="en-US" dirty="0"/>
          </a:p>
        </p:txBody>
      </p:sp>
      <p:sp>
        <p:nvSpPr>
          <p:cNvPr id="43" name="Rectangle 236"/>
          <p:cNvSpPr>
            <a:spLocks noChangeArrowheads="1"/>
          </p:cNvSpPr>
          <p:nvPr/>
        </p:nvSpPr>
        <p:spPr bwMode="auto">
          <a:xfrm>
            <a:off x="7003006" y="2023382"/>
            <a:ext cx="4397375" cy="3667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latinLnBrk="1">
              <a:lnSpc>
                <a:spcPct val="9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相关方管理，严管严控严防</a:t>
            </a:r>
          </a:p>
        </p:txBody>
      </p:sp>
      <p:sp>
        <p:nvSpPr>
          <p:cNvPr id="44" name="Rectangle 237"/>
          <p:cNvSpPr>
            <a:spLocks noChangeArrowheads="1"/>
          </p:cNvSpPr>
          <p:nvPr/>
        </p:nvSpPr>
        <p:spPr bwMode="auto">
          <a:xfrm>
            <a:off x="1081708" y="5103210"/>
            <a:ext cx="4397375" cy="3667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latinLnBrk="1">
              <a:lnSpc>
                <a:spcPct val="9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丰富培训手段，创新培训机制</a:t>
            </a:r>
          </a:p>
        </p:txBody>
      </p:sp>
      <p:sp>
        <p:nvSpPr>
          <p:cNvPr id="45" name="Rectangle 238"/>
          <p:cNvSpPr>
            <a:spLocks noChangeArrowheads="1"/>
          </p:cNvSpPr>
          <p:nvPr/>
        </p:nvSpPr>
        <p:spPr bwMode="auto">
          <a:xfrm>
            <a:off x="1081708" y="4325335"/>
            <a:ext cx="4397375" cy="3667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latinLnBrk="1">
              <a:lnSpc>
                <a:spcPct val="90000"/>
              </a:lnSpc>
            </a:pPr>
            <a:r>
              <a:rPr lang="zh-CN" altLang="en-US" sz="2000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安环精准投</a:t>
            </a:r>
            <a:r>
              <a:rPr lang="zh-CN" altLang="en-US" sz="2000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入，注重现场实效</a:t>
            </a:r>
          </a:p>
        </p:txBody>
      </p:sp>
      <p:sp>
        <p:nvSpPr>
          <p:cNvPr id="46" name="Rectangle 239"/>
          <p:cNvSpPr>
            <a:spLocks noChangeArrowheads="1"/>
          </p:cNvSpPr>
          <p:nvPr/>
        </p:nvSpPr>
        <p:spPr bwMode="auto">
          <a:xfrm>
            <a:off x="1081708" y="3547460"/>
            <a:ext cx="4397375" cy="3667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latinLnBrk="1">
              <a:lnSpc>
                <a:spcPct val="9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夯实基础管理，加强绩效考核</a:t>
            </a:r>
          </a:p>
        </p:txBody>
      </p:sp>
      <p:sp>
        <p:nvSpPr>
          <p:cNvPr id="47" name="Rectangle 240"/>
          <p:cNvSpPr>
            <a:spLocks noChangeArrowheads="1"/>
          </p:cNvSpPr>
          <p:nvPr/>
        </p:nvSpPr>
        <p:spPr bwMode="auto">
          <a:xfrm>
            <a:off x="1081708" y="2769585"/>
            <a:ext cx="4397375" cy="3667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latinLnBrk="1">
              <a:lnSpc>
                <a:spcPct val="9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深化党政同责，强化责任体系</a:t>
            </a:r>
            <a:endParaRPr lang="zh-CN" altLang="en-US" dirty="0"/>
          </a:p>
        </p:txBody>
      </p:sp>
      <p:grpSp>
        <p:nvGrpSpPr>
          <p:cNvPr id="16392" name="Group 48"/>
          <p:cNvGrpSpPr>
            <a:grpSpLocks/>
          </p:cNvGrpSpPr>
          <p:nvPr/>
        </p:nvGrpSpPr>
        <p:grpSpPr bwMode="auto">
          <a:xfrm>
            <a:off x="6263230" y="2717119"/>
            <a:ext cx="5178425" cy="1350963"/>
            <a:chOff x="0" y="0"/>
            <a:chExt cx="2782" cy="726"/>
          </a:xfrm>
        </p:grpSpPr>
        <p:grpSp>
          <p:nvGrpSpPr>
            <p:cNvPr id="16399" name="Group 49"/>
            <p:cNvGrpSpPr>
              <a:grpSpLocks/>
            </p:cNvGrpSpPr>
            <p:nvPr/>
          </p:nvGrpSpPr>
          <p:grpSpPr bwMode="auto">
            <a:xfrm>
              <a:off x="0" y="0"/>
              <a:ext cx="2782" cy="308"/>
              <a:chOff x="0" y="0"/>
              <a:chExt cx="2782" cy="308"/>
            </a:xfrm>
          </p:grpSpPr>
          <p:grpSp>
            <p:nvGrpSpPr>
              <p:cNvPr id="16410" name="Group 50"/>
              <p:cNvGrpSpPr>
                <a:grpSpLocks/>
              </p:cNvGrpSpPr>
              <p:nvPr/>
            </p:nvGrpSpPr>
            <p:grpSpPr bwMode="auto">
              <a:xfrm>
                <a:off x="0" y="0"/>
                <a:ext cx="2782" cy="308"/>
                <a:chOff x="0" y="0"/>
                <a:chExt cx="2782" cy="308"/>
              </a:xfrm>
            </p:grpSpPr>
            <p:grpSp>
              <p:nvGrpSpPr>
                <p:cNvPr id="16412" name="Group 5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782" cy="308"/>
                  <a:chOff x="0" y="0"/>
                  <a:chExt cx="5034" cy="557"/>
                </a:xfrm>
              </p:grpSpPr>
              <p:sp>
                <p:nvSpPr>
                  <p:cNvPr id="137" name="AutoShape 217"/>
                  <p:cNvSpPr>
                    <a:spLocks noChangeArrowheads="1"/>
                  </p:cNvSpPr>
                  <p:nvPr/>
                </p:nvSpPr>
                <p:spPr bwMode="auto">
                  <a:xfrm>
                    <a:off x="316" y="3"/>
                    <a:ext cx="4715" cy="535"/>
                  </a:xfrm>
                  <a:prstGeom prst="roundRect">
                    <a:avLst>
                      <a:gd name="adj" fmla="val 0"/>
                    </a:avLst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DDDDD"/>
                      </a:gs>
                    </a:gsLst>
                    <a:lin ang="5400000" scaled="1"/>
                  </a:gra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grpSp>
                <p:nvGrpSpPr>
                  <p:cNvPr id="16416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5034" cy="557"/>
                    <a:chOff x="0" y="0"/>
                    <a:chExt cx="5034" cy="557"/>
                  </a:xfrm>
                </p:grpSpPr>
                <p:sp>
                  <p:nvSpPr>
                    <p:cNvPr id="139" name="AutoShape 2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579" cy="557"/>
                    </a:xfrm>
                    <a:prstGeom prst="roundRect">
                      <a:avLst>
                        <a:gd name="adj" fmla="val 5028"/>
                      </a:avLst>
                    </a:prstGeom>
                    <a:solidFill>
                      <a:srgbClr val="00437A"/>
                    </a:solidFill>
                    <a:ln>
                      <a:noFill/>
                    </a:ln>
                    <a:extLst/>
                  </p:spPr>
                  <p:txBody>
                    <a:bodyPr wrap="none" anchor="ctr"/>
                    <a:lstStyle>
                      <a:lvl1pPr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1pPr>
                      <a:lvl2pPr marL="742950" indent="-28575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2pPr>
                      <a:lvl3pPr marL="1143000" indent="-22860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3pPr>
                      <a:lvl4pPr marL="1600200" indent="-22860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4pPr>
                      <a:lvl5pPr marL="2057400" indent="-22860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5pPr>
                      <a:lvl6pPr marL="25146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6pPr>
                      <a:lvl7pPr marL="29718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7pPr>
                      <a:lvl8pPr marL="34290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8pPr>
                      <a:lvl9pPr marL="38862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9pPr>
                    </a:lstStyle>
                    <a:p>
                      <a:pPr eaLnBrk="1" fontAlgn="auto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kern="0" smtClea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40" name="Rectangle 2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1" y="523"/>
                      <a:ext cx="4593" cy="34"/>
                    </a:xfrm>
                    <a:prstGeom prst="rect">
                      <a:avLst/>
                    </a:prstGeom>
                    <a:solidFill>
                      <a:srgbClr val="00437A"/>
                    </a:solidFill>
                    <a:ln>
                      <a:noFill/>
                    </a:ln>
                    <a:extLst/>
                  </p:spPr>
                  <p:txBody>
                    <a:bodyPr wrap="none" anchor="ctr"/>
                    <a:lstStyle>
                      <a:lvl1pPr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1pPr>
                      <a:lvl2pPr marL="742950" indent="-28575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2pPr>
                      <a:lvl3pPr marL="1143000" indent="-22860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3pPr>
                      <a:lvl4pPr marL="1600200" indent="-22860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4pPr>
                      <a:lvl5pPr marL="2057400" indent="-228600" eaLnBrk="0" hangingPunct="0"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5pPr>
                      <a:lvl6pPr marL="25146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6pPr>
                      <a:lvl7pPr marL="29718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7pPr>
                      <a:lvl8pPr marL="34290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8pPr>
                      <a:lvl9pPr marL="38862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itchFamily="34" charset="-127"/>
                          <a:ea typeface="Gulim" pitchFamily="34" charset="-127"/>
                        </a:defRPr>
                      </a:lvl9pPr>
                    </a:lstStyle>
                    <a:p>
                      <a:pPr eaLnBrk="1" fontAlgn="auto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kern="0" smtClea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41" name="Freeform 221"/>
                    <p:cNvSpPr>
                      <a:spLocks/>
                    </p:cNvSpPr>
                    <p:nvPr/>
                  </p:nvSpPr>
                  <p:spPr bwMode="auto">
                    <a:xfrm>
                      <a:off x="481" y="14"/>
                      <a:ext cx="247" cy="525"/>
                    </a:xfrm>
                    <a:custGeom>
                      <a:avLst/>
                      <a:gdLst>
                        <a:gd name="T0" fmla="*/ 93 w 248"/>
                        <a:gd name="T1" fmla="*/ 0 h 525"/>
                        <a:gd name="T2" fmla="*/ 248 w 248"/>
                        <a:gd name="T3" fmla="*/ 525 h 525"/>
                        <a:gd name="T4" fmla="*/ 29 w 248"/>
                        <a:gd name="T5" fmla="*/ 523 h 525"/>
                        <a:gd name="T6" fmla="*/ 0 w 248"/>
                        <a:gd name="T7" fmla="*/ 162 h 525"/>
                        <a:gd name="T8" fmla="*/ 93 w 248"/>
                        <a:gd name="T9" fmla="*/ 0 h 525"/>
                        <a:gd name="T10" fmla="*/ 0 w 248"/>
                        <a:gd name="T11" fmla="*/ 0 h 525"/>
                        <a:gd name="T12" fmla="*/ 248 w 248"/>
                        <a:gd name="T13" fmla="*/ 525 h 52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T10" t="T11" r="T12" b="T13"/>
                      <a:pathLst>
                        <a:path w="248" h="525">
                          <a:moveTo>
                            <a:pt x="93" y="0"/>
                          </a:moveTo>
                          <a:lnTo>
                            <a:pt x="248" y="525"/>
                          </a:lnTo>
                          <a:lnTo>
                            <a:pt x="29" y="523"/>
                          </a:lnTo>
                          <a:lnTo>
                            <a:pt x="0" y="162"/>
                          </a:lnTo>
                          <a:lnTo>
                            <a:pt x="93" y="0"/>
                          </a:lnTo>
                          <a:close/>
                        </a:path>
                      </a:pathLst>
                    </a:custGeom>
                    <a:solidFill>
                      <a:srgbClr val="00437A"/>
                    </a:solidFill>
                    <a:ln>
                      <a:noFill/>
                    </a:ln>
                    <a:extLst/>
                  </p:spPr>
                  <p:txBody>
                    <a:bodyPr/>
                    <a:lstStyle/>
                    <a:p>
                      <a:pPr fontAlgn="auto" latinLnBrk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b="1" kern="0">
                        <a:solidFill>
                          <a:srgbClr val="000000"/>
                        </a:solidFill>
                        <a:latin typeface="Gulim" pitchFamily="34" charset="-127"/>
                        <a:ea typeface="Gulim" pitchFamily="34" charset="-127"/>
                      </a:endParaRPr>
                    </a:p>
                  </p:txBody>
                </p:sp>
              </p:grpSp>
            </p:grpSp>
            <p:pic>
              <p:nvPicPr>
                <p:cNvPr id="16413" name="Picture 222" descr="바코드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 l="16707" t="9724" r="20175" b="6055"/>
                <a:stretch>
                  <a:fillRect/>
                </a:stretch>
              </p:blipFill>
              <p:spPr bwMode="auto">
                <a:xfrm>
                  <a:off x="242" y="17"/>
                  <a:ext cx="52" cy="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36" name="AutoShape 223"/>
                <p:cNvSpPr>
                  <a:spLocks noChangeArrowheads="1"/>
                </p:cNvSpPr>
                <p:nvPr/>
              </p:nvSpPr>
              <p:spPr bwMode="auto">
                <a:xfrm>
                  <a:off x="10" y="9"/>
                  <a:ext cx="299" cy="49"/>
                </a:xfrm>
                <a:prstGeom prst="roundRect">
                  <a:avLst>
                    <a:gd name="adj" fmla="val 20227"/>
                  </a:avLst>
                </a:prstGeom>
                <a:gradFill rotWithShape="1">
                  <a:gsLst>
                    <a:gs pos="0">
                      <a:srgbClr val="65B9FF"/>
                    </a:gs>
                    <a:gs pos="100000">
                      <a:srgbClr val="0060B0"/>
                    </a:gs>
                  </a:gsLst>
                  <a:lin ang="5400000" scaled="1"/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9pPr>
                </a:lstStyle>
                <a:p>
                  <a:pPr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kern="0" smtClea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33" name="Text Box 224"/>
              <p:cNvSpPr txBox="1">
                <a:spLocks noChangeArrowheads="1"/>
              </p:cNvSpPr>
              <p:nvPr/>
            </p:nvSpPr>
            <p:spPr bwMode="auto">
              <a:xfrm>
                <a:off x="103" y="83"/>
                <a:ext cx="129" cy="157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lIns="0" tIns="0" rIns="0" bIns="0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algn="ctr" eaLnBrk="1" fontAlgn="auto" latinLnBrk="1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2400" b="0" kern="0" dirty="0" smtClean="0">
                    <a:solidFill>
                      <a:srgbClr val="FFFFFF"/>
                    </a:solidFill>
                    <a:latin typeface="HY견고딕" pitchFamily="2" charset="-127"/>
                    <a:ea typeface="HY견고딕" pitchFamily="2" charset="-127"/>
                  </a:rPr>
                  <a:t>7</a:t>
                </a:r>
              </a:p>
            </p:txBody>
          </p:sp>
        </p:grpSp>
        <p:grpSp>
          <p:nvGrpSpPr>
            <p:cNvPr id="16400" name="Group 60"/>
            <p:cNvGrpSpPr>
              <a:grpSpLocks/>
            </p:cNvGrpSpPr>
            <p:nvPr/>
          </p:nvGrpSpPr>
          <p:grpSpPr bwMode="auto">
            <a:xfrm>
              <a:off x="0" y="418"/>
              <a:ext cx="2782" cy="308"/>
              <a:chOff x="0" y="0"/>
              <a:chExt cx="2782" cy="308"/>
            </a:xfrm>
          </p:grpSpPr>
          <p:grpSp>
            <p:nvGrpSpPr>
              <p:cNvPr id="16402" name="Group 61"/>
              <p:cNvGrpSpPr>
                <a:grpSpLocks/>
              </p:cNvGrpSpPr>
              <p:nvPr/>
            </p:nvGrpSpPr>
            <p:grpSpPr bwMode="auto">
              <a:xfrm>
                <a:off x="0" y="0"/>
                <a:ext cx="2782" cy="308"/>
                <a:chOff x="0" y="0"/>
                <a:chExt cx="5034" cy="557"/>
              </a:xfrm>
            </p:grpSpPr>
            <p:sp>
              <p:nvSpPr>
                <p:cNvPr id="127" name="AutoShape 227"/>
                <p:cNvSpPr>
                  <a:spLocks noChangeArrowheads="1"/>
                </p:cNvSpPr>
                <p:nvPr/>
              </p:nvSpPr>
              <p:spPr bwMode="auto">
                <a:xfrm>
                  <a:off x="316" y="3"/>
                  <a:ext cx="4715" cy="535"/>
                </a:xfrm>
                <a:prstGeom prst="roundRect">
                  <a:avLst>
                    <a:gd name="adj" fmla="val 0"/>
                  </a:avLst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9pPr>
                </a:lstStyle>
                <a:p>
                  <a:pPr eaLnBrk="1" fontAlgn="auto" latinLnBrk="1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kern="0" smtClean="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6406" name="Group 63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034" cy="557"/>
                  <a:chOff x="0" y="0"/>
                  <a:chExt cx="5034" cy="557"/>
                </a:xfrm>
              </p:grpSpPr>
              <p:sp>
                <p:nvSpPr>
                  <p:cNvPr id="129" name="AutoShape 22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579" cy="557"/>
                  </a:xfrm>
                  <a:prstGeom prst="roundRect">
                    <a:avLst>
                      <a:gd name="adj" fmla="val 5028"/>
                    </a:avLst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0" name="Rectangle 230"/>
                  <p:cNvSpPr>
                    <a:spLocks noChangeArrowheads="1"/>
                  </p:cNvSpPr>
                  <p:nvPr/>
                </p:nvSpPr>
                <p:spPr bwMode="auto">
                  <a:xfrm>
                    <a:off x="441" y="523"/>
                    <a:ext cx="4593" cy="34"/>
                  </a:xfrm>
                  <a:prstGeom prst="rect">
                    <a:avLst/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1" name="Freeform 231"/>
                  <p:cNvSpPr>
                    <a:spLocks/>
                  </p:cNvSpPr>
                  <p:nvPr/>
                </p:nvSpPr>
                <p:spPr bwMode="auto">
                  <a:xfrm>
                    <a:off x="481" y="14"/>
                    <a:ext cx="247" cy="525"/>
                  </a:xfrm>
                  <a:custGeom>
                    <a:avLst/>
                    <a:gdLst>
                      <a:gd name="T0" fmla="*/ 93 w 248"/>
                      <a:gd name="T1" fmla="*/ 0 h 525"/>
                      <a:gd name="T2" fmla="*/ 248 w 248"/>
                      <a:gd name="T3" fmla="*/ 525 h 525"/>
                      <a:gd name="T4" fmla="*/ 29 w 248"/>
                      <a:gd name="T5" fmla="*/ 523 h 525"/>
                      <a:gd name="T6" fmla="*/ 0 w 248"/>
                      <a:gd name="T7" fmla="*/ 162 h 525"/>
                      <a:gd name="T8" fmla="*/ 93 w 248"/>
                      <a:gd name="T9" fmla="*/ 0 h 525"/>
                      <a:gd name="T10" fmla="*/ 0 w 248"/>
                      <a:gd name="T11" fmla="*/ 0 h 525"/>
                      <a:gd name="T12" fmla="*/ 248 w 248"/>
                      <a:gd name="T13" fmla="*/ 525 h 5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T10" t="T11" r="T12" b="T13"/>
                    <a:pathLst>
                      <a:path w="248" h="525">
                        <a:moveTo>
                          <a:pt x="93" y="0"/>
                        </a:moveTo>
                        <a:lnTo>
                          <a:pt x="248" y="525"/>
                        </a:lnTo>
                        <a:lnTo>
                          <a:pt x="29" y="523"/>
                        </a:lnTo>
                        <a:lnTo>
                          <a:pt x="0" y="162"/>
                        </a:lnTo>
                        <a:lnTo>
                          <a:pt x="93" y="0"/>
                        </a:lnTo>
                        <a:close/>
                      </a:path>
                    </a:pathLst>
                  </a:cu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 latinLnBrk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b="1" kern="0">
                      <a:solidFill>
                        <a:srgbClr val="000000"/>
                      </a:solidFill>
                      <a:latin typeface="Gulim" pitchFamily="34" charset="-127"/>
                      <a:ea typeface="Gulim" pitchFamily="34" charset="-127"/>
                    </a:endParaRPr>
                  </a:p>
                </p:txBody>
              </p:sp>
            </p:grpSp>
          </p:grpSp>
          <p:pic>
            <p:nvPicPr>
              <p:cNvPr id="16403" name="Picture 232" descr="바코드"/>
              <p:cNvPicPr>
                <a:picLocks noChangeAspect="1" noChangeArrowheads="1"/>
              </p:cNvPicPr>
              <p:nvPr/>
            </p:nvPicPr>
            <p:blipFill>
              <a:blip r:embed="rId3"/>
              <a:srcRect l="16707" t="9724" r="20175" b="6055"/>
              <a:stretch>
                <a:fillRect/>
              </a:stretch>
            </p:blipFill>
            <p:spPr bwMode="auto">
              <a:xfrm>
                <a:off x="242" y="16"/>
                <a:ext cx="52" cy="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6" name="AutoShape 233"/>
              <p:cNvSpPr>
                <a:spLocks noChangeArrowheads="1"/>
              </p:cNvSpPr>
              <p:nvPr/>
            </p:nvSpPr>
            <p:spPr bwMode="auto">
              <a:xfrm>
                <a:off x="10" y="9"/>
                <a:ext cx="299" cy="49"/>
              </a:xfrm>
              <a:prstGeom prst="roundRect">
                <a:avLst>
                  <a:gd name="adj" fmla="val 20227"/>
                </a:avLst>
              </a:prstGeom>
              <a:gradFill rotWithShape="1">
                <a:gsLst>
                  <a:gs pos="0">
                    <a:srgbClr val="65B9FF"/>
                  </a:gs>
                  <a:gs pos="100000">
                    <a:srgbClr val="0060B0"/>
                  </a:gs>
                </a:gsLst>
                <a:lin ang="540000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3" name="Text Box 234"/>
            <p:cNvSpPr txBox="1">
              <a:spLocks noChangeArrowheads="1"/>
            </p:cNvSpPr>
            <p:nvPr/>
          </p:nvSpPr>
          <p:spPr bwMode="auto">
            <a:xfrm>
              <a:off x="103" y="501"/>
              <a:ext cx="129" cy="15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 eaLnBrk="1" fontAlgn="auto" latinLnBrk="1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b="0" kern="0" dirty="0" smtClean="0">
                  <a:solidFill>
                    <a:srgbClr val="FFFFFF"/>
                  </a:solidFill>
                  <a:latin typeface="HY견고딕" pitchFamily="2" charset="-127"/>
                  <a:ea typeface="HY견고딕" pitchFamily="2" charset="-127"/>
                </a:rPr>
                <a:t>8</a:t>
              </a:r>
            </a:p>
          </p:txBody>
        </p:sp>
      </p:grpSp>
      <p:sp>
        <p:nvSpPr>
          <p:cNvPr id="115" name="Rectangle 235"/>
          <p:cNvSpPr>
            <a:spLocks noChangeArrowheads="1"/>
          </p:cNvSpPr>
          <p:nvPr/>
        </p:nvSpPr>
        <p:spPr bwMode="auto">
          <a:xfrm>
            <a:off x="6983955" y="2725057"/>
            <a:ext cx="4398962" cy="3667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latinLnBrk="1">
              <a:lnSpc>
                <a:spcPct val="9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推进双重预防，风险前置管控</a:t>
            </a:r>
            <a:endParaRPr lang="zh-CN" altLang="en-US" dirty="0"/>
          </a:p>
        </p:txBody>
      </p:sp>
      <p:sp>
        <p:nvSpPr>
          <p:cNvPr id="120" name="Rectangle 240"/>
          <p:cNvSpPr>
            <a:spLocks noChangeArrowheads="1"/>
          </p:cNvSpPr>
          <p:nvPr/>
        </p:nvSpPr>
        <p:spPr bwMode="auto">
          <a:xfrm>
            <a:off x="6983955" y="3502932"/>
            <a:ext cx="4398962" cy="3667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latinLnBrk="1">
              <a:lnSpc>
                <a:spcPct val="90000"/>
              </a:lnSpc>
            </a:pPr>
            <a:r>
              <a:rPr lang="zh-CN" altLang="en-US" sz="2000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提升应急保障，确保规范全面</a:t>
            </a:r>
          </a:p>
        </p:txBody>
      </p:sp>
      <p:grpSp>
        <p:nvGrpSpPr>
          <p:cNvPr id="101" name="Group 15"/>
          <p:cNvGrpSpPr>
            <a:grpSpLocks/>
          </p:cNvGrpSpPr>
          <p:nvPr/>
        </p:nvGrpSpPr>
        <p:grpSpPr bwMode="auto">
          <a:xfrm>
            <a:off x="6265963" y="5053005"/>
            <a:ext cx="5176837" cy="573125"/>
            <a:chOff x="0" y="0"/>
            <a:chExt cx="2782" cy="308"/>
          </a:xfrm>
        </p:grpSpPr>
        <p:grpSp>
          <p:nvGrpSpPr>
            <p:cNvPr id="102" name="Group 16"/>
            <p:cNvGrpSpPr>
              <a:grpSpLocks/>
            </p:cNvGrpSpPr>
            <p:nvPr/>
          </p:nvGrpSpPr>
          <p:grpSpPr bwMode="auto">
            <a:xfrm>
              <a:off x="0" y="0"/>
              <a:ext cx="2782" cy="308"/>
              <a:chOff x="0" y="0"/>
              <a:chExt cx="2782" cy="308"/>
            </a:xfrm>
          </p:grpSpPr>
          <p:grpSp>
            <p:nvGrpSpPr>
              <p:cNvPr id="109" name="Group 17"/>
              <p:cNvGrpSpPr>
                <a:grpSpLocks/>
              </p:cNvGrpSpPr>
              <p:nvPr/>
            </p:nvGrpSpPr>
            <p:grpSpPr bwMode="auto">
              <a:xfrm>
                <a:off x="0" y="0"/>
                <a:ext cx="2782" cy="308"/>
                <a:chOff x="0" y="0"/>
                <a:chExt cx="5034" cy="557"/>
              </a:xfrm>
            </p:grpSpPr>
            <p:sp>
              <p:nvSpPr>
                <p:cNvPr id="112" name="AutoShape 183"/>
                <p:cNvSpPr>
                  <a:spLocks noChangeArrowheads="1"/>
                </p:cNvSpPr>
                <p:nvPr/>
              </p:nvSpPr>
              <p:spPr bwMode="auto">
                <a:xfrm>
                  <a:off x="316" y="3"/>
                  <a:ext cx="4714" cy="535"/>
                </a:xfrm>
                <a:prstGeom prst="roundRect">
                  <a:avLst>
                    <a:gd name="adj" fmla="val 0"/>
                  </a:avLst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9pPr>
                </a:lstStyle>
                <a:p>
                  <a:pPr eaLnBrk="1" fontAlgn="auto" latinLnBrk="1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kern="0" smtClean="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13" name="Group 19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034" cy="557"/>
                  <a:chOff x="0" y="0"/>
                  <a:chExt cx="5034" cy="557"/>
                </a:xfrm>
              </p:grpSpPr>
              <p:sp>
                <p:nvSpPr>
                  <p:cNvPr id="114" name="AutoShape 18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577" cy="557"/>
                  </a:xfrm>
                  <a:prstGeom prst="roundRect">
                    <a:avLst>
                      <a:gd name="adj" fmla="val 5028"/>
                    </a:avLst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16" name="Rectangle 186"/>
                  <p:cNvSpPr>
                    <a:spLocks noChangeArrowheads="1"/>
                  </p:cNvSpPr>
                  <p:nvPr/>
                </p:nvSpPr>
                <p:spPr bwMode="auto">
                  <a:xfrm>
                    <a:off x="441" y="523"/>
                    <a:ext cx="4593" cy="34"/>
                  </a:xfrm>
                  <a:prstGeom prst="rect">
                    <a:avLst/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17" name="Freeform 187"/>
                  <p:cNvSpPr>
                    <a:spLocks/>
                  </p:cNvSpPr>
                  <p:nvPr/>
                </p:nvSpPr>
                <p:spPr bwMode="auto">
                  <a:xfrm>
                    <a:off x="482" y="14"/>
                    <a:ext cx="247" cy="525"/>
                  </a:xfrm>
                  <a:custGeom>
                    <a:avLst/>
                    <a:gdLst>
                      <a:gd name="T0" fmla="*/ 93 w 248"/>
                      <a:gd name="T1" fmla="*/ 0 h 525"/>
                      <a:gd name="T2" fmla="*/ 248 w 248"/>
                      <a:gd name="T3" fmla="*/ 525 h 525"/>
                      <a:gd name="T4" fmla="*/ 29 w 248"/>
                      <a:gd name="T5" fmla="*/ 523 h 525"/>
                      <a:gd name="T6" fmla="*/ 0 w 248"/>
                      <a:gd name="T7" fmla="*/ 162 h 525"/>
                      <a:gd name="T8" fmla="*/ 93 w 248"/>
                      <a:gd name="T9" fmla="*/ 0 h 525"/>
                      <a:gd name="T10" fmla="*/ 0 w 248"/>
                      <a:gd name="T11" fmla="*/ 0 h 525"/>
                      <a:gd name="T12" fmla="*/ 248 w 248"/>
                      <a:gd name="T13" fmla="*/ 525 h 5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T10" t="T11" r="T12" b="T13"/>
                    <a:pathLst>
                      <a:path w="248" h="525">
                        <a:moveTo>
                          <a:pt x="93" y="0"/>
                        </a:moveTo>
                        <a:lnTo>
                          <a:pt x="248" y="525"/>
                        </a:lnTo>
                        <a:lnTo>
                          <a:pt x="29" y="523"/>
                        </a:lnTo>
                        <a:lnTo>
                          <a:pt x="0" y="162"/>
                        </a:lnTo>
                        <a:lnTo>
                          <a:pt x="93" y="0"/>
                        </a:lnTo>
                        <a:close/>
                      </a:path>
                    </a:pathLst>
                  </a:cu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 latinLnBrk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b="1" kern="0">
                      <a:solidFill>
                        <a:srgbClr val="000000"/>
                      </a:solidFill>
                      <a:latin typeface="Gulim" pitchFamily="34" charset="-127"/>
                      <a:ea typeface="Gulim" pitchFamily="34" charset="-127"/>
                    </a:endParaRPr>
                  </a:p>
                </p:txBody>
              </p:sp>
            </p:grpSp>
          </p:grpSp>
          <p:pic>
            <p:nvPicPr>
              <p:cNvPr id="110" name="Picture 188" descr="바코드"/>
              <p:cNvPicPr>
                <a:picLocks noChangeAspect="1" noChangeArrowheads="1"/>
              </p:cNvPicPr>
              <p:nvPr/>
            </p:nvPicPr>
            <p:blipFill>
              <a:blip r:embed="rId3"/>
              <a:srcRect l="16707" t="9724" r="20175" b="6055"/>
              <a:stretch>
                <a:fillRect/>
              </a:stretch>
            </p:blipFill>
            <p:spPr bwMode="auto">
              <a:xfrm>
                <a:off x="242" y="21"/>
                <a:ext cx="52" cy="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1" name="AutoShape 189"/>
              <p:cNvSpPr>
                <a:spLocks noChangeArrowheads="1"/>
              </p:cNvSpPr>
              <p:nvPr/>
            </p:nvSpPr>
            <p:spPr bwMode="auto">
              <a:xfrm>
                <a:off x="10" y="10"/>
                <a:ext cx="299" cy="49"/>
              </a:xfrm>
              <a:prstGeom prst="roundRect">
                <a:avLst>
                  <a:gd name="adj" fmla="val 20227"/>
                </a:avLst>
              </a:prstGeom>
              <a:gradFill rotWithShape="1">
                <a:gsLst>
                  <a:gs pos="0">
                    <a:srgbClr val="65B9FF"/>
                  </a:gs>
                  <a:gs pos="100000">
                    <a:srgbClr val="0060B0"/>
                  </a:gs>
                </a:gsLst>
                <a:lin ang="540000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5" name="Text Box 190"/>
            <p:cNvSpPr txBox="1">
              <a:spLocks noChangeArrowheads="1"/>
            </p:cNvSpPr>
            <p:nvPr/>
          </p:nvSpPr>
          <p:spPr bwMode="auto">
            <a:xfrm>
              <a:off x="67" y="83"/>
              <a:ext cx="216" cy="15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 eaLnBrk="1" fontAlgn="auto" latinLnBrk="1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b="0" kern="0" dirty="0" smtClean="0">
                  <a:solidFill>
                    <a:srgbClr val="FFFFFF"/>
                  </a:solidFill>
                  <a:latin typeface="HY견고딕" pitchFamily="2" charset="-127"/>
                  <a:ea typeface="HY견고딕" pitchFamily="2" charset="-127"/>
                </a:rPr>
                <a:t>10</a:t>
              </a:r>
            </a:p>
          </p:txBody>
        </p:sp>
      </p:grpSp>
      <p:grpSp>
        <p:nvGrpSpPr>
          <p:cNvPr id="118" name="Group 26"/>
          <p:cNvGrpSpPr>
            <a:grpSpLocks/>
          </p:cNvGrpSpPr>
          <p:nvPr/>
        </p:nvGrpSpPr>
        <p:grpSpPr bwMode="auto">
          <a:xfrm>
            <a:off x="6265963" y="4275192"/>
            <a:ext cx="5176837" cy="573125"/>
            <a:chOff x="0" y="0"/>
            <a:chExt cx="2782" cy="308"/>
          </a:xfrm>
        </p:grpSpPr>
        <p:grpSp>
          <p:nvGrpSpPr>
            <p:cNvPr id="119" name="Group 27"/>
            <p:cNvGrpSpPr>
              <a:grpSpLocks/>
            </p:cNvGrpSpPr>
            <p:nvPr/>
          </p:nvGrpSpPr>
          <p:grpSpPr bwMode="auto">
            <a:xfrm>
              <a:off x="0" y="0"/>
              <a:ext cx="2782" cy="308"/>
              <a:chOff x="0" y="0"/>
              <a:chExt cx="2782" cy="308"/>
            </a:xfrm>
          </p:grpSpPr>
          <p:grpSp>
            <p:nvGrpSpPr>
              <p:cNvPr id="122" name="Group 28"/>
              <p:cNvGrpSpPr>
                <a:grpSpLocks/>
              </p:cNvGrpSpPr>
              <p:nvPr/>
            </p:nvGrpSpPr>
            <p:grpSpPr bwMode="auto">
              <a:xfrm>
                <a:off x="0" y="0"/>
                <a:ext cx="2782" cy="308"/>
                <a:chOff x="0" y="0"/>
                <a:chExt cx="5034" cy="557"/>
              </a:xfrm>
            </p:grpSpPr>
            <p:sp>
              <p:nvSpPr>
                <p:cNvPr id="128" name="AutoShape 194"/>
                <p:cNvSpPr>
                  <a:spLocks noChangeArrowheads="1"/>
                </p:cNvSpPr>
                <p:nvPr/>
              </p:nvSpPr>
              <p:spPr bwMode="auto">
                <a:xfrm>
                  <a:off x="316" y="3"/>
                  <a:ext cx="4714" cy="535"/>
                </a:xfrm>
                <a:prstGeom prst="roundRect">
                  <a:avLst>
                    <a:gd name="adj" fmla="val 0"/>
                  </a:avLst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9pPr>
                </a:lstStyle>
                <a:p>
                  <a:pPr eaLnBrk="1" fontAlgn="auto" latinLnBrk="1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kern="0" smtClean="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32" name="Group 3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034" cy="557"/>
                  <a:chOff x="0" y="0"/>
                  <a:chExt cx="5034" cy="557"/>
                </a:xfrm>
              </p:grpSpPr>
              <p:sp>
                <p:nvSpPr>
                  <p:cNvPr id="134" name="AutoShape 19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577" cy="557"/>
                  </a:xfrm>
                  <a:prstGeom prst="roundRect">
                    <a:avLst>
                      <a:gd name="adj" fmla="val 5028"/>
                    </a:avLst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5" name="Rectangle 197"/>
                  <p:cNvSpPr>
                    <a:spLocks noChangeArrowheads="1"/>
                  </p:cNvSpPr>
                  <p:nvPr/>
                </p:nvSpPr>
                <p:spPr bwMode="auto">
                  <a:xfrm>
                    <a:off x="441" y="523"/>
                    <a:ext cx="4593" cy="34"/>
                  </a:xfrm>
                  <a:prstGeom prst="rect">
                    <a:avLst/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8" name="Freeform 198"/>
                  <p:cNvSpPr>
                    <a:spLocks/>
                  </p:cNvSpPr>
                  <p:nvPr/>
                </p:nvSpPr>
                <p:spPr bwMode="auto">
                  <a:xfrm>
                    <a:off x="482" y="14"/>
                    <a:ext cx="247" cy="525"/>
                  </a:xfrm>
                  <a:custGeom>
                    <a:avLst/>
                    <a:gdLst>
                      <a:gd name="T0" fmla="*/ 93 w 248"/>
                      <a:gd name="T1" fmla="*/ 0 h 525"/>
                      <a:gd name="T2" fmla="*/ 248 w 248"/>
                      <a:gd name="T3" fmla="*/ 525 h 525"/>
                      <a:gd name="T4" fmla="*/ 29 w 248"/>
                      <a:gd name="T5" fmla="*/ 523 h 525"/>
                      <a:gd name="T6" fmla="*/ 0 w 248"/>
                      <a:gd name="T7" fmla="*/ 162 h 525"/>
                      <a:gd name="T8" fmla="*/ 93 w 248"/>
                      <a:gd name="T9" fmla="*/ 0 h 525"/>
                      <a:gd name="T10" fmla="*/ 0 w 248"/>
                      <a:gd name="T11" fmla="*/ 0 h 525"/>
                      <a:gd name="T12" fmla="*/ 248 w 248"/>
                      <a:gd name="T13" fmla="*/ 525 h 5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T10" t="T11" r="T12" b="T13"/>
                    <a:pathLst>
                      <a:path w="248" h="525">
                        <a:moveTo>
                          <a:pt x="93" y="0"/>
                        </a:moveTo>
                        <a:lnTo>
                          <a:pt x="248" y="525"/>
                        </a:lnTo>
                        <a:lnTo>
                          <a:pt x="29" y="523"/>
                        </a:lnTo>
                        <a:lnTo>
                          <a:pt x="0" y="162"/>
                        </a:lnTo>
                        <a:lnTo>
                          <a:pt x="93" y="0"/>
                        </a:lnTo>
                        <a:close/>
                      </a:path>
                    </a:pathLst>
                  </a:cu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 latinLnBrk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b="1" kern="0">
                      <a:solidFill>
                        <a:srgbClr val="000000"/>
                      </a:solidFill>
                      <a:latin typeface="Gulim" pitchFamily="34" charset="-127"/>
                      <a:ea typeface="Gulim" pitchFamily="34" charset="-127"/>
                    </a:endParaRPr>
                  </a:p>
                </p:txBody>
              </p:sp>
            </p:grpSp>
          </p:grpSp>
          <p:pic>
            <p:nvPicPr>
              <p:cNvPr id="124" name="Picture 199" descr="바코드"/>
              <p:cNvPicPr>
                <a:picLocks noChangeAspect="1" noChangeArrowheads="1"/>
              </p:cNvPicPr>
              <p:nvPr/>
            </p:nvPicPr>
            <p:blipFill>
              <a:blip r:embed="rId3"/>
              <a:srcRect l="16707" t="9724" r="20175" b="6055"/>
              <a:stretch>
                <a:fillRect/>
              </a:stretch>
            </p:blipFill>
            <p:spPr bwMode="auto">
              <a:xfrm>
                <a:off x="242" y="15"/>
                <a:ext cx="52" cy="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5" name="AutoShape 200"/>
              <p:cNvSpPr>
                <a:spLocks noChangeArrowheads="1"/>
              </p:cNvSpPr>
              <p:nvPr/>
            </p:nvSpPr>
            <p:spPr bwMode="auto">
              <a:xfrm>
                <a:off x="10" y="9"/>
                <a:ext cx="299" cy="49"/>
              </a:xfrm>
              <a:prstGeom prst="roundRect">
                <a:avLst>
                  <a:gd name="adj" fmla="val 20227"/>
                </a:avLst>
              </a:prstGeom>
              <a:gradFill rotWithShape="1">
                <a:gsLst>
                  <a:gs pos="0">
                    <a:srgbClr val="65B9FF"/>
                  </a:gs>
                  <a:gs pos="100000">
                    <a:srgbClr val="0060B0"/>
                  </a:gs>
                </a:gsLst>
                <a:lin ang="540000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1" name="Text Box 201"/>
            <p:cNvSpPr txBox="1">
              <a:spLocks noChangeArrowheads="1"/>
            </p:cNvSpPr>
            <p:nvPr/>
          </p:nvSpPr>
          <p:spPr bwMode="auto">
            <a:xfrm>
              <a:off x="79" y="83"/>
              <a:ext cx="190" cy="15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 eaLnBrk="1" fontAlgn="auto" latinLnBrk="1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b="0" kern="0" dirty="0" smtClean="0">
                  <a:solidFill>
                    <a:srgbClr val="FFFFFF"/>
                  </a:solidFill>
                  <a:latin typeface="HY견고딕" pitchFamily="2" charset="-127"/>
                  <a:ea typeface="HY견고딕" pitchFamily="2" charset="-127"/>
                </a:rPr>
                <a:t>9</a:t>
              </a:r>
            </a:p>
          </p:txBody>
        </p:sp>
      </p:grpSp>
      <p:sp>
        <p:nvSpPr>
          <p:cNvPr id="142" name="Rectangle 237"/>
          <p:cNvSpPr>
            <a:spLocks noChangeArrowheads="1"/>
          </p:cNvSpPr>
          <p:nvPr/>
        </p:nvSpPr>
        <p:spPr bwMode="auto">
          <a:xfrm>
            <a:off x="7021614" y="5107229"/>
            <a:ext cx="4397375" cy="3667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latinLnBrk="1">
              <a:lnSpc>
                <a:spcPct val="90000"/>
              </a:lnSpc>
            </a:pPr>
            <a:r>
              <a:rPr lang="zh-CN" altLang="en-US" sz="2000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安全文化工作</a:t>
            </a:r>
            <a:endParaRPr lang="zh-CN" altLang="en-US" sz="2000" dirty="0">
              <a:solidFill>
                <a:srgbClr val="0070C0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43" name="Rectangle 238"/>
          <p:cNvSpPr>
            <a:spLocks noChangeArrowheads="1"/>
          </p:cNvSpPr>
          <p:nvPr/>
        </p:nvSpPr>
        <p:spPr bwMode="auto">
          <a:xfrm>
            <a:off x="7021614" y="4329354"/>
            <a:ext cx="4397375" cy="3667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latinLnBrk="1">
              <a:lnSpc>
                <a:spcPct val="90000"/>
              </a:lnSpc>
            </a:pPr>
            <a:r>
              <a:rPr lang="zh-CN" altLang="en-US" sz="2000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安全生产标准化工作</a:t>
            </a:r>
            <a:endParaRPr lang="zh-CN" altLang="en-US" sz="2000" dirty="0">
              <a:solidFill>
                <a:srgbClr val="0070C0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grpSp>
        <p:nvGrpSpPr>
          <p:cNvPr id="144" name="Group 15"/>
          <p:cNvGrpSpPr>
            <a:grpSpLocks/>
          </p:cNvGrpSpPr>
          <p:nvPr/>
        </p:nvGrpSpPr>
        <p:grpSpPr bwMode="auto">
          <a:xfrm>
            <a:off x="4270422" y="5981569"/>
            <a:ext cx="5176837" cy="573125"/>
            <a:chOff x="0" y="0"/>
            <a:chExt cx="2782" cy="308"/>
          </a:xfrm>
        </p:grpSpPr>
        <p:grpSp>
          <p:nvGrpSpPr>
            <p:cNvPr id="145" name="Group 16"/>
            <p:cNvGrpSpPr>
              <a:grpSpLocks/>
            </p:cNvGrpSpPr>
            <p:nvPr/>
          </p:nvGrpSpPr>
          <p:grpSpPr bwMode="auto">
            <a:xfrm>
              <a:off x="0" y="0"/>
              <a:ext cx="2782" cy="308"/>
              <a:chOff x="0" y="0"/>
              <a:chExt cx="2782" cy="308"/>
            </a:xfrm>
          </p:grpSpPr>
          <p:grpSp>
            <p:nvGrpSpPr>
              <p:cNvPr id="147" name="Group 17"/>
              <p:cNvGrpSpPr>
                <a:grpSpLocks/>
              </p:cNvGrpSpPr>
              <p:nvPr/>
            </p:nvGrpSpPr>
            <p:grpSpPr bwMode="auto">
              <a:xfrm>
                <a:off x="0" y="0"/>
                <a:ext cx="2782" cy="308"/>
                <a:chOff x="0" y="0"/>
                <a:chExt cx="5034" cy="557"/>
              </a:xfrm>
            </p:grpSpPr>
            <p:sp>
              <p:nvSpPr>
                <p:cNvPr id="150" name="AutoShape 183"/>
                <p:cNvSpPr>
                  <a:spLocks noChangeArrowheads="1"/>
                </p:cNvSpPr>
                <p:nvPr/>
              </p:nvSpPr>
              <p:spPr bwMode="auto">
                <a:xfrm>
                  <a:off x="316" y="3"/>
                  <a:ext cx="4714" cy="535"/>
                </a:xfrm>
                <a:prstGeom prst="roundRect">
                  <a:avLst>
                    <a:gd name="adj" fmla="val 0"/>
                  </a:avLst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itchFamily="34" charset="-127"/>
                      <a:ea typeface="Gulim" pitchFamily="34" charset="-127"/>
                    </a:defRPr>
                  </a:lvl9pPr>
                </a:lstStyle>
                <a:p>
                  <a:pPr eaLnBrk="1" fontAlgn="auto" latinLnBrk="1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kern="0" smtClean="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51" name="Group 19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034" cy="557"/>
                  <a:chOff x="0" y="0"/>
                  <a:chExt cx="5034" cy="557"/>
                </a:xfrm>
              </p:grpSpPr>
              <p:sp>
                <p:nvSpPr>
                  <p:cNvPr id="152" name="AutoShape 18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577" cy="557"/>
                  </a:xfrm>
                  <a:prstGeom prst="roundRect">
                    <a:avLst>
                      <a:gd name="adj" fmla="val 5028"/>
                    </a:avLst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3" name="Rectangle 186"/>
                  <p:cNvSpPr>
                    <a:spLocks noChangeArrowheads="1"/>
                  </p:cNvSpPr>
                  <p:nvPr/>
                </p:nvSpPr>
                <p:spPr bwMode="auto">
                  <a:xfrm>
                    <a:off x="441" y="523"/>
                    <a:ext cx="4593" cy="34"/>
                  </a:xfrm>
                  <a:prstGeom prst="rect">
                    <a:avLst/>
                  </a:pr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itchFamily="34" charset="-127"/>
                        <a:ea typeface="Gulim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kern="0" smtClean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4" name="Freeform 187"/>
                  <p:cNvSpPr>
                    <a:spLocks/>
                  </p:cNvSpPr>
                  <p:nvPr/>
                </p:nvSpPr>
                <p:spPr bwMode="auto">
                  <a:xfrm>
                    <a:off x="482" y="14"/>
                    <a:ext cx="247" cy="525"/>
                  </a:xfrm>
                  <a:custGeom>
                    <a:avLst/>
                    <a:gdLst>
                      <a:gd name="T0" fmla="*/ 93 w 248"/>
                      <a:gd name="T1" fmla="*/ 0 h 525"/>
                      <a:gd name="T2" fmla="*/ 248 w 248"/>
                      <a:gd name="T3" fmla="*/ 525 h 525"/>
                      <a:gd name="T4" fmla="*/ 29 w 248"/>
                      <a:gd name="T5" fmla="*/ 523 h 525"/>
                      <a:gd name="T6" fmla="*/ 0 w 248"/>
                      <a:gd name="T7" fmla="*/ 162 h 525"/>
                      <a:gd name="T8" fmla="*/ 93 w 248"/>
                      <a:gd name="T9" fmla="*/ 0 h 525"/>
                      <a:gd name="T10" fmla="*/ 0 w 248"/>
                      <a:gd name="T11" fmla="*/ 0 h 525"/>
                      <a:gd name="T12" fmla="*/ 248 w 248"/>
                      <a:gd name="T13" fmla="*/ 525 h 5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T10" t="T11" r="T12" b="T13"/>
                    <a:pathLst>
                      <a:path w="248" h="525">
                        <a:moveTo>
                          <a:pt x="93" y="0"/>
                        </a:moveTo>
                        <a:lnTo>
                          <a:pt x="248" y="525"/>
                        </a:lnTo>
                        <a:lnTo>
                          <a:pt x="29" y="523"/>
                        </a:lnTo>
                        <a:lnTo>
                          <a:pt x="0" y="162"/>
                        </a:lnTo>
                        <a:lnTo>
                          <a:pt x="93" y="0"/>
                        </a:lnTo>
                        <a:close/>
                      </a:path>
                    </a:pathLst>
                  </a:custGeom>
                  <a:solidFill>
                    <a:srgbClr val="00437A"/>
                  </a:solidFill>
                  <a:ln>
                    <a:noFill/>
                  </a:ln>
                  <a:extLst/>
                </p:spPr>
                <p:txBody>
                  <a:bodyPr/>
                  <a:lstStyle/>
                  <a:p>
                    <a:pPr fontAlgn="auto" latinLnBrk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 b="1" kern="0">
                      <a:solidFill>
                        <a:srgbClr val="000000"/>
                      </a:solidFill>
                      <a:latin typeface="Gulim" pitchFamily="34" charset="-127"/>
                      <a:ea typeface="Gulim" pitchFamily="34" charset="-127"/>
                    </a:endParaRPr>
                  </a:p>
                </p:txBody>
              </p:sp>
            </p:grpSp>
          </p:grpSp>
          <p:pic>
            <p:nvPicPr>
              <p:cNvPr id="148" name="Picture 188" descr="바코드"/>
              <p:cNvPicPr>
                <a:picLocks noChangeAspect="1" noChangeArrowheads="1"/>
              </p:cNvPicPr>
              <p:nvPr/>
            </p:nvPicPr>
            <p:blipFill>
              <a:blip r:embed="rId3"/>
              <a:srcRect l="16707" t="9724" r="20175" b="6055"/>
              <a:stretch>
                <a:fillRect/>
              </a:stretch>
            </p:blipFill>
            <p:spPr bwMode="auto">
              <a:xfrm>
                <a:off x="242" y="21"/>
                <a:ext cx="52" cy="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9" name="AutoShape 189"/>
              <p:cNvSpPr>
                <a:spLocks noChangeArrowheads="1"/>
              </p:cNvSpPr>
              <p:nvPr/>
            </p:nvSpPr>
            <p:spPr bwMode="auto">
              <a:xfrm>
                <a:off x="10" y="10"/>
                <a:ext cx="299" cy="49"/>
              </a:xfrm>
              <a:prstGeom prst="roundRect">
                <a:avLst>
                  <a:gd name="adj" fmla="val 20227"/>
                </a:avLst>
              </a:prstGeom>
              <a:gradFill rotWithShape="1">
                <a:gsLst>
                  <a:gs pos="0">
                    <a:srgbClr val="65B9FF"/>
                  </a:gs>
                  <a:gs pos="100000">
                    <a:srgbClr val="0060B0"/>
                  </a:gs>
                </a:gsLst>
                <a:lin ang="540000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46" name="Text Box 190"/>
            <p:cNvSpPr txBox="1">
              <a:spLocks noChangeArrowheads="1"/>
            </p:cNvSpPr>
            <p:nvPr/>
          </p:nvSpPr>
          <p:spPr bwMode="auto">
            <a:xfrm>
              <a:off x="67" y="83"/>
              <a:ext cx="216" cy="15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 eaLnBrk="1" fontAlgn="auto" latinLnBrk="1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b="0" kern="0" dirty="0" smtClean="0">
                  <a:solidFill>
                    <a:srgbClr val="FFFFFF"/>
                  </a:solidFill>
                  <a:latin typeface="HY견고딕" pitchFamily="2" charset="-127"/>
                  <a:ea typeface="HY견고딕" pitchFamily="2" charset="-127"/>
                </a:rPr>
                <a:t>11</a:t>
              </a:r>
            </a:p>
          </p:txBody>
        </p:sp>
      </p:grpSp>
      <p:sp>
        <p:nvSpPr>
          <p:cNvPr id="155" name="Rectangle 237"/>
          <p:cNvSpPr>
            <a:spLocks noChangeArrowheads="1"/>
          </p:cNvSpPr>
          <p:nvPr/>
        </p:nvSpPr>
        <p:spPr bwMode="auto">
          <a:xfrm>
            <a:off x="5026073" y="6035793"/>
            <a:ext cx="4397375" cy="3667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latinLnBrk="1">
              <a:lnSpc>
                <a:spcPct val="90000"/>
              </a:lnSpc>
            </a:pPr>
            <a:r>
              <a:rPr lang="zh-CN" altLang="en-US" sz="2000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进博安保工作</a:t>
            </a:r>
            <a:endParaRPr lang="zh-CN" altLang="en-US" sz="2000" dirty="0">
              <a:solidFill>
                <a:srgbClr val="0070C0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7654" y="653745"/>
            <a:ext cx="1439862" cy="519112"/>
          </a:xfrm>
          <a:prstGeom prst="rect">
            <a:avLst/>
          </a:prstGeom>
          <a:solidFill>
            <a:srgbClr val="0094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41729" y="653745"/>
            <a:ext cx="7165975" cy="519112"/>
          </a:xfrm>
          <a:prstGeom prst="rect">
            <a:avLst/>
          </a:prstGeom>
          <a:solidFill>
            <a:srgbClr val="15B7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5" name="文本框 16"/>
          <p:cNvSpPr txBox="1">
            <a:spLocks noChangeArrowheads="1"/>
          </p:cNvSpPr>
          <p:nvPr/>
        </p:nvSpPr>
        <p:spPr bwMode="auto">
          <a:xfrm>
            <a:off x="663866" y="664857"/>
            <a:ext cx="5429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 smtClean="0">
                <a:solidFill>
                  <a:srgbClr val="FFFFFF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一</a:t>
            </a:r>
          </a:p>
        </p:txBody>
      </p:sp>
      <p:sp>
        <p:nvSpPr>
          <p:cNvPr id="6" name="文本框 17"/>
          <p:cNvSpPr txBox="1">
            <a:spLocks noChangeArrowheads="1"/>
          </p:cNvSpPr>
          <p:nvPr/>
        </p:nvSpPr>
        <p:spPr bwMode="auto">
          <a:xfrm>
            <a:off x="1341729" y="695020"/>
            <a:ext cx="4206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400" b="1" kern="0" dirty="0">
                <a:solidFill>
                  <a:srgbClr val="FFFFFF"/>
                </a:solidFill>
              </a:rPr>
              <a:t>强化顶层设计</a:t>
            </a:r>
            <a:r>
              <a:rPr lang="zh-CN" altLang="en-US" sz="2400" b="1" kern="0" dirty="0" smtClean="0">
                <a:solidFill>
                  <a:srgbClr val="FFFFFF"/>
                </a:solidFill>
              </a:rPr>
              <a:t>，</a:t>
            </a:r>
            <a:r>
              <a:rPr lang="zh-CN" altLang="en-US" sz="2400" b="1" kern="0" dirty="0">
                <a:solidFill>
                  <a:srgbClr val="FFFFFF"/>
                </a:solidFill>
              </a:rPr>
              <a:t>营</a:t>
            </a:r>
            <a:r>
              <a:rPr lang="zh-CN" altLang="en-US" sz="2400" b="1" kern="0" dirty="0" smtClean="0">
                <a:solidFill>
                  <a:srgbClr val="FFFFFF"/>
                </a:solidFill>
              </a:rPr>
              <a:t>造安全氛围</a:t>
            </a:r>
            <a:endParaRPr lang="zh-CN" altLang="en-US" sz="2400" b="1" kern="0" dirty="0">
              <a:solidFill>
                <a:srgbClr val="FFFFFF"/>
              </a:solidFill>
            </a:endParaRPr>
          </a:p>
        </p:txBody>
      </p:sp>
      <p:sp>
        <p:nvSpPr>
          <p:cNvPr id="7" name="文本框 5"/>
          <p:cNvSpPr txBox="1">
            <a:spLocks noChangeArrowheads="1"/>
          </p:cNvSpPr>
          <p:nvPr/>
        </p:nvSpPr>
        <p:spPr bwMode="auto">
          <a:xfrm>
            <a:off x="694070" y="1615912"/>
            <a:ext cx="8148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auto" hangingPunct="0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1800" kern="0" dirty="0" smtClean="0">
                <a:solidFill>
                  <a:srgbClr val="FF0000"/>
                </a:solidFill>
              </a:rPr>
              <a:t>关键词：逢会必谈安全，搭建三</a:t>
            </a:r>
            <a:r>
              <a:rPr lang="zh-CN" altLang="en-US" sz="1800" kern="0" dirty="0">
                <a:solidFill>
                  <a:srgbClr val="FF0000"/>
                </a:solidFill>
              </a:rPr>
              <a:t>个平台</a:t>
            </a:r>
            <a:endParaRPr lang="zh-CN" altLang="en-US" sz="1800" kern="0" dirty="0" smtClean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384" y="2312955"/>
            <a:ext cx="4250683" cy="304429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100039" y="5564459"/>
            <a:ext cx="5742668" cy="1081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487655" y="5898995"/>
            <a:ext cx="11176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   </a:t>
            </a:r>
            <a:r>
              <a:rPr lang="zh-CN" altLang="en-US" dirty="0" smtClean="0">
                <a:solidFill>
                  <a:srgbClr val="FF0000"/>
                </a:solidFill>
              </a:rPr>
              <a:t>公</a:t>
            </a:r>
            <a:r>
              <a:rPr lang="zh-CN" altLang="en-US" dirty="0">
                <a:solidFill>
                  <a:srgbClr val="FF0000"/>
                </a:solidFill>
              </a:rPr>
              <a:t>司管理层领</a:t>
            </a:r>
            <a:r>
              <a:rPr lang="zh-CN" altLang="en-US" dirty="0" smtClean="0">
                <a:solidFill>
                  <a:srgbClr val="FF0000"/>
                </a:solidFill>
              </a:rPr>
              <a:t>导通</a:t>
            </a:r>
            <a:r>
              <a:rPr lang="zh-CN" altLang="en-US" dirty="0">
                <a:solidFill>
                  <a:srgbClr val="FF0000"/>
                </a:solidFill>
              </a:rPr>
              <a:t>过参加领导带班检查、安全部门调研、安全知识培训、一线员工座谈、应急预案演练等活动，在营造浓厚的安全生产氛围中起到引领示范作用。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3" r="19821"/>
          <a:stretch/>
        </p:blipFill>
        <p:spPr>
          <a:xfrm>
            <a:off x="1206791" y="2312955"/>
            <a:ext cx="4564617" cy="292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6121328"/>
  <p:tag name="MH_LIBRARY" val="GRAPHIC"/>
  <p:tag name="MH_TYPE" val="Other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5135853"/>
  <p:tag name="MH_LIBRARY" val="GRAPHIC"/>
  <p:tag name="MH_TYPE" val="Title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5135853"/>
  <p:tag name="MH_LIBRARY" val="GRAPHIC"/>
  <p:tag name="MH_TYPE" val="Other"/>
  <p:tag name="MH_ORDER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5135853"/>
  <p:tag name="MH_LIBRARY" val="GRAPHIC"/>
  <p:tag name="MH_TYPE" val="Title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6121328"/>
  <p:tag name="MH_LIBRARY" val="GRAPHIC"/>
  <p:tag name="MH_TYPE" val="Other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6121328"/>
  <p:tag name="MH_LIBRARY" val="GRAPHIC"/>
  <p:tag name="MH_TYPE" val="Other"/>
  <p:tag name="MH_ORDER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6121328"/>
  <p:tag name="MH_LIBRARY" val="GRAPHIC"/>
  <p:tag name="MH_TYPE" val="Other"/>
  <p:tag name="MH_ORDER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6121328"/>
  <p:tag name="MH_LIBRARY" val="GRAPHIC"/>
  <p:tag name="MH_TYPE" val="Other"/>
  <p:tag name="MH_ORDER" val="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6121328"/>
  <p:tag name="MH_LIBRARY" val="GRAPHIC"/>
  <p:tag name="MH_TYPE" val="Other"/>
  <p:tag name="MH_ORDER" val="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6121328"/>
  <p:tag name="MH_LIBRARY" val="GRAPHIC"/>
  <p:tag name="MH_TYPE" val="Other"/>
  <p:tag name="MH_ORDER" val="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5135853"/>
  <p:tag name="MH_LIBRARY" val="GRAPHIC"/>
  <p:tag name="MH_TYPE" val="Other"/>
  <p:tag name="MH_ORDER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6121328"/>
  <p:tag name="MH_LIBRARY" val="GRAPHIC"/>
  <p:tag name="MH_TYPE" val="Other"/>
  <p:tag name="MH_ORDER" val="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5135853"/>
  <p:tag name="MH_LIBRARY" val="GRAPHIC"/>
  <p:tag name="MH_TYPE" val="Title"/>
  <p:tag name="MH_ORDER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5135853"/>
  <p:tag name="MH_LIBRARY" val="GRAPHIC"/>
  <p:tag name="MH_TYPE" val="Other"/>
  <p:tag name="MH_ORDER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5135853"/>
  <p:tag name="MH_LIBRARY" val="GRAPHIC"/>
  <p:tag name="MH_TYPE" val="Title"/>
  <p:tag name="MH_ORDER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5135853"/>
  <p:tag name="MH_LIBRARY" val="GRAPHIC"/>
  <p:tag name="MH_TYPE" val="Other"/>
  <p:tag name="MH_ORDER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5135853"/>
  <p:tag name="MH_LIBRARY" val="GRAPHIC"/>
  <p:tag name="MH_TYPE" val="Title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6121328"/>
  <p:tag name="MH_LIBRARY" val="GRAPHIC"/>
  <p:tag name="MH_TYPE" val="Other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6121328"/>
  <p:tag name="MH_LIBRARY" val="GRAPHIC"/>
  <p:tag name="MH_TYPE" val="Other"/>
  <p:tag name="MH_ORDER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6121328"/>
  <p:tag name="MH_LIBRARY" val="GRAPHIC"/>
  <p:tag name="MH_TYPE" val="Other"/>
  <p:tag name="MH_ORDER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6121328"/>
  <p:tag name="MH_LIBRARY" val="GRAPHIC"/>
  <p:tag name="MH_TYPE" val="Other"/>
  <p:tag name="MH_ORDER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5135853"/>
  <p:tag name="MH_LIBRARY" val="GRAPHIC"/>
  <p:tag name="MH_TYPE" val="Other"/>
  <p:tag name="MH_ORDER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5135853"/>
  <p:tag name="MH_LIBRARY" val="GRAPHIC"/>
  <p:tag name="MH_TYPE" val="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105135853"/>
  <p:tag name="MH_LIBRARY" val="GRAPHIC"/>
  <p:tag name="MH_TYPE" val="Other"/>
  <p:tag name="MH_ORDER" val="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2097</Words>
  <Application>Microsoft Office PowerPoint</Application>
  <PresentationFormat>宽屏</PresentationFormat>
  <Paragraphs>285</Paragraphs>
  <Slides>29</Slides>
  <Notes>29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29</vt:i4>
      </vt:variant>
    </vt:vector>
  </HeadingPairs>
  <TitlesOfParts>
    <vt:vector size="47" baseType="lpstr">
      <vt:lpstr>Gulim</vt:lpstr>
      <vt:lpstr>HY견고딕</vt:lpstr>
      <vt:lpstr>DengXian</vt:lpstr>
      <vt:lpstr>DengXian Light</vt:lpstr>
      <vt:lpstr>黑体</vt:lpstr>
      <vt:lpstr>楷体</vt:lpstr>
      <vt:lpstr>宋体</vt:lpstr>
      <vt:lpstr>微软雅黑</vt:lpstr>
      <vt:lpstr>微软雅黑</vt:lpstr>
      <vt:lpstr>Aparajita</vt:lpstr>
      <vt:lpstr>Arial</vt:lpstr>
      <vt:lpstr>Calibri</vt:lpstr>
      <vt:lpstr>Times New Roman</vt:lpstr>
      <vt:lpstr>Verdana</vt:lpstr>
      <vt:lpstr>Wingdings</vt:lpstr>
      <vt:lpstr>Office 主题</vt:lpstr>
      <vt:lpstr>1_Office 主题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2019-11-26T14:18:21Z</dcterms:created>
  <dcterms:modified xsi:type="dcterms:W3CDTF">2019-12-02T08:02:22Z</dcterms:modified>
</cp:coreProperties>
</file>